
<file path=[Content_Types].xml><?xml version="1.0" encoding="utf-8"?>
<Types xmlns="http://schemas.openxmlformats.org/package/2006/content-types">
  <Default ContentType="image/jpeg" Extension="jpg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22" Type="http://schemas.openxmlformats.org/officeDocument/2006/relationships/slide" Target="slides/slide17.xml"/><Relationship Id="rId10" Type="http://schemas.openxmlformats.org/officeDocument/2006/relationships/slide" Target="slides/slide5.xml"/><Relationship Id="rId21" Type="http://schemas.openxmlformats.org/officeDocument/2006/relationships/slide" Target="slides/slide16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1e1b933384_0_2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1e1b933384_0_2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25506682f2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325506682f2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2558fa26ca_1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32558fa26ca_1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25506682f2_0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325506682f2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 SQUARE MOVERS REELS</a:t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25506682f2_0_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325506682f2_0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LP FITNESS REELS</a:t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1e1b933384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31e1b93338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31e1b933384_0_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31e1b933384_0_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1e1b933384_0_1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31e1b933384_0_1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31e1b933384_0_1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31e1b933384_0_1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31e1b933384_0_2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31e1b933384_0_2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25506682f2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325506682f2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25506682f2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325506682f2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25506682f2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25506682f2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25506682f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25506682f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25506682f2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325506682f2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25506682f2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325506682f2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25506682f2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325506682f2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jpg"/><Relationship Id="rId4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2.gif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hyperlink" Target="http://drive.google.com/file/d/1WVh3hmAfu71jsCpmboAtHezHhSivejwP/view" TargetMode="External"/><Relationship Id="rId4" Type="http://schemas.openxmlformats.org/officeDocument/2006/relationships/image" Target="../media/image7.jpg"/><Relationship Id="rId5" Type="http://schemas.openxmlformats.org/officeDocument/2006/relationships/hyperlink" Target="http://drive.google.com/file/d/1GZ5EcAsb2R6D4dQ6HwBHxvv1LHfp2i00/view" TargetMode="External"/><Relationship Id="rId6" Type="http://schemas.openxmlformats.org/officeDocument/2006/relationships/image" Target="../media/image6.jpg"/><Relationship Id="rId7" Type="http://schemas.openxmlformats.org/officeDocument/2006/relationships/hyperlink" Target="http://drive.google.com/file/d/168-0rjcTziUQKAAsq3pJye4HvvlvlO75/view" TargetMode="External"/><Relationship Id="rId8" Type="http://schemas.openxmlformats.org/officeDocument/2006/relationships/image" Target="../media/image11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hyperlink" Target="http://drive.google.com/file/d/1AV5CFsxhHu--FcxWnOy5q2cb3msqJgz6/view" TargetMode="External"/><Relationship Id="rId4" Type="http://schemas.openxmlformats.org/officeDocument/2006/relationships/image" Target="../media/image10.jpg"/><Relationship Id="rId5" Type="http://schemas.openxmlformats.org/officeDocument/2006/relationships/hyperlink" Target="http://drive.google.com/file/d/11m0OoEh_bTjJwnqJPp4hOAkof8ZuZKj0/view" TargetMode="External"/><Relationship Id="rId6" Type="http://schemas.openxmlformats.org/officeDocument/2006/relationships/image" Target="../media/image3.jpg"/><Relationship Id="rId7" Type="http://schemas.openxmlformats.org/officeDocument/2006/relationships/hyperlink" Target="http://drive.google.com/file/d/1lbiy2-xElu_wxXtQx8lNKjgtCthigYjb/view" TargetMode="External"/><Relationship Id="rId8" Type="http://schemas.openxmlformats.org/officeDocument/2006/relationships/image" Target="../media/image13.jpg"/></Relationships>
</file>

<file path=ppt/slides/_rels/slide14.xml.rels><?xml version="1.0" encoding="UTF-8" standalone="yes"?><Relationships xmlns="http://schemas.openxmlformats.org/package/2006/relationships"><Relationship Id="rId11" Type="http://schemas.openxmlformats.org/officeDocument/2006/relationships/image" Target="../media/image20.png"/><Relationship Id="rId10" Type="http://schemas.openxmlformats.org/officeDocument/2006/relationships/image" Target="../media/image16.png"/><Relationship Id="rId13" Type="http://schemas.openxmlformats.org/officeDocument/2006/relationships/image" Target="../media/image19.png"/><Relationship Id="rId12" Type="http://schemas.openxmlformats.org/officeDocument/2006/relationships/image" Target="../media/image31.jp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.jpg"/><Relationship Id="rId4" Type="http://schemas.openxmlformats.org/officeDocument/2006/relationships/image" Target="../media/image21.png"/><Relationship Id="rId9" Type="http://schemas.openxmlformats.org/officeDocument/2006/relationships/image" Target="../media/image22.png"/><Relationship Id="rId5" Type="http://schemas.openxmlformats.org/officeDocument/2006/relationships/image" Target="../media/image17.png"/><Relationship Id="rId6" Type="http://schemas.openxmlformats.org/officeDocument/2006/relationships/image" Target="../media/image23.jpg"/><Relationship Id="rId7" Type="http://schemas.openxmlformats.org/officeDocument/2006/relationships/image" Target="../media/image29.jpg"/><Relationship Id="rId8" Type="http://schemas.openxmlformats.org/officeDocument/2006/relationships/image" Target="../media/image35.png"/></Relationships>
</file>

<file path=ppt/slides/_rels/slide15.xml.rels><?xml version="1.0" encoding="UTF-8" standalone="yes"?><Relationships xmlns="http://schemas.openxmlformats.org/package/2006/relationships"><Relationship Id="rId11" Type="http://schemas.openxmlformats.org/officeDocument/2006/relationships/image" Target="../media/image41.jpg"/><Relationship Id="rId10" Type="http://schemas.openxmlformats.org/officeDocument/2006/relationships/image" Target="../media/image28.png"/><Relationship Id="rId13" Type="http://schemas.openxmlformats.org/officeDocument/2006/relationships/image" Target="../media/image42.jpg"/><Relationship Id="rId12" Type="http://schemas.openxmlformats.org/officeDocument/2006/relationships/image" Target="../media/image33.jp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4.png"/><Relationship Id="rId4" Type="http://schemas.openxmlformats.org/officeDocument/2006/relationships/image" Target="../media/image30.png"/><Relationship Id="rId9" Type="http://schemas.openxmlformats.org/officeDocument/2006/relationships/image" Target="../media/image27.jpg"/><Relationship Id="rId5" Type="http://schemas.openxmlformats.org/officeDocument/2006/relationships/image" Target="../media/image39.jpg"/><Relationship Id="rId6" Type="http://schemas.openxmlformats.org/officeDocument/2006/relationships/image" Target="../media/image38.jpg"/><Relationship Id="rId7" Type="http://schemas.openxmlformats.org/officeDocument/2006/relationships/image" Target="../media/image24.png"/><Relationship Id="rId8" Type="http://schemas.openxmlformats.org/officeDocument/2006/relationships/image" Target="../media/image26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7.png"/><Relationship Id="rId4" Type="http://schemas.openxmlformats.org/officeDocument/2006/relationships/image" Target="../media/image43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40.png"/><Relationship Id="rId4" Type="http://schemas.openxmlformats.org/officeDocument/2006/relationships/image" Target="../media/image43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45.gif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25.gif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Relationship Id="rId4" Type="http://schemas.openxmlformats.org/officeDocument/2006/relationships/image" Target="../media/image9.gif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4.jpg"/><Relationship Id="rId4" Type="http://schemas.openxmlformats.org/officeDocument/2006/relationships/image" Target="../media/image2.jpg"/><Relationship Id="rId5" Type="http://schemas.openxmlformats.org/officeDocument/2006/relationships/image" Target="../media/image15.gif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2.gif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8.gif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6.gif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idx="1" type="subTitle"/>
          </p:nvPr>
        </p:nvSpPr>
        <p:spPr>
          <a:xfrm>
            <a:off x="130613" y="1845938"/>
            <a:ext cx="5603100" cy="165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Nolan- Facebook/Instagram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Ashley- HR/Leadership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Justin- Systems/Technology</a:t>
            </a:r>
            <a:endParaRPr/>
          </a:p>
        </p:txBody>
      </p:sp>
      <p:sp>
        <p:nvSpPr>
          <p:cNvPr id="55" name="Google Shape;55;p13"/>
          <p:cNvSpPr txBox="1"/>
          <p:nvPr/>
        </p:nvSpPr>
        <p:spPr>
          <a:xfrm>
            <a:off x="1825225" y="4035725"/>
            <a:ext cx="3048600" cy="51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2"/>
                </a:solidFill>
              </a:rPr>
              <a:t>savenebraskalocal.com</a:t>
            </a:r>
            <a:endParaRPr b="1" sz="1800">
              <a:solidFill>
                <a:schemeClr val="dk2"/>
              </a:solidFill>
            </a:endParaRPr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67949" y="277325"/>
            <a:ext cx="2697025" cy="4794726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5875" y="277331"/>
            <a:ext cx="5101364" cy="112230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1924825" y="3503450"/>
            <a:ext cx="2848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2"/>
                </a:solidFill>
              </a:rPr>
              <a:t>savelocalapp.com</a:t>
            </a:r>
            <a:endParaRPr b="1" sz="1800">
              <a:solidFill>
                <a:schemeClr val="dk2"/>
              </a:solidFill>
            </a:endParaRPr>
          </a:p>
        </p:txBody>
      </p:sp>
      <p:sp>
        <p:nvSpPr>
          <p:cNvPr id="59" name="Google Shape;59;p13"/>
          <p:cNvSpPr txBox="1"/>
          <p:nvPr/>
        </p:nvSpPr>
        <p:spPr>
          <a:xfrm>
            <a:off x="5397100" y="1669600"/>
            <a:ext cx="184500" cy="169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2"/>
          <p:cNvSpPr txBox="1"/>
          <p:nvPr>
            <p:ph idx="1" type="subTitle"/>
          </p:nvPr>
        </p:nvSpPr>
        <p:spPr>
          <a:xfrm>
            <a:off x="195775" y="0"/>
            <a:ext cx="8520600" cy="489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75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Video editing apps: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66395" lvl="0" marL="457200" rtl="0" algn="ctr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"/>
              <a:t>Capcut (great for quick AI edits, user friendly, royalty free music, green screen effects, premade templates, direct sharing across platforms and ensures reels meet each platforms specifications)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66395" lvl="0" marL="457200" rtl="0" algn="ctr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"/>
              <a:t>ReelTrends (hooks, hashtags, keywords, best time to post, content ideas, scripts, captions, viral </a:t>
            </a:r>
            <a:r>
              <a:rPr lang="en"/>
              <a:t>forecasting</a:t>
            </a:r>
            <a:r>
              <a:rPr lang="en"/>
              <a:t>)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66395" lvl="0" marL="457200" rtl="0" algn="ctr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"/>
              <a:t>Instagram (you can do simple edits and save the video to repost)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66395" lvl="0" marL="457200" rtl="0" algn="ctr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"/>
              <a:t>SaveLocal App (Social Planner to schedule out each reel for each individual platform you’re on)</a:t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3"/>
          <p:cNvSpPr txBox="1"/>
          <p:nvPr>
            <p:ph idx="1" type="subTitle"/>
          </p:nvPr>
        </p:nvSpPr>
        <p:spPr>
          <a:xfrm>
            <a:off x="195775" y="0"/>
            <a:ext cx="8520600" cy="489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a man wearing a yellow and black striped shirt stands in front of a white board that says &quot; first you require beginner &quot; (Provided by Tenor)" id="125" name="Google Shape;125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94363" y="483588"/>
            <a:ext cx="3923425" cy="3923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4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24"/>
          <p:cNvSpPr txBox="1"/>
          <p:nvPr>
            <p:ph idx="1" type="subTitle"/>
          </p:nvPr>
        </p:nvSpPr>
        <p:spPr>
          <a:xfrm>
            <a:off x="311700" y="3076025"/>
            <a:ext cx="8520600" cy="55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32" name="Google Shape;132;p24" title="1fceb871690c45068af59f6b9cd5fc7a.mov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2516" y="0"/>
            <a:ext cx="2893219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24" title="IMG_0767.mov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125391" y="0"/>
            <a:ext cx="2893219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24" title="d61c6bf6aa82408fa41229f6d273f2ff.mov">
            <a:hlinkClick r:id="rId7"/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118266" y="0"/>
            <a:ext cx="2893219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25" title="35006baac60ad3dd18d1d994ce8f726a.mov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25391" y="0"/>
            <a:ext cx="2893219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25" title="5842891f1630dbf947144172660106bd.mov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066041" y="0"/>
            <a:ext cx="2893219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25" title="03f987aa1330b4a839a878c489361b3d.mov">
            <a:hlinkClick r:id="rId7"/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52400" y="152400"/>
            <a:ext cx="2721769" cy="4838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Some of the Local Businesses on the SaveLocal app</a:t>
            </a:r>
            <a:endParaRPr/>
          </a:p>
        </p:txBody>
      </p:sp>
      <p:sp>
        <p:nvSpPr>
          <p:cNvPr id="147" name="Google Shape;147;p2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48" name="Google Shape;148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46413" y="1194333"/>
            <a:ext cx="3017075" cy="1137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4475" y="2802175"/>
            <a:ext cx="1626275" cy="1626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710750" y="2508613"/>
            <a:ext cx="2836550" cy="812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2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710749" y="3539151"/>
            <a:ext cx="2888404" cy="812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2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608000" y="1229835"/>
            <a:ext cx="1320424" cy="20445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2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663475" y="3539150"/>
            <a:ext cx="2030188" cy="812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26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910100" y="3302095"/>
            <a:ext cx="1922200" cy="1180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26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5989125" y="2711124"/>
            <a:ext cx="1196500" cy="1180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26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75576" y="1049200"/>
            <a:ext cx="1474474" cy="1843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26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7485425" y="1233738"/>
            <a:ext cx="1474475" cy="1474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26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5928425" y="1273000"/>
            <a:ext cx="1789350" cy="1395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7"/>
          <p:cNvSpPr txBox="1"/>
          <p:nvPr>
            <p:ph type="title"/>
          </p:nvPr>
        </p:nvSpPr>
        <p:spPr>
          <a:xfrm>
            <a:off x="311700" y="1077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a few more…. But you get the point. This software works for everyone!</a:t>
            </a:r>
            <a:endParaRPr/>
          </a:p>
        </p:txBody>
      </p:sp>
      <p:pic>
        <p:nvPicPr>
          <p:cNvPr id="164" name="Google Shape;164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5050" y="1051625"/>
            <a:ext cx="1969253" cy="1136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77575" y="1222112"/>
            <a:ext cx="2250975" cy="1019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46063" y="2933625"/>
            <a:ext cx="1366350" cy="1366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2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11701" y="2329324"/>
            <a:ext cx="1776951" cy="1257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2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57823" y="3525766"/>
            <a:ext cx="1592926" cy="10431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2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382050" y="2467513"/>
            <a:ext cx="1428750" cy="981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27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145300" y="3479266"/>
            <a:ext cx="2544125" cy="1136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27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2882894" y="1152475"/>
            <a:ext cx="1428750" cy="1428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27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6955200" y="3085263"/>
            <a:ext cx="1924124" cy="1924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27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6171775" y="2370139"/>
            <a:ext cx="2660537" cy="981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27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4445250" y="1179213"/>
            <a:ext cx="1592925" cy="1592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8"/>
          <p:cNvSpPr txBox="1"/>
          <p:nvPr>
            <p:ph type="ctrTitle"/>
          </p:nvPr>
        </p:nvSpPr>
        <p:spPr>
          <a:xfrm>
            <a:off x="145725" y="165975"/>
            <a:ext cx="8439900" cy="1062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Save Local App Purpose:</a:t>
            </a:r>
            <a:endParaRPr/>
          </a:p>
        </p:txBody>
      </p:sp>
      <p:sp>
        <p:nvSpPr>
          <p:cNvPr id="180" name="Google Shape;180;p28"/>
          <p:cNvSpPr txBox="1"/>
          <p:nvPr>
            <p:ph idx="1" type="subTitle"/>
          </p:nvPr>
        </p:nvSpPr>
        <p:spPr>
          <a:xfrm>
            <a:off x="145725" y="1129050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To help small businesses reach their potential and compete with large corporations with a customized business in a box.</a:t>
            </a:r>
            <a:endParaRPr/>
          </a:p>
        </p:txBody>
      </p:sp>
      <p:pic>
        <p:nvPicPr>
          <p:cNvPr id="181" name="Google Shape;181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5725" y="2134175"/>
            <a:ext cx="3362325" cy="2609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35325" y="2037200"/>
            <a:ext cx="2743760" cy="2917050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28"/>
          <p:cNvSpPr txBox="1"/>
          <p:nvPr/>
        </p:nvSpPr>
        <p:spPr>
          <a:xfrm>
            <a:off x="5414225" y="2134175"/>
            <a:ext cx="3117900" cy="44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2"/>
                </a:solidFill>
              </a:rPr>
              <a:t>Learn more here</a:t>
            </a:r>
            <a:endParaRPr b="1" sz="1800">
              <a:solidFill>
                <a:schemeClr val="dk2"/>
              </a:solidFill>
            </a:endParaRPr>
          </a:p>
        </p:txBody>
      </p:sp>
      <p:sp>
        <p:nvSpPr>
          <p:cNvPr id="184" name="Google Shape;184;p28"/>
          <p:cNvSpPr txBox="1"/>
          <p:nvPr/>
        </p:nvSpPr>
        <p:spPr>
          <a:xfrm>
            <a:off x="9967825" y="2933875"/>
            <a:ext cx="7070700" cy="8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85" name="Google Shape;185;p28"/>
          <p:cNvSpPr txBox="1"/>
          <p:nvPr/>
        </p:nvSpPr>
        <p:spPr>
          <a:xfrm>
            <a:off x="5075925" y="4314050"/>
            <a:ext cx="3509700" cy="6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2"/>
                </a:solidFill>
              </a:rPr>
              <a:t>SAVELOCALAPP.COM</a:t>
            </a:r>
            <a:endParaRPr b="1"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9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p29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92" name="Google Shape;192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4772" y="0"/>
            <a:ext cx="7814456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78000" y="2902800"/>
            <a:ext cx="1679600" cy="1785676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29"/>
          <p:cNvSpPr txBox="1"/>
          <p:nvPr/>
        </p:nvSpPr>
        <p:spPr>
          <a:xfrm>
            <a:off x="1524000" y="105625"/>
            <a:ext cx="7076700" cy="101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TIER 1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95" name="Google Shape;195;p29"/>
          <p:cNvSpPr txBox="1"/>
          <p:nvPr/>
        </p:nvSpPr>
        <p:spPr>
          <a:xfrm>
            <a:off x="3892875" y="165925"/>
            <a:ext cx="4873800" cy="89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TIER 2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96" name="Google Shape;196;p29"/>
          <p:cNvSpPr txBox="1"/>
          <p:nvPr/>
        </p:nvSpPr>
        <p:spPr>
          <a:xfrm>
            <a:off x="6669375" y="618650"/>
            <a:ext cx="5055000" cy="101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TIER 3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30"/>
          <p:cNvSpPr txBox="1"/>
          <p:nvPr/>
        </p:nvSpPr>
        <p:spPr>
          <a:xfrm>
            <a:off x="3396500" y="4106050"/>
            <a:ext cx="5591100" cy="65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JANUARY 2025</a:t>
            </a:r>
            <a:r>
              <a:rPr lang="en" sz="1800">
                <a:solidFill>
                  <a:schemeClr val="dk2"/>
                </a:solidFill>
              </a:rPr>
              <a:t> ONLY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descr="a blue and white striped background with an arrow pointing to it (Provided by Tenor)" id="202" name="Google Shape;202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9696" y="200025"/>
            <a:ext cx="7949875" cy="4743450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30"/>
          <p:cNvSpPr txBox="1"/>
          <p:nvPr/>
        </p:nvSpPr>
        <p:spPr>
          <a:xfrm>
            <a:off x="3494500" y="4491300"/>
            <a:ext cx="2805300" cy="65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SAVELOCALAPP.COM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204" name="Google Shape;204;p30"/>
          <p:cNvSpPr txBox="1"/>
          <p:nvPr>
            <p:ph type="ctrTitle"/>
          </p:nvPr>
        </p:nvSpPr>
        <p:spPr>
          <a:xfrm>
            <a:off x="525283" y="9144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SAVELOCAL SPECIAL</a:t>
            </a:r>
            <a:endParaRPr/>
          </a:p>
        </p:txBody>
      </p:sp>
      <p:sp>
        <p:nvSpPr>
          <p:cNvPr id="205" name="Google Shape;205;p30"/>
          <p:cNvSpPr txBox="1"/>
          <p:nvPr>
            <p:ph idx="1" type="subTitle"/>
          </p:nvPr>
        </p:nvSpPr>
        <p:spPr>
          <a:xfrm>
            <a:off x="467000" y="343597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45720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TRY VOICE AI FOR 30 DAYS, ONLY $97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/>
          <p:nvPr>
            <p:ph type="ctrTitle"/>
          </p:nvPr>
        </p:nvSpPr>
        <p:spPr>
          <a:xfrm>
            <a:off x="364408" y="133250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ALL THINGS REELS</a:t>
            </a:r>
            <a:endParaRPr/>
          </a:p>
        </p:txBody>
      </p:sp>
      <p:sp>
        <p:nvSpPr>
          <p:cNvPr id="65" name="Google Shape;65;p14"/>
          <p:cNvSpPr txBox="1"/>
          <p:nvPr>
            <p:ph idx="1" type="subTitle"/>
          </p:nvPr>
        </p:nvSpPr>
        <p:spPr>
          <a:xfrm>
            <a:off x="364400" y="20436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     with Ashley &amp; Special Co-Host Liza</a:t>
            </a:r>
            <a:endParaRPr/>
          </a:p>
        </p:txBody>
      </p:sp>
      <p:pic>
        <p:nvPicPr>
          <p:cNvPr id="66" name="Google Shape;66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83650" y="175431"/>
            <a:ext cx="5101364" cy="11223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woman is dancing in front of a ring light with a cell phone attached to it . (Provided by Tenor)" id="67" name="Google Shape;67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00275" y="2681200"/>
            <a:ext cx="4743450" cy="2647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Google Shape;72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27250" y="381000"/>
            <a:ext cx="4762500" cy="4762500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15"/>
          <p:cNvSpPr txBox="1"/>
          <p:nvPr>
            <p:ph type="ctrTitle"/>
          </p:nvPr>
        </p:nvSpPr>
        <p:spPr>
          <a:xfrm>
            <a:off x="311708" y="1121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Special thanks to Liza Mendoza-House</a:t>
            </a:r>
            <a:endParaRPr/>
          </a:p>
        </p:txBody>
      </p:sp>
      <p:sp>
        <p:nvSpPr>
          <p:cNvPr id="74" name="Google Shape;74;p15"/>
          <p:cNvSpPr txBox="1"/>
          <p:nvPr>
            <p:ph idx="1" type="subTitle"/>
          </p:nvPr>
        </p:nvSpPr>
        <p:spPr>
          <a:xfrm>
            <a:off x="385475" y="4014600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Save Nebraska Local’s Preferred Member for Gyms, Personal Training, Nutrition and Accountability.</a:t>
            </a:r>
            <a:endParaRPr/>
          </a:p>
        </p:txBody>
      </p:sp>
      <p:sp>
        <p:nvSpPr>
          <p:cNvPr id="75" name="Google Shape;75;p15"/>
          <p:cNvSpPr txBox="1"/>
          <p:nvPr/>
        </p:nvSpPr>
        <p:spPr>
          <a:xfrm>
            <a:off x="3193575" y="3383325"/>
            <a:ext cx="5892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2"/>
                </a:solidFill>
              </a:rPr>
              <a:t>LPFITNESSNE.COM</a:t>
            </a:r>
            <a:endParaRPr b="1"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Google Shape;8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57400" y="182481"/>
            <a:ext cx="5101364" cy="11223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woman in a purple shirt is making a funny face with her hands . (Provided by Tenor)" id="81" name="Google Shape;81;p16"/>
          <p:cNvPicPr preferRelativeResize="0"/>
          <p:nvPr/>
        </p:nvPicPr>
        <p:blipFill rotWithShape="1">
          <a:blip r:embed="rId4">
            <a:alphaModFix/>
          </a:blip>
          <a:srcRect b="0" l="-10667" r="1699" t="-8968"/>
          <a:stretch/>
        </p:blipFill>
        <p:spPr>
          <a:xfrm>
            <a:off x="4331275" y="2508525"/>
            <a:ext cx="4743450" cy="2590800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6"/>
          <p:cNvSpPr txBox="1"/>
          <p:nvPr>
            <p:ph idx="1" type="subTitle"/>
          </p:nvPr>
        </p:nvSpPr>
        <p:spPr>
          <a:xfrm>
            <a:off x="311700" y="716700"/>
            <a:ext cx="8520600" cy="489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00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Interested in co-hosting a Mastermind for Save Nebraska Local?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 are currently offering this to our preferred members and those on the SaveLocal App.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Speak to Ashley if you are interested!!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TEXT/CALL  402-780-8813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Google Shape;87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3425" y="284575"/>
            <a:ext cx="3237724" cy="2915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61725" y="284576"/>
            <a:ext cx="3973499" cy="28302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wo penguins are standing next to a facebook icon (Provided by Tenor)" id="89" name="Google Shape;89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36949" y="3735613"/>
            <a:ext cx="1299076" cy="1299076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7"/>
          <p:cNvSpPr txBox="1"/>
          <p:nvPr/>
        </p:nvSpPr>
        <p:spPr>
          <a:xfrm>
            <a:off x="133413" y="3200125"/>
            <a:ext cx="60711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LIKE OUR FACEBOOK PAGE TO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STAY UP TO DATE ON EVENTS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91" name="Google Shape;91;p17"/>
          <p:cNvSpPr txBox="1"/>
          <p:nvPr/>
        </p:nvSpPr>
        <p:spPr>
          <a:xfrm>
            <a:off x="5571000" y="3200125"/>
            <a:ext cx="35730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JOIN OUR GROUP FOR </a:t>
            </a:r>
            <a:r>
              <a:rPr lang="en" sz="1800">
                <a:solidFill>
                  <a:schemeClr val="dk2"/>
                </a:solidFill>
              </a:rPr>
              <a:t>RECOMMENDATIONS</a:t>
            </a:r>
            <a:r>
              <a:rPr lang="en" sz="1800">
                <a:solidFill>
                  <a:schemeClr val="dk2"/>
                </a:solidFill>
              </a:rPr>
              <a:t>!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8"/>
          <p:cNvSpPr txBox="1"/>
          <p:nvPr>
            <p:ph idx="1" type="subTitle"/>
          </p:nvPr>
        </p:nvSpPr>
        <p:spPr>
          <a:xfrm>
            <a:off x="186550" y="441550"/>
            <a:ext cx="8576100" cy="439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Short form video has become one of the most powerful tools for businesses to engage their audience, build brand awareness, and drive sales. </a:t>
            </a:r>
            <a:endParaRPr/>
          </a:p>
          <a:p>
            <a:pPr indent="-330200" lvl="0" marL="457200" rtl="0" algn="ctr">
              <a:spcBef>
                <a:spcPts val="0"/>
              </a:spcBef>
              <a:spcAft>
                <a:spcPts val="0"/>
              </a:spcAft>
              <a:buSzPts val="1600"/>
              <a:buAutoNum type="arabicPeriod"/>
            </a:pPr>
            <a:r>
              <a:rPr lang="en" sz="1600"/>
              <a:t>Capturing short attention spans: 15-60sec videos are best</a:t>
            </a:r>
            <a:endParaRPr sz="1600"/>
          </a:p>
          <a:p>
            <a:pPr indent="-330200" lvl="0" marL="457200" rtl="0" algn="ctr">
              <a:spcBef>
                <a:spcPts val="0"/>
              </a:spcBef>
              <a:spcAft>
                <a:spcPts val="0"/>
              </a:spcAft>
              <a:buSzPts val="1600"/>
              <a:buAutoNum type="arabicPeriod"/>
            </a:pPr>
            <a:r>
              <a:rPr lang="en" sz="1600"/>
              <a:t>Platform Algorithm Prioritization: </a:t>
            </a:r>
            <a:r>
              <a:rPr lang="en" sz="1600"/>
              <a:t>Facebook, Instagram, Tiktok (each platform is unique in what it will suggest.)</a:t>
            </a:r>
            <a:endParaRPr sz="1600"/>
          </a:p>
          <a:p>
            <a:pPr indent="-330200" lvl="0" marL="457200" rtl="0" algn="ctr">
              <a:spcBef>
                <a:spcPts val="0"/>
              </a:spcBef>
              <a:spcAft>
                <a:spcPts val="0"/>
              </a:spcAft>
              <a:buSzPts val="1600"/>
              <a:buAutoNum type="arabicPeriod"/>
            </a:pPr>
            <a:r>
              <a:rPr lang="en" sz="1600"/>
              <a:t>Highly engaging format with a universal appeal across demographics because they are easily consumable and shareable.</a:t>
            </a:r>
            <a:endParaRPr sz="1600"/>
          </a:p>
          <a:p>
            <a:pPr indent="-330200" lvl="0" marL="457200" rtl="0" algn="ctr">
              <a:spcBef>
                <a:spcPts val="0"/>
              </a:spcBef>
              <a:spcAft>
                <a:spcPts val="0"/>
              </a:spcAft>
              <a:buSzPts val="1600"/>
              <a:buAutoNum type="arabicPeriod"/>
            </a:pPr>
            <a:r>
              <a:rPr lang="en" sz="1600"/>
              <a:t>Cost effective marketing: quick to produce and require minimal resources. Authentic outperforms professionally edited reels.</a:t>
            </a:r>
            <a:endParaRPr sz="1600"/>
          </a:p>
          <a:p>
            <a:pPr indent="-330200" lvl="0" marL="457200" rtl="0" algn="ctr">
              <a:spcBef>
                <a:spcPts val="0"/>
              </a:spcBef>
              <a:spcAft>
                <a:spcPts val="0"/>
              </a:spcAft>
              <a:buSzPts val="1600"/>
              <a:buAutoNum type="arabicPeriod"/>
            </a:pPr>
            <a:r>
              <a:rPr lang="en" sz="1600"/>
              <a:t>Trend Integration: allow businesses to capitalize on current trends quickly to go viral.</a:t>
            </a:r>
            <a:endParaRPr sz="1600"/>
          </a:p>
          <a:p>
            <a:pPr indent="-330200" lvl="0" marL="457200" rtl="0" algn="ctr">
              <a:spcBef>
                <a:spcPts val="0"/>
              </a:spcBef>
              <a:spcAft>
                <a:spcPts val="0"/>
              </a:spcAft>
              <a:buSzPts val="1600"/>
              <a:buAutoNum type="arabicPeriod"/>
            </a:pPr>
            <a:r>
              <a:rPr lang="en" sz="1600"/>
              <a:t>High conversion rates: create quick CTA (call to action)- Tiktok has shown that users are 167% more likely to  make a purchase after seeing a product advertised in a reel.</a:t>
            </a:r>
            <a:endParaRPr sz="1600"/>
          </a:p>
          <a:p>
            <a:pPr indent="-330200" lvl="0" marL="457200" rtl="0" algn="ctr">
              <a:spcBef>
                <a:spcPts val="0"/>
              </a:spcBef>
              <a:spcAft>
                <a:spcPts val="0"/>
              </a:spcAft>
              <a:buSzPts val="1600"/>
              <a:buAutoNum type="arabicPeriod"/>
            </a:pPr>
            <a:r>
              <a:rPr lang="en" sz="1600"/>
              <a:t>Build brand visibility: build a loyal audience, stay top of mind</a:t>
            </a:r>
            <a:endParaRPr sz="1600"/>
          </a:p>
          <a:p>
            <a:pPr indent="-330200" lvl="0" marL="457200" rtl="0" algn="ctr">
              <a:spcBef>
                <a:spcPts val="0"/>
              </a:spcBef>
              <a:spcAft>
                <a:spcPts val="0"/>
              </a:spcAft>
              <a:buSzPts val="1600"/>
              <a:buAutoNum type="arabicPeriod"/>
            </a:pPr>
            <a:r>
              <a:rPr lang="en" sz="1600"/>
              <a:t>Encouraging user-generated content: inspire testimonials, create trust.</a:t>
            </a:r>
            <a:endParaRPr sz="16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n orange speech bubble with a heart and the number 9999 (Provided by Tenor)" id="101" name="Google Shape;101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65475" y="0"/>
            <a:ext cx="2024850" cy="1518650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9"/>
          <p:cNvSpPr txBox="1"/>
          <p:nvPr>
            <p:ph idx="1" type="subTitle"/>
          </p:nvPr>
        </p:nvSpPr>
        <p:spPr>
          <a:xfrm>
            <a:off x="195775" y="0"/>
            <a:ext cx="8520600" cy="489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to make a reel: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406400" lvl="0" marL="457200" rtl="0" algn="ctr"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en"/>
              <a:t>Choose your platform (IG/FB/Tiktok)</a:t>
            </a:r>
            <a:endParaRPr/>
          </a:p>
          <a:p>
            <a:pPr indent="-406400" lvl="0" marL="457200" rtl="0" algn="ctr"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en"/>
              <a:t>Planning the content: identify audience/message, keep it engaging informative/entertaining</a:t>
            </a:r>
            <a:endParaRPr/>
          </a:p>
          <a:p>
            <a:pPr indent="-406400" lvl="0" marL="457200" rtl="0" algn="ctr"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en"/>
              <a:t>Record content: you don’t need fancy cameras</a:t>
            </a:r>
            <a:endParaRPr/>
          </a:p>
          <a:p>
            <a:pPr indent="-406400" lvl="0" marL="457200" rtl="0" algn="ctr"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en"/>
              <a:t>Editing tools: features like trimming, filters, stickers, captions, trending audio.</a:t>
            </a:r>
            <a:endParaRPr/>
          </a:p>
          <a:p>
            <a:pPr indent="-406400" lvl="0" marL="457200" rtl="0" algn="ctr"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en"/>
              <a:t>Finishing touches: preview, add hashtags, tag relevant accounts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0"/>
          <p:cNvSpPr txBox="1"/>
          <p:nvPr>
            <p:ph idx="1" type="subTitle"/>
          </p:nvPr>
        </p:nvSpPr>
        <p:spPr>
          <a:xfrm>
            <a:off x="58750" y="126450"/>
            <a:ext cx="8520600" cy="489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Best times to post reels: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*General Suggestions, adjust for audience analytics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406400" lvl="0" marL="457200" rtl="0" algn="ctr"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en"/>
              <a:t>Instagram reels: Tues, Thur, Fri- 9am &amp; 6pm</a:t>
            </a:r>
            <a:endParaRPr/>
          </a:p>
          <a:p>
            <a:pPr indent="-406400" lvl="0" marL="457200" rtl="0" algn="ctr"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en"/>
              <a:t>Facebook reels: Weekdays between 12-3pm</a:t>
            </a:r>
            <a:endParaRPr/>
          </a:p>
          <a:p>
            <a:pPr indent="-406400" lvl="0" marL="457200" rtl="0" algn="ctr"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en"/>
              <a:t>Tiktok reels: Tues to Thur, 11am-2pm &amp; 7pm-9pm</a:t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App suggestion: RealTrends </a:t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app can help with </a:t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specific analytics</a:t>
            </a:r>
            <a:endParaRPr/>
          </a:p>
        </p:txBody>
      </p:sp>
      <p:pic>
        <p:nvPicPr>
          <p:cNvPr descr="a man sitting at a table looking at his phone with the fbls written on the bottom (Provided by Tenor)" id="108" name="Google Shape;108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5880874" y="2750700"/>
            <a:ext cx="2793326" cy="2793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1"/>
          <p:cNvSpPr txBox="1"/>
          <p:nvPr>
            <p:ph idx="1" type="subTitle"/>
          </p:nvPr>
        </p:nvSpPr>
        <p:spPr>
          <a:xfrm>
            <a:off x="195775" y="0"/>
            <a:ext cx="8520600" cy="489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SEO Optimization for reels: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406400" lvl="0" marL="457200" rtl="0" algn="ctr"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en"/>
              <a:t>Instagram reels: use 3-5 relevant hashtags with engaging captions with keywords</a:t>
            </a:r>
            <a:endParaRPr/>
          </a:p>
          <a:p>
            <a:pPr indent="-406400" lvl="0" marL="457200" rtl="0" algn="ctr"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en"/>
              <a:t>Facebook reels: add keywords in captions/titles, use FB audience targeting tools, include CTA</a:t>
            </a:r>
            <a:endParaRPr/>
          </a:p>
          <a:p>
            <a:pPr indent="-406400" lvl="0" marL="457200" rtl="0" algn="ctr"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en"/>
              <a:t>Tiktok reels: use trending keywords as hashtags, write captions that include searchable terms, pin most engaging posts to profile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a man with a beard is singing into a microphone and says you can optimize that . (Provided by Tenor)" id="114" name="Google Shape;114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06675" y="3233400"/>
            <a:ext cx="1710050" cy="1710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