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Franklin Gothic"/>
      <p:bold r:id="rId35"/>
    </p:embeddedFont>
    <p:embeddedFont>
      <p:font typeface="Montserrat"/>
      <p:regular r:id="rId36"/>
      <p:bold r:id="rId37"/>
      <p:italic r:id="rId38"/>
      <p:boldItalic r:id="rId39"/>
    </p:embeddedFont>
    <p:embeddedFont>
      <p:font typeface="League Gothic"/>
      <p:regular r:id="rId40"/>
    </p:embeddedFont>
    <p:embeddedFont>
      <p:font typeface="Hind Siliguri Medium"/>
      <p:regular r:id="rId41"/>
      <p:bold r:id="rId42"/>
    </p:embeddedFont>
    <p:embeddedFont>
      <p:font typeface="Hind Siliguri"/>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agueGothic-regular.fntdata"/><Relationship Id="rId20" Type="http://schemas.openxmlformats.org/officeDocument/2006/relationships/slide" Target="slides/slide15.xml"/><Relationship Id="rId42" Type="http://schemas.openxmlformats.org/officeDocument/2006/relationships/font" Target="fonts/HindSiliguriMedium-bold.fntdata"/><Relationship Id="rId41" Type="http://schemas.openxmlformats.org/officeDocument/2006/relationships/font" Target="fonts/HindSiliguriMedium-regular.fntdata"/><Relationship Id="rId22" Type="http://schemas.openxmlformats.org/officeDocument/2006/relationships/slide" Target="slides/slide17.xml"/><Relationship Id="rId44" Type="http://schemas.openxmlformats.org/officeDocument/2006/relationships/font" Target="fonts/HindSiliguri-bold.fntdata"/><Relationship Id="rId21" Type="http://schemas.openxmlformats.org/officeDocument/2006/relationships/slide" Target="slides/slide16.xml"/><Relationship Id="rId43" Type="http://schemas.openxmlformats.org/officeDocument/2006/relationships/font" Target="fonts/HindSiliguri-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FranklinGothic-bold.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1e1b933384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1e1b933384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9abac151722cd4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9abac151722cd4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1e1b9333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1e1b9333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e1b93338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e1b93338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1e1b933384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1e1b93338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558a45d540_0_0: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558a45d540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558a45d540_0_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5" name="Google Shape;205;g3558a45d540_0_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06" name="Google Shape;206;g3558a45d540_0_33: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3558a45d540_0_3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When I stopped focusing on "What can I get from this relationship?" and started asking "What can I bring to this relationship?", everything changed.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many of you have found yourselves in a networking group that just didn't feel right? Raise your hand if you've ever felt like you were doing all the 'right things' but not getting results.</a:t>
            </a:r>
            <a:endParaRPr/>
          </a:p>
        </p:txBody>
      </p:sp>
      <p:sp>
        <p:nvSpPr>
          <p:cNvPr id="208" name="Google Shape;208;g3558a45d540_0_3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9" name="Google Shape;209;g3558a45d540_0_3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558a45d540_0_8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2" name="Google Shape;262;g3558a45d540_0_8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63" name="Google Shape;263;g3558a45d540_0_89: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3558a45d540_0_8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Share a story about a networking relationship that developed through these four components. How did it transform from acquaintance to true connection?</a:t>
            </a:r>
            <a:endParaRPr/>
          </a:p>
        </p:txBody>
      </p:sp>
      <p:sp>
        <p:nvSpPr>
          <p:cNvPr id="265" name="Google Shape;265;g3558a45d540_0_8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66" name="Google Shape;266;g3558a45d540_0_8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558a45d540_0_157: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558a45d540_0_157: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558a45d540_0_18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62" name="Google Shape;362;g3558a45d540_0_18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363" name="Google Shape;363;g3558a45d540_0_187: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3558a45d540_0_187: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Quickly demonstrate both sets of signals. Ask volunteers to identify which signals you're displaying. This creates laughter while reinforcing the point.</a:t>
            </a:r>
            <a:endParaRPr/>
          </a:p>
        </p:txBody>
      </p:sp>
      <p:sp>
        <p:nvSpPr>
          <p:cNvPr id="365" name="Google Shape;365;g3558a45d540_0_187: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66" name="Google Shape;366;g3558a45d540_0_187: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558a45d540_0_264: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3558a45d540_0_26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558a45d540_0_3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06" name="Google Shape;506;g3558a45d540_0_3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507" name="Google Shape;507;g3558a45d540_0_329: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3558a45d540_0_32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Have you ever had an experience where a networking group made you feel unwelcome or pressured? How did that impact your willingness to engage?"</a:t>
            </a:r>
            <a:endParaRPr/>
          </a:p>
        </p:txBody>
      </p:sp>
      <p:sp>
        <p:nvSpPr>
          <p:cNvPr id="509" name="Google Shape;509;g3558a45d540_0_32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10" name="Google Shape;510;g3558a45d540_0_32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558a45d540_0_39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76" name="Google Shape;576;g3558a45d540_0_39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577" name="Google Shape;577;g3558a45d540_0_398: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3558a45d540_0_39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Turn to someone next to you and practice noticing one detail about them you could use as a conversation starter. What did you observe?</a:t>
            </a:r>
            <a:endParaRPr/>
          </a:p>
        </p:txBody>
      </p:sp>
      <p:sp>
        <p:nvSpPr>
          <p:cNvPr id="579" name="Google Shape;579;g3558a45d540_0_398: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80" name="Google Shape;580;g3558a45d540_0_39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558a45d540_0_4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12" name="Google Shape;612;g3558a45d540_0_4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613" name="Google Shape;613;g3558a45d540_0_433: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3558a45d540_0_43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Story of when I met a new contact just recently. Extroverts do not have it all figured out.</a:t>
            </a:r>
            <a:endParaRPr/>
          </a:p>
        </p:txBody>
      </p:sp>
      <p:sp>
        <p:nvSpPr>
          <p:cNvPr id="615" name="Google Shape;615;g3558a45d540_0_43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16" name="Google Shape;616;g3558a45d540_0_43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558a45d540_0_50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81" name="Google Shape;681;g3558a45d540_0_50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682" name="Google Shape;682;g3558a45d540_0_501: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g3558a45d540_0_50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Have participants practice asking these questions in pairs for 2 minutes. The energy in the room will immediately shift</a:t>
            </a:r>
            <a:endParaRPr/>
          </a:p>
        </p:txBody>
      </p:sp>
      <p:sp>
        <p:nvSpPr>
          <p:cNvPr id="684" name="Google Shape;684;g3558a45d540_0_501: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85" name="Google Shape;685;g3558a45d540_0_50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3558a45d540_0_539: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g3558a45d540_0_53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558a45d540_0_58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69" name="Google Shape;769;g3558a45d540_0_58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770" name="Google Shape;770;g3558a45d540_0_587: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g3558a45d540_0_587: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Think about the last three networking interactions you had. Which type were you operating as in each?</a:t>
            </a:r>
            <a:endParaRPr/>
          </a:p>
        </p:txBody>
      </p:sp>
      <p:sp>
        <p:nvSpPr>
          <p:cNvPr id="772" name="Google Shape;772;g3558a45d540_0_587: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73" name="Google Shape;773;g3558a45d540_0_587: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3558a45d540_0_68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3" name="Google Shape;863;g3558a45d540_0_68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864" name="Google Shape;864;g3558a45d540_0_68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g3558a45d540_0_68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Story about Jason Gayed</a:t>
            </a:r>
            <a:endParaRPr/>
          </a:p>
        </p:txBody>
      </p:sp>
      <p:sp>
        <p:nvSpPr>
          <p:cNvPr id="866" name="Google Shape;866;g3558a45d540_0_68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67" name="Google Shape;867;g3558a45d540_0_68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3558a45d540_0_7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17" name="Google Shape;917;g3558a45d540_0_7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918" name="Google Shape;918;g3558a45d540_0_733: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9" name="Google Shape;919;g3558a45d540_0_73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Make people feel good about themselves, and your network - and your life - will flourish.</a:t>
            </a:r>
            <a:endParaRPr/>
          </a:p>
        </p:txBody>
      </p:sp>
      <p:sp>
        <p:nvSpPr>
          <p:cNvPr id="920" name="Google Shape;920;g3558a45d540_0_73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21" name="Google Shape;921;g3558a45d540_0_73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3558a45d540_0_770: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g3558a45d540_0_77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3558a45d540_0_803: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g3558a45d540_0_80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25506682f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25506682f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25506682f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25506682f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5506682f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25506682f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643faf5d6970cd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643faf5d6970cd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1e1b93338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1e1b93338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25506682f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25506682f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a1357e39e6d4c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a1357e39e6d4c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39.png"/><Relationship Id="rId12"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7.png"/><Relationship Id="rId9" Type="http://schemas.openxmlformats.org/officeDocument/2006/relationships/image" Target="../media/image7.png"/><Relationship Id="rId14" Type="http://schemas.openxmlformats.org/officeDocument/2006/relationships/image" Target="../media/image25.png"/><Relationship Id="rId5" Type="http://schemas.openxmlformats.org/officeDocument/2006/relationships/image" Target="../media/image6.png"/><Relationship Id="rId6" Type="http://schemas.openxmlformats.org/officeDocument/2006/relationships/image" Target="../media/image8.jpg"/><Relationship Id="rId7" Type="http://schemas.openxmlformats.org/officeDocument/2006/relationships/image" Target="../media/image3.jpg"/><Relationship Id="rId8" Type="http://schemas.openxmlformats.org/officeDocument/2006/relationships/image" Target="../media/image15.png"/></Relationships>
</file>

<file path=ppt/slides/_rels/slide12.xml.rels><?xml version="1.0" encoding="UTF-8" standalone="yes"?><Relationships xmlns="http://schemas.openxmlformats.org/package/2006/relationships"><Relationship Id="rId11" Type="http://schemas.openxmlformats.org/officeDocument/2006/relationships/image" Target="../media/image37.jpg"/><Relationship Id="rId10" Type="http://schemas.openxmlformats.org/officeDocument/2006/relationships/image" Target="../media/image22.png"/><Relationship Id="rId13" Type="http://schemas.openxmlformats.org/officeDocument/2006/relationships/image" Target="../media/image28.jpg"/><Relationship Id="rId12" Type="http://schemas.openxmlformats.org/officeDocument/2006/relationships/image" Target="../media/image32.jp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29.jpg"/><Relationship Id="rId15" Type="http://schemas.openxmlformats.org/officeDocument/2006/relationships/image" Target="../media/image41.jpg"/><Relationship Id="rId14" Type="http://schemas.openxmlformats.org/officeDocument/2006/relationships/image" Target="../media/image30.jpg"/><Relationship Id="rId5" Type="http://schemas.openxmlformats.org/officeDocument/2006/relationships/image" Target="../media/image33.jpg"/><Relationship Id="rId6" Type="http://schemas.openxmlformats.org/officeDocument/2006/relationships/image" Target="../media/image21.jpg"/><Relationship Id="rId7" Type="http://schemas.openxmlformats.org/officeDocument/2006/relationships/image" Target="../media/image24.png"/><Relationship Id="rId8"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36.png"/><Relationship Id="rId5"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9.png"/><Relationship Id="rId4" Type="http://schemas.openxmlformats.org/officeDocument/2006/relationships/image" Target="../media/image36.png"/><Relationship Id="rId5"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48.png"/><Relationship Id="rId7"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42.png"/><Relationship Id="rId7"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42.png"/><Relationship Id="rId7"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60.png"/><Relationship Id="rId4" Type="http://schemas.openxmlformats.org/officeDocument/2006/relationships/image" Target="../media/image36.png"/><Relationship Id="rId5"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56.png"/><Relationship Id="rId4" Type="http://schemas.openxmlformats.org/officeDocument/2006/relationships/image" Target="../media/image36.png"/><Relationship Id="rId5"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59.png"/><Relationship Id="rId4"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48.png"/><Relationship Id="rId7"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58.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56.png"/><Relationship Id="rId4" Type="http://schemas.openxmlformats.org/officeDocument/2006/relationships/image" Target="../media/image36.png"/><Relationship Id="rId5"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56.png"/><Relationship Id="rId4" Type="http://schemas.openxmlformats.org/officeDocument/2006/relationships/image" Target="../media/image36.png"/><Relationship Id="rId5"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58.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31.jpg"/><Relationship Id="rId5"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130613" y="1845938"/>
            <a:ext cx="5603100" cy="165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Nolan- Facebook/Instagram </a:t>
            </a:r>
            <a:endParaRPr/>
          </a:p>
          <a:p>
            <a:pPr indent="0" lvl="0" marL="0" rtl="0" algn="l">
              <a:spcBef>
                <a:spcPts val="0"/>
              </a:spcBef>
              <a:spcAft>
                <a:spcPts val="0"/>
              </a:spcAft>
              <a:buNone/>
            </a:pPr>
            <a:r>
              <a:rPr lang="en"/>
              <a:t>Ashley- HR/Leadership</a:t>
            </a:r>
            <a:endParaRPr/>
          </a:p>
          <a:p>
            <a:pPr indent="0" lvl="0" marL="0" rtl="0" algn="l">
              <a:spcBef>
                <a:spcPts val="0"/>
              </a:spcBef>
              <a:spcAft>
                <a:spcPts val="0"/>
              </a:spcAft>
              <a:buNone/>
            </a:pPr>
            <a:r>
              <a:rPr lang="en"/>
              <a:t>Justin- Systems/Technology</a:t>
            </a:r>
            <a:endParaRPr/>
          </a:p>
        </p:txBody>
      </p:sp>
      <p:sp>
        <p:nvSpPr>
          <p:cNvPr id="55" name="Google Shape;55;p13"/>
          <p:cNvSpPr txBox="1"/>
          <p:nvPr/>
        </p:nvSpPr>
        <p:spPr>
          <a:xfrm>
            <a:off x="1825225" y="4035725"/>
            <a:ext cx="3048600" cy="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savenebraskalocal.com</a:t>
            </a:r>
            <a:endParaRPr b="1" sz="1800">
              <a:solidFill>
                <a:schemeClr val="dk2"/>
              </a:solidFill>
            </a:endParaRPr>
          </a:p>
        </p:txBody>
      </p:sp>
      <p:pic>
        <p:nvPicPr>
          <p:cNvPr id="56" name="Google Shape;56;p13"/>
          <p:cNvPicPr preferRelativeResize="0"/>
          <p:nvPr/>
        </p:nvPicPr>
        <p:blipFill>
          <a:blip r:embed="rId3">
            <a:alphaModFix/>
          </a:blip>
          <a:stretch>
            <a:fillRect/>
          </a:stretch>
        </p:blipFill>
        <p:spPr>
          <a:xfrm>
            <a:off x="5767949" y="277325"/>
            <a:ext cx="2697025" cy="4794726"/>
          </a:xfrm>
          <a:prstGeom prst="rect">
            <a:avLst/>
          </a:prstGeom>
          <a:noFill/>
          <a:ln>
            <a:noFill/>
          </a:ln>
        </p:spPr>
      </p:pic>
      <p:pic>
        <p:nvPicPr>
          <p:cNvPr id="57" name="Google Shape;57;p13"/>
          <p:cNvPicPr preferRelativeResize="0"/>
          <p:nvPr/>
        </p:nvPicPr>
        <p:blipFill>
          <a:blip r:embed="rId4">
            <a:alphaModFix/>
          </a:blip>
          <a:stretch>
            <a:fillRect/>
          </a:stretch>
        </p:blipFill>
        <p:spPr>
          <a:xfrm>
            <a:off x="265875" y="277331"/>
            <a:ext cx="5101364" cy="1122300"/>
          </a:xfrm>
          <a:prstGeom prst="rect">
            <a:avLst/>
          </a:prstGeom>
          <a:noFill/>
          <a:ln>
            <a:noFill/>
          </a:ln>
        </p:spPr>
      </p:pic>
      <p:sp>
        <p:nvSpPr>
          <p:cNvPr id="58" name="Google Shape;58;p13"/>
          <p:cNvSpPr txBox="1"/>
          <p:nvPr/>
        </p:nvSpPr>
        <p:spPr>
          <a:xfrm>
            <a:off x="1924825" y="3503450"/>
            <a:ext cx="284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savelocalapp.com</a:t>
            </a:r>
            <a:endParaRPr b="1" sz="1800">
              <a:solidFill>
                <a:schemeClr val="dk2"/>
              </a:solidFill>
            </a:endParaRPr>
          </a:p>
        </p:txBody>
      </p:sp>
      <p:sp>
        <p:nvSpPr>
          <p:cNvPr id="59" name="Google Shape;59;p13"/>
          <p:cNvSpPr txBox="1"/>
          <p:nvPr/>
        </p:nvSpPr>
        <p:spPr>
          <a:xfrm>
            <a:off x="5397100" y="1669600"/>
            <a:ext cx="184500" cy="16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nvSpPr>
        <p:spPr>
          <a:xfrm>
            <a:off x="170525" y="147475"/>
            <a:ext cx="8710800" cy="492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dk2"/>
                </a:solidFill>
              </a:rPr>
              <a:t>6. Birthday &amp; Holiday Texts</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Sends personalized messages on birthdays or holidays to keep you top of mind.</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7. Payment &amp; Invoice Reminders</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Automatically nudges clients about unpaid invoices or upcoming payments.</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8. Drip Campaigns</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Sends a series of texts or emails over time to nurture leads or stay connected with past customers.</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9. Re-Engagement Campaigns</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Haven’t heard from someone in a while? It’ll automatically reach out and invite them back.</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10. Webchat to Text</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When someone messages you from your website, it moves the conversation to text—so you can respond faster and keep them engaged.</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of the Local Businesses on the SaveLocal app</a:t>
            </a:r>
            <a:endParaRPr/>
          </a:p>
        </p:txBody>
      </p:sp>
      <p:sp>
        <p:nvSpPr>
          <p:cNvPr id="127" name="Google Shape;12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8" name="Google Shape;128;p23"/>
          <p:cNvPicPr preferRelativeResize="0"/>
          <p:nvPr/>
        </p:nvPicPr>
        <p:blipFill>
          <a:blip r:embed="rId3">
            <a:alphaModFix/>
          </a:blip>
          <a:stretch>
            <a:fillRect/>
          </a:stretch>
        </p:blipFill>
        <p:spPr>
          <a:xfrm>
            <a:off x="1646413" y="1194333"/>
            <a:ext cx="3017075" cy="1137675"/>
          </a:xfrm>
          <a:prstGeom prst="rect">
            <a:avLst/>
          </a:prstGeom>
          <a:noFill/>
          <a:ln>
            <a:noFill/>
          </a:ln>
        </p:spPr>
      </p:pic>
      <p:pic>
        <p:nvPicPr>
          <p:cNvPr id="129" name="Google Shape;129;p23"/>
          <p:cNvPicPr preferRelativeResize="0"/>
          <p:nvPr/>
        </p:nvPicPr>
        <p:blipFill>
          <a:blip r:embed="rId4">
            <a:alphaModFix/>
          </a:blip>
          <a:stretch>
            <a:fillRect/>
          </a:stretch>
        </p:blipFill>
        <p:spPr>
          <a:xfrm>
            <a:off x="84475" y="2802175"/>
            <a:ext cx="1626275" cy="1626275"/>
          </a:xfrm>
          <a:prstGeom prst="rect">
            <a:avLst/>
          </a:prstGeom>
          <a:noFill/>
          <a:ln>
            <a:noFill/>
          </a:ln>
        </p:spPr>
      </p:pic>
      <p:pic>
        <p:nvPicPr>
          <p:cNvPr id="130" name="Google Shape;130;p23"/>
          <p:cNvPicPr preferRelativeResize="0"/>
          <p:nvPr/>
        </p:nvPicPr>
        <p:blipFill>
          <a:blip r:embed="rId5">
            <a:alphaModFix/>
          </a:blip>
          <a:stretch>
            <a:fillRect/>
          </a:stretch>
        </p:blipFill>
        <p:spPr>
          <a:xfrm>
            <a:off x="1710750" y="2895475"/>
            <a:ext cx="2836550" cy="812075"/>
          </a:xfrm>
          <a:prstGeom prst="rect">
            <a:avLst/>
          </a:prstGeom>
          <a:noFill/>
          <a:ln>
            <a:noFill/>
          </a:ln>
        </p:spPr>
      </p:pic>
      <p:pic>
        <p:nvPicPr>
          <p:cNvPr id="131" name="Google Shape;131;p23"/>
          <p:cNvPicPr preferRelativeResize="0"/>
          <p:nvPr/>
        </p:nvPicPr>
        <p:blipFill>
          <a:blip r:embed="rId6">
            <a:alphaModFix/>
          </a:blip>
          <a:stretch>
            <a:fillRect/>
          </a:stretch>
        </p:blipFill>
        <p:spPr>
          <a:xfrm>
            <a:off x="1710749" y="3707551"/>
            <a:ext cx="2888404" cy="812075"/>
          </a:xfrm>
          <a:prstGeom prst="rect">
            <a:avLst/>
          </a:prstGeom>
          <a:noFill/>
          <a:ln>
            <a:noFill/>
          </a:ln>
        </p:spPr>
      </p:pic>
      <p:pic>
        <p:nvPicPr>
          <p:cNvPr id="132" name="Google Shape;132;p23"/>
          <p:cNvPicPr preferRelativeResize="0"/>
          <p:nvPr/>
        </p:nvPicPr>
        <p:blipFill>
          <a:blip r:embed="rId7">
            <a:alphaModFix/>
          </a:blip>
          <a:stretch>
            <a:fillRect/>
          </a:stretch>
        </p:blipFill>
        <p:spPr>
          <a:xfrm>
            <a:off x="4608000" y="1229835"/>
            <a:ext cx="1320424" cy="2044502"/>
          </a:xfrm>
          <a:prstGeom prst="rect">
            <a:avLst/>
          </a:prstGeom>
          <a:noFill/>
          <a:ln>
            <a:noFill/>
          </a:ln>
        </p:spPr>
      </p:pic>
      <p:pic>
        <p:nvPicPr>
          <p:cNvPr id="133" name="Google Shape;133;p23"/>
          <p:cNvPicPr preferRelativeResize="0"/>
          <p:nvPr/>
        </p:nvPicPr>
        <p:blipFill>
          <a:blip r:embed="rId8">
            <a:alphaModFix/>
          </a:blip>
          <a:stretch>
            <a:fillRect/>
          </a:stretch>
        </p:blipFill>
        <p:spPr>
          <a:xfrm>
            <a:off x="4663475" y="3539150"/>
            <a:ext cx="2030188" cy="812075"/>
          </a:xfrm>
          <a:prstGeom prst="rect">
            <a:avLst/>
          </a:prstGeom>
          <a:noFill/>
          <a:ln>
            <a:noFill/>
          </a:ln>
        </p:spPr>
      </p:pic>
      <p:pic>
        <p:nvPicPr>
          <p:cNvPr id="134" name="Google Shape;134;p23"/>
          <p:cNvPicPr preferRelativeResize="0"/>
          <p:nvPr/>
        </p:nvPicPr>
        <p:blipFill>
          <a:blip r:embed="rId9">
            <a:alphaModFix/>
          </a:blip>
          <a:stretch>
            <a:fillRect/>
          </a:stretch>
        </p:blipFill>
        <p:spPr>
          <a:xfrm>
            <a:off x="6910100" y="3302095"/>
            <a:ext cx="1922200" cy="1180775"/>
          </a:xfrm>
          <a:prstGeom prst="rect">
            <a:avLst/>
          </a:prstGeom>
          <a:noFill/>
          <a:ln>
            <a:noFill/>
          </a:ln>
        </p:spPr>
      </p:pic>
      <p:pic>
        <p:nvPicPr>
          <p:cNvPr id="135" name="Google Shape;135;p23"/>
          <p:cNvPicPr preferRelativeResize="0"/>
          <p:nvPr/>
        </p:nvPicPr>
        <p:blipFill>
          <a:blip r:embed="rId10">
            <a:alphaModFix/>
          </a:blip>
          <a:stretch>
            <a:fillRect/>
          </a:stretch>
        </p:blipFill>
        <p:spPr>
          <a:xfrm>
            <a:off x="5989125" y="2711124"/>
            <a:ext cx="1196500" cy="1180774"/>
          </a:xfrm>
          <a:prstGeom prst="rect">
            <a:avLst/>
          </a:prstGeom>
          <a:noFill/>
          <a:ln>
            <a:noFill/>
          </a:ln>
        </p:spPr>
      </p:pic>
      <p:pic>
        <p:nvPicPr>
          <p:cNvPr id="136" name="Google Shape;136;p23"/>
          <p:cNvPicPr preferRelativeResize="0"/>
          <p:nvPr/>
        </p:nvPicPr>
        <p:blipFill>
          <a:blip r:embed="rId11">
            <a:alphaModFix/>
          </a:blip>
          <a:stretch>
            <a:fillRect/>
          </a:stretch>
        </p:blipFill>
        <p:spPr>
          <a:xfrm>
            <a:off x="175576" y="1049200"/>
            <a:ext cx="1474474" cy="1843548"/>
          </a:xfrm>
          <a:prstGeom prst="rect">
            <a:avLst/>
          </a:prstGeom>
          <a:noFill/>
          <a:ln>
            <a:noFill/>
          </a:ln>
        </p:spPr>
      </p:pic>
      <p:pic>
        <p:nvPicPr>
          <p:cNvPr id="137" name="Google Shape;137;p23"/>
          <p:cNvPicPr preferRelativeResize="0"/>
          <p:nvPr/>
        </p:nvPicPr>
        <p:blipFill>
          <a:blip r:embed="rId12">
            <a:alphaModFix/>
          </a:blip>
          <a:stretch>
            <a:fillRect/>
          </a:stretch>
        </p:blipFill>
        <p:spPr>
          <a:xfrm>
            <a:off x="7485425" y="1233738"/>
            <a:ext cx="1474475" cy="1474475"/>
          </a:xfrm>
          <a:prstGeom prst="rect">
            <a:avLst/>
          </a:prstGeom>
          <a:noFill/>
          <a:ln>
            <a:noFill/>
          </a:ln>
        </p:spPr>
      </p:pic>
      <p:pic>
        <p:nvPicPr>
          <p:cNvPr id="138" name="Google Shape;138;p23"/>
          <p:cNvPicPr preferRelativeResize="0"/>
          <p:nvPr/>
        </p:nvPicPr>
        <p:blipFill>
          <a:blip r:embed="rId13">
            <a:alphaModFix/>
          </a:blip>
          <a:stretch>
            <a:fillRect/>
          </a:stretch>
        </p:blipFill>
        <p:spPr>
          <a:xfrm>
            <a:off x="5928425" y="1273000"/>
            <a:ext cx="1789350" cy="1395950"/>
          </a:xfrm>
          <a:prstGeom prst="rect">
            <a:avLst/>
          </a:prstGeom>
          <a:noFill/>
          <a:ln>
            <a:noFill/>
          </a:ln>
        </p:spPr>
      </p:pic>
      <p:pic>
        <p:nvPicPr>
          <p:cNvPr id="139" name="Google Shape;139;p23"/>
          <p:cNvPicPr preferRelativeResize="0"/>
          <p:nvPr/>
        </p:nvPicPr>
        <p:blipFill>
          <a:blip r:embed="rId14">
            <a:alphaModFix/>
          </a:blip>
          <a:stretch>
            <a:fillRect/>
          </a:stretch>
        </p:blipFill>
        <p:spPr>
          <a:xfrm>
            <a:off x="1905161" y="2185124"/>
            <a:ext cx="2447726" cy="997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107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a few more…. But you get the point. This software works for everyone!</a:t>
            </a:r>
            <a:endParaRPr/>
          </a:p>
        </p:txBody>
      </p:sp>
      <p:pic>
        <p:nvPicPr>
          <p:cNvPr id="145" name="Google Shape;145;p24"/>
          <p:cNvPicPr preferRelativeResize="0"/>
          <p:nvPr/>
        </p:nvPicPr>
        <p:blipFill>
          <a:blip r:embed="rId3">
            <a:alphaModFix/>
          </a:blip>
          <a:stretch>
            <a:fillRect/>
          </a:stretch>
        </p:blipFill>
        <p:spPr>
          <a:xfrm>
            <a:off x="575050" y="1051625"/>
            <a:ext cx="1969253" cy="1136100"/>
          </a:xfrm>
          <a:prstGeom prst="rect">
            <a:avLst/>
          </a:prstGeom>
          <a:noFill/>
          <a:ln>
            <a:noFill/>
          </a:ln>
        </p:spPr>
      </p:pic>
      <p:pic>
        <p:nvPicPr>
          <p:cNvPr id="146" name="Google Shape;146;p24"/>
          <p:cNvPicPr preferRelativeResize="0"/>
          <p:nvPr/>
        </p:nvPicPr>
        <p:blipFill>
          <a:blip r:embed="rId4">
            <a:alphaModFix/>
          </a:blip>
          <a:stretch>
            <a:fillRect/>
          </a:stretch>
        </p:blipFill>
        <p:spPr>
          <a:xfrm>
            <a:off x="6477575" y="1222112"/>
            <a:ext cx="2250975" cy="1019975"/>
          </a:xfrm>
          <a:prstGeom prst="rect">
            <a:avLst/>
          </a:prstGeom>
          <a:noFill/>
          <a:ln>
            <a:noFill/>
          </a:ln>
        </p:spPr>
      </p:pic>
      <p:pic>
        <p:nvPicPr>
          <p:cNvPr id="147" name="Google Shape;147;p24"/>
          <p:cNvPicPr preferRelativeResize="0"/>
          <p:nvPr/>
        </p:nvPicPr>
        <p:blipFill>
          <a:blip r:embed="rId5">
            <a:alphaModFix/>
          </a:blip>
          <a:stretch>
            <a:fillRect/>
          </a:stretch>
        </p:blipFill>
        <p:spPr>
          <a:xfrm>
            <a:off x="4746063" y="2933625"/>
            <a:ext cx="1366350" cy="1366350"/>
          </a:xfrm>
          <a:prstGeom prst="rect">
            <a:avLst/>
          </a:prstGeom>
          <a:noFill/>
          <a:ln>
            <a:noFill/>
          </a:ln>
        </p:spPr>
      </p:pic>
      <p:pic>
        <p:nvPicPr>
          <p:cNvPr id="148" name="Google Shape;148;p24"/>
          <p:cNvPicPr preferRelativeResize="0"/>
          <p:nvPr/>
        </p:nvPicPr>
        <p:blipFill>
          <a:blip r:embed="rId6">
            <a:alphaModFix/>
          </a:blip>
          <a:stretch>
            <a:fillRect/>
          </a:stretch>
        </p:blipFill>
        <p:spPr>
          <a:xfrm>
            <a:off x="311701" y="2329324"/>
            <a:ext cx="1776951" cy="1257475"/>
          </a:xfrm>
          <a:prstGeom prst="rect">
            <a:avLst/>
          </a:prstGeom>
          <a:noFill/>
          <a:ln>
            <a:noFill/>
          </a:ln>
        </p:spPr>
      </p:pic>
      <p:pic>
        <p:nvPicPr>
          <p:cNvPr id="149" name="Google Shape;149;p24"/>
          <p:cNvPicPr preferRelativeResize="0"/>
          <p:nvPr/>
        </p:nvPicPr>
        <p:blipFill>
          <a:blip r:embed="rId7">
            <a:alphaModFix/>
          </a:blip>
          <a:stretch>
            <a:fillRect/>
          </a:stretch>
        </p:blipFill>
        <p:spPr>
          <a:xfrm>
            <a:off x="357823" y="3525766"/>
            <a:ext cx="1592926" cy="1043109"/>
          </a:xfrm>
          <a:prstGeom prst="rect">
            <a:avLst/>
          </a:prstGeom>
          <a:noFill/>
          <a:ln>
            <a:noFill/>
          </a:ln>
        </p:spPr>
      </p:pic>
      <p:pic>
        <p:nvPicPr>
          <p:cNvPr id="150" name="Google Shape;150;p24"/>
          <p:cNvPicPr preferRelativeResize="0"/>
          <p:nvPr/>
        </p:nvPicPr>
        <p:blipFill>
          <a:blip r:embed="rId8">
            <a:alphaModFix/>
          </a:blip>
          <a:stretch>
            <a:fillRect/>
          </a:stretch>
        </p:blipFill>
        <p:spPr>
          <a:xfrm>
            <a:off x="2382050" y="2467513"/>
            <a:ext cx="1428750" cy="981075"/>
          </a:xfrm>
          <a:prstGeom prst="rect">
            <a:avLst/>
          </a:prstGeom>
          <a:noFill/>
          <a:ln>
            <a:noFill/>
          </a:ln>
        </p:spPr>
      </p:pic>
      <p:pic>
        <p:nvPicPr>
          <p:cNvPr id="151" name="Google Shape;151;p24"/>
          <p:cNvPicPr preferRelativeResize="0"/>
          <p:nvPr/>
        </p:nvPicPr>
        <p:blipFill>
          <a:blip r:embed="rId9">
            <a:alphaModFix/>
          </a:blip>
          <a:stretch>
            <a:fillRect/>
          </a:stretch>
        </p:blipFill>
        <p:spPr>
          <a:xfrm>
            <a:off x="2145300" y="3479266"/>
            <a:ext cx="2544125" cy="1136120"/>
          </a:xfrm>
          <a:prstGeom prst="rect">
            <a:avLst/>
          </a:prstGeom>
          <a:noFill/>
          <a:ln>
            <a:noFill/>
          </a:ln>
        </p:spPr>
      </p:pic>
      <p:pic>
        <p:nvPicPr>
          <p:cNvPr id="152" name="Google Shape;152;p24"/>
          <p:cNvPicPr preferRelativeResize="0"/>
          <p:nvPr/>
        </p:nvPicPr>
        <p:blipFill>
          <a:blip r:embed="rId10">
            <a:alphaModFix/>
          </a:blip>
          <a:stretch>
            <a:fillRect/>
          </a:stretch>
        </p:blipFill>
        <p:spPr>
          <a:xfrm>
            <a:off x="2882894" y="1152475"/>
            <a:ext cx="1428750" cy="1428750"/>
          </a:xfrm>
          <a:prstGeom prst="rect">
            <a:avLst/>
          </a:prstGeom>
          <a:noFill/>
          <a:ln>
            <a:noFill/>
          </a:ln>
        </p:spPr>
      </p:pic>
      <p:pic>
        <p:nvPicPr>
          <p:cNvPr id="153" name="Google Shape;153;p24"/>
          <p:cNvPicPr preferRelativeResize="0"/>
          <p:nvPr/>
        </p:nvPicPr>
        <p:blipFill>
          <a:blip r:embed="rId11">
            <a:alphaModFix/>
          </a:blip>
          <a:stretch>
            <a:fillRect/>
          </a:stretch>
        </p:blipFill>
        <p:spPr>
          <a:xfrm>
            <a:off x="6955200" y="3085263"/>
            <a:ext cx="1924124" cy="1924124"/>
          </a:xfrm>
          <a:prstGeom prst="rect">
            <a:avLst/>
          </a:prstGeom>
          <a:noFill/>
          <a:ln>
            <a:noFill/>
          </a:ln>
        </p:spPr>
      </p:pic>
      <p:pic>
        <p:nvPicPr>
          <p:cNvPr id="154" name="Google Shape;154;p24"/>
          <p:cNvPicPr preferRelativeResize="0"/>
          <p:nvPr/>
        </p:nvPicPr>
        <p:blipFill>
          <a:blip r:embed="rId12">
            <a:alphaModFix/>
          </a:blip>
          <a:stretch>
            <a:fillRect/>
          </a:stretch>
        </p:blipFill>
        <p:spPr>
          <a:xfrm>
            <a:off x="6171775" y="2370139"/>
            <a:ext cx="2660537" cy="981075"/>
          </a:xfrm>
          <a:prstGeom prst="rect">
            <a:avLst/>
          </a:prstGeom>
          <a:noFill/>
          <a:ln>
            <a:noFill/>
          </a:ln>
        </p:spPr>
      </p:pic>
      <p:pic>
        <p:nvPicPr>
          <p:cNvPr id="155" name="Google Shape;155;p24"/>
          <p:cNvPicPr preferRelativeResize="0"/>
          <p:nvPr/>
        </p:nvPicPr>
        <p:blipFill>
          <a:blip r:embed="rId13">
            <a:alphaModFix/>
          </a:blip>
          <a:stretch>
            <a:fillRect/>
          </a:stretch>
        </p:blipFill>
        <p:spPr>
          <a:xfrm>
            <a:off x="4445250" y="1179213"/>
            <a:ext cx="1592925" cy="1592925"/>
          </a:xfrm>
          <a:prstGeom prst="rect">
            <a:avLst/>
          </a:prstGeom>
          <a:noFill/>
          <a:ln>
            <a:noFill/>
          </a:ln>
        </p:spPr>
      </p:pic>
      <p:pic>
        <p:nvPicPr>
          <p:cNvPr id="156" name="Google Shape;156;p24"/>
          <p:cNvPicPr preferRelativeResize="0"/>
          <p:nvPr/>
        </p:nvPicPr>
        <p:blipFill>
          <a:blip r:embed="rId14">
            <a:alphaModFix/>
          </a:blip>
          <a:stretch>
            <a:fillRect/>
          </a:stretch>
        </p:blipFill>
        <p:spPr>
          <a:xfrm>
            <a:off x="4746081" y="4299975"/>
            <a:ext cx="2487715" cy="779525"/>
          </a:xfrm>
          <a:prstGeom prst="rect">
            <a:avLst/>
          </a:prstGeom>
          <a:noFill/>
          <a:ln>
            <a:noFill/>
          </a:ln>
        </p:spPr>
      </p:pic>
      <p:pic>
        <p:nvPicPr>
          <p:cNvPr id="157" name="Google Shape;157;p24"/>
          <p:cNvPicPr preferRelativeResize="0"/>
          <p:nvPr/>
        </p:nvPicPr>
        <p:blipFill>
          <a:blip r:embed="rId15">
            <a:alphaModFix/>
          </a:blip>
          <a:stretch>
            <a:fillRect/>
          </a:stretch>
        </p:blipFill>
        <p:spPr>
          <a:xfrm>
            <a:off x="6369920" y="3351225"/>
            <a:ext cx="996182" cy="1043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63" name="Google Shape;163;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64" name="Google Shape;164;p25"/>
          <p:cNvPicPr preferRelativeResize="0"/>
          <p:nvPr/>
        </p:nvPicPr>
        <p:blipFill>
          <a:blip r:embed="rId3">
            <a:alphaModFix/>
          </a:blip>
          <a:stretch>
            <a:fillRect/>
          </a:stretch>
        </p:blipFill>
        <p:spPr>
          <a:xfrm>
            <a:off x="664772" y="0"/>
            <a:ext cx="7814456" cy="5143500"/>
          </a:xfrm>
          <a:prstGeom prst="rect">
            <a:avLst/>
          </a:prstGeom>
          <a:noFill/>
          <a:ln>
            <a:noFill/>
          </a:ln>
        </p:spPr>
      </p:pic>
      <p:pic>
        <p:nvPicPr>
          <p:cNvPr id="165" name="Google Shape;165;p25"/>
          <p:cNvPicPr preferRelativeResize="0"/>
          <p:nvPr/>
        </p:nvPicPr>
        <p:blipFill>
          <a:blip r:embed="rId4">
            <a:alphaModFix/>
          </a:blip>
          <a:stretch>
            <a:fillRect/>
          </a:stretch>
        </p:blipFill>
        <p:spPr>
          <a:xfrm>
            <a:off x="6378000" y="2902800"/>
            <a:ext cx="1679600" cy="1785676"/>
          </a:xfrm>
          <a:prstGeom prst="rect">
            <a:avLst/>
          </a:prstGeom>
          <a:noFill/>
          <a:ln>
            <a:noFill/>
          </a:ln>
        </p:spPr>
      </p:pic>
      <p:sp>
        <p:nvSpPr>
          <p:cNvPr id="166" name="Google Shape;166;p25"/>
          <p:cNvSpPr txBox="1"/>
          <p:nvPr/>
        </p:nvSpPr>
        <p:spPr>
          <a:xfrm>
            <a:off x="1524000" y="105625"/>
            <a:ext cx="7076700" cy="10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TIER 1</a:t>
            </a:r>
            <a:endParaRPr sz="1800">
              <a:solidFill>
                <a:schemeClr val="dk2"/>
              </a:solidFill>
            </a:endParaRPr>
          </a:p>
        </p:txBody>
      </p:sp>
      <p:sp>
        <p:nvSpPr>
          <p:cNvPr id="167" name="Google Shape;167;p25"/>
          <p:cNvSpPr txBox="1"/>
          <p:nvPr/>
        </p:nvSpPr>
        <p:spPr>
          <a:xfrm>
            <a:off x="3892875" y="165925"/>
            <a:ext cx="4873800" cy="8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TIER 2</a:t>
            </a:r>
            <a:endParaRPr sz="1800">
              <a:solidFill>
                <a:schemeClr val="dk2"/>
              </a:solidFill>
            </a:endParaRPr>
          </a:p>
        </p:txBody>
      </p:sp>
      <p:sp>
        <p:nvSpPr>
          <p:cNvPr id="168" name="Google Shape;168;p25"/>
          <p:cNvSpPr txBox="1"/>
          <p:nvPr/>
        </p:nvSpPr>
        <p:spPr>
          <a:xfrm>
            <a:off x="6669375" y="618650"/>
            <a:ext cx="5055000" cy="10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TIER 3</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172" name="Shape 172"/>
        <p:cNvGrpSpPr/>
        <p:nvPr/>
      </p:nvGrpSpPr>
      <p:grpSpPr>
        <a:xfrm>
          <a:off x="0" y="0"/>
          <a:ext cx="0" cy="0"/>
          <a:chOff x="0" y="0"/>
          <a:chExt cx="0" cy="0"/>
        </a:xfrm>
      </p:grpSpPr>
      <p:grpSp>
        <p:nvGrpSpPr>
          <p:cNvPr id="173" name="Google Shape;173;p26"/>
          <p:cNvGrpSpPr/>
          <p:nvPr/>
        </p:nvGrpSpPr>
        <p:grpSpPr>
          <a:xfrm>
            <a:off x="2458978" y="2542924"/>
            <a:ext cx="1913819" cy="1913819"/>
            <a:chOff x="0" y="0"/>
            <a:chExt cx="812800" cy="812800"/>
          </a:xfrm>
        </p:grpSpPr>
        <p:sp>
          <p:nvSpPr>
            <p:cNvPr id="174" name="Google Shape;17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5" name="Google Shape;175;p26"/>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6" name="Google Shape;176;p26"/>
          <p:cNvGrpSpPr/>
          <p:nvPr/>
        </p:nvGrpSpPr>
        <p:grpSpPr>
          <a:xfrm>
            <a:off x="357019" y="836178"/>
            <a:ext cx="1694607" cy="1694607"/>
            <a:chOff x="0" y="0"/>
            <a:chExt cx="812800" cy="812800"/>
          </a:xfrm>
        </p:grpSpPr>
        <p:sp>
          <p:nvSpPr>
            <p:cNvPr id="177" name="Google Shape;17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8" name="Google Shape;178;p26"/>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9" name="Google Shape;179;p26"/>
          <p:cNvGrpSpPr/>
          <p:nvPr/>
        </p:nvGrpSpPr>
        <p:grpSpPr>
          <a:xfrm>
            <a:off x="502403" y="2019216"/>
            <a:ext cx="1047455" cy="1047455"/>
            <a:chOff x="0" y="0"/>
            <a:chExt cx="812800" cy="812800"/>
          </a:xfrm>
        </p:grpSpPr>
        <p:sp>
          <p:nvSpPr>
            <p:cNvPr id="180" name="Google Shape;180;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1" name="Google Shape;181;p26"/>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2" name="Google Shape;182;p26"/>
          <p:cNvGrpSpPr/>
          <p:nvPr/>
        </p:nvGrpSpPr>
        <p:grpSpPr>
          <a:xfrm>
            <a:off x="2892183" y="1495508"/>
            <a:ext cx="1047455" cy="1047455"/>
            <a:chOff x="0" y="0"/>
            <a:chExt cx="812800" cy="812800"/>
          </a:xfrm>
        </p:grpSpPr>
        <p:sp>
          <p:nvSpPr>
            <p:cNvPr id="183" name="Google Shape;183;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4" name="Google Shape;184;p26"/>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5" name="Google Shape;185;p26"/>
          <p:cNvSpPr/>
          <p:nvPr/>
        </p:nvSpPr>
        <p:spPr>
          <a:xfrm>
            <a:off x="782303" y="1178992"/>
            <a:ext cx="3278888" cy="2718496"/>
          </a:xfrm>
          <a:custGeom>
            <a:rect b="b" l="l" r="r" t="t"/>
            <a:pathLst>
              <a:path extrusionOk="0" h="5436991" w="6557775">
                <a:moveTo>
                  <a:pt x="0" y="0"/>
                </a:moveTo>
                <a:lnTo>
                  <a:pt x="6557775" y="0"/>
                </a:lnTo>
                <a:lnTo>
                  <a:pt x="6557775" y="5436991"/>
                </a:lnTo>
                <a:lnTo>
                  <a:pt x="0" y="5436991"/>
                </a:lnTo>
                <a:lnTo>
                  <a:pt x="0" y="0"/>
                </a:lnTo>
                <a:close/>
              </a:path>
            </a:pathLst>
          </a:custGeom>
          <a:blipFill rotWithShape="1">
            <a:blip r:embed="rId3">
              <a:alphaModFix/>
            </a:blip>
            <a:stretch>
              <a:fillRect b="0" l="0" r="0" t="0"/>
            </a:stretch>
          </a:blipFill>
          <a:ln>
            <a:noFill/>
          </a:ln>
        </p:spPr>
      </p:sp>
      <p:grpSp>
        <p:nvGrpSpPr>
          <p:cNvPr id="186" name="Google Shape;186;p26"/>
          <p:cNvGrpSpPr/>
          <p:nvPr/>
        </p:nvGrpSpPr>
        <p:grpSpPr>
          <a:xfrm>
            <a:off x="-278755" y="-535362"/>
            <a:ext cx="9701831" cy="980336"/>
            <a:chOff x="0" y="-47625"/>
            <a:chExt cx="5110261" cy="516374"/>
          </a:xfrm>
        </p:grpSpPr>
        <p:sp>
          <p:nvSpPr>
            <p:cNvPr id="187" name="Google Shape;187;p26"/>
            <p:cNvSpPr/>
            <p:nvPr/>
          </p:nvSpPr>
          <p:spPr>
            <a:xfrm>
              <a:off x="0" y="0"/>
              <a:ext cx="5110261" cy="468749"/>
            </a:xfrm>
            <a:custGeom>
              <a:rect b="b" l="l" r="r" t="t"/>
              <a:pathLst>
                <a:path extrusionOk="0" h="468749" w="5110261">
                  <a:moveTo>
                    <a:pt x="0" y="0"/>
                  </a:moveTo>
                  <a:lnTo>
                    <a:pt x="5110261" y="0"/>
                  </a:lnTo>
                  <a:lnTo>
                    <a:pt x="5110261" y="468749"/>
                  </a:lnTo>
                  <a:lnTo>
                    <a:pt x="0" y="468749"/>
                  </a:lnTo>
                  <a:close/>
                </a:path>
              </a:pathLst>
            </a:custGeom>
            <a:solidFill>
              <a:srgbClr val="8DAFA8"/>
            </a:solidFill>
            <a:ln>
              <a:noFill/>
            </a:ln>
          </p:spPr>
        </p:sp>
        <p:sp>
          <p:nvSpPr>
            <p:cNvPr id="188" name="Google Shape;188;p26"/>
            <p:cNvSpPr txBox="1"/>
            <p:nvPr/>
          </p:nvSpPr>
          <p:spPr>
            <a:xfrm>
              <a:off x="0" y="-47625"/>
              <a:ext cx="5110200" cy="516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9" name="Google Shape;189;p26"/>
          <p:cNvGrpSpPr/>
          <p:nvPr/>
        </p:nvGrpSpPr>
        <p:grpSpPr>
          <a:xfrm>
            <a:off x="-278755" y="4608138"/>
            <a:ext cx="9701831" cy="980336"/>
            <a:chOff x="0" y="-47625"/>
            <a:chExt cx="5110261" cy="516374"/>
          </a:xfrm>
        </p:grpSpPr>
        <p:sp>
          <p:nvSpPr>
            <p:cNvPr id="190" name="Google Shape;190;p26"/>
            <p:cNvSpPr/>
            <p:nvPr/>
          </p:nvSpPr>
          <p:spPr>
            <a:xfrm>
              <a:off x="0" y="0"/>
              <a:ext cx="5110261" cy="468749"/>
            </a:xfrm>
            <a:custGeom>
              <a:rect b="b" l="l" r="r" t="t"/>
              <a:pathLst>
                <a:path extrusionOk="0" h="468749" w="5110261">
                  <a:moveTo>
                    <a:pt x="0" y="0"/>
                  </a:moveTo>
                  <a:lnTo>
                    <a:pt x="5110261" y="0"/>
                  </a:lnTo>
                  <a:lnTo>
                    <a:pt x="5110261" y="468749"/>
                  </a:lnTo>
                  <a:lnTo>
                    <a:pt x="0" y="468749"/>
                  </a:lnTo>
                  <a:close/>
                </a:path>
              </a:pathLst>
            </a:custGeom>
            <a:solidFill>
              <a:srgbClr val="8DAFA8"/>
            </a:solidFill>
            <a:ln>
              <a:noFill/>
            </a:ln>
          </p:spPr>
        </p:sp>
        <p:sp>
          <p:nvSpPr>
            <p:cNvPr id="191" name="Google Shape;191;p26"/>
            <p:cNvSpPr txBox="1"/>
            <p:nvPr/>
          </p:nvSpPr>
          <p:spPr>
            <a:xfrm>
              <a:off x="0" y="-47625"/>
              <a:ext cx="5110200" cy="516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2" name="Google Shape;192;p26"/>
          <p:cNvGrpSpPr/>
          <p:nvPr/>
        </p:nvGrpSpPr>
        <p:grpSpPr>
          <a:xfrm>
            <a:off x="5987112" y="746762"/>
            <a:ext cx="2627010" cy="456040"/>
            <a:chOff x="0" y="-47625"/>
            <a:chExt cx="1104900" cy="191815"/>
          </a:xfrm>
        </p:grpSpPr>
        <p:sp>
          <p:nvSpPr>
            <p:cNvPr id="193" name="Google Shape;193;p26"/>
            <p:cNvSpPr/>
            <p:nvPr/>
          </p:nvSpPr>
          <p:spPr>
            <a:xfrm>
              <a:off x="0" y="0"/>
              <a:ext cx="1104806" cy="144190"/>
            </a:xfrm>
            <a:custGeom>
              <a:rect b="b" l="l" r="r" t="t"/>
              <a:pathLst>
                <a:path extrusionOk="0" h="144190" w="1104806">
                  <a:moveTo>
                    <a:pt x="29474" y="0"/>
                  </a:moveTo>
                  <a:lnTo>
                    <a:pt x="1075332" y="0"/>
                  </a:lnTo>
                  <a:cubicBezTo>
                    <a:pt x="1083149" y="0"/>
                    <a:pt x="1090646" y="3105"/>
                    <a:pt x="1096174" y="8633"/>
                  </a:cubicBezTo>
                  <a:cubicBezTo>
                    <a:pt x="1101701" y="14160"/>
                    <a:pt x="1104806" y="21657"/>
                    <a:pt x="1104806" y="29474"/>
                  </a:cubicBezTo>
                  <a:lnTo>
                    <a:pt x="1104806" y="114716"/>
                  </a:lnTo>
                  <a:cubicBezTo>
                    <a:pt x="1104806" y="122533"/>
                    <a:pt x="1101701" y="130030"/>
                    <a:pt x="1096174" y="135557"/>
                  </a:cubicBezTo>
                  <a:cubicBezTo>
                    <a:pt x="1090646" y="141085"/>
                    <a:pt x="1083149" y="144190"/>
                    <a:pt x="1075332" y="144190"/>
                  </a:cubicBezTo>
                  <a:lnTo>
                    <a:pt x="29474" y="144190"/>
                  </a:lnTo>
                  <a:cubicBezTo>
                    <a:pt x="21657" y="144190"/>
                    <a:pt x="14160" y="141085"/>
                    <a:pt x="8633" y="135557"/>
                  </a:cubicBezTo>
                  <a:cubicBezTo>
                    <a:pt x="3105" y="130030"/>
                    <a:pt x="0" y="122533"/>
                    <a:pt x="0" y="114716"/>
                  </a:cubicBezTo>
                  <a:lnTo>
                    <a:pt x="0" y="29474"/>
                  </a:lnTo>
                  <a:cubicBezTo>
                    <a:pt x="0" y="21657"/>
                    <a:pt x="3105" y="14160"/>
                    <a:pt x="8633" y="8633"/>
                  </a:cubicBezTo>
                  <a:cubicBezTo>
                    <a:pt x="14160" y="3105"/>
                    <a:pt x="21657" y="0"/>
                    <a:pt x="29474"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4" name="Google Shape;194;p26"/>
            <p:cNvSpPr txBox="1"/>
            <p:nvPr/>
          </p:nvSpPr>
          <p:spPr>
            <a:xfrm>
              <a:off x="0" y="-47625"/>
              <a:ext cx="1104900" cy="191700"/>
            </a:xfrm>
            <a:prstGeom prst="rect">
              <a:avLst/>
            </a:prstGeom>
            <a:noFill/>
            <a:ln>
              <a:noFill/>
            </a:ln>
          </p:spPr>
          <p:txBody>
            <a:bodyPr anchorCtr="0" anchor="ctr" bIns="25400" lIns="25400" spcFirstLastPara="1" rIns="25400" wrap="square" tIns="25400">
              <a:noAutofit/>
            </a:bodyPr>
            <a:lstStyle/>
            <a:p>
              <a:pPr indent="0" lvl="0" marL="0" marR="0" rtl="0" algn="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5" name="Google Shape;195;p26"/>
          <p:cNvSpPr/>
          <p:nvPr/>
        </p:nvSpPr>
        <p:spPr>
          <a:xfrm rot="1624665">
            <a:off x="3168046" y="1162800"/>
            <a:ext cx="1126629" cy="485474"/>
          </a:xfrm>
          <a:custGeom>
            <a:rect b="b" l="l" r="r" t="t"/>
            <a:pathLst>
              <a:path extrusionOk="0" h="971374" w="2254244">
                <a:moveTo>
                  <a:pt x="0" y="0"/>
                </a:moveTo>
                <a:lnTo>
                  <a:pt x="2254244" y="0"/>
                </a:lnTo>
                <a:lnTo>
                  <a:pt x="2254244" y="971375"/>
                </a:lnTo>
                <a:lnTo>
                  <a:pt x="0" y="971375"/>
                </a:lnTo>
                <a:lnTo>
                  <a:pt x="0" y="0"/>
                </a:lnTo>
                <a:close/>
              </a:path>
            </a:pathLst>
          </a:custGeom>
          <a:blipFill rotWithShape="1">
            <a:blip r:embed="rId4">
              <a:alphaModFix/>
            </a:blip>
            <a:stretch>
              <a:fillRect b="0" l="0" r="0" t="0"/>
            </a:stretch>
          </a:blipFill>
          <a:ln>
            <a:noFill/>
          </a:ln>
        </p:spPr>
      </p:sp>
      <p:sp>
        <p:nvSpPr>
          <p:cNvPr id="196" name="Google Shape;196;p26"/>
          <p:cNvSpPr/>
          <p:nvPr/>
        </p:nvSpPr>
        <p:spPr>
          <a:xfrm flipH="1" rot="-9175335">
            <a:off x="373981" y="3820927"/>
            <a:ext cx="1126629" cy="485474"/>
          </a:xfrm>
          <a:custGeom>
            <a:rect b="b" l="l" r="r" t="t"/>
            <a:pathLst>
              <a:path extrusionOk="0" h="971374" w="2254244">
                <a:moveTo>
                  <a:pt x="0" y="971374"/>
                </a:moveTo>
                <a:lnTo>
                  <a:pt x="2254244" y="971374"/>
                </a:lnTo>
                <a:lnTo>
                  <a:pt x="2254244" y="0"/>
                </a:lnTo>
                <a:lnTo>
                  <a:pt x="0" y="0"/>
                </a:lnTo>
                <a:lnTo>
                  <a:pt x="0" y="971374"/>
                </a:lnTo>
                <a:close/>
              </a:path>
            </a:pathLst>
          </a:custGeom>
          <a:blipFill rotWithShape="1">
            <a:blip r:embed="rId4">
              <a:alphaModFix/>
            </a:blip>
            <a:stretch>
              <a:fillRect b="0" l="0" r="0" t="0"/>
            </a:stretch>
          </a:blipFill>
          <a:ln>
            <a:noFill/>
          </a:ln>
        </p:spPr>
      </p:sp>
      <p:sp>
        <p:nvSpPr>
          <p:cNvPr id="197" name="Google Shape;197;p26"/>
          <p:cNvSpPr/>
          <p:nvPr/>
        </p:nvSpPr>
        <p:spPr>
          <a:xfrm>
            <a:off x="412283" y="3066631"/>
            <a:ext cx="316334" cy="337832"/>
          </a:xfrm>
          <a:custGeom>
            <a:rect b="b" l="l" r="r" t="t"/>
            <a:pathLst>
              <a:path extrusionOk="0" h="675664" w="632667">
                <a:moveTo>
                  <a:pt x="0" y="0"/>
                </a:moveTo>
                <a:lnTo>
                  <a:pt x="632667" y="0"/>
                </a:lnTo>
                <a:lnTo>
                  <a:pt x="632667" y="675664"/>
                </a:lnTo>
                <a:lnTo>
                  <a:pt x="0" y="675664"/>
                </a:lnTo>
                <a:lnTo>
                  <a:pt x="0" y="0"/>
                </a:lnTo>
                <a:close/>
              </a:path>
            </a:pathLst>
          </a:custGeom>
          <a:blipFill rotWithShape="1">
            <a:blip r:embed="rId5">
              <a:alphaModFix/>
            </a:blip>
            <a:stretch>
              <a:fillRect b="0" l="0" r="0" t="0"/>
            </a:stretch>
          </a:blipFill>
          <a:ln>
            <a:noFill/>
          </a:ln>
        </p:spPr>
      </p:sp>
      <p:sp>
        <p:nvSpPr>
          <p:cNvPr id="198" name="Google Shape;198;p26"/>
          <p:cNvSpPr txBox="1"/>
          <p:nvPr/>
        </p:nvSpPr>
        <p:spPr>
          <a:xfrm>
            <a:off x="3565050" y="1002775"/>
            <a:ext cx="5064600" cy="2260800"/>
          </a:xfrm>
          <a:prstGeom prst="rect">
            <a:avLst/>
          </a:prstGeom>
          <a:noFill/>
          <a:ln>
            <a:noFill/>
          </a:ln>
        </p:spPr>
        <p:txBody>
          <a:bodyPr anchorCtr="0" anchor="t" bIns="0" lIns="0" spcFirstLastPara="1" rIns="0" wrap="square" tIns="0">
            <a:spAutoFit/>
          </a:bodyPr>
          <a:lstStyle/>
          <a:p>
            <a:pPr indent="0" lvl="0" marL="0" marR="0" rtl="0" algn="r">
              <a:lnSpc>
                <a:spcPct val="139997"/>
              </a:lnSpc>
              <a:spcBef>
                <a:spcPts val="0"/>
              </a:spcBef>
              <a:spcAft>
                <a:spcPts val="0"/>
              </a:spcAft>
              <a:buNone/>
            </a:pPr>
            <a:r>
              <a:rPr b="0" i="0" lang="en" sz="10500" u="none" cap="none" strike="noStrike">
                <a:solidFill>
                  <a:srgbClr val="8F6234"/>
                </a:solidFill>
                <a:latin typeface="League Gothic"/>
                <a:ea typeface="League Gothic"/>
                <a:cs typeface="League Gothic"/>
                <a:sym typeface="League Gothic"/>
              </a:rPr>
              <a:t>NETWORKING</a:t>
            </a:r>
            <a:endParaRPr sz="700"/>
          </a:p>
        </p:txBody>
      </p:sp>
      <p:sp>
        <p:nvSpPr>
          <p:cNvPr id="199" name="Google Shape;199;p26"/>
          <p:cNvSpPr txBox="1"/>
          <p:nvPr/>
        </p:nvSpPr>
        <p:spPr>
          <a:xfrm>
            <a:off x="122723" y="2307713"/>
            <a:ext cx="8871600" cy="10776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 sz="5000" u="none" cap="none" strike="noStrike">
                <a:solidFill>
                  <a:srgbClr val="1E302C"/>
                </a:solidFill>
                <a:latin typeface="Arial"/>
                <a:ea typeface="Arial"/>
                <a:cs typeface="Arial"/>
                <a:sym typeface="Arial"/>
              </a:rPr>
              <a:t>with </a:t>
            </a:r>
            <a:r>
              <a:rPr b="0" i="0" lang="en" sz="5000" u="none" cap="none" strike="noStrike">
                <a:solidFill>
                  <a:srgbClr val="1E302C"/>
                </a:solidFill>
                <a:latin typeface="Arial"/>
                <a:ea typeface="Arial"/>
                <a:cs typeface="Arial"/>
                <a:sym typeface="Arial"/>
              </a:rPr>
              <a:t>lasti</a:t>
            </a:r>
            <a:r>
              <a:rPr b="0" i="0" lang="en" sz="5000" u="none" cap="none" strike="noStrike">
                <a:solidFill>
                  <a:srgbClr val="1E302C"/>
                </a:solidFill>
                <a:latin typeface="Arial"/>
                <a:ea typeface="Arial"/>
                <a:cs typeface="Arial"/>
                <a:sym typeface="Arial"/>
              </a:rPr>
              <a:t>ng value</a:t>
            </a:r>
            <a:endParaRPr sz="5000"/>
          </a:p>
        </p:txBody>
      </p:sp>
      <p:sp>
        <p:nvSpPr>
          <p:cNvPr id="200" name="Google Shape;200;p26"/>
          <p:cNvSpPr txBox="1"/>
          <p:nvPr/>
        </p:nvSpPr>
        <p:spPr>
          <a:xfrm>
            <a:off x="6060602" y="909174"/>
            <a:ext cx="2479800" cy="1848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1E302C"/>
                </a:solidFill>
                <a:latin typeface="Franklin Gothic"/>
                <a:ea typeface="Franklin Gothic"/>
                <a:cs typeface="Franklin Gothic"/>
                <a:sym typeface="Franklin Gothic"/>
              </a:rPr>
              <a:t>THE ART OF CONNECTION</a:t>
            </a:r>
            <a:endParaRPr sz="700"/>
          </a:p>
        </p:txBody>
      </p:sp>
      <p:sp>
        <p:nvSpPr>
          <p:cNvPr id="201" name="Google Shape;201;p26"/>
          <p:cNvSpPr txBox="1"/>
          <p:nvPr/>
        </p:nvSpPr>
        <p:spPr>
          <a:xfrm>
            <a:off x="4441523" y="3052700"/>
            <a:ext cx="4552800" cy="365700"/>
          </a:xfrm>
          <a:prstGeom prst="rect">
            <a:avLst/>
          </a:prstGeom>
          <a:noFill/>
          <a:ln>
            <a:noFill/>
          </a:ln>
        </p:spPr>
        <p:txBody>
          <a:bodyPr anchorCtr="0" anchor="t" bIns="0" lIns="0" spcFirstLastPara="1" rIns="0" wrap="square" tIns="0">
            <a:spAutoFit/>
          </a:bodyPr>
          <a:lstStyle/>
          <a:p>
            <a:pPr indent="0" lvl="0" marL="0" marR="0" rtl="0" algn="r">
              <a:lnSpc>
                <a:spcPct val="140015"/>
              </a:lnSpc>
              <a:spcBef>
                <a:spcPts val="0"/>
              </a:spcBef>
              <a:spcAft>
                <a:spcPts val="0"/>
              </a:spcAft>
              <a:buNone/>
            </a:pPr>
            <a:r>
              <a:rPr b="0" i="0" lang="en" sz="1700" u="none" cap="none" strike="noStrike">
                <a:solidFill>
                  <a:srgbClr val="1E302C"/>
                </a:solidFill>
                <a:latin typeface="Franklin Gothic"/>
                <a:ea typeface="Franklin Gothic"/>
                <a:cs typeface="Franklin Gothic"/>
                <a:sym typeface="Franklin Gothic"/>
              </a:rPr>
              <a:t>Moving from transactions to transformation</a:t>
            </a:r>
            <a:endParaRPr sz="1700"/>
          </a:p>
        </p:txBody>
      </p:sp>
      <p:sp>
        <p:nvSpPr>
          <p:cNvPr id="202" name="Google Shape;202;p26"/>
          <p:cNvSpPr/>
          <p:nvPr/>
        </p:nvSpPr>
        <p:spPr>
          <a:xfrm flipH="1">
            <a:off x="4228449" y="3284000"/>
            <a:ext cx="660126" cy="704989"/>
          </a:xfrm>
          <a:custGeom>
            <a:rect b="b" l="l" r="r" t="t"/>
            <a:pathLst>
              <a:path extrusionOk="0" h="1409978" w="1320252">
                <a:moveTo>
                  <a:pt x="1320252" y="0"/>
                </a:moveTo>
                <a:lnTo>
                  <a:pt x="0" y="0"/>
                </a:lnTo>
                <a:lnTo>
                  <a:pt x="0" y="1409977"/>
                </a:lnTo>
                <a:lnTo>
                  <a:pt x="1320252" y="1409977"/>
                </a:lnTo>
                <a:lnTo>
                  <a:pt x="1320252"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210" name="Shape 210"/>
        <p:cNvGrpSpPr/>
        <p:nvPr/>
      </p:nvGrpSpPr>
      <p:grpSpPr>
        <a:xfrm>
          <a:off x="0" y="0"/>
          <a:ext cx="0" cy="0"/>
          <a:chOff x="0" y="0"/>
          <a:chExt cx="0" cy="0"/>
        </a:xfrm>
      </p:grpSpPr>
      <p:grpSp>
        <p:nvGrpSpPr>
          <p:cNvPr id="211" name="Google Shape;211;p27"/>
          <p:cNvGrpSpPr/>
          <p:nvPr/>
        </p:nvGrpSpPr>
        <p:grpSpPr>
          <a:xfrm>
            <a:off x="4419364" y="1031003"/>
            <a:ext cx="2509764" cy="2509764"/>
            <a:chOff x="0" y="0"/>
            <a:chExt cx="812800" cy="812800"/>
          </a:xfrm>
        </p:grpSpPr>
        <p:sp>
          <p:nvSpPr>
            <p:cNvPr id="212" name="Google Shape;212;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3" name="Google Shape;213;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4" name="Google Shape;214;p27"/>
          <p:cNvGrpSpPr/>
          <p:nvPr/>
        </p:nvGrpSpPr>
        <p:grpSpPr>
          <a:xfrm>
            <a:off x="6935266" y="2394202"/>
            <a:ext cx="1694444" cy="1694444"/>
            <a:chOff x="0" y="0"/>
            <a:chExt cx="812800" cy="812800"/>
          </a:xfrm>
        </p:grpSpPr>
        <p:sp>
          <p:nvSpPr>
            <p:cNvPr id="215" name="Google Shape;21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6" name="Google Shape;216;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7" name="Google Shape;217;p27"/>
          <p:cNvGrpSpPr/>
          <p:nvPr/>
        </p:nvGrpSpPr>
        <p:grpSpPr>
          <a:xfrm>
            <a:off x="7162338" y="1124158"/>
            <a:ext cx="1240252" cy="1240252"/>
            <a:chOff x="0" y="0"/>
            <a:chExt cx="812800" cy="812800"/>
          </a:xfrm>
        </p:grpSpPr>
        <p:sp>
          <p:nvSpPr>
            <p:cNvPr id="218" name="Google Shape;21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9" name="Google Shape;219;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0" name="Google Shape;220;p27"/>
          <p:cNvGrpSpPr/>
          <p:nvPr/>
        </p:nvGrpSpPr>
        <p:grpSpPr>
          <a:xfrm>
            <a:off x="5153727" y="3285558"/>
            <a:ext cx="1240252" cy="1240252"/>
            <a:chOff x="0" y="0"/>
            <a:chExt cx="812800" cy="812800"/>
          </a:xfrm>
        </p:grpSpPr>
        <p:sp>
          <p:nvSpPr>
            <p:cNvPr id="221" name="Google Shape;22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2" name="Google Shape;222;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3" name="Google Shape;223;p27"/>
          <p:cNvSpPr/>
          <p:nvPr/>
        </p:nvSpPr>
        <p:spPr>
          <a:xfrm>
            <a:off x="5310890" y="747567"/>
            <a:ext cx="2798672" cy="3691293"/>
          </a:xfrm>
          <a:custGeom>
            <a:rect b="b" l="l" r="r" t="t"/>
            <a:pathLst>
              <a:path extrusionOk="0" h="7382587" w="5597343">
                <a:moveTo>
                  <a:pt x="0" y="0"/>
                </a:moveTo>
                <a:lnTo>
                  <a:pt x="5597343" y="0"/>
                </a:lnTo>
                <a:lnTo>
                  <a:pt x="5597343" y="7382586"/>
                </a:lnTo>
                <a:lnTo>
                  <a:pt x="0" y="7382586"/>
                </a:lnTo>
                <a:lnTo>
                  <a:pt x="0" y="0"/>
                </a:lnTo>
                <a:close/>
              </a:path>
            </a:pathLst>
          </a:custGeom>
          <a:blipFill rotWithShape="1">
            <a:blip r:embed="rId3">
              <a:alphaModFix/>
            </a:blip>
            <a:stretch>
              <a:fillRect b="0" l="0" r="0" t="0"/>
            </a:stretch>
          </a:blipFill>
          <a:ln>
            <a:noFill/>
          </a:ln>
        </p:spPr>
      </p:sp>
      <p:grpSp>
        <p:nvGrpSpPr>
          <p:cNvPr id="224" name="Google Shape;224;p27"/>
          <p:cNvGrpSpPr/>
          <p:nvPr/>
        </p:nvGrpSpPr>
        <p:grpSpPr>
          <a:xfrm>
            <a:off x="1034439" y="2593213"/>
            <a:ext cx="221000" cy="221000"/>
            <a:chOff x="0" y="0"/>
            <a:chExt cx="812800" cy="812800"/>
          </a:xfrm>
        </p:grpSpPr>
        <p:sp>
          <p:nvSpPr>
            <p:cNvPr id="225" name="Google Shape;22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6" name="Google Shape;226;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7" name="Google Shape;227;p27"/>
          <p:cNvGrpSpPr/>
          <p:nvPr/>
        </p:nvGrpSpPr>
        <p:grpSpPr>
          <a:xfrm>
            <a:off x="1034439" y="2848367"/>
            <a:ext cx="221000" cy="221000"/>
            <a:chOff x="0" y="0"/>
            <a:chExt cx="812800" cy="812800"/>
          </a:xfrm>
        </p:grpSpPr>
        <p:sp>
          <p:nvSpPr>
            <p:cNvPr id="228" name="Google Shape;22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9" name="Google Shape;229;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0" name="Google Shape;230;p27"/>
          <p:cNvGrpSpPr/>
          <p:nvPr/>
        </p:nvGrpSpPr>
        <p:grpSpPr>
          <a:xfrm>
            <a:off x="1034439" y="3103521"/>
            <a:ext cx="221000" cy="221000"/>
            <a:chOff x="0" y="0"/>
            <a:chExt cx="812800" cy="812800"/>
          </a:xfrm>
        </p:grpSpPr>
        <p:sp>
          <p:nvSpPr>
            <p:cNvPr id="231" name="Google Shape;23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2" name="Google Shape;232;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3" name="Google Shape;233;p27"/>
          <p:cNvGrpSpPr/>
          <p:nvPr/>
        </p:nvGrpSpPr>
        <p:grpSpPr>
          <a:xfrm>
            <a:off x="1034439" y="3358675"/>
            <a:ext cx="221000" cy="221000"/>
            <a:chOff x="0" y="0"/>
            <a:chExt cx="812800" cy="812800"/>
          </a:xfrm>
        </p:grpSpPr>
        <p:sp>
          <p:nvSpPr>
            <p:cNvPr id="234" name="Google Shape;23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5" name="Google Shape;235;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6" name="Google Shape;236;p27"/>
          <p:cNvGrpSpPr/>
          <p:nvPr/>
        </p:nvGrpSpPr>
        <p:grpSpPr>
          <a:xfrm>
            <a:off x="1034439" y="3613829"/>
            <a:ext cx="221000" cy="221000"/>
            <a:chOff x="0" y="0"/>
            <a:chExt cx="812800" cy="812800"/>
          </a:xfrm>
        </p:grpSpPr>
        <p:sp>
          <p:nvSpPr>
            <p:cNvPr id="237" name="Google Shape;23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8" name="Google Shape;238;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9" name="Google Shape;239;p27"/>
          <p:cNvGrpSpPr/>
          <p:nvPr/>
        </p:nvGrpSpPr>
        <p:grpSpPr>
          <a:xfrm>
            <a:off x="1034439" y="3867633"/>
            <a:ext cx="221000" cy="221000"/>
            <a:chOff x="0" y="0"/>
            <a:chExt cx="812800" cy="812800"/>
          </a:xfrm>
        </p:grpSpPr>
        <p:sp>
          <p:nvSpPr>
            <p:cNvPr id="240" name="Google Shape;24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1" name="Google Shape;241;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2" name="Google Shape;242;p27"/>
          <p:cNvGrpSpPr/>
          <p:nvPr/>
        </p:nvGrpSpPr>
        <p:grpSpPr>
          <a:xfrm>
            <a:off x="1034439" y="4121436"/>
            <a:ext cx="221000" cy="221000"/>
            <a:chOff x="0" y="0"/>
            <a:chExt cx="812800" cy="812800"/>
          </a:xfrm>
        </p:grpSpPr>
        <p:sp>
          <p:nvSpPr>
            <p:cNvPr id="243" name="Google Shape;243;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4" name="Google Shape;244;p2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5" name="Google Shape;245;p27"/>
          <p:cNvGrpSpPr/>
          <p:nvPr/>
        </p:nvGrpSpPr>
        <p:grpSpPr>
          <a:xfrm>
            <a:off x="-278755" y="4608138"/>
            <a:ext cx="9701831" cy="980336"/>
            <a:chOff x="0" y="-47625"/>
            <a:chExt cx="5110261" cy="516374"/>
          </a:xfrm>
        </p:grpSpPr>
        <p:sp>
          <p:nvSpPr>
            <p:cNvPr id="246" name="Google Shape;246;p27"/>
            <p:cNvSpPr/>
            <p:nvPr/>
          </p:nvSpPr>
          <p:spPr>
            <a:xfrm>
              <a:off x="0" y="0"/>
              <a:ext cx="5110261" cy="468749"/>
            </a:xfrm>
            <a:custGeom>
              <a:rect b="b" l="l" r="r" t="t"/>
              <a:pathLst>
                <a:path extrusionOk="0" h="468749" w="5110261">
                  <a:moveTo>
                    <a:pt x="0" y="0"/>
                  </a:moveTo>
                  <a:lnTo>
                    <a:pt x="5110261" y="0"/>
                  </a:lnTo>
                  <a:lnTo>
                    <a:pt x="5110261" y="468749"/>
                  </a:lnTo>
                  <a:lnTo>
                    <a:pt x="0" y="468749"/>
                  </a:lnTo>
                  <a:close/>
                </a:path>
              </a:pathLst>
            </a:custGeom>
            <a:solidFill>
              <a:srgbClr val="8DAFA8"/>
            </a:solidFill>
            <a:ln>
              <a:noFill/>
            </a:ln>
          </p:spPr>
        </p:sp>
        <p:sp>
          <p:nvSpPr>
            <p:cNvPr id="247" name="Google Shape;247;p27"/>
            <p:cNvSpPr txBox="1"/>
            <p:nvPr/>
          </p:nvSpPr>
          <p:spPr>
            <a:xfrm>
              <a:off x="0" y="-47625"/>
              <a:ext cx="5110200" cy="516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8" name="Google Shape;248;p27"/>
          <p:cNvSpPr txBox="1"/>
          <p:nvPr/>
        </p:nvSpPr>
        <p:spPr>
          <a:xfrm>
            <a:off x="1034439" y="338138"/>
            <a:ext cx="4881300" cy="53229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 sz="9100" u="none" cap="none" strike="noStrike">
                <a:solidFill>
                  <a:srgbClr val="8F6234"/>
                </a:solidFill>
                <a:latin typeface="League Gothic"/>
                <a:ea typeface="League Gothic"/>
                <a:cs typeface="League Gothic"/>
                <a:sym typeface="League Gothic"/>
              </a:rPr>
              <a:t> NETWORKING</a:t>
            </a:r>
            <a:endParaRPr sz="700"/>
          </a:p>
        </p:txBody>
      </p:sp>
      <p:sp>
        <p:nvSpPr>
          <p:cNvPr id="249" name="Google Shape;249;p27"/>
          <p:cNvSpPr txBox="1"/>
          <p:nvPr/>
        </p:nvSpPr>
        <p:spPr>
          <a:xfrm>
            <a:off x="2247563" y="931508"/>
            <a:ext cx="3521700" cy="1000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6500" u="none" cap="none" strike="noStrike">
                <a:solidFill>
                  <a:srgbClr val="1E302C"/>
                </a:solidFill>
                <a:latin typeface="Arial"/>
                <a:ea typeface="Arial"/>
                <a:cs typeface="Arial"/>
                <a:sym typeface="Arial"/>
              </a:rPr>
              <a:t>journey</a:t>
            </a:r>
            <a:endParaRPr sz="700"/>
          </a:p>
        </p:txBody>
      </p:sp>
      <p:sp>
        <p:nvSpPr>
          <p:cNvPr id="250" name="Google Shape;250;p27"/>
          <p:cNvSpPr txBox="1"/>
          <p:nvPr/>
        </p:nvSpPr>
        <p:spPr>
          <a:xfrm>
            <a:off x="1394768" y="2568563"/>
            <a:ext cx="3444000" cy="2154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KNOW</a:t>
            </a:r>
            <a:endParaRPr sz="700"/>
          </a:p>
        </p:txBody>
      </p:sp>
      <p:sp>
        <p:nvSpPr>
          <p:cNvPr id="251" name="Google Shape;251;p27"/>
          <p:cNvSpPr txBox="1"/>
          <p:nvPr/>
        </p:nvSpPr>
        <p:spPr>
          <a:xfrm>
            <a:off x="1394768" y="2823717"/>
            <a:ext cx="3444000" cy="2154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LIKE</a:t>
            </a:r>
            <a:endParaRPr sz="700"/>
          </a:p>
        </p:txBody>
      </p:sp>
      <p:sp>
        <p:nvSpPr>
          <p:cNvPr id="252" name="Google Shape;252;p27"/>
          <p:cNvSpPr txBox="1"/>
          <p:nvPr/>
        </p:nvSpPr>
        <p:spPr>
          <a:xfrm>
            <a:off x="1394768" y="3078871"/>
            <a:ext cx="3444000" cy="2154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TRUST</a:t>
            </a:r>
            <a:endParaRPr sz="700"/>
          </a:p>
        </p:txBody>
      </p:sp>
      <p:sp>
        <p:nvSpPr>
          <p:cNvPr id="253" name="Google Shape;253;p27"/>
          <p:cNvSpPr txBox="1"/>
          <p:nvPr/>
        </p:nvSpPr>
        <p:spPr>
          <a:xfrm>
            <a:off x="1394768" y="3334025"/>
            <a:ext cx="3444000" cy="2154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REPEAT</a:t>
            </a:r>
            <a:endParaRPr sz="700"/>
          </a:p>
        </p:txBody>
      </p:sp>
      <p:sp>
        <p:nvSpPr>
          <p:cNvPr id="254" name="Google Shape;254;p27"/>
          <p:cNvSpPr txBox="1"/>
          <p:nvPr/>
        </p:nvSpPr>
        <p:spPr>
          <a:xfrm>
            <a:off x="1394768" y="3589179"/>
            <a:ext cx="3444000" cy="2154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FOR A LONG LONG TIME</a:t>
            </a:r>
            <a:endParaRPr sz="700"/>
          </a:p>
        </p:txBody>
      </p:sp>
      <p:sp>
        <p:nvSpPr>
          <p:cNvPr id="255" name="Google Shape;255;p27"/>
          <p:cNvSpPr txBox="1"/>
          <p:nvPr/>
        </p:nvSpPr>
        <p:spPr>
          <a:xfrm>
            <a:off x="1394768" y="3844333"/>
            <a:ext cx="3444000" cy="2154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THEN A BIT LONGER THAN THAT...</a:t>
            </a:r>
            <a:endParaRPr sz="700"/>
          </a:p>
        </p:txBody>
      </p:sp>
      <p:sp>
        <p:nvSpPr>
          <p:cNvPr id="256" name="Google Shape;256;p27"/>
          <p:cNvSpPr/>
          <p:nvPr/>
        </p:nvSpPr>
        <p:spPr>
          <a:xfrm rot="2517958">
            <a:off x="7800577" y="881318"/>
            <a:ext cx="1129332" cy="486639"/>
          </a:xfrm>
          <a:custGeom>
            <a:rect b="b" l="l" r="r" t="t"/>
            <a:pathLst>
              <a:path extrusionOk="0" h="971374" w="2254244">
                <a:moveTo>
                  <a:pt x="0" y="0"/>
                </a:moveTo>
                <a:lnTo>
                  <a:pt x="2254244" y="0"/>
                </a:lnTo>
                <a:lnTo>
                  <a:pt x="2254244" y="971374"/>
                </a:lnTo>
                <a:lnTo>
                  <a:pt x="0" y="971374"/>
                </a:lnTo>
                <a:lnTo>
                  <a:pt x="0" y="0"/>
                </a:lnTo>
                <a:close/>
              </a:path>
            </a:pathLst>
          </a:custGeom>
          <a:blipFill rotWithShape="1">
            <a:blip r:embed="rId4">
              <a:alphaModFix/>
            </a:blip>
            <a:stretch>
              <a:fillRect b="0" l="0" r="0" t="0"/>
            </a:stretch>
          </a:blipFill>
          <a:ln>
            <a:noFill/>
          </a:ln>
        </p:spPr>
      </p:sp>
      <p:sp>
        <p:nvSpPr>
          <p:cNvPr id="257" name="Google Shape;257;p27"/>
          <p:cNvSpPr/>
          <p:nvPr/>
        </p:nvSpPr>
        <p:spPr>
          <a:xfrm flipH="1">
            <a:off x="4327763" y="3324474"/>
            <a:ext cx="660126" cy="704989"/>
          </a:xfrm>
          <a:custGeom>
            <a:rect b="b" l="l" r="r" t="t"/>
            <a:pathLst>
              <a:path extrusionOk="0" h="1409978" w="1320252">
                <a:moveTo>
                  <a:pt x="1320252" y="0"/>
                </a:moveTo>
                <a:lnTo>
                  <a:pt x="0" y="0"/>
                </a:lnTo>
                <a:lnTo>
                  <a:pt x="0" y="1409978"/>
                </a:lnTo>
                <a:lnTo>
                  <a:pt x="1320252" y="1409978"/>
                </a:lnTo>
                <a:lnTo>
                  <a:pt x="1320252" y="0"/>
                </a:lnTo>
                <a:close/>
              </a:path>
            </a:pathLst>
          </a:custGeom>
          <a:blipFill rotWithShape="1">
            <a:blip r:embed="rId5">
              <a:alphaModFix/>
            </a:blip>
            <a:stretch>
              <a:fillRect b="0" l="0" r="0" t="0"/>
            </a:stretch>
          </a:blipFill>
          <a:ln>
            <a:noFill/>
          </a:ln>
        </p:spPr>
      </p:sp>
      <p:sp>
        <p:nvSpPr>
          <p:cNvPr id="258" name="Google Shape;258;p27"/>
          <p:cNvSpPr/>
          <p:nvPr/>
        </p:nvSpPr>
        <p:spPr>
          <a:xfrm>
            <a:off x="4852609" y="1646860"/>
            <a:ext cx="916563" cy="978853"/>
          </a:xfrm>
          <a:custGeom>
            <a:rect b="b" l="l" r="r" t="t"/>
            <a:pathLst>
              <a:path extrusionOk="0" h="1957706" w="1833125">
                <a:moveTo>
                  <a:pt x="0" y="0"/>
                </a:moveTo>
                <a:lnTo>
                  <a:pt x="1833125" y="0"/>
                </a:lnTo>
                <a:lnTo>
                  <a:pt x="1833125" y="1957706"/>
                </a:lnTo>
                <a:lnTo>
                  <a:pt x="0" y="1957706"/>
                </a:lnTo>
                <a:lnTo>
                  <a:pt x="0" y="0"/>
                </a:lnTo>
                <a:close/>
              </a:path>
            </a:pathLst>
          </a:custGeom>
          <a:blipFill rotWithShape="1">
            <a:blip r:embed="rId6">
              <a:alphaModFix/>
            </a:blip>
            <a:stretch>
              <a:fillRect b="0" l="0" r="0" t="0"/>
            </a:stretch>
          </a:blipFill>
          <a:ln>
            <a:noFill/>
          </a:ln>
        </p:spPr>
      </p:sp>
      <p:sp>
        <p:nvSpPr>
          <p:cNvPr id="259" name="Google Shape;259;p27"/>
          <p:cNvSpPr txBox="1"/>
          <p:nvPr/>
        </p:nvSpPr>
        <p:spPr>
          <a:xfrm>
            <a:off x="1394768" y="4078080"/>
            <a:ext cx="3444000" cy="5172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=”YOUR NETWORK IS YOUR NET WORTH”</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267" name="Shape 267"/>
        <p:cNvGrpSpPr/>
        <p:nvPr/>
      </p:nvGrpSpPr>
      <p:grpSpPr>
        <a:xfrm>
          <a:off x="0" y="0"/>
          <a:ext cx="0" cy="0"/>
          <a:chOff x="0" y="0"/>
          <a:chExt cx="0" cy="0"/>
        </a:xfrm>
      </p:grpSpPr>
      <p:grpSp>
        <p:nvGrpSpPr>
          <p:cNvPr id="268" name="Google Shape;268;p28"/>
          <p:cNvGrpSpPr/>
          <p:nvPr/>
        </p:nvGrpSpPr>
        <p:grpSpPr>
          <a:xfrm>
            <a:off x="-278755" y="4436356"/>
            <a:ext cx="9701831" cy="1323911"/>
            <a:chOff x="0" y="-47625"/>
            <a:chExt cx="5110261" cy="697346"/>
          </a:xfrm>
        </p:grpSpPr>
        <p:sp>
          <p:nvSpPr>
            <p:cNvPr id="269" name="Google Shape;269;p28"/>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270" name="Google Shape;270;p28"/>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1" name="Google Shape;271;p28"/>
          <p:cNvGrpSpPr/>
          <p:nvPr/>
        </p:nvGrpSpPr>
        <p:grpSpPr>
          <a:xfrm>
            <a:off x="514350" y="4618456"/>
            <a:ext cx="1251473" cy="214618"/>
            <a:chOff x="0" y="-47625"/>
            <a:chExt cx="2647500" cy="454025"/>
          </a:xfrm>
        </p:grpSpPr>
        <p:sp>
          <p:nvSpPr>
            <p:cNvPr id="272" name="Google Shape;272;p28"/>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28"/>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4" name="Google Shape;274;p28"/>
          <p:cNvGrpSpPr/>
          <p:nvPr/>
        </p:nvGrpSpPr>
        <p:grpSpPr>
          <a:xfrm>
            <a:off x="7378227" y="4618456"/>
            <a:ext cx="1251473" cy="214618"/>
            <a:chOff x="0" y="-47625"/>
            <a:chExt cx="2647500" cy="454025"/>
          </a:xfrm>
        </p:grpSpPr>
        <p:sp>
          <p:nvSpPr>
            <p:cNvPr id="275" name="Google Shape;275;p28"/>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6" name="Google Shape;276;p28"/>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77" name="Google Shape;277;p28"/>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278" name="Google Shape;278;p28"/>
          <p:cNvGrpSpPr/>
          <p:nvPr/>
        </p:nvGrpSpPr>
        <p:grpSpPr>
          <a:xfrm>
            <a:off x="2287521" y="2661402"/>
            <a:ext cx="1526601" cy="1526601"/>
            <a:chOff x="0" y="0"/>
            <a:chExt cx="812800" cy="812800"/>
          </a:xfrm>
        </p:grpSpPr>
        <p:sp>
          <p:nvSpPr>
            <p:cNvPr id="279" name="Google Shape;279;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0" name="Google Shape;280;p28"/>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1" name="Google Shape;281;p28"/>
          <p:cNvGrpSpPr/>
          <p:nvPr/>
        </p:nvGrpSpPr>
        <p:grpSpPr>
          <a:xfrm>
            <a:off x="514350" y="2994777"/>
            <a:ext cx="1025510" cy="1025510"/>
            <a:chOff x="0" y="0"/>
            <a:chExt cx="812800" cy="812800"/>
          </a:xfrm>
        </p:grpSpPr>
        <p:sp>
          <p:nvSpPr>
            <p:cNvPr id="282" name="Google Shape;282;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3" name="Google Shape;283;p28"/>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4" name="Google Shape;284;p28"/>
          <p:cNvGrpSpPr/>
          <p:nvPr/>
        </p:nvGrpSpPr>
        <p:grpSpPr>
          <a:xfrm>
            <a:off x="983013" y="2338510"/>
            <a:ext cx="782808" cy="782808"/>
            <a:chOff x="0" y="0"/>
            <a:chExt cx="812800" cy="812800"/>
          </a:xfrm>
        </p:grpSpPr>
        <p:sp>
          <p:nvSpPr>
            <p:cNvPr id="285" name="Google Shape;285;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6" name="Google Shape;286;p28"/>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7" name="Google Shape;287;p28"/>
          <p:cNvGrpSpPr/>
          <p:nvPr/>
        </p:nvGrpSpPr>
        <p:grpSpPr>
          <a:xfrm>
            <a:off x="1896141" y="3358216"/>
            <a:ext cx="782808" cy="782808"/>
            <a:chOff x="0" y="0"/>
            <a:chExt cx="812800" cy="812800"/>
          </a:xfrm>
        </p:grpSpPr>
        <p:sp>
          <p:nvSpPr>
            <p:cNvPr id="288" name="Google Shape;288;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9" name="Google Shape;289;p28"/>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90" name="Google Shape;290;p28"/>
          <p:cNvSpPr/>
          <p:nvPr/>
        </p:nvSpPr>
        <p:spPr>
          <a:xfrm>
            <a:off x="915349" y="2305172"/>
            <a:ext cx="2314049" cy="2057400"/>
          </a:xfrm>
          <a:custGeom>
            <a:rect b="b" l="l" r="r" t="t"/>
            <a:pathLst>
              <a:path extrusionOk="0" h="4114800" w="4628098">
                <a:moveTo>
                  <a:pt x="0" y="0"/>
                </a:moveTo>
                <a:lnTo>
                  <a:pt x="4628098" y="0"/>
                </a:lnTo>
                <a:lnTo>
                  <a:pt x="4628098" y="4114800"/>
                </a:lnTo>
                <a:lnTo>
                  <a:pt x="0" y="4114800"/>
                </a:lnTo>
                <a:lnTo>
                  <a:pt x="0" y="0"/>
                </a:lnTo>
                <a:close/>
              </a:path>
            </a:pathLst>
          </a:custGeom>
          <a:blipFill rotWithShape="1">
            <a:blip r:embed="rId3">
              <a:alphaModFix/>
            </a:blip>
            <a:stretch>
              <a:fillRect b="0" l="0" r="0" t="0"/>
            </a:stretch>
          </a:blipFill>
          <a:ln>
            <a:noFill/>
          </a:ln>
        </p:spPr>
      </p:sp>
      <p:grpSp>
        <p:nvGrpSpPr>
          <p:cNvPr id="291" name="Google Shape;291;p28"/>
          <p:cNvGrpSpPr/>
          <p:nvPr/>
        </p:nvGrpSpPr>
        <p:grpSpPr>
          <a:xfrm>
            <a:off x="4285604" y="1628444"/>
            <a:ext cx="2114739" cy="1220546"/>
            <a:chOff x="0" y="-47625"/>
            <a:chExt cx="1113900" cy="642900"/>
          </a:xfrm>
        </p:grpSpPr>
        <p:sp>
          <p:nvSpPr>
            <p:cNvPr id="292" name="Google Shape;292;p28"/>
            <p:cNvSpPr/>
            <p:nvPr/>
          </p:nvSpPr>
          <p:spPr>
            <a:xfrm>
              <a:off x="0" y="0"/>
              <a:ext cx="1113831" cy="595238"/>
            </a:xfrm>
            <a:custGeom>
              <a:rect b="b" l="l" r="r" t="t"/>
              <a:pathLst>
                <a:path extrusionOk="0" h="595238" w="1113831">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3" name="Google Shape;293;p28"/>
            <p:cNvSpPr txBox="1"/>
            <p:nvPr/>
          </p:nvSpPr>
          <p:spPr>
            <a:xfrm>
              <a:off x="0" y="-47625"/>
              <a:ext cx="1113900" cy="642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4" name="Google Shape;294;p28"/>
          <p:cNvGrpSpPr/>
          <p:nvPr/>
        </p:nvGrpSpPr>
        <p:grpSpPr>
          <a:xfrm>
            <a:off x="4535610" y="1523593"/>
            <a:ext cx="1614674" cy="300153"/>
            <a:chOff x="0" y="-47625"/>
            <a:chExt cx="850500" cy="158100"/>
          </a:xfrm>
        </p:grpSpPr>
        <p:sp>
          <p:nvSpPr>
            <p:cNvPr id="295" name="Google Shape;295;p28"/>
            <p:cNvSpPr/>
            <p:nvPr/>
          </p:nvSpPr>
          <p:spPr>
            <a:xfrm>
              <a:off x="0" y="0"/>
              <a:ext cx="850451" cy="110461"/>
            </a:xfrm>
            <a:custGeom>
              <a:rect b="b" l="l" r="r" t="t"/>
              <a:pathLst>
                <a:path extrusionOk="0" h="110461" w="85045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6" name="Google Shape;296;p28"/>
            <p:cNvSpPr txBox="1"/>
            <p:nvPr/>
          </p:nvSpPr>
          <p:spPr>
            <a:xfrm>
              <a:off x="0" y="-47625"/>
              <a:ext cx="8505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97" name="Google Shape;297;p28"/>
          <p:cNvSpPr txBox="1"/>
          <p:nvPr/>
        </p:nvSpPr>
        <p:spPr>
          <a:xfrm>
            <a:off x="514350" y="320823"/>
            <a:ext cx="3546300" cy="8619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5600" u="none" cap="none" strike="noStrike">
                <a:solidFill>
                  <a:srgbClr val="8F6234"/>
                </a:solidFill>
                <a:latin typeface="League Gothic"/>
                <a:ea typeface="League Gothic"/>
                <a:cs typeface="League Gothic"/>
                <a:sym typeface="League Gothic"/>
              </a:rPr>
              <a:t>KNOW:</a:t>
            </a:r>
            <a:endParaRPr sz="700"/>
          </a:p>
        </p:txBody>
      </p:sp>
      <p:sp>
        <p:nvSpPr>
          <p:cNvPr id="298" name="Google Shape;298;p28"/>
          <p:cNvSpPr txBox="1"/>
          <p:nvPr/>
        </p:nvSpPr>
        <p:spPr>
          <a:xfrm>
            <a:off x="1456228" y="910319"/>
            <a:ext cx="3546300" cy="692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 sz="4500" u="none" cap="none" strike="noStrike">
                <a:solidFill>
                  <a:srgbClr val="1E302C"/>
                </a:solidFill>
                <a:latin typeface="Arial"/>
                <a:ea typeface="Arial"/>
                <a:cs typeface="Arial"/>
                <a:sym typeface="Arial"/>
              </a:rPr>
              <a:t>Show up!</a:t>
            </a:r>
            <a:endParaRPr sz="700"/>
          </a:p>
        </p:txBody>
      </p:sp>
      <p:sp>
        <p:nvSpPr>
          <p:cNvPr id="299" name="Google Shape;299;p28"/>
          <p:cNvSpPr txBox="1"/>
          <p:nvPr/>
        </p:nvSpPr>
        <p:spPr>
          <a:xfrm>
            <a:off x="4810325" y="1625343"/>
            <a:ext cx="1065000" cy="1539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7EF"/>
                </a:solidFill>
                <a:latin typeface="Franklin Gothic"/>
                <a:ea typeface="Franklin Gothic"/>
                <a:cs typeface="Franklin Gothic"/>
                <a:sym typeface="Franklin Gothic"/>
              </a:rPr>
              <a:t>PROXIMITY</a:t>
            </a:r>
            <a:endParaRPr sz="700"/>
          </a:p>
        </p:txBody>
      </p:sp>
      <p:sp>
        <p:nvSpPr>
          <p:cNvPr id="300" name="Google Shape;300;p28"/>
          <p:cNvSpPr txBox="1"/>
          <p:nvPr/>
        </p:nvSpPr>
        <p:spPr>
          <a:xfrm>
            <a:off x="4500563" y="2148934"/>
            <a:ext cx="1899600" cy="2772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 sz="1800" u="none" cap="none" strike="noStrike">
                <a:solidFill>
                  <a:srgbClr val="1E302C"/>
                </a:solidFill>
                <a:latin typeface="Franklin Gothic"/>
                <a:ea typeface="Franklin Gothic"/>
                <a:cs typeface="Franklin Gothic"/>
                <a:sym typeface="Franklin Gothic"/>
              </a:rPr>
              <a:t>Be at the thing!</a:t>
            </a:r>
            <a:endParaRPr sz="700"/>
          </a:p>
        </p:txBody>
      </p:sp>
      <p:grpSp>
        <p:nvGrpSpPr>
          <p:cNvPr id="301" name="Google Shape;301;p28"/>
          <p:cNvGrpSpPr/>
          <p:nvPr/>
        </p:nvGrpSpPr>
        <p:grpSpPr>
          <a:xfrm>
            <a:off x="6515112" y="1628444"/>
            <a:ext cx="2114739" cy="1220546"/>
            <a:chOff x="0" y="-47625"/>
            <a:chExt cx="1113900" cy="642900"/>
          </a:xfrm>
        </p:grpSpPr>
        <p:sp>
          <p:nvSpPr>
            <p:cNvPr id="302" name="Google Shape;302;p28"/>
            <p:cNvSpPr/>
            <p:nvPr/>
          </p:nvSpPr>
          <p:spPr>
            <a:xfrm>
              <a:off x="0" y="0"/>
              <a:ext cx="1113831" cy="595238"/>
            </a:xfrm>
            <a:custGeom>
              <a:rect b="b" l="l" r="r" t="t"/>
              <a:pathLst>
                <a:path extrusionOk="0" h="595238" w="1113831">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3" name="Google Shape;303;p28"/>
            <p:cNvSpPr txBox="1"/>
            <p:nvPr/>
          </p:nvSpPr>
          <p:spPr>
            <a:xfrm>
              <a:off x="0" y="-47625"/>
              <a:ext cx="1113900" cy="642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4" name="Google Shape;304;p28"/>
          <p:cNvGrpSpPr/>
          <p:nvPr/>
        </p:nvGrpSpPr>
        <p:grpSpPr>
          <a:xfrm>
            <a:off x="6765117" y="1523593"/>
            <a:ext cx="1614674" cy="300153"/>
            <a:chOff x="0" y="-47625"/>
            <a:chExt cx="850500" cy="158100"/>
          </a:xfrm>
        </p:grpSpPr>
        <p:sp>
          <p:nvSpPr>
            <p:cNvPr id="305" name="Google Shape;305;p28"/>
            <p:cNvSpPr/>
            <p:nvPr/>
          </p:nvSpPr>
          <p:spPr>
            <a:xfrm>
              <a:off x="0" y="0"/>
              <a:ext cx="850451" cy="110461"/>
            </a:xfrm>
            <a:custGeom>
              <a:rect b="b" l="l" r="r" t="t"/>
              <a:pathLst>
                <a:path extrusionOk="0" h="110461" w="85045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6" name="Google Shape;306;p28"/>
            <p:cNvSpPr txBox="1"/>
            <p:nvPr/>
          </p:nvSpPr>
          <p:spPr>
            <a:xfrm>
              <a:off x="0" y="-47625"/>
              <a:ext cx="8505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7" name="Google Shape;307;p28"/>
          <p:cNvSpPr txBox="1"/>
          <p:nvPr/>
        </p:nvSpPr>
        <p:spPr>
          <a:xfrm>
            <a:off x="7039833" y="1625343"/>
            <a:ext cx="1065000" cy="1539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7EF"/>
                </a:solidFill>
                <a:latin typeface="Franklin Gothic"/>
                <a:ea typeface="Franklin Gothic"/>
                <a:cs typeface="Franklin Gothic"/>
                <a:sym typeface="Franklin Gothic"/>
              </a:rPr>
              <a:t>FREQUENCY</a:t>
            </a:r>
            <a:endParaRPr sz="700"/>
          </a:p>
        </p:txBody>
      </p:sp>
      <p:sp>
        <p:nvSpPr>
          <p:cNvPr id="308" name="Google Shape;308;p28"/>
          <p:cNvSpPr txBox="1"/>
          <p:nvPr/>
        </p:nvSpPr>
        <p:spPr>
          <a:xfrm>
            <a:off x="6622591" y="2162311"/>
            <a:ext cx="1899600" cy="2310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 sz="1500" u="none" cap="none" strike="noStrike">
                <a:solidFill>
                  <a:srgbClr val="1E302C"/>
                </a:solidFill>
                <a:latin typeface="Franklin Gothic"/>
                <a:ea typeface="Franklin Gothic"/>
                <a:cs typeface="Franklin Gothic"/>
                <a:sym typeface="Franklin Gothic"/>
              </a:rPr>
              <a:t>As much as possible!</a:t>
            </a:r>
            <a:endParaRPr sz="700"/>
          </a:p>
        </p:txBody>
      </p:sp>
      <p:grpSp>
        <p:nvGrpSpPr>
          <p:cNvPr id="309" name="Google Shape;309;p28"/>
          <p:cNvGrpSpPr/>
          <p:nvPr/>
        </p:nvGrpSpPr>
        <p:grpSpPr>
          <a:xfrm>
            <a:off x="4285604" y="3039531"/>
            <a:ext cx="2114739" cy="1220546"/>
            <a:chOff x="0" y="-47625"/>
            <a:chExt cx="1113900" cy="642900"/>
          </a:xfrm>
        </p:grpSpPr>
        <p:sp>
          <p:nvSpPr>
            <p:cNvPr id="310" name="Google Shape;310;p28"/>
            <p:cNvSpPr/>
            <p:nvPr/>
          </p:nvSpPr>
          <p:spPr>
            <a:xfrm>
              <a:off x="0" y="0"/>
              <a:ext cx="1113831" cy="595238"/>
            </a:xfrm>
            <a:custGeom>
              <a:rect b="b" l="l" r="r" t="t"/>
              <a:pathLst>
                <a:path extrusionOk="0" h="595238" w="1113831">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1" name="Google Shape;311;p28"/>
            <p:cNvSpPr txBox="1"/>
            <p:nvPr/>
          </p:nvSpPr>
          <p:spPr>
            <a:xfrm>
              <a:off x="0" y="-47625"/>
              <a:ext cx="1113900" cy="642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2" name="Google Shape;312;p28"/>
          <p:cNvGrpSpPr/>
          <p:nvPr/>
        </p:nvGrpSpPr>
        <p:grpSpPr>
          <a:xfrm>
            <a:off x="4535610" y="2934679"/>
            <a:ext cx="1614674" cy="300153"/>
            <a:chOff x="0" y="-47625"/>
            <a:chExt cx="850500" cy="158100"/>
          </a:xfrm>
        </p:grpSpPr>
        <p:sp>
          <p:nvSpPr>
            <p:cNvPr id="313" name="Google Shape;313;p28"/>
            <p:cNvSpPr/>
            <p:nvPr/>
          </p:nvSpPr>
          <p:spPr>
            <a:xfrm>
              <a:off x="0" y="0"/>
              <a:ext cx="850451" cy="110461"/>
            </a:xfrm>
            <a:custGeom>
              <a:rect b="b" l="l" r="r" t="t"/>
              <a:pathLst>
                <a:path extrusionOk="0" h="110461" w="85045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4" name="Google Shape;314;p28"/>
            <p:cNvSpPr txBox="1"/>
            <p:nvPr/>
          </p:nvSpPr>
          <p:spPr>
            <a:xfrm>
              <a:off x="0" y="-47625"/>
              <a:ext cx="8505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5" name="Google Shape;315;p28"/>
          <p:cNvSpPr txBox="1"/>
          <p:nvPr/>
        </p:nvSpPr>
        <p:spPr>
          <a:xfrm>
            <a:off x="4810325" y="3036430"/>
            <a:ext cx="1065000" cy="1539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7EF"/>
                </a:solidFill>
                <a:latin typeface="Franklin Gothic"/>
                <a:ea typeface="Franklin Gothic"/>
                <a:cs typeface="Franklin Gothic"/>
                <a:sym typeface="Franklin Gothic"/>
              </a:rPr>
              <a:t>RELEVANCE</a:t>
            </a:r>
            <a:endParaRPr sz="700"/>
          </a:p>
        </p:txBody>
      </p:sp>
      <p:sp>
        <p:nvSpPr>
          <p:cNvPr id="316" name="Google Shape;316;p28"/>
          <p:cNvSpPr txBox="1"/>
          <p:nvPr/>
        </p:nvSpPr>
        <p:spPr>
          <a:xfrm>
            <a:off x="4393084" y="3511629"/>
            <a:ext cx="1899600" cy="2310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 sz="1500" u="none" cap="none" strike="noStrike">
                <a:solidFill>
                  <a:srgbClr val="1E302C"/>
                </a:solidFill>
                <a:latin typeface="Franklin Gothic"/>
                <a:ea typeface="Franklin Gothic"/>
                <a:cs typeface="Franklin Gothic"/>
                <a:sym typeface="Franklin Gothic"/>
              </a:rPr>
              <a:t>Be of value to others</a:t>
            </a:r>
            <a:endParaRPr sz="700"/>
          </a:p>
        </p:txBody>
      </p:sp>
      <p:grpSp>
        <p:nvGrpSpPr>
          <p:cNvPr id="317" name="Google Shape;317;p28"/>
          <p:cNvGrpSpPr/>
          <p:nvPr/>
        </p:nvGrpSpPr>
        <p:grpSpPr>
          <a:xfrm>
            <a:off x="6515112" y="3039531"/>
            <a:ext cx="2114739" cy="1220546"/>
            <a:chOff x="0" y="-47625"/>
            <a:chExt cx="1113900" cy="642900"/>
          </a:xfrm>
        </p:grpSpPr>
        <p:sp>
          <p:nvSpPr>
            <p:cNvPr id="318" name="Google Shape;318;p28"/>
            <p:cNvSpPr/>
            <p:nvPr/>
          </p:nvSpPr>
          <p:spPr>
            <a:xfrm>
              <a:off x="0" y="0"/>
              <a:ext cx="1113831" cy="595238"/>
            </a:xfrm>
            <a:custGeom>
              <a:rect b="b" l="l" r="r" t="t"/>
              <a:pathLst>
                <a:path extrusionOk="0" h="595238" w="1113831">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9" name="Google Shape;319;p28"/>
            <p:cNvSpPr txBox="1"/>
            <p:nvPr/>
          </p:nvSpPr>
          <p:spPr>
            <a:xfrm>
              <a:off x="0" y="-47625"/>
              <a:ext cx="1113900" cy="642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0" name="Google Shape;320;p28"/>
          <p:cNvGrpSpPr/>
          <p:nvPr/>
        </p:nvGrpSpPr>
        <p:grpSpPr>
          <a:xfrm>
            <a:off x="6765117" y="2934679"/>
            <a:ext cx="1614674" cy="300153"/>
            <a:chOff x="0" y="-47625"/>
            <a:chExt cx="850500" cy="158100"/>
          </a:xfrm>
        </p:grpSpPr>
        <p:sp>
          <p:nvSpPr>
            <p:cNvPr id="321" name="Google Shape;321;p28"/>
            <p:cNvSpPr/>
            <p:nvPr/>
          </p:nvSpPr>
          <p:spPr>
            <a:xfrm>
              <a:off x="0" y="0"/>
              <a:ext cx="850451" cy="110461"/>
            </a:xfrm>
            <a:custGeom>
              <a:rect b="b" l="l" r="r" t="t"/>
              <a:pathLst>
                <a:path extrusionOk="0" h="110461" w="85045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2" name="Google Shape;322;p28"/>
            <p:cNvSpPr txBox="1"/>
            <p:nvPr/>
          </p:nvSpPr>
          <p:spPr>
            <a:xfrm>
              <a:off x="0" y="-47625"/>
              <a:ext cx="8505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3" name="Google Shape;323;p28"/>
          <p:cNvSpPr txBox="1"/>
          <p:nvPr/>
        </p:nvSpPr>
        <p:spPr>
          <a:xfrm>
            <a:off x="7039833" y="3036430"/>
            <a:ext cx="1065000" cy="1539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7EF"/>
                </a:solidFill>
                <a:latin typeface="Franklin Gothic"/>
                <a:ea typeface="Franklin Gothic"/>
                <a:cs typeface="Franklin Gothic"/>
                <a:sym typeface="Franklin Gothic"/>
              </a:rPr>
              <a:t>INTENSITY</a:t>
            </a:r>
            <a:endParaRPr sz="700"/>
          </a:p>
        </p:txBody>
      </p:sp>
      <p:sp>
        <p:nvSpPr>
          <p:cNvPr id="324" name="Google Shape;324;p28"/>
          <p:cNvSpPr txBox="1"/>
          <p:nvPr/>
        </p:nvSpPr>
        <p:spPr>
          <a:xfrm>
            <a:off x="6730071" y="3518759"/>
            <a:ext cx="1899600" cy="5541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 sz="1500" u="none" cap="none" strike="noStrike">
                <a:solidFill>
                  <a:srgbClr val="1E302C"/>
                </a:solidFill>
                <a:latin typeface="Franklin Gothic"/>
                <a:ea typeface="Franklin Gothic"/>
                <a:cs typeface="Franklin Gothic"/>
                <a:sym typeface="Franklin Gothic"/>
              </a:rPr>
              <a:t>Go deep, emotionally connect, engage</a:t>
            </a:r>
            <a:endParaRPr sz="700"/>
          </a:p>
        </p:txBody>
      </p:sp>
      <p:sp>
        <p:nvSpPr>
          <p:cNvPr id="325" name="Google Shape;325;p28"/>
          <p:cNvSpPr/>
          <p:nvPr/>
        </p:nvSpPr>
        <p:spPr>
          <a:xfrm rot="1954845">
            <a:off x="3106149" y="2373636"/>
            <a:ext cx="923755" cy="398054"/>
          </a:xfrm>
          <a:custGeom>
            <a:rect b="b" l="l" r="r" t="t"/>
            <a:pathLst>
              <a:path extrusionOk="0" h="793879" w="1842335">
                <a:moveTo>
                  <a:pt x="0" y="0"/>
                </a:moveTo>
                <a:lnTo>
                  <a:pt x="1842335" y="0"/>
                </a:lnTo>
                <a:lnTo>
                  <a:pt x="1842335" y="793880"/>
                </a:lnTo>
                <a:lnTo>
                  <a:pt x="0" y="793880"/>
                </a:lnTo>
                <a:lnTo>
                  <a:pt x="0" y="0"/>
                </a:lnTo>
                <a:close/>
              </a:path>
            </a:pathLst>
          </a:custGeom>
          <a:blipFill rotWithShape="1">
            <a:blip r:embed="rId4">
              <a:alphaModFix/>
            </a:blip>
            <a:stretch>
              <a:fillRect b="0" l="0" r="0" t="0"/>
            </a:stretch>
          </a:blipFill>
          <a:ln>
            <a:noFill/>
          </a:ln>
        </p:spPr>
      </p:sp>
      <p:sp>
        <p:nvSpPr>
          <p:cNvPr id="326" name="Google Shape;326;p28"/>
          <p:cNvSpPr/>
          <p:nvPr/>
        </p:nvSpPr>
        <p:spPr>
          <a:xfrm flipH="1">
            <a:off x="526547" y="2522277"/>
            <a:ext cx="388802" cy="415226"/>
          </a:xfrm>
          <a:custGeom>
            <a:rect b="b" l="l" r="r" t="t"/>
            <a:pathLst>
              <a:path extrusionOk="0" h="830451" w="777604">
                <a:moveTo>
                  <a:pt x="777604" y="0"/>
                </a:moveTo>
                <a:lnTo>
                  <a:pt x="0" y="0"/>
                </a:lnTo>
                <a:lnTo>
                  <a:pt x="0" y="830451"/>
                </a:lnTo>
                <a:lnTo>
                  <a:pt x="777604" y="830451"/>
                </a:lnTo>
                <a:lnTo>
                  <a:pt x="777604" y="0"/>
                </a:lnTo>
                <a:close/>
              </a:path>
            </a:pathLst>
          </a:custGeom>
          <a:blipFill rotWithShape="1">
            <a:blip r:embed="rId5">
              <a:alphaModFix/>
            </a:blip>
            <a:stretch>
              <a:fillRect b="0" l="0" r="0" t="0"/>
            </a:stretch>
          </a:blipFill>
          <a:ln>
            <a:noFill/>
          </a:ln>
        </p:spPr>
      </p:sp>
      <p:sp>
        <p:nvSpPr>
          <p:cNvPr id="327" name="Google Shape;327;p28"/>
          <p:cNvSpPr/>
          <p:nvPr/>
        </p:nvSpPr>
        <p:spPr>
          <a:xfrm>
            <a:off x="3144797" y="3333872"/>
            <a:ext cx="519053" cy="554328"/>
          </a:xfrm>
          <a:custGeom>
            <a:rect b="b" l="l" r="r" t="t"/>
            <a:pathLst>
              <a:path extrusionOk="0" h="1108655" w="1038105">
                <a:moveTo>
                  <a:pt x="0" y="0"/>
                </a:moveTo>
                <a:lnTo>
                  <a:pt x="1038105" y="0"/>
                </a:lnTo>
                <a:lnTo>
                  <a:pt x="1038105" y="1108655"/>
                </a:lnTo>
                <a:lnTo>
                  <a:pt x="0" y="1108655"/>
                </a:lnTo>
                <a:lnTo>
                  <a:pt x="0" y="0"/>
                </a:lnTo>
                <a:close/>
              </a:path>
            </a:pathLst>
          </a:custGeom>
          <a:blipFill rotWithShape="1">
            <a:blip r:embed="rId6">
              <a:alphaModFix/>
            </a:blip>
            <a:stretch>
              <a:fillRect b="0" l="0" r="0" t="0"/>
            </a:stretch>
          </a:blipFill>
          <a:ln>
            <a:noFill/>
          </a:ln>
        </p:spPr>
      </p:sp>
      <p:sp>
        <p:nvSpPr>
          <p:cNvPr id="328" name="Google Shape;328;p28"/>
          <p:cNvSpPr txBox="1"/>
          <p:nvPr/>
        </p:nvSpPr>
        <p:spPr>
          <a:xfrm>
            <a:off x="4645578" y="565848"/>
            <a:ext cx="3739200" cy="9357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1" i="0" lang="en" sz="1600" u="none" cap="none" strike="noStrike">
                <a:solidFill>
                  <a:srgbClr val="000000"/>
                </a:solidFill>
                <a:latin typeface="Hind Siliguri Medium"/>
                <a:ea typeface="Hind Siliguri Medium"/>
                <a:cs typeface="Hind Siliguri Medium"/>
                <a:sym typeface="Hind Siliguri Medium"/>
              </a:rPr>
              <a:t> (Like switch/The friendship formula)=</a:t>
            </a:r>
            <a:endParaRPr sz="700"/>
          </a:p>
          <a:p>
            <a:pPr indent="0" lvl="0" marL="0" marR="0" rtl="0" algn="ctr">
              <a:lnSpc>
                <a:spcPct val="139968"/>
              </a:lnSpc>
              <a:spcBef>
                <a:spcPts val="0"/>
              </a:spcBef>
              <a:spcAft>
                <a:spcPts val="0"/>
              </a:spcAft>
              <a:buNone/>
            </a:pPr>
            <a:r>
              <a:rPr b="1" i="0" lang="en" sz="1600" u="none" cap="none" strike="noStrike">
                <a:solidFill>
                  <a:srgbClr val="000000"/>
                </a:solidFill>
                <a:latin typeface="Hind Siliguri Medium"/>
                <a:ea typeface="Hind Siliguri Medium"/>
                <a:cs typeface="Hind Siliguri Medium"/>
                <a:sym typeface="Hind Siliguri Medium"/>
              </a:rPr>
              <a:t>proximity+ frequency+ relevance+intensity</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332" name="Shape 332"/>
        <p:cNvGrpSpPr/>
        <p:nvPr/>
      </p:nvGrpSpPr>
      <p:grpSpPr>
        <a:xfrm>
          <a:off x="0" y="0"/>
          <a:ext cx="0" cy="0"/>
          <a:chOff x="0" y="0"/>
          <a:chExt cx="0" cy="0"/>
        </a:xfrm>
      </p:grpSpPr>
      <p:grpSp>
        <p:nvGrpSpPr>
          <p:cNvPr id="333" name="Google Shape;333;p29"/>
          <p:cNvGrpSpPr/>
          <p:nvPr/>
        </p:nvGrpSpPr>
        <p:grpSpPr>
          <a:xfrm>
            <a:off x="-278755" y="4436356"/>
            <a:ext cx="9701831" cy="1323911"/>
            <a:chOff x="0" y="-47625"/>
            <a:chExt cx="5110261" cy="697346"/>
          </a:xfrm>
        </p:grpSpPr>
        <p:sp>
          <p:nvSpPr>
            <p:cNvPr id="334" name="Google Shape;334;p29"/>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335" name="Google Shape;335;p29"/>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6" name="Google Shape;336;p29"/>
          <p:cNvGrpSpPr/>
          <p:nvPr/>
        </p:nvGrpSpPr>
        <p:grpSpPr>
          <a:xfrm>
            <a:off x="514350" y="4618456"/>
            <a:ext cx="1251473" cy="214618"/>
            <a:chOff x="0" y="-47625"/>
            <a:chExt cx="2647500" cy="454025"/>
          </a:xfrm>
        </p:grpSpPr>
        <p:sp>
          <p:nvSpPr>
            <p:cNvPr id="337" name="Google Shape;337;p29"/>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8" name="Google Shape;338;p29"/>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9" name="Google Shape;339;p29"/>
          <p:cNvGrpSpPr/>
          <p:nvPr/>
        </p:nvGrpSpPr>
        <p:grpSpPr>
          <a:xfrm>
            <a:off x="7378227" y="4618456"/>
            <a:ext cx="1251473" cy="214618"/>
            <a:chOff x="0" y="-47625"/>
            <a:chExt cx="2647500" cy="454025"/>
          </a:xfrm>
        </p:grpSpPr>
        <p:sp>
          <p:nvSpPr>
            <p:cNvPr id="340" name="Google Shape;340;p29"/>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1" name="Google Shape;341;p29"/>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42" name="Google Shape;342;p29"/>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343" name="Google Shape;343;p29"/>
          <p:cNvGrpSpPr/>
          <p:nvPr/>
        </p:nvGrpSpPr>
        <p:grpSpPr>
          <a:xfrm>
            <a:off x="607513" y="927182"/>
            <a:ext cx="2597384" cy="2597384"/>
            <a:chOff x="0" y="0"/>
            <a:chExt cx="812800" cy="812800"/>
          </a:xfrm>
        </p:grpSpPr>
        <p:sp>
          <p:nvSpPr>
            <p:cNvPr id="344" name="Google Shape;344;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5" name="Google Shape;345;p29"/>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6" name="Google Shape;346;p29"/>
          <p:cNvGrpSpPr/>
          <p:nvPr/>
        </p:nvGrpSpPr>
        <p:grpSpPr>
          <a:xfrm>
            <a:off x="2307946" y="2545427"/>
            <a:ext cx="1505306" cy="1505306"/>
            <a:chOff x="0" y="0"/>
            <a:chExt cx="812800" cy="812800"/>
          </a:xfrm>
        </p:grpSpPr>
        <p:sp>
          <p:nvSpPr>
            <p:cNvPr id="347" name="Google Shape;347;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8" name="Google Shape;348;p29"/>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9" name="Google Shape;349;p29"/>
          <p:cNvGrpSpPr/>
          <p:nvPr/>
        </p:nvGrpSpPr>
        <p:grpSpPr>
          <a:xfrm>
            <a:off x="607513" y="441624"/>
            <a:ext cx="1158240" cy="1158240"/>
            <a:chOff x="0" y="0"/>
            <a:chExt cx="812800" cy="812800"/>
          </a:xfrm>
        </p:grpSpPr>
        <p:sp>
          <p:nvSpPr>
            <p:cNvPr id="350" name="Google Shape;350;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1" name="Google Shape;351;p29"/>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2" name="Google Shape;352;p29"/>
          <p:cNvSpPr/>
          <p:nvPr/>
        </p:nvSpPr>
        <p:spPr>
          <a:xfrm>
            <a:off x="514350" y="749801"/>
            <a:ext cx="3854612" cy="3300950"/>
          </a:xfrm>
          <a:custGeom>
            <a:rect b="b" l="l" r="r" t="t"/>
            <a:pathLst>
              <a:path extrusionOk="0" h="6601899" w="7709224">
                <a:moveTo>
                  <a:pt x="0" y="0"/>
                </a:moveTo>
                <a:lnTo>
                  <a:pt x="7709224" y="0"/>
                </a:lnTo>
                <a:lnTo>
                  <a:pt x="7709224" y="6601899"/>
                </a:lnTo>
                <a:lnTo>
                  <a:pt x="0" y="6601899"/>
                </a:lnTo>
                <a:lnTo>
                  <a:pt x="0" y="0"/>
                </a:lnTo>
                <a:close/>
              </a:path>
            </a:pathLst>
          </a:custGeom>
          <a:blipFill rotWithShape="1">
            <a:blip r:embed="rId3">
              <a:alphaModFix/>
            </a:blip>
            <a:stretch>
              <a:fillRect b="0" l="0" r="0" t="0"/>
            </a:stretch>
          </a:blipFill>
          <a:ln>
            <a:noFill/>
          </a:ln>
        </p:spPr>
      </p:sp>
      <p:sp>
        <p:nvSpPr>
          <p:cNvPr id="353" name="Google Shape;353;p29"/>
          <p:cNvSpPr txBox="1"/>
          <p:nvPr/>
        </p:nvSpPr>
        <p:spPr>
          <a:xfrm>
            <a:off x="4572000" y="2338363"/>
            <a:ext cx="4467300" cy="32970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 sz="1500" u="none" cap="none" strike="noStrike">
                <a:solidFill>
                  <a:srgbClr val="1E302C"/>
                </a:solidFill>
                <a:latin typeface="Franklin Gothic"/>
                <a:ea typeface="Franklin Gothic"/>
                <a:cs typeface="Franklin Gothic"/>
                <a:sym typeface="Franklin Gothic"/>
              </a:rPr>
              <a:t>“If you want people to like you, </a:t>
            </a:r>
            <a:endParaRPr sz="700"/>
          </a:p>
          <a:p>
            <a:pPr indent="0" lvl="0" marL="0" marR="0" rtl="0" algn="just">
              <a:lnSpc>
                <a:spcPct val="140000"/>
              </a:lnSpc>
              <a:spcBef>
                <a:spcPts val="0"/>
              </a:spcBef>
              <a:spcAft>
                <a:spcPts val="0"/>
              </a:spcAft>
              <a:buNone/>
            </a:pPr>
            <a:r>
              <a:rPr b="1" i="0" lang="en" sz="1500" u="none" cap="none" strike="noStrike">
                <a:solidFill>
                  <a:srgbClr val="1E302C"/>
                </a:solidFill>
                <a:latin typeface="Franklin Gothic"/>
                <a:ea typeface="Franklin Gothic"/>
                <a:cs typeface="Franklin Gothic"/>
                <a:sym typeface="Franklin Gothic"/>
              </a:rPr>
              <a:t>make them feel good about themselves.</a:t>
            </a:r>
            <a:r>
              <a:rPr b="0" i="0" lang="en" sz="1500" u="none" cap="none" strike="noStrike">
                <a:solidFill>
                  <a:srgbClr val="1E302C"/>
                </a:solidFill>
                <a:latin typeface="Franklin Gothic"/>
                <a:ea typeface="Franklin Gothic"/>
                <a:cs typeface="Franklin Gothic"/>
                <a:sym typeface="Franklin Gothic"/>
              </a:rPr>
              <a:t>”</a:t>
            </a:r>
            <a:endParaRPr sz="700"/>
          </a:p>
          <a:p>
            <a:pPr indent="0" lvl="0" marL="0" marR="0" rtl="0" algn="just">
              <a:lnSpc>
                <a:spcPct val="140000"/>
              </a:lnSpc>
              <a:spcBef>
                <a:spcPts val="0"/>
              </a:spcBef>
              <a:spcAft>
                <a:spcPts val="0"/>
              </a:spcAft>
              <a:buNone/>
            </a:pPr>
            <a:r>
              <a:rPr b="0" i="0" lang="en" sz="1500" u="none" cap="none" strike="noStrike">
                <a:solidFill>
                  <a:srgbClr val="1E302C"/>
                </a:solidFill>
                <a:latin typeface="Franklin Gothic"/>
                <a:ea typeface="Franklin Gothic"/>
                <a:cs typeface="Franklin Gothic"/>
                <a:sym typeface="Franklin Gothic"/>
              </a:rPr>
              <a:t>-Jack Schafer, The Like Switch</a:t>
            </a:r>
            <a:endParaRPr sz="700"/>
          </a:p>
          <a:p>
            <a:pPr indent="0" lvl="0" marL="0" marR="0" rtl="0" algn="just">
              <a:lnSpc>
                <a:spcPct val="140000"/>
              </a:lnSpc>
              <a:spcBef>
                <a:spcPts val="0"/>
              </a:spcBef>
              <a:spcAft>
                <a:spcPts val="0"/>
              </a:spcAft>
              <a:buNone/>
            </a:pPr>
            <a:r>
              <a:t/>
            </a:r>
            <a:endParaRPr b="0" i="0" sz="1500" u="none" cap="none" strike="noStrike">
              <a:solidFill>
                <a:srgbClr val="1E302C"/>
              </a:solidFill>
              <a:latin typeface="Franklin Gothic"/>
              <a:ea typeface="Franklin Gothic"/>
              <a:cs typeface="Franklin Gothic"/>
              <a:sym typeface="Franklin Gothic"/>
            </a:endParaRPr>
          </a:p>
          <a:p>
            <a:pPr indent="0" lvl="0" marL="0" marR="0" rtl="0" algn="just">
              <a:lnSpc>
                <a:spcPct val="140000"/>
              </a:lnSpc>
              <a:spcBef>
                <a:spcPts val="0"/>
              </a:spcBef>
              <a:spcAft>
                <a:spcPts val="0"/>
              </a:spcAft>
              <a:buNone/>
            </a:pPr>
            <a:r>
              <a:rPr b="0" i="0" lang="en" sz="1500" u="none" cap="none" strike="noStrike">
                <a:solidFill>
                  <a:srgbClr val="1E302C"/>
                </a:solidFill>
                <a:latin typeface="Franklin Gothic"/>
                <a:ea typeface="Franklin Gothic"/>
                <a:cs typeface="Franklin Gothic"/>
                <a:sym typeface="Franklin Gothic"/>
              </a:rPr>
              <a:t>“If you want people to like you, </a:t>
            </a:r>
            <a:r>
              <a:rPr b="1" i="0" lang="en" sz="1500" u="none" cap="none" strike="noStrike">
                <a:solidFill>
                  <a:srgbClr val="1E302C"/>
                </a:solidFill>
                <a:latin typeface="Franklin Gothic"/>
                <a:ea typeface="Franklin Gothic"/>
                <a:cs typeface="Franklin Gothic"/>
                <a:sym typeface="Franklin Gothic"/>
              </a:rPr>
              <a:t>make them feel psychologically safe</a:t>
            </a:r>
            <a:r>
              <a:rPr b="0" i="0" lang="en" sz="1500" u="none" cap="none" strike="noStrike">
                <a:solidFill>
                  <a:srgbClr val="1E302C"/>
                </a:solidFill>
                <a:latin typeface="Franklin Gothic"/>
                <a:ea typeface="Franklin Gothic"/>
                <a:cs typeface="Franklin Gothic"/>
                <a:sym typeface="Franklin Gothic"/>
              </a:rPr>
              <a:t>” </a:t>
            </a:r>
            <a:endParaRPr sz="700"/>
          </a:p>
          <a:p>
            <a:pPr indent="0" lvl="0" marL="0" marR="0" rtl="0" algn="just">
              <a:lnSpc>
                <a:spcPct val="140000"/>
              </a:lnSpc>
              <a:spcBef>
                <a:spcPts val="0"/>
              </a:spcBef>
              <a:spcAft>
                <a:spcPts val="0"/>
              </a:spcAft>
              <a:buNone/>
            </a:pPr>
            <a:r>
              <a:rPr b="0" i="0" lang="en" sz="1500" u="none" cap="none" strike="noStrike">
                <a:solidFill>
                  <a:srgbClr val="1E302C"/>
                </a:solidFill>
                <a:latin typeface="Franklin Gothic"/>
                <a:ea typeface="Franklin Gothic"/>
                <a:cs typeface="Franklin Gothic"/>
                <a:sym typeface="Franklin Gothic"/>
              </a:rPr>
              <a:t>-Debbie Dugan, the lady talking to you right now</a:t>
            </a:r>
            <a:endParaRPr sz="700"/>
          </a:p>
          <a:p>
            <a:pPr indent="0" lvl="0" marL="0" marR="0" rtl="0" algn="just">
              <a:lnSpc>
                <a:spcPct val="140000"/>
              </a:lnSpc>
              <a:spcBef>
                <a:spcPts val="0"/>
              </a:spcBef>
              <a:spcAft>
                <a:spcPts val="0"/>
              </a:spcAft>
              <a:buNone/>
            </a:pPr>
            <a:r>
              <a:t/>
            </a:r>
            <a:endParaRPr b="0" i="0" sz="1500" u="none" cap="none" strike="noStrike">
              <a:solidFill>
                <a:srgbClr val="1E302C"/>
              </a:solidFill>
              <a:latin typeface="Franklin Gothic"/>
              <a:ea typeface="Franklin Gothic"/>
              <a:cs typeface="Franklin Gothic"/>
              <a:sym typeface="Franklin Gothic"/>
            </a:endParaRPr>
          </a:p>
          <a:p>
            <a:pPr indent="0" lvl="0" marL="0" marR="0" rtl="0" algn="just">
              <a:lnSpc>
                <a:spcPct val="140000"/>
              </a:lnSpc>
              <a:spcBef>
                <a:spcPts val="0"/>
              </a:spcBef>
              <a:spcAft>
                <a:spcPts val="0"/>
              </a:spcAft>
              <a:buNone/>
            </a:pPr>
            <a:r>
              <a:t/>
            </a:r>
            <a:endParaRPr b="0" i="0" sz="1500" u="none" cap="none" strike="noStrike">
              <a:solidFill>
                <a:srgbClr val="1E302C"/>
              </a:solidFill>
              <a:latin typeface="Franklin Gothic"/>
              <a:ea typeface="Franklin Gothic"/>
              <a:cs typeface="Franklin Gothic"/>
              <a:sym typeface="Franklin Gothic"/>
            </a:endParaRPr>
          </a:p>
          <a:p>
            <a:pPr indent="0" lvl="0" marL="0" marR="0" rtl="0" algn="just">
              <a:lnSpc>
                <a:spcPct val="84000"/>
              </a:lnSpc>
              <a:spcBef>
                <a:spcPts val="0"/>
              </a:spcBef>
              <a:spcAft>
                <a:spcPts val="0"/>
              </a:spcAft>
              <a:buNone/>
            </a:pPr>
            <a:r>
              <a:t/>
            </a:r>
            <a:endParaRPr b="0" i="0" sz="1500" u="none" cap="none" strike="noStrike">
              <a:solidFill>
                <a:srgbClr val="1E302C"/>
              </a:solidFill>
              <a:latin typeface="Franklin Gothic"/>
              <a:ea typeface="Franklin Gothic"/>
              <a:cs typeface="Franklin Gothic"/>
              <a:sym typeface="Franklin Gothic"/>
            </a:endParaRPr>
          </a:p>
          <a:p>
            <a:pPr indent="0" lvl="0" marL="0" marR="0" rtl="0" algn="just">
              <a:lnSpc>
                <a:spcPct val="84000"/>
              </a:lnSpc>
              <a:spcBef>
                <a:spcPts val="0"/>
              </a:spcBef>
              <a:spcAft>
                <a:spcPts val="0"/>
              </a:spcAft>
              <a:buNone/>
            </a:pPr>
            <a:r>
              <a:t/>
            </a:r>
            <a:endParaRPr b="0" i="0" sz="1500" u="none" cap="none" strike="noStrike">
              <a:solidFill>
                <a:srgbClr val="1E302C"/>
              </a:solidFill>
              <a:latin typeface="Franklin Gothic"/>
              <a:ea typeface="Franklin Gothic"/>
              <a:cs typeface="Franklin Gothic"/>
              <a:sym typeface="Franklin Gothic"/>
            </a:endParaRPr>
          </a:p>
        </p:txBody>
      </p:sp>
      <p:cxnSp>
        <p:nvCxnSpPr>
          <p:cNvPr id="354" name="Google Shape;354;p29"/>
          <p:cNvCxnSpPr/>
          <p:nvPr/>
        </p:nvCxnSpPr>
        <p:spPr>
          <a:xfrm>
            <a:off x="5571216" y="1935042"/>
            <a:ext cx="3058500" cy="0"/>
          </a:xfrm>
          <a:prstGeom prst="straightConnector1">
            <a:avLst/>
          </a:prstGeom>
          <a:noFill/>
          <a:ln cap="rnd" cmpd="sng" w="47625">
            <a:solidFill>
              <a:srgbClr val="8DAFA8"/>
            </a:solidFill>
            <a:prstDash val="lgDash"/>
            <a:round/>
            <a:headEnd len="sm" w="sm" type="none"/>
            <a:tailEnd len="lg" w="lg" type="oval"/>
          </a:ln>
        </p:spPr>
      </p:cxnSp>
      <p:sp>
        <p:nvSpPr>
          <p:cNvPr id="355" name="Google Shape;355;p29"/>
          <p:cNvSpPr txBox="1"/>
          <p:nvPr/>
        </p:nvSpPr>
        <p:spPr>
          <a:xfrm>
            <a:off x="4588930" y="438851"/>
            <a:ext cx="5578800" cy="2586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7000" u="none" cap="none" strike="noStrike">
                <a:solidFill>
                  <a:srgbClr val="8F6234"/>
                </a:solidFill>
                <a:latin typeface="League Gothic"/>
                <a:ea typeface="League Gothic"/>
                <a:cs typeface="League Gothic"/>
                <a:sym typeface="League Gothic"/>
              </a:rPr>
              <a:t> GOLDEN RULE OF </a:t>
            </a:r>
            <a:endParaRPr sz="700"/>
          </a:p>
        </p:txBody>
      </p:sp>
      <p:sp>
        <p:nvSpPr>
          <p:cNvPr id="356" name="Google Shape;356;p29"/>
          <p:cNvSpPr txBox="1"/>
          <p:nvPr/>
        </p:nvSpPr>
        <p:spPr>
          <a:xfrm>
            <a:off x="5571228" y="1165170"/>
            <a:ext cx="4006800" cy="10776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 sz="5000" u="none" cap="none" strike="noStrike">
                <a:solidFill>
                  <a:srgbClr val="1E302C"/>
                </a:solidFill>
                <a:latin typeface="Arial"/>
                <a:ea typeface="Arial"/>
                <a:cs typeface="Arial"/>
                <a:sym typeface="Arial"/>
              </a:rPr>
              <a:t>Friendship</a:t>
            </a:r>
            <a:endParaRPr sz="700"/>
          </a:p>
        </p:txBody>
      </p:sp>
      <p:sp>
        <p:nvSpPr>
          <p:cNvPr id="357" name="Google Shape;357;p29"/>
          <p:cNvSpPr/>
          <p:nvPr/>
        </p:nvSpPr>
        <p:spPr>
          <a:xfrm rot="-6778363">
            <a:off x="353200" y="3500417"/>
            <a:ext cx="818094" cy="352524"/>
          </a:xfrm>
          <a:custGeom>
            <a:rect b="b" l="l" r="r" t="t"/>
            <a:pathLst>
              <a:path extrusionOk="0" h="705578" w="1637417">
                <a:moveTo>
                  <a:pt x="0" y="0"/>
                </a:moveTo>
                <a:lnTo>
                  <a:pt x="1637417" y="0"/>
                </a:lnTo>
                <a:lnTo>
                  <a:pt x="1637417" y="705577"/>
                </a:lnTo>
                <a:lnTo>
                  <a:pt x="0" y="705577"/>
                </a:lnTo>
                <a:lnTo>
                  <a:pt x="0" y="0"/>
                </a:lnTo>
                <a:close/>
              </a:path>
            </a:pathLst>
          </a:custGeom>
          <a:blipFill rotWithShape="1">
            <a:blip r:embed="rId4">
              <a:alphaModFix/>
            </a:blip>
            <a:stretch>
              <a:fillRect b="0" l="0" r="0" t="0"/>
            </a:stretch>
          </a:blipFill>
          <a:ln>
            <a:noFill/>
          </a:ln>
        </p:spPr>
      </p:sp>
      <p:sp>
        <p:nvSpPr>
          <p:cNvPr id="358" name="Google Shape;358;p29"/>
          <p:cNvSpPr/>
          <p:nvPr/>
        </p:nvSpPr>
        <p:spPr>
          <a:xfrm flipH="1">
            <a:off x="3988227" y="397307"/>
            <a:ext cx="583774" cy="623448"/>
          </a:xfrm>
          <a:custGeom>
            <a:rect b="b" l="l" r="r" t="t"/>
            <a:pathLst>
              <a:path extrusionOk="0" h="1246895" w="1167547">
                <a:moveTo>
                  <a:pt x="1167547" y="0"/>
                </a:moveTo>
                <a:lnTo>
                  <a:pt x="0" y="0"/>
                </a:lnTo>
                <a:lnTo>
                  <a:pt x="0" y="1246895"/>
                </a:lnTo>
                <a:lnTo>
                  <a:pt x="1167547" y="1246895"/>
                </a:lnTo>
                <a:lnTo>
                  <a:pt x="1167547" y="0"/>
                </a:lnTo>
                <a:close/>
              </a:path>
            </a:pathLst>
          </a:custGeom>
          <a:blipFill rotWithShape="1">
            <a:blip r:embed="rId5">
              <a:alphaModFix/>
            </a:blip>
            <a:stretch>
              <a:fillRect b="0" l="0" r="0" t="0"/>
            </a:stretch>
          </a:blipFill>
          <a:ln>
            <a:noFill/>
          </a:ln>
        </p:spPr>
      </p:sp>
      <p:sp>
        <p:nvSpPr>
          <p:cNvPr id="359" name="Google Shape;359;p29"/>
          <p:cNvSpPr txBox="1"/>
          <p:nvPr/>
        </p:nvSpPr>
        <p:spPr>
          <a:xfrm>
            <a:off x="4588923" y="11475"/>
            <a:ext cx="1251600" cy="1058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 sz="4900" u="none" cap="none" strike="noStrike">
                <a:solidFill>
                  <a:srgbClr val="1E302C"/>
                </a:solidFill>
                <a:latin typeface="Arial"/>
                <a:ea typeface="Arial"/>
                <a:cs typeface="Arial"/>
                <a:sym typeface="Arial"/>
              </a:rPr>
              <a:t>The</a:t>
            </a:r>
            <a:endParaRPr sz="4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367" name="Shape 367"/>
        <p:cNvGrpSpPr/>
        <p:nvPr/>
      </p:nvGrpSpPr>
      <p:grpSpPr>
        <a:xfrm>
          <a:off x="0" y="0"/>
          <a:ext cx="0" cy="0"/>
          <a:chOff x="0" y="0"/>
          <a:chExt cx="0" cy="0"/>
        </a:xfrm>
      </p:grpSpPr>
      <p:grpSp>
        <p:nvGrpSpPr>
          <p:cNvPr id="368" name="Google Shape;368;p30"/>
          <p:cNvGrpSpPr/>
          <p:nvPr/>
        </p:nvGrpSpPr>
        <p:grpSpPr>
          <a:xfrm>
            <a:off x="-278755" y="4436356"/>
            <a:ext cx="9701831" cy="1323911"/>
            <a:chOff x="0" y="-47625"/>
            <a:chExt cx="5110261" cy="697346"/>
          </a:xfrm>
        </p:grpSpPr>
        <p:sp>
          <p:nvSpPr>
            <p:cNvPr id="369" name="Google Shape;369;p30"/>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370" name="Google Shape;370;p30"/>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1" name="Google Shape;371;p30"/>
          <p:cNvGrpSpPr/>
          <p:nvPr/>
        </p:nvGrpSpPr>
        <p:grpSpPr>
          <a:xfrm>
            <a:off x="514350" y="4618456"/>
            <a:ext cx="1251473" cy="214618"/>
            <a:chOff x="0" y="-47625"/>
            <a:chExt cx="2647500" cy="454025"/>
          </a:xfrm>
        </p:grpSpPr>
        <p:sp>
          <p:nvSpPr>
            <p:cNvPr id="372" name="Google Shape;372;p30"/>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3" name="Google Shape;373;p30"/>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4" name="Google Shape;374;p30"/>
          <p:cNvGrpSpPr/>
          <p:nvPr/>
        </p:nvGrpSpPr>
        <p:grpSpPr>
          <a:xfrm>
            <a:off x="7378227" y="4618456"/>
            <a:ext cx="1251473" cy="214618"/>
            <a:chOff x="0" y="-47625"/>
            <a:chExt cx="2647500" cy="454025"/>
          </a:xfrm>
        </p:grpSpPr>
        <p:sp>
          <p:nvSpPr>
            <p:cNvPr id="375" name="Google Shape;375;p30"/>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6" name="Google Shape;376;p30"/>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77" name="Google Shape;377;p30"/>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378" name="Google Shape;378;p30"/>
          <p:cNvGrpSpPr/>
          <p:nvPr/>
        </p:nvGrpSpPr>
        <p:grpSpPr>
          <a:xfrm>
            <a:off x="6637063" y="426663"/>
            <a:ext cx="1992579" cy="1992579"/>
            <a:chOff x="0" y="0"/>
            <a:chExt cx="812800" cy="812800"/>
          </a:xfrm>
        </p:grpSpPr>
        <p:sp>
          <p:nvSpPr>
            <p:cNvPr id="379" name="Google Shape;379;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0" name="Google Shape;380;p30"/>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1" name="Google Shape;381;p30"/>
          <p:cNvGrpSpPr/>
          <p:nvPr/>
        </p:nvGrpSpPr>
        <p:grpSpPr>
          <a:xfrm>
            <a:off x="5644735" y="2326305"/>
            <a:ext cx="1826687" cy="1826687"/>
            <a:chOff x="0" y="0"/>
            <a:chExt cx="812800" cy="812800"/>
          </a:xfrm>
        </p:grpSpPr>
        <p:sp>
          <p:nvSpPr>
            <p:cNvPr id="382" name="Google Shape;382;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3" name="Google Shape;383;p30"/>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4" name="Google Shape;384;p30"/>
          <p:cNvGrpSpPr/>
          <p:nvPr/>
        </p:nvGrpSpPr>
        <p:grpSpPr>
          <a:xfrm>
            <a:off x="6924074" y="1948165"/>
            <a:ext cx="1612433" cy="1612433"/>
            <a:chOff x="0" y="0"/>
            <a:chExt cx="812800" cy="812800"/>
          </a:xfrm>
        </p:grpSpPr>
        <p:sp>
          <p:nvSpPr>
            <p:cNvPr id="385" name="Google Shape;385;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6" name="Google Shape;386;p30"/>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7" name="Google Shape;387;p30"/>
          <p:cNvGrpSpPr/>
          <p:nvPr/>
        </p:nvGrpSpPr>
        <p:grpSpPr>
          <a:xfrm>
            <a:off x="6105708" y="1303850"/>
            <a:ext cx="818408" cy="818408"/>
            <a:chOff x="0" y="0"/>
            <a:chExt cx="812800" cy="812800"/>
          </a:xfrm>
        </p:grpSpPr>
        <p:sp>
          <p:nvSpPr>
            <p:cNvPr id="388" name="Google Shape;388;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9" name="Google Shape;389;p30"/>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0" name="Google Shape;390;p30"/>
          <p:cNvSpPr/>
          <p:nvPr/>
        </p:nvSpPr>
        <p:spPr>
          <a:xfrm>
            <a:off x="5651818" y="1167397"/>
            <a:ext cx="2977832" cy="2707120"/>
          </a:xfrm>
          <a:custGeom>
            <a:rect b="b" l="l" r="r" t="t"/>
            <a:pathLst>
              <a:path extrusionOk="0" h="5414240" w="5955664">
                <a:moveTo>
                  <a:pt x="0" y="0"/>
                </a:moveTo>
                <a:lnTo>
                  <a:pt x="5955664" y="0"/>
                </a:lnTo>
                <a:lnTo>
                  <a:pt x="5955664" y="5414240"/>
                </a:lnTo>
                <a:lnTo>
                  <a:pt x="0" y="5414240"/>
                </a:lnTo>
                <a:lnTo>
                  <a:pt x="0" y="0"/>
                </a:lnTo>
                <a:close/>
              </a:path>
            </a:pathLst>
          </a:custGeom>
          <a:blipFill rotWithShape="1">
            <a:blip r:embed="rId3">
              <a:alphaModFix/>
            </a:blip>
            <a:stretch>
              <a:fillRect b="0" l="0" r="0" t="0"/>
            </a:stretch>
          </a:blipFill>
          <a:ln>
            <a:noFill/>
          </a:ln>
        </p:spPr>
      </p:sp>
      <p:sp>
        <p:nvSpPr>
          <p:cNvPr id="391" name="Google Shape;391;p30"/>
          <p:cNvSpPr txBox="1"/>
          <p:nvPr/>
        </p:nvSpPr>
        <p:spPr>
          <a:xfrm>
            <a:off x="607513" y="202515"/>
            <a:ext cx="3452100" cy="11853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 sz="7700" u="none" cap="none" strike="noStrike">
                <a:solidFill>
                  <a:srgbClr val="8F6234"/>
                </a:solidFill>
                <a:latin typeface="League Gothic"/>
                <a:ea typeface="League Gothic"/>
                <a:cs typeface="League Gothic"/>
                <a:sym typeface="League Gothic"/>
              </a:rPr>
              <a:t>LIKE</a:t>
            </a:r>
            <a:endParaRPr sz="700"/>
          </a:p>
        </p:txBody>
      </p:sp>
      <p:sp>
        <p:nvSpPr>
          <p:cNvPr id="392" name="Google Shape;392;p30"/>
          <p:cNvSpPr txBox="1"/>
          <p:nvPr/>
        </p:nvSpPr>
        <p:spPr>
          <a:xfrm>
            <a:off x="1765818" y="795241"/>
            <a:ext cx="3452100" cy="8658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4000" u="none" cap="none" strike="noStrike">
                <a:solidFill>
                  <a:srgbClr val="1E302C"/>
                </a:solidFill>
                <a:latin typeface="Arial"/>
                <a:ea typeface="Arial"/>
                <a:cs typeface="Arial"/>
                <a:sym typeface="Arial"/>
              </a:rPr>
              <a:t>Friend Or Foe?</a:t>
            </a:r>
            <a:endParaRPr sz="700"/>
          </a:p>
        </p:txBody>
      </p:sp>
      <p:sp>
        <p:nvSpPr>
          <p:cNvPr id="393" name="Google Shape;393;p30"/>
          <p:cNvSpPr txBox="1"/>
          <p:nvPr/>
        </p:nvSpPr>
        <p:spPr>
          <a:xfrm>
            <a:off x="607513" y="1679683"/>
            <a:ext cx="4693200" cy="9606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0" i="0" lang="en" sz="1200" u="none" cap="none" strike="noStrike">
                <a:solidFill>
                  <a:srgbClr val="1E302C"/>
                </a:solidFill>
                <a:latin typeface="Franklin Gothic"/>
                <a:ea typeface="Franklin Gothic"/>
                <a:cs typeface="Franklin Gothic"/>
                <a:sym typeface="Franklin Gothic"/>
              </a:rPr>
              <a:t>The expression one wears on one's face is far more important than the clothes one wears on one's back.</a:t>
            </a:r>
            <a:endParaRPr sz="700"/>
          </a:p>
          <a:p>
            <a:pPr indent="0" lvl="0" marL="0" marR="0" rtl="0" algn="just">
              <a:lnSpc>
                <a:spcPct val="140016"/>
              </a:lnSpc>
              <a:spcBef>
                <a:spcPts val="0"/>
              </a:spcBef>
              <a:spcAft>
                <a:spcPts val="0"/>
              </a:spcAft>
              <a:buNone/>
            </a:pPr>
            <a:r>
              <a:rPr b="0" i="0" lang="en" sz="1200" u="none" cap="none" strike="noStrike">
                <a:solidFill>
                  <a:srgbClr val="1E302C"/>
                </a:solidFill>
                <a:latin typeface="Franklin Gothic"/>
                <a:ea typeface="Franklin Gothic"/>
                <a:cs typeface="Franklin Gothic"/>
                <a:sym typeface="Franklin Gothic"/>
              </a:rPr>
              <a:t>-Dale Carnegie</a:t>
            </a:r>
            <a:endParaRPr sz="700"/>
          </a:p>
          <a:p>
            <a:pPr indent="0" lvl="0" marL="0" marR="0" rtl="0" algn="just">
              <a:lnSpc>
                <a:spcPct val="140016"/>
              </a:lnSpc>
              <a:spcBef>
                <a:spcPts val="0"/>
              </a:spcBef>
              <a:spcAft>
                <a:spcPts val="0"/>
              </a:spcAft>
              <a:buNone/>
            </a:pPr>
            <a:r>
              <a:t/>
            </a:r>
            <a:endParaRPr b="0" i="0" sz="1200" u="none" cap="none" strike="noStrike">
              <a:solidFill>
                <a:srgbClr val="1E302C"/>
              </a:solidFill>
              <a:latin typeface="Franklin Gothic"/>
              <a:ea typeface="Franklin Gothic"/>
              <a:cs typeface="Franklin Gothic"/>
              <a:sym typeface="Franklin Gothic"/>
            </a:endParaRPr>
          </a:p>
        </p:txBody>
      </p:sp>
      <p:sp>
        <p:nvSpPr>
          <p:cNvPr id="394" name="Google Shape;394;p30"/>
          <p:cNvSpPr/>
          <p:nvPr/>
        </p:nvSpPr>
        <p:spPr>
          <a:xfrm>
            <a:off x="607513" y="263914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395" name="Google Shape;395;p30"/>
          <p:cNvGrpSpPr/>
          <p:nvPr/>
        </p:nvGrpSpPr>
        <p:grpSpPr>
          <a:xfrm>
            <a:off x="908243" y="2612133"/>
            <a:ext cx="1855948" cy="257478"/>
            <a:chOff x="0" y="-47625"/>
            <a:chExt cx="3272700" cy="454025"/>
          </a:xfrm>
        </p:grpSpPr>
        <p:sp>
          <p:nvSpPr>
            <p:cNvPr id="396" name="Google Shape;396;p30"/>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7" name="Google Shape;397;p30"/>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8" name="Google Shape;398;p30"/>
          <p:cNvSpPr txBox="1"/>
          <p:nvPr/>
        </p:nvSpPr>
        <p:spPr>
          <a:xfrm>
            <a:off x="1032600" y="2658895"/>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Open posture</a:t>
            </a:r>
            <a:endParaRPr sz="700"/>
          </a:p>
        </p:txBody>
      </p:sp>
      <p:sp>
        <p:nvSpPr>
          <p:cNvPr id="399" name="Google Shape;399;p30"/>
          <p:cNvSpPr/>
          <p:nvPr/>
        </p:nvSpPr>
        <p:spPr>
          <a:xfrm>
            <a:off x="3144360" y="263914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400" name="Google Shape;400;p30"/>
          <p:cNvGrpSpPr/>
          <p:nvPr/>
        </p:nvGrpSpPr>
        <p:grpSpPr>
          <a:xfrm>
            <a:off x="3445090" y="2612133"/>
            <a:ext cx="1855948" cy="257478"/>
            <a:chOff x="0" y="-47625"/>
            <a:chExt cx="3272700" cy="454025"/>
          </a:xfrm>
        </p:grpSpPr>
        <p:sp>
          <p:nvSpPr>
            <p:cNvPr id="401" name="Google Shape;401;p30"/>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2" name="Google Shape;402;p30"/>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3" name="Google Shape;403;p30"/>
          <p:cNvSpPr txBox="1"/>
          <p:nvPr/>
        </p:nvSpPr>
        <p:spPr>
          <a:xfrm>
            <a:off x="3569447" y="2658895"/>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Peacocking</a:t>
            </a:r>
            <a:endParaRPr sz="700"/>
          </a:p>
        </p:txBody>
      </p:sp>
      <p:sp>
        <p:nvSpPr>
          <p:cNvPr id="404" name="Google Shape;404;p30"/>
          <p:cNvSpPr/>
          <p:nvPr/>
        </p:nvSpPr>
        <p:spPr>
          <a:xfrm>
            <a:off x="607513" y="300917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405" name="Google Shape;405;p30"/>
          <p:cNvGrpSpPr/>
          <p:nvPr/>
        </p:nvGrpSpPr>
        <p:grpSpPr>
          <a:xfrm>
            <a:off x="908243" y="2982164"/>
            <a:ext cx="1855948" cy="257478"/>
            <a:chOff x="0" y="-47625"/>
            <a:chExt cx="3272700" cy="454025"/>
          </a:xfrm>
        </p:grpSpPr>
        <p:sp>
          <p:nvSpPr>
            <p:cNvPr id="406" name="Google Shape;406;p30"/>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7" name="Google Shape;407;p30"/>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8" name="Google Shape;408;p30"/>
          <p:cNvSpPr txBox="1"/>
          <p:nvPr/>
        </p:nvSpPr>
        <p:spPr>
          <a:xfrm>
            <a:off x="1032600" y="302892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Warm smile/eye crinkle</a:t>
            </a:r>
            <a:endParaRPr sz="700"/>
          </a:p>
        </p:txBody>
      </p:sp>
      <p:sp>
        <p:nvSpPr>
          <p:cNvPr id="409" name="Google Shape;409;p30"/>
          <p:cNvSpPr/>
          <p:nvPr/>
        </p:nvSpPr>
        <p:spPr>
          <a:xfrm>
            <a:off x="3144360" y="300917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410" name="Google Shape;410;p30"/>
          <p:cNvGrpSpPr/>
          <p:nvPr/>
        </p:nvGrpSpPr>
        <p:grpSpPr>
          <a:xfrm>
            <a:off x="3445090" y="2982164"/>
            <a:ext cx="1855948" cy="257478"/>
            <a:chOff x="0" y="-47625"/>
            <a:chExt cx="3272700" cy="454025"/>
          </a:xfrm>
        </p:grpSpPr>
        <p:sp>
          <p:nvSpPr>
            <p:cNvPr id="411" name="Google Shape;411;p30"/>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2" name="Google Shape;412;p30"/>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3" name="Google Shape;413;p30"/>
          <p:cNvSpPr txBox="1"/>
          <p:nvPr/>
        </p:nvSpPr>
        <p:spPr>
          <a:xfrm>
            <a:off x="3569447" y="302892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Closed and slumped</a:t>
            </a:r>
            <a:endParaRPr sz="700"/>
          </a:p>
        </p:txBody>
      </p:sp>
      <p:sp>
        <p:nvSpPr>
          <p:cNvPr id="414" name="Google Shape;414;p30"/>
          <p:cNvSpPr/>
          <p:nvPr/>
        </p:nvSpPr>
        <p:spPr>
          <a:xfrm>
            <a:off x="607513" y="3379203"/>
            <a:ext cx="230460" cy="230460"/>
          </a:xfrm>
          <a:custGeom>
            <a:rect b="b" l="l" r="r" t="t"/>
            <a:pathLst>
              <a:path extrusionOk="0" h="460920" w="460920">
                <a:moveTo>
                  <a:pt x="0" y="0"/>
                </a:moveTo>
                <a:lnTo>
                  <a:pt x="460920" y="0"/>
                </a:lnTo>
                <a:lnTo>
                  <a:pt x="460920" y="460921"/>
                </a:lnTo>
                <a:lnTo>
                  <a:pt x="0" y="460921"/>
                </a:lnTo>
                <a:lnTo>
                  <a:pt x="0" y="0"/>
                </a:lnTo>
                <a:close/>
              </a:path>
            </a:pathLst>
          </a:custGeom>
          <a:blipFill rotWithShape="1">
            <a:blip r:embed="rId4">
              <a:alphaModFix/>
            </a:blip>
            <a:stretch>
              <a:fillRect b="0" l="0" r="0" t="0"/>
            </a:stretch>
          </a:blipFill>
          <a:ln>
            <a:noFill/>
          </a:ln>
        </p:spPr>
      </p:sp>
      <p:grpSp>
        <p:nvGrpSpPr>
          <p:cNvPr id="415" name="Google Shape;415;p30"/>
          <p:cNvGrpSpPr/>
          <p:nvPr/>
        </p:nvGrpSpPr>
        <p:grpSpPr>
          <a:xfrm>
            <a:off x="908243" y="3352194"/>
            <a:ext cx="1855948" cy="257478"/>
            <a:chOff x="0" y="-47625"/>
            <a:chExt cx="3272700" cy="454025"/>
          </a:xfrm>
        </p:grpSpPr>
        <p:sp>
          <p:nvSpPr>
            <p:cNvPr id="416" name="Google Shape;416;p30"/>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7" name="Google Shape;417;p30"/>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8" name="Google Shape;418;p30"/>
          <p:cNvSpPr txBox="1"/>
          <p:nvPr/>
        </p:nvSpPr>
        <p:spPr>
          <a:xfrm>
            <a:off x="1032600" y="339895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Head tilt</a:t>
            </a:r>
            <a:endParaRPr sz="700"/>
          </a:p>
        </p:txBody>
      </p:sp>
      <p:sp>
        <p:nvSpPr>
          <p:cNvPr id="419" name="Google Shape;419;p30"/>
          <p:cNvSpPr/>
          <p:nvPr/>
        </p:nvSpPr>
        <p:spPr>
          <a:xfrm>
            <a:off x="3144360" y="3379203"/>
            <a:ext cx="230460" cy="230460"/>
          </a:xfrm>
          <a:custGeom>
            <a:rect b="b" l="l" r="r" t="t"/>
            <a:pathLst>
              <a:path extrusionOk="0" h="460920" w="460920">
                <a:moveTo>
                  <a:pt x="0" y="0"/>
                </a:moveTo>
                <a:lnTo>
                  <a:pt x="460920" y="0"/>
                </a:lnTo>
                <a:lnTo>
                  <a:pt x="460920" y="460921"/>
                </a:lnTo>
                <a:lnTo>
                  <a:pt x="0" y="460921"/>
                </a:lnTo>
                <a:lnTo>
                  <a:pt x="0" y="0"/>
                </a:lnTo>
                <a:close/>
              </a:path>
            </a:pathLst>
          </a:custGeom>
          <a:blipFill rotWithShape="1">
            <a:blip r:embed="rId4">
              <a:alphaModFix/>
            </a:blip>
            <a:stretch>
              <a:fillRect b="0" l="0" r="0" t="0"/>
            </a:stretch>
          </a:blipFill>
          <a:ln>
            <a:noFill/>
          </a:ln>
        </p:spPr>
      </p:sp>
      <p:grpSp>
        <p:nvGrpSpPr>
          <p:cNvPr id="420" name="Google Shape;420;p30"/>
          <p:cNvGrpSpPr/>
          <p:nvPr/>
        </p:nvGrpSpPr>
        <p:grpSpPr>
          <a:xfrm>
            <a:off x="3445090" y="3352194"/>
            <a:ext cx="1855948" cy="257478"/>
            <a:chOff x="0" y="-47625"/>
            <a:chExt cx="3272700" cy="454025"/>
          </a:xfrm>
        </p:grpSpPr>
        <p:sp>
          <p:nvSpPr>
            <p:cNvPr id="421" name="Google Shape;421;p30"/>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2" name="Google Shape;422;p30"/>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3" name="Google Shape;423;p30"/>
          <p:cNvSpPr txBox="1"/>
          <p:nvPr/>
        </p:nvSpPr>
        <p:spPr>
          <a:xfrm>
            <a:off x="3569447" y="339895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Resting face/disinterest</a:t>
            </a:r>
            <a:endParaRPr sz="700"/>
          </a:p>
        </p:txBody>
      </p:sp>
      <p:sp>
        <p:nvSpPr>
          <p:cNvPr id="424" name="Google Shape;424;p30"/>
          <p:cNvSpPr/>
          <p:nvPr/>
        </p:nvSpPr>
        <p:spPr>
          <a:xfrm>
            <a:off x="607513" y="3749234"/>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425" name="Google Shape;425;p30"/>
          <p:cNvGrpSpPr/>
          <p:nvPr/>
        </p:nvGrpSpPr>
        <p:grpSpPr>
          <a:xfrm>
            <a:off x="908243" y="3722225"/>
            <a:ext cx="1855948" cy="257478"/>
            <a:chOff x="0" y="-47625"/>
            <a:chExt cx="3272700" cy="454025"/>
          </a:xfrm>
        </p:grpSpPr>
        <p:sp>
          <p:nvSpPr>
            <p:cNvPr id="426" name="Google Shape;426;p30"/>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7" name="Google Shape;427;p30"/>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8" name="Google Shape;428;p30"/>
          <p:cNvSpPr txBox="1"/>
          <p:nvPr/>
        </p:nvSpPr>
        <p:spPr>
          <a:xfrm>
            <a:off x="1032600" y="3779281"/>
            <a:ext cx="1731600" cy="13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Eye contact &amp; eyebrow flash</a:t>
            </a:r>
            <a:endParaRPr sz="700"/>
          </a:p>
        </p:txBody>
      </p:sp>
      <p:sp>
        <p:nvSpPr>
          <p:cNvPr id="429" name="Google Shape;429;p30"/>
          <p:cNvSpPr/>
          <p:nvPr/>
        </p:nvSpPr>
        <p:spPr>
          <a:xfrm>
            <a:off x="3144360" y="3749234"/>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430" name="Google Shape;430;p30"/>
          <p:cNvGrpSpPr/>
          <p:nvPr/>
        </p:nvGrpSpPr>
        <p:grpSpPr>
          <a:xfrm>
            <a:off x="3445090" y="3722225"/>
            <a:ext cx="1855948" cy="257478"/>
            <a:chOff x="0" y="-47625"/>
            <a:chExt cx="3272700" cy="454025"/>
          </a:xfrm>
        </p:grpSpPr>
        <p:sp>
          <p:nvSpPr>
            <p:cNvPr id="431" name="Google Shape;431;p30"/>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2" name="Google Shape;432;p30"/>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3" name="Google Shape;433;p30"/>
          <p:cNvSpPr txBox="1"/>
          <p:nvPr/>
        </p:nvSpPr>
        <p:spPr>
          <a:xfrm>
            <a:off x="3569447" y="3768987"/>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Personal space invasion</a:t>
            </a:r>
            <a:endParaRPr sz="700"/>
          </a:p>
        </p:txBody>
      </p:sp>
      <p:sp>
        <p:nvSpPr>
          <p:cNvPr id="434" name="Google Shape;434;p30"/>
          <p:cNvSpPr/>
          <p:nvPr/>
        </p:nvSpPr>
        <p:spPr>
          <a:xfrm rot="-2002332">
            <a:off x="5763238" y="1070421"/>
            <a:ext cx="913646" cy="393698"/>
          </a:xfrm>
          <a:custGeom>
            <a:rect b="b" l="l" r="r" t="t"/>
            <a:pathLst>
              <a:path extrusionOk="0" h="787505" w="1827544">
                <a:moveTo>
                  <a:pt x="0" y="0"/>
                </a:moveTo>
                <a:lnTo>
                  <a:pt x="1827543" y="0"/>
                </a:lnTo>
                <a:lnTo>
                  <a:pt x="1827543" y="787506"/>
                </a:lnTo>
                <a:lnTo>
                  <a:pt x="0" y="787506"/>
                </a:lnTo>
                <a:lnTo>
                  <a:pt x="0" y="0"/>
                </a:lnTo>
                <a:close/>
              </a:path>
            </a:pathLst>
          </a:custGeom>
          <a:blipFill rotWithShape="1">
            <a:blip r:embed="rId5">
              <a:alphaModFix/>
            </a:blip>
            <a:stretch>
              <a:fillRect b="0" l="0" r="0" t="0"/>
            </a:stretch>
          </a:blipFill>
          <a:ln>
            <a:noFill/>
          </a:ln>
        </p:spPr>
      </p:sp>
      <p:sp>
        <p:nvSpPr>
          <p:cNvPr id="435" name="Google Shape;435;p30"/>
          <p:cNvSpPr/>
          <p:nvPr/>
        </p:nvSpPr>
        <p:spPr>
          <a:xfrm rot="9732038">
            <a:off x="7591921" y="3554392"/>
            <a:ext cx="911725" cy="392273"/>
          </a:xfrm>
          <a:custGeom>
            <a:rect b="b" l="l" r="r" t="t"/>
            <a:pathLst>
              <a:path extrusionOk="0" h="787505" w="1827544">
                <a:moveTo>
                  <a:pt x="0" y="0"/>
                </a:moveTo>
                <a:lnTo>
                  <a:pt x="1827544" y="0"/>
                </a:lnTo>
                <a:lnTo>
                  <a:pt x="1827544" y="787505"/>
                </a:lnTo>
                <a:lnTo>
                  <a:pt x="0" y="787505"/>
                </a:lnTo>
                <a:lnTo>
                  <a:pt x="0" y="0"/>
                </a:lnTo>
                <a:close/>
              </a:path>
            </a:pathLst>
          </a:custGeom>
          <a:blipFill rotWithShape="1">
            <a:blip r:embed="rId5">
              <a:alphaModFix/>
            </a:blip>
            <a:stretch>
              <a:fillRect b="0" l="0" r="0" t="0"/>
            </a:stretch>
          </a:blipFill>
          <a:ln>
            <a:noFill/>
          </a:ln>
        </p:spPr>
      </p:sp>
      <p:sp>
        <p:nvSpPr>
          <p:cNvPr id="436" name="Google Shape;436;p30"/>
          <p:cNvSpPr/>
          <p:nvPr/>
        </p:nvSpPr>
        <p:spPr>
          <a:xfrm flipH="1">
            <a:off x="7969524" y="350152"/>
            <a:ext cx="660126" cy="704989"/>
          </a:xfrm>
          <a:custGeom>
            <a:rect b="b" l="l" r="r" t="t"/>
            <a:pathLst>
              <a:path extrusionOk="0" h="1409978" w="1320252">
                <a:moveTo>
                  <a:pt x="1320252" y="0"/>
                </a:moveTo>
                <a:lnTo>
                  <a:pt x="0" y="0"/>
                </a:lnTo>
                <a:lnTo>
                  <a:pt x="0" y="1409978"/>
                </a:lnTo>
                <a:lnTo>
                  <a:pt x="1320252" y="1409978"/>
                </a:lnTo>
                <a:lnTo>
                  <a:pt x="1320252" y="0"/>
                </a:lnTo>
                <a:close/>
              </a:path>
            </a:pathLst>
          </a:custGeom>
          <a:blipFill rotWithShape="1">
            <a:blip r:embed="rId6">
              <a:alphaModFix/>
            </a:blip>
            <a:stretch>
              <a:fillRect b="0" l="0" r="0" t="0"/>
            </a:stretch>
          </a:blipFill>
          <a:ln>
            <a:noFill/>
          </a:ln>
        </p:spPr>
      </p:sp>
      <p:sp>
        <p:nvSpPr>
          <p:cNvPr id="437" name="Google Shape;437;p30"/>
          <p:cNvSpPr/>
          <p:nvPr/>
        </p:nvSpPr>
        <p:spPr>
          <a:xfrm flipH="1">
            <a:off x="6263829" y="3549933"/>
            <a:ext cx="373234" cy="398600"/>
          </a:xfrm>
          <a:custGeom>
            <a:rect b="b" l="l" r="r" t="t"/>
            <a:pathLst>
              <a:path extrusionOk="0" h="797199" w="746468">
                <a:moveTo>
                  <a:pt x="746468" y="0"/>
                </a:moveTo>
                <a:lnTo>
                  <a:pt x="0" y="0"/>
                </a:lnTo>
                <a:lnTo>
                  <a:pt x="0" y="797199"/>
                </a:lnTo>
                <a:lnTo>
                  <a:pt x="746468" y="797199"/>
                </a:lnTo>
                <a:lnTo>
                  <a:pt x="746468" y="0"/>
                </a:lnTo>
                <a:close/>
              </a:path>
            </a:pathLst>
          </a:custGeom>
          <a:blipFill rotWithShape="1">
            <a:blip r:embed="rId7">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441" name="Shape 441"/>
        <p:cNvGrpSpPr/>
        <p:nvPr/>
      </p:nvGrpSpPr>
      <p:grpSpPr>
        <a:xfrm>
          <a:off x="0" y="0"/>
          <a:ext cx="0" cy="0"/>
          <a:chOff x="0" y="0"/>
          <a:chExt cx="0" cy="0"/>
        </a:xfrm>
      </p:grpSpPr>
      <p:grpSp>
        <p:nvGrpSpPr>
          <p:cNvPr id="442" name="Google Shape;442;p31"/>
          <p:cNvGrpSpPr/>
          <p:nvPr/>
        </p:nvGrpSpPr>
        <p:grpSpPr>
          <a:xfrm>
            <a:off x="-278755" y="4436356"/>
            <a:ext cx="9701831" cy="1323911"/>
            <a:chOff x="0" y="-47625"/>
            <a:chExt cx="5110261" cy="697346"/>
          </a:xfrm>
        </p:grpSpPr>
        <p:sp>
          <p:nvSpPr>
            <p:cNvPr id="443" name="Google Shape;443;p31"/>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444" name="Google Shape;444;p31"/>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5" name="Google Shape;445;p31"/>
          <p:cNvGrpSpPr/>
          <p:nvPr/>
        </p:nvGrpSpPr>
        <p:grpSpPr>
          <a:xfrm>
            <a:off x="514350" y="4618456"/>
            <a:ext cx="1251473" cy="214618"/>
            <a:chOff x="0" y="-47625"/>
            <a:chExt cx="2647500" cy="454025"/>
          </a:xfrm>
        </p:grpSpPr>
        <p:sp>
          <p:nvSpPr>
            <p:cNvPr id="446" name="Google Shape;446;p31"/>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7" name="Google Shape;447;p31"/>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8" name="Google Shape;448;p31"/>
          <p:cNvGrpSpPr/>
          <p:nvPr/>
        </p:nvGrpSpPr>
        <p:grpSpPr>
          <a:xfrm>
            <a:off x="7378227" y="4618456"/>
            <a:ext cx="1251473" cy="214618"/>
            <a:chOff x="0" y="-47625"/>
            <a:chExt cx="2647500" cy="454025"/>
          </a:xfrm>
        </p:grpSpPr>
        <p:sp>
          <p:nvSpPr>
            <p:cNvPr id="449" name="Google Shape;449;p31"/>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0" name="Google Shape;450;p31"/>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451" name="Google Shape;451;p31"/>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452" name="Google Shape;452;p31"/>
          <p:cNvGrpSpPr/>
          <p:nvPr/>
        </p:nvGrpSpPr>
        <p:grpSpPr>
          <a:xfrm>
            <a:off x="6913121" y="2443175"/>
            <a:ext cx="1694607" cy="1694607"/>
            <a:chOff x="0" y="0"/>
            <a:chExt cx="812800" cy="812800"/>
          </a:xfrm>
        </p:grpSpPr>
        <p:sp>
          <p:nvSpPr>
            <p:cNvPr id="453" name="Google Shape;453;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4" name="Google Shape;454;p31"/>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5" name="Google Shape;455;p31"/>
          <p:cNvGrpSpPr/>
          <p:nvPr/>
        </p:nvGrpSpPr>
        <p:grpSpPr>
          <a:xfrm>
            <a:off x="5769093" y="2010007"/>
            <a:ext cx="1502380" cy="1502380"/>
            <a:chOff x="0" y="0"/>
            <a:chExt cx="812800" cy="812800"/>
          </a:xfrm>
        </p:grpSpPr>
        <p:sp>
          <p:nvSpPr>
            <p:cNvPr id="456" name="Google Shape;456;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7" name="Google Shape;457;p31"/>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8" name="Google Shape;458;p31"/>
          <p:cNvSpPr/>
          <p:nvPr/>
        </p:nvSpPr>
        <p:spPr>
          <a:xfrm>
            <a:off x="5817174" y="2010006"/>
            <a:ext cx="2790533" cy="2293310"/>
          </a:xfrm>
          <a:custGeom>
            <a:rect b="b" l="l" r="r" t="t"/>
            <a:pathLst>
              <a:path extrusionOk="0" h="4586620" w="5581065">
                <a:moveTo>
                  <a:pt x="0" y="0"/>
                </a:moveTo>
                <a:lnTo>
                  <a:pt x="5581065" y="0"/>
                </a:lnTo>
                <a:lnTo>
                  <a:pt x="5581065" y="4586621"/>
                </a:lnTo>
                <a:lnTo>
                  <a:pt x="0" y="4586621"/>
                </a:lnTo>
                <a:lnTo>
                  <a:pt x="0" y="0"/>
                </a:lnTo>
                <a:close/>
              </a:path>
            </a:pathLst>
          </a:custGeom>
          <a:blipFill rotWithShape="1">
            <a:blip r:embed="rId3">
              <a:alphaModFix/>
            </a:blip>
            <a:stretch>
              <a:fillRect b="0" l="0" r="0" t="0"/>
            </a:stretch>
          </a:blipFill>
          <a:ln>
            <a:noFill/>
          </a:ln>
        </p:spPr>
      </p:sp>
      <p:sp>
        <p:nvSpPr>
          <p:cNvPr id="459" name="Google Shape;459;p31"/>
          <p:cNvSpPr txBox="1"/>
          <p:nvPr/>
        </p:nvSpPr>
        <p:spPr>
          <a:xfrm>
            <a:off x="5052775" y="364350"/>
            <a:ext cx="3900600" cy="7119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 sz="3300" u="none" cap="none" strike="noStrike">
                <a:solidFill>
                  <a:srgbClr val="1E302C"/>
                </a:solidFill>
                <a:latin typeface="Arial"/>
                <a:ea typeface="Arial"/>
                <a:cs typeface="Arial"/>
                <a:sym typeface="Arial"/>
              </a:rPr>
              <a:t>Where we go wrong</a:t>
            </a:r>
            <a:endParaRPr sz="700"/>
          </a:p>
        </p:txBody>
      </p:sp>
      <p:sp>
        <p:nvSpPr>
          <p:cNvPr id="460" name="Google Shape;460;p31"/>
          <p:cNvSpPr txBox="1"/>
          <p:nvPr/>
        </p:nvSpPr>
        <p:spPr>
          <a:xfrm>
            <a:off x="5180801" y="801875"/>
            <a:ext cx="3900600" cy="1010100"/>
          </a:xfrm>
          <a:prstGeom prst="rect">
            <a:avLst/>
          </a:prstGeom>
          <a:noFill/>
          <a:ln>
            <a:noFill/>
          </a:ln>
        </p:spPr>
        <p:txBody>
          <a:bodyPr anchorCtr="0" anchor="t" bIns="0" lIns="0" spcFirstLastPara="1" rIns="0" wrap="square" tIns="0">
            <a:spAutoFit/>
          </a:bodyPr>
          <a:lstStyle/>
          <a:p>
            <a:pPr indent="0" lvl="0" marL="0" marR="0" rtl="0" algn="r">
              <a:lnSpc>
                <a:spcPct val="139997"/>
              </a:lnSpc>
              <a:spcBef>
                <a:spcPts val="0"/>
              </a:spcBef>
              <a:spcAft>
                <a:spcPts val="0"/>
              </a:spcAft>
              <a:buNone/>
            </a:pPr>
            <a:r>
              <a:rPr b="0" i="0" lang="en" sz="4700" u="none" cap="none" strike="noStrike">
                <a:solidFill>
                  <a:srgbClr val="8F6234"/>
                </a:solidFill>
                <a:latin typeface="League Gothic"/>
                <a:ea typeface="League Gothic"/>
                <a:cs typeface="League Gothic"/>
                <a:sym typeface="League Gothic"/>
              </a:rPr>
              <a:t>ON A PERSONAL LEVEL</a:t>
            </a:r>
            <a:endParaRPr sz="700"/>
          </a:p>
        </p:txBody>
      </p:sp>
      <p:grpSp>
        <p:nvGrpSpPr>
          <p:cNvPr id="461" name="Google Shape;461;p31"/>
          <p:cNvGrpSpPr/>
          <p:nvPr/>
        </p:nvGrpSpPr>
        <p:grpSpPr>
          <a:xfrm>
            <a:off x="514350" y="581233"/>
            <a:ext cx="4624205" cy="1283978"/>
            <a:chOff x="0" y="-47625"/>
            <a:chExt cx="2435715" cy="676312"/>
          </a:xfrm>
        </p:grpSpPr>
        <p:sp>
          <p:nvSpPr>
            <p:cNvPr id="462" name="Google Shape;462;p31"/>
            <p:cNvSpPr/>
            <p:nvPr/>
          </p:nvSpPr>
          <p:spPr>
            <a:xfrm>
              <a:off x="0" y="0"/>
              <a:ext cx="2435715" cy="628687"/>
            </a:xfrm>
            <a:custGeom>
              <a:rect b="b" l="l" r="r" t="t"/>
              <a:pathLst>
                <a:path extrusionOk="0" h="628687" w="2435715">
                  <a:moveTo>
                    <a:pt x="16743" y="0"/>
                  </a:moveTo>
                  <a:lnTo>
                    <a:pt x="2418972" y="0"/>
                  </a:lnTo>
                  <a:cubicBezTo>
                    <a:pt x="2423412" y="0"/>
                    <a:pt x="2427671" y="1764"/>
                    <a:pt x="2430811" y="4904"/>
                  </a:cubicBezTo>
                  <a:cubicBezTo>
                    <a:pt x="2433950" y="8044"/>
                    <a:pt x="2435715" y="12302"/>
                    <a:pt x="2435715" y="16743"/>
                  </a:cubicBezTo>
                  <a:lnTo>
                    <a:pt x="2435715" y="611944"/>
                  </a:lnTo>
                  <a:cubicBezTo>
                    <a:pt x="2435715" y="616385"/>
                    <a:pt x="2433950" y="620643"/>
                    <a:pt x="2430811" y="623783"/>
                  </a:cubicBezTo>
                  <a:cubicBezTo>
                    <a:pt x="2427671" y="626923"/>
                    <a:pt x="2423412" y="628687"/>
                    <a:pt x="2418972" y="628687"/>
                  </a:cubicBezTo>
                  <a:lnTo>
                    <a:pt x="16743" y="628687"/>
                  </a:lnTo>
                  <a:cubicBezTo>
                    <a:pt x="12302" y="628687"/>
                    <a:pt x="8044" y="626923"/>
                    <a:pt x="4904" y="623783"/>
                  </a:cubicBezTo>
                  <a:cubicBezTo>
                    <a:pt x="1764" y="620643"/>
                    <a:pt x="0" y="616385"/>
                    <a:pt x="0" y="611944"/>
                  </a:cubicBezTo>
                  <a:lnTo>
                    <a:pt x="0" y="16743"/>
                  </a:lnTo>
                  <a:cubicBezTo>
                    <a:pt x="0" y="12302"/>
                    <a:pt x="1764" y="8044"/>
                    <a:pt x="4904" y="4904"/>
                  </a:cubicBezTo>
                  <a:cubicBezTo>
                    <a:pt x="8044" y="1764"/>
                    <a:pt x="12302" y="0"/>
                    <a:pt x="1674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3" name="Google Shape;463;p31"/>
            <p:cNvSpPr txBox="1"/>
            <p:nvPr/>
          </p:nvSpPr>
          <p:spPr>
            <a:xfrm>
              <a:off x="0" y="-47625"/>
              <a:ext cx="2435700" cy="676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4" name="Google Shape;464;p31"/>
          <p:cNvGrpSpPr/>
          <p:nvPr/>
        </p:nvGrpSpPr>
        <p:grpSpPr>
          <a:xfrm>
            <a:off x="798724" y="393197"/>
            <a:ext cx="4055540" cy="375883"/>
            <a:chOff x="0" y="-47625"/>
            <a:chExt cx="1705800" cy="158100"/>
          </a:xfrm>
        </p:grpSpPr>
        <p:sp>
          <p:nvSpPr>
            <p:cNvPr id="465" name="Google Shape;465;p31"/>
            <p:cNvSpPr/>
            <p:nvPr/>
          </p:nvSpPr>
          <p:spPr>
            <a:xfrm>
              <a:off x="0" y="0"/>
              <a:ext cx="1705683" cy="110461"/>
            </a:xfrm>
            <a:custGeom>
              <a:rect b="b" l="l" r="r" t="t"/>
              <a:pathLst>
                <a:path extrusionOk="0" h="110461" w="1705683">
                  <a:moveTo>
                    <a:pt x="19091" y="0"/>
                  </a:moveTo>
                  <a:lnTo>
                    <a:pt x="1686592" y="0"/>
                  </a:lnTo>
                  <a:cubicBezTo>
                    <a:pt x="1691655" y="0"/>
                    <a:pt x="1696511" y="2011"/>
                    <a:pt x="1700092" y="5592"/>
                  </a:cubicBezTo>
                  <a:cubicBezTo>
                    <a:pt x="1703672" y="9172"/>
                    <a:pt x="1705683" y="14028"/>
                    <a:pt x="1705683" y="19091"/>
                  </a:cubicBezTo>
                  <a:lnTo>
                    <a:pt x="1705683" y="91370"/>
                  </a:lnTo>
                  <a:cubicBezTo>
                    <a:pt x="1705683" y="101914"/>
                    <a:pt x="1697136" y="110461"/>
                    <a:pt x="1686592" y="110461"/>
                  </a:cubicBezTo>
                  <a:lnTo>
                    <a:pt x="19091" y="110461"/>
                  </a:lnTo>
                  <a:cubicBezTo>
                    <a:pt x="8547" y="110461"/>
                    <a:pt x="0" y="101914"/>
                    <a:pt x="0" y="91370"/>
                  </a:cubicBezTo>
                  <a:lnTo>
                    <a:pt x="0" y="19091"/>
                  </a:lnTo>
                  <a:cubicBezTo>
                    <a:pt x="0" y="8547"/>
                    <a:pt x="8547" y="0"/>
                    <a:pt x="19091" y="0"/>
                  </a:cubicBezTo>
                  <a:close/>
                </a:path>
              </a:pathLst>
            </a:custGeom>
            <a:solidFill>
              <a:srgbClr val="1E302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6" name="Google Shape;466;p31"/>
            <p:cNvSpPr txBox="1"/>
            <p:nvPr/>
          </p:nvSpPr>
          <p:spPr>
            <a:xfrm>
              <a:off x="0" y="-47625"/>
              <a:ext cx="17058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7" name="Google Shape;467;p31"/>
          <p:cNvGrpSpPr/>
          <p:nvPr/>
        </p:nvGrpSpPr>
        <p:grpSpPr>
          <a:xfrm>
            <a:off x="2147000" y="2034012"/>
            <a:ext cx="1411616" cy="1062072"/>
            <a:chOff x="0" y="-47625"/>
            <a:chExt cx="752100" cy="565865"/>
          </a:xfrm>
        </p:grpSpPr>
        <p:sp>
          <p:nvSpPr>
            <p:cNvPr id="468" name="Google Shape;468;p31"/>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9" name="Google Shape;469;p31"/>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70" name="Google Shape;470;p31"/>
          <p:cNvSpPr/>
          <p:nvPr/>
        </p:nvSpPr>
        <p:spPr>
          <a:xfrm>
            <a:off x="3215927" y="2014769"/>
            <a:ext cx="238474" cy="238474"/>
          </a:xfrm>
          <a:custGeom>
            <a:rect b="b" l="l" r="r" t="t"/>
            <a:pathLst>
              <a:path extrusionOk="0" h="476948" w="476948">
                <a:moveTo>
                  <a:pt x="0" y="0"/>
                </a:moveTo>
                <a:lnTo>
                  <a:pt x="476948" y="0"/>
                </a:lnTo>
                <a:lnTo>
                  <a:pt x="476948" y="476949"/>
                </a:lnTo>
                <a:lnTo>
                  <a:pt x="0" y="476949"/>
                </a:lnTo>
                <a:lnTo>
                  <a:pt x="0" y="0"/>
                </a:lnTo>
                <a:close/>
              </a:path>
            </a:pathLst>
          </a:custGeom>
          <a:blipFill rotWithShape="1">
            <a:blip r:embed="rId4">
              <a:alphaModFix/>
            </a:blip>
            <a:stretch>
              <a:fillRect b="0" l="0" r="0" t="0"/>
            </a:stretch>
          </a:blipFill>
          <a:ln>
            <a:noFill/>
          </a:ln>
        </p:spPr>
      </p:sp>
      <p:sp>
        <p:nvSpPr>
          <p:cNvPr id="471" name="Google Shape;471;p31"/>
          <p:cNvSpPr txBox="1"/>
          <p:nvPr/>
        </p:nvSpPr>
        <p:spPr>
          <a:xfrm>
            <a:off x="1313939" y="534126"/>
            <a:ext cx="3024900" cy="1848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 sz="1200" u="none" cap="none" strike="noStrike">
                <a:solidFill>
                  <a:srgbClr val="FFF7EF"/>
                </a:solidFill>
                <a:latin typeface="Franklin Gothic"/>
                <a:ea typeface="Franklin Gothic"/>
                <a:cs typeface="Franklin Gothic"/>
                <a:sym typeface="Franklin Gothic"/>
              </a:rPr>
              <a:t>BELIEFS THAT KEEP US STUCK</a:t>
            </a:r>
            <a:endParaRPr sz="700"/>
          </a:p>
        </p:txBody>
      </p:sp>
      <p:sp>
        <p:nvSpPr>
          <p:cNvPr id="472" name="Google Shape;472;p31"/>
          <p:cNvSpPr txBox="1"/>
          <p:nvPr/>
        </p:nvSpPr>
        <p:spPr>
          <a:xfrm>
            <a:off x="663467" y="801866"/>
            <a:ext cx="4326000" cy="1052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 sz="1800" u="none" cap="none" strike="noStrike">
                <a:solidFill>
                  <a:srgbClr val="1E302C"/>
                </a:solidFill>
                <a:latin typeface="Franklin Gothic"/>
                <a:ea typeface="Franklin Gothic"/>
                <a:cs typeface="Franklin Gothic"/>
                <a:sym typeface="Franklin Gothic"/>
              </a:rPr>
              <a:t>How successful we are going to be </a:t>
            </a:r>
            <a:endParaRPr sz="700"/>
          </a:p>
          <a:p>
            <a:pPr indent="0" lvl="0" marL="0" marR="0" rtl="0" algn="just">
              <a:lnSpc>
                <a:spcPct val="140000"/>
              </a:lnSpc>
              <a:spcBef>
                <a:spcPts val="0"/>
              </a:spcBef>
              <a:spcAft>
                <a:spcPts val="0"/>
              </a:spcAft>
              <a:buNone/>
            </a:pPr>
            <a:r>
              <a:rPr b="0" i="0" lang="en" sz="1800" u="none" cap="none" strike="noStrike">
                <a:solidFill>
                  <a:srgbClr val="1E302C"/>
                </a:solidFill>
                <a:latin typeface="Franklin Gothic"/>
                <a:ea typeface="Franklin Gothic"/>
                <a:cs typeface="Franklin Gothic"/>
                <a:sym typeface="Franklin Gothic"/>
              </a:rPr>
              <a:t>(in relationships, business, or otherwise) starts in our MINDS</a:t>
            </a:r>
            <a:endParaRPr sz="700"/>
          </a:p>
        </p:txBody>
      </p:sp>
      <p:sp>
        <p:nvSpPr>
          <p:cNvPr id="473" name="Google Shape;473;p31"/>
          <p:cNvSpPr txBox="1"/>
          <p:nvPr/>
        </p:nvSpPr>
        <p:spPr>
          <a:xfrm>
            <a:off x="2344206" y="2339590"/>
            <a:ext cx="1017000" cy="48030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b="0" i="0" lang="en" sz="1300" u="none" cap="none" strike="noStrike">
                <a:solidFill>
                  <a:srgbClr val="FFF7EF"/>
                </a:solidFill>
                <a:latin typeface="Franklin Gothic"/>
                <a:ea typeface="Franklin Gothic"/>
                <a:cs typeface="Franklin Gothic"/>
                <a:sym typeface="Franklin Gothic"/>
              </a:rPr>
              <a:t>I’m an imposter</a:t>
            </a:r>
            <a:endParaRPr sz="700"/>
          </a:p>
        </p:txBody>
      </p:sp>
      <p:grpSp>
        <p:nvGrpSpPr>
          <p:cNvPr id="474" name="Google Shape;474;p31"/>
          <p:cNvGrpSpPr/>
          <p:nvPr/>
        </p:nvGrpSpPr>
        <p:grpSpPr>
          <a:xfrm>
            <a:off x="3727043" y="2034012"/>
            <a:ext cx="1411616" cy="1062072"/>
            <a:chOff x="0" y="-47625"/>
            <a:chExt cx="752100" cy="565865"/>
          </a:xfrm>
        </p:grpSpPr>
        <p:sp>
          <p:nvSpPr>
            <p:cNvPr id="475" name="Google Shape;475;p31"/>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6" name="Google Shape;476;p31"/>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77" name="Google Shape;477;p31"/>
          <p:cNvSpPr/>
          <p:nvPr/>
        </p:nvSpPr>
        <p:spPr>
          <a:xfrm>
            <a:off x="4795970" y="2014769"/>
            <a:ext cx="238474" cy="238474"/>
          </a:xfrm>
          <a:custGeom>
            <a:rect b="b" l="l" r="r" t="t"/>
            <a:pathLst>
              <a:path extrusionOk="0" h="476948" w="476948">
                <a:moveTo>
                  <a:pt x="0" y="0"/>
                </a:moveTo>
                <a:lnTo>
                  <a:pt x="476949" y="0"/>
                </a:lnTo>
                <a:lnTo>
                  <a:pt x="476949" y="476949"/>
                </a:lnTo>
                <a:lnTo>
                  <a:pt x="0" y="476949"/>
                </a:lnTo>
                <a:lnTo>
                  <a:pt x="0" y="0"/>
                </a:lnTo>
                <a:close/>
              </a:path>
            </a:pathLst>
          </a:custGeom>
          <a:blipFill rotWithShape="1">
            <a:blip r:embed="rId4">
              <a:alphaModFix/>
            </a:blip>
            <a:stretch>
              <a:fillRect b="0" l="0" r="0" t="0"/>
            </a:stretch>
          </a:blipFill>
          <a:ln>
            <a:noFill/>
          </a:ln>
        </p:spPr>
      </p:sp>
      <p:sp>
        <p:nvSpPr>
          <p:cNvPr id="478" name="Google Shape;478;p31"/>
          <p:cNvSpPr txBox="1"/>
          <p:nvPr/>
        </p:nvSpPr>
        <p:spPr>
          <a:xfrm>
            <a:off x="3864630" y="2360069"/>
            <a:ext cx="11361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 sz="1500" u="none" cap="none" strike="noStrike">
                <a:solidFill>
                  <a:srgbClr val="FFF7EF"/>
                </a:solidFill>
                <a:latin typeface="Franklin Gothic"/>
                <a:ea typeface="Franklin Gothic"/>
                <a:cs typeface="Franklin Gothic"/>
                <a:sym typeface="Franklin Gothic"/>
              </a:rPr>
              <a:t>I’m bad with names</a:t>
            </a:r>
            <a:endParaRPr sz="700"/>
          </a:p>
        </p:txBody>
      </p:sp>
      <p:grpSp>
        <p:nvGrpSpPr>
          <p:cNvPr id="479" name="Google Shape;479;p31"/>
          <p:cNvGrpSpPr/>
          <p:nvPr/>
        </p:nvGrpSpPr>
        <p:grpSpPr>
          <a:xfrm>
            <a:off x="514350" y="2034012"/>
            <a:ext cx="1411616" cy="1062072"/>
            <a:chOff x="0" y="-47625"/>
            <a:chExt cx="752100" cy="565865"/>
          </a:xfrm>
        </p:grpSpPr>
        <p:sp>
          <p:nvSpPr>
            <p:cNvPr id="480" name="Google Shape;480;p31"/>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1" name="Google Shape;481;p31"/>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2" name="Google Shape;482;p31"/>
          <p:cNvSpPr/>
          <p:nvPr/>
        </p:nvSpPr>
        <p:spPr>
          <a:xfrm>
            <a:off x="1583277" y="2014769"/>
            <a:ext cx="238474" cy="238474"/>
          </a:xfrm>
          <a:custGeom>
            <a:rect b="b" l="l" r="r" t="t"/>
            <a:pathLst>
              <a:path extrusionOk="0" h="476948" w="476948">
                <a:moveTo>
                  <a:pt x="0" y="0"/>
                </a:moveTo>
                <a:lnTo>
                  <a:pt x="476948" y="0"/>
                </a:lnTo>
                <a:lnTo>
                  <a:pt x="476948" y="476949"/>
                </a:lnTo>
                <a:lnTo>
                  <a:pt x="0" y="476949"/>
                </a:lnTo>
                <a:lnTo>
                  <a:pt x="0" y="0"/>
                </a:lnTo>
                <a:close/>
              </a:path>
            </a:pathLst>
          </a:custGeom>
          <a:blipFill rotWithShape="1">
            <a:blip r:embed="rId4">
              <a:alphaModFix/>
            </a:blip>
            <a:stretch>
              <a:fillRect b="0" l="0" r="0" t="0"/>
            </a:stretch>
          </a:blipFill>
          <a:ln>
            <a:noFill/>
          </a:ln>
        </p:spPr>
      </p:sp>
      <p:sp>
        <p:nvSpPr>
          <p:cNvPr id="483" name="Google Shape;483;p31"/>
          <p:cNvSpPr txBox="1"/>
          <p:nvPr/>
        </p:nvSpPr>
        <p:spPr>
          <a:xfrm>
            <a:off x="566329" y="2353256"/>
            <a:ext cx="1307400" cy="443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FFF7EF"/>
                </a:solidFill>
                <a:latin typeface="Franklin Gothic"/>
                <a:ea typeface="Franklin Gothic"/>
                <a:cs typeface="Franklin Gothic"/>
                <a:sym typeface="Franklin Gothic"/>
              </a:rPr>
              <a:t>I suck at networking</a:t>
            </a:r>
            <a:endParaRPr sz="700"/>
          </a:p>
        </p:txBody>
      </p:sp>
      <p:grpSp>
        <p:nvGrpSpPr>
          <p:cNvPr id="484" name="Google Shape;484;p31"/>
          <p:cNvGrpSpPr/>
          <p:nvPr/>
        </p:nvGrpSpPr>
        <p:grpSpPr>
          <a:xfrm>
            <a:off x="2147000" y="3215307"/>
            <a:ext cx="1411616" cy="1062072"/>
            <a:chOff x="0" y="-47625"/>
            <a:chExt cx="752100" cy="565865"/>
          </a:xfrm>
        </p:grpSpPr>
        <p:sp>
          <p:nvSpPr>
            <p:cNvPr id="485" name="Google Shape;485;p31"/>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6" name="Google Shape;486;p31"/>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7" name="Google Shape;487;p31"/>
          <p:cNvSpPr/>
          <p:nvPr/>
        </p:nvSpPr>
        <p:spPr>
          <a:xfrm>
            <a:off x="3215927" y="3196064"/>
            <a:ext cx="238474" cy="238474"/>
          </a:xfrm>
          <a:custGeom>
            <a:rect b="b" l="l" r="r" t="t"/>
            <a:pathLst>
              <a:path extrusionOk="0" h="476948" w="476948">
                <a:moveTo>
                  <a:pt x="0" y="0"/>
                </a:moveTo>
                <a:lnTo>
                  <a:pt x="476948" y="0"/>
                </a:lnTo>
                <a:lnTo>
                  <a:pt x="476948" y="476949"/>
                </a:lnTo>
                <a:lnTo>
                  <a:pt x="0" y="476949"/>
                </a:lnTo>
                <a:lnTo>
                  <a:pt x="0" y="0"/>
                </a:lnTo>
                <a:close/>
              </a:path>
            </a:pathLst>
          </a:custGeom>
          <a:blipFill rotWithShape="1">
            <a:blip r:embed="rId4">
              <a:alphaModFix/>
            </a:blip>
            <a:stretch>
              <a:fillRect b="0" l="0" r="0" t="0"/>
            </a:stretch>
          </a:blipFill>
          <a:ln>
            <a:noFill/>
          </a:ln>
        </p:spPr>
      </p:sp>
      <p:sp>
        <p:nvSpPr>
          <p:cNvPr id="488" name="Google Shape;488;p31"/>
          <p:cNvSpPr txBox="1"/>
          <p:nvPr/>
        </p:nvSpPr>
        <p:spPr>
          <a:xfrm>
            <a:off x="2258127" y="3276882"/>
            <a:ext cx="1136700" cy="12006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 sz="1500" u="none" cap="none" strike="noStrike">
                <a:solidFill>
                  <a:srgbClr val="FFF7EF"/>
                </a:solidFill>
                <a:latin typeface="Franklin Gothic"/>
                <a:ea typeface="Franklin Gothic"/>
                <a:cs typeface="Franklin Gothic"/>
                <a:sym typeface="Franklin Gothic"/>
              </a:rPr>
              <a:t>I have nothing valuable to offer</a:t>
            </a:r>
            <a:endParaRPr sz="700"/>
          </a:p>
        </p:txBody>
      </p:sp>
      <p:grpSp>
        <p:nvGrpSpPr>
          <p:cNvPr id="489" name="Google Shape;489;p31"/>
          <p:cNvGrpSpPr/>
          <p:nvPr/>
        </p:nvGrpSpPr>
        <p:grpSpPr>
          <a:xfrm>
            <a:off x="3727043" y="3215307"/>
            <a:ext cx="1411616" cy="1062072"/>
            <a:chOff x="0" y="-47625"/>
            <a:chExt cx="752100" cy="565865"/>
          </a:xfrm>
        </p:grpSpPr>
        <p:sp>
          <p:nvSpPr>
            <p:cNvPr id="490" name="Google Shape;490;p31"/>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1" name="Google Shape;491;p31"/>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92" name="Google Shape;492;p31"/>
          <p:cNvSpPr/>
          <p:nvPr/>
        </p:nvSpPr>
        <p:spPr>
          <a:xfrm>
            <a:off x="4795970" y="3196064"/>
            <a:ext cx="238474" cy="238474"/>
          </a:xfrm>
          <a:custGeom>
            <a:rect b="b" l="l" r="r" t="t"/>
            <a:pathLst>
              <a:path extrusionOk="0" h="476948" w="476948">
                <a:moveTo>
                  <a:pt x="0" y="0"/>
                </a:moveTo>
                <a:lnTo>
                  <a:pt x="476949" y="0"/>
                </a:lnTo>
                <a:lnTo>
                  <a:pt x="476949" y="476949"/>
                </a:lnTo>
                <a:lnTo>
                  <a:pt x="0" y="476949"/>
                </a:lnTo>
                <a:lnTo>
                  <a:pt x="0" y="0"/>
                </a:lnTo>
                <a:close/>
              </a:path>
            </a:pathLst>
          </a:custGeom>
          <a:blipFill rotWithShape="1">
            <a:blip r:embed="rId4">
              <a:alphaModFix/>
            </a:blip>
            <a:stretch>
              <a:fillRect b="0" l="0" r="0" t="0"/>
            </a:stretch>
          </a:blipFill>
          <a:ln>
            <a:noFill/>
          </a:ln>
        </p:spPr>
      </p:sp>
      <p:sp>
        <p:nvSpPr>
          <p:cNvPr id="493" name="Google Shape;493;p31"/>
          <p:cNvSpPr txBox="1"/>
          <p:nvPr/>
        </p:nvSpPr>
        <p:spPr>
          <a:xfrm>
            <a:off x="3924249" y="3548839"/>
            <a:ext cx="1017000" cy="443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FFF7EF"/>
                </a:solidFill>
                <a:latin typeface="Franklin Gothic"/>
                <a:ea typeface="Franklin Gothic"/>
                <a:cs typeface="Franklin Gothic"/>
                <a:sym typeface="Franklin Gothic"/>
              </a:rPr>
              <a:t>I’m better than everyone</a:t>
            </a:r>
            <a:endParaRPr sz="700"/>
          </a:p>
        </p:txBody>
      </p:sp>
      <p:grpSp>
        <p:nvGrpSpPr>
          <p:cNvPr id="494" name="Google Shape;494;p31"/>
          <p:cNvGrpSpPr/>
          <p:nvPr/>
        </p:nvGrpSpPr>
        <p:grpSpPr>
          <a:xfrm>
            <a:off x="514350" y="3215307"/>
            <a:ext cx="1411616" cy="1062072"/>
            <a:chOff x="0" y="-47625"/>
            <a:chExt cx="752100" cy="565865"/>
          </a:xfrm>
        </p:grpSpPr>
        <p:sp>
          <p:nvSpPr>
            <p:cNvPr id="495" name="Google Shape;495;p31"/>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6" name="Google Shape;496;p31"/>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97" name="Google Shape;497;p31"/>
          <p:cNvSpPr/>
          <p:nvPr/>
        </p:nvSpPr>
        <p:spPr>
          <a:xfrm>
            <a:off x="1583277" y="3196064"/>
            <a:ext cx="238474" cy="238474"/>
          </a:xfrm>
          <a:custGeom>
            <a:rect b="b" l="l" r="r" t="t"/>
            <a:pathLst>
              <a:path extrusionOk="0" h="476948" w="476948">
                <a:moveTo>
                  <a:pt x="0" y="0"/>
                </a:moveTo>
                <a:lnTo>
                  <a:pt x="476948" y="0"/>
                </a:lnTo>
                <a:lnTo>
                  <a:pt x="476948" y="476949"/>
                </a:lnTo>
                <a:lnTo>
                  <a:pt x="0" y="476949"/>
                </a:lnTo>
                <a:lnTo>
                  <a:pt x="0" y="0"/>
                </a:lnTo>
                <a:close/>
              </a:path>
            </a:pathLst>
          </a:custGeom>
          <a:blipFill rotWithShape="1">
            <a:blip r:embed="rId4">
              <a:alphaModFix/>
            </a:blip>
            <a:stretch>
              <a:fillRect b="0" l="0" r="0" t="0"/>
            </a:stretch>
          </a:blipFill>
          <a:ln>
            <a:noFill/>
          </a:ln>
        </p:spPr>
      </p:sp>
      <p:sp>
        <p:nvSpPr>
          <p:cNvPr id="498" name="Google Shape;498;p31"/>
          <p:cNvSpPr txBox="1"/>
          <p:nvPr/>
        </p:nvSpPr>
        <p:spPr>
          <a:xfrm>
            <a:off x="651937" y="3525026"/>
            <a:ext cx="11361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 sz="1500" u="none" cap="none" strike="noStrike">
                <a:solidFill>
                  <a:srgbClr val="FFF7EF"/>
                </a:solidFill>
                <a:latin typeface="Franklin Gothic"/>
                <a:ea typeface="Franklin Gothic"/>
                <a:cs typeface="Franklin Gothic"/>
                <a:sym typeface="Franklin Gothic"/>
              </a:rPr>
              <a:t>I’m a terrible presenter</a:t>
            </a:r>
            <a:endParaRPr sz="700"/>
          </a:p>
        </p:txBody>
      </p:sp>
      <p:sp>
        <p:nvSpPr>
          <p:cNvPr id="499" name="Google Shape;499;p31"/>
          <p:cNvSpPr/>
          <p:nvPr/>
        </p:nvSpPr>
        <p:spPr>
          <a:xfrm rot="-6685720">
            <a:off x="5331912" y="2988686"/>
            <a:ext cx="689722" cy="297207"/>
          </a:xfrm>
          <a:custGeom>
            <a:rect b="b" l="l" r="r" t="t"/>
            <a:pathLst>
              <a:path extrusionOk="0" h="594973" w="1380740">
                <a:moveTo>
                  <a:pt x="0" y="0"/>
                </a:moveTo>
                <a:lnTo>
                  <a:pt x="1380740" y="0"/>
                </a:lnTo>
                <a:lnTo>
                  <a:pt x="1380740" y="594973"/>
                </a:lnTo>
                <a:lnTo>
                  <a:pt x="0" y="594973"/>
                </a:lnTo>
                <a:lnTo>
                  <a:pt x="0" y="0"/>
                </a:lnTo>
                <a:close/>
              </a:path>
            </a:pathLst>
          </a:custGeom>
          <a:blipFill rotWithShape="1">
            <a:blip r:embed="rId5">
              <a:alphaModFix/>
            </a:blip>
            <a:stretch>
              <a:fillRect b="0" l="0" r="0" t="0"/>
            </a:stretch>
          </a:blipFill>
          <a:ln>
            <a:noFill/>
          </a:ln>
        </p:spPr>
      </p:sp>
      <p:sp>
        <p:nvSpPr>
          <p:cNvPr id="500" name="Google Shape;500;p31"/>
          <p:cNvSpPr/>
          <p:nvPr/>
        </p:nvSpPr>
        <p:spPr>
          <a:xfrm rot="2809291">
            <a:off x="8346648" y="2185112"/>
            <a:ext cx="691103" cy="297802"/>
          </a:xfrm>
          <a:custGeom>
            <a:rect b="b" l="l" r="r" t="t"/>
            <a:pathLst>
              <a:path extrusionOk="0" h="594973" w="1380740">
                <a:moveTo>
                  <a:pt x="0" y="0"/>
                </a:moveTo>
                <a:lnTo>
                  <a:pt x="1380739" y="0"/>
                </a:lnTo>
                <a:lnTo>
                  <a:pt x="1380739" y="594973"/>
                </a:lnTo>
                <a:lnTo>
                  <a:pt x="0" y="594973"/>
                </a:lnTo>
                <a:lnTo>
                  <a:pt x="0" y="0"/>
                </a:lnTo>
                <a:close/>
              </a:path>
            </a:pathLst>
          </a:custGeom>
          <a:blipFill rotWithShape="1">
            <a:blip r:embed="rId5">
              <a:alphaModFix/>
            </a:blip>
            <a:stretch>
              <a:fillRect b="0" l="0" r="0" t="0"/>
            </a:stretch>
          </a:blipFill>
          <a:ln>
            <a:noFill/>
          </a:ln>
        </p:spPr>
      </p:sp>
      <p:sp>
        <p:nvSpPr>
          <p:cNvPr id="501" name="Google Shape;501;p31"/>
          <p:cNvSpPr/>
          <p:nvPr/>
        </p:nvSpPr>
        <p:spPr>
          <a:xfrm>
            <a:off x="7141327" y="2986477"/>
            <a:ext cx="660126" cy="704989"/>
          </a:xfrm>
          <a:custGeom>
            <a:rect b="b" l="l" r="r" t="t"/>
            <a:pathLst>
              <a:path extrusionOk="0" h="1409978" w="1320252">
                <a:moveTo>
                  <a:pt x="0" y="0"/>
                </a:moveTo>
                <a:lnTo>
                  <a:pt x="1320252" y="0"/>
                </a:lnTo>
                <a:lnTo>
                  <a:pt x="1320252" y="1409977"/>
                </a:lnTo>
                <a:lnTo>
                  <a:pt x="0" y="1409977"/>
                </a:lnTo>
                <a:lnTo>
                  <a:pt x="0" y="0"/>
                </a:lnTo>
                <a:close/>
              </a:path>
            </a:pathLst>
          </a:custGeom>
          <a:blipFill rotWithShape="1">
            <a:blip r:embed="rId6">
              <a:alphaModFix/>
            </a:blip>
            <a:stretch>
              <a:fillRect b="0" l="0" r="0" t="0"/>
            </a:stretch>
          </a:blipFill>
          <a:ln>
            <a:noFill/>
          </a:ln>
        </p:spPr>
      </p:sp>
      <p:sp>
        <p:nvSpPr>
          <p:cNvPr id="502" name="Google Shape;502;p31"/>
          <p:cNvSpPr/>
          <p:nvPr/>
        </p:nvSpPr>
        <p:spPr>
          <a:xfrm flipH="1">
            <a:off x="8536488" y="3838857"/>
            <a:ext cx="279882" cy="298903"/>
          </a:xfrm>
          <a:custGeom>
            <a:rect b="b" l="l" r="r" t="t"/>
            <a:pathLst>
              <a:path extrusionOk="0" h="597806" w="559764">
                <a:moveTo>
                  <a:pt x="559764" y="0"/>
                </a:moveTo>
                <a:lnTo>
                  <a:pt x="0" y="0"/>
                </a:lnTo>
                <a:lnTo>
                  <a:pt x="0" y="597807"/>
                </a:lnTo>
                <a:lnTo>
                  <a:pt x="559764" y="597807"/>
                </a:lnTo>
                <a:lnTo>
                  <a:pt x="559764" y="0"/>
                </a:lnTo>
                <a:close/>
              </a:path>
            </a:pathLst>
          </a:custGeom>
          <a:blipFill rotWithShape="1">
            <a:blip r:embed="rId7">
              <a:alphaModFix/>
            </a:blip>
            <a:stretch>
              <a:fillRect b="0" l="0" r="0" t="0"/>
            </a:stretch>
          </a:blipFill>
          <a:ln>
            <a:noFill/>
          </a:ln>
        </p:spPr>
      </p:sp>
      <p:sp>
        <p:nvSpPr>
          <p:cNvPr id="503" name="Google Shape;503;p31"/>
          <p:cNvSpPr/>
          <p:nvPr/>
        </p:nvSpPr>
        <p:spPr>
          <a:xfrm>
            <a:off x="5557502" y="2103792"/>
            <a:ext cx="279882" cy="298903"/>
          </a:xfrm>
          <a:custGeom>
            <a:rect b="b" l="l" r="r" t="t"/>
            <a:pathLst>
              <a:path extrusionOk="0" h="597806" w="559764">
                <a:moveTo>
                  <a:pt x="0" y="0"/>
                </a:moveTo>
                <a:lnTo>
                  <a:pt x="559764" y="0"/>
                </a:lnTo>
                <a:lnTo>
                  <a:pt x="559764" y="597807"/>
                </a:lnTo>
                <a:lnTo>
                  <a:pt x="0" y="59780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783650" y="175431"/>
            <a:ext cx="5101364" cy="1122300"/>
          </a:xfrm>
          <a:prstGeom prst="rect">
            <a:avLst/>
          </a:prstGeom>
          <a:noFill/>
          <a:ln>
            <a:noFill/>
          </a:ln>
        </p:spPr>
      </p:pic>
      <p:sp>
        <p:nvSpPr>
          <p:cNvPr id="65" name="Google Shape;65;p14"/>
          <p:cNvSpPr txBox="1"/>
          <p:nvPr>
            <p:ph idx="1" type="subTitle"/>
          </p:nvPr>
        </p:nvSpPr>
        <p:spPr>
          <a:xfrm>
            <a:off x="221528" y="4138839"/>
            <a:ext cx="8520600" cy="792600"/>
          </a:xfrm>
          <a:prstGeom prst="rect">
            <a:avLst/>
          </a:prstGeom>
        </p:spPr>
        <p:txBody>
          <a:bodyPr anchorCtr="0" anchor="t" bIns="91425" lIns="91425" spcFirstLastPara="1" rIns="91425" wrap="square" tIns="91425">
            <a:normAutofit fontScale="92500"/>
          </a:bodyPr>
          <a:lstStyle/>
          <a:p>
            <a:pPr indent="457200" lvl="0" marL="0" rtl="0" algn="l">
              <a:spcBef>
                <a:spcPts val="0"/>
              </a:spcBef>
              <a:spcAft>
                <a:spcPts val="0"/>
              </a:spcAft>
              <a:buNone/>
            </a:pPr>
            <a:r>
              <a:rPr lang="en"/>
              <a:t>        with Ashley &amp; Special Co-Host Debbie Dugan</a:t>
            </a:r>
            <a:endParaRPr/>
          </a:p>
        </p:txBody>
      </p:sp>
      <p:pic>
        <p:nvPicPr>
          <p:cNvPr id="66" name="Google Shape;66;p14"/>
          <p:cNvPicPr preferRelativeResize="0"/>
          <p:nvPr/>
        </p:nvPicPr>
        <p:blipFill rotWithShape="1">
          <a:blip r:embed="rId4">
            <a:alphaModFix/>
          </a:blip>
          <a:srcRect b="16647" l="0" r="0" t="16654"/>
          <a:stretch/>
        </p:blipFill>
        <p:spPr>
          <a:xfrm>
            <a:off x="3304859" y="1297725"/>
            <a:ext cx="2746599" cy="2746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511" name="Shape 511"/>
        <p:cNvGrpSpPr/>
        <p:nvPr/>
      </p:nvGrpSpPr>
      <p:grpSpPr>
        <a:xfrm>
          <a:off x="0" y="0"/>
          <a:ext cx="0" cy="0"/>
          <a:chOff x="0" y="0"/>
          <a:chExt cx="0" cy="0"/>
        </a:xfrm>
      </p:grpSpPr>
      <p:grpSp>
        <p:nvGrpSpPr>
          <p:cNvPr id="512" name="Google Shape;512;p32"/>
          <p:cNvGrpSpPr/>
          <p:nvPr/>
        </p:nvGrpSpPr>
        <p:grpSpPr>
          <a:xfrm>
            <a:off x="-278755" y="4436356"/>
            <a:ext cx="9701831" cy="1323911"/>
            <a:chOff x="0" y="-47625"/>
            <a:chExt cx="5110261" cy="697346"/>
          </a:xfrm>
        </p:grpSpPr>
        <p:sp>
          <p:nvSpPr>
            <p:cNvPr id="513" name="Google Shape;513;p32"/>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514" name="Google Shape;514;p32"/>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5" name="Google Shape;515;p32"/>
          <p:cNvGrpSpPr/>
          <p:nvPr/>
        </p:nvGrpSpPr>
        <p:grpSpPr>
          <a:xfrm>
            <a:off x="514350" y="4618456"/>
            <a:ext cx="1251473" cy="214618"/>
            <a:chOff x="0" y="-47625"/>
            <a:chExt cx="2647500" cy="454025"/>
          </a:xfrm>
        </p:grpSpPr>
        <p:sp>
          <p:nvSpPr>
            <p:cNvPr id="516" name="Google Shape;516;p32"/>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7" name="Google Shape;517;p32"/>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8" name="Google Shape;518;p32"/>
          <p:cNvGrpSpPr/>
          <p:nvPr/>
        </p:nvGrpSpPr>
        <p:grpSpPr>
          <a:xfrm>
            <a:off x="7378227" y="4618456"/>
            <a:ext cx="1251473" cy="214618"/>
            <a:chOff x="0" y="-47625"/>
            <a:chExt cx="2647500" cy="454025"/>
          </a:xfrm>
        </p:grpSpPr>
        <p:sp>
          <p:nvSpPr>
            <p:cNvPr id="519" name="Google Shape;519;p32"/>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0" name="Google Shape;520;p32"/>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521" name="Google Shape;521;p32"/>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522" name="Google Shape;522;p32"/>
          <p:cNvGrpSpPr/>
          <p:nvPr/>
        </p:nvGrpSpPr>
        <p:grpSpPr>
          <a:xfrm>
            <a:off x="6913121" y="2443175"/>
            <a:ext cx="1694607" cy="1694607"/>
            <a:chOff x="0" y="0"/>
            <a:chExt cx="812800" cy="812800"/>
          </a:xfrm>
        </p:grpSpPr>
        <p:sp>
          <p:nvSpPr>
            <p:cNvPr id="523" name="Google Shape;523;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4" name="Google Shape;524;p32"/>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5" name="Google Shape;525;p32"/>
          <p:cNvGrpSpPr/>
          <p:nvPr/>
        </p:nvGrpSpPr>
        <p:grpSpPr>
          <a:xfrm>
            <a:off x="5769093" y="2010007"/>
            <a:ext cx="1502380" cy="1502380"/>
            <a:chOff x="0" y="0"/>
            <a:chExt cx="812800" cy="812800"/>
          </a:xfrm>
        </p:grpSpPr>
        <p:sp>
          <p:nvSpPr>
            <p:cNvPr id="526" name="Google Shape;526;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7" name="Google Shape;527;p32"/>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8" name="Google Shape;528;p32"/>
          <p:cNvSpPr/>
          <p:nvPr/>
        </p:nvSpPr>
        <p:spPr>
          <a:xfrm>
            <a:off x="5817174" y="2010006"/>
            <a:ext cx="2790533" cy="2293310"/>
          </a:xfrm>
          <a:custGeom>
            <a:rect b="b" l="l" r="r" t="t"/>
            <a:pathLst>
              <a:path extrusionOk="0" h="4586620" w="5581065">
                <a:moveTo>
                  <a:pt x="0" y="0"/>
                </a:moveTo>
                <a:lnTo>
                  <a:pt x="5581065" y="0"/>
                </a:lnTo>
                <a:lnTo>
                  <a:pt x="5581065" y="4586621"/>
                </a:lnTo>
                <a:lnTo>
                  <a:pt x="0" y="4586621"/>
                </a:lnTo>
                <a:lnTo>
                  <a:pt x="0" y="0"/>
                </a:lnTo>
                <a:close/>
              </a:path>
            </a:pathLst>
          </a:custGeom>
          <a:blipFill rotWithShape="1">
            <a:blip r:embed="rId3">
              <a:alphaModFix/>
            </a:blip>
            <a:stretch>
              <a:fillRect b="0" l="0" r="0" t="0"/>
            </a:stretch>
          </a:blipFill>
          <a:ln>
            <a:noFill/>
          </a:ln>
        </p:spPr>
      </p:sp>
      <p:sp>
        <p:nvSpPr>
          <p:cNvPr id="529" name="Google Shape;529;p32"/>
          <p:cNvSpPr txBox="1"/>
          <p:nvPr/>
        </p:nvSpPr>
        <p:spPr>
          <a:xfrm>
            <a:off x="5034450" y="374125"/>
            <a:ext cx="3833700" cy="7119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 sz="3300" u="none" cap="none" strike="noStrike">
                <a:solidFill>
                  <a:srgbClr val="1E302C"/>
                </a:solidFill>
                <a:latin typeface="Arial"/>
                <a:ea typeface="Arial"/>
                <a:cs typeface="Arial"/>
                <a:sym typeface="Arial"/>
              </a:rPr>
              <a:t>Where we go wrong</a:t>
            </a:r>
            <a:endParaRPr sz="700"/>
          </a:p>
        </p:txBody>
      </p:sp>
      <p:sp>
        <p:nvSpPr>
          <p:cNvPr id="530" name="Google Shape;530;p32"/>
          <p:cNvSpPr txBox="1"/>
          <p:nvPr/>
        </p:nvSpPr>
        <p:spPr>
          <a:xfrm>
            <a:off x="5237118" y="878645"/>
            <a:ext cx="3576900" cy="1010100"/>
          </a:xfrm>
          <a:prstGeom prst="rect">
            <a:avLst/>
          </a:prstGeom>
          <a:noFill/>
          <a:ln>
            <a:noFill/>
          </a:ln>
        </p:spPr>
        <p:txBody>
          <a:bodyPr anchorCtr="0" anchor="t" bIns="0" lIns="0" spcFirstLastPara="1" rIns="0" wrap="square" tIns="0">
            <a:spAutoFit/>
          </a:bodyPr>
          <a:lstStyle/>
          <a:p>
            <a:pPr indent="0" lvl="0" marL="0" marR="0" rtl="0" algn="r">
              <a:lnSpc>
                <a:spcPct val="139997"/>
              </a:lnSpc>
              <a:spcBef>
                <a:spcPts val="0"/>
              </a:spcBef>
              <a:spcAft>
                <a:spcPts val="0"/>
              </a:spcAft>
              <a:buNone/>
            </a:pPr>
            <a:r>
              <a:rPr b="0" i="0" lang="en" sz="4700" u="none" cap="none" strike="noStrike">
                <a:solidFill>
                  <a:srgbClr val="8F6234"/>
                </a:solidFill>
                <a:latin typeface="League Gothic"/>
                <a:ea typeface="League Gothic"/>
                <a:cs typeface="League Gothic"/>
                <a:sym typeface="League Gothic"/>
              </a:rPr>
              <a:t>ON A GROUP LEVEL</a:t>
            </a:r>
            <a:endParaRPr sz="700"/>
          </a:p>
        </p:txBody>
      </p:sp>
      <p:grpSp>
        <p:nvGrpSpPr>
          <p:cNvPr id="531" name="Google Shape;531;p32"/>
          <p:cNvGrpSpPr/>
          <p:nvPr/>
        </p:nvGrpSpPr>
        <p:grpSpPr>
          <a:xfrm>
            <a:off x="514350" y="581233"/>
            <a:ext cx="4624205" cy="1283978"/>
            <a:chOff x="0" y="-47625"/>
            <a:chExt cx="2435715" cy="676312"/>
          </a:xfrm>
        </p:grpSpPr>
        <p:sp>
          <p:nvSpPr>
            <p:cNvPr id="532" name="Google Shape;532;p32"/>
            <p:cNvSpPr/>
            <p:nvPr/>
          </p:nvSpPr>
          <p:spPr>
            <a:xfrm>
              <a:off x="0" y="0"/>
              <a:ext cx="2435715" cy="628687"/>
            </a:xfrm>
            <a:custGeom>
              <a:rect b="b" l="l" r="r" t="t"/>
              <a:pathLst>
                <a:path extrusionOk="0" h="628687" w="2435715">
                  <a:moveTo>
                    <a:pt x="16743" y="0"/>
                  </a:moveTo>
                  <a:lnTo>
                    <a:pt x="2418972" y="0"/>
                  </a:lnTo>
                  <a:cubicBezTo>
                    <a:pt x="2423412" y="0"/>
                    <a:pt x="2427671" y="1764"/>
                    <a:pt x="2430811" y="4904"/>
                  </a:cubicBezTo>
                  <a:cubicBezTo>
                    <a:pt x="2433950" y="8044"/>
                    <a:pt x="2435715" y="12302"/>
                    <a:pt x="2435715" y="16743"/>
                  </a:cubicBezTo>
                  <a:lnTo>
                    <a:pt x="2435715" y="611944"/>
                  </a:lnTo>
                  <a:cubicBezTo>
                    <a:pt x="2435715" y="616385"/>
                    <a:pt x="2433950" y="620643"/>
                    <a:pt x="2430811" y="623783"/>
                  </a:cubicBezTo>
                  <a:cubicBezTo>
                    <a:pt x="2427671" y="626923"/>
                    <a:pt x="2423412" y="628687"/>
                    <a:pt x="2418972" y="628687"/>
                  </a:cubicBezTo>
                  <a:lnTo>
                    <a:pt x="16743" y="628687"/>
                  </a:lnTo>
                  <a:cubicBezTo>
                    <a:pt x="12302" y="628687"/>
                    <a:pt x="8044" y="626923"/>
                    <a:pt x="4904" y="623783"/>
                  </a:cubicBezTo>
                  <a:cubicBezTo>
                    <a:pt x="1764" y="620643"/>
                    <a:pt x="0" y="616385"/>
                    <a:pt x="0" y="611944"/>
                  </a:cubicBezTo>
                  <a:lnTo>
                    <a:pt x="0" y="16743"/>
                  </a:lnTo>
                  <a:cubicBezTo>
                    <a:pt x="0" y="12302"/>
                    <a:pt x="1764" y="8044"/>
                    <a:pt x="4904" y="4904"/>
                  </a:cubicBezTo>
                  <a:cubicBezTo>
                    <a:pt x="8044" y="1764"/>
                    <a:pt x="12302" y="0"/>
                    <a:pt x="1674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3" name="Google Shape;533;p32"/>
            <p:cNvSpPr txBox="1"/>
            <p:nvPr/>
          </p:nvSpPr>
          <p:spPr>
            <a:xfrm>
              <a:off x="0" y="-47625"/>
              <a:ext cx="2435700" cy="676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4" name="Google Shape;534;p32"/>
          <p:cNvGrpSpPr/>
          <p:nvPr/>
        </p:nvGrpSpPr>
        <p:grpSpPr>
          <a:xfrm>
            <a:off x="798724" y="393197"/>
            <a:ext cx="4055540" cy="375883"/>
            <a:chOff x="0" y="-47625"/>
            <a:chExt cx="1705800" cy="158100"/>
          </a:xfrm>
        </p:grpSpPr>
        <p:sp>
          <p:nvSpPr>
            <p:cNvPr id="535" name="Google Shape;535;p32"/>
            <p:cNvSpPr/>
            <p:nvPr/>
          </p:nvSpPr>
          <p:spPr>
            <a:xfrm>
              <a:off x="0" y="0"/>
              <a:ext cx="1705683" cy="110461"/>
            </a:xfrm>
            <a:custGeom>
              <a:rect b="b" l="l" r="r" t="t"/>
              <a:pathLst>
                <a:path extrusionOk="0" h="110461" w="1705683">
                  <a:moveTo>
                    <a:pt x="19091" y="0"/>
                  </a:moveTo>
                  <a:lnTo>
                    <a:pt x="1686592" y="0"/>
                  </a:lnTo>
                  <a:cubicBezTo>
                    <a:pt x="1691655" y="0"/>
                    <a:pt x="1696511" y="2011"/>
                    <a:pt x="1700092" y="5592"/>
                  </a:cubicBezTo>
                  <a:cubicBezTo>
                    <a:pt x="1703672" y="9172"/>
                    <a:pt x="1705683" y="14028"/>
                    <a:pt x="1705683" y="19091"/>
                  </a:cubicBezTo>
                  <a:lnTo>
                    <a:pt x="1705683" y="91370"/>
                  </a:lnTo>
                  <a:cubicBezTo>
                    <a:pt x="1705683" y="101914"/>
                    <a:pt x="1697136" y="110461"/>
                    <a:pt x="1686592" y="110461"/>
                  </a:cubicBezTo>
                  <a:lnTo>
                    <a:pt x="19091" y="110461"/>
                  </a:lnTo>
                  <a:cubicBezTo>
                    <a:pt x="8547" y="110461"/>
                    <a:pt x="0" y="101914"/>
                    <a:pt x="0" y="91370"/>
                  </a:cubicBezTo>
                  <a:lnTo>
                    <a:pt x="0" y="19091"/>
                  </a:lnTo>
                  <a:cubicBezTo>
                    <a:pt x="0" y="8547"/>
                    <a:pt x="8547" y="0"/>
                    <a:pt x="19091" y="0"/>
                  </a:cubicBezTo>
                  <a:close/>
                </a:path>
              </a:pathLst>
            </a:custGeom>
            <a:solidFill>
              <a:srgbClr val="1E302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6" name="Google Shape;536;p32"/>
            <p:cNvSpPr txBox="1"/>
            <p:nvPr/>
          </p:nvSpPr>
          <p:spPr>
            <a:xfrm>
              <a:off x="0" y="-47625"/>
              <a:ext cx="17058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7" name="Google Shape;537;p32"/>
          <p:cNvGrpSpPr/>
          <p:nvPr/>
        </p:nvGrpSpPr>
        <p:grpSpPr>
          <a:xfrm>
            <a:off x="2147000" y="2034012"/>
            <a:ext cx="1411616" cy="1062072"/>
            <a:chOff x="0" y="-47625"/>
            <a:chExt cx="752100" cy="565865"/>
          </a:xfrm>
        </p:grpSpPr>
        <p:sp>
          <p:nvSpPr>
            <p:cNvPr id="538" name="Google Shape;538;p32"/>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9" name="Google Shape;539;p32"/>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40" name="Google Shape;540;p32"/>
          <p:cNvSpPr/>
          <p:nvPr/>
        </p:nvSpPr>
        <p:spPr>
          <a:xfrm>
            <a:off x="3215927" y="2014769"/>
            <a:ext cx="238474" cy="238474"/>
          </a:xfrm>
          <a:custGeom>
            <a:rect b="b" l="l" r="r" t="t"/>
            <a:pathLst>
              <a:path extrusionOk="0" h="476948" w="476948">
                <a:moveTo>
                  <a:pt x="0" y="0"/>
                </a:moveTo>
                <a:lnTo>
                  <a:pt x="476948" y="0"/>
                </a:lnTo>
                <a:lnTo>
                  <a:pt x="476948" y="476949"/>
                </a:lnTo>
                <a:lnTo>
                  <a:pt x="0" y="476949"/>
                </a:lnTo>
                <a:lnTo>
                  <a:pt x="0" y="0"/>
                </a:lnTo>
                <a:close/>
              </a:path>
            </a:pathLst>
          </a:custGeom>
          <a:blipFill rotWithShape="1">
            <a:blip r:embed="rId4">
              <a:alphaModFix/>
            </a:blip>
            <a:stretch>
              <a:fillRect b="0" l="0" r="0" t="0"/>
            </a:stretch>
          </a:blipFill>
          <a:ln>
            <a:noFill/>
          </a:ln>
        </p:spPr>
      </p:sp>
      <p:sp>
        <p:nvSpPr>
          <p:cNvPr id="541" name="Google Shape;541;p32"/>
          <p:cNvSpPr txBox="1"/>
          <p:nvPr/>
        </p:nvSpPr>
        <p:spPr>
          <a:xfrm>
            <a:off x="1052046" y="534126"/>
            <a:ext cx="3601200" cy="1848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 sz="1200" u="none" cap="none" strike="noStrike">
                <a:solidFill>
                  <a:srgbClr val="FFF7EF"/>
                </a:solidFill>
                <a:latin typeface="Franklin Gothic"/>
                <a:ea typeface="Franklin Gothic"/>
                <a:cs typeface="Franklin Gothic"/>
                <a:sym typeface="Franklin Gothic"/>
              </a:rPr>
              <a:t>BEHAVIORS THAT KEEP OUR GROUP STUCK</a:t>
            </a:r>
            <a:endParaRPr sz="700"/>
          </a:p>
        </p:txBody>
      </p:sp>
      <p:sp>
        <p:nvSpPr>
          <p:cNvPr id="542" name="Google Shape;542;p32"/>
          <p:cNvSpPr txBox="1"/>
          <p:nvPr/>
        </p:nvSpPr>
        <p:spPr>
          <a:xfrm>
            <a:off x="663467" y="801866"/>
            <a:ext cx="4326000" cy="1052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 sz="1800" u="none" cap="none" strike="noStrike">
                <a:solidFill>
                  <a:srgbClr val="1E302C"/>
                </a:solidFill>
                <a:latin typeface="Franklin Gothic"/>
                <a:ea typeface="Franklin Gothic"/>
                <a:cs typeface="Franklin Gothic"/>
                <a:sym typeface="Franklin Gothic"/>
              </a:rPr>
              <a:t>Are we setting our group members up for success, or making them feel pressured and unsafe</a:t>
            </a:r>
            <a:endParaRPr sz="700"/>
          </a:p>
        </p:txBody>
      </p:sp>
      <p:sp>
        <p:nvSpPr>
          <p:cNvPr id="543" name="Google Shape;543;p32"/>
          <p:cNvSpPr txBox="1"/>
          <p:nvPr/>
        </p:nvSpPr>
        <p:spPr>
          <a:xfrm>
            <a:off x="2318216" y="2281350"/>
            <a:ext cx="1017000" cy="76050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b="0" i="0" lang="en" sz="1300" u="none" cap="none" strike="noStrike">
                <a:solidFill>
                  <a:srgbClr val="FFF7EF"/>
                </a:solidFill>
                <a:latin typeface="Franklin Gothic"/>
                <a:ea typeface="Franklin Gothic"/>
                <a:cs typeface="Franklin Gothic"/>
                <a:sym typeface="Franklin Gothic"/>
              </a:rPr>
              <a:t>Emphasizing only sales and referrals</a:t>
            </a:r>
            <a:endParaRPr sz="700"/>
          </a:p>
        </p:txBody>
      </p:sp>
      <p:grpSp>
        <p:nvGrpSpPr>
          <p:cNvPr id="544" name="Google Shape;544;p32"/>
          <p:cNvGrpSpPr/>
          <p:nvPr/>
        </p:nvGrpSpPr>
        <p:grpSpPr>
          <a:xfrm>
            <a:off x="3727043" y="2034012"/>
            <a:ext cx="1411616" cy="1062072"/>
            <a:chOff x="0" y="-47625"/>
            <a:chExt cx="752100" cy="565865"/>
          </a:xfrm>
        </p:grpSpPr>
        <p:sp>
          <p:nvSpPr>
            <p:cNvPr id="545" name="Google Shape;545;p32"/>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6" name="Google Shape;546;p32"/>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47" name="Google Shape;547;p32"/>
          <p:cNvSpPr/>
          <p:nvPr/>
        </p:nvSpPr>
        <p:spPr>
          <a:xfrm>
            <a:off x="4795970" y="2014769"/>
            <a:ext cx="238474" cy="238474"/>
          </a:xfrm>
          <a:custGeom>
            <a:rect b="b" l="l" r="r" t="t"/>
            <a:pathLst>
              <a:path extrusionOk="0" h="476948" w="476948">
                <a:moveTo>
                  <a:pt x="0" y="0"/>
                </a:moveTo>
                <a:lnTo>
                  <a:pt x="476949" y="0"/>
                </a:lnTo>
                <a:lnTo>
                  <a:pt x="476949" y="476949"/>
                </a:lnTo>
                <a:lnTo>
                  <a:pt x="0" y="476949"/>
                </a:lnTo>
                <a:lnTo>
                  <a:pt x="0" y="0"/>
                </a:lnTo>
                <a:close/>
              </a:path>
            </a:pathLst>
          </a:custGeom>
          <a:blipFill rotWithShape="1">
            <a:blip r:embed="rId4">
              <a:alphaModFix/>
            </a:blip>
            <a:stretch>
              <a:fillRect b="0" l="0" r="0" t="0"/>
            </a:stretch>
          </a:blipFill>
          <a:ln>
            <a:noFill/>
          </a:ln>
        </p:spPr>
      </p:sp>
      <p:sp>
        <p:nvSpPr>
          <p:cNvPr id="548" name="Google Shape;548;p32"/>
          <p:cNvSpPr txBox="1"/>
          <p:nvPr/>
        </p:nvSpPr>
        <p:spPr>
          <a:xfrm>
            <a:off x="3829822" y="2203985"/>
            <a:ext cx="1136100" cy="960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FFF7EF"/>
                </a:solidFill>
                <a:latin typeface="Franklin Gothic"/>
                <a:ea typeface="Franklin Gothic"/>
                <a:cs typeface="Franklin Gothic"/>
                <a:sym typeface="Franklin Gothic"/>
              </a:rPr>
              <a:t>Expecting immediate results from strangers</a:t>
            </a:r>
            <a:endParaRPr sz="700"/>
          </a:p>
        </p:txBody>
      </p:sp>
      <p:grpSp>
        <p:nvGrpSpPr>
          <p:cNvPr id="549" name="Google Shape;549;p32"/>
          <p:cNvGrpSpPr/>
          <p:nvPr/>
        </p:nvGrpSpPr>
        <p:grpSpPr>
          <a:xfrm>
            <a:off x="514350" y="2034012"/>
            <a:ext cx="1411616" cy="1062072"/>
            <a:chOff x="0" y="-47625"/>
            <a:chExt cx="752100" cy="565865"/>
          </a:xfrm>
        </p:grpSpPr>
        <p:sp>
          <p:nvSpPr>
            <p:cNvPr id="550" name="Google Shape;550;p32"/>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32"/>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52" name="Google Shape;552;p32"/>
          <p:cNvSpPr/>
          <p:nvPr/>
        </p:nvSpPr>
        <p:spPr>
          <a:xfrm>
            <a:off x="1583277" y="2014769"/>
            <a:ext cx="238474" cy="238474"/>
          </a:xfrm>
          <a:custGeom>
            <a:rect b="b" l="l" r="r" t="t"/>
            <a:pathLst>
              <a:path extrusionOk="0" h="476948" w="476948">
                <a:moveTo>
                  <a:pt x="0" y="0"/>
                </a:moveTo>
                <a:lnTo>
                  <a:pt x="476948" y="0"/>
                </a:lnTo>
                <a:lnTo>
                  <a:pt x="476948" y="476949"/>
                </a:lnTo>
                <a:lnTo>
                  <a:pt x="0" y="476949"/>
                </a:lnTo>
                <a:lnTo>
                  <a:pt x="0" y="0"/>
                </a:lnTo>
                <a:close/>
              </a:path>
            </a:pathLst>
          </a:custGeom>
          <a:blipFill rotWithShape="1">
            <a:blip r:embed="rId4">
              <a:alphaModFix/>
            </a:blip>
            <a:stretch>
              <a:fillRect b="0" l="0" r="0" t="0"/>
            </a:stretch>
          </a:blipFill>
          <a:ln>
            <a:noFill/>
          </a:ln>
        </p:spPr>
      </p:sp>
      <p:sp>
        <p:nvSpPr>
          <p:cNvPr id="553" name="Google Shape;553;p32"/>
          <p:cNvSpPr txBox="1"/>
          <p:nvPr/>
        </p:nvSpPr>
        <p:spPr>
          <a:xfrm>
            <a:off x="566329" y="2353256"/>
            <a:ext cx="1307400" cy="443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FFF7EF"/>
                </a:solidFill>
                <a:latin typeface="Franklin Gothic"/>
                <a:ea typeface="Franklin Gothic"/>
                <a:cs typeface="Franklin Gothic"/>
                <a:sym typeface="Franklin Gothic"/>
              </a:rPr>
              <a:t>Coldness or Cliquishness</a:t>
            </a:r>
            <a:endParaRPr sz="700"/>
          </a:p>
        </p:txBody>
      </p:sp>
      <p:grpSp>
        <p:nvGrpSpPr>
          <p:cNvPr id="554" name="Google Shape;554;p32"/>
          <p:cNvGrpSpPr/>
          <p:nvPr/>
        </p:nvGrpSpPr>
        <p:grpSpPr>
          <a:xfrm>
            <a:off x="2147000" y="3215307"/>
            <a:ext cx="1411616" cy="1062072"/>
            <a:chOff x="0" y="-47625"/>
            <a:chExt cx="752100" cy="565865"/>
          </a:xfrm>
        </p:grpSpPr>
        <p:sp>
          <p:nvSpPr>
            <p:cNvPr id="555" name="Google Shape;555;p32"/>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6" name="Google Shape;556;p32"/>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57" name="Google Shape;557;p32"/>
          <p:cNvSpPr/>
          <p:nvPr/>
        </p:nvSpPr>
        <p:spPr>
          <a:xfrm>
            <a:off x="3215927" y="3196064"/>
            <a:ext cx="238474" cy="238474"/>
          </a:xfrm>
          <a:custGeom>
            <a:rect b="b" l="l" r="r" t="t"/>
            <a:pathLst>
              <a:path extrusionOk="0" h="476948" w="476948">
                <a:moveTo>
                  <a:pt x="0" y="0"/>
                </a:moveTo>
                <a:lnTo>
                  <a:pt x="476948" y="0"/>
                </a:lnTo>
                <a:lnTo>
                  <a:pt x="476948" y="476949"/>
                </a:lnTo>
                <a:lnTo>
                  <a:pt x="0" y="476949"/>
                </a:lnTo>
                <a:lnTo>
                  <a:pt x="0" y="0"/>
                </a:lnTo>
                <a:close/>
              </a:path>
            </a:pathLst>
          </a:custGeom>
          <a:blipFill rotWithShape="1">
            <a:blip r:embed="rId4">
              <a:alphaModFix/>
            </a:blip>
            <a:stretch>
              <a:fillRect b="0" l="0" r="0" t="0"/>
            </a:stretch>
          </a:blipFill>
          <a:ln>
            <a:noFill/>
          </a:ln>
        </p:spPr>
      </p:sp>
      <p:sp>
        <p:nvSpPr>
          <p:cNvPr id="558" name="Google Shape;558;p32"/>
          <p:cNvSpPr txBox="1"/>
          <p:nvPr/>
        </p:nvSpPr>
        <p:spPr>
          <a:xfrm>
            <a:off x="2258127" y="3511375"/>
            <a:ext cx="11367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 sz="1500" u="none" cap="none" strike="noStrike">
                <a:solidFill>
                  <a:srgbClr val="FFF7EF"/>
                </a:solidFill>
                <a:latin typeface="Franklin Gothic"/>
                <a:ea typeface="Franklin Gothic"/>
                <a:cs typeface="Franklin Gothic"/>
                <a:sym typeface="Franklin Gothic"/>
              </a:rPr>
              <a:t>Faulty leadership</a:t>
            </a:r>
            <a:endParaRPr sz="700"/>
          </a:p>
        </p:txBody>
      </p:sp>
      <p:grpSp>
        <p:nvGrpSpPr>
          <p:cNvPr id="559" name="Google Shape;559;p32"/>
          <p:cNvGrpSpPr/>
          <p:nvPr/>
        </p:nvGrpSpPr>
        <p:grpSpPr>
          <a:xfrm>
            <a:off x="3727043" y="3215307"/>
            <a:ext cx="1411616" cy="1062072"/>
            <a:chOff x="0" y="-47625"/>
            <a:chExt cx="752100" cy="565865"/>
          </a:xfrm>
        </p:grpSpPr>
        <p:sp>
          <p:nvSpPr>
            <p:cNvPr id="560" name="Google Shape;560;p32"/>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1" name="Google Shape;561;p32"/>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2" name="Google Shape;562;p32"/>
          <p:cNvSpPr/>
          <p:nvPr/>
        </p:nvSpPr>
        <p:spPr>
          <a:xfrm>
            <a:off x="4795970" y="3196064"/>
            <a:ext cx="238474" cy="238474"/>
          </a:xfrm>
          <a:custGeom>
            <a:rect b="b" l="l" r="r" t="t"/>
            <a:pathLst>
              <a:path extrusionOk="0" h="476948" w="476948">
                <a:moveTo>
                  <a:pt x="0" y="0"/>
                </a:moveTo>
                <a:lnTo>
                  <a:pt x="476949" y="0"/>
                </a:lnTo>
                <a:lnTo>
                  <a:pt x="476949" y="476949"/>
                </a:lnTo>
                <a:lnTo>
                  <a:pt x="0" y="476949"/>
                </a:lnTo>
                <a:lnTo>
                  <a:pt x="0" y="0"/>
                </a:lnTo>
                <a:close/>
              </a:path>
            </a:pathLst>
          </a:custGeom>
          <a:blipFill rotWithShape="1">
            <a:blip r:embed="rId4">
              <a:alphaModFix/>
            </a:blip>
            <a:stretch>
              <a:fillRect b="0" l="0" r="0" t="0"/>
            </a:stretch>
          </a:blipFill>
          <a:ln>
            <a:noFill/>
          </a:ln>
        </p:spPr>
      </p:sp>
      <p:sp>
        <p:nvSpPr>
          <p:cNvPr id="563" name="Google Shape;563;p32"/>
          <p:cNvSpPr txBox="1"/>
          <p:nvPr/>
        </p:nvSpPr>
        <p:spPr>
          <a:xfrm>
            <a:off x="3924249" y="3451090"/>
            <a:ext cx="1017000" cy="702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FFF7EF"/>
                </a:solidFill>
                <a:latin typeface="Franklin Gothic"/>
                <a:ea typeface="Franklin Gothic"/>
                <a:cs typeface="Franklin Gothic"/>
                <a:sym typeface="Franklin Gothic"/>
              </a:rPr>
              <a:t>Lack of psychological safety</a:t>
            </a:r>
            <a:endParaRPr sz="700"/>
          </a:p>
        </p:txBody>
      </p:sp>
      <p:grpSp>
        <p:nvGrpSpPr>
          <p:cNvPr id="564" name="Google Shape;564;p32"/>
          <p:cNvGrpSpPr/>
          <p:nvPr/>
        </p:nvGrpSpPr>
        <p:grpSpPr>
          <a:xfrm>
            <a:off x="514350" y="3215307"/>
            <a:ext cx="1411616" cy="1062072"/>
            <a:chOff x="0" y="-47625"/>
            <a:chExt cx="752100" cy="565865"/>
          </a:xfrm>
        </p:grpSpPr>
        <p:sp>
          <p:nvSpPr>
            <p:cNvPr id="565" name="Google Shape;565;p32"/>
            <p:cNvSpPr/>
            <p:nvPr/>
          </p:nvSpPr>
          <p:spPr>
            <a:xfrm>
              <a:off x="0" y="0"/>
              <a:ext cx="751987" cy="518240"/>
            </a:xfrm>
            <a:custGeom>
              <a:rect b="b" l="l" r="r" t="t"/>
              <a:pathLst>
                <a:path extrusionOk="0" h="518240" w="751987">
                  <a:moveTo>
                    <a:pt x="54854" y="0"/>
                  </a:moveTo>
                  <a:lnTo>
                    <a:pt x="697133" y="0"/>
                  </a:lnTo>
                  <a:cubicBezTo>
                    <a:pt x="711681" y="0"/>
                    <a:pt x="725634" y="5779"/>
                    <a:pt x="735921" y="16066"/>
                  </a:cubicBezTo>
                  <a:cubicBezTo>
                    <a:pt x="746208" y="26354"/>
                    <a:pt x="751987" y="40306"/>
                    <a:pt x="751987" y="54854"/>
                  </a:cubicBezTo>
                  <a:lnTo>
                    <a:pt x="751987" y="463385"/>
                  </a:lnTo>
                  <a:cubicBezTo>
                    <a:pt x="751987" y="477934"/>
                    <a:pt x="746208" y="491886"/>
                    <a:pt x="735921" y="502173"/>
                  </a:cubicBezTo>
                  <a:cubicBezTo>
                    <a:pt x="725634" y="512460"/>
                    <a:pt x="711681" y="518240"/>
                    <a:pt x="697133" y="518240"/>
                  </a:cubicBezTo>
                  <a:lnTo>
                    <a:pt x="54854" y="518240"/>
                  </a:lnTo>
                  <a:cubicBezTo>
                    <a:pt x="40306" y="518240"/>
                    <a:pt x="26354" y="512460"/>
                    <a:pt x="16066" y="502173"/>
                  </a:cubicBezTo>
                  <a:cubicBezTo>
                    <a:pt x="5779" y="491886"/>
                    <a:pt x="0" y="477934"/>
                    <a:pt x="0" y="463385"/>
                  </a:cubicBezTo>
                  <a:lnTo>
                    <a:pt x="0" y="54854"/>
                  </a:lnTo>
                  <a:cubicBezTo>
                    <a:pt x="0" y="40306"/>
                    <a:pt x="5779" y="26354"/>
                    <a:pt x="16066" y="16066"/>
                  </a:cubicBezTo>
                  <a:cubicBezTo>
                    <a:pt x="26354" y="5779"/>
                    <a:pt x="40306" y="0"/>
                    <a:pt x="54854"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6" name="Google Shape;566;p32"/>
            <p:cNvSpPr txBox="1"/>
            <p:nvPr/>
          </p:nvSpPr>
          <p:spPr>
            <a:xfrm>
              <a:off x="0" y="-47625"/>
              <a:ext cx="752100" cy="565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7" name="Google Shape;567;p32"/>
          <p:cNvSpPr/>
          <p:nvPr/>
        </p:nvSpPr>
        <p:spPr>
          <a:xfrm>
            <a:off x="1583277" y="3196064"/>
            <a:ext cx="238474" cy="238474"/>
          </a:xfrm>
          <a:custGeom>
            <a:rect b="b" l="l" r="r" t="t"/>
            <a:pathLst>
              <a:path extrusionOk="0" h="476948" w="476948">
                <a:moveTo>
                  <a:pt x="0" y="0"/>
                </a:moveTo>
                <a:lnTo>
                  <a:pt x="476948" y="0"/>
                </a:lnTo>
                <a:lnTo>
                  <a:pt x="476948" y="476949"/>
                </a:lnTo>
                <a:lnTo>
                  <a:pt x="0" y="476949"/>
                </a:lnTo>
                <a:lnTo>
                  <a:pt x="0" y="0"/>
                </a:lnTo>
                <a:close/>
              </a:path>
            </a:pathLst>
          </a:custGeom>
          <a:blipFill rotWithShape="1">
            <a:blip r:embed="rId4">
              <a:alphaModFix/>
            </a:blip>
            <a:stretch>
              <a:fillRect b="0" l="0" r="0" t="0"/>
            </a:stretch>
          </a:blipFill>
          <a:ln>
            <a:noFill/>
          </a:ln>
        </p:spPr>
      </p:sp>
      <p:sp>
        <p:nvSpPr>
          <p:cNvPr id="568" name="Google Shape;568;p32"/>
          <p:cNvSpPr txBox="1"/>
          <p:nvPr/>
        </p:nvSpPr>
        <p:spPr>
          <a:xfrm>
            <a:off x="651937" y="3525026"/>
            <a:ext cx="11361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 sz="1500" u="none" cap="none" strike="noStrike">
                <a:solidFill>
                  <a:srgbClr val="FFF7EF"/>
                </a:solidFill>
                <a:latin typeface="Franklin Gothic"/>
                <a:ea typeface="Franklin Gothic"/>
                <a:cs typeface="Franklin Gothic"/>
                <a:sym typeface="Franklin Gothic"/>
              </a:rPr>
              <a:t>Tracking and competition</a:t>
            </a:r>
            <a:endParaRPr sz="700"/>
          </a:p>
        </p:txBody>
      </p:sp>
      <p:sp>
        <p:nvSpPr>
          <p:cNvPr id="569" name="Google Shape;569;p32"/>
          <p:cNvSpPr/>
          <p:nvPr/>
        </p:nvSpPr>
        <p:spPr>
          <a:xfrm rot="-6685720">
            <a:off x="5331912" y="2988686"/>
            <a:ext cx="689722" cy="297207"/>
          </a:xfrm>
          <a:custGeom>
            <a:rect b="b" l="l" r="r" t="t"/>
            <a:pathLst>
              <a:path extrusionOk="0" h="594973" w="1380740">
                <a:moveTo>
                  <a:pt x="0" y="0"/>
                </a:moveTo>
                <a:lnTo>
                  <a:pt x="1380740" y="0"/>
                </a:lnTo>
                <a:lnTo>
                  <a:pt x="1380740" y="594973"/>
                </a:lnTo>
                <a:lnTo>
                  <a:pt x="0" y="594973"/>
                </a:lnTo>
                <a:lnTo>
                  <a:pt x="0" y="0"/>
                </a:lnTo>
                <a:close/>
              </a:path>
            </a:pathLst>
          </a:custGeom>
          <a:blipFill rotWithShape="1">
            <a:blip r:embed="rId5">
              <a:alphaModFix/>
            </a:blip>
            <a:stretch>
              <a:fillRect b="0" l="0" r="0" t="0"/>
            </a:stretch>
          </a:blipFill>
          <a:ln>
            <a:noFill/>
          </a:ln>
        </p:spPr>
      </p:sp>
      <p:sp>
        <p:nvSpPr>
          <p:cNvPr id="570" name="Google Shape;570;p32"/>
          <p:cNvSpPr/>
          <p:nvPr/>
        </p:nvSpPr>
        <p:spPr>
          <a:xfrm rot="2809291">
            <a:off x="8346648" y="2185112"/>
            <a:ext cx="691103" cy="297802"/>
          </a:xfrm>
          <a:custGeom>
            <a:rect b="b" l="l" r="r" t="t"/>
            <a:pathLst>
              <a:path extrusionOk="0" h="594973" w="1380740">
                <a:moveTo>
                  <a:pt x="0" y="0"/>
                </a:moveTo>
                <a:lnTo>
                  <a:pt x="1380739" y="0"/>
                </a:lnTo>
                <a:lnTo>
                  <a:pt x="1380739" y="594973"/>
                </a:lnTo>
                <a:lnTo>
                  <a:pt x="0" y="594973"/>
                </a:lnTo>
                <a:lnTo>
                  <a:pt x="0" y="0"/>
                </a:lnTo>
                <a:close/>
              </a:path>
            </a:pathLst>
          </a:custGeom>
          <a:blipFill rotWithShape="1">
            <a:blip r:embed="rId5">
              <a:alphaModFix/>
            </a:blip>
            <a:stretch>
              <a:fillRect b="0" l="0" r="0" t="0"/>
            </a:stretch>
          </a:blipFill>
          <a:ln>
            <a:noFill/>
          </a:ln>
        </p:spPr>
      </p:sp>
      <p:sp>
        <p:nvSpPr>
          <p:cNvPr id="571" name="Google Shape;571;p32"/>
          <p:cNvSpPr/>
          <p:nvPr/>
        </p:nvSpPr>
        <p:spPr>
          <a:xfrm>
            <a:off x="7141327" y="2986477"/>
            <a:ext cx="660126" cy="704989"/>
          </a:xfrm>
          <a:custGeom>
            <a:rect b="b" l="l" r="r" t="t"/>
            <a:pathLst>
              <a:path extrusionOk="0" h="1409978" w="1320252">
                <a:moveTo>
                  <a:pt x="0" y="0"/>
                </a:moveTo>
                <a:lnTo>
                  <a:pt x="1320252" y="0"/>
                </a:lnTo>
                <a:lnTo>
                  <a:pt x="1320252" y="1409977"/>
                </a:lnTo>
                <a:lnTo>
                  <a:pt x="0" y="1409977"/>
                </a:lnTo>
                <a:lnTo>
                  <a:pt x="0" y="0"/>
                </a:lnTo>
                <a:close/>
              </a:path>
            </a:pathLst>
          </a:custGeom>
          <a:blipFill rotWithShape="1">
            <a:blip r:embed="rId6">
              <a:alphaModFix/>
            </a:blip>
            <a:stretch>
              <a:fillRect b="0" l="0" r="0" t="0"/>
            </a:stretch>
          </a:blipFill>
          <a:ln>
            <a:noFill/>
          </a:ln>
        </p:spPr>
      </p:sp>
      <p:sp>
        <p:nvSpPr>
          <p:cNvPr id="572" name="Google Shape;572;p32"/>
          <p:cNvSpPr/>
          <p:nvPr/>
        </p:nvSpPr>
        <p:spPr>
          <a:xfrm flipH="1">
            <a:off x="8536488" y="3838857"/>
            <a:ext cx="279882" cy="298903"/>
          </a:xfrm>
          <a:custGeom>
            <a:rect b="b" l="l" r="r" t="t"/>
            <a:pathLst>
              <a:path extrusionOk="0" h="597806" w="559764">
                <a:moveTo>
                  <a:pt x="559764" y="0"/>
                </a:moveTo>
                <a:lnTo>
                  <a:pt x="0" y="0"/>
                </a:lnTo>
                <a:lnTo>
                  <a:pt x="0" y="597807"/>
                </a:lnTo>
                <a:lnTo>
                  <a:pt x="559764" y="597807"/>
                </a:lnTo>
                <a:lnTo>
                  <a:pt x="559764" y="0"/>
                </a:lnTo>
                <a:close/>
              </a:path>
            </a:pathLst>
          </a:custGeom>
          <a:blipFill rotWithShape="1">
            <a:blip r:embed="rId7">
              <a:alphaModFix/>
            </a:blip>
            <a:stretch>
              <a:fillRect b="0" l="0" r="0" t="0"/>
            </a:stretch>
          </a:blipFill>
          <a:ln>
            <a:noFill/>
          </a:ln>
        </p:spPr>
      </p:sp>
      <p:sp>
        <p:nvSpPr>
          <p:cNvPr id="573" name="Google Shape;573;p32"/>
          <p:cNvSpPr/>
          <p:nvPr/>
        </p:nvSpPr>
        <p:spPr>
          <a:xfrm>
            <a:off x="5557502" y="2103792"/>
            <a:ext cx="279882" cy="298903"/>
          </a:xfrm>
          <a:custGeom>
            <a:rect b="b" l="l" r="r" t="t"/>
            <a:pathLst>
              <a:path extrusionOk="0" h="597806" w="559764">
                <a:moveTo>
                  <a:pt x="0" y="0"/>
                </a:moveTo>
                <a:lnTo>
                  <a:pt x="559764" y="0"/>
                </a:lnTo>
                <a:lnTo>
                  <a:pt x="559764" y="597807"/>
                </a:lnTo>
                <a:lnTo>
                  <a:pt x="0" y="59780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581" name="Shape 581"/>
        <p:cNvGrpSpPr/>
        <p:nvPr/>
      </p:nvGrpSpPr>
      <p:grpSpPr>
        <a:xfrm>
          <a:off x="0" y="0"/>
          <a:ext cx="0" cy="0"/>
          <a:chOff x="0" y="0"/>
          <a:chExt cx="0" cy="0"/>
        </a:xfrm>
      </p:grpSpPr>
      <p:grpSp>
        <p:nvGrpSpPr>
          <p:cNvPr id="582" name="Google Shape;582;p33"/>
          <p:cNvGrpSpPr/>
          <p:nvPr/>
        </p:nvGrpSpPr>
        <p:grpSpPr>
          <a:xfrm>
            <a:off x="-278755" y="4436356"/>
            <a:ext cx="9701831" cy="1323911"/>
            <a:chOff x="0" y="-47625"/>
            <a:chExt cx="5110261" cy="697346"/>
          </a:xfrm>
        </p:grpSpPr>
        <p:sp>
          <p:nvSpPr>
            <p:cNvPr id="583" name="Google Shape;583;p33"/>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584" name="Google Shape;584;p33"/>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5" name="Google Shape;585;p33"/>
          <p:cNvGrpSpPr/>
          <p:nvPr/>
        </p:nvGrpSpPr>
        <p:grpSpPr>
          <a:xfrm>
            <a:off x="514350" y="4618456"/>
            <a:ext cx="1251473" cy="214618"/>
            <a:chOff x="0" y="-47625"/>
            <a:chExt cx="2647500" cy="454025"/>
          </a:xfrm>
        </p:grpSpPr>
        <p:sp>
          <p:nvSpPr>
            <p:cNvPr id="586" name="Google Shape;586;p33"/>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7" name="Google Shape;587;p33"/>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8" name="Google Shape;588;p33"/>
          <p:cNvGrpSpPr/>
          <p:nvPr/>
        </p:nvGrpSpPr>
        <p:grpSpPr>
          <a:xfrm>
            <a:off x="7378227" y="4618456"/>
            <a:ext cx="1251473" cy="214618"/>
            <a:chOff x="0" y="-47625"/>
            <a:chExt cx="2647500" cy="454025"/>
          </a:xfrm>
        </p:grpSpPr>
        <p:sp>
          <p:nvSpPr>
            <p:cNvPr id="589" name="Google Shape;589;p33"/>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0" name="Google Shape;590;p33"/>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591" name="Google Shape;591;p33"/>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592" name="Google Shape;592;p33"/>
          <p:cNvGrpSpPr/>
          <p:nvPr/>
        </p:nvGrpSpPr>
        <p:grpSpPr>
          <a:xfrm>
            <a:off x="6556330" y="1692648"/>
            <a:ext cx="2242353" cy="2242353"/>
            <a:chOff x="0" y="0"/>
            <a:chExt cx="812800" cy="812800"/>
          </a:xfrm>
        </p:grpSpPr>
        <p:sp>
          <p:nvSpPr>
            <p:cNvPr id="593" name="Google Shape;593;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4" name="Google Shape;594;p33"/>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5" name="Google Shape;595;p33"/>
          <p:cNvGrpSpPr/>
          <p:nvPr/>
        </p:nvGrpSpPr>
        <p:grpSpPr>
          <a:xfrm>
            <a:off x="5688691" y="826375"/>
            <a:ext cx="2137989" cy="2137989"/>
            <a:chOff x="0" y="0"/>
            <a:chExt cx="812800" cy="812800"/>
          </a:xfrm>
        </p:grpSpPr>
        <p:sp>
          <p:nvSpPr>
            <p:cNvPr id="596" name="Google Shape;596;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7" name="Google Shape;597;p33"/>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98" name="Google Shape;598;p33"/>
          <p:cNvSpPr/>
          <p:nvPr/>
        </p:nvSpPr>
        <p:spPr>
          <a:xfrm>
            <a:off x="5969471" y="634722"/>
            <a:ext cx="2660180" cy="3517065"/>
          </a:xfrm>
          <a:custGeom>
            <a:rect b="b" l="l" r="r" t="t"/>
            <a:pathLst>
              <a:path extrusionOk="0" h="7034129" w="5320359">
                <a:moveTo>
                  <a:pt x="0" y="0"/>
                </a:moveTo>
                <a:lnTo>
                  <a:pt x="5320359" y="0"/>
                </a:lnTo>
                <a:lnTo>
                  <a:pt x="5320359" y="7034129"/>
                </a:lnTo>
                <a:lnTo>
                  <a:pt x="0" y="7034129"/>
                </a:lnTo>
                <a:lnTo>
                  <a:pt x="0" y="0"/>
                </a:lnTo>
                <a:close/>
              </a:path>
            </a:pathLst>
          </a:custGeom>
          <a:blipFill rotWithShape="1">
            <a:blip r:embed="rId3">
              <a:alphaModFix/>
            </a:blip>
            <a:stretch>
              <a:fillRect b="0" l="0" r="0" t="0"/>
            </a:stretch>
          </a:blipFill>
          <a:ln>
            <a:noFill/>
          </a:ln>
        </p:spPr>
      </p:sp>
      <p:sp>
        <p:nvSpPr>
          <p:cNvPr id="599" name="Google Shape;599;p33"/>
          <p:cNvSpPr txBox="1"/>
          <p:nvPr/>
        </p:nvSpPr>
        <p:spPr>
          <a:xfrm>
            <a:off x="514350" y="165851"/>
            <a:ext cx="5174400" cy="37680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 sz="10200" u="none" cap="none" strike="noStrike">
                <a:solidFill>
                  <a:srgbClr val="8F6234"/>
                </a:solidFill>
                <a:latin typeface="League Gothic"/>
                <a:ea typeface="League Gothic"/>
                <a:cs typeface="League Gothic"/>
                <a:sym typeface="League Gothic"/>
              </a:rPr>
              <a:t>SMALL TALK</a:t>
            </a:r>
            <a:endParaRPr sz="700"/>
          </a:p>
        </p:txBody>
      </p:sp>
      <p:sp>
        <p:nvSpPr>
          <p:cNvPr id="600" name="Google Shape;600;p33"/>
          <p:cNvSpPr txBox="1"/>
          <p:nvPr/>
        </p:nvSpPr>
        <p:spPr>
          <a:xfrm>
            <a:off x="650280" y="1228370"/>
            <a:ext cx="5038500" cy="1077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7000" u="none" cap="none" strike="noStrike">
                <a:solidFill>
                  <a:srgbClr val="1E302C"/>
                </a:solidFill>
                <a:latin typeface="Arial"/>
                <a:ea typeface="Arial"/>
                <a:cs typeface="Arial"/>
                <a:sym typeface="Arial"/>
              </a:rPr>
              <a:t>Strategies</a:t>
            </a:r>
            <a:endParaRPr sz="700"/>
          </a:p>
        </p:txBody>
      </p:sp>
      <p:grpSp>
        <p:nvGrpSpPr>
          <p:cNvPr id="601" name="Google Shape;601;p33"/>
          <p:cNvGrpSpPr/>
          <p:nvPr/>
        </p:nvGrpSpPr>
        <p:grpSpPr>
          <a:xfrm>
            <a:off x="514350" y="2724417"/>
            <a:ext cx="5023711" cy="1193145"/>
            <a:chOff x="0" y="-47625"/>
            <a:chExt cx="2676600" cy="635700"/>
          </a:xfrm>
        </p:grpSpPr>
        <p:sp>
          <p:nvSpPr>
            <p:cNvPr id="602" name="Google Shape;602;p33"/>
            <p:cNvSpPr/>
            <p:nvPr/>
          </p:nvSpPr>
          <p:spPr>
            <a:xfrm>
              <a:off x="0" y="0"/>
              <a:ext cx="2676525" cy="588000"/>
            </a:xfrm>
            <a:custGeom>
              <a:rect b="b" l="l" r="r" t="t"/>
              <a:pathLst>
                <a:path extrusionOk="0" h="588000" w="2676525">
                  <a:moveTo>
                    <a:pt x="15412" y="0"/>
                  </a:moveTo>
                  <a:lnTo>
                    <a:pt x="2661114" y="0"/>
                  </a:lnTo>
                  <a:cubicBezTo>
                    <a:pt x="2665201" y="0"/>
                    <a:pt x="2669121" y="1624"/>
                    <a:pt x="2672012" y="4514"/>
                  </a:cubicBezTo>
                  <a:cubicBezTo>
                    <a:pt x="2674902" y="7404"/>
                    <a:pt x="2676525" y="11324"/>
                    <a:pt x="2676525" y="15412"/>
                  </a:cubicBezTo>
                  <a:lnTo>
                    <a:pt x="2676525" y="572589"/>
                  </a:lnTo>
                  <a:cubicBezTo>
                    <a:pt x="2676525" y="581100"/>
                    <a:pt x="2669625" y="588000"/>
                    <a:pt x="2661114" y="588000"/>
                  </a:cubicBezTo>
                  <a:lnTo>
                    <a:pt x="15412" y="588000"/>
                  </a:lnTo>
                  <a:cubicBezTo>
                    <a:pt x="6900" y="588000"/>
                    <a:pt x="0" y="581100"/>
                    <a:pt x="0" y="572589"/>
                  </a:cubicBezTo>
                  <a:lnTo>
                    <a:pt x="0" y="15412"/>
                  </a:lnTo>
                  <a:cubicBezTo>
                    <a:pt x="0" y="6900"/>
                    <a:pt x="6900" y="0"/>
                    <a:pt x="15412" y="0"/>
                  </a:cubicBezTo>
                  <a:close/>
                </a:path>
              </a:pathLst>
            </a:custGeom>
            <a:solidFill>
              <a:srgbClr val="1E302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3" name="Google Shape;603;p33"/>
            <p:cNvSpPr txBox="1"/>
            <p:nvPr/>
          </p:nvSpPr>
          <p:spPr>
            <a:xfrm>
              <a:off x="0" y="-47625"/>
              <a:ext cx="2676600" cy="6357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4" name="Google Shape;604;p33"/>
          <p:cNvSpPr txBox="1"/>
          <p:nvPr/>
        </p:nvSpPr>
        <p:spPr>
          <a:xfrm>
            <a:off x="665314" y="2898513"/>
            <a:ext cx="4721700" cy="12192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0" i="0" lang="en" sz="1200" u="none" cap="none" strike="noStrike">
                <a:solidFill>
                  <a:srgbClr val="FFF7EF"/>
                </a:solidFill>
                <a:latin typeface="Franklin Gothic"/>
                <a:ea typeface="Franklin Gothic"/>
                <a:cs typeface="Franklin Gothic"/>
                <a:sym typeface="Franklin Gothic"/>
              </a:rPr>
              <a:t>“If you want others to like you, if you want to develop real friendships, if you want to help others at the same time as you help yourself, keep this principle in mind: </a:t>
            </a:r>
            <a:r>
              <a:rPr b="1" i="0" lang="en" sz="1200" u="none" cap="none" strike="noStrike">
                <a:solidFill>
                  <a:srgbClr val="FFF7EF"/>
                </a:solidFill>
                <a:latin typeface="Franklin Gothic"/>
                <a:ea typeface="Franklin Gothic"/>
                <a:cs typeface="Franklin Gothic"/>
                <a:sym typeface="Franklin Gothic"/>
              </a:rPr>
              <a:t>Become genuinely interested in other people.     </a:t>
            </a:r>
            <a:r>
              <a:rPr b="0" i="0" lang="en" sz="1200" u="none" cap="none" strike="noStrike">
                <a:solidFill>
                  <a:srgbClr val="FFF7EF"/>
                </a:solidFill>
                <a:latin typeface="Franklin Gothic"/>
                <a:ea typeface="Franklin Gothic"/>
                <a:cs typeface="Franklin Gothic"/>
                <a:sym typeface="Franklin Gothic"/>
              </a:rPr>
              <a:t> -Dale Carnegie</a:t>
            </a:r>
            <a:endParaRPr sz="700"/>
          </a:p>
          <a:p>
            <a:pPr indent="0" lvl="0" marL="0" marR="0" rtl="0" algn="just">
              <a:lnSpc>
                <a:spcPct val="140016"/>
              </a:lnSpc>
              <a:spcBef>
                <a:spcPts val="0"/>
              </a:spcBef>
              <a:spcAft>
                <a:spcPts val="0"/>
              </a:spcAft>
              <a:buNone/>
            </a:pPr>
            <a:r>
              <a:t/>
            </a:r>
            <a:endParaRPr b="0" i="0" sz="1200" u="none" cap="none" strike="noStrike">
              <a:solidFill>
                <a:srgbClr val="FFF7EF"/>
              </a:solidFill>
              <a:latin typeface="Franklin Gothic"/>
              <a:ea typeface="Franklin Gothic"/>
              <a:cs typeface="Franklin Gothic"/>
              <a:sym typeface="Franklin Gothic"/>
            </a:endParaRPr>
          </a:p>
        </p:txBody>
      </p:sp>
      <p:sp>
        <p:nvSpPr>
          <p:cNvPr id="605" name="Google Shape;605;p33"/>
          <p:cNvSpPr/>
          <p:nvPr/>
        </p:nvSpPr>
        <p:spPr>
          <a:xfrm rot="1902086">
            <a:off x="7856554" y="1268139"/>
            <a:ext cx="989101" cy="426213"/>
          </a:xfrm>
          <a:custGeom>
            <a:rect b="b" l="l" r="r" t="t"/>
            <a:pathLst>
              <a:path extrusionOk="0" h="853226" w="1980059">
                <a:moveTo>
                  <a:pt x="0" y="0"/>
                </a:moveTo>
                <a:lnTo>
                  <a:pt x="1980059" y="0"/>
                </a:lnTo>
                <a:lnTo>
                  <a:pt x="1980059" y="853225"/>
                </a:lnTo>
                <a:lnTo>
                  <a:pt x="0" y="853225"/>
                </a:lnTo>
                <a:lnTo>
                  <a:pt x="0" y="0"/>
                </a:lnTo>
                <a:close/>
              </a:path>
            </a:pathLst>
          </a:custGeom>
          <a:blipFill rotWithShape="1">
            <a:blip r:embed="rId4">
              <a:alphaModFix/>
            </a:blip>
            <a:stretch>
              <a:fillRect b="0" l="0" r="0" t="0"/>
            </a:stretch>
          </a:blipFill>
          <a:ln>
            <a:noFill/>
          </a:ln>
        </p:spPr>
      </p:sp>
      <p:sp>
        <p:nvSpPr>
          <p:cNvPr id="606" name="Google Shape;606;p33"/>
          <p:cNvSpPr/>
          <p:nvPr/>
        </p:nvSpPr>
        <p:spPr>
          <a:xfrm flipH="1">
            <a:off x="5770042" y="718338"/>
            <a:ext cx="786287" cy="839724"/>
          </a:xfrm>
          <a:custGeom>
            <a:rect b="b" l="l" r="r" t="t"/>
            <a:pathLst>
              <a:path extrusionOk="0" h="1679448" w="1572574">
                <a:moveTo>
                  <a:pt x="1572575" y="0"/>
                </a:moveTo>
                <a:lnTo>
                  <a:pt x="0" y="0"/>
                </a:lnTo>
                <a:lnTo>
                  <a:pt x="0" y="1679448"/>
                </a:lnTo>
                <a:lnTo>
                  <a:pt x="1572575" y="1679448"/>
                </a:lnTo>
                <a:lnTo>
                  <a:pt x="1572575" y="0"/>
                </a:lnTo>
                <a:close/>
              </a:path>
            </a:pathLst>
          </a:custGeom>
          <a:blipFill rotWithShape="1">
            <a:blip r:embed="rId5">
              <a:alphaModFix/>
            </a:blip>
            <a:stretch>
              <a:fillRect b="0" l="0" r="0" t="0"/>
            </a:stretch>
          </a:blipFill>
          <a:ln>
            <a:noFill/>
          </a:ln>
        </p:spPr>
      </p:sp>
      <p:sp>
        <p:nvSpPr>
          <p:cNvPr id="607" name="Google Shape;607;p33"/>
          <p:cNvSpPr/>
          <p:nvPr/>
        </p:nvSpPr>
        <p:spPr>
          <a:xfrm>
            <a:off x="7657101" y="696390"/>
            <a:ext cx="321793" cy="343662"/>
          </a:xfrm>
          <a:custGeom>
            <a:rect b="b" l="l" r="r" t="t"/>
            <a:pathLst>
              <a:path extrusionOk="0" h="687324" w="643585">
                <a:moveTo>
                  <a:pt x="0" y="0"/>
                </a:moveTo>
                <a:lnTo>
                  <a:pt x="643586" y="0"/>
                </a:lnTo>
                <a:lnTo>
                  <a:pt x="643586" y="687324"/>
                </a:lnTo>
                <a:lnTo>
                  <a:pt x="0" y="687324"/>
                </a:lnTo>
                <a:lnTo>
                  <a:pt x="0" y="0"/>
                </a:lnTo>
                <a:close/>
              </a:path>
            </a:pathLst>
          </a:custGeom>
          <a:blipFill rotWithShape="1">
            <a:blip r:embed="rId5">
              <a:alphaModFix/>
            </a:blip>
            <a:stretch>
              <a:fillRect b="0" l="0" r="0" t="0"/>
            </a:stretch>
          </a:blipFill>
          <a:ln>
            <a:noFill/>
          </a:ln>
        </p:spPr>
      </p:sp>
      <p:sp>
        <p:nvSpPr>
          <p:cNvPr id="608" name="Google Shape;608;p33"/>
          <p:cNvSpPr/>
          <p:nvPr/>
        </p:nvSpPr>
        <p:spPr>
          <a:xfrm>
            <a:off x="6435880" y="3573724"/>
            <a:ext cx="321793" cy="343662"/>
          </a:xfrm>
          <a:custGeom>
            <a:rect b="b" l="l" r="r" t="t"/>
            <a:pathLst>
              <a:path extrusionOk="0" h="687324" w="643585">
                <a:moveTo>
                  <a:pt x="0" y="0"/>
                </a:moveTo>
                <a:lnTo>
                  <a:pt x="643585" y="0"/>
                </a:lnTo>
                <a:lnTo>
                  <a:pt x="643585" y="687324"/>
                </a:lnTo>
                <a:lnTo>
                  <a:pt x="0" y="687324"/>
                </a:lnTo>
                <a:lnTo>
                  <a:pt x="0" y="0"/>
                </a:lnTo>
                <a:close/>
              </a:path>
            </a:pathLst>
          </a:custGeom>
          <a:blipFill rotWithShape="1">
            <a:blip r:embed="rId5">
              <a:alphaModFix/>
            </a:blip>
            <a:stretch>
              <a:fillRect b="0" l="0" r="0" t="0"/>
            </a:stretch>
          </a:blipFill>
          <a:ln>
            <a:noFill/>
          </a:ln>
        </p:spPr>
      </p:sp>
      <p:sp>
        <p:nvSpPr>
          <p:cNvPr id="609" name="Google Shape;609;p33"/>
          <p:cNvSpPr txBox="1"/>
          <p:nvPr/>
        </p:nvSpPr>
        <p:spPr>
          <a:xfrm>
            <a:off x="232274" y="4118450"/>
            <a:ext cx="5921700" cy="3462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1" i="0" lang="en" sz="1600" u="none" cap="none" strike="noStrike">
                <a:solidFill>
                  <a:srgbClr val="000000"/>
                </a:solidFill>
                <a:latin typeface="Hind Siliguri Medium"/>
                <a:ea typeface="Hind Siliguri Medium"/>
                <a:cs typeface="Hind Siliguri Medium"/>
                <a:sym typeface="Hind Siliguri Medium"/>
              </a:rPr>
              <a:t>Be observant.    Be complimentary.    Be genuine.   Be curious</a:t>
            </a:r>
            <a:endParaRPr sz="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617" name="Shape 617"/>
        <p:cNvGrpSpPr/>
        <p:nvPr/>
      </p:nvGrpSpPr>
      <p:grpSpPr>
        <a:xfrm>
          <a:off x="0" y="0"/>
          <a:ext cx="0" cy="0"/>
          <a:chOff x="0" y="0"/>
          <a:chExt cx="0" cy="0"/>
        </a:xfrm>
      </p:grpSpPr>
      <p:grpSp>
        <p:nvGrpSpPr>
          <p:cNvPr id="618" name="Google Shape;618;p34"/>
          <p:cNvGrpSpPr/>
          <p:nvPr/>
        </p:nvGrpSpPr>
        <p:grpSpPr>
          <a:xfrm>
            <a:off x="-278755" y="4436356"/>
            <a:ext cx="9701831" cy="1323911"/>
            <a:chOff x="0" y="-47625"/>
            <a:chExt cx="5110261" cy="697346"/>
          </a:xfrm>
        </p:grpSpPr>
        <p:sp>
          <p:nvSpPr>
            <p:cNvPr id="619" name="Google Shape;619;p34"/>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620" name="Google Shape;620;p34"/>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1" name="Google Shape;621;p34"/>
          <p:cNvGrpSpPr/>
          <p:nvPr/>
        </p:nvGrpSpPr>
        <p:grpSpPr>
          <a:xfrm>
            <a:off x="514350" y="4618456"/>
            <a:ext cx="1251473" cy="214618"/>
            <a:chOff x="0" y="-47625"/>
            <a:chExt cx="2647500" cy="454025"/>
          </a:xfrm>
        </p:grpSpPr>
        <p:sp>
          <p:nvSpPr>
            <p:cNvPr id="622" name="Google Shape;622;p34"/>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3" name="Google Shape;623;p34"/>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4" name="Google Shape;624;p34"/>
          <p:cNvGrpSpPr/>
          <p:nvPr/>
        </p:nvGrpSpPr>
        <p:grpSpPr>
          <a:xfrm>
            <a:off x="7378227" y="4618456"/>
            <a:ext cx="1251473" cy="214618"/>
            <a:chOff x="0" y="-47625"/>
            <a:chExt cx="2647500" cy="454025"/>
          </a:xfrm>
        </p:grpSpPr>
        <p:sp>
          <p:nvSpPr>
            <p:cNvPr id="625" name="Google Shape;625;p34"/>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6" name="Google Shape;626;p34"/>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627" name="Google Shape;627;p34"/>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628" name="Google Shape;628;p34"/>
          <p:cNvGrpSpPr/>
          <p:nvPr/>
        </p:nvGrpSpPr>
        <p:grpSpPr>
          <a:xfrm>
            <a:off x="2287521" y="2661402"/>
            <a:ext cx="1526601" cy="1526601"/>
            <a:chOff x="0" y="0"/>
            <a:chExt cx="812800" cy="812800"/>
          </a:xfrm>
        </p:grpSpPr>
        <p:sp>
          <p:nvSpPr>
            <p:cNvPr id="629" name="Google Shape;629;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0" name="Google Shape;630;p34"/>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1" name="Google Shape;631;p34"/>
          <p:cNvGrpSpPr/>
          <p:nvPr/>
        </p:nvGrpSpPr>
        <p:grpSpPr>
          <a:xfrm>
            <a:off x="514350" y="2994777"/>
            <a:ext cx="1025510" cy="1025510"/>
            <a:chOff x="0" y="0"/>
            <a:chExt cx="812800" cy="812800"/>
          </a:xfrm>
        </p:grpSpPr>
        <p:sp>
          <p:nvSpPr>
            <p:cNvPr id="632" name="Google Shape;632;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3" name="Google Shape;633;p34"/>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4" name="Google Shape;634;p34"/>
          <p:cNvGrpSpPr/>
          <p:nvPr/>
        </p:nvGrpSpPr>
        <p:grpSpPr>
          <a:xfrm>
            <a:off x="983013" y="2338510"/>
            <a:ext cx="782808" cy="782808"/>
            <a:chOff x="0" y="0"/>
            <a:chExt cx="812800" cy="812800"/>
          </a:xfrm>
        </p:grpSpPr>
        <p:sp>
          <p:nvSpPr>
            <p:cNvPr id="635" name="Google Shape;635;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6" name="Google Shape;636;p34"/>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7" name="Google Shape;637;p34"/>
          <p:cNvGrpSpPr/>
          <p:nvPr/>
        </p:nvGrpSpPr>
        <p:grpSpPr>
          <a:xfrm>
            <a:off x="1896141" y="3358216"/>
            <a:ext cx="782808" cy="782808"/>
            <a:chOff x="0" y="0"/>
            <a:chExt cx="812800" cy="812800"/>
          </a:xfrm>
        </p:grpSpPr>
        <p:sp>
          <p:nvSpPr>
            <p:cNvPr id="638" name="Google Shape;638;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9" name="Google Shape;639;p34"/>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0" name="Google Shape;640;p34"/>
          <p:cNvSpPr/>
          <p:nvPr/>
        </p:nvSpPr>
        <p:spPr>
          <a:xfrm>
            <a:off x="915349" y="2305172"/>
            <a:ext cx="2314049" cy="2057400"/>
          </a:xfrm>
          <a:custGeom>
            <a:rect b="b" l="l" r="r" t="t"/>
            <a:pathLst>
              <a:path extrusionOk="0" h="4114800" w="4628098">
                <a:moveTo>
                  <a:pt x="0" y="0"/>
                </a:moveTo>
                <a:lnTo>
                  <a:pt x="4628098" y="0"/>
                </a:lnTo>
                <a:lnTo>
                  <a:pt x="4628098" y="4114800"/>
                </a:lnTo>
                <a:lnTo>
                  <a:pt x="0" y="4114800"/>
                </a:lnTo>
                <a:lnTo>
                  <a:pt x="0" y="0"/>
                </a:lnTo>
                <a:close/>
              </a:path>
            </a:pathLst>
          </a:custGeom>
          <a:blipFill rotWithShape="1">
            <a:blip r:embed="rId3">
              <a:alphaModFix/>
            </a:blip>
            <a:stretch>
              <a:fillRect b="0" l="0" r="0" t="0"/>
            </a:stretch>
          </a:blipFill>
          <a:ln>
            <a:noFill/>
          </a:ln>
        </p:spPr>
      </p:sp>
      <p:grpSp>
        <p:nvGrpSpPr>
          <p:cNvPr id="641" name="Google Shape;641;p34"/>
          <p:cNvGrpSpPr/>
          <p:nvPr/>
        </p:nvGrpSpPr>
        <p:grpSpPr>
          <a:xfrm>
            <a:off x="4285604" y="1628444"/>
            <a:ext cx="2114739" cy="1220546"/>
            <a:chOff x="0" y="-47625"/>
            <a:chExt cx="1113900" cy="642900"/>
          </a:xfrm>
        </p:grpSpPr>
        <p:sp>
          <p:nvSpPr>
            <p:cNvPr id="642" name="Google Shape;642;p34"/>
            <p:cNvSpPr/>
            <p:nvPr/>
          </p:nvSpPr>
          <p:spPr>
            <a:xfrm>
              <a:off x="0" y="0"/>
              <a:ext cx="1113831" cy="595238"/>
            </a:xfrm>
            <a:custGeom>
              <a:rect b="b" l="l" r="r" t="t"/>
              <a:pathLst>
                <a:path extrusionOk="0" h="595238" w="1113831">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3" name="Google Shape;643;p34"/>
            <p:cNvSpPr txBox="1"/>
            <p:nvPr/>
          </p:nvSpPr>
          <p:spPr>
            <a:xfrm>
              <a:off x="0" y="-47625"/>
              <a:ext cx="1113900" cy="642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4" name="Google Shape;644;p34"/>
          <p:cNvGrpSpPr/>
          <p:nvPr/>
        </p:nvGrpSpPr>
        <p:grpSpPr>
          <a:xfrm>
            <a:off x="4535610" y="1523593"/>
            <a:ext cx="1614674" cy="300153"/>
            <a:chOff x="0" y="-47625"/>
            <a:chExt cx="850500" cy="158100"/>
          </a:xfrm>
        </p:grpSpPr>
        <p:sp>
          <p:nvSpPr>
            <p:cNvPr id="645" name="Google Shape;645;p34"/>
            <p:cNvSpPr/>
            <p:nvPr/>
          </p:nvSpPr>
          <p:spPr>
            <a:xfrm>
              <a:off x="0" y="0"/>
              <a:ext cx="850451" cy="110461"/>
            </a:xfrm>
            <a:custGeom>
              <a:rect b="b" l="l" r="r" t="t"/>
              <a:pathLst>
                <a:path extrusionOk="0" h="110461" w="85045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6" name="Google Shape;646;p34"/>
            <p:cNvSpPr txBox="1"/>
            <p:nvPr/>
          </p:nvSpPr>
          <p:spPr>
            <a:xfrm>
              <a:off x="0" y="-47625"/>
              <a:ext cx="8505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7" name="Google Shape;647;p34"/>
          <p:cNvSpPr txBox="1"/>
          <p:nvPr/>
        </p:nvSpPr>
        <p:spPr>
          <a:xfrm>
            <a:off x="514350" y="320823"/>
            <a:ext cx="3546300" cy="20688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5600" u="none" cap="none" strike="noStrike">
                <a:solidFill>
                  <a:srgbClr val="8F6234"/>
                </a:solidFill>
                <a:latin typeface="League Gothic"/>
                <a:ea typeface="League Gothic"/>
                <a:cs typeface="League Gothic"/>
                <a:sym typeface="League Gothic"/>
              </a:rPr>
              <a:t>EXTROVERTS</a:t>
            </a:r>
            <a:endParaRPr sz="700"/>
          </a:p>
        </p:txBody>
      </p:sp>
      <p:sp>
        <p:nvSpPr>
          <p:cNvPr id="648" name="Google Shape;648;p34"/>
          <p:cNvSpPr txBox="1"/>
          <p:nvPr/>
        </p:nvSpPr>
        <p:spPr>
          <a:xfrm>
            <a:off x="1456228" y="910319"/>
            <a:ext cx="3546300" cy="692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 sz="4500" u="none" cap="none" strike="noStrike">
                <a:solidFill>
                  <a:srgbClr val="1E302C"/>
                </a:solidFill>
                <a:latin typeface="Arial"/>
                <a:ea typeface="Arial"/>
                <a:cs typeface="Arial"/>
                <a:sym typeface="Arial"/>
              </a:rPr>
              <a:t>Or introverts?</a:t>
            </a:r>
            <a:endParaRPr sz="700"/>
          </a:p>
        </p:txBody>
      </p:sp>
      <p:sp>
        <p:nvSpPr>
          <p:cNvPr id="649" name="Google Shape;649;p34"/>
          <p:cNvSpPr txBox="1"/>
          <p:nvPr/>
        </p:nvSpPr>
        <p:spPr>
          <a:xfrm>
            <a:off x="4535610" y="1625343"/>
            <a:ext cx="1590000" cy="1539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7EF"/>
                </a:solidFill>
                <a:latin typeface="Franklin Gothic"/>
                <a:ea typeface="Franklin Gothic"/>
                <a:cs typeface="Franklin Gothic"/>
                <a:sym typeface="Franklin Gothic"/>
              </a:rPr>
              <a:t>INTROVERT STRENGTHS</a:t>
            </a:r>
            <a:endParaRPr sz="700"/>
          </a:p>
        </p:txBody>
      </p:sp>
      <p:grpSp>
        <p:nvGrpSpPr>
          <p:cNvPr id="650" name="Google Shape;650;p34"/>
          <p:cNvGrpSpPr/>
          <p:nvPr/>
        </p:nvGrpSpPr>
        <p:grpSpPr>
          <a:xfrm>
            <a:off x="6515112" y="1628444"/>
            <a:ext cx="2114739" cy="1220546"/>
            <a:chOff x="0" y="-47625"/>
            <a:chExt cx="1113900" cy="642900"/>
          </a:xfrm>
        </p:grpSpPr>
        <p:sp>
          <p:nvSpPr>
            <p:cNvPr id="651" name="Google Shape;651;p34"/>
            <p:cNvSpPr/>
            <p:nvPr/>
          </p:nvSpPr>
          <p:spPr>
            <a:xfrm>
              <a:off x="0" y="0"/>
              <a:ext cx="1113831" cy="595238"/>
            </a:xfrm>
            <a:custGeom>
              <a:rect b="b" l="l" r="r" t="t"/>
              <a:pathLst>
                <a:path extrusionOk="0" h="595238" w="1113831">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2" name="Google Shape;652;p34"/>
            <p:cNvSpPr txBox="1"/>
            <p:nvPr/>
          </p:nvSpPr>
          <p:spPr>
            <a:xfrm>
              <a:off x="0" y="-47625"/>
              <a:ext cx="1113900" cy="642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3" name="Google Shape;653;p34"/>
          <p:cNvGrpSpPr/>
          <p:nvPr/>
        </p:nvGrpSpPr>
        <p:grpSpPr>
          <a:xfrm>
            <a:off x="6765117" y="1523593"/>
            <a:ext cx="1614674" cy="300153"/>
            <a:chOff x="0" y="-47625"/>
            <a:chExt cx="850500" cy="158100"/>
          </a:xfrm>
        </p:grpSpPr>
        <p:sp>
          <p:nvSpPr>
            <p:cNvPr id="654" name="Google Shape;654;p34"/>
            <p:cNvSpPr/>
            <p:nvPr/>
          </p:nvSpPr>
          <p:spPr>
            <a:xfrm>
              <a:off x="0" y="0"/>
              <a:ext cx="850451" cy="110461"/>
            </a:xfrm>
            <a:custGeom>
              <a:rect b="b" l="l" r="r" t="t"/>
              <a:pathLst>
                <a:path extrusionOk="0" h="110461" w="85045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5" name="Google Shape;655;p34"/>
            <p:cNvSpPr txBox="1"/>
            <p:nvPr/>
          </p:nvSpPr>
          <p:spPr>
            <a:xfrm>
              <a:off x="0" y="-47625"/>
              <a:ext cx="8505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6" name="Google Shape;656;p34"/>
          <p:cNvGrpSpPr/>
          <p:nvPr/>
        </p:nvGrpSpPr>
        <p:grpSpPr>
          <a:xfrm>
            <a:off x="4285604" y="3039531"/>
            <a:ext cx="2114739" cy="1220546"/>
            <a:chOff x="0" y="-47625"/>
            <a:chExt cx="1113900" cy="642900"/>
          </a:xfrm>
        </p:grpSpPr>
        <p:sp>
          <p:nvSpPr>
            <p:cNvPr id="657" name="Google Shape;657;p34"/>
            <p:cNvSpPr/>
            <p:nvPr/>
          </p:nvSpPr>
          <p:spPr>
            <a:xfrm>
              <a:off x="0" y="0"/>
              <a:ext cx="1113831" cy="595238"/>
            </a:xfrm>
            <a:custGeom>
              <a:rect b="b" l="l" r="r" t="t"/>
              <a:pathLst>
                <a:path extrusionOk="0" h="595238" w="1113831">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8" name="Google Shape;658;p34"/>
            <p:cNvSpPr txBox="1"/>
            <p:nvPr/>
          </p:nvSpPr>
          <p:spPr>
            <a:xfrm>
              <a:off x="0" y="-47625"/>
              <a:ext cx="1113900" cy="642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9" name="Google Shape;659;p34"/>
          <p:cNvGrpSpPr/>
          <p:nvPr/>
        </p:nvGrpSpPr>
        <p:grpSpPr>
          <a:xfrm>
            <a:off x="4535610" y="2934679"/>
            <a:ext cx="1614674" cy="300153"/>
            <a:chOff x="0" y="-47625"/>
            <a:chExt cx="850500" cy="158100"/>
          </a:xfrm>
        </p:grpSpPr>
        <p:sp>
          <p:nvSpPr>
            <p:cNvPr id="660" name="Google Shape;660;p34"/>
            <p:cNvSpPr/>
            <p:nvPr/>
          </p:nvSpPr>
          <p:spPr>
            <a:xfrm>
              <a:off x="0" y="0"/>
              <a:ext cx="850451" cy="110461"/>
            </a:xfrm>
            <a:custGeom>
              <a:rect b="b" l="l" r="r" t="t"/>
              <a:pathLst>
                <a:path extrusionOk="0" h="110461" w="85045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1" name="Google Shape;661;p34"/>
            <p:cNvSpPr txBox="1"/>
            <p:nvPr/>
          </p:nvSpPr>
          <p:spPr>
            <a:xfrm>
              <a:off x="0" y="-47625"/>
              <a:ext cx="8505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62" name="Google Shape;662;p34"/>
          <p:cNvSpPr txBox="1"/>
          <p:nvPr/>
        </p:nvSpPr>
        <p:spPr>
          <a:xfrm>
            <a:off x="4393084" y="1866329"/>
            <a:ext cx="1899600" cy="1231500"/>
          </a:xfrm>
          <a:prstGeom prst="rect">
            <a:avLst/>
          </a:prstGeom>
          <a:noFill/>
          <a:ln>
            <a:noFill/>
          </a:ln>
        </p:spPr>
        <p:txBody>
          <a:bodyPr anchorCtr="0" anchor="t" bIns="0" lIns="0" spcFirstLastPara="1" rIns="0" wrap="square" tIns="0">
            <a:spAutoFit/>
          </a:bodyPr>
          <a:lstStyle/>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Excellent listeners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Deep one-on-one connections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Thoughtful follow-up</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Quality over quantity</a:t>
            </a:r>
            <a:endParaRPr sz="700"/>
          </a:p>
          <a:p>
            <a:pPr indent="0" lvl="0" marL="0" marR="0" rtl="0" algn="just">
              <a:lnSpc>
                <a:spcPct val="210000"/>
              </a:lnSpc>
              <a:spcBef>
                <a:spcPts val="0"/>
              </a:spcBef>
              <a:spcAft>
                <a:spcPts val="0"/>
              </a:spcAft>
              <a:buNone/>
            </a:pPr>
            <a:r>
              <a:t/>
            </a:r>
            <a:endParaRPr b="0" i="0" sz="1000" u="none" cap="none" strike="noStrike">
              <a:solidFill>
                <a:srgbClr val="1E302C"/>
              </a:solidFill>
              <a:latin typeface="Franklin Gothic"/>
              <a:ea typeface="Franklin Gothic"/>
              <a:cs typeface="Franklin Gothic"/>
              <a:sym typeface="Franklin Gothic"/>
            </a:endParaRPr>
          </a:p>
        </p:txBody>
      </p:sp>
      <p:grpSp>
        <p:nvGrpSpPr>
          <p:cNvPr id="663" name="Google Shape;663;p34"/>
          <p:cNvGrpSpPr/>
          <p:nvPr/>
        </p:nvGrpSpPr>
        <p:grpSpPr>
          <a:xfrm>
            <a:off x="6515112" y="3039531"/>
            <a:ext cx="2114739" cy="1220546"/>
            <a:chOff x="0" y="-47625"/>
            <a:chExt cx="1113900" cy="642900"/>
          </a:xfrm>
        </p:grpSpPr>
        <p:sp>
          <p:nvSpPr>
            <p:cNvPr id="664" name="Google Shape;664;p34"/>
            <p:cNvSpPr/>
            <p:nvPr/>
          </p:nvSpPr>
          <p:spPr>
            <a:xfrm>
              <a:off x="0" y="0"/>
              <a:ext cx="1113831" cy="595238"/>
            </a:xfrm>
            <a:custGeom>
              <a:rect b="b" l="l" r="r" t="t"/>
              <a:pathLst>
                <a:path extrusionOk="0" h="595238" w="1113831">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rgbClr val="FFEF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5" name="Google Shape;665;p34"/>
            <p:cNvSpPr txBox="1"/>
            <p:nvPr/>
          </p:nvSpPr>
          <p:spPr>
            <a:xfrm>
              <a:off x="0" y="-47625"/>
              <a:ext cx="1113900" cy="642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6" name="Google Shape;666;p34"/>
          <p:cNvGrpSpPr/>
          <p:nvPr/>
        </p:nvGrpSpPr>
        <p:grpSpPr>
          <a:xfrm>
            <a:off x="6765117" y="2934679"/>
            <a:ext cx="1614674" cy="300153"/>
            <a:chOff x="0" y="-47625"/>
            <a:chExt cx="850500" cy="158100"/>
          </a:xfrm>
        </p:grpSpPr>
        <p:sp>
          <p:nvSpPr>
            <p:cNvPr id="667" name="Google Shape;667;p34"/>
            <p:cNvSpPr/>
            <p:nvPr/>
          </p:nvSpPr>
          <p:spPr>
            <a:xfrm>
              <a:off x="0" y="0"/>
              <a:ext cx="850451" cy="110461"/>
            </a:xfrm>
            <a:custGeom>
              <a:rect b="b" l="l" r="r" t="t"/>
              <a:pathLst>
                <a:path extrusionOk="0" h="110461" w="85045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8F623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8" name="Google Shape;668;p34"/>
            <p:cNvSpPr txBox="1"/>
            <p:nvPr/>
          </p:nvSpPr>
          <p:spPr>
            <a:xfrm>
              <a:off x="0" y="-47625"/>
              <a:ext cx="850500" cy="1581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69" name="Google Shape;669;p34"/>
          <p:cNvSpPr/>
          <p:nvPr/>
        </p:nvSpPr>
        <p:spPr>
          <a:xfrm rot="1954845">
            <a:off x="3106149" y="2373636"/>
            <a:ext cx="923755" cy="398054"/>
          </a:xfrm>
          <a:custGeom>
            <a:rect b="b" l="l" r="r" t="t"/>
            <a:pathLst>
              <a:path extrusionOk="0" h="793879" w="1842335">
                <a:moveTo>
                  <a:pt x="0" y="0"/>
                </a:moveTo>
                <a:lnTo>
                  <a:pt x="1842335" y="0"/>
                </a:lnTo>
                <a:lnTo>
                  <a:pt x="1842335" y="793880"/>
                </a:lnTo>
                <a:lnTo>
                  <a:pt x="0" y="793880"/>
                </a:lnTo>
                <a:lnTo>
                  <a:pt x="0" y="0"/>
                </a:lnTo>
                <a:close/>
              </a:path>
            </a:pathLst>
          </a:custGeom>
          <a:blipFill rotWithShape="1">
            <a:blip r:embed="rId4">
              <a:alphaModFix/>
            </a:blip>
            <a:stretch>
              <a:fillRect b="0" l="0" r="0" t="0"/>
            </a:stretch>
          </a:blipFill>
          <a:ln>
            <a:noFill/>
          </a:ln>
        </p:spPr>
      </p:sp>
      <p:sp>
        <p:nvSpPr>
          <p:cNvPr id="670" name="Google Shape;670;p34"/>
          <p:cNvSpPr/>
          <p:nvPr/>
        </p:nvSpPr>
        <p:spPr>
          <a:xfrm flipH="1">
            <a:off x="526547" y="2522277"/>
            <a:ext cx="388802" cy="415226"/>
          </a:xfrm>
          <a:custGeom>
            <a:rect b="b" l="l" r="r" t="t"/>
            <a:pathLst>
              <a:path extrusionOk="0" h="830451" w="777604">
                <a:moveTo>
                  <a:pt x="777604" y="0"/>
                </a:moveTo>
                <a:lnTo>
                  <a:pt x="0" y="0"/>
                </a:lnTo>
                <a:lnTo>
                  <a:pt x="0" y="830451"/>
                </a:lnTo>
                <a:lnTo>
                  <a:pt x="777604" y="830451"/>
                </a:lnTo>
                <a:lnTo>
                  <a:pt x="777604" y="0"/>
                </a:lnTo>
                <a:close/>
              </a:path>
            </a:pathLst>
          </a:custGeom>
          <a:blipFill rotWithShape="1">
            <a:blip r:embed="rId5">
              <a:alphaModFix/>
            </a:blip>
            <a:stretch>
              <a:fillRect b="0" l="0" r="0" t="0"/>
            </a:stretch>
          </a:blipFill>
          <a:ln>
            <a:noFill/>
          </a:ln>
        </p:spPr>
      </p:sp>
      <p:sp>
        <p:nvSpPr>
          <p:cNvPr id="671" name="Google Shape;671;p34"/>
          <p:cNvSpPr/>
          <p:nvPr/>
        </p:nvSpPr>
        <p:spPr>
          <a:xfrm>
            <a:off x="3144797" y="3333872"/>
            <a:ext cx="519053" cy="554328"/>
          </a:xfrm>
          <a:custGeom>
            <a:rect b="b" l="l" r="r" t="t"/>
            <a:pathLst>
              <a:path extrusionOk="0" h="1108655" w="1038105">
                <a:moveTo>
                  <a:pt x="0" y="0"/>
                </a:moveTo>
                <a:lnTo>
                  <a:pt x="1038105" y="0"/>
                </a:lnTo>
                <a:lnTo>
                  <a:pt x="1038105" y="1108655"/>
                </a:lnTo>
                <a:lnTo>
                  <a:pt x="0" y="1108655"/>
                </a:lnTo>
                <a:lnTo>
                  <a:pt x="0" y="0"/>
                </a:lnTo>
                <a:close/>
              </a:path>
            </a:pathLst>
          </a:custGeom>
          <a:blipFill rotWithShape="1">
            <a:blip r:embed="rId6">
              <a:alphaModFix/>
            </a:blip>
            <a:stretch>
              <a:fillRect b="0" l="0" r="0" t="0"/>
            </a:stretch>
          </a:blipFill>
          <a:ln>
            <a:noFill/>
          </a:ln>
        </p:spPr>
      </p:sp>
      <p:sp>
        <p:nvSpPr>
          <p:cNvPr id="672" name="Google Shape;672;p34"/>
          <p:cNvSpPr txBox="1"/>
          <p:nvPr/>
        </p:nvSpPr>
        <p:spPr>
          <a:xfrm>
            <a:off x="4978817" y="565848"/>
            <a:ext cx="3072600" cy="6927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 sz="1600" u="none" cap="none" strike="noStrike">
                <a:solidFill>
                  <a:srgbClr val="000000"/>
                </a:solidFill>
                <a:latin typeface="Hind Siliguri"/>
                <a:ea typeface="Hind Siliguri"/>
                <a:cs typeface="Hind Siliguri"/>
                <a:sym typeface="Hind Siliguri"/>
              </a:rPr>
              <a:t>Both have their uni</a:t>
            </a:r>
            <a:r>
              <a:rPr lang="en" sz="1600">
                <a:latin typeface="Hind Siliguri"/>
                <a:ea typeface="Hind Siliguri"/>
                <a:cs typeface="Hind Siliguri"/>
                <a:sym typeface="Hind Siliguri"/>
              </a:rPr>
              <a:t>que</a:t>
            </a:r>
            <a:r>
              <a:rPr b="0" i="0" lang="en" sz="1600" u="none" cap="none" strike="noStrike">
                <a:solidFill>
                  <a:srgbClr val="000000"/>
                </a:solidFill>
                <a:latin typeface="Hind Siliguri"/>
                <a:ea typeface="Hind Siliguri"/>
                <a:cs typeface="Hind Siliguri"/>
                <a:sym typeface="Hind Siliguri"/>
              </a:rPr>
              <a:t> advantages!</a:t>
            </a:r>
            <a:endParaRPr sz="700"/>
          </a:p>
        </p:txBody>
      </p:sp>
      <p:sp>
        <p:nvSpPr>
          <p:cNvPr id="673" name="Google Shape;673;p34"/>
          <p:cNvSpPr txBox="1"/>
          <p:nvPr/>
        </p:nvSpPr>
        <p:spPr>
          <a:xfrm>
            <a:off x="6789827" y="1625343"/>
            <a:ext cx="1590000" cy="3693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7EF"/>
                </a:solidFill>
                <a:latin typeface="Franklin Gothic"/>
                <a:ea typeface="Franklin Gothic"/>
                <a:cs typeface="Franklin Gothic"/>
                <a:sym typeface="Franklin Gothic"/>
              </a:rPr>
              <a:t>INTROVERT WEAKNESSES</a:t>
            </a:r>
            <a:endParaRPr sz="700"/>
          </a:p>
        </p:txBody>
      </p:sp>
      <p:sp>
        <p:nvSpPr>
          <p:cNvPr id="674" name="Google Shape;674;p34"/>
          <p:cNvSpPr txBox="1"/>
          <p:nvPr/>
        </p:nvSpPr>
        <p:spPr>
          <a:xfrm>
            <a:off x="4535610" y="3041159"/>
            <a:ext cx="1590000" cy="3693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7EF"/>
                </a:solidFill>
                <a:latin typeface="Franklin Gothic"/>
                <a:ea typeface="Franklin Gothic"/>
                <a:cs typeface="Franklin Gothic"/>
                <a:sym typeface="Franklin Gothic"/>
              </a:rPr>
              <a:t>EXTROVERT STRENGTHS</a:t>
            </a:r>
            <a:endParaRPr sz="700"/>
          </a:p>
        </p:txBody>
      </p:sp>
      <p:sp>
        <p:nvSpPr>
          <p:cNvPr id="675" name="Google Shape;675;p34"/>
          <p:cNvSpPr txBox="1"/>
          <p:nvPr/>
        </p:nvSpPr>
        <p:spPr>
          <a:xfrm>
            <a:off x="6765118" y="3041159"/>
            <a:ext cx="1590000" cy="3693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7EF"/>
                </a:solidFill>
                <a:latin typeface="Franklin Gothic"/>
                <a:ea typeface="Franklin Gothic"/>
                <a:cs typeface="Franklin Gothic"/>
                <a:sym typeface="Franklin Gothic"/>
              </a:rPr>
              <a:t>EXTROVERT WEAKNESSES</a:t>
            </a:r>
            <a:endParaRPr sz="700"/>
          </a:p>
        </p:txBody>
      </p:sp>
      <p:sp>
        <p:nvSpPr>
          <p:cNvPr id="676" name="Google Shape;676;p34"/>
          <p:cNvSpPr txBox="1"/>
          <p:nvPr/>
        </p:nvSpPr>
        <p:spPr>
          <a:xfrm>
            <a:off x="6515112" y="1955963"/>
            <a:ext cx="2019600" cy="1015800"/>
          </a:xfrm>
          <a:prstGeom prst="rect">
            <a:avLst/>
          </a:prstGeom>
          <a:noFill/>
          <a:ln>
            <a:noFill/>
          </a:ln>
        </p:spPr>
        <p:txBody>
          <a:bodyPr anchorCtr="0" anchor="t" bIns="0" lIns="0" spcFirstLastPara="1" rIns="0" wrap="square" tIns="0">
            <a:spAutoFit/>
          </a:bodyPr>
          <a:lstStyle/>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In their own heads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Body language misinterpreted</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Difficulty in large groups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Drained by prolonged interaction</a:t>
            </a:r>
            <a:endParaRPr sz="700"/>
          </a:p>
        </p:txBody>
      </p:sp>
      <p:sp>
        <p:nvSpPr>
          <p:cNvPr id="677" name="Google Shape;677;p34"/>
          <p:cNvSpPr txBox="1"/>
          <p:nvPr/>
        </p:nvSpPr>
        <p:spPr>
          <a:xfrm>
            <a:off x="4393084" y="3353861"/>
            <a:ext cx="1899600" cy="1015800"/>
          </a:xfrm>
          <a:prstGeom prst="rect">
            <a:avLst/>
          </a:prstGeom>
          <a:noFill/>
          <a:ln>
            <a:noFill/>
          </a:ln>
        </p:spPr>
        <p:txBody>
          <a:bodyPr anchorCtr="0" anchor="t" bIns="0" lIns="0" spcFirstLastPara="1" rIns="0" wrap="square" tIns="0">
            <a:spAutoFit/>
          </a:bodyPr>
          <a:lstStyle/>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Ease of initial engagement</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Energy in group settings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Quick rapport building</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Comfortable initiating</a:t>
            </a:r>
            <a:endParaRPr sz="700"/>
          </a:p>
          <a:p>
            <a:pPr indent="0" lvl="0" marL="0" marR="0" rtl="0" algn="just">
              <a:lnSpc>
                <a:spcPct val="210000"/>
              </a:lnSpc>
              <a:spcBef>
                <a:spcPts val="0"/>
              </a:spcBef>
              <a:spcAft>
                <a:spcPts val="0"/>
              </a:spcAft>
              <a:buNone/>
            </a:pPr>
            <a:r>
              <a:t/>
            </a:r>
            <a:endParaRPr b="0" i="0" sz="1000" u="none" cap="none" strike="noStrike">
              <a:solidFill>
                <a:srgbClr val="1E302C"/>
              </a:solidFill>
              <a:latin typeface="Franklin Gothic"/>
              <a:ea typeface="Franklin Gothic"/>
              <a:cs typeface="Franklin Gothic"/>
              <a:sym typeface="Franklin Gothic"/>
            </a:endParaRPr>
          </a:p>
        </p:txBody>
      </p:sp>
      <p:sp>
        <p:nvSpPr>
          <p:cNvPr id="678" name="Google Shape;678;p34"/>
          <p:cNvSpPr txBox="1"/>
          <p:nvPr/>
        </p:nvSpPr>
        <p:spPr>
          <a:xfrm>
            <a:off x="6634946" y="3367049"/>
            <a:ext cx="1899600" cy="800400"/>
          </a:xfrm>
          <a:prstGeom prst="rect">
            <a:avLst/>
          </a:prstGeom>
          <a:noFill/>
          <a:ln>
            <a:noFill/>
          </a:ln>
        </p:spPr>
        <p:txBody>
          <a:bodyPr anchorCtr="0" anchor="t" bIns="0" lIns="0" spcFirstLastPara="1" rIns="0" wrap="square" tIns="0">
            <a:spAutoFit/>
          </a:bodyPr>
          <a:lstStyle/>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Impulsive</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Steals the spotlight</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Dominate conversations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Energy is “too much”</a:t>
            </a:r>
            <a:endParaRPr sz="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686" name="Shape 686"/>
        <p:cNvGrpSpPr/>
        <p:nvPr/>
      </p:nvGrpSpPr>
      <p:grpSpPr>
        <a:xfrm>
          <a:off x="0" y="0"/>
          <a:ext cx="0" cy="0"/>
          <a:chOff x="0" y="0"/>
          <a:chExt cx="0" cy="0"/>
        </a:xfrm>
      </p:grpSpPr>
      <p:grpSp>
        <p:nvGrpSpPr>
          <p:cNvPr id="687" name="Google Shape;687;p35"/>
          <p:cNvGrpSpPr/>
          <p:nvPr/>
        </p:nvGrpSpPr>
        <p:grpSpPr>
          <a:xfrm>
            <a:off x="-278755" y="4436356"/>
            <a:ext cx="9701831" cy="1323911"/>
            <a:chOff x="0" y="-47625"/>
            <a:chExt cx="5110261" cy="697346"/>
          </a:xfrm>
        </p:grpSpPr>
        <p:sp>
          <p:nvSpPr>
            <p:cNvPr id="688" name="Google Shape;688;p35"/>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689" name="Google Shape;689;p35"/>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0" name="Google Shape;690;p35"/>
          <p:cNvGrpSpPr/>
          <p:nvPr/>
        </p:nvGrpSpPr>
        <p:grpSpPr>
          <a:xfrm>
            <a:off x="514350" y="4618456"/>
            <a:ext cx="1251473" cy="214618"/>
            <a:chOff x="0" y="-47625"/>
            <a:chExt cx="2647500" cy="454025"/>
          </a:xfrm>
        </p:grpSpPr>
        <p:sp>
          <p:nvSpPr>
            <p:cNvPr id="691" name="Google Shape;691;p35"/>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2" name="Google Shape;692;p35"/>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3" name="Google Shape;693;p35"/>
          <p:cNvGrpSpPr/>
          <p:nvPr/>
        </p:nvGrpSpPr>
        <p:grpSpPr>
          <a:xfrm>
            <a:off x="7378227" y="4618456"/>
            <a:ext cx="1251473" cy="214618"/>
            <a:chOff x="0" y="-47625"/>
            <a:chExt cx="2647500" cy="454025"/>
          </a:xfrm>
        </p:grpSpPr>
        <p:sp>
          <p:nvSpPr>
            <p:cNvPr id="694" name="Google Shape;694;p35"/>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5" name="Google Shape;695;p35"/>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696" name="Google Shape;696;p35"/>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697" name="Google Shape;697;p35"/>
          <p:cNvGrpSpPr/>
          <p:nvPr/>
        </p:nvGrpSpPr>
        <p:grpSpPr>
          <a:xfrm>
            <a:off x="4761842" y="2879128"/>
            <a:ext cx="1114186" cy="1114186"/>
            <a:chOff x="0" y="0"/>
            <a:chExt cx="812800" cy="812800"/>
          </a:xfrm>
        </p:grpSpPr>
        <p:sp>
          <p:nvSpPr>
            <p:cNvPr id="698" name="Google Shape;698;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9" name="Google Shape;699;p35"/>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0" name="Google Shape;700;p35"/>
          <p:cNvGrpSpPr/>
          <p:nvPr/>
        </p:nvGrpSpPr>
        <p:grpSpPr>
          <a:xfrm>
            <a:off x="3134634" y="2335073"/>
            <a:ext cx="1370300" cy="1370300"/>
            <a:chOff x="0" y="0"/>
            <a:chExt cx="812800" cy="812800"/>
          </a:xfrm>
        </p:grpSpPr>
        <p:sp>
          <p:nvSpPr>
            <p:cNvPr id="701" name="Google Shape;701;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2" name="Google Shape;702;p35"/>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3" name="Google Shape;703;p35"/>
          <p:cNvGrpSpPr/>
          <p:nvPr/>
        </p:nvGrpSpPr>
        <p:grpSpPr>
          <a:xfrm>
            <a:off x="3581075" y="3020217"/>
            <a:ext cx="1047455" cy="1047455"/>
            <a:chOff x="0" y="0"/>
            <a:chExt cx="812800" cy="812800"/>
          </a:xfrm>
        </p:grpSpPr>
        <p:sp>
          <p:nvSpPr>
            <p:cNvPr id="704" name="Google Shape;704;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5" name="Google Shape;705;p35"/>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6" name="Google Shape;706;p35"/>
          <p:cNvGrpSpPr/>
          <p:nvPr/>
        </p:nvGrpSpPr>
        <p:grpSpPr>
          <a:xfrm>
            <a:off x="4846049" y="1420363"/>
            <a:ext cx="963412" cy="963412"/>
            <a:chOff x="0" y="0"/>
            <a:chExt cx="812800" cy="812800"/>
          </a:xfrm>
        </p:grpSpPr>
        <p:sp>
          <p:nvSpPr>
            <p:cNvPr id="707" name="Google Shape;707;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8" name="Google Shape;708;p35"/>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09" name="Google Shape;709;p35"/>
          <p:cNvSpPr/>
          <p:nvPr/>
        </p:nvSpPr>
        <p:spPr>
          <a:xfrm>
            <a:off x="3184474" y="1688378"/>
            <a:ext cx="2410566" cy="2068704"/>
          </a:xfrm>
          <a:custGeom>
            <a:rect b="b" l="l" r="r" t="t"/>
            <a:pathLst>
              <a:path extrusionOk="0" h="4137408" w="4821132">
                <a:moveTo>
                  <a:pt x="0" y="0"/>
                </a:moveTo>
                <a:lnTo>
                  <a:pt x="4821132" y="0"/>
                </a:lnTo>
                <a:lnTo>
                  <a:pt x="4821132" y="4137409"/>
                </a:lnTo>
                <a:lnTo>
                  <a:pt x="0" y="4137409"/>
                </a:lnTo>
                <a:lnTo>
                  <a:pt x="0" y="0"/>
                </a:lnTo>
                <a:close/>
              </a:path>
            </a:pathLst>
          </a:custGeom>
          <a:blipFill rotWithShape="1">
            <a:blip r:embed="rId3">
              <a:alphaModFix/>
            </a:blip>
            <a:stretch>
              <a:fillRect b="0" l="0" r="0" t="0"/>
            </a:stretch>
          </a:blipFill>
          <a:ln>
            <a:noFill/>
          </a:ln>
        </p:spPr>
      </p:sp>
      <p:sp>
        <p:nvSpPr>
          <p:cNvPr id="710" name="Google Shape;710;p35"/>
          <p:cNvSpPr txBox="1"/>
          <p:nvPr/>
        </p:nvSpPr>
        <p:spPr>
          <a:xfrm>
            <a:off x="514350" y="9392"/>
            <a:ext cx="8115300" cy="1289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6000" u="none" cap="none" strike="noStrike">
                <a:solidFill>
                  <a:srgbClr val="8F6234"/>
                </a:solidFill>
                <a:latin typeface="League Gothic"/>
                <a:ea typeface="League Gothic"/>
                <a:cs typeface="League Gothic"/>
                <a:sym typeface="League Gothic"/>
              </a:rPr>
              <a:t>CONVERSATION STARTERS</a:t>
            </a:r>
            <a:endParaRPr sz="700"/>
          </a:p>
        </p:txBody>
      </p:sp>
      <p:sp>
        <p:nvSpPr>
          <p:cNvPr id="711" name="Google Shape;711;p35"/>
          <p:cNvSpPr txBox="1"/>
          <p:nvPr/>
        </p:nvSpPr>
        <p:spPr>
          <a:xfrm>
            <a:off x="514350" y="1535492"/>
            <a:ext cx="2363400" cy="3014100"/>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1" i="0" lang="en" sz="1100" u="none" cap="none" strike="noStrike">
                <a:solidFill>
                  <a:srgbClr val="1E302C"/>
                </a:solidFill>
                <a:latin typeface="Franklin Gothic"/>
                <a:ea typeface="Franklin Gothic"/>
                <a:cs typeface="Franklin Gothic"/>
                <a:sym typeface="Franklin Gothic"/>
              </a:rPr>
              <a:t>Story-Eliciting Questions:</a:t>
            </a:r>
            <a:endParaRPr sz="700"/>
          </a:p>
          <a:p>
            <a:pPr indent="0" lvl="0" marL="0" marR="0" rtl="0" algn="just">
              <a:lnSpc>
                <a:spcPct val="140018"/>
              </a:lnSpc>
              <a:spcBef>
                <a:spcPts val="0"/>
              </a:spcBef>
              <a:spcAft>
                <a:spcPts val="0"/>
              </a:spcAft>
              <a:buNone/>
            </a:pPr>
            <a:r>
              <a:t/>
            </a:r>
            <a:endParaRPr b="1" i="0" sz="1100" u="none" cap="none" strike="noStrike">
              <a:solidFill>
                <a:srgbClr val="1E302C"/>
              </a:solidFill>
              <a:latin typeface="Franklin Gothic"/>
              <a:ea typeface="Franklin Gothic"/>
              <a:cs typeface="Franklin Gothic"/>
              <a:sym typeface="Franklin Gothic"/>
            </a:endParaRPr>
          </a:p>
          <a:p>
            <a:pPr indent="-120650" lvl="1" marL="241300" marR="0" rtl="0" algn="just">
              <a:lnSpc>
                <a:spcPct val="140018"/>
              </a:lnSpc>
              <a:spcBef>
                <a:spcPts val="0"/>
              </a:spcBef>
              <a:spcAft>
                <a:spcPts val="0"/>
              </a:spcAft>
              <a:buClr>
                <a:srgbClr val="1E302C"/>
              </a:buClr>
              <a:buSzPts val="1100"/>
              <a:buFont typeface="Arial"/>
              <a:buChar char="•"/>
            </a:pPr>
            <a:r>
              <a:rPr b="0" i="0" lang="en" sz="1100" u="none" cap="none" strike="noStrike">
                <a:solidFill>
                  <a:srgbClr val="1E302C"/>
                </a:solidFill>
                <a:latin typeface="Franklin Gothic"/>
                <a:ea typeface="Franklin Gothic"/>
                <a:cs typeface="Franklin Gothic"/>
                <a:sym typeface="Franklin Gothic"/>
              </a:rPr>
              <a:t>"How did you get the courage to leave your job and open your business?"</a:t>
            </a:r>
            <a:endParaRPr sz="700"/>
          </a:p>
          <a:p>
            <a:pPr indent="-120650" lvl="1" marL="241300" marR="0" rtl="0" algn="just">
              <a:lnSpc>
                <a:spcPct val="140018"/>
              </a:lnSpc>
              <a:spcBef>
                <a:spcPts val="0"/>
              </a:spcBef>
              <a:spcAft>
                <a:spcPts val="0"/>
              </a:spcAft>
              <a:buClr>
                <a:srgbClr val="1E302C"/>
              </a:buClr>
              <a:buSzPts val="1100"/>
              <a:buFont typeface="Arial"/>
              <a:buChar char="•"/>
            </a:pPr>
            <a:r>
              <a:rPr b="0" i="0" lang="en" sz="1100" u="none" cap="none" strike="noStrike">
                <a:solidFill>
                  <a:srgbClr val="1E302C"/>
                </a:solidFill>
                <a:latin typeface="Franklin Gothic"/>
                <a:ea typeface="Franklin Gothic"/>
                <a:cs typeface="Franklin Gothic"/>
                <a:sym typeface="Franklin Gothic"/>
              </a:rPr>
              <a:t>"Has your family been supportive of your entrepreneurial journey?"</a:t>
            </a:r>
            <a:endParaRPr sz="700"/>
          </a:p>
          <a:p>
            <a:pPr indent="-120650" lvl="1" marL="241300" marR="0" rtl="0" algn="just">
              <a:lnSpc>
                <a:spcPct val="140018"/>
              </a:lnSpc>
              <a:spcBef>
                <a:spcPts val="0"/>
              </a:spcBef>
              <a:spcAft>
                <a:spcPts val="0"/>
              </a:spcAft>
              <a:buClr>
                <a:srgbClr val="1E302C"/>
              </a:buClr>
              <a:buSzPts val="1100"/>
              <a:buFont typeface="Arial"/>
              <a:buChar char="•"/>
            </a:pPr>
            <a:r>
              <a:rPr b="0" i="0" lang="en" sz="1100" u="none" cap="none" strike="noStrike">
                <a:solidFill>
                  <a:srgbClr val="1E302C"/>
                </a:solidFill>
                <a:latin typeface="Franklin Gothic"/>
                <a:ea typeface="Franklin Gothic"/>
                <a:cs typeface="Franklin Gothic"/>
                <a:sym typeface="Franklin Gothic"/>
              </a:rPr>
              <a:t>"How did you possibly juggle working two full-time jobs?"</a:t>
            </a:r>
            <a:endParaRPr sz="700"/>
          </a:p>
          <a:p>
            <a:pPr indent="-120650" lvl="1" marL="241300" marR="0" rtl="0" algn="just">
              <a:lnSpc>
                <a:spcPct val="140018"/>
              </a:lnSpc>
              <a:spcBef>
                <a:spcPts val="0"/>
              </a:spcBef>
              <a:spcAft>
                <a:spcPts val="0"/>
              </a:spcAft>
              <a:buClr>
                <a:srgbClr val="1E302C"/>
              </a:buClr>
              <a:buSzPts val="1100"/>
              <a:buFont typeface="Arial"/>
              <a:buChar char="•"/>
            </a:pPr>
            <a:r>
              <a:rPr b="0" i="0" lang="en" sz="1100" u="none" cap="none" strike="noStrike">
                <a:solidFill>
                  <a:srgbClr val="1E302C"/>
                </a:solidFill>
                <a:latin typeface="Franklin Gothic"/>
                <a:ea typeface="Franklin Gothic"/>
                <a:cs typeface="Franklin Gothic"/>
                <a:sym typeface="Franklin Gothic"/>
              </a:rPr>
              <a:t>"Where did you train? Was this what you originally went to school for?"</a:t>
            </a:r>
            <a:endParaRPr sz="700"/>
          </a:p>
          <a:p>
            <a:pPr indent="0" lvl="0" marL="0" marR="0" rtl="0" algn="just">
              <a:lnSpc>
                <a:spcPct val="114597"/>
              </a:lnSpc>
              <a:spcBef>
                <a:spcPts val="0"/>
              </a:spcBef>
              <a:spcAft>
                <a:spcPts val="0"/>
              </a:spcAft>
              <a:buNone/>
            </a:pPr>
            <a:r>
              <a:t/>
            </a:r>
            <a:endParaRPr b="0" i="0" sz="1100" u="none" cap="none" strike="noStrike">
              <a:solidFill>
                <a:srgbClr val="1E302C"/>
              </a:solidFill>
              <a:latin typeface="Franklin Gothic"/>
              <a:ea typeface="Franklin Gothic"/>
              <a:cs typeface="Franklin Gothic"/>
              <a:sym typeface="Franklin Gothic"/>
            </a:endParaRPr>
          </a:p>
        </p:txBody>
      </p:sp>
      <p:sp>
        <p:nvSpPr>
          <p:cNvPr id="712" name="Google Shape;712;p35"/>
          <p:cNvSpPr txBox="1"/>
          <p:nvPr/>
        </p:nvSpPr>
        <p:spPr>
          <a:xfrm>
            <a:off x="6424057" y="1535492"/>
            <a:ext cx="2363400" cy="2777100"/>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1" i="0" lang="en" sz="1100" u="none" cap="none" strike="noStrike">
                <a:solidFill>
                  <a:srgbClr val="1E302C"/>
                </a:solidFill>
                <a:latin typeface="Franklin Gothic"/>
                <a:ea typeface="Franklin Gothic"/>
                <a:cs typeface="Franklin Gothic"/>
                <a:sym typeface="Franklin Gothic"/>
              </a:rPr>
              <a:t>Knowledge-Appreciating Questions:</a:t>
            </a:r>
            <a:endParaRPr sz="700"/>
          </a:p>
          <a:p>
            <a:pPr indent="0" lvl="0" marL="0" marR="0" rtl="0" algn="just">
              <a:lnSpc>
                <a:spcPct val="140018"/>
              </a:lnSpc>
              <a:spcBef>
                <a:spcPts val="0"/>
              </a:spcBef>
              <a:spcAft>
                <a:spcPts val="0"/>
              </a:spcAft>
              <a:buNone/>
            </a:pPr>
            <a:r>
              <a:t/>
            </a:r>
            <a:endParaRPr b="1" i="0" sz="1100" u="none" cap="none" strike="noStrike">
              <a:solidFill>
                <a:srgbClr val="1E302C"/>
              </a:solidFill>
              <a:latin typeface="Franklin Gothic"/>
              <a:ea typeface="Franklin Gothic"/>
              <a:cs typeface="Franklin Gothic"/>
              <a:sym typeface="Franklin Gothic"/>
            </a:endParaRPr>
          </a:p>
          <a:p>
            <a:pPr indent="-120650" lvl="1" marL="241300" marR="0" rtl="0" algn="just">
              <a:lnSpc>
                <a:spcPct val="140018"/>
              </a:lnSpc>
              <a:spcBef>
                <a:spcPts val="0"/>
              </a:spcBef>
              <a:spcAft>
                <a:spcPts val="0"/>
              </a:spcAft>
              <a:buClr>
                <a:srgbClr val="1E302C"/>
              </a:buClr>
              <a:buSzPts val="1100"/>
              <a:buFont typeface="Arial"/>
              <a:buChar char="•"/>
            </a:pPr>
            <a:r>
              <a:rPr b="0" i="0" lang="en" sz="1100" u="none" cap="none" strike="noStrike">
                <a:solidFill>
                  <a:srgbClr val="1E302C"/>
                </a:solidFill>
                <a:latin typeface="Franklin Gothic"/>
                <a:ea typeface="Franklin Gothic"/>
                <a:cs typeface="Franklin Gothic"/>
                <a:sym typeface="Franklin Gothic"/>
              </a:rPr>
              <a:t>"I had no idea roofing was that complicated...how did you figure that out?"</a:t>
            </a:r>
            <a:endParaRPr sz="700"/>
          </a:p>
          <a:p>
            <a:pPr indent="-120650" lvl="1" marL="241300" marR="0" rtl="0" algn="just">
              <a:lnSpc>
                <a:spcPct val="140018"/>
              </a:lnSpc>
              <a:spcBef>
                <a:spcPts val="0"/>
              </a:spcBef>
              <a:spcAft>
                <a:spcPts val="0"/>
              </a:spcAft>
              <a:buClr>
                <a:srgbClr val="1E302C"/>
              </a:buClr>
              <a:buSzPts val="1100"/>
              <a:buFont typeface="Arial"/>
              <a:buChar char="•"/>
            </a:pPr>
            <a:r>
              <a:rPr b="0" i="0" lang="en" sz="1100" u="none" cap="none" strike="noStrike">
                <a:solidFill>
                  <a:srgbClr val="1E302C"/>
                </a:solidFill>
                <a:latin typeface="Franklin Gothic"/>
                <a:ea typeface="Franklin Gothic"/>
                <a:cs typeface="Franklin Gothic"/>
                <a:sym typeface="Franklin Gothic"/>
              </a:rPr>
              <a:t>"How many franchises did you look into before you chose yours? Any regrets?"</a:t>
            </a:r>
            <a:endParaRPr sz="700"/>
          </a:p>
          <a:p>
            <a:pPr indent="-120650" lvl="1" marL="241300" marR="0" rtl="0" algn="just">
              <a:lnSpc>
                <a:spcPct val="140018"/>
              </a:lnSpc>
              <a:spcBef>
                <a:spcPts val="0"/>
              </a:spcBef>
              <a:spcAft>
                <a:spcPts val="0"/>
              </a:spcAft>
              <a:buClr>
                <a:srgbClr val="1E302C"/>
              </a:buClr>
              <a:buSzPts val="1100"/>
              <a:buFont typeface="Arial"/>
              <a:buChar char="•"/>
            </a:pPr>
            <a:r>
              <a:rPr b="0" i="0" lang="en" sz="1100" u="none" cap="none" strike="noStrike">
                <a:solidFill>
                  <a:srgbClr val="1E302C"/>
                </a:solidFill>
                <a:latin typeface="Franklin Gothic"/>
                <a:ea typeface="Franklin Gothic"/>
                <a:cs typeface="Franklin Gothic"/>
                <a:sym typeface="Franklin Gothic"/>
              </a:rPr>
              <a:t>"What's the most surprising thing you've learned in your industry?"</a:t>
            </a:r>
            <a:endParaRPr sz="700"/>
          </a:p>
          <a:p>
            <a:pPr indent="0" lvl="0" marL="0" marR="0" rtl="0" algn="just">
              <a:lnSpc>
                <a:spcPct val="140018"/>
              </a:lnSpc>
              <a:spcBef>
                <a:spcPts val="0"/>
              </a:spcBef>
              <a:spcAft>
                <a:spcPts val="0"/>
              </a:spcAft>
              <a:buNone/>
            </a:pPr>
            <a:r>
              <a:t/>
            </a:r>
            <a:endParaRPr b="0" i="0" sz="1100" u="none" cap="none" strike="noStrike">
              <a:solidFill>
                <a:srgbClr val="1E302C"/>
              </a:solidFill>
              <a:latin typeface="Franklin Gothic"/>
              <a:ea typeface="Franklin Gothic"/>
              <a:cs typeface="Franklin Gothic"/>
              <a:sym typeface="Franklin Gothic"/>
            </a:endParaRPr>
          </a:p>
        </p:txBody>
      </p:sp>
      <p:sp>
        <p:nvSpPr>
          <p:cNvPr id="713" name="Google Shape;713;p35"/>
          <p:cNvSpPr/>
          <p:nvPr/>
        </p:nvSpPr>
        <p:spPr>
          <a:xfrm rot="-2164165">
            <a:off x="3139276" y="1392341"/>
            <a:ext cx="1129486" cy="486706"/>
          </a:xfrm>
          <a:custGeom>
            <a:rect b="b" l="l" r="r" t="t"/>
            <a:pathLst>
              <a:path extrusionOk="0" h="971374" w="2254244">
                <a:moveTo>
                  <a:pt x="0" y="0"/>
                </a:moveTo>
                <a:lnTo>
                  <a:pt x="2254244" y="0"/>
                </a:lnTo>
                <a:lnTo>
                  <a:pt x="2254244" y="971375"/>
                </a:lnTo>
                <a:lnTo>
                  <a:pt x="0" y="971375"/>
                </a:lnTo>
                <a:lnTo>
                  <a:pt x="0" y="0"/>
                </a:lnTo>
                <a:close/>
              </a:path>
            </a:pathLst>
          </a:custGeom>
          <a:blipFill rotWithShape="1">
            <a:blip r:embed="rId4">
              <a:alphaModFix/>
            </a:blip>
            <a:stretch>
              <a:fillRect b="0" l="0" r="0" t="0"/>
            </a:stretch>
          </a:blipFill>
          <a:ln>
            <a:noFill/>
          </a:ln>
        </p:spPr>
      </p:sp>
      <p:sp>
        <p:nvSpPr>
          <p:cNvPr id="714" name="Google Shape;714;p35"/>
          <p:cNvSpPr/>
          <p:nvPr/>
        </p:nvSpPr>
        <p:spPr>
          <a:xfrm flipH="1">
            <a:off x="5657372" y="1729081"/>
            <a:ext cx="407100" cy="434767"/>
          </a:xfrm>
          <a:custGeom>
            <a:rect b="b" l="l" r="r" t="t"/>
            <a:pathLst>
              <a:path extrusionOk="0" h="869535" w="814201">
                <a:moveTo>
                  <a:pt x="814201" y="0"/>
                </a:moveTo>
                <a:lnTo>
                  <a:pt x="0" y="0"/>
                </a:lnTo>
                <a:lnTo>
                  <a:pt x="0" y="869535"/>
                </a:lnTo>
                <a:lnTo>
                  <a:pt x="814201" y="869535"/>
                </a:lnTo>
                <a:lnTo>
                  <a:pt x="814201" y="0"/>
                </a:lnTo>
                <a:close/>
              </a:path>
            </a:pathLst>
          </a:custGeom>
          <a:blipFill rotWithShape="1">
            <a:blip r:embed="rId5">
              <a:alphaModFix/>
            </a:blip>
            <a:stretch>
              <a:fillRect b="0" l="0" r="0" t="0"/>
            </a:stretch>
          </a:blipFill>
          <a:ln>
            <a:noFill/>
          </a:ln>
        </p:spPr>
      </p:sp>
      <p:sp>
        <p:nvSpPr>
          <p:cNvPr id="715" name="Google Shape;715;p35"/>
          <p:cNvSpPr/>
          <p:nvPr/>
        </p:nvSpPr>
        <p:spPr>
          <a:xfrm flipH="1">
            <a:off x="4097506" y="3814649"/>
            <a:ext cx="334543" cy="357278"/>
          </a:xfrm>
          <a:custGeom>
            <a:rect b="b" l="l" r="r" t="t"/>
            <a:pathLst>
              <a:path extrusionOk="0" h="714557" w="669085">
                <a:moveTo>
                  <a:pt x="669085" y="0"/>
                </a:moveTo>
                <a:lnTo>
                  <a:pt x="0" y="0"/>
                </a:lnTo>
                <a:lnTo>
                  <a:pt x="0" y="714557"/>
                </a:lnTo>
                <a:lnTo>
                  <a:pt x="669085" y="714557"/>
                </a:lnTo>
                <a:lnTo>
                  <a:pt x="669085" y="0"/>
                </a:lnTo>
                <a:close/>
              </a:path>
            </a:pathLst>
          </a:custGeom>
          <a:blipFill rotWithShape="1">
            <a:blip r:embed="rId5">
              <a:alphaModFix/>
            </a:blip>
            <a:stretch>
              <a:fillRect b="0" l="0" r="0" t="0"/>
            </a:stretch>
          </a:blipFill>
          <a:ln>
            <a:noFill/>
          </a:ln>
        </p:spPr>
      </p:sp>
      <p:sp>
        <p:nvSpPr>
          <p:cNvPr id="716" name="Google Shape;716;p35"/>
          <p:cNvSpPr txBox="1"/>
          <p:nvPr/>
        </p:nvSpPr>
        <p:spPr>
          <a:xfrm>
            <a:off x="2503475" y="869175"/>
            <a:ext cx="4564500" cy="971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 sz="4500" u="none" cap="none" strike="noStrike">
                <a:solidFill>
                  <a:srgbClr val="1E302C"/>
                </a:solidFill>
                <a:latin typeface="Arial"/>
                <a:ea typeface="Arial"/>
                <a:cs typeface="Arial"/>
                <a:sym typeface="Arial"/>
              </a:rPr>
              <a:t>that create depth</a:t>
            </a:r>
            <a:endParaRPr sz="700"/>
          </a:p>
        </p:txBody>
      </p:sp>
      <p:sp>
        <p:nvSpPr>
          <p:cNvPr id="717" name="Google Shape;717;p35"/>
          <p:cNvSpPr txBox="1"/>
          <p:nvPr/>
        </p:nvSpPr>
        <p:spPr>
          <a:xfrm>
            <a:off x="257097" y="4281203"/>
            <a:ext cx="8629800" cy="644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400" u="none" cap="none" strike="noStrike">
                <a:solidFill>
                  <a:srgbClr val="000000"/>
                </a:solidFill>
                <a:latin typeface="Hind Siliguri Medium"/>
                <a:ea typeface="Hind Siliguri Medium"/>
                <a:cs typeface="Hind Siliguri Medium"/>
                <a:sym typeface="Hind Siliguri Medium"/>
              </a:rPr>
              <a:t>“The royal road to a person's heart is to talk about the things he or she treasures most.” -Dale Carnegie</a:t>
            </a:r>
            <a:endParaRPr sz="700"/>
          </a:p>
          <a:p>
            <a:pPr indent="0" lvl="0" marL="0" marR="0" rtl="0" algn="ctr">
              <a:lnSpc>
                <a:spcPct val="160327"/>
              </a:lnSpc>
              <a:spcBef>
                <a:spcPts val="0"/>
              </a:spcBef>
              <a:spcAft>
                <a:spcPts val="0"/>
              </a:spcAft>
              <a:buNone/>
            </a:pPr>
            <a:r>
              <a:t/>
            </a:r>
            <a:endParaRPr b="1" i="0" sz="1400" u="none" cap="none" strike="noStrike">
              <a:solidFill>
                <a:srgbClr val="000000"/>
              </a:solidFill>
              <a:latin typeface="Hind Siliguri Medium"/>
              <a:ea typeface="Hind Siliguri Medium"/>
              <a:cs typeface="Hind Siliguri Medium"/>
              <a:sym typeface="Hind Siliguri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721" name="Shape 721"/>
        <p:cNvGrpSpPr/>
        <p:nvPr/>
      </p:nvGrpSpPr>
      <p:grpSpPr>
        <a:xfrm>
          <a:off x="0" y="0"/>
          <a:ext cx="0" cy="0"/>
          <a:chOff x="0" y="0"/>
          <a:chExt cx="0" cy="0"/>
        </a:xfrm>
      </p:grpSpPr>
      <p:grpSp>
        <p:nvGrpSpPr>
          <p:cNvPr id="722" name="Google Shape;722;p36"/>
          <p:cNvGrpSpPr/>
          <p:nvPr/>
        </p:nvGrpSpPr>
        <p:grpSpPr>
          <a:xfrm>
            <a:off x="-278755" y="4436356"/>
            <a:ext cx="9701831" cy="1323911"/>
            <a:chOff x="0" y="-47625"/>
            <a:chExt cx="5110261" cy="697346"/>
          </a:xfrm>
        </p:grpSpPr>
        <p:sp>
          <p:nvSpPr>
            <p:cNvPr id="723" name="Google Shape;723;p36"/>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724" name="Google Shape;724;p36"/>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25" name="Google Shape;725;p36"/>
          <p:cNvGrpSpPr/>
          <p:nvPr/>
        </p:nvGrpSpPr>
        <p:grpSpPr>
          <a:xfrm>
            <a:off x="514350" y="4618456"/>
            <a:ext cx="1251473" cy="214618"/>
            <a:chOff x="0" y="-47625"/>
            <a:chExt cx="2647500" cy="454025"/>
          </a:xfrm>
        </p:grpSpPr>
        <p:sp>
          <p:nvSpPr>
            <p:cNvPr id="726" name="Google Shape;726;p36"/>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7" name="Google Shape;727;p36"/>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28" name="Google Shape;728;p36"/>
          <p:cNvGrpSpPr/>
          <p:nvPr/>
        </p:nvGrpSpPr>
        <p:grpSpPr>
          <a:xfrm>
            <a:off x="7378227" y="4618456"/>
            <a:ext cx="1251473" cy="214618"/>
            <a:chOff x="0" y="-47625"/>
            <a:chExt cx="2647500" cy="454025"/>
          </a:xfrm>
        </p:grpSpPr>
        <p:sp>
          <p:nvSpPr>
            <p:cNvPr id="729" name="Google Shape;729;p36"/>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0" name="Google Shape;730;p36"/>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731" name="Google Shape;731;p36"/>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732" name="Google Shape;732;p36"/>
          <p:cNvGrpSpPr/>
          <p:nvPr/>
        </p:nvGrpSpPr>
        <p:grpSpPr>
          <a:xfrm>
            <a:off x="2360229" y="1677096"/>
            <a:ext cx="1841317" cy="1841317"/>
            <a:chOff x="0" y="0"/>
            <a:chExt cx="812800" cy="812800"/>
          </a:xfrm>
        </p:grpSpPr>
        <p:sp>
          <p:nvSpPr>
            <p:cNvPr id="733" name="Google Shape;733;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4" name="Google Shape;734;p36"/>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5" name="Google Shape;735;p36"/>
          <p:cNvGrpSpPr/>
          <p:nvPr/>
        </p:nvGrpSpPr>
        <p:grpSpPr>
          <a:xfrm>
            <a:off x="514350" y="2473249"/>
            <a:ext cx="1347216" cy="1347216"/>
            <a:chOff x="0" y="0"/>
            <a:chExt cx="812800" cy="812800"/>
          </a:xfrm>
        </p:grpSpPr>
        <p:sp>
          <p:nvSpPr>
            <p:cNvPr id="736" name="Google Shape;736;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7" name="Google Shape;737;p36"/>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8" name="Google Shape;738;p36"/>
          <p:cNvGrpSpPr/>
          <p:nvPr/>
        </p:nvGrpSpPr>
        <p:grpSpPr>
          <a:xfrm>
            <a:off x="3154075" y="2734234"/>
            <a:ext cx="1047455" cy="1047455"/>
            <a:chOff x="0" y="0"/>
            <a:chExt cx="812800" cy="812800"/>
          </a:xfrm>
        </p:grpSpPr>
        <p:sp>
          <p:nvSpPr>
            <p:cNvPr id="739" name="Google Shape;739;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0" name="Google Shape;740;p36"/>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1" name="Google Shape;741;p36"/>
          <p:cNvGrpSpPr/>
          <p:nvPr/>
        </p:nvGrpSpPr>
        <p:grpSpPr>
          <a:xfrm>
            <a:off x="514350" y="1255483"/>
            <a:ext cx="1047455" cy="1047455"/>
            <a:chOff x="0" y="0"/>
            <a:chExt cx="812800" cy="812800"/>
          </a:xfrm>
        </p:grpSpPr>
        <p:sp>
          <p:nvSpPr>
            <p:cNvPr id="742" name="Google Shape;742;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3" name="Google Shape;743;p36"/>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44" name="Google Shape;744;p36"/>
          <p:cNvSpPr/>
          <p:nvPr/>
        </p:nvSpPr>
        <p:spPr>
          <a:xfrm>
            <a:off x="704568" y="1487407"/>
            <a:ext cx="3311322" cy="2763449"/>
          </a:xfrm>
          <a:custGeom>
            <a:rect b="b" l="l" r="r" t="t"/>
            <a:pathLst>
              <a:path extrusionOk="0" h="5526897" w="6622643">
                <a:moveTo>
                  <a:pt x="0" y="0"/>
                </a:moveTo>
                <a:lnTo>
                  <a:pt x="6622643" y="0"/>
                </a:lnTo>
                <a:lnTo>
                  <a:pt x="6622643" y="5526897"/>
                </a:lnTo>
                <a:lnTo>
                  <a:pt x="0" y="5526897"/>
                </a:lnTo>
                <a:lnTo>
                  <a:pt x="0" y="0"/>
                </a:lnTo>
                <a:close/>
              </a:path>
            </a:pathLst>
          </a:custGeom>
          <a:blipFill rotWithShape="1">
            <a:blip r:embed="rId3">
              <a:alphaModFix/>
            </a:blip>
            <a:stretch>
              <a:fillRect b="0" l="0" r="0" t="0"/>
            </a:stretch>
          </a:blipFill>
          <a:ln>
            <a:noFill/>
          </a:ln>
        </p:spPr>
      </p:sp>
      <p:sp>
        <p:nvSpPr>
          <p:cNvPr id="745" name="Google Shape;745;p36"/>
          <p:cNvSpPr txBox="1"/>
          <p:nvPr/>
        </p:nvSpPr>
        <p:spPr>
          <a:xfrm>
            <a:off x="514350" y="287605"/>
            <a:ext cx="8115300" cy="1847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5000" u="none" cap="none" strike="noStrike">
                <a:solidFill>
                  <a:srgbClr val="8F6234"/>
                </a:solidFill>
                <a:latin typeface="League Gothic"/>
                <a:ea typeface="League Gothic"/>
                <a:cs typeface="League Gothic"/>
                <a:sym typeface="League Gothic"/>
              </a:rPr>
              <a:t>TRUST: EMPATHTIC LISTENING FOR THE WIN!</a:t>
            </a:r>
            <a:endParaRPr sz="700"/>
          </a:p>
        </p:txBody>
      </p:sp>
      <p:sp>
        <p:nvSpPr>
          <p:cNvPr id="746" name="Google Shape;746;p36"/>
          <p:cNvSpPr/>
          <p:nvPr/>
        </p:nvSpPr>
        <p:spPr>
          <a:xfrm>
            <a:off x="4509138" y="1487407"/>
            <a:ext cx="348934" cy="348934"/>
          </a:xfrm>
          <a:custGeom>
            <a:rect b="b" l="l" r="r" t="t"/>
            <a:pathLst>
              <a:path extrusionOk="0" h="697868" w="697868">
                <a:moveTo>
                  <a:pt x="0" y="0"/>
                </a:moveTo>
                <a:lnTo>
                  <a:pt x="697868" y="0"/>
                </a:lnTo>
                <a:lnTo>
                  <a:pt x="697868" y="697869"/>
                </a:lnTo>
                <a:lnTo>
                  <a:pt x="0" y="697869"/>
                </a:lnTo>
                <a:lnTo>
                  <a:pt x="0" y="0"/>
                </a:lnTo>
                <a:close/>
              </a:path>
            </a:pathLst>
          </a:custGeom>
          <a:blipFill rotWithShape="1">
            <a:blip r:embed="rId4">
              <a:alphaModFix/>
            </a:blip>
            <a:stretch>
              <a:fillRect b="0" l="0" r="0" t="0"/>
            </a:stretch>
          </a:blipFill>
          <a:ln>
            <a:noFill/>
          </a:ln>
        </p:spPr>
      </p:sp>
      <p:grpSp>
        <p:nvGrpSpPr>
          <p:cNvPr id="747" name="Google Shape;747;p36"/>
          <p:cNvGrpSpPr/>
          <p:nvPr/>
        </p:nvGrpSpPr>
        <p:grpSpPr>
          <a:xfrm>
            <a:off x="4964466" y="1446516"/>
            <a:ext cx="3475012" cy="389826"/>
            <a:chOff x="0" y="-47625"/>
            <a:chExt cx="4047300" cy="454025"/>
          </a:xfrm>
        </p:grpSpPr>
        <p:sp>
          <p:nvSpPr>
            <p:cNvPr id="748" name="Google Shape;748;p36"/>
            <p:cNvSpPr/>
            <p:nvPr/>
          </p:nvSpPr>
          <p:spPr>
            <a:xfrm>
              <a:off x="0" y="0"/>
              <a:ext cx="4047257" cy="406400"/>
            </a:xfrm>
            <a:custGeom>
              <a:rect b="b" l="l" r="r" t="t"/>
              <a:pathLst>
                <a:path extrusionOk="0" h="406400" w="4047257">
                  <a:moveTo>
                    <a:pt x="3844057" y="0"/>
                  </a:moveTo>
                  <a:cubicBezTo>
                    <a:pt x="3956282" y="0"/>
                    <a:pt x="4047257" y="90976"/>
                    <a:pt x="4047257" y="203200"/>
                  </a:cubicBezTo>
                  <a:cubicBezTo>
                    <a:pt x="4047257" y="315424"/>
                    <a:pt x="3956282" y="406400"/>
                    <a:pt x="3844057"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9" name="Google Shape;749;p36"/>
            <p:cNvSpPr txBox="1"/>
            <p:nvPr/>
          </p:nvSpPr>
          <p:spPr>
            <a:xfrm>
              <a:off x="0" y="-47625"/>
              <a:ext cx="40473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50" name="Google Shape;750;p36"/>
          <p:cNvSpPr txBox="1"/>
          <p:nvPr/>
        </p:nvSpPr>
        <p:spPr>
          <a:xfrm>
            <a:off x="5152752" y="1517851"/>
            <a:ext cx="3286800" cy="2154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Hang on every word</a:t>
            </a:r>
            <a:endParaRPr sz="700"/>
          </a:p>
        </p:txBody>
      </p:sp>
      <p:sp>
        <p:nvSpPr>
          <p:cNvPr id="751" name="Google Shape;751;p36"/>
          <p:cNvSpPr/>
          <p:nvPr/>
        </p:nvSpPr>
        <p:spPr>
          <a:xfrm>
            <a:off x="4509138" y="1936354"/>
            <a:ext cx="348934" cy="348934"/>
          </a:xfrm>
          <a:custGeom>
            <a:rect b="b" l="l" r="r" t="t"/>
            <a:pathLst>
              <a:path extrusionOk="0" h="697868" w="697868">
                <a:moveTo>
                  <a:pt x="0" y="0"/>
                </a:moveTo>
                <a:lnTo>
                  <a:pt x="697868" y="0"/>
                </a:lnTo>
                <a:lnTo>
                  <a:pt x="697868" y="697868"/>
                </a:lnTo>
                <a:lnTo>
                  <a:pt x="0" y="697868"/>
                </a:lnTo>
                <a:lnTo>
                  <a:pt x="0" y="0"/>
                </a:lnTo>
                <a:close/>
              </a:path>
            </a:pathLst>
          </a:custGeom>
          <a:blipFill rotWithShape="1">
            <a:blip r:embed="rId4">
              <a:alphaModFix/>
            </a:blip>
            <a:stretch>
              <a:fillRect b="0" l="0" r="0" t="0"/>
            </a:stretch>
          </a:blipFill>
          <a:ln>
            <a:noFill/>
          </a:ln>
        </p:spPr>
      </p:sp>
      <p:grpSp>
        <p:nvGrpSpPr>
          <p:cNvPr id="752" name="Google Shape;752;p36"/>
          <p:cNvGrpSpPr/>
          <p:nvPr/>
        </p:nvGrpSpPr>
        <p:grpSpPr>
          <a:xfrm>
            <a:off x="4964466" y="1895463"/>
            <a:ext cx="3475012" cy="389826"/>
            <a:chOff x="0" y="-47625"/>
            <a:chExt cx="4047300" cy="454025"/>
          </a:xfrm>
        </p:grpSpPr>
        <p:sp>
          <p:nvSpPr>
            <p:cNvPr id="753" name="Google Shape;753;p36"/>
            <p:cNvSpPr/>
            <p:nvPr/>
          </p:nvSpPr>
          <p:spPr>
            <a:xfrm>
              <a:off x="0" y="0"/>
              <a:ext cx="4047257" cy="406400"/>
            </a:xfrm>
            <a:custGeom>
              <a:rect b="b" l="l" r="r" t="t"/>
              <a:pathLst>
                <a:path extrusionOk="0" h="406400" w="4047257">
                  <a:moveTo>
                    <a:pt x="3844057" y="0"/>
                  </a:moveTo>
                  <a:cubicBezTo>
                    <a:pt x="3956282" y="0"/>
                    <a:pt x="4047257" y="90976"/>
                    <a:pt x="4047257" y="203200"/>
                  </a:cubicBezTo>
                  <a:cubicBezTo>
                    <a:pt x="4047257" y="315424"/>
                    <a:pt x="3956282" y="406400"/>
                    <a:pt x="3844057"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4" name="Google Shape;754;p36"/>
            <p:cNvSpPr txBox="1"/>
            <p:nvPr/>
          </p:nvSpPr>
          <p:spPr>
            <a:xfrm>
              <a:off x="0" y="-47625"/>
              <a:ext cx="40473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55" name="Google Shape;755;p36"/>
          <p:cNvSpPr txBox="1"/>
          <p:nvPr/>
        </p:nvSpPr>
        <p:spPr>
          <a:xfrm>
            <a:off x="5152752" y="1967153"/>
            <a:ext cx="3286800" cy="2154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Body language: eye contact &amp; nodding</a:t>
            </a:r>
            <a:endParaRPr sz="700"/>
          </a:p>
        </p:txBody>
      </p:sp>
      <p:sp>
        <p:nvSpPr>
          <p:cNvPr id="756" name="Google Shape;756;p36"/>
          <p:cNvSpPr/>
          <p:nvPr/>
        </p:nvSpPr>
        <p:spPr>
          <a:xfrm>
            <a:off x="4509138" y="2385300"/>
            <a:ext cx="348934" cy="348934"/>
          </a:xfrm>
          <a:custGeom>
            <a:rect b="b" l="l" r="r" t="t"/>
            <a:pathLst>
              <a:path extrusionOk="0" h="697868" w="697868">
                <a:moveTo>
                  <a:pt x="0" y="0"/>
                </a:moveTo>
                <a:lnTo>
                  <a:pt x="697868" y="0"/>
                </a:lnTo>
                <a:lnTo>
                  <a:pt x="697868" y="697868"/>
                </a:lnTo>
                <a:lnTo>
                  <a:pt x="0" y="697868"/>
                </a:lnTo>
                <a:lnTo>
                  <a:pt x="0" y="0"/>
                </a:lnTo>
                <a:close/>
              </a:path>
            </a:pathLst>
          </a:custGeom>
          <a:blipFill rotWithShape="1">
            <a:blip r:embed="rId4">
              <a:alphaModFix/>
            </a:blip>
            <a:stretch>
              <a:fillRect b="0" l="0" r="0" t="0"/>
            </a:stretch>
          </a:blipFill>
          <a:ln>
            <a:noFill/>
          </a:ln>
        </p:spPr>
      </p:sp>
      <p:grpSp>
        <p:nvGrpSpPr>
          <p:cNvPr id="757" name="Google Shape;757;p36"/>
          <p:cNvGrpSpPr/>
          <p:nvPr/>
        </p:nvGrpSpPr>
        <p:grpSpPr>
          <a:xfrm>
            <a:off x="4964466" y="2344409"/>
            <a:ext cx="3475012" cy="389826"/>
            <a:chOff x="0" y="-47625"/>
            <a:chExt cx="4047300" cy="454025"/>
          </a:xfrm>
        </p:grpSpPr>
        <p:sp>
          <p:nvSpPr>
            <p:cNvPr id="758" name="Google Shape;758;p36"/>
            <p:cNvSpPr/>
            <p:nvPr/>
          </p:nvSpPr>
          <p:spPr>
            <a:xfrm>
              <a:off x="0" y="0"/>
              <a:ext cx="4047257" cy="406400"/>
            </a:xfrm>
            <a:custGeom>
              <a:rect b="b" l="l" r="r" t="t"/>
              <a:pathLst>
                <a:path extrusionOk="0" h="406400" w="4047257">
                  <a:moveTo>
                    <a:pt x="3844057" y="0"/>
                  </a:moveTo>
                  <a:cubicBezTo>
                    <a:pt x="3956282" y="0"/>
                    <a:pt x="4047257" y="90976"/>
                    <a:pt x="4047257" y="203200"/>
                  </a:cubicBezTo>
                  <a:cubicBezTo>
                    <a:pt x="4047257" y="315424"/>
                    <a:pt x="3956282" y="406400"/>
                    <a:pt x="3844057"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9" name="Google Shape;759;p36"/>
            <p:cNvSpPr txBox="1"/>
            <p:nvPr/>
          </p:nvSpPr>
          <p:spPr>
            <a:xfrm>
              <a:off x="0" y="-47625"/>
              <a:ext cx="40473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60" name="Google Shape;760;p36"/>
          <p:cNvSpPr txBox="1"/>
          <p:nvPr/>
        </p:nvSpPr>
        <p:spPr>
          <a:xfrm>
            <a:off x="5152752" y="2416100"/>
            <a:ext cx="3286800" cy="2154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b="0" i="0" lang="en" sz="1400" u="none" cap="none" strike="noStrike">
                <a:solidFill>
                  <a:srgbClr val="1E302C"/>
                </a:solidFill>
                <a:latin typeface="Franklin Gothic"/>
                <a:ea typeface="Franklin Gothic"/>
                <a:cs typeface="Franklin Gothic"/>
                <a:sym typeface="Franklin Gothic"/>
              </a:rPr>
              <a:t>Empathtic vs sympathtic statements</a:t>
            </a:r>
            <a:endParaRPr sz="700"/>
          </a:p>
        </p:txBody>
      </p:sp>
      <p:grpSp>
        <p:nvGrpSpPr>
          <p:cNvPr id="761" name="Google Shape;761;p36"/>
          <p:cNvGrpSpPr/>
          <p:nvPr/>
        </p:nvGrpSpPr>
        <p:grpSpPr>
          <a:xfrm>
            <a:off x="4964466" y="2792213"/>
            <a:ext cx="3572147" cy="1570940"/>
            <a:chOff x="0" y="-47625"/>
            <a:chExt cx="4047300" cy="1779900"/>
          </a:xfrm>
        </p:grpSpPr>
        <p:sp>
          <p:nvSpPr>
            <p:cNvPr id="762" name="Google Shape;762;p36"/>
            <p:cNvSpPr/>
            <p:nvPr/>
          </p:nvSpPr>
          <p:spPr>
            <a:xfrm>
              <a:off x="0" y="0"/>
              <a:ext cx="4047257" cy="1732134"/>
            </a:xfrm>
            <a:custGeom>
              <a:rect b="b" l="l" r="r" t="t"/>
              <a:pathLst>
                <a:path extrusionOk="0" h="1732134" w="4047257">
                  <a:moveTo>
                    <a:pt x="3844057" y="0"/>
                  </a:moveTo>
                  <a:cubicBezTo>
                    <a:pt x="3956282" y="0"/>
                    <a:pt x="4047257" y="387751"/>
                    <a:pt x="4047257" y="866067"/>
                  </a:cubicBezTo>
                  <a:cubicBezTo>
                    <a:pt x="4047257" y="1344382"/>
                    <a:pt x="3956282" y="1732134"/>
                    <a:pt x="3844057" y="1732134"/>
                  </a:cubicBezTo>
                  <a:lnTo>
                    <a:pt x="203200" y="1732134"/>
                  </a:lnTo>
                  <a:cubicBezTo>
                    <a:pt x="90976" y="1732134"/>
                    <a:pt x="0" y="1344382"/>
                    <a:pt x="0" y="866067"/>
                  </a:cubicBezTo>
                  <a:cubicBezTo>
                    <a:pt x="0" y="387751"/>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3" name="Google Shape;763;p36"/>
            <p:cNvSpPr txBox="1"/>
            <p:nvPr/>
          </p:nvSpPr>
          <p:spPr>
            <a:xfrm>
              <a:off x="0" y="-47625"/>
              <a:ext cx="4047300" cy="1779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64" name="Google Shape;764;p36"/>
          <p:cNvSpPr/>
          <p:nvPr/>
        </p:nvSpPr>
        <p:spPr>
          <a:xfrm rot="1624665">
            <a:off x="3229029" y="1331689"/>
            <a:ext cx="1126629" cy="485474"/>
          </a:xfrm>
          <a:custGeom>
            <a:rect b="b" l="l" r="r" t="t"/>
            <a:pathLst>
              <a:path extrusionOk="0" h="971374" w="2254244">
                <a:moveTo>
                  <a:pt x="0" y="0"/>
                </a:moveTo>
                <a:lnTo>
                  <a:pt x="2254245" y="0"/>
                </a:lnTo>
                <a:lnTo>
                  <a:pt x="2254245" y="971374"/>
                </a:lnTo>
                <a:lnTo>
                  <a:pt x="0" y="971374"/>
                </a:lnTo>
                <a:lnTo>
                  <a:pt x="0" y="0"/>
                </a:lnTo>
                <a:close/>
              </a:path>
            </a:pathLst>
          </a:custGeom>
          <a:blipFill rotWithShape="1">
            <a:blip r:embed="rId5">
              <a:alphaModFix/>
            </a:blip>
            <a:stretch>
              <a:fillRect b="0" l="0" r="0" t="0"/>
            </a:stretch>
          </a:blipFill>
          <a:ln>
            <a:noFill/>
          </a:ln>
        </p:spPr>
      </p:sp>
      <p:sp>
        <p:nvSpPr>
          <p:cNvPr id="765" name="Google Shape;765;p36"/>
          <p:cNvSpPr/>
          <p:nvPr/>
        </p:nvSpPr>
        <p:spPr>
          <a:xfrm flipH="1">
            <a:off x="323910" y="2577427"/>
            <a:ext cx="567206" cy="605754"/>
          </a:xfrm>
          <a:custGeom>
            <a:rect b="b" l="l" r="r" t="t"/>
            <a:pathLst>
              <a:path extrusionOk="0" h="1211508" w="1134412">
                <a:moveTo>
                  <a:pt x="1134412" y="0"/>
                </a:moveTo>
                <a:lnTo>
                  <a:pt x="0" y="0"/>
                </a:lnTo>
                <a:lnTo>
                  <a:pt x="0" y="1211508"/>
                </a:lnTo>
                <a:lnTo>
                  <a:pt x="1134412" y="1211508"/>
                </a:lnTo>
                <a:lnTo>
                  <a:pt x="1134412" y="0"/>
                </a:lnTo>
                <a:close/>
              </a:path>
            </a:pathLst>
          </a:custGeom>
          <a:blipFill rotWithShape="1">
            <a:blip r:embed="rId6">
              <a:alphaModFix/>
            </a:blip>
            <a:stretch>
              <a:fillRect b="0" l="0" r="0" t="0"/>
            </a:stretch>
          </a:blipFill>
          <a:ln>
            <a:noFill/>
          </a:ln>
        </p:spPr>
      </p:sp>
      <p:sp>
        <p:nvSpPr>
          <p:cNvPr id="766" name="Google Shape;766;p36"/>
          <p:cNvSpPr txBox="1"/>
          <p:nvPr/>
        </p:nvSpPr>
        <p:spPr>
          <a:xfrm>
            <a:off x="4964475" y="2959937"/>
            <a:ext cx="3749400" cy="1250700"/>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 sz="1000" u="none" cap="none" strike="noStrike">
                <a:solidFill>
                  <a:srgbClr val="000000"/>
                </a:solidFill>
                <a:latin typeface="Franklin Gothic"/>
                <a:ea typeface="Franklin Gothic"/>
                <a:cs typeface="Franklin Gothic"/>
                <a:sym typeface="Franklin Gothic"/>
              </a:rPr>
              <a:t>"That must have been challenging"</a:t>
            </a:r>
            <a:endParaRPr b="0" i="0" sz="800" u="none" cap="none" strike="noStrike">
              <a:solidFill>
                <a:srgbClr val="000000"/>
              </a:solidFill>
              <a:latin typeface="Franklin Gothic"/>
              <a:ea typeface="Franklin Gothic"/>
              <a:cs typeface="Franklin Gothic"/>
              <a:sym typeface="Franklin Gothic"/>
            </a:endParaRPr>
          </a:p>
          <a:p>
            <a:pPr indent="0" lvl="0" marL="0" marR="0" rtl="0" algn="ctr">
              <a:lnSpc>
                <a:spcPct val="140019"/>
              </a:lnSpc>
              <a:spcBef>
                <a:spcPts val="0"/>
              </a:spcBef>
              <a:spcAft>
                <a:spcPts val="0"/>
              </a:spcAft>
              <a:buNone/>
            </a:pPr>
            <a:r>
              <a:rPr b="0" i="0" lang="en" sz="1000" u="none" cap="none" strike="noStrike">
                <a:solidFill>
                  <a:srgbClr val="000000"/>
                </a:solidFill>
                <a:latin typeface="Franklin Gothic"/>
                <a:ea typeface="Franklin Gothic"/>
                <a:cs typeface="Franklin Gothic"/>
                <a:sym typeface="Franklin Gothic"/>
              </a:rPr>
              <a:t>"I can imagine how exciting that was for you"</a:t>
            </a:r>
            <a:endParaRPr b="0" i="0" sz="1000" u="none" cap="none" strike="noStrike">
              <a:solidFill>
                <a:srgbClr val="000000"/>
              </a:solidFill>
              <a:latin typeface="Franklin Gothic"/>
              <a:ea typeface="Franklin Gothic"/>
              <a:cs typeface="Franklin Gothic"/>
              <a:sym typeface="Franklin Gothic"/>
            </a:endParaRPr>
          </a:p>
          <a:p>
            <a:pPr indent="0" lvl="0" marL="0" marR="0" rtl="0" algn="ctr">
              <a:lnSpc>
                <a:spcPct val="140019"/>
              </a:lnSpc>
              <a:spcBef>
                <a:spcPts val="0"/>
              </a:spcBef>
              <a:spcAft>
                <a:spcPts val="0"/>
              </a:spcAft>
              <a:buNone/>
            </a:pPr>
            <a:r>
              <a:rPr b="0" i="0" lang="en" sz="1000" u="none" cap="none" strike="noStrike">
                <a:solidFill>
                  <a:srgbClr val="000000"/>
                </a:solidFill>
                <a:latin typeface="Franklin Gothic"/>
                <a:ea typeface="Franklin Gothic"/>
                <a:cs typeface="Franklin Gothic"/>
                <a:sym typeface="Franklin Gothic"/>
              </a:rPr>
              <a:t>"It sounds like you really put your heart</a:t>
            </a:r>
            <a:endParaRPr sz="700"/>
          </a:p>
          <a:p>
            <a:pPr indent="0" lvl="0" marL="0" marR="0" rtl="0" algn="ctr">
              <a:lnSpc>
                <a:spcPct val="140019"/>
              </a:lnSpc>
              <a:spcBef>
                <a:spcPts val="0"/>
              </a:spcBef>
              <a:spcAft>
                <a:spcPts val="0"/>
              </a:spcAft>
              <a:buNone/>
            </a:pPr>
            <a:r>
              <a:rPr b="0" i="0" lang="en" sz="1000" u="none" cap="none" strike="noStrike">
                <a:solidFill>
                  <a:srgbClr val="000000"/>
                </a:solidFill>
                <a:latin typeface="Franklin Gothic"/>
                <a:ea typeface="Franklin Gothic"/>
                <a:cs typeface="Franklin Gothic"/>
                <a:sym typeface="Franklin Gothic"/>
              </a:rPr>
              <a:t> into that project"</a:t>
            </a:r>
            <a:endParaRPr b="0" i="0" sz="1000" u="none" cap="none" strike="noStrike">
              <a:solidFill>
                <a:srgbClr val="000000"/>
              </a:solidFill>
              <a:latin typeface="Franklin Gothic"/>
              <a:ea typeface="Franklin Gothic"/>
              <a:cs typeface="Franklin Gothic"/>
              <a:sym typeface="Franklin Gothic"/>
            </a:endParaRPr>
          </a:p>
          <a:p>
            <a:pPr indent="0" lvl="0" marL="0" marR="0" rtl="0" algn="ctr">
              <a:lnSpc>
                <a:spcPct val="140019"/>
              </a:lnSpc>
              <a:spcBef>
                <a:spcPts val="0"/>
              </a:spcBef>
              <a:spcAft>
                <a:spcPts val="0"/>
              </a:spcAft>
              <a:buNone/>
            </a:pPr>
            <a:r>
              <a:rPr b="0" i="0" lang="en" sz="1000" u="none" cap="none" strike="noStrike">
                <a:solidFill>
                  <a:srgbClr val="000000"/>
                </a:solidFill>
                <a:latin typeface="Franklin Gothic"/>
                <a:ea typeface="Franklin Gothic"/>
                <a:cs typeface="Franklin Gothic"/>
                <a:sym typeface="Franklin Gothic"/>
              </a:rPr>
              <a:t>"How did you feel when that happened?"</a:t>
            </a:r>
            <a:endParaRPr sz="700"/>
          </a:p>
          <a:p>
            <a:pPr indent="0" lvl="0" marL="0" marR="0" rtl="0" algn="ctr">
              <a:lnSpc>
                <a:spcPct val="126679"/>
              </a:lnSpc>
              <a:spcBef>
                <a:spcPts val="0"/>
              </a:spcBef>
              <a:spcAft>
                <a:spcPts val="0"/>
              </a:spcAft>
              <a:buNone/>
            </a:pPr>
            <a:r>
              <a:t/>
            </a:r>
            <a:endParaRPr b="0" i="0" sz="1000" u="none" cap="none" strike="noStrike">
              <a:solidFill>
                <a:srgbClr val="000000"/>
              </a:solidFill>
              <a:latin typeface="Franklin Gothic"/>
              <a:ea typeface="Franklin Gothic"/>
              <a:cs typeface="Franklin Gothic"/>
              <a:sym typeface="Franklin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774" name="Shape 774"/>
        <p:cNvGrpSpPr/>
        <p:nvPr/>
      </p:nvGrpSpPr>
      <p:grpSpPr>
        <a:xfrm>
          <a:off x="0" y="0"/>
          <a:ext cx="0" cy="0"/>
          <a:chOff x="0" y="0"/>
          <a:chExt cx="0" cy="0"/>
        </a:xfrm>
      </p:grpSpPr>
      <p:grpSp>
        <p:nvGrpSpPr>
          <p:cNvPr id="775" name="Google Shape;775;p37"/>
          <p:cNvGrpSpPr/>
          <p:nvPr/>
        </p:nvGrpSpPr>
        <p:grpSpPr>
          <a:xfrm>
            <a:off x="-278755" y="4436356"/>
            <a:ext cx="9701831" cy="1323911"/>
            <a:chOff x="0" y="-47625"/>
            <a:chExt cx="5110261" cy="697346"/>
          </a:xfrm>
        </p:grpSpPr>
        <p:sp>
          <p:nvSpPr>
            <p:cNvPr id="776" name="Google Shape;776;p37"/>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777" name="Google Shape;777;p37"/>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8" name="Google Shape;778;p37"/>
          <p:cNvGrpSpPr/>
          <p:nvPr/>
        </p:nvGrpSpPr>
        <p:grpSpPr>
          <a:xfrm>
            <a:off x="514350" y="4618456"/>
            <a:ext cx="1251473" cy="214618"/>
            <a:chOff x="0" y="-47625"/>
            <a:chExt cx="2647500" cy="454025"/>
          </a:xfrm>
        </p:grpSpPr>
        <p:sp>
          <p:nvSpPr>
            <p:cNvPr id="779" name="Google Shape;779;p37"/>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0" name="Google Shape;780;p37"/>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1" name="Google Shape;781;p37"/>
          <p:cNvGrpSpPr/>
          <p:nvPr/>
        </p:nvGrpSpPr>
        <p:grpSpPr>
          <a:xfrm>
            <a:off x="7378227" y="4618456"/>
            <a:ext cx="1251473" cy="214618"/>
            <a:chOff x="0" y="-47625"/>
            <a:chExt cx="2647500" cy="454025"/>
          </a:xfrm>
        </p:grpSpPr>
        <p:sp>
          <p:nvSpPr>
            <p:cNvPr id="782" name="Google Shape;782;p37"/>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3" name="Google Shape;783;p37"/>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784" name="Google Shape;784;p37"/>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785" name="Google Shape;785;p37"/>
          <p:cNvGrpSpPr/>
          <p:nvPr/>
        </p:nvGrpSpPr>
        <p:grpSpPr>
          <a:xfrm>
            <a:off x="6637063" y="426663"/>
            <a:ext cx="1992579" cy="1992579"/>
            <a:chOff x="0" y="0"/>
            <a:chExt cx="812800" cy="812800"/>
          </a:xfrm>
        </p:grpSpPr>
        <p:sp>
          <p:nvSpPr>
            <p:cNvPr id="786" name="Google Shape;786;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7" name="Google Shape;787;p3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8" name="Google Shape;788;p37"/>
          <p:cNvGrpSpPr/>
          <p:nvPr/>
        </p:nvGrpSpPr>
        <p:grpSpPr>
          <a:xfrm>
            <a:off x="7352699" y="1219442"/>
            <a:ext cx="1612433" cy="1612433"/>
            <a:chOff x="0" y="0"/>
            <a:chExt cx="812800" cy="812800"/>
          </a:xfrm>
        </p:grpSpPr>
        <p:sp>
          <p:nvSpPr>
            <p:cNvPr id="789" name="Google Shape;789;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0" name="Google Shape;790;p3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1" name="Google Shape;791;p37"/>
          <p:cNvGrpSpPr/>
          <p:nvPr/>
        </p:nvGrpSpPr>
        <p:grpSpPr>
          <a:xfrm>
            <a:off x="6105708" y="1303850"/>
            <a:ext cx="818408" cy="818408"/>
            <a:chOff x="0" y="0"/>
            <a:chExt cx="812800" cy="812800"/>
          </a:xfrm>
        </p:grpSpPr>
        <p:sp>
          <p:nvSpPr>
            <p:cNvPr id="792" name="Google Shape;792;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3" name="Google Shape;793;p37"/>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94" name="Google Shape;794;p37"/>
          <p:cNvSpPr/>
          <p:nvPr/>
        </p:nvSpPr>
        <p:spPr>
          <a:xfrm>
            <a:off x="6414461" y="574003"/>
            <a:ext cx="1927531" cy="1752302"/>
          </a:xfrm>
          <a:custGeom>
            <a:rect b="b" l="l" r="r" t="t"/>
            <a:pathLst>
              <a:path extrusionOk="0" h="3504603" w="3855063">
                <a:moveTo>
                  <a:pt x="0" y="0"/>
                </a:moveTo>
                <a:lnTo>
                  <a:pt x="3855063" y="0"/>
                </a:lnTo>
                <a:lnTo>
                  <a:pt x="3855063" y="3504603"/>
                </a:lnTo>
                <a:lnTo>
                  <a:pt x="0" y="3504603"/>
                </a:lnTo>
                <a:lnTo>
                  <a:pt x="0" y="0"/>
                </a:lnTo>
                <a:close/>
              </a:path>
            </a:pathLst>
          </a:custGeom>
          <a:blipFill rotWithShape="1">
            <a:blip r:embed="rId3">
              <a:alphaModFix/>
            </a:blip>
            <a:stretch>
              <a:fillRect b="0" l="0" r="0" t="0"/>
            </a:stretch>
          </a:blipFill>
          <a:ln>
            <a:noFill/>
          </a:ln>
        </p:spPr>
      </p:sp>
      <p:sp>
        <p:nvSpPr>
          <p:cNvPr id="795" name="Google Shape;795;p37"/>
          <p:cNvSpPr txBox="1"/>
          <p:nvPr/>
        </p:nvSpPr>
        <p:spPr>
          <a:xfrm>
            <a:off x="607513" y="254903"/>
            <a:ext cx="5037300" cy="2924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 sz="5000" u="none" cap="none" strike="noStrike">
                <a:solidFill>
                  <a:srgbClr val="8F6234"/>
                </a:solidFill>
                <a:latin typeface="League Gothic"/>
                <a:ea typeface="League Gothic"/>
                <a:cs typeface="League Gothic"/>
                <a:sym typeface="League Gothic"/>
              </a:rPr>
              <a:t>TAKER, MATCHER, GIVER</a:t>
            </a:r>
            <a:endParaRPr sz="700"/>
          </a:p>
        </p:txBody>
      </p:sp>
      <p:sp>
        <p:nvSpPr>
          <p:cNvPr id="796" name="Google Shape;796;p37"/>
          <p:cNvSpPr txBox="1"/>
          <p:nvPr/>
        </p:nvSpPr>
        <p:spPr>
          <a:xfrm>
            <a:off x="1400125" y="847850"/>
            <a:ext cx="4005600" cy="8658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4000" u="none" cap="none" strike="noStrike">
                <a:solidFill>
                  <a:srgbClr val="1E302C"/>
                </a:solidFill>
                <a:latin typeface="Arial"/>
                <a:ea typeface="Arial"/>
                <a:cs typeface="Arial"/>
                <a:sym typeface="Arial"/>
              </a:rPr>
              <a:t>Which are you?</a:t>
            </a:r>
            <a:endParaRPr sz="700"/>
          </a:p>
        </p:txBody>
      </p:sp>
      <p:sp>
        <p:nvSpPr>
          <p:cNvPr id="797" name="Google Shape;797;p37"/>
          <p:cNvSpPr/>
          <p:nvPr/>
        </p:nvSpPr>
        <p:spPr>
          <a:xfrm>
            <a:off x="607513" y="263914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798" name="Google Shape;798;p37"/>
          <p:cNvGrpSpPr/>
          <p:nvPr/>
        </p:nvGrpSpPr>
        <p:grpSpPr>
          <a:xfrm>
            <a:off x="908243" y="2612133"/>
            <a:ext cx="1855948" cy="257478"/>
            <a:chOff x="0" y="-47625"/>
            <a:chExt cx="3272700" cy="454025"/>
          </a:xfrm>
        </p:grpSpPr>
        <p:sp>
          <p:nvSpPr>
            <p:cNvPr id="799" name="Google Shape;799;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0" name="Google Shape;800;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01" name="Google Shape;801;p37"/>
          <p:cNvSpPr txBox="1"/>
          <p:nvPr/>
        </p:nvSpPr>
        <p:spPr>
          <a:xfrm>
            <a:off x="1032600" y="2658895"/>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What’s in it for me?</a:t>
            </a:r>
            <a:endParaRPr sz="700"/>
          </a:p>
        </p:txBody>
      </p:sp>
      <p:sp>
        <p:nvSpPr>
          <p:cNvPr id="802" name="Google Shape;802;p37"/>
          <p:cNvSpPr/>
          <p:nvPr/>
        </p:nvSpPr>
        <p:spPr>
          <a:xfrm>
            <a:off x="3144360" y="263914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803" name="Google Shape;803;p37"/>
          <p:cNvGrpSpPr/>
          <p:nvPr/>
        </p:nvGrpSpPr>
        <p:grpSpPr>
          <a:xfrm>
            <a:off x="3445090" y="2612133"/>
            <a:ext cx="1855948" cy="257478"/>
            <a:chOff x="0" y="-47625"/>
            <a:chExt cx="3272700" cy="454025"/>
          </a:xfrm>
        </p:grpSpPr>
        <p:sp>
          <p:nvSpPr>
            <p:cNvPr id="804" name="Google Shape;804;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5" name="Google Shape;805;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06" name="Google Shape;806;p37"/>
          <p:cNvSpPr txBox="1"/>
          <p:nvPr/>
        </p:nvSpPr>
        <p:spPr>
          <a:xfrm>
            <a:off x="3569447" y="2658895"/>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Fairness focused</a:t>
            </a:r>
            <a:endParaRPr sz="700"/>
          </a:p>
        </p:txBody>
      </p:sp>
      <p:sp>
        <p:nvSpPr>
          <p:cNvPr id="807" name="Google Shape;807;p37"/>
          <p:cNvSpPr/>
          <p:nvPr/>
        </p:nvSpPr>
        <p:spPr>
          <a:xfrm>
            <a:off x="607513" y="300917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808" name="Google Shape;808;p37"/>
          <p:cNvGrpSpPr/>
          <p:nvPr/>
        </p:nvGrpSpPr>
        <p:grpSpPr>
          <a:xfrm>
            <a:off x="908243" y="2982164"/>
            <a:ext cx="1855948" cy="257478"/>
            <a:chOff x="0" y="-47625"/>
            <a:chExt cx="3272700" cy="454025"/>
          </a:xfrm>
        </p:grpSpPr>
        <p:sp>
          <p:nvSpPr>
            <p:cNvPr id="809" name="Google Shape;809;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0" name="Google Shape;810;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11" name="Google Shape;811;p37"/>
          <p:cNvSpPr txBox="1"/>
          <p:nvPr/>
        </p:nvSpPr>
        <p:spPr>
          <a:xfrm>
            <a:off x="1032600" y="302892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Kiss up, kick down</a:t>
            </a:r>
            <a:endParaRPr sz="700"/>
          </a:p>
        </p:txBody>
      </p:sp>
      <p:sp>
        <p:nvSpPr>
          <p:cNvPr id="812" name="Google Shape;812;p37"/>
          <p:cNvSpPr/>
          <p:nvPr/>
        </p:nvSpPr>
        <p:spPr>
          <a:xfrm>
            <a:off x="3144360" y="300917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813" name="Google Shape;813;p37"/>
          <p:cNvGrpSpPr/>
          <p:nvPr/>
        </p:nvGrpSpPr>
        <p:grpSpPr>
          <a:xfrm>
            <a:off x="3445090" y="2982164"/>
            <a:ext cx="1855948" cy="257478"/>
            <a:chOff x="0" y="-47625"/>
            <a:chExt cx="3272700" cy="454025"/>
          </a:xfrm>
        </p:grpSpPr>
        <p:sp>
          <p:nvSpPr>
            <p:cNvPr id="814" name="Google Shape;814;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5" name="Google Shape;815;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16" name="Google Shape;816;p37"/>
          <p:cNvSpPr txBox="1"/>
          <p:nvPr/>
        </p:nvSpPr>
        <p:spPr>
          <a:xfrm>
            <a:off x="3569447" y="302892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Reciprocity driven</a:t>
            </a:r>
            <a:endParaRPr sz="700"/>
          </a:p>
        </p:txBody>
      </p:sp>
      <p:sp>
        <p:nvSpPr>
          <p:cNvPr id="817" name="Google Shape;817;p37"/>
          <p:cNvSpPr/>
          <p:nvPr/>
        </p:nvSpPr>
        <p:spPr>
          <a:xfrm>
            <a:off x="607513" y="3379203"/>
            <a:ext cx="230460" cy="230460"/>
          </a:xfrm>
          <a:custGeom>
            <a:rect b="b" l="l" r="r" t="t"/>
            <a:pathLst>
              <a:path extrusionOk="0" h="460920" w="460920">
                <a:moveTo>
                  <a:pt x="0" y="0"/>
                </a:moveTo>
                <a:lnTo>
                  <a:pt x="460920" y="0"/>
                </a:lnTo>
                <a:lnTo>
                  <a:pt x="460920" y="460921"/>
                </a:lnTo>
                <a:lnTo>
                  <a:pt x="0" y="460921"/>
                </a:lnTo>
                <a:lnTo>
                  <a:pt x="0" y="0"/>
                </a:lnTo>
                <a:close/>
              </a:path>
            </a:pathLst>
          </a:custGeom>
          <a:blipFill rotWithShape="1">
            <a:blip r:embed="rId4">
              <a:alphaModFix/>
            </a:blip>
            <a:stretch>
              <a:fillRect b="0" l="0" r="0" t="0"/>
            </a:stretch>
          </a:blipFill>
          <a:ln>
            <a:noFill/>
          </a:ln>
        </p:spPr>
      </p:sp>
      <p:grpSp>
        <p:nvGrpSpPr>
          <p:cNvPr id="818" name="Google Shape;818;p37"/>
          <p:cNvGrpSpPr/>
          <p:nvPr/>
        </p:nvGrpSpPr>
        <p:grpSpPr>
          <a:xfrm>
            <a:off x="908243" y="3352194"/>
            <a:ext cx="1855948" cy="257478"/>
            <a:chOff x="0" y="-47625"/>
            <a:chExt cx="3272700" cy="454025"/>
          </a:xfrm>
        </p:grpSpPr>
        <p:sp>
          <p:nvSpPr>
            <p:cNvPr id="819" name="Google Shape;819;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0" name="Google Shape;820;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21" name="Google Shape;821;p37"/>
          <p:cNvSpPr txBox="1"/>
          <p:nvPr/>
        </p:nvSpPr>
        <p:spPr>
          <a:xfrm>
            <a:off x="1032600" y="339895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Collect only “useful” contacts</a:t>
            </a:r>
            <a:endParaRPr sz="700"/>
          </a:p>
        </p:txBody>
      </p:sp>
      <p:sp>
        <p:nvSpPr>
          <p:cNvPr id="822" name="Google Shape;822;p37"/>
          <p:cNvSpPr/>
          <p:nvPr/>
        </p:nvSpPr>
        <p:spPr>
          <a:xfrm>
            <a:off x="3144360" y="3379203"/>
            <a:ext cx="230460" cy="230460"/>
          </a:xfrm>
          <a:custGeom>
            <a:rect b="b" l="l" r="r" t="t"/>
            <a:pathLst>
              <a:path extrusionOk="0" h="460920" w="460920">
                <a:moveTo>
                  <a:pt x="0" y="0"/>
                </a:moveTo>
                <a:lnTo>
                  <a:pt x="460920" y="0"/>
                </a:lnTo>
                <a:lnTo>
                  <a:pt x="460920" y="460921"/>
                </a:lnTo>
                <a:lnTo>
                  <a:pt x="0" y="460921"/>
                </a:lnTo>
                <a:lnTo>
                  <a:pt x="0" y="0"/>
                </a:lnTo>
                <a:close/>
              </a:path>
            </a:pathLst>
          </a:custGeom>
          <a:blipFill rotWithShape="1">
            <a:blip r:embed="rId4">
              <a:alphaModFix/>
            </a:blip>
            <a:stretch>
              <a:fillRect b="0" l="0" r="0" t="0"/>
            </a:stretch>
          </a:blipFill>
          <a:ln>
            <a:noFill/>
          </a:ln>
        </p:spPr>
      </p:sp>
      <p:grpSp>
        <p:nvGrpSpPr>
          <p:cNvPr id="823" name="Google Shape;823;p37"/>
          <p:cNvGrpSpPr/>
          <p:nvPr/>
        </p:nvGrpSpPr>
        <p:grpSpPr>
          <a:xfrm>
            <a:off x="3445090" y="3352194"/>
            <a:ext cx="1855948" cy="257478"/>
            <a:chOff x="0" y="-47625"/>
            <a:chExt cx="3272700" cy="454025"/>
          </a:xfrm>
        </p:grpSpPr>
        <p:sp>
          <p:nvSpPr>
            <p:cNvPr id="824" name="Google Shape;824;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5" name="Google Shape;825;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26" name="Google Shape;826;p37"/>
          <p:cNvSpPr txBox="1"/>
          <p:nvPr/>
        </p:nvSpPr>
        <p:spPr>
          <a:xfrm>
            <a:off x="3569447" y="339895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Can be transactional</a:t>
            </a:r>
            <a:endParaRPr sz="700"/>
          </a:p>
        </p:txBody>
      </p:sp>
      <p:sp>
        <p:nvSpPr>
          <p:cNvPr id="827" name="Google Shape;827;p37"/>
          <p:cNvSpPr/>
          <p:nvPr/>
        </p:nvSpPr>
        <p:spPr>
          <a:xfrm>
            <a:off x="607513" y="3749234"/>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828" name="Google Shape;828;p37"/>
          <p:cNvGrpSpPr/>
          <p:nvPr/>
        </p:nvGrpSpPr>
        <p:grpSpPr>
          <a:xfrm>
            <a:off x="908243" y="3722225"/>
            <a:ext cx="1855948" cy="257478"/>
            <a:chOff x="0" y="-47625"/>
            <a:chExt cx="3272700" cy="454025"/>
          </a:xfrm>
        </p:grpSpPr>
        <p:sp>
          <p:nvSpPr>
            <p:cNvPr id="829" name="Google Shape;829;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30" name="Google Shape;830;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31" name="Google Shape;831;p37"/>
          <p:cNvSpPr txBox="1"/>
          <p:nvPr/>
        </p:nvSpPr>
        <p:spPr>
          <a:xfrm>
            <a:off x="1032600" y="3779281"/>
            <a:ext cx="1731600" cy="192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Succes</a:t>
            </a:r>
            <a:r>
              <a:rPr lang="en" sz="900">
                <a:solidFill>
                  <a:srgbClr val="1E302C"/>
                </a:solidFill>
                <a:latin typeface="Franklin Gothic"/>
                <a:ea typeface="Franklin Gothic"/>
                <a:cs typeface="Franklin Gothic"/>
                <a:sym typeface="Franklin Gothic"/>
              </a:rPr>
              <a:t>sful</a:t>
            </a:r>
            <a:r>
              <a:rPr b="0" i="0" lang="en" sz="900" u="none" cap="none" strike="noStrike">
                <a:solidFill>
                  <a:srgbClr val="1E302C"/>
                </a:solidFill>
                <a:latin typeface="Franklin Gothic"/>
                <a:ea typeface="Franklin Gothic"/>
                <a:cs typeface="Franklin Gothic"/>
                <a:sym typeface="Franklin Gothic"/>
              </a:rPr>
              <a:t> </a:t>
            </a:r>
            <a:r>
              <a:rPr lang="en" sz="900">
                <a:solidFill>
                  <a:srgbClr val="1E302C"/>
                </a:solidFill>
                <a:latin typeface="Franklin Gothic"/>
                <a:ea typeface="Franklin Gothic"/>
                <a:cs typeface="Franklin Gothic"/>
                <a:sym typeface="Franklin Gothic"/>
              </a:rPr>
              <a:t>short term</a:t>
            </a:r>
            <a:endParaRPr sz="700"/>
          </a:p>
        </p:txBody>
      </p:sp>
      <p:sp>
        <p:nvSpPr>
          <p:cNvPr id="832" name="Google Shape;832;p37"/>
          <p:cNvSpPr/>
          <p:nvPr/>
        </p:nvSpPr>
        <p:spPr>
          <a:xfrm>
            <a:off x="3144360" y="3749234"/>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833" name="Google Shape;833;p37"/>
          <p:cNvGrpSpPr/>
          <p:nvPr/>
        </p:nvGrpSpPr>
        <p:grpSpPr>
          <a:xfrm>
            <a:off x="3445090" y="3722225"/>
            <a:ext cx="1855948" cy="257478"/>
            <a:chOff x="0" y="-47625"/>
            <a:chExt cx="3272700" cy="454025"/>
          </a:xfrm>
        </p:grpSpPr>
        <p:sp>
          <p:nvSpPr>
            <p:cNvPr id="834" name="Google Shape;834;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35" name="Google Shape;835;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36" name="Google Shape;836;p37"/>
          <p:cNvSpPr txBox="1"/>
          <p:nvPr/>
        </p:nvSpPr>
        <p:spPr>
          <a:xfrm>
            <a:off x="3569447" y="3768987"/>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First to call out takers</a:t>
            </a:r>
            <a:endParaRPr sz="700"/>
          </a:p>
        </p:txBody>
      </p:sp>
      <p:sp>
        <p:nvSpPr>
          <p:cNvPr id="837" name="Google Shape;837;p37"/>
          <p:cNvSpPr/>
          <p:nvPr/>
        </p:nvSpPr>
        <p:spPr>
          <a:xfrm rot="-2002332">
            <a:off x="5763238" y="1070421"/>
            <a:ext cx="913646" cy="393698"/>
          </a:xfrm>
          <a:custGeom>
            <a:rect b="b" l="l" r="r" t="t"/>
            <a:pathLst>
              <a:path extrusionOk="0" h="787505" w="1827544">
                <a:moveTo>
                  <a:pt x="0" y="0"/>
                </a:moveTo>
                <a:lnTo>
                  <a:pt x="1827543" y="0"/>
                </a:lnTo>
                <a:lnTo>
                  <a:pt x="1827543" y="787506"/>
                </a:lnTo>
                <a:lnTo>
                  <a:pt x="0" y="787506"/>
                </a:lnTo>
                <a:lnTo>
                  <a:pt x="0" y="0"/>
                </a:lnTo>
                <a:close/>
              </a:path>
            </a:pathLst>
          </a:custGeom>
          <a:blipFill rotWithShape="1">
            <a:blip r:embed="rId5">
              <a:alphaModFix/>
            </a:blip>
            <a:stretch>
              <a:fillRect b="0" l="0" r="0" t="0"/>
            </a:stretch>
          </a:blipFill>
          <a:ln>
            <a:noFill/>
          </a:ln>
        </p:spPr>
      </p:sp>
      <p:sp>
        <p:nvSpPr>
          <p:cNvPr id="838" name="Google Shape;838;p37"/>
          <p:cNvSpPr/>
          <p:nvPr/>
        </p:nvSpPr>
        <p:spPr>
          <a:xfrm rot="9732038">
            <a:off x="7947168" y="2280903"/>
            <a:ext cx="911725" cy="392273"/>
          </a:xfrm>
          <a:custGeom>
            <a:rect b="b" l="l" r="r" t="t"/>
            <a:pathLst>
              <a:path extrusionOk="0" h="787505" w="1827544">
                <a:moveTo>
                  <a:pt x="0" y="0"/>
                </a:moveTo>
                <a:lnTo>
                  <a:pt x="1827544" y="0"/>
                </a:lnTo>
                <a:lnTo>
                  <a:pt x="1827544" y="787505"/>
                </a:lnTo>
                <a:lnTo>
                  <a:pt x="0" y="787505"/>
                </a:lnTo>
                <a:lnTo>
                  <a:pt x="0" y="0"/>
                </a:lnTo>
                <a:close/>
              </a:path>
            </a:pathLst>
          </a:custGeom>
          <a:blipFill rotWithShape="1">
            <a:blip r:embed="rId5">
              <a:alphaModFix/>
            </a:blip>
            <a:stretch>
              <a:fillRect b="0" l="0" r="0" t="0"/>
            </a:stretch>
          </a:blipFill>
          <a:ln>
            <a:noFill/>
          </a:ln>
        </p:spPr>
      </p:sp>
      <p:sp>
        <p:nvSpPr>
          <p:cNvPr id="839" name="Google Shape;839;p37"/>
          <p:cNvSpPr/>
          <p:nvPr/>
        </p:nvSpPr>
        <p:spPr>
          <a:xfrm flipH="1">
            <a:off x="7969524" y="350152"/>
            <a:ext cx="660126" cy="704989"/>
          </a:xfrm>
          <a:custGeom>
            <a:rect b="b" l="l" r="r" t="t"/>
            <a:pathLst>
              <a:path extrusionOk="0" h="1409978" w="1320252">
                <a:moveTo>
                  <a:pt x="1320252" y="0"/>
                </a:moveTo>
                <a:lnTo>
                  <a:pt x="0" y="0"/>
                </a:lnTo>
                <a:lnTo>
                  <a:pt x="0" y="1409978"/>
                </a:lnTo>
                <a:lnTo>
                  <a:pt x="1320252" y="1409978"/>
                </a:lnTo>
                <a:lnTo>
                  <a:pt x="1320252" y="0"/>
                </a:lnTo>
                <a:close/>
              </a:path>
            </a:pathLst>
          </a:custGeom>
          <a:blipFill rotWithShape="1">
            <a:blip r:embed="rId6">
              <a:alphaModFix/>
            </a:blip>
            <a:stretch>
              <a:fillRect b="0" l="0" r="0" t="0"/>
            </a:stretch>
          </a:blipFill>
          <a:ln>
            <a:noFill/>
          </a:ln>
        </p:spPr>
      </p:sp>
      <p:sp>
        <p:nvSpPr>
          <p:cNvPr id="840" name="Google Shape;840;p37"/>
          <p:cNvSpPr/>
          <p:nvPr/>
        </p:nvSpPr>
        <p:spPr>
          <a:xfrm flipH="1">
            <a:off x="6263829" y="3549933"/>
            <a:ext cx="373234" cy="398600"/>
          </a:xfrm>
          <a:custGeom>
            <a:rect b="b" l="l" r="r" t="t"/>
            <a:pathLst>
              <a:path extrusionOk="0" h="797199" w="746468">
                <a:moveTo>
                  <a:pt x="746468" y="0"/>
                </a:moveTo>
                <a:lnTo>
                  <a:pt x="0" y="0"/>
                </a:lnTo>
                <a:lnTo>
                  <a:pt x="0" y="797199"/>
                </a:lnTo>
                <a:lnTo>
                  <a:pt x="746468" y="797199"/>
                </a:lnTo>
                <a:lnTo>
                  <a:pt x="746468" y="0"/>
                </a:lnTo>
                <a:close/>
              </a:path>
            </a:pathLst>
          </a:custGeom>
          <a:blipFill rotWithShape="1">
            <a:blip r:embed="rId7">
              <a:alphaModFix/>
            </a:blip>
            <a:stretch>
              <a:fillRect b="0" l="0" r="0" t="0"/>
            </a:stretch>
          </a:blipFill>
          <a:ln>
            <a:noFill/>
          </a:ln>
        </p:spPr>
      </p:sp>
      <p:grpSp>
        <p:nvGrpSpPr>
          <p:cNvPr id="841" name="Google Shape;841;p37"/>
          <p:cNvGrpSpPr/>
          <p:nvPr/>
        </p:nvGrpSpPr>
        <p:grpSpPr>
          <a:xfrm>
            <a:off x="5981922" y="2612133"/>
            <a:ext cx="1855948" cy="257478"/>
            <a:chOff x="0" y="-47625"/>
            <a:chExt cx="3272700" cy="454025"/>
          </a:xfrm>
        </p:grpSpPr>
        <p:sp>
          <p:nvSpPr>
            <p:cNvPr id="842" name="Google Shape;842;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3" name="Google Shape;843;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44" name="Google Shape;844;p37"/>
          <p:cNvSpPr/>
          <p:nvPr/>
        </p:nvSpPr>
        <p:spPr>
          <a:xfrm>
            <a:off x="5644735" y="2639142"/>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sp>
        <p:nvSpPr>
          <p:cNvPr id="845" name="Google Shape;845;p37"/>
          <p:cNvSpPr/>
          <p:nvPr/>
        </p:nvSpPr>
        <p:spPr>
          <a:xfrm>
            <a:off x="5644735" y="3019226"/>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sp>
        <p:nvSpPr>
          <p:cNvPr id="846" name="Google Shape;846;p37"/>
          <p:cNvSpPr/>
          <p:nvPr/>
        </p:nvSpPr>
        <p:spPr>
          <a:xfrm>
            <a:off x="5644735" y="3399310"/>
            <a:ext cx="230460" cy="230460"/>
          </a:xfrm>
          <a:custGeom>
            <a:rect b="b" l="l" r="r" t="t"/>
            <a:pathLst>
              <a:path extrusionOk="0" h="460920" w="460920">
                <a:moveTo>
                  <a:pt x="0" y="0"/>
                </a:moveTo>
                <a:lnTo>
                  <a:pt x="460920" y="0"/>
                </a:lnTo>
                <a:lnTo>
                  <a:pt x="460920" y="460921"/>
                </a:lnTo>
                <a:lnTo>
                  <a:pt x="0" y="460921"/>
                </a:lnTo>
                <a:lnTo>
                  <a:pt x="0" y="0"/>
                </a:lnTo>
                <a:close/>
              </a:path>
            </a:pathLst>
          </a:custGeom>
          <a:blipFill rotWithShape="1">
            <a:blip r:embed="rId4">
              <a:alphaModFix/>
            </a:blip>
            <a:stretch>
              <a:fillRect b="0" l="0" r="0" t="0"/>
            </a:stretch>
          </a:blipFill>
          <a:ln>
            <a:noFill/>
          </a:ln>
        </p:spPr>
      </p:sp>
      <p:sp>
        <p:nvSpPr>
          <p:cNvPr id="847" name="Google Shape;847;p37"/>
          <p:cNvSpPr/>
          <p:nvPr/>
        </p:nvSpPr>
        <p:spPr>
          <a:xfrm>
            <a:off x="5644735" y="3779395"/>
            <a:ext cx="230460" cy="230460"/>
          </a:xfrm>
          <a:custGeom>
            <a:rect b="b" l="l" r="r" t="t"/>
            <a:pathLst>
              <a:path extrusionOk="0" h="460920" w="460920">
                <a:moveTo>
                  <a:pt x="0" y="0"/>
                </a:moveTo>
                <a:lnTo>
                  <a:pt x="460920" y="0"/>
                </a:lnTo>
                <a:lnTo>
                  <a:pt x="460920" y="460920"/>
                </a:lnTo>
                <a:lnTo>
                  <a:pt x="0" y="460920"/>
                </a:lnTo>
                <a:lnTo>
                  <a:pt x="0" y="0"/>
                </a:lnTo>
                <a:close/>
              </a:path>
            </a:pathLst>
          </a:custGeom>
          <a:blipFill rotWithShape="1">
            <a:blip r:embed="rId4">
              <a:alphaModFix/>
            </a:blip>
            <a:stretch>
              <a:fillRect b="0" l="0" r="0" t="0"/>
            </a:stretch>
          </a:blipFill>
          <a:ln>
            <a:noFill/>
          </a:ln>
        </p:spPr>
      </p:sp>
      <p:grpSp>
        <p:nvGrpSpPr>
          <p:cNvPr id="848" name="Google Shape;848;p37"/>
          <p:cNvGrpSpPr/>
          <p:nvPr/>
        </p:nvGrpSpPr>
        <p:grpSpPr>
          <a:xfrm>
            <a:off x="5996177" y="2992218"/>
            <a:ext cx="1855948" cy="257478"/>
            <a:chOff x="0" y="-47625"/>
            <a:chExt cx="3272700" cy="454025"/>
          </a:xfrm>
        </p:grpSpPr>
        <p:sp>
          <p:nvSpPr>
            <p:cNvPr id="849" name="Google Shape;849;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50" name="Google Shape;850;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1" name="Google Shape;851;p37"/>
          <p:cNvGrpSpPr/>
          <p:nvPr/>
        </p:nvGrpSpPr>
        <p:grpSpPr>
          <a:xfrm>
            <a:off x="6010433" y="3372302"/>
            <a:ext cx="1855948" cy="257478"/>
            <a:chOff x="0" y="-47625"/>
            <a:chExt cx="3272700" cy="454025"/>
          </a:xfrm>
        </p:grpSpPr>
        <p:sp>
          <p:nvSpPr>
            <p:cNvPr id="852" name="Google Shape;852;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53" name="Google Shape;853;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4" name="Google Shape;854;p37"/>
          <p:cNvGrpSpPr/>
          <p:nvPr/>
        </p:nvGrpSpPr>
        <p:grpSpPr>
          <a:xfrm>
            <a:off x="6024688" y="3752386"/>
            <a:ext cx="1855948" cy="257478"/>
            <a:chOff x="0" y="-47625"/>
            <a:chExt cx="3272700" cy="454025"/>
          </a:xfrm>
        </p:grpSpPr>
        <p:sp>
          <p:nvSpPr>
            <p:cNvPr id="855" name="Google Shape;855;p37"/>
            <p:cNvSpPr/>
            <p:nvPr/>
          </p:nvSpPr>
          <p:spPr>
            <a:xfrm>
              <a:off x="0" y="0"/>
              <a:ext cx="3272560" cy="406400"/>
            </a:xfrm>
            <a:custGeom>
              <a:rect b="b" l="l" r="r" t="t"/>
              <a:pathLst>
                <a:path extrusionOk="0" h="406400" w="3272560">
                  <a:moveTo>
                    <a:pt x="3069360" y="0"/>
                  </a:moveTo>
                  <a:cubicBezTo>
                    <a:pt x="3181584" y="0"/>
                    <a:pt x="3272560" y="90976"/>
                    <a:pt x="3272560" y="203200"/>
                  </a:cubicBezTo>
                  <a:cubicBezTo>
                    <a:pt x="3272560" y="315424"/>
                    <a:pt x="3181584" y="406400"/>
                    <a:pt x="3069360"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56" name="Google Shape;856;p37"/>
            <p:cNvSpPr txBox="1"/>
            <p:nvPr/>
          </p:nvSpPr>
          <p:spPr>
            <a:xfrm>
              <a:off x="0" y="-47625"/>
              <a:ext cx="32727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57" name="Google Shape;857;p37"/>
          <p:cNvSpPr txBox="1"/>
          <p:nvPr/>
        </p:nvSpPr>
        <p:spPr>
          <a:xfrm>
            <a:off x="6106279" y="2658895"/>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Rising tide raises all ships</a:t>
            </a:r>
            <a:endParaRPr sz="700"/>
          </a:p>
        </p:txBody>
      </p:sp>
      <p:sp>
        <p:nvSpPr>
          <p:cNvPr id="858" name="Google Shape;858;p37"/>
          <p:cNvSpPr txBox="1"/>
          <p:nvPr/>
        </p:nvSpPr>
        <p:spPr>
          <a:xfrm>
            <a:off x="6106279" y="3028926"/>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Help without expectation</a:t>
            </a:r>
            <a:endParaRPr sz="700"/>
          </a:p>
        </p:txBody>
      </p:sp>
      <p:sp>
        <p:nvSpPr>
          <p:cNvPr id="859" name="Google Shape;859;p37"/>
          <p:cNvSpPr txBox="1"/>
          <p:nvPr/>
        </p:nvSpPr>
        <p:spPr>
          <a:xfrm>
            <a:off x="6086867" y="3397324"/>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Values all regardless of status</a:t>
            </a:r>
            <a:endParaRPr sz="700"/>
          </a:p>
        </p:txBody>
      </p:sp>
      <p:sp>
        <p:nvSpPr>
          <p:cNvPr id="860" name="Google Shape;860;p37"/>
          <p:cNvSpPr txBox="1"/>
          <p:nvPr/>
        </p:nvSpPr>
        <p:spPr>
          <a:xfrm>
            <a:off x="6134789" y="3786933"/>
            <a:ext cx="1731600" cy="138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Most successful long term</a:t>
            </a:r>
            <a:endParaRPr sz="7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868" name="Shape 868"/>
        <p:cNvGrpSpPr/>
        <p:nvPr/>
      </p:nvGrpSpPr>
      <p:grpSpPr>
        <a:xfrm>
          <a:off x="0" y="0"/>
          <a:ext cx="0" cy="0"/>
          <a:chOff x="0" y="0"/>
          <a:chExt cx="0" cy="0"/>
        </a:xfrm>
      </p:grpSpPr>
      <p:grpSp>
        <p:nvGrpSpPr>
          <p:cNvPr id="869" name="Google Shape;869;p38"/>
          <p:cNvGrpSpPr/>
          <p:nvPr/>
        </p:nvGrpSpPr>
        <p:grpSpPr>
          <a:xfrm>
            <a:off x="-278755" y="-535362"/>
            <a:ext cx="9701831" cy="980336"/>
            <a:chOff x="0" y="-47625"/>
            <a:chExt cx="5110261" cy="516374"/>
          </a:xfrm>
        </p:grpSpPr>
        <p:sp>
          <p:nvSpPr>
            <p:cNvPr id="870" name="Google Shape;870;p38"/>
            <p:cNvSpPr/>
            <p:nvPr/>
          </p:nvSpPr>
          <p:spPr>
            <a:xfrm>
              <a:off x="0" y="0"/>
              <a:ext cx="5110261" cy="468749"/>
            </a:xfrm>
            <a:custGeom>
              <a:rect b="b" l="l" r="r" t="t"/>
              <a:pathLst>
                <a:path extrusionOk="0" h="468749" w="5110261">
                  <a:moveTo>
                    <a:pt x="0" y="0"/>
                  </a:moveTo>
                  <a:lnTo>
                    <a:pt x="5110261" y="0"/>
                  </a:lnTo>
                  <a:lnTo>
                    <a:pt x="5110261" y="468749"/>
                  </a:lnTo>
                  <a:lnTo>
                    <a:pt x="0" y="468749"/>
                  </a:lnTo>
                  <a:close/>
                </a:path>
              </a:pathLst>
            </a:custGeom>
            <a:solidFill>
              <a:srgbClr val="8DAFA8"/>
            </a:solidFill>
            <a:ln>
              <a:noFill/>
            </a:ln>
          </p:spPr>
        </p:sp>
        <p:sp>
          <p:nvSpPr>
            <p:cNvPr id="871" name="Google Shape;871;p38"/>
            <p:cNvSpPr txBox="1"/>
            <p:nvPr/>
          </p:nvSpPr>
          <p:spPr>
            <a:xfrm>
              <a:off x="0" y="-47625"/>
              <a:ext cx="5110200" cy="516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72" name="Google Shape;872;p38"/>
          <p:cNvGrpSpPr/>
          <p:nvPr/>
        </p:nvGrpSpPr>
        <p:grpSpPr>
          <a:xfrm>
            <a:off x="-278755" y="4608138"/>
            <a:ext cx="9701831" cy="980336"/>
            <a:chOff x="0" y="-47625"/>
            <a:chExt cx="5110261" cy="516374"/>
          </a:xfrm>
        </p:grpSpPr>
        <p:sp>
          <p:nvSpPr>
            <p:cNvPr id="873" name="Google Shape;873;p38"/>
            <p:cNvSpPr/>
            <p:nvPr/>
          </p:nvSpPr>
          <p:spPr>
            <a:xfrm>
              <a:off x="0" y="0"/>
              <a:ext cx="5110261" cy="468749"/>
            </a:xfrm>
            <a:custGeom>
              <a:rect b="b" l="l" r="r" t="t"/>
              <a:pathLst>
                <a:path extrusionOk="0" h="468749" w="5110261">
                  <a:moveTo>
                    <a:pt x="0" y="0"/>
                  </a:moveTo>
                  <a:lnTo>
                    <a:pt x="5110261" y="0"/>
                  </a:lnTo>
                  <a:lnTo>
                    <a:pt x="5110261" y="468749"/>
                  </a:lnTo>
                  <a:lnTo>
                    <a:pt x="0" y="468749"/>
                  </a:lnTo>
                  <a:close/>
                </a:path>
              </a:pathLst>
            </a:custGeom>
            <a:solidFill>
              <a:srgbClr val="8DAFA8"/>
            </a:solidFill>
            <a:ln>
              <a:noFill/>
            </a:ln>
          </p:spPr>
        </p:sp>
        <p:sp>
          <p:nvSpPr>
            <p:cNvPr id="874" name="Google Shape;874;p38"/>
            <p:cNvSpPr txBox="1"/>
            <p:nvPr/>
          </p:nvSpPr>
          <p:spPr>
            <a:xfrm>
              <a:off x="0" y="-47625"/>
              <a:ext cx="5110200" cy="516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75" name="Google Shape;875;p38"/>
          <p:cNvGrpSpPr/>
          <p:nvPr/>
        </p:nvGrpSpPr>
        <p:grpSpPr>
          <a:xfrm>
            <a:off x="4993777" y="870804"/>
            <a:ext cx="3342396" cy="3342396"/>
            <a:chOff x="0" y="0"/>
            <a:chExt cx="812800" cy="812800"/>
          </a:xfrm>
        </p:grpSpPr>
        <p:sp>
          <p:nvSpPr>
            <p:cNvPr id="876" name="Google Shape;876;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77" name="Google Shape;877;p38"/>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78" name="Google Shape;878;p38"/>
          <p:cNvGrpSpPr/>
          <p:nvPr/>
        </p:nvGrpSpPr>
        <p:grpSpPr>
          <a:xfrm>
            <a:off x="3881586" y="1117121"/>
            <a:ext cx="1864888" cy="1864888"/>
            <a:chOff x="0" y="0"/>
            <a:chExt cx="812800" cy="812800"/>
          </a:xfrm>
        </p:grpSpPr>
        <p:sp>
          <p:nvSpPr>
            <p:cNvPr id="879" name="Google Shape;879;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80" name="Google Shape;880;p38"/>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81" name="Google Shape;881;p38"/>
          <p:cNvGrpSpPr/>
          <p:nvPr/>
        </p:nvGrpSpPr>
        <p:grpSpPr>
          <a:xfrm>
            <a:off x="7099417" y="2395445"/>
            <a:ext cx="1686641" cy="1686641"/>
            <a:chOff x="0" y="0"/>
            <a:chExt cx="812800" cy="812800"/>
          </a:xfrm>
        </p:grpSpPr>
        <p:sp>
          <p:nvSpPr>
            <p:cNvPr id="882" name="Google Shape;882;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83" name="Google Shape;883;p38"/>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84" name="Google Shape;884;p38"/>
          <p:cNvSpPr/>
          <p:nvPr/>
        </p:nvSpPr>
        <p:spPr>
          <a:xfrm>
            <a:off x="4657404" y="870804"/>
            <a:ext cx="4015109" cy="3401893"/>
          </a:xfrm>
          <a:custGeom>
            <a:rect b="b" l="l" r="r" t="t"/>
            <a:pathLst>
              <a:path extrusionOk="0" h="6803785" w="8030218">
                <a:moveTo>
                  <a:pt x="0" y="0"/>
                </a:moveTo>
                <a:lnTo>
                  <a:pt x="8030218" y="0"/>
                </a:lnTo>
                <a:lnTo>
                  <a:pt x="8030218" y="6803784"/>
                </a:lnTo>
                <a:lnTo>
                  <a:pt x="0" y="6803784"/>
                </a:lnTo>
                <a:lnTo>
                  <a:pt x="0" y="0"/>
                </a:lnTo>
                <a:close/>
              </a:path>
            </a:pathLst>
          </a:custGeom>
          <a:blipFill rotWithShape="1">
            <a:blip r:embed="rId3">
              <a:alphaModFix/>
            </a:blip>
            <a:stretch>
              <a:fillRect b="0" l="0" r="0" t="0"/>
            </a:stretch>
          </a:blipFill>
          <a:ln>
            <a:noFill/>
          </a:ln>
        </p:spPr>
      </p:sp>
      <p:sp>
        <p:nvSpPr>
          <p:cNvPr id="885" name="Google Shape;885;p38"/>
          <p:cNvSpPr txBox="1"/>
          <p:nvPr/>
        </p:nvSpPr>
        <p:spPr>
          <a:xfrm>
            <a:off x="644947" y="483067"/>
            <a:ext cx="4762200" cy="38787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rPr b="0" i="0" lang="en" sz="10500" u="none" cap="none" strike="noStrike">
                <a:solidFill>
                  <a:srgbClr val="8F6234"/>
                </a:solidFill>
                <a:latin typeface="League Gothic"/>
                <a:ea typeface="League Gothic"/>
                <a:cs typeface="League Gothic"/>
                <a:sym typeface="League Gothic"/>
              </a:rPr>
              <a:t>BE THE</a:t>
            </a:r>
            <a:endParaRPr sz="700"/>
          </a:p>
        </p:txBody>
      </p:sp>
      <p:sp>
        <p:nvSpPr>
          <p:cNvPr id="886" name="Google Shape;886;p38"/>
          <p:cNvSpPr txBox="1"/>
          <p:nvPr/>
        </p:nvSpPr>
        <p:spPr>
          <a:xfrm>
            <a:off x="644947" y="1702269"/>
            <a:ext cx="3774300" cy="92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6000" u="none" cap="none" strike="noStrike">
                <a:solidFill>
                  <a:srgbClr val="1E302C"/>
                </a:solidFill>
                <a:latin typeface="Arial"/>
                <a:ea typeface="Arial"/>
                <a:cs typeface="Arial"/>
                <a:sym typeface="Arial"/>
              </a:rPr>
              <a:t>Giver</a:t>
            </a:r>
            <a:endParaRPr sz="700"/>
          </a:p>
        </p:txBody>
      </p:sp>
      <p:grpSp>
        <p:nvGrpSpPr>
          <p:cNvPr id="887" name="Google Shape;887;p38"/>
          <p:cNvGrpSpPr/>
          <p:nvPr/>
        </p:nvGrpSpPr>
        <p:grpSpPr>
          <a:xfrm>
            <a:off x="791268" y="3627175"/>
            <a:ext cx="1534617" cy="257478"/>
            <a:chOff x="0" y="-47625"/>
            <a:chExt cx="2706079" cy="454025"/>
          </a:xfrm>
        </p:grpSpPr>
        <p:sp>
          <p:nvSpPr>
            <p:cNvPr id="888" name="Google Shape;888;p38"/>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89" name="Google Shape;889;p38"/>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0" name="Google Shape;890;p38"/>
          <p:cNvGrpSpPr/>
          <p:nvPr/>
        </p:nvGrpSpPr>
        <p:grpSpPr>
          <a:xfrm>
            <a:off x="791268" y="3997206"/>
            <a:ext cx="1534617" cy="257478"/>
            <a:chOff x="0" y="-47625"/>
            <a:chExt cx="2706079" cy="454025"/>
          </a:xfrm>
        </p:grpSpPr>
        <p:sp>
          <p:nvSpPr>
            <p:cNvPr id="891" name="Google Shape;891;p38"/>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92" name="Google Shape;892;p38"/>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3" name="Google Shape;893;p38"/>
          <p:cNvGrpSpPr/>
          <p:nvPr/>
        </p:nvGrpSpPr>
        <p:grpSpPr>
          <a:xfrm>
            <a:off x="2841363" y="3627175"/>
            <a:ext cx="1534617" cy="257478"/>
            <a:chOff x="0" y="-47625"/>
            <a:chExt cx="2706079" cy="454025"/>
          </a:xfrm>
        </p:grpSpPr>
        <p:sp>
          <p:nvSpPr>
            <p:cNvPr id="894" name="Google Shape;894;p38"/>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95" name="Google Shape;895;p38"/>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6" name="Google Shape;896;p38"/>
          <p:cNvGrpSpPr/>
          <p:nvPr/>
        </p:nvGrpSpPr>
        <p:grpSpPr>
          <a:xfrm>
            <a:off x="2841363" y="3997206"/>
            <a:ext cx="1534617" cy="257478"/>
            <a:chOff x="0" y="-47625"/>
            <a:chExt cx="2706079" cy="454025"/>
          </a:xfrm>
        </p:grpSpPr>
        <p:sp>
          <p:nvSpPr>
            <p:cNvPr id="897" name="Google Shape;897;p38"/>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98" name="Google Shape;898;p38"/>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99" name="Google Shape;899;p38"/>
          <p:cNvSpPr/>
          <p:nvPr/>
        </p:nvSpPr>
        <p:spPr>
          <a:xfrm rot="-8491188">
            <a:off x="3484712" y="2707632"/>
            <a:ext cx="1123057" cy="483935"/>
          </a:xfrm>
          <a:custGeom>
            <a:rect b="b" l="l" r="r" t="t"/>
            <a:pathLst>
              <a:path extrusionOk="0" h="971374" w="2254244">
                <a:moveTo>
                  <a:pt x="0" y="0"/>
                </a:moveTo>
                <a:lnTo>
                  <a:pt x="2254245" y="0"/>
                </a:lnTo>
                <a:lnTo>
                  <a:pt x="2254245" y="971375"/>
                </a:lnTo>
                <a:lnTo>
                  <a:pt x="0" y="971375"/>
                </a:lnTo>
                <a:lnTo>
                  <a:pt x="0" y="0"/>
                </a:lnTo>
                <a:close/>
              </a:path>
            </a:pathLst>
          </a:custGeom>
          <a:blipFill rotWithShape="1">
            <a:blip r:embed="rId4">
              <a:alphaModFix/>
            </a:blip>
            <a:stretch>
              <a:fillRect b="0" l="0" r="0" t="0"/>
            </a:stretch>
          </a:blipFill>
          <a:ln>
            <a:noFill/>
          </a:ln>
        </p:spPr>
      </p:sp>
      <p:sp>
        <p:nvSpPr>
          <p:cNvPr id="900" name="Google Shape;900;p38"/>
          <p:cNvSpPr/>
          <p:nvPr/>
        </p:nvSpPr>
        <p:spPr>
          <a:xfrm rot="3125995">
            <a:off x="8066889" y="955188"/>
            <a:ext cx="752558" cy="324284"/>
          </a:xfrm>
          <a:custGeom>
            <a:rect b="b" l="l" r="r" t="t"/>
            <a:pathLst>
              <a:path extrusionOk="0" h="647815" w="1503369">
                <a:moveTo>
                  <a:pt x="0" y="0"/>
                </a:moveTo>
                <a:lnTo>
                  <a:pt x="1503369" y="0"/>
                </a:lnTo>
                <a:lnTo>
                  <a:pt x="1503369" y="647815"/>
                </a:lnTo>
                <a:lnTo>
                  <a:pt x="0" y="647815"/>
                </a:lnTo>
                <a:lnTo>
                  <a:pt x="0" y="0"/>
                </a:lnTo>
                <a:close/>
              </a:path>
            </a:pathLst>
          </a:custGeom>
          <a:blipFill rotWithShape="1">
            <a:blip r:embed="rId4">
              <a:alphaModFix/>
            </a:blip>
            <a:stretch>
              <a:fillRect b="0" l="0" r="0" t="0"/>
            </a:stretch>
          </a:blipFill>
          <a:ln>
            <a:noFill/>
          </a:ln>
        </p:spPr>
      </p:sp>
      <p:sp>
        <p:nvSpPr>
          <p:cNvPr id="901" name="Google Shape;901;p38"/>
          <p:cNvSpPr/>
          <p:nvPr/>
        </p:nvSpPr>
        <p:spPr>
          <a:xfrm>
            <a:off x="3843438" y="927496"/>
            <a:ext cx="970592" cy="1036555"/>
          </a:xfrm>
          <a:custGeom>
            <a:rect b="b" l="l" r="r" t="t"/>
            <a:pathLst>
              <a:path extrusionOk="0" h="2073109" w="1941184">
                <a:moveTo>
                  <a:pt x="0" y="0"/>
                </a:moveTo>
                <a:lnTo>
                  <a:pt x="1941184" y="0"/>
                </a:lnTo>
                <a:lnTo>
                  <a:pt x="1941184" y="2073109"/>
                </a:lnTo>
                <a:lnTo>
                  <a:pt x="0" y="2073109"/>
                </a:lnTo>
                <a:lnTo>
                  <a:pt x="0" y="0"/>
                </a:lnTo>
                <a:close/>
              </a:path>
            </a:pathLst>
          </a:custGeom>
          <a:blipFill rotWithShape="1">
            <a:blip r:embed="rId5">
              <a:alphaModFix/>
            </a:blip>
            <a:stretch>
              <a:fillRect b="0" l="0" r="0" t="0"/>
            </a:stretch>
          </a:blipFill>
          <a:ln>
            <a:noFill/>
          </a:ln>
        </p:spPr>
      </p:sp>
      <p:sp>
        <p:nvSpPr>
          <p:cNvPr id="902" name="Google Shape;902;p38"/>
          <p:cNvSpPr/>
          <p:nvPr/>
        </p:nvSpPr>
        <p:spPr>
          <a:xfrm flipH="1">
            <a:off x="5694366" y="2810343"/>
            <a:ext cx="970592" cy="1036554"/>
          </a:xfrm>
          <a:custGeom>
            <a:rect b="b" l="l" r="r" t="t"/>
            <a:pathLst>
              <a:path extrusionOk="0" h="2073109" w="1941184">
                <a:moveTo>
                  <a:pt x="1941184" y="0"/>
                </a:moveTo>
                <a:lnTo>
                  <a:pt x="0" y="0"/>
                </a:lnTo>
                <a:lnTo>
                  <a:pt x="0" y="2073110"/>
                </a:lnTo>
                <a:lnTo>
                  <a:pt x="1941184" y="2073110"/>
                </a:lnTo>
                <a:lnTo>
                  <a:pt x="1941184" y="0"/>
                </a:lnTo>
                <a:close/>
              </a:path>
            </a:pathLst>
          </a:custGeom>
          <a:blipFill rotWithShape="1">
            <a:blip r:embed="rId6">
              <a:alphaModFix/>
            </a:blip>
            <a:stretch>
              <a:fillRect b="0" l="0" r="0" t="0"/>
            </a:stretch>
          </a:blipFill>
          <a:ln>
            <a:noFill/>
          </a:ln>
        </p:spPr>
      </p:sp>
      <p:sp>
        <p:nvSpPr>
          <p:cNvPr id="903" name="Google Shape;903;p38"/>
          <p:cNvSpPr txBox="1"/>
          <p:nvPr/>
        </p:nvSpPr>
        <p:spPr>
          <a:xfrm>
            <a:off x="853447" y="3673937"/>
            <a:ext cx="1410300" cy="1386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Give knowledge freely</a:t>
            </a:r>
            <a:endParaRPr sz="700"/>
          </a:p>
        </p:txBody>
      </p:sp>
      <p:sp>
        <p:nvSpPr>
          <p:cNvPr id="904" name="Google Shape;904;p38"/>
          <p:cNvSpPr txBox="1"/>
          <p:nvPr/>
        </p:nvSpPr>
        <p:spPr>
          <a:xfrm>
            <a:off x="853447" y="4043968"/>
            <a:ext cx="1410300" cy="1386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Love on your competition</a:t>
            </a:r>
            <a:endParaRPr sz="700"/>
          </a:p>
        </p:txBody>
      </p:sp>
      <p:sp>
        <p:nvSpPr>
          <p:cNvPr id="905" name="Google Shape;905;p38"/>
          <p:cNvSpPr txBox="1"/>
          <p:nvPr/>
        </p:nvSpPr>
        <p:spPr>
          <a:xfrm>
            <a:off x="2903542" y="3673937"/>
            <a:ext cx="1410300" cy="1386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Turn attention outward</a:t>
            </a:r>
            <a:endParaRPr sz="700"/>
          </a:p>
        </p:txBody>
      </p:sp>
      <p:grpSp>
        <p:nvGrpSpPr>
          <p:cNvPr id="906" name="Google Shape;906;p38"/>
          <p:cNvGrpSpPr/>
          <p:nvPr/>
        </p:nvGrpSpPr>
        <p:grpSpPr>
          <a:xfrm>
            <a:off x="791268" y="3258603"/>
            <a:ext cx="1534617" cy="257478"/>
            <a:chOff x="0" y="-47625"/>
            <a:chExt cx="2706079" cy="454025"/>
          </a:xfrm>
        </p:grpSpPr>
        <p:sp>
          <p:nvSpPr>
            <p:cNvPr id="907" name="Google Shape;907;p38"/>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08" name="Google Shape;908;p38"/>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09" name="Google Shape;909;p38"/>
          <p:cNvGrpSpPr/>
          <p:nvPr/>
        </p:nvGrpSpPr>
        <p:grpSpPr>
          <a:xfrm>
            <a:off x="2841363" y="3258603"/>
            <a:ext cx="1534617" cy="257478"/>
            <a:chOff x="0" y="-47625"/>
            <a:chExt cx="2706079" cy="454025"/>
          </a:xfrm>
        </p:grpSpPr>
        <p:sp>
          <p:nvSpPr>
            <p:cNvPr id="910" name="Google Shape;910;p38"/>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11" name="Google Shape;911;p38"/>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12" name="Google Shape;912;p38"/>
          <p:cNvSpPr txBox="1"/>
          <p:nvPr/>
        </p:nvSpPr>
        <p:spPr>
          <a:xfrm>
            <a:off x="853447" y="3315465"/>
            <a:ext cx="1410300" cy="1386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Connect people daily</a:t>
            </a:r>
            <a:endParaRPr sz="700"/>
          </a:p>
        </p:txBody>
      </p:sp>
      <p:sp>
        <p:nvSpPr>
          <p:cNvPr id="913" name="Google Shape;913;p38"/>
          <p:cNvSpPr txBox="1"/>
          <p:nvPr/>
        </p:nvSpPr>
        <p:spPr>
          <a:xfrm>
            <a:off x="2903542" y="3315465"/>
            <a:ext cx="1410300" cy="1386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Offer to help, always</a:t>
            </a:r>
            <a:endParaRPr sz="700"/>
          </a:p>
        </p:txBody>
      </p:sp>
      <p:sp>
        <p:nvSpPr>
          <p:cNvPr id="914" name="Google Shape;914;p38"/>
          <p:cNvSpPr txBox="1"/>
          <p:nvPr/>
        </p:nvSpPr>
        <p:spPr>
          <a:xfrm>
            <a:off x="2903542" y="4043968"/>
            <a:ext cx="1410300" cy="1386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b="0" i="0" lang="en" sz="900" u="none" cap="none" strike="noStrike">
                <a:solidFill>
                  <a:srgbClr val="1E302C"/>
                </a:solidFill>
                <a:latin typeface="Franklin Gothic"/>
                <a:ea typeface="Franklin Gothic"/>
                <a:cs typeface="Franklin Gothic"/>
                <a:sym typeface="Franklin Gothic"/>
              </a:rPr>
              <a:t>Pull others up the ladder</a:t>
            </a:r>
            <a:endParaRPr sz="7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922" name="Shape 922"/>
        <p:cNvGrpSpPr/>
        <p:nvPr/>
      </p:nvGrpSpPr>
      <p:grpSpPr>
        <a:xfrm>
          <a:off x="0" y="0"/>
          <a:ext cx="0" cy="0"/>
          <a:chOff x="0" y="0"/>
          <a:chExt cx="0" cy="0"/>
        </a:xfrm>
      </p:grpSpPr>
      <p:grpSp>
        <p:nvGrpSpPr>
          <p:cNvPr id="923" name="Google Shape;923;p39"/>
          <p:cNvGrpSpPr/>
          <p:nvPr/>
        </p:nvGrpSpPr>
        <p:grpSpPr>
          <a:xfrm>
            <a:off x="-278755" y="4436356"/>
            <a:ext cx="9701831" cy="1323911"/>
            <a:chOff x="0" y="-47625"/>
            <a:chExt cx="5110261" cy="697346"/>
          </a:xfrm>
        </p:grpSpPr>
        <p:sp>
          <p:nvSpPr>
            <p:cNvPr id="924" name="Google Shape;924;p39"/>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925" name="Google Shape;925;p39"/>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6" name="Google Shape;926;p39"/>
          <p:cNvGrpSpPr/>
          <p:nvPr/>
        </p:nvGrpSpPr>
        <p:grpSpPr>
          <a:xfrm>
            <a:off x="514350" y="4618456"/>
            <a:ext cx="1251473" cy="214618"/>
            <a:chOff x="0" y="-47625"/>
            <a:chExt cx="2647500" cy="454025"/>
          </a:xfrm>
        </p:grpSpPr>
        <p:sp>
          <p:nvSpPr>
            <p:cNvPr id="927" name="Google Shape;927;p39"/>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28" name="Google Shape;928;p39"/>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9" name="Google Shape;929;p39"/>
          <p:cNvGrpSpPr/>
          <p:nvPr/>
        </p:nvGrpSpPr>
        <p:grpSpPr>
          <a:xfrm>
            <a:off x="7378227" y="4618456"/>
            <a:ext cx="1251473" cy="214618"/>
            <a:chOff x="0" y="-47625"/>
            <a:chExt cx="2647500" cy="454025"/>
          </a:xfrm>
        </p:grpSpPr>
        <p:sp>
          <p:nvSpPr>
            <p:cNvPr id="930" name="Google Shape;930;p39"/>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31" name="Google Shape;931;p39"/>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932" name="Google Shape;932;p39"/>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933" name="Google Shape;933;p39"/>
          <p:cNvGrpSpPr/>
          <p:nvPr/>
        </p:nvGrpSpPr>
        <p:grpSpPr>
          <a:xfrm>
            <a:off x="4761842" y="2879128"/>
            <a:ext cx="1114186" cy="1114186"/>
            <a:chOff x="0" y="0"/>
            <a:chExt cx="812800" cy="812800"/>
          </a:xfrm>
        </p:grpSpPr>
        <p:sp>
          <p:nvSpPr>
            <p:cNvPr id="934" name="Google Shape;934;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35" name="Google Shape;935;p39"/>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36" name="Google Shape;936;p39"/>
          <p:cNvGrpSpPr/>
          <p:nvPr/>
        </p:nvGrpSpPr>
        <p:grpSpPr>
          <a:xfrm>
            <a:off x="3134634" y="2335073"/>
            <a:ext cx="1370300" cy="1370300"/>
            <a:chOff x="0" y="0"/>
            <a:chExt cx="812800" cy="812800"/>
          </a:xfrm>
        </p:grpSpPr>
        <p:sp>
          <p:nvSpPr>
            <p:cNvPr id="937" name="Google Shape;937;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38" name="Google Shape;938;p39"/>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39" name="Google Shape;939;p39"/>
          <p:cNvGrpSpPr/>
          <p:nvPr/>
        </p:nvGrpSpPr>
        <p:grpSpPr>
          <a:xfrm>
            <a:off x="3581075" y="3020217"/>
            <a:ext cx="1047455" cy="1047455"/>
            <a:chOff x="0" y="0"/>
            <a:chExt cx="812800" cy="812800"/>
          </a:xfrm>
        </p:grpSpPr>
        <p:sp>
          <p:nvSpPr>
            <p:cNvPr id="940" name="Google Shape;940;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41" name="Google Shape;941;p39"/>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2" name="Google Shape;942;p39"/>
          <p:cNvGrpSpPr/>
          <p:nvPr/>
        </p:nvGrpSpPr>
        <p:grpSpPr>
          <a:xfrm>
            <a:off x="4846049" y="1420363"/>
            <a:ext cx="963412" cy="963412"/>
            <a:chOff x="0" y="0"/>
            <a:chExt cx="812800" cy="812800"/>
          </a:xfrm>
        </p:grpSpPr>
        <p:sp>
          <p:nvSpPr>
            <p:cNvPr id="943" name="Google Shape;943;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44" name="Google Shape;944;p39"/>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45" name="Google Shape;945;p39"/>
          <p:cNvSpPr/>
          <p:nvPr/>
        </p:nvSpPr>
        <p:spPr>
          <a:xfrm>
            <a:off x="3184474" y="1688378"/>
            <a:ext cx="2410566" cy="2068704"/>
          </a:xfrm>
          <a:custGeom>
            <a:rect b="b" l="l" r="r" t="t"/>
            <a:pathLst>
              <a:path extrusionOk="0" h="4137408" w="4821132">
                <a:moveTo>
                  <a:pt x="0" y="0"/>
                </a:moveTo>
                <a:lnTo>
                  <a:pt x="4821132" y="0"/>
                </a:lnTo>
                <a:lnTo>
                  <a:pt x="4821132" y="4137409"/>
                </a:lnTo>
                <a:lnTo>
                  <a:pt x="0" y="4137409"/>
                </a:lnTo>
                <a:lnTo>
                  <a:pt x="0" y="0"/>
                </a:lnTo>
                <a:close/>
              </a:path>
            </a:pathLst>
          </a:custGeom>
          <a:blipFill rotWithShape="1">
            <a:blip r:embed="rId3">
              <a:alphaModFix/>
            </a:blip>
            <a:stretch>
              <a:fillRect b="0" l="0" r="0" t="0"/>
            </a:stretch>
          </a:blipFill>
          <a:ln>
            <a:noFill/>
          </a:ln>
        </p:spPr>
      </p:sp>
      <p:sp>
        <p:nvSpPr>
          <p:cNvPr id="946" name="Google Shape;946;p39"/>
          <p:cNvSpPr txBox="1"/>
          <p:nvPr/>
        </p:nvSpPr>
        <p:spPr>
          <a:xfrm>
            <a:off x="514350" y="263792"/>
            <a:ext cx="8115300" cy="92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6000" u="none" cap="none" strike="noStrike">
                <a:solidFill>
                  <a:srgbClr val="8F6234"/>
                </a:solidFill>
                <a:latin typeface="League Gothic"/>
                <a:ea typeface="League Gothic"/>
                <a:cs typeface="League Gothic"/>
                <a:sym typeface="League Gothic"/>
              </a:rPr>
              <a:t>NETWORKING</a:t>
            </a:r>
            <a:endParaRPr sz="700"/>
          </a:p>
        </p:txBody>
      </p:sp>
      <p:sp>
        <p:nvSpPr>
          <p:cNvPr id="947" name="Google Shape;947;p39"/>
          <p:cNvSpPr txBox="1"/>
          <p:nvPr/>
        </p:nvSpPr>
        <p:spPr>
          <a:xfrm>
            <a:off x="222263" y="882973"/>
            <a:ext cx="2339700" cy="36942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1" i="0" lang="en" sz="1200" u="none" cap="none" strike="noStrike">
                <a:solidFill>
                  <a:srgbClr val="1E302C"/>
                </a:solidFill>
                <a:latin typeface="Franklin Gothic"/>
                <a:ea typeface="Franklin Gothic"/>
                <a:cs typeface="Franklin Gothic"/>
                <a:sym typeface="Franklin Gothic"/>
              </a:rPr>
              <a:t>Instead of just tracking closed business...</a:t>
            </a:r>
            <a:endParaRPr sz="700"/>
          </a:p>
          <a:p>
            <a:pPr indent="0" lvl="0" marL="0" marR="0" rtl="0" algn="just">
              <a:lnSpc>
                <a:spcPct val="112044"/>
              </a:lnSpc>
              <a:spcBef>
                <a:spcPts val="0"/>
              </a:spcBef>
              <a:spcAft>
                <a:spcPts val="0"/>
              </a:spcAft>
              <a:buNone/>
            </a:pPr>
            <a:r>
              <a:t/>
            </a:r>
            <a:endParaRPr b="1" i="0" sz="1200" u="none" cap="none" strike="noStrike">
              <a:solidFill>
                <a:srgbClr val="1E302C"/>
              </a:solidFill>
              <a:latin typeface="Franklin Gothic"/>
              <a:ea typeface="Franklin Gothic"/>
              <a:cs typeface="Franklin Gothic"/>
              <a:sym typeface="Franklin Gothic"/>
            </a:endParaRPr>
          </a:p>
          <a:p>
            <a:pPr indent="0" lvl="0" marL="0" marR="0" rtl="0" algn="just">
              <a:lnSpc>
                <a:spcPct val="140000"/>
              </a:lnSpc>
              <a:spcBef>
                <a:spcPts val="0"/>
              </a:spcBef>
              <a:spcAft>
                <a:spcPts val="0"/>
              </a:spcAft>
              <a:buNone/>
            </a:pPr>
            <a:r>
              <a:rPr b="0" i="0" lang="en" sz="1000" u="none" cap="none" strike="noStrike">
                <a:solidFill>
                  <a:srgbClr val="1E302C"/>
                </a:solidFill>
                <a:latin typeface="Franklin Gothic"/>
                <a:ea typeface="Franklin Gothic"/>
                <a:cs typeface="Franklin Gothic"/>
                <a:sym typeface="Franklin Gothic"/>
              </a:rPr>
              <a:t>Celebrate character and helpfulness:</a:t>
            </a:r>
            <a:endParaRPr sz="700"/>
          </a:p>
          <a:p>
            <a:pPr indent="-139700" lvl="2" marL="4318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"Jason spent an hour showing me how to use Google My Business"</a:t>
            </a:r>
            <a:endParaRPr sz="700"/>
          </a:p>
          <a:p>
            <a:pPr indent="-139700" lvl="2" marL="4318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"Liza always gives shout-outs on Facebook which makes everyone feel great"</a:t>
            </a:r>
            <a:endParaRPr sz="700"/>
          </a:p>
          <a:p>
            <a:pPr indent="-139700" lvl="2" marL="4318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"I admire how Cory shows up to every meeting and makes everyone feel welcome"</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Ask "Who needs help?" regularly</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"Who does so-and-so need to get in front of?"</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"What do I need help with?"</a:t>
            </a:r>
            <a:endParaRPr sz="700"/>
          </a:p>
          <a:p>
            <a:pPr indent="0" lvl="0" marL="0" marR="0" rtl="0" algn="just">
              <a:lnSpc>
                <a:spcPct val="140000"/>
              </a:lnSpc>
              <a:spcBef>
                <a:spcPts val="0"/>
              </a:spcBef>
              <a:spcAft>
                <a:spcPts val="0"/>
              </a:spcAft>
              <a:buNone/>
            </a:pPr>
            <a:r>
              <a:t/>
            </a:r>
            <a:endParaRPr b="0" i="0" sz="1000" u="none" cap="none" strike="noStrike">
              <a:solidFill>
                <a:srgbClr val="1E302C"/>
              </a:solidFill>
              <a:latin typeface="Franklin Gothic"/>
              <a:ea typeface="Franklin Gothic"/>
              <a:cs typeface="Franklin Gothic"/>
              <a:sym typeface="Franklin Gothic"/>
            </a:endParaRPr>
          </a:p>
        </p:txBody>
      </p:sp>
      <p:sp>
        <p:nvSpPr>
          <p:cNvPr id="948" name="Google Shape;948;p39"/>
          <p:cNvSpPr txBox="1"/>
          <p:nvPr/>
        </p:nvSpPr>
        <p:spPr>
          <a:xfrm>
            <a:off x="6351737" y="882973"/>
            <a:ext cx="2363400" cy="30111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1" i="0" lang="en" sz="1200" u="none" cap="none" strike="noStrike">
                <a:solidFill>
                  <a:srgbClr val="1E302C"/>
                </a:solidFill>
                <a:latin typeface="Franklin Gothic"/>
                <a:ea typeface="Franklin Gothic"/>
                <a:cs typeface="Franklin Gothic"/>
                <a:sym typeface="Franklin Gothic"/>
              </a:rPr>
              <a:t>Key Takeaways</a:t>
            </a:r>
            <a:endParaRPr sz="700"/>
          </a:p>
          <a:p>
            <a:pPr indent="0" lvl="0" marL="0" marR="0" rtl="0" algn="just">
              <a:lnSpc>
                <a:spcPct val="112044"/>
              </a:lnSpc>
              <a:spcBef>
                <a:spcPts val="0"/>
              </a:spcBef>
              <a:spcAft>
                <a:spcPts val="0"/>
              </a:spcAft>
              <a:buNone/>
            </a:pPr>
            <a:r>
              <a:t/>
            </a:r>
            <a:endParaRPr b="1" i="0" sz="1200" u="none" cap="none" strike="noStrike">
              <a:solidFill>
                <a:srgbClr val="1E302C"/>
              </a:solidFill>
              <a:latin typeface="Franklin Gothic"/>
              <a:ea typeface="Franklin Gothic"/>
              <a:cs typeface="Franklin Gothic"/>
              <a:sym typeface="Franklin Gothic"/>
            </a:endParaRPr>
          </a:p>
          <a:p>
            <a:pPr indent="0" lvl="0" marL="0" marR="0" rtl="0" algn="just">
              <a:lnSpc>
                <a:spcPct val="112044"/>
              </a:lnSpc>
              <a:spcBef>
                <a:spcPts val="0"/>
              </a:spcBef>
              <a:spcAft>
                <a:spcPts val="0"/>
              </a:spcAft>
              <a:buNone/>
            </a:pPr>
            <a:r>
              <a:t/>
            </a:r>
            <a:endParaRPr b="1" i="0" sz="1200" u="none" cap="none" strike="noStrike">
              <a:solidFill>
                <a:srgbClr val="1E302C"/>
              </a:solidFill>
              <a:latin typeface="Franklin Gothic"/>
              <a:ea typeface="Franklin Gothic"/>
              <a:cs typeface="Franklin Gothic"/>
              <a:sym typeface="Franklin Gothic"/>
            </a:endParaRPr>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Get out of your head and focus on others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Use techniques to reduce anxiety</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Strive to be the giver, not just the matcher</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Bring more value than you take</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Ask for feedback and safety</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Find shared values beyond business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Get real and go deep</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Be curious and genuinely interested</a:t>
            </a:r>
            <a:endParaRPr sz="700"/>
          </a:p>
          <a:p>
            <a:pPr indent="0" lvl="0" marL="0" marR="0" rtl="0" algn="just">
              <a:lnSpc>
                <a:spcPct val="140000"/>
              </a:lnSpc>
              <a:spcBef>
                <a:spcPts val="0"/>
              </a:spcBef>
              <a:spcAft>
                <a:spcPts val="0"/>
              </a:spcAft>
              <a:buNone/>
            </a:pPr>
            <a:r>
              <a:t/>
            </a:r>
            <a:endParaRPr b="0" i="0" sz="1000" u="none" cap="none" strike="noStrike">
              <a:solidFill>
                <a:srgbClr val="1E302C"/>
              </a:solidFill>
              <a:latin typeface="Franklin Gothic"/>
              <a:ea typeface="Franklin Gothic"/>
              <a:cs typeface="Franklin Gothic"/>
              <a:sym typeface="Franklin Gothic"/>
            </a:endParaRPr>
          </a:p>
        </p:txBody>
      </p:sp>
      <p:sp>
        <p:nvSpPr>
          <p:cNvPr id="949" name="Google Shape;949;p39"/>
          <p:cNvSpPr/>
          <p:nvPr/>
        </p:nvSpPr>
        <p:spPr>
          <a:xfrm rot="-2164165">
            <a:off x="3139276" y="1392341"/>
            <a:ext cx="1129486" cy="486706"/>
          </a:xfrm>
          <a:custGeom>
            <a:rect b="b" l="l" r="r" t="t"/>
            <a:pathLst>
              <a:path extrusionOk="0" h="971374" w="2254244">
                <a:moveTo>
                  <a:pt x="0" y="0"/>
                </a:moveTo>
                <a:lnTo>
                  <a:pt x="2254244" y="0"/>
                </a:lnTo>
                <a:lnTo>
                  <a:pt x="2254244" y="971375"/>
                </a:lnTo>
                <a:lnTo>
                  <a:pt x="0" y="971375"/>
                </a:lnTo>
                <a:lnTo>
                  <a:pt x="0" y="0"/>
                </a:lnTo>
                <a:close/>
              </a:path>
            </a:pathLst>
          </a:custGeom>
          <a:blipFill rotWithShape="1">
            <a:blip r:embed="rId4">
              <a:alphaModFix/>
            </a:blip>
            <a:stretch>
              <a:fillRect b="0" l="0" r="0" t="0"/>
            </a:stretch>
          </a:blipFill>
          <a:ln>
            <a:noFill/>
          </a:ln>
        </p:spPr>
      </p:sp>
      <p:sp>
        <p:nvSpPr>
          <p:cNvPr id="950" name="Google Shape;950;p39"/>
          <p:cNvSpPr/>
          <p:nvPr/>
        </p:nvSpPr>
        <p:spPr>
          <a:xfrm flipH="1">
            <a:off x="5657372" y="1729081"/>
            <a:ext cx="407100" cy="434767"/>
          </a:xfrm>
          <a:custGeom>
            <a:rect b="b" l="l" r="r" t="t"/>
            <a:pathLst>
              <a:path extrusionOk="0" h="869535" w="814201">
                <a:moveTo>
                  <a:pt x="814201" y="0"/>
                </a:moveTo>
                <a:lnTo>
                  <a:pt x="0" y="0"/>
                </a:lnTo>
                <a:lnTo>
                  <a:pt x="0" y="869535"/>
                </a:lnTo>
                <a:lnTo>
                  <a:pt x="814201" y="869535"/>
                </a:lnTo>
                <a:lnTo>
                  <a:pt x="814201" y="0"/>
                </a:lnTo>
                <a:close/>
              </a:path>
            </a:pathLst>
          </a:custGeom>
          <a:blipFill rotWithShape="1">
            <a:blip r:embed="rId5">
              <a:alphaModFix/>
            </a:blip>
            <a:stretch>
              <a:fillRect b="0" l="0" r="0" t="0"/>
            </a:stretch>
          </a:blipFill>
          <a:ln>
            <a:noFill/>
          </a:ln>
        </p:spPr>
      </p:sp>
      <p:sp>
        <p:nvSpPr>
          <p:cNvPr id="951" name="Google Shape;951;p39"/>
          <p:cNvSpPr/>
          <p:nvPr/>
        </p:nvSpPr>
        <p:spPr>
          <a:xfrm flipH="1">
            <a:off x="4097506" y="3814649"/>
            <a:ext cx="334543" cy="357278"/>
          </a:xfrm>
          <a:custGeom>
            <a:rect b="b" l="l" r="r" t="t"/>
            <a:pathLst>
              <a:path extrusionOk="0" h="714557" w="669085">
                <a:moveTo>
                  <a:pt x="669085" y="0"/>
                </a:moveTo>
                <a:lnTo>
                  <a:pt x="0" y="0"/>
                </a:lnTo>
                <a:lnTo>
                  <a:pt x="0" y="714557"/>
                </a:lnTo>
                <a:lnTo>
                  <a:pt x="669085" y="714557"/>
                </a:lnTo>
                <a:lnTo>
                  <a:pt x="669085" y="0"/>
                </a:lnTo>
                <a:close/>
              </a:path>
            </a:pathLst>
          </a:custGeom>
          <a:blipFill rotWithShape="1">
            <a:blip r:embed="rId5">
              <a:alphaModFix/>
            </a:blip>
            <a:stretch>
              <a:fillRect b="0" l="0" r="0" t="0"/>
            </a:stretch>
          </a:blipFill>
          <a:ln>
            <a:noFill/>
          </a:ln>
        </p:spPr>
      </p:sp>
      <p:sp>
        <p:nvSpPr>
          <p:cNvPr id="952" name="Google Shape;952;p39"/>
          <p:cNvSpPr txBox="1"/>
          <p:nvPr/>
        </p:nvSpPr>
        <p:spPr>
          <a:xfrm>
            <a:off x="2855321" y="698376"/>
            <a:ext cx="3546300" cy="6927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4500" u="none" cap="none" strike="noStrike">
                <a:solidFill>
                  <a:srgbClr val="1E302C"/>
                </a:solidFill>
                <a:latin typeface="Arial"/>
                <a:ea typeface="Arial"/>
                <a:cs typeface="Arial"/>
                <a:sym typeface="Arial"/>
              </a:rPr>
              <a:t>reimagined</a:t>
            </a:r>
            <a:endParaRPr sz="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956" name="Shape 956"/>
        <p:cNvGrpSpPr/>
        <p:nvPr/>
      </p:nvGrpSpPr>
      <p:grpSpPr>
        <a:xfrm>
          <a:off x="0" y="0"/>
          <a:ext cx="0" cy="0"/>
          <a:chOff x="0" y="0"/>
          <a:chExt cx="0" cy="0"/>
        </a:xfrm>
      </p:grpSpPr>
      <p:grpSp>
        <p:nvGrpSpPr>
          <p:cNvPr id="957" name="Google Shape;957;p40"/>
          <p:cNvGrpSpPr/>
          <p:nvPr/>
        </p:nvGrpSpPr>
        <p:grpSpPr>
          <a:xfrm>
            <a:off x="-278755" y="4436356"/>
            <a:ext cx="9701831" cy="1323911"/>
            <a:chOff x="0" y="-47625"/>
            <a:chExt cx="5110261" cy="697346"/>
          </a:xfrm>
        </p:grpSpPr>
        <p:sp>
          <p:nvSpPr>
            <p:cNvPr id="958" name="Google Shape;958;p40"/>
            <p:cNvSpPr/>
            <p:nvPr/>
          </p:nvSpPr>
          <p:spPr>
            <a:xfrm>
              <a:off x="0" y="0"/>
              <a:ext cx="5110261" cy="649721"/>
            </a:xfrm>
            <a:custGeom>
              <a:rect b="b" l="l" r="r" t="t"/>
              <a:pathLst>
                <a:path extrusionOk="0" h="649721" w="5110261">
                  <a:moveTo>
                    <a:pt x="0" y="0"/>
                  </a:moveTo>
                  <a:lnTo>
                    <a:pt x="5110261" y="0"/>
                  </a:lnTo>
                  <a:lnTo>
                    <a:pt x="5110261" y="649721"/>
                  </a:lnTo>
                  <a:lnTo>
                    <a:pt x="0" y="649721"/>
                  </a:lnTo>
                  <a:close/>
                </a:path>
              </a:pathLst>
            </a:custGeom>
            <a:solidFill>
              <a:srgbClr val="8DAFA8"/>
            </a:solidFill>
            <a:ln>
              <a:noFill/>
            </a:ln>
          </p:spPr>
        </p:sp>
        <p:sp>
          <p:nvSpPr>
            <p:cNvPr id="959" name="Google Shape;959;p40"/>
            <p:cNvSpPr txBox="1"/>
            <p:nvPr/>
          </p:nvSpPr>
          <p:spPr>
            <a:xfrm>
              <a:off x="0" y="-47625"/>
              <a:ext cx="5110200" cy="697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60" name="Google Shape;960;p40"/>
          <p:cNvGrpSpPr/>
          <p:nvPr/>
        </p:nvGrpSpPr>
        <p:grpSpPr>
          <a:xfrm>
            <a:off x="514350" y="4618456"/>
            <a:ext cx="1251473" cy="214618"/>
            <a:chOff x="0" y="-47625"/>
            <a:chExt cx="2647500" cy="454025"/>
          </a:xfrm>
        </p:grpSpPr>
        <p:sp>
          <p:nvSpPr>
            <p:cNvPr id="961" name="Google Shape;961;p40"/>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62" name="Google Shape;962;p40"/>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63" name="Google Shape;963;p40"/>
          <p:cNvGrpSpPr/>
          <p:nvPr/>
        </p:nvGrpSpPr>
        <p:grpSpPr>
          <a:xfrm>
            <a:off x="7378227" y="4618456"/>
            <a:ext cx="1251473" cy="214618"/>
            <a:chOff x="0" y="-47625"/>
            <a:chExt cx="2647500" cy="454025"/>
          </a:xfrm>
        </p:grpSpPr>
        <p:sp>
          <p:nvSpPr>
            <p:cNvPr id="964" name="Google Shape;964;p40"/>
            <p:cNvSpPr/>
            <p:nvPr/>
          </p:nvSpPr>
          <p:spPr>
            <a:xfrm>
              <a:off x="0" y="0"/>
              <a:ext cx="2647365" cy="406400"/>
            </a:xfrm>
            <a:custGeom>
              <a:rect b="b" l="l" r="r" t="t"/>
              <a:pathLst>
                <a:path extrusionOk="0" h="406400" w="2647365">
                  <a:moveTo>
                    <a:pt x="2444165" y="0"/>
                  </a:moveTo>
                  <a:cubicBezTo>
                    <a:pt x="2556389" y="0"/>
                    <a:pt x="2647365" y="90976"/>
                    <a:pt x="2647365" y="203200"/>
                  </a:cubicBezTo>
                  <a:cubicBezTo>
                    <a:pt x="2647365" y="315424"/>
                    <a:pt x="2556389" y="406400"/>
                    <a:pt x="2444165"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65" name="Google Shape;965;p40"/>
            <p:cNvSpPr txBox="1"/>
            <p:nvPr/>
          </p:nvSpPr>
          <p:spPr>
            <a:xfrm>
              <a:off x="0" y="-47625"/>
              <a:ext cx="26475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966" name="Google Shape;966;p40"/>
          <p:cNvCxnSpPr/>
          <p:nvPr/>
        </p:nvCxnSpPr>
        <p:spPr>
          <a:xfrm>
            <a:off x="1931560" y="4755126"/>
            <a:ext cx="5280900" cy="0"/>
          </a:xfrm>
          <a:prstGeom prst="straightConnector1">
            <a:avLst/>
          </a:prstGeom>
          <a:noFill/>
          <a:ln cap="rnd" cmpd="sng" w="47625">
            <a:solidFill>
              <a:srgbClr val="FFEFD4"/>
            </a:solidFill>
            <a:prstDash val="lgDash"/>
            <a:round/>
            <a:headEnd len="lg" w="lg" type="oval"/>
            <a:tailEnd len="lg" w="lg" type="oval"/>
          </a:ln>
        </p:spPr>
      </p:cxnSp>
      <p:grpSp>
        <p:nvGrpSpPr>
          <p:cNvPr id="967" name="Google Shape;967;p40"/>
          <p:cNvGrpSpPr/>
          <p:nvPr/>
        </p:nvGrpSpPr>
        <p:grpSpPr>
          <a:xfrm>
            <a:off x="4761842" y="2879128"/>
            <a:ext cx="1114186" cy="1114186"/>
            <a:chOff x="0" y="0"/>
            <a:chExt cx="812800" cy="812800"/>
          </a:xfrm>
        </p:grpSpPr>
        <p:sp>
          <p:nvSpPr>
            <p:cNvPr id="968" name="Google Shape;968;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69" name="Google Shape;969;p40"/>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70" name="Google Shape;970;p40"/>
          <p:cNvGrpSpPr/>
          <p:nvPr/>
        </p:nvGrpSpPr>
        <p:grpSpPr>
          <a:xfrm>
            <a:off x="3134634" y="2335073"/>
            <a:ext cx="1370300" cy="1370300"/>
            <a:chOff x="0" y="0"/>
            <a:chExt cx="812800" cy="812800"/>
          </a:xfrm>
        </p:grpSpPr>
        <p:sp>
          <p:nvSpPr>
            <p:cNvPr id="971" name="Google Shape;971;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72" name="Google Shape;972;p40"/>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73" name="Google Shape;973;p40"/>
          <p:cNvGrpSpPr/>
          <p:nvPr/>
        </p:nvGrpSpPr>
        <p:grpSpPr>
          <a:xfrm>
            <a:off x="3581075" y="3020217"/>
            <a:ext cx="1047455" cy="1047455"/>
            <a:chOff x="0" y="0"/>
            <a:chExt cx="812800" cy="812800"/>
          </a:xfrm>
        </p:grpSpPr>
        <p:sp>
          <p:nvSpPr>
            <p:cNvPr id="974" name="Google Shape;974;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75" name="Google Shape;975;p40"/>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76" name="Google Shape;976;p40"/>
          <p:cNvGrpSpPr/>
          <p:nvPr/>
        </p:nvGrpSpPr>
        <p:grpSpPr>
          <a:xfrm>
            <a:off x="4846049" y="1420363"/>
            <a:ext cx="963412" cy="963412"/>
            <a:chOff x="0" y="0"/>
            <a:chExt cx="812800" cy="812800"/>
          </a:xfrm>
        </p:grpSpPr>
        <p:sp>
          <p:nvSpPr>
            <p:cNvPr id="977" name="Google Shape;977;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78" name="Google Shape;978;p40"/>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79" name="Google Shape;979;p40"/>
          <p:cNvSpPr/>
          <p:nvPr/>
        </p:nvSpPr>
        <p:spPr>
          <a:xfrm>
            <a:off x="3184474" y="1688378"/>
            <a:ext cx="2410566" cy="2068704"/>
          </a:xfrm>
          <a:custGeom>
            <a:rect b="b" l="l" r="r" t="t"/>
            <a:pathLst>
              <a:path extrusionOk="0" h="4137408" w="4821132">
                <a:moveTo>
                  <a:pt x="0" y="0"/>
                </a:moveTo>
                <a:lnTo>
                  <a:pt x="4821132" y="0"/>
                </a:lnTo>
                <a:lnTo>
                  <a:pt x="4821132" y="4137409"/>
                </a:lnTo>
                <a:lnTo>
                  <a:pt x="0" y="4137409"/>
                </a:lnTo>
                <a:lnTo>
                  <a:pt x="0" y="0"/>
                </a:lnTo>
                <a:close/>
              </a:path>
            </a:pathLst>
          </a:custGeom>
          <a:blipFill rotWithShape="1">
            <a:blip r:embed="rId3">
              <a:alphaModFix/>
            </a:blip>
            <a:stretch>
              <a:fillRect b="0" l="0" r="0" t="0"/>
            </a:stretch>
          </a:blipFill>
          <a:ln>
            <a:noFill/>
          </a:ln>
        </p:spPr>
      </p:sp>
      <p:sp>
        <p:nvSpPr>
          <p:cNvPr id="980" name="Google Shape;980;p40"/>
          <p:cNvSpPr txBox="1"/>
          <p:nvPr/>
        </p:nvSpPr>
        <p:spPr>
          <a:xfrm>
            <a:off x="514513" y="85592"/>
            <a:ext cx="8115300" cy="1289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6000" u="none" cap="none" strike="noStrike">
                <a:solidFill>
                  <a:srgbClr val="8F6234"/>
                </a:solidFill>
                <a:latin typeface="League Gothic"/>
                <a:ea typeface="League Gothic"/>
                <a:cs typeface="League Gothic"/>
                <a:sym typeface="League Gothic"/>
              </a:rPr>
              <a:t>MAKING THE MOST</a:t>
            </a:r>
            <a:endParaRPr sz="700"/>
          </a:p>
        </p:txBody>
      </p:sp>
      <p:sp>
        <p:nvSpPr>
          <p:cNvPr id="981" name="Google Shape;981;p40"/>
          <p:cNvSpPr txBox="1"/>
          <p:nvPr/>
        </p:nvSpPr>
        <p:spPr>
          <a:xfrm>
            <a:off x="514300" y="1226417"/>
            <a:ext cx="2363400" cy="3174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000" u="none" cap="none" strike="noStrike">
                <a:solidFill>
                  <a:srgbClr val="1E302C"/>
                </a:solidFill>
                <a:latin typeface="Franklin Gothic"/>
                <a:ea typeface="Franklin Gothic"/>
                <a:cs typeface="Franklin Gothic"/>
                <a:sym typeface="Franklin Gothic"/>
              </a:rPr>
              <a:t>Before Your Pitch:</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Power pose (confidence)</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Psychological sigh (calming)</a:t>
            </a:r>
            <a:endParaRPr sz="700"/>
          </a:p>
          <a:p>
            <a:pPr indent="-38100" lvl="1" marL="215900" marR="0" rtl="0" algn="just">
              <a:lnSpc>
                <a:spcPct val="140000"/>
              </a:lnSpc>
              <a:spcBef>
                <a:spcPts val="0"/>
              </a:spcBef>
              <a:spcAft>
                <a:spcPts val="0"/>
              </a:spcAft>
              <a:buClr>
                <a:schemeClr val="dk1"/>
              </a:buClr>
              <a:buSzPts val="1000"/>
              <a:buFont typeface="Arial"/>
              <a:buNone/>
            </a:pPr>
            <a:r>
              <a:t/>
            </a:r>
            <a:endParaRPr b="0" i="0" sz="1000" u="none" cap="none" strike="noStrike">
              <a:solidFill>
                <a:srgbClr val="1E302C"/>
              </a:solidFill>
              <a:latin typeface="Franklin Gothic"/>
              <a:ea typeface="Franklin Gothic"/>
              <a:cs typeface="Franklin Gothic"/>
              <a:sym typeface="Franklin Gothic"/>
            </a:endParaRPr>
          </a:p>
          <a:p>
            <a:pPr indent="0" lvl="0" marL="0" marR="0" rtl="0" algn="just">
              <a:lnSpc>
                <a:spcPct val="140000"/>
              </a:lnSpc>
              <a:spcBef>
                <a:spcPts val="0"/>
              </a:spcBef>
              <a:spcAft>
                <a:spcPts val="0"/>
              </a:spcAft>
              <a:buNone/>
            </a:pPr>
            <a:r>
              <a:rPr b="1" i="0" lang="en" sz="1000" u="none" cap="none" strike="noStrike">
                <a:solidFill>
                  <a:srgbClr val="1E302C"/>
                </a:solidFill>
                <a:latin typeface="Franklin Gothic"/>
                <a:ea typeface="Franklin Gothic"/>
                <a:cs typeface="Franklin Gothic"/>
                <a:sym typeface="Franklin Gothic"/>
              </a:rPr>
              <a:t>Within Your Pitch:</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Know what you actually sell (transformation, not services)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"I help [target audience] to [achieve result] so that [deeper benefit]"</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Example: Not "I sell massages" but "I help professionals with chronic pain return to work pain-free so they don't miss important family moments"</a:t>
            </a:r>
            <a:endParaRPr sz="700"/>
          </a:p>
          <a:p>
            <a:pPr indent="0" lvl="0" marL="0" marR="0" rtl="0" algn="just">
              <a:lnSpc>
                <a:spcPct val="140000"/>
              </a:lnSpc>
              <a:spcBef>
                <a:spcPts val="0"/>
              </a:spcBef>
              <a:spcAft>
                <a:spcPts val="0"/>
              </a:spcAft>
              <a:buNone/>
            </a:pPr>
            <a:r>
              <a:t/>
            </a:r>
            <a:endParaRPr b="0" i="0" sz="1000" u="none" cap="none" strike="noStrike">
              <a:solidFill>
                <a:srgbClr val="1E302C"/>
              </a:solidFill>
              <a:latin typeface="Franklin Gothic"/>
              <a:ea typeface="Franklin Gothic"/>
              <a:cs typeface="Franklin Gothic"/>
              <a:sym typeface="Franklin Gothic"/>
            </a:endParaRPr>
          </a:p>
          <a:p>
            <a:pPr indent="0" lvl="0" marL="0" marR="0" rtl="0" algn="just">
              <a:lnSpc>
                <a:spcPct val="140000"/>
              </a:lnSpc>
              <a:spcBef>
                <a:spcPts val="0"/>
              </a:spcBef>
              <a:spcAft>
                <a:spcPts val="0"/>
              </a:spcAft>
              <a:buNone/>
            </a:pPr>
            <a:r>
              <a:t/>
            </a:r>
            <a:endParaRPr b="0" i="0" sz="1000" u="none" cap="none" strike="noStrike">
              <a:solidFill>
                <a:srgbClr val="1E302C"/>
              </a:solidFill>
              <a:latin typeface="Franklin Gothic"/>
              <a:ea typeface="Franklin Gothic"/>
              <a:cs typeface="Franklin Gothic"/>
              <a:sym typeface="Franklin Gothic"/>
            </a:endParaRPr>
          </a:p>
        </p:txBody>
      </p:sp>
      <p:sp>
        <p:nvSpPr>
          <p:cNvPr id="982" name="Google Shape;982;p40"/>
          <p:cNvSpPr txBox="1"/>
          <p:nvPr/>
        </p:nvSpPr>
        <p:spPr>
          <a:xfrm>
            <a:off x="6351722" y="1277972"/>
            <a:ext cx="2363400" cy="33864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000" u="none" cap="none" strike="noStrike">
                <a:solidFill>
                  <a:srgbClr val="1E302C"/>
                </a:solidFill>
                <a:latin typeface="Franklin Gothic"/>
                <a:ea typeface="Franklin Gothic"/>
                <a:cs typeface="Franklin Gothic"/>
                <a:sym typeface="Franklin Gothic"/>
              </a:rPr>
              <a:t>Content:</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Start with your "WHY" - people want something to believe in</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Share your personal transformation story</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Tell client transformation stories</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Add emotion to "boring" industries:</a:t>
            </a:r>
            <a:endParaRPr sz="700"/>
          </a:p>
          <a:p>
            <a:pPr indent="-139700" lvl="2" marL="4318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Insurance: "How have you saved someone from heartache?"</a:t>
            </a:r>
            <a:endParaRPr sz="700"/>
          </a:p>
          <a:p>
            <a:pPr indent="-139700" lvl="2" marL="4318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Accounting: "How did you help a business owner sleep at night?"</a:t>
            </a:r>
            <a:endParaRPr sz="700"/>
          </a:p>
          <a:p>
            <a:pPr indent="-139700" lvl="2" marL="4318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Landscaping: "How did you transform a family celebration?"</a:t>
            </a:r>
            <a:endParaRPr sz="700"/>
          </a:p>
          <a:p>
            <a:pPr indent="-101600" lvl="1" marL="215900" marR="0" rtl="0" algn="just">
              <a:lnSpc>
                <a:spcPct val="140000"/>
              </a:lnSpc>
              <a:spcBef>
                <a:spcPts val="0"/>
              </a:spcBef>
              <a:spcAft>
                <a:spcPts val="0"/>
              </a:spcAft>
              <a:buClr>
                <a:srgbClr val="1E302C"/>
              </a:buClr>
              <a:buSzPts val="1000"/>
              <a:buFont typeface="Arial"/>
              <a:buChar char="•"/>
            </a:pPr>
            <a:r>
              <a:rPr b="0" i="0" lang="en" sz="1000" u="none" cap="none" strike="noStrike">
                <a:solidFill>
                  <a:srgbClr val="1E302C"/>
                </a:solidFill>
                <a:latin typeface="Franklin Gothic"/>
                <a:ea typeface="Franklin Gothic"/>
                <a:cs typeface="Franklin Gothic"/>
                <a:sym typeface="Franklin Gothic"/>
              </a:rPr>
              <a:t>Go deep to understand what clients truly desire</a:t>
            </a:r>
            <a:endParaRPr sz="700"/>
          </a:p>
          <a:p>
            <a:pPr indent="0" lvl="0" marL="0" marR="0" rtl="0" algn="just">
              <a:lnSpc>
                <a:spcPct val="140000"/>
              </a:lnSpc>
              <a:spcBef>
                <a:spcPts val="0"/>
              </a:spcBef>
              <a:spcAft>
                <a:spcPts val="0"/>
              </a:spcAft>
              <a:buNone/>
            </a:pPr>
            <a:r>
              <a:t/>
            </a:r>
            <a:endParaRPr b="0" i="0" sz="1000" u="none" cap="none" strike="noStrike">
              <a:solidFill>
                <a:srgbClr val="1E302C"/>
              </a:solidFill>
              <a:latin typeface="Franklin Gothic"/>
              <a:ea typeface="Franklin Gothic"/>
              <a:cs typeface="Franklin Gothic"/>
              <a:sym typeface="Franklin Gothic"/>
            </a:endParaRPr>
          </a:p>
        </p:txBody>
      </p:sp>
      <p:sp>
        <p:nvSpPr>
          <p:cNvPr id="983" name="Google Shape;983;p40"/>
          <p:cNvSpPr/>
          <p:nvPr/>
        </p:nvSpPr>
        <p:spPr>
          <a:xfrm rot="-2164165">
            <a:off x="3139276" y="1392341"/>
            <a:ext cx="1129486" cy="486706"/>
          </a:xfrm>
          <a:custGeom>
            <a:rect b="b" l="l" r="r" t="t"/>
            <a:pathLst>
              <a:path extrusionOk="0" h="971374" w="2254244">
                <a:moveTo>
                  <a:pt x="0" y="0"/>
                </a:moveTo>
                <a:lnTo>
                  <a:pt x="2254244" y="0"/>
                </a:lnTo>
                <a:lnTo>
                  <a:pt x="2254244" y="971375"/>
                </a:lnTo>
                <a:lnTo>
                  <a:pt x="0" y="971375"/>
                </a:lnTo>
                <a:lnTo>
                  <a:pt x="0" y="0"/>
                </a:lnTo>
                <a:close/>
              </a:path>
            </a:pathLst>
          </a:custGeom>
          <a:blipFill rotWithShape="1">
            <a:blip r:embed="rId4">
              <a:alphaModFix/>
            </a:blip>
            <a:stretch>
              <a:fillRect b="0" l="0" r="0" t="0"/>
            </a:stretch>
          </a:blipFill>
          <a:ln>
            <a:noFill/>
          </a:ln>
        </p:spPr>
      </p:sp>
      <p:sp>
        <p:nvSpPr>
          <p:cNvPr id="984" name="Google Shape;984;p40"/>
          <p:cNvSpPr/>
          <p:nvPr/>
        </p:nvSpPr>
        <p:spPr>
          <a:xfrm flipH="1">
            <a:off x="5657372" y="1729081"/>
            <a:ext cx="407100" cy="434767"/>
          </a:xfrm>
          <a:custGeom>
            <a:rect b="b" l="l" r="r" t="t"/>
            <a:pathLst>
              <a:path extrusionOk="0" h="869535" w="814201">
                <a:moveTo>
                  <a:pt x="814201" y="0"/>
                </a:moveTo>
                <a:lnTo>
                  <a:pt x="0" y="0"/>
                </a:lnTo>
                <a:lnTo>
                  <a:pt x="0" y="869535"/>
                </a:lnTo>
                <a:lnTo>
                  <a:pt x="814201" y="869535"/>
                </a:lnTo>
                <a:lnTo>
                  <a:pt x="814201" y="0"/>
                </a:lnTo>
                <a:close/>
              </a:path>
            </a:pathLst>
          </a:custGeom>
          <a:blipFill rotWithShape="1">
            <a:blip r:embed="rId5">
              <a:alphaModFix/>
            </a:blip>
            <a:stretch>
              <a:fillRect b="0" l="0" r="0" t="0"/>
            </a:stretch>
          </a:blipFill>
          <a:ln>
            <a:noFill/>
          </a:ln>
        </p:spPr>
      </p:sp>
      <p:sp>
        <p:nvSpPr>
          <p:cNvPr id="985" name="Google Shape;985;p40"/>
          <p:cNvSpPr/>
          <p:nvPr/>
        </p:nvSpPr>
        <p:spPr>
          <a:xfrm flipH="1">
            <a:off x="4097506" y="3814649"/>
            <a:ext cx="334543" cy="357278"/>
          </a:xfrm>
          <a:custGeom>
            <a:rect b="b" l="l" r="r" t="t"/>
            <a:pathLst>
              <a:path extrusionOk="0" h="714557" w="669085">
                <a:moveTo>
                  <a:pt x="669085" y="0"/>
                </a:moveTo>
                <a:lnTo>
                  <a:pt x="0" y="0"/>
                </a:lnTo>
                <a:lnTo>
                  <a:pt x="0" y="714557"/>
                </a:lnTo>
                <a:lnTo>
                  <a:pt x="669085" y="714557"/>
                </a:lnTo>
                <a:lnTo>
                  <a:pt x="669085" y="0"/>
                </a:lnTo>
                <a:close/>
              </a:path>
            </a:pathLst>
          </a:custGeom>
          <a:blipFill rotWithShape="1">
            <a:blip r:embed="rId5">
              <a:alphaModFix/>
            </a:blip>
            <a:stretch>
              <a:fillRect b="0" l="0" r="0" t="0"/>
            </a:stretch>
          </a:blipFill>
          <a:ln>
            <a:noFill/>
          </a:ln>
        </p:spPr>
      </p:sp>
      <p:sp>
        <p:nvSpPr>
          <p:cNvPr id="986" name="Google Shape;986;p40"/>
          <p:cNvSpPr txBox="1"/>
          <p:nvPr/>
        </p:nvSpPr>
        <p:spPr>
          <a:xfrm>
            <a:off x="2097849" y="659106"/>
            <a:ext cx="5638800" cy="971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 sz="4500" u="none" cap="none" strike="noStrike">
                <a:solidFill>
                  <a:srgbClr val="1E302C"/>
                </a:solidFill>
                <a:latin typeface="Arial"/>
                <a:ea typeface="Arial"/>
                <a:cs typeface="Arial"/>
                <a:sym typeface="Arial"/>
              </a:rPr>
              <a:t>of your presentations</a:t>
            </a:r>
            <a:endParaRPr sz="7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EF"/>
        </a:solidFill>
      </p:bgPr>
    </p:bg>
    <p:spTree>
      <p:nvGrpSpPr>
        <p:cNvPr id="990" name="Shape 990"/>
        <p:cNvGrpSpPr/>
        <p:nvPr/>
      </p:nvGrpSpPr>
      <p:grpSpPr>
        <a:xfrm>
          <a:off x="0" y="0"/>
          <a:ext cx="0" cy="0"/>
          <a:chOff x="0" y="0"/>
          <a:chExt cx="0" cy="0"/>
        </a:xfrm>
      </p:grpSpPr>
      <p:grpSp>
        <p:nvGrpSpPr>
          <p:cNvPr id="991" name="Google Shape;991;p41"/>
          <p:cNvGrpSpPr/>
          <p:nvPr/>
        </p:nvGrpSpPr>
        <p:grpSpPr>
          <a:xfrm>
            <a:off x="-278755" y="-535362"/>
            <a:ext cx="9701831" cy="980336"/>
            <a:chOff x="0" y="-47625"/>
            <a:chExt cx="5110261" cy="516374"/>
          </a:xfrm>
        </p:grpSpPr>
        <p:sp>
          <p:nvSpPr>
            <p:cNvPr id="992" name="Google Shape;992;p41"/>
            <p:cNvSpPr/>
            <p:nvPr/>
          </p:nvSpPr>
          <p:spPr>
            <a:xfrm>
              <a:off x="0" y="0"/>
              <a:ext cx="5110261" cy="468749"/>
            </a:xfrm>
            <a:custGeom>
              <a:rect b="b" l="l" r="r" t="t"/>
              <a:pathLst>
                <a:path extrusionOk="0" h="468749" w="5110261">
                  <a:moveTo>
                    <a:pt x="0" y="0"/>
                  </a:moveTo>
                  <a:lnTo>
                    <a:pt x="5110261" y="0"/>
                  </a:lnTo>
                  <a:lnTo>
                    <a:pt x="5110261" y="468749"/>
                  </a:lnTo>
                  <a:lnTo>
                    <a:pt x="0" y="468749"/>
                  </a:lnTo>
                  <a:close/>
                </a:path>
              </a:pathLst>
            </a:custGeom>
            <a:solidFill>
              <a:srgbClr val="8DAFA8"/>
            </a:solidFill>
            <a:ln>
              <a:noFill/>
            </a:ln>
          </p:spPr>
        </p:sp>
        <p:sp>
          <p:nvSpPr>
            <p:cNvPr id="993" name="Google Shape;993;p41"/>
            <p:cNvSpPr txBox="1"/>
            <p:nvPr/>
          </p:nvSpPr>
          <p:spPr>
            <a:xfrm>
              <a:off x="0" y="-47625"/>
              <a:ext cx="5110200" cy="516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94" name="Google Shape;994;p41"/>
          <p:cNvGrpSpPr/>
          <p:nvPr/>
        </p:nvGrpSpPr>
        <p:grpSpPr>
          <a:xfrm>
            <a:off x="-278755" y="4608138"/>
            <a:ext cx="9701831" cy="980336"/>
            <a:chOff x="0" y="-47625"/>
            <a:chExt cx="5110261" cy="516374"/>
          </a:xfrm>
        </p:grpSpPr>
        <p:sp>
          <p:nvSpPr>
            <p:cNvPr id="995" name="Google Shape;995;p41"/>
            <p:cNvSpPr/>
            <p:nvPr/>
          </p:nvSpPr>
          <p:spPr>
            <a:xfrm>
              <a:off x="0" y="0"/>
              <a:ext cx="5110261" cy="468749"/>
            </a:xfrm>
            <a:custGeom>
              <a:rect b="b" l="l" r="r" t="t"/>
              <a:pathLst>
                <a:path extrusionOk="0" h="468749" w="5110261">
                  <a:moveTo>
                    <a:pt x="0" y="0"/>
                  </a:moveTo>
                  <a:lnTo>
                    <a:pt x="5110261" y="0"/>
                  </a:lnTo>
                  <a:lnTo>
                    <a:pt x="5110261" y="468749"/>
                  </a:lnTo>
                  <a:lnTo>
                    <a:pt x="0" y="468749"/>
                  </a:lnTo>
                  <a:close/>
                </a:path>
              </a:pathLst>
            </a:custGeom>
            <a:solidFill>
              <a:srgbClr val="8DAFA8"/>
            </a:solidFill>
            <a:ln>
              <a:noFill/>
            </a:ln>
          </p:spPr>
        </p:sp>
        <p:sp>
          <p:nvSpPr>
            <p:cNvPr id="996" name="Google Shape;996;p41"/>
            <p:cNvSpPr txBox="1"/>
            <p:nvPr/>
          </p:nvSpPr>
          <p:spPr>
            <a:xfrm>
              <a:off x="0" y="-47625"/>
              <a:ext cx="5110200" cy="516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97" name="Google Shape;997;p41"/>
          <p:cNvGrpSpPr/>
          <p:nvPr/>
        </p:nvGrpSpPr>
        <p:grpSpPr>
          <a:xfrm>
            <a:off x="4993777" y="870804"/>
            <a:ext cx="3342396" cy="3342396"/>
            <a:chOff x="0" y="0"/>
            <a:chExt cx="812800" cy="812800"/>
          </a:xfrm>
        </p:grpSpPr>
        <p:sp>
          <p:nvSpPr>
            <p:cNvPr id="998" name="Google Shape;998;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99" name="Google Shape;999;p41"/>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00" name="Google Shape;1000;p41"/>
          <p:cNvGrpSpPr/>
          <p:nvPr/>
        </p:nvGrpSpPr>
        <p:grpSpPr>
          <a:xfrm>
            <a:off x="3881586" y="1117121"/>
            <a:ext cx="1864888" cy="1864888"/>
            <a:chOff x="0" y="0"/>
            <a:chExt cx="812800" cy="812800"/>
          </a:xfrm>
        </p:grpSpPr>
        <p:sp>
          <p:nvSpPr>
            <p:cNvPr id="1001" name="Google Shape;1001;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2" name="Google Shape;1002;p41"/>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03" name="Google Shape;1003;p41"/>
          <p:cNvGrpSpPr/>
          <p:nvPr/>
        </p:nvGrpSpPr>
        <p:grpSpPr>
          <a:xfrm>
            <a:off x="7099417" y="2395445"/>
            <a:ext cx="1686641" cy="1686641"/>
            <a:chOff x="0" y="0"/>
            <a:chExt cx="812800" cy="812800"/>
          </a:xfrm>
        </p:grpSpPr>
        <p:sp>
          <p:nvSpPr>
            <p:cNvPr id="1004" name="Google Shape;1004;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5" name="Google Shape;1005;p41"/>
            <p:cNvSpPr txBox="1"/>
            <p:nvPr/>
          </p:nvSpPr>
          <p:spPr>
            <a:xfrm>
              <a:off x="76200" y="28575"/>
              <a:ext cx="660300" cy="708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06" name="Google Shape;1006;p41"/>
          <p:cNvSpPr/>
          <p:nvPr/>
        </p:nvSpPr>
        <p:spPr>
          <a:xfrm>
            <a:off x="4657404" y="870804"/>
            <a:ext cx="4015109" cy="3401893"/>
          </a:xfrm>
          <a:custGeom>
            <a:rect b="b" l="l" r="r" t="t"/>
            <a:pathLst>
              <a:path extrusionOk="0" h="6803785" w="8030218">
                <a:moveTo>
                  <a:pt x="0" y="0"/>
                </a:moveTo>
                <a:lnTo>
                  <a:pt x="8030218" y="0"/>
                </a:lnTo>
                <a:lnTo>
                  <a:pt x="8030218" y="6803784"/>
                </a:lnTo>
                <a:lnTo>
                  <a:pt x="0" y="6803784"/>
                </a:lnTo>
                <a:lnTo>
                  <a:pt x="0" y="0"/>
                </a:lnTo>
                <a:close/>
              </a:path>
            </a:pathLst>
          </a:custGeom>
          <a:blipFill rotWithShape="1">
            <a:blip r:embed="rId3">
              <a:alphaModFix/>
            </a:blip>
            <a:stretch>
              <a:fillRect b="0" l="0" r="0" t="0"/>
            </a:stretch>
          </a:blipFill>
          <a:ln>
            <a:noFill/>
          </a:ln>
        </p:spPr>
      </p:sp>
      <p:sp>
        <p:nvSpPr>
          <p:cNvPr id="1007" name="Google Shape;1007;p41"/>
          <p:cNvSpPr txBox="1"/>
          <p:nvPr/>
        </p:nvSpPr>
        <p:spPr>
          <a:xfrm>
            <a:off x="644947" y="483067"/>
            <a:ext cx="4762200" cy="16161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rPr b="0" i="0" lang="en" sz="10500" u="none" cap="none" strike="noStrike">
                <a:solidFill>
                  <a:srgbClr val="8F6234"/>
                </a:solidFill>
                <a:latin typeface="League Gothic"/>
                <a:ea typeface="League Gothic"/>
                <a:cs typeface="League Gothic"/>
                <a:sym typeface="League Gothic"/>
              </a:rPr>
              <a:t>THANK</a:t>
            </a:r>
            <a:endParaRPr sz="700"/>
          </a:p>
        </p:txBody>
      </p:sp>
      <p:sp>
        <p:nvSpPr>
          <p:cNvPr id="1008" name="Google Shape;1008;p41"/>
          <p:cNvSpPr txBox="1"/>
          <p:nvPr/>
        </p:nvSpPr>
        <p:spPr>
          <a:xfrm>
            <a:off x="644947" y="1702269"/>
            <a:ext cx="3774300" cy="92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6000" u="none" cap="none" strike="noStrike">
                <a:solidFill>
                  <a:srgbClr val="1E302C"/>
                </a:solidFill>
                <a:latin typeface="Arial"/>
                <a:ea typeface="Arial"/>
                <a:cs typeface="Arial"/>
                <a:sym typeface="Arial"/>
              </a:rPr>
              <a:t>You</a:t>
            </a:r>
            <a:endParaRPr sz="700"/>
          </a:p>
        </p:txBody>
      </p:sp>
      <p:grpSp>
        <p:nvGrpSpPr>
          <p:cNvPr id="1009" name="Google Shape;1009;p41"/>
          <p:cNvGrpSpPr/>
          <p:nvPr/>
        </p:nvGrpSpPr>
        <p:grpSpPr>
          <a:xfrm>
            <a:off x="791268" y="3627175"/>
            <a:ext cx="1534617" cy="257478"/>
            <a:chOff x="0" y="-47625"/>
            <a:chExt cx="2706079" cy="454025"/>
          </a:xfrm>
        </p:grpSpPr>
        <p:sp>
          <p:nvSpPr>
            <p:cNvPr id="1010" name="Google Shape;1010;p41"/>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11" name="Google Shape;1011;p41"/>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12" name="Google Shape;1012;p41"/>
          <p:cNvGrpSpPr/>
          <p:nvPr/>
        </p:nvGrpSpPr>
        <p:grpSpPr>
          <a:xfrm>
            <a:off x="791268" y="3997206"/>
            <a:ext cx="1534617" cy="257478"/>
            <a:chOff x="0" y="-47625"/>
            <a:chExt cx="2706079" cy="454025"/>
          </a:xfrm>
        </p:grpSpPr>
        <p:sp>
          <p:nvSpPr>
            <p:cNvPr id="1013" name="Google Shape;1013;p41"/>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14" name="Google Shape;1014;p41"/>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15" name="Google Shape;1015;p41"/>
          <p:cNvGrpSpPr/>
          <p:nvPr/>
        </p:nvGrpSpPr>
        <p:grpSpPr>
          <a:xfrm>
            <a:off x="2841363" y="3627175"/>
            <a:ext cx="1534617" cy="257478"/>
            <a:chOff x="0" y="-47625"/>
            <a:chExt cx="2706079" cy="454025"/>
          </a:xfrm>
        </p:grpSpPr>
        <p:sp>
          <p:nvSpPr>
            <p:cNvPr id="1016" name="Google Shape;1016;p41"/>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17" name="Google Shape;1017;p41"/>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18" name="Google Shape;1018;p41"/>
          <p:cNvGrpSpPr/>
          <p:nvPr/>
        </p:nvGrpSpPr>
        <p:grpSpPr>
          <a:xfrm>
            <a:off x="2841363" y="3997206"/>
            <a:ext cx="1534617" cy="257478"/>
            <a:chOff x="0" y="-47625"/>
            <a:chExt cx="2706079" cy="454025"/>
          </a:xfrm>
        </p:grpSpPr>
        <p:sp>
          <p:nvSpPr>
            <p:cNvPr id="1019" name="Google Shape;1019;p41"/>
            <p:cNvSpPr/>
            <p:nvPr/>
          </p:nvSpPr>
          <p:spPr>
            <a:xfrm>
              <a:off x="0" y="0"/>
              <a:ext cx="2706079" cy="406400"/>
            </a:xfrm>
            <a:custGeom>
              <a:rect b="b" l="l" r="r" t="t"/>
              <a:pathLst>
                <a:path extrusionOk="0" h="406400" w="2706079">
                  <a:moveTo>
                    <a:pt x="2502879" y="0"/>
                  </a:moveTo>
                  <a:cubicBezTo>
                    <a:pt x="2615103" y="0"/>
                    <a:pt x="2706079" y="90976"/>
                    <a:pt x="2706079" y="203200"/>
                  </a:cubicBezTo>
                  <a:cubicBezTo>
                    <a:pt x="2706079" y="315424"/>
                    <a:pt x="2615103" y="406400"/>
                    <a:pt x="2502879" y="406400"/>
                  </a:cubicBezTo>
                  <a:lnTo>
                    <a:pt x="203200" y="406400"/>
                  </a:lnTo>
                  <a:cubicBezTo>
                    <a:pt x="90976" y="406400"/>
                    <a:pt x="0" y="315424"/>
                    <a:pt x="0" y="203200"/>
                  </a:cubicBezTo>
                  <a:cubicBezTo>
                    <a:pt x="0" y="90976"/>
                    <a:pt x="90976" y="0"/>
                    <a:pt x="203200" y="0"/>
                  </a:cubicBezTo>
                  <a:close/>
                </a:path>
              </a:pathLst>
            </a:custGeom>
            <a:solidFill>
              <a:srgbClr val="FFF7EF"/>
            </a:solidFill>
            <a:ln cap="sq" cmpd="sng" w="19050">
              <a:solidFill>
                <a:srgbClr val="8F62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20" name="Google Shape;1020;p41"/>
            <p:cNvSpPr txBox="1"/>
            <p:nvPr/>
          </p:nvSpPr>
          <p:spPr>
            <a:xfrm>
              <a:off x="0" y="-47625"/>
              <a:ext cx="2706000" cy="453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21" name="Google Shape;1021;p41"/>
          <p:cNvSpPr/>
          <p:nvPr/>
        </p:nvSpPr>
        <p:spPr>
          <a:xfrm rot="-8491188">
            <a:off x="3484712" y="2707632"/>
            <a:ext cx="1123057" cy="483935"/>
          </a:xfrm>
          <a:custGeom>
            <a:rect b="b" l="l" r="r" t="t"/>
            <a:pathLst>
              <a:path extrusionOk="0" h="971374" w="2254244">
                <a:moveTo>
                  <a:pt x="0" y="0"/>
                </a:moveTo>
                <a:lnTo>
                  <a:pt x="2254245" y="0"/>
                </a:lnTo>
                <a:lnTo>
                  <a:pt x="2254245" y="971375"/>
                </a:lnTo>
                <a:lnTo>
                  <a:pt x="0" y="971375"/>
                </a:lnTo>
                <a:lnTo>
                  <a:pt x="0" y="0"/>
                </a:lnTo>
                <a:close/>
              </a:path>
            </a:pathLst>
          </a:custGeom>
          <a:blipFill rotWithShape="1">
            <a:blip r:embed="rId4">
              <a:alphaModFix/>
            </a:blip>
            <a:stretch>
              <a:fillRect b="0" l="0" r="0" t="0"/>
            </a:stretch>
          </a:blipFill>
          <a:ln>
            <a:noFill/>
          </a:ln>
        </p:spPr>
      </p:sp>
      <p:sp>
        <p:nvSpPr>
          <p:cNvPr id="1022" name="Google Shape;1022;p41"/>
          <p:cNvSpPr/>
          <p:nvPr/>
        </p:nvSpPr>
        <p:spPr>
          <a:xfrm rot="3125995">
            <a:off x="8066889" y="955188"/>
            <a:ext cx="752558" cy="324284"/>
          </a:xfrm>
          <a:custGeom>
            <a:rect b="b" l="l" r="r" t="t"/>
            <a:pathLst>
              <a:path extrusionOk="0" h="647815" w="1503369">
                <a:moveTo>
                  <a:pt x="0" y="0"/>
                </a:moveTo>
                <a:lnTo>
                  <a:pt x="1503369" y="0"/>
                </a:lnTo>
                <a:lnTo>
                  <a:pt x="1503369" y="647815"/>
                </a:lnTo>
                <a:lnTo>
                  <a:pt x="0" y="647815"/>
                </a:lnTo>
                <a:lnTo>
                  <a:pt x="0" y="0"/>
                </a:lnTo>
                <a:close/>
              </a:path>
            </a:pathLst>
          </a:custGeom>
          <a:blipFill rotWithShape="1">
            <a:blip r:embed="rId4">
              <a:alphaModFix/>
            </a:blip>
            <a:stretch>
              <a:fillRect b="0" l="0" r="0" t="0"/>
            </a:stretch>
          </a:blipFill>
          <a:ln>
            <a:noFill/>
          </a:ln>
        </p:spPr>
      </p:sp>
      <p:sp>
        <p:nvSpPr>
          <p:cNvPr id="1023" name="Google Shape;1023;p41"/>
          <p:cNvSpPr/>
          <p:nvPr/>
        </p:nvSpPr>
        <p:spPr>
          <a:xfrm>
            <a:off x="3843438" y="927496"/>
            <a:ext cx="970592" cy="1036555"/>
          </a:xfrm>
          <a:custGeom>
            <a:rect b="b" l="l" r="r" t="t"/>
            <a:pathLst>
              <a:path extrusionOk="0" h="2073109" w="1941184">
                <a:moveTo>
                  <a:pt x="0" y="0"/>
                </a:moveTo>
                <a:lnTo>
                  <a:pt x="1941184" y="0"/>
                </a:lnTo>
                <a:lnTo>
                  <a:pt x="1941184" y="2073109"/>
                </a:lnTo>
                <a:lnTo>
                  <a:pt x="0" y="2073109"/>
                </a:lnTo>
                <a:lnTo>
                  <a:pt x="0" y="0"/>
                </a:lnTo>
                <a:close/>
              </a:path>
            </a:pathLst>
          </a:custGeom>
          <a:blipFill rotWithShape="1">
            <a:blip r:embed="rId5">
              <a:alphaModFix/>
            </a:blip>
            <a:stretch>
              <a:fillRect b="0" l="0" r="0" t="0"/>
            </a:stretch>
          </a:blipFill>
          <a:ln>
            <a:noFill/>
          </a:ln>
        </p:spPr>
      </p:sp>
      <p:sp>
        <p:nvSpPr>
          <p:cNvPr id="1024" name="Google Shape;1024;p41"/>
          <p:cNvSpPr/>
          <p:nvPr/>
        </p:nvSpPr>
        <p:spPr>
          <a:xfrm flipH="1">
            <a:off x="5694366" y="2810343"/>
            <a:ext cx="970592" cy="1036554"/>
          </a:xfrm>
          <a:custGeom>
            <a:rect b="b" l="l" r="r" t="t"/>
            <a:pathLst>
              <a:path extrusionOk="0" h="2073109" w="1941184">
                <a:moveTo>
                  <a:pt x="1941184" y="0"/>
                </a:moveTo>
                <a:lnTo>
                  <a:pt x="0" y="0"/>
                </a:lnTo>
                <a:lnTo>
                  <a:pt x="0" y="2073110"/>
                </a:lnTo>
                <a:lnTo>
                  <a:pt x="1941184" y="2073110"/>
                </a:lnTo>
                <a:lnTo>
                  <a:pt x="1941184" y="0"/>
                </a:lnTo>
                <a:close/>
              </a:path>
            </a:pathLst>
          </a:custGeom>
          <a:blipFill rotWithShape="1">
            <a:blip r:embed="rId6">
              <a:alphaModFix/>
            </a:blip>
            <a:stretch>
              <a:fillRect b="0" l="0" r="0" t="0"/>
            </a:stretch>
          </a:blipFill>
          <a:ln>
            <a:noFill/>
          </a:ln>
        </p:spPr>
      </p:sp>
      <p:sp>
        <p:nvSpPr>
          <p:cNvPr id="1025" name="Google Shape;1025;p41"/>
          <p:cNvSpPr txBox="1"/>
          <p:nvPr/>
        </p:nvSpPr>
        <p:spPr>
          <a:xfrm>
            <a:off x="791268" y="3683219"/>
            <a:ext cx="1534500" cy="138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@well2dugan</a:t>
            </a:r>
            <a:endParaRPr sz="700"/>
          </a:p>
        </p:txBody>
      </p:sp>
      <p:sp>
        <p:nvSpPr>
          <p:cNvPr id="1026" name="Google Shape;1026;p41"/>
          <p:cNvSpPr txBox="1"/>
          <p:nvPr/>
        </p:nvSpPr>
        <p:spPr>
          <a:xfrm>
            <a:off x="791268" y="4053250"/>
            <a:ext cx="1534500" cy="138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@ViaMedMassage</a:t>
            </a:r>
            <a:endParaRPr sz="700"/>
          </a:p>
        </p:txBody>
      </p:sp>
      <p:sp>
        <p:nvSpPr>
          <p:cNvPr id="1027" name="Google Shape;1027;p41"/>
          <p:cNvSpPr txBox="1"/>
          <p:nvPr/>
        </p:nvSpPr>
        <p:spPr>
          <a:xfrm>
            <a:off x="2841363" y="3683219"/>
            <a:ext cx="1534500" cy="138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619-379-6999</a:t>
            </a:r>
            <a:endParaRPr sz="700"/>
          </a:p>
        </p:txBody>
      </p:sp>
      <p:sp>
        <p:nvSpPr>
          <p:cNvPr id="1028" name="Google Shape;1028;p41"/>
          <p:cNvSpPr txBox="1"/>
          <p:nvPr/>
        </p:nvSpPr>
        <p:spPr>
          <a:xfrm>
            <a:off x="2841363" y="4058012"/>
            <a:ext cx="1534500" cy="123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800" u="none" cap="none" strike="noStrike">
                <a:solidFill>
                  <a:srgbClr val="000000"/>
                </a:solidFill>
                <a:latin typeface="Montserrat"/>
                <a:ea typeface="Montserrat"/>
                <a:cs typeface="Montserrat"/>
                <a:sym typeface="Montserrat"/>
              </a:rPr>
              <a:t>info@ViaMedMassage.com</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ctrTitle"/>
          </p:nvPr>
        </p:nvSpPr>
        <p:spPr>
          <a:xfrm>
            <a:off x="75150" y="-417856"/>
            <a:ext cx="8993700" cy="175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Special thanks to Debbie </a:t>
            </a:r>
            <a:endParaRPr/>
          </a:p>
        </p:txBody>
      </p:sp>
      <p:sp>
        <p:nvSpPr>
          <p:cNvPr id="72" name="Google Shape;72;p15"/>
          <p:cNvSpPr txBox="1"/>
          <p:nvPr>
            <p:ph idx="1" type="subTitle"/>
          </p:nvPr>
        </p:nvSpPr>
        <p:spPr>
          <a:xfrm>
            <a:off x="385475" y="40146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via Medical Massage uses our SaveLocal software!</a:t>
            </a:r>
            <a:endParaRPr/>
          </a:p>
        </p:txBody>
      </p:sp>
      <p:pic>
        <p:nvPicPr>
          <p:cNvPr id="73" name="Google Shape;73;p15"/>
          <p:cNvPicPr preferRelativeResize="0"/>
          <p:nvPr/>
        </p:nvPicPr>
        <p:blipFill rotWithShape="1">
          <a:blip r:embed="rId3">
            <a:alphaModFix/>
          </a:blip>
          <a:srcRect b="3985" l="0" r="0" t="3976"/>
          <a:stretch/>
        </p:blipFill>
        <p:spPr>
          <a:xfrm>
            <a:off x="1031036" y="1516788"/>
            <a:ext cx="7229475"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1857400" y="182481"/>
            <a:ext cx="5101364" cy="1122300"/>
          </a:xfrm>
          <a:prstGeom prst="rect">
            <a:avLst/>
          </a:prstGeom>
          <a:noFill/>
          <a:ln>
            <a:noFill/>
          </a:ln>
        </p:spPr>
      </p:pic>
      <p:pic>
        <p:nvPicPr>
          <p:cNvPr descr="a woman in a purple shirt is making a funny face with her hands . (Provided by Tenor)" id="79" name="Google Shape;79;p16"/>
          <p:cNvPicPr preferRelativeResize="0"/>
          <p:nvPr/>
        </p:nvPicPr>
        <p:blipFill rotWithShape="1">
          <a:blip r:embed="rId4">
            <a:alphaModFix/>
          </a:blip>
          <a:srcRect b="0" l="-10667" r="1699" t="-8968"/>
          <a:stretch/>
        </p:blipFill>
        <p:spPr>
          <a:xfrm>
            <a:off x="4331275" y="2508525"/>
            <a:ext cx="4743450" cy="2590800"/>
          </a:xfrm>
          <a:prstGeom prst="rect">
            <a:avLst/>
          </a:prstGeom>
          <a:noFill/>
          <a:ln>
            <a:noFill/>
          </a:ln>
        </p:spPr>
      </p:pic>
      <p:sp>
        <p:nvSpPr>
          <p:cNvPr id="80" name="Google Shape;80;p16"/>
          <p:cNvSpPr txBox="1"/>
          <p:nvPr>
            <p:ph idx="1" type="subTitle"/>
          </p:nvPr>
        </p:nvSpPr>
        <p:spPr>
          <a:xfrm>
            <a:off x="311700" y="716700"/>
            <a:ext cx="8520600" cy="48906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Interested in co-hosting a Mastermind for Save Nebraska Local?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currently offering this to our preferred members and those on the SaveLocal App.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Speak to Ashley if you are interested!!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TEXT/CALL  402-780-8813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33425" y="284575"/>
            <a:ext cx="3237724" cy="2915549"/>
          </a:xfrm>
          <a:prstGeom prst="rect">
            <a:avLst/>
          </a:prstGeom>
          <a:noFill/>
          <a:ln>
            <a:noFill/>
          </a:ln>
        </p:spPr>
      </p:pic>
      <p:pic>
        <p:nvPicPr>
          <p:cNvPr id="86" name="Google Shape;86;p17"/>
          <p:cNvPicPr preferRelativeResize="0"/>
          <p:nvPr/>
        </p:nvPicPr>
        <p:blipFill>
          <a:blip r:embed="rId4">
            <a:alphaModFix/>
          </a:blip>
          <a:stretch>
            <a:fillRect/>
          </a:stretch>
        </p:blipFill>
        <p:spPr>
          <a:xfrm>
            <a:off x="4761725" y="284576"/>
            <a:ext cx="3973499" cy="2830225"/>
          </a:xfrm>
          <a:prstGeom prst="rect">
            <a:avLst/>
          </a:prstGeom>
          <a:noFill/>
          <a:ln>
            <a:noFill/>
          </a:ln>
        </p:spPr>
      </p:pic>
      <p:pic>
        <p:nvPicPr>
          <p:cNvPr descr="two penguins are standing next to a facebook icon (Provided by Tenor)" id="87" name="Google Shape;87;p17"/>
          <p:cNvPicPr preferRelativeResize="0"/>
          <p:nvPr/>
        </p:nvPicPr>
        <p:blipFill>
          <a:blip r:embed="rId5">
            <a:alphaModFix/>
          </a:blip>
          <a:stretch>
            <a:fillRect/>
          </a:stretch>
        </p:blipFill>
        <p:spPr>
          <a:xfrm>
            <a:off x="3836949" y="3735613"/>
            <a:ext cx="1299076" cy="1299076"/>
          </a:xfrm>
          <a:prstGeom prst="rect">
            <a:avLst/>
          </a:prstGeom>
          <a:noFill/>
          <a:ln>
            <a:noFill/>
          </a:ln>
        </p:spPr>
      </p:pic>
      <p:sp>
        <p:nvSpPr>
          <p:cNvPr id="88" name="Google Shape;88;p17"/>
          <p:cNvSpPr txBox="1"/>
          <p:nvPr/>
        </p:nvSpPr>
        <p:spPr>
          <a:xfrm>
            <a:off x="133413" y="3200125"/>
            <a:ext cx="6071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LIKE OUR FACEBOOK PAGE TO</a:t>
            </a:r>
            <a:endParaRPr sz="1800">
              <a:solidFill>
                <a:schemeClr val="dk2"/>
              </a:solidFill>
            </a:endParaRPr>
          </a:p>
          <a:p>
            <a:pPr indent="0" lvl="0" marL="0" rtl="0" algn="l">
              <a:spcBef>
                <a:spcPts val="0"/>
              </a:spcBef>
              <a:spcAft>
                <a:spcPts val="0"/>
              </a:spcAft>
              <a:buNone/>
            </a:pPr>
            <a:r>
              <a:rPr lang="en" sz="1800">
                <a:solidFill>
                  <a:schemeClr val="dk2"/>
                </a:solidFill>
              </a:rPr>
              <a:t>STAY UP TO DATE ON EVENTS</a:t>
            </a:r>
            <a:endParaRPr sz="1800">
              <a:solidFill>
                <a:schemeClr val="dk2"/>
              </a:solidFill>
            </a:endParaRPr>
          </a:p>
        </p:txBody>
      </p:sp>
      <p:sp>
        <p:nvSpPr>
          <p:cNvPr id="89" name="Google Shape;89;p17"/>
          <p:cNvSpPr txBox="1"/>
          <p:nvPr/>
        </p:nvSpPr>
        <p:spPr>
          <a:xfrm>
            <a:off x="5571000" y="3200125"/>
            <a:ext cx="3573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JOIN OUR GROUP FOR </a:t>
            </a:r>
            <a:r>
              <a:rPr lang="en" sz="1800">
                <a:solidFill>
                  <a:schemeClr val="dk2"/>
                </a:solidFill>
              </a:rPr>
              <a:t>RECOMMENDATIONS</a:t>
            </a:r>
            <a:r>
              <a:rPr lang="en" sz="1800">
                <a:solidFill>
                  <a:schemeClr val="dk2"/>
                </a:solidFill>
              </a:rPr>
              <a:t>!</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nvSpPr>
        <p:spPr>
          <a:xfrm>
            <a:off x="354857" y="153181"/>
            <a:ext cx="7991700" cy="520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dk2"/>
                </a:solidFill>
              </a:rPr>
              <a:t>Upcoming FREE Events:</a:t>
            </a:r>
            <a:endParaRPr b="1" sz="1800" u="sng">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n" sz="1800">
                <a:solidFill>
                  <a:schemeClr val="dk2"/>
                </a:solidFill>
              </a:rPr>
              <a:t>When</a:t>
            </a:r>
            <a:r>
              <a:rPr lang="en" sz="1800">
                <a:solidFill>
                  <a:schemeClr val="dk2"/>
                </a:solidFill>
              </a:rPr>
              <a:t>: May 22 at 6pm</a:t>
            </a:r>
            <a:endParaRPr sz="1800">
              <a:solidFill>
                <a:schemeClr val="dk2"/>
              </a:solidFill>
            </a:endParaRPr>
          </a:p>
          <a:p>
            <a:pPr indent="0" lvl="0" marL="0" rtl="0" algn="l">
              <a:spcBef>
                <a:spcPts val="0"/>
              </a:spcBef>
              <a:spcAft>
                <a:spcPts val="0"/>
              </a:spcAft>
              <a:buNone/>
            </a:pPr>
            <a:r>
              <a:rPr b="1" lang="en" sz="1800">
                <a:solidFill>
                  <a:schemeClr val="dk2"/>
                </a:solidFill>
              </a:rPr>
              <a:t>Where</a:t>
            </a:r>
            <a:r>
              <a:rPr lang="en" sz="1800">
                <a:solidFill>
                  <a:schemeClr val="dk2"/>
                </a:solidFill>
              </a:rPr>
              <a:t>: Piedmont Harbor Coffee</a:t>
            </a:r>
            <a:endParaRPr sz="1800">
              <a:solidFill>
                <a:schemeClr val="dk2"/>
              </a:solidFill>
            </a:endParaRPr>
          </a:p>
          <a:p>
            <a:pPr indent="0" lvl="0" marL="0" rtl="0" algn="l">
              <a:spcBef>
                <a:spcPts val="0"/>
              </a:spcBef>
              <a:spcAft>
                <a:spcPts val="0"/>
              </a:spcAft>
              <a:buNone/>
            </a:pPr>
            <a:r>
              <a:rPr lang="en" sz="1800">
                <a:solidFill>
                  <a:schemeClr val="dk2"/>
                </a:solidFill>
              </a:rPr>
              <a:t>Networking &amp; Coffee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rPr b="1" lang="en" sz="1800">
                <a:solidFill>
                  <a:schemeClr val="dk2"/>
                </a:solidFill>
              </a:rPr>
              <a:t>When</a:t>
            </a:r>
            <a:r>
              <a:rPr lang="en" sz="1800">
                <a:solidFill>
                  <a:schemeClr val="dk2"/>
                </a:solidFill>
              </a:rPr>
              <a:t>: June 12 at 1:30pm </a:t>
            </a:r>
            <a:endParaRPr sz="1800">
              <a:solidFill>
                <a:schemeClr val="dk2"/>
              </a:solidFill>
            </a:endParaRPr>
          </a:p>
          <a:p>
            <a:pPr indent="0" lvl="0" marL="0" rtl="0" algn="l">
              <a:spcBef>
                <a:spcPts val="0"/>
              </a:spcBef>
              <a:spcAft>
                <a:spcPts val="0"/>
              </a:spcAft>
              <a:buClr>
                <a:schemeClr val="dk1"/>
              </a:buClr>
              <a:buSzPts val="1100"/>
              <a:buFont typeface="Arial"/>
              <a:buNone/>
            </a:pPr>
            <a:r>
              <a:rPr b="1" lang="en" sz="1800">
                <a:solidFill>
                  <a:schemeClr val="dk2"/>
                </a:solidFill>
              </a:rPr>
              <a:t>Where</a:t>
            </a:r>
            <a:r>
              <a:rPr lang="en" sz="1800">
                <a:solidFill>
                  <a:schemeClr val="dk2"/>
                </a:solidFill>
              </a:rPr>
              <a:t>: Rosie’s South</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Mastermind: Buy Back Your Time: Systems, </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Outsourcing &amp; AI for Summer Freedom</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rPr b="1" lang="en" sz="1800">
                <a:solidFill>
                  <a:schemeClr val="dk2"/>
                </a:solidFill>
              </a:rPr>
              <a:t>When</a:t>
            </a:r>
            <a:r>
              <a:rPr lang="en" sz="1800">
                <a:solidFill>
                  <a:schemeClr val="dk2"/>
                </a:solidFill>
              </a:rPr>
              <a:t>: June 26 at 6pm</a:t>
            </a:r>
            <a:endParaRPr sz="1800">
              <a:solidFill>
                <a:schemeClr val="dk2"/>
              </a:solidFill>
            </a:endParaRPr>
          </a:p>
          <a:p>
            <a:pPr indent="0" lvl="0" marL="0" rtl="0" algn="l">
              <a:spcBef>
                <a:spcPts val="0"/>
              </a:spcBef>
              <a:spcAft>
                <a:spcPts val="0"/>
              </a:spcAft>
              <a:buClr>
                <a:schemeClr val="dk1"/>
              </a:buClr>
              <a:buSzPts val="1100"/>
              <a:buFont typeface="Arial"/>
              <a:buNone/>
            </a:pPr>
            <a:r>
              <a:rPr b="1" lang="en" sz="1800">
                <a:solidFill>
                  <a:schemeClr val="dk2"/>
                </a:solidFill>
              </a:rPr>
              <a:t>Where</a:t>
            </a:r>
            <a:r>
              <a:rPr lang="en" sz="1800">
                <a:solidFill>
                  <a:schemeClr val="dk2"/>
                </a:solidFill>
              </a:rPr>
              <a:t>: Piedmont Harbor Coffee</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Networking &amp; Coffee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n" sz="1800" u="sng">
                <a:solidFill>
                  <a:schemeClr val="dk2"/>
                </a:solidFill>
              </a:rPr>
              <a:t>HAVE A HOT TOPIC YOU WANT US TO DISCUSS? LET ASHLEY KNOW</a:t>
            </a:r>
            <a:endParaRPr b="1" sz="1800" u="sng">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95" name="Google Shape;95;p18"/>
          <p:cNvSpPr txBox="1"/>
          <p:nvPr/>
        </p:nvSpPr>
        <p:spPr>
          <a:xfrm>
            <a:off x="5231080" y="803031"/>
            <a:ext cx="3461400" cy="297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solidFill>
                  <a:srgbClr val="980000"/>
                </a:solidFill>
              </a:rPr>
              <a:t>Justin and Nolan are hosting a Zoom Q&amp;A every 1st and 3rd Thursday for any current Preferred Vendor and/or SaveLocal App Software customer. Text your questions ahead of time to 402-780-8813. </a:t>
            </a:r>
            <a:endParaRPr b="1" i="1" sz="1800">
              <a:solidFill>
                <a:srgbClr val="980000"/>
              </a:solidFill>
            </a:endParaRPr>
          </a:p>
          <a:p>
            <a:pPr indent="0" lvl="0" marL="0" rtl="0" algn="l">
              <a:spcBef>
                <a:spcPts val="0"/>
              </a:spcBef>
              <a:spcAft>
                <a:spcPts val="0"/>
              </a:spcAft>
              <a:buNone/>
            </a:pPr>
            <a:r>
              <a:rPr b="1" i="1" lang="en" sz="1800">
                <a:solidFill>
                  <a:srgbClr val="980000"/>
                </a:solidFill>
              </a:rPr>
              <a:t> </a:t>
            </a:r>
            <a:r>
              <a:rPr b="1" i="1" lang="en" sz="1800" u="sng">
                <a:solidFill>
                  <a:srgbClr val="980000"/>
                </a:solidFill>
              </a:rPr>
              <a:t>Next Q&amp;A: May 15 &amp; June 5 at 6pm</a:t>
            </a:r>
            <a:endParaRPr b="1" i="1" sz="1800" u="sng">
              <a:solidFill>
                <a:srgbClr val="98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145725" y="2134175"/>
            <a:ext cx="3362325" cy="2609850"/>
          </a:xfrm>
          <a:prstGeom prst="rect">
            <a:avLst/>
          </a:prstGeom>
          <a:noFill/>
          <a:ln>
            <a:noFill/>
          </a:ln>
        </p:spPr>
      </p:pic>
      <p:pic>
        <p:nvPicPr>
          <p:cNvPr id="101" name="Google Shape;101;p19"/>
          <p:cNvPicPr preferRelativeResize="0"/>
          <p:nvPr/>
        </p:nvPicPr>
        <p:blipFill>
          <a:blip r:embed="rId4">
            <a:alphaModFix/>
          </a:blip>
          <a:stretch>
            <a:fillRect/>
          </a:stretch>
        </p:blipFill>
        <p:spPr>
          <a:xfrm>
            <a:off x="5035325" y="2037200"/>
            <a:ext cx="2743760" cy="2917050"/>
          </a:xfrm>
          <a:prstGeom prst="rect">
            <a:avLst/>
          </a:prstGeom>
          <a:noFill/>
          <a:ln>
            <a:noFill/>
          </a:ln>
        </p:spPr>
      </p:pic>
      <p:sp>
        <p:nvSpPr>
          <p:cNvPr id="102" name="Google Shape;102;p19"/>
          <p:cNvSpPr txBox="1"/>
          <p:nvPr/>
        </p:nvSpPr>
        <p:spPr>
          <a:xfrm>
            <a:off x="5414225" y="2134175"/>
            <a:ext cx="31179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Learn more here</a:t>
            </a:r>
            <a:endParaRPr b="1" sz="1800">
              <a:solidFill>
                <a:schemeClr val="dk2"/>
              </a:solidFill>
            </a:endParaRPr>
          </a:p>
        </p:txBody>
      </p:sp>
      <p:sp>
        <p:nvSpPr>
          <p:cNvPr id="103" name="Google Shape;103;p19"/>
          <p:cNvSpPr txBox="1"/>
          <p:nvPr/>
        </p:nvSpPr>
        <p:spPr>
          <a:xfrm>
            <a:off x="9967825" y="2933875"/>
            <a:ext cx="7070700" cy="8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4" name="Google Shape;104;p19"/>
          <p:cNvSpPr txBox="1"/>
          <p:nvPr/>
        </p:nvSpPr>
        <p:spPr>
          <a:xfrm>
            <a:off x="5075925" y="4314050"/>
            <a:ext cx="35097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SAVELOCALAPP.COM</a:t>
            </a:r>
            <a:endParaRPr b="1" sz="1800">
              <a:solidFill>
                <a:schemeClr val="dk2"/>
              </a:solidFill>
            </a:endParaRPr>
          </a:p>
        </p:txBody>
      </p:sp>
      <p:sp>
        <p:nvSpPr>
          <p:cNvPr id="105" name="Google Shape;105;p19"/>
          <p:cNvSpPr txBox="1"/>
          <p:nvPr/>
        </p:nvSpPr>
        <p:spPr>
          <a:xfrm>
            <a:off x="774290" y="440608"/>
            <a:ext cx="7300500" cy="21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Running a business? This app does what 5 employees can’t.</a:t>
            </a:r>
            <a:endParaRPr sz="1800">
              <a:solidFill>
                <a:schemeClr val="dk2"/>
              </a:solidFill>
            </a:endParaRPr>
          </a:p>
          <a:p>
            <a:pPr indent="0" lvl="0" marL="0" rtl="0" algn="l">
              <a:spcBef>
                <a:spcPts val="0"/>
              </a:spcBef>
              <a:spcAft>
                <a:spcPts val="0"/>
              </a:spcAft>
              <a:buNone/>
            </a:pPr>
            <a:r>
              <a:rPr lang="en" sz="1800">
                <a:solidFill>
                  <a:schemeClr val="dk2"/>
                </a:solidFill>
              </a:rPr>
              <a:t>Booking. Payments. Reviews. Follow-ups. (&amp; more)</a:t>
            </a:r>
            <a:endParaRPr sz="1800">
              <a:solidFill>
                <a:schemeClr val="dk2"/>
              </a:solidFill>
            </a:endParaRPr>
          </a:p>
          <a:p>
            <a:pPr indent="0" lvl="0" marL="0" rtl="0" algn="l">
              <a:spcBef>
                <a:spcPts val="0"/>
              </a:spcBef>
              <a:spcAft>
                <a:spcPts val="0"/>
              </a:spcAft>
              <a:buNone/>
            </a:pPr>
            <a:r>
              <a:rPr lang="en" sz="1800">
                <a:solidFill>
                  <a:schemeClr val="dk2"/>
                </a:solidFill>
              </a:rPr>
              <a:t>All automated. All in one place.</a:t>
            </a:r>
            <a:endParaRPr sz="1800">
              <a:solidFill>
                <a:schemeClr val="dk2"/>
              </a:solidFill>
            </a:endParaRPr>
          </a:p>
          <a:p>
            <a:pPr indent="0" lvl="0" marL="0" rtl="0" algn="l">
              <a:spcBef>
                <a:spcPts val="0"/>
              </a:spcBef>
              <a:spcAft>
                <a:spcPts val="0"/>
              </a:spcAft>
              <a:buNone/>
            </a:pPr>
            <a:r>
              <a:rPr lang="en" sz="1800">
                <a:solidFill>
                  <a:schemeClr val="dk2"/>
                </a:solidFill>
              </a:rPr>
              <a:t>Save time. Save money. Save your sanity—Grow your business with the </a:t>
            </a:r>
            <a:r>
              <a:rPr b="1" lang="en" sz="1800">
                <a:solidFill>
                  <a:schemeClr val="dk2"/>
                </a:solidFill>
              </a:rPr>
              <a:t>SaveLocal App</a:t>
            </a:r>
            <a:r>
              <a:rPr lang="en" sz="1800">
                <a:solidFill>
                  <a:schemeClr val="dk2"/>
                </a:solidFill>
              </a:rPr>
              <a: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nvSpPr>
        <p:spPr>
          <a:xfrm>
            <a:off x="921749" y="523568"/>
            <a:ext cx="7300500" cy="381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dk2"/>
                </a:solidFill>
              </a:rPr>
              <a:t>Here’s what local business owners are saying:</a:t>
            </a:r>
            <a:endParaRPr b="1" sz="1800" u="sng">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rgbClr val="980000"/>
              </a:buClr>
              <a:buSzPts val="1800"/>
              <a:buChar char="●"/>
            </a:pPr>
            <a:r>
              <a:rPr i="1" lang="en" sz="1800">
                <a:solidFill>
                  <a:srgbClr val="980000"/>
                </a:solidFill>
              </a:rPr>
              <a:t>“I cut my admin time in half thanks to the SaveLocal App.”</a:t>
            </a:r>
            <a:endParaRPr i="1" sz="1800">
              <a:solidFill>
                <a:srgbClr val="980000"/>
              </a:solidFill>
            </a:endParaRPr>
          </a:p>
          <a:p>
            <a:pPr indent="-342900" lvl="0" marL="457200" rtl="0" algn="l">
              <a:spcBef>
                <a:spcPts val="0"/>
              </a:spcBef>
              <a:spcAft>
                <a:spcPts val="0"/>
              </a:spcAft>
              <a:buClr>
                <a:schemeClr val="dk2"/>
              </a:buClr>
              <a:buSzPts val="1800"/>
              <a:buChar char="●"/>
            </a:pPr>
            <a:r>
              <a:rPr i="1" lang="en" sz="1800">
                <a:solidFill>
                  <a:schemeClr val="dk2"/>
                </a:solidFill>
              </a:rPr>
              <a:t>“It’s like hiring an assistant without the overhead.”</a:t>
            </a:r>
            <a:endParaRPr i="1" sz="1800">
              <a:solidFill>
                <a:schemeClr val="dk2"/>
              </a:solidFill>
            </a:endParaRPr>
          </a:p>
          <a:p>
            <a:pPr indent="-342900" lvl="0" marL="457200" rtl="0" algn="l">
              <a:spcBef>
                <a:spcPts val="0"/>
              </a:spcBef>
              <a:spcAft>
                <a:spcPts val="0"/>
              </a:spcAft>
              <a:buClr>
                <a:srgbClr val="980000"/>
              </a:buClr>
              <a:buSzPts val="1800"/>
              <a:buChar char="●"/>
            </a:pPr>
            <a:r>
              <a:rPr i="1" lang="en" sz="1800">
                <a:solidFill>
                  <a:srgbClr val="980000"/>
                </a:solidFill>
              </a:rPr>
              <a:t>“I used to forget to follow up. Now the app does it for me—like clockwork.”</a:t>
            </a:r>
            <a:endParaRPr i="1" sz="1800">
              <a:solidFill>
                <a:srgbClr val="980000"/>
              </a:solidFill>
            </a:endParaRPr>
          </a:p>
          <a:p>
            <a:pPr indent="-342900" lvl="0" marL="457200" rtl="0" algn="l">
              <a:spcBef>
                <a:spcPts val="0"/>
              </a:spcBef>
              <a:spcAft>
                <a:spcPts val="0"/>
              </a:spcAft>
              <a:buClr>
                <a:schemeClr val="dk2"/>
              </a:buClr>
              <a:buSzPts val="1800"/>
              <a:buChar char="●"/>
            </a:pPr>
            <a:r>
              <a:rPr i="1" lang="en" sz="1800">
                <a:solidFill>
                  <a:schemeClr val="dk2"/>
                </a:solidFill>
              </a:rPr>
              <a:t>“This replaced four different tools I was paying for.”</a:t>
            </a:r>
            <a:endParaRPr i="1" sz="1800">
              <a:solidFill>
                <a:schemeClr val="dk2"/>
              </a:solidFill>
            </a:endParaRPr>
          </a:p>
          <a:p>
            <a:pPr indent="-342900" lvl="0" marL="457200" rtl="0" algn="l">
              <a:spcBef>
                <a:spcPts val="0"/>
              </a:spcBef>
              <a:spcAft>
                <a:spcPts val="0"/>
              </a:spcAft>
              <a:buClr>
                <a:srgbClr val="980000"/>
              </a:buClr>
              <a:buSzPts val="1800"/>
              <a:buChar char="●"/>
            </a:pPr>
            <a:r>
              <a:rPr i="1" lang="en" sz="1800">
                <a:solidFill>
                  <a:srgbClr val="980000"/>
                </a:solidFill>
              </a:rPr>
              <a:t>“I don’t chase payments anymore. They just come in.”</a:t>
            </a:r>
            <a:endParaRPr i="1" sz="1800">
              <a:solidFill>
                <a:srgbClr val="980000"/>
              </a:solidFill>
            </a:endParaRPr>
          </a:p>
          <a:p>
            <a:pPr indent="-342900" lvl="0" marL="457200" rtl="0" algn="l">
              <a:spcBef>
                <a:spcPts val="0"/>
              </a:spcBef>
              <a:spcAft>
                <a:spcPts val="0"/>
              </a:spcAft>
              <a:buClr>
                <a:schemeClr val="dk2"/>
              </a:buClr>
              <a:buSzPts val="1800"/>
              <a:buChar char="●"/>
            </a:pPr>
            <a:r>
              <a:rPr i="1" lang="en" sz="1800">
                <a:solidFill>
                  <a:schemeClr val="dk2"/>
                </a:solidFill>
              </a:rPr>
              <a:t>“It’s like having a front desk, marketing assistant, and office manager all in one.”</a:t>
            </a:r>
            <a:endParaRPr i="1" sz="1800">
              <a:solidFill>
                <a:schemeClr val="dk2"/>
              </a:solidFill>
            </a:endParaRPr>
          </a:p>
          <a:p>
            <a:pPr indent="-342900" lvl="0" marL="457200" rtl="0" algn="l">
              <a:spcBef>
                <a:spcPts val="0"/>
              </a:spcBef>
              <a:spcAft>
                <a:spcPts val="0"/>
              </a:spcAft>
              <a:buClr>
                <a:srgbClr val="980000"/>
              </a:buClr>
              <a:buSzPts val="1800"/>
              <a:buChar char="●"/>
            </a:pPr>
            <a:r>
              <a:rPr i="1" lang="en" sz="1800">
                <a:solidFill>
                  <a:srgbClr val="980000"/>
                </a:solidFill>
              </a:rPr>
              <a:t>“I’m finally getting reviews without asking for them!”</a:t>
            </a:r>
            <a:endParaRPr i="1" sz="1800">
              <a:solidFill>
                <a:srgbClr val="980000"/>
              </a:solidFill>
            </a:endParaRPr>
          </a:p>
          <a:p>
            <a:pPr indent="-342900" lvl="0" marL="457200" rtl="0" algn="l">
              <a:spcBef>
                <a:spcPts val="0"/>
              </a:spcBef>
              <a:spcAft>
                <a:spcPts val="0"/>
              </a:spcAft>
              <a:buClr>
                <a:schemeClr val="dk2"/>
              </a:buClr>
              <a:buSzPts val="1800"/>
              <a:buChar char="●"/>
            </a:pPr>
            <a:r>
              <a:rPr i="1" lang="en" sz="1800">
                <a:solidFill>
                  <a:schemeClr val="dk2"/>
                </a:solidFill>
              </a:rPr>
              <a:t>“Clients love how easy it is to book with me now.”</a:t>
            </a:r>
            <a:endParaRPr i="1" sz="1800">
              <a:solidFill>
                <a:schemeClr val="dk2"/>
              </a:solidFill>
            </a:endParaRPr>
          </a:p>
          <a:p>
            <a:pPr indent="-342900" lvl="0" marL="457200" rtl="0" algn="l">
              <a:spcBef>
                <a:spcPts val="0"/>
              </a:spcBef>
              <a:spcAft>
                <a:spcPts val="0"/>
              </a:spcAft>
              <a:buClr>
                <a:srgbClr val="980000"/>
              </a:buClr>
              <a:buSzPts val="1800"/>
              <a:buChar char="●"/>
            </a:pPr>
            <a:r>
              <a:rPr i="1" lang="en" sz="1800">
                <a:solidFill>
                  <a:srgbClr val="980000"/>
                </a:solidFill>
              </a:rPr>
              <a:t>“I can actually take a day off and know things are still running.”</a:t>
            </a:r>
            <a:endParaRPr i="1" sz="1800">
              <a:solidFill>
                <a:srgbClr val="98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nvSpPr>
        <p:spPr>
          <a:xfrm>
            <a:off x="504592" y="5"/>
            <a:ext cx="8639400" cy="576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1. Missed Call Text-Back</a:t>
            </a:r>
            <a:endParaRPr sz="1800">
              <a:solidFill>
                <a:schemeClr val="dk2"/>
              </a:solidFill>
            </a:endParaRPr>
          </a:p>
          <a:p>
            <a:pPr indent="0" lvl="0" marL="0" rtl="0" algn="l">
              <a:spcBef>
                <a:spcPts val="0"/>
              </a:spcBef>
              <a:spcAft>
                <a:spcPts val="0"/>
              </a:spcAft>
              <a:buNone/>
            </a:pPr>
            <a:r>
              <a:rPr lang="en" sz="1800">
                <a:solidFill>
                  <a:schemeClr val="dk2"/>
                </a:solidFill>
              </a:rPr>
              <a:t>If you miss a call, it instantly texts the customer back with a custom message—so you never lose a lead.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2. New Lead Follow-Up</a:t>
            </a:r>
            <a:endParaRPr sz="1800">
              <a:solidFill>
                <a:schemeClr val="dk2"/>
              </a:solidFill>
            </a:endParaRPr>
          </a:p>
          <a:p>
            <a:pPr indent="0" lvl="0" marL="0" rtl="0" algn="l">
              <a:spcBef>
                <a:spcPts val="0"/>
              </a:spcBef>
              <a:spcAft>
                <a:spcPts val="0"/>
              </a:spcAft>
              <a:buNone/>
            </a:pPr>
            <a:r>
              <a:rPr lang="en" sz="1800">
                <a:solidFill>
                  <a:schemeClr val="dk2"/>
                </a:solidFill>
              </a:rPr>
              <a:t>Automatically sends a welcome text/email with next steps when a new lead fills out a form or messages you.</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3. Review Requests</a:t>
            </a:r>
            <a:endParaRPr sz="1800">
              <a:solidFill>
                <a:schemeClr val="dk2"/>
              </a:solidFill>
            </a:endParaRPr>
          </a:p>
          <a:p>
            <a:pPr indent="0" lvl="0" marL="0" rtl="0" algn="l">
              <a:spcBef>
                <a:spcPts val="0"/>
              </a:spcBef>
              <a:spcAft>
                <a:spcPts val="0"/>
              </a:spcAft>
              <a:buNone/>
            </a:pPr>
            <a:r>
              <a:rPr lang="en" sz="1800">
                <a:solidFill>
                  <a:schemeClr val="dk2"/>
                </a:solidFill>
              </a:rPr>
              <a:t>After a job or appointment, it automatically asks customers to leave a Google review—helping boost your reputation without lifting a finger.</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4. Appointment Reminders</a:t>
            </a:r>
            <a:endParaRPr sz="1800">
              <a:solidFill>
                <a:schemeClr val="dk2"/>
              </a:solidFill>
            </a:endParaRPr>
          </a:p>
          <a:p>
            <a:pPr indent="0" lvl="0" marL="0" rtl="0" algn="l">
              <a:spcBef>
                <a:spcPts val="0"/>
              </a:spcBef>
              <a:spcAft>
                <a:spcPts val="0"/>
              </a:spcAft>
              <a:buNone/>
            </a:pPr>
            <a:r>
              <a:rPr lang="en" sz="1800">
                <a:solidFill>
                  <a:schemeClr val="dk2"/>
                </a:solidFill>
              </a:rPr>
              <a:t>Sends text and email reminders before appointments to cut down on no-shows.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5. Abandoned Quote Follow-Up</a:t>
            </a:r>
            <a:endParaRPr sz="1800">
              <a:solidFill>
                <a:schemeClr val="dk2"/>
              </a:solidFill>
            </a:endParaRPr>
          </a:p>
          <a:p>
            <a:pPr indent="0" lvl="0" marL="0" rtl="0" algn="l">
              <a:spcBef>
                <a:spcPts val="0"/>
              </a:spcBef>
              <a:spcAft>
                <a:spcPts val="0"/>
              </a:spcAft>
              <a:buNone/>
            </a:pPr>
            <a:r>
              <a:rPr lang="en" sz="1800">
                <a:solidFill>
                  <a:schemeClr val="dk2"/>
                </a:solidFill>
              </a:rPr>
              <a:t>If someone gets a quote but doesn’t book, it follows up automatically to check in and keep the conversation going.</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16" name="Google Shape;116;p21"/>
          <p:cNvSpPr txBox="1"/>
          <p:nvPr/>
        </p:nvSpPr>
        <p:spPr>
          <a:xfrm>
            <a:off x="573743" y="5249504"/>
            <a:ext cx="79965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