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1e1b933384_0_2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1e1b933384_0_2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1e1b933384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1e1b933384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25506682f2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25506682f2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9a1357e39e6d4c3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9a1357e39e6d4c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19abac151722cd42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19abac151722cd42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66c996aed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66c996aed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66c996aedb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66c996aedb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66c996aedb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66c996aedb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66c996aedb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66c996aedb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66c996aedb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66c996aedb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66c996aedb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66c996aedb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6c996aedb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6c996aedb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66c996aedb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366c996aedb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65bcf0b9a7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65bcf0b9a7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65bcf0b9a7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65bcf0b9a7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65bcf0b9a7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65bcf0b9a7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65bcf0b9a7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65bcf0b9a7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1e1b93338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1e1b93338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1e1b933384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31e1b933384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1e1b933384_0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31e1b933384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25506682f2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25506682f2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25506682f2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25506682f2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25506682f2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25506682f2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643faf5d6970cd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643faf5d6970cd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7c38cde6655d045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7c38cde6655d045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79fdb81b3688d8ae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79fdb81b3688d8ae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79fdb81b3688d8ae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79fdb81b3688d8ae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6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jpg"/><Relationship Id="rId4" Type="http://schemas.openxmlformats.org/officeDocument/2006/relationships/image" Target="../media/image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png"/><Relationship Id="rId4" Type="http://schemas.openxmlformats.org/officeDocument/2006/relationships/image" Target="../media/image1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png"/><Relationship Id="rId4" Type="http://schemas.openxmlformats.org/officeDocument/2006/relationships/image" Target="../media/image8.png"/><Relationship Id="rId5" Type="http://schemas.openxmlformats.org/officeDocument/2006/relationships/image" Target="../media/image28.png"/><Relationship Id="rId6" Type="http://schemas.openxmlformats.org/officeDocument/2006/relationships/image" Target="../media/image2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7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2.png"/><Relationship Id="rId4" Type="http://schemas.openxmlformats.org/officeDocument/2006/relationships/image" Target="../media/image16.png"/><Relationship Id="rId5" Type="http://schemas.openxmlformats.org/officeDocument/2006/relationships/image" Target="../media/image2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6.png"/><Relationship Id="rId4" Type="http://schemas.openxmlformats.org/officeDocument/2006/relationships/image" Target="../media/image26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9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5.png"/></Relationships>
</file>

<file path=ppt/slides/_rels/slide26.xml.rels><?xml version="1.0" encoding="UTF-8" standalone="yes"?><Relationships xmlns="http://schemas.openxmlformats.org/package/2006/relationships"><Relationship Id="rId11" Type="http://schemas.openxmlformats.org/officeDocument/2006/relationships/image" Target="../media/image44.png"/><Relationship Id="rId10" Type="http://schemas.openxmlformats.org/officeDocument/2006/relationships/image" Target="../media/image40.png"/><Relationship Id="rId13" Type="http://schemas.openxmlformats.org/officeDocument/2006/relationships/image" Target="../media/image34.png"/><Relationship Id="rId12" Type="http://schemas.openxmlformats.org/officeDocument/2006/relationships/image" Target="../media/image33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9.jpg"/><Relationship Id="rId4" Type="http://schemas.openxmlformats.org/officeDocument/2006/relationships/image" Target="../media/image24.png"/><Relationship Id="rId9" Type="http://schemas.openxmlformats.org/officeDocument/2006/relationships/image" Target="../media/image23.png"/><Relationship Id="rId15" Type="http://schemas.openxmlformats.org/officeDocument/2006/relationships/image" Target="../media/image38.png"/><Relationship Id="rId14" Type="http://schemas.openxmlformats.org/officeDocument/2006/relationships/image" Target="../media/image43.png"/><Relationship Id="rId5" Type="http://schemas.openxmlformats.org/officeDocument/2006/relationships/image" Target="../media/image20.png"/><Relationship Id="rId6" Type="http://schemas.openxmlformats.org/officeDocument/2006/relationships/image" Target="../media/image21.jpg"/><Relationship Id="rId7" Type="http://schemas.openxmlformats.org/officeDocument/2006/relationships/image" Target="../media/image27.jpg"/><Relationship Id="rId8" Type="http://schemas.openxmlformats.org/officeDocument/2006/relationships/image" Target="../media/image30.png"/></Relationships>
</file>

<file path=ppt/slides/_rels/slide27.xml.rels><?xml version="1.0" encoding="UTF-8" standalone="yes"?><Relationships xmlns="http://schemas.openxmlformats.org/package/2006/relationships"><Relationship Id="rId11" Type="http://schemas.openxmlformats.org/officeDocument/2006/relationships/image" Target="../media/image41.jpg"/><Relationship Id="rId10" Type="http://schemas.openxmlformats.org/officeDocument/2006/relationships/image" Target="../media/image46.jpg"/><Relationship Id="rId13" Type="http://schemas.openxmlformats.org/officeDocument/2006/relationships/image" Target="../media/image54.jpg"/><Relationship Id="rId12" Type="http://schemas.openxmlformats.org/officeDocument/2006/relationships/image" Target="../media/image48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1.png"/><Relationship Id="rId4" Type="http://schemas.openxmlformats.org/officeDocument/2006/relationships/image" Target="../media/image45.jpg"/><Relationship Id="rId9" Type="http://schemas.openxmlformats.org/officeDocument/2006/relationships/image" Target="../media/image50.jpg"/><Relationship Id="rId15" Type="http://schemas.openxmlformats.org/officeDocument/2006/relationships/image" Target="../media/image55.png"/><Relationship Id="rId14" Type="http://schemas.openxmlformats.org/officeDocument/2006/relationships/image" Target="../media/image49.jpg"/><Relationship Id="rId17" Type="http://schemas.openxmlformats.org/officeDocument/2006/relationships/image" Target="../media/image51.jpg"/><Relationship Id="rId16" Type="http://schemas.openxmlformats.org/officeDocument/2006/relationships/image" Target="../media/image52.jpg"/><Relationship Id="rId5" Type="http://schemas.openxmlformats.org/officeDocument/2006/relationships/image" Target="../media/image42.jpg"/><Relationship Id="rId19" Type="http://schemas.openxmlformats.org/officeDocument/2006/relationships/image" Target="../media/image58.png"/><Relationship Id="rId6" Type="http://schemas.openxmlformats.org/officeDocument/2006/relationships/image" Target="../media/image57.jpg"/><Relationship Id="rId18" Type="http://schemas.openxmlformats.org/officeDocument/2006/relationships/image" Target="../media/image60.png"/><Relationship Id="rId7" Type="http://schemas.openxmlformats.org/officeDocument/2006/relationships/image" Target="../media/image37.jpg"/><Relationship Id="rId8" Type="http://schemas.openxmlformats.org/officeDocument/2006/relationships/image" Target="../media/image47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6.png"/><Relationship Id="rId4" Type="http://schemas.openxmlformats.org/officeDocument/2006/relationships/image" Target="../media/image1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15.gif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Relationship Id="rId4" Type="http://schemas.openxmlformats.org/officeDocument/2006/relationships/image" Target="../media/image9.jpg"/><Relationship Id="rId5" Type="http://schemas.openxmlformats.org/officeDocument/2006/relationships/image" Target="../media/image14.gif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2897746" y="1300879"/>
            <a:ext cx="4566900" cy="5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Join our FREE directory! </a:t>
            </a:r>
            <a:r>
              <a:rPr b="1" lang="en" sz="1800">
                <a:solidFill>
                  <a:schemeClr val="dk2"/>
                </a:solidFill>
              </a:rPr>
              <a:t>savenebraskalocal.com</a:t>
            </a:r>
            <a:endParaRPr b="1" sz="1800">
              <a:solidFill>
                <a:schemeClr val="dk2"/>
              </a:solidFill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17669" y="272722"/>
            <a:ext cx="5101364" cy="11223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1488062" y="4616054"/>
            <a:ext cx="66282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Learn about our software solutions at </a:t>
            </a:r>
            <a:r>
              <a:rPr b="1" lang="en" sz="1800">
                <a:solidFill>
                  <a:schemeClr val="dk2"/>
                </a:solidFill>
              </a:rPr>
              <a:t>savelocalapp.com</a:t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5397100" y="1669600"/>
            <a:ext cx="184500" cy="16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24850" y="1933381"/>
            <a:ext cx="4156622" cy="27710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725" y="2134175"/>
            <a:ext cx="3362325" cy="2609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35325" y="2037200"/>
            <a:ext cx="2743760" cy="291705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2"/>
          <p:cNvSpPr txBox="1"/>
          <p:nvPr/>
        </p:nvSpPr>
        <p:spPr>
          <a:xfrm>
            <a:off x="5414225" y="2134175"/>
            <a:ext cx="3117900" cy="4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Learn more here</a:t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120" name="Google Shape;120;p22"/>
          <p:cNvSpPr txBox="1"/>
          <p:nvPr/>
        </p:nvSpPr>
        <p:spPr>
          <a:xfrm>
            <a:off x="9967825" y="2933875"/>
            <a:ext cx="7070700" cy="8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21" name="Google Shape;121;p22"/>
          <p:cNvSpPr txBox="1"/>
          <p:nvPr/>
        </p:nvSpPr>
        <p:spPr>
          <a:xfrm>
            <a:off x="5075925" y="4314050"/>
            <a:ext cx="35097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SAVELOCALAPP.COM</a:t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122" name="Google Shape;122;p22"/>
          <p:cNvSpPr txBox="1"/>
          <p:nvPr/>
        </p:nvSpPr>
        <p:spPr>
          <a:xfrm>
            <a:off x="774290" y="440608"/>
            <a:ext cx="7300500" cy="213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Running a business? This app does what 5 employees can’t.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Booking. Payments. Reviews. Follow-ups. (&amp; more)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All automated. All in one place.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Save time. Save money. Save your sanity—Grow your business with the </a:t>
            </a:r>
            <a:r>
              <a:rPr b="1" lang="en" sz="1800">
                <a:solidFill>
                  <a:schemeClr val="dk2"/>
                </a:solidFill>
              </a:rPr>
              <a:t>SaveLocal App</a:t>
            </a:r>
            <a:r>
              <a:rPr lang="en" sz="1800">
                <a:solidFill>
                  <a:schemeClr val="dk2"/>
                </a:solidFill>
              </a:rPr>
              <a:t>.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3"/>
          <p:cNvSpPr txBox="1"/>
          <p:nvPr/>
        </p:nvSpPr>
        <p:spPr>
          <a:xfrm>
            <a:off x="921749" y="523568"/>
            <a:ext cx="73005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 u="sng">
                <a:solidFill>
                  <a:schemeClr val="dk2"/>
                </a:solidFill>
              </a:rPr>
              <a:t>Here’s what local business owners are saying:</a:t>
            </a:r>
            <a:endParaRPr b="1" sz="1800" u="sng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980000"/>
              </a:buClr>
              <a:buSzPts val="1800"/>
              <a:buChar char="●"/>
            </a:pPr>
            <a:r>
              <a:rPr i="1" lang="en" sz="1800">
                <a:solidFill>
                  <a:srgbClr val="980000"/>
                </a:solidFill>
              </a:rPr>
              <a:t>“I cut my admin time in half thanks to the SaveLocal App.”</a:t>
            </a:r>
            <a:endParaRPr i="1" sz="1800">
              <a:solidFill>
                <a:srgbClr val="98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i="1" lang="en" sz="1800">
                <a:solidFill>
                  <a:schemeClr val="dk2"/>
                </a:solidFill>
              </a:rPr>
              <a:t>“It’s like hiring an assistant without the overhead.”</a:t>
            </a:r>
            <a:endParaRPr i="1"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980000"/>
              </a:buClr>
              <a:buSzPts val="1800"/>
              <a:buChar char="●"/>
            </a:pPr>
            <a:r>
              <a:rPr i="1" lang="en" sz="1800">
                <a:solidFill>
                  <a:srgbClr val="980000"/>
                </a:solidFill>
              </a:rPr>
              <a:t>“I used to forget to follow up. Now the app does it for me—like clockwork.”</a:t>
            </a:r>
            <a:endParaRPr i="1" sz="1800">
              <a:solidFill>
                <a:srgbClr val="98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i="1" lang="en" sz="1800">
                <a:solidFill>
                  <a:schemeClr val="dk2"/>
                </a:solidFill>
              </a:rPr>
              <a:t>“This replaced four different tools I was paying for.”</a:t>
            </a:r>
            <a:endParaRPr i="1"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980000"/>
              </a:buClr>
              <a:buSzPts val="1800"/>
              <a:buChar char="●"/>
            </a:pPr>
            <a:r>
              <a:rPr i="1" lang="en" sz="1800">
                <a:solidFill>
                  <a:srgbClr val="980000"/>
                </a:solidFill>
              </a:rPr>
              <a:t>“I don’t chase payments anymore. They just come in.”</a:t>
            </a:r>
            <a:endParaRPr i="1" sz="1800">
              <a:solidFill>
                <a:srgbClr val="98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i="1" lang="en" sz="1800">
                <a:solidFill>
                  <a:schemeClr val="dk2"/>
                </a:solidFill>
              </a:rPr>
              <a:t>“It’s like having a front desk, marketing assistant, and office manager all in one.”</a:t>
            </a:r>
            <a:endParaRPr i="1"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980000"/>
              </a:buClr>
              <a:buSzPts val="1800"/>
              <a:buChar char="●"/>
            </a:pPr>
            <a:r>
              <a:rPr i="1" lang="en" sz="1800">
                <a:solidFill>
                  <a:srgbClr val="980000"/>
                </a:solidFill>
              </a:rPr>
              <a:t>“I’m finally getting reviews without asking for them!”</a:t>
            </a:r>
            <a:endParaRPr i="1" sz="1800">
              <a:solidFill>
                <a:srgbClr val="98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i="1" lang="en" sz="1800">
                <a:solidFill>
                  <a:schemeClr val="dk2"/>
                </a:solidFill>
              </a:rPr>
              <a:t>“Clients love how easy it is to book with me now.”</a:t>
            </a:r>
            <a:endParaRPr i="1"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980000"/>
              </a:buClr>
              <a:buSzPts val="1800"/>
              <a:buChar char="●"/>
            </a:pPr>
            <a:r>
              <a:rPr i="1" lang="en" sz="1800">
                <a:solidFill>
                  <a:srgbClr val="980000"/>
                </a:solidFill>
              </a:rPr>
              <a:t>“I can actually take a day off and know things are still running.”</a:t>
            </a:r>
            <a:endParaRPr i="1" sz="1800">
              <a:solidFill>
                <a:srgbClr val="98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4"/>
          <p:cNvSpPr txBox="1"/>
          <p:nvPr/>
        </p:nvSpPr>
        <p:spPr>
          <a:xfrm>
            <a:off x="504592" y="5"/>
            <a:ext cx="8639400" cy="576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1. Missed Call Text-Back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If you miss a call, it instantly texts the customer back with a custom message—so you never lose a lead.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2. New Lead Follow-Up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Automatically sends a welcome text/email with next steps when a new lead fills out a form or messages you.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3. Review Requests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After a job or appointment, it automatically asks customers to leave a Google review—helping boost your reputation without lifting a finger.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4. Appointment Reminders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Sends text and email reminders before appointments to cut down on no-shows.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5. Abandoned Quote Follow-Up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If someone gets a quote but doesn’t book, it follows up automatically to check in and keep the conversation going.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33" name="Google Shape;133;p24"/>
          <p:cNvSpPr txBox="1"/>
          <p:nvPr/>
        </p:nvSpPr>
        <p:spPr>
          <a:xfrm>
            <a:off x="573743" y="5249504"/>
            <a:ext cx="79965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5"/>
          <p:cNvSpPr txBox="1"/>
          <p:nvPr/>
        </p:nvSpPr>
        <p:spPr>
          <a:xfrm>
            <a:off x="170525" y="147475"/>
            <a:ext cx="8710800" cy="492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</a:rPr>
              <a:t>6. Birthday &amp; Holiday Texts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</a:rPr>
              <a:t>Sends personalized messages on birthdays or holidays to keep you top of mind.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</a:rPr>
              <a:t>7. Payment &amp; Invoice Reminders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</a:rPr>
              <a:t>Automatically nudges clients about unpaid invoices or upcoming payments.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</a:rPr>
              <a:t>8. Drip Campaigns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</a:rPr>
              <a:t>Sends a series of texts or emails over time to nurture leads or stay connected with past customers.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</a:rPr>
              <a:t>9. Re-Engagement Campaigns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</a:rPr>
              <a:t>Haven’t heard from someone in a while? It’ll automatically reach out and invite them back.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</a:rPr>
              <a:t>10. Webchat to Text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</a:rPr>
              <a:t>When someone messages you from your website, it moves the conversation to text—so you can respond faster and keep them engaged.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6"/>
          <p:cNvSpPr txBox="1"/>
          <p:nvPr/>
        </p:nvSpPr>
        <p:spPr>
          <a:xfrm>
            <a:off x="1479175" y="201700"/>
            <a:ext cx="7031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2"/>
                </a:solidFill>
              </a:rPr>
              <a:t>“You don’t need more time - you need better systems”</a:t>
            </a:r>
            <a:endParaRPr sz="2000">
              <a:solidFill>
                <a:schemeClr val="dk2"/>
              </a:solidFill>
            </a:endParaRPr>
          </a:p>
        </p:txBody>
      </p:sp>
      <p:pic>
        <p:nvPicPr>
          <p:cNvPr id="144" name="Google Shape;144;p26" title="Image 6-4-25 at 9.14 PM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846700"/>
            <a:ext cx="8839200" cy="2118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6" title="Screenshot 2025-06-04 at 9.11.23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3117425"/>
            <a:ext cx="4649326" cy="1873675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6"/>
          <p:cNvSpPr txBox="1"/>
          <p:nvPr/>
        </p:nvSpPr>
        <p:spPr>
          <a:xfrm>
            <a:off x="5216350" y="3272125"/>
            <a:ext cx="3227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Numbers Don’t Lie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7"/>
          <p:cNvSpPr txBox="1"/>
          <p:nvPr/>
        </p:nvSpPr>
        <p:spPr>
          <a:xfrm>
            <a:off x="324975" y="196100"/>
            <a:ext cx="8482800" cy="46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Short Story Time:  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52" name="Google Shape;152;p27"/>
          <p:cNvSpPr txBox="1"/>
          <p:nvPr/>
        </p:nvSpPr>
        <p:spPr>
          <a:xfrm>
            <a:off x="1019725" y="885275"/>
            <a:ext cx="7368000" cy="39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How and Why with Save Nebraska Local!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en" sz="1800">
                <a:solidFill>
                  <a:schemeClr val="dk2"/>
                </a:solidFill>
              </a:rPr>
              <a:t>Saved us time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en" sz="1800">
                <a:solidFill>
                  <a:schemeClr val="dk2"/>
                </a:solidFill>
              </a:rPr>
              <a:t>Saved us money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en" sz="1800">
                <a:solidFill>
                  <a:schemeClr val="dk2"/>
                </a:solidFill>
              </a:rPr>
              <a:t>Increased Time to Lead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en" sz="1800">
                <a:solidFill>
                  <a:schemeClr val="dk2"/>
                </a:solidFill>
              </a:rPr>
              <a:t>Boosted Our Quality Leads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en" sz="1800">
                <a:solidFill>
                  <a:schemeClr val="dk2"/>
                </a:solidFill>
              </a:rPr>
              <a:t>Increased Our SEO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en" sz="1800">
                <a:solidFill>
                  <a:schemeClr val="dk2"/>
                </a:solidFill>
              </a:rPr>
              <a:t>MORE FREE TIME!</a:t>
            </a:r>
            <a:endParaRPr sz="1800">
              <a:solidFill>
                <a:schemeClr val="dk2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8"/>
          <p:cNvSpPr txBox="1"/>
          <p:nvPr/>
        </p:nvSpPr>
        <p:spPr>
          <a:xfrm>
            <a:off x="397800" y="168100"/>
            <a:ext cx="8538900" cy="4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LET’S NERD OUT!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58" name="Google Shape;158;p28" title="Screenshot 2025-06-09 at 7.47.47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09600" y="354875"/>
            <a:ext cx="2429266" cy="41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8" title="Screenshot 2025-06-09 at 7.49.12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45675" y="28726"/>
            <a:ext cx="3216550" cy="49819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8"/>
          <p:cNvSpPr txBox="1"/>
          <p:nvPr/>
        </p:nvSpPr>
        <p:spPr>
          <a:xfrm>
            <a:off x="506825" y="905175"/>
            <a:ext cx="25458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All Equipment has numbers and Airtags in the boxes.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61" name="Google Shape;161;p28"/>
          <p:cNvSpPr txBox="1"/>
          <p:nvPr/>
        </p:nvSpPr>
        <p:spPr>
          <a:xfrm>
            <a:off x="299800" y="2402875"/>
            <a:ext cx="3924600" cy="213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This system makes remote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Inventory possible and 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Cuts down on losses.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Saves time shopping for 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Replacements or figuring out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Where something was left.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201" cy="12001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73069"/>
            <a:ext cx="8839201" cy="28011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30" title="Screenshot 2025-06-09 at 8.03.31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83625" y="207775"/>
            <a:ext cx="7448550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30" title="Screenshot 2025-06-09 at 7.59.24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1886850" cy="441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30"/>
          <p:cNvSpPr txBox="1"/>
          <p:nvPr/>
        </p:nvSpPr>
        <p:spPr>
          <a:xfrm>
            <a:off x="2377975" y="347500"/>
            <a:ext cx="6445800" cy="4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75" name="Google Shape;175;p30" title="Screenshot 2025-06-09 at 8.00.01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12105" y="2196629"/>
            <a:ext cx="3838474" cy="2252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30" title="Screenshot 2025-06-09 at 8.01.48 P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4525" y="4730482"/>
            <a:ext cx="9144000" cy="302236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30"/>
          <p:cNvSpPr txBox="1"/>
          <p:nvPr/>
        </p:nvSpPr>
        <p:spPr>
          <a:xfrm>
            <a:off x="2718675" y="1008425"/>
            <a:ext cx="58803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2"/>
                </a:solidFill>
              </a:rPr>
              <a:t>Full Encompassing Quoting System!</a:t>
            </a:r>
            <a:endParaRPr sz="24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2"/>
              </a:solidFill>
            </a:endParaRPr>
          </a:p>
        </p:txBody>
      </p:sp>
      <p:sp>
        <p:nvSpPr>
          <p:cNvPr id="178" name="Google Shape;178;p30"/>
          <p:cNvSpPr txBox="1"/>
          <p:nvPr/>
        </p:nvSpPr>
        <p:spPr>
          <a:xfrm>
            <a:off x="4572000" y="1453800"/>
            <a:ext cx="3924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With UpSell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1"/>
          <p:cNvSpPr txBox="1"/>
          <p:nvPr/>
        </p:nvSpPr>
        <p:spPr>
          <a:xfrm>
            <a:off x="776775" y="190775"/>
            <a:ext cx="7828800" cy="9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SAVE NEBRASKA LOCAL HOTLINE!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50">
                <a:solidFill>
                  <a:srgbClr val="101828"/>
                </a:solidFill>
                <a:highlight>
                  <a:srgbClr val="EAECF0"/>
                </a:highlight>
              </a:rPr>
              <a:t>(402) 780-8813</a:t>
            </a:r>
            <a:endParaRPr sz="2400">
              <a:solidFill>
                <a:schemeClr val="dk2"/>
              </a:solidFill>
            </a:endParaRPr>
          </a:p>
        </p:txBody>
      </p:sp>
      <p:sp>
        <p:nvSpPr>
          <p:cNvPr id="184" name="Google Shape;184;p31"/>
          <p:cNvSpPr txBox="1"/>
          <p:nvPr/>
        </p:nvSpPr>
        <p:spPr>
          <a:xfrm>
            <a:off x="633675" y="1710250"/>
            <a:ext cx="7399800" cy="30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She can forward calls and book appointments on Justin’s Calendar as well as attempts to collect contact information like name &amp; email address from everyone that calls.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83650" y="175431"/>
            <a:ext cx="5101364" cy="11223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/>
          <p:nvPr>
            <p:ph idx="1" type="subTitle"/>
          </p:nvPr>
        </p:nvSpPr>
        <p:spPr>
          <a:xfrm>
            <a:off x="212006" y="1449365"/>
            <a:ext cx="4530600" cy="330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100"/>
              <a:t>Mastermind: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r>
              <a:rPr lang="en" sz="3900"/>
              <a:t>Buy Back Your Time- </a:t>
            </a:r>
            <a:endParaRPr sz="3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/>
              <a:t>Systems, Outsourcing &amp; AI for Summer Freedom </a:t>
            </a:r>
            <a:endParaRPr sz="3900"/>
          </a:p>
        </p:txBody>
      </p:sp>
      <p:pic>
        <p:nvPicPr>
          <p:cNvPr id="65" name="Google Shape;6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45629" y="1372993"/>
            <a:ext cx="3696000" cy="360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32" title="Screenshot 2025-06-09 at 8.13.53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023675"/>
            <a:ext cx="3022799" cy="3967424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32"/>
          <p:cNvSpPr txBox="1"/>
          <p:nvPr/>
        </p:nvSpPr>
        <p:spPr>
          <a:xfrm>
            <a:off x="3679400" y="252100"/>
            <a:ext cx="53148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Reviews Filtering &amp; Reply AI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91" name="Google Shape;191;p32" title="Screenshot 2025-06-11 at 11.19.04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95675" y="840823"/>
            <a:ext cx="5882800" cy="152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32" title="Screenshot 2025-06-11 at 11.18.19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95675" y="2612825"/>
            <a:ext cx="5286750" cy="1245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33" title="Screenshot 2025-06-11 at 11.20.23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88125" y="893675"/>
            <a:ext cx="4924425" cy="3476625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33"/>
          <p:cNvSpPr txBox="1"/>
          <p:nvPr/>
        </p:nvSpPr>
        <p:spPr>
          <a:xfrm>
            <a:off x="399150" y="279400"/>
            <a:ext cx="8422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2"/>
                </a:solidFill>
              </a:rPr>
              <a:t>Using Simple Forms to gather information and Target for Sales</a:t>
            </a:r>
            <a:endParaRPr b="1" sz="20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34" title="Screenshot 2025-06-11 at 11.22.36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023132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34"/>
          <p:cNvSpPr txBox="1"/>
          <p:nvPr/>
        </p:nvSpPr>
        <p:spPr>
          <a:xfrm>
            <a:off x="5479925" y="1716400"/>
            <a:ext cx="3284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05" name="Google Shape;205;p34"/>
          <p:cNvSpPr txBox="1"/>
          <p:nvPr/>
        </p:nvSpPr>
        <p:spPr>
          <a:xfrm>
            <a:off x="3928900" y="1134775"/>
            <a:ext cx="39174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Simplest form of an automation tree 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Triggered by the form.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35" title="Screenshot 2025-06-11 at 11.26.50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385675"/>
            <a:ext cx="6506226" cy="3439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35" title="Screenshot 2025-06-11 at 11.29.48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34950" y="61150"/>
            <a:ext cx="4747899" cy="4024461"/>
          </a:xfrm>
          <a:prstGeom prst="rect">
            <a:avLst/>
          </a:prstGeom>
          <a:noFill/>
          <a:ln>
            <a:noFill/>
          </a:ln>
          <a:effectLst>
            <a:outerShdw blurRad="214313" rotWithShape="0" algn="bl" dir="8340000" dist="257175">
              <a:srgbClr val="000000">
                <a:alpha val="43000"/>
              </a:srgbClr>
            </a:outerShdw>
          </a:effectLst>
        </p:spPr>
      </p:pic>
      <p:sp>
        <p:nvSpPr>
          <p:cNvPr id="212" name="Google Shape;212;p35"/>
          <p:cNvSpPr txBox="1"/>
          <p:nvPr/>
        </p:nvSpPr>
        <p:spPr>
          <a:xfrm>
            <a:off x="256600" y="256600"/>
            <a:ext cx="4254000" cy="4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Using Automations with Calendars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36" title="Screenshot 2025-06-11 at 11.33.20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061053" cy="4838701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36"/>
          <p:cNvSpPr txBox="1"/>
          <p:nvPr/>
        </p:nvSpPr>
        <p:spPr>
          <a:xfrm>
            <a:off x="4482025" y="330725"/>
            <a:ext cx="4470600" cy="5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Triggering Automations to handle your scheduling.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37" title="Screenshot 2025-06-11 at 11.34.33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406051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37"/>
          <p:cNvSpPr txBox="1"/>
          <p:nvPr/>
        </p:nvSpPr>
        <p:spPr>
          <a:xfrm>
            <a:off x="5012350" y="758400"/>
            <a:ext cx="3854700" cy="62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Quick scripted snippets that can be sent by sms or email.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Easy for a V.A. to utilize and easy for training.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25" name="Google Shape;225;p37"/>
          <p:cNvSpPr txBox="1"/>
          <p:nvPr/>
        </p:nvSpPr>
        <p:spPr>
          <a:xfrm>
            <a:off x="5012350" y="2514725"/>
            <a:ext cx="3592500" cy="14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Other useful features like phone call recording and/or transcribing.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Some of the Local Businesses on the SaveLocal app</a:t>
            </a:r>
            <a:endParaRPr/>
          </a:p>
        </p:txBody>
      </p:sp>
      <p:sp>
        <p:nvSpPr>
          <p:cNvPr id="231" name="Google Shape;231;p3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32" name="Google Shape;232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6413" y="1194333"/>
            <a:ext cx="3017075" cy="113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475" y="2802175"/>
            <a:ext cx="1626275" cy="162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10750" y="2895475"/>
            <a:ext cx="2836550" cy="812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10749" y="3707551"/>
            <a:ext cx="2888404" cy="812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3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608000" y="1229835"/>
            <a:ext cx="1320424" cy="2044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3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63475" y="3539150"/>
            <a:ext cx="2030188" cy="812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3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910100" y="3383707"/>
            <a:ext cx="1789350" cy="1099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3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989125" y="2711124"/>
            <a:ext cx="1196500" cy="1180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75576" y="1049200"/>
            <a:ext cx="1474474" cy="1843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38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485425" y="1233738"/>
            <a:ext cx="1474475" cy="147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38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5928425" y="1273000"/>
            <a:ext cx="1789350" cy="139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38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905161" y="2185124"/>
            <a:ext cx="2447726" cy="99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38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7878725" y="2668950"/>
            <a:ext cx="953574" cy="953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9"/>
          <p:cNvSpPr txBox="1"/>
          <p:nvPr>
            <p:ph type="title"/>
          </p:nvPr>
        </p:nvSpPr>
        <p:spPr>
          <a:xfrm>
            <a:off x="311700" y="1077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a few more…. But you get the point. This software works for everyone!</a:t>
            </a:r>
            <a:endParaRPr/>
          </a:p>
        </p:txBody>
      </p:sp>
      <p:pic>
        <p:nvPicPr>
          <p:cNvPr id="250" name="Google Shape;250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964317"/>
            <a:ext cx="1776950" cy="1025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23225" y="2202487"/>
            <a:ext cx="1366350" cy="1366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9523" y="2008127"/>
            <a:ext cx="1592925" cy="1127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82050" y="2395113"/>
            <a:ext cx="1428750" cy="98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114675" y="3376205"/>
            <a:ext cx="2196970" cy="98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3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882894" y="1152475"/>
            <a:ext cx="1428750" cy="142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3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047700" y="1528150"/>
            <a:ext cx="1924124" cy="1924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3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169075" y="2772114"/>
            <a:ext cx="2660537" cy="98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3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490175" y="654451"/>
            <a:ext cx="1503074" cy="150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3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2088656" y="4357275"/>
            <a:ext cx="2487715" cy="77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39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6171770" y="1793427"/>
            <a:ext cx="996182" cy="1043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39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6311299" y="3753199"/>
            <a:ext cx="2316224" cy="677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39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6376550" y="680462"/>
            <a:ext cx="2250975" cy="1019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39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119394" y="3728400"/>
            <a:ext cx="1969251" cy="1273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39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4689550" y="3613834"/>
            <a:ext cx="1233738" cy="1503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39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6376550" y="4461858"/>
            <a:ext cx="1969252" cy="570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39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210175" y="2772125"/>
            <a:ext cx="1592925" cy="1592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40"/>
          <p:cNvSpPr txBox="1"/>
          <p:nvPr>
            <p:ph type="ctrTitle"/>
          </p:nvPr>
        </p:nvSpPr>
        <p:spPr>
          <a:xfrm>
            <a:off x="1094850" y="744575"/>
            <a:ext cx="68883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40"/>
          <p:cNvSpPr txBox="1"/>
          <p:nvPr>
            <p:ph idx="1" type="subTitle"/>
          </p:nvPr>
        </p:nvSpPr>
        <p:spPr>
          <a:xfrm>
            <a:off x="832550" y="2834125"/>
            <a:ext cx="73560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3" name="Google Shape;273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4775" y="0"/>
            <a:ext cx="7580800" cy="4789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78000" y="2902800"/>
            <a:ext cx="1679600" cy="1785676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40"/>
          <p:cNvSpPr txBox="1"/>
          <p:nvPr/>
        </p:nvSpPr>
        <p:spPr>
          <a:xfrm>
            <a:off x="1524000" y="105625"/>
            <a:ext cx="7076700" cy="101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TIER 1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76" name="Google Shape;276;p40"/>
          <p:cNvSpPr txBox="1"/>
          <p:nvPr/>
        </p:nvSpPr>
        <p:spPr>
          <a:xfrm>
            <a:off x="3750300" y="105625"/>
            <a:ext cx="4873800" cy="8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TIER 2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77" name="Google Shape;277;p40"/>
          <p:cNvSpPr txBox="1"/>
          <p:nvPr/>
        </p:nvSpPr>
        <p:spPr>
          <a:xfrm>
            <a:off x="6401375" y="476100"/>
            <a:ext cx="5055000" cy="101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TIER 3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78" name="Google Shape;278;p40"/>
          <p:cNvSpPr txBox="1"/>
          <p:nvPr/>
        </p:nvSpPr>
        <p:spPr>
          <a:xfrm>
            <a:off x="871225" y="4794100"/>
            <a:ext cx="7167900" cy="22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New low-cost option $50 p/m Webhosting w/ contact forms smtp.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ctrTitle"/>
          </p:nvPr>
        </p:nvSpPr>
        <p:spPr>
          <a:xfrm>
            <a:off x="75150" y="-417848"/>
            <a:ext cx="5008500" cy="23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Special thanks to Justin </a:t>
            </a:r>
            <a:endParaRPr/>
          </a:p>
        </p:txBody>
      </p:sp>
      <p:sp>
        <p:nvSpPr>
          <p:cNvPr id="71" name="Google Shape;71;p15"/>
          <p:cNvSpPr txBox="1"/>
          <p:nvPr>
            <p:ph idx="1" type="subTitle"/>
          </p:nvPr>
        </p:nvSpPr>
        <p:spPr>
          <a:xfrm>
            <a:off x="311704" y="1977195"/>
            <a:ext cx="4011300" cy="24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 showing up always and having such a strong dedication to the small business community! </a:t>
            </a:r>
            <a:endParaRPr/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3048" y="163362"/>
            <a:ext cx="2709427" cy="48167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7400" y="182481"/>
            <a:ext cx="5101364" cy="1122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woman in a purple shirt is making a funny face with her hands . (Provided by Tenor)" id="78" name="Google Shape;78;p16"/>
          <p:cNvPicPr preferRelativeResize="0"/>
          <p:nvPr/>
        </p:nvPicPr>
        <p:blipFill rotWithShape="1">
          <a:blip r:embed="rId4">
            <a:alphaModFix/>
          </a:blip>
          <a:srcRect b="0" l="-10667" r="1699" t="-8968"/>
          <a:stretch/>
        </p:blipFill>
        <p:spPr>
          <a:xfrm>
            <a:off x="4331275" y="2508525"/>
            <a:ext cx="4743450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6"/>
          <p:cNvSpPr txBox="1"/>
          <p:nvPr>
            <p:ph idx="1" type="subTitle"/>
          </p:nvPr>
        </p:nvSpPr>
        <p:spPr>
          <a:xfrm>
            <a:off x="311700" y="716700"/>
            <a:ext cx="8520600" cy="489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Interested in co-hosting a Mastermind for Save Nebraska Local?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are currently offering this to our preferred members and those on the SaveLocal App.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Speak to Ashley if you are interested!!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TEXT/CALL  402-780-8813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425" y="284575"/>
            <a:ext cx="3237724" cy="2915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1725" y="284576"/>
            <a:ext cx="3973499" cy="2830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wo penguins are standing next to a facebook icon (Provided by Tenor)" id="86" name="Google Shape;86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36949" y="3735613"/>
            <a:ext cx="1299076" cy="1299076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7"/>
          <p:cNvSpPr txBox="1"/>
          <p:nvPr/>
        </p:nvSpPr>
        <p:spPr>
          <a:xfrm>
            <a:off x="133413" y="3200125"/>
            <a:ext cx="6071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LIKE OUR FACEBOOK PAGE TO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STAY UP TO DATE ON EVENTS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88" name="Google Shape;88;p17"/>
          <p:cNvSpPr txBox="1"/>
          <p:nvPr/>
        </p:nvSpPr>
        <p:spPr>
          <a:xfrm>
            <a:off x="5571000" y="3200125"/>
            <a:ext cx="3573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JOIN OUR GROUP FOR </a:t>
            </a:r>
            <a:r>
              <a:rPr lang="en" sz="1800">
                <a:solidFill>
                  <a:schemeClr val="dk2"/>
                </a:solidFill>
              </a:rPr>
              <a:t>RECOMMENDATIONS</a:t>
            </a:r>
            <a:r>
              <a:rPr lang="en" sz="1800">
                <a:solidFill>
                  <a:schemeClr val="dk2"/>
                </a:solidFill>
              </a:rPr>
              <a:t>!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/>
        </p:nvSpPr>
        <p:spPr>
          <a:xfrm>
            <a:off x="354857" y="153181"/>
            <a:ext cx="7991700" cy="492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 u="sng">
                <a:solidFill>
                  <a:schemeClr val="dk2"/>
                </a:solidFill>
              </a:rPr>
              <a:t>Upcoming FREE Events:</a:t>
            </a:r>
            <a:endParaRPr b="1" sz="1800" u="sng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When</a:t>
            </a:r>
            <a:r>
              <a:rPr lang="en" sz="1800">
                <a:solidFill>
                  <a:schemeClr val="dk2"/>
                </a:solidFill>
              </a:rPr>
              <a:t>: June 19 at 6pm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Where</a:t>
            </a:r>
            <a:r>
              <a:rPr lang="en" sz="1800">
                <a:solidFill>
                  <a:schemeClr val="dk2"/>
                </a:solidFill>
              </a:rPr>
              <a:t>: Tavern on the Square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Nachos + Networking for Loaves &amp; Fishes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800">
                <a:solidFill>
                  <a:schemeClr val="dk2"/>
                </a:solidFill>
              </a:rPr>
              <a:t>When</a:t>
            </a:r>
            <a:r>
              <a:rPr lang="en" sz="1800">
                <a:solidFill>
                  <a:schemeClr val="dk2"/>
                </a:solidFill>
              </a:rPr>
              <a:t>: June 26 at 6pm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800">
                <a:solidFill>
                  <a:schemeClr val="dk2"/>
                </a:solidFill>
              </a:rPr>
              <a:t>Where</a:t>
            </a:r>
            <a:r>
              <a:rPr lang="en" sz="1800">
                <a:solidFill>
                  <a:schemeClr val="dk2"/>
                </a:solidFill>
              </a:rPr>
              <a:t>: Piedmont Harbor Coffee House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</a:rPr>
              <a:t>Networking &amp; Coffee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800">
                <a:solidFill>
                  <a:schemeClr val="dk2"/>
                </a:solidFill>
              </a:rPr>
              <a:t>When</a:t>
            </a:r>
            <a:r>
              <a:rPr lang="en" sz="1800">
                <a:solidFill>
                  <a:schemeClr val="dk2"/>
                </a:solidFill>
              </a:rPr>
              <a:t>: July 10 @ 1:30pm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800">
                <a:solidFill>
                  <a:schemeClr val="dk2"/>
                </a:solidFill>
              </a:rPr>
              <a:t>Where</a:t>
            </a:r>
            <a:r>
              <a:rPr lang="en" sz="1800">
                <a:solidFill>
                  <a:schemeClr val="dk2"/>
                </a:solidFill>
              </a:rPr>
              <a:t>: Mastermind: Amanda Swenson 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</a:rPr>
              <a:t>Topic TBD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 u="sng">
                <a:solidFill>
                  <a:schemeClr val="dk2"/>
                </a:solidFill>
              </a:rPr>
              <a:t>HAVE A HOT TOPIC YOU WANT US TO DISCUSS? LET ASHLEY KNOW</a:t>
            </a:r>
            <a:endParaRPr b="1" sz="1800" u="sng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94" name="Google Shape;94;p18"/>
          <p:cNvSpPr txBox="1"/>
          <p:nvPr/>
        </p:nvSpPr>
        <p:spPr>
          <a:xfrm>
            <a:off x="5231080" y="803031"/>
            <a:ext cx="3461400" cy="26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800">
                <a:solidFill>
                  <a:srgbClr val="980000"/>
                </a:solidFill>
              </a:rPr>
              <a:t>Justin and Nolan are hosting a Zoom Q&amp;A every 1st and 3rd Thursday for any current Preferred Vendor and/or SaveLocal App Software customer. Text your questions ahead of time to 402-780-8813. </a:t>
            </a:r>
            <a:endParaRPr b="1" i="1" sz="1800">
              <a:solidFill>
                <a:srgbClr val="98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800">
                <a:solidFill>
                  <a:srgbClr val="980000"/>
                </a:solidFill>
              </a:rPr>
              <a:t> </a:t>
            </a:r>
            <a:r>
              <a:rPr b="1" i="1" lang="en" sz="1800" u="sng">
                <a:solidFill>
                  <a:srgbClr val="980000"/>
                </a:solidFill>
              </a:rPr>
              <a:t>Next Q&amp;A: July 3 &amp; July 17</a:t>
            </a:r>
            <a:endParaRPr b="1" i="1" sz="1800" u="sng">
              <a:solidFill>
                <a:srgbClr val="98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/>
          <p:nvPr/>
        </p:nvSpPr>
        <p:spPr>
          <a:xfrm>
            <a:off x="921774" y="2145890"/>
            <a:ext cx="73005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00" name="Google Shape;100;p19"/>
          <p:cNvSpPr txBox="1"/>
          <p:nvPr/>
        </p:nvSpPr>
        <p:spPr>
          <a:xfrm>
            <a:off x="921774" y="2145890"/>
            <a:ext cx="73005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01" name="Google Shape;101;p19"/>
          <p:cNvSpPr txBox="1"/>
          <p:nvPr/>
        </p:nvSpPr>
        <p:spPr>
          <a:xfrm>
            <a:off x="-350175" y="20693822"/>
            <a:ext cx="6470100" cy="158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🎉 NACHOS &amp; NETWORKING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Hosted by Save Nebraska Local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📍 Tavern on the Square – 816 P Street, Lincoln, NE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🗓️ Wednesday, June 19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⏰ 6:00–9:00 PM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Giveaway Drawing at 8:30 PM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⸻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🔥 JOIN US FOR THE BIGGEST SMALL BIZ NIGHT OF THE SUMMER!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Networking • Nacho Bar • Drinks • Outdoor Games • MASSIVE GIVEAWAY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This isn’t your average night out. We’re coming together to support Loaves &amp; Fishes, a nonprofit led by Karen Lamb that feeds over 400 people every month.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⸻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💸 HOW TO ENTER THE GIVEAWAY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Donate any amount (cash/check/Venmo @Karen-Lamb-27) from 6–8 PM to get: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✅ 1 Entry for any donation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✅ BONUS ENTRIES for every $100 donated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✅ Top Donor wins a FREE FEATURE POST in the Save Nebraska Local Facebook group (over 23K members – $250 value!)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🎟 Must be present at 8:30 PM to win.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⸻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🎁 GIVEAWAY VALUE: $6,000+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One winner takes all. No joke.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Just a few highlights: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• $2500 Website from Save Nebraska Local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• Lincoln Zoo Family Membership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• $200 Carpet Cleaning + Kit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• $200 in Holistic Wellness Products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• 1-Hour Massage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• House Cleaning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• Gift Cards &amp; More!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💬 WHY WE’RE DOING THIS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Karen wasn’t able to participate in Give to Lincoln Day—so we’re making this her night. Let’s show up big for someone who always shows up for others.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🙌 SMALL BUSINESSES: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Want to donate to the giveaway? Message us to be featured!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02" name="Google Shape;102;p19"/>
          <p:cNvSpPr txBox="1"/>
          <p:nvPr/>
        </p:nvSpPr>
        <p:spPr>
          <a:xfrm>
            <a:off x="0" y="387000"/>
            <a:ext cx="9648900" cy="43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🎉 NACHOS &amp; NETWORKING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Hosted by Save Nebraska Local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📍 Tavern on the Square – 816 P Street, Lincoln, NE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🗓️ Wednesday, June 19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⏰ 6:00–9:00 PM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Giveaway Drawing at 8:30 PM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🔥 JOIN US FOR THE BIGGEST SMALL BIZ NIGHT OF THE SUMMER!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Networking • Nacho Bar • Drinks • Outdoor Games • MASSIVE GIVEAWAY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This isn’t your average night out. We’re coming together to support Loaves &amp; Fishes, a nonprofit led by Karen Lamb that feeds over 400 people every month.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/>
          <p:cNvSpPr txBox="1"/>
          <p:nvPr/>
        </p:nvSpPr>
        <p:spPr>
          <a:xfrm>
            <a:off x="327225" y="179775"/>
            <a:ext cx="8689800" cy="492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</a:rPr>
              <a:t>💸 HOW TO ENTER THE GIVEAWAY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</a:rPr>
              <a:t>Donate any amount (cash/check/Venmo @Karen-Lamb-27) from 6–8 PM to get: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</a:rPr>
              <a:t>✅ 1 Entry for any donation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</a:rPr>
              <a:t>✅ BONUS ENTRIES for every $100 donated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</a:rPr>
              <a:t>✅ Top Donor wins a FREE FEATURE POST in the Save Nebraska Local Facebook group (over 23K members – $250 value!)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</a:rPr>
              <a:t>🎟 Must be present at 8:30 PM to win.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</a:rPr>
              <a:t>🎁 GIVEAWAY VALUE: $6,000+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</a:rPr>
              <a:t>One winner takes all. No joke.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</a:rPr>
              <a:t>💬 WHY WE’RE DOING THIS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</a:rPr>
              <a:t>Karen wasn’t able to participate in Give to Lincoln Day—so we’re making this her night. Let’s show up big for someone who always shows up for others.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</a:rPr>
              <a:t>🙌 SMALL BUSINESSES: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</a:rPr>
              <a:t>Want to donate to the giveaway? Message us to be featured!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 txBox="1"/>
          <p:nvPr/>
        </p:nvSpPr>
        <p:spPr>
          <a:xfrm>
            <a:off x="0" y="1"/>
            <a:ext cx="8793600" cy="55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</a:rPr>
              <a:t>Thank you to all the small businesses who donated items/services for the event!</a:t>
            </a:r>
            <a:endParaRPr sz="1500">
              <a:solidFill>
                <a:schemeClr val="dk2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</a:pPr>
            <a:r>
              <a:rPr lang="en" sz="1500">
                <a:solidFill>
                  <a:schemeClr val="dk2"/>
                </a:solidFill>
              </a:rPr>
              <a:t>Ravens Nest Installation &amp; Building</a:t>
            </a:r>
            <a:endParaRPr sz="1500">
              <a:solidFill>
                <a:schemeClr val="dk2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</a:pPr>
            <a:r>
              <a:rPr lang="en" sz="1500">
                <a:solidFill>
                  <a:schemeClr val="dk2"/>
                </a:solidFill>
              </a:rPr>
              <a:t>T2 Movers</a:t>
            </a:r>
            <a:endParaRPr sz="1500">
              <a:solidFill>
                <a:schemeClr val="dk2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</a:pPr>
            <a:r>
              <a:rPr lang="en" sz="1500">
                <a:solidFill>
                  <a:schemeClr val="dk2"/>
                </a:solidFill>
              </a:rPr>
              <a:t>PureCare Dry Carpet Cleaning</a:t>
            </a:r>
            <a:endParaRPr sz="1500">
              <a:solidFill>
                <a:schemeClr val="dk2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</a:pPr>
            <a:r>
              <a:rPr lang="en" sz="1500">
                <a:solidFill>
                  <a:schemeClr val="dk2"/>
                </a:solidFill>
              </a:rPr>
              <a:t>Salted Root</a:t>
            </a:r>
            <a:endParaRPr sz="1500">
              <a:solidFill>
                <a:schemeClr val="dk2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</a:pPr>
            <a:r>
              <a:rPr lang="en" sz="1500">
                <a:solidFill>
                  <a:schemeClr val="dk2"/>
                </a:solidFill>
              </a:rPr>
              <a:t>New Start Cleaning</a:t>
            </a:r>
            <a:endParaRPr sz="1500">
              <a:solidFill>
                <a:schemeClr val="dk2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</a:pPr>
            <a:r>
              <a:rPr lang="en" sz="1500">
                <a:solidFill>
                  <a:schemeClr val="dk2"/>
                </a:solidFill>
              </a:rPr>
              <a:t>Via Medical Massage</a:t>
            </a:r>
            <a:endParaRPr sz="1500">
              <a:solidFill>
                <a:schemeClr val="dk2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</a:pPr>
            <a:r>
              <a:rPr lang="en" sz="1500">
                <a:solidFill>
                  <a:schemeClr val="dk2"/>
                </a:solidFill>
              </a:rPr>
              <a:t>K B House Nails</a:t>
            </a:r>
            <a:endParaRPr sz="1500">
              <a:solidFill>
                <a:schemeClr val="dk2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</a:pPr>
            <a:r>
              <a:rPr lang="en" sz="1500">
                <a:solidFill>
                  <a:schemeClr val="dk2"/>
                </a:solidFill>
              </a:rPr>
              <a:t>Makeup by Thuy</a:t>
            </a:r>
            <a:endParaRPr sz="1500">
              <a:solidFill>
                <a:schemeClr val="dk2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</a:pPr>
            <a:r>
              <a:rPr lang="en" sz="1500">
                <a:solidFill>
                  <a:schemeClr val="dk2"/>
                </a:solidFill>
              </a:rPr>
              <a:t>Drive Wellness &amp; Physio Co</a:t>
            </a:r>
            <a:endParaRPr sz="1500">
              <a:solidFill>
                <a:schemeClr val="dk2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</a:pPr>
            <a:r>
              <a:rPr lang="en" sz="1500">
                <a:solidFill>
                  <a:schemeClr val="dk2"/>
                </a:solidFill>
              </a:rPr>
              <a:t>Larkspur Upholstery</a:t>
            </a:r>
            <a:endParaRPr sz="1500">
              <a:solidFill>
                <a:schemeClr val="dk2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</a:pPr>
            <a:r>
              <a:rPr lang="en" sz="1500">
                <a:solidFill>
                  <a:schemeClr val="dk2"/>
                </a:solidFill>
              </a:rPr>
              <a:t>Scissors &amp; Scotch</a:t>
            </a:r>
            <a:endParaRPr sz="1500">
              <a:solidFill>
                <a:schemeClr val="dk2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</a:pPr>
            <a:r>
              <a:rPr lang="en" sz="1500">
                <a:solidFill>
                  <a:schemeClr val="dk2"/>
                </a:solidFill>
              </a:rPr>
              <a:t>Emerald Apothocary/Practicality Skin &amp; Body</a:t>
            </a:r>
            <a:endParaRPr sz="1500">
              <a:solidFill>
                <a:schemeClr val="dk2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</a:pPr>
            <a:r>
              <a:rPr lang="en" sz="1500">
                <a:solidFill>
                  <a:schemeClr val="dk2"/>
                </a:solidFill>
              </a:rPr>
              <a:t>One Shot Auto</a:t>
            </a:r>
            <a:endParaRPr sz="1500">
              <a:solidFill>
                <a:schemeClr val="dk2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</a:pPr>
            <a:r>
              <a:rPr lang="en" sz="1500">
                <a:solidFill>
                  <a:schemeClr val="dk2"/>
                </a:solidFill>
              </a:rPr>
              <a:t>Harbor Coffee House</a:t>
            </a:r>
            <a:endParaRPr sz="1500">
              <a:solidFill>
                <a:schemeClr val="dk2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</a:pPr>
            <a:r>
              <a:rPr lang="en" sz="1500">
                <a:solidFill>
                  <a:schemeClr val="dk2"/>
                </a:solidFill>
              </a:rPr>
              <a:t>Too Clean Detail</a:t>
            </a:r>
            <a:endParaRPr sz="1500">
              <a:solidFill>
                <a:schemeClr val="dk2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</a:pPr>
            <a:r>
              <a:rPr lang="en" sz="1500">
                <a:solidFill>
                  <a:schemeClr val="dk2"/>
                </a:solidFill>
              </a:rPr>
              <a:t>Matt Taylor</a:t>
            </a:r>
            <a:endParaRPr sz="1500">
              <a:solidFill>
                <a:schemeClr val="dk2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</a:pPr>
            <a:r>
              <a:rPr lang="en" sz="1500">
                <a:solidFill>
                  <a:schemeClr val="dk2"/>
                </a:solidFill>
              </a:rPr>
              <a:t>Jacobsen Cosmetic</a:t>
            </a:r>
            <a:endParaRPr sz="1500">
              <a:solidFill>
                <a:schemeClr val="dk2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</a:pPr>
            <a:r>
              <a:rPr lang="en" sz="1500">
                <a:solidFill>
                  <a:schemeClr val="dk2"/>
                </a:solidFill>
              </a:rPr>
              <a:t>Ne Curbside</a:t>
            </a:r>
            <a:endParaRPr sz="1500">
              <a:solidFill>
                <a:schemeClr val="dk2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</a:pPr>
            <a:r>
              <a:rPr lang="en" sz="1500">
                <a:solidFill>
                  <a:schemeClr val="dk2"/>
                </a:solidFill>
              </a:rPr>
              <a:t>Zeng Countertops</a:t>
            </a:r>
            <a:endParaRPr sz="1500">
              <a:solidFill>
                <a:schemeClr val="dk2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</a:pPr>
            <a:r>
              <a:rPr lang="en" sz="1500">
                <a:solidFill>
                  <a:schemeClr val="dk2"/>
                </a:solidFill>
              </a:rPr>
              <a:t>LP Fitness Transformation Center</a:t>
            </a:r>
            <a:endParaRPr sz="1500">
              <a:solidFill>
                <a:schemeClr val="dk2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Char char="●"/>
            </a:pPr>
            <a:r>
              <a:rPr lang="en" sz="1500">
                <a:solidFill>
                  <a:schemeClr val="dk2"/>
                </a:solidFill>
              </a:rPr>
              <a:t>Kinetic Windstream</a:t>
            </a:r>
            <a:endParaRPr sz="15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