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60" r:id="rId3"/>
    <p:sldId id="291" r:id="rId4"/>
    <p:sldId id="263" r:id="rId5"/>
    <p:sldId id="259" r:id="rId6"/>
    <p:sldId id="276" r:id="rId7"/>
    <p:sldId id="275" r:id="rId8"/>
    <p:sldId id="272" r:id="rId9"/>
    <p:sldId id="278" r:id="rId10"/>
    <p:sldId id="280" r:id="rId11"/>
    <p:sldId id="274" r:id="rId12"/>
    <p:sldId id="281" r:id="rId13"/>
    <p:sldId id="279" r:id="rId14"/>
    <p:sldId id="282" r:id="rId15"/>
    <p:sldId id="277" r:id="rId16"/>
    <p:sldId id="283" r:id="rId17"/>
    <p:sldId id="284" r:id="rId18"/>
    <p:sldId id="285" r:id="rId19"/>
    <p:sldId id="287" r:id="rId20"/>
    <p:sldId id="267" r:id="rId21"/>
    <p:sldId id="289" r:id="rId22"/>
    <p:sldId id="290" r:id="rId23"/>
    <p:sldId id="269" r:id="rId24"/>
    <p:sldId id="295" r:id="rId25"/>
    <p:sldId id="286" r:id="rId26"/>
    <p:sldId id="296" r:id="rId27"/>
    <p:sldId id="298" r:id="rId28"/>
    <p:sldId id="297" r:id="rId29"/>
    <p:sldId id="29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D5B116-4C9F-4E4A-99E2-6D8E92638F1A}" type="datetimeFigureOut">
              <a:rPr lang="en-US" smtClean="0"/>
              <a:t>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FC2F5E-EA82-42A5-9817-D3C0C209E357}" type="slidenum">
              <a:rPr lang="en-US" smtClean="0"/>
              <a:t>‹#›</a:t>
            </a:fld>
            <a:endParaRPr lang="en-US"/>
          </a:p>
        </p:txBody>
      </p:sp>
    </p:spTree>
    <p:extLst>
      <p:ext uri="{BB962C8B-B14F-4D97-AF65-F5344CB8AC3E}">
        <p14:creationId xmlns:p14="http://schemas.microsoft.com/office/powerpoint/2010/main" val="3608083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a typeface="Calibri" panose="020F0502020204030204" pitchFamily="34" charset="0"/>
              </a:rPr>
              <a:t>Note: </a:t>
            </a:r>
            <a:r>
              <a:rPr lang="en-US" sz="1200" dirty="0"/>
              <a:t>Creating an antiracist economy means proactively eradicating systemic policies and/or practices that intentionally or unintentionally perpetuate racial disparities in talent development and labor market outcomes. </a:t>
            </a:r>
          </a:p>
          <a:p>
            <a:endParaRPr lang="en-US" dirty="0"/>
          </a:p>
        </p:txBody>
      </p:sp>
      <p:sp>
        <p:nvSpPr>
          <p:cNvPr id="4" name="Slide Number Placeholder 3"/>
          <p:cNvSpPr>
            <a:spLocks noGrp="1"/>
          </p:cNvSpPr>
          <p:nvPr>
            <p:ph type="sldNum" sz="quarter" idx="5"/>
          </p:nvPr>
        </p:nvSpPr>
        <p:spPr/>
        <p:txBody>
          <a:bodyPr/>
          <a:lstStyle/>
          <a:p>
            <a:fld id="{E6FC2F5E-EA82-42A5-9817-D3C0C209E357}" type="slidenum">
              <a:rPr lang="en-US" smtClean="0"/>
              <a:t>10</a:t>
            </a:fld>
            <a:endParaRPr lang="en-US"/>
          </a:p>
        </p:txBody>
      </p:sp>
    </p:spTree>
    <p:extLst>
      <p:ext uri="{BB962C8B-B14F-4D97-AF65-F5344CB8AC3E}">
        <p14:creationId xmlns:p14="http://schemas.microsoft.com/office/powerpoint/2010/main" val="387981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7E5A9-0B05-CC62-FD65-C4A52F372E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FBF670-A36D-885E-3472-24EF1A7B03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4EC17E-791B-EFFD-EAD2-207FB4FC21C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36F0E6A-94D7-459F-9A84-AB9DF37B1419}"/>
              </a:ext>
            </a:extLst>
          </p:cNvPr>
          <p:cNvSpPr>
            <a:spLocks noGrp="1"/>
          </p:cNvSpPr>
          <p:nvPr>
            <p:ph type="sldNum" sz="quarter" idx="5"/>
          </p:nvPr>
        </p:nvSpPr>
        <p:spPr/>
        <p:txBody>
          <a:bodyPr/>
          <a:lstStyle/>
          <a:p>
            <a:fld id="{E6FC2F5E-EA82-42A5-9817-D3C0C209E357}" type="slidenum">
              <a:rPr lang="en-US" smtClean="0"/>
              <a:t>21</a:t>
            </a:fld>
            <a:endParaRPr lang="en-US"/>
          </a:p>
        </p:txBody>
      </p:sp>
    </p:spTree>
    <p:extLst>
      <p:ext uri="{BB962C8B-B14F-4D97-AF65-F5344CB8AC3E}">
        <p14:creationId xmlns:p14="http://schemas.microsoft.com/office/powerpoint/2010/main" val="3142254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B756F5-F424-2A11-CB1F-96FDFF68E1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440D5D-8B4D-F79E-E4FE-42661B1FE5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1385E9-9562-D894-119A-D2005B5C7FC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F0D02F6-95E1-81A6-A39E-3FAFE26D6982}"/>
              </a:ext>
            </a:extLst>
          </p:cNvPr>
          <p:cNvSpPr>
            <a:spLocks noGrp="1"/>
          </p:cNvSpPr>
          <p:nvPr>
            <p:ph type="sldNum" sz="quarter" idx="5"/>
          </p:nvPr>
        </p:nvSpPr>
        <p:spPr/>
        <p:txBody>
          <a:bodyPr/>
          <a:lstStyle/>
          <a:p>
            <a:fld id="{E6FC2F5E-EA82-42A5-9817-D3C0C209E357}" type="slidenum">
              <a:rPr lang="en-US" smtClean="0"/>
              <a:t>22</a:t>
            </a:fld>
            <a:endParaRPr lang="en-US"/>
          </a:p>
        </p:txBody>
      </p:sp>
    </p:spTree>
    <p:extLst>
      <p:ext uri="{BB962C8B-B14F-4D97-AF65-F5344CB8AC3E}">
        <p14:creationId xmlns:p14="http://schemas.microsoft.com/office/powerpoint/2010/main" val="3538154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7BC02-2626-6CCD-5324-C42142639C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41F917D-DB88-4888-679F-CF2DD308BA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F6B155-805B-FEF1-FD04-2FA6C9A9F337}"/>
              </a:ext>
            </a:extLst>
          </p:cNvPr>
          <p:cNvSpPr>
            <a:spLocks noGrp="1"/>
          </p:cNvSpPr>
          <p:nvPr>
            <p:ph type="dt" sz="half" idx="10"/>
          </p:nvPr>
        </p:nvSpPr>
        <p:spPr/>
        <p:txBody>
          <a:bodyPr/>
          <a:lstStyle/>
          <a:p>
            <a:fld id="{DAFC5BD1-7375-418B-95F3-176A22977FAD}" type="datetimeFigureOut">
              <a:rPr lang="en-US" smtClean="0"/>
              <a:t>1/6/2025</a:t>
            </a:fld>
            <a:endParaRPr lang="en-US"/>
          </a:p>
        </p:txBody>
      </p:sp>
      <p:sp>
        <p:nvSpPr>
          <p:cNvPr id="5" name="Footer Placeholder 4">
            <a:extLst>
              <a:ext uri="{FF2B5EF4-FFF2-40B4-BE49-F238E27FC236}">
                <a16:creationId xmlns:a16="http://schemas.microsoft.com/office/drawing/2014/main" id="{304C492D-5421-E5CD-E3E1-8E50BE07E6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088216-11D4-5145-BA1B-8BEDFF2B83F5}"/>
              </a:ext>
            </a:extLst>
          </p:cNvPr>
          <p:cNvSpPr>
            <a:spLocks noGrp="1"/>
          </p:cNvSpPr>
          <p:nvPr>
            <p:ph type="sldNum" sz="quarter" idx="12"/>
          </p:nvPr>
        </p:nvSpPr>
        <p:spPr/>
        <p:txBody>
          <a:bodyPr/>
          <a:lstStyle/>
          <a:p>
            <a:fld id="{BE29268B-F36A-4A3C-AFCA-69D4DDD909EF}" type="slidenum">
              <a:rPr lang="en-US" smtClean="0"/>
              <a:t>‹#›</a:t>
            </a:fld>
            <a:endParaRPr lang="en-US"/>
          </a:p>
        </p:txBody>
      </p:sp>
    </p:spTree>
    <p:extLst>
      <p:ext uri="{BB962C8B-B14F-4D97-AF65-F5344CB8AC3E}">
        <p14:creationId xmlns:p14="http://schemas.microsoft.com/office/powerpoint/2010/main" val="656512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4FAF8-D1D5-840C-8738-D0FE0C97D2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D34B32-2D00-FE36-9E01-5B4F89EEDD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46182E-48F4-D71E-34BF-16DE5893E7DB}"/>
              </a:ext>
            </a:extLst>
          </p:cNvPr>
          <p:cNvSpPr>
            <a:spLocks noGrp="1"/>
          </p:cNvSpPr>
          <p:nvPr>
            <p:ph type="dt" sz="half" idx="10"/>
          </p:nvPr>
        </p:nvSpPr>
        <p:spPr/>
        <p:txBody>
          <a:bodyPr/>
          <a:lstStyle/>
          <a:p>
            <a:fld id="{DAFC5BD1-7375-418B-95F3-176A22977FAD}" type="datetimeFigureOut">
              <a:rPr lang="en-US" smtClean="0"/>
              <a:t>1/6/2025</a:t>
            </a:fld>
            <a:endParaRPr lang="en-US"/>
          </a:p>
        </p:txBody>
      </p:sp>
      <p:sp>
        <p:nvSpPr>
          <p:cNvPr id="5" name="Footer Placeholder 4">
            <a:extLst>
              <a:ext uri="{FF2B5EF4-FFF2-40B4-BE49-F238E27FC236}">
                <a16:creationId xmlns:a16="http://schemas.microsoft.com/office/drawing/2014/main" id="{D0A77628-7422-50A7-F5A7-24BF359302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388FB2-D9CF-B196-F4BC-4A5EFD47C1D5}"/>
              </a:ext>
            </a:extLst>
          </p:cNvPr>
          <p:cNvSpPr>
            <a:spLocks noGrp="1"/>
          </p:cNvSpPr>
          <p:nvPr>
            <p:ph type="sldNum" sz="quarter" idx="12"/>
          </p:nvPr>
        </p:nvSpPr>
        <p:spPr/>
        <p:txBody>
          <a:bodyPr/>
          <a:lstStyle/>
          <a:p>
            <a:fld id="{BE29268B-F36A-4A3C-AFCA-69D4DDD909EF}" type="slidenum">
              <a:rPr lang="en-US" smtClean="0"/>
              <a:t>‹#›</a:t>
            </a:fld>
            <a:endParaRPr lang="en-US"/>
          </a:p>
        </p:txBody>
      </p:sp>
    </p:spTree>
    <p:extLst>
      <p:ext uri="{BB962C8B-B14F-4D97-AF65-F5344CB8AC3E}">
        <p14:creationId xmlns:p14="http://schemas.microsoft.com/office/powerpoint/2010/main" val="3365291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E0996F-FEA7-42E0-96D8-0D33B925C52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A1C43C-C9BC-CF8D-1893-F6488C94F6B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E2A92E-7E79-70E6-D9C3-839C12D38713}"/>
              </a:ext>
            </a:extLst>
          </p:cNvPr>
          <p:cNvSpPr>
            <a:spLocks noGrp="1"/>
          </p:cNvSpPr>
          <p:nvPr>
            <p:ph type="dt" sz="half" idx="10"/>
          </p:nvPr>
        </p:nvSpPr>
        <p:spPr/>
        <p:txBody>
          <a:bodyPr/>
          <a:lstStyle/>
          <a:p>
            <a:fld id="{DAFC5BD1-7375-418B-95F3-176A22977FAD}" type="datetimeFigureOut">
              <a:rPr lang="en-US" smtClean="0"/>
              <a:t>1/6/2025</a:t>
            </a:fld>
            <a:endParaRPr lang="en-US"/>
          </a:p>
        </p:txBody>
      </p:sp>
      <p:sp>
        <p:nvSpPr>
          <p:cNvPr id="5" name="Footer Placeholder 4">
            <a:extLst>
              <a:ext uri="{FF2B5EF4-FFF2-40B4-BE49-F238E27FC236}">
                <a16:creationId xmlns:a16="http://schemas.microsoft.com/office/drawing/2014/main" id="{3E39D72D-FB57-0E4B-2610-3C3AB97E25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4EE9B7-C08A-51A1-15F1-AEF64464A98C}"/>
              </a:ext>
            </a:extLst>
          </p:cNvPr>
          <p:cNvSpPr>
            <a:spLocks noGrp="1"/>
          </p:cNvSpPr>
          <p:nvPr>
            <p:ph type="sldNum" sz="quarter" idx="12"/>
          </p:nvPr>
        </p:nvSpPr>
        <p:spPr/>
        <p:txBody>
          <a:bodyPr/>
          <a:lstStyle/>
          <a:p>
            <a:fld id="{BE29268B-F36A-4A3C-AFCA-69D4DDD909EF}" type="slidenum">
              <a:rPr lang="en-US" smtClean="0"/>
              <a:t>‹#›</a:t>
            </a:fld>
            <a:endParaRPr lang="en-US"/>
          </a:p>
        </p:txBody>
      </p:sp>
    </p:spTree>
    <p:extLst>
      <p:ext uri="{BB962C8B-B14F-4D97-AF65-F5344CB8AC3E}">
        <p14:creationId xmlns:p14="http://schemas.microsoft.com/office/powerpoint/2010/main" val="2635673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FDE10-F96D-BF8D-0019-D89A51C114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378AA-ECE6-CE94-3B1F-6BFC45AAFD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7EFA89-16BC-1EA7-9D90-CD2DB074867F}"/>
              </a:ext>
            </a:extLst>
          </p:cNvPr>
          <p:cNvSpPr>
            <a:spLocks noGrp="1"/>
          </p:cNvSpPr>
          <p:nvPr>
            <p:ph type="dt" sz="half" idx="10"/>
          </p:nvPr>
        </p:nvSpPr>
        <p:spPr/>
        <p:txBody>
          <a:bodyPr/>
          <a:lstStyle/>
          <a:p>
            <a:fld id="{DAFC5BD1-7375-418B-95F3-176A22977FAD}" type="datetimeFigureOut">
              <a:rPr lang="en-US" smtClean="0"/>
              <a:t>1/6/2025</a:t>
            </a:fld>
            <a:endParaRPr lang="en-US"/>
          </a:p>
        </p:txBody>
      </p:sp>
      <p:sp>
        <p:nvSpPr>
          <p:cNvPr id="5" name="Footer Placeholder 4">
            <a:extLst>
              <a:ext uri="{FF2B5EF4-FFF2-40B4-BE49-F238E27FC236}">
                <a16:creationId xmlns:a16="http://schemas.microsoft.com/office/drawing/2014/main" id="{0E175F1F-86D1-95E6-A1A6-D807A8540C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921D7F-D54D-2374-20EE-2EEBB585C0DD}"/>
              </a:ext>
            </a:extLst>
          </p:cNvPr>
          <p:cNvSpPr>
            <a:spLocks noGrp="1"/>
          </p:cNvSpPr>
          <p:nvPr>
            <p:ph type="sldNum" sz="quarter" idx="12"/>
          </p:nvPr>
        </p:nvSpPr>
        <p:spPr/>
        <p:txBody>
          <a:bodyPr/>
          <a:lstStyle/>
          <a:p>
            <a:fld id="{BE29268B-F36A-4A3C-AFCA-69D4DDD909EF}" type="slidenum">
              <a:rPr lang="en-US" smtClean="0"/>
              <a:t>‹#›</a:t>
            </a:fld>
            <a:endParaRPr lang="en-US"/>
          </a:p>
        </p:txBody>
      </p:sp>
    </p:spTree>
    <p:extLst>
      <p:ext uri="{BB962C8B-B14F-4D97-AF65-F5344CB8AC3E}">
        <p14:creationId xmlns:p14="http://schemas.microsoft.com/office/powerpoint/2010/main" val="3584053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21E66-BC4D-C1E8-1D76-A909ED6A46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2EBAF70-DF91-9F6E-9846-BF0A8841672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F7A98A5-B897-E3F9-52AF-51AEC510F199}"/>
              </a:ext>
            </a:extLst>
          </p:cNvPr>
          <p:cNvSpPr>
            <a:spLocks noGrp="1"/>
          </p:cNvSpPr>
          <p:nvPr>
            <p:ph type="dt" sz="half" idx="10"/>
          </p:nvPr>
        </p:nvSpPr>
        <p:spPr/>
        <p:txBody>
          <a:bodyPr/>
          <a:lstStyle/>
          <a:p>
            <a:fld id="{DAFC5BD1-7375-418B-95F3-176A22977FAD}" type="datetimeFigureOut">
              <a:rPr lang="en-US" smtClean="0"/>
              <a:t>1/6/2025</a:t>
            </a:fld>
            <a:endParaRPr lang="en-US"/>
          </a:p>
        </p:txBody>
      </p:sp>
      <p:sp>
        <p:nvSpPr>
          <p:cNvPr id="5" name="Footer Placeholder 4">
            <a:extLst>
              <a:ext uri="{FF2B5EF4-FFF2-40B4-BE49-F238E27FC236}">
                <a16:creationId xmlns:a16="http://schemas.microsoft.com/office/drawing/2014/main" id="{C457A256-8EB5-0C8E-E821-2600B9994C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E93467-9B77-5037-FC44-FC4088715EEF}"/>
              </a:ext>
            </a:extLst>
          </p:cNvPr>
          <p:cNvSpPr>
            <a:spLocks noGrp="1"/>
          </p:cNvSpPr>
          <p:nvPr>
            <p:ph type="sldNum" sz="quarter" idx="12"/>
          </p:nvPr>
        </p:nvSpPr>
        <p:spPr/>
        <p:txBody>
          <a:bodyPr/>
          <a:lstStyle/>
          <a:p>
            <a:fld id="{BE29268B-F36A-4A3C-AFCA-69D4DDD909EF}" type="slidenum">
              <a:rPr lang="en-US" smtClean="0"/>
              <a:t>‹#›</a:t>
            </a:fld>
            <a:endParaRPr lang="en-US"/>
          </a:p>
        </p:txBody>
      </p:sp>
    </p:spTree>
    <p:extLst>
      <p:ext uri="{BB962C8B-B14F-4D97-AF65-F5344CB8AC3E}">
        <p14:creationId xmlns:p14="http://schemas.microsoft.com/office/powerpoint/2010/main" val="2055524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5B926-73A5-73DD-64BD-064F69157B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45D8A1-C464-A30B-CCC0-CE01124A04C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B907D9-66E8-E11A-FFCB-3A3370E9B4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FF01BEE-7E28-0E4E-359A-C0D61ED36E0F}"/>
              </a:ext>
            </a:extLst>
          </p:cNvPr>
          <p:cNvSpPr>
            <a:spLocks noGrp="1"/>
          </p:cNvSpPr>
          <p:nvPr>
            <p:ph type="dt" sz="half" idx="10"/>
          </p:nvPr>
        </p:nvSpPr>
        <p:spPr/>
        <p:txBody>
          <a:bodyPr/>
          <a:lstStyle/>
          <a:p>
            <a:fld id="{DAFC5BD1-7375-418B-95F3-176A22977FAD}" type="datetimeFigureOut">
              <a:rPr lang="en-US" smtClean="0"/>
              <a:t>1/6/2025</a:t>
            </a:fld>
            <a:endParaRPr lang="en-US"/>
          </a:p>
        </p:txBody>
      </p:sp>
      <p:sp>
        <p:nvSpPr>
          <p:cNvPr id="6" name="Footer Placeholder 5">
            <a:extLst>
              <a:ext uri="{FF2B5EF4-FFF2-40B4-BE49-F238E27FC236}">
                <a16:creationId xmlns:a16="http://schemas.microsoft.com/office/drawing/2014/main" id="{04B7F40E-7BA4-9730-BA7B-C48268CCFC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636CC0-6F13-7E39-C7A1-EBE1F24E40C0}"/>
              </a:ext>
            </a:extLst>
          </p:cNvPr>
          <p:cNvSpPr>
            <a:spLocks noGrp="1"/>
          </p:cNvSpPr>
          <p:nvPr>
            <p:ph type="sldNum" sz="quarter" idx="12"/>
          </p:nvPr>
        </p:nvSpPr>
        <p:spPr/>
        <p:txBody>
          <a:bodyPr/>
          <a:lstStyle/>
          <a:p>
            <a:fld id="{BE29268B-F36A-4A3C-AFCA-69D4DDD909EF}" type="slidenum">
              <a:rPr lang="en-US" smtClean="0"/>
              <a:t>‹#›</a:t>
            </a:fld>
            <a:endParaRPr lang="en-US"/>
          </a:p>
        </p:txBody>
      </p:sp>
    </p:spTree>
    <p:extLst>
      <p:ext uri="{BB962C8B-B14F-4D97-AF65-F5344CB8AC3E}">
        <p14:creationId xmlns:p14="http://schemas.microsoft.com/office/powerpoint/2010/main" val="2509888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C416A-1CD8-2D88-4963-04D98D527FF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BD5A01-FBC3-F378-A2AF-B06F865623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8D86DB-6324-852D-11A8-D2AFA9442A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3FB6AD-1A3F-9ABC-1F97-B2A6C146C3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370B5D1-E9BA-860A-9053-C04BFFAC78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2D5CC0F-B8D9-60C3-0E1C-CF2310805721}"/>
              </a:ext>
            </a:extLst>
          </p:cNvPr>
          <p:cNvSpPr>
            <a:spLocks noGrp="1"/>
          </p:cNvSpPr>
          <p:nvPr>
            <p:ph type="dt" sz="half" idx="10"/>
          </p:nvPr>
        </p:nvSpPr>
        <p:spPr/>
        <p:txBody>
          <a:bodyPr/>
          <a:lstStyle/>
          <a:p>
            <a:fld id="{DAFC5BD1-7375-418B-95F3-176A22977FAD}" type="datetimeFigureOut">
              <a:rPr lang="en-US" smtClean="0"/>
              <a:t>1/6/2025</a:t>
            </a:fld>
            <a:endParaRPr lang="en-US"/>
          </a:p>
        </p:txBody>
      </p:sp>
      <p:sp>
        <p:nvSpPr>
          <p:cNvPr id="8" name="Footer Placeholder 7">
            <a:extLst>
              <a:ext uri="{FF2B5EF4-FFF2-40B4-BE49-F238E27FC236}">
                <a16:creationId xmlns:a16="http://schemas.microsoft.com/office/drawing/2014/main" id="{5F7397FD-5BCD-7F7A-1ECE-E56BA91D5D7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4D4BA56-1F44-2340-3F5F-D9AD99FE7059}"/>
              </a:ext>
            </a:extLst>
          </p:cNvPr>
          <p:cNvSpPr>
            <a:spLocks noGrp="1"/>
          </p:cNvSpPr>
          <p:nvPr>
            <p:ph type="sldNum" sz="quarter" idx="12"/>
          </p:nvPr>
        </p:nvSpPr>
        <p:spPr/>
        <p:txBody>
          <a:bodyPr/>
          <a:lstStyle/>
          <a:p>
            <a:fld id="{BE29268B-F36A-4A3C-AFCA-69D4DDD909EF}" type="slidenum">
              <a:rPr lang="en-US" smtClean="0"/>
              <a:t>‹#›</a:t>
            </a:fld>
            <a:endParaRPr lang="en-US"/>
          </a:p>
        </p:txBody>
      </p:sp>
    </p:spTree>
    <p:extLst>
      <p:ext uri="{BB962C8B-B14F-4D97-AF65-F5344CB8AC3E}">
        <p14:creationId xmlns:p14="http://schemas.microsoft.com/office/powerpoint/2010/main" val="4280327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EDB55-C67A-1126-EAE6-0B04A2B25EE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B712A73-3820-D5A8-3CD3-C842B39B00F5}"/>
              </a:ext>
            </a:extLst>
          </p:cNvPr>
          <p:cNvSpPr>
            <a:spLocks noGrp="1"/>
          </p:cNvSpPr>
          <p:nvPr>
            <p:ph type="dt" sz="half" idx="10"/>
          </p:nvPr>
        </p:nvSpPr>
        <p:spPr/>
        <p:txBody>
          <a:bodyPr/>
          <a:lstStyle/>
          <a:p>
            <a:fld id="{DAFC5BD1-7375-418B-95F3-176A22977FAD}" type="datetimeFigureOut">
              <a:rPr lang="en-US" smtClean="0"/>
              <a:t>1/6/2025</a:t>
            </a:fld>
            <a:endParaRPr lang="en-US"/>
          </a:p>
        </p:txBody>
      </p:sp>
      <p:sp>
        <p:nvSpPr>
          <p:cNvPr id="4" name="Footer Placeholder 3">
            <a:extLst>
              <a:ext uri="{FF2B5EF4-FFF2-40B4-BE49-F238E27FC236}">
                <a16:creationId xmlns:a16="http://schemas.microsoft.com/office/drawing/2014/main" id="{21141CFE-3346-7477-2B04-04B7C2179A7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C0B357F-7565-C843-1233-5B92EF17AD5F}"/>
              </a:ext>
            </a:extLst>
          </p:cNvPr>
          <p:cNvSpPr>
            <a:spLocks noGrp="1"/>
          </p:cNvSpPr>
          <p:nvPr>
            <p:ph type="sldNum" sz="quarter" idx="12"/>
          </p:nvPr>
        </p:nvSpPr>
        <p:spPr/>
        <p:txBody>
          <a:bodyPr/>
          <a:lstStyle/>
          <a:p>
            <a:fld id="{BE29268B-F36A-4A3C-AFCA-69D4DDD909EF}" type="slidenum">
              <a:rPr lang="en-US" smtClean="0"/>
              <a:t>‹#›</a:t>
            </a:fld>
            <a:endParaRPr lang="en-US"/>
          </a:p>
        </p:txBody>
      </p:sp>
    </p:spTree>
    <p:extLst>
      <p:ext uri="{BB962C8B-B14F-4D97-AF65-F5344CB8AC3E}">
        <p14:creationId xmlns:p14="http://schemas.microsoft.com/office/powerpoint/2010/main" val="1477397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C3927E-28DF-BFCE-7199-0AAF73877766}"/>
              </a:ext>
            </a:extLst>
          </p:cNvPr>
          <p:cNvSpPr>
            <a:spLocks noGrp="1"/>
          </p:cNvSpPr>
          <p:nvPr>
            <p:ph type="dt" sz="half" idx="10"/>
          </p:nvPr>
        </p:nvSpPr>
        <p:spPr/>
        <p:txBody>
          <a:bodyPr/>
          <a:lstStyle/>
          <a:p>
            <a:fld id="{DAFC5BD1-7375-418B-95F3-176A22977FAD}" type="datetimeFigureOut">
              <a:rPr lang="en-US" smtClean="0"/>
              <a:t>1/6/2025</a:t>
            </a:fld>
            <a:endParaRPr lang="en-US"/>
          </a:p>
        </p:txBody>
      </p:sp>
      <p:sp>
        <p:nvSpPr>
          <p:cNvPr id="3" name="Footer Placeholder 2">
            <a:extLst>
              <a:ext uri="{FF2B5EF4-FFF2-40B4-BE49-F238E27FC236}">
                <a16:creationId xmlns:a16="http://schemas.microsoft.com/office/drawing/2014/main" id="{65CB1B46-375E-522A-C912-4B689E8B69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48CE75-7EA9-08C0-19F3-499F95605EB6}"/>
              </a:ext>
            </a:extLst>
          </p:cNvPr>
          <p:cNvSpPr>
            <a:spLocks noGrp="1"/>
          </p:cNvSpPr>
          <p:nvPr>
            <p:ph type="sldNum" sz="quarter" idx="12"/>
          </p:nvPr>
        </p:nvSpPr>
        <p:spPr/>
        <p:txBody>
          <a:bodyPr/>
          <a:lstStyle/>
          <a:p>
            <a:fld id="{BE29268B-F36A-4A3C-AFCA-69D4DDD909EF}" type="slidenum">
              <a:rPr lang="en-US" smtClean="0"/>
              <a:t>‹#›</a:t>
            </a:fld>
            <a:endParaRPr lang="en-US"/>
          </a:p>
        </p:txBody>
      </p:sp>
    </p:spTree>
    <p:extLst>
      <p:ext uri="{BB962C8B-B14F-4D97-AF65-F5344CB8AC3E}">
        <p14:creationId xmlns:p14="http://schemas.microsoft.com/office/powerpoint/2010/main" val="2545490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3F99B-6B93-8A55-6994-68F13C66B9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AA33BC-F8D1-D1D4-B82B-C8F1FD3D74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654CC19-648C-C95C-733E-ED40569FE3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19200D-06A6-74F0-907F-E583E55AA424}"/>
              </a:ext>
            </a:extLst>
          </p:cNvPr>
          <p:cNvSpPr>
            <a:spLocks noGrp="1"/>
          </p:cNvSpPr>
          <p:nvPr>
            <p:ph type="dt" sz="half" idx="10"/>
          </p:nvPr>
        </p:nvSpPr>
        <p:spPr/>
        <p:txBody>
          <a:bodyPr/>
          <a:lstStyle/>
          <a:p>
            <a:fld id="{DAFC5BD1-7375-418B-95F3-176A22977FAD}" type="datetimeFigureOut">
              <a:rPr lang="en-US" smtClean="0"/>
              <a:t>1/6/2025</a:t>
            </a:fld>
            <a:endParaRPr lang="en-US"/>
          </a:p>
        </p:txBody>
      </p:sp>
      <p:sp>
        <p:nvSpPr>
          <p:cNvPr id="6" name="Footer Placeholder 5">
            <a:extLst>
              <a:ext uri="{FF2B5EF4-FFF2-40B4-BE49-F238E27FC236}">
                <a16:creationId xmlns:a16="http://schemas.microsoft.com/office/drawing/2014/main" id="{90510599-138C-92A7-AFBD-7B92A648D9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616489-5D82-6E8A-5DB5-AEC93D1B5B34}"/>
              </a:ext>
            </a:extLst>
          </p:cNvPr>
          <p:cNvSpPr>
            <a:spLocks noGrp="1"/>
          </p:cNvSpPr>
          <p:nvPr>
            <p:ph type="sldNum" sz="quarter" idx="12"/>
          </p:nvPr>
        </p:nvSpPr>
        <p:spPr/>
        <p:txBody>
          <a:bodyPr/>
          <a:lstStyle/>
          <a:p>
            <a:fld id="{BE29268B-F36A-4A3C-AFCA-69D4DDD909EF}" type="slidenum">
              <a:rPr lang="en-US" smtClean="0"/>
              <a:t>‹#›</a:t>
            </a:fld>
            <a:endParaRPr lang="en-US"/>
          </a:p>
        </p:txBody>
      </p:sp>
    </p:spTree>
    <p:extLst>
      <p:ext uri="{BB962C8B-B14F-4D97-AF65-F5344CB8AC3E}">
        <p14:creationId xmlns:p14="http://schemas.microsoft.com/office/powerpoint/2010/main" val="3338192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B6956-55D2-8DB7-1E0D-6A241D228F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0DF7B14-711E-40A7-976F-363E2E4370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69037E8-9006-BCC7-7987-9DC52BFF67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4E0720-0F3A-7C15-13ED-B6F4E14DE8FD}"/>
              </a:ext>
            </a:extLst>
          </p:cNvPr>
          <p:cNvSpPr>
            <a:spLocks noGrp="1"/>
          </p:cNvSpPr>
          <p:nvPr>
            <p:ph type="dt" sz="half" idx="10"/>
          </p:nvPr>
        </p:nvSpPr>
        <p:spPr/>
        <p:txBody>
          <a:bodyPr/>
          <a:lstStyle/>
          <a:p>
            <a:fld id="{DAFC5BD1-7375-418B-95F3-176A22977FAD}" type="datetimeFigureOut">
              <a:rPr lang="en-US" smtClean="0"/>
              <a:t>1/6/2025</a:t>
            </a:fld>
            <a:endParaRPr lang="en-US"/>
          </a:p>
        </p:txBody>
      </p:sp>
      <p:sp>
        <p:nvSpPr>
          <p:cNvPr id="6" name="Footer Placeholder 5">
            <a:extLst>
              <a:ext uri="{FF2B5EF4-FFF2-40B4-BE49-F238E27FC236}">
                <a16:creationId xmlns:a16="http://schemas.microsoft.com/office/drawing/2014/main" id="{138B4C47-6146-7982-8FB3-2A1FD60B28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CB25EC-40B3-5DC3-C304-11BFFC0684C6}"/>
              </a:ext>
            </a:extLst>
          </p:cNvPr>
          <p:cNvSpPr>
            <a:spLocks noGrp="1"/>
          </p:cNvSpPr>
          <p:nvPr>
            <p:ph type="sldNum" sz="quarter" idx="12"/>
          </p:nvPr>
        </p:nvSpPr>
        <p:spPr/>
        <p:txBody>
          <a:bodyPr/>
          <a:lstStyle/>
          <a:p>
            <a:fld id="{BE29268B-F36A-4A3C-AFCA-69D4DDD909EF}" type="slidenum">
              <a:rPr lang="en-US" smtClean="0"/>
              <a:t>‹#›</a:t>
            </a:fld>
            <a:endParaRPr lang="en-US"/>
          </a:p>
        </p:txBody>
      </p:sp>
    </p:spTree>
    <p:extLst>
      <p:ext uri="{BB962C8B-B14F-4D97-AF65-F5344CB8AC3E}">
        <p14:creationId xmlns:p14="http://schemas.microsoft.com/office/powerpoint/2010/main" val="2051382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EF4B3A-AAE5-7D7E-4EC2-FD735E66E2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D8E452-10E3-D862-A928-D2664ACEE8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9432FE-CCC9-3A53-97AD-FBD3E4DBE6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AFC5BD1-7375-418B-95F3-176A22977FAD}" type="datetimeFigureOut">
              <a:rPr lang="en-US" smtClean="0"/>
              <a:t>1/6/2025</a:t>
            </a:fld>
            <a:endParaRPr lang="en-US"/>
          </a:p>
        </p:txBody>
      </p:sp>
      <p:sp>
        <p:nvSpPr>
          <p:cNvPr id="5" name="Footer Placeholder 4">
            <a:extLst>
              <a:ext uri="{FF2B5EF4-FFF2-40B4-BE49-F238E27FC236}">
                <a16:creationId xmlns:a16="http://schemas.microsoft.com/office/drawing/2014/main" id="{48CC6BE9-B56F-9182-3B7C-06E8D5762E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45DF6D8-24AC-6C00-2D8F-4F2B5C1A75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E29268B-F36A-4A3C-AFCA-69D4DDD909EF}" type="slidenum">
              <a:rPr lang="en-US" smtClean="0"/>
              <a:t>‹#›</a:t>
            </a:fld>
            <a:endParaRPr lang="en-US"/>
          </a:p>
        </p:txBody>
      </p:sp>
    </p:spTree>
    <p:extLst>
      <p:ext uri="{BB962C8B-B14F-4D97-AF65-F5344CB8AC3E}">
        <p14:creationId xmlns:p14="http://schemas.microsoft.com/office/powerpoint/2010/main" val="3805711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hyperlink" Target="http://www.standinsolidarity.com/"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www.wheelersocialimpact.com/" TargetMode="External"/><Relationship Id="rId4" Type="http://schemas.openxmlformats.org/officeDocument/2006/relationships/hyperlink" Target="mailto:PRESIDENT@WHEELERSOCIALIMPACT.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men in suits&#10;&#10;Description automatically generated">
            <a:extLst>
              <a:ext uri="{FF2B5EF4-FFF2-40B4-BE49-F238E27FC236}">
                <a16:creationId xmlns:a16="http://schemas.microsoft.com/office/drawing/2014/main" id="{637CFA59-6766-9344-25A8-9474500EEEF9}"/>
              </a:ext>
            </a:extLst>
          </p:cNvPr>
          <p:cNvPicPr>
            <a:picLocks noChangeAspect="1"/>
          </p:cNvPicPr>
          <p:nvPr/>
        </p:nvPicPr>
        <p:blipFill>
          <a:blip r:embed="rId2">
            <a:alphaModFix amt="50000"/>
          </a:blip>
          <a:srcRect l="26373" r="43405"/>
          <a:stretch/>
        </p:blipFill>
        <p:spPr>
          <a:xfrm>
            <a:off x="20" y="1"/>
            <a:ext cx="12191980" cy="6857999"/>
          </a:xfrm>
          <a:prstGeom prst="rect">
            <a:avLst/>
          </a:prstGeom>
        </p:spPr>
      </p:pic>
      <p:sp>
        <p:nvSpPr>
          <p:cNvPr id="2" name="Title 1">
            <a:extLst>
              <a:ext uri="{FF2B5EF4-FFF2-40B4-BE49-F238E27FC236}">
                <a16:creationId xmlns:a16="http://schemas.microsoft.com/office/drawing/2014/main" id="{D0AAAB7D-CF89-223D-855B-A7CDB3DFF2AA}"/>
              </a:ext>
            </a:extLst>
          </p:cNvPr>
          <p:cNvSpPr>
            <a:spLocks noGrp="1"/>
          </p:cNvSpPr>
          <p:nvPr>
            <p:ph type="ctrTitle"/>
          </p:nvPr>
        </p:nvSpPr>
        <p:spPr>
          <a:xfrm>
            <a:off x="1524000" y="1122362"/>
            <a:ext cx="9144000" cy="2900518"/>
          </a:xfrm>
        </p:spPr>
        <p:txBody>
          <a:bodyPr>
            <a:normAutofit/>
          </a:bodyPr>
          <a:lstStyle/>
          <a:p>
            <a:r>
              <a:rPr lang="en-US" dirty="0">
                <a:solidFill>
                  <a:schemeClr val="accent2"/>
                </a:solidFill>
              </a:rPr>
              <a:t>STAND IN SOLIDARITY</a:t>
            </a:r>
          </a:p>
        </p:txBody>
      </p:sp>
      <p:sp>
        <p:nvSpPr>
          <p:cNvPr id="3" name="Subtitle 2">
            <a:extLst>
              <a:ext uri="{FF2B5EF4-FFF2-40B4-BE49-F238E27FC236}">
                <a16:creationId xmlns:a16="http://schemas.microsoft.com/office/drawing/2014/main" id="{31F91972-B869-247F-1F0D-81C7151AB099}"/>
              </a:ext>
            </a:extLst>
          </p:cNvPr>
          <p:cNvSpPr>
            <a:spLocks noGrp="1"/>
          </p:cNvSpPr>
          <p:nvPr>
            <p:ph type="subTitle" idx="1"/>
          </p:nvPr>
        </p:nvSpPr>
        <p:spPr>
          <a:xfrm>
            <a:off x="1524000" y="4159404"/>
            <a:ext cx="9144000" cy="2330296"/>
          </a:xfrm>
        </p:spPr>
        <p:txBody>
          <a:bodyPr>
            <a:normAutofit lnSpcReduction="10000"/>
          </a:bodyPr>
          <a:lstStyle/>
          <a:p>
            <a:r>
              <a:rPr lang="en-US" sz="3500" dirty="0">
                <a:solidFill>
                  <a:srgbClr val="FFFFFF"/>
                </a:solidFill>
              </a:rPr>
              <a:t>HOW THE PRIVATE SECTOR CAN FULFILL KING’S DREAM OF ECONOMIC JUSTICE AND EQUALITY</a:t>
            </a:r>
          </a:p>
          <a:p>
            <a:r>
              <a:rPr lang="en-US" dirty="0">
                <a:solidFill>
                  <a:schemeClr val="accent2"/>
                </a:solidFill>
              </a:rPr>
              <a:t>WHEELER SOCIAL IMPACT LLC</a:t>
            </a:r>
          </a:p>
          <a:p>
            <a:r>
              <a:rPr lang="en-US" dirty="0">
                <a:solidFill>
                  <a:srgbClr val="FFFFFF"/>
                </a:solidFill>
              </a:rPr>
              <a:t>RODEIRCK D.S. WHEELER, MPA,MBA</a:t>
            </a:r>
          </a:p>
        </p:txBody>
      </p:sp>
      <p:pic>
        <p:nvPicPr>
          <p:cNvPr id="6" name="Picture 5">
            <a:extLst>
              <a:ext uri="{FF2B5EF4-FFF2-40B4-BE49-F238E27FC236}">
                <a16:creationId xmlns:a16="http://schemas.microsoft.com/office/drawing/2014/main" id="{661DC335-1A37-684E-86B2-18DBFC643289}"/>
              </a:ext>
            </a:extLst>
          </p:cNvPr>
          <p:cNvPicPr>
            <a:picLocks noChangeAspect="1"/>
          </p:cNvPicPr>
          <p:nvPr/>
        </p:nvPicPr>
        <p:blipFill>
          <a:blip r:embed="rId3"/>
          <a:stretch>
            <a:fillRect/>
          </a:stretch>
        </p:blipFill>
        <p:spPr>
          <a:xfrm>
            <a:off x="11304315" y="5905071"/>
            <a:ext cx="783093" cy="792527"/>
          </a:xfrm>
          <a:prstGeom prst="rect">
            <a:avLst/>
          </a:prstGeom>
        </p:spPr>
      </p:pic>
    </p:spTree>
    <p:extLst>
      <p:ext uri="{BB962C8B-B14F-4D97-AF65-F5344CB8AC3E}">
        <p14:creationId xmlns:p14="http://schemas.microsoft.com/office/powerpoint/2010/main" val="85867839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D1192D3-24EE-5938-FA3C-A1B13AC24969}"/>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5509C90-0C61-DBF3-8572-7B354D9C7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group of men in suits&#10;&#10;Description automatically generated">
            <a:extLst>
              <a:ext uri="{FF2B5EF4-FFF2-40B4-BE49-F238E27FC236}">
                <a16:creationId xmlns:a16="http://schemas.microsoft.com/office/drawing/2014/main" id="{00ADF8E1-4DB2-4F58-8ABF-ACD2B42716E5}"/>
              </a:ext>
            </a:extLst>
          </p:cNvPr>
          <p:cNvPicPr>
            <a:picLocks noChangeAspect="1"/>
          </p:cNvPicPr>
          <p:nvPr/>
        </p:nvPicPr>
        <p:blipFill>
          <a:blip r:embed="rId3">
            <a:extLst>
              <a:ext uri="{28A0092B-C50C-407E-A947-70E740481C1C}">
                <a14:useLocalDpi xmlns:a14="http://schemas.microsoft.com/office/drawing/2010/main" val="0"/>
              </a:ext>
            </a:extLst>
          </a:blip>
          <a:srcRect l="31152" r="27898" b="-2"/>
          <a:stretch/>
        </p:blipFill>
        <p:spPr>
          <a:xfrm>
            <a:off x="7199440" y="10"/>
            <a:ext cx="4992560" cy="6857990"/>
          </a:xfrm>
          <a:prstGeom prst="rect">
            <a:avLst/>
          </a:prstGeom>
          <a:effectLst/>
        </p:spPr>
      </p:pic>
      <p:pic>
        <p:nvPicPr>
          <p:cNvPr id="6" name="Picture 5">
            <a:extLst>
              <a:ext uri="{FF2B5EF4-FFF2-40B4-BE49-F238E27FC236}">
                <a16:creationId xmlns:a16="http://schemas.microsoft.com/office/drawing/2014/main" id="{A0D1F72B-EB26-9828-9906-ED71C7CBB67F}"/>
              </a:ext>
            </a:extLst>
          </p:cNvPr>
          <p:cNvPicPr>
            <a:picLocks noChangeAspect="1"/>
          </p:cNvPicPr>
          <p:nvPr/>
        </p:nvPicPr>
        <p:blipFill>
          <a:blip r:embed="rId4"/>
          <a:stretch>
            <a:fillRect/>
          </a:stretch>
        </p:blipFill>
        <p:spPr>
          <a:xfrm>
            <a:off x="11304315" y="5905071"/>
            <a:ext cx="783093" cy="792527"/>
          </a:xfrm>
          <a:prstGeom prst="rect">
            <a:avLst/>
          </a:prstGeom>
        </p:spPr>
      </p:pic>
      <p:sp>
        <p:nvSpPr>
          <p:cNvPr id="3" name="Title 1">
            <a:extLst>
              <a:ext uri="{FF2B5EF4-FFF2-40B4-BE49-F238E27FC236}">
                <a16:creationId xmlns:a16="http://schemas.microsoft.com/office/drawing/2014/main" id="{B8353462-3650-A3AB-16D0-E1147B33713A}"/>
              </a:ext>
            </a:extLst>
          </p:cNvPr>
          <p:cNvSpPr>
            <a:spLocks noGrp="1"/>
          </p:cNvSpPr>
          <p:nvPr>
            <p:ph type="title"/>
          </p:nvPr>
        </p:nvSpPr>
        <p:spPr>
          <a:xfrm>
            <a:off x="587822" y="365125"/>
            <a:ext cx="6172200" cy="1325563"/>
          </a:xfrm>
        </p:spPr>
        <p:txBody>
          <a:bodyPr/>
          <a:lstStyle/>
          <a:p>
            <a:r>
              <a:rPr lang="en-US" dirty="0">
                <a:solidFill>
                  <a:schemeClr val="accent2"/>
                </a:solidFill>
              </a:rPr>
              <a:t>Key Definitions</a:t>
            </a:r>
          </a:p>
        </p:txBody>
      </p:sp>
      <p:sp>
        <p:nvSpPr>
          <p:cNvPr id="4" name="Content Placeholder 2">
            <a:extLst>
              <a:ext uri="{FF2B5EF4-FFF2-40B4-BE49-F238E27FC236}">
                <a16:creationId xmlns:a16="http://schemas.microsoft.com/office/drawing/2014/main" id="{5E5958E5-FE22-8140-3976-0BA3A1ADF13A}"/>
              </a:ext>
            </a:extLst>
          </p:cNvPr>
          <p:cNvSpPr>
            <a:spLocks noGrp="1"/>
          </p:cNvSpPr>
          <p:nvPr>
            <p:ph idx="1"/>
          </p:nvPr>
        </p:nvSpPr>
        <p:spPr>
          <a:xfrm>
            <a:off x="587822" y="1825625"/>
            <a:ext cx="6172200" cy="4351338"/>
          </a:xfrm>
        </p:spPr>
        <p:txBody>
          <a:bodyPr>
            <a:noAutofit/>
          </a:bodyPr>
          <a:lstStyle/>
          <a:p>
            <a:pPr marL="342900" marR="0" lvl="0" indent="-342900" algn="just">
              <a:lnSpc>
                <a:spcPct val="115000"/>
              </a:lnSpc>
              <a:spcAft>
                <a:spcPts val="1000"/>
              </a:spcAft>
              <a:buFont typeface="Symbol" panose="05050102010706020507" pitchFamily="18" charset="2"/>
              <a:buChar char=""/>
            </a:pPr>
            <a:r>
              <a:rPr lang="en-US" sz="2000" b="1" dirty="0">
                <a:ea typeface="Calibri" panose="020F0502020204030204" pitchFamily="34" charset="0"/>
                <a:cs typeface="EB Garamond" panose="00000500000000000000" pitchFamily="2" charset="0"/>
              </a:rPr>
              <a:t>Antiracist - </a:t>
            </a:r>
            <a:r>
              <a:rPr lang="en-US" sz="2000" dirty="0">
                <a:effectLst/>
                <a:ea typeface="Calibri" panose="020F0502020204030204" pitchFamily="34" charset="0"/>
                <a:cs typeface="EB Garamond" panose="00000500000000000000" pitchFamily="2" charset="0"/>
              </a:rPr>
              <a:t>the explicit purpose and intentional goal to eliminate any policies and practices that intentionally or unintentionally generate racial or ethnic disparities.</a:t>
            </a:r>
          </a:p>
          <a:p>
            <a:pPr marL="342900" marR="0" lvl="0" indent="-342900" algn="just">
              <a:lnSpc>
                <a:spcPct val="115000"/>
              </a:lnSpc>
              <a:spcAft>
                <a:spcPts val="1000"/>
              </a:spcAft>
              <a:buFont typeface="Symbol" panose="05050102010706020507" pitchFamily="18" charset="2"/>
              <a:buChar char=""/>
            </a:pPr>
            <a:r>
              <a:rPr lang="en-US" sz="2000" b="1" dirty="0"/>
              <a:t>An antiracist economy </a:t>
            </a:r>
            <a:r>
              <a:rPr lang="en-US" sz="2000" dirty="0"/>
              <a:t>provides equal opportunity for education, training, and skills development while simultaneously addressing the enduring and present effects of racial discrimination and inequality in employment (particularly hiring practices) and compensation in the private sector. </a:t>
            </a:r>
          </a:p>
        </p:txBody>
      </p:sp>
    </p:spTree>
    <p:extLst>
      <p:ext uri="{BB962C8B-B14F-4D97-AF65-F5344CB8AC3E}">
        <p14:creationId xmlns:p14="http://schemas.microsoft.com/office/powerpoint/2010/main" val="1387211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92D580A-C828-4AA4-C79A-4932657D1909}"/>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36A0862-EB28-7020-4222-3A614C422F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DBAF089-BA6D-9F57-D29B-1696B76A1B62}"/>
              </a:ext>
            </a:extLst>
          </p:cNvPr>
          <p:cNvSpPr txBox="1"/>
          <p:nvPr/>
        </p:nvSpPr>
        <p:spPr>
          <a:xfrm>
            <a:off x="836680" y="2405067"/>
            <a:ext cx="6002110" cy="3729034"/>
          </a:xfrm>
          <a:prstGeom prst="rect">
            <a:avLst/>
          </a:prstGeom>
        </p:spPr>
        <p:txBody>
          <a:bodyPr vert="horz" lIns="91440" tIns="45720" rIns="91440" bIns="45720" rtlCol="0">
            <a:normAutofit/>
          </a:bodyPr>
          <a:lstStyle/>
          <a:p>
            <a:pPr>
              <a:lnSpc>
                <a:spcPct val="90000"/>
              </a:lnSpc>
              <a:spcAft>
                <a:spcPts val="600"/>
              </a:spcAft>
            </a:pPr>
            <a:endParaRPr lang="en-US" sz="2000" dirty="0"/>
          </a:p>
        </p:txBody>
      </p:sp>
      <p:pic>
        <p:nvPicPr>
          <p:cNvPr id="3" name="Picture 2" descr="Low view of a tall building&#10;&#10;Description automatically generated">
            <a:extLst>
              <a:ext uri="{FF2B5EF4-FFF2-40B4-BE49-F238E27FC236}">
                <a16:creationId xmlns:a16="http://schemas.microsoft.com/office/drawing/2014/main" id="{AD718859-8E47-C230-AB42-81D83538206B}"/>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rcRect r="-3" b="5703"/>
          <a:stretch/>
        </p:blipFill>
        <p:spPr>
          <a:xfrm>
            <a:off x="7199440" y="10"/>
            <a:ext cx="4992560" cy="6857990"/>
          </a:xfrm>
          <a:prstGeom prst="rect">
            <a:avLst/>
          </a:prstGeom>
          <a:noFill/>
          <a:effectLst/>
        </p:spPr>
      </p:pic>
      <p:pic>
        <p:nvPicPr>
          <p:cNvPr id="6" name="Picture 5">
            <a:extLst>
              <a:ext uri="{FF2B5EF4-FFF2-40B4-BE49-F238E27FC236}">
                <a16:creationId xmlns:a16="http://schemas.microsoft.com/office/drawing/2014/main" id="{9C48B2C3-3A47-B979-7F4E-8243E007B657}"/>
              </a:ext>
            </a:extLst>
          </p:cNvPr>
          <p:cNvPicPr>
            <a:picLocks noChangeAspect="1"/>
          </p:cNvPicPr>
          <p:nvPr/>
        </p:nvPicPr>
        <p:blipFill>
          <a:blip r:embed="rId4"/>
          <a:stretch>
            <a:fillRect/>
          </a:stretch>
        </p:blipFill>
        <p:spPr>
          <a:xfrm>
            <a:off x="11304315" y="5905071"/>
            <a:ext cx="783093" cy="792527"/>
          </a:xfrm>
          <a:prstGeom prst="rect">
            <a:avLst/>
          </a:prstGeom>
        </p:spPr>
      </p:pic>
      <p:sp>
        <p:nvSpPr>
          <p:cNvPr id="2" name="Title 1">
            <a:extLst>
              <a:ext uri="{FF2B5EF4-FFF2-40B4-BE49-F238E27FC236}">
                <a16:creationId xmlns:a16="http://schemas.microsoft.com/office/drawing/2014/main" id="{3D05BE46-AFAC-73DF-7355-B72DBD9A9AE1}"/>
              </a:ext>
            </a:extLst>
          </p:cNvPr>
          <p:cNvSpPr>
            <a:spLocks noGrp="1"/>
          </p:cNvSpPr>
          <p:nvPr>
            <p:ph type="title"/>
          </p:nvPr>
        </p:nvSpPr>
        <p:spPr>
          <a:xfrm>
            <a:off x="587822" y="365125"/>
            <a:ext cx="6172200" cy="1325563"/>
          </a:xfrm>
        </p:spPr>
        <p:txBody>
          <a:bodyPr/>
          <a:lstStyle/>
          <a:p>
            <a:r>
              <a:rPr lang="en-US" dirty="0">
                <a:solidFill>
                  <a:schemeClr val="accent2"/>
                </a:solidFill>
              </a:rPr>
              <a:t>What is an Antiracist Company?</a:t>
            </a:r>
          </a:p>
        </p:txBody>
      </p:sp>
      <p:sp>
        <p:nvSpPr>
          <p:cNvPr id="4" name="Content Placeholder 2">
            <a:extLst>
              <a:ext uri="{FF2B5EF4-FFF2-40B4-BE49-F238E27FC236}">
                <a16:creationId xmlns:a16="http://schemas.microsoft.com/office/drawing/2014/main" id="{B31915A4-B145-80E8-34C0-C6DBC963C3DD}"/>
              </a:ext>
            </a:extLst>
          </p:cNvPr>
          <p:cNvSpPr>
            <a:spLocks noGrp="1"/>
          </p:cNvSpPr>
          <p:nvPr>
            <p:ph idx="1"/>
          </p:nvPr>
        </p:nvSpPr>
        <p:spPr>
          <a:xfrm>
            <a:off x="587822" y="1825625"/>
            <a:ext cx="6172200" cy="4351338"/>
          </a:xfrm>
        </p:spPr>
        <p:txBody>
          <a:bodyPr/>
          <a:lstStyle/>
          <a:p>
            <a:r>
              <a:rPr lang="en-US" b="1" dirty="0"/>
              <a:t>Proactively identifies </a:t>
            </a:r>
            <a:r>
              <a:rPr lang="en-US" dirty="0"/>
              <a:t>policies and practices that create racial disparities.</a:t>
            </a:r>
          </a:p>
          <a:p>
            <a:endParaRPr lang="en-US" dirty="0"/>
          </a:p>
          <a:p>
            <a:r>
              <a:rPr lang="en-US" b="1" dirty="0"/>
              <a:t>Eliminates</a:t>
            </a:r>
            <a:r>
              <a:rPr lang="en-US" dirty="0"/>
              <a:t> policies and practices that create racial disparities.</a:t>
            </a:r>
          </a:p>
          <a:p>
            <a:endParaRPr lang="en-US" dirty="0"/>
          </a:p>
          <a:p>
            <a:r>
              <a:rPr lang="en-US" b="1" dirty="0"/>
              <a:t>Implements</a:t>
            </a:r>
            <a:r>
              <a:rPr lang="en-US" dirty="0"/>
              <a:t> new strategies that close racial disparities. </a:t>
            </a:r>
          </a:p>
        </p:txBody>
      </p:sp>
    </p:spTree>
    <p:extLst>
      <p:ext uri="{BB962C8B-B14F-4D97-AF65-F5344CB8AC3E}">
        <p14:creationId xmlns:p14="http://schemas.microsoft.com/office/powerpoint/2010/main" val="396330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FDFD785B-9B7E-623C-5254-E3B30C235382}"/>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8503066-F292-8F3C-6636-9BB14118D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w view of a tall building&#10;&#10;Description automatically generated">
            <a:extLst>
              <a:ext uri="{FF2B5EF4-FFF2-40B4-BE49-F238E27FC236}">
                <a16:creationId xmlns:a16="http://schemas.microsoft.com/office/drawing/2014/main" id="{F51CABB8-3AF0-8FD9-6080-C2D479C00AC9}"/>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rcRect t="21726" r="-1" b="29589"/>
          <a:stretch/>
        </p:blipFill>
        <p:spPr>
          <a:xfrm>
            <a:off x="2522356" y="10"/>
            <a:ext cx="9669642" cy="6857990"/>
          </a:xfrm>
          <a:prstGeom prst="rect">
            <a:avLst/>
          </a:prstGeom>
          <a:noFill/>
        </p:spPr>
      </p:pic>
      <p:sp>
        <p:nvSpPr>
          <p:cNvPr id="14" name="Rectangle 13">
            <a:extLst>
              <a:ext uri="{FF2B5EF4-FFF2-40B4-BE49-F238E27FC236}">
                <a16:creationId xmlns:a16="http://schemas.microsoft.com/office/drawing/2014/main" id="{B3576F68-5F38-8B4D-A208-9D8B536AF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29F3C54E-6928-4688-E584-AFD94B82A57F}"/>
              </a:ext>
            </a:extLst>
          </p:cNvPr>
          <p:cNvPicPr>
            <a:picLocks noChangeAspect="1"/>
          </p:cNvPicPr>
          <p:nvPr/>
        </p:nvPicPr>
        <p:blipFill>
          <a:blip r:embed="rId4"/>
          <a:stretch>
            <a:fillRect/>
          </a:stretch>
        </p:blipFill>
        <p:spPr>
          <a:xfrm>
            <a:off x="11304315" y="5905071"/>
            <a:ext cx="783093" cy="792527"/>
          </a:xfrm>
          <a:prstGeom prst="rect">
            <a:avLst/>
          </a:prstGeom>
        </p:spPr>
      </p:pic>
      <p:sp>
        <p:nvSpPr>
          <p:cNvPr id="4" name="TextBox 3">
            <a:extLst>
              <a:ext uri="{FF2B5EF4-FFF2-40B4-BE49-F238E27FC236}">
                <a16:creationId xmlns:a16="http://schemas.microsoft.com/office/drawing/2014/main" id="{5B531DFF-A7B8-6859-F585-84D1F83B91FD}"/>
              </a:ext>
            </a:extLst>
          </p:cNvPr>
          <p:cNvSpPr txBox="1"/>
          <p:nvPr/>
        </p:nvSpPr>
        <p:spPr>
          <a:xfrm>
            <a:off x="568367" y="243512"/>
            <a:ext cx="3668486" cy="6370975"/>
          </a:xfrm>
          <a:prstGeom prst="rect">
            <a:avLst/>
          </a:prstGeom>
          <a:noFill/>
        </p:spPr>
        <p:txBody>
          <a:bodyPr wrap="square" rtlCol="0">
            <a:spAutoFit/>
          </a:bodyPr>
          <a:lstStyle/>
          <a:p>
            <a:r>
              <a:rPr lang="en-US" sz="2400" dirty="0"/>
              <a:t>“We cannot episodically wake up when a new tragedy occurs. </a:t>
            </a:r>
            <a:r>
              <a:rPr lang="en-US" sz="2400" b="1" dirty="0">
                <a:solidFill>
                  <a:schemeClr val="accent2"/>
                </a:solidFill>
              </a:rPr>
              <a:t>A systemic problem requires a holistic response</a:t>
            </a:r>
            <a:r>
              <a:rPr lang="en-US" sz="2400" dirty="0"/>
              <a:t>…Microsoft must do more and do it faster [regarding diversity and inclusion at the Company]…We must embrace the same speed and mindset we do in anticipating and building for future technological shifts.”</a:t>
            </a:r>
          </a:p>
          <a:p>
            <a:r>
              <a:rPr lang="en-US" sz="2400" dirty="0"/>
              <a:t>— Satya Nadella, CEO of Microsoft</a:t>
            </a:r>
          </a:p>
        </p:txBody>
      </p:sp>
    </p:spTree>
    <p:extLst>
      <p:ext uri="{BB962C8B-B14F-4D97-AF65-F5344CB8AC3E}">
        <p14:creationId xmlns:p14="http://schemas.microsoft.com/office/powerpoint/2010/main" val="2635212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D76DA20-52FB-7C4A-3636-06A990A9AA40}"/>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D58B469-A3FC-BAE0-13EB-44135CCFE1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FE1F4A6-EF5B-013A-535C-6871F8A9350B}"/>
              </a:ext>
            </a:extLst>
          </p:cNvPr>
          <p:cNvSpPr txBox="1"/>
          <p:nvPr/>
        </p:nvSpPr>
        <p:spPr>
          <a:xfrm>
            <a:off x="836680" y="2405067"/>
            <a:ext cx="6002110" cy="3729034"/>
          </a:xfrm>
          <a:prstGeom prst="rect">
            <a:avLst/>
          </a:prstGeom>
        </p:spPr>
        <p:txBody>
          <a:bodyPr vert="horz" lIns="91440" tIns="45720" rIns="91440" bIns="45720" rtlCol="0">
            <a:normAutofit/>
          </a:bodyPr>
          <a:lstStyle/>
          <a:p>
            <a:pPr>
              <a:lnSpc>
                <a:spcPct val="90000"/>
              </a:lnSpc>
              <a:spcAft>
                <a:spcPts val="600"/>
              </a:spcAft>
            </a:pPr>
            <a:endParaRPr lang="en-US" sz="2000" dirty="0"/>
          </a:p>
        </p:txBody>
      </p:sp>
      <p:pic>
        <p:nvPicPr>
          <p:cNvPr id="3" name="Picture 2" descr="Low view of a tall building&#10;&#10;Description automatically generated">
            <a:extLst>
              <a:ext uri="{FF2B5EF4-FFF2-40B4-BE49-F238E27FC236}">
                <a16:creationId xmlns:a16="http://schemas.microsoft.com/office/drawing/2014/main" id="{C3E35B1B-D847-62B8-0D0B-A51D8F90FACE}"/>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rcRect r="-3" b="5703"/>
          <a:stretch/>
        </p:blipFill>
        <p:spPr>
          <a:xfrm>
            <a:off x="7199440" y="10"/>
            <a:ext cx="4992560" cy="6857990"/>
          </a:xfrm>
          <a:prstGeom prst="rect">
            <a:avLst/>
          </a:prstGeom>
          <a:noFill/>
          <a:effectLst/>
        </p:spPr>
      </p:pic>
      <p:pic>
        <p:nvPicPr>
          <p:cNvPr id="6" name="Picture 5">
            <a:extLst>
              <a:ext uri="{FF2B5EF4-FFF2-40B4-BE49-F238E27FC236}">
                <a16:creationId xmlns:a16="http://schemas.microsoft.com/office/drawing/2014/main" id="{91AB0D92-D84D-E13E-2A2C-D58B966F67F9}"/>
              </a:ext>
            </a:extLst>
          </p:cNvPr>
          <p:cNvPicPr>
            <a:picLocks noChangeAspect="1"/>
          </p:cNvPicPr>
          <p:nvPr/>
        </p:nvPicPr>
        <p:blipFill>
          <a:blip r:embed="rId4"/>
          <a:stretch>
            <a:fillRect/>
          </a:stretch>
        </p:blipFill>
        <p:spPr>
          <a:xfrm>
            <a:off x="11304315" y="5905071"/>
            <a:ext cx="783093" cy="792527"/>
          </a:xfrm>
          <a:prstGeom prst="rect">
            <a:avLst/>
          </a:prstGeom>
        </p:spPr>
      </p:pic>
      <p:sp>
        <p:nvSpPr>
          <p:cNvPr id="2" name="Title 1">
            <a:extLst>
              <a:ext uri="{FF2B5EF4-FFF2-40B4-BE49-F238E27FC236}">
                <a16:creationId xmlns:a16="http://schemas.microsoft.com/office/drawing/2014/main" id="{B5F76E57-6A8E-F3F3-1C5A-44E4B57B313D}"/>
              </a:ext>
            </a:extLst>
          </p:cNvPr>
          <p:cNvSpPr>
            <a:spLocks noGrp="1"/>
          </p:cNvSpPr>
          <p:nvPr>
            <p:ph type="title"/>
          </p:nvPr>
        </p:nvSpPr>
        <p:spPr>
          <a:xfrm>
            <a:off x="587822" y="365125"/>
            <a:ext cx="6172200" cy="1325563"/>
          </a:xfrm>
        </p:spPr>
        <p:txBody>
          <a:bodyPr/>
          <a:lstStyle/>
          <a:p>
            <a:r>
              <a:rPr lang="en-US" dirty="0">
                <a:solidFill>
                  <a:schemeClr val="accent2"/>
                </a:solidFill>
              </a:rPr>
              <a:t>Effective Antiracists Business Strategies</a:t>
            </a:r>
          </a:p>
        </p:txBody>
      </p:sp>
      <p:sp>
        <p:nvSpPr>
          <p:cNvPr id="4" name="Content Placeholder 2">
            <a:extLst>
              <a:ext uri="{FF2B5EF4-FFF2-40B4-BE49-F238E27FC236}">
                <a16:creationId xmlns:a16="http://schemas.microsoft.com/office/drawing/2014/main" id="{924A8A7F-A116-61B2-E9A9-F092E5290C34}"/>
              </a:ext>
            </a:extLst>
          </p:cNvPr>
          <p:cNvSpPr>
            <a:spLocks noGrp="1"/>
          </p:cNvSpPr>
          <p:nvPr>
            <p:ph idx="1"/>
          </p:nvPr>
        </p:nvSpPr>
        <p:spPr>
          <a:xfrm>
            <a:off x="587822" y="1825625"/>
            <a:ext cx="6172200" cy="4351338"/>
          </a:xfrm>
        </p:spPr>
        <p:txBody>
          <a:bodyPr>
            <a:normAutofit lnSpcReduction="10000"/>
          </a:bodyPr>
          <a:lstStyle/>
          <a:p>
            <a:r>
              <a:rPr lang="en-US" b="1" dirty="0"/>
              <a:t>Assess: </a:t>
            </a:r>
            <a:r>
              <a:rPr lang="en-US" dirty="0"/>
              <a:t>Measure the effectiveness of a company’s DEI initiatives to close racial disparities and create inclusive work environments.</a:t>
            </a:r>
          </a:p>
          <a:p>
            <a:r>
              <a:rPr lang="en-US" b="1" dirty="0"/>
              <a:t>Action: </a:t>
            </a:r>
            <a:r>
              <a:rPr lang="en-US" dirty="0"/>
              <a:t>Establish short-and intermediate-term goals focused on advancing antiracist practices.</a:t>
            </a:r>
          </a:p>
          <a:p>
            <a:r>
              <a:rPr lang="en-US" b="1" dirty="0"/>
              <a:t>Amplify: </a:t>
            </a:r>
            <a:r>
              <a:rPr lang="en-US" dirty="0"/>
              <a:t>Be a leader among peers to create enduring systems-level change and leading an economic justice and equality movement.</a:t>
            </a:r>
          </a:p>
        </p:txBody>
      </p:sp>
    </p:spTree>
    <p:extLst>
      <p:ext uri="{BB962C8B-B14F-4D97-AF65-F5344CB8AC3E}">
        <p14:creationId xmlns:p14="http://schemas.microsoft.com/office/powerpoint/2010/main" val="1072179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FAF47500-D995-2A42-1090-E5C4AAC1E6BF}"/>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D3BA49E-1897-302E-06C9-ED6182F0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w view of a tall building&#10;&#10;Description automatically generated">
            <a:extLst>
              <a:ext uri="{FF2B5EF4-FFF2-40B4-BE49-F238E27FC236}">
                <a16:creationId xmlns:a16="http://schemas.microsoft.com/office/drawing/2014/main" id="{6011332D-E399-E077-6C4F-E4AEB85A64C8}"/>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rcRect t="21726" r="-1" b="29589"/>
          <a:stretch/>
        </p:blipFill>
        <p:spPr>
          <a:xfrm>
            <a:off x="2522356" y="10"/>
            <a:ext cx="9669642" cy="6857990"/>
          </a:xfrm>
          <a:prstGeom prst="rect">
            <a:avLst/>
          </a:prstGeom>
          <a:noFill/>
        </p:spPr>
      </p:pic>
      <p:sp>
        <p:nvSpPr>
          <p:cNvPr id="14" name="Rectangle 13">
            <a:extLst>
              <a:ext uri="{FF2B5EF4-FFF2-40B4-BE49-F238E27FC236}">
                <a16:creationId xmlns:a16="http://schemas.microsoft.com/office/drawing/2014/main" id="{9E24916E-72D7-3031-84A7-377B4C21F6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50DD5A18-0431-44FD-03A3-4FF9FD6CC784}"/>
              </a:ext>
            </a:extLst>
          </p:cNvPr>
          <p:cNvPicPr>
            <a:picLocks noChangeAspect="1"/>
          </p:cNvPicPr>
          <p:nvPr/>
        </p:nvPicPr>
        <p:blipFill>
          <a:blip r:embed="rId4"/>
          <a:stretch>
            <a:fillRect/>
          </a:stretch>
        </p:blipFill>
        <p:spPr>
          <a:xfrm>
            <a:off x="11304315" y="5905071"/>
            <a:ext cx="783093" cy="792527"/>
          </a:xfrm>
          <a:prstGeom prst="rect">
            <a:avLst/>
          </a:prstGeom>
        </p:spPr>
      </p:pic>
      <p:sp>
        <p:nvSpPr>
          <p:cNvPr id="4" name="TextBox 3">
            <a:extLst>
              <a:ext uri="{FF2B5EF4-FFF2-40B4-BE49-F238E27FC236}">
                <a16:creationId xmlns:a16="http://schemas.microsoft.com/office/drawing/2014/main" id="{750B7591-CC47-148F-3D18-D6DBFDC2E0A3}"/>
              </a:ext>
            </a:extLst>
          </p:cNvPr>
          <p:cNvSpPr txBox="1"/>
          <p:nvPr/>
        </p:nvSpPr>
        <p:spPr>
          <a:xfrm>
            <a:off x="688110" y="2151727"/>
            <a:ext cx="3668486" cy="1938992"/>
          </a:xfrm>
          <a:prstGeom prst="rect">
            <a:avLst/>
          </a:prstGeom>
          <a:noFill/>
        </p:spPr>
        <p:txBody>
          <a:bodyPr wrap="square" rtlCol="0">
            <a:spAutoFit/>
          </a:bodyPr>
          <a:lstStyle/>
          <a:p>
            <a:r>
              <a:rPr lang="en-US" sz="4000" b="1" dirty="0">
                <a:solidFill>
                  <a:schemeClr val="accent2"/>
                </a:solidFill>
              </a:rPr>
              <a:t>The High Cost of A Racist Economy</a:t>
            </a:r>
          </a:p>
        </p:txBody>
      </p:sp>
    </p:spTree>
    <p:extLst>
      <p:ext uri="{BB962C8B-B14F-4D97-AF65-F5344CB8AC3E}">
        <p14:creationId xmlns:p14="http://schemas.microsoft.com/office/powerpoint/2010/main" val="319407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25084C7-F9DA-8D50-6CD8-EFA08C8DFE6A}"/>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884DB72-7279-3B22-978F-1281E25F2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F311B5B-F245-97F6-8E8A-ED274B7555DE}"/>
              </a:ext>
            </a:extLst>
          </p:cNvPr>
          <p:cNvSpPr txBox="1"/>
          <p:nvPr/>
        </p:nvSpPr>
        <p:spPr>
          <a:xfrm>
            <a:off x="836680" y="2405067"/>
            <a:ext cx="6002110" cy="3729034"/>
          </a:xfrm>
          <a:prstGeom prst="rect">
            <a:avLst/>
          </a:prstGeom>
        </p:spPr>
        <p:txBody>
          <a:bodyPr vert="horz" lIns="91440" tIns="45720" rIns="91440" bIns="45720" rtlCol="0">
            <a:normAutofit/>
          </a:bodyPr>
          <a:lstStyle/>
          <a:p>
            <a:pPr>
              <a:lnSpc>
                <a:spcPct val="90000"/>
              </a:lnSpc>
              <a:spcAft>
                <a:spcPts val="600"/>
              </a:spcAft>
            </a:pPr>
            <a:endParaRPr lang="en-US" sz="2000" dirty="0"/>
          </a:p>
        </p:txBody>
      </p:sp>
      <p:pic>
        <p:nvPicPr>
          <p:cNvPr id="3" name="Picture 2" descr="Low view of a tall building&#10;&#10;Description automatically generated">
            <a:extLst>
              <a:ext uri="{FF2B5EF4-FFF2-40B4-BE49-F238E27FC236}">
                <a16:creationId xmlns:a16="http://schemas.microsoft.com/office/drawing/2014/main" id="{2EF16893-0BBF-23DE-26E4-39F2B4B1B8B8}"/>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rcRect r="-3" b="5703"/>
          <a:stretch/>
        </p:blipFill>
        <p:spPr>
          <a:xfrm>
            <a:off x="7199440" y="10"/>
            <a:ext cx="4992560" cy="6857990"/>
          </a:xfrm>
          <a:prstGeom prst="rect">
            <a:avLst/>
          </a:prstGeom>
          <a:noFill/>
          <a:effectLst/>
        </p:spPr>
      </p:pic>
      <p:pic>
        <p:nvPicPr>
          <p:cNvPr id="6" name="Picture 5">
            <a:extLst>
              <a:ext uri="{FF2B5EF4-FFF2-40B4-BE49-F238E27FC236}">
                <a16:creationId xmlns:a16="http://schemas.microsoft.com/office/drawing/2014/main" id="{BB651C5D-BD85-EF3A-709C-C0CD723ACBCA}"/>
              </a:ext>
            </a:extLst>
          </p:cNvPr>
          <p:cNvPicPr>
            <a:picLocks noChangeAspect="1"/>
          </p:cNvPicPr>
          <p:nvPr/>
        </p:nvPicPr>
        <p:blipFill>
          <a:blip r:embed="rId4"/>
          <a:stretch>
            <a:fillRect/>
          </a:stretch>
        </p:blipFill>
        <p:spPr>
          <a:xfrm>
            <a:off x="11304315" y="5905071"/>
            <a:ext cx="783093" cy="792527"/>
          </a:xfrm>
          <a:prstGeom prst="rect">
            <a:avLst/>
          </a:prstGeom>
        </p:spPr>
      </p:pic>
      <p:sp>
        <p:nvSpPr>
          <p:cNvPr id="2" name="Title 1">
            <a:extLst>
              <a:ext uri="{FF2B5EF4-FFF2-40B4-BE49-F238E27FC236}">
                <a16:creationId xmlns:a16="http://schemas.microsoft.com/office/drawing/2014/main" id="{A10537D7-355F-205D-9979-B3BFD1539261}"/>
              </a:ext>
            </a:extLst>
          </p:cNvPr>
          <p:cNvSpPr>
            <a:spLocks noGrp="1"/>
          </p:cNvSpPr>
          <p:nvPr>
            <p:ph type="title"/>
          </p:nvPr>
        </p:nvSpPr>
        <p:spPr>
          <a:xfrm>
            <a:off x="587822" y="365125"/>
            <a:ext cx="6172200" cy="1325563"/>
          </a:xfrm>
        </p:spPr>
        <p:txBody>
          <a:bodyPr/>
          <a:lstStyle/>
          <a:p>
            <a:r>
              <a:rPr lang="en-US" dirty="0">
                <a:solidFill>
                  <a:schemeClr val="accent2"/>
                </a:solidFill>
              </a:rPr>
              <a:t>Citigroup Report</a:t>
            </a:r>
          </a:p>
        </p:txBody>
      </p:sp>
      <p:sp>
        <p:nvSpPr>
          <p:cNvPr id="4" name="Content Placeholder 2">
            <a:extLst>
              <a:ext uri="{FF2B5EF4-FFF2-40B4-BE49-F238E27FC236}">
                <a16:creationId xmlns:a16="http://schemas.microsoft.com/office/drawing/2014/main" id="{11540F11-86AB-0534-DF27-033EC719235A}"/>
              </a:ext>
            </a:extLst>
          </p:cNvPr>
          <p:cNvSpPr>
            <a:spLocks noGrp="1"/>
          </p:cNvSpPr>
          <p:nvPr>
            <p:ph idx="1"/>
          </p:nvPr>
        </p:nvSpPr>
        <p:spPr>
          <a:xfrm>
            <a:off x="587822" y="1825625"/>
            <a:ext cx="6172200" cy="4351338"/>
          </a:xfrm>
        </p:spPr>
        <p:txBody>
          <a:bodyPr>
            <a:normAutofit/>
          </a:bodyPr>
          <a:lstStyle/>
          <a:p>
            <a:pPr marL="0" indent="0">
              <a:buNone/>
            </a:pPr>
            <a:r>
              <a:rPr lang="en-US" dirty="0"/>
              <a:t>A Citigroup report, </a:t>
            </a:r>
            <a:r>
              <a:rPr lang="en-US" b="1" dirty="0"/>
              <a:t>Closing the Racial Inequality Gaps</a:t>
            </a:r>
            <a:r>
              <a:rPr lang="en-US" dirty="0"/>
              <a:t>, estimates that over the previous two decades, the U.S. economy lost approximately </a:t>
            </a:r>
            <a:r>
              <a:rPr lang="en-US" b="1" dirty="0"/>
              <a:t>$16 trillion in total economic value due to the innate nature of racial injustice </a:t>
            </a:r>
            <a:r>
              <a:rPr lang="en-US" dirty="0"/>
              <a:t>in our economic system and the continued practice of racial discrimination against people of color, particularly Black Americans, in the labor market. </a:t>
            </a:r>
          </a:p>
          <a:p>
            <a:endParaRPr lang="en-US" dirty="0"/>
          </a:p>
        </p:txBody>
      </p:sp>
    </p:spTree>
    <p:extLst>
      <p:ext uri="{BB962C8B-B14F-4D97-AF65-F5344CB8AC3E}">
        <p14:creationId xmlns:p14="http://schemas.microsoft.com/office/powerpoint/2010/main" val="3209200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E8A0577-CF94-62FB-BBD4-741703190D89}"/>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B4D33BA-A6B5-5233-AD8B-A4355D9E1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31E1FEB-CBC7-611F-0F5A-631164B373A8}"/>
              </a:ext>
            </a:extLst>
          </p:cNvPr>
          <p:cNvSpPr txBox="1"/>
          <p:nvPr/>
        </p:nvSpPr>
        <p:spPr>
          <a:xfrm>
            <a:off x="836680" y="2405067"/>
            <a:ext cx="6002110" cy="3729034"/>
          </a:xfrm>
          <a:prstGeom prst="rect">
            <a:avLst/>
          </a:prstGeom>
        </p:spPr>
        <p:txBody>
          <a:bodyPr vert="horz" lIns="91440" tIns="45720" rIns="91440" bIns="45720" rtlCol="0">
            <a:normAutofit/>
          </a:bodyPr>
          <a:lstStyle/>
          <a:p>
            <a:pPr>
              <a:lnSpc>
                <a:spcPct val="90000"/>
              </a:lnSpc>
              <a:spcAft>
                <a:spcPts val="600"/>
              </a:spcAft>
            </a:pPr>
            <a:endParaRPr lang="en-US" sz="2000" dirty="0"/>
          </a:p>
        </p:txBody>
      </p:sp>
      <p:pic>
        <p:nvPicPr>
          <p:cNvPr id="3" name="Picture 2" descr="Low view of a tall building&#10;&#10;Description automatically generated">
            <a:extLst>
              <a:ext uri="{FF2B5EF4-FFF2-40B4-BE49-F238E27FC236}">
                <a16:creationId xmlns:a16="http://schemas.microsoft.com/office/drawing/2014/main" id="{DABDCA19-B405-2EDD-A933-977A9B214639}"/>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rcRect r="-3" b="5703"/>
          <a:stretch/>
        </p:blipFill>
        <p:spPr>
          <a:xfrm>
            <a:off x="7199440" y="10"/>
            <a:ext cx="4992560" cy="6857990"/>
          </a:xfrm>
          <a:prstGeom prst="rect">
            <a:avLst/>
          </a:prstGeom>
          <a:noFill/>
          <a:effectLst/>
        </p:spPr>
      </p:pic>
      <p:pic>
        <p:nvPicPr>
          <p:cNvPr id="6" name="Picture 5">
            <a:extLst>
              <a:ext uri="{FF2B5EF4-FFF2-40B4-BE49-F238E27FC236}">
                <a16:creationId xmlns:a16="http://schemas.microsoft.com/office/drawing/2014/main" id="{FDF75F64-7842-2E29-9F04-13103942F431}"/>
              </a:ext>
            </a:extLst>
          </p:cNvPr>
          <p:cNvPicPr>
            <a:picLocks noChangeAspect="1"/>
          </p:cNvPicPr>
          <p:nvPr/>
        </p:nvPicPr>
        <p:blipFill>
          <a:blip r:embed="rId4"/>
          <a:stretch>
            <a:fillRect/>
          </a:stretch>
        </p:blipFill>
        <p:spPr>
          <a:xfrm>
            <a:off x="11304315" y="5905071"/>
            <a:ext cx="783093" cy="792527"/>
          </a:xfrm>
          <a:prstGeom prst="rect">
            <a:avLst/>
          </a:prstGeom>
        </p:spPr>
      </p:pic>
      <p:sp>
        <p:nvSpPr>
          <p:cNvPr id="2" name="Title 1">
            <a:extLst>
              <a:ext uri="{FF2B5EF4-FFF2-40B4-BE49-F238E27FC236}">
                <a16:creationId xmlns:a16="http://schemas.microsoft.com/office/drawing/2014/main" id="{2D0FEED9-1EBE-0715-367B-F68C9727EF84}"/>
              </a:ext>
            </a:extLst>
          </p:cNvPr>
          <p:cNvSpPr>
            <a:spLocks noGrp="1"/>
          </p:cNvSpPr>
          <p:nvPr>
            <p:ph type="title"/>
          </p:nvPr>
        </p:nvSpPr>
        <p:spPr>
          <a:xfrm>
            <a:off x="587822" y="365125"/>
            <a:ext cx="6172200" cy="1325563"/>
          </a:xfrm>
        </p:spPr>
        <p:txBody>
          <a:bodyPr/>
          <a:lstStyle/>
          <a:p>
            <a:r>
              <a:rPr lang="en-US" dirty="0">
                <a:solidFill>
                  <a:schemeClr val="accent2"/>
                </a:solidFill>
              </a:rPr>
              <a:t>Citigroup Report</a:t>
            </a:r>
          </a:p>
        </p:txBody>
      </p:sp>
      <p:sp>
        <p:nvSpPr>
          <p:cNvPr id="4" name="Content Placeholder 2">
            <a:extLst>
              <a:ext uri="{FF2B5EF4-FFF2-40B4-BE49-F238E27FC236}">
                <a16:creationId xmlns:a16="http://schemas.microsoft.com/office/drawing/2014/main" id="{442756C9-E6B7-4E1C-002F-1368396303C8}"/>
              </a:ext>
            </a:extLst>
          </p:cNvPr>
          <p:cNvSpPr>
            <a:spLocks noGrp="1"/>
          </p:cNvSpPr>
          <p:nvPr>
            <p:ph idx="1"/>
          </p:nvPr>
        </p:nvSpPr>
        <p:spPr>
          <a:xfrm>
            <a:off x="587822" y="1825625"/>
            <a:ext cx="6172200" cy="4351338"/>
          </a:xfrm>
        </p:spPr>
        <p:txBody>
          <a:bodyPr/>
          <a:lstStyle/>
          <a:p>
            <a:pPr marL="0" indent="0">
              <a:buNone/>
            </a:pPr>
            <a:r>
              <a:rPr lang="en-US" dirty="0"/>
              <a:t>This lost economic value includes $3 trillion from </a:t>
            </a:r>
            <a:r>
              <a:rPr lang="en-US" b="1" dirty="0"/>
              <a:t>racial disparities in the labor market</a:t>
            </a:r>
            <a:r>
              <a:rPr lang="en-US" dirty="0"/>
              <a:t> and approximately $13 trillion in </a:t>
            </a:r>
            <a:r>
              <a:rPr lang="en-US" b="1" dirty="0"/>
              <a:t>lost economic opportunities and unrealized return on investments </a:t>
            </a:r>
            <a:r>
              <a:rPr lang="en-US" dirty="0"/>
              <a:t>(ROI) due to Black businesses not receiving bank loans that would have generated over 6 million more job opportunities per year.</a:t>
            </a:r>
          </a:p>
        </p:txBody>
      </p:sp>
    </p:spTree>
    <p:extLst>
      <p:ext uri="{BB962C8B-B14F-4D97-AF65-F5344CB8AC3E}">
        <p14:creationId xmlns:p14="http://schemas.microsoft.com/office/powerpoint/2010/main" val="2035631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ED61B9C-CB57-363A-B6A2-C1B76EE937B6}"/>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42CBAB5-E998-CC6E-B612-8267A089BF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55BB7E1-A862-F31F-A2F4-5E74716DFAF7}"/>
              </a:ext>
            </a:extLst>
          </p:cNvPr>
          <p:cNvSpPr txBox="1"/>
          <p:nvPr/>
        </p:nvSpPr>
        <p:spPr>
          <a:xfrm>
            <a:off x="836680" y="2405067"/>
            <a:ext cx="6002110" cy="3729034"/>
          </a:xfrm>
          <a:prstGeom prst="rect">
            <a:avLst/>
          </a:prstGeom>
        </p:spPr>
        <p:txBody>
          <a:bodyPr vert="horz" lIns="91440" tIns="45720" rIns="91440" bIns="45720" rtlCol="0">
            <a:normAutofit/>
          </a:bodyPr>
          <a:lstStyle/>
          <a:p>
            <a:pPr>
              <a:lnSpc>
                <a:spcPct val="90000"/>
              </a:lnSpc>
              <a:spcAft>
                <a:spcPts val="600"/>
              </a:spcAft>
            </a:pPr>
            <a:endParaRPr lang="en-US" sz="2000" dirty="0"/>
          </a:p>
        </p:txBody>
      </p:sp>
      <p:pic>
        <p:nvPicPr>
          <p:cNvPr id="3" name="Picture 2" descr="Low view of a tall building&#10;&#10;Description automatically generated">
            <a:extLst>
              <a:ext uri="{FF2B5EF4-FFF2-40B4-BE49-F238E27FC236}">
                <a16:creationId xmlns:a16="http://schemas.microsoft.com/office/drawing/2014/main" id="{8D6AB664-3ABE-8710-8906-048A84A93F4D}"/>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rcRect r="-3" b="5703"/>
          <a:stretch/>
        </p:blipFill>
        <p:spPr>
          <a:xfrm>
            <a:off x="7199440" y="10"/>
            <a:ext cx="4992560" cy="6857990"/>
          </a:xfrm>
          <a:prstGeom prst="rect">
            <a:avLst/>
          </a:prstGeom>
          <a:noFill/>
          <a:effectLst/>
        </p:spPr>
      </p:pic>
      <p:pic>
        <p:nvPicPr>
          <p:cNvPr id="6" name="Picture 5">
            <a:extLst>
              <a:ext uri="{FF2B5EF4-FFF2-40B4-BE49-F238E27FC236}">
                <a16:creationId xmlns:a16="http://schemas.microsoft.com/office/drawing/2014/main" id="{7C81F332-0BBE-FD82-49A2-5EED75EAC1CB}"/>
              </a:ext>
            </a:extLst>
          </p:cNvPr>
          <p:cNvPicPr>
            <a:picLocks noChangeAspect="1"/>
          </p:cNvPicPr>
          <p:nvPr/>
        </p:nvPicPr>
        <p:blipFill>
          <a:blip r:embed="rId4"/>
          <a:stretch>
            <a:fillRect/>
          </a:stretch>
        </p:blipFill>
        <p:spPr>
          <a:xfrm>
            <a:off x="11304315" y="5905071"/>
            <a:ext cx="783093" cy="792527"/>
          </a:xfrm>
          <a:prstGeom prst="rect">
            <a:avLst/>
          </a:prstGeom>
        </p:spPr>
      </p:pic>
      <p:sp>
        <p:nvSpPr>
          <p:cNvPr id="2" name="Title 1">
            <a:extLst>
              <a:ext uri="{FF2B5EF4-FFF2-40B4-BE49-F238E27FC236}">
                <a16:creationId xmlns:a16="http://schemas.microsoft.com/office/drawing/2014/main" id="{D884F957-E7E9-7C5B-6A5D-5F89BF1F51E2}"/>
              </a:ext>
            </a:extLst>
          </p:cNvPr>
          <p:cNvSpPr>
            <a:spLocks noGrp="1"/>
          </p:cNvSpPr>
          <p:nvPr>
            <p:ph type="title"/>
          </p:nvPr>
        </p:nvSpPr>
        <p:spPr>
          <a:xfrm>
            <a:off x="587822" y="365125"/>
            <a:ext cx="6172200" cy="1325563"/>
          </a:xfrm>
        </p:spPr>
        <p:txBody>
          <a:bodyPr/>
          <a:lstStyle/>
          <a:p>
            <a:r>
              <a:rPr lang="en-US" dirty="0">
                <a:solidFill>
                  <a:schemeClr val="accent2"/>
                </a:solidFill>
              </a:rPr>
              <a:t>McKinsey &amp; Company Report</a:t>
            </a:r>
          </a:p>
        </p:txBody>
      </p:sp>
      <p:sp>
        <p:nvSpPr>
          <p:cNvPr id="4" name="Content Placeholder 2">
            <a:extLst>
              <a:ext uri="{FF2B5EF4-FFF2-40B4-BE49-F238E27FC236}">
                <a16:creationId xmlns:a16="http://schemas.microsoft.com/office/drawing/2014/main" id="{170D89A7-9DD1-5963-0AAC-96E5C716C4C4}"/>
              </a:ext>
            </a:extLst>
          </p:cNvPr>
          <p:cNvSpPr>
            <a:spLocks noGrp="1"/>
          </p:cNvSpPr>
          <p:nvPr>
            <p:ph idx="1"/>
          </p:nvPr>
        </p:nvSpPr>
        <p:spPr>
          <a:xfrm>
            <a:off x="587822" y="1825625"/>
            <a:ext cx="6172200" cy="4351338"/>
          </a:xfrm>
        </p:spPr>
        <p:txBody>
          <a:bodyPr>
            <a:normAutofit/>
          </a:bodyPr>
          <a:lstStyle/>
          <a:p>
            <a:pPr marL="0" indent="0">
              <a:buNone/>
            </a:pPr>
            <a:r>
              <a:rPr lang="en-US" dirty="0"/>
              <a:t>McKinsey &amp; Company estimates that racial discrimination and the widening racial wealth gap will ultimately cost the U.S. economy up to </a:t>
            </a:r>
            <a:r>
              <a:rPr lang="en-US" b="1" dirty="0"/>
              <a:t>$1.5 trillion by 2028 </a:t>
            </a:r>
            <a:r>
              <a:rPr lang="en-US" dirty="0"/>
              <a:t>due to racial inequalities in a labor market dominated by private-sector employment.</a:t>
            </a:r>
          </a:p>
        </p:txBody>
      </p:sp>
    </p:spTree>
    <p:extLst>
      <p:ext uri="{BB962C8B-B14F-4D97-AF65-F5344CB8AC3E}">
        <p14:creationId xmlns:p14="http://schemas.microsoft.com/office/powerpoint/2010/main" val="3690339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C70818C-10B4-BE17-4468-B3B89283A7FB}"/>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6933344-3F2D-BDA5-2587-4D155A03A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7E42BE1-1DD9-5071-1B9B-8E19B1478CCB}"/>
              </a:ext>
            </a:extLst>
          </p:cNvPr>
          <p:cNvSpPr txBox="1"/>
          <p:nvPr/>
        </p:nvSpPr>
        <p:spPr>
          <a:xfrm>
            <a:off x="836680" y="2405067"/>
            <a:ext cx="6002110" cy="3729034"/>
          </a:xfrm>
          <a:prstGeom prst="rect">
            <a:avLst/>
          </a:prstGeom>
        </p:spPr>
        <p:txBody>
          <a:bodyPr vert="horz" lIns="91440" tIns="45720" rIns="91440" bIns="45720" rtlCol="0">
            <a:normAutofit/>
          </a:bodyPr>
          <a:lstStyle/>
          <a:p>
            <a:pPr>
              <a:lnSpc>
                <a:spcPct val="90000"/>
              </a:lnSpc>
              <a:spcAft>
                <a:spcPts val="600"/>
              </a:spcAft>
            </a:pPr>
            <a:endParaRPr lang="en-US" sz="2000" dirty="0"/>
          </a:p>
        </p:txBody>
      </p:sp>
      <p:pic>
        <p:nvPicPr>
          <p:cNvPr id="3" name="Picture 2" descr="Low view of a tall building&#10;&#10;Description automatically generated">
            <a:extLst>
              <a:ext uri="{FF2B5EF4-FFF2-40B4-BE49-F238E27FC236}">
                <a16:creationId xmlns:a16="http://schemas.microsoft.com/office/drawing/2014/main" id="{5E8BF720-0583-5ED1-C2E6-6D0BACB97F40}"/>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rcRect r="-3" b="5703"/>
          <a:stretch/>
        </p:blipFill>
        <p:spPr>
          <a:xfrm>
            <a:off x="7199440" y="10"/>
            <a:ext cx="4992560" cy="6857990"/>
          </a:xfrm>
          <a:prstGeom prst="rect">
            <a:avLst/>
          </a:prstGeom>
          <a:noFill/>
          <a:effectLst/>
        </p:spPr>
      </p:pic>
      <p:pic>
        <p:nvPicPr>
          <p:cNvPr id="6" name="Picture 5">
            <a:extLst>
              <a:ext uri="{FF2B5EF4-FFF2-40B4-BE49-F238E27FC236}">
                <a16:creationId xmlns:a16="http://schemas.microsoft.com/office/drawing/2014/main" id="{6BE11043-87E8-3466-07DC-243D662BABB6}"/>
              </a:ext>
            </a:extLst>
          </p:cNvPr>
          <p:cNvPicPr>
            <a:picLocks noChangeAspect="1"/>
          </p:cNvPicPr>
          <p:nvPr/>
        </p:nvPicPr>
        <p:blipFill>
          <a:blip r:embed="rId4"/>
          <a:stretch>
            <a:fillRect/>
          </a:stretch>
        </p:blipFill>
        <p:spPr>
          <a:xfrm>
            <a:off x="11304315" y="5905071"/>
            <a:ext cx="783093" cy="792527"/>
          </a:xfrm>
          <a:prstGeom prst="rect">
            <a:avLst/>
          </a:prstGeom>
        </p:spPr>
      </p:pic>
      <p:sp>
        <p:nvSpPr>
          <p:cNvPr id="2" name="Title 1">
            <a:extLst>
              <a:ext uri="{FF2B5EF4-FFF2-40B4-BE49-F238E27FC236}">
                <a16:creationId xmlns:a16="http://schemas.microsoft.com/office/drawing/2014/main" id="{F203E81F-93C8-D3B9-3455-BCB6358F1E89}"/>
              </a:ext>
            </a:extLst>
          </p:cNvPr>
          <p:cNvSpPr>
            <a:spLocks noGrp="1"/>
          </p:cNvSpPr>
          <p:nvPr>
            <p:ph type="title"/>
          </p:nvPr>
        </p:nvSpPr>
        <p:spPr>
          <a:xfrm>
            <a:off x="587822" y="365125"/>
            <a:ext cx="6172200" cy="1325563"/>
          </a:xfrm>
        </p:spPr>
        <p:txBody>
          <a:bodyPr/>
          <a:lstStyle/>
          <a:p>
            <a:r>
              <a:rPr lang="en-US" dirty="0" err="1">
                <a:solidFill>
                  <a:schemeClr val="accent2"/>
                </a:solidFill>
              </a:rPr>
              <a:t>PolicyLink</a:t>
            </a:r>
            <a:r>
              <a:rPr lang="en-US" dirty="0">
                <a:solidFill>
                  <a:schemeClr val="accent2"/>
                </a:solidFill>
              </a:rPr>
              <a:t> Report</a:t>
            </a:r>
          </a:p>
        </p:txBody>
      </p:sp>
      <p:sp>
        <p:nvSpPr>
          <p:cNvPr id="4" name="Content Placeholder 2">
            <a:extLst>
              <a:ext uri="{FF2B5EF4-FFF2-40B4-BE49-F238E27FC236}">
                <a16:creationId xmlns:a16="http://schemas.microsoft.com/office/drawing/2014/main" id="{E596F0FB-5A6A-AE9D-5EFD-666B82CE7EC1}"/>
              </a:ext>
            </a:extLst>
          </p:cNvPr>
          <p:cNvSpPr>
            <a:spLocks noGrp="1"/>
          </p:cNvSpPr>
          <p:nvPr>
            <p:ph idx="1"/>
          </p:nvPr>
        </p:nvSpPr>
        <p:spPr>
          <a:xfrm>
            <a:off x="587822" y="1825625"/>
            <a:ext cx="6172200" cy="4351338"/>
          </a:xfrm>
        </p:spPr>
        <p:txBody>
          <a:bodyPr>
            <a:normAutofit/>
          </a:bodyPr>
          <a:lstStyle/>
          <a:p>
            <a:pPr marL="0" indent="0">
              <a:buNone/>
            </a:pPr>
            <a:r>
              <a:rPr lang="en-US" dirty="0"/>
              <a:t>According to </a:t>
            </a:r>
            <a:r>
              <a:rPr lang="en-US" dirty="0" err="1"/>
              <a:t>PolicyLink’s</a:t>
            </a:r>
            <a:r>
              <a:rPr lang="en-US" dirty="0"/>
              <a:t> findings, by eliminating racial gaps in income, our economy would gain </a:t>
            </a:r>
            <a:r>
              <a:rPr lang="en-US" b="1" dirty="0"/>
              <a:t>$2.4 trillion </a:t>
            </a:r>
            <a:r>
              <a:rPr lang="en-US" dirty="0"/>
              <a:t>(adjusted for inflation) in the gross domestic product (GDP) or the total value of goods produced and services provided each year.</a:t>
            </a:r>
          </a:p>
        </p:txBody>
      </p:sp>
    </p:spTree>
    <p:extLst>
      <p:ext uri="{BB962C8B-B14F-4D97-AF65-F5344CB8AC3E}">
        <p14:creationId xmlns:p14="http://schemas.microsoft.com/office/powerpoint/2010/main" val="2906900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88A9058C-A2A6-7BA7-14DD-E9DDC8E2BBA4}"/>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4F5B742-6B35-1D7F-A4AB-0FB67D8D62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w view of a tall building&#10;&#10;Description automatically generated">
            <a:extLst>
              <a:ext uri="{FF2B5EF4-FFF2-40B4-BE49-F238E27FC236}">
                <a16:creationId xmlns:a16="http://schemas.microsoft.com/office/drawing/2014/main" id="{CF73FAF3-7296-28EE-FC97-86B7097F44D0}"/>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rcRect t="21726" r="-1" b="29589"/>
          <a:stretch/>
        </p:blipFill>
        <p:spPr>
          <a:xfrm>
            <a:off x="2522356" y="10"/>
            <a:ext cx="9669642" cy="6857990"/>
          </a:xfrm>
          <a:prstGeom prst="rect">
            <a:avLst/>
          </a:prstGeom>
          <a:noFill/>
        </p:spPr>
      </p:pic>
      <p:sp>
        <p:nvSpPr>
          <p:cNvPr id="14" name="Rectangle 13">
            <a:extLst>
              <a:ext uri="{FF2B5EF4-FFF2-40B4-BE49-F238E27FC236}">
                <a16:creationId xmlns:a16="http://schemas.microsoft.com/office/drawing/2014/main" id="{8FEF8D0B-7B08-13A4-228D-8CA4CD1820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99D4FDFD-4BC7-758D-62F5-987920C1BDCC}"/>
              </a:ext>
            </a:extLst>
          </p:cNvPr>
          <p:cNvPicPr>
            <a:picLocks noChangeAspect="1"/>
          </p:cNvPicPr>
          <p:nvPr/>
        </p:nvPicPr>
        <p:blipFill>
          <a:blip r:embed="rId4"/>
          <a:stretch>
            <a:fillRect/>
          </a:stretch>
        </p:blipFill>
        <p:spPr>
          <a:xfrm>
            <a:off x="11304315" y="5905071"/>
            <a:ext cx="783093" cy="792527"/>
          </a:xfrm>
          <a:prstGeom prst="rect">
            <a:avLst/>
          </a:prstGeom>
        </p:spPr>
      </p:pic>
      <p:sp>
        <p:nvSpPr>
          <p:cNvPr id="4" name="TextBox 3">
            <a:extLst>
              <a:ext uri="{FF2B5EF4-FFF2-40B4-BE49-F238E27FC236}">
                <a16:creationId xmlns:a16="http://schemas.microsoft.com/office/drawing/2014/main" id="{83DE2741-38E1-1987-1B04-E1D90370951F}"/>
              </a:ext>
            </a:extLst>
          </p:cNvPr>
          <p:cNvSpPr txBox="1"/>
          <p:nvPr/>
        </p:nvSpPr>
        <p:spPr>
          <a:xfrm>
            <a:off x="686588" y="2177127"/>
            <a:ext cx="3668486" cy="1938992"/>
          </a:xfrm>
          <a:prstGeom prst="rect">
            <a:avLst/>
          </a:prstGeom>
          <a:noFill/>
        </p:spPr>
        <p:txBody>
          <a:bodyPr wrap="square" rtlCol="0">
            <a:spAutoFit/>
          </a:bodyPr>
          <a:lstStyle/>
          <a:p>
            <a:r>
              <a:rPr lang="en-US" sz="4000" b="1" dirty="0">
                <a:solidFill>
                  <a:schemeClr val="accent2"/>
                </a:solidFill>
              </a:rPr>
              <a:t>What Causes the Racial Wealth Gap</a:t>
            </a:r>
          </a:p>
        </p:txBody>
      </p:sp>
    </p:spTree>
    <p:extLst>
      <p:ext uri="{BB962C8B-B14F-4D97-AF65-F5344CB8AC3E}">
        <p14:creationId xmlns:p14="http://schemas.microsoft.com/office/powerpoint/2010/main" val="2592215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E8DE7A0E-DBCD-750C-2758-BC09CFD52F04}"/>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group of men in suits&#10;&#10;Description automatically generated">
            <a:extLst>
              <a:ext uri="{FF2B5EF4-FFF2-40B4-BE49-F238E27FC236}">
                <a16:creationId xmlns:a16="http://schemas.microsoft.com/office/drawing/2014/main" id="{6C600349-524B-C69C-1756-14C9960F0F97}"/>
              </a:ext>
            </a:extLst>
          </p:cNvPr>
          <p:cNvPicPr>
            <a:picLocks noChangeAspect="1"/>
          </p:cNvPicPr>
          <p:nvPr/>
        </p:nvPicPr>
        <p:blipFill>
          <a:blip r:embed="rId2">
            <a:extLst>
              <a:ext uri="{28A0092B-C50C-407E-A947-70E740481C1C}">
                <a14:useLocalDpi xmlns:a14="http://schemas.microsoft.com/office/drawing/2010/main" val="0"/>
              </a:ext>
            </a:extLst>
          </a:blip>
          <a:srcRect l="11970" r="8716" b="-2"/>
          <a:stretch/>
        </p:blipFill>
        <p:spPr>
          <a:xfrm>
            <a:off x="2522356" y="10"/>
            <a:ext cx="9669642" cy="6857990"/>
          </a:xfrm>
          <a:prstGeom prst="rect">
            <a:avLst/>
          </a:prstGeom>
        </p:spPr>
      </p:pic>
      <p:sp>
        <p:nvSpPr>
          <p:cNvPr id="14"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65F28D4A-81C3-731D-CC97-7D8390708D00}"/>
              </a:ext>
            </a:extLst>
          </p:cNvPr>
          <p:cNvPicPr>
            <a:picLocks noChangeAspect="1"/>
          </p:cNvPicPr>
          <p:nvPr/>
        </p:nvPicPr>
        <p:blipFill>
          <a:blip r:embed="rId3"/>
          <a:stretch>
            <a:fillRect/>
          </a:stretch>
        </p:blipFill>
        <p:spPr>
          <a:xfrm>
            <a:off x="11304315" y="5905071"/>
            <a:ext cx="783093" cy="792527"/>
          </a:xfrm>
          <a:prstGeom prst="rect">
            <a:avLst/>
          </a:prstGeom>
        </p:spPr>
      </p:pic>
      <p:sp>
        <p:nvSpPr>
          <p:cNvPr id="11" name="Rectangle 3">
            <a:extLst>
              <a:ext uri="{FF2B5EF4-FFF2-40B4-BE49-F238E27FC236}">
                <a16:creationId xmlns:a16="http://schemas.microsoft.com/office/drawing/2014/main" id="{F037B359-E2B2-631A-25AC-08722E553148}"/>
              </a:ext>
            </a:extLst>
          </p:cNvPr>
          <p:cNvSpPr>
            <a:spLocks noChangeArrowheads="1"/>
          </p:cNvSpPr>
          <p:nvPr/>
        </p:nvSpPr>
        <p:spPr bwMode="auto">
          <a:xfrm>
            <a:off x="179045" y="1182231"/>
            <a:ext cx="3772470" cy="449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2200" b="1" i="1" u="none" strike="noStrike" cap="none" normalizeH="0" baseline="0" dirty="0">
                <a:ln>
                  <a:noFill/>
                </a:ln>
                <a:solidFill>
                  <a:schemeClr val="tx1"/>
                </a:solidFill>
                <a:effectLst/>
                <a:ea typeface="Calibri" panose="020F0502020204030204" pitchFamily="34" charset="0"/>
                <a:cs typeface="EB Garamond" panose="00000500000000000000" pitchFamily="2" charset="0"/>
              </a:rPr>
              <a:t>“The struggle against racial oppression in the United States has always been aligned with the struggle against economic exploitation. Separating racial equality from economic justice issues would abandon the civil rights movement’s core tenets”</a:t>
            </a:r>
            <a:r>
              <a:rPr kumimoji="0" lang="en-US" altLang="en-US" sz="2200" i="0" u="none" strike="noStrike" cap="none" normalizeH="0" baseline="0" dirty="0">
                <a:ln>
                  <a:noFill/>
                </a:ln>
                <a:solidFill>
                  <a:schemeClr val="tx1"/>
                </a:solidFill>
                <a:effectLst/>
                <a:ea typeface="Calibri" panose="020F0502020204030204" pitchFamily="34" charset="0"/>
                <a:cs typeface="EB Garamond" panose="00000500000000000000" pitchFamily="2" charset="0"/>
              </a:rPr>
              <a:t> </a:t>
            </a:r>
            <a:endParaRPr kumimoji="0" lang="en-US" altLang="en-US" sz="2200" i="0" u="none" strike="noStrike" cap="none" normalizeH="0" baseline="0" dirty="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2200" i="0" u="none" strike="noStrike" cap="none" normalizeH="0" baseline="0" dirty="0">
                <a:ln>
                  <a:noFill/>
                </a:ln>
                <a:solidFill>
                  <a:schemeClr val="tx1"/>
                </a:solidFill>
                <a:effectLst/>
                <a:ea typeface="Calibri" panose="020F0502020204030204" pitchFamily="34" charset="0"/>
                <a:cs typeface="EB Garamond" panose="00000500000000000000" pitchFamily="2" charset="0"/>
              </a:rPr>
              <a:t>— </a:t>
            </a:r>
            <a:r>
              <a:rPr kumimoji="0" lang="en-US" altLang="en-US" sz="2200" b="1" i="0" u="none" strike="noStrike" cap="none" normalizeH="0" baseline="0" dirty="0">
                <a:ln>
                  <a:noFill/>
                </a:ln>
                <a:solidFill>
                  <a:schemeClr val="tx1"/>
                </a:solidFill>
                <a:effectLst/>
                <a:ea typeface="Calibri" panose="020F0502020204030204" pitchFamily="34" charset="0"/>
                <a:cs typeface="EB Garamond" panose="00000500000000000000" pitchFamily="2" charset="0"/>
              </a:rPr>
              <a:t>Kyle K. Moore, Economic Policy Institute </a:t>
            </a:r>
            <a:endParaRPr kumimoji="0" lang="en-US" altLang="en-US" sz="220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9349078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men in suits&#10;&#10;Description automatically generated">
            <a:extLst>
              <a:ext uri="{FF2B5EF4-FFF2-40B4-BE49-F238E27FC236}">
                <a16:creationId xmlns:a16="http://schemas.microsoft.com/office/drawing/2014/main" id="{3F3C76A2-698B-0951-52C9-5273E3290EF8}"/>
              </a:ext>
            </a:extLst>
          </p:cNvPr>
          <p:cNvPicPr>
            <a:picLocks noChangeAspect="1"/>
          </p:cNvPicPr>
          <p:nvPr/>
        </p:nvPicPr>
        <p:blipFill>
          <a:blip r:embed="rId2"/>
          <a:stretch>
            <a:fillRect/>
          </a:stretch>
        </p:blipFill>
        <p:spPr>
          <a:xfrm>
            <a:off x="0" y="4965700"/>
            <a:ext cx="12192000" cy="1916619"/>
          </a:xfrm>
          <a:prstGeom prst="rect">
            <a:avLst/>
          </a:prstGeom>
        </p:spPr>
      </p:pic>
      <p:pic>
        <p:nvPicPr>
          <p:cNvPr id="6" name="Picture 5">
            <a:extLst>
              <a:ext uri="{FF2B5EF4-FFF2-40B4-BE49-F238E27FC236}">
                <a16:creationId xmlns:a16="http://schemas.microsoft.com/office/drawing/2014/main" id="{AF98AAD9-29D1-E060-6E4B-9D0A822F949B}"/>
              </a:ext>
            </a:extLst>
          </p:cNvPr>
          <p:cNvPicPr>
            <a:picLocks noChangeAspect="1"/>
          </p:cNvPicPr>
          <p:nvPr/>
        </p:nvPicPr>
        <p:blipFill>
          <a:blip r:embed="rId3"/>
          <a:srcRect l="22" r="7400"/>
          <a:stretch/>
        </p:blipFill>
        <p:spPr bwMode="auto">
          <a:xfrm>
            <a:off x="469900" y="1270684"/>
            <a:ext cx="5067040" cy="3326848"/>
          </a:xfrm>
          <a:prstGeom prst="rect">
            <a:avLst/>
          </a:prstGeom>
          <a:noFill/>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81118EBD-2779-0CAB-FDF8-334ED52301D3}"/>
              </a:ext>
            </a:extLst>
          </p:cNvPr>
          <p:cNvSpPr txBox="1"/>
          <p:nvPr/>
        </p:nvSpPr>
        <p:spPr>
          <a:xfrm>
            <a:off x="0" y="461660"/>
            <a:ext cx="5301990" cy="712567"/>
          </a:xfrm>
          <a:prstGeom prst="rect">
            <a:avLst/>
          </a:prstGeom>
          <a:noFill/>
        </p:spPr>
        <p:txBody>
          <a:bodyPr wrap="square">
            <a:spAutoFit/>
          </a:bodyPr>
          <a:lstStyle/>
          <a:p>
            <a:pPr marL="457200" marR="0" algn="just">
              <a:lnSpc>
                <a:spcPct val="115000"/>
              </a:lnSpc>
              <a:spcAft>
                <a:spcPts val="1000"/>
              </a:spcAft>
            </a:pPr>
            <a:r>
              <a:rPr lang="en-US" sz="1800" dirty="0">
                <a:effectLst/>
                <a:latin typeface="EB Garamond" panose="00000500000000000000" pitchFamily="2" charset="0"/>
                <a:ea typeface="Calibri" panose="020F0502020204030204" pitchFamily="34" charset="0"/>
                <a:cs typeface="EB Garamond" panose="00000500000000000000" pitchFamily="2" charset="0"/>
              </a:rPr>
              <a:t>A. Median Black household wealth as a percentage of median White household wealth.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E5C71E8A-6137-D01C-B862-118D368AFFA7}"/>
              </a:ext>
            </a:extLst>
          </p:cNvPr>
          <p:cNvPicPr>
            <a:picLocks noChangeAspect="1"/>
          </p:cNvPicPr>
          <p:nvPr/>
        </p:nvPicPr>
        <p:blipFill>
          <a:blip r:embed="rId4"/>
          <a:srcRect t="8311"/>
          <a:stretch/>
        </p:blipFill>
        <p:spPr bwMode="auto">
          <a:xfrm>
            <a:off x="5771890" y="1174227"/>
            <a:ext cx="5530482" cy="3326848"/>
          </a:xfrm>
          <a:prstGeom prst="rect">
            <a:avLst/>
          </a:prstGeom>
          <a:noFill/>
          <a:ln>
            <a:noFill/>
          </a:ln>
        </p:spPr>
      </p:pic>
      <p:sp>
        <p:nvSpPr>
          <p:cNvPr id="10" name="TextBox 9">
            <a:extLst>
              <a:ext uri="{FF2B5EF4-FFF2-40B4-BE49-F238E27FC236}">
                <a16:creationId xmlns:a16="http://schemas.microsoft.com/office/drawing/2014/main" id="{4B9F2E72-B8C8-8B8A-BD27-DE901B83F035}"/>
              </a:ext>
            </a:extLst>
          </p:cNvPr>
          <p:cNvSpPr txBox="1"/>
          <p:nvPr/>
        </p:nvSpPr>
        <p:spPr>
          <a:xfrm>
            <a:off x="5536940" y="460634"/>
            <a:ext cx="6000382" cy="394019"/>
          </a:xfrm>
          <a:prstGeom prst="rect">
            <a:avLst/>
          </a:prstGeom>
          <a:noFill/>
        </p:spPr>
        <p:txBody>
          <a:bodyPr wrap="square">
            <a:spAutoFit/>
          </a:bodyPr>
          <a:lstStyle/>
          <a:p>
            <a:pPr marL="457200" marR="0" algn="just">
              <a:lnSpc>
                <a:spcPct val="115000"/>
              </a:lnSpc>
              <a:spcAft>
                <a:spcPts val="1000"/>
              </a:spcAft>
            </a:pPr>
            <a:r>
              <a:rPr lang="en-US" sz="1800" dirty="0">
                <a:effectLst/>
                <a:latin typeface="EB Garamond" panose="00000500000000000000" pitchFamily="2" charset="0"/>
                <a:ea typeface="Calibri" panose="020F0502020204030204" pitchFamily="34" charset="0"/>
                <a:cs typeface="EB Garamond" panose="00000500000000000000" pitchFamily="2" charset="0"/>
              </a:rPr>
              <a:t>B. Median net worth by age of head of household.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16372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D825DCA0-50C5-2D1A-8EC9-44B6CA09D2CC}"/>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F0BF462-D5AE-F03E-6610-31070B7FEF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group of men in suits&#10;&#10;Description automatically generated">
            <a:extLst>
              <a:ext uri="{FF2B5EF4-FFF2-40B4-BE49-F238E27FC236}">
                <a16:creationId xmlns:a16="http://schemas.microsoft.com/office/drawing/2014/main" id="{ED50E036-DB13-182B-26C0-1845E0FC5E29}"/>
              </a:ext>
            </a:extLst>
          </p:cNvPr>
          <p:cNvPicPr>
            <a:picLocks noChangeAspect="1"/>
          </p:cNvPicPr>
          <p:nvPr/>
        </p:nvPicPr>
        <p:blipFill>
          <a:blip r:embed="rId3">
            <a:extLst>
              <a:ext uri="{28A0092B-C50C-407E-A947-70E740481C1C}">
                <a14:useLocalDpi xmlns:a14="http://schemas.microsoft.com/office/drawing/2010/main" val="0"/>
              </a:ext>
            </a:extLst>
          </a:blip>
          <a:srcRect l="11970" r="8716" b="-2"/>
          <a:stretch/>
        </p:blipFill>
        <p:spPr>
          <a:xfrm>
            <a:off x="2522356" y="10"/>
            <a:ext cx="9669642" cy="6857990"/>
          </a:xfrm>
          <a:prstGeom prst="rect">
            <a:avLst/>
          </a:prstGeom>
        </p:spPr>
      </p:pic>
      <p:sp>
        <p:nvSpPr>
          <p:cNvPr id="14" name="Rectangle 13">
            <a:extLst>
              <a:ext uri="{FF2B5EF4-FFF2-40B4-BE49-F238E27FC236}">
                <a16:creationId xmlns:a16="http://schemas.microsoft.com/office/drawing/2014/main" id="{765F9928-1470-0908-E7A1-129E849C57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85A28FA4-6EDA-78C4-B8DC-F260EA57A68C}"/>
              </a:ext>
            </a:extLst>
          </p:cNvPr>
          <p:cNvPicPr>
            <a:picLocks noChangeAspect="1"/>
          </p:cNvPicPr>
          <p:nvPr/>
        </p:nvPicPr>
        <p:blipFill>
          <a:blip r:embed="rId4"/>
          <a:stretch>
            <a:fillRect/>
          </a:stretch>
        </p:blipFill>
        <p:spPr>
          <a:xfrm>
            <a:off x="11304315" y="5905071"/>
            <a:ext cx="783093" cy="792527"/>
          </a:xfrm>
          <a:prstGeom prst="rect">
            <a:avLst/>
          </a:prstGeom>
        </p:spPr>
      </p:pic>
      <p:sp>
        <p:nvSpPr>
          <p:cNvPr id="11" name="Rectangle 3">
            <a:extLst>
              <a:ext uri="{FF2B5EF4-FFF2-40B4-BE49-F238E27FC236}">
                <a16:creationId xmlns:a16="http://schemas.microsoft.com/office/drawing/2014/main" id="{64861FCB-3E9B-B53C-E6E0-4AFBC9DE0173}"/>
              </a:ext>
            </a:extLst>
          </p:cNvPr>
          <p:cNvSpPr>
            <a:spLocks noChangeArrowheads="1"/>
          </p:cNvSpPr>
          <p:nvPr/>
        </p:nvSpPr>
        <p:spPr bwMode="auto">
          <a:xfrm>
            <a:off x="-108861" y="1905506"/>
            <a:ext cx="412569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2400" b="1" i="1" u="none" strike="noStrike" cap="none" normalizeH="0" baseline="0" dirty="0">
                <a:ln>
                  <a:noFill/>
                </a:ln>
                <a:solidFill>
                  <a:schemeClr val="tx1"/>
                </a:solidFill>
                <a:effectLst/>
                <a:ea typeface="Calibri" panose="020F0502020204030204" pitchFamily="34" charset="0"/>
                <a:cs typeface="EB Garamond" panose="00000500000000000000" pitchFamily="2" charset="0"/>
              </a:rPr>
              <a:t>According to the Federal Reserve Bank of Cleveland, new eco-nomic models suggest that </a:t>
            </a:r>
            <a:r>
              <a:rPr kumimoji="0" lang="en-US" altLang="en-US" sz="2400" b="1" i="1" u="none" strike="noStrike" cap="none" normalizeH="0" baseline="0" dirty="0">
                <a:ln>
                  <a:noFill/>
                </a:ln>
                <a:solidFill>
                  <a:schemeClr val="accent2"/>
                </a:solidFill>
                <a:effectLst/>
                <a:ea typeface="Calibri" panose="020F0502020204030204" pitchFamily="34" charset="0"/>
                <a:cs typeface="EB Garamond" panose="00000500000000000000" pitchFamily="2" charset="0"/>
              </a:rPr>
              <a:t>the long-term impact of the racial income gap</a:t>
            </a:r>
            <a:r>
              <a:rPr kumimoji="0" lang="en-US" altLang="en-US" sz="2400" b="1" i="1" u="none" strike="noStrike" cap="none" normalizeH="0" baseline="0" dirty="0">
                <a:ln>
                  <a:noFill/>
                </a:ln>
                <a:solidFill>
                  <a:schemeClr val="tx1"/>
                </a:solidFill>
                <a:effectLst/>
                <a:ea typeface="Calibri" panose="020F0502020204030204" pitchFamily="34" charset="0"/>
                <a:cs typeface="EB Garamond" panose="00000500000000000000" pitchFamily="2" charset="0"/>
              </a:rPr>
              <a:t> can almost entirely account for the widening racial wealth gap.</a:t>
            </a:r>
          </a:p>
        </p:txBody>
      </p:sp>
    </p:spTree>
    <p:extLst>
      <p:ext uri="{BB962C8B-B14F-4D97-AF65-F5344CB8AC3E}">
        <p14:creationId xmlns:p14="http://schemas.microsoft.com/office/powerpoint/2010/main" val="11258510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D92113F0-E4EB-3FFD-77BD-E5A640844523}"/>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43F13EA-5672-EFDA-85BC-28630A631B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group of men in suits&#10;&#10;Description automatically generated">
            <a:extLst>
              <a:ext uri="{FF2B5EF4-FFF2-40B4-BE49-F238E27FC236}">
                <a16:creationId xmlns:a16="http://schemas.microsoft.com/office/drawing/2014/main" id="{B0D72328-E9D0-8649-FF71-BC9705E93C24}"/>
              </a:ext>
            </a:extLst>
          </p:cNvPr>
          <p:cNvPicPr>
            <a:picLocks noChangeAspect="1"/>
          </p:cNvPicPr>
          <p:nvPr/>
        </p:nvPicPr>
        <p:blipFill>
          <a:blip r:embed="rId3">
            <a:extLst>
              <a:ext uri="{28A0092B-C50C-407E-A947-70E740481C1C}">
                <a14:useLocalDpi xmlns:a14="http://schemas.microsoft.com/office/drawing/2010/main" val="0"/>
              </a:ext>
            </a:extLst>
          </a:blip>
          <a:srcRect l="11970" r="8716" b="-2"/>
          <a:stretch/>
        </p:blipFill>
        <p:spPr>
          <a:xfrm>
            <a:off x="2522356" y="10"/>
            <a:ext cx="9669642" cy="6857990"/>
          </a:xfrm>
          <a:prstGeom prst="rect">
            <a:avLst/>
          </a:prstGeom>
        </p:spPr>
      </p:pic>
      <p:sp>
        <p:nvSpPr>
          <p:cNvPr id="14" name="Rectangle 13">
            <a:extLst>
              <a:ext uri="{FF2B5EF4-FFF2-40B4-BE49-F238E27FC236}">
                <a16:creationId xmlns:a16="http://schemas.microsoft.com/office/drawing/2014/main" id="{FF1FAD6B-CF63-BF56-85C2-B0D0E59E9F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0CB568A6-EA8C-F7C4-3433-6713DC053A5B}"/>
              </a:ext>
            </a:extLst>
          </p:cNvPr>
          <p:cNvPicPr>
            <a:picLocks noChangeAspect="1"/>
          </p:cNvPicPr>
          <p:nvPr/>
        </p:nvPicPr>
        <p:blipFill>
          <a:blip r:embed="rId4"/>
          <a:stretch>
            <a:fillRect/>
          </a:stretch>
        </p:blipFill>
        <p:spPr>
          <a:xfrm>
            <a:off x="11304315" y="5905071"/>
            <a:ext cx="783093" cy="792527"/>
          </a:xfrm>
          <a:prstGeom prst="rect">
            <a:avLst/>
          </a:prstGeom>
        </p:spPr>
      </p:pic>
      <p:sp>
        <p:nvSpPr>
          <p:cNvPr id="11" name="Rectangle 3">
            <a:extLst>
              <a:ext uri="{FF2B5EF4-FFF2-40B4-BE49-F238E27FC236}">
                <a16:creationId xmlns:a16="http://schemas.microsoft.com/office/drawing/2014/main" id="{205F7877-33E8-8BAD-E07C-ADF0DD59F0A7}"/>
              </a:ext>
            </a:extLst>
          </p:cNvPr>
          <p:cNvSpPr>
            <a:spLocks noChangeArrowheads="1"/>
          </p:cNvSpPr>
          <p:nvPr/>
        </p:nvSpPr>
        <p:spPr bwMode="auto">
          <a:xfrm>
            <a:off x="459508" y="2151727"/>
            <a:ext cx="412569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4000" b="1" u="none" strike="noStrike" cap="none" normalizeH="0" baseline="0" dirty="0">
                <a:ln>
                  <a:noFill/>
                </a:ln>
                <a:solidFill>
                  <a:schemeClr val="accent2"/>
                </a:solidFill>
                <a:effectLst/>
                <a:ea typeface="Calibri" panose="020F0502020204030204" pitchFamily="34" charset="0"/>
                <a:cs typeface="EB Garamond" panose="00000500000000000000" pitchFamily="2" charset="0"/>
              </a:rPr>
              <a:t>What Causes Racial Disparities in Income</a:t>
            </a:r>
          </a:p>
        </p:txBody>
      </p:sp>
    </p:spTree>
    <p:extLst>
      <p:ext uri="{BB962C8B-B14F-4D97-AF65-F5344CB8AC3E}">
        <p14:creationId xmlns:p14="http://schemas.microsoft.com/office/powerpoint/2010/main" val="5198624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0C3D2C1-6A6F-4CE4-E171-30F80E5F848A}"/>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BE50D54-43F2-BD19-D8FA-2A06FED2D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group of men in suits&#10;&#10;Description automatically generated">
            <a:extLst>
              <a:ext uri="{FF2B5EF4-FFF2-40B4-BE49-F238E27FC236}">
                <a16:creationId xmlns:a16="http://schemas.microsoft.com/office/drawing/2014/main" id="{0F068EC1-93EB-A610-C000-770FAE65C2CB}"/>
              </a:ext>
            </a:extLst>
          </p:cNvPr>
          <p:cNvPicPr>
            <a:picLocks noChangeAspect="1"/>
          </p:cNvPicPr>
          <p:nvPr/>
        </p:nvPicPr>
        <p:blipFill>
          <a:blip r:embed="rId2">
            <a:extLst>
              <a:ext uri="{28A0092B-C50C-407E-A947-70E740481C1C}">
                <a14:useLocalDpi xmlns:a14="http://schemas.microsoft.com/office/drawing/2010/main" val="0"/>
              </a:ext>
            </a:extLst>
          </a:blip>
          <a:srcRect l="31152" r="27898" b="-2"/>
          <a:stretch/>
        </p:blipFill>
        <p:spPr>
          <a:xfrm>
            <a:off x="7199440" y="10"/>
            <a:ext cx="4992560" cy="6857990"/>
          </a:xfrm>
          <a:prstGeom prst="rect">
            <a:avLst/>
          </a:prstGeom>
          <a:effectLst/>
        </p:spPr>
      </p:pic>
      <p:pic>
        <p:nvPicPr>
          <p:cNvPr id="6" name="Picture 5">
            <a:extLst>
              <a:ext uri="{FF2B5EF4-FFF2-40B4-BE49-F238E27FC236}">
                <a16:creationId xmlns:a16="http://schemas.microsoft.com/office/drawing/2014/main" id="{747B8990-EB1F-C912-9C5B-8984C71CCE40}"/>
              </a:ext>
            </a:extLst>
          </p:cNvPr>
          <p:cNvPicPr>
            <a:picLocks noChangeAspect="1"/>
          </p:cNvPicPr>
          <p:nvPr/>
        </p:nvPicPr>
        <p:blipFill>
          <a:blip r:embed="rId3"/>
          <a:stretch>
            <a:fillRect/>
          </a:stretch>
        </p:blipFill>
        <p:spPr>
          <a:xfrm>
            <a:off x="11304315" y="5905071"/>
            <a:ext cx="783093" cy="792527"/>
          </a:xfrm>
          <a:prstGeom prst="rect">
            <a:avLst/>
          </a:prstGeom>
        </p:spPr>
      </p:pic>
      <p:sp>
        <p:nvSpPr>
          <p:cNvPr id="3" name="Title 1">
            <a:extLst>
              <a:ext uri="{FF2B5EF4-FFF2-40B4-BE49-F238E27FC236}">
                <a16:creationId xmlns:a16="http://schemas.microsoft.com/office/drawing/2014/main" id="{05524CE0-4524-A60B-4844-46011613E11E}"/>
              </a:ext>
            </a:extLst>
          </p:cNvPr>
          <p:cNvSpPr>
            <a:spLocks noGrp="1"/>
          </p:cNvSpPr>
          <p:nvPr>
            <p:ph type="title"/>
          </p:nvPr>
        </p:nvSpPr>
        <p:spPr>
          <a:xfrm>
            <a:off x="587822" y="365125"/>
            <a:ext cx="6172200" cy="1325563"/>
          </a:xfrm>
        </p:spPr>
        <p:txBody>
          <a:bodyPr/>
          <a:lstStyle/>
          <a:p>
            <a:r>
              <a:rPr lang="en-US" dirty="0">
                <a:solidFill>
                  <a:schemeClr val="accent2"/>
                </a:solidFill>
              </a:rPr>
              <a:t>Drivers of Income Inequality</a:t>
            </a:r>
          </a:p>
        </p:txBody>
      </p:sp>
      <p:sp>
        <p:nvSpPr>
          <p:cNvPr id="4" name="Content Placeholder 2">
            <a:extLst>
              <a:ext uri="{FF2B5EF4-FFF2-40B4-BE49-F238E27FC236}">
                <a16:creationId xmlns:a16="http://schemas.microsoft.com/office/drawing/2014/main" id="{4716E700-19D9-88CC-890C-F6B94CAF947D}"/>
              </a:ext>
            </a:extLst>
          </p:cNvPr>
          <p:cNvSpPr>
            <a:spLocks noGrp="1"/>
          </p:cNvSpPr>
          <p:nvPr>
            <p:ph idx="1"/>
          </p:nvPr>
        </p:nvSpPr>
        <p:spPr>
          <a:xfrm>
            <a:off x="587822" y="1825625"/>
            <a:ext cx="6172200" cy="4351338"/>
          </a:xfrm>
        </p:spPr>
        <p:txBody>
          <a:bodyPr/>
          <a:lstStyle/>
          <a:p>
            <a:r>
              <a:rPr lang="en-US" b="1" dirty="0"/>
              <a:t>Systemic Driver #1</a:t>
            </a:r>
            <a:r>
              <a:rPr lang="en-US" dirty="0"/>
              <a:t>: Education</a:t>
            </a:r>
          </a:p>
          <a:p>
            <a:endParaRPr lang="en-US" dirty="0"/>
          </a:p>
          <a:p>
            <a:r>
              <a:rPr lang="en-US" b="1" dirty="0"/>
              <a:t>Systemic Driver #2: </a:t>
            </a:r>
            <a:r>
              <a:rPr lang="en-US" dirty="0"/>
              <a:t>Employment</a:t>
            </a:r>
          </a:p>
          <a:p>
            <a:endParaRPr lang="en-US" dirty="0"/>
          </a:p>
          <a:p>
            <a:r>
              <a:rPr lang="en-US" b="1" dirty="0"/>
              <a:t>Systemic Driver #3: </a:t>
            </a:r>
            <a:r>
              <a:rPr lang="en-US" dirty="0"/>
              <a:t>Compensation and Benefits</a:t>
            </a:r>
          </a:p>
        </p:txBody>
      </p:sp>
    </p:spTree>
    <p:extLst>
      <p:ext uri="{BB962C8B-B14F-4D97-AF65-F5344CB8AC3E}">
        <p14:creationId xmlns:p14="http://schemas.microsoft.com/office/powerpoint/2010/main" val="13616790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DB599004-E6E7-3FF9-D0AA-C125BDFF073C}"/>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538AC17-9334-FE71-9D9D-D621066F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w view of a tall building&#10;&#10;Description automatically generated">
            <a:extLst>
              <a:ext uri="{FF2B5EF4-FFF2-40B4-BE49-F238E27FC236}">
                <a16:creationId xmlns:a16="http://schemas.microsoft.com/office/drawing/2014/main" id="{C25FF2F3-D4BD-11FC-268E-2D2A4624732C}"/>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rcRect t="21726" r="-1" b="29589"/>
          <a:stretch/>
        </p:blipFill>
        <p:spPr>
          <a:xfrm>
            <a:off x="2522356" y="10"/>
            <a:ext cx="9669642" cy="6857990"/>
          </a:xfrm>
          <a:prstGeom prst="rect">
            <a:avLst/>
          </a:prstGeom>
          <a:noFill/>
        </p:spPr>
      </p:pic>
      <p:sp>
        <p:nvSpPr>
          <p:cNvPr id="14" name="Rectangle 13">
            <a:extLst>
              <a:ext uri="{FF2B5EF4-FFF2-40B4-BE49-F238E27FC236}">
                <a16:creationId xmlns:a16="http://schemas.microsoft.com/office/drawing/2014/main" id="{A8D96432-3879-63F0-36AE-9C22A1F6EF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AADED9B6-D1FC-8E4A-6AFE-F8747F0A6ABD}"/>
              </a:ext>
            </a:extLst>
          </p:cNvPr>
          <p:cNvPicPr>
            <a:picLocks noChangeAspect="1"/>
          </p:cNvPicPr>
          <p:nvPr/>
        </p:nvPicPr>
        <p:blipFill>
          <a:blip r:embed="rId4"/>
          <a:stretch>
            <a:fillRect/>
          </a:stretch>
        </p:blipFill>
        <p:spPr>
          <a:xfrm>
            <a:off x="11304315" y="5905071"/>
            <a:ext cx="783093" cy="792527"/>
          </a:xfrm>
          <a:prstGeom prst="rect">
            <a:avLst/>
          </a:prstGeom>
        </p:spPr>
      </p:pic>
      <p:sp>
        <p:nvSpPr>
          <p:cNvPr id="4" name="TextBox 3">
            <a:extLst>
              <a:ext uri="{FF2B5EF4-FFF2-40B4-BE49-F238E27FC236}">
                <a16:creationId xmlns:a16="http://schemas.microsoft.com/office/drawing/2014/main" id="{BAFCACA1-E2CE-8C9C-58BB-4B232CF0A175}"/>
              </a:ext>
            </a:extLst>
          </p:cNvPr>
          <p:cNvSpPr txBox="1"/>
          <p:nvPr/>
        </p:nvSpPr>
        <p:spPr>
          <a:xfrm>
            <a:off x="392673" y="1166842"/>
            <a:ext cx="3668486" cy="4524315"/>
          </a:xfrm>
          <a:prstGeom prst="rect">
            <a:avLst/>
          </a:prstGeom>
          <a:noFill/>
        </p:spPr>
        <p:txBody>
          <a:bodyPr wrap="square" rtlCol="0">
            <a:spAutoFit/>
          </a:bodyPr>
          <a:lstStyle/>
          <a:p>
            <a:endParaRPr lang="en-US" sz="2400" b="1" dirty="0">
              <a:solidFill>
                <a:schemeClr val="accent2"/>
              </a:solidFill>
            </a:endParaRPr>
          </a:p>
          <a:p>
            <a:r>
              <a:rPr lang="en-US" sz="2400" b="1" i="1" dirty="0">
                <a:solidFill>
                  <a:schemeClr val="accent2"/>
                </a:solidFill>
              </a:rPr>
              <a:t>“Closing the racial income gap by focusing on the three systemic drivers – education, employment, and total compensation – not only benefits the economy, but research indicates that such efforts will also drive bottom-line business outcomes”</a:t>
            </a:r>
          </a:p>
        </p:txBody>
      </p:sp>
    </p:spTree>
    <p:extLst>
      <p:ext uri="{BB962C8B-B14F-4D97-AF65-F5344CB8AC3E}">
        <p14:creationId xmlns:p14="http://schemas.microsoft.com/office/powerpoint/2010/main" val="16886103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0A05D04-7E1C-B6AB-7C22-7AC484F4E666}"/>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A4921E5-D52D-CA6A-5B69-EFE487710C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D3816D8-6163-F227-4381-AA6AF71A7CDD}"/>
              </a:ext>
            </a:extLst>
          </p:cNvPr>
          <p:cNvSpPr txBox="1"/>
          <p:nvPr/>
        </p:nvSpPr>
        <p:spPr>
          <a:xfrm>
            <a:off x="836680" y="2405067"/>
            <a:ext cx="6002110" cy="3729034"/>
          </a:xfrm>
          <a:prstGeom prst="rect">
            <a:avLst/>
          </a:prstGeom>
        </p:spPr>
        <p:txBody>
          <a:bodyPr vert="horz" lIns="91440" tIns="45720" rIns="91440" bIns="45720" rtlCol="0">
            <a:normAutofit/>
          </a:bodyPr>
          <a:lstStyle/>
          <a:p>
            <a:pPr>
              <a:lnSpc>
                <a:spcPct val="90000"/>
              </a:lnSpc>
              <a:spcAft>
                <a:spcPts val="600"/>
              </a:spcAft>
            </a:pPr>
            <a:endParaRPr lang="en-US" sz="2000" dirty="0"/>
          </a:p>
        </p:txBody>
      </p:sp>
      <p:pic>
        <p:nvPicPr>
          <p:cNvPr id="3" name="Picture 2" descr="Low view of a tall building&#10;&#10;Description automatically generated">
            <a:extLst>
              <a:ext uri="{FF2B5EF4-FFF2-40B4-BE49-F238E27FC236}">
                <a16:creationId xmlns:a16="http://schemas.microsoft.com/office/drawing/2014/main" id="{5CB69937-337A-3702-DBDC-463BA7754FF4}"/>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rcRect r="-3" b="5703"/>
          <a:stretch/>
        </p:blipFill>
        <p:spPr>
          <a:xfrm>
            <a:off x="7199440" y="10"/>
            <a:ext cx="4992560" cy="6857990"/>
          </a:xfrm>
          <a:prstGeom prst="rect">
            <a:avLst/>
          </a:prstGeom>
          <a:noFill/>
          <a:effectLst/>
        </p:spPr>
      </p:pic>
      <p:pic>
        <p:nvPicPr>
          <p:cNvPr id="6" name="Picture 5">
            <a:extLst>
              <a:ext uri="{FF2B5EF4-FFF2-40B4-BE49-F238E27FC236}">
                <a16:creationId xmlns:a16="http://schemas.microsoft.com/office/drawing/2014/main" id="{4362499D-5F68-ECD7-61DE-8F13A7F8D2E6}"/>
              </a:ext>
            </a:extLst>
          </p:cNvPr>
          <p:cNvPicPr>
            <a:picLocks noChangeAspect="1"/>
          </p:cNvPicPr>
          <p:nvPr/>
        </p:nvPicPr>
        <p:blipFill>
          <a:blip r:embed="rId4"/>
          <a:stretch>
            <a:fillRect/>
          </a:stretch>
        </p:blipFill>
        <p:spPr>
          <a:xfrm>
            <a:off x="11304315" y="5905071"/>
            <a:ext cx="783093" cy="792527"/>
          </a:xfrm>
          <a:prstGeom prst="rect">
            <a:avLst/>
          </a:prstGeom>
        </p:spPr>
      </p:pic>
      <p:sp>
        <p:nvSpPr>
          <p:cNvPr id="2" name="Title 1">
            <a:extLst>
              <a:ext uri="{FF2B5EF4-FFF2-40B4-BE49-F238E27FC236}">
                <a16:creationId xmlns:a16="http://schemas.microsoft.com/office/drawing/2014/main" id="{87779065-6161-CC95-3E7A-725802B2FED2}"/>
              </a:ext>
            </a:extLst>
          </p:cNvPr>
          <p:cNvSpPr>
            <a:spLocks noGrp="1"/>
          </p:cNvSpPr>
          <p:nvPr>
            <p:ph type="title"/>
          </p:nvPr>
        </p:nvSpPr>
        <p:spPr>
          <a:xfrm>
            <a:off x="587822" y="365125"/>
            <a:ext cx="6172200" cy="1325563"/>
          </a:xfrm>
        </p:spPr>
        <p:txBody>
          <a:bodyPr/>
          <a:lstStyle/>
          <a:p>
            <a:r>
              <a:rPr lang="en-US" dirty="0">
                <a:solidFill>
                  <a:schemeClr val="accent2"/>
                </a:solidFill>
              </a:rPr>
              <a:t>Bottom-Line Impact</a:t>
            </a:r>
          </a:p>
        </p:txBody>
      </p:sp>
      <p:sp>
        <p:nvSpPr>
          <p:cNvPr id="4" name="Content Placeholder 2">
            <a:extLst>
              <a:ext uri="{FF2B5EF4-FFF2-40B4-BE49-F238E27FC236}">
                <a16:creationId xmlns:a16="http://schemas.microsoft.com/office/drawing/2014/main" id="{E0A2AFB7-23EF-C69E-5297-97D61DBD92C6}"/>
              </a:ext>
            </a:extLst>
          </p:cNvPr>
          <p:cNvSpPr>
            <a:spLocks noGrp="1"/>
          </p:cNvSpPr>
          <p:nvPr>
            <p:ph idx="1"/>
          </p:nvPr>
        </p:nvSpPr>
        <p:spPr>
          <a:xfrm>
            <a:off x="587822" y="1825625"/>
            <a:ext cx="6172200" cy="4351338"/>
          </a:xfrm>
        </p:spPr>
        <p:txBody>
          <a:bodyPr>
            <a:normAutofit/>
          </a:bodyPr>
          <a:lstStyle/>
          <a:p>
            <a:r>
              <a:rPr lang="en-US" dirty="0"/>
              <a:t>Research has found that diverse and inclusive workplaces are more likely to achieve better financial returns and generate more cash flow per employee. </a:t>
            </a:r>
          </a:p>
          <a:p>
            <a:r>
              <a:rPr lang="en-US" dirty="0"/>
              <a:t>Compared to less diverse and inclusive peer companies, companies with more diverse top executives realize greater earnings before interest and taxes (EBIT). </a:t>
            </a:r>
          </a:p>
          <a:p>
            <a:endParaRPr lang="en-US" dirty="0"/>
          </a:p>
        </p:txBody>
      </p:sp>
    </p:spTree>
    <p:extLst>
      <p:ext uri="{BB962C8B-B14F-4D97-AF65-F5344CB8AC3E}">
        <p14:creationId xmlns:p14="http://schemas.microsoft.com/office/powerpoint/2010/main" val="20085431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638678F-DCB7-AA7E-C077-81A981C42746}"/>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1A9059E-4B45-AF81-1E71-4C948CFB5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E0729F0-D077-C792-C350-AD74B0EEC8BA}"/>
              </a:ext>
            </a:extLst>
          </p:cNvPr>
          <p:cNvSpPr txBox="1"/>
          <p:nvPr/>
        </p:nvSpPr>
        <p:spPr>
          <a:xfrm>
            <a:off x="836680" y="2405067"/>
            <a:ext cx="6002110" cy="3729034"/>
          </a:xfrm>
          <a:prstGeom prst="rect">
            <a:avLst/>
          </a:prstGeom>
        </p:spPr>
        <p:txBody>
          <a:bodyPr vert="horz" lIns="91440" tIns="45720" rIns="91440" bIns="45720" rtlCol="0">
            <a:normAutofit/>
          </a:bodyPr>
          <a:lstStyle/>
          <a:p>
            <a:pPr>
              <a:lnSpc>
                <a:spcPct val="90000"/>
              </a:lnSpc>
              <a:spcAft>
                <a:spcPts val="600"/>
              </a:spcAft>
            </a:pPr>
            <a:endParaRPr lang="en-US" sz="2000" dirty="0"/>
          </a:p>
        </p:txBody>
      </p:sp>
      <p:pic>
        <p:nvPicPr>
          <p:cNvPr id="3" name="Picture 2" descr="Low view of a tall building&#10;&#10;Description automatically generated">
            <a:extLst>
              <a:ext uri="{FF2B5EF4-FFF2-40B4-BE49-F238E27FC236}">
                <a16:creationId xmlns:a16="http://schemas.microsoft.com/office/drawing/2014/main" id="{656E5650-61FC-B127-01E6-D84606345269}"/>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rcRect r="-3" b="5703"/>
          <a:stretch/>
        </p:blipFill>
        <p:spPr>
          <a:xfrm>
            <a:off x="7199440" y="10"/>
            <a:ext cx="4992560" cy="6857990"/>
          </a:xfrm>
          <a:prstGeom prst="rect">
            <a:avLst/>
          </a:prstGeom>
          <a:noFill/>
          <a:effectLst/>
        </p:spPr>
      </p:pic>
      <p:pic>
        <p:nvPicPr>
          <p:cNvPr id="6" name="Picture 5">
            <a:extLst>
              <a:ext uri="{FF2B5EF4-FFF2-40B4-BE49-F238E27FC236}">
                <a16:creationId xmlns:a16="http://schemas.microsoft.com/office/drawing/2014/main" id="{83DDAC72-790A-7686-27A6-E0613A482E5B}"/>
              </a:ext>
            </a:extLst>
          </p:cNvPr>
          <p:cNvPicPr>
            <a:picLocks noChangeAspect="1"/>
          </p:cNvPicPr>
          <p:nvPr/>
        </p:nvPicPr>
        <p:blipFill>
          <a:blip r:embed="rId4"/>
          <a:stretch>
            <a:fillRect/>
          </a:stretch>
        </p:blipFill>
        <p:spPr>
          <a:xfrm>
            <a:off x="11304315" y="5905071"/>
            <a:ext cx="783093" cy="792527"/>
          </a:xfrm>
          <a:prstGeom prst="rect">
            <a:avLst/>
          </a:prstGeom>
        </p:spPr>
      </p:pic>
      <p:sp>
        <p:nvSpPr>
          <p:cNvPr id="2" name="Title 1">
            <a:extLst>
              <a:ext uri="{FF2B5EF4-FFF2-40B4-BE49-F238E27FC236}">
                <a16:creationId xmlns:a16="http://schemas.microsoft.com/office/drawing/2014/main" id="{1988BAF0-79BD-B14C-2A3A-8ACC3002C0E2}"/>
              </a:ext>
            </a:extLst>
          </p:cNvPr>
          <p:cNvSpPr>
            <a:spLocks noGrp="1"/>
          </p:cNvSpPr>
          <p:nvPr>
            <p:ph type="title"/>
          </p:nvPr>
        </p:nvSpPr>
        <p:spPr>
          <a:xfrm>
            <a:off x="587822" y="365125"/>
            <a:ext cx="6172200" cy="1325563"/>
          </a:xfrm>
        </p:spPr>
        <p:txBody>
          <a:bodyPr/>
          <a:lstStyle/>
          <a:p>
            <a:r>
              <a:rPr lang="en-US" dirty="0">
                <a:solidFill>
                  <a:schemeClr val="accent2"/>
                </a:solidFill>
              </a:rPr>
              <a:t>Bottom-Line Impact</a:t>
            </a:r>
          </a:p>
        </p:txBody>
      </p:sp>
      <p:sp>
        <p:nvSpPr>
          <p:cNvPr id="4" name="Content Placeholder 2">
            <a:extLst>
              <a:ext uri="{FF2B5EF4-FFF2-40B4-BE49-F238E27FC236}">
                <a16:creationId xmlns:a16="http://schemas.microsoft.com/office/drawing/2014/main" id="{FE7EBD17-8FC7-A03C-52DF-91FA5B9F2C74}"/>
              </a:ext>
            </a:extLst>
          </p:cNvPr>
          <p:cNvSpPr>
            <a:spLocks noGrp="1"/>
          </p:cNvSpPr>
          <p:nvPr>
            <p:ph idx="1"/>
          </p:nvPr>
        </p:nvSpPr>
        <p:spPr>
          <a:xfrm>
            <a:off x="587822" y="1825625"/>
            <a:ext cx="6172200" cy="4351338"/>
          </a:xfrm>
        </p:spPr>
        <p:txBody>
          <a:bodyPr>
            <a:normAutofit lnSpcReduction="10000"/>
          </a:bodyPr>
          <a:lstStyle/>
          <a:p>
            <a:r>
              <a:rPr lang="en-US" b="1" dirty="0"/>
              <a:t>McKinsey </a:t>
            </a:r>
            <a:r>
              <a:rPr lang="en-US" dirty="0"/>
              <a:t>found that companies in the top quartile for racial/ethnic diversity were 35% more likely to achieve financial returns above their respective national industry medians</a:t>
            </a:r>
          </a:p>
          <a:p>
            <a:endParaRPr lang="en-US" dirty="0"/>
          </a:p>
          <a:p>
            <a:r>
              <a:rPr lang="en-US" b="1" dirty="0"/>
              <a:t>Deloitte</a:t>
            </a:r>
            <a:r>
              <a:rPr lang="en-US" dirty="0"/>
              <a:t> found that more diverse companies saw 2.3 times more cash flow per employee over three years compared to their less diverse peer companies. </a:t>
            </a:r>
          </a:p>
          <a:p>
            <a:endParaRPr lang="en-US" dirty="0"/>
          </a:p>
          <a:p>
            <a:pPr marL="0" indent="0">
              <a:buNone/>
            </a:pPr>
            <a:endParaRPr lang="en-US" dirty="0"/>
          </a:p>
        </p:txBody>
      </p:sp>
    </p:spTree>
    <p:extLst>
      <p:ext uri="{BB962C8B-B14F-4D97-AF65-F5344CB8AC3E}">
        <p14:creationId xmlns:p14="http://schemas.microsoft.com/office/powerpoint/2010/main" val="34193639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62E2A75-10DC-315B-81AA-BE18EDDBD7A0}"/>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BC1F46-D7EE-3C32-FC6A-252E4338DC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AFA1D71-DAB1-15D9-3416-02CBDA45BDA5}"/>
              </a:ext>
            </a:extLst>
          </p:cNvPr>
          <p:cNvSpPr txBox="1"/>
          <p:nvPr/>
        </p:nvSpPr>
        <p:spPr>
          <a:xfrm>
            <a:off x="836680" y="2405067"/>
            <a:ext cx="6002110" cy="3729034"/>
          </a:xfrm>
          <a:prstGeom prst="rect">
            <a:avLst/>
          </a:prstGeom>
        </p:spPr>
        <p:txBody>
          <a:bodyPr vert="horz" lIns="91440" tIns="45720" rIns="91440" bIns="45720" rtlCol="0">
            <a:normAutofit/>
          </a:bodyPr>
          <a:lstStyle/>
          <a:p>
            <a:pPr>
              <a:lnSpc>
                <a:spcPct val="90000"/>
              </a:lnSpc>
              <a:spcAft>
                <a:spcPts val="600"/>
              </a:spcAft>
            </a:pPr>
            <a:endParaRPr lang="en-US" sz="2000" dirty="0"/>
          </a:p>
        </p:txBody>
      </p:sp>
      <p:pic>
        <p:nvPicPr>
          <p:cNvPr id="3" name="Picture 2" descr="Low view of a tall building&#10;&#10;Description automatically generated">
            <a:extLst>
              <a:ext uri="{FF2B5EF4-FFF2-40B4-BE49-F238E27FC236}">
                <a16:creationId xmlns:a16="http://schemas.microsoft.com/office/drawing/2014/main" id="{D374BDC9-F830-A9D0-8621-2518676C4D86}"/>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rcRect r="-3" b="5703"/>
          <a:stretch/>
        </p:blipFill>
        <p:spPr>
          <a:xfrm>
            <a:off x="7199440" y="10"/>
            <a:ext cx="4992560" cy="6857990"/>
          </a:xfrm>
          <a:prstGeom prst="rect">
            <a:avLst/>
          </a:prstGeom>
          <a:noFill/>
          <a:effectLst/>
        </p:spPr>
      </p:pic>
      <p:pic>
        <p:nvPicPr>
          <p:cNvPr id="6" name="Picture 5">
            <a:extLst>
              <a:ext uri="{FF2B5EF4-FFF2-40B4-BE49-F238E27FC236}">
                <a16:creationId xmlns:a16="http://schemas.microsoft.com/office/drawing/2014/main" id="{7C1025A0-3A36-2AFD-9F85-E9C972C78C55}"/>
              </a:ext>
            </a:extLst>
          </p:cNvPr>
          <p:cNvPicPr>
            <a:picLocks noChangeAspect="1"/>
          </p:cNvPicPr>
          <p:nvPr/>
        </p:nvPicPr>
        <p:blipFill>
          <a:blip r:embed="rId4"/>
          <a:stretch>
            <a:fillRect/>
          </a:stretch>
        </p:blipFill>
        <p:spPr>
          <a:xfrm>
            <a:off x="11304315" y="5905071"/>
            <a:ext cx="783093" cy="792527"/>
          </a:xfrm>
          <a:prstGeom prst="rect">
            <a:avLst/>
          </a:prstGeom>
        </p:spPr>
      </p:pic>
      <p:sp>
        <p:nvSpPr>
          <p:cNvPr id="2" name="Title 1">
            <a:extLst>
              <a:ext uri="{FF2B5EF4-FFF2-40B4-BE49-F238E27FC236}">
                <a16:creationId xmlns:a16="http://schemas.microsoft.com/office/drawing/2014/main" id="{BA5A1A15-1874-CF7E-EB8C-8998AACF9D10}"/>
              </a:ext>
            </a:extLst>
          </p:cNvPr>
          <p:cNvSpPr>
            <a:spLocks noGrp="1"/>
          </p:cNvSpPr>
          <p:nvPr>
            <p:ph type="title"/>
          </p:nvPr>
        </p:nvSpPr>
        <p:spPr>
          <a:xfrm>
            <a:off x="587822" y="365125"/>
            <a:ext cx="6172200" cy="1325563"/>
          </a:xfrm>
        </p:spPr>
        <p:txBody>
          <a:bodyPr/>
          <a:lstStyle/>
          <a:p>
            <a:r>
              <a:rPr lang="en-US" dirty="0">
                <a:solidFill>
                  <a:schemeClr val="accent2"/>
                </a:solidFill>
              </a:rPr>
              <a:t>Bottom-Line Impact</a:t>
            </a:r>
          </a:p>
        </p:txBody>
      </p:sp>
      <p:sp>
        <p:nvSpPr>
          <p:cNvPr id="4" name="Content Placeholder 2">
            <a:extLst>
              <a:ext uri="{FF2B5EF4-FFF2-40B4-BE49-F238E27FC236}">
                <a16:creationId xmlns:a16="http://schemas.microsoft.com/office/drawing/2014/main" id="{C646BEBD-AF8B-1BB3-705E-B09C32354EF5}"/>
              </a:ext>
            </a:extLst>
          </p:cNvPr>
          <p:cNvSpPr>
            <a:spLocks noGrp="1"/>
          </p:cNvSpPr>
          <p:nvPr>
            <p:ph idx="1"/>
          </p:nvPr>
        </p:nvSpPr>
        <p:spPr>
          <a:xfrm>
            <a:off x="587822" y="1825625"/>
            <a:ext cx="6172200" cy="4351338"/>
          </a:xfrm>
        </p:spPr>
        <p:txBody>
          <a:bodyPr>
            <a:normAutofit lnSpcReduction="10000"/>
          </a:bodyPr>
          <a:lstStyle/>
          <a:p>
            <a:r>
              <a:rPr lang="en-US" b="1" dirty="0"/>
              <a:t>McKinsey </a:t>
            </a:r>
            <a:r>
              <a:rPr lang="en-US" dirty="0"/>
              <a:t>found that companies in the top quartile for racial/ethnic diversity were 35% more likely to achieve financial returns above their respective national industry medians</a:t>
            </a:r>
          </a:p>
          <a:p>
            <a:endParaRPr lang="en-US" dirty="0"/>
          </a:p>
          <a:p>
            <a:r>
              <a:rPr lang="en-US" b="1" dirty="0"/>
              <a:t>Deloitte</a:t>
            </a:r>
            <a:r>
              <a:rPr lang="en-US" dirty="0"/>
              <a:t> found that more diverse companies saw 2.3 times more cash flow per employee over three years compared to their less diverse peer companies. </a:t>
            </a:r>
          </a:p>
          <a:p>
            <a:endParaRPr lang="en-US" dirty="0"/>
          </a:p>
          <a:p>
            <a:pPr marL="0" indent="0">
              <a:buNone/>
            </a:pPr>
            <a:endParaRPr lang="en-US" dirty="0"/>
          </a:p>
        </p:txBody>
      </p:sp>
    </p:spTree>
    <p:extLst>
      <p:ext uri="{BB962C8B-B14F-4D97-AF65-F5344CB8AC3E}">
        <p14:creationId xmlns:p14="http://schemas.microsoft.com/office/powerpoint/2010/main" val="26459193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F10D9C3C-4393-9EE8-3E80-8643FB78A249}"/>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2B123D3-B41F-DBD3-EE0C-E84850454A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w view of a tall building&#10;&#10;Description automatically generated">
            <a:extLst>
              <a:ext uri="{FF2B5EF4-FFF2-40B4-BE49-F238E27FC236}">
                <a16:creationId xmlns:a16="http://schemas.microsoft.com/office/drawing/2014/main" id="{36C19732-0087-1576-E201-E60088619DCC}"/>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rcRect t="21726" r="-1" b="29589"/>
          <a:stretch/>
        </p:blipFill>
        <p:spPr>
          <a:xfrm>
            <a:off x="2522356" y="10"/>
            <a:ext cx="9669642" cy="6857990"/>
          </a:xfrm>
          <a:prstGeom prst="rect">
            <a:avLst/>
          </a:prstGeom>
          <a:noFill/>
        </p:spPr>
      </p:pic>
      <p:sp>
        <p:nvSpPr>
          <p:cNvPr id="14" name="Rectangle 13">
            <a:extLst>
              <a:ext uri="{FF2B5EF4-FFF2-40B4-BE49-F238E27FC236}">
                <a16:creationId xmlns:a16="http://schemas.microsoft.com/office/drawing/2014/main" id="{6F2D9646-DB8F-2B0B-DD61-85D1B097DA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D02E1027-A835-692D-0211-7671E5C3BE9B}"/>
              </a:ext>
            </a:extLst>
          </p:cNvPr>
          <p:cNvPicPr>
            <a:picLocks noChangeAspect="1"/>
          </p:cNvPicPr>
          <p:nvPr/>
        </p:nvPicPr>
        <p:blipFill>
          <a:blip r:embed="rId4"/>
          <a:stretch>
            <a:fillRect/>
          </a:stretch>
        </p:blipFill>
        <p:spPr>
          <a:xfrm>
            <a:off x="11304315" y="5905071"/>
            <a:ext cx="783093" cy="792527"/>
          </a:xfrm>
          <a:prstGeom prst="rect">
            <a:avLst/>
          </a:prstGeom>
        </p:spPr>
      </p:pic>
      <p:sp>
        <p:nvSpPr>
          <p:cNvPr id="4" name="TextBox 3">
            <a:extLst>
              <a:ext uri="{FF2B5EF4-FFF2-40B4-BE49-F238E27FC236}">
                <a16:creationId xmlns:a16="http://schemas.microsoft.com/office/drawing/2014/main" id="{D558A573-533F-3183-6939-57B914415C6D}"/>
              </a:ext>
            </a:extLst>
          </p:cNvPr>
          <p:cNvSpPr txBox="1"/>
          <p:nvPr/>
        </p:nvSpPr>
        <p:spPr>
          <a:xfrm>
            <a:off x="295191" y="582067"/>
            <a:ext cx="3668486" cy="5693866"/>
          </a:xfrm>
          <a:prstGeom prst="rect">
            <a:avLst/>
          </a:prstGeom>
          <a:noFill/>
        </p:spPr>
        <p:txBody>
          <a:bodyPr wrap="square" rtlCol="0">
            <a:spAutoFit/>
          </a:bodyPr>
          <a:lstStyle/>
          <a:p>
            <a:endParaRPr lang="en-US" sz="2400" b="1" dirty="0">
              <a:solidFill>
                <a:schemeClr val="accent2"/>
              </a:solidFill>
            </a:endParaRPr>
          </a:p>
          <a:p>
            <a:r>
              <a:rPr lang="en-US" sz="2000" b="1" i="1" dirty="0">
                <a:solidFill>
                  <a:schemeClr val="accent2"/>
                </a:solidFill>
              </a:rPr>
              <a:t>Creating more diverse, inclusive, and equitable workplace cultures will drive current and future profitability and competitiveness measures at the business level. </a:t>
            </a:r>
          </a:p>
          <a:p>
            <a:endParaRPr lang="en-US" sz="2000" b="1" i="1" dirty="0">
              <a:solidFill>
                <a:schemeClr val="accent2"/>
              </a:solidFill>
            </a:endParaRPr>
          </a:p>
          <a:p>
            <a:r>
              <a:rPr lang="en-US" sz="2000" b="1" i="1" dirty="0">
                <a:solidFill>
                  <a:schemeClr val="accent2"/>
                </a:solidFill>
              </a:rPr>
              <a:t>However, if businesses fail to adopt, or are slow to adopt, antiracist practices in an increasingly diverse consumer and labor market, employers stand to lose trillions collectively, and their competitive advantage individually.</a:t>
            </a:r>
          </a:p>
        </p:txBody>
      </p:sp>
    </p:spTree>
    <p:extLst>
      <p:ext uri="{BB962C8B-B14F-4D97-AF65-F5344CB8AC3E}">
        <p14:creationId xmlns:p14="http://schemas.microsoft.com/office/powerpoint/2010/main" val="35437290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ABC91B7E-C0C4-9CE6-A27E-5727236E4513}"/>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AD8D381A-0FE0-CCBF-83A9-AB778440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men in suits&#10;&#10;Description automatically generated">
            <a:extLst>
              <a:ext uri="{FF2B5EF4-FFF2-40B4-BE49-F238E27FC236}">
                <a16:creationId xmlns:a16="http://schemas.microsoft.com/office/drawing/2014/main" id="{0ABCA9DB-DA5D-DCFE-FF58-6568949FFA35}"/>
              </a:ext>
            </a:extLst>
          </p:cNvPr>
          <p:cNvPicPr>
            <a:picLocks noChangeAspect="1"/>
          </p:cNvPicPr>
          <p:nvPr/>
        </p:nvPicPr>
        <p:blipFill>
          <a:blip r:embed="rId2">
            <a:alphaModFix amt="50000"/>
          </a:blip>
          <a:srcRect l="26373" r="43405"/>
          <a:stretch/>
        </p:blipFill>
        <p:spPr>
          <a:xfrm>
            <a:off x="20" y="1"/>
            <a:ext cx="12191980" cy="6857999"/>
          </a:xfrm>
          <a:prstGeom prst="rect">
            <a:avLst/>
          </a:prstGeom>
        </p:spPr>
      </p:pic>
      <p:sp>
        <p:nvSpPr>
          <p:cNvPr id="2" name="Title 1">
            <a:extLst>
              <a:ext uri="{FF2B5EF4-FFF2-40B4-BE49-F238E27FC236}">
                <a16:creationId xmlns:a16="http://schemas.microsoft.com/office/drawing/2014/main" id="{24AA2EDC-499E-C8F1-A4DA-63085BB01770}"/>
              </a:ext>
            </a:extLst>
          </p:cNvPr>
          <p:cNvSpPr>
            <a:spLocks noGrp="1"/>
          </p:cNvSpPr>
          <p:nvPr>
            <p:ph type="ctrTitle"/>
          </p:nvPr>
        </p:nvSpPr>
        <p:spPr>
          <a:xfrm>
            <a:off x="1524000" y="1122362"/>
            <a:ext cx="9144000" cy="2900518"/>
          </a:xfrm>
        </p:spPr>
        <p:txBody>
          <a:bodyPr>
            <a:normAutofit fontScale="90000"/>
          </a:bodyPr>
          <a:lstStyle/>
          <a:p>
            <a:r>
              <a:rPr lang="en-US" dirty="0">
                <a:solidFill>
                  <a:srgbClr val="FFFFFF"/>
                </a:solidFill>
              </a:rPr>
              <a:t>For more information on how the private sector can fulfill kings dream of economic justice and equality, please visit:</a:t>
            </a:r>
            <a:br>
              <a:rPr lang="en-US" dirty="0">
                <a:solidFill>
                  <a:srgbClr val="FFFFFF"/>
                </a:solidFill>
              </a:rPr>
            </a:br>
            <a:r>
              <a:rPr lang="en-US" dirty="0">
                <a:solidFill>
                  <a:schemeClr val="accent2"/>
                </a:solidFill>
                <a:hlinkClick r:id="rId3">
                  <a:extLst>
                    <a:ext uri="{A12FA001-AC4F-418D-AE19-62706E023703}">
                      <ahyp:hlinkClr xmlns:ahyp="http://schemas.microsoft.com/office/drawing/2018/hyperlinkcolor" val="tx"/>
                    </a:ext>
                  </a:extLst>
                </a:hlinkClick>
              </a:rPr>
              <a:t>www.standinsolidarity.com</a:t>
            </a:r>
            <a:r>
              <a:rPr lang="en-US" dirty="0">
                <a:solidFill>
                  <a:schemeClr val="accent2"/>
                </a:solidFill>
              </a:rPr>
              <a:t> </a:t>
            </a:r>
          </a:p>
        </p:txBody>
      </p:sp>
      <p:sp>
        <p:nvSpPr>
          <p:cNvPr id="3" name="Subtitle 2">
            <a:extLst>
              <a:ext uri="{FF2B5EF4-FFF2-40B4-BE49-F238E27FC236}">
                <a16:creationId xmlns:a16="http://schemas.microsoft.com/office/drawing/2014/main" id="{0F3EC403-0782-9BD7-217B-7926361C75F1}"/>
              </a:ext>
            </a:extLst>
          </p:cNvPr>
          <p:cNvSpPr>
            <a:spLocks noGrp="1"/>
          </p:cNvSpPr>
          <p:nvPr>
            <p:ph type="subTitle" idx="1"/>
          </p:nvPr>
        </p:nvSpPr>
        <p:spPr>
          <a:xfrm>
            <a:off x="1524000" y="4159404"/>
            <a:ext cx="9144000" cy="1987396"/>
          </a:xfrm>
        </p:spPr>
        <p:txBody>
          <a:bodyPr>
            <a:normAutofit/>
          </a:bodyPr>
          <a:lstStyle/>
          <a:p>
            <a:r>
              <a:rPr lang="en-US" dirty="0">
                <a:solidFill>
                  <a:srgbClr val="FFFFFF"/>
                </a:solidFill>
              </a:rPr>
              <a:t>COPYWRITE ©WHEELER SOCIAL IMPACT LLC</a:t>
            </a:r>
          </a:p>
          <a:p>
            <a:r>
              <a:rPr lang="en-US" dirty="0">
                <a:solidFill>
                  <a:srgbClr val="FFFFFF"/>
                </a:solidFill>
              </a:rPr>
              <a:t>RODEIRCK D.S. WHEELER, MPA,MBA, PRESIDENT</a:t>
            </a:r>
          </a:p>
          <a:p>
            <a:r>
              <a:rPr lang="en-US" dirty="0">
                <a:solidFill>
                  <a:schemeClr val="accent2"/>
                </a:solidFill>
                <a:hlinkClick r:id="rId4">
                  <a:extLst>
                    <a:ext uri="{A12FA001-AC4F-418D-AE19-62706E023703}">
                      <ahyp:hlinkClr xmlns:ahyp="http://schemas.microsoft.com/office/drawing/2018/hyperlinkcolor" val="tx"/>
                    </a:ext>
                  </a:extLst>
                </a:hlinkClick>
              </a:rPr>
              <a:t>PRESIDENT@WHEELERSOCIALIMPACT.COM</a:t>
            </a:r>
            <a:r>
              <a:rPr lang="en-US" dirty="0">
                <a:solidFill>
                  <a:schemeClr val="accent2"/>
                </a:solidFill>
              </a:rPr>
              <a:t> </a:t>
            </a:r>
          </a:p>
          <a:p>
            <a:r>
              <a:rPr lang="en-US" dirty="0">
                <a:solidFill>
                  <a:schemeClr val="accent2"/>
                </a:solidFill>
                <a:hlinkClick r:id="rId5">
                  <a:extLst>
                    <a:ext uri="{A12FA001-AC4F-418D-AE19-62706E023703}">
                      <ahyp:hlinkClr xmlns:ahyp="http://schemas.microsoft.com/office/drawing/2018/hyperlinkcolor" val="tx"/>
                    </a:ext>
                  </a:extLst>
                </a:hlinkClick>
              </a:rPr>
              <a:t>WWW.WHEELERSOCIALIMPACT.COM</a:t>
            </a:r>
            <a:r>
              <a:rPr lang="en-US" dirty="0">
                <a:solidFill>
                  <a:schemeClr val="accent2"/>
                </a:solidFill>
              </a:rPr>
              <a:t> </a:t>
            </a:r>
          </a:p>
        </p:txBody>
      </p:sp>
      <p:pic>
        <p:nvPicPr>
          <p:cNvPr id="6" name="Picture 5">
            <a:extLst>
              <a:ext uri="{FF2B5EF4-FFF2-40B4-BE49-F238E27FC236}">
                <a16:creationId xmlns:a16="http://schemas.microsoft.com/office/drawing/2014/main" id="{8ABB55CD-DCC7-C733-DF53-D49904A6456F}"/>
              </a:ext>
            </a:extLst>
          </p:cNvPr>
          <p:cNvPicPr>
            <a:picLocks noChangeAspect="1"/>
          </p:cNvPicPr>
          <p:nvPr/>
        </p:nvPicPr>
        <p:blipFill>
          <a:blip r:embed="rId6"/>
          <a:stretch>
            <a:fillRect/>
          </a:stretch>
        </p:blipFill>
        <p:spPr>
          <a:xfrm>
            <a:off x="11304315" y="5905071"/>
            <a:ext cx="783093" cy="792527"/>
          </a:xfrm>
          <a:prstGeom prst="rect">
            <a:avLst/>
          </a:prstGeom>
        </p:spPr>
      </p:pic>
    </p:spTree>
    <p:extLst>
      <p:ext uri="{BB962C8B-B14F-4D97-AF65-F5344CB8AC3E}">
        <p14:creationId xmlns:p14="http://schemas.microsoft.com/office/powerpoint/2010/main" val="1492558045"/>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8CBDCA1-9491-55F5-366F-FA673363A42A}"/>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F625021-4D59-C86A-320A-BE6EF5465C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erson holding a sign&#10;&#10;Description automatically generated">
            <a:extLst>
              <a:ext uri="{FF2B5EF4-FFF2-40B4-BE49-F238E27FC236}">
                <a16:creationId xmlns:a16="http://schemas.microsoft.com/office/drawing/2014/main" id="{ABF98EBE-87F3-2C40-FAD7-8A382DF486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6390" y="0"/>
            <a:ext cx="4992561" cy="6858000"/>
          </a:xfrm>
          <a:prstGeom prst="rect">
            <a:avLst/>
          </a:prstGeom>
        </p:spPr>
      </p:pic>
      <p:pic>
        <p:nvPicPr>
          <p:cNvPr id="6" name="Picture 5">
            <a:extLst>
              <a:ext uri="{FF2B5EF4-FFF2-40B4-BE49-F238E27FC236}">
                <a16:creationId xmlns:a16="http://schemas.microsoft.com/office/drawing/2014/main" id="{AF81008F-8740-DD96-606A-8BE9BE8274F1}"/>
              </a:ext>
            </a:extLst>
          </p:cNvPr>
          <p:cNvPicPr>
            <a:picLocks noChangeAspect="1"/>
          </p:cNvPicPr>
          <p:nvPr/>
        </p:nvPicPr>
        <p:blipFill>
          <a:blip r:embed="rId3"/>
          <a:stretch>
            <a:fillRect/>
          </a:stretch>
        </p:blipFill>
        <p:spPr>
          <a:xfrm>
            <a:off x="11304315" y="5905071"/>
            <a:ext cx="783093" cy="792527"/>
          </a:xfrm>
          <a:prstGeom prst="rect">
            <a:avLst/>
          </a:prstGeom>
        </p:spPr>
      </p:pic>
      <p:sp>
        <p:nvSpPr>
          <p:cNvPr id="3" name="Title 1">
            <a:extLst>
              <a:ext uri="{FF2B5EF4-FFF2-40B4-BE49-F238E27FC236}">
                <a16:creationId xmlns:a16="http://schemas.microsoft.com/office/drawing/2014/main" id="{62B6BE19-5C0D-994D-3B34-596F9C48529E}"/>
              </a:ext>
            </a:extLst>
          </p:cNvPr>
          <p:cNvSpPr>
            <a:spLocks noGrp="1"/>
          </p:cNvSpPr>
          <p:nvPr>
            <p:ph type="title"/>
          </p:nvPr>
        </p:nvSpPr>
        <p:spPr>
          <a:xfrm>
            <a:off x="587822" y="365125"/>
            <a:ext cx="6172200" cy="1325563"/>
          </a:xfrm>
        </p:spPr>
        <p:txBody>
          <a:bodyPr>
            <a:normAutofit/>
          </a:bodyPr>
          <a:lstStyle/>
          <a:p>
            <a:r>
              <a:rPr lang="en-US" dirty="0">
                <a:solidFill>
                  <a:schemeClr val="accent2"/>
                </a:solidFill>
              </a:rPr>
              <a:t>A Shift In Public Opinion &amp; Consumer Expectations</a:t>
            </a:r>
          </a:p>
        </p:txBody>
      </p:sp>
      <p:sp>
        <p:nvSpPr>
          <p:cNvPr id="4" name="Content Placeholder 2">
            <a:extLst>
              <a:ext uri="{FF2B5EF4-FFF2-40B4-BE49-F238E27FC236}">
                <a16:creationId xmlns:a16="http://schemas.microsoft.com/office/drawing/2014/main" id="{F8AFF050-CF65-9385-71D5-23C8AD0D1E5F}"/>
              </a:ext>
            </a:extLst>
          </p:cNvPr>
          <p:cNvSpPr>
            <a:spLocks noGrp="1"/>
          </p:cNvSpPr>
          <p:nvPr>
            <p:ph idx="1"/>
          </p:nvPr>
        </p:nvSpPr>
        <p:spPr>
          <a:xfrm>
            <a:off x="587822" y="1825625"/>
            <a:ext cx="6172200" cy="4667250"/>
          </a:xfrm>
        </p:spPr>
        <p:txBody>
          <a:bodyPr>
            <a:noAutofit/>
          </a:bodyPr>
          <a:lstStyle/>
          <a:p>
            <a:pPr marL="342900" marR="0" lvl="0" indent="-342900" algn="just">
              <a:lnSpc>
                <a:spcPct val="115000"/>
              </a:lnSpc>
              <a:spcAft>
                <a:spcPts val="1000"/>
              </a:spcAft>
              <a:buFont typeface="Symbol" panose="05050102010706020507" pitchFamily="18" charset="2"/>
              <a:buChar char=""/>
            </a:pPr>
            <a:r>
              <a:rPr lang="en-US" sz="1800" dirty="0">
                <a:effectLst/>
                <a:ea typeface="Calibri" panose="020F0502020204030204" pitchFamily="34" charset="0"/>
                <a:cs typeface="EB Garamond" panose="00000500000000000000" pitchFamily="2" charset="0"/>
              </a:rPr>
              <a:t>In light of police violence and the growing visibility of global protests and systemic inequities affecting communities of color, public awareness of long-standing injustices has noticeably risen. </a:t>
            </a:r>
          </a:p>
          <a:p>
            <a:pPr marL="342900" marR="0" lvl="0" indent="-342900" algn="just">
              <a:lnSpc>
                <a:spcPct val="115000"/>
              </a:lnSpc>
              <a:spcAft>
                <a:spcPts val="1000"/>
              </a:spcAft>
              <a:buFont typeface="Symbol" panose="05050102010706020507" pitchFamily="18" charset="2"/>
              <a:buChar char=""/>
            </a:pPr>
            <a:r>
              <a:rPr lang="en-US" sz="1800" dirty="0">
                <a:effectLst/>
                <a:ea typeface="Calibri" panose="020F0502020204030204" pitchFamily="34" charset="0"/>
                <a:cs typeface="EB Garamond" panose="00000500000000000000" pitchFamily="2" charset="0"/>
              </a:rPr>
              <a:t>The senseless killings of George Floyd, 46; Ahmaud Arbery, 25; Breonna Taylor, 26; and many others is a manifestation of racism that sparked outrage in our nation and across the globe. </a:t>
            </a:r>
          </a:p>
          <a:p>
            <a:pPr marL="342900" marR="0" lvl="0" indent="-342900" algn="just">
              <a:lnSpc>
                <a:spcPct val="115000"/>
              </a:lnSpc>
              <a:spcAft>
                <a:spcPts val="1000"/>
              </a:spcAft>
              <a:buFont typeface="Symbol" panose="05050102010706020507" pitchFamily="18" charset="2"/>
              <a:buChar char=""/>
            </a:pPr>
            <a:r>
              <a:rPr lang="en-US" sz="1800" dirty="0">
                <a:effectLst/>
                <a:ea typeface="Calibri" panose="020F0502020204030204" pitchFamily="34" charset="0"/>
                <a:cs typeface="EB Garamond" panose="00000500000000000000" pitchFamily="2" charset="0"/>
              </a:rPr>
              <a:t>Since the killing of George Floyd and the global protests that ensued, public opinion has swayed dramatically in favor of racial equality, police and criminal justice reform, and effective diversity, equity, and inclusion initiatives. </a:t>
            </a:r>
            <a:endParaRPr lang="en-US" sz="1800" dirty="0"/>
          </a:p>
        </p:txBody>
      </p:sp>
    </p:spTree>
    <p:extLst>
      <p:ext uri="{BB962C8B-B14F-4D97-AF65-F5344CB8AC3E}">
        <p14:creationId xmlns:p14="http://schemas.microsoft.com/office/powerpoint/2010/main" val="1989026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11A375-281D-E575-C36D-575BB7817804}"/>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group of men in suits&#10;&#10;Description automatically generated">
            <a:extLst>
              <a:ext uri="{FF2B5EF4-FFF2-40B4-BE49-F238E27FC236}">
                <a16:creationId xmlns:a16="http://schemas.microsoft.com/office/drawing/2014/main" id="{26323BC7-BA85-0AFE-77CF-736B4CB04BA9}"/>
              </a:ext>
            </a:extLst>
          </p:cNvPr>
          <p:cNvPicPr>
            <a:picLocks noChangeAspect="1"/>
          </p:cNvPicPr>
          <p:nvPr/>
        </p:nvPicPr>
        <p:blipFill>
          <a:blip r:embed="rId2">
            <a:extLst>
              <a:ext uri="{28A0092B-C50C-407E-A947-70E740481C1C}">
                <a14:useLocalDpi xmlns:a14="http://schemas.microsoft.com/office/drawing/2010/main" val="0"/>
              </a:ext>
            </a:extLst>
          </a:blip>
          <a:srcRect l="31152" r="27898" b="-2"/>
          <a:stretch/>
        </p:blipFill>
        <p:spPr>
          <a:xfrm>
            <a:off x="7199440" y="10"/>
            <a:ext cx="4992560" cy="6857990"/>
          </a:xfrm>
          <a:prstGeom prst="rect">
            <a:avLst/>
          </a:prstGeom>
          <a:effectLst/>
        </p:spPr>
      </p:pic>
      <p:pic>
        <p:nvPicPr>
          <p:cNvPr id="6" name="Picture 5">
            <a:extLst>
              <a:ext uri="{FF2B5EF4-FFF2-40B4-BE49-F238E27FC236}">
                <a16:creationId xmlns:a16="http://schemas.microsoft.com/office/drawing/2014/main" id="{2B968984-712D-9C12-4B83-CE3BF1FA97C7}"/>
              </a:ext>
            </a:extLst>
          </p:cNvPr>
          <p:cNvPicPr>
            <a:picLocks noChangeAspect="1"/>
          </p:cNvPicPr>
          <p:nvPr/>
        </p:nvPicPr>
        <p:blipFill>
          <a:blip r:embed="rId3"/>
          <a:stretch>
            <a:fillRect/>
          </a:stretch>
        </p:blipFill>
        <p:spPr>
          <a:xfrm>
            <a:off x="11304315" y="5905071"/>
            <a:ext cx="783093" cy="792527"/>
          </a:xfrm>
          <a:prstGeom prst="rect">
            <a:avLst/>
          </a:prstGeom>
        </p:spPr>
      </p:pic>
      <p:sp>
        <p:nvSpPr>
          <p:cNvPr id="3" name="Title 1">
            <a:extLst>
              <a:ext uri="{FF2B5EF4-FFF2-40B4-BE49-F238E27FC236}">
                <a16:creationId xmlns:a16="http://schemas.microsoft.com/office/drawing/2014/main" id="{283A058D-7DB9-2CC9-4F85-6C3F4E932F71}"/>
              </a:ext>
            </a:extLst>
          </p:cNvPr>
          <p:cNvSpPr>
            <a:spLocks noGrp="1"/>
          </p:cNvSpPr>
          <p:nvPr>
            <p:ph type="title"/>
          </p:nvPr>
        </p:nvSpPr>
        <p:spPr>
          <a:xfrm>
            <a:off x="587822" y="365125"/>
            <a:ext cx="6172200" cy="1325563"/>
          </a:xfrm>
        </p:spPr>
        <p:txBody>
          <a:bodyPr/>
          <a:lstStyle/>
          <a:p>
            <a:r>
              <a:rPr lang="en-US" dirty="0">
                <a:solidFill>
                  <a:schemeClr val="accent2"/>
                </a:solidFill>
              </a:rPr>
              <a:t>Key Definitions</a:t>
            </a:r>
          </a:p>
        </p:txBody>
      </p:sp>
      <p:sp>
        <p:nvSpPr>
          <p:cNvPr id="4" name="Content Placeholder 2">
            <a:extLst>
              <a:ext uri="{FF2B5EF4-FFF2-40B4-BE49-F238E27FC236}">
                <a16:creationId xmlns:a16="http://schemas.microsoft.com/office/drawing/2014/main" id="{48787665-1986-869F-0671-8C70E8DB6260}"/>
              </a:ext>
            </a:extLst>
          </p:cNvPr>
          <p:cNvSpPr>
            <a:spLocks noGrp="1"/>
          </p:cNvSpPr>
          <p:nvPr>
            <p:ph idx="1"/>
          </p:nvPr>
        </p:nvSpPr>
        <p:spPr>
          <a:xfrm>
            <a:off x="587822" y="1825625"/>
            <a:ext cx="6172200" cy="4351338"/>
          </a:xfrm>
        </p:spPr>
        <p:txBody>
          <a:bodyPr/>
          <a:lstStyle/>
          <a:p>
            <a:pPr marL="342900" marR="0" lvl="0" indent="-342900" algn="just">
              <a:lnSpc>
                <a:spcPct val="115000"/>
              </a:lnSpc>
              <a:spcAft>
                <a:spcPts val="1000"/>
              </a:spcAft>
              <a:buFont typeface="Symbol" panose="05050102010706020507" pitchFamily="18" charset="2"/>
              <a:buChar char=""/>
            </a:pPr>
            <a:r>
              <a:rPr lang="en-US" sz="2400" b="1" dirty="0">
                <a:effectLst/>
                <a:ea typeface="Calibri" panose="020F0502020204030204" pitchFamily="34" charset="0"/>
                <a:cs typeface="EB Garamond" panose="00000500000000000000" pitchFamily="2" charset="0"/>
              </a:rPr>
              <a:t>Economic Justice </a:t>
            </a:r>
            <a:r>
              <a:rPr lang="en-US" sz="2400" dirty="0">
                <a:effectLst/>
                <a:ea typeface="Calibri" panose="020F0502020204030204" pitchFamily="34" charset="0"/>
                <a:cs typeface="EB Garamond" panose="00000500000000000000" pitchFamily="2" charset="0"/>
              </a:rPr>
              <a:t>– A fair and just economy that provides all groups of people the equal opportunity to succeed. </a:t>
            </a:r>
            <a:endParaRPr lang="en-US" sz="2400" dirty="0">
              <a:effectLst/>
              <a:ea typeface="Calibri" panose="020F0502020204030204" pitchFamily="34" charset="0"/>
              <a:cs typeface="Times New Roman" panose="02020603050405020304" pitchFamily="18" charset="0"/>
            </a:endParaRPr>
          </a:p>
          <a:p>
            <a:pPr marL="342900" marR="0" lvl="0" indent="-342900" algn="just">
              <a:lnSpc>
                <a:spcPct val="115000"/>
              </a:lnSpc>
              <a:spcAft>
                <a:spcPts val="1000"/>
              </a:spcAft>
              <a:buFont typeface="Symbol" panose="05050102010706020507" pitchFamily="18" charset="2"/>
              <a:buChar char=""/>
            </a:pPr>
            <a:r>
              <a:rPr lang="en-US" sz="2400" b="1" spc="10" dirty="0">
                <a:effectLst/>
                <a:ea typeface="Calibri" panose="020F0502020204030204" pitchFamily="34" charset="0"/>
                <a:cs typeface="EB Garamond" panose="00000500000000000000" pitchFamily="2" charset="0"/>
              </a:rPr>
              <a:t>Economic Equality</a:t>
            </a:r>
            <a:r>
              <a:rPr lang="en-US" sz="2400" spc="10" dirty="0">
                <a:effectLst/>
                <a:ea typeface="Calibri" panose="020F0502020204030204" pitchFamily="34" charset="0"/>
                <a:cs typeface="EB Garamond" panose="00000500000000000000" pitchFamily="2" charset="0"/>
              </a:rPr>
              <a:t> – Eliminating sub-group disparities in income</a:t>
            </a:r>
            <a:r>
              <a:rPr lang="en-US" sz="2400" dirty="0">
                <a:effectLst/>
                <a:ea typeface="Calibri" panose="020F0502020204030204" pitchFamily="34" charset="0"/>
                <a:cs typeface="EB Garamond" panose="00000500000000000000" pitchFamily="2" charset="0"/>
              </a:rPr>
              <a:t> generation and wealth creation.</a:t>
            </a:r>
            <a:endParaRPr lang="en-US" sz="2400" dirty="0">
              <a:effectLs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149623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4D122331-4C76-5E75-9F7A-C29D97E58F11}"/>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w view of a tall building&#10;&#10;Description automatically generated">
            <a:extLst>
              <a:ext uri="{FF2B5EF4-FFF2-40B4-BE49-F238E27FC236}">
                <a16:creationId xmlns:a16="http://schemas.microsoft.com/office/drawing/2014/main" id="{44AC4CB3-766D-A81C-5F02-CE775B75B3C0}"/>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rcRect t="21726" r="-1" b="29589"/>
          <a:stretch/>
        </p:blipFill>
        <p:spPr>
          <a:xfrm>
            <a:off x="2522356" y="10"/>
            <a:ext cx="9669642" cy="6857990"/>
          </a:xfrm>
          <a:prstGeom prst="rect">
            <a:avLst/>
          </a:prstGeom>
          <a:noFill/>
        </p:spPr>
      </p:pic>
      <p:sp>
        <p:nvSpPr>
          <p:cNvPr id="14"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C21B7803-7D04-5DE1-B715-215CA721AE70}"/>
              </a:ext>
            </a:extLst>
          </p:cNvPr>
          <p:cNvPicPr>
            <a:picLocks noChangeAspect="1"/>
          </p:cNvPicPr>
          <p:nvPr/>
        </p:nvPicPr>
        <p:blipFill>
          <a:blip r:embed="rId4"/>
          <a:stretch>
            <a:fillRect/>
          </a:stretch>
        </p:blipFill>
        <p:spPr>
          <a:xfrm>
            <a:off x="11304315" y="5905071"/>
            <a:ext cx="783093" cy="792527"/>
          </a:xfrm>
          <a:prstGeom prst="rect">
            <a:avLst/>
          </a:prstGeom>
        </p:spPr>
      </p:pic>
      <p:sp>
        <p:nvSpPr>
          <p:cNvPr id="4" name="TextBox 3">
            <a:extLst>
              <a:ext uri="{FF2B5EF4-FFF2-40B4-BE49-F238E27FC236}">
                <a16:creationId xmlns:a16="http://schemas.microsoft.com/office/drawing/2014/main" id="{6ECB6151-58B2-C4E2-C586-A68E6882D187}"/>
              </a:ext>
            </a:extLst>
          </p:cNvPr>
          <p:cNvSpPr txBox="1"/>
          <p:nvPr/>
        </p:nvSpPr>
        <p:spPr>
          <a:xfrm>
            <a:off x="688110" y="2151727"/>
            <a:ext cx="3668486" cy="3170099"/>
          </a:xfrm>
          <a:prstGeom prst="rect">
            <a:avLst/>
          </a:prstGeom>
          <a:noFill/>
        </p:spPr>
        <p:txBody>
          <a:bodyPr wrap="square" rtlCol="0">
            <a:spAutoFit/>
          </a:bodyPr>
          <a:lstStyle/>
          <a:p>
            <a:r>
              <a:rPr lang="en-US" sz="4000" b="1" dirty="0">
                <a:solidFill>
                  <a:schemeClr val="accent2"/>
                </a:solidFill>
              </a:rPr>
              <a:t>A Continuum of Corporate Responses to Racial Injustice</a:t>
            </a:r>
          </a:p>
        </p:txBody>
      </p:sp>
    </p:spTree>
    <p:extLst>
      <p:ext uri="{BB962C8B-B14F-4D97-AF65-F5344CB8AC3E}">
        <p14:creationId xmlns:p14="http://schemas.microsoft.com/office/powerpoint/2010/main" val="1806525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6144981-B8EE-ACFC-D2C1-F07F15B4E4A0}"/>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45A8003-D4ED-111C-59D9-F52B2CC035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A6FC5BC-9A81-1F4D-7293-3EC5A7FA87CC}"/>
              </a:ext>
            </a:extLst>
          </p:cNvPr>
          <p:cNvSpPr txBox="1"/>
          <p:nvPr/>
        </p:nvSpPr>
        <p:spPr>
          <a:xfrm>
            <a:off x="836680" y="2405067"/>
            <a:ext cx="6002110" cy="3729034"/>
          </a:xfrm>
          <a:prstGeom prst="rect">
            <a:avLst/>
          </a:prstGeom>
        </p:spPr>
        <p:txBody>
          <a:bodyPr vert="horz" lIns="91440" tIns="45720" rIns="91440" bIns="45720" rtlCol="0">
            <a:normAutofit/>
          </a:bodyPr>
          <a:lstStyle/>
          <a:p>
            <a:pPr>
              <a:lnSpc>
                <a:spcPct val="90000"/>
              </a:lnSpc>
              <a:spcAft>
                <a:spcPts val="600"/>
              </a:spcAft>
            </a:pPr>
            <a:endParaRPr lang="en-US" sz="2000" dirty="0"/>
          </a:p>
        </p:txBody>
      </p:sp>
      <p:pic>
        <p:nvPicPr>
          <p:cNvPr id="3" name="Picture 2" descr="Low view of a tall building&#10;&#10;Description automatically generated">
            <a:extLst>
              <a:ext uri="{FF2B5EF4-FFF2-40B4-BE49-F238E27FC236}">
                <a16:creationId xmlns:a16="http://schemas.microsoft.com/office/drawing/2014/main" id="{19C8E0B5-C084-CCC8-B7DA-2893B77172ED}"/>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rcRect r="-3" b="5703"/>
          <a:stretch/>
        </p:blipFill>
        <p:spPr>
          <a:xfrm>
            <a:off x="7199440" y="10"/>
            <a:ext cx="4992560" cy="6857990"/>
          </a:xfrm>
          <a:prstGeom prst="rect">
            <a:avLst/>
          </a:prstGeom>
          <a:noFill/>
          <a:effectLst/>
        </p:spPr>
      </p:pic>
      <p:pic>
        <p:nvPicPr>
          <p:cNvPr id="6" name="Picture 5">
            <a:extLst>
              <a:ext uri="{FF2B5EF4-FFF2-40B4-BE49-F238E27FC236}">
                <a16:creationId xmlns:a16="http://schemas.microsoft.com/office/drawing/2014/main" id="{3463872F-4EC4-C1BF-5384-292ED7915F0B}"/>
              </a:ext>
            </a:extLst>
          </p:cNvPr>
          <p:cNvPicPr>
            <a:picLocks noChangeAspect="1"/>
          </p:cNvPicPr>
          <p:nvPr/>
        </p:nvPicPr>
        <p:blipFill>
          <a:blip r:embed="rId4"/>
          <a:stretch>
            <a:fillRect/>
          </a:stretch>
        </p:blipFill>
        <p:spPr>
          <a:xfrm>
            <a:off x="11304315" y="5905071"/>
            <a:ext cx="783093" cy="792527"/>
          </a:xfrm>
          <a:prstGeom prst="rect">
            <a:avLst/>
          </a:prstGeom>
        </p:spPr>
      </p:pic>
      <p:sp>
        <p:nvSpPr>
          <p:cNvPr id="2" name="Title 1">
            <a:extLst>
              <a:ext uri="{FF2B5EF4-FFF2-40B4-BE49-F238E27FC236}">
                <a16:creationId xmlns:a16="http://schemas.microsoft.com/office/drawing/2014/main" id="{E5821C74-2145-00E5-4472-5A8ED3D43B72}"/>
              </a:ext>
            </a:extLst>
          </p:cNvPr>
          <p:cNvSpPr>
            <a:spLocks noGrp="1"/>
          </p:cNvSpPr>
          <p:nvPr>
            <p:ph type="title"/>
          </p:nvPr>
        </p:nvSpPr>
        <p:spPr>
          <a:xfrm>
            <a:off x="587822" y="365125"/>
            <a:ext cx="6172200" cy="1325563"/>
          </a:xfrm>
        </p:spPr>
        <p:txBody>
          <a:bodyPr/>
          <a:lstStyle/>
          <a:p>
            <a:r>
              <a:rPr lang="en-US" dirty="0">
                <a:solidFill>
                  <a:schemeClr val="accent2"/>
                </a:solidFill>
              </a:rPr>
              <a:t>Private Sector Responses</a:t>
            </a:r>
          </a:p>
        </p:txBody>
      </p:sp>
      <p:sp>
        <p:nvSpPr>
          <p:cNvPr id="4" name="Content Placeholder 2">
            <a:extLst>
              <a:ext uri="{FF2B5EF4-FFF2-40B4-BE49-F238E27FC236}">
                <a16:creationId xmlns:a16="http://schemas.microsoft.com/office/drawing/2014/main" id="{A9163F60-4315-6F51-F70D-32C9CAC8FB89}"/>
              </a:ext>
            </a:extLst>
          </p:cNvPr>
          <p:cNvSpPr>
            <a:spLocks noGrp="1"/>
          </p:cNvSpPr>
          <p:nvPr>
            <p:ph idx="1"/>
          </p:nvPr>
        </p:nvSpPr>
        <p:spPr>
          <a:xfrm>
            <a:off x="587822" y="1825625"/>
            <a:ext cx="6172200" cy="4667250"/>
          </a:xfrm>
        </p:spPr>
        <p:txBody>
          <a:bodyPr>
            <a:normAutofit/>
          </a:bodyPr>
          <a:lstStyle/>
          <a:p>
            <a:pPr marL="0" indent="0">
              <a:buNone/>
            </a:pPr>
            <a:r>
              <a:rPr lang="en-US" sz="2200" b="1" dirty="0"/>
              <a:t>Statements of Solidarity </a:t>
            </a:r>
          </a:p>
          <a:p>
            <a:pPr marL="0" indent="0">
              <a:buNone/>
            </a:pPr>
            <a:r>
              <a:rPr lang="en-US" sz="2200" dirty="0"/>
              <a:t>A public acknowledgment of racial injustice and a call for solidarity to support systemic change in society and the workplace with the goal of eradicating racism toward African Americans.</a:t>
            </a:r>
          </a:p>
          <a:p>
            <a:pPr marL="0" indent="0">
              <a:buNone/>
            </a:pPr>
            <a:r>
              <a:rPr lang="en-US" sz="2200" b="1" dirty="0"/>
              <a:t>Symbolic Actions </a:t>
            </a:r>
          </a:p>
          <a:p>
            <a:pPr marL="0" indent="0">
              <a:buNone/>
            </a:pPr>
            <a:r>
              <a:rPr lang="en-US" sz="2200" dirty="0"/>
              <a:t>Quick wins acknowledging historical racist actions in America and/or racist and discriminatory practices by corporations.</a:t>
            </a:r>
          </a:p>
          <a:p>
            <a:pPr marL="0" indent="0">
              <a:buNone/>
            </a:pPr>
            <a:endParaRPr lang="en-US" sz="800" b="1" dirty="0"/>
          </a:p>
          <a:p>
            <a:pPr marL="0" indent="0">
              <a:buNone/>
            </a:pPr>
            <a:r>
              <a:rPr lang="en-US" sz="2200" b="1" i="1" dirty="0"/>
              <a:t>Note: </a:t>
            </a:r>
            <a:r>
              <a:rPr lang="en-US" sz="2200" i="1" dirty="0"/>
              <a:t>Symbolic actions do not impact power and authority, nor do they address racial inequalities in the labor market.</a:t>
            </a:r>
          </a:p>
          <a:p>
            <a:pPr marL="0" indent="0">
              <a:buNone/>
            </a:pPr>
            <a:endParaRPr lang="en-US" dirty="0"/>
          </a:p>
        </p:txBody>
      </p:sp>
    </p:spTree>
    <p:extLst>
      <p:ext uri="{BB962C8B-B14F-4D97-AF65-F5344CB8AC3E}">
        <p14:creationId xmlns:p14="http://schemas.microsoft.com/office/powerpoint/2010/main" val="2018432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95D8940-D094-5F57-A507-7996E6F4757F}"/>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07EE9FE-3074-48A6-A16D-2D21BC3FD0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3892BE1-6F80-0B76-5F3B-2B7FE91B49F0}"/>
              </a:ext>
            </a:extLst>
          </p:cNvPr>
          <p:cNvSpPr txBox="1"/>
          <p:nvPr/>
        </p:nvSpPr>
        <p:spPr>
          <a:xfrm>
            <a:off x="836680" y="2405067"/>
            <a:ext cx="6002110" cy="3729034"/>
          </a:xfrm>
          <a:prstGeom prst="rect">
            <a:avLst/>
          </a:prstGeom>
        </p:spPr>
        <p:txBody>
          <a:bodyPr vert="horz" lIns="91440" tIns="45720" rIns="91440" bIns="45720" rtlCol="0">
            <a:normAutofit/>
          </a:bodyPr>
          <a:lstStyle/>
          <a:p>
            <a:pPr>
              <a:lnSpc>
                <a:spcPct val="90000"/>
              </a:lnSpc>
              <a:spcAft>
                <a:spcPts val="600"/>
              </a:spcAft>
            </a:pPr>
            <a:endParaRPr lang="en-US" sz="2000" dirty="0"/>
          </a:p>
        </p:txBody>
      </p:sp>
      <p:pic>
        <p:nvPicPr>
          <p:cNvPr id="3" name="Picture 2" descr="Low view of a tall building&#10;&#10;Description automatically generated">
            <a:extLst>
              <a:ext uri="{FF2B5EF4-FFF2-40B4-BE49-F238E27FC236}">
                <a16:creationId xmlns:a16="http://schemas.microsoft.com/office/drawing/2014/main" id="{D0ECBAC4-06B0-F91A-D9F1-FCAFA93A786E}"/>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rcRect r="-3" b="5703"/>
          <a:stretch/>
        </p:blipFill>
        <p:spPr>
          <a:xfrm>
            <a:off x="7199440" y="10"/>
            <a:ext cx="4992560" cy="6857990"/>
          </a:xfrm>
          <a:prstGeom prst="rect">
            <a:avLst/>
          </a:prstGeom>
          <a:noFill/>
          <a:effectLst/>
        </p:spPr>
      </p:pic>
      <p:pic>
        <p:nvPicPr>
          <p:cNvPr id="6" name="Picture 5">
            <a:extLst>
              <a:ext uri="{FF2B5EF4-FFF2-40B4-BE49-F238E27FC236}">
                <a16:creationId xmlns:a16="http://schemas.microsoft.com/office/drawing/2014/main" id="{2090F91D-369E-4DE7-2DE4-4A9FF3C4869F}"/>
              </a:ext>
            </a:extLst>
          </p:cNvPr>
          <p:cNvPicPr>
            <a:picLocks noChangeAspect="1"/>
          </p:cNvPicPr>
          <p:nvPr/>
        </p:nvPicPr>
        <p:blipFill>
          <a:blip r:embed="rId4"/>
          <a:stretch>
            <a:fillRect/>
          </a:stretch>
        </p:blipFill>
        <p:spPr>
          <a:xfrm>
            <a:off x="11304315" y="5905071"/>
            <a:ext cx="783093" cy="792527"/>
          </a:xfrm>
          <a:prstGeom prst="rect">
            <a:avLst/>
          </a:prstGeom>
        </p:spPr>
      </p:pic>
      <p:sp>
        <p:nvSpPr>
          <p:cNvPr id="2" name="Title 1">
            <a:extLst>
              <a:ext uri="{FF2B5EF4-FFF2-40B4-BE49-F238E27FC236}">
                <a16:creationId xmlns:a16="http://schemas.microsoft.com/office/drawing/2014/main" id="{6746393C-6F2E-A9A5-9A20-A4AD52DBA94E}"/>
              </a:ext>
            </a:extLst>
          </p:cNvPr>
          <p:cNvSpPr>
            <a:spLocks noGrp="1"/>
          </p:cNvSpPr>
          <p:nvPr>
            <p:ph type="title"/>
          </p:nvPr>
        </p:nvSpPr>
        <p:spPr>
          <a:xfrm>
            <a:off x="587822" y="365125"/>
            <a:ext cx="6172200" cy="1325563"/>
          </a:xfrm>
        </p:spPr>
        <p:txBody>
          <a:bodyPr/>
          <a:lstStyle/>
          <a:p>
            <a:r>
              <a:rPr lang="en-US" dirty="0">
                <a:solidFill>
                  <a:schemeClr val="accent2"/>
                </a:solidFill>
              </a:rPr>
              <a:t>Private Sector Responses</a:t>
            </a:r>
          </a:p>
        </p:txBody>
      </p:sp>
      <p:sp>
        <p:nvSpPr>
          <p:cNvPr id="4" name="Content Placeholder 2">
            <a:extLst>
              <a:ext uri="{FF2B5EF4-FFF2-40B4-BE49-F238E27FC236}">
                <a16:creationId xmlns:a16="http://schemas.microsoft.com/office/drawing/2014/main" id="{006D4377-B6D2-B743-CAD6-3C9E874B42D0}"/>
              </a:ext>
            </a:extLst>
          </p:cNvPr>
          <p:cNvSpPr>
            <a:spLocks noGrp="1"/>
          </p:cNvSpPr>
          <p:nvPr>
            <p:ph idx="1"/>
          </p:nvPr>
        </p:nvSpPr>
        <p:spPr>
          <a:xfrm>
            <a:off x="587822" y="1634084"/>
            <a:ext cx="6172200" cy="4667250"/>
          </a:xfrm>
        </p:spPr>
        <p:txBody>
          <a:bodyPr>
            <a:noAutofit/>
          </a:bodyPr>
          <a:lstStyle/>
          <a:p>
            <a:pPr marL="0" indent="0">
              <a:buNone/>
            </a:pPr>
            <a:r>
              <a:rPr lang="en-US" sz="2000" b="1" dirty="0"/>
              <a:t>Structural Changes </a:t>
            </a:r>
          </a:p>
          <a:p>
            <a:pPr marL="0" indent="0">
              <a:buNone/>
            </a:pPr>
            <a:r>
              <a:rPr lang="en-US" sz="2000" dirty="0"/>
              <a:t>Actions initiated by corporations to change corporate practices needed to yield desired diversity outcomes; however, these actions are largely temporary, leadership-dependent, and do not address the root causes of economic disparities, workplace discrimination or injustice within corporate culture.</a:t>
            </a:r>
          </a:p>
          <a:p>
            <a:pPr marL="0" indent="0">
              <a:buNone/>
            </a:pPr>
            <a:r>
              <a:rPr lang="en-US" sz="2000" b="1" dirty="0"/>
              <a:t>Systemic Investments</a:t>
            </a:r>
          </a:p>
          <a:p>
            <a:pPr marL="0" indent="0">
              <a:buNone/>
            </a:pPr>
            <a:r>
              <a:rPr lang="en-US" sz="2000" dirty="0"/>
              <a:t>Strategic investments, rooted in antiracist practices, are long-term, sustainable, collaborative initiatives aimed at addressing root causes of social injustice and racism in America and the workplace and seek to empower people of color with the tools, resources, and assets needed to close social and economic disparities between Whites and Black Americans.</a:t>
            </a:r>
          </a:p>
          <a:p>
            <a:endParaRPr lang="en-US" sz="2000" dirty="0"/>
          </a:p>
        </p:txBody>
      </p:sp>
    </p:spTree>
    <p:extLst>
      <p:ext uri="{BB962C8B-B14F-4D97-AF65-F5344CB8AC3E}">
        <p14:creationId xmlns:p14="http://schemas.microsoft.com/office/powerpoint/2010/main" val="2158997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9033A7A-E6FC-2D36-6F65-4BBF44BB4CC5}"/>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24BE574-127B-855D-5D4E-F9097A6BA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97D660E-1EC6-B799-10BB-E2C60A450E95}"/>
              </a:ext>
            </a:extLst>
          </p:cNvPr>
          <p:cNvSpPr txBox="1"/>
          <p:nvPr/>
        </p:nvSpPr>
        <p:spPr>
          <a:xfrm>
            <a:off x="836680" y="2405067"/>
            <a:ext cx="6002110" cy="3729034"/>
          </a:xfrm>
          <a:prstGeom prst="rect">
            <a:avLst/>
          </a:prstGeom>
        </p:spPr>
        <p:txBody>
          <a:bodyPr vert="horz" lIns="91440" tIns="45720" rIns="91440" bIns="45720" rtlCol="0">
            <a:normAutofit/>
          </a:bodyPr>
          <a:lstStyle/>
          <a:p>
            <a:pPr>
              <a:lnSpc>
                <a:spcPct val="90000"/>
              </a:lnSpc>
              <a:spcAft>
                <a:spcPts val="600"/>
              </a:spcAft>
            </a:pPr>
            <a:endParaRPr lang="en-US" sz="2000" dirty="0"/>
          </a:p>
        </p:txBody>
      </p:sp>
      <p:pic>
        <p:nvPicPr>
          <p:cNvPr id="3" name="Picture 2" descr="Low view of a tall building&#10;&#10;Description automatically generated">
            <a:extLst>
              <a:ext uri="{FF2B5EF4-FFF2-40B4-BE49-F238E27FC236}">
                <a16:creationId xmlns:a16="http://schemas.microsoft.com/office/drawing/2014/main" id="{087435F9-5471-97DF-E9DC-651E89278F51}"/>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rcRect r="-3" b="5703"/>
          <a:stretch/>
        </p:blipFill>
        <p:spPr>
          <a:xfrm>
            <a:off x="7199440" y="10"/>
            <a:ext cx="4992560" cy="6857990"/>
          </a:xfrm>
          <a:prstGeom prst="rect">
            <a:avLst/>
          </a:prstGeom>
          <a:noFill/>
          <a:effectLst/>
        </p:spPr>
      </p:pic>
      <p:pic>
        <p:nvPicPr>
          <p:cNvPr id="6" name="Picture 5">
            <a:extLst>
              <a:ext uri="{FF2B5EF4-FFF2-40B4-BE49-F238E27FC236}">
                <a16:creationId xmlns:a16="http://schemas.microsoft.com/office/drawing/2014/main" id="{D64F9A17-8EB0-C0C3-6F54-93908E1148A6}"/>
              </a:ext>
            </a:extLst>
          </p:cNvPr>
          <p:cNvPicPr>
            <a:picLocks noChangeAspect="1"/>
          </p:cNvPicPr>
          <p:nvPr/>
        </p:nvPicPr>
        <p:blipFill>
          <a:blip r:embed="rId4"/>
          <a:stretch>
            <a:fillRect/>
          </a:stretch>
        </p:blipFill>
        <p:spPr>
          <a:xfrm>
            <a:off x="11304315" y="5905071"/>
            <a:ext cx="783093" cy="792527"/>
          </a:xfrm>
          <a:prstGeom prst="rect">
            <a:avLst/>
          </a:prstGeom>
        </p:spPr>
      </p:pic>
      <p:sp>
        <p:nvSpPr>
          <p:cNvPr id="2" name="Title 1">
            <a:extLst>
              <a:ext uri="{FF2B5EF4-FFF2-40B4-BE49-F238E27FC236}">
                <a16:creationId xmlns:a16="http://schemas.microsoft.com/office/drawing/2014/main" id="{56ED61B3-FFCD-48EC-E7BF-DCC7BEC4F33C}"/>
              </a:ext>
            </a:extLst>
          </p:cNvPr>
          <p:cNvSpPr>
            <a:spLocks noGrp="1"/>
          </p:cNvSpPr>
          <p:nvPr>
            <p:ph type="title"/>
          </p:nvPr>
        </p:nvSpPr>
        <p:spPr>
          <a:xfrm>
            <a:off x="587822" y="365125"/>
            <a:ext cx="6172200" cy="1325563"/>
          </a:xfrm>
        </p:spPr>
        <p:txBody>
          <a:bodyPr/>
          <a:lstStyle/>
          <a:p>
            <a:r>
              <a:rPr lang="en-US" dirty="0">
                <a:solidFill>
                  <a:schemeClr val="accent2"/>
                </a:solidFill>
              </a:rPr>
              <a:t>A Call to Action</a:t>
            </a:r>
          </a:p>
        </p:txBody>
      </p:sp>
      <p:sp>
        <p:nvSpPr>
          <p:cNvPr id="4" name="Content Placeholder 2">
            <a:extLst>
              <a:ext uri="{FF2B5EF4-FFF2-40B4-BE49-F238E27FC236}">
                <a16:creationId xmlns:a16="http://schemas.microsoft.com/office/drawing/2014/main" id="{90DBE80D-DDCA-18F5-8E55-BFD624CA0A1B}"/>
              </a:ext>
            </a:extLst>
          </p:cNvPr>
          <p:cNvSpPr>
            <a:spLocks noGrp="1"/>
          </p:cNvSpPr>
          <p:nvPr>
            <p:ph idx="1"/>
          </p:nvPr>
        </p:nvSpPr>
        <p:spPr>
          <a:xfrm>
            <a:off x="587822" y="1825625"/>
            <a:ext cx="6172200" cy="4351338"/>
          </a:xfrm>
        </p:spPr>
        <p:txBody>
          <a:bodyPr/>
          <a:lstStyle/>
          <a:p>
            <a:pPr marL="0" indent="0">
              <a:buNone/>
            </a:pPr>
            <a:r>
              <a:rPr lang="en-US" sz="2800" dirty="0">
                <a:effectLst/>
                <a:latin typeface="EB Garamond" panose="00000500000000000000" pitchFamily="2" charset="0"/>
                <a:ea typeface="Calibri" panose="020F0502020204030204" pitchFamily="34" charset="0"/>
                <a:cs typeface="EB Garamond" panose="00000500000000000000" pitchFamily="2" charset="0"/>
              </a:rPr>
              <a:t>The racial wealth gap that has been created, in large part, by the private sector, is deeply rooted in a system of economic oppression and racism.</a:t>
            </a:r>
          </a:p>
          <a:p>
            <a:pPr marL="0" indent="0">
              <a:buNone/>
            </a:pPr>
            <a:endParaRPr lang="en-US" dirty="0">
              <a:latin typeface="EB Garamond" panose="00000500000000000000" pitchFamily="2" charset="0"/>
              <a:ea typeface="Calibri" panose="020F0502020204030204" pitchFamily="34" charset="0"/>
              <a:cs typeface="EB Garamond" panose="00000500000000000000" pitchFamily="2" charset="0"/>
            </a:endParaRPr>
          </a:p>
          <a:p>
            <a:pPr marL="0" indent="0">
              <a:buNone/>
            </a:pPr>
            <a:r>
              <a:rPr lang="en-US" sz="2800" dirty="0">
                <a:effectLst/>
                <a:latin typeface="EB Garamond" panose="00000500000000000000" pitchFamily="2" charset="0"/>
                <a:ea typeface="Calibri" panose="020F0502020204030204" pitchFamily="34" charset="0"/>
                <a:cs typeface="EB Garamond" panose="00000500000000000000" pitchFamily="2" charset="0"/>
              </a:rPr>
              <a:t>At this point in our history, Americans are demanding change and change that is led by an </a:t>
            </a:r>
            <a:r>
              <a:rPr lang="en-US" sz="2800" b="1" dirty="0">
                <a:solidFill>
                  <a:schemeClr val="accent2"/>
                </a:solidFill>
                <a:effectLst/>
                <a:latin typeface="EB Garamond" panose="00000500000000000000" pitchFamily="2" charset="0"/>
                <a:ea typeface="Calibri" panose="020F0502020204030204" pitchFamily="34" charset="0"/>
                <a:cs typeface="EB Garamond" panose="00000500000000000000" pitchFamily="2" charset="0"/>
              </a:rPr>
              <a:t>antiracist private sector movement</a:t>
            </a:r>
            <a:r>
              <a:rPr lang="en-US" sz="2800" dirty="0">
                <a:effectLst/>
                <a:latin typeface="EB Garamond" panose="00000500000000000000" pitchFamily="2" charset="0"/>
                <a:ea typeface="Calibri" panose="020F0502020204030204" pitchFamily="34" charset="0"/>
                <a:cs typeface="EB Garamond" panose="00000500000000000000" pitchFamily="2"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591851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D6A3720-496B-08F3-5517-43486304A3BD}"/>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4D52D3B-25F9-1DAF-9673-DC83C5FCEB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group of men in suits&#10;&#10;Description automatically generated">
            <a:extLst>
              <a:ext uri="{FF2B5EF4-FFF2-40B4-BE49-F238E27FC236}">
                <a16:creationId xmlns:a16="http://schemas.microsoft.com/office/drawing/2014/main" id="{4A7F95AE-F737-F763-BCE6-29E3D526DAC4}"/>
              </a:ext>
            </a:extLst>
          </p:cNvPr>
          <p:cNvPicPr>
            <a:picLocks noChangeAspect="1"/>
          </p:cNvPicPr>
          <p:nvPr/>
        </p:nvPicPr>
        <p:blipFill>
          <a:blip r:embed="rId2">
            <a:extLst>
              <a:ext uri="{28A0092B-C50C-407E-A947-70E740481C1C}">
                <a14:useLocalDpi xmlns:a14="http://schemas.microsoft.com/office/drawing/2010/main" val="0"/>
              </a:ext>
            </a:extLst>
          </a:blip>
          <a:srcRect l="31152" r="27898" b="-2"/>
          <a:stretch/>
        </p:blipFill>
        <p:spPr>
          <a:xfrm>
            <a:off x="7199440" y="10"/>
            <a:ext cx="4992560" cy="6857990"/>
          </a:xfrm>
          <a:prstGeom prst="rect">
            <a:avLst/>
          </a:prstGeom>
          <a:effectLst/>
        </p:spPr>
      </p:pic>
      <p:pic>
        <p:nvPicPr>
          <p:cNvPr id="6" name="Picture 5">
            <a:extLst>
              <a:ext uri="{FF2B5EF4-FFF2-40B4-BE49-F238E27FC236}">
                <a16:creationId xmlns:a16="http://schemas.microsoft.com/office/drawing/2014/main" id="{B3C84273-DE52-83AC-87E6-0587411AC18E}"/>
              </a:ext>
            </a:extLst>
          </p:cNvPr>
          <p:cNvPicPr>
            <a:picLocks noChangeAspect="1"/>
          </p:cNvPicPr>
          <p:nvPr/>
        </p:nvPicPr>
        <p:blipFill>
          <a:blip r:embed="rId3"/>
          <a:stretch>
            <a:fillRect/>
          </a:stretch>
        </p:blipFill>
        <p:spPr>
          <a:xfrm>
            <a:off x="11304315" y="5905071"/>
            <a:ext cx="783093" cy="792527"/>
          </a:xfrm>
          <a:prstGeom prst="rect">
            <a:avLst/>
          </a:prstGeom>
        </p:spPr>
      </p:pic>
      <p:sp>
        <p:nvSpPr>
          <p:cNvPr id="3" name="Title 1">
            <a:extLst>
              <a:ext uri="{FF2B5EF4-FFF2-40B4-BE49-F238E27FC236}">
                <a16:creationId xmlns:a16="http://schemas.microsoft.com/office/drawing/2014/main" id="{3BF433F4-E720-40AA-8181-61F4F12D3CB5}"/>
              </a:ext>
            </a:extLst>
          </p:cNvPr>
          <p:cNvSpPr>
            <a:spLocks noGrp="1"/>
          </p:cNvSpPr>
          <p:nvPr>
            <p:ph type="title"/>
          </p:nvPr>
        </p:nvSpPr>
        <p:spPr>
          <a:xfrm>
            <a:off x="587822" y="365125"/>
            <a:ext cx="6172200" cy="1325563"/>
          </a:xfrm>
        </p:spPr>
        <p:txBody>
          <a:bodyPr/>
          <a:lstStyle/>
          <a:p>
            <a:r>
              <a:rPr lang="en-US" dirty="0">
                <a:solidFill>
                  <a:schemeClr val="accent2"/>
                </a:solidFill>
              </a:rPr>
              <a:t>Key Definitions</a:t>
            </a:r>
          </a:p>
        </p:txBody>
      </p:sp>
      <p:sp>
        <p:nvSpPr>
          <p:cNvPr id="4" name="Content Placeholder 2">
            <a:extLst>
              <a:ext uri="{FF2B5EF4-FFF2-40B4-BE49-F238E27FC236}">
                <a16:creationId xmlns:a16="http://schemas.microsoft.com/office/drawing/2014/main" id="{73631A17-F3DD-6CBE-3EB7-6A404AC3E39A}"/>
              </a:ext>
            </a:extLst>
          </p:cNvPr>
          <p:cNvSpPr>
            <a:spLocks noGrp="1"/>
          </p:cNvSpPr>
          <p:nvPr>
            <p:ph idx="1"/>
          </p:nvPr>
        </p:nvSpPr>
        <p:spPr>
          <a:xfrm>
            <a:off x="587822" y="1825624"/>
            <a:ext cx="6172200" cy="4079447"/>
          </a:xfrm>
        </p:spPr>
        <p:txBody>
          <a:bodyPr>
            <a:noAutofit/>
          </a:bodyPr>
          <a:lstStyle/>
          <a:p>
            <a:pPr marL="342900" marR="0" lvl="0" indent="-342900" algn="just">
              <a:lnSpc>
                <a:spcPct val="115000"/>
              </a:lnSpc>
              <a:spcAft>
                <a:spcPts val="1000"/>
              </a:spcAft>
              <a:buFont typeface="Symbol" panose="05050102010706020507" pitchFamily="18" charset="2"/>
              <a:buChar char=""/>
            </a:pPr>
            <a:r>
              <a:rPr lang="en-US" sz="2000" b="1" dirty="0">
                <a:effectLst/>
                <a:ea typeface="Calibri" panose="020F0502020204030204" pitchFamily="34" charset="0"/>
                <a:cs typeface="EB Garamond" panose="00000500000000000000" pitchFamily="2" charset="0"/>
              </a:rPr>
              <a:t>Racists - </a:t>
            </a:r>
            <a:r>
              <a:rPr lang="en-US" sz="2000" dirty="0">
                <a:effectLst/>
                <a:ea typeface="Calibri" panose="020F0502020204030204" pitchFamily="34" charset="0"/>
                <a:cs typeface="EB Garamond" panose="00000500000000000000" pitchFamily="2" charset="0"/>
              </a:rPr>
              <a:t>any policies and practices that generate racial disparities or different outcomes by race. </a:t>
            </a:r>
          </a:p>
          <a:p>
            <a:pPr marL="342900" marR="0" lvl="0" indent="-342900" algn="just">
              <a:lnSpc>
                <a:spcPct val="115000"/>
              </a:lnSpc>
              <a:spcAft>
                <a:spcPts val="1000"/>
              </a:spcAft>
              <a:buFont typeface="Symbol" panose="05050102010706020507" pitchFamily="18" charset="2"/>
              <a:buChar char=""/>
            </a:pPr>
            <a:r>
              <a:rPr lang="en-US" sz="2000" b="1" dirty="0">
                <a:ea typeface="Calibri" panose="020F0502020204030204" pitchFamily="34" charset="0"/>
                <a:cs typeface="EB Garamond" panose="00000500000000000000" pitchFamily="2" charset="0"/>
              </a:rPr>
              <a:t>A racist Economy </a:t>
            </a:r>
            <a:r>
              <a:rPr lang="en-US" sz="2000" dirty="0">
                <a:ea typeface="Calibri" panose="020F0502020204030204" pitchFamily="34" charset="0"/>
                <a:cs typeface="EB Garamond" panose="00000500000000000000" pitchFamily="2" charset="0"/>
              </a:rPr>
              <a:t>is ambivalent toward the legacy of legal racial discrimination in America and its subsequent impact on generating disproportionate labor market outcomes and suppressing economic growth potential. </a:t>
            </a:r>
          </a:p>
        </p:txBody>
      </p:sp>
    </p:spTree>
    <p:extLst>
      <p:ext uri="{BB962C8B-B14F-4D97-AF65-F5344CB8AC3E}">
        <p14:creationId xmlns:p14="http://schemas.microsoft.com/office/powerpoint/2010/main" val="19437563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28338</TotalTime>
  <Words>1417</Words>
  <Application>Microsoft Office PowerPoint</Application>
  <PresentationFormat>Widescreen</PresentationFormat>
  <Paragraphs>94</Paragraphs>
  <Slides>29</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Aptos</vt:lpstr>
      <vt:lpstr>Aptos Display</vt:lpstr>
      <vt:lpstr>Arial</vt:lpstr>
      <vt:lpstr>Calibri</vt:lpstr>
      <vt:lpstr>EB Garamond</vt:lpstr>
      <vt:lpstr>Symbol</vt:lpstr>
      <vt:lpstr>Office Theme</vt:lpstr>
      <vt:lpstr>STAND IN SOLIDARITY</vt:lpstr>
      <vt:lpstr>PowerPoint Presentation</vt:lpstr>
      <vt:lpstr>A Shift In Public Opinion &amp; Consumer Expectations</vt:lpstr>
      <vt:lpstr>Key Definitions</vt:lpstr>
      <vt:lpstr>PowerPoint Presentation</vt:lpstr>
      <vt:lpstr>Private Sector Responses</vt:lpstr>
      <vt:lpstr>Private Sector Responses</vt:lpstr>
      <vt:lpstr>A Call to Action</vt:lpstr>
      <vt:lpstr>Key Definitions</vt:lpstr>
      <vt:lpstr>Key Definitions</vt:lpstr>
      <vt:lpstr>What is an Antiracist Company?</vt:lpstr>
      <vt:lpstr>PowerPoint Presentation</vt:lpstr>
      <vt:lpstr>Effective Antiracists Business Strategies</vt:lpstr>
      <vt:lpstr>PowerPoint Presentation</vt:lpstr>
      <vt:lpstr>Citigroup Report</vt:lpstr>
      <vt:lpstr>Citigroup Report</vt:lpstr>
      <vt:lpstr>McKinsey &amp; Company Report</vt:lpstr>
      <vt:lpstr>PolicyLink Report</vt:lpstr>
      <vt:lpstr>PowerPoint Presentation</vt:lpstr>
      <vt:lpstr>PowerPoint Presentation</vt:lpstr>
      <vt:lpstr>PowerPoint Presentation</vt:lpstr>
      <vt:lpstr>PowerPoint Presentation</vt:lpstr>
      <vt:lpstr>Drivers of Income Inequality</vt:lpstr>
      <vt:lpstr>PowerPoint Presentation</vt:lpstr>
      <vt:lpstr>Bottom-Line Impact</vt:lpstr>
      <vt:lpstr>Bottom-Line Impact</vt:lpstr>
      <vt:lpstr>Bottom-Line Impact</vt:lpstr>
      <vt:lpstr>PowerPoint Presentation</vt:lpstr>
      <vt:lpstr>For more information on how the private sector can fulfill kings dream of economic justice and equality, please visit: www.standinsolidarity.com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Roderick Wheeler</dc:creator>
  <cp:lastModifiedBy>Roderick Wheeler</cp:lastModifiedBy>
  <cp:revision>12</cp:revision>
  <dcterms:created xsi:type="dcterms:W3CDTF">2024-12-04T18:11:59Z</dcterms:created>
  <dcterms:modified xsi:type="dcterms:W3CDTF">2025-01-06T22:15:33Z</dcterms:modified>
</cp:coreProperties>
</file>