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6" roundtripDataSignature="AMtx7mhW2nsrK5E15zxKGgoSALH9qHGU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3D733C-38D9-48A7-A2E6-33B03C96A886}">
  <a:tblStyle styleId="{3B3D733C-38D9-48A7-A2E6-33B03C96A88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customschemas.google.com/relationships/presentationmetadata" Target="metadata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6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hyperlink" Target="https://portal.onehome.com/en-US/properties/list?token=eyJPU04iOiJTV0ZMIiwiYWdlbnRpZCI6IjEyMTg0OCIsInNldGlkIjogIjEwMjY0OTAiLCJzZXRUeXBlIjogIlBST1BFUlRZIiwic2F2ZWRTZWFyY2hJZCI6ICJiMWZlMmQyNi1kNzdhLTNmZTQtODNhZS02OWM2MDJiYmUyMmUiLCJlbWFpbCI6ICIiLCAiVmlld01vZGUiOiAiMyJ9&amp;searchId=b1fe2d26-d77a-3fe4-83ae-69c602bbe22e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Relationship Id="rId4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image" Target="../media/image2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2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4" Type="http://schemas.openxmlformats.org/officeDocument/2006/relationships/image" Target="../media/image6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Relationship Id="rId4" Type="http://schemas.openxmlformats.org/officeDocument/2006/relationships/image" Target="../media/image3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Relationship Id="rId4" Type="http://schemas.openxmlformats.org/officeDocument/2006/relationships/image" Target="../media/image3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Relationship Id="rId4" Type="http://schemas.openxmlformats.org/officeDocument/2006/relationships/image" Target="../media/image3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Relationship Id="rId4" Type="http://schemas.openxmlformats.org/officeDocument/2006/relationships/image" Target="../media/image6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Relationship Id="rId4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Relationship Id="rId4" Type="http://schemas.openxmlformats.org/officeDocument/2006/relationships/image" Target="../media/image4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png"/><Relationship Id="rId4" Type="http://schemas.openxmlformats.org/officeDocument/2006/relationships/image" Target="../media/image4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Relationship Id="rId4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Relationship Id="rId4" Type="http://schemas.openxmlformats.org/officeDocument/2006/relationships/image" Target="../media/image6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8.png"/><Relationship Id="rId4" Type="http://schemas.openxmlformats.org/officeDocument/2006/relationships/image" Target="../media/image4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3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png"/><Relationship Id="rId4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png"/><Relationship Id="rId4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png"/><Relationship Id="rId4" Type="http://schemas.openxmlformats.org/officeDocument/2006/relationships/image" Target="../media/image5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7.png"/><Relationship Id="rId4" Type="http://schemas.openxmlformats.org/officeDocument/2006/relationships/image" Target="../media/image4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png"/><Relationship Id="rId4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Relationship Id="rId4" Type="http://schemas.openxmlformats.org/officeDocument/2006/relationships/image" Target="../media/image6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png"/><Relationship Id="rId4" Type="http://schemas.openxmlformats.org/officeDocument/2006/relationships/image" Target="../media/image6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7.png"/><Relationship Id="rId4" Type="http://schemas.openxmlformats.org/officeDocument/2006/relationships/image" Target="../media/image54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Relationship Id="rId4" Type="http://schemas.openxmlformats.org/officeDocument/2006/relationships/image" Target="../media/image6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25690" y="1028700"/>
            <a:ext cx="9236621" cy="8229600"/>
          </a:xfrm>
          <a:custGeom>
            <a:rect b="b" l="l" r="r" t="t"/>
            <a:pathLst>
              <a:path extrusionOk="0" h="8229600" w="9236621">
                <a:moveTo>
                  <a:pt x="0" y="0"/>
                </a:moveTo>
                <a:lnTo>
                  <a:pt x="9236620" y="0"/>
                </a:lnTo>
                <a:lnTo>
                  <a:pt x="92366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4999"/>
            </a:blip>
            <a:stretch>
              <a:fillRect b="0" l="-2718" r="-2718" t="0"/>
            </a:stretch>
          </a:blipFill>
          <a:ln>
            <a:noFill/>
          </a:ln>
        </p:spPr>
      </p:sp>
      <p:sp>
        <p:nvSpPr>
          <p:cNvPr id="85" name="Google Shape;85;p1"/>
          <p:cNvSpPr txBox="1"/>
          <p:nvPr/>
        </p:nvSpPr>
        <p:spPr>
          <a:xfrm>
            <a:off x="4796254" y="4086578"/>
            <a:ext cx="8695492" cy="1990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50" u="none" cap="none" strike="noStrike">
                <a:solidFill>
                  <a:srgbClr val="E4E8E2"/>
                </a:solidFill>
                <a:latin typeface="Arial"/>
                <a:ea typeface="Arial"/>
                <a:cs typeface="Arial"/>
                <a:sym typeface="Arial"/>
              </a:rPr>
              <a:t>Fresh Water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10"/>
          <p:cNvCxnSpPr/>
          <p:nvPr/>
        </p:nvCxnSpPr>
        <p:spPr>
          <a:xfrm>
            <a:off x="0" y="4886325"/>
            <a:ext cx="4288078" cy="0"/>
          </a:xfrm>
          <a:prstGeom prst="straightConnector1">
            <a:avLst/>
          </a:prstGeom>
          <a:noFill/>
          <a:ln cap="flat" cmpd="sng" w="38100">
            <a:solidFill>
              <a:srgbClr val="E4E8E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0"/>
          <p:cNvCxnSpPr/>
          <p:nvPr/>
        </p:nvCxnSpPr>
        <p:spPr>
          <a:xfrm>
            <a:off x="13999922" y="4886325"/>
            <a:ext cx="4288078" cy="0"/>
          </a:xfrm>
          <a:prstGeom prst="straightConnector1">
            <a:avLst/>
          </a:prstGeom>
          <a:noFill/>
          <a:ln cap="flat" cmpd="sng" w="38100">
            <a:solidFill>
              <a:srgbClr val="E4E8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10"/>
          <p:cNvSpPr/>
          <p:nvPr/>
        </p:nvSpPr>
        <p:spPr>
          <a:xfrm>
            <a:off x="0" y="162081"/>
            <a:ext cx="10614526" cy="2876285"/>
          </a:xfrm>
          <a:custGeom>
            <a:rect b="b" l="l" r="r" t="t"/>
            <a:pathLst>
              <a:path extrusionOk="0" h="2876285" w="10614526">
                <a:moveTo>
                  <a:pt x="0" y="0"/>
                </a:moveTo>
                <a:lnTo>
                  <a:pt x="10614526" y="0"/>
                </a:lnTo>
                <a:lnTo>
                  <a:pt x="10614526" y="2876285"/>
                </a:lnTo>
                <a:lnTo>
                  <a:pt x="0" y="2876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58" l="0" r="0" t="0"/>
            </a:stretch>
          </a:blipFill>
          <a:ln>
            <a:noFill/>
          </a:ln>
        </p:spPr>
      </p:sp>
      <p:sp>
        <p:nvSpPr>
          <p:cNvPr id="164" name="Google Shape;164;p10"/>
          <p:cNvSpPr txBox="1"/>
          <p:nvPr/>
        </p:nvSpPr>
        <p:spPr>
          <a:xfrm>
            <a:off x="4288078" y="3991833"/>
            <a:ext cx="9711843" cy="1704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E4E8E2"/>
                </a:solidFill>
                <a:latin typeface="Arial"/>
                <a:ea typeface="Arial"/>
                <a:cs typeface="Arial"/>
                <a:sym typeface="Arial"/>
              </a:rPr>
              <a:t>MILANO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13288061" y="7379845"/>
            <a:ext cx="4528468" cy="237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CEO: ZAKI LEV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(786) 320-5590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 NE 163RD STREET.SUITE 103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NORTH MIAMI BEACH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FLORIDA 33162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/>
        </p:nvSpPr>
        <p:spPr>
          <a:xfrm>
            <a:off x="3284199" y="3804762"/>
            <a:ext cx="11491032" cy="4892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72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BASED ON: 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72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VERA MODEL 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72" u="none" cap="none" strike="noStrike">
              <a:solidFill>
                <a:srgbClr val="004A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72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 “MILANO” IS LOCATED AT: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72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15 NW 19TH TERRACE CAPE CORAL, FLORIDA. 33993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872" u="none" cap="none" strike="noStrike">
              <a:solidFill>
                <a:srgbClr val="004A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872" u="none" cap="none" strike="noStrike">
              <a:solidFill>
                <a:srgbClr val="004A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-4147062" y="0"/>
            <a:ext cx="7025538" cy="10287000"/>
            <a:chOff x="0" y="0"/>
            <a:chExt cx="1850348" cy="2709333"/>
          </a:xfrm>
        </p:grpSpPr>
        <p:sp>
          <p:nvSpPr>
            <p:cNvPr id="172" name="Google Shape;172;p11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73" name="Google Shape;173;p11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1"/>
          <p:cNvGrpSpPr/>
          <p:nvPr/>
        </p:nvGrpSpPr>
        <p:grpSpPr>
          <a:xfrm>
            <a:off x="14775231" y="0"/>
            <a:ext cx="7025538" cy="10287000"/>
            <a:chOff x="0" y="0"/>
            <a:chExt cx="1850348" cy="2709333"/>
          </a:xfrm>
        </p:grpSpPr>
        <p:sp>
          <p:nvSpPr>
            <p:cNvPr id="175" name="Google Shape;175;p11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76" name="Google Shape;176;p11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11"/>
          <p:cNvSpPr/>
          <p:nvPr/>
        </p:nvSpPr>
        <p:spPr>
          <a:xfrm>
            <a:off x="7642899" y="1152836"/>
            <a:ext cx="5057033" cy="4505691"/>
          </a:xfrm>
          <a:custGeom>
            <a:rect b="b" l="l" r="r" t="t"/>
            <a:pathLst>
              <a:path extrusionOk="0" h="4505691" w="5057033">
                <a:moveTo>
                  <a:pt x="0" y="0"/>
                </a:moveTo>
                <a:lnTo>
                  <a:pt x="5057033" y="0"/>
                </a:lnTo>
                <a:lnTo>
                  <a:pt x="5057033" y="4505690"/>
                </a:lnTo>
                <a:lnTo>
                  <a:pt x="0" y="4505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4999"/>
            </a:blip>
            <a:stretch>
              <a:fillRect b="0" l="-2718" r="-2718" t="0"/>
            </a:stretch>
          </a:blipFill>
          <a:ln>
            <a:noFill/>
          </a:ln>
        </p:spPr>
      </p:sp>
      <p:sp>
        <p:nvSpPr>
          <p:cNvPr id="178" name="Google Shape;178;p11"/>
          <p:cNvSpPr txBox="1"/>
          <p:nvPr/>
        </p:nvSpPr>
        <p:spPr>
          <a:xfrm>
            <a:off x="7642899" y="2776187"/>
            <a:ext cx="4965583" cy="1135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51" u="none" cap="none" strike="noStrike">
                <a:solidFill>
                  <a:srgbClr val="E4E8E2"/>
                </a:solidFill>
                <a:latin typeface="Arial"/>
                <a:ea typeface="Arial"/>
                <a:cs typeface="Arial"/>
                <a:sym typeface="Arial"/>
              </a:rPr>
              <a:t>Fresh Water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2"/>
          <p:cNvGrpSpPr/>
          <p:nvPr/>
        </p:nvGrpSpPr>
        <p:grpSpPr>
          <a:xfrm>
            <a:off x="-4147062" y="0"/>
            <a:ext cx="7025538" cy="10287000"/>
            <a:chOff x="0" y="0"/>
            <a:chExt cx="1850348" cy="2709333"/>
          </a:xfrm>
        </p:grpSpPr>
        <p:sp>
          <p:nvSpPr>
            <p:cNvPr id="184" name="Google Shape;184;p12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85" name="Google Shape;185;p12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2"/>
          <p:cNvGrpSpPr/>
          <p:nvPr/>
        </p:nvGrpSpPr>
        <p:grpSpPr>
          <a:xfrm>
            <a:off x="14775231" y="0"/>
            <a:ext cx="7025538" cy="10287000"/>
            <a:chOff x="0" y="0"/>
            <a:chExt cx="1850348" cy="2709333"/>
          </a:xfrm>
        </p:grpSpPr>
        <p:sp>
          <p:nvSpPr>
            <p:cNvPr id="187" name="Google Shape;187;p12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88" name="Google Shape;188;p12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2"/>
          <p:cNvGrpSpPr/>
          <p:nvPr/>
        </p:nvGrpSpPr>
        <p:grpSpPr>
          <a:xfrm>
            <a:off x="8253325" y="4958701"/>
            <a:ext cx="977955" cy="1046717"/>
            <a:chOff x="0" y="-57150"/>
            <a:chExt cx="812800" cy="869950"/>
          </a:xfrm>
        </p:grpSpPr>
        <p:sp>
          <p:nvSpPr>
            <p:cNvPr id="190" name="Google Shape;19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91" name="Google Shape;191;p12"/>
            <p:cNvSpPr txBox="1"/>
            <p:nvPr/>
          </p:nvSpPr>
          <p:spPr>
            <a:xfrm>
              <a:off x="203200" y="-57150"/>
              <a:ext cx="406400" cy="768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12"/>
          <p:cNvSpPr/>
          <p:nvPr/>
        </p:nvSpPr>
        <p:spPr>
          <a:xfrm>
            <a:off x="7955319" y="6355492"/>
            <a:ext cx="1573967" cy="1573967"/>
          </a:xfrm>
          <a:custGeom>
            <a:rect b="b" l="l" r="r" t="t"/>
            <a:pathLst>
              <a:path extrusionOk="0" h="1573967" w="1573967">
                <a:moveTo>
                  <a:pt x="0" y="0"/>
                </a:moveTo>
                <a:lnTo>
                  <a:pt x="1573967" y="0"/>
                </a:lnTo>
                <a:lnTo>
                  <a:pt x="1573967" y="1573967"/>
                </a:lnTo>
                <a:lnTo>
                  <a:pt x="0" y="1573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2"/>
          <p:cNvSpPr txBox="1"/>
          <p:nvPr/>
        </p:nvSpPr>
        <p:spPr>
          <a:xfrm>
            <a:off x="4855105" y="1200385"/>
            <a:ext cx="7943497" cy="87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39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REAL STATE</a:t>
            </a:r>
            <a:endParaRPr/>
          </a:p>
        </p:txBody>
      </p:sp>
      <p:sp>
        <p:nvSpPr>
          <p:cNvPr id="194" name="Google Shape;194;p12"/>
          <p:cNvSpPr txBox="1"/>
          <p:nvPr/>
        </p:nvSpPr>
        <p:spPr>
          <a:xfrm>
            <a:off x="4776135" y="2474579"/>
            <a:ext cx="8101437" cy="2440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47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COMPS OF THE AREA</a:t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>
            <a:off x="6757956" y="6180649"/>
            <a:ext cx="4137794" cy="6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HOME </a:t>
            </a:r>
            <a:r>
              <a:rPr b="1" i="0" lang="en-US" sz="375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1" i="0" lang="en-US" sz="3753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ortal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/>
          <p:nvPr/>
        </p:nvSpPr>
        <p:spPr>
          <a:xfrm>
            <a:off x="2789699" y="1290457"/>
            <a:ext cx="12263616" cy="7480657"/>
          </a:xfrm>
          <a:custGeom>
            <a:rect b="b" l="l" r="r" t="t"/>
            <a:pathLst>
              <a:path extrusionOk="0" h="7480657" w="12263616">
                <a:moveTo>
                  <a:pt x="0" y="0"/>
                </a:moveTo>
                <a:lnTo>
                  <a:pt x="12263616" y="0"/>
                </a:lnTo>
                <a:lnTo>
                  <a:pt x="12263616" y="7480657"/>
                </a:lnTo>
                <a:lnTo>
                  <a:pt x="0" y="748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0141" l="0" r="0" t="-11511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/>
          <p:nvPr/>
        </p:nvSpPr>
        <p:spPr>
          <a:xfrm>
            <a:off x="3251892" y="1878598"/>
            <a:ext cx="11784217" cy="6529803"/>
          </a:xfrm>
          <a:custGeom>
            <a:rect b="b" l="l" r="r" t="t"/>
            <a:pathLst>
              <a:path extrusionOk="0" h="6529803" w="11784217">
                <a:moveTo>
                  <a:pt x="0" y="0"/>
                </a:moveTo>
                <a:lnTo>
                  <a:pt x="11784216" y="0"/>
                </a:lnTo>
                <a:lnTo>
                  <a:pt x="11784216" y="6529804"/>
                </a:lnTo>
                <a:lnTo>
                  <a:pt x="0" y="6529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141" l="-609" r="-7301" t="-132285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15"/>
          <p:cNvGraphicFramePr/>
          <p:nvPr/>
        </p:nvGraphicFramePr>
        <p:xfrm>
          <a:off x="1828800" y="490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{3B3D733C-38D9-48A7-A2E6-33B03C96A886}</a:tableStyleId>
              </a:tblPr>
              <a:tblGrid>
                <a:gridCol w="2438400"/>
                <a:gridCol w="2438400"/>
                <a:gridCol w="2438400"/>
              </a:tblGrid>
              <a:tr h="4767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 of Expenses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14D"/>
                    </a:solidFill>
                  </a:tcPr>
                </a:tc>
                <a:tc hMerge="1"/>
                <a:tc hMerge="1"/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Amount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Toilet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Trash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Pest Control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Grading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Trusses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6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Windows and Doors Exterior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Plumbing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Paint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$7,000.00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Roof (Shingles)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Drywall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Doors and Trim (Interior)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Cabinets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Countertops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$5,600.00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Appliances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$8,000.00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1" name="Google Shape;211;p15"/>
          <p:cNvGraphicFramePr/>
          <p:nvPr/>
        </p:nvGraphicFramePr>
        <p:xfrm>
          <a:off x="9268943" y="2071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{3B3D733C-38D9-48A7-A2E6-33B03C96A886}</a:tableStyleId>
              </a:tblPr>
              <a:tblGrid>
                <a:gridCol w="2438475"/>
                <a:gridCol w="2438475"/>
                <a:gridCol w="2288375"/>
              </a:tblGrid>
              <a:tr h="4769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 of Expenses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14D"/>
                    </a:solidFill>
                  </a:tcPr>
                </a:tc>
                <a:tc hMerge="1"/>
                <a:tc hMerge="1"/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Amount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Toilet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Trash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Dirt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Pest Control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Grading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4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Pool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3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Cage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Construction Fee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$60,000.00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Grand Total: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$611,600.00</a:t>
                      </a:r>
                      <a:endParaRPr sz="1100" u="none" cap="none" strike="noStrike"/>
                    </a:p>
                  </a:txBody>
                  <a:tcPr marT="38100" marB="38100" marR="38100" marL="38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486036" y="175348"/>
            <a:ext cx="13315927" cy="9936305"/>
          </a:xfrm>
          <a:custGeom>
            <a:rect b="b" l="l" r="r" t="t"/>
            <a:pathLst>
              <a:path extrusionOk="0" h="9936305" w="13315927">
                <a:moveTo>
                  <a:pt x="0" y="0"/>
                </a:moveTo>
                <a:lnTo>
                  <a:pt x="13315928" y="0"/>
                </a:lnTo>
                <a:lnTo>
                  <a:pt x="13315928" y="9936304"/>
                </a:lnTo>
                <a:lnTo>
                  <a:pt x="0" y="9936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096" r="-8775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/>
          <p:nvPr/>
        </p:nvSpPr>
        <p:spPr>
          <a:xfrm>
            <a:off x="1854462" y="106692"/>
            <a:ext cx="14579075" cy="10073615"/>
          </a:xfrm>
          <a:custGeom>
            <a:rect b="b" l="l" r="r" t="t"/>
            <a:pathLst>
              <a:path extrusionOk="0" h="10073615" w="14579075">
                <a:moveTo>
                  <a:pt x="0" y="0"/>
                </a:moveTo>
                <a:lnTo>
                  <a:pt x="14579076" y="0"/>
                </a:lnTo>
                <a:lnTo>
                  <a:pt x="14579076" y="10073616"/>
                </a:lnTo>
                <a:lnTo>
                  <a:pt x="0" y="10073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6" l="-1794" r="-8256" t="-3376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/>
          <p:nvPr/>
        </p:nvSpPr>
        <p:spPr>
          <a:xfrm>
            <a:off x="1953035" y="213908"/>
            <a:ext cx="14381930" cy="9859185"/>
          </a:xfrm>
          <a:custGeom>
            <a:rect b="b" l="l" r="r" t="t"/>
            <a:pathLst>
              <a:path extrusionOk="0" h="9859185" w="14381930">
                <a:moveTo>
                  <a:pt x="0" y="0"/>
                </a:moveTo>
                <a:lnTo>
                  <a:pt x="14381930" y="0"/>
                </a:lnTo>
                <a:lnTo>
                  <a:pt x="14381930" y="9859184"/>
                </a:lnTo>
                <a:lnTo>
                  <a:pt x="0" y="9859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052" l="-1637" r="-7551" t="-3183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/>
          <p:nvPr/>
        </p:nvSpPr>
        <p:spPr>
          <a:xfrm>
            <a:off x="1761870" y="143580"/>
            <a:ext cx="14575650" cy="9999841"/>
          </a:xfrm>
          <a:custGeom>
            <a:rect b="b" l="l" r="r" t="t"/>
            <a:pathLst>
              <a:path extrusionOk="0" h="9999841" w="14575650">
                <a:moveTo>
                  <a:pt x="0" y="0"/>
                </a:moveTo>
                <a:lnTo>
                  <a:pt x="14575649" y="0"/>
                </a:lnTo>
                <a:lnTo>
                  <a:pt x="14575649" y="9999840"/>
                </a:lnTo>
                <a:lnTo>
                  <a:pt x="0" y="9999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192" l="-1940" r="-7485" t="-3192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2"/>
          <p:cNvCxnSpPr/>
          <p:nvPr/>
        </p:nvCxnSpPr>
        <p:spPr>
          <a:xfrm>
            <a:off x="0" y="4886325"/>
            <a:ext cx="4288078" cy="0"/>
          </a:xfrm>
          <a:prstGeom prst="straightConnector1">
            <a:avLst/>
          </a:prstGeom>
          <a:noFill/>
          <a:ln cap="flat" cmpd="sng" w="38100">
            <a:solidFill>
              <a:srgbClr val="E4E8E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p2"/>
          <p:cNvCxnSpPr/>
          <p:nvPr/>
        </p:nvCxnSpPr>
        <p:spPr>
          <a:xfrm>
            <a:off x="13999922" y="4886325"/>
            <a:ext cx="4288078" cy="0"/>
          </a:xfrm>
          <a:prstGeom prst="straightConnector1">
            <a:avLst/>
          </a:prstGeom>
          <a:noFill/>
          <a:ln cap="flat" cmpd="sng" w="38100">
            <a:solidFill>
              <a:srgbClr val="E4E8E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p2"/>
          <p:cNvSpPr/>
          <p:nvPr/>
        </p:nvSpPr>
        <p:spPr>
          <a:xfrm>
            <a:off x="0" y="168639"/>
            <a:ext cx="10423876" cy="3007449"/>
          </a:xfrm>
          <a:custGeom>
            <a:rect b="b" l="l" r="r" t="t"/>
            <a:pathLst>
              <a:path extrusionOk="0" h="3007449" w="10423876">
                <a:moveTo>
                  <a:pt x="0" y="0"/>
                </a:moveTo>
                <a:lnTo>
                  <a:pt x="10423876" y="0"/>
                </a:lnTo>
                <a:lnTo>
                  <a:pt x="10423876" y="3007449"/>
                </a:lnTo>
                <a:lnTo>
                  <a:pt x="0" y="3007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827" r="0" t="0"/>
            </a:stretch>
          </a:blipFill>
          <a:ln>
            <a:noFill/>
          </a:ln>
        </p:spPr>
      </p:sp>
      <p:sp>
        <p:nvSpPr>
          <p:cNvPr id="93" name="Google Shape;93;p2"/>
          <p:cNvSpPr txBox="1"/>
          <p:nvPr/>
        </p:nvSpPr>
        <p:spPr>
          <a:xfrm>
            <a:off x="4288078" y="3991833"/>
            <a:ext cx="9711843" cy="1704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0" u="none" cap="none" strike="noStrike">
                <a:solidFill>
                  <a:srgbClr val="E4E8E2"/>
                </a:solidFill>
                <a:latin typeface="Arial"/>
                <a:ea typeface="Arial"/>
                <a:cs typeface="Arial"/>
                <a:sym typeface="Arial"/>
              </a:rPr>
              <a:t>BERGAMO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13222522" y="7474737"/>
            <a:ext cx="4803735" cy="2772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CEO: ZAKI  LEV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(786) 320-5590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 NE  163RD STREET.SUITE 103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NORTH MIAMI BEACH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FLORIDA 33162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/>
          <p:nvPr/>
        </p:nvSpPr>
        <p:spPr>
          <a:xfrm>
            <a:off x="1279863" y="-367990"/>
            <a:ext cx="15119721" cy="10989640"/>
          </a:xfrm>
          <a:custGeom>
            <a:rect b="b" l="l" r="r" t="t"/>
            <a:pathLst>
              <a:path extrusionOk="0" h="10989640" w="15119721">
                <a:moveTo>
                  <a:pt x="0" y="0"/>
                </a:moveTo>
                <a:lnTo>
                  <a:pt x="15119721" y="0"/>
                </a:lnTo>
                <a:lnTo>
                  <a:pt x="15119721" y="10989640"/>
                </a:lnTo>
                <a:lnTo>
                  <a:pt x="0" y="10989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9" l="-1994" r="-7247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/>
          <p:nvPr/>
        </p:nvSpPr>
        <p:spPr>
          <a:xfrm>
            <a:off x="2085323" y="-70892"/>
            <a:ext cx="14117353" cy="10428784"/>
          </a:xfrm>
          <a:custGeom>
            <a:rect b="b" l="l" r="r" t="t"/>
            <a:pathLst>
              <a:path extrusionOk="0" h="10428784" w="14117353">
                <a:moveTo>
                  <a:pt x="0" y="0"/>
                </a:moveTo>
                <a:lnTo>
                  <a:pt x="14117354" y="0"/>
                </a:lnTo>
                <a:lnTo>
                  <a:pt x="14117354" y="10428784"/>
                </a:lnTo>
                <a:lnTo>
                  <a:pt x="0" y="10428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222" r="-8526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/>
          <p:nvPr/>
        </p:nvSpPr>
        <p:spPr>
          <a:xfrm>
            <a:off x="2036635" y="0"/>
            <a:ext cx="13665041" cy="10287000"/>
          </a:xfrm>
          <a:custGeom>
            <a:rect b="b" l="l" r="r" t="t"/>
            <a:pathLst>
              <a:path extrusionOk="0" h="10287000" w="13665041">
                <a:moveTo>
                  <a:pt x="0" y="0"/>
                </a:moveTo>
                <a:lnTo>
                  <a:pt x="13665041" y="0"/>
                </a:lnTo>
                <a:lnTo>
                  <a:pt x="136650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266" r="-8595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/>
          <p:nvPr/>
        </p:nvSpPr>
        <p:spPr>
          <a:xfrm>
            <a:off x="2189857" y="0"/>
            <a:ext cx="13655550" cy="10287000"/>
          </a:xfrm>
          <a:custGeom>
            <a:rect b="b" l="l" r="r" t="t"/>
            <a:pathLst>
              <a:path extrusionOk="0" h="10287000" w="13655550">
                <a:moveTo>
                  <a:pt x="0" y="0"/>
                </a:moveTo>
                <a:lnTo>
                  <a:pt x="13655549" y="0"/>
                </a:lnTo>
                <a:lnTo>
                  <a:pt x="136555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209" r="-9729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/>
          <p:nvPr/>
        </p:nvSpPr>
        <p:spPr>
          <a:xfrm>
            <a:off x="2368859" y="452238"/>
            <a:ext cx="13209998" cy="9382523"/>
          </a:xfrm>
          <a:custGeom>
            <a:rect b="b" l="l" r="r" t="t"/>
            <a:pathLst>
              <a:path extrusionOk="0" h="9382523" w="13209998">
                <a:moveTo>
                  <a:pt x="0" y="0"/>
                </a:moveTo>
                <a:lnTo>
                  <a:pt x="13209998" y="0"/>
                </a:lnTo>
                <a:lnTo>
                  <a:pt x="13209998" y="9382524"/>
                </a:lnTo>
                <a:lnTo>
                  <a:pt x="0" y="9382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704" l="-3466" r="-8781" t="-2705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/>
          <p:nvPr/>
        </p:nvSpPr>
        <p:spPr>
          <a:xfrm>
            <a:off x="-127006" y="7972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5"/>
          <p:cNvSpPr/>
          <p:nvPr/>
        </p:nvSpPr>
        <p:spPr>
          <a:xfrm>
            <a:off x="0" y="9242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"/>
          <p:cNvSpPr/>
          <p:nvPr/>
        </p:nvSpPr>
        <p:spPr>
          <a:xfrm>
            <a:off x="0" y="1069200"/>
            <a:ext cx="18288000" cy="8148599"/>
          </a:xfrm>
          <a:custGeom>
            <a:rect b="b" l="l" r="r" t="t"/>
            <a:pathLst>
              <a:path extrusionOk="0" h="8148599" w="18288000">
                <a:moveTo>
                  <a:pt x="0" y="0"/>
                </a:moveTo>
                <a:lnTo>
                  <a:pt x="18288000" y="0"/>
                </a:lnTo>
                <a:lnTo>
                  <a:pt x="18288000" y="8148600"/>
                </a:lnTo>
                <a:lnTo>
                  <a:pt x="0" y="8148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6"/>
          <p:cNvSpPr/>
          <p:nvPr/>
        </p:nvSpPr>
        <p:spPr>
          <a:xfrm>
            <a:off x="0" y="1069200"/>
            <a:ext cx="18288000" cy="8148599"/>
          </a:xfrm>
          <a:custGeom>
            <a:rect b="b" l="l" r="r" t="t"/>
            <a:pathLst>
              <a:path extrusionOk="0" h="8148599" w="18288000">
                <a:moveTo>
                  <a:pt x="0" y="0"/>
                </a:moveTo>
                <a:lnTo>
                  <a:pt x="18288000" y="0"/>
                </a:lnTo>
                <a:lnTo>
                  <a:pt x="18288000" y="8148600"/>
                </a:lnTo>
                <a:lnTo>
                  <a:pt x="0" y="8148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/>
          <p:nvPr/>
        </p:nvSpPr>
        <p:spPr>
          <a:xfrm>
            <a:off x="-127006" y="670674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3"/>
                </a:lnTo>
                <a:lnTo>
                  <a:pt x="0" y="8692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7"/>
          <p:cNvSpPr/>
          <p:nvPr/>
        </p:nvSpPr>
        <p:spPr>
          <a:xfrm>
            <a:off x="0" y="797681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8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9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/>
        </p:nvSpPr>
        <p:spPr>
          <a:xfrm>
            <a:off x="3258649" y="3775962"/>
            <a:ext cx="11570700" cy="56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99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BASED ON: </a:t>
            </a:r>
            <a:endParaRPr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99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VERA MODEL </a:t>
            </a:r>
            <a:endParaRPr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99" u="none" cap="none" strike="noStrike">
              <a:solidFill>
                <a:srgbClr val="004A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99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 “BERGAMO” IS LOCATED AT:</a:t>
            </a:r>
            <a:endParaRPr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99" u="none" cap="none" strike="noStrike">
                <a:solidFill>
                  <a:srgbClr val="004AAD"/>
                </a:solidFill>
                <a:latin typeface="Arial"/>
                <a:ea typeface="Arial"/>
                <a:cs typeface="Arial"/>
                <a:sym typeface="Arial"/>
              </a:rPr>
              <a:t>817 NE 5TH AVE. CAPE CORAL, FLORIDA. 33909.</a:t>
            </a:r>
            <a:endParaRPr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899" u="none" cap="none" strike="noStrike">
              <a:solidFill>
                <a:srgbClr val="004A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3"/>
          <p:cNvGrpSpPr/>
          <p:nvPr/>
        </p:nvGrpSpPr>
        <p:grpSpPr>
          <a:xfrm>
            <a:off x="-4147062" y="0"/>
            <a:ext cx="7025538" cy="10287000"/>
            <a:chOff x="0" y="0"/>
            <a:chExt cx="1850348" cy="2709333"/>
          </a:xfrm>
        </p:grpSpPr>
        <p:sp>
          <p:nvSpPr>
            <p:cNvPr id="101" name="Google Shape;101;p3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02" name="Google Shape;102;p3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14775231" y="0"/>
            <a:ext cx="7025538" cy="10287000"/>
            <a:chOff x="0" y="0"/>
            <a:chExt cx="1850348" cy="2709333"/>
          </a:xfrm>
        </p:grpSpPr>
        <p:sp>
          <p:nvSpPr>
            <p:cNvPr id="104" name="Google Shape;104;p3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05" name="Google Shape;105;p3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642899" y="1152836"/>
            <a:ext cx="5057033" cy="4505691"/>
          </a:xfrm>
          <a:custGeom>
            <a:rect b="b" l="l" r="r" t="t"/>
            <a:pathLst>
              <a:path extrusionOk="0" h="4505691" w="5057033">
                <a:moveTo>
                  <a:pt x="0" y="0"/>
                </a:moveTo>
                <a:lnTo>
                  <a:pt x="5057033" y="0"/>
                </a:lnTo>
                <a:lnTo>
                  <a:pt x="5057033" y="4505690"/>
                </a:lnTo>
                <a:lnTo>
                  <a:pt x="0" y="4505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4999"/>
            </a:blip>
            <a:stretch>
              <a:fillRect b="0" l="-2718" r="-2718" t="0"/>
            </a:stretch>
          </a:blipFill>
          <a:ln>
            <a:noFill/>
          </a:ln>
        </p:spPr>
      </p:sp>
      <p:sp>
        <p:nvSpPr>
          <p:cNvPr id="107" name="Google Shape;107;p3"/>
          <p:cNvSpPr txBox="1"/>
          <p:nvPr/>
        </p:nvSpPr>
        <p:spPr>
          <a:xfrm>
            <a:off x="7642899" y="2776187"/>
            <a:ext cx="4965583" cy="1135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51" u="none" cap="none" strike="noStrike">
                <a:solidFill>
                  <a:srgbClr val="E4E8E2"/>
                </a:solidFill>
                <a:latin typeface="Arial"/>
                <a:ea typeface="Arial"/>
                <a:cs typeface="Arial"/>
                <a:sym typeface="Arial"/>
              </a:rPr>
              <a:t>Fresh Water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30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31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32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33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34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35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/>
          <p:nvPr/>
        </p:nvSpPr>
        <p:spPr>
          <a:xfrm>
            <a:off x="-127006" y="658216"/>
            <a:ext cx="18541994" cy="8665769"/>
          </a:xfrm>
          <a:custGeom>
            <a:rect b="b" l="l" r="r" t="t"/>
            <a:pathLst>
              <a:path extrusionOk="0"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36"/>
          <p:cNvSpPr/>
          <p:nvPr/>
        </p:nvSpPr>
        <p:spPr>
          <a:xfrm>
            <a:off x="0" y="785222"/>
            <a:ext cx="18288000" cy="8411775"/>
          </a:xfrm>
          <a:custGeom>
            <a:rect b="b" l="l" r="r" t="t"/>
            <a:pathLst>
              <a:path extrusionOk="0"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37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38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39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>
            <a:off x="14773098" y="-12623"/>
            <a:ext cx="7025538" cy="10287000"/>
            <a:chOff x="0" y="0"/>
            <a:chExt cx="1850348" cy="2709333"/>
          </a:xfrm>
        </p:grpSpPr>
        <p:sp>
          <p:nvSpPr>
            <p:cNvPr id="113" name="Google Shape;113;p4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14" name="Google Shape;114;p4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-3510637" y="0"/>
            <a:ext cx="7025538" cy="10287000"/>
            <a:chOff x="0" y="0"/>
            <a:chExt cx="1850348" cy="2709333"/>
          </a:xfrm>
        </p:grpSpPr>
        <p:sp>
          <p:nvSpPr>
            <p:cNvPr id="116" name="Google Shape;116;p4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17" name="Google Shape;117;p4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4"/>
          <p:cNvSpPr/>
          <p:nvPr/>
        </p:nvSpPr>
        <p:spPr>
          <a:xfrm>
            <a:off x="4362135" y="2866239"/>
            <a:ext cx="4929844" cy="7408138"/>
          </a:xfrm>
          <a:custGeom>
            <a:rect b="b" l="l" r="r" t="t"/>
            <a:pathLst>
              <a:path extrusionOk="0" h="7408138" w="4929844">
                <a:moveTo>
                  <a:pt x="0" y="0"/>
                </a:moveTo>
                <a:lnTo>
                  <a:pt x="4929844" y="0"/>
                </a:lnTo>
                <a:lnTo>
                  <a:pt x="4929844" y="7408138"/>
                </a:lnTo>
                <a:lnTo>
                  <a:pt x="0" y="7408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4"/>
          <p:cNvSpPr txBox="1"/>
          <p:nvPr/>
        </p:nvSpPr>
        <p:spPr>
          <a:xfrm>
            <a:off x="5172252" y="619102"/>
            <a:ext cx="7943497" cy="87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39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REAL STATE</a:t>
            </a:r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1964896" y="1435945"/>
            <a:ext cx="14358208" cy="116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47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COMPS OF THE AREA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9291979" y="3771761"/>
            <a:ext cx="5673549" cy="476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60" u="none" cap="none" strike="noStrike">
                <a:solidFill>
                  <a:srgbClr val="FF3131"/>
                </a:solidFill>
                <a:latin typeface="Arial"/>
                <a:ea typeface="Arial"/>
                <a:cs typeface="Arial"/>
                <a:sym typeface="Arial"/>
              </a:rPr>
              <a:t>SOLD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FF3131"/>
                </a:solidFill>
                <a:latin typeface="Arial"/>
                <a:ea typeface="Arial"/>
                <a:cs typeface="Arial"/>
                <a:sym typeface="Arial"/>
              </a:rPr>
              <a:t>$700,000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LISTED FOR: $745,000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SINGLE FAMILY RESIDENCE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230 NE 18TH STREET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CAPE CORAL, FL 33909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3BD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2BA</a:t>
            </a:r>
            <a:endParaRPr/>
          </a:p>
          <a:p>
            <a:pPr indent="0" lvl="0" marL="0" marR="0" rtl="0" algn="ctr">
              <a:lnSpc>
                <a:spcPct val="140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48" u="none" cap="none" strike="noStrike">
                <a:solidFill>
                  <a:srgbClr val="1C1915"/>
                </a:solidFill>
                <a:latin typeface="Arial"/>
                <a:ea typeface="Arial"/>
                <a:cs typeface="Arial"/>
                <a:sym typeface="Arial"/>
              </a:rPr>
              <a:t>2,131 SQFT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40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41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42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43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44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45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46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/>
          <p:nvPr/>
        </p:nvSpPr>
        <p:spPr>
          <a:xfrm>
            <a:off x="-127006" y="763048"/>
            <a:ext cx="18541994" cy="8501691"/>
          </a:xfrm>
          <a:custGeom>
            <a:rect b="b" l="l" r="r" t="t"/>
            <a:pathLst>
              <a:path extrusionOk="0" h="8501691" w="18541994">
                <a:moveTo>
                  <a:pt x="0" y="0"/>
                </a:moveTo>
                <a:lnTo>
                  <a:pt x="18541993" y="0"/>
                </a:lnTo>
                <a:lnTo>
                  <a:pt x="18541993" y="8501691"/>
                </a:lnTo>
                <a:lnTo>
                  <a:pt x="0" y="8501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47"/>
          <p:cNvSpPr/>
          <p:nvPr/>
        </p:nvSpPr>
        <p:spPr>
          <a:xfrm>
            <a:off x="0" y="890054"/>
            <a:ext cx="18288000" cy="8247697"/>
          </a:xfrm>
          <a:custGeom>
            <a:rect b="b" l="l" r="r" t="t"/>
            <a:pathLst>
              <a:path extrusionOk="0" h="8247697" w="18288000">
                <a:moveTo>
                  <a:pt x="0" y="0"/>
                </a:moveTo>
                <a:lnTo>
                  <a:pt x="18288000" y="0"/>
                </a:lnTo>
                <a:lnTo>
                  <a:pt x="18288000" y="8247698"/>
                </a:lnTo>
                <a:lnTo>
                  <a:pt x="0" y="824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/>
          <p:nvPr/>
        </p:nvSpPr>
        <p:spPr>
          <a:xfrm>
            <a:off x="-127006" y="658216"/>
            <a:ext cx="18541994" cy="8665769"/>
          </a:xfrm>
          <a:custGeom>
            <a:rect b="b" l="l" r="r" t="t"/>
            <a:pathLst>
              <a:path extrusionOk="0"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48"/>
          <p:cNvSpPr/>
          <p:nvPr/>
        </p:nvSpPr>
        <p:spPr>
          <a:xfrm>
            <a:off x="0" y="785222"/>
            <a:ext cx="18288000" cy="8411775"/>
          </a:xfrm>
          <a:custGeom>
            <a:rect b="b" l="l" r="r" t="t"/>
            <a:pathLst>
              <a:path extrusionOk="0"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/>
          <p:nvPr/>
        </p:nvSpPr>
        <p:spPr>
          <a:xfrm>
            <a:off x="-127006" y="658216"/>
            <a:ext cx="18541994" cy="8665769"/>
          </a:xfrm>
          <a:custGeom>
            <a:rect b="b" l="l" r="r" t="t"/>
            <a:pathLst>
              <a:path extrusionOk="0" h="8665769" w="18541994">
                <a:moveTo>
                  <a:pt x="0" y="0"/>
                </a:moveTo>
                <a:lnTo>
                  <a:pt x="18541993" y="0"/>
                </a:lnTo>
                <a:lnTo>
                  <a:pt x="18541993" y="8665768"/>
                </a:lnTo>
                <a:lnTo>
                  <a:pt x="0" y="8665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49"/>
          <p:cNvSpPr/>
          <p:nvPr/>
        </p:nvSpPr>
        <p:spPr>
          <a:xfrm>
            <a:off x="0" y="785222"/>
            <a:ext cx="18288000" cy="8411775"/>
          </a:xfrm>
          <a:custGeom>
            <a:rect b="b" l="l" r="r" t="t"/>
            <a:pathLst>
              <a:path extrusionOk="0" h="8411775" w="18288000">
                <a:moveTo>
                  <a:pt x="0" y="0"/>
                </a:moveTo>
                <a:lnTo>
                  <a:pt x="18288000" y="0"/>
                </a:lnTo>
                <a:lnTo>
                  <a:pt x="18288000" y="8411775"/>
                </a:lnTo>
                <a:lnTo>
                  <a:pt x="0" y="8411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5"/>
          <p:cNvGrpSpPr/>
          <p:nvPr/>
        </p:nvGrpSpPr>
        <p:grpSpPr>
          <a:xfrm>
            <a:off x="-3512769" y="91615"/>
            <a:ext cx="7025538" cy="10287000"/>
            <a:chOff x="0" y="0"/>
            <a:chExt cx="1850348" cy="2709333"/>
          </a:xfrm>
        </p:grpSpPr>
        <p:sp>
          <p:nvSpPr>
            <p:cNvPr id="127" name="Google Shape;127;p5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28" name="Google Shape;128;p5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5"/>
          <p:cNvSpPr/>
          <p:nvPr/>
        </p:nvSpPr>
        <p:spPr>
          <a:xfrm>
            <a:off x="1854076" y="1810470"/>
            <a:ext cx="4706404" cy="7447830"/>
          </a:xfrm>
          <a:custGeom>
            <a:rect b="b" l="l" r="r" t="t"/>
            <a:pathLst>
              <a:path extrusionOk="0" h="7447830" w="4706404">
                <a:moveTo>
                  <a:pt x="0" y="0"/>
                </a:moveTo>
                <a:lnTo>
                  <a:pt x="4706404" y="0"/>
                </a:lnTo>
                <a:lnTo>
                  <a:pt x="4706404" y="7447830"/>
                </a:lnTo>
                <a:lnTo>
                  <a:pt x="0" y="744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5"/>
          <p:cNvSpPr/>
          <p:nvPr/>
        </p:nvSpPr>
        <p:spPr>
          <a:xfrm>
            <a:off x="7176823" y="1850419"/>
            <a:ext cx="4888129" cy="7367932"/>
          </a:xfrm>
          <a:custGeom>
            <a:rect b="b" l="l" r="r" t="t"/>
            <a:pathLst>
              <a:path extrusionOk="0" h="7367932" w="4888129">
                <a:moveTo>
                  <a:pt x="0" y="0"/>
                </a:moveTo>
                <a:lnTo>
                  <a:pt x="4888128" y="0"/>
                </a:lnTo>
                <a:lnTo>
                  <a:pt x="4888128" y="7367932"/>
                </a:lnTo>
                <a:lnTo>
                  <a:pt x="0" y="7367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1973"/>
            </a:stretch>
          </a:blipFill>
          <a:ln>
            <a:noFill/>
          </a:ln>
        </p:spPr>
      </p:sp>
      <p:sp>
        <p:nvSpPr>
          <p:cNvPr id="131" name="Google Shape;131;p5"/>
          <p:cNvSpPr/>
          <p:nvPr/>
        </p:nvSpPr>
        <p:spPr>
          <a:xfrm>
            <a:off x="12290985" y="1810470"/>
            <a:ext cx="5060151" cy="7274508"/>
          </a:xfrm>
          <a:custGeom>
            <a:rect b="b" l="l" r="r" t="t"/>
            <a:pathLst>
              <a:path extrusionOk="0" h="7274508" w="5060151">
                <a:moveTo>
                  <a:pt x="0" y="0"/>
                </a:moveTo>
                <a:lnTo>
                  <a:pt x="5060151" y="0"/>
                </a:lnTo>
                <a:lnTo>
                  <a:pt x="5060151" y="7274507"/>
                </a:lnTo>
                <a:lnTo>
                  <a:pt x="0" y="7274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/>
          <p:nvPr/>
        </p:nvSpPr>
        <p:spPr>
          <a:xfrm>
            <a:off x="-127006" y="763048"/>
            <a:ext cx="18541994" cy="8692572"/>
          </a:xfrm>
          <a:custGeom>
            <a:rect b="b" l="l" r="r" t="t"/>
            <a:pathLst>
              <a:path extrusionOk="0" h="8692572" w="18541994">
                <a:moveTo>
                  <a:pt x="0" y="0"/>
                </a:moveTo>
                <a:lnTo>
                  <a:pt x="18541993" y="0"/>
                </a:lnTo>
                <a:lnTo>
                  <a:pt x="18541993" y="8692572"/>
                </a:lnTo>
                <a:lnTo>
                  <a:pt x="0" y="8692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50"/>
          <p:cNvSpPr/>
          <p:nvPr/>
        </p:nvSpPr>
        <p:spPr>
          <a:xfrm>
            <a:off x="0" y="890073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60"/>
                </a:lnTo>
                <a:lnTo>
                  <a:pt x="0" y="8438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1"/>
          <p:cNvSpPr/>
          <p:nvPr/>
        </p:nvSpPr>
        <p:spPr>
          <a:xfrm>
            <a:off x="-127006" y="644823"/>
            <a:ext cx="18541994" cy="8692553"/>
          </a:xfrm>
          <a:custGeom>
            <a:rect b="b" l="l" r="r" t="t"/>
            <a:pathLst>
              <a:path extrusionOk="0" h="8692553" w="18541994">
                <a:moveTo>
                  <a:pt x="0" y="0"/>
                </a:moveTo>
                <a:lnTo>
                  <a:pt x="18541993" y="0"/>
                </a:lnTo>
                <a:lnTo>
                  <a:pt x="18541993" y="8692554"/>
                </a:lnTo>
                <a:lnTo>
                  <a:pt x="0" y="8692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51"/>
          <p:cNvSpPr/>
          <p:nvPr/>
        </p:nvSpPr>
        <p:spPr>
          <a:xfrm>
            <a:off x="0" y="7718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52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/>
          <p:nvPr/>
        </p:nvSpPr>
        <p:spPr>
          <a:xfrm>
            <a:off x="-127006" y="649281"/>
            <a:ext cx="18541994" cy="8683619"/>
          </a:xfrm>
          <a:custGeom>
            <a:rect b="b" l="l" r="r" t="t"/>
            <a:pathLst>
              <a:path extrusionOk="0" h="8683619" w="18541994">
                <a:moveTo>
                  <a:pt x="0" y="0"/>
                </a:moveTo>
                <a:lnTo>
                  <a:pt x="18541993" y="0"/>
                </a:lnTo>
                <a:lnTo>
                  <a:pt x="18541993" y="8683619"/>
                </a:lnTo>
                <a:lnTo>
                  <a:pt x="0" y="8683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53"/>
          <p:cNvSpPr/>
          <p:nvPr/>
        </p:nvSpPr>
        <p:spPr>
          <a:xfrm>
            <a:off x="0" y="776288"/>
            <a:ext cx="18288000" cy="8429625"/>
          </a:xfrm>
          <a:custGeom>
            <a:rect b="b" l="l" r="r" t="t"/>
            <a:pathLst>
              <a:path extrusionOk="0" h="8429625" w="18288000">
                <a:moveTo>
                  <a:pt x="0" y="0"/>
                </a:moveTo>
                <a:lnTo>
                  <a:pt x="18288000" y="0"/>
                </a:lnTo>
                <a:lnTo>
                  <a:pt x="18288000" y="8429624"/>
                </a:lnTo>
                <a:lnTo>
                  <a:pt x="0" y="842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4"/>
          <p:cNvSpPr/>
          <p:nvPr/>
        </p:nvSpPr>
        <p:spPr>
          <a:xfrm>
            <a:off x="-127006" y="763048"/>
            <a:ext cx="18541994" cy="8663845"/>
          </a:xfrm>
          <a:custGeom>
            <a:rect b="b" l="l" r="r" t="t"/>
            <a:pathLst>
              <a:path extrusionOk="0" h="8663845" w="18541994">
                <a:moveTo>
                  <a:pt x="0" y="0"/>
                </a:moveTo>
                <a:lnTo>
                  <a:pt x="18541993" y="0"/>
                </a:lnTo>
                <a:lnTo>
                  <a:pt x="18541993" y="8663844"/>
                </a:lnTo>
                <a:lnTo>
                  <a:pt x="0" y="8663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54"/>
          <p:cNvSpPr/>
          <p:nvPr/>
        </p:nvSpPr>
        <p:spPr>
          <a:xfrm>
            <a:off x="0" y="890054"/>
            <a:ext cx="18288000" cy="8409851"/>
          </a:xfrm>
          <a:custGeom>
            <a:rect b="b" l="l" r="r" t="t"/>
            <a:pathLst>
              <a:path extrusionOk="0" h="8409851" w="18288000">
                <a:moveTo>
                  <a:pt x="0" y="0"/>
                </a:moveTo>
                <a:lnTo>
                  <a:pt x="18288000" y="0"/>
                </a:lnTo>
                <a:lnTo>
                  <a:pt x="18288000" y="8409851"/>
                </a:lnTo>
                <a:lnTo>
                  <a:pt x="0" y="8409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5"/>
          <p:cNvSpPr/>
          <p:nvPr/>
        </p:nvSpPr>
        <p:spPr>
          <a:xfrm>
            <a:off x="-127006" y="763048"/>
            <a:ext cx="18541994" cy="8726729"/>
          </a:xfrm>
          <a:custGeom>
            <a:rect b="b" l="l" r="r" t="t"/>
            <a:pathLst>
              <a:path extrusionOk="0" h="8726729" w="18541994">
                <a:moveTo>
                  <a:pt x="0" y="0"/>
                </a:moveTo>
                <a:lnTo>
                  <a:pt x="18541993" y="0"/>
                </a:lnTo>
                <a:lnTo>
                  <a:pt x="18541993" y="8726729"/>
                </a:lnTo>
                <a:lnTo>
                  <a:pt x="0" y="8726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55"/>
          <p:cNvSpPr/>
          <p:nvPr/>
        </p:nvSpPr>
        <p:spPr>
          <a:xfrm>
            <a:off x="0" y="9242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/>
          <p:nvPr/>
        </p:nvSpPr>
        <p:spPr>
          <a:xfrm>
            <a:off x="-127006" y="763048"/>
            <a:ext cx="18541994" cy="8726729"/>
          </a:xfrm>
          <a:custGeom>
            <a:rect b="b" l="l" r="r" t="t"/>
            <a:pathLst>
              <a:path extrusionOk="0" h="8726729" w="18541994">
                <a:moveTo>
                  <a:pt x="0" y="0"/>
                </a:moveTo>
                <a:lnTo>
                  <a:pt x="18541993" y="0"/>
                </a:lnTo>
                <a:lnTo>
                  <a:pt x="18541993" y="8726729"/>
                </a:lnTo>
                <a:lnTo>
                  <a:pt x="0" y="8726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56"/>
          <p:cNvSpPr/>
          <p:nvPr/>
        </p:nvSpPr>
        <p:spPr>
          <a:xfrm>
            <a:off x="0" y="924230"/>
            <a:ext cx="18288000" cy="8438559"/>
          </a:xfrm>
          <a:custGeom>
            <a:rect b="b" l="l" r="r" t="t"/>
            <a:pathLst>
              <a:path extrusionOk="0" h="8438559" w="18288000">
                <a:moveTo>
                  <a:pt x="0" y="0"/>
                </a:moveTo>
                <a:lnTo>
                  <a:pt x="18288000" y="0"/>
                </a:lnTo>
                <a:lnTo>
                  <a:pt x="18288000" y="8438559"/>
                </a:lnTo>
                <a:lnTo>
                  <a:pt x="0" y="8438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7"/>
          <p:cNvSpPr/>
          <p:nvPr/>
        </p:nvSpPr>
        <p:spPr>
          <a:xfrm>
            <a:off x="496405" y="-127006"/>
            <a:ext cx="17295190" cy="10540994"/>
          </a:xfrm>
          <a:custGeom>
            <a:rect b="b" l="l" r="r" t="t"/>
            <a:pathLst>
              <a:path extrusionOk="0" h="10540994" w="17295190">
                <a:moveTo>
                  <a:pt x="0" y="0"/>
                </a:moveTo>
                <a:lnTo>
                  <a:pt x="17295190" y="0"/>
                </a:lnTo>
                <a:lnTo>
                  <a:pt x="17295190" y="10540993"/>
                </a:lnTo>
                <a:lnTo>
                  <a:pt x="0" y="10540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57"/>
          <p:cNvSpPr/>
          <p:nvPr/>
        </p:nvSpPr>
        <p:spPr>
          <a:xfrm>
            <a:off x="1426864" y="0"/>
            <a:ext cx="15434272" cy="10287000"/>
          </a:xfrm>
          <a:custGeom>
            <a:rect b="b" l="l" r="r" t="t"/>
            <a:pathLst>
              <a:path extrusionOk="0" h="10287000" w="15434272">
                <a:moveTo>
                  <a:pt x="0" y="0"/>
                </a:moveTo>
                <a:lnTo>
                  <a:pt x="15434272" y="0"/>
                </a:lnTo>
                <a:lnTo>
                  <a:pt x="15434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/>
          <p:nvPr/>
        </p:nvSpPr>
        <p:spPr>
          <a:xfrm>
            <a:off x="-127006" y="763048"/>
            <a:ext cx="18541994" cy="8501691"/>
          </a:xfrm>
          <a:custGeom>
            <a:rect b="b" l="l" r="r" t="t"/>
            <a:pathLst>
              <a:path extrusionOk="0" h="8501691" w="18541994">
                <a:moveTo>
                  <a:pt x="0" y="0"/>
                </a:moveTo>
                <a:lnTo>
                  <a:pt x="18541993" y="0"/>
                </a:lnTo>
                <a:lnTo>
                  <a:pt x="18541993" y="8501691"/>
                </a:lnTo>
                <a:lnTo>
                  <a:pt x="0" y="8501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58"/>
          <p:cNvSpPr/>
          <p:nvPr/>
        </p:nvSpPr>
        <p:spPr>
          <a:xfrm>
            <a:off x="0" y="890054"/>
            <a:ext cx="18288000" cy="8247697"/>
          </a:xfrm>
          <a:custGeom>
            <a:rect b="b" l="l" r="r" t="t"/>
            <a:pathLst>
              <a:path extrusionOk="0" h="8247697" w="18288000">
                <a:moveTo>
                  <a:pt x="0" y="0"/>
                </a:moveTo>
                <a:lnTo>
                  <a:pt x="18288000" y="0"/>
                </a:lnTo>
                <a:lnTo>
                  <a:pt x="18288000" y="8247698"/>
                </a:lnTo>
                <a:lnTo>
                  <a:pt x="0" y="8247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9"/>
          <p:cNvSpPr/>
          <p:nvPr/>
        </p:nvSpPr>
        <p:spPr>
          <a:xfrm>
            <a:off x="3932062" y="3639775"/>
            <a:ext cx="10423876" cy="3007449"/>
          </a:xfrm>
          <a:custGeom>
            <a:rect b="b" l="l" r="r" t="t"/>
            <a:pathLst>
              <a:path extrusionOk="0" h="3007449" w="10423876">
                <a:moveTo>
                  <a:pt x="0" y="0"/>
                </a:moveTo>
                <a:lnTo>
                  <a:pt x="10423876" y="0"/>
                </a:lnTo>
                <a:lnTo>
                  <a:pt x="10423876" y="3007450"/>
                </a:lnTo>
                <a:lnTo>
                  <a:pt x="0" y="3007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827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6"/>
          <p:cNvGrpSpPr/>
          <p:nvPr/>
        </p:nvGrpSpPr>
        <p:grpSpPr>
          <a:xfrm>
            <a:off x="14775231" y="0"/>
            <a:ext cx="7025538" cy="10287000"/>
            <a:chOff x="0" y="0"/>
            <a:chExt cx="1850348" cy="2709333"/>
          </a:xfrm>
        </p:grpSpPr>
        <p:sp>
          <p:nvSpPr>
            <p:cNvPr id="137" name="Google Shape;137;p6"/>
            <p:cNvSpPr/>
            <p:nvPr/>
          </p:nvSpPr>
          <p:spPr>
            <a:xfrm>
              <a:off x="0" y="0"/>
              <a:ext cx="1850348" cy="2709333"/>
            </a:xfrm>
            <a:custGeom>
              <a:rect b="b" l="l" r="r" t="t"/>
              <a:pathLst>
                <a:path extrusionOk="0" h="2709333" w="1850348">
                  <a:moveTo>
                    <a:pt x="925174" y="0"/>
                  </a:moveTo>
                  <a:lnTo>
                    <a:pt x="1850348" y="1354667"/>
                  </a:lnTo>
                  <a:lnTo>
                    <a:pt x="925174" y="2709333"/>
                  </a:lnTo>
                  <a:lnTo>
                    <a:pt x="0" y="1354667"/>
                  </a:lnTo>
                  <a:lnTo>
                    <a:pt x="925174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138" name="Google Shape;138;p6"/>
            <p:cNvSpPr txBox="1"/>
            <p:nvPr/>
          </p:nvSpPr>
          <p:spPr>
            <a:xfrm>
              <a:off x="318028" y="408517"/>
              <a:ext cx="1214291" cy="183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6"/>
          <p:cNvSpPr/>
          <p:nvPr/>
        </p:nvSpPr>
        <p:spPr>
          <a:xfrm>
            <a:off x="9144000" y="1430230"/>
            <a:ext cx="4794014" cy="7426540"/>
          </a:xfrm>
          <a:custGeom>
            <a:rect b="b" l="l" r="r" t="t"/>
            <a:pathLst>
              <a:path extrusionOk="0" h="7426540" w="4794014">
                <a:moveTo>
                  <a:pt x="0" y="0"/>
                </a:moveTo>
                <a:lnTo>
                  <a:pt x="4794014" y="0"/>
                </a:lnTo>
                <a:lnTo>
                  <a:pt x="4794014" y="7426540"/>
                </a:lnTo>
                <a:lnTo>
                  <a:pt x="0" y="7426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6"/>
          <p:cNvSpPr/>
          <p:nvPr/>
        </p:nvSpPr>
        <p:spPr>
          <a:xfrm>
            <a:off x="3009998" y="1569866"/>
            <a:ext cx="4840380" cy="7195289"/>
          </a:xfrm>
          <a:custGeom>
            <a:rect b="b" l="l" r="r" t="t"/>
            <a:pathLst>
              <a:path extrusionOk="0" h="7195289" w="4840380">
                <a:moveTo>
                  <a:pt x="0" y="0"/>
                </a:moveTo>
                <a:lnTo>
                  <a:pt x="4840379" y="0"/>
                </a:lnTo>
                <a:lnTo>
                  <a:pt x="4840379" y="7195289"/>
                </a:lnTo>
                <a:lnTo>
                  <a:pt x="0" y="71952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72" l="0" r="0" t="-1817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2138906" y="234239"/>
            <a:ext cx="14010189" cy="9818522"/>
          </a:xfrm>
          <a:custGeom>
            <a:rect b="b" l="l" r="r" t="t"/>
            <a:pathLst>
              <a:path extrusionOk="0" h="9818522" w="14010189">
                <a:moveTo>
                  <a:pt x="0" y="0"/>
                </a:moveTo>
                <a:lnTo>
                  <a:pt x="14010188" y="0"/>
                </a:lnTo>
                <a:lnTo>
                  <a:pt x="14010188" y="9818522"/>
                </a:lnTo>
                <a:lnTo>
                  <a:pt x="0" y="9818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0445" l="-4276" r="-10938" t="-11809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/>
          <p:nvPr/>
        </p:nvSpPr>
        <p:spPr>
          <a:xfrm>
            <a:off x="1716113" y="1004981"/>
            <a:ext cx="14855773" cy="8277038"/>
          </a:xfrm>
          <a:custGeom>
            <a:rect b="b" l="l" r="r" t="t"/>
            <a:pathLst>
              <a:path extrusionOk="0" h="8277038" w="14855773">
                <a:moveTo>
                  <a:pt x="0" y="0"/>
                </a:moveTo>
                <a:lnTo>
                  <a:pt x="14855774" y="0"/>
                </a:lnTo>
                <a:lnTo>
                  <a:pt x="14855774" y="8277038"/>
                </a:lnTo>
                <a:lnTo>
                  <a:pt x="0" y="8277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97" l="0" r="-5371" t="-128367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E8E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Google Shape;155;p9"/>
          <p:cNvGraphicFramePr/>
          <p:nvPr/>
        </p:nvGraphicFramePr>
        <p:xfrm>
          <a:off x="1828800" y="26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{3B3D733C-38D9-48A7-A2E6-33B03C96A886}</a:tableStyleId>
              </a:tblPr>
              <a:tblGrid>
                <a:gridCol w="2438400"/>
                <a:gridCol w="2438400"/>
                <a:gridCol w="2438400"/>
              </a:tblGrid>
              <a:tr h="514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 of Expenses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14D"/>
                    </a:solidFill>
                  </a:tcPr>
                </a:tc>
                <a:tc hMerge="1"/>
                <a:tc hMerge="1"/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Category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Amount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$115,000.00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Toilet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Trash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Pest Control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Grading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Trusses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4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Windows and Doors Exterior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Plumbing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$20,000.00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Paint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$7,000.00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Roof (Shingles)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Drywall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Doors and Trim (Interior)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Cabinets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Countertops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$5,600.00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Tile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Interior Lights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Pavers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$9,000.00</a:t>
                      </a:r>
                      <a:endParaRPr sz="1100" u="none" cap="none" strike="noStrike"/>
                    </a:p>
                  </a:txBody>
                  <a:tcPr marT="57150" marB="57150" marR="57150" marL="571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56" name="Google Shape;156;p9"/>
          <p:cNvGraphicFramePr/>
          <p:nvPr/>
        </p:nvGraphicFramePr>
        <p:xfrm>
          <a:off x="9307846" y="1762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{3B3D733C-38D9-48A7-A2E6-33B03C96A886}</a:tableStyleId>
              </a:tblPr>
              <a:tblGrid>
                <a:gridCol w="2438400"/>
                <a:gridCol w="2438400"/>
                <a:gridCol w="2438400"/>
              </a:tblGrid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Plumbing (Interior)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$3,000.00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Shell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$150,000.00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Septic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$14,000.00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Well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Framing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$10,000.00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Stucco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$10,000.00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Insulation and Gutters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$7,000.00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Appliances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$8,000.00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Pool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$45,000.00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Cage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Materials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$15,000.00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Construction Fee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2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$60,000.00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Grand Total: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$666,600.00</a:t>
                      </a:r>
                      <a:endParaRPr sz="1100" u="none" cap="none" strike="noStrike"/>
                    </a:p>
                  </a:txBody>
                  <a:tcPr marT="95250" marB="95250" marR="95250" marL="952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C47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