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slide+xml" PartName="/ppt/slides/slide59.xml"/>
  <Override ContentType="application/vnd.openxmlformats-officedocument.presentationml.slide+xml" PartName="/ppt/slides/slide60.xml"/>
  <Override ContentType="application/vnd.openxmlformats-officedocument.presentationml.slide+xml" PartName="/ppt/slides/slide6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</p:sldIdLst>
  <p:sldSz cx="18288000" cy="10287000"/>
  <p:notesSz cx="6858000" cy="9144000"/>
  <p:embeddedFontLst>
    <p:embeddedFont>
      <p:font typeface="Canva Sans Bold" charset="1" panose="020B0803030501040103"/>
      <p:regular r:id="rId67"/>
    </p:embeddedFont>
    <p:embeddedFont>
      <p:font typeface="The Seasons Bold" charset="1" panose="00000000000000000000"/>
      <p:regular r:id="rId68"/>
    </p:embeddedFont>
    <p:embeddedFont>
      <p:font typeface="The Seasons Light" charset="1" panose="00000000000000000000"/>
      <p:regular r:id="rId69"/>
    </p:embeddedFont>
    <p:embeddedFont>
      <p:font typeface="Safira March" charset="1" panose="02000503000000020003"/>
      <p:regular r:id="rId70"/>
    </p:embeddedFont>
    <p:embeddedFont>
      <p:font typeface="The Seasons" charset="1" panose="00000000000000000000"/>
      <p:regular r:id="rId71"/>
    </p:embeddedFont>
    <p:embeddedFont>
      <p:font typeface="Canva Sans" charset="1" panose="020B0503030501040103"/>
      <p:regular r:id="rId7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slides/slide39.xml" Type="http://schemas.openxmlformats.org/officeDocument/2006/relationships/slide"/><Relationship Id="rId45" Target="slides/slide40.xml" Type="http://schemas.openxmlformats.org/officeDocument/2006/relationships/slide"/><Relationship Id="rId46" Target="slides/slide41.xml" Type="http://schemas.openxmlformats.org/officeDocument/2006/relationships/slide"/><Relationship Id="rId47" Target="slides/slide42.xml" Type="http://schemas.openxmlformats.org/officeDocument/2006/relationships/slide"/><Relationship Id="rId48" Target="slides/slide43.xml" Type="http://schemas.openxmlformats.org/officeDocument/2006/relationships/slide"/><Relationship Id="rId49" Target="slides/slide44.xml" Type="http://schemas.openxmlformats.org/officeDocument/2006/relationships/slide"/><Relationship Id="rId5" Target="tableStyles.xml" Type="http://schemas.openxmlformats.org/officeDocument/2006/relationships/tableStyles"/><Relationship Id="rId50" Target="slides/slide45.xml" Type="http://schemas.openxmlformats.org/officeDocument/2006/relationships/slide"/><Relationship Id="rId51" Target="slides/slide46.xml" Type="http://schemas.openxmlformats.org/officeDocument/2006/relationships/slide"/><Relationship Id="rId52" Target="slides/slide47.xml" Type="http://schemas.openxmlformats.org/officeDocument/2006/relationships/slide"/><Relationship Id="rId53" Target="slides/slide48.xml" Type="http://schemas.openxmlformats.org/officeDocument/2006/relationships/slide"/><Relationship Id="rId54" Target="slides/slide49.xml" Type="http://schemas.openxmlformats.org/officeDocument/2006/relationships/slide"/><Relationship Id="rId55" Target="slides/slide50.xml" Type="http://schemas.openxmlformats.org/officeDocument/2006/relationships/slide"/><Relationship Id="rId56" Target="slides/slide51.xml" Type="http://schemas.openxmlformats.org/officeDocument/2006/relationships/slide"/><Relationship Id="rId57" Target="slides/slide52.xml" Type="http://schemas.openxmlformats.org/officeDocument/2006/relationships/slide"/><Relationship Id="rId58" Target="slides/slide53.xml" Type="http://schemas.openxmlformats.org/officeDocument/2006/relationships/slide"/><Relationship Id="rId59" Target="slides/slide54.xml" Type="http://schemas.openxmlformats.org/officeDocument/2006/relationships/slide"/><Relationship Id="rId6" Target="slides/slide1.xml" Type="http://schemas.openxmlformats.org/officeDocument/2006/relationships/slide"/><Relationship Id="rId60" Target="slides/slide55.xml" Type="http://schemas.openxmlformats.org/officeDocument/2006/relationships/slide"/><Relationship Id="rId61" Target="slides/slide56.xml" Type="http://schemas.openxmlformats.org/officeDocument/2006/relationships/slide"/><Relationship Id="rId62" Target="slides/slide57.xml" Type="http://schemas.openxmlformats.org/officeDocument/2006/relationships/slide"/><Relationship Id="rId63" Target="slides/slide58.xml" Type="http://schemas.openxmlformats.org/officeDocument/2006/relationships/slide"/><Relationship Id="rId64" Target="slides/slide59.xml" Type="http://schemas.openxmlformats.org/officeDocument/2006/relationships/slide"/><Relationship Id="rId65" Target="slides/slide60.xml" Type="http://schemas.openxmlformats.org/officeDocument/2006/relationships/slide"/><Relationship Id="rId66" Target="slides/slide61.xml" Type="http://schemas.openxmlformats.org/officeDocument/2006/relationships/slide"/><Relationship Id="rId67" Target="fonts/font67.fntdata" Type="http://schemas.openxmlformats.org/officeDocument/2006/relationships/font"/><Relationship Id="rId68" Target="fonts/font68.fntdata" Type="http://schemas.openxmlformats.org/officeDocument/2006/relationships/font"/><Relationship Id="rId69" Target="fonts/font69.fntdata" Type="http://schemas.openxmlformats.org/officeDocument/2006/relationships/font"/><Relationship Id="rId7" Target="slides/slide2.xml" Type="http://schemas.openxmlformats.org/officeDocument/2006/relationships/slide"/><Relationship Id="rId70" Target="fonts/font70.fntdata" Type="http://schemas.openxmlformats.org/officeDocument/2006/relationships/font"/><Relationship Id="rId71" Target="fonts/font71.fntdata" Type="http://schemas.openxmlformats.org/officeDocument/2006/relationships/font"/><Relationship Id="rId72" Target="fonts/font72.fntdata" Type="http://schemas.openxmlformats.org/officeDocument/2006/relationships/font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https://portal.onehome.com/en-US/properties/list?token=eyJPU04iOiJTV0ZMIiwiYWdlbnRpZCI6IjEyMTg0OCIsInNldGlkIjogIjEwMjY0OTAiLCJzZXRUeXBlIjogIlBST1BFUlRZIiwic2F2ZWRTZWFyY2hJZCI6ICJiMWZlMmQyNi1kNzdhLTNmZTQtODNhZS02OWM2MDJiYmUyMmUiLCJlbWFpbCI6ICIiLCAiVmlld01vZGUiOiAiMyJ9&amp;searchId=b1fe2d26-d77a-3fe4-83ae-69c602bbe22e" TargetMode="External" Type="http://schemas.openxmlformats.org/officeDocument/2006/relationships/hyperlink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jpe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26.jpe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media/image28.svg" Type="http://schemas.openxmlformats.org/officeDocument/2006/relationships/image"/><Relationship Id="rId4" Target="../media/image29.jpe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30.svg" Type="http://schemas.openxmlformats.org/officeDocument/2006/relationships/image"/><Relationship Id="rId4" Target="../media/image31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32.svg" Type="http://schemas.openxmlformats.org/officeDocument/2006/relationships/image"/><Relationship Id="rId4" Target="../media/image33.jpe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34.svg" Type="http://schemas.openxmlformats.org/officeDocument/2006/relationships/image"/><Relationship Id="rId4" Target="../media/image35.jpe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34.svg" Type="http://schemas.openxmlformats.org/officeDocument/2006/relationships/image"/><Relationship Id="rId4" Target="../media/image36.jpe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34.svg" Type="http://schemas.openxmlformats.org/officeDocument/2006/relationships/image"/><Relationship Id="rId4" Target="../media/image37.jpe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34.svg" Type="http://schemas.openxmlformats.org/officeDocument/2006/relationships/image"/><Relationship Id="rId4" Target="../media/image38.jpe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34.svg" Type="http://schemas.openxmlformats.org/officeDocument/2006/relationships/image"/><Relationship Id="rId4" Target="../media/image39.jpe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32.svg" Type="http://schemas.openxmlformats.org/officeDocument/2006/relationships/image"/><Relationship Id="rId4" Target="../media/image40.jpe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32.svg" Type="http://schemas.openxmlformats.org/officeDocument/2006/relationships/image"/><Relationship Id="rId4" Target="../media/image41.jpe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png" Type="http://schemas.openxmlformats.org/officeDocument/2006/relationships/image"/><Relationship Id="rId3" Target="../media/image43.svg" Type="http://schemas.openxmlformats.org/officeDocument/2006/relationships/image"/><Relationship Id="rId4" Target="../media/image44.jpeg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32.svg" Type="http://schemas.openxmlformats.org/officeDocument/2006/relationships/image"/><Relationship Id="rId4" Target="../media/image45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34.svg" Type="http://schemas.openxmlformats.org/officeDocument/2006/relationships/image"/><Relationship Id="rId4" Target="../media/image46.jpeg" Type="http://schemas.openxmlformats.org/officeDocument/2006/relationships/image"/></Relationships>
</file>

<file path=ppt/slides/_rels/slide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34.svg" Type="http://schemas.openxmlformats.org/officeDocument/2006/relationships/image"/><Relationship Id="rId4" Target="../media/image47.jpeg" Type="http://schemas.openxmlformats.org/officeDocument/2006/relationships/image"/></Relationships>
</file>

<file path=ppt/slides/_rels/slide4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34.svg" Type="http://schemas.openxmlformats.org/officeDocument/2006/relationships/image"/><Relationship Id="rId4" Target="../media/image48.jpeg" Type="http://schemas.openxmlformats.org/officeDocument/2006/relationships/image"/></Relationships>
</file>

<file path=ppt/slides/_rels/slide4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34.svg" Type="http://schemas.openxmlformats.org/officeDocument/2006/relationships/image"/><Relationship Id="rId4" Target="../media/image49.jpeg" Type="http://schemas.openxmlformats.org/officeDocument/2006/relationships/image"/></Relationships>
</file>

<file path=ppt/slides/_rels/slide4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34.svg" Type="http://schemas.openxmlformats.org/officeDocument/2006/relationships/image"/><Relationship Id="rId4" Target="../media/image50.jpeg" Type="http://schemas.openxmlformats.org/officeDocument/2006/relationships/image"/></Relationships>
</file>

<file path=ppt/slides/_rels/slide4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34.svg" Type="http://schemas.openxmlformats.org/officeDocument/2006/relationships/image"/><Relationship Id="rId4" Target="../media/image51.jpeg" Type="http://schemas.openxmlformats.org/officeDocument/2006/relationships/image"/></Relationships>
</file>

<file path=ppt/slides/_rels/slide4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34.svg" Type="http://schemas.openxmlformats.org/officeDocument/2006/relationships/image"/><Relationship Id="rId4" Target="../media/image52.jpeg" Type="http://schemas.openxmlformats.org/officeDocument/2006/relationships/image"/></Relationships>
</file>

<file path=ppt/slides/_rels/slide4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34.svg" Type="http://schemas.openxmlformats.org/officeDocument/2006/relationships/image"/><Relationship Id="rId4" Target="../media/image53.jpeg" Type="http://schemas.openxmlformats.org/officeDocument/2006/relationships/image"/></Relationships>
</file>

<file path=ppt/slides/_rels/slide4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32.svg" Type="http://schemas.openxmlformats.org/officeDocument/2006/relationships/image"/><Relationship Id="rId4" Target="../media/image54.jpeg" Type="http://schemas.openxmlformats.org/officeDocument/2006/relationships/image"/></Relationships>
</file>

<file path=ppt/slides/_rels/slide4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png" Type="http://schemas.openxmlformats.org/officeDocument/2006/relationships/image"/><Relationship Id="rId3" Target="../media/image56.svg" Type="http://schemas.openxmlformats.org/officeDocument/2006/relationships/image"/><Relationship Id="rId4" Target="../media/image57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jpeg" Type="http://schemas.openxmlformats.org/officeDocument/2006/relationships/image"/><Relationship Id="rId4" Target="../media/image7.jpeg" Type="http://schemas.openxmlformats.org/officeDocument/2006/relationships/image"/><Relationship Id="rId5" Target="../media/image8.png" Type="http://schemas.openxmlformats.org/officeDocument/2006/relationships/image"/><Relationship Id="rId6" Target="../media/image9.jpeg" Type="http://schemas.openxmlformats.org/officeDocument/2006/relationships/image"/></Relationships>
</file>

<file path=ppt/slides/_rels/slide5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png" Type="http://schemas.openxmlformats.org/officeDocument/2006/relationships/image"/><Relationship Id="rId3" Target="../media/image43.svg" Type="http://schemas.openxmlformats.org/officeDocument/2006/relationships/image"/><Relationship Id="rId4" Target="../media/image58.jpeg" Type="http://schemas.openxmlformats.org/officeDocument/2006/relationships/image"/></Relationships>
</file>

<file path=ppt/slides/_rels/slide5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png" Type="http://schemas.openxmlformats.org/officeDocument/2006/relationships/image"/><Relationship Id="rId3" Target="../media/image43.svg" Type="http://schemas.openxmlformats.org/officeDocument/2006/relationships/image"/><Relationship Id="rId4" Target="../media/image59.jpeg" Type="http://schemas.openxmlformats.org/officeDocument/2006/relationships/image"/></Relationships>
</file>

<file path=ppt/slides/_rels/slide5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60.svg" Type="http://schemas.openxmlformats.org/officeDocument/2006/relationships/image"/><Relationship Id="rId4" Target="../media/image61.jpeg" Type="http://schemas.openxmlformats.org/officeDocument/2006/relationships/image"/></Relationships>
</file>

<file path=ppt/slides/_rels/slide5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32.svg" Type="http://schemas.openxmlformats.org/officeDocument/2006/relationships/image"/><Relationship Id="rId4" Target="../media/image62.jpeg" Type="http://schemas.openxmlformats.org/officeDocument/2006/relationships/image"/></Relationships>
</file>

<file path=ppt/slides/_rels/slide5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34.svg" Type="http://schemas.openxmlformats.org/officeDocument/2006/relationships/image"/><Relationship Id="rId4" Target="../media/image63.jpeg" Type="http://schemas.openxmlformats.org/officeDocument/2006/relationships/image"/></Relationships>
</file>

<file path=ppt/slides/_rels/slide5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34.svg" Type="http://schemas.openxmlformats.org/officeDocument/2006/relationships/image"/><Relationship Id="rId4" Target="../media/image64.jpeg" Type="http://schemas.openxmlformats.org/officeDocument/2006/relationships/image"/></Relationships>
</file>

<file path=ppt/slides/_rels/slide5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png" Type="http://schemas.openxmlformats.org/officeDocument/2006/relationships/image"/><Relationship Id="rId3" Target="../media/image65.svg" Type="http://schemas.openxmlformats.org/officeDocument/2006/relationships/image"/><Relationship Id="rId4" Target="../media/image66.jpeg" Type="http://schemas.openxmlformats.org/officeDocument/2006/relationships/image"/></Relationships>
</file>

<file path=ppt/slides/_rels/slide5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7.png" Type="http://schemas.openxmlformats.org/officeDocument/2006/relationships/image"/><Relationship Id="rId3" Target="../media/image68.svg" Type="http://schemas.openxmlformats.org/officeDocument/2006/relationships/image"/><Relationship Id="rId4" Target="../media/image69.jpeg" Type="http://schemas.openxmlformats.org/officeDocument/2006/relationships/image"/></Relationships>
</file>

<file path=ppt/slides/_rels/slide5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7.png" Type="http://schemas.openxmlformats.org/officeDocument/2006/relationships/image"/><Relationship Id="rId3" Target="../media/image68.svg" Type="http://schemas.openxmlformats.org/officeDocument/2006/relationships/image"/><Relationship Id="rId4" Target="../media/image70.jpeg" Type="http://schemas.openxmlformats.org/officeDocument/2006/relationships/image"/></Relationships>
</file>

<file path=ppt/slides/_rels/slide5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1.png" Type="http://schemas.openxmlformats.org/officeDocument/2006/relationships/image"/><Relationship Id="rId3" Target="../media/image72.svg" Type="http://schemas.openxmlformats.org/officeDocument/2006/relationships/image"/><Relationship Id="rId4" Target="../media/image73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6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png" Type="http://schemas.openxmlformats.org/officeDocument/2006/relationships/image"/><Relationship Id="rId3" Target="../media/image56.svg" Type="http://schemas.openxmlformats.org/officeDocument/2006/relationships/image"/><Relationship Id="rId4" Target="../media/image74.jpeg" Type="http://schemas.openxmlformats.org/officeDocument/2006/relationships/image"/></Relationships>
</file>

<file path=ppt/slides/_rels/slide6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97B2">
                <a:alpha val="100000"/>
              </a:srgbClr>
            </a:gs>
            <a:gs pos="100000">
              <a:srgbClr val="7ED957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236184" y="1028700"/>
            <a:ext cx="7815631" cy="8229600"/>
          </a:xfrm>
          <a:custGeom>
            <a:avLst/>
            <a:gdLst/>
            <a:ahLst/>
            <a:cxnLst/>
            <a:rect r="r" b="b" t="t" l="l"/>
            <a:pathLst>
              <a:path h="8229600" w="7815631">
                <a:moveTo>
                  <a:pt x="0" y="0"/>
                </a:moveTo>
                <a:lnTo>
                  <a:pt x="7815632" y="0"/>
                </a:lnTo>
                <a:lnTo>
                  <a:pt x="78156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 l="-14088" t="0" r="-1621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667141" y="3836325"/>
            <a:ext cx="10573714" cy="23806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459"/>
              </a:lnSpc>
            </a:pPr>
            <a:r>
              <a:rPr lang="en-US" sz="13899" b="true">
                <a:solidFill>
                  <a:srgbClr val="E4E8E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Gulf Access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>
  <p:cSld>
    <p:bg>
      <p:bgPr>
        <a:solidFill>
          <a:srgbClr val="E4E8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3903064" y="385762"/>
          <a:ext cx="10481872" cy="9515475"/>
        </p:xfrm>
        <a:graphic>
          <a:graphicData uri="http://schemas.openxmlformats.org/drawingml/2006/table">
            <a:tbl>
              <a:tblPr/>
              <a:tblGrid>
                <a:gridCol w="3469222"/>
                <a:gridCol w="1462464"/>
                <a:gridCol w="1462464"/>
                <a:gridCol w="1462464"/>
                <a:gridCol w="2625258"/>
              </a:tblGrid>
              <a:tr h="381382">
                <a:tc gridSpan="5">
                  <a:txBody>
                    <a:bodyPr anchor="t" rtlCol="false"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Cost of financing in 5 month (75% LTC or 60% ARV)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Cost of financing in 5 month (75% LTC or 60% ARV)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Cost of financing in 5 month (75% LTC or 60% ARV)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Cost of financing in 5 month (75% LTC or 60% ARV)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Cost of financing in 5 month (75% LTC or 60% ARV)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</a:tr>
              <a:tr h="381382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Month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Loan in parts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Month of interest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Monthly Interest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Camulativ Financing cost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382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591,600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true"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Month of interest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Interest in %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10.00%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382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1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9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0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0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382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2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0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8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0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0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382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3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84,514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7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5,634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5,634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382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4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84,514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6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4,930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10,564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382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5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84,514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5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4,226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14,790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382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6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84,514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4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3,521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18,311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382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7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84,514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3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2,817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21,129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382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8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84,514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2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2,113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23,241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382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9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84,514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1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1,409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24,650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382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9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591,600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24,650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382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LTC in %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67%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382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AVR in %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41%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382">
                <a:tc gridSpan="3">
                  <a:txBody>
                    <a:bodyPr anchor="t" rtlCol="false"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Financing Fixed costs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Financing Fixed costs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Financing Fixed costs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382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2% Origination Fee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5,916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1.00%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382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U/W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1,000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382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Processing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1,000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382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Legal and loan docs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950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382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Feasibility and contractor profile reports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750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382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Draw fees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250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382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Total financing fixed costs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9,866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31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382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u="sng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Exactiv financing costs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34,516.00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7.78%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>
  <p:cSld>
    <p:bg>
      <p:bgPr>
        <a:solidFill>
          <a:srgbClr val="E4E8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211930" y="1120437"/>
          <a:ext cx="7315200" cy="8046127"/>
        </p:xfrm>
        <a:graphic>
          <a:graphicData uri="http://schemas.openxmlformats.org/drawingml/2006/table">
            <a:tbl>
              <a:tblPr/>
              <a:tblGrid>
                <a:gridCol w="2438400"/>
                <a:gridCol w="2438400"/>
                <a:gridCol w="2438400"/>
              </a:tblGrid>
              <a:tr h="656907">
                <a:tc gridSpan="3">
                  <a:txBody>
                    <a:bodyPr anchor="t" rtlCol="false"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List of Expenses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14D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List of Expenses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14D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List of Expenses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14D"/>
                    </a:solidFill>
                  </a:tcPr>
                </a:tc>
              </a:tr>
              <a:tr h="54421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Item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Category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Amount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421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Lot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Lot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$220,000.00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421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Toilet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Materials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$2,000.00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421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Trash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Materials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$5,000.00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421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Dirt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Materials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$15,000.00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421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Pest Control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Labor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$4,000.00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421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Grading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Labor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$12,000.00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421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Trusses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Materials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$14,000.00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1094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Windows and Doors Exterior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Materials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$20,000.00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421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Plumbing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Labor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$20,000.00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421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Electric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Labor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$20,000.00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421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Paint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Labor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$7,000.00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177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Roof (Shingles)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Labor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$14,000.00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8855536" y="376238"/>
          <a:ext cx="7315200" cy="9534525"/>
        </p:xfrm>
        <a:graphic>
          <a:graphicData uri="http://schemas.openxmlformats.org/drawingml/2006/table">
            <a:tbl>
              <a:tblPr/>
              <a:tblGrid>
                <a:gridCol w="2438400"/>
                <a:gridCol w="2438400"/>
                <a:gridCol w="2438400"/>
              </a:tblGrid>
              <a:tr h="467659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Drywall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Labor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$12,000.00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659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Doors and Trim (Interior)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Materials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$15,000.00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659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Cabinets 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Materials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$12,000.00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659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Countertops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Materials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$5,600.00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659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Tile 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Materials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$12,000.00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659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Interior Lights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Materials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$4,000.00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659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Pavers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Materials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$9,000.00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659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Plumbing (Interior)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Materials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$3,000.00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659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Shell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Materials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$150,000.00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659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Septic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Labor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$14,000.00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659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Well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Labor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$12,000.00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659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Framing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Labor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$10,000.00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659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Stucco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Labor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$10,000.00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659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Insulation and Gutters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Labor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$7,000.00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659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AC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Materials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$15,000.00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20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Appliances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Materials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$8,000.00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659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Pool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Materials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$45,000.00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659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Cage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Materials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$15,000.00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659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Construction Fee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$60,000.00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945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079"/>
                        </a:lnSpc>
                        <a:defRPr/>
                      </a:pPr>
                      <a:r>
                        <a:rPr lang="en-US" sz="21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Grand Total: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476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476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079"/>
                        </a:lnSpc>
                        <a:defRPr/>
                      </a:pPr>
                      <a:r>
                        <a:rPr lang="en-US" sz="21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$771,600.00</a:t>
                      </a:r>
                      <a:endParaRPr lang="en-US" sz="1100"/>
                    </a:p>
                  </a:txBody>
                  <a:tcPr marL="66675" marR="66675" marT="66675" marB="6667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47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97B2">
                <a:alpha val="100000"/>
              </a:srgbClr>
            </a:gs>
            <a:gs pos="100000">
              <a:srgbClr val="7ED957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0" y="4886325"/>
            <a:ext cx="4288078" cy="0"/>
          </a:xfrm>
          <a:prstGeom prst="line">
            <a:avLst/>
          </a:prstGeom>
          <a:ln cap="flat" w="38100">
            <a:solidFill>
              <a:srgbClr val="E4E8E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4288078" y="3991833"/>
            <a:ext cx="9711843" cy="1704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015"/>
              </a:lnSpc>
            </a:pPr>
            <a:r>
              <a:rPr lang="en-US" sz="13500" spc="-567">
                <a:solidFill>
                  <a:srgbClr val="E4E8E2"/>
                </a:solidFill>
                <a:latin typeface="The Seasons Light"/>
                <a:ea typeface="The Seasons Light"/>
                <a:cs typeface="The Seasons Light"/>
                <a:sym typeface="The Seasons Light"/>
              </a:rPr>
              <a:t>TOSCANA</a:t>
            </a:r>
          </a:p>
        </p:txBody>
      </p:sp>
      <p:sp>
        <p:nvSpPr>
          <p:cNvPr name="AutoShape 4" id="4"/>
          <p:cNvSpPr/>
          <p:nvPr/>
        </p:nvSpPr>
        <p:spPr>
          <a:xfrm>
            <a:off x="13999922" y="4886325"/>
            <a:ext cx="4288078" cy="0"/>
          </a:xfrm>
          <a:prstGeom prst="line">
            <a:avLst/>
          </a:prstGeom>
          <a:ln cap="flat" w="38100">
            <a:solidFill>
              <a:srgbClr val="E4E8E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0" y="168639"/>
            <a:ext cx="10423876" cy="3007449"/>
          </a:xfrm>
          <a:custGeom>
            <a:avLst/>
            <a:gdLst/>
            <a:ahLst/>
            <a:cxnLst/>
            <a:rect r="r" b="b" t="t" l="l"/>
            <a:pathLst>
              <a:path h="3007449" w="10423876">
                <a:moveTo>
                  <a:pt x="0" y="0"/>
                </a:moveTo>
                <a:lnTo>
                  <a:pt x="10423876" y="0"/>
                </a:lnTo>
                <a:lnTo>
                  <a:pt x="10423876" y="3007449"/>
                </a:lnTo>
                <a:lnTo>
                  <a:pt x="0" y="30074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28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3381750" y="7361107"/>
            <a:ext cx="4528468" cy="23723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b="true" sz="2600" spc="-109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CEO: ZAKI LEV</a:t>
            </a:r>
          </a:p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b="true" sz="2600" spc="-109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(786) 320-5590</a:t>
            </a:r>
          </a:p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b="true" sz="2600" spc="-109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2020 NE 163RD STREET.SUITE 103</a:t>
            </a:r>
          </a:p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b="true" sz="2600" spc="-109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NORTH MIAMI BEACH</a:t>
            </a:r>
          </a:p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b="true" sz="2600" spc="-109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FLORIDA 33162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4E8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284199" y="3804762"/>
            <a:ext cx="12373994" cy="37945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38"/>
              </a:lnSpc>
            </a:pPr>
            <a:r>
              <a:rPr lang="en-US" sz="4170" spc="-175">
                <a:solidFill>
                  <a:srgbClr val="004AAD"/>
                </a:solidFill>
                <a:latin typeface="The Seasons Light"/>
                <a:ea typeface="The Seasons Light"/>
                <a:cs typeface="The Seasons Light"/>
                <a:sym typeface="The Seasons Light"/>
              </a:rPr>
              <a:t>BASED ON: </a:t>
            </a:r>
          </a:p>
          <a:p>
            <a:pPr algn="l">
              <a:lnSpc>
                <a:spcPts val="5838"/>
              </a:lnSpc>
            </a:pPr>
            <a:r>
              <a:rPr lang="en-US" sz="4170" spc="-175">
                <a:solidFill>
                  <a:srgbClr val="004AAD"/>
                </a:solidFill>
                <a:latin typeface="The Seasons Light"/>
                <a:ea typeface="The Seasons Light"/>
                <a:cs typeface="The Seasons Light"/>
                <a:sym typeface="The Seasons Light"/>
              </a:rPr>
              <a:t>VERA MODEL </a:t>
            </a:r>
          </a:p>
          <a:p>
            <a:pPr algn="l">
              <a:lnSpc>
                <a:spcPts val="5838"/>
              </a:lnSpc>
            </a:pPr>
          </a:p>
          <a:p>
            <a:pPr algn="l">
              <a:lnSpc>
                <a:spcPts val="5838"/>
              </a:lnSpc>
            </a:pPr>
            <a:r>
              <a:rPr lang="en-US" sz="4170" spc="-175">
                <a:solidFill>
                  <a:srgbClr val="004AAD"/>
                </a:solidFill>
                <a:latin typeface="The Seasons Light"/>
                <a:ea typeface="The Seasons Light"/>
                <a:cs typeface="The Seasons Light"/>
                <a:sym typeface="The Seasons Light"/>
              </a:rPr>
              <a:t> “TOSCANA” IS LOCATED AT:</a:t>
            </a:r>
          </a:p>
          <a:p>
            <a:pPr algn="l">
              <a:lnSpc>
                <a:spcPts val="5838"/>
              </a:lnSpc>
              <a:spcBef>
                <a:spcPct val="0"/>
              </a:spcBef>
            </a:pPr>
            <a:r>
              <a:rPr lang="en-US" b="true" sz="4170" spc="-175">
                <a:solidFill>
                  <a:srgbClr val="004AAD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3232 NW 19TH STREET. CAPE CORAL, FLORIDA. 33993.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8295138" y="1548131"/>
            <a:ext cx="4050307" cy="4196771"/>
          </a:xfrm>
          <a:custGeom>
            <a:avLst/>
            <a:gdLst/>
            <a:ahLst/>
            <a:cxnLst/>
            <a:rect r="r" b="b" t="t" l="l"/>
            <a:pathLst>
              <a:path h="4196771" w="4050307">
                <a:moveTo>
                  <a:pt x="0" y="0"/>
                </a:moveTo>
                <a:lnTo>
                  <a:pt x="4050308" y="0"/>
                </a:lnTo>
                <a:lnTo>
                  <a:pt x="4050308" y="4196772"/>
                </a:lnTo>
                <a:lnTo>
                  <a:pt x="0" y="41967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 l="-6931" t="0" r="-6931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4147062" y="0"/>
            <a:ext cx="7025538" cy="10287000"/>
            <a:chOff x="0" y="0"/>
            <a:chExt cx="1850348" cy="270933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850348" cy="2709333"/>
            </a:xfrm>
            <a:custGeom>
              <a:avLst/>
              <a:gdLst/>
              <a:ahLst/>
              <a:cxnLst/>
              <a:rect r="r" b="b" t="t" l="l"/>
              <a:pathLst>
                <a:path h="2709333" w="1850348">
                  <a:moveTo>
                    <a:pt x="925174" y="0"/>
                  </a:moveTo>
                  <a:lnTo>
                    <a:pt x="1850348" y="1354667"/>
                  </a:lnTo>
                  <a:lnTo>
                    <a:pt x="925174" y="2709333"/>
                  </a:lnTo>
                  <a:lnTo>
                    <a:pt x="0" y="1354667"/>
                  </a:lnTo>
                  <a:lnTo>
                    <a:pt x="925174" y="0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318028" y="408517"/>
              <a:ext cx="1214291" cy="18351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7655714" y="2966128"/>
            <a:ext cx="5119751" cy="12179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25"/>
              </a:lnSpc>
            </a:pPr>
            <a:r>
              <a:rPr lang="en-US" sz="7089" b="true">
                <a:solidFill>
                  <a:srgbClr val="FF914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Gulf Access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4775231" y="0"/>
            <a:ext cx="7025538" cy="10287000"/>
            <a:chOff x="0" y="0"/>
            <a:chExt cx="1850348" cy="270933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850348" cy="2709333"/>
            </a:xfrm>
            <a:custGeom>
              <a:avLst/>
              <a:gdLst/>
              <a:ahLst/>
              <a:cxnLst/>
              <a:rect r="r" b="b" t="t" l="l"/>
              <a:pathLst>
                <a:path h="2709333" w="1850348">
                  <a:moveTo>
                    <a:pt x="925174" y="0"/>
                  </a:moveTo>
                  <a:lnTo>
                    <a:pt x="1850348" y="1354667"/>
                  </a:lnTo>
                  <a:lnTo>
                    <a:pt x="925174" y="2709333"/>
                  </a:lnTo>
                  <a:lnTo>
                    <a:pt x="0" y="1354667"/>
                  </a:lnTo>
                  <a:lnTo>
                    <a:pt x="925174" y="0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318028" y="408517"/>
              <a:ext cx="1214291" cy="18351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4E8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147062" y="0"/>
            <a:ext cx="7025538" cy="10287000"/>
            <a:chOff x="0" y="0"/>
            <a:chExt cx="1850348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850348" cy="2709333"/>
            </a:xfrm>
            <a:custGeom>
              <a:avLst/>
              <a:gdLst/>
              <a:ahLst/>
              <a:cxnLst/>
              <a:rect r="r" b="b" t="t" l="l"/>
              <a:pathLst>
                <a:path h="2709333" w="1850348">
                  <a:moveTo>
                    <a:pt x="925174" y="0"/>
                  </a:moveTo>
                  <a:lnTo>
                    <a:pt x="1850348" y="1354667"/>
                  </a:lnTo>
                  <a:lnTo>
                    <a:pt x="925174" y="2709333"/>
                  </a:lnTo>
                  <a:lnTo>
                    <a:pt x="0" y="1354667"/>
                  </a:lnTo>
                  <a:lnTo>
                    <a:pt x="925174" y="0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318028" y="408517"/>
              <a:ext cx="1214291" cy="18351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775231" y="0"/>
            <a:ext cx="7025538" cy="10287000"/>
            <a:chOff x="0" y="0"/>
            <a:chExt cx="1850348" cy="270933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850348" cy="2709333"/>
            </a:xfrm>
            <a:custGeom>
              <a:avLst/>
              <a:gdLst/>
              <a:ahLst/>
              <a:cxnLst/>
              <a:rect r="r" b="b" t="t" l="l"/>
              <a:pathLst>
                <a:path h="2709333" w="1850348">
                  <a:moveTo>
                    <a:pt x="925174" y="0"/>
                  </a:moveTo>
                  <a:lnTo>
                    <a:pt x="1850348" y="1354667"/>
                  </a:lnTo>
                  <a:lnTo>
                    <a:pt x="925174" y="2709333"/>
                  </a:lnTo>
                  <a:lnTo>
                    <a:pt x="0" y="1354667"/>
                  </a:lnTo>
                  <a:lnTo>
                    <a:pt x="925174" y="0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318028" y="408517"/>
              <a:ext cx="1214291" cy="18351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8253325" y="5223782"/>
            <a:ext cx="977955" cy="977955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81280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406400"/>
                  </a:lnTo>
                  <a:lnTo>
                    <a:pt x="812800" y="406400"/>
                  </a:lnTo>
                  <a:lnTo>
                    <a:pt x="406400" y="812800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203200" y="-57150"/>
              <a:ext cx="406400" cy="768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7955319" y="6573211"/>
            <a:ext cx="1573967" cy="1573967"/>
          </a:xfrm>
          <a:custGeom>
            <a:avLst/>
            <a:gdLst/>
            <a:ahLst/>
            <a:cxnLst/>
            <a:rect r="r" b="b" t="t" l="l"/>
            <a:pathLst>
              <a:path h="1573967" w="1573967">
                <a:moveTo>
                  <a:pt x="0" y="0"/>
                </a:moveTo>
                <a:lnTo>
                  <a:pt x="1573967" y="0"/>
                </a:lnTo>
                <a:lnTo>
                  <a:pt x="1573967" y="1573968"/>
                </a:lnTo>
                <a:lnTo>
                  <a:pt x="0" y="15739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4855105" y="1085850"/>
            <a:ext cx="7943497" cy="876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92"/>
              </a:lnSpc>
            </a:pPr>
            <a:r>
              <a:rPr lang="en-US" sz="6139" spc="380">
                <a:solidFill>
                  <a:srgbClr val="1C1915"/>
                </a:solidFill>
                <a:latin typeface="The Seasons"/>
                <a:ea typeface="The Seasons"/>
                <a:cs typeface="The Seasons"/>
                <a:sym typeface="The Seasons"/>
              </a:rPr>
              <a:t>REAL STATE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776135" y="2413850"/>
            <a:ext cx="8101437" cy="24401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96"/>
              </a:lnSpc>
            </a:pPr>
            <a:r>
              <a:rPr lang="en-US" sz="5547" spc="343">
                <a:solidFill>
                  <a:srgbClr val="1C1915"/>
                </a:solidFill>
                <a:latin typeface="Safira March"/>
                <a:ea typeface="Safira March"/>
                <a:cs typeface="Safira March"/>
                <a:sym typeface="Safira March"/>
              </a:rPr>
              <a:t>COMPS OF THE AREA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757956" y="6309933"/>
            <a:ext cx="4137794" cy="647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55"/>
              </a:lnSpc>
            </a:pPr>
            <a:r>
              <a:rPr lang="en-US" sz="3753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ONE HOME </a:t>
            </a:r>
            <a:r>
              <a:rPr lang="en-US" sz="3753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</a:t>
            </a:r>
            <a:r>
              <a:rPr lang="en-US" b="true" sz="3753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hlinkClick r:id="rId3" tooltip="https://portal.onehome.com/en-US/properties/list?token=eyJPU04iOiJTV0ZMIiwiYWdlbnRpZCI6IjEyMTg0OCIsInNldGlkIjogIjEwMjY0OTAiLCJzZXRUeXBlIjogIlBST1BFUlRZIiwic2F2ZWRTZWFyY2hJZCI6ICJiMWZlMmQyNi1kNzdhLTNmZTQtODNhZS02OWM2MDJiYmUyMmUiLCJlbWFpbCI6ICIiLCAiVmlld01vZGUiOiAiMyJ9&amp;searchId=b1fe2d26-d77a-3fe4-83ae-69c602bbe22e"/>
              </a:rPr>
              <a:t>ortal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>
  <p:cSld>
    <p:bg>
      <p:bgPr>
        <a:solidFill>
          <a:srgbClr val="E4E8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929253" y="1439554"/>
          <a:ext cx="6848288" cy="7407891"/>
        </p:xfrm>
        <a:graphic>
          <a:graphicData uri="http://schemas.openxmlformats.org/drawingml/2006/table">
            <a:tbl>
              <a:tblPr/>
              <a:tblGrid>
                <a:gridCol w="3273573"/>
                <a:gridCol w="1622209"/>
                <a:gridCol w="1046371"/>
                <a:gridCol w="181227"/>
                <a:gridCol w="181227"/>
                <a:gridCol w="181227"/>
                <a:gridCol w="181227"/>
                <a:gridCol w="181227"/>
              </a:tblGrid>
              <a:tr h="505475">
                <a:tc gridSpan="7"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true">
                          <a:solidFill>
                            <a:srgbClr val="1C1915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Libi Investment LLC.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true">
                          <a:solidFill>
                            <a:srgbClr val="1C1915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Libi Investment LLC.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true">
                          <a:solidFill>
                            <a:srgbClr val="1C1915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Libi Investment LLC.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true">
                          <a:solidFill>
                            <a:srgbClr val="1C1915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Libi Investment LLC.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true">
                          <a:solidFill>
                            <a:srgbClr val="1C1915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Libi Investment LLC.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true">
                          <a:solidFill>
                            <a:srgbClr val="1C1915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Libi Investment LLC.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true">
                          <a:solidFill>
                            <a:srgbClr val="1C1915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Libi Investment LLC.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</a:tr>
              <a:tr h="505475">
                <a:tc gridSpan="7"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true">
                          <a:solidFill>
                            <a:srgbClr val="1C1915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3232 NW 19th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true">
                          <a:solidFill>
                            <a:srgbClr val="1C1915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3232 NW 19th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true">
                          <a:solidFill>
                            <a:srgbClr val="1C1915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3232 NW 19th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true">
                          <a:solidFill>
                            <a:srgbClr val="1C1915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3232 NW 19th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true">
                          <a:solidFill>
                            <a:srgbClr val="1C1915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3232 NW 19th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true">
                          <a:solidFill>
                            <a:srgbClr val="1C1915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3232 NW 19th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true">
                          <a:solidFill>
                            <a:srgbClr val="1C1915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3232 NW 19th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</a:tr>
              <a:tr h="381491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1C1915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Information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1C1915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In S.F.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1C1915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Total in $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20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1C1915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Lot \ Land in S.F.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1C1915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10,000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8997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1C1915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Precentage of construction from the land S.f.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1C1915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31.33%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16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1C1915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Total S.F. of new building (Gross)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1C1915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3,133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851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1C1915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Total S.F. of new building (Net)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1C1915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2,318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491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1C1915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Cost of construction per SF. gross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1C1915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$156.91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537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1C1915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Cost of construction per SF. Net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1C1915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$212.08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851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1C1915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Seling price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1C1915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$650.00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491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1C1915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Time to get the permit in month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1C1915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Exsisting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491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1C1915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Construction period in Month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1C1915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6 month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416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491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1C1915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Income - sale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491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1C1915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Sale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1C1915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1,506,700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491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1C1915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Cost of sale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1C1915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5.00%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1C1915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-75,335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491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u="sng" b="true">
                          <a:solidFill>
                            <a:srgbClr val="1C1915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Net Sale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1C1915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1,431,365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9601617" y="1481138"/>
          <a:ext cx="7315200" cy="7534275"/>
        </p:xfrm>
        <a:graphic>
          <a:graphicData uri="http://schemas.openxmlformats.org/drawingml/2006/table">
            <a:tbl>
              <a:tblPr/>
              <a:tblGrid>
                <a:gridCol w="1219200"/>
                <a:gridCol w="1219200"/>
                <a:gridCol w="1219200"/>
                <a:gridCol w="1219200"/>
                <a:gridCol w="1219200"/>
                <a:gridCol w="1219200"/>
              </a:tblGrid>
              <a:tr h="495927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 b="true">
                          <a:solidFill>
                            <a:srgbClr val="1C1915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Financing by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 b="true">
                          <a:solidFill>
                            <a:srgbClr val="1C1915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Financing by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</a:tr>
              <a:tr h="36240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199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Costs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199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In %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199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Equity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199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Loan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40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199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Lot 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199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80,000 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199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5.59%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199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80,000 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40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199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Clening the land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199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10,000 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199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0.70%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199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10,000 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222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199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Soft costs (Plans&amp;Permit)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199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Loan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199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10,000 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199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0.70%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199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10,000 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222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199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Hard cost construction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199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$156.91 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199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491,600 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199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34.34%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199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20,000 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199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471,600 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40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199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Pool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199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60,000 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199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4.19%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199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60,000 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2039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199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Management fees (15% from cons.)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199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12.21%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199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60,000 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199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4.19%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199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60,000 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222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199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Financing fixed costs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199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9,866 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199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0.69%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199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9,866 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222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199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Financing cost (10.25%)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199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10.00%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199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24,650 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199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1.72%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199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24,650 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40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199" u="sng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Total costs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199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746,116 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199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52.13%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199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154,516 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199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591,600 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70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Reutern (Yeild)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Reutern (Yeild)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40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199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On Investments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199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On Equity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222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199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Profit after 6 month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199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685,249 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2039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199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Reuterns (Yield) of investment \ Equity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199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91.84%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199">
                          <a:solidFill>
                            <a:srgbClr val="1C1915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443.48%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>
  <p:cSld>
    <p:bg>
      <p:bgPr>
        <a:solidFill>
          <a:srgbClr val="E4E8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4390244" y="614362"/>
          <a:ext cx="9507511" cy="9058275"/>
        </p:xfrm>
        <a:graphic>
          <a:graphicData uri="http://schemas.openxmlformats.org/drawingml/2006/table">
            <a:tbl>
              <a:tblPr/>
              <a:tblGrid>
                <a:gridCol w="3150685"/>
                <a:gridCol w="1462600"/>
                <a:gridCol w="1500113"/>
                <a:gridCol w="1612652"/>
                <a:gridCol w="1781461"/>
              </a:tblGrid>
              <a:tr h="352796">
                <a:tc gridSpan="5">
                  <a:txBody>
                    <a:bodyPr anchor="t" rtlCol="false"/>
                    <a:lstStyle/>
                    <a:p>
                      <a:pPr algn="ctr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Cost of financing in 5 month (75% LTC or 60% ARV)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Cost of financing in 5 month (75% LTC or 60% ARV)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Cost of financing in 5 month (75% LTC or 60% ARV)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Cost of financing in 5 month (75% LTC or 60% ARV)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Cost of financing in 5 month (75% LTC or 60% ARV)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</a:tr>
              <a:tr h="600707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Month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Loan in parts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Month of interest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Monthly Interest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Camulativ Financing cost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796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591,600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true"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Month of interest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Interest in %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10.00%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796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1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9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0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0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796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2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0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8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0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0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796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3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84,514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7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5,634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5,634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796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4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84,514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6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4,930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10,564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796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5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84,514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5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4,226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14,790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796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6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84,514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4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3,521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18,311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796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7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84,514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3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2,817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21,129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796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8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84,514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2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2,113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23,241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796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9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84,514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1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1,409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24,650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796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9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591,600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24,650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796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LTC in %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79%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796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AVR in %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41%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796">
                <a:tc gridSpan="3">
                  <a:txBody>
                    <a:bodyPr anchor="t" rtlCol="false"/>
                    <a:lstStyle/>
                    <a:p>
                      <a:pPr algn="ctr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Financing Fixed costs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Financing Fixed costs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Financing Fixed costs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796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2% Origination Fee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5,916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1.00%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796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U/W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1,000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796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Processing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1,000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796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Legal and loan docs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950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796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Feasibility and contractor profile reports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750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796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Draw fees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250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796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u="sng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Total financing fixed costs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9,866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261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796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u="sng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Efactiv financing costs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34,516.00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7.78%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>
  <p:cSld>
    <p:bg>
      <p:bgPr>
        <a:solidFill>
          <a:srgbClr val="E4E8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602977" y="538163"/>
          <a:ext cx="7315200" cy="9286875"/>
        </p:xfrm>
        <a:graphic>
          <a:graphicData uri="http://schemas.openxmlformats.org/drawingml/2006/table">
            <a:tbl>
              <a:tblPr/>
              <a:tblGrid>
                <a:gridCol w="2438400"/>
                <a:gridCol w="2438400"/>
                <a:gridCol w="2438400"/>
              </a:tblGrid>
              <a:tr h="514878">
                <a:tc gridSpan="3">
                  <a:txBody>
                    <a:bodyPr anchor="t" rtlCol="false"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List of Expenses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14D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List of Expenses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14D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List of Expenses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14D"/>
                    </a:solidFill>
                  </a:tcPr>
                </a:tc>
              </a:tr>
              <a:tr h="43860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Item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Category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Amount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60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Lot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Lot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$80,000.00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60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Toilet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Materials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$2,000.00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60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Trash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Materials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$5,000.00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60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Dirt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Materials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$15,000.00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60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Pest Control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Labor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$4,000.00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60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Grading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Labor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$12,000.00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60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Trusses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Materials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$14,000.00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60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Windows and Doors Exterior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Materials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$20,000.00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60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Plumbing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Labor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$20,000.00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60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Electric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Labor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$20,000.00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60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Paint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Labor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$7,000.00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60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Roof (Shingles)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Labor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$14,000.00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60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Drywall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Labor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$12,000.00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60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Doors and Trim (Interior)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Materials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$15,000.00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60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Cabinets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Materials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$12,000.00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60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Countertops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Materials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$5,600.00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60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Tile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Materials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$12,000.00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60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Interior Lights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Materials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$4,000.00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60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Pavers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Materials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$9,000.00</a:t>
                      </a:r>
                      <a:endParaRPr lang="en-US" sz="1100"/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9745583" y="904875"/>
          <a:ext cx="7315200" cy="8353425"/>
        </p:xfrm>
        <a:graphic>
          <a:graphicData uri="http://schemas.openxmlformats.org/drawingml/2006/table">
            <a:tbl>
              <a:tblPr/>
              <a:tblGrid>
                <a:gridCol w="2438400"/>
                <a:gridCol w="2438400"/>
                <a:gridCol w="2438400"/>
              </a:tblGrid>
              <a:tr h="61099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Plumbing (Interior)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Materials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$3,000.00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099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Shell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Materials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$150,000.00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099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Septic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Labor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$14,000.00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099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Well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Labor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$12,000.00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099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Framing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Labor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$10,000.00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099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Stucco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Labor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$10,000.00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513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Insulation and Gutters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Labor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$7,000.00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099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AC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Materials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$15,000.00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099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Appliances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Materials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$8,000.00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099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Pool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Materials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$45,000.00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099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Cage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Materials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$15,000.00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099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Construction Fee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$60,000.00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736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079"/>
                        </a:lnSpc>
                        <a:defRPr/>
                      </a:pPr>
                      <a:r>
                        <a:rPr lang="en-US" sz="21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Grand Total: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476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476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079"/>
                        </a:lnSpc>
                        <a:defRPr/>
                      </a:pPr>
                      <a:r>
                        <a:rPr lang="en-US" sz="21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$631,600.00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47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486036" y="175348"/>
            <a:ext cx="13315927" cy="9936305"/>
          </a:xfrm>
          <a:custGeom>
            <a:avLst/>
            <a:gdLst/>
            <a:ahLst/>
            <a:cxnLst/>
            <a:rect r="r" b="b" t="t" l="l"/>
            <a:pathLst>
              <a:path h="9936305" w="13315927">
                <a:moveTo>
                  <a:pt x="0" y="0"/>
                </a:moveTo>
                <a:lnTo>
                  <a:pt x="13315928" y="0"/>
                </a:lnTo>
                <a:lnTo>
                  <a:pt x="13315928" y="9936304"/>
                </a:lnTo>
                <a:lnTo>
                  <a:pt x="0" y="99363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97" t="0" r="-8777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854462" y="106692"/>
            <a:ext cx="14579075" cy="10073615"/>
          </a:xfrm>
          <a:custGeom>
            <a:avLst/>
            <a:gdLst/>
            <a:ahLst/>
            <a:cxnLst/>
            <a:rect r="r" b="b" t="t" l="l"/>
            <a:pathLst>
              <a:path h="10073615" w="14579075">
                <a:moveTo>
                  <a:pt x="0" y="0"/>
                </a:moveTo>
                <a:lnTo>
                  <a:pt x="14579076" y="0"/>
                </a:lnTo>
                <a:lnTo>
                  <a:pt x="14579076" y="10073616"/>
                </a:lnTo>
                <a:lnTo>
                  <a:pt x="0" y="100736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95" t="-3377" r="-8258" b="-2858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97B2">
                <a:alpha val="100000"/>
              </a:srgbClr>
            </a:gs>
            <a:gs pos="100000">
              <a:srgbClr val="7ED957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0" y="4886325"/>
            <a:ext cx="4288078" cy="0"/>
          </a:xfrm>
          <a:prstGeom prst="line">
            <a:avLst/>
          </a:prstGeom>
          <a:ln cap="flat" w="38100">
            <a:solidFill>
              <a:srgbClr val="1C191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>
            <a:off x="13999922" y="4886325"/>
            <a:ext cx="4288078" cy="0"/>
          </a:xfrm>
          <a:prstGeom prst="line">
            <a:avLst/>
          </a:prstGeom>
          <a:ln cap="flat" w="38100">
            <a:solidFill>
              <a:srgbClr val="1C191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4" id="4"/>
          <p:cNvSpPr txBox="true"/>
          <p:nvPr/>
        </p:nvSpPr>
        <p:spPr>
          <a:xfrm rot="0">
            <a:off x="4288078" y="3991833"/>
            <a:ext cx="9711843" cy="1788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015"/>
              </a:lnSpc>
            </a:pPr>
            <a:r>
              <a:rPr lang="en-US" b="true" sz="13500" spc="-567">
                <a:solidFill>
                  <a:srgbClr val="1C1915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IBIZA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2704750" y="6885939"/>
            <a:ext cx="4580632" cy="23723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b="true" sz="2599" spc="-109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CEO: ZAKI LEV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b="true" sz="2599" spc="-109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(786) 320-5590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b="true" sz="2599" spc="-109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2020 NE 163RD STREET. SUITE 103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b="true" sz="2599" spc="-109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NORTH MIAMI BEACH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b="true" sz="2599" spc="-109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FLORIDA 33162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028700" y="188176"/>
            <a:ext cx="10423876" cy="3007449"/>
          </a:xfrm>
          <a:custGeom>
            <a:avLst/>
            <a:gdLst/>
            <a:ahLst/>
            <a:cxnLst/>
            <a:rect r="r" b="b" t="t" l="l"/>
            <a:pathLst>
              <a:path h="3007449" w="10423876">
                <a:moveTo>
                  <a:pt x="0" y="0"/>
                </a:moveTo>
                <a:lnTo>
                  <a:pt x="10423876" y="0"/>
                </a:lnTo>
                <a:lnTo>
                  <a:pt x="10423876" y="3007449"/>
                </a:lnTo>
                <a:lnTo>
                  <a:pt x="0" y="30074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28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53035" y="213908"/>
            <a:ext cx="14381930" cy="9859185"/>
          </a:xfrm>
          <a:custGeom>
            <a:avLst/>
            <a:gdLst/>
            <a:ahLst/>
            <a:cxnLst/>
            <a:rect r="r" b="b" t="t" l="l"/>
            <a:pathLst>
              <a:path h="9859185" w="14381930">
                <a:moveTo>
                  <a:pt x="0" y="0"/>
                </a:moveTo>
                <a:lnTo>
                  <a:pt x="14381930" y="0"/>
                </a:lnTo>
                <a:lnTo>
                  <a:pt x="14381930" y="9859184"/>
                </a:lnTo>
                <a:lnTo>
                  <a:pt x="0" y="98591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38" t="-3185" r="-7553" b="-3053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61870" y="143580"/>
            <a:ext cx="14575650" cy="9999841"/>
          </a:xfrm>
          <a:custGeom>
            <a:avLst/>
            <a:gdLst/>
            <a:ahLst/>
            <a:cxnLst/>
            <a:rect r="r" b="b" t="t" l="l"/>
            <a:pathLst>
              <a:path h="9999841" w="14575650">
                <a:moveTo>
                  <a:pt x="0" y="0"/>
                </a:moveTo>
                <a:lnTo>
                  <a:pt x="14575649" y="0"/>
                </a:lnTo>
                <a:lnTo>
                  <a:pt x="14575649" y="9999840"/>
                </a:lnTo>
                <a:lnTo>
                  <a:pt x="0" y="99998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41" t="-3193" r="-7488" b="-3193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79863" y="-367990"/>
            <a:ext cx="15119721" cy="10989640"/>
          </a:xfrm>
          <a:custGeom>
            <a:avLst/>
            <a:gdLst/>
            <a:ahLst/>
            <a:cxnLst/>
            <a:rect r="r" b="b" t="t" l="l"/>
            <a:pathLst>
              <a:path h="10989640" w="15119721">
                <a:moveTo>
                  <a:pt x="0" y="0"/>
                </a:moveTo>
                <a:lnTo>
                  <a:pt x="15119721" y="0"/>
                </a:lnTo>
                <a:lnTo>
                  <a:pt x="15119721" y="10989640"/>
                </a:lnTo>
                <a:lnTo>
                  <a:pt x="0" y="109896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96" t="0" r="-7249" b="-251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085323" y="-70892"/>
            <a:ext cx="14117353" cy="10428784"/>
          </a:xfrm>
          <a:custGeom>
            <a:avLst/>
            <a:gdLst/>
            <a:ahLst/>
            <a:cxnLst/>
            <a:rect r="r" b="b" t="t" l="l"/>
            <a:pathLst>
              <a:path h="10428784" w="14117353">
                <a:moveTo>
                  <a:pt x="0" y="0"/>
                </a:moveTo>
                <a:lnTo>
                  <a:pt x="14117354" y="0"/>
                </a:lnTo>
                <a:lnTo>
                  <a:pt x="14117354" y="10428784"/>
                </a:lnTo>
                <a:lnTo>
                  <a:pt x="0" y="104287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24" t="0" r="-8529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036635" y="0"/>
            <a:ext cx="13665041" cy="10287000"/>
          </a:xfrm>
          <a:custGeom>
            <a:avLst/>
            <a:gdLst/>
            <a:ahLst/>
            <a:cxnLst/>
            <a:rect r="r" b="b" t="t" l="l"/>
            <a:pathLst>
              <a:path h="10287000" w="13665041">
                <a:moveTo>
                  <a:pt x="0" y="0"/>
                </a:moveTo>
                <a:lnTo>
                  <a:pt x="13665041" y="0"/>
                </a:lnTo>
                <a:lnTo>
                  <a:pt x="1366504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268" t="0" r="-8596" b="0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189857" y="0"/>
            <a:ext cx="13655550" cy="10287000"/>
          </a:xfrm>
          <a:custGeom>
            <a:avLst/>
            <a:gdLst/>
            <a:ahLst/>
            <a:cxnLst/>
            <a:rect r="r" b="b" t="t" l="l"/>
            <a:pathLst>
              <a:path h="10287000" w="13655550">
                <a:moveTo>
                  <a:pt x="0" y="0"/>
                </a:moveTo>
                <a:lnTo>
                  <a:pt x="13655549" y="0"/>
                </a:lnTo>
                <a:lnTo>
                  <a:pt x="1365554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10" t="0" r="-9732" b="0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368859" y="452238"/>
            <a:ext cx="13209998" cy="9382523"/>
          </a:xfrm>
          <a:custGeom>
            <a:avLst/>
            <a:gdLst/>
            <a:ahLst/>
            <a:cxnLst/>
            <a:rect r="r" b="b" t="t" l="l"/>
            <a:pathLst>
              <a:path h="9382523" w="13209998">
                <a:moveTo>
                  <a:pt x="0" y="0"/>
                </a:moveTo>
                <a:lnTo>
                  <a:pt x="13209998" y="0"/>
                </a:lnTo>
                <a:lnTo>
                  <a:pt x="13209998" y="9382524"/>
                </a:lnTo>
                <a:lnTo>
                  <a:pt x="0" y="93825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67" t="-2706" r="-8783" b="-2706"/>
            </a:stretch>
          </a:blipFill>
        </p:spPr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7006" y="797223"/>
            <a:ext cx="18541994" cy="8692553"/>
          </a:xfrm>
          <a:custGeom>
            <a:avLst/>
            <a:gdLst/>
            <a:ahLst/>
            <a:cxnLst/>
            <a:rect r="r" b="b" t="t" l="l"/>
            <a:pathLst>
              <a:path h="8692553" w="18541994">
                <a:moveTo>
                  <a:pt x="0" y="0"/>
                </a:moveTo>
                <a:lnTo>
                  <a:pt x="18541993" y="0"/>
                </a:lnTo>
                <a:lnTo>
                  <a:pt x="18541993" y="8692554"/>
                </a:lnTo>
                <a:lnTo>
                  <a:pt x="0" y="86925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924230"/>
            <a:ext cx="18288000" cy="8438559"/>
          </a:xfrm>
          <a:custGeom>
            <a:avLst/>
            <a:gdLst/>
            <a:ahLst/>
            <a:cxnLst/>
            <a:rect r="r" b="b" t="t" l="l"/>
            <a:pathLst>
              <a:path h="8438559" w="18288000">
                <a:moveTo>
                  <a:pt x="0" y="0"/>
                </a:moveTo>
                <a:lnTo>
                  <a:pt x="18288000" y="0"/>
                </a:lnTo>
                <a:lnTo>
                  <a:pt x="18288000" y="8438559"/>
                </a:lnTo>
                <a:lnTo>
                  <a:pt x="0" y="84385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1069200"/>
            <a:ext cx="18288000" cy="8148599"/>
          </a:xfrm>
          <a:custGeom>
            <a:avLst/>
            <a:gdLst/>
            <a:ahLst/>
            <a:cxnLst/>
            <a:rect r="r" b="b" t="t" l="l"/>
            <a:pathLst>
              <a:path h="8148599" w="18288000">
                <a:moveTo>
                  <a:pt x="0" y="0"/>
                </a:moveTo>
                <a:lnTo>
                  <a:pt x="18288000" y="0"/>
                </a:lnTo>
                <a:lnTo>
                  <a:pt x="18288000" y="8148600"/>
                </a:lnTo>
                <a:lnTo>
                  <a:pt x="0" y="8148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1069200"/>
            <a:ext cx="18288000" cy="8148599"/>
          </a:xfrm>
          <a:custGeom>
            <a:avLst/>
            <a:gdLst/>
            <a:ahLst/>
            <a:cxnLst/>
            <a:rect r="r" b="b" t="t" l="l"/>
            <a:pathLst>
              <a:path h="8148599" w="18288000">
                <a:moveTo>
                  <a:pt x="0" y="0"/>
                </a:moveTo>
                <a:lnTo>
                  <a:pt x="18288000" y="0"/>
                </a:lnTo>
                <a:lnTo>
                  <a:pt x="18288000" y="8148600"/>
                </a:lnTo>
                <a:lnTo>
                  <a:pt x="0" y="8148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7006" y="670674"/>
            <a:ext cx="18541994" cy="8692553"/>
          </a:xfrm>
          <a:custGeom>
            <a:avLst/>
            <a:gdLst/>
            <a:ahLst/>
            <a:cxnLst/>
            <a:rect r="r" b="b" t="t" l="l"/>
            <a:pathLst>
              <a:path h="8692553" w="18541994">
                <a:moveTo>
                  <a:pt x="0" y="0"/>
                </a:moveTo>
                <a:lnTo>
                  <a:pt x="18541993" y="0"/>
                </a:lnTo>
                <a:lnTo>
                  <a:pt x="18541993" y="8692553"/>
                </a:lnTo>
                <a:lnTo>
                  <a:pt x="0" y="86925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797681"/>
            <a:ext cx="18288000" cy="8438559"/>
          </a:xfrm>
          <a:custGeom>
            <a:avLst/>
            <a:gdLst/>
            <a:ahLst/>
            <a:cxnLst/>
            <a:rect r="r" b="b" t="t" l="l"/>
            <a:pathLst>
              <a:path h="8438559" w="18288000">
                <a:moveTo>
                  <a:pt x="0" y="0"/>
                </a:moveTo>
                <a:lnTo>
                  <a:pt x="18288000" y="0"/>
                </a:lnTo>
                <a:lnTo>
                  <a:pt x="18288000" y="8438559"/>
                </a:lnTo>
                <a:lnTo>
                  <a:pt x="0" y="84385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4E8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878476" y="3192488"/>
            <a:ext cx="12373994" cy="37945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38"/>
              </a:lnSpc>
            </a:pPr>
            <a:r>
              <a:rPr lang="en-US" sz="4170" spc="-175">
                <a:solidFill>
                  <a:srgbClr val="004AAD"/>
                </a:solidFill>
                <a:latin typeface="The Seasons Light"/>
                <a:ea typeface="The Seasons Light"/>
                <a:cs typeface="The Seasons Light"/>
                <a:sym typeface="The Seasons Light"/>
              </a:rPr>
              <a:t>BASED ON: </a:t>
            </a:r>
          </a:p>
          <a:p>
            <a:pPr algn="l">
              <a:lnSpc>
                <a:spcPts val="5838"/>
              </a:lnSpc>
            </a:pPr>
            <a:r>
              <a:rPr lang="en-US" sz="4170" spc="-175">
                <a:solidFill>
                  <a:srgbClr val="004AAD"/>
                </a:solidFill>
                <a:latin typeface="The Seasons Light"/>
                <a:ea typeface="The Seasons Light"/>
                <a:cs typeface="The Seasons Light"/>
                <a:sym typeface="The Seasons Light"/>
              </a:rPr>
              <a:t>VERA MODEL </a:t>
            </a:r>
          </a:p>
          <a:p>
            <a:pPr algn="l">
              <a:lnSpc>
                <a:spcPts val="5838"/>
              </a:lnSpc>
            </a:pPr>
          </a:p>
          <a:p>
            <a:pPr algn="l">
              <a:lnSpc>
                <a:spcPts val="5838"/>
              </a:lnSpc>
            </a:pPr>
            <a:r>
              <a:rPr lang="en-US" sz="4170" spc="-175">
                <a:solidFill>
                  <a:srgbClr val="004AAD"/>
                </a:solidFill>
                <a:latin typeface="The Seasons Light"/>
                <a:ea typeface="The Seasons Light"/>
                <a:cs typeface="The Seasons Light"/>
                <a:sym typeface="The Seasons Light"/>
              </a:rPr>
              <a:t> “IBIZA” IS LOCATED AT:</a:t>
            </a:r>
          </a:p>
          <a:p>
            <a:pPr algn="l">
              <a:lnSpc>
                <a:spcPts val="5838"/>
              </a:lnSpc>
              <a:spcBef>
                <a:spcPct val="0"/>
              </a:spcBef>
            </a:pPr>
            <a:r>
              <a:rPr lang="en-US" b="true" sz="4170" spc="-175">
                <a:solidFill>
                  <a:srgbClr val="004AAD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3522 NW 14TH TERRACE. CAPE CORAL , FLORIDA. 33993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8792476" y="1792101"/>
            <a:ext cx="4050307" cy="4196771"/>
          </a:xfrm>
          <a:custGeom>
            <a:avLst/>
            <a:gdLst/>
            <a:ahLst/>
            <a:cxnLst/>
            <a:rect r="r" b="b" t="t" l="l"/>
            <a:pathLst>
              <a:path h="4196771" w="4050307">
                <a:moveTo>
                  <a:pt x="0" y="0"/>
                </a:moveTo>
                <a:lnTo>
                  <a:pt x="4050307" y="0"/>
                </a:lnTo>
                <a:lnTo>
                  <a:pt x="4050307" y="4196772"/>
                </a:lnTo>
                <a:lnTo>
                  <a:pt x="0" y="41967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 l="-6931" t="0" r="-6931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4147062" y="0"/>
            <a:ext cx="7025538" cy="10287000"/>
            <a:chOff x="0" y="0"/>
            <a:chExt cx="1850348" cy="270933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850348" cy="2709333"/>
            </a:xfrm>
            <a:custGeom>
              <a:avLst/>
              <a:gdLst/>
              <a:ahLst/>
              <a:cxnLst/>
              <a:rect r="r" b="b" t="t" l="l"/>
              <a:pathLst>
                <a:path h="2709333" w="1850348">
                  <a:moveTo>
                    <a:pt x="925174" y="0"/>
                  </a:moveTo>
                  <a:lnTo>
                    <a:pt x="1850348" y="1354667"/>
                  </a:lnTo>
                  <a:lnTo>
                    <a:pt x="925174" y="2709333"/>
                  </a:lnTo>
                  <a:lnTo>
                    <a:pt x="0" y="1354667"/>
                  </a:lnTo>
                  <a:lnTo>
                    <a:pt x="925174" y="0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318028" y="408517"/>
              <a:ext cx="1214291" cy="18351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8100700" y="3135338"/>
            <a:ext cx="5119751" cy="12179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25"/>
              </a:lnSpc>
            </a:pPr>
            <a:r>
              <a:rPr lang="en-US" sz="7089" b="true">
                <a:solidFill>
                  <a:srgbClr val="FF914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Gulf Access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4775231" y="0"/>
            <a:ext cx="7025538" cy="10287000"/>
            <a:chOff x="0" y="0"/>
            <a:chExt cx="1850348" cy="270933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850348" cy="2709333"/>
            </a:xfrm>
            <a:custGeom>
              <a:avLst/>
              <a:gdLst/>
              <a:ahLst/>
              <a:cxnLst/>
              <a:rect r="r" b="b" t="t" l="l"/>
              <a:pathLst>
                <a:path h="2709333" w="1850348">
                  <a:moveTo>
                    <a:pt x="925174" y="0"/>
                  </a:moveTo>
                  <a:lnTo>
                    <a:pt x="1850348" y="1354667"/>
                  </a:lnTo>
                  <a:lnTo>
                    <a:pt x="925174" y="2709333"/>
                  </a:lnTo>
                  <a:lnTo>
                    <a:pt x="0" y="1354667"/>
                  </a:lnTo>
                  <a:lnTo>
                    <a:pt x="925174" y="0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318028" y="408517"/>
              <a:ext cx="1214291" cy="18351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7006" y="644823"/>
            <a:ext cx="18541994" cy="8692553"/>
          </a:xfrm>
          <a:custGeom>
            <a:avLst/>
            <a:gdLst/>
            <a:ahLst/>
            <a:cxnLst/>
            <a:rect r="r" b="b" t="t" l="l"/>
            <a:pathLst>
              <a:path h="8692553" w="18541994">
                <a:moveTo>
                  <a:pt x="0" y="0"/>
                </a:moveTo>
                <a:lnTo>
                  <a:pt x="18541993" y="0"/>
                </a:lnTo>
                <a:lnTo>
                  <a:pt x="18541993" y="8692554"/>
                </a:lnTo>
                <a:lnTo>
                  <a:pt x="0" y="86925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771830"/>
            <a:ext cx="18288000" cy="8438559"/>
          </a:xfrm>
          <a:custGeom>
            <a:avLst/>
            <a:gdLst/>
            <a:ahLst/>
            <a:cxnLst/>
            <a:rect r="r" b="b" t="t" l="l"/>
            <a:pathLst>
              <a:path h="8438559" w="18288000">
                <a:moveTo>
                  <a:pt x="0" y="0"/>
                </a:moveTo>
                <a:lnTo>
                  <a:pt x="18288000" y="0"/>
                </a:lnTo>
                <a:lnTo>
                  <a:pt x="18288000" y="8438559"/>
                </a:lnTo>
                <a:lnTo>
                  <a:pt x="0" y="84385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7006" y="649281"/>
            <a:ext cx="18541994" cy="8683619"/>
          </a:xfrm>
          <a:custGeom>
            <a:avLst/>
            <a:gdLst/>
            <a:ahLst/>
            <a:cxnLst/>
            <a:rect r="r" b="b" t="t" l="l"/>
            <a:pathLst>
              <a:path h="8683619" w="18541994">
                <a:moveTo>
                  <a:pt x="0" y="0"/>
                </a:moveTo>
                <a:lnTo>
                  <a:pt x="18541993" y="0"/>
                </a:lnTo>
                <a:lnTo>
                  <a:pt x="18541993" y="8683619"/>
                </a:lnTo>
                <a:lnTo>
                  <a:pt x="0" y="86836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776288"/>
            <a:ext cx="18288000" cy="8429625"/>
          </a:xfrm>
          <a:custGeom>
            <a:avLst/>
            <a:gdLst/>
            <a:ahLst/>
            <a:cxnLst/>
            <a:rect r="r" b="b" t="t" l="l"/>
            <a:pathLst>
              <a:path h="8429625" w="18288000">
                <a:moveTo>
                  <a:pt x="0" y="0"/>
                </a:moveTo>
                <a:lnTo>
                  <a:pt x="18288000" y="0"/>
                </a:lnTo>
                <a:lnTo>
                  <a:pt x="18288000" y="8429624"/>
                </a:lnTo>
                <a:lnTo>
                  <a:pt x="0" y="84296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7006" y="649281"/>
            <a:ext cx="18541994" cy="8683619"/>
          </a:xfrm>
          <a:custGeom>
            <a:avLst/>
            <a:gdLst/>
            <a:ahLst/>
            <a:cxnLst/>
            <a:rect r="r" b="b" t="t" l="l"/>
            <a:pathLst>
              <a:path h="8683619" w="18541994">
                <a:moveTo>
                  <a:pt x="0" y="0"/>
                </a:moveTo>
                <a:lnTo>
                  <a:pt x="18541993" y="0"/>
                </a:lnTo>
                <a:lnTo>
                  <a:pt x="18541993" y="8683619"/>
                </a:lnTo>
                <a:lnTo>
                  <a:pt x="0" y="86836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776288"/>
            <a:ext cx="18288000" cy="8429625"/>
          </a:xfrm>
          <a:custGeom>
            <a:avLst/>
            <a:gdLst/>
            <a:ahLst/>
            <a:cxnLst/>
            <a:rect r="r" b="b" t="t" l="l"/>
            <a:pathLst>
              <a:path h="8429625" w="18288000">
                <a:moveTo>
                  <a:pt x="0" y="0"/>
                </a:moveTo>
                <a:lnTo>
                  <a:pt x="18288000" y="0"/>
                </a:lnTo>
                <a:lnTo>
                  <a:pt x="18288000" y="8429624"/>
                </a:lnTo>
                <a:lnTo>
                  <a:pt x="0" y="84296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7006" y="649281"/>
            <a:ext cx="18541994" cy="8683619"/>
          </a:xfrm>
          <a:custGeom>
            <a:avLst/>
            <a:gdLst/>
            <a:ahLst/>
            <a:cxnLst/>
            <a:rect r="r" b="b" t="t" l="l"/>
            <a:pathLst>
              <a:path h="8683619" w="18541994">
                <a:moveTo>
                  <a:pt x="0" y="0"/>
                </a:moveTo>
                <a:lnTo>
                  <a:pt x="18541993" y="0"/>
                </a:lnTo>
                <a:lnTo>
                  <a:pt x="18541993" y="8683619"/>
                </a:lnTo>
                <a:lnTo>
                  <a:pt x="0" y="86836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776288"/>
            <a:ext cx="18288000" cy="8429625"/>
          </a:xfrm>
          <a:custGeom>
            <a:avLst/>
            <a:gdLst/>
            <a:ahLst/>
            <a:cxnLst/>
            <a:rect r="r" b="b" t="t" l="l"/>
            <a:pathLst>
              <a:path h="8429625" w="18288000">
                <a:moveTo>
                  <a:pt x="0" y="0"/>
                </a:moveTo>
                <a:lnTo>
                  <a:pt x="18288000" y="0"/>
                </a:lnTo>
                <a:lnTo>
                  <a:pt x="18288000" y="8429624"/>
                </a:lnTo>
                <a:lnTo>
                  <a:pt x="0" y="84296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7006" y="649281"/>
            <a:ext cx="18541994" cy="8683619"/>
          </a:xfrm>
          <a:custGeom>
            <a:avLst/>
            <a:gdLst/>
            <a:ahLst/>
            <a:cxnLst/>
            <a:rect r="r" b="b" t="t" l="l"/>
            <a:pathLst>
              <a:path h="8683619" w="18541994">
                <a:moveTo>
                  <a:pt x="0" y="0"/>
                </a:moveTo>
                <a:lnTo>
                  <a:pt x="18541993" y="0"/>
                </a:lnTo>
                <a:lnTo>
                  <a:pt x="18541993" y="8683619"/>
                </a:lnTo>
                <a:lnTo>
                  <a:pt x="0" y="86836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776288"/>
            <a:ext cx="18288000" cy="8429625"/>
          </a:xfrm>
          <a:custGeom>
            <a:avLst/>
            <a:gdLst/>
            <a:ahLst/>
            <a:cxnLst/>
            <a:rect r="r" b="b" t="t" l="l"/>
            <a:pathLst>
              <a:path h="8429625" w="18288000">
                <a:moveTo>
                  <a:pt x="0" y="0"/>
                </a:moveTo>
                <a:lnTo>
                  <a:pt x="18288000" y="0"/>
                </a:lnTo>
                <a:lnTo>
                  <a:pt x="18288000" y="8429624"/>
                </a:lnTo>
                <a:lnTo>
                  <a:pt x="0" y="84296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7006" y="649281"/>
            <a:ext cx="18541994" cy="8683619"/>
          </a:xfrm>
          <a:custGeom>
            <a:avLst/>
            <a:gdLst/>
            <a:ahLst/>
            <a:cxnLst/>
            <a:rect r="r" b="b" t="t" l="l"/>
            <a:pathLst>
              <a:path h="8683619" w="18541994">
                <a:moveTo>
                  <a:pt x="0" y="0"/>
                </a:moveTo>
                <a:lnTo>
                  <a:pt x="18541993" y="0"/>
                </a:lnTo>
                <a:lnTo>
                  <a:pt x="18541993" y="8683619"/>
                </a:lnTo>
                <a:lnTo>
                  <a:pt x="0" y="86836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776288"/>
            <a:ext cx="18288000" cy="8429625"/>
          </a:xfrm>
          <a:custGeom>
            <a:avLst/>
            <a:gdLst/>
            <a:ahLst/>
            <a:cxnLst/>
            <a:rect r="r" b="b" t="t" l="l"/>
            <a:pathLst>
              <a:path h="8429625" w="18288000">
                <a:moveTo>
                  <a:pt x="0" y="0"/>
                </a:moveTo>
                <a:lnTo>
                  <a:pt x="18288000" y="0"/>
                </a:lnTo>
                <a:lnTo>
                  <a:pt x="18288000" y="8429624"/>
                </a:lnTo>
                <a:lnTo>
                  <a:pt x="0" y="84296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7006" y="644823"/>
            <a:ext cx="18541994" cy="8692553"/>
          </a:xfrm>
          <a:custGeom>
            <a:avLst/>
            <a:gdLst/>
            <a:ahLst/>
            <a:cxnLst/>
            <a:rect r="r" b="b" t="t" l="l"/>
            <a:pathLst>
              <a:path h="8692553" w="18541994">
                <a:moveTo>
                  <a:pt x="0" y="0"/>
                </a:moveTo>
                <a:lnTo>
                  <a:pt x="18541993" y="0"/>
                </a:lnTo>
                <a:lnTo>
                  <a:pt x="18541993" y="8692554"/>
                </a:lnTo>
                <a:lnTo>
                  <a:pt x="0" y="86925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771830"/>
            <a:ext cx="18288000" cy="8438559"/>
          </a:xfrm>
          <a:custGeom>
            <a:avLst/>
            <a:gdLst/>
            <a:ahLst/>
            <a:cxnLst/>
            <a:rect r="r" b="b" t="t" l="l"/>
            <a:pathLst>
              <a:path h="8438559" w="18288000">
                <a:moveTo>
                  <a:pt x="0" y="0"/>
                </a:moveTo>
                <a:lnTo>
                  <a:pt x="18288000" y="0"/>
                </a:lnTo>
                <a:lnTo>
                  <a:pt x="18288000" y="8438559"/>
                </a:lnTo>
                <a:lnTo>
                  <a:pt x="0" y="84385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7006" y="644823"/>
            <a:ext cx="18541994" cy="8692553"/>
          </a:xfrm>
          <a:custGeom>
            <a:avLst/>
            <a:gdLst/>
            <a:ahLst/>
            <a:cxnLst/>
            <a:rect r="r" b="b" t="t" l="l"/>
            <a:pathLst>
              <a:path h="8692553" w="18541994">
                <a:moveTo>
                  <a:pt x="0" y="0"/>
                </a:moveTo>
                <a:lnTo>
                  <a:pt x="18541993" y="0"/>
                </a:lnTo>
                <a:lnTo>
                  <a:pt x="18541993" y="8692554"/>
                </a:lnTo>
                <a:lnTo>
                  <a:pt x="0" y="86925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771830"/>
            <a:ext cx="18288000" cy="8438559"/>
          </a:xfrm>
          <a:custGeom>
            <a:avLst/>
            <a:gdLst/>
            <a:ahLst/>
            <a:cxnLst/>
            <a:rect r="r" b="b" t="t" l="l"/>
            <a:pathLst>
              <a:path h="8438559" w="18288000">
                <a:moveTo>
                  <a:pt x="0" y="0"/>
                </a:moveTo>
                <a:lnTo>
                  <a:pt x="18288000" y="0"/>
                </a:lnTo>
                <a:lnTo>
                  <a:pt x="18288000" y="8438559"/>
                </a:lnTo>
                <a:lnTo>
                  <a:pt x="0" y="84385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7006" y="658216"/>
            <a:ext cx="18541994" cy="8665769"/>
          </a:xfrm>
          <a:custGeom>
            <a:avLst/>
            <a:gdLst/>
            <a:ahLst/>
            <a:cxnLst/>
            <a:rect r="r" b="b" t="t" l="l"/>
            <a:pathLst>
              <a:path h="8665769" w="18541994">
                <a:moveTo>
                  <a:pt x="0" y="0"/>
                </a:moveTo>
                <a:lnTo>
                  <a:pt x="18541993" y="0"/>
                </a:lnTo>
                <a:lnTo>
                  <a:pt x="18541993" y="8665768"/>
                </a:lnTo>
                <a:lnTo>
                  <a:pt x="0" y="8665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785222"/>
            <a:ext cx="18288000" cy="8411775"/>
          </a:xfrm>
          <a:custGeom>
            <a:avLst/>
            <a:gdLst/>
            <a:ahLst/>
            <a:cxnLst/>
            <a:rect r="r" b="b" t="t" l="l"/>
            <a:pathLst>
              <a:path h="8411775" w="18288000">
                <a:moveTo>
                  <a:pt x="0" y="0"/>
                </a:moveTo>
                <a:lnTo>
                  <a:pt x="18288000" y="0"/>
                </a:lnTo>
                <a:lnTo>
                  <a:pt x="18288000" y="8411775"/>
                </a:lnTo>
                <a:lnTo>
                  <a:pt x="0" y="84117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7006" y="644823"/>
            <a:ext cx="18541994" cy="8692553"/>
          </a:xfrm>
          <a:custGeom>
            <a:avLst/>
            <a:gdLst/>
            <a:ahLst/>
            <a:cxnLst/>
            <a:rect r="r" b="b" t="t" l="l"/>
            <a:pathLst>
              <a:path h="8692553" w="18541994">
                <a:moveTo>
                  <a:pt x="0" y="0"/>
                </a:moveTo>
                <a:lnTo>
                  <a:pt x="18541993" y="0"/>
                </a:lnTo>
                <a:lnTo>
                  <a:pt x="18541993" y="8692554"/>
                </a:lnTo>
                <a:lnTo>
                  <a:pt x="0" y="86925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771830"/>
            <a:ext cx="18288000" cy="8438559"/>
          </a:xfrm>
          <a:custGeom>
            <a:avLst/>
            <a:gdLst/>
            <a:ahLst/>
            <a:cxnLst/>
            <a:rect r="r" b="b" t="t" l="l"/>
            <a:pathLst>
              <a:path h="8438559" w="18288000">
                <a:moveTo>
                  <a:pt x="0" y="0"/>
                </a:moveTo>
                <a:lnTo>
                  <a:pt x="18288000" y="0"/>
                </a:lnTo>
                <a:lnTo>
                  <a:pt x="18288000" y="8438559"/>
                </a:lnTo>
                <a:lnTo>
                  <a:pt x="0" y="84385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4E8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147062" y="0"/>
            <a:ext cx="7025538" cy="10287000"/>
            <a:chOff x="0" y="0"/>
            <a:chExt cx="1850348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850348" cy="2709333"/>
            </a:xfrm>
            <a:custGeom>
              <a:avLst/>
              <a:gdLst/>
              <a:ahLst/>
              <a:cxnLst/>
              <a:rect r="r" b="b" t="t" l="l"/>
              <a:pathLst>
                <a:path h="2709333" w="1850348">
                  <a:moveTo>
                    <a:pt x="925174" y="0"/>
                  </a:moveTo>
                  <a:lnTo>
                    <a:pt x="1850348" y="1354667"/>
                  </a:lnTo>
                  <a:lnTo>
                    <a:pt x="925174" y="2709333"/>
                  </a:lnTo>
                  <a:lnTo>
                    <a:pt x="0" y="1354667"/>
                  </a:lnTo>
                  <a:lnTo>
                    <a:pt x="925174" y="0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318028" y="408517"/>
              <a:ext cx="1214291" cy="18351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964896" y="1435945"/>
            <a:ext cx="14358208" cy="11635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96"/>
              </a:lnSpc>
            </a:pPr>
            <a:r>
              <a:rPr lang="en-US" sz="5547" spc="343">
                <a:solidFill>
                  <a:srgbClr val="1C1915"/>
                </a:solidFill>
                <a:latin typeface="Safira March"/>
                <a:ea typeface="Safira March"/>
                <a:cs typeface="Safira March"/>
                <a:sym typeface="Safira March"/>
              </a:rPr>
              <a:t>COMPS OF THE AREA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4775231" y="0"/>
            <a:ext cx="7025538" cy="10287000"/>
            <a:chOff x="0" y="0"/>
            <a:chExt cx="1850348" cy="270933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850348" cy="2709333"/>
            </a:xfrm>
            <a:custGeom>
              <a:avLst/>
              <a:gdLst/>
              <a:ahLst/>
              <a:cxnLst/>
              <a:rect r="r" b="b" t="t" l="l"/>
              <a:pathLst>
                <a:path h="2709333" w="1850348">
                  <a:moveTo>
                    <a:pt x="925174" y="0"/>
                  </a:moveTo>
                  <a:lnTo>
                    <a:pt x="1850348" y="1354667"/>
                  </a:lnTo>
                  <a:lnTo>
                    <a:pt x="925174" y="2709333"/>
                  </a:lnTo>
                  <a:lnTo>
                    <a:pt x="0" y="1354667"/>
                  </a:lnTo>
                  <a:lnTo>
                    <a:pt x="925174" y="0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318028" y="408517"/>
              <a:ext cx="1214291" cy="18351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2737456" y="4143731"/>
            <a:ext cx="6406544" cy="2959217"/>
          </a:xfrm>
          <a:custGeom>
            <a:avLst/>
            <a:gdLst/>
            <a:ahLst/>
            <a:cxnLst/>
            <a:rect r="r" b="b" t="t" l="l"/>
            <a:pathLst>
              <a:path h="2959217" w="6406544">
                <a:moveTo>
                  <a:pt x="0" y="0"/>
                </a:moveTo>
                <a:lnTo>
                  <a:pt x="6406544" y="0"/>
                </a:lnTo>
                <a:lnTo>
                  <a:pt x="6406544" y="2959217"/>
                </a:lnTo>
                <a:lnTo>
                  <a:pt x="0" y="29592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39" t="-40200" r="-1539" b="-228796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172252" y="619102"/>
            <a:ext cx="7943497" cy="876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92"/>
              </a:lnSpc>
            </a:pPr>
            <a:r>
              <a:rPr lang="en-US" sz="6139" spc="380">
                <a:solidFill>
                  <a:srgbClr val="1C1915"/>
                </a:solidFill>
                <a:latin typeface="The Seasons"/>
                <a:ea typeface="The Seasons"/>
                <a:cs typeface="The Seasons"/>
                <a:sym typeface="The Seasons"/>
              </a:rPr>
              <a:t>REAL STATE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309543" y="3851587"/>
            <a:ext cx="3842668" cy="45424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b="true" sz="3099" spc="-130">
                <a:solidFill>
                  <a:srgbClr val="FF3131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SOLD</a:t>
            </a:r>
          </a:p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b="true" sz="3499" spc="-146">
                <a:solidFill>
                  <a:srgbClr val="FF3131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$1,475,000</a:t>
            </a:r>
          </a:p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b="true" sz="2600" spc="-109">
                <a:solidFill>
                  <a:srgbClr val="1C1915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LISTED FOR: $1,490,000</a:t>
            </a:r>
          </a:p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b="true" sz="2600" spc="-109">
                <a:solidFill>
                  <a:srgbClr val="1C1915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SINGLE FAMILY RESIDENCE</a:t>
            </a:r>
          </a:p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b="true" sz="2600" spc="-109">
                <a:solidFill>
                  <a:srgbClr val="1C1915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3925 SW 20TH AVENUE</a:t>
            </a:r>
          </a:p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b="true" sz="2600" spc="-109">
                <a:solidFill>
                  <a:srgbClr val="1C1915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CAPE CORAL, FL 33914</a:t>
            </a:r>
          </a:p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b="true" sz="2600" spc="-109">
                <a:solidFill>
                  <a:srgbClr val="1C1915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4BD</a:t>
            </a:r>
          </a:p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b="true" sz="2600" spc="-109">
                <a:solidFill>
                  <a:srgbClr val="1C1915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3BA</a:t>
            </a:r>
          </a:p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b="true" sz="2600" spc="-109">
                <a:solidFill>
                  <a:srgbClr val="1C1915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2,769 SQFT</a:t>
            </a:r>
          </a:p>
        </p:txBody>
      </p: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7006" y="649281"/>
            <a:ext cx="18541994" cy="8683619"/>
          </a:xfrm>
          <a:custGeom>
            <a:avLst/>
            <a:gdLst/>
            <a:ahLst/>
            <a:cxnLst/>
            <a:rect r="r" b="b" t="t" l="l"/>
            <a:pathLst>
              <a:path h="8683619" w="18541994">
                <a:moveTo>
                  <a:pt x="0" y="0"/>
                </a:moveTo>
                <a:lnTo>
                  <a:pt x="18541993" y="0"/>
                </a:lnTo>
                <a:lnTo>
                  <a:pt x="18541993" y="8683619"/>
                </a:lnTo>
                <a:lnTo>
                  <a:pt x="0" y="86836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776288"/>
            <a:ext cx="18288000" cy="8429625"/>
          </a:xfrm>
          <a:custGeom>
            <a:avLst/>
            <a:gdLst/>
            <a:ahLst/>
            <a:cxnLst/>
            <a:rect r="r" b="b" t="t" l="l"/>
            <a:pathLst>
              <a:path h="8429625" w="18288000">
                <a:moveTo>
                  <a:pt x="0" y="0"/>
                </a:moveTo>
                <a:lnTo>
                  <a:pt x="18288000" y="0"/>
                </a:lnTo>
                <a:lnTo>
                  <a:pt x="18288000" y="8429624"/>
                </a:lnTo>
                <a:lnTo>
                  <a:pt x="0" y="84296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7006" y="649281"/>
            <a:ext cx="18541994" cy="8683619"/>
          </a:xfrm>
          <a:custGeom>
            <a:avLst/>
            <a:gdLst/>
            <a:ahLst/>
            <a:cxnLst/>
            <a:rect r="r" b="b" t="t" l="l"/>
            <a:pathLst>
              <a:path h="8683619" w="18541994">
                <a:moveTo>
                  <a:pt x="0" y="0"/>
                </a:moveTo>
                <a:lnTo>
                  <a:pt x="18541993" y="0"/>
                </a:lnTo>
                <a:lnTo>
                  <a:pt x="18541993" y="8683619"/>
                </a:lnTo>
                <a:lnTo>
                  <a:pt x="0" y="86836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776288"/>
            <a:ext cx="18288000" cy="8429625"/>
          </a:xfrm>
          <a:custGeom>
            <a:avLst/>
            <a:gdLst/>
            <a:ahLst/>
            <a:cxnLst/>
            <a:rect r="r" b="b" t="t" l="l"/>
            <a:pathLst>
              <a:path h="8429625" w="18288000">
                <a:moveTo>
                  <a:pt x="0" y="0"/>
                </a:moveTo>
                <a:lnTo>
                  <a:pt x="18288000" y="0"/>
                </a:lnTo>
                <a:lnTo>
                  <a:pt x="18288000" y="8429624"/>
                </a:lnTo>
                <a:lnTo>
                  <a:pt x="0" y="84296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7006" y="649281"/>
            <a:ext cx="18541994" cy="8683619"/>
          </a:xfrm>
          <a:custGeom>
            <a:avLst/>
            <a:gdLst/>
            <a:ahLst/>
            <a:cxnLst/>
            <a:rect r="r" b="b" t="t" l="l"/>
            <a:pathLst>
              <a:path h="8683619" w="18541994">
                <a:moveTo>
                  <a:pt x="0" y="0"/>
                </a:moveTo>
                <a:lnTo>
                  <a:pt x="18541993" y="0"/>
                </a:lnTo>
                <a:lnTo>
                  <a:pt x="18541993" y="8683619"/>
                </a:lnTo>
                <a:lnTo>
                  <a:pt x="0" y="86836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776288"/>
            <a:ext cx="18288000" cy="8429625"/>
          </a:xfrm>
          <a:custGeom>
            <a:avLst/>
            <a:gdLst/>
            <a:ahLst/>
            <a:cxnLst/>
            <a:rect r="r" b="b" t="t" l="l"/>
            <a:pathLst>
              <a:path h="8429625" w="18288000">
                <a:moveTo>
                  <a:pt x="0" y="0"/>
                </a:moveTo>
                <a:lnTo>
                  <a:pt x="18288000" y="0"/>
                </a:lnTo>
                <a:lnTo>
                  <a:pt x="18288000" y="8429624"/>
                </a:lnTo>
                <a:lnTo>
                  <a:pt x="0" y="84296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7006" y="649281"/>
            <a:ext cx="18541994" cy="8683619"/>
          </a:xfrm>
          <a:custGeom>
            <a:avLst/>
            <a:gdLst/>
            <a:ahLst/>
            <a:cxnLst/>
            <a:rect r="r" b="b" t="t" l="l"/>
            <a:pathLst>
              <a:path h="8683619" w="18541994">
                <a:moveTo>
                  <a:pt x="0" y="0"/>
                </a:moveTo>
                <a:lnTo>
                  <a:pt x="18541993" y="0"/>
                </a:lnTo>
                <a:lnTo>
                  <a:pt x="18541993" y="8683619"/>
                </a:lnTo>
                <a:lnTo>
                  <a:pt x="0" y="86836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776288"/>
            <a:ext cx="18288000" cy="8429625"/>
          </a:xfrm>
          <a:custGeom>
            <a:avLst/>
            <a:gdLst/>
            <a:ahLst/>
            <a:cxnLst/>
            <a:rect r="r" b="b" t="t" l="l"/>
            <a:pathLst>
              <a:path h="8429625" w="18288000">
                <a:moveTo>
                  <a:pt x="0" y="0"/>
                </a:moveTo>
                <a:lnTo>
                  <a:pt x="18288000" y="0"/>
                </a:lnTo>
                <a:lnTo>
                  <a:pt x="18288000" y="8429624"/>
                </a:lnTo>
                <a:lnTo>
                  <a:pt x="0" y="84296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7006" y="649281"/>
            <a:ext cx="18541994" cy="8683619"/>
          </a:xfrm>
          <a:custGeom>
            <a:avLst/>
            <a:gdLst/>
            <a:ahLst/>
            <a:cxnLst/>
            <a:rect r="r" b="b" t="t" l="l"/>
            <a:pathLst>
              <a:path h="8683619" w="18541994">
                <a:moveTo>
                  <a:pt x="0" y="0"/>
                </a:moveTo>
                <a:lnTo>
                  <a:pt x="18541993" y="0"/>
                </a:lnTo>
                <a:lnTo>
                  <a:pt x="18541993" y="8683619"/>
                </a:lnTo>
                <a:lnTo>
                  <a:pt x="0" y="86836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776288"/>
            <a:ext cx="18288000" cy="8429625"/>
          </a:xfrm>
          <a:custGeom>
            <a:avLst/>
            <a:gdLst/>
            <a:ahLst/>
            <a:cxnLst/>
            <a:rect r="r" b="b" t="t" l="l"/>
            <a:pathLst>
              <a:path h="8429625" w="18288000">
                <a:moveTo>
                  <a:pt x="0" y="0"/>
                </a:moveTo>
                <a:lnTo>
                  <a:pt x="18288000" y="0"/>
                </a:lnTo>
                <a:lnTo>
                  <a:pt x="18288000" y="8429624"/>
                </a:lnTo>
                <a:lnTo>
                  <a:pt x="0" y="84296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7006" y="649281"/>
            <a:ext cx="18541994" cy="8683619"/>
          </a:xfrm>
          <a:custGeom>
            <a:avLst/>
            <a:gdLst/>
            <a:ahLst/>
            <a:cxnLst/>
            <a:rect r="r" b="b" t="t" l="l"/>
            <a:pathLst>
              <a:path h="8683619" w="18541994">
                <a:moveTo>
                  <a:pt x="0" y="0"/>
                </a:moveTo>
                <a:lnTo>
                  <a:pt x="18541993" y="0"/>
                </a:lnTo>
                <a:lnTo>
                  <a:pt x="18541993" y="8683619"/>
                </a:lnTo>
                <a:lnTo>
                  <a:pt x="0" y="86836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776288"/>
            <a:ext cx="18288000" cy="8429625"/>
          </a:xfrm>
          <a:custGeom>
            <a:avLst/>
            <a:gdLst/>
            <a:ahLst/>
            <a:cxnLst/>
            <a:rect r="r" b="b" t="t" l="l"/>
            <a:pathLst>
              <a:path h="8429625" w="18288000">
                <a:moveTo>
                  <a:pt x="0" y="0"/>
                </a:moveTo>
                <a:lnTo>
                  <a:pt x="18288000" y="0"/>
                </a:lnTo>
                <a:lnTo>
                  <a:pt x="18288000" y="8429624"/>
                </a:lnTo>
                <a:lnTo>
                  <a:pt x="0" y="84296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7006" y="649281"/>
            <a:ext cx="18541994" cy="8683619"/>
          </a:xfrm>
          <a:custGeom>
            <a:avLst/>
            <a:gdLst/>
            <a:ahLst/>
            <a:cxnLst/>
            <a:rect r="r" b="b" t="t" l="l"/>
            <a:pathLst>
              <a:path h="8683619" w="18541994">
                <a:moveTo>
                  <a:pt x="0" y="0"/>
                </a:moveTo>
                <a:lnTo>
                  <a:pt x="18541993" y="0"/>
                </a:lnTo>
                <a:lnTo>
                  <a:pt x="18541993" y="8683619"/>
                </a:lnTo>
                <a:lnTo>
                  <a:pt x="0" y="86836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776288"/>
            <a:ext cx="18288000" cy="8429625"/>
          </a:xfrm>
          <a:custGeom>
            <a:avLst/>
            <a:gdLst/>
            <a:ahLst/>
            <a:cxnLst/>
            <a:rect r="r" b="b" t="t" l="l"/>
            <a:pathLst>
              <a:path h="8429625" w="18288000">
                <a:moveTo>
                  <a:pt x="0" y="0"/>
                </a:moveTo>
                <a:lnTo>
                  <a:pt x="18288000" y="0"/>
                </a:lnTo>
                <a:lnTo>
                  <a:pt x="18288000" y="8429624"/>
                </a:lnTo>
                <a:lnTo>
                  <a:pt x="0" y="84296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7006" y="649281"/>
            <a:ext cx="18541994" cy="8683619"/>
          </a:xfrm>
          <a:custGeom>
            <a:avLst/>
            <a:gdLst/>
            <a:ahLst/>
            <a:cxnLst/>
            <a:rect r="r" b="b" t="t" l="l"/>
            <a:pathLst>
              <a:path h="8683619" w="18541994">
                <a:moveTo>
                  <a:pt x="0" y="0"/>
                </a:moveTo>
                <a:lnTo>
                  <a:pt x="18541993" y="0"/>
                </a:lnTo>
                <a:lnTo>
                  <a:pt x="18541993" y="8683619"/>
                </a:lnTo>
                <a:lnTo>
                  <a:pt x="0" y="86836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776288"/>
            <a:ext cx="18288000" cy="8429625"/>
          </a:xfrm>
          <a:custGeom>
            <a:avLst/>
            <a:gdLst/>
            <a:ahLst/>
            <a:cxnLst/>
            <a:rect r="r" b="b" t="t" l="l"/>
            <a:pathLst>
              <a:path h="8429625" w="18288000">
                <a:moveTo>
                  <a:pt x="0" y="0"/>
                </a:moveTo>
                <a:lnTo>
                  <a:pt x="18288000" y="0"/>
                </a:lnTo>
                <a:lnTo>
                  <a:pt x="18288000" y="8429624"/>
                </a:lnTo>
                <a:lnTo>
                  <a:pt x="0" y="84296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7006" y="644823"/>
            <a:ext cx="18541994" cy="8692553"/>
          </a:xfrm>
          <a:custGeom>
            <a:avLst/>
            <a:gdLst/>
            <a:ahLst/>
            <a:cxnLst/>
            <a:rect r="r" b="b" t="t" l="l"/>
            <a:pathLst>
              <a:path h="8692553" w="18541994">
                <a:moveTo>
                  <a:pt x="0" y="0"/>
                </a:moveTo>
                <a:lnTo>
                  <a:pt x="18541993" y="0"/>
                </a:lnTo>
                <a:lnTo>
                  <a:pt x="18541993" y="8692554"/>
                </a:lnTo>
                <a:lnTo>
                  <a:pt x="0" y="86925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771830"/>
            <a:ext cx="18288000" cy="8438559"/>
          </a:xfrm>
          <a:custGeom>
            <a:avLst/>
            <a:gdLst/>
            <a:ahLst/>
            <a:cxnLst/>
            <a:rect r="r" b="b" t="t" l="l"/>
            <a:pathLst>
              <a:path h="8438559" w="18288000">
                <a:moveTo>
                  <a:pt x="0" y="0"/>
                </a:moveTo>
                <a:lnTo>
                  <a:pt x="18288000" y="0"/>
                </a:lnTo>
                <a:lnTo>
                  <a:pt x="18288000" y="8438559"/>
                </a:lnTo>
                <a:lnTo>
                  <a:pt x="0" y="84385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7006" y="763048"/>
            <a:ext cx="18541994" cy="8501691"/>
          </a:xfrm>
          <a:custGeom>
            <a:avLst/>
            <a:gdLst/>
            <a:ahLst/>
            <a:cxnLst/>
            <a:rect r="r" b="b" t="t" l="l"/>
            <a:pathLst>
              <a:path h="8501691" w="18541994">
                <a:moveTo>
                  <a:pt x="0" y="0"/>
                </a:moveTo>
                <a:lnTo>
                  <a:pt x="18541993" y="0"/>
                </a:lnTo>
                <a:lnTo>
                  <a:pt x="18541993" y="8501691"/>
                </a:lnTo>
                <a:lnTo>
                  <a:pt x="0" y="85016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890054"/>
            <a:ext cx="18288000" cy="8247697"/>
          </a:xfrm>
          <a:custGeom>
            <a:avLst/>
            <a:gdLst/>
            <a:ahLst/>
            <a:cxnLst/>
            <a:rect r="r" b="b" t="t" l="l"/>
            <a:pathLst>
              <a:path h="8247697" w="18288000">
                <a:moveTo>
                  <a:pt x="0" y="0"/>
                </a:moveTo>
                <a:lnTo>
                  <a:pt x="18288000" y="0"/>
                </a:lnTo>
                <a:lnTo>
                  <a:pt x="18288000" y="8247698"/>
                </a:lnTo>
                <a:lnTo>
                  <a:pt x="0" y="82476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4E8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468810"/>
            <a:ext cx="2123445" cy="5499118"/>
          </a:xfrm>
          <a:custGeom>
            <a:avLst/>
            <a:gdLst/>
            <a:ahLst/>
            <a:cxnLst/>
            <a:rect r="r" b="b" t="t" l="l"/>
            <a:pathLst>
              <a:path h="5499118" w="2123445">
                <a:moveTo>
                  <a:pt x="0" y="0"/>
                </a:moveTo>
                <a:lnTo>
                  <a:pt x="2123445" y="0"/>
                </a:lnTo>
                <a:lnTo>
                  <a:pt x="2123445" y="5499119"/>
                </a:lnTo>
                <a:lnTo>
                  <a:pt x="0" y="5499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515" t="-18087" r="-33282" b="-221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828295" y="677265"/>
            <a:ext cx="4681704" cy="2192650"/>
          </a:xfrm>
          <a:custGeom>
            <a:avLst/>
            <a:gdLst/>
            <a:ahLst/>
            <a:cxnLst/>
            <a:rect r="r" b="b" t="t" l="l"/>
            <a:pathLst>
              <a:path h="2192650" w="4681704">
                <a:moveTo>
                  <a:pt x="0" y="0"/>
                </a:moveTo>
                <a:lnTo>
                  <a:pt x="4681704" y="0"/>
                </a:lnTo>
                <a:lnTo>
                  <a:pt x="4681704" y="2192650"/>
                </a:lnTo>
                <a:lnTo>
                  <a:pt x="0" y="21926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54" t="-200982" r="-3634" b="-3953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186274" y="606805"/>
            <a:ext cx="4373903" cy="2333569"/>
          </a:xfrm>
          <a:custGeom>
            <a:avLst/>
            <a:gdLst/>
            <a:ahLst/>
            <a:cxnLst/>
            <a:rect r="r" b="b" t="t" l="l"/>
            <a:pathLst>
              <a:path h="2333569" w="4373903">
                <a:moveTo>
                  <a:pt x="0" y="0"/>
                </a:moveTo>
                <a:lnTo>
                  <a:pt x="4373903" y="0"/>
                </a:lnTo>
                <a:lnTo>
                  <a:pt x="4373903" y="2333569"/>
                </a:lnTo>
                <a:lnTo>
                  <a:pt x="0" y="23335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920" t="-30846" r="-19008" b="-234955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25198" y="468810"/>
            <a:ext cx="3434102" cy="4405971"/>
          </a:xfrm>
          <a:custGeom>
            <a:avLst/>
            <a:gdLst/>
            <a:ahLst/>
            <a:cxnLst/>
            <a:rect r="r" b="b" t="t" l="l"/>
            <a:pathLst>
              <a:path h="4405971" w="3434102">
                <a:moveTo>
                  <a:pt x="0" y="0"/>
                </a:moveTo>
                <a:lnTo>
                  <a:pt x="3434102" y="0"/>
                </a:lnTo>
                <a:lnTo>
                  <a:pt x="3434102" y="4405971"/>
                </a:lnTo>
                <a:lnTo>
                  <a:pt x="0" y="44059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41" t="-9575" r="0" b="-9595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578382" y="4874781"/>
            <a:ext cx="2928969" cy="3785947"/>
          </a:xfrm>
          <a:custGeom>
            <a:avLst/>
            <a:gdLst/>
            <a:ahLst/>
            <a:cxnLst/>
            <a:rect r="r" b="b" t="t" l="l"/>
            <a:pathLst>
              <a:path h="3785947" w="2928969">
                <a:moveTo>
                  <a:pt x="0" y="0"/>
                </a:moveTo>
                <a:lnTo>
                  <a:pt x="2928969" y="0"/>
                </a:lnTo>
                <a:lnTo>
                  <a:pt x="2928969" y="3785947"/>
                </a:lnTo>
                <a:lnTo>
                  <a:pt x="0" y="3785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9304" r="0" b="-7072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979142" y="5044857"/>
            <a:ext cx="3563107" cy="4777085"/>
          </a:xfrm>
          <a:custGeom>
            <a:avLst/>
            <a:gdLst/>
            <a:ahLst/>
            <a:cxnLst/>
            <a:rect r="r" b="b" t="t" l="l"/>
            <a:pathLst>
              <a:path h="4777085" w="3563107">
                <a:moveTo>
                  <a:pt x="0" y="0"/>
                </a:moveTo>
                <a:lnTo>
                  <a:pt x="3563107" y="0"/>
                </a:lnTo>
                <a:lnTo>
                  <a:pt x="3563107" y="4777085"/>
                </a:lnTo>
                <a:lnTo>
                  <a:pt x="0" y="47770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8966" r="0" b="-32448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140268" y="3596666"/>
            <a:ext cx="3542458" cy="5559851"/>
          </a:xfrm>
          <a:custGeom>
            <a:avLst/>
            <a:gdLst/>
            <a:ahLst/>
            <a:cxnLst/>
            <a:rect r="r" b="b" t="t" l="l"/>
            <a:pathLst>
              <a:path h="5559851" w="3542458">
                <a:moveTo>
                  <a:pt x="0" y="0"/>
                </a:moveTo>
                <a:lnTo>
                  <a:pt x="3542458" y="0"/>
                </a:lnTo>
                <a:lnTo>
                  <a:pt x="3542458" y="5559851"/>
                </a:lnTo>
                <a:lnTo>
                  <a:pt x="0" y="55598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331" t="-7153" r="-4837" b="-1635"/>
            </a:stretch>
          </a:blipFill>
        </p:spPr>
      </p:sp>
    </p:spTree>
  </p:cSld>
  <p:clrMapOvr>
    <a:masterClrMapping/>
  </p:clrMapOvr>
</p:sld>
</file>

<file path=ppt/slides/slide5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7006" y="658216"/>
            <a:ext cx="18541994" cy="8665769"/>
          </a:xfrm>
          <a:custGeom>
            <a:avLst/>
            <a:gdLst/>
            <a:ahLst/>
            <a:cxnLst/>
            <a:rect r="r" b="b" t="t" l="l"/>
            <a:pathLst>
              <a:path h="8665769" w="18541994">
                <a:moveTo>
                  <a:pt x="0" y="0"/>
                </a:moveTo>
                <a:lnTo>
                  <a:pt x="18541993" y="0"/>
                </a:lnTo>
                <a:lnTo>
                  <a:pt x="18541993" y="8665768"/>
                </a:lnTo>
                <a:lnTo>
                  <a:pt x="0" y="8665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785222"/>
            <a:ext cx="18288000" cy="8411775"/>
          </a:xfrm>
          <a:custGeom>
            <a:avLst/>
            <a:gdLst/>
            <a:ahLst/>
            <a:cxnLst/>
            <a:rect r="r" b="b" t="t" l="l"/>
            <a:pathLst>
              <a:path h="8411775" w="18288000">
                <a:moveTo>
                  <a:pt x="0" y="0"/>
                </a:moveTo>
                <a:lnTo>
                  <a:pt x="18288000" y="0"/>
                </a:lnTo>
                <a:lnTo>
                  <a:pt x="18288000" y="8411775"/>
                </a:lnTo>
                <a:lnTo>
                  <a:pt x="0" y="84117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7006" y="658216"/>
            <a:ext cx="18541994" cy="8665769"/>
          </a:xfrm>
          <a:custGeom>
            <a:avLst/>
            <a:gdLst/>
            <a:ahLst/>
            <a:cxnLst/>
            <a:rect r="r" b="b" t="t" l="l"/>
            <a:pathLst>
              <a:path h="8665769" w="18541994">
                <a:moveTo>
                  <a:pt x="0" y="0"/>
                </a:moveTo>
                <a:lnTo>
                  <a:pt x="18541993" y="0"/>
                </a:lnTo>
                <a:lnTo>
                  <a:pt x="18541993" y="8665768"/>
                </a:lnTo>
                <a:lnTo>
                  <a:pt x="0" y="8665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785222"/>
            <a:ext cx="18288000" cy="8411775"/>
          </a:xfrm>
          <a:custGeom>
            <a:avLst/>
            <a:gdLst/>
            <a:ahLst/>
            <a:cxnLst/>
            <a:rect r="r" b="b" t="t" l="l"/>
            <a:pathLst>
              <a:path h="8411775" w="18288000">
                <a:moveTo>
                  <a:pt x="0" y="0"/>
                </a:moveTo>
                <a:lnTo>
                  <a:pt x="18288000" y="0"/>
                </a:lnTo>
                <a:lnTo>
                  <a:pt x="18288000" y="8411775"/>
                </a:lnTo>
                <a:lnTo>
                  <a:pt x="0" y="84117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7006" y="763048"/>
            <a:ext cx="18541994" cy="8692572"/>
          </a:xfrm>
          <a:custGeom>
            <a:avLst/>
            <a:gdLst/>
            <a:ahLst/>
            <a:cxnLst/>
            <a:rect r="r" b="b" t="t" l="l"/>
            <a:pathLst>
              <a:path h="8692572" w="18541994">
                <a:moveTo>
                  <a:pt x="0" y="0"/>
                </a:moveTo>
                <a:lnTo>
                  <a:pt x="18541993" y="0"/>
                </a:lnTo>
                <a:lnTo>
                  <a:pt x="18541993" y="8692572"/>
                </a:lnTo>
                <a:lnTo>
                  <a:pt x="0" y="86925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890073"/>
            <a:ext cx="18288000" cy="8438559"/>
          </a:xfrm>
          <a:custGeom>
            <a:avLst/>
            <a:gdLst/>
            <a:ahLst/>
            <a:cxnLst/>
            <a:rect r="r" b="b" t="t" l="l"/>
            <a:pathLst>
              <a:path h="8438559" w="18288000">
                <a:moveTo>
                  <a:pt x="0" y="0"/>
                </a:moveTo>
                <a:lnTo>
                  <a:pt x="18288000" y="0"/>
                </a:lnTo>
                <a:lnTo>
                  <a:pt x="18288000" y="8438560"/>
                </a:lnTo>
                <a:lnTo>
                  <a:pt x="0" y="84385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7006" y="644823"/>
            <a:ext cx="18541994" cy="8692553"/>
          </a:xfrm>
          <a:custGeom>
            <a:avLst/>
            <a:gdLst/>
            <a:ahLst/>
            <a:cxnLst/>
            <a:rect r="r" b="b" t="t" l="l"/>
            <a:pathLst>
              <a:path h="8692553" w="18541994">
                <a:moveTo>
                  <a:pt x="0" y="0"/>
                </a:moveTo>
                <a:lnTo>
                  <a:pt x="18541993" y="0"/>
                </a:lnTo>
                <a:lnTo>
                  <a:pt x="18541993" y="8692554"/>
                </a:lnTo>
                <a:lnTo>
                  <a:pt x="0" y="86925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771830"/>
            <a:ext cx="18288000" cy="8438559"/>
          </a:xfrm>
          <a:custGeom>
            <a:avLst/>
            <a:gdLst/>
            <a:ahLst/>
            <a:cxnLst/>
            <a:rect r="r" b="b" t="t" l="l"/>
            <a:pathLst>
              <a:path h="8438559" w="18288000">
                <a:moveTo>
                  <a:pt x="0" y="0"/>
                </a:moveTo>
                <a:lnTo>
                  <a:pt x="18288000" y="0"/>
                </a:lnTo>
                <a:lnTo>
                  <a:pt x="18288000" y="8438559"/>
                </a:lnTo>
                <a:lnTo>
                  <a:pt x="0" y="84385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7006" y="649281"/>
            <a:ext cx="18541994" cy="8683619"/>
          </a:xfrm>
          <a:custGeom>
            <a:avLst/>
            <a:gdLst/>
            <a:ahLst/>
            <a:cxnLst/>
            <a:rect r="r" b="b" t="t" l="l"/>
            <a:pathLst>
              <a:path h="8683619" w="18541994">
                <a:moveTo>
                  <a:pt x="0" y="0"/>
                </a:moveTo>
                <a:lnTo>
                  <a:pt x="18541993" y="0"/>
                </a:lnTo>
                <a:lnTo>
                  <a:pt x="18541993" y="8683619"/>
                </a:lnTo>
                <a:lnTo>
                  <a:pt x="0" y="86836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776288"/>
            <a:ext cx="18288000" cy="8429625"/>
          </a:xfrm>
          <a:custGeom>
            <a:avLst/>
            <a:gdLst/>
            <a:ahLst/>
            <a:cxnLst/>
            <a:rect r="r" b="b" t="t" l="l"/>
            <a:pathLst>
              <a:path h="8429625" w="18288000">
                <a:moveTo>
                  <a:pt x="0" y="0"/>
                </a:moveTo>
                <a:lnTo>
                  <a:pt x="18288000" y="0"/>
                </a:lnTo>
                <a:lnTo>
                  <a:pt x="18288000" y="8429624"/>
                </a:lnTo>
                <a:lnTo>
                  <a:pt x="0" y="84296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7006" y="649281"/>
            <a:ext cx="18541994" cy="8683619"/>
          </a:xfrm>
          <a:custGeom>
            <a:avLst/>
            <a:gdLst/>
            <a:ahLst/>
            <a:cxnLst/>
            <a:rect r="r" b="b" t="t" l="l"/>
            <a:pathLst>
              <a:path h="8683619" w="18541994">
                <a:moveTo>
                  <a:pt x="0" y="0"/>
                </a:moveTo>
                <a:lnTo>
                  <a:pt x="18541993" y="0"/>
                </a:lnTo>
                <a:lnTo>
                  <a:pt x="18541993" y="8683619"/>
                </a:lnTo>
                <a:lnTo>
                  <a:pt x="0" y="86836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776288"/>
            <a:ext cx="18288000" cy="8429625"/>
          </a:xfrm>
          <a:custGeom>
            <a:avLst/>
            <a:gdLst/>
            <a:ahLst/>
            <a:cxnLst/>
            <a:rect r="r" b="b" t="t" l="l"/>
            <a:pathLst>
              <a:path h="8429625" w="18288000">
                <a:moveTo>
                  <a:pt x="0" y="0"/>
                </a:moveTo>
                <a:lnTo>
                  <a:pt x="18288000" y="0"/>
                </a:lnTo>
                <a:lnTo>
                  <a:pt x="18288000" y="8429624"/>
                </a:lnTo>
                <a:lnTo>
                  <a:pt x="0" y="84296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7006" y="763048"/>
            <a:ext cx="18541994" cy="8663845"/>
          </a:xfrm>
          <a:custGeom>
            <a:avLst/>
            <a:gdLst/>
            <a:ahLst/>
            <a:cxnLst/>
            <a:rect r="r" b="b" t="t" l="l"/>
            <a:pathLst>
              <a:path h="8663845" w="18541994">
                <a:moveTo>
                  <a:pt x="0" y="0"/>
                </a:moveTo>
                <a:lnTo>
                  <a:pt x="18541993" y="0"/>
                </a:lnTo>
                <a:lnTo>
                  <a:pt x="18541993" y="8663844"/>
                </a:lnTo>
                <a:lnTo>
                  <a:pt x="0" y="8663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890054"/>
            <a:ext cx="18288000" cy="8409851"/>
          </a:xfrm>
          <a:custGeom>
            <a:avLst/>
            <a:gdLst/>
            <a:ahLst/>
            <a:cxnLst/>
            <a:rect r="r" b="b" t="t" l="l"/>
            <a:pathLst>
              <a:path h="8409851" w="18288000">
                <a:moveTo>
                  <a:pt x="0" y="0"/>
                </a:moveTo>
                <a:lnTo>
                  <a:pt x="18288000" y="0"/>
                </a:lnTo>
                <a:lnTo>
                  <a:pt x="18288000" y="8409851"/>
                </a:lnTo>
                <a:lnTo>
                  <a:pt x="0" y="84098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7006" y="763048"/>
            <a:ext cx="18541994" cy="8726729"/>
          </a:xfrm>
          <a:custGeom>
            <a:avLst/>
            <a:gdLst/>
            <a:ahLst/>
            <a:cxnLst/>
            <a:rect r="r" b="b" t="t" l="l"/>
            <a:pathLst>
              <a:path h="8726729" w="18541994">
                <a:moveTo>
                  <a:pt x="0" y="0"/>
                </a:moveTo>
                <a:lnTo>
                  <a:pt x="18541993" y="0"/>
                </a:lnTo>
                <a:lnTo>
                  <a:pt x="18541993" y="8726729"/>
                </a:lnTo>
                <a:lnTo>
                  <a:pt x="0" y="87267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924230"/>
            <a:ext cx="18288000" cy="8438559"/>
          </a:xfrm>
          <a:custGeom>
            <a:avLst/>
            <a:gdLst/>
            <a:ahLst/>
            <a:cxnLst/>
            <a:rect r="r" b="b" t="t" l="l"/>
            <a:pathLst>
              <a:path h="8438559" w="18288000">
                <a:moveTo>
                  <a:pt x="0" y="0"/>
                </a:moveTo>
                <a:lnTo>
                  <a:pt x="18288000" y="0"/>
                </a:lnTo>
                <a:lnTo>
                  <a:pt x="18288000" y="8438559"/>
                </a:lnTo>
                <a:lnTo>
                  <a:pt x="0" y="84385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7006" y="763048"/>
            <a:ext cx="18541994" cy="8726729"/>
          </a:xfrm>
          <a:custGeom>
            <a:avLst/>
            <a:gdLst/>
            <a:ahLst/>
            <a:cxnLst/>
            <a:rect r="r" b="b" t="t" l="l"/>
            <a:pathLst>
              <a:path h="8726729" w="18541994">
                <a:moveTo>
                  <a:pt x="0" y="0"/>
                </a:moveTo>
                <a:lnTo>
                  <a:pt x="18541993" y="0"/>
                </a:lnTo>
                <a:lnTo>
                  <a:pt x="18541993" y="8726729"/>
                </a:lnTo>
                <a:lnTo>
                  <a:pt x="0" y="87267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924230"/>
            <a:ext cx="18288000" cy="8438559"/>
          </a:xfrm>
          <a:custGeom>
            <a:avLst/>
            <a:gdLst/>
            <a:ahLst/>
            <a:cxnLst/>
            <a:rect r="r" b="b" t="t" l="l"/>
            <a:pathLst>
              <a:path h="8438559" w="18288000">
                <a:moveTo>
                  <a:pt x="0" y="0"/>
                </a:moveTo>
                <a:lnTo>
                  <a:pt x="18288000" y="0"/>
                </a:lnTo>
                <a:lnTo>
                  <a:pt x="18288000" y="8438559"/>
                </a:lnTo>
                <a:lnTo>
                  <a:pt x="0" y="84385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96405" y="-127006"/>
            <a:ext cx="17295190" cy="10540994"/>
          </a:xfrm>
          <a:custGeom>
            <a:avLst/>
            <a:gdLst/>
            <a:ahLst/>
            <a:cxnLst/>
            <a:rect r="r" b="b" t="t" l="l"/>
            <a:pathLst>
              <a:path h="10540994" w="17295190">
                <a:moveTo>
                  <a:pt x="0" y="0"/>
                </a:moveTo>
                <a:lnTo>
                  <a:pt x="17295190" y="0"/>
                </a:lnTo>
                <a:lnTo>
                  <a:pt x="17295190" y="10540993"/>
                </a:lnTo>
                <a:lnTo>
                  <a:pt x="0" y="105409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26864" y="0"/>
            <a:ext cx="15434272" cy="10287000"/>
          </a:xfrm>
          <a:custGeom>
            <a:avLst/>
            <a:gdLst/>
            <a:ahLst/>
            <a:cxnLst/>
            <a:rect r="r" b="b" t="t" l="l"/>
            <a:pathLst>
              <a:path h="10287000" w="15434272">
                <a:moveTo>
                  <a:pt x="0" y="0"/>
                </a:moveTo>
                <a:lnTo>
                  <a:pt x="15434272" y="0"/>
                </a:lnTo>
                <a:lnTo>
                  <a:pt x="154342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4E8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38277" y="2526475"/>
            <a:ext cx="7870753" cy="5234051"/>
          </a:xfrm>
          <a:custGeom>
            <a:avLst/>
            <a:gdLst/>
            <a:ahLst/>
            <a:cxnLst/>
            <a:rect r="r" b="b" t="t" l="l"/>
            <a:pathLst>
              <a:path h="5234051" w="7870753">
                <a:moveTo>
                  <a:pt x="0" y="0"/>
                </a:moveTo>
                <a:lnTo>
                  <a:pt x="7870753" y="0"/>
                </a:lnTo>
                <a:lnTo>
                  <a:pt x="7870753" y="5234050"/>
                </a:lnTo>
                <a:lnTo>
                  <a:pt x="0" y="52340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05807" y="3191623"/>
            <a:ext cx="3239872" cy="4482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00"/>
              </a:lnSpc>
              <a:spcBef>
                <a:spcPct val="0"/>
              </a:spcBef>
            </a:pPr>
            <a:r>
              <a:rPr lang="en-US" b="true" sz="3119" spc="193">
                <a:solidFill>
                  <a:srgbClr val="FF3131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Sold</a:t>
            </a:r>
          </a:p>
          <a:p>
            <a:pPr algn="ctr">
              <a:lnSpc>
                <a:spcPts val="3269"/>
              </a:lnSpc>
              <a:spcBef>
                <a:spcPct val="0"/>
              </a:spcBef>
            </a:pPr>
            <a:r>
              <a:rPr lang="en-US" b="true" sz="2999" spc="185">
                <a:solidFill>
                  <a:srgbClr val="FF3131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$1,295,000</a:t>
            </a:r>
          </a:p>
          <a:p>
            <a:pPr algn="ctr">
              <a:lnSpc>
                <a:spcPts val="2637"/>
              </a:lnSpc>
              <a:spcBef>
                <a:spcPct val="0"/>
              </a:spcBef>
            </a:pPr>
            <a:r>
              <a:rPr lang="en-US" b="true" sz="2419" spc="149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Listed For: $1,295,000</a:t>
            </a:r>
          </a:p>
          <a:p>
            <a:pPr algn="ctr">
              <a:lnSpc>
                <a:spcPts val="2637"/>
              </a:lnSpc>
              <a:spcBef>
                <a:spcPct val="0"/>
              </a:spcBef>
            </a:pPr>
            <a:r>
              <a:rPr lang="en-US" b="true" sz="2419" spc="149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Single Family Residence</a:t>
            </a:r>
          </a:p>
          <a:p>
            <a:pPr algn="ctr">
              <a:lnSpc>
                <a:spcPts val="2637"/>
              </a:lnSpc>
              <a:spcBef>
                <a:spcPct val="0"/>
              </a:spcBef>
            </a:pPr>
            <a:r>
              <a:rPr lang="en-US" b="true" sz="2419" spc="149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1901 SW 29th Terrace</a:t>
            </a:r>
          </a:p>
          <a:p>
            <a:pPr algn="ctr">
              <a:lnSpc>
                <a:spcPts val="2637"/>
              </a:lnSpc>
              <a:spcBef>
                <a:spcPct val="0"/>
              </a:spcBef>
            </a:pPr>
            <a:r>
              <a:rPr lang="en-US" b="true" sz="2419" spc="149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Cape Coral, FL 33914</a:t>
            </a:r>
          </a:p>
          <a:p>
            <a:pPr algn="ctr">
              <a:lnSpc>
                <a:spcPts val="2637"/>
              </a:lnSpc>
              <a:spcBef>
                <a:spcPct val="0"/>
              </a:spcBef>
            </a:pPr>
            <a:r>
              <a:rPr lang="en-US" b="true" sz="2419" spc="149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5bd</a:t>
            </a:r>
          </a:p>
          <a:p>
            <a:pPr algn="ctr">
              <a:lnSpc>
                <a:spcPts val="2637"/>
              </a:lnSpc>
              <a:spcBef>
                <a:spcPct val="0"/>
              </a:spcBef>
            </a:pPr>
            <a:r>
              <a:rPr lang="en-US" b="true" sz="2419" spc="149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5ba</a:t>
            </a:r>
          </a:p>
          <a:p>
            <a:pPr algn="ctr">
              <a:lnSpc>
                <a:spcPts val="2637"/>
              </a:lnSpc>
              <a:spcBef>
                <a:spcPct val="0"/>
              </a:spcBef>
            </a:pPr>
            <a:r>
              <a:rPr lang="en-US" b="true" sz="2419" spc="149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3,045 sqft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4775231" y="0"/>
            <a:ext cx="7025538" cy="10287000"/>
            <a:chOff x="0" y="0"/>
            <a:chExt cx="1850348" cy="270933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850348" cy="2709333"/>
            </a:xfrm>
            <a:custGeom>
              <a:avLst/>
              <a:gdLst/>
              <a:ahLst/>
              <a:cxnLst/>
              <a:rect r="r" b="b" t="t" l="l"/>
              <a:pathLst>
                <a:path h="2709333" w="1850348">
                  <a:moveTo>
                    <a:pt x="925174" y="0"/>
                  </a:moveTo>
                  <a:lnTo>
                    <a:pt x="1850348" y="1354667"/>
                  </a:lnTo>
                  <a:lnTo>
                    <a:pt x="925174" y="2709333"/>
                  </a:lnTo>
                  <a:lnTo>
                    <a:pt x="0" y="1354667"/>
                  </a:lnTo>
                  <a:lnTo>
                    <a:pt x="925174" y="0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318028" y="408517"/>
              <a:ext cx="1214291" cy="18351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</p:spTree>
  </p:cSld>
  <p:clrMapOvr>
    <a:masterClrMapping/>
  </p:clrMapOvr>
</p:sld>
</file>

<file path=ppt/slides/slide6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7006" y="763048"/>
            <a:ext cx="18541994" cy="8501691"/>
          </a:xfrm>
          <a:custGeom>
            <a:avLst/>
            <a:gdLst/>
            <a:ahLst/>
            <a:cxnLst/>
            <a:rect r="r" b="b" t="t" l="l"/>
            <a:pathLst>
              <a:path h="8501691" w="18541994">
                <a:moveTo>
                  <a:pt x="0" y="0"/>
                </a:moveTo>
                <a:lnTo>
                  <a:pt x="18541993" y="0"/>
                </a:lnTo>
                <a:lnTo>
                  <a:pt x="18541993" y="8501691"/>
                </a:lnTo>
                <a:lnTo>
                  <a:pt x="0" y="85016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890054"/>
            <a:ext cx="18288000" cy="8247697"/>
          </a:xfrm>
          <a:custGeom>
            <a:avLst/>
            <a:gdLst/>
            <a:ahLst/>
            <a:cxnLst/>
            <a:rect r="r" b="b" t="t" l="l"/>
            <a:pathLst>
              <a:path h="8247697" w="18288000">
                <a:moveTo>
                  <a:pt x="0" y="0"/>
                </a:moveTo>
                <a:lnTo>
                  <a:pt x="18288000" y="0"/>
                </a:lnTo>
                <a:lnTo>
                  <a:pt x="18288000" y="8247698"/>
                </a:lnTo>
                <a:lnTo>
                  <a:pt x="0" y="82476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32062" y="3639775"/>
            <a:ext cx="10423876" cy="3007449"/>
          </a:xfrm>
          <a:custGeom>
            <a:avLst/>
            <a:gdLst/>
            <a:ahLst/>
            <a:cxnLst/>
            <a:rect r="r" b="b" t="t" l="l"/>
            <a:pathLst>
              <a:path h="3007449" w="10423876">
                <a:moveTo>
                  <a:pt x="0" y="0"/>
                </a:moveTo>
                <a:lnTo>
                  <a:pt x="10423876" y="0"/>
                </a:lnTo>
                <a:lnTo>
                  <a:pt x="10423876" y="3007450"/>
                </a:lnTo>
                <a:lnTo>
                  <a:pt x="0" y="30074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28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4E8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147062" y="0"/>
            <a:ext cx="7025538" cy="10287000"/>
            <a:chOff x="0" y="0"/>
            <a:chExt cx="1850348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850348" cy="2709333"/>
            </a:xfrm>
            <a:custGeom>
              <a:avLst/>
              <a:gdLst/>
              <a:ahLst/>
              <a:cxnLst/>
              <a:rect r="r" b="b" t="t" l="l"/>
              <a:pathLst>
                <a:path h="2709333" w="1850348">
                  <a:moveTo>
                    <a:pt x="925174" y="0"/>
                  </a:moveTo>
                  <a:lnTo>
                    <a:pt x="1850348" y="1354667"/>
                  </a:lnTo>
                  <a:lnTo>
                    <a:pt x="925174" y="2709333"/>
                  </a:lnTo>
                  <a:lnTo>
                    <a:pt x="0" y="1354667"/>
                  </a:lnTo>
                  <a:lnTo>
                    <a:pt x="925174" y="0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318028" y="408517"/>
              <a:ext cx="1214291" cy="18351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3599009" y="1436706"/>
            <a:ext cx="5151387" cy="3396144"/>
          </a:xfrm>
          <a:custGeom>
            <a:avLst/>
            <a:gdLst/>
            <a:ahLst/>
            <a:cxnLst/>
            <a:rect r="r" b="b" t="t" l="l"/>
            <a:pathLst>
              <a:path h="3396144" w="5151387">
                <a:moveTo>
                  <a:pt x="0" y="0"/>
                </a:moveTo>
                <a:lnTo>
                  <a:pt x="5151386" y="0"/>
                </a:lnTo>
                <a:lnTo>
                  <a:pt x="5151386" y="3396144"/>
                </a:lnTo>
                <a:lnTo>
                  <a:pt x="0" y="33961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17464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98897" y="1436706"/>
            <a:ext cx="5563668" cy="3706794"/>
          </a:xfrm>
          <a:custGeom>
            <a:avLst/>
            <a:gdLst/>
            <a:ahLst/>
            <a:cxnLst/>
            <a:rect r="r" b="b" t="t" l="l"/>
            <a:pathLst>
              <a:path h="3706794" w="5563668">
                <a:moveTo>
                  <a:pt x="0" y="0"/>
                </a:moveTo>
                <a:lnTo>
                  <a:pt x="5563668" y="0"/>
                </a:lnTo>
                <a:lnTo>
                  <a:pt x="5563668" y="3706794"/>
                </a:lnTo>
                <a:lnTo>
                  <a:pt x="0" y="37067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475048" y="5323602"/>
            <a:ext cx="3399309" cy="3970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 spc="-96">
                <a:solidFill>
                  <a:srgbClr val="FF3131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SOLD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b="true" sz="3399" spc="-142">
                <a:solidFill>
                  <a:srgbClr val="FF3131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$650,000</a:t>
            </a:r>
          </a:p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 spc="-96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LISTED FOR: $674,900</a:t>
            </a:r>
          </a:p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 spc="-96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SINGLE FAMILY RESIDENCE</a:t>
            </a:r>
          </a:p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 spc="-96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237 NW 11TH TERRACE</a:t>
            </a:r>
          </a:p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 spc="-96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CAPE CORAL, FL 33993</a:t>
            </a:r>
          </a:p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 spc="-96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3BD</a:t>
            </a:r>
          </a:p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 spc="-96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3BA</a:t>
            </a:r>
          </a:p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 spc="-96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2,377 SQFT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718872" y="5397262"/>
            <a:ext cx="3251299" cy="3925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b="true" sz="2199" spc="-92">
                <a:solidFill>
                  <a:srgbClr val="FF3131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SOLD</a:t>
            </a:r>
          </a:p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b="true" sz="3499" spc="-146">
                <a:solidFill>
                  <a:srgbClr val="FF3131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$1,180,000</a:t>
            </a:r>
          </a:p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b="true" sz="2199" spc="-92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LISTED FOR: $1,300,000</a:t>
            </a:r>
          </a:p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b="true" sz="2199" spc="-92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SINGLE FAMILY RESIDENCE</a:t>
            </a:r>
          </a:p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b="true" sz="2199" spc="-92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3621 EMBERS PARKWAY W</a:t>
            </a:r>
          </a:p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b="true" sz="2199" spc="-92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CAPE CORAL, FL 33993</a:t>
            </a:r>
          </a:p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b="true" sz="2199" spc="-92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3BD</a:t>
            </a:r>
          </a:p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b="true" sz="2199" spc="-92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3BA</a:t>
            </a:r>
          </a:p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b="true" sz="2199" spc="-92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2,281 SQFT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>
  <p:cSld>
    <p:bg>
      <p:bgPr>
        <a:solidFill>
          <a:srgbClr val="E4E8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3401288" y="1177303"/>
          <a:ext cx="11105878" cy="7332319"/>
        </p:xfrm>
        <a:graphic>
          <a:graphicData uri="http://schemas.openxmlformats.org/drawingml/2006/table">
            <a:tbl>
              <a:tblPr/>
              <a:tblGrid>
                <a:gridCol w="3432213"/>
                <a:gridCol w="1409735"/>
                <a:gridCol w="1645519"/>
                <a:gridCol w="1514528"/>
                <a:gridCol w="2012293"/>
                <a:gridCol w="910459"/>
                <a:gridCol w="181130"/>
              </a:tblGrid>
              <a:tr h="505482">
                <a:tc gridSpan="7"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Libi Investment LLC.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Libi Investment LLC.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Libi Investment LLC.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Libi Investment LLC.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Libi Investment LLC.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Libi Investment LLC.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Libi Investment LLC.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</a:tr>
              <a:tr h="505482">
                <a:tc gridSpan="7"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3522 NW 14th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3522 NW 14th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3522 NW 14th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3522 NW 14th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3522 NW 14th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3522 NW 14th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3522 NW 14th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</a:tr>
              <a:tr h="39103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Information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In S.F.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Total in $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03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Lot \ Land in S.F.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10,000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6432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Precentage of construction from the land S.f.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31.33%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03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Total S.F. of new building (Gross)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3,133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03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Total S.F. of new building (Net)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2,318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03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Cost of construction per SF. gross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$156.91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03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Cost of construction per SF. Net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$212.08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03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Seling price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$650.00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03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Time to get the permit in month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Exsisting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03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Construction period in Month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6 month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496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03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Income - sale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03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Sale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1,506,700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03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Cost of sale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5.00%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-75,335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03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 u="sng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Net Sale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1,431,365 </a:t>
                      </a: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endParaRPr lang="en-US" sz="1100"/>
                    </a:p>
                  </a:txBody>
                  <a:tcPr marL="28575" marR="28575" marT="28575" marB="28575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>
  <p:cSld>
    <p:bg>
      <p:bgPr>
        <a:solidFill>
          <a:srgbClr val="E4E8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3762531" y="1697978"/>
          <a:ext cx="10762938" cy="7437426"/>
        </p:xfrm>
        <a:graphic>
          <a:graphicData uri="http://schemas.openxmlformats.org/drawingml/2006/table">
            <a:tbl>
              <a:tblPr/>
              <a:tblGrid>
                <a:gridCol w="3895246"/>
                <a:gridCol w="1044592"/>
                <a:gridCol w="1057692"/>
                <a:gridCol w="1785891"/>
                <a:gridCol w="1456329"/>
                <a:gridCol w="1322985"/>
                <a:gridCol w="200202"/>
              </a:tblGrid>
              <a:tr h="524547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Financing by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Financing by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917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Costs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In %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Equity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Loan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917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Lot 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220,000 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15.37%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220,000 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917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Clening the land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10,000 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0.70%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10,000 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917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Soft costs (Plans&amp;Permit)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Loan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10,000 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0.70%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10,000 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917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Hard cost construction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$156.91 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491,600 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34.34%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20,000 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471,600 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917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Pool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60,000 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4.19%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60,000 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917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Management fees (15% from cons.)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12.21%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60,000 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4.19%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60,000 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917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Financing fixed costs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9,866 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0.69%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9,866 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917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Financing cost (10.25%)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10.00%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24,650 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1.72%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24,650 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917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 u="sng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Total costs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886,116 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61.91%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294,516 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591,600 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4547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Reutern (Yeild)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Reutern (Yeild)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272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On Investments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 b="true">
                          <a:solidFill>
                            <a:srgbClr val="1C1915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On Equity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F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046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Profit after 6 month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545,249 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917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Reuterns (Yield) of investment \ Equity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61.53%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 b="true">
                          <a:solidFill>
                            <a:srgbClr val="000000"/>
                          </a:solidFill>
                          <a:latin typeface="The Seasons Bold"/>
                          <a:ea typeface="The Seasons Bold"/>
                          <a:cs typeface="The Seasons Bold"/>
                          <a:sym typeface="The Seasons Bold"/>
                        </a:rPr>
                        <a:t>185.13%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637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DAGWlseokag</dc:identifier>
  <dcterms:modified xsi:type="dcterms:W3CDTF">2011-08-01T06:04:30Z</dcterms:modified>
  <cp:revision>1</cp:revision>
  <dc:title>VERA PLAN-IBIZA, TOSTANA 2024</dc:title>
</cp:coreProperties>
</file>