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B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/>
    <p:restoredTop sz="94694"/>
  </p:normalViewPr>
  <p:slideViewPr>
    <p:cSldViewPr snapToGrid="0" showGuides="1">
      <p:cViewPr>
        <p:scale>
          <a:sx n="174" d="100"/>
          <a:sy n="174" d="100"/>
        </p:scale>
        <p:origin x="1328" y="-246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193CD1-E91D-5D43-8F50-AB83CE23FE25}" type="datetimeFigureOut">
              <a:rPr lang="en-US" smtClean="0"/>
              <a:t>3/3/25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3D3E2E-5ACD-2542-83C5-5650704C02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6587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3D3E2E-5ACD-2542-83C5-5650704C027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9960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395A5-47A0-BE4B-AB18-53468F974A8A}" type="datetimeFigureOut">
              <a:rPr lang="en-US" smtClean="0"/>
              <a:t>3/3/25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F539E-3DD6-0D40-9E88-1682DA323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221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395A5-47A0-BE4B-AB18-53468F974A8A}" type="datetimeFigureOut">
              <a:rPr lang="en-US" smtClean="0"/>
              <a:t>3/3/25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F539E-3DD6-0D40-9E88-1682DA323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918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395A5-47A0-BE4B-AB18-53468F974A8A}" type="datetimeFigureOut">
              <a:rPr lang="en-US" smtClean="0"/>
              <a:t>3/3/25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F539E-3DD6-0D40-9E88-1682DA323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101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395A5-47A0-BE4B-AB18-53468F974A8A}" type="datetimeFigureOut">
              <a:rPr lang="en-US" smtClean="0"/>
              <a:t>3/3/25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F539E-3DD6-0D40-9E88-1682DA323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126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395A5-47A0-BE4B-AB18-53468F974A8A}" type="datetimeFigureOut">
              <a:rPr lang="en-US" smtClean="0"/>
              <a:t>3/3/25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F539E-3DD6-0D40-9E88-1682DA323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3124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395A5-47A0-BE4B-AB18-53468F974A8A}" type="datetimeFigureOut">
              <a:rPr lang="en-US" smtClean="0"/>
              <a:t>3/3/25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F539E-3DD6-0D40-9E88-1682DA323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549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395A5-47A0-BE4B-AB18-53468F974A8A}" type="datetimeFigureOut">
              <a:rPr lang="en-US" smtClean="0"/>
              <a:t>3/3/25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F539E-3DD6-0D40-9E88-1682DA323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159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395A5-47A0-BE4B-AB18-53468F974A8A}" type="datetimeFigureOut">
              <a:rPr lang="en-US" smtClean="0"/>
              <a:t>3/3/25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F539E-3DD6-0D40-9E88-1682DA323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143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395A5-47A0-BE4B-AB18-53468F974A8A}" type="datetimeFigureOut">
              <a:rPr lang="en-US" smtClean="0"/>
              <a:t>3/3/25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F539E-3DD6-0D40-9E88-1682DA323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804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2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395A5-47A0-BE4B-AB18-53468F974A8A}" type="datetimeFigureOut">
              <a:rPr lang="en-US" smtClean="0"/>
              <a:t>3/3/25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F539E-3DD6-0D40-9E88-1682DA323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78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2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395A5-47A0-BE4B-AB18-53468F974A8A}" type="datetimeFigureOut">
              <a:rPr lang="en-US" smtClean="0"/>
              <a:t>3/3/25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F539E-3DD6-0D40-9E88-1682DA323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218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7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23395A5-47A0-BE4B-AB18-53468F974A8A}" type="datetimeFigureOut">
              <a:rPr lang="en-US" smtClean="0"/>
              <a:t>3/3/25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2BF539E-3DD6-0D40-9E88-1682DA323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545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roi@roitalks.com" TargetMode="External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youtube.com/watch?v=JhhMNTLWuIY&amp;t=27s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hyperlink" Target="http://www.rohitbassi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220ABD18-673E-AB2D-CFF2-697956DEB3A3}"/>
              </a:ext>
            </a:extLst>
          </p:cNvPr>
          <p:cNvGrpSpPr>
            <a:grpSpLocks noChangeAspect="1"/>
          </p:cNvGrpSpPr>
          <p:nvPr/>
        </p:nvGrpSpPr>
        <p:grpSpPr>
          <a:xfrm>
            <a:off x="2329271" y="57210"/>
            <a:ext cx="2199458" cy="825500"/>
            <a:chOff x="5569106" y="19652"/>
            <a:chExt cx="3383782" cy="1270000"/>
          </a:xfrm>
        </p:grpSpPr>
        <p:pic>
          <p:nvPicPr>
            <p:cNvPr id="5" name="Picture 4" descr="Logo, company name&#10;&#10;Description automatically generated">
              <a:extLst>
                <a:ext uri="{FF2B5EF4-FFF2-40B4-BE49-F238E27FC236}">
                  <a16:creationId xmlns:a16="http://schemas.microsoft.com/office/drawing/2014/main" id="{20EB62A9-C479-520E-6B2F-13E039B4F80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569106" y="19652"/>
              <a:ext cx="3378200" cy="1270000"/>
            </a:xfrm>
            <a:prstGeom prst="rect">
              <a:avLst/>
            </a:prstGeom>
          </p:spPr>
        </p:pic>
        <p:pic>
          <p:nvPicPr>
            <p:cNvPr id="6" name="Picture 5" descr="Logo, company name&#10;&#10;Description automatically generated">
              <a:extLst>
                <a:ext uri="{FF2B5EF4-FFF2-40B4-BE49-F238E27FC236}">
                  <a16:creationId xmlns:a16="http://schemas.microsoft.com/office/drawing/2014/main" id="{D72F1552-ED68-7A5F-7D86-8F5D915389D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r="60251" b="32988"/>
            <a:stretch/>
          </p:blipFill>
          <p:spPr>
            <a:xfrm>
              <a:off x="5569106" y="19903"/>
              <a:ext cx="1342780" cy="851050"/>
            </a:xfrm>
            <a:prstGeom prst="rect">
              <a:avLst/>
            </a:prstGeom>
          </p:spPr>
        </p:pic>
        <p:pic>
          <p:nvPicPr>
            <p:cNvPr id="7" name="Picture 6" descr="Logo, company name&#10;&#10;Description automatically generated">
              <a:extLst>
                <a:ext uri="{FF2B5EF4-FFF2-40B4-BE49-F238E27FC236}">
                  <a16:creationId xmlns:a16="http://schemas.microsoft.com/office/drawing/2014/main" id="{5FD8182D-C745-8809-346B-001A000B07F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l="60251" t="13496" b="32988"/>
            <a:stretch/>
          </p:blipFill>
          <p:spPr>
            <a:xfrm>
              <a:off x="7610108" y="191307"/>
              <a:ext cx="1342780" cy="679646"/>
            </a:xfrm>
            <a:prstGeom prst="rect">
              <a:avLst/>
            </a:prstGeom>
          </p:spPr>
        </p:pic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3A02B47C-76EE-CED4-1293-61878F446C31}"/>
              </a:ext>
            </a:extLst>
          </p:cNvPr>
          <p:cNvSpPr txBox="1"/>
          <p:nvPr/>
        </p:nvSpPr>
        <p:spPr>
          <a:xfrm>
            <a:off x="0" y="864048"/>
            <a:ext cx="6857999" cy="6771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solidFill>
                  <a:srgbClr val="00BBB9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CAREER SPANNING OVER THREE DECADES </a:t>
            </a:r>
          </a:p>
          <a:p>
            <a:pPr algn="ctr"/>
            <a:r>
              <a:rPr lang="en-US" sz="1400" b="1" dirty="0">
                <a:solidFill>
                  <a:srgbClr val="00BBB9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GUIDING LEADERS, SALES &amp; TEAMS TO </a:t>
            </a:r>
            <a:r>
              <a:rPr lang="en-US" sz="1400" b="1" dirty="0">
                <a:solidFill>
                  <a:srgbClr val="FC47B7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SPEAK LIKE A WISE CEO</a:t>
            </a:r>
          </a:p>
          <a:p>
            <a:pPr algn="ctr"/>
            <a:r>
              <a:rPr lang="en-US" sz="1000" b="1" i="1" dirty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Be A Speaking Genius In Conversations, Public Speaking, Rough &amp; Tough Talks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E10C48C-E95A-B687-FAD9-D68A60E0A60F}"/>
              </a:ext>
            </a:extLst>
          </p:cNvPr>
          <p:cNvSpPr/>
          <p:nvPr/>
        </p:nvSpPr>
        <p:spPr>
          <a:xfrm>
            <a:off x="152129" y="1573607"/>
            <a:ext cx="4069878" cy="2585323"/>
          </a:xfrm>
          <a:prstGeom prst="rect">
            <a:avLst/>
          </a:prstGeom>
        </p:spPr>
        <p:txBody>
          <a:bodyPr wrap="square" numCol="1" spcCol="72000">
            <a:spAutoFit/>
          </a:bodyPr>
          <a:lstStyle/>
          <a:p>
            <a:r>
              <a:rPr lang="en-US" sz="900" b="1" dirty="0">
                <a:solidFill>
                  <a:srgbClr val="00BBB9"/>
                </a:solidFill>
                <a:latin typeface="Arial"/>
                <a:cs typeface="Arial"/>
              </a:rPr>
              <a:t>POWER OF HIGH-STAKES COMMUNICATION</a:t>
            </a:r>
          </a:p>
          <a:p>
            <a:endParaRPr lang="en-US" sz="900" dirty="0">
              <a:solidFill>
                <a:srgbClr val="FFFFFF"/>
              </a:solidFill>
              <a:latin typeface="Arial"/>
              <a:cs typeface="Arial"/>
            </a:endParaRPr>
          </a:p>
          <a:p>
            <a:r>
              <a:rPr lang="en-US" sz="900" dirty="0">
                <a:solidFill>
                  <a:srgbClr val="FFFFFF"/>
                </a:solidFill>
                <a:latin typeface="Arial"/>
                <a:cs typeface="Arial"/>
              </a:rPr>
              <a:t>Your communication defines your leadership, sales, and team impact. Communication determines leadership effectiveness, sales impact, and team performance. In boardrooms, sales pitches, and high-pressure discussions, the ability to speak with clarity and influence separates those who lead from those who follow.</a:t>
            </a:r>
          </a:p>
          <a:p>
            <a:endParaRPr lang="en-US" sz="900" dirty="0">
              <a:solidFill>
                <a:srgbClr val="FFFFFF"/>
              </a:solidFill>
              <a:latin typeface="Arial"/>
              <a:cs typeface="Arial"/>
            </a:endParaRPr>
          </a:p>
          <a:p>
            <a:r>
              <a:rPr lang="en-US" sz="900" dirty="0">
                <a:solidFill>
                  <a:srgbClr val="FFFFFF"/>
                </a:solidFill>
                <a:latin typeface="Arial"/>
                <a:cs typeface="Arial"/>
              </a:rPr>
              <a:t>Rohit Bassi equips professionals with the tools to master high-stakes conversations. With 30+ years of experience across 21+ countries, he has helped leaders, sales and corporate teams sharpen their ability to persuade, lead, and collaborate with impact. His keynotes deliver real-world results that drive success.</a:t>
            </a:r>
          </a:p>
          <a:p>
            <a:endParaRPr lang="en-US" sz="900" dirty="0">
              <a:solidFill>
                <a:srgbClr val="FFFFFF"/>
              </a:solidFill>
              <a:latin typeface="Arial"/>
              <a:cs typeface="Arial"/>
            </a:endParaRPr>
          </a:p>
          <a:p>
            <a:r>
              <a:rPr lang="en-US" sz="900" dirty="0">
                <a:solidFill>
                  <a:srgbClr val="FFFFFF"/>
                </a:solidFill>
                <a:latin typeface="Arial"/>
                <a:cs typeface="Arial"/>
              </a:rPr>
              <a:t>Rohit has delivered sessions for brands like Honeywell, Oracle, World Bank, and many more guiding professionals in transforming communication into a strategic advantage. His approach is built on the 4Cs: Courage, Clarity, Conviction, and Compassion.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FC3FB12-3E52-AF27-57BD-0677B29E9997}"/>
              </a:ext>
            </a:extLst>
          </p:cNvPr>
          <p:cNvSpPr txBox="1"/>
          <p:nvPr/>
        </p:nvSpPr>
        <p:spPr>
          <a:xfrm>
            <a:off x="152128" y="4210768"/>
            <a:ext cx="4150931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900" b="1" dirty="0">
                <a:solidFill>
                  <a:srgbClr val="00BBB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WHY HIRE ROHIT BASSI?</a:t>
            </a:r>
            <a:endParaRPr lang="en-GB" sz="900" dirty="0">
              <a:solidFill>
                <a:srgbClr val="00BBB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9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>
                <a:solidFill>
                  <a:schemeClr val="bg1"/>
                </a:solidFill>
                <a:latin typeface="Arial" panose="020B0604020202020204" pitchFamily="34" charset="0"/>
              </a:rPr>
              <a:t>30+ Years of Experience -  educating leaders, sales and teams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>
                <a:solidFill>
                  <a:schemeClr val="bg1"/>
                </a:solidFill>
                <a:latin typeface="Arial" panose="020B0604020202020204" pitchFamily="34" charset="0"/>
              </a:rPr>
              <a:t>Spoken in 21+ countries to 51+ nationalities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>
                <a:solidFill>
                  <a:schemeClr val="bg1"/>
                </a:solidFill>
                <a:latin typeface="Arial" panose="020B0604020202020204" pitchFamily="34" charset="0"/>
              </a:rPr>
              <a:t>Featured on </a:t>
            </a:r>
            <a:r>
              <a:rPr lang="en-GB" sz="900" dirty="0">
                <a:solidFill>
                  <a:srgbClr val="FF0000"/>
                </a:solidFill>
                <a:latin typeface="Arial" panose="020B0604020202020204" pitchFamily="34" charset="0"/>
              </a:rPr>
              <a:t>TED</a:t>
            </a:r>
            <a:r>
              <a:rPr lang="en-GB" sz="900" dirty="0">
                <a:solidFill>
                  <a:schemeClr val="bg1"/>
                </a:solidFill>
                <a:latin typeface="Arial" panose="020B0604020202020204" pitchFamily="34" charset="0"/>
              </a:rPr>
              <a:t> &amp; is part of the National Academy of Best-Selling Authors</a:t>
            </a:r>
            <a:r>
              <a:rPr lang="en-GB" sz="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®</a:t>
            </a:r>
            <a:br>
              <a:rPr lang="en-GB" sz="900" dirty="0">
                <a:solidFill>
                  <a:schemeClr val="bg1"/>
                </a:solidFill>
                <a:latin typeface="Arial" panose="020B0604020202020204" pitchFamily="34" charset="0"/>
              </a:rPr>
            </a:br>
            <a:endParaRPr lang="en-GB" sz="9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r>
              <a:rPr lang="en-GB" sz="900" b="1" i="1" dirty="0">
                <a:solidFill>
                  <a:schemeClr val="bg1"/>
                </a:solidFill>
                <a:latin typeface="Arial" panose="020B0604020202020204" pitchFamily="34" charset="0"/>
              </a:rPr>
              <a:t>Clients Have Achieved:</a:t>
            </a:r>
            <a:br>
              <a:rPr lang="en-GB" sz="900" dirty="0">
                <a:solidFill>
                  <a:schemeClr val="bg1"/>
                </a:solidFill>
                <a:latin typeface="Arial" panose="020B0604020202020204" pitchFamily="34" charset="0"/>
              </a:rPr>
            </a:br>
            <a:endParaRPr lang="en-GB" sz="9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>
                <a:solidFill>
                  <a:schemeClr val="bg1"/>
                </a:solidFill>
                <a:latin typeface="Arial" panose="020B0604020202020204" pitchFamily="34" charset="0"/>
              </a:rPr>
              <a:t>Closed deals worth millions in revenue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>
                <a:solidFill>
                  <a:schemeClr val="bg1"/>
                </a:solidFill>
                <a:latin typeface="Arial" panose="020B0604020202020204" pitchFamily="34" charset="0"/>
              </a:rPr>
              <a:t>Improved influence and persuasion skills by over 80%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>
                <a:solidFill>
                  <a:schemeClr val="bg1"/>
                </a:solidFill>
                <a:latin typeface="Arial" panose="020B0604020202020204" pitchFamily="34" charset="0"/>
              </a:rPr>
              <a:t>Strengthened resilience and adaptability under pressure</a:t>
            </a:r>
            <a:endParaRPr lang="en-GB" sz="9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48CC81B-91FB-7193-D1DD-8E664AB10671}"/>
              </a:ext>
            </a:extLst>
          </p:cNvPr>
          <p:cNvSpPr/>
          <p:nvPr/>
        </p:nvSpPr>
        <p:spPr>
          <a:xfrm>
            <a:off x="152128" y="6016998"/>
            <a:ext cx="4669529" cy="230832"/>
          </a:xfrm>
          <a:prstGeom prst="rect">
            <a:avLst/>
          </a:prstGeom>
        </p:spPr>
        <p:txBody>
          <a:bodyPr wrap="square" numCol="1" spcCol="72000">
            <a:spAutoFit/>
          </a:bodyPr>
          <a:lstStyle/>
          <a:p>
            <a:r>
              <a:rPr lang="en-US" sz="900" b="1" dirty="0">
                <a:solidFill>
                  <a:srgbClr val="00BBB9"/>
                </a:solidFill>
                <a:latin typeface="Arial"/>
                <a:cs typeface="Arial"/>
              </a:rPr>
              <a:t>THREE HIGH-IMPACT KEYNOTES FOR LEADERS, SALES &amp; TEAMS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8A12935-470E-3A9F-1254-C522F009F1A9}"/>
              </a:ext>
            </a:extLst>
          </p:cNvPr>
          <p:cNvSpPr/>
          <p:nvPr/>
        </p:nvSpPr>
        <p:spPr>
          <a:xfrm>
            <a:off x="170189" y="6164349"/>
            <a:ext cx="2016306" cy="3139321"/>
          </a:xfrm>
          <a:prstGeom prst="rect">
            <a:avLst/>
          </a:prstGeom>
        </p:spPr>
        <p:txBody>
          <a:bodyPr wrap="square" numCol="1" spcCol="72000">
            <a:spAutoFit/>
          </a:bodyPr>
          <a:lstStyle/>
          <a:p>
            <a:endParaRPr lang="en-US" sz="900" dirty="0">
              <a:solidFill>
                <a:srgbClr val="FFFFFF"/>
              </a:solidFill>
              <a:latin typeface="Arial"/>
              <a:cs typeface="Arial"/>
            </a:endParaRPr>
          </a:p>
          <a:p>
            <a:r>
              <a:rPr lang="en-US" sz="900" b="1" dirty="0">
                <a:solidFill>
                  <a:srgbClr val="00BBB9"/>
                </a:solidFill>
                <a:latin typeface="Arial"/>
                <a:cs typeface="Arial"/>
              </a:rPr>
              <a:t>"How to Sell a Brick for $1,000"</a:t>
            </a:r>
          </a:p>
          <a:p>
            <a:r>
              <a:rPr lang="en-US" sz="900" i="1" dirty="0">
                <a:solidFill>
                  <a:schemeClr val="bg1">
                    <a:lumMod val="75000"/>
                  </a:schemeClr>
                </a:solidFill>
                <a:latin typeface="Arial"/>
                <a:cs typeface="Arial"/>
              </a:rPr>
              <a:t>Sales Influence &amp; Persuasion for High-Value Selling</a:t>
            </a:r>
          </a:p>
          <a:p>
            <a:endParaRPr lang="en-US" sz="900" i="1" dirty="0">
              <a:solidFill>
                <a:srgbClr val="FFFFFF"/>
              </a:solidFill>
              <a:latin typeface="Arial"/>
              <a:cs typeface="Arial"/>
            </a:endParaRPr>
          </a:p>
          <a:p>
            <a:r>
              <a:rPr lang="en-US" sz="900" dirty="0">
                <a:solidFill>
                  <a:srgbClr val="FFFFFF"/>
                </a:solidFill>
                <a:latin typeface="Arial"/>
                <a:cs typeface="Arial"/>
              </a:rPr>
              <a:t>For: Sales teams, business development, revenue leaders</a:t>
            </a:r>
          </a:p>
          <a:p>
            <a:endParaRPr lang="en-US" sz="900" dirty="0">
              <a:solidFill>
                <a:srgbClr val="FFFFFF"/>
              </a:solidFill>
              <a:latin typeface="Arial"/>
              <a:cs typeface="Arial"/>
            </a:endParaRPr>
          </a:p>
          <a:p>
            <a:r>
              <a:rPr lang="en-US" sz="900" dirty="0">
                <a:solidFill>
                  <a:srgbClr val="00BBB9"/>
                </a:solidFill>
                <a:latin typeface="Arial"/>
                <a:cs typeface="Arial"/>
              </a:rPr>
              <a:t>Key Takeaways:</a:t>
            </a:r>
          </a:p>
          <a:p>
            <a:endParaRPr lang="en-US" sz="900" dirty="0">
              <a:solidFill>
                <a:srgbClr val="FFFFFF"/>
              </a:solidFill>
              <a:latin typeface="Arial"/>
              <a:cs typeface="Arial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rgbClr val="FFFFFF"/>
                </a:solidFill>
                <a:latin typeface="Arial"/>
                <a:cs typeface="Arial"/>
              </a:rPr>
              <a:t>Shift from price-based selling to value-based persuasion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rgbClr val="FFFFFF"/>
                </a:solidFill>
                <a:latin typeface="Arial"/>
                <a:cs typeface="Arial"/>
              </a:rPr>
              <a:t>The art of making any product or service compelling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rgbClr val="FFFFFF"/>
                </a:solidFill>
                <a:latin typeface="Arial"/>
                <a:cs typeface="Arial"/>
              </a:rPr>
              <a:t>Handle objections, control conversations, and close high-value deals</a:t>
            </a:r>
          </a:p>
          <a:p>
            <a:endParaRPr lang="en-US" sz="900" dirty="0">
              <a:solidFill>
                <a:srgbClr val="FFFFFF"/>
              </a:solidFill>
              <a:latin typeface="Arial"/>
              <a:cs typeface="Arial"/>
            </a:endParaRPr>
          </a:p>
          <a:p>
            <a:endParaRPr lang="en-US" sz="900" dirty="0">
              <a:solidFill>
                <a:srgbClr val="FFFFFF"/>
              </a:solidFill>
              <a:latin typeface="Arial"/>
              <a:cs typeface="Arial"/>
            </a:endParaRPr>
          </a:p>
          <a:p>
            <a:r>
              <a:rPr lang="en-US" sz="900" i="1" dirty="0">
                <a:solidFill>
                  <a:srgbClr val="00BBB9"/>
                </a:solidFill>
                <a:latin typeface="Arial"/>
                <a:cs typeface="Arial"/>
              </a:rPr>
              <a:t>ROI: </a:t>
            </a:r>
            <a:r>
              <a:rPr lang="en-US" sz="900" i="1" dirty="0">
                <a:solidFill>
                  <a:srgbClr val="FFFFFF"/>
                </a:solidFill>
                <a:latin typeface="Arial"/>
                <a:cs typeface="Arial"/>
              </a:rPr>
              <a:t>Sales teams increase conversion rates and drive higher revenue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7BC5C77-566B-B222-04BF-6834CA8A3C01}"/>
              </a:ext>
            </a:extLst>
          </p:cNvPr>
          <p:cNvSpPr/>
          <p:nvPr/>
        </p:nvSpPr>
        <p:spPr>
          <a:xfrm>
            <a:off x="2486892" y="6164349"/>
            <a:ext cx="2016306" cy="3139321"/>
          </a:xfrm>
          <a:prstGeom prst="rect">
            <a:avLst/>
          </a:prstGeom>
        </p:spPr>
        <p:txBody>
          <a:bodyPr wrap="square" numCol="1" spcCol="72000">
            <a:spAutoFit/>
          </a:bodyPr>
          <a:lstStyle/>
          <a:p>
            <a:endParaRPr lang="en-US" sz="900" dirty="0">
              <a:solidFill>
                <a:srgbClr val="FFFFFF"/>
              </a:solidFill>
              <a:latin typeface="Arial"/>
              <a:cs typeface="Arial"/>
            </a:endParaRPr>
          </a:p>
          <a:p>
            <a:r>
              <a:rPr lang="en-US" sz="900" b="1" dirty="0">
                <a:solidFill>
                  <a:srgbClr val="00BBB9"/>
                </a:solidFill>
                <a:latin typeface="Arial"/>
                <a:cs typeface="Arial"/>
              </a:rPr>
              <a:t>”The Leader Said I DO to W.E.D”</a:t>
            </a:r>
          </a:p>
          <a:p>
            <a:r>
              <a:rPr lang="en-US" sz="900" i="1" dirty="0">
                <a:solidFill>
                  <a:schemeClr val="bg1">
                    <a:lumMod val="75000"/>
                  </a:schemeClr>
                </a:solidFill>
                <a:latin typeface="Arial"/>
                <a:cs typeface="Arial"/>
              </a:rPr>
              <a:t>Commitment &amp; Decision-Making for Leadership Success</a:t>
            </a:r>
          </a:p>
          <a:p>
            <a:endParaRPr lang="en-US" sz="900" dirty="0">
              <a:solidFill>
                <a:srgbClr val="FFFFFF"/>
              </a:solidFill>
              <a:latin typeface="Arial"/>
              <a:cs typeface="Arial"/>
            </a:endParaRPr>
          </a:p>
          <a:p>
            <a:r>
              <a:rPr lang="en-US" sz="900" dirty="0">
                <a:solidFill>
                  <a:srgbClr val="FFFFFF"/>
                </a:solidFill>
                <a:latin typeface="Arial"/>
                <a:cs typeface="Arial"/>
              </a:rPr>
              <a:t>For: Board members, C-Suite, executives, senior leadership teams </a:t>
            </a:r>
          </a:p>
          <a:p>
            <a:endParaRPr lang="en-US" sz="900" dirty="0">
              <a:solidFill>
                <a:srgbClr val="FFFFFF"/>
              </a:solidFill>
              <a:latin typeface="Arial"/>
              <a:cs typeface="Arial"/>
            </a:endParaRPr>
          </a:p>
          <a:p>
            <a:r>
              <a:rPr lang="en-US" sz="900" dirty="0">
                <a:solidFill>
                  <a:srgbClr val="00BBB9"/>
                </a:solidFill>
                <a:latin typeface="Arial"/>
                <a:cs typeface="Arial"/>
              </a:rPr>
              <a:t>Key Takeaways:</a:t>
            </a:r>
          </a:p>
          <a:p>
            <a:endParaRPr lang="en-US" sz="900" dirty="0">
              <a:solidFill>
                <a:srgbClr val="00BBB9"/>
              </a:solidFill>
              <a:latin typeface="Arial"/>
              <a:cs typeface="Arial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rgbClr val="FFFFFF"/>
                </a:solidFill>
                <a:latin typeface="Arial"/>
                <a:cs typeface="Arial"/>
              </a:rPr>
              <a:t>The psychology of leadership commitment and decisive action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rgbClr val="FFFFFF"/>
                </a:solidFill>
                <a:latin typeface="Arial"/>
                <a:cs typeface="Arial"/>
              </a:rPr>
              <a:t>Inspire trust, loyalty, and engagement in teams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rgbClr val="FFFFFF"/>
                </a:solidFill>
                <a:latin typeface="Arial"/>
                <a:cs typeface="Arial"/>
              </a:rPr>
              <a:t>The W.E.D. Framework—a leadership decision-making model for long-term success</a:t>
            </a:r>
            <a:br>
              <a:rPr lang="en-US" sz="900" dirty="0">
                <a:solidFill>
                  <a:srgbClr val="FFFFFF"/>
                </a:solidFill>
                <a:latin typeface="Arial"/>
                <a:cs typeface="Arial"/>
              </a:rPr>
            </a:br>
            <a:br>
              <a:rPr lang="en-US" sz="900" dirty="0">
                <a:solidFill>
                  <a:srgbClr val="FFFFFF"/>
                </a:solidFill>
                <a:latin typeface="Arial"/>
                <a:cs typeface="Arial"/>
              </a:rPr>
            </a:br>
            <a:br>
              <a:rPr lang="en-US" sz="900" dirty="0">
                <a:solidFill>
                  <a:srgbClr val="FFFFFF"/>
                </a:solidFill>
                <a:latin typeface="Arial"/>
                <a:cs typeface="Arial"/>
              </a:rPr>
            </a:br>
            <a:r>
              <a:rPr lang="en-US" sz="900" i="1" dirty="0">
                <a:solidFill>
                  <a:srgbClr val="00BBB9"/>
                </a:solidFill>
                <a:latin typeface="Arial"/>
                <a:cs typeface="Arial"/>
              </a:rPr>
              <a:t>ROI: </a:t>
            </a:r>
            <a:r>
              <a:rPr lang="en-US" sz="900" i="1" dirty="0">
                <a:solidFill>
                  <a:srgbClr val="FFFFFF"/>
                </a:solidFill>
                <a:latin typeface="Arial"/>
                <a:cs typeface="Arial"/>
              </a:rPr>
              <a:t>Stronger leadership, better decision-making, and enhanced team performance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75F6B90-302F-723C-C2BC-1188A6E7B638}"/>
              </a:ext>
            </a:extLst>
          </p:cNvPr>
          <p:cNvSpPr/>
          <p:nvPr/>
        </p:nvSpPr>
        <p:spPr>
          <a:xfrm>
            <a:off x="4731749" y="6161717"/>
            <a:ext cx="2016306" cy="3139321"/>
          </a:xfrm>
          <a:prstGeom prst="rect">
            <a:avLst/>
          </a:prstGeom>
        </p:spPr>
        <p:txBody>
          <a:bodyPr wrap="square" numCol="1" spcCol="72000">
            <a:spAutoFit/>
          </a:bodyPr>
          <a:lstStyle/>
          <a:p>
            <a:endParaRPr lang="en-US" sz="900" dirty="0">
              <a:solidFill>
                <a:srgbClr val="FFFFFF"/>
              </a:solidFill>
              <a:latin typeface="Arial"/>
              <a:cs typeface="Arial"/>
            </a:endParaRPr>
          </a:p>
          <a:p>
            <a:r>
              <a:rPr lang="en-US" sz="900" b="1" dirty="0">
                <a:solidFill>
                  <a:srgbClr val="00BBB9"/>
                </a:solidFill>
                <a:latin typeface="Arial"/>
                <a:cs typeface="Arial"/>
              </a:rPr>
              <a:t>"Speak Like a Wise CEO"</a:t>
            </a:r>
          </a:p>
          <a:p>
            <a:r>
              <a:rPr lang="en-US" sz="900" i="1" dirty="0">
                <a:solidFill>
                  <a:schemeClr val="bg1">
                    <a:lumMod val="75000"/>
                  </a:schemeClr>
                </a:solidFill>
                <a:latin typeface="Arial"/>
                <a:cs typeface="Arial"/>
              </a:rPr>
              <a:t>High-Impact Leadership Communication for Teams</a:t>
            </a:r>
          </a:p>
          <a:p>
            <a:endParaRPr lang="en-US" sz="900" b="1" dirty="0">
              <a:solidFill>
                <a:srgbClr val="FFFFFF"/>
              </a:solidFill>
              <a:latin typeface="Arial"/>
              <a:cs typeface="Arial"/>
            </a:endParaRPr>
          </a:p>
          <a:p>
            <a:r>
              <a:rPr lang="en-US" sz="900" dirty="0">
                <a:solidFill>
                  <a:srgbClr val="FFFFFF"/>
                </a:solidFill>
                <a:latin typeface="Arial"/>
                <a:cs typeface="Arial"/>
              </a:rPr>
              <a:t>For: Leaders, managers, cross-functional teams</a:t>
            </a:r>
          </a:p>
          <a:p>
            <a:endParaRPr lang="en-US" sz="900" b="1" dirty="0">
              <a:solidFill>
                <a:srgbClr val="FFFFFF"/>
              </a:solidFill>
              <a:latin typeface="Arial"/>
              <a:cs typeface="Arial"/>
            </a:endParaRPr>
          </a:p>
          <a:p>
            <a:r>
              <a:rPr lang="en-US" sz="900" dirty="0">
                <a:solidFill>
                  <a:srgbClr val="00BBB9"/>
                </a:solidFill>
                <a:latin typeface="Arial"/>
                <a:cs typeface="Arial"/>
              </a:rPr>
              <a:t>Key Takeaways:</a:t>
            </a:r>
          </a:p>
          <a:p>
            <a:endParaRPr lang="en-US" sz="900" dirty="0">
              <a:solidFill>
                <a:srgbClr val="00BBB9"/>
              </a:solidFill>
              <a:latin typeface="Arial"/>
              <a:cs typeface="Arial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rgbClr val="FFFFFF"/>
                </a:solidFill>
                <a:latin typeface="Arial"/>
                <a:cs typeface="Arial"/>
              </a:rPr>
              <a:t>Communicate with confidence, clarity, and authority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rgbClr val="FFFFFF"/>
                </a:solidFill>
                <a:latin typeface="Arial"/>
                <a:cs typeface="Arial"/>
              </a:rPr>
              <a:t>The CEO communication framework—speak like a leader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rgbClr val="FFFFFF"/>
                </a:solidFill>
                <a:latin typeface="Arial"/>
                <a:cs typeface="Arial"/>
              </a:rPr>
              <a:t>Manage rough and tough conversations to create alignment and collaboration</a:t>
            </a:r>
          </a:p>
          <a:p>
            <a:endParaRPr lang="en-US" sz="900" b="1" dirty="0">
              <a:solidFill>
                <a:srgbClr val="FFFFFF"/>
              </a:solidFill>
              <a:latin typeface="Arial"/>
              <a:cs typeface="Arial"/>
            </a:endParaRPr>
          </a:p>
          <a:p>
            <a:endParaRPr lang="en-US" sz="900" dirty="0">
              <a:solidFill>
                <a:srgbClr val="FFFFFF"/>
              </a:solidFill>
              <a:latin typeface="Arial"/>
              <a:cs typeface="Arial"/>
            </a:endParaRPr>
          </a:p>
          <a:p>
            <a:r>
              <a:rPr lang="en-US" sz="900" i="1" dirty="0">
                <a:solidFill>
                  <a:srgbClr val="00BBB9"/>
                </a:solidFill>
                <a:latin typeface="Arial"/>
                <a:cs typeface="Arial"/>
              </a:rPr>
              <a:t>ROI: </a:t>
            </a:r>
            <a:r>
              <a:rPr lang="en-US" sz="900" i="1" dirty="0">
                <a:solidFill>
                  <a:srgbClr val="FFFFFF"/>
                </a:solidFill>
                <a:latin typeface="Arial"/>
                <a:cs typeface="Arial"/>
              </a:rPr>
              <a:t>Improved team dynamics, stronger workplace communication, and reduced conflicts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711955BF-98EE-4459-344D-6DF7E6FD8B9C}"/>
              </a:ext>
            </a:extLst>
          </p:cNvPr>
          <p:cNvGrpSpPr/>
          <p:nvPr/>
        </p:nvGrpSpPr>
        <p:grpSpPr>
          <a:xfrm>
            <a:off x="3674584" y="1788916"/>
            <a:ext cx="3229351" cy="2109109"/>
            <a:chOff x="4323869" y="3172722"/>
            <a:chExt cx="2877447" cy="1920484"/>
          </a:xfrm>
        </p:grpSpPr>
        <p:pic>
          <p:nvPicPr>
            <p:cNvPr id="24" name="Picture 23" descr="A person in a suit and tie&#10;&#10;Description automatically generated with medium confidence">
              <a:extLst>
                <a:ext uri="{FF2B5EF4-FFF2-40B4-BE49-F238E27FC236}">
                  <a16:creationId xmlns:a16="http://schemas.microsoft.com/office/drawing/2014/main" id="{7F983084-FA84-33B6-97A2-91C2DB4C014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323869" y="3172722"/>
              <a:ext cx="2877447" cy="1920484"/>
            </a:xfrm>
            <a:prstGeom prst="rect">
              <a:avLst/>
            </a:prstGeom>
          </p:spPr>
        </p:pic>
        <p:pic>
          <p:nvPicPr>
            <p:cNvPr id="25" name="Picture 24" descr="Shape&#10;&#10;Description automatically generated with low confidence">
              <a:hlinkClick r:id="rId6"/>
              <a:extLst>
                <a:ext uri="{FF2B5EF4-FFF2-40B4-BE49-F238E27FC236}">
                  <a16:creationId xmlns:a16="http://schemas.microsoft.com/office/drawing/2014/main" id="{02FF12E5-DC3C-C67E-9173-C7BB3C2C0ED0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lum bright="70000" contrast="-70000"/>
            </a:blip>
            <a:stretch>
              <a:fillRect/>
            </a:stretch>
          </p:blipFill>
          <p:spPr>
            <a:xfrm>
              <a:off x="5145783" y="4489327"/>
              <a:ext cx="468000" cy="468000"/>
            </a:xfrm>
            <a:prstGeom prst="rect">
              <a:avLst/>
            </a:prstGeom>
            <a:effectLst>
              <a:glow rad="63500">
                <a:schemeClr val="bg1">
                  <a:alpha val="19000"/>
                </a:schemeClr>
              </a:glow>
            </a:effectLst>
          </p:spPr>
        </p:pic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E6038103-C64C-D968-6806-14FCE9005B9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521605" y="4576549"/>
              <a:ext cx="1008374" cy="293556"/>
            </a:xfrm>
            <a:prstGeom prst="rect">
              <a:avLst/>
            </a:prstGeom>
            <a:noFill/>
            <a:ln>
              <a:noFill/>
            </a:ln>
            <a:effectLst>
              <a:glow rad="63500">
                <a:schemeClr val="bg1">
                  <a:alpha val="40000"/>
                </a:schemeClr>
              </a:glow>
            </a:effec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800" b="1" dirty="0">
                  <a:ln w="3175">
                    <a:solidFill>
                      <a:schemeClr val="bg1">
                        <a:lumMod val="75000"/>
                      </a:schemeClr>
                    </a:solidFill>
                    <a:prstDash val="solid"/>
                  </a:ln>
                  <a:solidFill>
                    <a:schemeClr val="bg1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WATCH ROHIT</a:t>
              </a:r>
            </a:p>
            <a:p>
              <a:pPr algn="ctr"/>
              <a:r>
                <a:rPr lang="en-US" sz="800" b="1" dirty="0">
                  <a:ln w="3175">
                    <a:solidFill>
                      <a:schemeClr val="bg1">
                        <a:lumMod val="75000"/>
                      </a:schemeClr>
                    </a:solidFill>
                    <a:prstDash val="solid"/>
                  </a:ln>
                  <a:solidFill>
                    <a:schemeClr val="bg1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IN ACTION 2:30</a:t>
              </a: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5C3509F1-FDB2-F013-A534-F178A77AC651}"/>
              </a:ext>
            </a:extLst>
          </p:cNvPr>
          <p:cNvGrpSpPr/>
          <p:nvPr/>
        </p:nvGrpSpPr>
        <p:grpSpPr>
          <a:xfrm>
            <a:off x="4092325" y="4093993"/>
            <a:ext cx="2666498" cy="1848436"/>
            <a:chOff x="4081557" y="4133590"/>
            <a:chExt cx="2666498" cy="1848436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E77F1634-0B58-FA6B-B9FE-85BE1FA9D727}"/>
                </a:ext>
              </a:extLst>
            </p:cNvPr>
            <p:cNvSpPr/>
            <p:nvPr/>
          </p:nvSpPr>
          <p:spPr>
            <a:xfrm>
              <a:off x="4081557" y="4712783"/>
              <a:ext cx="2666498" cy="53751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uz-Cyrl-UZ" sz="900" i="1" dirty="0">
                  <a:solidFill>
                    <a:srgbClr val="00AFAA"/>
                  </a:solidFill>
                  <a:latin typeface="Arial"/>
                  <a:cs typeface="Arial"/>
                </a:rPr>
                <a:t>“</a:t>
              </a:r>
              <a:r>
                <a:rPr lang="en-GB" sz="900" i="1" dirty="0">
                  <a:solidFill>
                    <a:srgbClr val="00AFAA"/>
                  </a:solidFill>
                  <a:latin typeface="Arial"/>
                  <a:cs typeface="Arial"/>
                </a:rPr>
                <a:t>He can move crowds so that the crowds can move mountains.” </a:t>
              </a:r>
              <a:r>
                <a:rPr lang="uz-Cyrl-UZ" sz="900" b="1" dirty="0">
                  <a:solidFill>
                    <a:schemeClr val="bg1">
                      <a:lumMod val="75000"/>
                    </a:schemeClr>
                  </a:solidFill>
                  <a:latin typeface="Arial"/>
                  <a:cs typeface="Arial"/>
                </a:rPr>
                <a:t>Marcelly Suhali, VP of Sales, Walton International – Singapore</a:t>
              </a:r>
              <a:endParaRPr lang="en-US" sz="900" b="1" dirty="0">
                <a:solidFill>
                  <a:schemeClr val="bg1">
                    <a:lumMod val="75000"/>
                  </a:schemeClr>
                </a:solidFill>
                <a:latin typeface="Arial"/>
                <a:cs typeface="Arial"/>
              </a:endParaRP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4946D420-E290-5010-E917-160A9AF91BE8}"/>
                </a:ext>
              </a:extLst>
            </p:cNvPr>
            <p:cNvSpPr/>
            <p:nvPr/>
          </p:nvSpPr>
          <p:spPr>
            <a:xfrm>
              <a:off x="4081557" y="4133590"/>
              <a:ext cx="2666498" cy="53751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uz-Cyrl-UZ" sz="900" i="1" dirty="0">
                  <a:solidFill>
                    <a:srgbClr val="00AFAA"/>
                  </a:solidFill>
                  <a:latin typeface="Arial"/>
                  <a:cs typeface="Arial"/>
                </a:rPr>
                <a:t>“He </a:t>
              </a:r>
              <a:r>
                <a:rPr lang="en-US" sz="900" i="1" dirty="0">
                  <a:solidFill>
                    <a:srgbClr val="00AFAA"/>
                  </a:solidFill>
                  <a:latin typeface="Arial"/>
                  <a:cs typeface="Arial"/>
                </a:rPr>
                <a:t>identified </a:t>
              </a:r>
              <a:r>
                <a:rPr lang="uz-Cyrl-UZ" sz="900" i="1" dirty="0">
                  <a:solidFill>
                    <a:srgbClr val="00AFAA"/>
                  </a:solidFill>
                  <a:latin typeface="Arial"/>
                  <a:cs typeface="Arial"/>
                </a:rPr>
                <a:t>with his audience and communicate</a:t>
              </a:r>
              <a:r>
                <a:rPr lang="en-US" sz="900" i="1" dirty="0">
                  <a:solidFill>
                    <a:srgbClr val="00AFAA"/>
                  </a:solidFill>
                  <a:latin typeface="Arial"/>
                  <a:cs typeface="Arial"/>
                </a:rPr>
                <a:t>d</a:t>
              </a:r>
              <a:r>
                <a:rPr lang="uz-Cyrl-UZ" sz="900" i="1" dirty="0">
                  <a:solidFill>
                    <a:srgbClr val="00AFAA"/>
                  </a:solidFill>
                  <a:latin typeface="Arial"/>
                  <a:cs typeface="Arial"/>
                </a:rPr>
                <a:t> </a:t>
              </a:r>
              <a:r>
                <a:rPr lang="en-US" sz="900" i="1" dirty="0">
                  <a:solidFill>
                    <a:srgbClr val="00AFAA"/>
                  </a:solidFill>
                  <a:latin typeface="Arial"/>
                  <a:cs typeface="Arial"/>
                </a:rPr>
                <a:t>in </a:t>
              </a:r>
              <a:r>
                <a:rPr lang="uz-Cyrl-UZ" sz="900" i="1" dirty="0">
                  <a:solidFill>
                    <a:srgbClr val="00AFAA"/>
                  </a:solidFill>
                  <a:latin typeface="Arial"/>
                  <a:cs typeface="Arial"/>
                </a:rPr>
                <a:t>their language.”</a:t>
              </a:r>
              <a:r>
                <a:rPr lang="en-US" sz="900" i="1" dirty="0">
                  <a:solidFill>
                    <a:srgbClr val="00AFAA"/>
                  </a:solidFill>
                  <a:latin typeface="Arial"/>
                  <a:cs typeface="Arial"/>
                </a:rPr>
                <a:t>  </a:t>
              </a:r>
              <a:r>
                <a:rPr lang="uz-Cyrl-UZ" sz="900" b="1" dirty="0">
                  <a:solidFill>
                    <a:schemeClr val="bg1">
                      <a:lumMod val="75000"/>
                    </a:schemeClr>
                  </a:solidFill>
                  <a:latin typeface="Arial"/>
                  <a:cs typeface="Arial"/>
                </a:rPr>
                <a:t>Tim Forster,</a:t>
              </a:r>
              <a:r>
                <a:rPr lang="en-US" sz="900" b="1" dirty="0">
                  <a:solidFill>
                    <a:schemeClr val="bg1">
                      <a:lumMod val="75000"/>
                    </a:schemeClr>
                  </a:solidFill>
                  <a:latin typeface="Arial"/>
                  <a:cs typeface="Arial"/>
                </a:rPr>
                <a:t> </a:t>
              </a:r>
              <a:r>
                <a:rPr lang="uz-Cyrl-UZ" sz="900" b="1" dirty="0">
                  <a:solidFill>
                    <a:schemeClr val="bg1">
                      <a:lumMod val="75000"/>
                    </a:schemeClr>
                  </a:solidFill>
                  <a:latin typeface="Arial"/>
                  <a:cs typeface="Arial"/>
                </a:rPr>
                <a:t>Head of UK Recruitment, PwC – UK</a:t>
              </a:r>
              <a:r>
                <a:rPr lang="en-US" sz="900" dirty="0">
                  <a:solidFill>
                    <a:schemeClr val="bg1">
                      <a:lumMod val="75000"/>
                    </a:schemeClr>
                  </a:solidFill>
                  <a:effectLst/>
                  <a:latin typeface="Arial"/>
                  <a:cs typeface="Arial"/>
                </a:rPr>
                <a:t> </a:t>
              </a:r>
              <a:endParaRPr lang="en-US" sz="900" dirty="0">
                <a:solidFill>
                  <a:schemeClr val="bg1">
                    <a:lumMod val="75000"/>
                  </a:schemeClr>
                </a:solidFill>
                <a:latin typeface="Arial"/>
                <a:cs typeface="Arial"/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45F3DA0D-FAAA-AFAE-5412-BB7DC4D2F7D1}"/>
                </a:ext>
              </a:extLst>
            </p:cNvPr>
            <p:cNvSpPr/>
            <p:nvPr/>
          </p:nvSpPr>
          <p:spPr>
            <a:xfrm>
              <a:off x="4092325" y="5292157"/>
              <a:ext cx="2655730" cy="68986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uz-Cyrl-UZ" sz="900" i="1" dirty="0">
                  <a:solidFill>
                    <a:srgbClr val="00AFAA"/>
                  </a:solidFill>
                  <a:latin typeface="Arial"/>
                  <a:cs typeface="Arial"/>
                </a:rPr>
                <a:t>“</a:t>
              </a:r>
              <a:r>
                <a:rPr lang="en-US" sz="900" i="1" dirty="0">
                  <a:solidFill>
                    <a:srgbClr val="00AFAA"/>
                  </a:solidFill>
                  <a:latin typeface="Arial"/>
                  <a:cs typeface="Arial"/>
                </a:rPr>
                <a:t>He is awesome. O</a:t>
              </a:r>
              <a:r>
                <a:rPr lang="uz-Cyrl-UZ" sz="900" i="1" dirty="0">
                  <a:solidFill>
                    <a:srgbClr val="00AFAA"/>
                  </a:solidFill>
                  <a:latin typeface="Arial"/>
                  <a:cs typeface="Arial"/>
                </a:rPr>
                <a:t>ne of the very few legit individuals in the industry.”</a:t>
              </a:r>
              <a:r>
                <a:rPr lang="en-US" sz="900" i="1" dirty="0">
                  <a:solidFill>
                    <a:srgbClr val="00AFAA"/>
                  </a:solidFill>
                  <a:latin typeface="Arial"/>
                  <a:cs typeface="Arial"/>
                </a:rPr>
                <a:t> </a:t>
              </a:r>
              <a:r>
                <a:rPr lang="uz-Cyrl-UZ" sz="900" b="1" dirty="0">
                  <a:solidFill>
                    <a:schemeClr val="bg1">
                      <a:lumMod val="75000"/>
                    </a:schemeClr>
                  </a:solidFill>
                  <a:latin typeface="Arial"/>
                  <a:cs typeface="Arial"/>
                </a:rPr>
                <a:t>Talal Ghandour, Managing Director, Bank of America Merrill Lynch – UAE</a:t>
              </a:r>
              <a:endParaRPr lang="en-US" sz="900" b="1" dirty="0">
                <a:solidFill>
                  <a:schemeClr val="bg1">
                    <a:lumMod val="75000"/>
                  </a:schemeClr>
                </a:solidFill>
                <a:latin typeface="Arial"/>
                <a:cs typeface="Arial"/>
              </a:endParaRPr>
            </a:p>
          </p:txBody>
        </p:sp>
      </p:grp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7591618D-DAE1-9943-607B-B84AC8ADA3CA}"/>
              </a:ext>
            </a:extLst>
          </p:cNvPr>
          <p:cNvCxnSpPr/>
          <p:nvPr/>
        </p:nvCxnSpPr>
        <p:spPr>
          <a:xfrm>
            <a:off x="2329271" y="6382321"/>
            <a:ext cx="0" cy="2918717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D148A5C6-04DB-D2C7-6378-07DC6DEAC8EF}"/>
              </a:ext>
            </a:extLst>
          </p:cNvPr>
          <p:cNvCxnSpPr/>
          <p:nvPr/>
        </p:nvCxnSpPr>
        <p:spPr>
          <a:xfrm>
            <a:off x="4607576" y="6382320"/>
            <a:ext cx="0" cy="2918717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0C3E0D61-5F11-D9F2-0AFD-02268EF7D901}"/>
              </a:ext>
            </a:extLst>
          </p:cNvPr>
          <p:cNvSpPr txBox="1"/>
          <p:nvPr/>
        </p:nvSpPr>
        <p:spPr>
          <a:xfrm>
            <a:off x="0" y="9388874"/>
            <a:ext cx="6858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900" b="1" dirty="0">
                <a:solidFill>
                  <a:schemeClr val="bg1"/>
                </a:solidFill>
              </a:rPr>
              <a:t>BOOK ROHIT FOR YOUR NEXT EVENT </a:t>
            </a:r>
            <a:r>
              <a:rPr lang="en-GB" sz="900" dirty="0">
                <a:solidFill>
                  <a:srgbClr val="00BBB9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roi@roitalks.com</a:t>
            </a:r>
            <a:r>
              <a:rPr lang="en-GB" sz="900" dirty="0">
                <a:solidFill>
                  <a:srgbClr val="00BBB9"/>
                </a:solidFill>
              </a:rPr>
              <a:t> </a:t>
            </a:r>
            <a:r>
              <a:rPr lang="en-GB" sz="900" dirty="0">
                <a:solidFill>
                  <a:schemeClr val="bg1"/>
                </a:solidFill>
              </a:rPr>
              <a:t>| </a:t>
            </a:r>
            <a:r>
              <a:rPr lang="en-GB" sz="900" dirty="0">
                <a:solidFill>
                  <a:srgbClr val="00BBB9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www.rohitbassi.com</a:t>
            </a:r>
            <a:r>
              <a:rPr lang="en-GB" sz="900" dirty="0">
                <a:solidFill>
                  <a:srgbClr val="00BBB9"/>
                </a:solidFill>
              </a:rPr>
              <a:t> </a:t>
            </a:r>
            <a:r>
              <a:rPr lang="en-GB" sz="900" dirty="0">
                <a:solidFill>
                  <a:schemeClr val="bg1"/>
                </a:solidFill>
              </a:rPr>
              <a:t>| +971 (0)55 553 2275</a:t>
            </a:r>
          </a:p>
          <a:p>
            <a:pPr algn="ctr"/>
            <a:r>
              <a:rPr lang="en-GB" sz="900" i="1" dirty="0">
                <a:solidFill>
                  <a:schemeClr val="bg1"/>
                </a:solidFill>
              </a:rPr>
              <a:t>"Secure a high-impact keynote that transforms leaders, sales, and teams. Book Rohit today."</a:t>
            </a:r>
          </a:p>
        </p:txBody>
      </p:sp>
    </p:spTree>
    <p:extLst>
      <p:ext uri="{BB962C8B-B14F-4D97-AF65-F5344CB8AC3E}">
        <p14:creationId xmlns:p14="http://schemas.microsoft.com/office/powerpoint/2010/main" val="16757756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105</TotalTime>
  <Words>598</Words>
  <Application>Microsoft Macintosh PowerPoint</Application>
  <PresentationFormat>A4 Paper (210x297 mm)</PresentationFormat>
  <Paragraphs>67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Arial Black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Rohit Bassi</dc:creator>
  <cp:lastModifiedBy>Rohit Bassi</cp:lastModifiedBy>
  <cp:revision>9</cp:revision>
  <dcterms:created xsi:type="dcterms:W3CDTF">2025-03-03T17:41:01Z</dcterms:created>
  <dcterms:modified xsi:type="dcterms:W3CDTF">2025-03-03T19:26:24Z</dcterms:modified>
</cp:coreProperties>
</file>