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7"/>
  </p:notesMasterIdLst>
  <p:sldIdLst>
    <p:sldId id="256" r:id="rId2"/>
    <p:sldId id="257" r:id="rId3"/>
    <p:sldId id="258" r:id="rId4"/>
    <p:sldId id="259" r:id="rId5"/>
    <p:sldId id="260" r:id="rId6"/>
    <p:sldId id="261" r:id="rId7"/>
    <p:sldId id="262" r:id="rId8"/>
    <p:sldId id="263" r:id="rId9"/>
    <p:sldId id="364" r:id="rId10"/>
    <p:sldId id="371" r:id="rId11"/>
    <p:sldId id="365" r:id="rId12"/>
    <p:sldId id="264" r:id="rId13"/>
    <p:sldId id="265" r:id="rId14"/>
    <p:sldId id="267" r:id="rId15"/>
    <p:sldId id="266" r:id="rId16"/>
    <p:sldId id="268" r:id="rId17"/>
    <p:sldId id="269" r:id="rId18"/>
    <p:sldId id="270" r:id="rId19"/>
    <p:sldId id="271" r:id="rId20"/>
    <p:sldId id="272" r:id="rId21"/>
    <p:sldId id="273" r:id="rId22"/>
    <p:sldId id="367" r:id="rId23"/>
    <p:sldId id="274" r:id="rId24"/>
    <p:sldId id="275" r:id="rId25"/>
    <p:sldId id="366" r:id="rId26"/>
    <p:sldId id="276" r:id="rId27"/>
    <p:sldId id="368" r:id="rId28"/>
    <p:sldId id="277" r:id="rId29"/>
    <p:sldId id="278" r:id="rId30"/>
    <p:sldId id="279" r:id="rId31"/>
    <p:sldId id="280" r:id="rId32"/>
    <p:sldId id="281" r:id="rId33"/>
    <p:sldId id="282" r:id="rId34"/>
    <p:sldId id="283" r:id="rId35"/>
    <p:sldId id="284" r:id="rId36"/>
    <p:sldId id="369" r:id="rId37"/>
    <p:sldId id="370" r:id="rId38"/>
    <p:sldId id="285" r:id="rId39"/>
    <p:sldId id="372" r:id="rId40"/>
    <p:sldId id="373"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7" r:id="rId62"/>
    <p:sldId id="308" r:id="rId63"/>
    <p:sldId id="310" r:id="rId64"/>
    <p:sldId id="309" r:id="rId65"/>
    <p:sldId id="311" r:id="rId66"/>
    <p:sldId id="312" r:id="rId67"/>
    <p:sldId id="315" r:id="rId68"/>
    <p:sldId id="316" r:id="rId69"/>
    <p:sldId id="317" r:id="rId70"/>
    <p:sldId id="318" r:id="rId71"/>
    <p:sldId id="319" r:id="rId72"/>
    <p:sldId id="320" r:id="rId73"/>
    <p:sldId id="314" r:id="rId74"/>
    <p:sldId id="321" r:id="rId75"/>
    <p:sldId id="322" r:id="rId76"/>
    <p:sldId id="323" r:id="rId77"/>
    <p:sldId id="325" r:id="rId78"/>
    <p:sldId id="327" r:id="rId79"/>
    <p:sldId id="328" r:id="rId80"/>
    <p:sldId id="331" r:id="rId81"/>
    <p:sldId id="333" r:id="rId82"/>
    <p:sldId id="329" r:id="rId83"/>
    <p:sldId id="330" r:id="rId84"/>
    <p:sldId id="332" r:id="rId85"/>
    <p:sldId id="334" r:id="rId86"/>
    <p:sldId id="335" r:id="rId87"/>
    <p:sldId id="336" r:id="rId88"/>
    <p:sldId id="337" r:id="rId89"/>
    <p:sldId id="338" r:id="rId90"/>
    <p:sldId id="339" r:id="rId91"/>
    <p:sldId id="340" r:id="rId92"/>
    <p:sldId id="341" r:id="rId93"/>
    <p:sldId id="342" r:id="rId94"/>
    <p:sldId id="343" r:id="rId95"/>
    <p:sldId id="306" r:id="rId96"/>
    <p:sldId id="344" r:id="rId97"/>
    <p:sldId id="345" r:id="rId98"/>
    <p:sldId id="346" r:id="rId99"/>
    <p:sldId id="347" r:id="rId100"/>
    <p:sldId id="348" r:id="rId101"/>
    <p:sldId id="349" r:id="rId102"/>
    <p:sldId id="350" r:id="rId103"/>
    <p:sldId id="351" r:id="rId104"/>
    <p:sldId id="352" r:id="rId105"/>
    <p:sldId id="354" r:id="rId106"/>
    <p:sldId id="353" r:id="rId107"/>
    <p:sldId id="355" r:id="rId108"/>
    <p:sldId id="356" r:id="rId109"/>
    <p:sldId id="357" r:id="rId110"/>
    <p:sldId id="358" r:id="rId111"/>
    <p:sldId id="374" r:id="rId112"/>
    <p:sldId id="359" r:id="rId113"/>
    <p:sldId id="360" r:id="rId114"/>
    <p:sldId id="361" r:id="rId115"/>
    <p:sldId id="375" r:id="rId116"/>
  </p:sldIdLst>
  <p:sldSz cx="18288000" cy="10287000"/>
  <p:notesSz cx="6858000" cy="9144000"/>
  <p:embeddedFontLst>
    <p:embeddedFont>
      <p:font typeface="Anton" pitchFamily="2" charset="0"/>
      <p:regular r:id="rId118"/>
    </p:embeddedFont>
    <p:embeddedFont>
      <p:font typeface="Inter" panose="020B0604020202020204" charset="0"/>
      <p:regular r:id="rId119"/>
    </p:embeddedFont>
    <p:embeddedFont>
      <p:font typeface="Inter Bold" panose="020B0604020202020204" charset="0"/>
      <p:regular r:id="rId120"/>
      <p:bold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105" autoAdjust="0"/>
  </p:normalViewPr>
  <p:slideViewPr>
    <p:cSldViewPr>
      <p:cViewPr>
        <p:scale>
          <a:sx n="46" d="100"/>
          <a:sy n="46" d="100"/>
        </p:scale>
        <p:origin x="118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1.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2.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3.fntdata"/><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02CDF-E6BB-4A88-8495-1B4D8136F7C0}"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6A901-EA23-484F-BB4B-0B5066CF7F99}" type="slidenum">
              <a:rPr lang="en-US" smtClean="0"/>
              <a:t>‹#›</a:t>
            </a:fld>
            <a:endParaRPr lang="en-US"/>
          </a:p>
        </p:txBody>
      </p:sp>
    </p:spTree>
    <p:extLst>
      <p:ext uri="{BB962C8B-B14F-4D97-AF65-F5344CB8AC3E}">
        <p14:creationId xmlns:p14="http://schemas.microsoft.com/office/powerpoint/2010/main" val="2077682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Broward County 700MHz BDA interference issue</a:t>
            </a:r>
          </a:p>
        </p:txBody>
      </p:sp>
      <p:sp>
        <p:nvSpPr>
          <p:cNvPr id="4" name="Slide Number Placeholder 3"/>
          <p:cNvSpPr>
            <a:spLocks noGrp="1"/>
          </p:cNvSpPr>
          <p:nvPr>
            <p:ph type="sldNum" sz="quarter" idx="5"/>
          </p:nvPr>
        </p:nvSpPr>
        <p:spPr/>
        <p:txBody>
          <a:bodyPr/>
          <a:lstStyle/>
          <a:p>
            <a:fld id="{2E06A901-EA23-484F-BB4B-0B5066CF7F99}" type="slidenum">
              <a:rPr lang="en-US" smtClean="0"/>
              <a:t>8</a:t>
            </a:fld>
            <a:endParaRPr lang="en-US"/>
          </a:p>
        </p:txBody>
      </p:sp>
    </p:spTree>
    <p:extLst>
      <p:ext uri="{BB962C8B-B14F-4D97-AF65-F5344CB8AC3E}">
        <p14:creationId xmlns:p14="http://schemas.microsoft.com/office/powerpoint/2010/main" val="186734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system has already been installed with coax, antennas, etc. does that mean that it should be completely removed?</a:t>
            </a:r>
          </a:p>
        </p:txBody>
      </p:sp>
      <p:sp>
        <p:nvSpPr>
          <p:cNvPr id="4" name="Slide Number Placeholder 3"/>
          <p:cNvSpPr>
            <a:spLocks noGrp="1"/>
          </p:cNvSpPr>
          <p:nvPr>
            <p:ph type="sldNum" sz="quarter" idx="5"/>
          </p:nvPr>
        </p:nvSpPr>
        <p:spPr/>
        <p:txBody>
          <a:bodyPr/>
          <a:lstStyle/>
          <a:p>
            <a:fld id="{2E06A901-EA23-484F-BB4B-0B5066CF7F99}" type="slidenum">
              <a:rPr lang="en-US" smtClean="0"/>
              <a:t>39</a:t>
            </a:fld>
            <a:endParaRPr lang="en-US"/>
          </a:p>
        </p:txBody>
      </p:sp>
    </p:spTree>
    <p:extLst>
      <p:ext uri="{BB962C8B-B14F-4D97-AF65-F5344CB8AC3E}">
        <p14:creationId xmlns:p14="http://schemas.microsoft.com/office/powerpoint/2010/main" val="193798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system has already been installed with coax, antennas, etc. does that mean that it should be completely removed?</a:t>
            </a:r>
          </a:p>
          <a:p>
            <a:endParaRPr lang="en-US" dirty="0"/>
          </a:p>
        </p:txBody>
      </p:sp>
      <p:sp>
        <p:nvSpPr>
          <p:cNvPr id="4" name="Slide Number Placeholder 3"/>
          <p:cNvSpPr>
            <a:spLocks noGrp="1"/>
          </p:cNvSpPr>
          <p:nvPr>
            <p:ph type="sldNum" sz="quarter" idx="5"/>
          </p:nvPr>
        </p:nvSpPr>
        <p:spPr/>
        <p:txBody>
          <a:bodyPr/>
          <a:lstStyle/>
          <a:p>
            <a:fld id="{2E06A901-EA23-484F-BB4B-0B5066CF7F99}" type="slidenum">
              <a:rPr lang="en-US" smtClean="0"/>
              <a:t>40</a:t>
            </a:fld>
            <a:endParaRPr lang="en-US"/>
          </a:p>
        </p:txBody>
      </p:sp>
    </p:spTree>
    <p:extLst>
      <p:ext uri="{BB962C8B-B14F-4D97-AF65-F5344CB8AC3E}">
        <p14:creationId xmlns:p14="http://schemas.microsoft.com/office/powerpoint/2010/main" val="37944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one is better?? It depends</a:t>
            </a:r>
          </a:p>
        </p:txBody>
      </p:sp>
      <p:sp>
        <p:nvSpPr>
          <p:cNvPr id="4" name="Slide Number Placeholder 3"/>
          <p:cNvSpPr>
            <a:spLocks noGrp="1"/>
          </p:cNvSpPr>
          <p:nvPr>
            <p:ph type="sldNum" sz="quarter" idx="5"/>
          </p:nvPr>
        </p:nvSpPr>
        <p:spPr/>
        <p:txBody>
          <a:bodyPr/>
          <a:lstStyle/>
          <a:p>
            <a:fld id="{2E06A901-EA23-484F-BB4B-0B5066CF7F99}" type="slidenum">
              <a:rPr lang="en-US" smtClean="0"/>
              <a:t>49</a:t>
            </a:fld>
            <a:endParaRPr lang="en-US"/>
          </a:p>
        </p:txBody>
      </p:sp>
    </p:spTree>
    <p:extLst>
      <p:ext uri="{BB962C8B-B14F-4D97-AF65-F5344CB8AC3E}">
        <p14:creationId xmlns:p14="http://schemas.microsoft.com/office/powerpoint/2010/main" val="3780780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Link communication happen?? Small voltage level from alarm in BDA to Fire Panel.</a:t>
            </a:r>
          </a:p>
          <a:p>
            <a:r>
              <a:rPr lang="en-US" dirty="0"/>
              <a:t>Does the Fire Panel send voltage levels to the BDA? NO</a:t>
            </a:r>
          </a:p>
        </p:txBody>
      </p:sp>
      <p:sp>
        <p:nvSpPr>
          <p:cNvPr id="4" name="Slide Number Placeholder 3"/>
          <p:cNvSpPr>
            <a:spLocks noGrp="1"/>
          </p:cNvSpPr>
          <p:nvPr>
            <p:ph type="sldNum" sz="quarter" idx="5"/>
          </p:nvPr>
        </p:nvSpPr>
        <p:spPr/>
        <p:txBody>
          <a:bodyPr/>
          <a:lstStyle/>
          <a:p>
            <a:fld id="{2E06A901-EA23-484F-BB4B-0B5066CF7F99}" type="slidenum">
              <a:rPr lang="en-US" smtClean="0"/>
              <a:t>52</a:t>
            </a:fld>
            <a:endParaRPr lang="en-US"/>
          </a:p>
        </p:txBody>
      </p:sp>
    </p:spTree>
    <p:extLst>
      <p:ext uri="{BB962C8B-B14F-4D97-AF65-F5344CB8AC3E}">
        <p14:creationId xmlns:p14="http://schemas.microsoft.com/office/powerpoint/2010/main" val="162915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Communications or radios didn’t work. Why?? </a:t>
            </a:r>
          </a:p>
          <a:p>
            <a:pPr marL="228600" indent="-228600">
              <a:buAutoNum type="arabicPeriod"/>
            </a:pPr>
            <a:r>
              <a:rPr lang="en-US" dirty="0"/>
              <a:t>No indoor RF coverage</a:t>
            </a:r>
          </a:p>
          <a:p>
            <a:pPr marL="228600" indent="-228600">
              <a:buAutoNum type="arabicPeriod"/>
            </a:pPr>
            <a:r>
              <a:rPr lang="en-US" dirty="0"/>
              <a:t>PS Tower not close enough to provide indoor coverage</a:t>
            </a:r>
          </a:p>
          <a:p>
            <a:pPr marL="228600" indent="-228600">
              <a:buAutoNum type="arabicPeriod"/>
            </a:pPr>
            <a:r>
              <a:rPr lang="en-US" dirty="0"/>
              <a:t>Weak outdoor coverage</a:t>
            </a:r>
          </a:p>
          <a:p>
            <a:pPr marL="228600" indent="-228600">
              <a:buAutoNum type="arabicPeriod"/>
            </a:pPr>
            <a:r>
              <a:rPr lang="en-US" dirty="0"/>
              <a:t>Outdated 2-way radios</a:t>
            </a:r>
          </a:p>
        </p:txBody>
      </p:sp>
      <p:sp>
        <p:nvSpPr>
          <p:cNvPr id="4" name="Slide Number Placeholder 3"/>
          <p:cNvSpPr>
            <a:spLocks noGrp="1"/>
          </p:cNvSpPr>
          <p:nvPr>
            <p:ph type="sldNum" sz="quarter" idx="5"/>
          </p:nvPr>
        </p:nvSpPr>
        <p:spPr/>
        <p:txBody>
          <a:bodyPr/>
          <a:lstStyle/>
          <a:p>
            <a:fld id="{2E06A901-EA23-484F-BB4B-0B5066CF7F99}" type="slidenum">
              <a:rPr lang="en-US" smtClean="0"/>
              <a:t>10</a:t>
            </a:fld>
            <a:endParaRPr lang="en-US"/>
          </a:p>
        </p:txBody>
      </p:sp>
    </p:spTree>
    <p:extLst>
      <p:ext uri="{BB962C8B-B14F-4D97-AF65-F5344CB8AC3E}">
        <p14:creationId xmlns:p14="http://schemas.microsoft.com/office/powerpoint/2010/main" val="40629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Miami case</a:t>
            </a:r>
          </a:p>
        </p:txBody>
      </p:sp>
      <p:sp>
        <p:nvSpPr>
          <p:cNvPr id="4" name="Slide Number Placeholder 3"/>
          <p:cNvSpPr>
            <a:spLocks noGrp="1"/>
          </p:cNvSpPr>
          <p:nvPr>
            <p:ph type="sldNum" sz="quarter" idx="5"/>
          </p:nvPr>
        </p:nvSpPr>
        <p:spPr/>
        <p:txBody>
          <a:bodyPr/>
          <a:lstStyle/>
          <a:p>
            <a:fld id="{2E06A901-EA23-484F-BB4B-0B5066CF7F99}" type="slidenum">
              <a:rPr lang="en-US" smtClean="0"/>
              <a:t>14</a:t>
            </a:fld>
            <a:endParaRPr lang="en-US"/>
          </a:p>
        </p:txBody>
      </p:sp>
    </p:spTree>
    <p:extLst>
      <p:ext uri="{BB962C8B-B14F-4D97-AF65-F5344CB8AC3E}">
        <p14:creationId xmlns:p14="http://schemas.microsoft.com/office/powerpoint/2010/main" val="102807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important PS DAS Topics and Criteria</a:t>
            </a:r>
          </a:p>
        </p:txBody>
      </p:sp>
      <p:sp>
        <p:nvSpPr>
          <p:cNvPr id="4" name="Slide Number Placeholder 3"/>
          <p:cNvSpPr>
            <a:spLocks noGrp="1"/>
          </p:cNvSpPr>
          <p:nvPr>
            <p:ph type="sldNum" sz="quarter" idx="5"/>
          </p:nvPr>
        </p:nvSpPr>
        <p:spPr/>
        <p:txBody>
          <a:bodyPr/>
          <a:lstStyle/>
          <a:p>
            <a:fld id="{2E06A901-EA23-484F-BB4B-0B5066CF7F99}" type="slidenum">
              <a:rPr lang="en-US" smtClean="0"/>
              <a:t>18</a:t>
            </a:fld>
            <a:endParaRPr lang="en-US"/>
          </a:p>
        </p:txBody>
      </p:sp>
    </p:spTree>
    <p:extLst>
      <p:ext uri="{BB962C8B-B14F-4D97-AF65-F5344CB8AC3E}">
        <p14:creationId xmlns:p14="http://schemas.microsoft.com/office/powerpoint/2010/main" val="28667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 important PS DAS Topics and Criteria</a:t>
            </a:r>
          </a:p>
          <a:p>
            <a:endParaRPr lang="en-US" dirty="0"/>
          </a:p>
        </p:txBody>
      </p:sp>
      <p:sp>
        <p:nvSpPr>
          <p:cNvPr id="4" name="Slide Number Placeholder 3"/>
          <p:cNvSpPr>
            <a:spLocks noGrp="1"/>
          </p:cNvSpPr>
          <p:nvPr>
            <p:ph type="sldNum" sz="quarter" idx="5"/>
          </p:nvPr>
        </p:nvSpPr>
        <p:spPr/>
        <p:txBody>
          <a:bodyPr/>
          <a:lstStyle/>
          <a:p>
            <a:fld id="{2E06A901-EA23-484F-BB4B-0B5066CF7F99}" type="slidenum">
              <a:rPr lang="en-US" smtClean="0"/>
              <a:t>19</a:t>
            </a:fld>
            <a:endParaRPr lang="en-US"/>
          </a:p>
        </p:txBody>
      </p:sp>
    </p:spTree>
    <p:extLst>
      <p:ext uri="{BB962C8B-B14F-4D97-AF65-F5344CB8AC3E}">
        <p14:creationId xmlns:p14="http://schemas.microsoft.com/office/powerpoint/2010/main" val="50490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 a PS DAS ERCES System required?? When the Grid Test for Coverage Fails</a:t>
            </a:r>
          </a:p>
        </p:txBody>
      </p:sp>
      <p:sp>
        <p:nvSpPr>
          <p:cNvPr id="4" name="Slide Number Placeholder 3"/>
          <p:cNvSpPr>
            <a:spLocks noGrp="1"/>
          </p:cNvSpPr>
          <p:nvPr>
            <p:ph type="sldNum" sz="quarter" idx="5"/>
          </p:nvPr>
        </p:nvSpPr>
        <p:spPr/>
        <p:txBody>
          <a:bodyPr/>
          <a:lstStyle/>
          <a:p>
            <a:fld id="{2E06A901-EA23-484F-BB4B-0B5066CF7F99}" type="slidenum">
              <a:rPr lang="en-US" smtClean="0"/>
              <a:t>20</a:t>
            </a:fld>
            <a:endParaRPr lang="en-US"/>
          </a:p>
        </p:txBody>
      </p:sp>
    </p:spTree>
    <p:extLst>
      <p:ext uri="{BB962C8B-B14F-4D97-AF65-F5344CB8AC3E}">
        <p14:creationId xmlns:p14="http://schemas.microsoft.com/office/powerpoint/2010/main" val="384596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sis 12,000 feet come from? NFPA 1225 2022 &amp; IFC 510 2024</a:t>
            </a:r>
          </a:p>
        </p:txBody>
      </p:sp>
      <p:sp>
        <p:nvSpPr>
          <p:cNvPr id="4" name="Slide Number Placeholder 3"/>
          <p:cNvSpPr>
            <a:spLocks noGrp="1"/>
          </p:cNvSpPr>
          <p:nvPr>
            <p:ph type="sldNum" sz="quarter" idx="5"/>
          </p:nvPr>
        </p:nvSpPr>
        <p:spPr/>
        <p:txBody>
          <a:bodyPr/>
          <a:lstStyle/>
          <a:p>
            <a:fld id="{2E06A901-EA23-484F-BB4B-0B5066CF7F99}" type="slidenum">
              <a:rPr lang="en-US" smtClean="0"/>
              <a:t>25</a:t>
            </a:fld>
            <a:endParaRPr lang="en-US"/>
          </a:p>
        </p:txBody>
      </p:sp>
    </p:spTree>
    <p:extLst>
      <p:ext uri="{BB962C8B-B14F-4D97-AF65-F5344CB8AC3E}">
        <p14:creationId xmlns:p14="http://schemas.microsoft.com/office/powerpoint/2010/main" val="3006919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1 failed grid on a floor allows the floor to pass??  YES</a:t>
            </a:r>
          </a:p>
        </p:txBody>
      </p:sp>
      <p:sp>
        <p:nvSpPr>
          <p:cNvPr id="4" name="Slide Number Placeholder 3"/>
          <p:cNvSpPr>
            <a:spLocks noGrp="1"/>
          </p:cNvSpPr>
          <p:nvPr>
            <p:ph type="sldNum" sz="quarter" idx="5"/>
          </p:nvPr>
        </p:nvSpPr>
        <p:spPr/>
        <p:txBody>
          <a:bodyPr/>
          <a:lstStyle/>
          <a:p>
            <a:fld id="{2E06A901-EA23-484F-BB4B-0B5066CF7F99}" type="slidenum">
              <a:rPr lang="en-US" smtClean="0"/>
              <a:t>36</a:t>
            </a:fld>
            <a:endParaRPr lang="en-US"/>
          </a:p>
        </p:txBody>
      </p:sp>
    </p:spTree>
    <p:extLst>
      <p:ext uri="{BB962C8B-B14F-4D97-AF65-F5344CB8AC3E}">
        <p14:creationId xmlns:p14="http://schemas.microsoft.com/office/powerpoint/2010/main" val="13213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Annual Inspections Required in NC?? YES</a:t>
            </a:r>
          </a:p>
          <a:p>
            <a:r>
              <a:rPr lang="en-US" dirty="0"/>
              <a:t>Is a Near-Far DAQ Test required?  YES</a:t>
            </a:r>
          </a:p>
        </p:txBody>
      </p:sp>
      <p:sp>
        <p:nvSpPr>
          <p:cNvPr id="4" name="Slide Number Placeholder 3"/>
          <p:cNvSpPr>
            <a:spLocks noGrp="1"/>
          </p:cNvSpPr>
          <p:nvPr>
            <p:ph type="sldNum" sz="quarter" idx="5"/>
          </p:nvPr>
        </p:nvSpPr>
        <p:spPr/>
        <p:txBody>
          <a:bodyPr/>
          <a:lstStyle/>
          <a:p>
            <a:fld id="{2E06A901-EA23-484F-BB4B-0B5066CF7F99}" type="slidenum">
              <a:rPr lang="en-US" smtClean="0"/>
              <a:t>37</a:t>
            </a:fld>
            <a:endParaRPr lang="en-US"/>
          </a:p>
        </p:txBody>
      </p:sp>
    </p:spTree>
    <p:extLst>
      <p:ext uri="{BB962C8B-B14F-4D97-AF65-F5344CB8AC3E}">
        <p14:creationId xmlns:p14="http://schemas.microsoft.com/office/powerpoint/2010/main" val="44862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video" Target="https://www.youtube.com/embed/N3CukknPflk?feature=oembed" TargetMode="External"/><Relationship Id="rId6" Type="http://schemas.openxmlformats.org/officeDocument/2006/relationships/image" Target="../media/image11.png"/><Relationship Id="rId5" Type="http://schemas.openxmlformats.org/officeDocument/2006/relationships/image" Target="../media/image17.svg"/><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3.png"/></Relationships>
</file>

<file path=ppt/slides/_rels/slide10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8.emf"/><Relationship Id="rId5" Type="http://schemas.openxmlformats.org/officeDocument/2006/relationships/image" Target="../media/image147.png"/><Relationship Id="rId4" Type="http://schemas.openxmlformats.org/officeDocument/2006/relationships/image" Target="../media/image13.png"/></Relationships>
</file>

<file path=ppt/slides/_rels/slide10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2.svg"/><Relationship Id="rId7" Type="http://schemas.openxmlformats.org/officeDocument/2006/relationships/image" Target="../media/image15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3.png"/><Relationship Id="rId9" Type="http://schemas.openxmlformats.org/officeDocument/2006/relationships/image" Target="../media/image153.png"/></Relationships>
</file>

<file path=ppt/slides/_rels/slide10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3.png"/></Relationships>
</file>

<file path=ppt/slides/_rels/slide10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3.png"/></Relationships>
</file>

<file path=ppt/slides/_rels/slide10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3.png"/></Relationships>
</file>

<file path=ppt/slides/_rels/slide1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3.png"/></Relationships>
</file>

<file path=ppt/slides/_rels/slide113.xml.rels><?xml version="1.0" encoding="UTF-8" standalone="yes"?>
<Relationships xmlns="http://schemas.openxmlformats.org/package/2006/relationships"><Relationship Id="rId8" Type="http://schemas.openxmlformats.org/officeDocument/2006/relationships/hyperlink" Target="http://www.nfpa.org/index.asp" TargetMode="External"/><Relationship Id="rId3" Type="http://schemas.openxmlformats.org/officeDocument/2006/relationships/image" Target="../media/image12.svg"/><Relationship Id="rId7" Type="http://schemas.openxmlformats.org/officeDocument/2006/relationships/hyperlink" Target="http://ahjdocs.com/"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www.iccsafe.org/codes-tech-support/codes/2015-i-codes/ifc/" TargetMode="External"/><Relationship Id="rId5" Type="http://schemas.openxmlformats.org/officeDocument/2006/relationships/hyperlink" Target="http://www.nfpa.org/" TargetMode="External"/><Relationship Id="rId10" Type="http://schemas.openxmlformats.org/officeDocument/2006/relationships/image" Target="../media/image164.jpeg"/><Relationship Id="rId4" Type="http://schemas.openxmlformats.org/officeDocument/2006/relationships/image" Target="../media/image13.png"/><Relationship Id="rId9" Type="http://schemas.openxmlformats.org/officeDocument/2006/relationships/image" Target="../media/image163.png"/></Relationships>
</file>

<file path=ppt/slides/_rels/slide1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1.png"/><Relationship Id="rId7" Type="http://schemas.openxmlformats.org/officeDocument/2006/relationships/image" Target="../media/image168.jpg"/><Relationship Id="rId2" Type="http://schemas.openxmlformats.org/officeDocument/2006/relationships/slideLayout" Target="../slideLayouts/slideLayout7.xml"/><Relationship Id="rId1" Type="http://schemas.openxmlformats.org/officeDocument/2006/relationships/video" Target="https://www.youtube.com/embed/7PKgxfKai_4?feature=oembed" TargetMode="External"/><Relationship Id="rId6" Type="http://schemas.openxmlformats.org/officeDocument/2006/relationships/hyperlink" Target="http://www.dastalk.com/" TargetMode="External"/><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1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https://www.youtube.com/embed/N266IanofWU?feature=oembed" TargetMode="External"/><Relationship Id="rId6" Type="http://schemas.openxmlformats.org/officeDocument/2006/relationships/image" Target="../media/image32.jpeg"/><Relationship Id="rId5" Type="http://schemas.openxmlformats.org/officeDocument/2006/relationships/image" Target="../media/image13.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3.png"/><Relationship Id="rId4" Type="http://schemas.openxmlformats.org/officeDocument/2006/relationships/image" Target="../media/image12.svg"/></Relationships>
</file>

<file path=ppt/slides/_rels/slide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12.sv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jp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13.png"/><Relationship Id="rId9"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3.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2.svg"/><Relationship Id="rId7" Type="http://schemas.openxmlformats.org/officeDocument/2006/relationships/image" Target="../media/image8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2.svg"/><Relationship Id="rId7" Type="http://schemas.openxmlformats.org/officeDocument/2006/relationships/image" Target="../media/image9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3.png"/><Relationship Id="rId9" Type="http://schemas.openxmlformats.org/officeDocument/2006/relationships/image" Target="../media/image93.png"/></Relationships>
</file>

<file path=ppt/slides/_rels/slide7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2.svg"/><Relationship Id="rId7" Type="http://schemas.openxmlformats.org/officeDocument/2006/relationships/image" Target="../media/image9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3.png"/><Relationship Id="rId9" Type="http://schemas.openxmlformats.org/officeDocument/2006/relationships/image" Target="../media/image98.svg"/></Relationships>
</file>

<file path=ppt/slides/_rels/slide7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2.svg"/><Relationship Id="rId7" Type="http://schemas.openxmlformats.org/officeDocument/2006/relationships/image" Target="../media/image101.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3.png"/><Relationship Id="rId9" Type="http://schemas.openxmlformats.org/officeDocument/2006/relationships/image" Target="../media/image103.svg"/></Relationships>
</file>

<file path=ppt/slides/_rels/slide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2.svg"/><Relationship Id="rId7" Type="http://schemas.openxmlformats.org/officeDocument/2006/relationships/image" Target="../media/image1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3.png"/><Relationship Id="rId9"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24.png"/><Relationship Id="rId3" Type="http://schemas.openxmlformats.org/officeDocument/2006/relationships/image" Target="../media/image12.svg"/><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22.png"/><Relationship Id="rId5" Type="http://schemas.openxmlformats.org/officeDocument/2006/relationships/image" Target="../media/image119.png"/><Relationship Id="rId10"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121.png"/><Relationship Id="rId14" Type="http://schemas.openxmlformats.org/officeDocument/2006/relationships/image" Target="../media/image74.png"/></Relationships>
</file>

<file path=ppt/slides/_rels/slide8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svg"/><Relationship Id="rId7" Type="http://schemas.openxmlformats.org/officeDocument/2006/relationships/image" Target="../media/image12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3.png"/><Relationship Id="rId9" Type="http://schemas.openxmlformats.org/officeDocument/2006/relationships/image" Target="../media/image129.jpeg"/></Relationships>
</file>

<file path=ppt/slides/_rels/slide8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png"/></Relationships>
</file>

<file path=ppt/slides/_rels/slide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4D70"/>
        </a:solidFill>
        <a:effectLst/>
      </p:bgPr>
    </p:bg>
    <p:spTree>
      <p:nvGrpSpPr>
        <p:cNvPr id="1" name=""/>
        <p:cNvGrpSpPr/>
        <p:nvPr/>
      </p:nvGrpSpPr>
      <p:grpSpPr>
        <a:xfrm>
          <a:off x="0" y="0"/>
          <a:ext cx="0" cy="0"/>
          <a:chOff x="0" y="0"/>
          <a:chExt cx="0" cy="0"/>
        </a:xfrm>
      </p:grpSpPr>
      <p:grpSp>
        <p:nvGrpSpPr>
          <p:cNvPr id="2" name="Group 2"/>
          <p:cNvGrpSpPr/>
          <p:nvPr/>
        </p:nvGrpSpPr>
        <p:grpSpPr>
          <a:xfrm>
            <a:off x="900070" y="4325753"/>
            <a:ext cx="16331156" cy="5961247"/>
            <a:chOff x="0" y="0"/>
            <a:chExt cx="21774875" cy="7948329"/>
          </a:xfrm>
        </p:grpSpPr>
        <p:pic>
          <p:nvPicPr>
            <p:cNvPr id="3" name="Picture 3"/>
            <p:cNvPicPr>
              <a:picLocks noChangeAspect="1"/>
            </p:cNvPicPr>
            <p:nvPr/>
          </p:nvPicPr>
          <p:blipFill>
            <a:blip r:embed="rId2"/>
            <a:srcRect t="31748" b="31748"/>
            <a:stretch>
              <a:fillRect/>
            </a:stretch>
          </p:blipFill>
          <p:spPr>
            <a:xfrm>
              <a:off x="0" y="0"/>
              <a:ext cx="21774875" cy="7948329"/>
            </a:xfrm>
            <a:prstGeom prst="rect">
              <a:avLst/>
            </a:prstGeom>
          </p:spPr>
        </p:pic>
      </p:grpSp>
      <p:sp>
        <p:nvSpPr>
          <p:cNvPr id="4" name="Freeform 4"/>
          <p:cNvSpPr/>
          <p:nvPr/>
        </p:nvSpPr>
        <p:spPr>
          <a:xfrm>
            <a:off x="6152841" y="1028700"/>
            <a:ext cx="5982318" cy="5982318"/>
          </a:xfrm>
          <a:custGeom>
            <a:avLst/>
            <a:gdLst/>
            <a:ahLst/>
            <a:cxnLst/>
            <a:rect l="l" t="t" r="r" b="b"/>
            <a:pathLst>
              <a:path w="5982318" h="5982318">
                <a:moveTo>
                  <a:pt x="0" y="0"/>
                </a:moveTo>
                <a:lnTo>
                  <a:pt x="5982318" y="0"/>
                </a:lnTo>
                <a:lnTo>
                  <a:pt x="5982318" y="5982318"/>
                </a:lnTo>
                <a:lnTo>
                  <a:pt x="0" y="598231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536575" y="3762681"/>
            <a:ext cx="5865642" cy="387478"/>
          </a:xfrm>
          <a:prstGeom prst="rect">
            <a:avLst/>
          </a:prstGeom>
        </p:spPr>
        <p:txBody>
          <a:bodyPr lIns="0" tIns="0" rIns="0" bIns="0" rtlCol="0" anchor="t">
            <a:spAutoFit/>
          </a:bodyPr>
          <a:lstStyle/>
          <a:p>
            <a:pPr marL="0" lvl="0" indent="0" algn="ctr">
              <a:lnSpc>
                <a:spcPts val="2940"/>
              </a:lnSpc>
            </a:pPr>
            <a:r>
              <a:rPr lang="en-US" sz="3600" dirty="0">
                <a:solidFill>
                  <a:srgbClr val="FFFFFF"/>
                </a:solidFill>
                <a:latin typeface="Inter"/>
                <a:ea typeface="Inter"/>
                <a:cs typeface="Inter"/>
                <a:sym typeface="Inter"/>
              </a:rPr>
              <a:t>Instructor: Rick Rausch</a:t>
            </a:r>
          </a:p>
        </p:txBody>
      </p:sp>
      <p:sp>
        <p:nvSpPr>
          <p:cNvPr id="6" name="TextBox 6"/>
          <p:cNvSpPr txBox="1"/>
          <p:nvPr/>
        </p:nvSpPr>
        <p:spPr>
          <a:xfrm>
            <a:off x="762000" y="1855897"/>
            <a:ext cx="5865642" cy="1661993"/>
          </a:xfrm>
          <a:prstGeom prst="rect">
            <a:avLst/>
          </a:prstGeom>
        </p:spPr>
        <p:txBody>
          <a:bodyPr lIns="0" tIns="0" rIns="0" bIns="0" rtlCol="0" anchor="t">
            <a:spAutoFit/>
          </a:bodyPr>
          <a:lstStyle/>
          <a:p>
            <a:pPr marL="0" lvl="0" indent="0" algn="ctr"/>
            <a:r>
              <a:rPr lang="en-US" sz="5400" b="1" dirty="0">
                <a:solidFill>
                  <a:srgbClr val="FFFFFF"/>
                </a:solidFill>
                <a:latin typeface="Inter"/>
                <a:ea typeface="Inter"/>
                <a:cs typeface="Inter"/>
                <a:sym typeface="Inter"/>
              </a:rPr>
              <a:t>DAS UNIVERSITY Summit - Live</a:t>
            </a:r>
          </a:p>
        </p:txBody>
      </p:sp>
      <p:sp>
        <p:nvSpPr>
          <p:cNvPr id="8" name="TextBox 5">
            <a:extLst>
              <a:ext uri="{FF2B5EF4-FFF2-40B4-BE49-F238E27FC236}">
                <a16:creationId xmlns:a16="http://schemas.microsoft.com/office/drawing/2014/main" id="{673D3EB2-A207-F55A-0099-57E609106FE1}"/>
              </a:ext>
            </a:extLst>
          </p:cNvPr>
          <p:cNvSpPr txBox="1"/>
          <p:nvPr/>
        </p:nvSpPr>
        <p:spPr>
          <a:xfrm>
            <a:off x="11522288" y="1194339"/>
            <a:ext cx="5865642" cy="2215991"/>
          </a:xfrm>
          <a:prstGeom prst="rect">
            <a:avLst/>
          </a:prstGeom>
        </p:spPr>
        <p:txBody>
          <a:bodyPr lIns="0" tIns="0" rIns="0" bIns="0" rtlCol="0" anchor="t">
            <a:spAutoFit/>
          </a:bodyPr>
          <a:lstStyle/>
          <a:p>
            <a:pPr marL="0" lvl="0" indent="0" algn="ctr"/>
            <a:r>
              <a:rPr lang="en-US" sz="4800" dirty="0">
                <a:solidFill>
                  <a:srgbClr val="FFFFFF"/>
                </a:solidFill>
                <a:latin typeface="Inter"/>
                <a:ea typeface="Inter"/>
                <a:cs typeface="Inter"/>
                <a:sym typeface="Inter"/>
              </a:rPr>
              <a:t>Course: Can you hear me now, When you need 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C099-9065-3B2D-7FC3-BFAF5ABB6A6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A300263-6BC7-0E99-CE06-9AA27D9DC4EC}"/>
              </a:ext>
            </a:extLst>
          </p:cNvPr>
          <p:cNvGrpSpPr/>
          <p:nvPr/>
        </p:nvGrpSpPr>
        <p:grpSpPr>
          <a:xfrm>
            <a:off x="16937927" y="0"/>
            <a:ext cx="1350073" cy="1350073"/>
            <a:chOff x="0" y="0"/>
            <a:chExt cx="361541" cy="361541"/>
          </a:xfrm>
        </p:grpSpPr>
        <p:sp>
          <p:nvSpPr>
            <p:cNvPr id="3" name="Freeform 3">
              <a:extLst>
                <a:ext uri="{FF2B5EF4-FFF2-40B4-BE49-F238E27FC236}">
                  <a16:creationId xmlns:a16="http://schemas.microsoft.com/office/drawing/2014/main" id="{35A95A6E-0306-990A-C89D-9B1A6F73DDF6}"/>
                </a:ext>
              </a:extLst>
            </p:cNvPr>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a:extLst>
                <a:ext uri="{FF2B5EF4-FFF2-40B4-BE49-F238E27FC236}">
                  <a16:creationId xmlns:a16="http://schemas.microsoft.com/office/drawing/2014/main" id="{0BAB1413-EB07-7A0F-4F0A-49076DC2B742}"/>
                </a:ext>
              </a:extLst>
            </p:cNvPr>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a:extLst>
              <a:ext uri="{FF2B5EF4-FFF2-40B4-BE49-F238E27FC236}">
                <a16:creationId xmlns:a16="http://schemas.microsoft.com/office/drawing/2014/main" id="{5000A8C9-6624-9E51-1750-29FFCFDA2B58}"/>
              </a:ext>
            </a:extLst>
          </p:cNvPr>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330F0CD1-E0C4-83F3-F73C-205A73AA8B45}"/>
              </a:ext>
            </a:extLst>
          </p:cNvPr>
          <p:cNvSpPr txBox="1"/>
          <p:nvPr/>
        </p:nvSpPr>
        <p:spPr>
          <a:xfrm>
            <a:off x="710900" y="-40141"/>
            <a:ext cx="15926709" cy="2111668"/>
          </a:xfrm>
          <a:prstGeom prst="rect">
            <a:avLst/>
          </a:prstGeom>
        </p:spPr>
        <p:txBody>
          <a:bodyPr wrap="square" lIns="0" tIns="0" rIns="0" bIns="0" rtlCol="0" anchor="t">
            <a:spAutoFit/>
          </a:bodyPr>
          <a:lstStyle/>
          <a:p>
            <a:pPr marL="0" lvl="0" indent="0" algn="l">
              <a:lnSpc>
                <a:spcPts val="8633"/>
              </a:lnSpc>
            </a:pPr>
            <a:r>
              <a:rPr lang="en-US" sz="5400" dirty="0">
                <a:solidFill>
                  <a:srgbClr val="294D70"/>
                </a:solidFill>
                <a:latin typeface="Anton"/>
                <a:ea typeface="Anton"/>
                <a:cs typeface="Anton"/>
                <a:sym typeface="Anton"/>
              </a:rPr>
              <a:t>UVALDE TX – ROBB ELEMENTARY SCHOOL SHOOTING – </a:t>
            </a:r>
            <a:r>
              <a:rPr lang="en-US" sz="5400" dirty="0">
                <a:solidFill>
                  <a:srgbClr val="FF0000"/>
                </a:solidFill>
                <a:latin typeface="Anton"/>
                <a:ea typeface="Anton"/>
                <a:cs typeface="Anton"/>
                <a:sym typeface="Anton"/>
              </a:rPr>
              <a:t>NEWS REPORT ON RADIO COMMUNICATIONS</a:t>
            </a:r>
            <a:endParaRPr lang="en-US" sz="5400" dirty="0">
              <a:solidFill>
                <a:srgbClr val="FF3D00"/>
              </a:solidFill>
              <a:latin typeface="Anton"/>
              <a:ea typeface="Anton"/>
              <a:cs typeface="Anton"/>
              <a:sym typeface="Anton"/>
            </a:endParaRPr>
          </a:p>
        </p:txBody>
      </p:sp>
      <p:grpSp>
        <p:nvGrpSpPr>
          <p:cNvPr id="9" name="Group 9">
            <a:extLst>
              <a:ext uri="{FF2B5EF4-FFF2-40B4-BE49-F238E27FC236}">
                <a16:creationId xmlns:a16="http://schemas.microsoft.com/office/drawing/2014/main" id="{220B8523-EC19-C289-D16C-B2DAECA88921}"/>
              </a:ext>
            </a:extLst>
          </p:cNvPr>
          <p:cNvGrpSpPr/>
          <p:nvPr/>
        </p:nvGrpSpPr>
        <p:grpSpPr>
          <a:xfrm>
            <a:off x="0" y="9258300"/>
            <a:ext cx="18288000" cy="2514600"/>
            <a:chOff x="0" y="0"/>
            <a:chExt cx="24384000" cy="3352800"/>
          </a:xfrm>
        </p:grpSpPr>
        <p:sp>
          <p:nvSpPr>
            <p:cNvPr id="10" name="Freeform 10">
              <a:extLst>
                <a:ext uri="{FF2B5EF4-FFF2-40B4-BE49-F238E27FC236}">
                  <a16:creationId xmlns:a16="http://schemas.microsoft.com/office/drawing/2014/main" id="{53D06429-6139-53F5-E858-E3724B4F740C}"/>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89E8A275-EBD3-B154-BB8B-94C468B4F3EC}"/>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8"/>
              <a:stretch>
                <a:fillRect/>
              </a:stretch>
            </a:blipFill>
          </p:spPr>
          <p:txBody>
            <a:bodyPr/>
            <a:lstStyle/>
            <a:p>
              <a:endParaRPr lang="en-US"/>
            </a:p>
          </p:txBody>
        </p:sp>
      </p:grpSp>
      <p:sp>
        <p:nvSpPr>
          <p:cNvPr id="12" name="TextBox 12">
            <a:extLst>
              <a:ext uri="{FF2B5EF4-FFF2-40B4-BE49-F238E27FC236}">
                <a16:creationId xmlns:a16="http://schemas.microsoft.com/office/drawing/2014/main" id="{A1BDB805-0C33-D5A9-9FF0-01346787B9A7}"/>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14" name="Picture 13">
            <a:extLst>
              <a:ext uri="{FF2B5EF4-FFF2-40B4-BE49-F238E27FC236}">
                <a16:creationId xmlns:a16="http://schemas.microsoft.com/office/drawing/2014/main" id="{30D470C2-1EB6-42A1-9EF3-2DDDE726CB36}"/>
              </a:ext>
            </a:extLst>
          </p:cNvPr>
          <p:cNvPicPr>
            <a:picLocks noChangeAspect="1"/>
          </p:cNvPicPr>
          <p:nvPr/>
        </p:nvPicPr>
        <p:blipFill>
          <a:blip r:embed="rId9"/>
          <a:stretch>
            <a:fillRect/>
          </a:stretch>
        </p:blipFill>
        <p:spPr>
          <a:xfrm>
            <a:off x="12821708" y="3761644"/>
            <a:ext cx="4165986" cy="2763711"/>
          </a:xfrm>
          <a:prstGeom prst="rect">
            <a:avLst/>
          </a:prstGeom>
        </p:spPr>
      </p:pic>
      <p:pic>
        <p:nvPicPr>
          <p:cNvPr id="6" name="Online Media 5" descr="Three years after Robb Elementary tragedy, Uvalde gets money to fix communication failures">
            <a:hlinkClick r:id="" action="ppaction://media"/>
            <a:extLst>
              <a:ext uri="{FF2B5EF4-FFF2-40B4-BE49-F238E27FC236}">
                <a16:creationId xmlns:a16="http://schemas.microsoft.com/office/drawing/2014/main" id="{C234CD0B-219A-63F6-18EF-410FFB71946B}"/>
              </a:ext>
            </a:extLst>
          </p:cNvPr>
          <p:cNvPicPr>
            <a:picLocks noRot="1" noChangeAspect="1"/>
          </p:cNvPicPr>
          <p:nvPr>
            <a:videoFile r:link="rId1"/>
          </p:nvPr>
        </p:nvPicPr>
        <p:blipFill>
          <a:blip r:embed="rId10"/>
          <a:stretch>
            <a:fillRect/>
          </a:stretch>
        </p:blipFill>
        <p:spPr>
          <a:xfrm>
            <a:off x="714911" y="2684447"/>
            <a:ext cx="10642600" cy="6013069"/>
          </a:xfrm>
          <a:prstGeom prst="rect">
            <a:avLst/>
          </a:prstGeom>
        </p:spPr>
      </p:pic>
    </p:spTree>
    <p:extLst>
      <p:ext uri="{BB962C8B-B14F-4D97-AF65-F5344CB8AC3E}">
        <p14:creationId xmlns:p14="http://schemas.microsoft.com/office/powerpoint/2010/main" val="18342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609600" y="35718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RF SURVEY </a:t>
            </a:r>
            <a:r>
              <a:rPr lang="en-US" sz="5600" dirty="0">
                <a:solidFill>
                  <a:srgbClr val="FF3D00"/>
                </a:solidFill>
                <a:latin typeface="Anton"/>
                <a:ea typeface="Anton"/>
                <a:cs typeface="Anton"/>
                <a:sym typeface="Anton"/>
              </a:rPr>
              <a:t>REPORT</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8" name="Picture 7">
            <a:extLst>
              <a:ext uri="{FF2B5EF4-FFF2-40B4-BE49-F238E27FC236}">
                <a16:creationId xmlns:a16="http://schemas.microsoft.com/office/drawing/2014/main" id="{62B0F96F-B549-3F2B-716D-DD6151141FA0}"/>
              </a:ext>
            </a:extLst>
          </p:cNvPr>
          <p:cNvPicPr>
            <a:picLocks noChangeAspect="1"/>
          </p:cNvPicPr>
          <p:nvPr/>
        </p:nvPicPr>
        <p:blipFill>
          <a:blip r:embed="rId5"/>
          <a:stretch>
            <a:fillRect/>
          </a:stretch>
        </p:blipFill>
        <p:spPr>
          <a:xfrm>
            <a:off x="6487045" y="2105637"/>
            <a:ext cx="11170140" cy="5170832"/>
          </a:xfrm>
          <a:prstGeom prst="rect">
            <a:avLst/>
          </a:prstGeom>
        </p:spPr>
      </p:pic>
      <p:sp>
        <p:nvSpPr>
          <p:cNvPr id="9" name="TextBox 8">
            <a:extLst>
              <a:ext uri="{FF2B5EF4-FFF2-40B4-BE49-F238E27FC236}">
                <a16:creationId xmlns:a16="http://schemas.microsoft.com/office/drawing/2014/main" id="{EE4BD08C-8BE8-903C-42C5-6FC14A2A0893}"/>
              </a:ext>
            </a:extLst>
          </p:cNvPr>
          <p:cNvSpPr txBox="1"/>
          <p:nvPr/>
        </p:nvSpPr>
        <p:spPr>
          <a:xfrm>
            <a:off x="8033515" y="1310323"/>
            <a:ext cx="8077200" cy="707886"/>
          </a:xfrm>
          <a:prstGeom prst="rect">
            <a:avLst/>
          </a:prstGeom>
          <a:noFill/>
        </p:spPr>
        <p:txBody>
          <a:bodyPr wrap="square" rtlCol="0">
            <a:spAutoFit/>
          </a:bodyPr>
          <a:lstStyle/>
          <a:p>
            <a:pPr algn="ctr"/>
            <a:r>
              <a:rPr lang="en-US" sz="4000" b="1" dirty="0"/>
              <a:t>Building Grid Test Results RSSI/DAQ</a:t>
            </a:r>
          </a:p>
        </p:txBody>
      </p:sp>
      <p:sp>
        <p:nvSpPr>
          <p:cNvPr id="10" name="TextBox 9">
            <a:extLst>
              <a:ext uri="{FF2B5EF4-FFF2-40B4-BE49-F238E27FC236}">
                <a16:creationId xmlns:a16="http://schemas.microsoft.com/office/drawing/2014/main" id="{BC26D770-50C0-466C-4B9B-D35A1BC73083}"/>
              </a:ext>
            </a:extLst>
          </p:cNvPr>
          <p:cNvSpPr txBox="1"/>
          <p:nvPr/>
        </p:nvSpPr>
        <p:spPr>
          <a:xfrm>
            <a:off x="838201" y="1804307"/>
            <a:ext cx="5486400" cy="6247864"/>
          </a:xfrm>
          <a:prstGeom prst="rect">
            <a:avLst/>
          </a:prstGeom>
          <a:noFill/>
        </p:spPr>
        <p:txBody>
          <a:bodyPr wrap="square" rtlCol="0">
            <a:spAutoFit/>
          </a:bodyPr>
          <a:lstStyle/>
          <a:p>
            <a:pPr marL="285750" indent="-285750">
              <a:buFont typeface="Wingdings" charset="2"/>
              <a:buChar char="ü"/>
            </a:pPr>
            <a:r>
              <a:rPr lang="en-US" sz="4000" dirty="0"/>
              <a:t>By floor, By Zone</a:t>
            </a:r>
          </a:p>
          <a:p>
            <a:pPr marL="285750" indent="-285750">
              <a:buFont typeface="Wingdings" charset="2"/>
              <a:buChar char="ü"/>
            </a:pPr>
            <a:r>
              <a:rPr lang="en-US" sz="4000" dirty="0"/>
              <a:t>RSSI &amp; DAQ Reading</a:t>
            </a:r>
          </a:p>
          <a:p>
            <a:pPr marL="285750" indent="-285750">
              <a:buFont typeface="Wingdings" charset="2"/>
              <a:buChar char="ü"/>
            </a:pPr>
            <a:r>
              <a:rPr lang="en-US" sz="4000" dirty="0"/>
              <a:t>Color Coded </a:t>
            </a:r>
          </a:p>
          <a:p>
            <a:pPr marL="285750" indent="-285750">
              <a:buFont typeface="Wingdings" charset="2"/>
              <a:buChar char="ü"/>
            </a:pPr>
            <a:r>
              <a:rPr lang="en-US" sz="4000" dirty="0"/>
              <a:t>Visual “Pass/Fail” confirmation</a:t>
            </a:r>
          </a:p>
          <a:p>
            <a:pPr marL="285750" indent="-285750">
              <a:buFont typeface="Wingdings" charset="2"/>
              <a:buChar char="ü"/>
            </a:pPr>
            <a:endParaRPr lang="en-US" sz="4000" dirty="0"/>
          </a:p>
          <a:p>
            <a:r>
              <a:rPr lang="en-US" sz="4000" dirty="0"/>
              <a:t>Done for both initial building survey AND post completion validation.</a:t>
            </a:r>
            <a:br>
              <a:rPr lang="en-US" sz="4000" dirty="0"/>
            </a:br>
            <a:endParaRPr lang="en-US" sz="4000" dirty="0"/>
          </a:p>
        </p:txBody>
      </p:sp>
      <p:sp>
        <p:nvSpPr>
          <p:cNvPr id="5" name="TextBox 4">
            <a:extLst>
              <a:ext uri="{FF2B5EF4-FFF2-40B4-BE49-F238E27FC236}">
                <a16:creationId xmlns:a16="http://schemas.microsoft.com/office/drawing/2014/main" id="{31A577AB-29BA-6AE8-EF83-E0D15F045B23}"/>
              </a:ext>
            </a:extLst>
          </p:cNvPr>
          <p:cNvSpPr txBox="1"/>
          <p:nvPr/>
        </p:nvSpPr>
        <p:spPr>
          <a:xfrm>
            <a:off x="3916256" y="7577798"/>
            <a:ext cx="12835484" cy="1323439"/>
          </a:xfrm>
          <a:prstGeom prst="rect">
            <a:avLst/>
          </a:prstGeom>
          <a:noFill/>
        </p:spPr>
        <p:txBody>
          <a:bodyPr wrap="square" rtlCol="0">
            <a:spAutoFit/>
          </a:bodyPr>
          <a:lstStyle/>
          <a:p>
            <a:r>
              <a:rPr lang="en-US" sz="4000" b="1" dirty="0">
                <a:solidFill>
                  <a:srgbClr val="FF0000"/>
                </a:solidFill>
              </a:rPr>
              <a:t>AHJ Pass/Fail Decision </a:t>
            </a:r>
            <a:r>
              <a:rPr lang="en-US" sz="4000" dirty="0"/>
              <a:t>= If 1 Passes then is the grid Passing 						or are both be required to Pass?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171700" y="1504756"/>
            <a:ext cx="13944600" cy="7448744"/>
          </a:xfrm>
          <a:custGeom>
            <a:avLst/>
            <a:gdLst/>
            <a:ahLst/>
            <a:cxnLst/>
            <a:rect l="l" t="t" r="r" b="b"/>
            <a:pathLst>
              <a:path w="12930228" h="6659067">
                <a:moveTo>
                  <a:pt x="0" y="0"/>
                </a:moveTo>
                <a:lnTo>
                  <a:pt x="12930228" y="0"/>
                </a:lnTo>
                <a:lnTo>
                  <a:pt x="12930228" y="6659068"/>
                </a:lnTo>
                <a:lnTo>
                  <a:pt x="0" y="6659068"/>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35146" y="378225"/>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1225 </a:t>
            </a:r>
            <a:r>
              <a:rPr lang="en-US" sz="5600">
                <a:solidFill>
                  <a:srgbClr val="FF3D00"/>
                </a:solidFill>
                <a:latin typeface="Anton"/>
                <a:ea typeface="Anton"/>
                <a:cs typeface="Anton"/>
                <a:sym typeface="Anton"/>
              </a:rPr>
              <a:t>OSCILLATION DETECTION AND CONTROL</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OSCILLATION </a:t>
            </a:r>
            <a:r>
              <a:rPr lang="en-US" sz="5600">
                <a:solidFill>
                  <a:srgbClr val="FF3D00"/>
                </a:solidFill>
                <a:latin typeface="Anton"/>
                <a:ea typeface="Anton"/>
                <a:cs typeface="Anton"/>
                <a:sym typeface="Anton"/>
              </a:rPr>
              <a:t>EXPLAINED</a:t>
            </a:r>
          </a:p>
        </p:txBody>
      </p:sp>
      <p:pic>
        <p:nvPicPr>
          <p:cNvPr id="8" name="Picture 7">
            <a:extLst>
              <a:ext uri="{FF2B5EF4-FFF2-40B4-BE49-F238E27FC236}">
                <a16:creationId xmlns:a16="http://schemas.microsoft.com/office/drawing/2014/main" id="{2BD31487-AD17-A23E-DFD7-F0066F7987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9863" y="1016963"/>
            <a:ext cx="11948273" cy="8042423"/>
          </a:xfrm>
          <a:prstGeom prst="rect">
            <a:avLst/>
          </a:prstGeom>
        </p:spPr>
      </p:pic>
      <p:sp>
        <p:nvSpPr>
          <p:cNvPr id="13" name="Oval 12">
            <a:extLst>
              <a:ext uri="{FF2B5EF4-FFF2-40B4-BE49-F238E27FC236}">
                <a16:creationId xmlns:a16="http://schemas.microsoft.com/office/drawing/2014/main" id="{4F96B2B5-498F-5944-1A4E-7F9094AD9AD1}"/>
              </a:ext>
            </a:extLst>
          </p:cNvPr>
          <p:cNvSpPr/>
          <p:nvPr/>
        </p:nvSpPr>
        <p:spPr>
          <a:xfrm>
            <a:off x="8899682" y="5106858"/>
            <a:ext cx="675865"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C0191-1D7E-001E-E6B2-7CF027E88AD4}"/>
              </a:ext>
            </a:extLst>
          </p:cNvPr>
          <p:cNvSpPr/>
          <p:nvPr/>
        </p:nvSpPr>
        <p:spPr>
          <a:xfrm>
            <a:off x="5791200" y="6202456"/>
            <a:ext cx="84044" cy="8404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3822D1FC-3DB2-CC98-34C4-BD264B13F376}"/>
              </a:ext>
            </a:extLst>
          </p:cNvPr>
          <p:cNvSpPr/>
          <p:nvPr/>
        </p:nvSpPr>
        <p:spPr>
          <a:xfrm rot="17706567" flipH="1" flipV="1">
            <a:off x="7824895" y="598946"/>
            <a:ext cx="1712531" cy="1712531"/>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ghtning Bolt 9">
            <a:extLst>
              <a:ext uri="{FF2B5EF4-FFF2-40B4-BE49-F238E27FC236}">
                <a16:creationId xmlns:a16="http://schemas.microsoft.com/office/drawing/2014/main" id="{A4474E25-6BA4-8F9D-F97C-3ED7E9C9FA77}"/>
              </a:ext>
            </a:extLst>
          </p:cNvPr>
          <p:cNvSpPr/>
          <p:nvPr/>
        </p:nvSpPr>
        <p:spPr>
          <a:xfrm rot="17706567" flipH="1" flipV="1">
            <a:off x="8009877" y="896132"/>
            <a:ext cx="787860" cy="78786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F583746-8BB9-FEA5-C308-A1466B2DFE65}"/>
              </a:ext>
            </a:extLst>
          </p:cNvPr>
          <p:cNvPicPr>
            <a:picLocks noChangeAspect="1"/>
          </p:cNvPicPr>
          <p:nvPr/>
        </p:nvPicPr>
        <p:blipFill>
          <a:blip r:embed="rId6"/>
          <a:stretch>
            <a:fillRect/>
          </a:stretch>
        </p:blipFill>
        <p:spPr>
          <a:xfrm>
            <a:off x="7883531" y="3717373"/>
            <a:ext cx="1944588" cy="21092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0" presetClass="path" presetSubtype="0" repeatCount="2000" accel="50000" decel="50000" fill="hold" grpId="0" nodeType="withEffect">
                                  <p:stCondLst>
                                    <p:cond delay="0"/>
                                  </p:stCondLst>
                                  <p:childTnLst>
                                    <p:animMotion origin="layout" path="M 0.01493 0.00949 L -0.37865 0.00625 " pathEditMode="relative" rAng="0" ptsTypes="AA">
                                      <p:cBhvr>
                                        <p:cTn id="8" dur="2000" fill="hold"/>
                                        <p:tgtEl>
                                          <p:spTgt spid="10"/>
                                        </p:tgtEl>
                                        <p:attrNameLst>
                                          <p:attrName>ppt_x</p:attrName>
                                          <p:attrName>ppt_y</p:attrName>
                                        </p:attrNameLst>
                                      </p:cBhvr>
                                      <p:rCtr x="-19688" y="-162"/>
                                    </p:animMotion>
                                  </p:childTnLst>
                                  <p:subTnLst>
                                    <p:set>
                                      <p:cBhvr override="childStyle">
                                        <p:cTn dur="1" fill="hold" display="0" masterRel="sameClick" afterEffect="1">
                                          <p:stCondLst>
                                            <p:cond evt="end" delay="0">
                                              <p:tn val="7"/>
                                            </p:cond>
                                          </p:stCondLst>
                                        </p:cTn>
                                        <p:tgtEl>
                                          <p:spTgt spid="10"/>
                                        </p:tgtEl>
                                        <p:attrNameLst>
                                          <p:attrName>style.visibility</p:attrName>
                                        </p:attrNameLst>
                                      </p:cBhvr>
                                      <p:to>
                                        <p:strVal val="hidden"/>
                                      </p:to>
                                    </p:set>
                                  </p:subTnLst>
                                </p:cTn>
                              </p:par>
                            </p:childTnLst>
                          </p:cTn>
                        </p:par>
                        <p:par>
                          <p:cTn id="9" fill="hold">
                            <p:stCondLst>
                              <p:cond delay="4000"/>
                            </p:stCondLst>
                            <p:childTnLst>
                              <p:par>
                                <p:cTn id="10" presetID="1" presetClass="entr" presetSubtype="0" fill="hold" grpId="1"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4000"/>
                            </p:stCondLst>
                            <p:childTnLst>
                              <p:par>
                                <p:cTn id="13" presetID="42" presetClass="path" presetSubtype="0" repeatCount="4000" fill="hold" grpId="0" nodeType="afterEffect">
                                  <p:stCondLst>
                                    <p:cond delay="0"/>
                                  </p:stCondLst>
                                  <p:childTnLst>
                                    <p:animMotion origin="layout" path="M 3.33333E-6 1.11111E-6 L -0.40625 -0.00278 " pathEditMode="relative" rAng="0" ptsTypes="AA">
                                      <p:cBhvr>
                                        <p:cTn id="14" dur="2000" fill="hold"/>
                                        <p:tgtEl>
                                          <p:spTgt spid="9"/>
                                        </p:tgtEl>
                                        <p:attrNameLst>
                                          <p:attrName>ppt_x</p:attrName>
                                          <p:attrName>ppt_y</p:attrName>
                                        </p:attrNameLst>
                                      </p:cBhvr>
                                      <p:rCtr x="-20313" y="-139"/>
                                    </p:animMotion>
                                  </p:childTnLst>
                                  <p:subTnLst>
                                    <p:set>
                                      <p:cBhvr override="childStyle">
                                        <p:cTn dur="1" fill="hold" display="0" masterRel="sameClick" afterEffect="1">
                                          <p:stCondLst>
                                            <p:cond evt="end" delay="0">
                                              <p:tn val="13"/>
                                            </p:cond>
                                          </p:stCondLst>
                                        </p:cTn>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0" presetClass="path" presetSubtype="0" decel="50000" fill="hold" grpId="0" nodeType="afterEffect">
                                  <p:stCondLst>
                                    <p:cond delay="0"/>
                                  </p:stCondLst>
                                  <p:childTnLst>
                                    <p:animMotion origin="layout" path="M 7.22222E-6 -1.11111E-6 C 0.02327 0.0007 0.04844 -0.00162 0.07153 0.00278 C 0.06615 0.0169 0.06962 0.02801 0.07015 0.04722 C 0.07136 0.10695 0.07049 0.0875 0.07223 0.12037 C 0.08716 0.1169 0.10348 0.12037 0.11876 0.1213 C 0.12674 0.12083 0.13664 0.12708 0.14306 0.12037 C 0.14775 0.11528 0.14254 0.10417 0.14237 0.0963 C 0.1415 0.075 0.14098 0.05417 0.1389 0.03333 C 0.1382 0.02107 0.13282 -0.01319 0.13751 -0.01944 C 0.14324 -0.02755 0.15712 -0.0118 0.16251 -0.02037 C 0.16876 -0.03079 0.16251 -0.04699 0.16251 -0.06018 " pathEditMode="relative" ptsTypes="ffffffffffA">
                                      <p:cBhvr>
                                        <p:cTn id="24" dur="3000" fill="hold"/>
                                        <p:tgtEl>
                                          <p:spTgt spid="12"/>
                                        </p:tgtEl>
                                        <p:attrNameLst>
                                          <p:attrName>ppt_x</p:attrName>
                                          <p:attrName>ppt_y</p:attrName>
                                        </p:attrNameLst>
                                      </p:cBhvr>
                                    </p:animMotion>
                                  </p:childTnLst>
                                  <p:subTnLst>
                                    <p:set>
                                      <p:cBhvr override="childStyle">
                                        <p:cTn dur="1" fill="hold" display="0" masterRel="sameClick" afterEffect="1">
                                          <p:stCondLst>
                                            <p:cond evt="end" delay="0">
                                              <p:tn val="23"/>
                                            </p:cond>
                                          </p:stCondLst>
                                        </p:cTn>
                                        <p:tgtEl>
                                          <p:spTgt spid="12"/>
                                        </p:tgtEl>
                                        <p:attrNameLst>
                                          <p:attrName>style.visibility</p:attrName>
                                        </p:attrNameLst>
                                      </p:cBhvr>
                                      <p:to>
                                        <p:strVal val="hidden"/>
                                      </p:to>
                                    </p:set>
                                  </p:subTnLst>
                                </p:cTn>
                              </p:par>
                            </p:childTnLst>
                          </p:cTn>
                        </p:par>
                        <p:par>
                          <p:cTn id="25" fill="hold">
                            <p:stCondLst>
                              <p:cond delay="3000"/>
                            </p:stCondLst>
                            <p:childTnLst>
                              <p:par>
                                <p:cTn id="26" presetID="1" presetClass="entr" presetSubtype="0" fill="hold" grpId="1"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3000"/>
                            </p:stCondLst>
                            <p:childTnLst>
                              <p:par>
                                <p:cTn id="29" presetID="0" presetClass="path" presetSubtype="0" decel="50000" fill="hold" grpId="0" nodeType="afterEffect">
                                  <p:stCondLst>
                                    <p:cond delay="0"/>
                                  </p:stCondLst>
                                  <p:childTnLst>
                                    <p:animMotion origin="layout" path="M -1.94444E-6 -4.44444E-6 C 0.02031 0.00116 0.03889 0.00139 0.05972 0.00093 C 0.05886 -0.03726 0.05729 -0.07407 0.05972 -0.11203 C 0.05729 -0.12986 0.05764 -0.14583 0.05903 -0.16388 C 0.0592 -0.18148 0.05972 -0.19907 0.05972 -0.21666 C 0.05972 -0.23935 0.05938 -0.2618 0.05903 -0.28425 C 0.05886 -0.28726 0.06007 -0.2912 0.05834 -0.29259 C 0.05538 -0.29513 0.05139 -0.29328 0.04792 -0.29351 C 0.04775 -0.2956 0.04688 -0.30879 0.04584 -0.31388 C 0.04531 -0.31597 0.04479 -0.31759 0.04445 -0.31944 C 0.0441 -0.32106 0.04393 -0.32268 0.04375 -0.32407 C 0.0434 -0.32523 0.04219 -0.32685 0.04306 -0.32685 C 0.04375 -0.32685 0.04393 -0.325 0.04445 -0.32407 C 0.03334 -0.32129 0.04948 -0.32476 0.03681 -0.325 C 0.01597 -0.32569 -0.00486 -0.325 -0.02569 -0.325 " pathEditMode="relative" rAng="0" ptsTypes="ffffffffffffffA">
                                      <p:cBhvr>
                                        <p:cTn id="30" dur="3000" fill="hold"/>
                                        <p:tgtEl>
                                          <p:spTgt spid="13"/>
                                        </p:tgtEl>
                                        <p:attrNameLst>
                                          <p:attrName>ppt_x</p:attrName>
                                          <p:attrName>ppt_y</p:attrName>
                                        </p:attrNameLst>
                                      </p:cBhvr>
                                      <p:rCtr x="1719" y="-16273"/>
                                    </p:animMotion>
                                  </p:childTnLst>
                                  <p:subTnLst>
                                    <p:set>
                                      <p:cBhvr override="childStyle">
                                        <p:cTn dur="1" fill="hold" display="0" masterRel="sameClick" afterEffect="1">
                                          <p:stCondLst>
                                            <p:cond evt="end" delay="0">
                                              <p:tn val="29"/>
                                            </p:cond>
                                          </p:stCondLst>
                                        </p:cTn>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2" grpId="1" animBg="1"/>
      <p:bldP spid="9" grpId="0" animBg="1"/>
      <p:bldP spid="9" grpId="1" animBg="1"/>
      <p:bldP spid="10" grpId="0" animBg="1"/>
      <p:bldP spid="10" grpId="1" animBg="1"/>
      <p:bldP spid="10" grpId="2"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OSCILLATION </a:t>
            </a:r>
            <a:r>
              <a:rPr lang="en-US" sz="5600">
                <a:solidFill>
                  <a:srgbClr val="FF3D00"/>
                </a:solidFill>
                <a:latin typeface="Anton"/>
                <a:ea typeface="Anton"/>
                <a:cs typeface="Anton"/>
                <a:sym typeface="Anton"/>
              </a:rPr>
              <a:t>TESTING</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9" name="Picture 8">
            <a:extLst>
              <a:ext uri="{FF2B5EF4-FFF2-40B4-BE49-F238E27FC236}">
                <a16:creationId xmlns:a16="http://schemas.microsoft.com/office/drawing/2014/main" id="{16C961C8-B8B5-687E-A70B-C42ACBFE6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802" y="1192031"/>
            <a:ext cx="7399399" cy="4800325"/>
          </a:xfrm>
          <a:prstGeom prst="rect">
            <a:avLst/>
          </a:prstGeom>
        </p:spPr>
      </p:pic>
      <p:sp>
        <p:nvSpPr>
          <p:cNvPr id="10" name="TextBox 9">
            <a:extLst>
              <a:ext uri="{FF2B5EF4-FFF2-40B4-BE49-F238E27FC236}">
                <a16:creationId xmlns:a16="http://schemas.microsoft.com/office/drawing/2014/main" id="{46A3B92C-B171-8747-E931-6BC88CA0C334}"/>
              </a:ext>
            </a:extLst>
          </p:cNvPr>
          <p:cNvSpPr txBox="1"/>
          <p:nvPr/>
        </p:nvSpPr>
        <p:spPr>
          <a:xfrm>
            <a:off x="1016613" y="6286500"/>
            <a:ext cx="7280948" cy="2677656"/>
          </a:xfrm>
          <a:prstGeom prst="rect">
            <a:avLst/>
          </a:prstGeom>
          <a:noFill/>
        </p:spPr>
        <p:txBody>
          <a:bodyPr wrap="square" rtlCol="0">
            <a:spAutoFit/>
          </a:bodyPr>
          <a:lstStyle/>
          <a:p>
            <a:r>
              <a:rPr lang="en-US" sz="2800" b="1" dirty="0"/>
              <a:t>Isolation </a:t>
            </a:r>
            <a:r>
              <a:rPr lang="mr-IN" sz="2800" b="1" dirty="0"/>
              <a:t>–</a:t>
            </a:r>
            <a:r>
              <a:rPr lang="en-US" sz="2800" b="1" dirty="0"/>
              <a:t> </a:t>
            </a:r>
            <a:r>
              <a:rPr lang="en-US" sz="2800" dirty="0"/>
              <a:t>RF Separation between Donor Antenna and Serving Antennas. If the RF uplink signal from a Serving antenna feeds back into the donor antenna within 20 dB of its gain value calculated power, it will oscillate. </a:t>
            </a:r>
            <a:r>
              <a:rPr lang="en-US" sz="2800" b="1" dirty="0"/>
              <a:t>BDA Gain + 20dB = Isolation</a:t>
            </a:r>
          </a:p>
        </p:txBody>
      </p:sp>
      <p:sp>
        <p:nvSpPr>
          <p:cNvPr id="11" name="TextBox 10">
            <a:extLst>
              <a:ext uri="{FF2B5EF4-FFF2-40B4-BE49-F238E27FC236}">
                <a16:creationId xmlns:a16="http://schemas.microsoft.com/office/drawing/2014/main" id="{7186568F-E7AE-4550-B4C7-B2431F7E8C8B}"/>
              </a:ext>
            </a:extLst>
          </p:cNvPr>
          <p:cNvSpPr txBox="1"/>
          <p:nvPr/>
        </p:nvSpPr>
        <p:spPr>
          <a:xfrm>
            <a:off x="9144000" y="804875"/>
            <a:ext cx="7921753" cy="1200329"/>
          </a:xfrm>
          <a:prstGeom prst="rect">
            <a:avLst/>
          </a:prstGeom>
          <a:noFill/>
        </p:spPr>
        <p:txBody>
          <a:bodyPr wrap="square" rtlCol="0">
            <a:spAutoFit/>
          </a:bodyPr>
          <a:lstStyle/>
          <a:p>
            <a:r>
              <a:rPr lang="en-US" sz="3600" dirty="0"/>
              <a:t>New NFPA 1221 CODE Requires that BDA Systems do not Oscillate</a:t>
            </a:r>
          </a:p>
        </p:txBody>
      </p:sp>
      <p:pic>
        <p:nvPicPr>
          <p:cNvPr id="12" name="Picture 11">
            <a:extLst>
              <a:ext uri="{FF2B5EF4-FFF2-40B4-BE49-F238E27FC236}">
                <a16:creationId xmlns:a16="http://schemas.microsoft.com/office/drawing/2014/main" id="{276F66B7-5729-4753-31D7-EF96602CC210}"/>
              </a:ext>
            </a:extLst>
          </p:cNvPr>
          <p:cNvPicPr>
            <a:picLocks noChangeAspect="1"/>
          </p:cNvPicPr>
          <p:nvPr/>
        </p:nvPicPr>
        <p:blipFill>
          <a:blip r:embed="rId6"/>
          <a:stretch>
            <a:fillRect/>
          </a:stretch>
        </p:blipFill>
        <p:spPr>
          <a:xfrm>
            <a:off x="9079907" y="2480969"/>
            <a:ext cx="8402291" cy="5914691"/>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445866" y="160889"/>
            <a:ext cx="17718546"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DONOR ANTENNA – </a:t>
            </a:r>
            <a:r>
              <a:rPr lang="en-US" sz="5600" dirty="0">
                <a:solidFill>
                  <a:srgbClr val="FF0000"/>
                </a:solidFill>
                <a:latin typeface="Anton"/>
                <a:ea typeface="Anton"/>
                <a:cs typeface="Anton"/>
                <a:sym typeface="Anton"/>
              </a:rPr>
              <a:t>DIRECTIONAL PANEL</a:t>
            </a:r>
            <a:r>
              <a:rPr lang="en-US" sz="5600" dirty="0">
                <a:solidFill>
                  <a:srgbClr val="294D70"/>
                </a:solidFill>
                <a:latin typeface="Anton"/>
                <a:ea typeface="Anton"/>
                <a:cs typeface="Anton"/>
                <a:sym typeface="Anton"/>
              </a:rPr>
              <a:t> </a:t>
            </a:r>
            <a:r>
              <a:rPr lang="en-US" sz="5600" dirty="0">
                <a:solidFill>
                  <a:srgbClr val="FF3D00"/>
                </a:solidFill>
                <a:latin typeface="Anton"/>
                <a:ea typeface="Anton"/>
                <a:cs typeface="Anton"/>
                <a:sym typeface="Anton"/>
              </a:rPr>
              <a:t>VS. YAGI</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Content Placeholder 2">
            <a:extLst>
              <a:ext uri="{FF2B5EF4-FFF2-40B4-BE49-F238E27FC236}">
                <a16:creationId xmlns:a16="http://schemas.microsoft.com/office/drawing/2014/main" id="{57CEFA1A-4420-0747-767C-9AD8F6456E3B}"/>
              </a:ext>
            </a:extLst>
          </p:cNvPr>
          <p:cNvSpPr txBox="1">
            <a:spLocks/>
          </p:cNvSpPr>
          <p:nvPr/>
        </p:nvSpPr>
        <p:spPr>
          <a:xfrm>
            <a:off x="1806841" y="1114024"/>
            <a:ext cx="14092789" cy="749290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t>What are Donor Directional Antennas?</a:t>
            </a:r>
          </a:p>
          <a:p>
            <a:pPr lvl="1"/>
            <a:r>
              <a:rPr lang="en-US" dirty="0"/>
              <a:t>Directional antennas focus energy in a particular direction. (i.e. isolate macro network donor tower)</a:t>
            </a:r>
          </a:p>
          <a:p>
            <a:pPr lvl="1"/>
            <a:r>
              <a:rPr lang="en-US" dirty="0"/>
              <a:t>Utilize narrow Beamwidth (to reduce RF to other Macro Network Towers)</a:t>
            </a:r>
          </a:p>
          <a:p>
            <a:pPr lvl="1"/>
            <a:r>
              <a:rPr lang="en-US" dirty="0"/>
              <a:t>Higher Gain Panel or YAGI models achieve more input from weak donor signal </a:t>
            </a:r>
          </a:p>
          <a:p>
            <a:pPr lvl="1"/>
            <a:r>
              <a:rPr lang="en-US" b="1" dirty="0">
                <a:solidFill>
                  <a:srgbClr val="FF0000"/>
                </a:solidFill>
              </a:rPr>
              <a:t>Some are HURRICANE RATED!</a:t>
            </a:r>
            <a:endParaRPr lang="en-US" sz="3200" b="1" dirty="0">
              <a:solidFill>
                <a:srgbClr val="FF0000"/>
              </a:solidFill>
            </a:endParaRPr>
          </a:p>
          <a:p>
            <a:r>
              <a:rPr lang="en-US" sz="2800" b="1" dirty="0"/>
              <a:t>Types of Directional Donor Antennas</a:t>
            </a:r>
          </a:p>
          <a:p>
            <a:pPr marL="457200" lvl="1" indent="0">
              <a:buNone/>
            </a:pPr>
            <a:endParaRPr lang="en-US" sz="1350" dirty="0"/>
          </a:p>
          <a:p>
            <a:endParaRPr lang="en-US" sz="1500" dirty="0"/>
          </a:p>
          <a:p>
            <a:pPr marL="42863" indent="0">
              <a:buFont typeface="Arial" pitchFamily="34" charset="0"/>
              <a:buNone/>
            </a:pPr>
            <a:endParaRPr lang="en-US" sz="1350" dirty="0"/>
          </a:p>
        </p:txBody>
      </p:sp>
      <p:pic>
        <p:nvPicPr>
          <p:cNvPr id="10" name="Picture 9">
            <a:extLst>
              <a:ext uri="{FF2B5EF4-FFF2-40B4-BE49-F238E27FC236}">
                <a16:creationId xmlns:a16="http://schemas.microsoft.com/office/drawing/2014/main" id="{0D1A94C0-1B97-872A-637C-236EB8959D33}"/>
              </a:ext>
            </a:extLst>
          </p:cNvPr>
          <p:cNvPicPr>
            <a:picLocks noChangeAspect="1"/>
          </p:cNvPicPr>
          <p:nvPr/>
        </p:nvPicPr>
        <p:blipFill>
          <a:blip r:embed="rId5"/>
          <a:stretch>
            <a:fillRect/>
          </a:stretch>
        </p:blipFill>
        <p:spPr>
          <a:xfrm>
            <a:off x="4052348" y="6602095"/>
            <a:ext cx="3596743" cy="2004832"/>
          </a:xfrm>
          <a:prstGeom prst="rect">
            <a:avLst/>
          </a:prstGeom>
        </p:spPr>
      </p:pic>
      <p:pic>
        <p:nvPicPr>
          <p:cNvPr id="11" name="Picture 10">
            <a:extLst>
              <a:ext uri="{FF2B5EF4-FFF2-40B4-BE49-F238E27FC236}">
                <a16:creationId xmlns:a16="http://schemas.microsoft.com/office/drawing/2014/main" id="{DF19F037-1DA0-560A-2257-22D136F15B1E}"/>
              </a:ext>
            </a:extLst>
          </p:cNvPr>
          <p:cNvPicPr>
            <a:picLocks noChangeAspect="1"/>
          </p:cNvPicPr>
          <p:nvPr/>
        </p:nvPicPr>
        <p:blipFill>
          <a:blip r:embed="rId6"/>
          <a:stretch>
            <a:fillRect/>
          </a:stretch>
        </p:blipFill>
        <p:spPr>
          <a:xfrm>
            <a:off x="9305139" y="6613470"/>
            <a:ext cx="5227084" cy="2003848"/>
          </a:xfrm>
          <a:prstGeom prst="rect">
            <a:avLst/>
          </a:prstGeom>
        </p:spPr>
      </p:pic>
      <p:pic>
        <p:nvPicPr>
          <p:cNvPr id="12" name="Picture 11">
            <a:extLst>
              <a:ext uri="{FF2B5EF4-FFF2-40B4-BE49-F238E27FC236}">
                <a16:creationId xmlns:a16="http://schemas.microsoft.com/office/drawing/2014/main" id="{04928598-0806-ED44-6B83-8067387DA4F9}"/>
              </a:ext>
            </a:extLst>
          </p:cNvPr>
          <p:cNvPicPr>
            <a:picLocks noChangeAspect="1"/>
          </p:cNvPicPr>
          <p:nvPr/>
        </p:nvPicPr>
        <p:blipFill>
          <a:blip r:embed="rId7"/>
          <a:stretch>
            <a:fillRect/>
          </a:stretch>
        </p:blipFill>
        <p:spPr>
          <a:xfrm>
            <a:off x="4052348" y="4552563"/>
            <a:ext cx="1983807" cy="1770610"/>
          </a:xfrm>
          <a:prstGeom prst="rect">
            <a:avLst/>
          </a:prstGeom>
        </p:spPr>
      </p:pic>
      <p:grpSp>
        <p:nvGrpSpPr>
          <p:cNvPr id="13" name="Group 12">
            <a:extLst>
              <a:ext uri="{FF2B5EF4-FFF2-40B4-BE49-F238E27FC236}">
                <a16:creationId xmlns:a16="http://schemas.microsoft.com/office/drawing/2014/main" id="{8D378D40-EC18-C5F6-D437-5406F33867D1}"/>
              </a:ext>
            </a:extLst>
          </p:cNvPr>
          <p:cNvGrpSpPr/>
          <p:nvPr/>
        </p:nvGrpSpPr>
        <p:grpSpPr>
          <a:xfrm>
            <a:off x="8853236" y="4358038"/>
            <a:ext cx="5467418" cy="1938408"/>
            <a:chOff x="6368558" y="3360414"/>
            <a:chExt cx="4172255" cy="1283523"/>
          </a:xfrm>
        </p:grpSpPr>
        <p:pic>
          <p:nvPicPr>
            <p:cNvPr id="14" name="Picture 13">
              <a:extLst>
                <a:ext uri="{FF2B5EF4-FFF2-40B4-BE49-F238E27FC236}">
                  <a16:creationId xmlns:a16="http://schemas.microsoft.com/office/drawing/2014/main" id="{B84F4556-52E4-37BD-B657-D4E61F0A7847}"/>
                </a:ext>
              </a:extLst>
            </p:cNvPr>
            <p:cNvPicPr>
              <a:picLocks noChangeAspect="1"/>
            </p:cNvPicPr>
            <p:nvPr/>
          </p:nvPicPr>
          <p:blipFill>
            <a:blip r:embed="rId8"/>
            <a:stretch>
              <a:fillRect/>
            </a:stretch>
          </p:blipFill>
          <p:spPr>
            <a:xfrm>
              <a:off x="6368558" y="3360414"/>
              <a:ext cx="1467106" cy="1283523"/>
            </a:xfrm>
            <a:prstGeom prst="rect">
              <a:avLst/>
            </a:prstGeom>
          </p:spPr>
        </p:pic>
        <p:pic>
          <p:nvPicPr>
            <p:cNvPr id="15" name="Picture 14">
              <a:extLst>
                <a:ext uri="{FF2B5EF4-FFF2-40B4-BE49-F238E27FC236}">
                  <a16:creationId xmlns:a16="http://schemas.microsoft.com/office/drawing/2014/main" id="{A7220A29-30C7-A1AB-2B63-689BE6A51AD5}"/>
                </a:ext>
              </a:extLst>
            </p:cNvPr>
            <p:cNvPicPr>
              <a:picLocks noChangeAspect="1"/>
            </p:cNvPicPr>
            <p:nvPr/>
          </p:nvPicPr>
          <p:blipFill>
            <a:blip r:embed="rId9"/>
            <a:stretch>
              <a:fillRect/>
            </a:stretch>
          </p:blipFill>
          <p:spPr>
            <a:xfrm>
              <a:off x="8091284" y="3401830"/>
              <a:ext cx="2449529" cy="1200691"/>
            </a:xfrm>
            <a:prstGeom prst="rect">
              <a:avLst/>
            </a:prstGeom>
          </p:spPr>
        </p:pic>
      </p:grpSp>
      <p:sp>
        <p:nvSpPr>
          <p:cNvPr id="16" name="TextBox 15">
            <a:extLst>
              <a:ext uri="{FF2B5EF4-FFF2-40B4-BE49-F238E27FC236}">
                <a16:creationId xmlns:a16="http://schemas.microsoft.com/office/drawing/2014/main" id="{2D58D5E1-9D44-A9D6-3538-862152705847}"/>
              </a:ext>
            </a:extLst>
          </p:cNvPr>
          <p:cNvSpPr txBox="1"/>
          <p:nvPr/>
        </p:nvSpPr>
        <p:spPr>
          <a:xfrm>
            <a:off x="1752600" y="4998110"/>
            <a:ext cx="3536262" cy="461665"/>
          </a:xfrm>
          <a:prstGeom prst="rect">
            <a:avLst/>
          </a:prstGeom>
          <a:noFill/>
        </p:spPr>
        <p:txBody>
          <a:bodyPr wrap="square" rtlCol="0">
            <a:spAutoFit/>
          </a:bodyPr>
          <a:lstStyle/>
          <a:p>
            <a:r>
              <a:rPr lang="en-US" sz="2400" dirty="0"/>
              <a:t>Panel Antenna</a:t>
            </a:r>
            <a:endParaRPr lang="en-US" sz="1500" dirty="0"/>
          </a:p>
        </p:txBody>
      </p:sp>
      <p:sp>
        <p:nvSpPr>
          <p:cNvPr id="17" name="TextBox 16">
            <a:extLst>
              <a:ext uri="{FF2B5EF4-FFF2-40B4-BE49-F238E27FC236}">
                <a16:creationId xmlns:a16="http://schemas.microsoft.com/office/drawing/2014/main" id="{67AB176C-3803-2D29-8693-025CB2802C8F}"/>
              </a:ext>
            </a:extLst>
          </p:cNvPr>
          <p:cNvSpPr txBox="1"/>
          <p:nvPr/>
        </p:nvSpPr>
        <p:spPr>
          <a:xfrm>
            <a:off x="1780309" y="6768720"/>
            <a:ext cx="3536262" cy="461665"/>
          </a:xfrm>
          <a:prstGeom prst="rect">
            <a:avLst/>
          </a:prstGeom>
          <a:noFill/>
        </p:spPr>
        <p:txBody>
          <a:bodyPr wrap="square" rtlCol="0">
            <a:spAutoFit/>
          </a:bodyPr>
          <a:lstStyle/>
          <a:p>
            <a:r>
              <a:rPr lang="en-US" sz="2400" dirty="0"/>
              <a:t>Yagi Antenna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3203206" y="1253080"/>
            <a:ext cx="11881588" cy="8005220"/>
          </a:xfrm>
          <a:custGeom>
            <a:avLst/>
            <a:gdLst/>
            <a:ahLst/>
            <a:cxnLst/>
            <a:rect l="l" t="t" r="r" b="b"/>
            <a:pathLst>
              <a:path w="11881588" h="8005220">
                <a:moveTo>
                  <a:pt x="0" y="0"/>
                </a:moveTo>
                <a:lnTo>
                  <a:pt x="11881588" y="0"/>
                </a:lnTo>
                <a:lnTo>
                  <a:pt x="11881588" y="8005220"/>
                </a:lnTo>
                <a:lnTo>
                  <a:pt x="0" y="800522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204734"/>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DONOR </a:t>
            </a:r>
            <a:r>
              <a:rPr lang="en-US" sz="5600">
                <a:solidFill>
                  <a:srgbClr val="FF3D00"/>
                </a:solidFill>
                <a:latin typeface="Anton"/>
                <a:ea typeface="Anton"/>
                <a:cs typeface="Anton"/>
                <a:sym typeface="Anton"/>
              </a:rPr>
              <a:t>ANTENNAS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150225" y="1033943"/>
            <a:ext cx="13411200" cy="8397753"/>
          </a:xfrm>
          <a:custGeom>
            <a:avLst/>
            <a:gdLst/>
            <a:ahLst/>
            <a:cxnLst/>
            <a:rect l="l" t="t" r="r" b="b"/>
            <a:pathLst>
              <a:path w="12332702" h="7430453">
                <a:moveTo>
                  <a:pt x="0" y="0"/>
                </a:moveTo>
                <a:lnTo>
                  <a:pt x="12332702" y="0"/>
                </a:lnTo>
                <a:lnTo>
                  <a:pt x="12332702" y="7430454"/>
                </a:lnTo>
                <a:lnTo>
                  <a:pt x="0" y="743045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PASSIVE </a:t>
            </a:r>
            <a:r>
              <a:rPr lang="en-US" sz="5600">
                <a:solidFill>
                  <a:srgbClr val="FF3D00"/>
                </a:solidFill>
                <a:latin typeface="Anton"/>
                <a:ea typeface="Anton"/>
                <a:cs typeface="Anton"/>
                <a:sym typeface="Anton"/>
              </a:rPr>
              <a:t>COMPONENTS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734605" y="1140858"/>
            <a:ext cx="14818790" cy="7886065"/>
          </a:xfrm>
          <a:custGeom>
            <a:avLst/>
            <a:gdLst/>
            <a:ahLst/>
            <a:cxnLst/>
            <a:rect l="l" t="t" r="r" b="b"/>
            <a:pathLst>
              <a:path w="14016585" h="7218541">
                <a:moveTo>
                  <a:pt x="0" y="0"/>
                </a:moveTo>
                <a:lnTo>
                  <a:pt x="14016584" y="0"/>
                </a:lnTo>
                <a:lnTo>
                  <a:pt x="14016584" y="7218542"/>
                </a:lnTo>
                <a:lnTo>
                  <a:pt x="0" y="721854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609600" y="190500"/>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SERVING </a:t>
            </a:r>
            <a:r>
              <a:rPr lang="en-US" sz="5600" dirty="0">
                <a:solidFill>
                  <a:srgbClr val="FF3D00"/>
                </a:solidFill>
                <a:latin typeface="Anton"/>
                <a:ea typeface="Anton"/>
                <a:cs typeface="Anton"/>
                <a:sym typeface="Anton"/>
              </a:rPr>
              <a:t>ANTENNAS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0" y="1851660"/>
            <a:ext cx="18288000" cy="7406640"/>
          </a:xfrm>
          <a:custGeom>
            <a:avLst/>
            <a:gdLst/>
            <a:ahLst/>
            <a:cxnLst/>
            <a:rect l="l" t="t" r="r" b="b"/>
            <a:pathLst>
              <a:path w="18288000" h="7406640">
                <a:moveTo>
                  <a:pt x="0" y="0"/>
                </a:moveTo>
                <a:lnTo>
                  <a:pt x="18288000" y="0"/>
                </a:lnTo>
                <a:lnTo>
                  <a:pt x="18288000" y="7406640"/>
                </a:lnTo>
                <a:lnTo>
                  <a:pt x="0" y="740664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609600" y="35718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INSPECTION AND TESTING </a:t>
            </a:r>
            <a:r>
              <a:rPr lang="en-US" sz="5600" dirty="0">
                <a:solidFill>
                  <a:srgbClr val="FF3D00"/>
                </a:solidFill>
                <a:latin typeface="Anton"/>
                <a:ea typeface="Anton"/>
                <a:cs typeface="Anton"/>
                <a:sym typeface="Anton"/>
              </a:rPr>
              <a:t>WALL PENETRATIONS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579388" y="1412739"/>
            <a:ext cx="16718012" cy="7845561"/>
          </a:xfrm>
          <a:custGeom>
            <a:avLst/>
            <a:gdLst/>
            <a:ahLst/>
            <a:cxnLst/>
            <a:rect l="l" t="t" r="r" b="b"/>
            <a:pathLst>
              <a:path w="16552874" h="7407411">
                <a:moveTo>
                  <a:pt x="0" y="0"/>
                </a:moveTo>
                <a:lnTo>
                  <a:pt x="16552874" y="0"/>
                </a:lnTo>
                <a:lnTo>
                  <a:pt x="16552874" y="7407411"/>
                </a:lnTo>
                <a:lnTo>
                  <a:pt x="0" y="740741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579388" y="357188"/>
            <a:ext cx="14359484" cy="938590"/>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INSPECTION AND TESTING </a:t>
            </a:r>
            <a:r>
              <a:rPr lang="en-US" sz="5600" dirty="0">
                <a:solidFill>
                  <a:srgbClr val="FF3D00"/>
                </a:solidFill>
                <a:latin typeface="Anton"/>
                <a:ea typeface="Anton"/>
                <a:cs typeface="Anton"/>
                <a:sym typeface="Anton"/>
              </a:rPr>
              <a:t>RATINGS/LISTINGS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DA991-893B-25AA-EA6E-EE0272EA3D0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B2122F-8259-1087-590E-6C65C5A99BEB}"/>
              </a:ext>
            </a:extLst>
          </p:cNvPr>
          <p:cNvGrpSpPr/>
          <p:nvPr/>
        </p:nvGrpSpPr>
        <p:grpSpPr>
          <a:xfrm>
            <a:off x="16937927" y="0"/>
            <a:ext cx="1350073" cy="1350073"/>
            <a:chOff x="0" y="0"/>
            <a:chExt cx="361541" cy="361541"/>
          </a:xfrm>
        </p:grpSpPr>
        <p:sp>
          <p:nvSpPr>
            <p:cNvPr id="3" name="Freeform 3">
              <a:extLst>
                <a:ext uri="{FF2B5EF4-FFF2-40B4-BE49-F238E27FC236}">
                  <a16:creationId xmlns:a16="http://schemas.microsoft.com/office/drawing/2014/main" id="{2B056282-4B01-B288-A29C-C0C0158DC09A}"/>
                </a:ext>
              </a:extLst>
            </p:cNvPr>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a:extLst>
                <a:ext uri="{FF2B5EF4-FFF2-40B4-BE49-F238E27FC236}">
                  <a16:creationId xmlns:a16="http://schemas.microsoft.com/office/drawing/2014/main" id="{597D9C1A-553D-74BA-D2AF-4AA2CBB80CC5}"/>
                </a:ext>
              </a:extLst>
            </p:cNvPr>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a:extLst>
              <a:ext uri="{FF2B5EF4-FFF2-40B4-BE49-F238E27FC236}">
                <a16:creationId xmlns:a16="http://schemas.microsoft.com/office/drawing/2014/main" id="{021D6C01-2F90-CF60-A635-5D7A51D3335A}"/>
              </a:ext>
            </a:extLst>
          </p:cNvPr>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0A3F782B-6560-980C-61C0-3F1A9E8AAF44}"/>
              </a:ext>
            </a:extLst>
          </p:cNvPr>
          <p:cNvSpPr txBox="1"/>
          <p:nvPr/>
        </p:nvSpPr>
        <p:spPr>
          <a:xfrm>
            <a:off x="710900" y="-40141"/>
            <a:ext cx="15926709" cy="2111668"/>
          </a:xfrm>
          <a:prstGeom prst="rect">
            <a:avLst/>
          </a:prstGeom>
        </p:spPr>
        <p:txBody>
          <a:bodyPr wrap="square" lIns="0" tIns="0" rIns="0" bIns="0" rtlCol="0" anchor="t">
            <a:spAutoFit/>
          </a:bodyPr>
          <a:lstStyle/>
          <a:p>
            <a:pPr marL="0" lvl="0" indent="0" algn="l">
              <a:lnSpc>
                <a:spcPts val="8633"/>
              </a:lnSpc>
            </a:pPr>
            <a:r>
              <a:rPr lang="en-US" sz="5400" dirty="0">
                <a:solidFill>
                  <a:srgbClr val="294D70"/>
                </a:solidFill>
                <a:latin typeface="Anton"/>
                <a:ea typeface="Anton"/>
                <a:cs typeface="Anton"/>
                <a:sym typeface="Anton"/>
              </a:rPr>
              <a:t>SCHOOL SAFETY SURVEY </a:t>
            </a:r>
            <a:r>
              <a:rPr lang="en-US" sz="5400" dirty="0">
                <a:solidFill>
                  <a:srgbClr val="FF3D00"/>
                </a:solidFill>
                <a:latin typeface="Anton"/>
                <a:ea typeface="Anton"/>
                <a:cs typeface="Anton"/>
                <a:sym typeface="Anton"/>
              </a:rPr>
              <a:t>SAFER BUILDING COALITION / UNIVERSITY TEST RESULTS</a:t>
            </a:r>
          </a:p>
        </p:txBody>
      </p:sp>
      <p:grpSp>
        <p:nvGrpSpPr>
          <p:cNvPr id="9" name="Group 9">
            <a:extLst>
              <a:ext uri="{FF2B5EF4-FFF2-40B4-BE49-F238E27FC236}">
                <a16:creationId xmlns:a16="http://schemas.microsoft.com/office/drawing/2014/main" id="{010D775C-3F58-F01F-FF7D-EFBCBA8478A4}"/>
              </a:ext>
            </a:extLst>
          </p:cNvPr>
          <p:cNvGrpSpPr/>
          <p:nvPr/>
        </p:nvGrpSpPr>
        <p:grpSpPr>
          <a:xfrm>
            <a:off x="0" y="9258300"/>
            <a:ext cx="18288000" cy="2514600"/>
            <a:chOff x="0" y="0"/>
            <a:chExt cx="24384000" cy="3352800"/>
          </a:xfrm>
        </p:grpSpPr>
        <p:sp>
          <p:nvSpPr>
            <p:cNvPr id="10" name="Freeform 10">
              <a:extLst>
                <a:ext uri="{FF2B5EF4-FFF2-40B4-BE49-F238E27FC236}">
                  <a16:creationId xmlns:a16="http://schemas.microsoft.com/office/drawing/2014/main" id="{07534E6F-C820-637B-D607-119218A96884}"/>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2C32F850-E4FC-A574-B91B-59430061EF90}"/>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12" name="TextBox 12">
            <a:extLst>
              <a:ext uri="{FF2B5EF4-FFF2-40B4-BE49-F238E27FC236}">
                <a16:creationId xmlns:a16="http://schemas.microsoft.com/office/drawing/2014/main" id="{5BDE550B-957E-38FB-00EE-0BF50B028DD8}"/>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6" name="Content Placeholder 2">
            <a:extLst>
              <a:ext uri="{FF2B5EF4-FFF2-40B4-BE49-F238E27FC236}">
                <a16:creationId xmlns:a16="http://schemas.microsoft.com/office/drawing/2014/main" id="{B6390883-25BB-55DC-921D-01053A4B48AE}"/>
              </a:ext>
            </a:extLst>
          </p:cNvPr>
          <p:cNvSpPr txBox="1">
            <a:spLocks/>
          </p:cNvSpPr>
          <p:nvPr/>
        </p:nvSpPr>
        <p:spPr>
          <a:xfrm>
            <a:off x="609600" y="2371845"/>
            <a:ext cx="12039600" cy="642925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00"/>
              </a:spcBef>
              <a:buFont typeface="Arial" pitchFamily="34" charset="0"/>
              <a:buNone/>
            </a:pPr>
            <a:r>
              <a:rPr lang="en-US" sz="4000" b="1" dirty="0">
                <a:solidFill>
                  <a:srgbClr val="000000"/>
                </a:solidFill>
                <a:latin typeface="Arial" panose="020B0604020202020204" pitchFamily="34" charset="0"/>
                <a:cs typeface="Arial" panose="020B0604020202020204" pitchFamily="34" charset="0"/>
              </a:rPr>
              <a:t>Public School Building Radio Coverage Testing </a:t>
            </a:r>
          </a:p>
          <a:p>
            <a:pPr marL="0" indent="0">
              <a:spcBef>
                <a:spcPts val="800"/>
              </a:spcBef>
              <a:buFont typeface="Arial" pitchFamily="34" charset="0"/>
              <a:buNone/>
            </a:pPr>
            <a:r>
              <a:rPr lang="en-US" sz="4000" b="1" dirty="0">
                <a:solidFill>
                  <a:srgbClr val="000000"/>
                </a:solidFill>
                <a:latin typeface="Arial" panose="020B0604020202020204" pitchFamily="34" charset="0"/>
                <a:cs typeface="Arial" panose="020B0604020202020204" pitchFamily="34" charset="0"/>
              </a:rPr>
              <a:t>Pass/Fail in the state of FL 2018-2022:</a:t>
            </a:r>
          </a:p>
          <a:p>
            <a:pPr>
              <a:spcBef>
                <a:spcPts val="800"/>
              </a:spcBef>
            </a:pPr>
            <a:r>
              <a:rPr lang="en-US" sz="4000" b="1" dirty="0">
                <a:solidFill>
                  <a:srgbClr val="000000"/>
                </a:solidFill>
                <a:latin typeface="Arial" panose="020B0604020202020204" pitchFamily="34" charset="0"/>
                <a:cs typeface="Arial" panose="020B0604020202020204" pitchFamily="34" charset="0"/>
              </a:rPr>
              <a:t>48% </a:t>
            </a:r>
            <a:r>
              <a:rPr lang="en-US" sz="4000" dirty="0">
                <a:solidFill>
                  <a:srgbClr val="000000"/>
                </a:solidFill>
                <a:latin typeface="Arial" panose="020B0604020202020204" pitchFamily="34" charset="0"/>
                <a:cs typeface="Arial" panose="020B0604020202020204" pitchFamily="34" charset="0"/>
              </a:rPr>
              <a:t>of floors of all buildings PASS</a:t>
            </a:r>
            <a:endParaRPr lang="en-US" sz="4000" u="sng" dirty="0">
              <a:solidFill>
                <a:srgbClr val="000000"/>
              </a:solidFill>
              <a:latin typeface="Arial" panose="020B0604020202020204" pitchFamily="34" charset="0"/>
              <a:cs typeface="Arial" panose="020B0604020202020204" pitchFamily="34" charset="0"/>
            </a:endParaRPr>
          </a:p>
          <a:p>
            <a:pPr>
              <a:spcBef>
                <a:spcPts val="800"/>
              </a:spcBef>
            </a:pPr>
            <a:r>
              <a:rPr lang="en-US" sz="4000" b="1" dirty="0">
                <a:solidFill>
                  <a:srgbClr val="000000"/>
                </a:solidFill>
                <a:latin typeface="Arial" panose="020B0604020202020204" pitchFamily="34" charset="0"/>
                <a:cs typeface="Arial" panose="020B0604020202020204" pitchFamily="34" charset="0"/>
              </a:rPr>
              <a:t>52% </a:t>
            </a:r>
            <a:r>
              <a:rPr lang="en-US" sz="4000" dirty="0">
                <a:solidFill>
                  <a:srgbClr val="000000"/>
                </a:solidFill>
                <a:latin typeface="Arial" panose="020B0604020202020204" pitchFamily="34" charset="0"/>
                <a:cs typeface="Arial" panose="020B0604020202020204" pitchFamily="34" charset="0"/>
              </a:rPr>
              <a:t>of floors of all buildings FAIL</a:t>
            </a:r>
          </a:p>
          <a:p>
            <a:pPr marL="0" indent="0">
              <a:spcBef>
                <a:spcPts val="800"/>
              </a:spcBef>
              <a:buNone/>
            </a:pPr>
            <a:r>
              <a:rPr lang="en-US" sz="4000" b="1" dirty="0">
                <a:solidFill>
                  <a:srgbClr val="000000"/>
                </a:solidFill>
                <a:latin typeface="Arial" panose="020B0604020202020204" pitchFamily="34" charset="0"/>
                <a:cs typeface="Arial" panose="020B0604020202020204" pitchFamily="34" charset="0"/>
              </a:rPr>
              <a:t>-------------------------------------------------------------------</a:t>
            </a:r>
          </a:p>
          <a:p>
            <a:pPr marL="457200" lvl="1" indent="0">
              <a:spcBef>
                <a:spcPts val="800"/>
              </a:spcBef>
              <a:buFont typeface="Arial" pitchFamily="34" charset="0"/>
              <a:buNone/>
            </a:pPr>
            <a:r>
              <a:rPr lang="en-US" sz="4000" b="1" dirty="0">
                <a:solidFill>
                  <a:srgbClr val="000000"/>
                </a:solidFill>
                <a:latin typeface="Arial" panose="020B0604020202020204" pitchFamily="34" charset="0"/>
                <a:cs typeface="Arial" panose="020B0604020202020204" pitchFamily="34" charset="0"/>
              </a:rPr>
              <a:t>University Tested 220 buildings:</a:t>
            </a:r>
          </a:p>
          <a:p>
            <a:pPr lvl="1">
              <a:spcBef>
                <a:spcPts val="800"/>
              </a:spcBef>
              <a:buFont typeface="Wingdings" panose="05000000000000000000" pitchFamily="2" charset="2"/>
              <a:buChar char="Ø"/>
            </a:pPr>
            <a:r>
              <a:rPr lang="en-US" sz="4000" b="1" dirty="0">
                <a:solidFill>
                  <a:srgbClr val="000000"/>
                </a:solidFill>
                <a:latin typeface="Arial" panose="020B0604020202020204" pitchFamily="34" charset="0"/>
                <a:cs typeface="Arial" panose="020B0604020202020204" pitchFamily="34" charset="0"/>
              </a:rPr>
              <a:t>95 Passed = 43%</a:t>
            </a:r>
          </a:p>
          <a:p>
            <a:pPr lvl="1">
              <a:spcBef>
                <a:spcPts val="800"/>
              </a:spcBef>
              <a:buFont typeface="Wingdings" panose="05000000000000000000" pitchFamily="2" charset="2"/>
              <a:buChar char="Ø"/>
            </a:pPr>
            <a:r>
              <a:rPr lang="en-US" sz="4000" b="1" dirty="0">
                <a:solidFill>
                  <a:srgbClr val="000000"/>
                </a:solidFill>
                <a:latin typeface="Arial" panose="020B0604020202020204" pitchFamily="34" charset="0"/>
                <a:cs typeface="Arial" panose="020B0604020202020204" pitchFamily="34" charset="0"/>
              </a:rPr>
              <a:t>125 Failed = 57%</a:t>
            </a:r>
          </a:p>
        </p:txBody>
      </p:sp>
      <p:pic>
        <p:nvPicPr>
          <p:cNvPr id="7" name="Picture 6">
            <a:extLst>
              <a:ext uri="{FF2B5EF4-FFF2-40B4-BE49-F238E27FC236}">
                <a16:creationId xmlns:a16="http://schemas.microsoft.com/office/drawing/2014/main" id="{DF28AF19-0B0D-0742-10AB-32B2ED75E672}"/>
              </a:ext>
            </a:extLst>
          </p:cNvPr>
          <p:cNvPicPr>
            <a:picLocks noChangeAspect="1"/>
          </p:cNvPicPr>
          <p:nvPr/>
        </p:nvPicPr>
        <p:blipFill>
          <a:blip r:embed="rId7"/>
          <a:stretch>
            <a:fillRect/>
          </a:stretch>
        </p:blipFill>
        <p:spPr>
          <a:xfrm>
            <a:off x="12825719" y="6394278"/>
            <a:ext cx="4165986" cy="2777324"/>
          </a:xfrm>
          <a:prstGeom prst="rect">
            <a:avLst/>
          </a:prstGeom>
        </p:spPr>
      </p:pic>
      <p:pic>
        <p:nvPicPr>
          <p:cNvPr id="14" name="Picture 13">
            <a:extLst>
              <a:ext uri="{FF2B5EF4-FFF2-40B4-BE49-F238E27FC236}">
                <a16:creationId xmlns:a16="http://schemas.microsoft.com/office/drawing/2014/main" id="{1654191B-5360-7AFF-4B3C-1217A37F23C1}"/>
              </a:ext>
            </a:extLst>
          </p:cNvPr>
          <p:cNvPicPr>
            <a:picLocks noChangeAspect="1"/>
          </p:cNvPicPr>
          <p:nvPr/>
        </p:nvPicPr>
        <p:blipFill>
          <a:blip r:embed="rId8"/>
          <a:stretch>
            <a:fillRect/>
          </a:stretch>
        </p:blipFill>
        <p:spPr>
          <a:xfrm>
            <a:off x="12825719" y="3119681"/>
            <a:ext cx="4165986" cy="2763711"/>
          </a:xfrm>
          <a:prstGeom prst="rect">
            <a:avLst/>
          </a:prstGeom>
        </p:spPr>
      </p:pic>
    </p:spTree>
    <p:extLst>
      <p:ext uri="{BB962C8B-B14F-4D97-AF65-F5344CB8AC3E}">
        <p14:creationId xmlns:p14="http://schemas.microsoft.com/office/powerpoint/2010/main" val="18042231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743200" y="1409701"/>
            <a:ext cx="12801599" cy="7543800"/>
          </a:xfrm>
          <a:custGeom>
            <a:avLst/>
            <a:gdLst/>
            <a:ahLst/>
            <a:cxnLst/>
            <a:rect l="l" t="t" r="r" b="b"/>
            <a:pathLst>
              <a:path w="12247034" h="6934883">
                <a:moveTo>
                  <a:pt x="0" y="0"/>
                </a:moveTo>
                <a:lnTo>
                  <a:pt x="12247034" y="0"/>
                </a:lnTo>
                <a:lnTo>
                  <a:pt x="12247034" y="6934882"/>
                </a:lnTo>
                <a:lnTo>
                  <a:pt x="0" y="693488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62000" y="35718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INSPECTION AND TESTING </a:t>
            </a:r>
            <a:r>
              <a:rPr lang="en-US" sz="5600" dirty="0">
                <a:solidFill>
                  <a:srgbClr val="FF3D00"/>
                </a:solidFill>
                <a:latin typeface="Anton"/>
                <a:ea typeface="Anton"/>
                <a:cs typeface="Anton"/>
                <a:sym typeface="Anton"/>
              </a:rPr>
              <a:t>WALL PENETRATION SEAL</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E8EF46DF-1B55-07A0-8D07-820E10D031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5B6147-9017-4D81-9522-16026FEDDC14}"/>
              </a:ext>
            </a:extLst>
          </p:cNvPr>
          <p:cNvGrpSpPr/>
          <p:nvPr/>
        </p:nvGrpSpPr>
        <p:grpSpPr>
          <a:xfrm>
            <a:off x="0" y="9258300"/>
            <a:ext cx="18288000" cy="2514600"/>
            <a:chOff x="0" y="0"/>
            <a:chExt cx="24384000" cy="3352800"/>
          </a:xfrm>
        </p:grpSpPr>
        <p:sp>
          <p:nvSpPr>
            <p:cNvPr id="3" name="Freeform 3">
              <a:extLst>
                <a:ext uri="{FF2B5EF4-FFF2-40B4-BE49-F238E27FC236}">
                  <a16:creationId xmlns:a16="http://schemas.microsoft.com/office/drawing/2014/main" id="{7D141C70-A0E9-AE59-11B5-D0D81756A7DA}"/>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3310FBB-FF60-A99A-3114-1888E3A3D4A3}"/>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a:extLst>
              <a:ext uri="{FF2B5EF4-FFF2-40B4-BE49-F238E27FC236}">
                <a16:creationId xmlns:a16="http://schemas.microsoft.com/office/drawing/2014/main" id="{872E92E4-4DDC-3050-500D-DD470263C7DB}"/>
              </a:ext>
            </a:extLst>
          </p:cNvPr>
          <p:cNvSpPr txBox="1"/>
          <p:nvPr/>
        </p:nvSpPr>
        <p:spPr>
          <a:xfrm>
            <a:off x="609600" y="318712"/>
            <a:ext cx="15530330" cy="938590"/>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INSPECTION AND TESTING </a:t>
            </a:r>
            <a:r>
              <a:rPr lang="en-US" sz="5600" dirty="0">
                <a:solidFill>
                  <a:srgbClr val="FF3D00"/>
                </a:solidFill>
                <a:latin typeface="Anton"/>
                <a:ea typeface="Anton"/>
                <a:cs typeface="Anton"/>
                <a:sym typeface="Anton"/>
              </a:rPr>
              <a:t>COAX/PASSIVE INSTALLATIONS</a:t>
            </a:r>
          </a:p>
        </p:txBody>
      </p:sp>
      <p:sp>
        <p:nvSpPr>
          <p:cNvPr id="7" name="TextBox 7">
            <a:extLst>
              <a:ext uri="{FF2B5EF4-FFF2-40B4-BE49-F238E27FC236}">
                <a16:creationId xmlns:a16="http://schemas.microsoft.com/office/drawing/2014/main" id="{3C429380-1E3A-0A49-CEDB-FF3E52006D3B}"/>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9" name="Picture 8" descr="A close-up of a box with a pipe&#10;&#10;AI-generated content may be incorrect.">
            <a:extLst>
              <a:ext uri="{FF2B5EF4-FFF2-40B4-BE49-F238E27FC236}">
                <a16:creationId xmlns:a16="http://schemas.microsoft.com/office/drawing/2014/main" id="{C6A78EF6-9F71-0C82-3F1F-A501580E7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79116" y="2590800"/>
            <a:ext cx="6807200" cy="5105400"/>
          </a:xfrm>
          <a:prstGeom prst="rect">
            <a:avLst/>
          </a:prstGeom>
        </p:spPr>
      </p:pic>
      <p:pic>
        <p:nvPicPr>
          <p:cNvPr id="13" name="Picture 12" descr="A metal pipes and wires&#10;&#10;AI-generated content may be incorrect.">
            <a:extLst>
              <a:ext uri="{FF2B5EF4-FFF2-40B4-BE49-F238E27FC236}">
                <a16:creationId xmlns:a16="http://schemas.microsoft.com/office/drawing/2014/main" id="{F8289942-511D-7511-055A-7B99814E1B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912100" y="2600325"/>
            <a:ext cx="6807200" cy="5105400"/>
          </a:xfrm>
          <a:prstGeom prst="rect">
            <a:avLst/>
          </a:prstGeom>
        </p:spPr>
      </p:pic>
      <p:sp>
        <p:nvSpPr>
          <p:cNvPr id="14" name="TextBox 13">
            <a:extLst>
              <a:ext uri="{FF2B5EF4-FFF2-40B4-BE49-F238E27FC236}">
                <a16:creationId xmlns:a16="http://schemas.microsoft.com/office/drawing/2014/main" id="{D2641973-7738-7E36-949D-90C0E94C48DC}"/>
              </a:ext>
            </a:extLst>
          </p:cNvPr>
          <p:cNvSpPr txBox="1"/>
          <p:nvPr/>
        </p:nvSpPr>
        <p:spPr>
          <a:xfrm>
            <a:off x="3481773" y="8610312"/>
            <a:ext cx="2201885" cy="584775"/>
          </a:xfrm>
          <a:prstGeom prst="rect">
            <a:avLst/>
          </a:prstGeom>
          <a:noFill/>
        </p:spPr>
        <p:txBody>
          <a:bodyPr wrap="none" rtlCol="0">
            <a:spAutoFit/>
          </a:bodyPr>
          <a:lstStyle/>
          <a:p>
            <a:r>
              <a:rPr lang="en-US" sz="3200" dirty="0"/>
              <a:t>Kinked Coax</a:t>
            </a:r>
          </a:p>
        </p:txBody>
      </p:sp>
      <p:sp>
        <p:nvSpPr>
          <p:cNvPr id="15" name="TextBox 14">
            <a:extLst>
              <a:ext uri="{FF2B5EF4-FFF2-40B4-BE49-F238E27FC236}">
                <a16:creationId xmlns:a16="http://schemas.microsoft.com/office/drawing/2014/main" id="{7D70F7EC-7A0F-01E1-51ED-7F5827CE7867}"/>
              </a:ext>
            </a:extLst>
          </p:cNvPr>
          <p:cNvSpPr txBox="1"/>
          <p:nvPr/>
        </p:nvSpPr>
        <p:spPr>
          <a:xfrm>
            <a:off x="14249400" y="4229100"/>
            <a:ext cx="3359790" cy="2554545"/>
          </a:xfrm>
          <a:prstGeom prst="rect">
            <a:avLst/>
          </a:prstGeom>
          <a:noFill/>
        </p:spPr>
        <p:txBody>
          <a:bodyPr wrap="square" rtlCol="0">
            <a:spAutoFit/>
          </a:bodyPr>
          <a:lstStyle/>
          <a:p>
            <a:r>
              <a:rPr lang="en-US" sz="3200" dirty="0"/>
              <a:t>Improper Passive devices and connector type - Not allowing closure of box</a:t>
            </a:r>
          </a:p>
        </p:txBody>
      </p:sp>
    </p:spTree>
    <p:extLst>
      <p:ext uri="{BB962C8B-B14F-4D97-AF65-F5344CB8AC3E}">
        <p14:creationId xmlns:p14="http://schemas.microsoft.com/office/powerpoint/2010/main" val="39042803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730037" y="1353355"/>
            <a:ext cx="12251575" cy="8054096"/>
          </a:xfrm>
          <a:custGeom>
            <a:avLst/>
            <a:gdLst/>
            <a:ahLst/>
            <a:cxnLst/>
            <a:rect l="l" t="t" r="r" b="b"/>
            <a:pathLst>
              <a:path w="11226075" h="6932101">
                <a:moveTo>
                  <a:pt x="0" y="0"/>
                </a:moveTo>
                <a:lnTo>
                  <a:pt x="11226076" y="0"/>
                </a:lnTo>
                <a:lnTo>
                  <a:pt x="11226076" y="6932101"/>
                </a:lnTo>
                <a:lnTo>
                  <a:pt x="0" y="6932101"/>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511592" y="400220"/>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INSPECTION </a:t>
            </a:r>
            <a:r>
              <a:rPr lang="en-US" sz="5600" dirty="0">
                <a:solidFill>
                  <a:srgbClr val="FF3D00"/>
                </a:solidFill>
                <a:latin typeface="Anton"/>
                <a:ea typeface="Anton"/>
                <a:cs typeface="Anton"/>
                <a:sym typeface="Anton"/>
              </a:rPr>
              <a:t>SUMMARY</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PUBLIC SAFETY </a:t>
            </a:r>
            <a:r>
              <a:rPr lang="en-US" sz="5600" dirty="0">
                <a:solidFill>
                  <a:srgbClr val="FF3D00"/>
                </a:solidFill>
                <a:latin typeface="Anton"/>
                <a:ea typeface="Anton"/>
                <a:cs typeface="Anton"/>
                <a:sym typeface="Anton"/>
              </a:rPr>
              <a:t>CODE RESOURCES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Content Placeholder 2">
            <a:extLst>
              <a:ext uri="{FF2B5EF4-FFF2-40B4-BE49-F238E27FC236}">
                <a16:creationId xmlns:a16="http://schemas.microsoft.com/office/drawing/2014/main" id="{7BDB9A69-6D2C-E425-A1EE-5A0067303A0F}"/>
              </a:ext>
            </a:extLst>
          </p:cNvPr>
          <p:cNvSpPr txBox="1">
            <a:spLocks/>
          </p:cNvSpPr>
          <p:nvPr/>
        </p:nvSpPr>
        <p:spPr bwMode="auto">
          <a:xfrm>
            <a:off x="2057400" y="1095609"/>
            <a:ext cx="14554200" cy="530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buClr>
                <a:srgbClr val="CF4044"/>
              </a:buClr>
              <a:buChar char="•"/>
              <a:defRPr sz="2400">
                <a:solidFill>
                  <a:schemeClr val="tx1"/>
                </a:solidFill>
                <a:latin typeface="+mn-lt"/>
                <a:ea typeface="Lato" panose="020F0502020204030203" pitchFamily="34" charset="0"/>
                <a:cs typeface="Lato" panose="020F0502020204030203" pitchFamily="34" charset="0"/>
              </a:defRPr>
            </a:lvl1pPr>
            <a:lvl2pPr marL="742950" indent="-285750" algn="l" rtl="0" eaLnBrk="1" fontAlgn="base" hangingPunct="1">
              <a:spcBef>
                <a:spcPct val="50000"/>
              </a:spcBef>
              <a:spcAft>
                <a:spcPct val="0"/>
              </a:spcAft>
              <a:buClr>
                <a:srgbClr val="CF4044"/>
              </a:buClr>
              <a:buFont typeface="Arial" charset="0"/>
              <a:buChar char="–"/>
              <a:defRPr sz="2000">
                <a:solidFill>
                  <a:schemeClr val="tx1"/>
                </a:solidFill>
                <a:latin typeface="+mn-lt"/>
                <a:ea typeface="Lato" panose="020F0502020204030203" pitchFamily="34" charset="0"/>
                <a:cs typeface="Lato" panose="020F0502020204030203" pitchFamily="34" charset="0"/>
              </a:defRPr>
            </a:lvl2pPr>
            <a:lvl3pPr marL="1143000" indent="-228600" algn="l" rtl="0" eaLnBrk="1" fontAlgn="base" hangingPunct="1">
              <a:spcBef>
                <a:spcPct val="50000"/>
              </a:spcBef>
              <a:spcAft>
                <a:spcPct val="0"/>
              </a:spcAft>
              <a:buClr>
                <a:srgbClr val="CF4044"/>
              </a:buClr>
              <a:buChar char="•"/>
              <a:defRPr>
                <a:solidFill>
                  <a:schemeClr val="tx1"/>
                </a:solidFill>
                <a:latin typeface="+mn-lt"/>
                <a:ea typeface="Lato" panose="020F0502020204030203" pitchFamily="34" charset="0"/>
                <a:cs typeface="Lato" panose="020F0502020204030203" pitchFamily="34" charset="0"/>
              </a:defRPr>
            </a:lvl3pPr>
            <a:lvl4pPr marL="1600200" indent="-228600" algn="l" rtl="0" eaLnBrk="1" fontAlgn="base" hangingPunct="1">
              <a:spcBef>
                <a:spcPct val="50000"/>
              </a:spcBef>
              <a:spcAft>
                <a:spcPct val="0"/>
              </a:spcAft>
              <a:buClr>
                <a:srgbClr val="CF4044"/>
              </a:buClr>
              <a:buChar char="–"/>
              <a:defRPr sz="1600">
                <a:solidFill>
                  <a:schemeClr val="tx1"/>
                </a:solidFill>
                <a:latin typeface="+mn-lt"/>
                <a:ea typeface="Lato" panose="020F0502020204030203" pitchFamily="34" charset="0"/>
                <a:cs typeface="Lato" panose="020F0502020204030203" pitchFamily="34" charset="0"/>
              </a:defRPr>
            </a:lvl4pPr>
            <a:lvl5pPr marL="2057400" indent="-228600" algn="l" rtl="0" eaLnBrk="1" fontAlgn="base" hangingPunct="1">
              <a:spcBef>
                <a:spcPct val="50000"/>
              </a:spcBef>
              <a:spcAft>
                <a:spcPct val="0"/>
              </a:spcAft>
              <a:buClr>
                <a:srgbClr val="CF4044"/>
              </a:buClr>
              <a:buChar char="»"/>
              <a:defRPr sz="1600">
                <a:solidFill>
                  <a:schemeClr val="tx1"/>
                </a:solidFill>
                <a:latin typeface="+mn-lt"/>
                <a:ea typeface="Lato" panose="020F0502020204030203" pitchFamily="34" charset="0"/>
                <a:cs typeface="Lato" panose="020F0502020204030203" pitchFamily="34" charset="0"/>
              </a:defRPr>
            </a:lvl5pPr>
            <a:lvl6pPr marL="2514600" indent="-228600" algn="l" rtl="0" eaLnBrk="1" fontAlgn="base" hangingPunct="1">
              <a:spcBef>
                <a:spcPct val="50000"/>
              </a:spcBef>
              <a:spcAft>
                <a:spcPct val="0"/>
              </a:spcAft>
              <a:buClr>
                <a:srgbClr val="CF4044"/>
              </a:buClr>
              <a:buChar char="»"/>
              <a:defRPr sz="1600">
                <a:solidFill>
                  <a:schemeClr val="tx1"/>
                </a:solidFill>
                <a:latin typeface="+mn-lt"/>
                <a:cs typeface="+mn-cs"/>
              </a:defRPr>
            </a:lvl6pPr>
            <a:lvl7pPr marL="2971800" indent="-228600" algn="l" rtl="0" eaLnBrk="1" fontAlgn="base" hangingPunct="1">
              <a:spcBef>
                <a:spcPct val="50000"/>
              </a:spcBef>
              <a:spcAft>
                <a:spcPct val="0"/>
              </a:spcAft>
              <a:buClr>
                <a:srgbClr val="CF4044"/>
              </a:buClr>
              <a:buChar char="»"/>
              <a:defRPr sz="1600">
                <a:solidFill>
                  <a:schemeClr val="tx1"/>
                </a:solidFill>
                <a:latin typeface="+mn-lt"/>
                <a:cs typeface="+mn-cs"/>
              </a:defRPr>
            </a:lvl7pPr>
            <a:lvl8pPr marL="3429000" indent="-228600" algn="l" rtl="0" eaLnBrk="1" fontAlgn="base" hangingPunct="1">
              <a:spcBef>
                <a:spcPct val="50000"/>
              </a:spcBef>
              <a:spcAft>
                <a:spcPct val="0"/>
              </a:spcAft>
              <a:buClr>
                <a:srgbClr val="CF4044"/>
              </a:buClr>
              <a:buChar char="»"/>
              <a:defRPr sz="1600">
                <a:solidFill>
                  <a:schemeClr val="tx1"/>
                </a:solidFill>
                <a:latin typeface="+mn-lt"/>
                <a:cs typeface="+mn-cs"/>
              </a:defRPr>
            </a:lvl8pPr>
            <a:lvl9pPr marL="3886200" indent="-228600" algn="l" rtl="0" eaLnBrk="1" fontAlgn="base" hangingPunct="1">
              <a:spcBef>
                <a:spcPct val="50000"/>
              </a:spcBef>
              <a:spcAft>
                <a:spcPct val="0"/>
              </a:spcAft>
              <a:buClr>
                <a:srgbClr val="CF4044"/>
              </a:buClr>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50000"/>
              </a:spcBef>
              <a:spcAft>
                <a:spcPct val="0"/>
              </a:spcAft>
              <a:buClr>
                <a:srgbClr val="CF4044"/>
              </a:buClr>
              <a:buSzTx/>
              <a:buFontTx/>
              <a:buChar char="•"/>
              <a:tabLst/>
              <a:defRPr/>
            </a:pPr>
            <a:endParaRPr kumimoji="0" lang="en-US" sz="1800" b="1" i="0" u="none" strike="noStrike" kern="0" cap="none" spc="0" normalizeH="0" baseline="0" noProof="0" dirty="0">
              <a:ln>
                <a:noFill/>
              </a:ln>
              <a:solidFill>
                <a:srgbClr val="000000"/>
              </a:solidFill>
              <a:effectLst/>
              <a:uLnTx/>
              <a:uFillTx/>
              <a:latin typeface="Arial"/>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50000"/>
              </a:spcBef>
              <a:spcAft>
                <a:spcPct val="0"/>
              </a:spcAft>
              <a:buClr>
                <a:srgbClr val="CF4044"/>
              </a:buClr>
              <a:buSzTx/>
              <a:buFontTx/>
              <a:buChar char="•"/>
              <a:tabLst/>
              <a:defRPr/>
            </a:pPr>
            <a:r>
              <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rPr>
              <a:t>National Fire Protection Association: </a:t>
            </a:r>
            <a:r>
              <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hlinkClick r:id="rId5"/>
              </a:rPr>
              <a:t>http://www.nfpa.org/</a:t>
            </a:r>
            <a:endPar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endParaRPr>
          </a:p>
          <a:p>
            <a:pPr marL="0" marR="0" lvl="0" indent="0" algn="l" defTabSz="914400" rtl="0" eaLnBrk="1" fontAlgn="base" latinLnBrk="0" hangingPunct="1">
              <a:lnSpc>
                <a:spcPct val="100000"/>
              </a:lnSpc>
              <a:spcBef>
                <a:spcPct val="50000"/>
              </a:spcBef>
              <a:spcAft>
                <a:spcPct val="0"/>
              </a:spcAft>
              <a:buClr>
                <a:srgbClr val="CF4044"/>
              </a:buClr>
              <a:buSzTx/>
              <a:buFontTx/>
              <a:buNone/>
              <a:tabLst/>
              <a:defRPr/>
            </a:pPr>
            <a:endPar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50000"/>
              </a:spcBef>
              <a:spcAft>
                <a:spcPct val="0"/>
              </a:spcAft>
              <a:buClr>
                <a:srgbClr val="CF4044"/>
              </a:buClr>
              <a:buSzTx/>
              <a:buFontTx/>
              <a:buChar char="•"/>
              <a:tabLst/>
              <a:defRPr/>
            </a:pPr>
            <a:r>
              <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rPr>
              <a:t>International Fire Code / International Code Council (IFC/ICC): </a:t>
            </a:r>
            <a:r>
              <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hlinkClick r:id="rId6"/>
              </a:rPr>
              <a:t>http://www.iccsafe.org/codes-tech-support/codes/2015-i-codes/ifc/</a:t>
            </a:r>
            <a:endPar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endParaRPr>
          </a:p>
          <a:p>
            <a:pPr marL="0" marR="0" lvl="0" indent="0" algn="l" defTabSz="914400" rtl="0" eaLnBrk="1" fontAlgn="base" latinLnBrk="0" hangingPunct="1">
              <a:lnSpc>
                <a:spcPct val="100000"/>
              </a:lnSpc>
              <a:spcBef>
                <a:spcPct val="50000"/>
              </a:spcBef>
              <a:spcAft>
                <a:spcPct val="0"/>
              </a:spcAft>
              <a:buClr>
                <a:srgbClr val="CF4044"/>
              </a:buClr>
              <a:buSzTx/>
              <a:buFontTx/>
              <a:buNone/>
              <a:tabLst/>
              <a:defRPr/>
            </a:pPr>
            <a:endPar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50000"/>
              </a:spcBef>
              <a:spcAft>
                <a:spcPct val="0"/>
              </a:spcAft>
              <a:buClr>
                <a:srgbClr val="CF4044"/>
              </a:buClr>
              <a:buSzTx/>
              <a:buFontTx/>
              <a:buChar char="•"/>
              <a:tabLst/>
              <a:defRPr/>
            </a:pPr>
            <a:r>
              <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hlinkClick r:id="rId7"/>
              </a:rPr>
              <a:t>HTTP://AHJDOCS.COM</a:t>
            </a:r>
            <a:r>
              <a:rPr kumimoji="0" lang="en-US" sz="36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rPr>
              <a:t> = State and Local AHJ Requirements Document repository</a:t>
            </a:r>
          </a:p>
          <a:p>
            <a:pPr marL="0" marR="0" lvl="0" indent="0" algn="l" defTabSz="914400" rtl="0" eaLnBrk="1" fontAlgn="base" latinLnBrk="0" hangingPunct="1">
              <a:lnSpc>
                <a:spcPct val="100000"/>
              </a:lnSpc>
              <a:spcBef>
                <a:spcPct val="50000"/>
              </a:spcBef>
              <a:spcAft>
                <a:spcPct val="0"/>
              </a:spcAft>
              <a:buClr>
                <a:srgbClr val="CF4044"/>
              </a:buClr>
              <a:buSzTx/>
              <a:buFontTx/>
              <a:buNone/>
              <a:tabLst/>
              <a:defRPr/>
            </a:pPr>
            <a:endParaRPr kumimoji="0" lang="en-US" sz="28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50000"/>
              </a:spcBef>
              <a:spcAft>
                <a:spcPct val="0"/>
              </a:spcAft>
              <a:buClr>
                <a:srgbClr val="CF4044"/>
              </a:buClr>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Lato" panose="020F0502020204030203" pitchFamily="34" charset="0"/>
              <a:cs typeface="Lato" panose="020F0502020204030203" pitchFamily="34" charset="0"/>
            </a:endParaRPr>
          </a:p>
          <a:p>
            <a:pPr marL="342900" marR="0" lvl="0" indent="-342900" algn="l" defTabSz="914400" rtl="0" eaLnBrk="1" fontAlgn="base" latinLnBrk="0" hangingPunct="1">
              <a:lnSpc>
                <a:spcPct val="100000"/>
              </a:lnSpc>
              <a:spcBef>
                <a:spcPct val="50000"/>
              </a:spcBef>
              <a:spcAft>
                <a:spcPct val="0"/>
              </a:spcAft>
              <a:buClr>
                <a:srgbClr val="CF4044"/>
              </a:buClr>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Lato" panose="020F0502020204030203" pitchFamily="34" charset="0"/>
              <a:cs typeface="Lato" panose="020F0502020204030203" pitchFamily="34" charset="0"/>
            </a:endParaRPr>
          </a:p>
        </p:txBody>
      </p:sp>
      <p:pic>
        <p:nvPicPr>
          <p:cNvPr id="9" name="Picture 40" descr="NFPA home page link">
            <a:hlinkClick r:id="rId8"/>
            <a:extLst>
              <a:ext uri="{FF2B5EF4-FFF2-40B4-BE49-F238E27FC236}">
                <a16:creationId xmlns:a16="http://schemas.microsoft.com/office/drawing/2014/main" id="{54DE844A-D92F-2E65-036A-5C22F2EF9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9720" y="6986412"/>
            <a:ext cx="7759683" cy="1368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1">
            <a:extLst>
              <a:ext uri="{FF2B5EF4-FFF2-40B4-BE49-F238E27FC236}">
                <a16:creationId xmlns:a16="http://schemas.microsoft.com/office/drawing/2014/main" id="{0F0712B2-0601-FC27-B162-65A7CE1987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34800" y="7115849"/>
            <a:ext cx="3883419" cy="113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PUBLIC SAFETY DAS </a:t>
            </a:r>
            <a:r>
              <a:rPr lang="en-US" sz="5600" dirty="0">
                <a:solidFill>
                  <a:srgbClr val="FF0000"/>
                </a:solidFill>
                <a:latin typeface="Anton"/>
                <a:ea typeface="Anton"/>
                <a:cs typeface="Anton"/>
                <a:sym typeface="Anton"/>
              </a:rPr>
              <a:t>EDUCATION</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grpSp>
        <p:nvGrpSpPr>
          <p:cNvPr id="8" name="Group 8"/>
          <p:cNvGrpSpPr/>
          <p:nvPr/>
        </p:nvGrpSpPr>
        <p:grpSpPr>
          <a:xfrm>
            <a:off x="15806815" y="6580598"/>
            <a:ext cx="2318524" cy="2193103"/>
            <a:chOff x="0" y="0"/>
            <a:chExt cx="2757162" cy="2757162"/>
          </a:xfrm>
        </p:grpSpPr>
        <p:sp>
          <p:nvSpPr>
            <p:cNvPr id="9" name="Freeform 9"/>
            <p:cNvSpPr/>
            <p:nvPr/>
          </p:nvSpPr>
          <p:spPr>
            <a:xfrm>
              <a:off x="0" y="0"/>
              <a:ext cx="2757162" cy="2757162"/>
            </a:xfrm>
            <a:custGeom>
              <a:avLst/>
              <a:gdLst/>
              <a:ahLst/>
              <a:cxnLst/>
              <a:rect l="l" t="t" r="r" b="b"/>
              <a:pathLst>
                <a:path w="2757162" h="2757162">
                  <a:moveTo>
                    <a:pt x="0" y="0"/>
                  </a:moveTo>
                  <a:lnTo>
                    <a:pt x="2757162" y="0"/>
                  </a:lnTo>
                  <a:lnTo>
                    <a:pt x="2757162" y="2757162"/>
                  </a:lnTo>
                  <a:lnTo>
                    <a:pt x="0" y="27571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0" name="Content Placeholder 2">
            <a:extLst>
              <a:ext uri="{FF2B5EF4-FFF2-40B4-BE49-F238E27FC236}">
                <a16:creationId xmlns:a16="http://schemas.microsoft.com/office/drawing/2014/main" id="{F518F544-A7A0-FAA9-3CE5-A768AF8EB53E}"/>
              </a:ext>
            </a:extLst>
          </p:cNvPr>
          <p:cNvSpPr txBox="1">
            <a:spLocks/>
          </p:cNvSpPr>
          <p:nvPr/>
        </p:nvSpPr>
        <p:spPr>
          <a:xfrm>
            <a:off x="162661" y="3536236"/>
            <a:ext cx="15644154" cy="632379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Our mission: </a:t>
            </a:r>
            <a:r>
              <a:rPr lang="en-US" dirty="0"/>
              <a:t>to break down barriers to learning and provide high-quality courses that equip learners with the skills and knowledge needed to thrive in today’s dynamic world. Whether you're advancing your career, exploring a new field, or pursuing personal growth, DAS University offers an enriching educational experience designed to support your unique goals.</a:t>
            </a:r>
          </a:p>
          <a:p>
            <a:pPr marL="0" indent="0">
              <a:buFont typeface="Arial" pitchFamily="34" charset="0"/>
              <a:buNone/>
            </a:pPr>
            <a:r>
              <a:rPr lang="en-US" sz="2600" u="sng" dirty="0"/>
              <a:t>What We Offer:</a:t>
            </a:r>
          </a:p>
          <a:p>
            <a:pPr marL="0" indent="0">
              <a:buFont typeface="Arial" pitchFamily="34" charset="0"/>
              <a:buNone/>
            </a:pPr>
            <a:r>
              <a:rPr lang="en-US" sz="2600" dirty="0"/>
              <a:t>✅ Comprehensive Courses: Carefully designed modules that simplify complex concepts, ensuring an easy-to-follow, engaging learning experience.</a:t>
            </a:r>
          </a:p>
          <a:p>
            <a:pPr marL="0" indent="0">
              <a:buFont typeface="Arial" pitchFamily="34" charset="0"/>
              <a:buNone/>
            </a:pPr>
            <a:r>
              <a:rPr lang="en-US" sz="2600" dirty="0"/>
              <a:t>✅ Practical Skills: From theory to application, our focus is on real-world outcomes that make a tangible difference in your journey.</a:t>
            </a:r>
          </a:p>
          <a:p>
            <a:pPr marL="0" indent="0">
              <a:buFont typeface="Arial" pitchFamily="34" charset="0"/>
              <a:buNone/>
            </a:pPr>
            <a:r>
              <a:rPr lang="en-US" sz="2600" dirty="0"/>
              <a:t>✅ Interactive Learning: Quizzes, projects, and opportunities to connect with a global community of learners and experts.</a:t>
            </a:r>
          </a:p>
          <a:p>
            <a:pPr marL="0" indent="0">
              <a:buFont typeface="Arial" pitchFamily="34" charset="0"/>
              <a:buNone/>
            </a:pPr>
            <a:r>
              <a:rPr lang="en-US" sz="2600" dirty="0"/>
              <a:t>✅ Accessibility and Inclusivity: Education for all—anytime, anywhere, tailored to fit your needs and learning style.</a:t>
            </a:r>
          </a:p>
        </p:txBody>
      </p:sp>
      <p:pic>
        <p:nvPicPr>
          <p:cNvPr id="11" name="Picture 10">
            <a:extLst>
              <a:ext uri="{FF2B5EF4-FFF2-40B4-BE49-F238E27FC236}">
                <a16:creationId xmlns:a16="http://schemas.microsoft.com/office/drawing/2014/main" id="{C06F9379-5278-E1AE-D240-EEFCB4834CB1}"/>
              </a:ext>
            </a:extLst>
          </p:cNvPr>
          <p:cNvPicPr>
            <a:picLocks noChangeAspect="1"/>
          </p:cNvPicPr>
          <p:nvPr/>
        </p:nvPicPr>
        <p:blipFill>
          <a:blip r:embed="rId7"/>
          <a:stretch>
            <a:fillRect/>
          </a:stretch>
        </p:blipFill>
        <p:spPr>
          <a:xfrm>
            <a:off x="533399" y="1076839"/>
            <a:ext cx="2389611" cy="2389611"/>
          </a:xfrm>
          <a:prstGeom prst="rect">
            <a:avLst/>
          </a:prstGeom>
        </p:spPr>
      </p:pic>
      <p:sp>
        <p:nvSpPr>
          <p:cNvPr id="12" name="Rectangle 11">
            <a:extLst>
              <a:ext uri="{FF2B5EF4-FFF2-40B4-BE49-F238E27FC236}">
                <a16:creationId xmlns:a16="http://schemas.microsoft.com/office/drawing/2014/main" id="{81EA493F-BB9B-6924-96FD-BAC2B4333891}"/>
              </a:ext>
            </a:extLst>
          </p:cNvPr>
          <p:cNvSpPr/>
          <p:nvPr/>
        </p:nvSpPr>
        <p:spPr>
          <a:xfrm>
            <a:off x="4038600" y="1581228"/>
            <a:ext cx="10210800" cy="1538883"/>
          </a:xfrm>
          <a:prstGeom prst="rect">
            <a:avLst/>
          </a:prstGeom>
        </p:spPr>
        <p:txBody>
          <a:bodyPr wrap="square">
            <a:spAutoFit/>
          </a:bodyPr>
          <a:lstStyle/>
          <a:p>
            <a:pPr algn="ctr"/>
            <a:r>
              <a:rPr lang="en-US" sz="5400" b="1" dirty="0"/>
              <a:t>DAS University</a:t>
            </a:r>
          </a:p>
          <a:p>
            <a:pPr algn="ctr"/>
            <a:r>
              <a:rPr lang="en-US" sz="4000" dirty="0"/>
              <a:t>Revolutionizing Learning, Empowering Futures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FE2DC037-FDA5-5436-69F9-163ACCC9760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358054D-3BDA-01E2-3356-67E8D0BEAA15}"/>
              </a:ext>
            </a:extLst>
          </p:cNvPr>
          <p:cNvGrpSpPr/>
          <p:nvPr/>
        </p:nvGrpSpPr>
        <p:grpSpPr>
          <a:xfrm>
            <a:off x="0" y="9258300"/>
            <a:ext cx="18288000" cy="2514600"/>
            <a:chOff x="0" y="0"/>
            <a:chExt cx="24384000" cy="3352800"/>
          </a:xfrm>
        </p:grpSpPr>
        <p:sp>
          <p:nvSpPr>
            <p:cNvPr id="3" name="Freeform 3">
              <a:extLst>
                <a:ext uri="{FF2B5EF4-FFF2-40B4-BE49-F238E27FC236}">
                  <a16:creationId xmlns:a16="http://schemas.microsoft.com/office/drawing/2014/main" id="{FF8EE2AD-3C49-3173-BC45-CA63252BDE71}"/>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8D4EE8B-1B92-2365-6202-1E6A1EC2A2AC}"/>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6" name="TextBox 6">
            <a:extLst>
              <a:ext uri="{FF2B5EF4-FFF2-40B4-BE49-F238E27FC236}">
                <a16:creationId xmlns:a16="http://schemas.microsoft.com/office/drawing/2014/main" id="{6D97CA54-F757-4B4C-6FA6-79B63DA56D5C}"/>
              </a:ext>
            </a:extLst>
          </p:cNvPr>
          <p:cNvSpPr txBox="1"/>
          <p:nvPr/>
        </p:nvSpPr>
        <p:spPr>
          <a:xfrm>
            <a:off x="684508" y="304507"/>
            <a:ext cx="14478000" cy="952056"/>
          </a:xfrm>
          <a:prstGeom prst="rect">
            <a:avLst/>
          </a:prstGeom>
        </p:spPr>
        <p:txBody>
          <a:bodyPr wrap="square" lIns="0" tIns="0" rIns="0" bIns="0" rtlCol="0" anchor="t">
            <a:spAutoFit/>
          </a:bodyPr>
          <a:lstStyle/>
          <a:p>
            <a:pPr marL="0" lvl="0" indent="0" algn="l">
              <a:lnSpc>
                <a:spcPts val="7840"/>
              </a:lnSpc>
            </a:pPr>
            <a:r>
              <a:rPr lang="en-US" sz="6000" dirty="0">
                <a:solidFill>
                  <a:srgbClr val="FF0000"/>
                </a:solidFill>
                <a:latin typeface="Anton"/>
                <a:ea typeface="Anton"/>
                <a:cs typeface="Anton"/>
                <a:sym typeface="Anton"/>
              </a:rPr>
              <a:t>Gamma </a:t>
            </a:r>
            <a:r>
              <a:rPr lang="en-US" sz="6000" dirty="0" err="1">
                <a:solidFill>
                  <a:srgbClr val="00B0F0"/>
                </a:solidFill>
                <a:latin typeface="Anton"/>
                <a:ea typeface="Anton"/>
                <a:cs typeface="Anton"/>
                <a:sym typeface="Anton"/>
              </a:rPr>
              <a:t>DASTalk</a:t>
            </a:r>
            <a:r>
              <a:rPr lang="en-US" sz="6000" dirty="0">
                <a:solidFill>
                  <a:srgbClr val="FF0000"/>
                </a:solidFill>
                <a:latin typeface="Anton"/>
                <a:ea typeface="Anton"/>
                <a:cs typeface="Anton"/>
                <a:sym typeface="Anton"/>
              </a:rPr>
              <a:t> Podcast</a:t>
            </a:r>
          </a:p>
        </p:txBody>
      </p:sp>
      <p:sp>
        <p:nvSpPr>
          <p:cNvPr id="7" name="TextBox 7">
            <a:extLst>
              <a:ext uri="{FF2B5EF4-FFF2-40B4-BE49-F238E27FC236}">
                <a16:creationId xmlns:a16="http://schemas.microsoft.com/office/drawing/2014/main" id="{6298147E-BCA4-846E-9247-F327BFECFF0C}"/>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12" name="Rectangle 11">
            <a:extLst>
              <a:ext uri="{FF2B5EF4-FFF2-40B4-BE49-F238E27FC236}">
                <a16:creationId xmlns:a16="http://schemas.microsoft.com/office/drawing/2014/main" id="{B31920A6-73B7-2AA2-A03F-24CA9D93A294}"/>
              </a:ext>
            </a:extLst>
          </p:cNvPr>
          <p:cNvSpPr/>
          <p:nvPr/>
        </p:nvSpPr>
        <p:spPr>
          <a:xfrm>
            <a:off x="685800" y="1284853"/>
            <a:ext cx="15240000" cy="3508653"/>
          </a:xfrm>
          <a:prstGeom prst="rect">
            <a:avLst/>
          </a:prstGeom>
        </p:spPr>
        <p:txBody>
          <a:bodyPr wrap="square">
            <a:spAutoFit/>
          </a:bodyPr>
          <a:lstStyle/>
          <a:p>
            <a:pPr marL="285750" indent="-285750">
              <a:buFont typeface="Arial" panose="020B0604020202020204" pitchFamily="34" charset="0"/>
              <a:buChar char="•"/>
            </a:pPr>
            <a:r>
              <a:rPr lang="en-US" sz="6000" dirty="0">
                <a:solidFill>
                  <a:schemeClr val="accent1"/>
                </a:solidFill>
                <a:latin typeface="+mj-lt"/>
                <a:hlinkClick r:id="rId6"/>
              </a:rPr>
              <a:t>www.dastalk.com</a:t>
            </a:r>
            <a:endParaRPr lang="en-US" sz="6000" dirty="0">
              <a:solidFill>
                <a:schemeClr val="accent1"/>
              </a:solidFill>
              <a:latin typeface="+mj-lt"/>
            </a:endParaRPr>
          </a:p>
          <a:p>
            <a:pPr marL="285750" indent="-285750">
              <a:buFont typeface="Arial" panose="020B0604020202020204" pitchFamily="34" charset="0"/>
              <a:buChar char="•"/>
            </a:pPr>
            <a:r>
              <a:rPr lang="en-US" sz="5400" dirty="0">
                <a:latin typeface="+mj-lt"/>
              </a:rPr>
              <a:t>The Podcast for the </a:t>
            </a:r>
            <a:r>
              <a:rPr lang="en-US" sz="5400" b="1" dirty="0">
                <a:latin typeface="+mj-lt"/>
              </a:rPr>
              <a:t>ERCES</a:t>
            </a:r>
            <a:r>
              <a:rPr lang="en-US" sz="5400" dirty="0">
                <a:latin typeface="+mj-lt"/>
              </a:rPr>
              <a:t> and DAS and </a:t>
            </a:r>
            <a:r>
              <a:rPr lang="en-US" sz="5400" b="1" dirty="0">
                <a:latin typeface="+mj-lt"/>
              </a:rPr>
              <a:t>Public Safety DAS</a:t>
            </a:r>
            <a:r>
              <a:rPr lang="en-US" sz="5400" dirty="0">
                <a:latin typeface="+mj-lt"/>
              </a:rPr>
              <a:t> industry</a:t>
            </a:r>
          </a:p>
          <a:p>
            <a:pPr marL="285750" indent="-285750">
              <a:buFont typeface="Arial" panose="020B0604020202020204" pitchFamily="34" charset="0"/>
              <a:buChar char="•"/>
            </a:pPr>
            <a:r>
              <a:rPr lang="en-US" sz="5400" b="1" dirty="0">
                <a:solidFill>
                  <a:srgbClr val="FF0000"/>
                </a:solidFill>
                <a:latin typeface="+mj-lt"/>
              </a:rPr>
              <a:t>CEU Credit</a:t>
            </a:r>
          </a:p>
        </p:txBody>
      </p:sp>
      <p:pic>
        <p:nvPicPr>
          <p:cNvPr id="5" name="Picture 4">
            <a:hlinkClick r:id="rId6"/>
            <a:extLst>
              <a:ext uri="{FF2B5EF4-FFF2-40B4-BE49-F238E27FC236}">
                <a16:creationId xmlns:a16="http://schemas.microsoft.com/office/drawing/2014/main" id="{D7F7080E-42BE-95E8-D469-BF83E1A602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5039747"/>
            <a:ext cx="3962400" cy="3962400"/>
          </a:xfrm>
          <a:prstGeom prst="rect">
            <a:avLst/>
          </a:prstGeom>
          <a:noFill/>
          <a:ln>
            <a:noFill/>
          </a:ln>
        </p:spPr>
      </p:pic>
      <p:pic>
        <p:nvPicPr>
          <p:cNvPr id="13" name="Online Media 12" title="The Life-Saving Power of ERCES: Real Talk with Fire Marshal Travis McGaha | All Clear x DAStalk">
            <a:hlinkClick r:id="" action="ppaction://media"/>
            <a:extLst>
              <a:ext uri="{FF2B5EF4-FFF2-40B4-BE49-F238E27FC236}">
                <a16:creationId xmlns:a16="http://schemas.microsoft.com/office/drawing/2014/main" id="{587C5104-A65A-4648-5CFE-4279CB37258B}"/>
              </a:ext>
            </a:extLst>
          </p:cNvPr>
          <p:cNvPicPr>
            <a:picLocks noRot="1" noChangeAspect="1"/>
          </p:cNvPicPr>
          <p:nvPr>
            <a:videoFile r:link="rId1"/>
          </p:nvPr>
        </p:nvPicPr>
        <p:blipFill>
          <a:blip r:embed="rId8"/>
          <a:stretch>
            <a:fillRect/>
          </a:stretch>
        </p:blipFill>
        <p:spPr>
          <a:xfrm>
            <a:off x="7146762" y="3482813"/>
            <a:ext cx="9877326" cy="5576574"/>
          </a:xfrm>
          <a:prstGeom prst="rect">
            <a:avLst/>
          </a:prstGeom>
        </p:spPr>
      </p:pic>
    </p:spTree>
    <p:extLst>
      <p:ext uri="{BB962C8B-B14F-4D97-AF65-F5344CB8AC3E}">
        <p14:creationId xmlns:p14="http://schemas.microsoft.com/office/powerpoint/2010/main" val="363755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37927" y="0"/>
            <a:ext cx="1350073" cy="1350073"/>
            <a:chOff x="0" y="0"/>
            <a:chExt cx="361541" cy="361541"/>
          </a:xfrm>
        </p:grpSpPr>
        <p:sp>
          <p:nvSpPr>
            <p:cNvPr id="3" name="Freeform 3"/>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562600" y="6438900"/>
            <a:ext cx="10917083" cy="3586997"/>
          </a:xfrm>
          <a:custGeom>
            <a:avLst/>
            <a:gdLst/>
            <a:ahLst/>
            <a:cxnLst/>
            <a:rect l="l" t="t" r="r" b="b"/>
            <a:pathLst>
              <a:path w="11301259" h="3913061">
                <a:moveTo>
                  <a:pt x="0" y="0"/>
                </a:moveTo>
                <a:lnTo>
                  <a:pt x="11301258" y="0"/>
                </a:lnTo>
                <a:lnTo>
                  <a:pt x="11301258" y="3913061"/>
                </a:lnTo>
                <a:lnTo>
                  <a:pt x="0" y="3913061"/>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10900" y="1531597"/>
            <a:ext cx="16227026" cy="6091411"/>
          </a:xfrm>
          <a:prstGeom prst="rect">
            <a:avLst/>
          </a:prstGeom>
        </p:spPr>
        <p:txBody>
          <a:bodyPr lIns="0" tIns="0" rIns="0" bIns="0" rtlCol="0" anchor="t">
            <a:spAutoFit/>
          </a:bodyPr>
          <a:lstStyle/>
          <a:p>
            <a:pPr algn="l">
              <a:lnSpc>
                <a:spcPts val="5377"/>
              </a:lnSpc>
            </a:pPr>
            <a:r>
              <a:rPr lang="en-US" sz="3840" b="1" dirty="0">
                <a:solidFill>
                  <a:srgbClr val="000000"/>
                </a:solidFill>
                <a:latin typeface="Inter Bold"/>
                <a:ea typeface="Inter Bold"/>
                <a:cs typeface="Inter Bold"/>
                <a:sym typeface="Inter Bold"/>
              </a:rPr>
              <a:t>• Local AHJ Enforcement:  </a:t>
            </a:r>
            <a:r>
              <a:rPr lang="en-US" sz="3840" b="1" dirty="0">
                <a:solidFill>
                  <a:srgbClr val="FF0000"/>
                </a:solidFill>
                <a:latin typeface="Inter Bold"/>
                <a:ea typeface="Inter Bold"/>
                <a:cs typeface="Inter Bold"/>
                <a:sym typeface="Inter Bold"/>
              </a:rPr>
              <a:t>Fire</a:t>
            </a:r>
            <a:r>
              <a:rPr lang="en-US" sz="3840" b="1" dirty="0">
                <a:solidFill>
                  <a:srgbClr val="000000"/>
                </a:solidFill>
                <a:latin typeface="Inter Bold"/>
                <a:ea typeface="Inter Bold"/>
                <a:cs typeface="Inter Bold"/>
                <a:sym typeface="Inter Bold"/>
              </a:rPr>
              <a:t>, Radio Authority, Police, Public 	Schools/Universities</a:t>
            </a:r>
          </a:p>
          <a:p>
            <a:pPr algn="l">
              <a:lnSpc>
                <a:spcPts val="5377"/>
              </a:lnSpc>
            </a:pPr>
            <a:r>
              <a:rPr lang="en-US" sz="3840" b="1" dirty="0">
                <a:solidFill>
                  <a:srgbClr val="000000"/>
                </a:solidFill>
                <a:latin typeface="Inter Bold"/>
                <a:ea typeface="Inter Bold"/>
                <a:cs typeface="Inter Bold"/>
                <a:sym typeface="Inter Bold"/>
              </a:rPr>
              <a:t>• OEMs (including Distributors): BDA/BBU, Fiber DAS, passives, 	antennas, coax cable</a:t>
            </a:r>
          </a:p>
          <a:p>
            <a:pPr algn="l">
              <a:lnSpc>
                <a:spcPts val="5377"/>
              </a:lnSpc>
            </a:pPr>
            <a:r>
              <a:rPr lang="en-US" sz="3840" b="1" dirty="0">
                <a:solidFill>
                  <a:srgbClr val="000000"/>
                </a:solidFill>
                <a:latin typeface="Inter Bold"/>
                <a:ea typeface="Inter Bold"/>
                <a:cs typeface="Inter Bold"/>
                <a:sym typeface="Inter Bold"/>
              </a:rPr>
              <a:t>• System Integrators: RF Testing, Design, Installation, Maintaining</a:t>
            </a:r>
          </a:p>
          <a:p>
            <a:pPr algn="l">
              <a:lnSpc>
                <a:spcPts val="5377"/>
              </a:lnSpc>
            </a:pPr>
            <a:r>
              <a:rPr lang="en-US" sz="3840" b="1" dirty="0">
                <a:solidFill>
                  <a:srgbClr val="000000"/>
                </a:solidFill>
                <a:latin typeface="Inter Bold"/>
                <a:ea typeface="Inter Bold"/>
                <a:cs typeface="Inter Bold"/>
                <a:sym typeface="Inter Bold"/>
              </a:rPr>
              <a:t>• Building owners – REIT, Developer, GC, PE/Architects, Schools</a:t>
            </a:r>
          </a:p>
          <a:p>
            <a:pPr algn="l">
              <a:lnSpc>
                <a:spcPts val="5377"/>
              </a:lnSpc>
            </a:pPr>
            <a:r>
              <a:rPr lang="en-US" sz="3840" b="1" dirty="0">
                <a:solidFill>
                  <a:srgbClr val="FF3D00"/>
                </a:solidFill>
                <a:latin typeface="Inter Bold"/>
                <a:ea typeface="Inter Bold"/>
                <a:cs typeface="Inter Bold"/>
                <a:sym typeface="Inter Bold"/>
              </a:rPr>
              <a:t>• FCC &amp; License Holder = State/County/City Radio Authority</a:t>
            </a:r>
          </a:p>
          <a:p>
            <a:pPr algn="l">
              <a:lnSpc>
                <a:spcPts val="5377"/>
              </a:lnSpc>
            </a:pPr>
            <a:r>
              <a:rPr lang="en-US" sz="3840" b="1" dirty="0">
                <a:solidFill>
                  <a:srgbClr val="000000"/>
                </a:solidFill>
                <a:latin typeface="Inter Bold"/>
                <a:ea typeface="Inter Bold"/>
                <a:cs typeface="Inter Bold"/>
                <a:sym typeface="Inter Bold"/>
              </a:rPr>
              <a:t>• Wireless Carriers</a:t>
            </a:r>
          </a:p>
          <a:p>
            <a:pPr marL="0" lvl="0" indent="0" algn="l">
              <a:lnSpc>
                <a:spcPts val="4331"/>
              </a:lnSpc>
              <a:spcBef>
                <a:spcPct val="0"/>
              </a:spcBef>
            </a:pPr>
            <a:endParaRPr lang="en-US" sz="3840" b="1" dirty="0">
              <a:solidFill>
                <a:srgbClr val="000000"/>
              </a:solidFill>
              <a:latin typeface="Inter Bold"/>
              <a:ea typeface="Inter Bold"/>
              <a:cs typeface="Inter Bold"/>
              <a:sym typeface="Inter Bold"/>
            </a:endParaRPr>
          </a:p>
        </p:txBody>
      </p:sp>
      <p:sp>
        <p:nvSpPr>
          <p:cNvPr id="8" name="TextBox 8"/>
          <p:cNvSpPr txBox="1"/>
          <p:nvPr/>
        </p:nvSpPr>
        <p:spPr>
          <a:xfrm>
            <a:off x="684742" y="261103"/>
            <a:ext cx="9154283" cy="1053043"/>
          </a:xfrm>
          <a:prstGeom prst="rect">
            <a:avLst/>
          </a:prstGeom>
        </p:spPr>
        <p:txBody>
          <a:bodyPr lIns="0" tIns="0" rIns="0" bIns="0" rtlCol="0" anchor="t">
            <a:spAutoFit/>
          </a:bodyPr>
          <a:lstStyle/>
          <a:p>
            <a:pPr marL="0" lvl="0" indent="0" algn="l">
              <a:lnSpc>
                <a:spcPts val="8633"/>
              </a:lnSpc>
            </a:pPr>
            <a:r>
              <a:rPr lang="en-US" sz="6166" dirty="0">
                <a:solidFill>
                  <a:srgbClr val="294D70"/>
                </a:solidFill>
                <a:latin typeface="Anton"/>
                <a:ea typeface="Anton"/>
                <a:cs typeface="Anton"/>
                <a:sym typeface="Anton"/>
              </a:rPr>
              <a:t>RESPONSIBLE </a:t>
            </a:r>
            <a:r>
              <a:rPr lang="en-US" sz="6166" dirty="0">
                <a:solidFill>
                  <a:srgbClr val="FF3D00"/>
                </a:solidFill>
                <a:latin typeface="Anton"/>
                <a:ea typeface="Anton"/>
                <a:cs typeface="Anton"/>
                <a:sym typeface="Anton"/>
              </a:rPr>
              <a:t>STAKE HOLDERS</a:t>
            </a:r>
          </a:p>
        </p:txBody>
      </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7"/>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685800" y="2998351"/>
            <a:ext cx="14020800" cy="3693319"/>
          </a:xfrm>
          <a:prstGeom prst="rect">
            <a:avLst/>
          </a:prstGeom>
        </p:spPr>
        <p:txBody>
          <a:bodyPr wrap="square" lIns="0" tIns="0" rIns="0" bIns="0" rtlCol="0" anchor="t">
            <a:spAutoFit/>
          </a:bodyPr>
          <a:lstStyle/>
          <a:p>
            <a:pPr algn="just">
              <a:lnSpc>
                <a:spcPts val="4816"/>
              </a:lnSpc>
            </a:pPr>
            <a:r>
              <a:rPr lang="en-US" sz="3440" b="1" dirty="0">
                <a:solidFill>
                  <a:srgbClr val="000000"/>
                </a:solidFill>
                <a:latin typeface="Inter Bold"/>
                <a:ea typeface="Inter Bold"/>
                <a:cs typeface="Inter Bold"/>
                <a:sym typeface="Inter Bold"/>
              </a:rPr>
              <a:t>• </a:t>
            </a:r>
            <a:r>
              <a:rPr lang="en-US" sz="4000" b="1" dirty="0">
                <a:solidFill>
                  <a:srgbClr val="000000"/>
                </a:solidFill>
                <a:latin typeface="Inter Bold"/>
                <a:ea typeface="Inter Bold"/>
                <a:cs typeface="Inter Bold"/>
                <a:sym typeface="Inter Bold"/>
              </a:rPr>
              <a:t>Responsible Services: Police, Fire, EMS, </a:t>
            </a:r>
          </a:p>
          <a:p>
            <a:pPr algn="just">
              <a:lnSpc>
                <a:spcPts val="4816"/>
              </a:lnSpc>
            </a:pPr>
            <a:r>
              <a:rPr lang="en-US" sz="4000" b="1" dirty="0">
                <a:solidFill>
                  <a:srgbClr val="000000"/>
                </a:solidFill>
                <a:latin typeface="Inter Bold"/>
                <a:ea typeface="Inter Bold"/>
                <a:cs typeface="Inter Bold"/>
                <a:sym typeface="Inter Bold"/>
              </a:rPr>
              <a:t>	Radio Authority=FCC License Holder)</a:t>
            </a:r>
          </a:p>
          <a:p>
            <a:pPr algn="just">
              <a:lnSpc>
                <a:spcPts val="4816"/>
              </a:lnSpc>
            </a:pPr>
            <a:r>
              <a:rPr lang="en-US" sz="4000" b="1" dirty="0">
                <a:solidFill>
                  <a:srgbClr val="000000"/>
                </a:solidFill>
                <a:latin typeface="Inter Bold"/>
                <a:ea typeface="Inter Bold"/>
                <a:cs typeface="Inter Bold"/>
                <a:sym typeface="Inter Bold"/>
              </a:rPr>
              <a:t>• NFPA, IFC, State and local Codes</a:t>
            </a:r>
          </a:p>
          <a:p>
            <a:pPr algn="just">
              <a:lnSpc>
                <a:spcPts val="4816"/>
              </a:lnSpc>
            </a:pPr>
            <a:r>
              <a:rPr lang="en-US" sz="4000" b="1" dirty="0">
                <a:solidFill>
                  <a:srgbClr val="000000"/>
                </a:solidFill>
                <a:latin typeface="Inter Bold"/>
                <a:ea typeface="Inter Bold"/>
                <a:cs typeface="Inter Bold"/>
                <a:sym typeface="Inter Bold"/>
              </a:rPr>
              <a:t>• Building Department / Electrical Department</a:t>
            </a:r>
          </a:p>
          <a:p>
            <a:pPr algn="just">
              <a:lnSpc>
                <a:spcPts val="4816"/>
              </a:lnSpc>
            </a:pPr>
            <a:r>
              <a:rPr lang="en-US" sz="4000" b="1" dirty="0">
                <a:solidFill>
                  <a:srgbClr val="FF3D00"/>
                </a:solidFill>
                <a:latin typeface="Inter Bold"/>
                <a:ea typeface="Inter Bold"/>
                <a:cs typeface="Inter Bold"/>
                <a:sym typeface="Inter Bold"/>
              </a:rPr>
              <a:t>• Only Public Safety Code Enforcement with Fire Safety</a:t>
            </a:r>
          </a:p>
          <a:p>
            <a:pPr marL="0" lvl="0" indent="0" algn="just">
              <a:lnSpc>
                <a:spcPts val="4816"/>
              </a:lnSpc>
            </a:pPr>
            <a:r>
              <a:rPr lang="en-US" sz="4000" b="1" dirty="0">
                <a:solidFill>
                  <a:srgbClr val="000000"/>
                </a:solidFill>
                <a:latin typeface="Inter Bold"/>
                <a:ea typeface="Inter Bold"/>
                <a:cs typeface="Inter Bold"/>
                <a:sym typeface="Inter Bold"/>
              </a:rPr>
              <a:t>• Annual Inspections = FIRE</a:t>
            </a:r>
          </a:p>
        </p:txBody>
      </p:sp>
      <p:sp>
        <p:nvSpPr>
          <p:cNvPr id="3" name="TextBox 3"/>
          <p:cNvSpPr txBox="1"/>
          <p:nvPr/>
        </p:nvSpPr>
        <p:spPr>
          <a:xfrm>
            <a:off x="685800" y="1587034"/>
            <a:ext cx="12333758" cy="717376"/>
          </a:xfrm>
          <a:prstGeom prst="rect">
            <a:avLst/>
          </a:prstGeom>
        </p:spPr>
        <p:txBody>
          <a:bodyPr lIns="0" tIns="0" rIns="0" bIns="0" rtlCol="0" anchor="t">
            <a:spAutoFit/>
          </a:bodyPr>
          <a:lstStyle/>
          <a:p>
            <a:pPr algn="l">
              <a:lnSpc>
                <a:spcPts val="5487"/>
              </a:lnSpc>
            </a:pPr>
            <a:r>
              <a:rPr lang="en-US" sz="5599" dirty="0">
                <a:solidFill>
                  <a:srgbClr val="FF3D00"/>
                </a:solidFill>
                <a:latin typeface="Anton"/>
                <a:ea typeface="Anton"/>
                <a:cs typeface="Anton"/>
                <a:sym typeface="Anton"/>
              </a:rPr>
              <a:t>FIRE DEPARTMENT CODE ENFORCEMENT?????</a:t>
            </a:r>
          </a:p>
        </p:txBody>
      </p:sp>
      <p:sp>
        <p:nvSpPr>
          <p:cNvPr id="4" name="TextBox 4"/>
          <p:cNvSpPr txBox="1"/>
          <p:nvPr/>
        </p:nvSpPr>
        <p:spPr>
          <a:xfrm>
            <a:off x="685800" y="426319"/>
            <a:ext cx="14401800" cy="642355"/>
          </a:xfrm>
          <a:prstGeom prst="rect">
            <a:avLst/>
          </a:prstGeom>
        </p:spPr>
        <p:txBody>
          <a:bodyPr wrap="square" lIns="0" tIns="0" rIns="0" bIns="0" rtlCol="0" anchor="t">
            <a:spAutoFit/>
          </a:bodyPr>
          <a:lstStyle/>
          <a:p>
            <a:pPr marL="0" lvl="0" indent="0" algn="l">
              <a:lnSpc>
                <a:spcPts val="5040"/>
              </a:lnSpc>
            </a:pPr>
            <a:r>
              <a:rPr lang="en-US" sz="4800" dirty="0">
                <a:solidFill>
                  <a:srgbClr val="294D70"/>
                </a:solidFill>
                <a:latin typeface="Anton"/>
                <a:ea typeface="Anton"/>
                <a:cs typeface="Anton"/>
                <a:sym typeface="Anton"/>
              </a:rPr>
              <a:t>Why Do Public Safety In-building Regulations Fall Under </a:t>
            </a:r>
          </a:p>
        </p:txBody>
      </p:sp>
      <p:sp>
        <p:nvSpPr>
          <p:cNvPr id="5" name="Freeform 5" descr="Upscale Image"/>
          <p:cNvSpPr/>
          <p:nvPr/>
        </p:nvSpPr>
        <p:spPr>
          <a:xfrm>
            <a:off x="4768995" y="7336944"/>
            <a:ext cx="8750010" cy="1921356"/>
          </a:xfrm>
          <a:custGeom>
            <a:avLst/>
            <a:gdLst/>
            <a:ahLst/>
            <a:cxnLst/>
            <a:rect l="l" t="t" r="r" b="b"/>
            <a:pathLst>
              <a:path w="8750010" h="1921356">
                <a:moveTo>
                  <a:pt x="0" y="0"/>
                </a:moveTo>
                <a:lnTo>
                  <a:pt x="8750010" y="0"/>
                </a:lnTo>
                <a:lnTo>
                  <a:pt x="8750010" y="1921356"/>
                </a:lnTo>
                <a:lnTo>
                  <a:pt x="0" y="1921356"/>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0" y="9258300"/>
            <a:ext cx="18288000" cy="2514600"/>
            <a:chOff x="0" y="0"/>
            <a:chExt cx="24384000" cy="3352800"/>
          </a:xfrm>
        </p:grpSpPr>
        <p:sp>
          <p:nvSpPr>
            <p:cNvPr id="7" name="Freeform 7"/>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9" name="TextBox 9"/>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37927" y="0"/>
            <a:ext cx="1350073" cy="1350073"/>
            <a:chOff x="0" y="0"/>
            <a:chExt cx="361541" cy="361541"/>
          </a:xfrm>
        </p:grpSpPr>
        <p:sp>
          <p:nvSpPr>
            <p:cNvPr id="3" name="Freeform 3"/>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761999" y="1790700"/>
            <a:ext cx="15163801" cy="7617470"/>
          </a:xfrm>
          <a:prstGeom prst="rect">
            <a:avLst/>
          </a:prstGeom>
        </p:spPr>
        <p:txBody>
          <a:bodyPr wrap="square" lIns="0" tIns="0" rIns="0" bIns="0" rtlCol="0" anchor="t">
            <a:spAutoFit/>
          </a:bodyPr>
          <a:lstStyle/>
          <a:p>
            <a:pPr algn="l">
              <a:lnSpc>
                <a:spcPts val="4324"/>
              </a:lnSpc>
            </a:pPr>
            <a:r>
              <a:rPr lang="en-US" sz="3088" b="1" dirty="0">
                <a:solidFill>
                  <a:srgbClr val="000000"/>
                </a:solidFill>
                <a:latin typeface="Inter Bold"/>
                <a:ea typeface="Inter Bold"/>
                <a:cs typeface="Inter Bold"/>
                <a:sym typeface="Inter Bold"/>
              </a:rPr>
              <a:t>• </a:t>
            </a:r>
            <a:r>
              <a:rPr lang="en-US" sz="4000" b="1" dirty="0">
                <a:solidFill>
                  <a:srgbClr val="000000"/>
                </a:solidFill>
                <a:latin typeface="+mj-lt"/>
                <a:ea typeface="Inter Bold"/>
                <a:cs typeface="Inter Bold"/>
                <a:sym typeface="Inter Bold"/>
              </a:rPr>
              <a:t>Responsible for the 2-way radio macro network used for providing RF 	coverage for all First responders</a:t>
            </a:r>
          </a:p>
          <a:p>
            <a:pPr algn="l">
              <a:lnSpc>
                <a:spcPts val="4324"/>
              </a:lnSpc>
            </a:pPr>
            <a:endParaRPr lang="en-US" sz="4000" b="1" dirty="0">
              <a:solidFill>
                <a:srgbClr val="000000"/>
              </a:solidFill>
              <a:latin typeface="+mj-lt"/>
              <a:ea typeface="Inter Bold"/>
              <a:cs typeface="Inter Bold"/>
              <a:sym typeface="Inter Bold"/>
            </a:endParaRPr>
          </a:p>
          <a:p>
            <a:pPr algn="l">
              <a:lnSpc>
                <a:spcPts val="4324"/>
              </a:lnSpc>
            </a:pPr>
            <a:r>
              <a:rPr lang="en-US" sz="4000" b="1" dirty="0">
                <a:solidFill>
                  <a:srgbClr val="000000"/>
                </a:solidFill>
                <a:latin typeface="+mj-lt"/>
                <a:ea typeface="Inter Bold"/>
                <a:cs typeface="Inter Bold"/>
                <a:sym typeface="Inter Bold"/>
              </a:rPr>
              <a:t>• Handle Retransmission agreement forms for BDA/DAS approval and 	registration</a:t>
            </a:r>
          </a:p>
          <a:p>
            <a:pPr algn="l">
              <a:lnSpc>
                <a:spcPts val="4324"/>
              </a:lnSpc>
            </a:pPr>
            <a:endParaRPr lang="en-US" sz="4000" b="1" dirty="0">
              <a:solidFill>
                <a:srgbClr val="000000"/>
              </a:solidFill>
              <a:latin typeface="+mj-lt"/>
              <a:ea typeface="Inter Bold"/>
              <a:cs typeface="Inter Bold"/>
              <a:sym typeface="Inter Bold"/>
            </a:endParaRPr>
          </a:p>
          <a:p>
            <a:pPr algn="l">
              <a:lnSpc>
                <a:spcPts val="4324"/>
              </a:lnSpc>
            </a:pPr>
            <a:r>
              <a:rPr lang="en-US" sz="4000" b="1" dirty="0">
                <a:solidFill>
                  <a:srgbClr val="000000"/>
                </a:solidFill>
                <a:latin typeface="+mj-lt"/>
                <a:ea typeface="Inter Bold"/>
                <a:cs typeface="Inter Bold"/>
                <a:sym typeface="Inter Bold"/>
              </a:rPr>
              <a:t>• Provide Technical and RF guidance and requirements for ERCES </a:t>
            </a:r>
          </a:p>
          <a:p>
            <a:pPr algn="l">
              <a:lnSpc>
                <a:spcPts val="4324"/>
              </a:lnSpc>
            </a:pPr>
            <a:endParaRPr lang="en-US" sz="4000" b="1" dirty="0">
              <a:solidFill>
                <a:srgbClr val="000000"/>
              </a:solidFill>
              <a:latin typeface="+mj-lt"/>
              <a:ea typeface="Inter Bold"/>
              <a:cs typeface="Inter Bold"/>
              <a:sym typeface="Inter Bold"/>
            </a:endParaRPr>
          </a:p>
          <a:p>
            <a:pPr algn="l">
              <a:lnSpc>
                <a:spcPts val="4324"/>
              </a:lnSpc>
            </a:pPr>
            <a:r>
              <a:rPr lang="en-US" sz="4000" b="1" dirty="0">
                <a:solidFill>
                  <a:srgbClr val="000000"/>
                </a:solidFill>
                <a:latin typeface="+mj-lt"/>
                <a:ea typeface="Inter Bold"/>
                <a:cs typeface="Inter Bold"/>
                <a:sym typeface="Inter Bold"/>
              </a:rPr>
              <a:t>• </a:t>
            </a:r>
            <a:r>
              <a:rPr lang="en-US" sz="4000" b="1" dirty="0">
                <a:solidFill>
                  <a:srgbClr val="FF3D00"/>
                </a:solidFill>
                <a:latin typeface="+mj-lt"/>
                <a:ea typeface="Inter Bold"/>
                <a:cs typeface="Inter Bold"/>
                <a:sym typeface="Inter Bold"/>
              </a:rPr>
              <a:t>Should collaborate with Fire Marshal Team to write local AHJ 	Documents for ERCES requirements</a:t>
            </a:r>
          </a:p>
          <a:p>
            <a:pPr algn="l">
              <a:lnSpc>
                <a:spcPts val="4324"/>
              </a:lnSpc>
            </a:pPr>
            <a:endParaRPr lang="en-US" sz="4000" b="1" dirty="0">
              <a:solidFill>
                <a:srgbClr val="FF3D00"/>
              </a:solidFill>
              <a:latin typeface="+mj-lt"/>
              <a:ea typeface="Inter Bold"/>
              <a:cs typeface="Inter Bold"/>
              <a:sym typeface="Inter Bold"/>
            </a:endParaRPr>
          </a:p>
          <a:p>
            <a:pPr algn="l">
              <a:lnSpc>
                <a:spcPts val="4324"/>
              </a:lnSpc>
            </a:pPr>
            <a:r>
              <a:rPr lang="en-US" sz="4000" b="1" dirty="0">
                <a:solidFill>
                  <a:srgbClr val="000000"/>
                </a:solidFill>
                <a:latin typeface="+mj-lt"/>
                <a:ea typeface="Inter Bold"/>
                <a:cs typeface="Inter Bold"/>
                <a:sym typeface="Inter Bold"/>
              </a:rPr>
              <a:t>• Should test RF Network tower reception of BDA system UL RSSI levels 	and 	require UL gain decrease when excessive noise rise occurs</a:t>
            </a:r>
          </a:p>
          <a:p>
            <a:pPr marL="0" lvl="0" indent="0" algn="l">
              <a:lnSpc>
                <a:spcPts val="3483"/>
              </a:lnSpc>
              <a:spcBef>
                <a:spcPct val="0"/>
              </a:spcBef>
            </a:pPr>
            <a:endParaRPr lang="en-US" sz="3088" b="1" dirty="0">
              <a:solidFill>
                <a:srgbClr val="000000"/>
              </a:solidFill>
              <a:latin typeface="Inter Bold"/>
              <a:ea typeface="Inter Bold"/>
              <a:cs typeface="Inter Bold"/>
              <a:sym typeface="Inter Bold"/>
            </a:endParaRPr>
          </a:p>
        </p:txBody>
      </p:sp>
      <p:sp>
        <p:nvSpPr>
          <p:cNvPr id="7" name="TextBox 7"/>
          <p:cNvSpPr txBox="1"/>
          <p:nvPr/>
        </p:nvSpPr>
        <p:spPr>
          <a:xfrm>
            <a:off x="376096" y="166968"/>
            <a:ext cx="6924748" cy="1183106"/>
          </a:xfrm>
          <a:prstGeom prst="rect">
            <a:avLst/>
          </a:prstGeom>
        </p:spPr>
        <p:txBody>
          <a:bodyPr lIns="0" tIns="0" rIns="0" bIns="0" rtlCol="0" anchor="t">
            <a:spAutoFit/>
          </a:bodyPr>
          <a:lstStyle/>
          <a:p>
            <a:pPr marL="0" lvl="0" indent="0" algn="l">
              <a:lnSpc>
                <a:spcPts val="9719"/>
              </a:lnSpc>
            </a:pPr>
            <a:r>
              <a:rPr lang="en-US" sz="6942">
                <a:solidFill>
                  <a:srgbClr val="294D70"/>
                </a:solidFill>
                <a:latin typeface="Anton"/>
                <a:ea typeface="Anton"/>
                <a:cs typeface="Anton"/>
                <a:sym typeface="Anton"/>
              </a:rPr>
              <a:t>FCC </a:t>
            </a:r>
            <a:r>
              <a:rPr lang="en-US" sz="6942">
                <a:solidFill>
                  <a:srgbClr val="FF3D00"/>
                </a:solidFill>
                <a:latin typeface="Anton"/>
                <a:ea typeface="Anton"/>
                <a:cs typeface="Anton"/>
                <a:sym typeface="Anton"/>
              </a:rPr>
              <a:t>LICENSE HOLDER</a:t>
            </a:r>
          </a:p>
        </p:txBody>
      </p:sp>
      <p:grpSp>
        <p:nvGrpSpPr>
          <p:cNvPr id="8" name="Group 8"/>
          <p:cNvGrpSpPr/>
          <p:nvPr/>
        </p:nvGrpSpPr>
        <p:grpSpPr>
          <a:xfrm>
            <a:off x="0" y="9258300"/>
            <a:ext cx="18288000" cy="2514600"/>
            <a:chOff x="0" y="0"/>
            <a:chExt cx="24384000" cy="3352800"/>
          </a:xfrm>
        </p:grpSpPr>
        <p:sp>
          <p:nvSpPr>
            <p:cNvPr id="9" name="Freeform 9"/>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7"/>
              <a:stretch>
                <a:fillRect/>
              </a:stretch>
            </a:blipFill>
          </p:spPr>
          <p:txBody>
            <a:bodyPr/>
            <a:lstStyle/>
            <a:p>
              <a:endParaRPr lang="en-US"/>
            </a:p>
          </p:txBody>
        </p:sp>
      </p:grpSp>
      <p:sp>
        <p:nvSpPr>
          <p:cNvPr id="11" name="TextBox 11"/>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444552" y="9874478"/>
            <a:ext cx="292418" cy="197167"/>
            <a:chOff x="0" y="0"/>
            <a:chExt cx="389890" cy="262890"/>
          </a:xfrm>
        </p:grpSpPr>
        <p:grpSp>
          <p:nvGrpSpPr>
            <p:cNvPr id="3" name="Group 3"/>
            <p:cNvGrpSpPr/>
            <p:nvPr/>
          </p:nvGrpSpPr>
          <p:grpSpPr>
            <a:xfrm>
              <a:off x="138430" y="0"/>
              <a:ext cx="251460" cy="251460"/>
              <a:chOff x="0" y="0"/>
              <a:chExt cx="251460" cy="251460"/>
            </a:xfrm>
          </p:grpSpPr>
          <p:sp>
            <p:nvSpPr>
              <p:cNvPr id="4" name="Freeform 4"/>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5" name="Group 5"/>
            <p:cNvGrpSpPr/>
            <p:nvPr/>
          </p:nvGrpSpPr>
          <p:grpSpPr>
            <a:xfrm>
              <a:off x="0" y="11430"/>
              <a:ext cx="251460" cy="251460"/>
              <a:chOff x="0" y="0"/>
              <a:chExt cx="251460" cy="251460"/>
            </a:xfrm>
          </p:grpSpPr>
          <p:sp>
            <p:nvSpPr>
              <p:cNvPr id="6" name="Freeform 6"/>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7" name="Freeform 7"/>
          <p:cNvSpPr/>
          <p:nvPr/>
        </p:nvSpPr>
        <p:spPr>
          <a:xfrm>
            <a:off x="2610742" y="1421985"/>
            <a:ext cx="12490165" cy="7680424"/>
          </a:xfrm>
          <a:custGeom>
            <a:avLst/>
            <a:gdLst/>
            <a:ahLst/>
            <a:cxnLst/>
            <a:rect l="l" t="t" r="r" b="b"/>
            <a:pathLst>
              <a:path w="11873929" h="7436048">
                <a:moveTo>
                  <a:pt x="0" y="0"/>
                </a:moveTo>
                <a:lnTo>
                  <a:pt x="11873928" y="0"/>
                </a:lnTo>
                <a:lnTo>
                  <a:pt x="11873928" y="7436048"/>
                </a:lnTo>
                <a:lnTo>
                  <a:pt x="0" y="7436048"/>
                </a:lnTo>
                <a:lnTo>
                  <a:pt x="0" y="0"/>
                </a:lnTo>
                <a:close/>
              </a:path>
            </a:pathLst>
          </a:custGeom>
          <a:blipFill>
            <a:blip r:embed="rId2"/>
            <a:stretch>
              <a:fillRect/>
            </a:stretch>
          </a:blipFill>
        </p:spPr>
        <p:txBody>
          <a:bodyPr/>
          <a:lstStyle/>
          <a:p>
            <a:endParaRPr lang="en-US" dirty="0"/>
          </a:p>
        </p:txBody>
      </p:sp>
      <p:sp>
        <p:nvSpPr>
          <p:cNvPr id="8" name="TextBox 8"/>
          <p:cNvSpPr txBox="1"/>
          <p:nvPr/>
        </p:nvSpPr>
        <p:spPr>
          <a:xfrm>
            <a:off x="1028700" y="106979"/>
            <a:ext cx="5250874" cy="920643"/>
          </a:xfrm>
          <a:prstGeom prst="rect">
            <a:avLst/>
          </a:prstGeom>
        </p:spPr>
        <p:txBody>
          <a:bodyPr lIns="0" tIns="0" rIns="0" bIns="0" rtlCol="0" anchor="t">
            <a:spAutoFit/>
          </a:bodyPr>
          <a:lstStyle/>
          <a:p>
            <a:pPr marL="0" lvl="0" indent="0" algn="l">
              <a:lnSpc>
                <a:spcPts val="7530"/>
              </a:lnSpc>
            </a:pPr>
            <a:r>
              <a:rPr lang="en-US" sz="5379">
                <a:solidFill>
                  <a:srgbClr val="294D70"/>
                </a:solidFill>
                <a:latin typeface="Anton"/>
                <a:ea typeface="Anton"/>
                <a:cs typeface="Anton"/>
                <a:sym typeface="Anton"/>
              </a:rPr>
              <a:t>Codes &amp; </a:t>
            </a:r>
            <a:r>
              <a:rPr lang="en-US" sz="5379">
                <a:solidFill>
                  <a:srgbClr val="FF3D00"/>
                </a:solidFill>
                <a:latin typeface="Anton"/>
                <a:ea typeface="Anton"/>
                <a:cs typeface="Anton"/>
                <a:sym typeface="Anton"/>
              </a:rPr>
              <a:t>Standards</a:t>
            </a:r>
          </a:p>
        </p:txBody>
      </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37927" y="0"/>
            <a:ext cx="1350073" cy="1350073"/>
            <a:chOff x="0" y="0"/>
            <a:chExt cx="361541" cy="361541"/>
          </a:xfrm>
        </p:grpSpPr>
        <p:sp>
          <p:nvSpPr>
            <p:cNvPr id="3" name="Freeform 3"/>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413011" y="1638738"/>
            <a:ext cx="15296350" cy="6229590"/>
          </a:xfrm>
          <a:prstGeom prst="rect">
            <a:avLst/>
          </a:prstGeom>
        </p:spPr>
        <p:txBody>
          <a:bodyPr lIns="0" tIns="0" rIns="0" bIns="0" rtlCol="0" anchor="t">
            <a:spAutoFit/>
          </a:bodyPr>
          <a:lstStyle/>
          <a:p>
            <a:pPr algn="l">
              <a:lnSpc>
                <a:spcPts val="5890"/>
              </a:lnSpc>
            </a:pPr>
            <a:r>
              <a:rPr lang="en-US" sz="4207" b="1" dirty="0">
                <a:solidFill>
                  <a:srgbClr val="000000"/>
                </a:solidFill>
                <a:latin typeface="Inter Bold"/>
                <a:ea typeface="Inter Bold"/>
                <a:cs typeface="Inter Bold"/>
                <a:sym typeface="Inter Bold"/>
              </a:rPr>
              <a:t>UL 2524 STANDARD FOR SAFETY:</a:t>
            </a:r>
          </a:p>
          <a:p>
            <a:pPr algn="l">
              <a:lnSpc>
                <a:spcPts val="4335"/>
              </a:lnSpc>
            </a:pPr>
            <a:r>
              <a:rPr lang="en-US" sz="3600" dirty="0">
                <a:solidFill>
                  <a:srgbClr val="000000"/>
                </a:solidFill>
                <a:latin typeface="Inter"/>
                <a:ea typeface="Inter"/>
                <a:cs typeface="Inter"/>
                <a:sym typeface="Inter"/>
              </a:rPr>
              <a:t>In-building 2-Way Emergency Radio Communication Enhancement Systems Includes:</a:t>
            </a:r>
          </a:p>
          <a:p>
            <a:pPr algn="l">
              <a:lnSpc>
                <a:spcPts val="4335"/>
              </a:lnSpc>
            </a:pPr>
            <a:endParaRPr lang="en-US" sz="3097" dirty="0">
              <a:solidFill>
                <a:srgbClr val="000000"/>
              </a:solidFill>
              <a:latin typeface="Inter"/>
              <a:ea typeface="Inter"/>
              <a:cs typeface="Inter"/>
              <a:sym typeface="Inter"/>
            </a:endParaRPr>
          </a:p>
          <a:p>
            <a:pPr algn="l">
              <a:lnSpc>
                <a:spcPts val="4335"/>
              </a:lnSpc>
            </a:pPr>
            <a:r>
              <a:rPr lang="en-US" sz="3097" dirty="0">
                <a:solidFill>
                  <a:srgbClr val="000000"/>
                </a:solidFill>
                <a:latin typeface="Inter"/>
                <a:ea typeface="Inter"/>
                <a:cs typeface="Inter"/>
                <a:sym typeface="Inter"/>
              </a:rPr>
              <a:t>•</a:t>
            </a:r>
            <a:r>
              <a:rPr lang="en-US" sz="3200" dirty="0">
                <a:solidFill>
                  <a:srgbClr val="000000"/>
                </a:solidFill>
                <a:latin typeface="Inter"/>
                <a:ea typeface="Inter"/>
                <a:cs typeface="Inter"/>
                <a:sym typeface="Inter"/>
              </a:rPr>
              <a:t>Minimum enclosure specs, NEMA4 testing</a:t>
            </a:r>
          </a:p>
          <a:p>
            <a:pPr algn="l">
              <a:lnSpc>
                <a:spcPts val="4335"/>
              </a:lnSpc>
            </a:pPr>
            <a:r>
              <a:rPr lang="en-US" sz="3200" dirty="0">
                <a:solidFill>
                  <a:srgbClr val="000000"/>
                </a:solidFill>
                <a:latin typeface="Inter"/>
                <a:ea typeface="Inter"/>
                <a:cs typeface="Inter"/>
                <a:sym typeface="Inter"/>
              </a:rPr>
              <a:t>•Electrical safety of active components</a:t>
            </a:r>
          </a:p>
          <a:p>
            <a:pPr algn="l">
              <a:lnSpc>
                <a:spcPts val="4335"/>
              </a:lnSpc>
            </a:pPr>
            <a:r>
              <a:rPr lang="en-US" sz="3200" dirty="0">
                <a:solidFill>
                  <a:srgbClr val="000000"/>
                </a:solidFill>
                <a:latin typeface="Inter"/>
                <a:ea typeface="Inter"/>
                <a:cs typeface="Inter"/>
                <a:sym typeface="Inter"/>
              </a:rPr>
              <a:t>•Meets minimum environmental conditions</a:t>
            </a:r>
          </a:p>
          <a:p>
            <a:pPr algn="l">
              <a:lnSpc>
                <a:spcPts val="4335"/>
              </a:lnSpc>
            </a:pPr>
            <a:r>
              <a:rPr lang="en-US" sz="3200" dirty="0">
                <a:solidFill>
                  <a:srgbClr val="000000"/>
                </a:solidFill>
                <a:latin typeface="Inter"/>
                <a:ea typeface="Inter"/>
                <a:cs typeface="Inter"/>
                <a:sym typeface="Inter"/>
              </a:rPr>
              <a:t>•Durability, Strike tests</a:t>
            </a:r>
          </a:p>
          <a:p>
            <a:pPr algn="l">
              <a:lnSpc>
                <a:spcPts val="4335"/>
              </a:lnSpc>
            </a:pPr>
            <a:r>
              <a:rPr lang="en-US" sz="3200" dirty="0">
                <a:solidFill>
                  <a:srgbClr val="000000"/>
                </a:solidFill>
                <a:latin typeface="Inter"/>
                <a:ea typeface="Inter"/>
                <a:cs typeface="Inter"/>
                <a:sym typeface="Inter"/>
              </a:rPr>
              <a:t>•Alarms operate as needed to comply with NFPA</a:t>
            </a:r>
          </a:p>
          <a:p>
            <a:pPr algn="l">
              <a:lnSpc>
                <a:spcPts val="4335"/>
              </a:lnSpc>
              <a:spcBef>
                <a:spcPct val="0"/>
              </a:spcBef>
            </a:pPr>
            <a:r>
              <a:rPr lang="en-US" sz="3200" dirty="0">
                <a:solidFill>
                  <a:srgbClr val="000000"/>
                </a:solidFill>
                <a:latin typeface="Inter"/>
                <a:ea typeface="Inter"/>
                <a:cs typeface="Inter"/>
                <a:sym typeface="Inter"/>
              </a:rPr>
              <a:t>•Only covers BDA, Battery Backup, Alarm Panel, other active (powered) 	devices</a:t>
            </a:r>
          </a:p>
        </p:txBody>
      </p:sp>
      <p:sp>
        <p:nvSpPr>
          <p:cNvPr id="7" name="Freeform 7"/>
          <p:cNvSpPr/>
          <p:nvPr/>
        </p:nvSpPr>
        <p:spPr>
          <a:xfrm>
            <a:off x="413011" y="7996320"/>
            <a:ext cx="12772840" cy="973929"/>
          </a:xfrm>
          <a:custGeom>
            <a:avLst/>
            <a:gdLst/>
            <a:ahLst/>
            <a:cxnLst/>
            <a:rect l="l" t="t" r="r" b="b"/>
            <a:pathLst>
              <a:path w="12772840" h="973929">
                <a:moveTo>
                  <a:pt x="0" y="0"/>
                </a:moveTo>
                <a:lnTo>
                  <a:pt x="12772840" y="0"/>
                </a:lnTo>
                <a:lnTo>
                  <a:pt x="12772840" y="973929"/>
                </a:lnTo>
                <a:lnTo>
                  <a:pt x="0" y="973929"/>
                </a:lnTo>
                <a:lnTo>
                  <a:pt x="0" y="0"/>
                </a:lnTo>
                <a:close/>
              </a:path>
            </a:pathLst>
          </a:custGeom>
          <a:blipFill>
            <a:blip r:embed="rId4"/>
            <a:stretch>
              <a:fillRect/>
            </a:stretch>
          </a:blipFill>
        </p:spPr>
        <p:txBody>
          <a:bodyPr/>
          <a:lstStyle/>
          <a:p>
            <a:endParaRPr lang="en-US"/>
          </a:p>
        </p:txBody>
      </p:sp>
      <p:sp>
        <p:nvSpPr>
          <p:cNvPr id="8" name="Freeform 8"/>
          <p:cNvSpPr/>
          <p:nvPr/>
        </p:nvSpPr>
        <p:spPr>
          <a:xfrm>
            <a:off x="14431967" y="3127563"/>
            <a:ext cx="3191524" cy="3174815"/>
          </a:xfrm>
          <a:custGeom>
            <a:avLst/>
            <a:gdLst/>
            <a:ahLst/>
            <a:cxnLst/>
            <a:rect l="l" t="t" r="r" b="b"/>
            <a:pathLst>
              <a:path w="3191524" h="3174815">
                <a:moveTo>
                  <a:pt x="0" y="0"/>
                </a:moveTo>
                <a:lnTo>
                  <a:pt x="3191524" y="0"/>
                </a:lnTo>
                <a:lnTo>
                  <a:pt x="3191524" y="3174815"/>
                </a:lnTo>
                <a:lnTo>
                  <a:pt x="0" y="3174815"/>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413011" y="169134"/>
            <a:ext cx="5871843"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WHAT IS </a:t>
            </a:r>
            <a:r>
              <a:rPr lang="en-US" sz="5600">
                <a:solidFill>
                  <a:srgbClr val="FF3D00"/>
                </a:solidFill>
                <a:latin typeface="Anton"/>
                <a:ea typeface="Anton"/>
                <a:cs typeface="Anton"/>
                <a:sym typeface="Anton"/>
              </a:rPr>
              <a:t>UL2524</a:t>
            </a:r>
          </a:p>
        </p:txBody>
      </p:sp>
      <p:grpSp>
        <p:nvGrpSpPr>
          <p:cNvPr id="10" name="Group 10"/>
          <p:cNvGrpSpPr/>
          <p:nvPr/>
        </p:nvGrpSpPr>
        <p:grpSpPr>
          <a:xfrm>
            <a:off x="0" y="9258300"/>
            <a:ext cx="18288000" cy="2514600"/>
            <a:chOff x="0" y="0"/>
            <a:chExt cx="24384000" cy="3352800"/>
          </a:xfrm>
        </p:grpSpPr>
        <p:sp>
          <p:nvSpPr>
            <p:cNvPr id="11" name="Freeform 11"/>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8"/>
              <a:stretch>
                <a:fillRect/>
              </a:stretch>
            </a:blipFill>
          </p:spPr>
          <p:txBody>
            <a:bodyPr/>
            <a:lstStyle/>
            <a:p>
              <a:endParaRPr lang="en-US"/>
            </a:p>
          </p:txBody>
        </p:sp>
      </p:grpSp>
      <p:sp>
        <p:nvSpPr>
          <p:cNvPr id="13" name="TextBox 13"/>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37927" y="0"/>
            <a:ext cx="1350073" cy="1350073"/>
            <a:chOff x="0" y="0"/>
            <a:chExt cx="361541" cy="361541"/>
          </a:xfrm>
        </p:grpSpPr>
        <p:sp>
          <p:nvSpPr>
            <p:cNvPr id="3" name="Freeform 3"/>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7543578" y="10011075"/>
            <a:ext cx="153027" cy="54483"/>
            <a:chOff x="0" y="0"/>
            <a:chExt cx="1473200" cy="524510"/>
          </a:xfrm>
        </p:grpSpPr>
        <p:sp>
          <p:nvSpPr>
            <p:cNvPr id="7" name="Freeform 7"/>
            <p:cNvSpPr/>
            <p:nvPr/>
          </p:nvSpPr>
          <p:spPr>
            <a:xfrm>
              <a:off x="49530" y="15240"/>
              <a:ext cx="1377950" cy="463550"/>
            </a:xfrm>
            <a:custGeom>
              <a:avLst/>
              <a:gdLst/>
              <a:ahLst/>
              <a:cxnLst/>
              <a:rect l="l" t="t" r="r" b="b"/>
              <a:pathLst>
                <a:path w="1377950" h="463550">
                  <a:moveTo>
                    <a:pt x="386080" y="107950"/>
                  </a:moveTo>
                  <a:cubicBezTo>
                    <a:pt x="379730" y="349250"/>
                    <a:pt x="375920" y="384810"/>
                    <a:pt x="358140" y="410210"/>
                  </a:cubicBezTo>
                  <a:cubicBezTo>
                    <a:pt x="342900" y="433070"/>
                    <a:pt x="314960" y="452120"/>
                    <a:pt x="289560" y="458470"/>
                  </a:cubicBezTo>
                  <a:cubicBezTo>
                    <a:pt x="264160" y="463550"/>
                    <a:pt x="227330" y="457200"/>
                    <a:pt x="205740" y="441960"/>
                  </a:cubicBezTo>
                  <a:cubicBezTo>
                    <a:pt x="184150" y="427990"/>
                    <a:pt x="162560" y="393700"/>
                    <a:pt x="160020" y="368300"/>
                  </a:cubicBezTo>
                  <a:cubicBezTo>
                    <a:pt x="157480" y="342900"/>
                    <a:pt x="170180" y="307340"/>
                    <a:pt x="187960" y="289560"/>
                  </a:cubicBezTo>
                  <a:cubicBezTo>
                    <a:pt x="205740" y="271780"/>
                    <a:pt x="223520" y="267970"/>
                    <a:pt x="265430" y="261620"/>
                  </a:cubicBezTo>
                  <a:cubicBezTo>
                    <a:pt x="406400" y="234950"/>
                    <a:pt x="1226820" y="205740"/>
                    <a:pt x="1240790" y="247650"/>
                  </a:cubicBezTo>
                  <a:cubicBezTo>
                    <a:pt x="1245870" y="260350"/>
                    <a:pt x="1189990" y="299720"/>
                    <a:pt x="1179830" y="294640"/>
                  </a:cubicBezTo>
                  <a:cubicBezTo>
                    <a:pt x="1170940" y="289560"/>
                    <a:pt x="1200150" y="222250"/>
                    <a:pt x="1188720" y="210820"/>
                  </a:cubicBezTo>
                  <a:cubicBezTo>
                    <a:pt x="1177290" y="199390"/>
                    <a:pt x="1151890" y="219710"/>
                    <a:pt x="1112520" y="223520"/>
                  </a:cubicBezTo>
                  <a:cubicBezTo>
                    <a:pt x="963930" y="234950"/>
                    <a:pt x="195580" y="259080"/>
                    <a:pt x="68580" y="219710"/>
                  </a:cubicBezTo>
                  <a:cubicBezTo>
                    <a:pt x="38100" y="209550"/>
                    <a:pt x="27940" y="199390"/>
                    <a:pt x="16510" y="182880"/>
                  </a:cubicBezTo>
                  <a:cubicBezTo>
                    <a:pt x="5080" y="166370"/>
                    <a:pt x="0" y="139700"/>
                    <a:pt x="1270" y="120650"/>
                  </a:cubicBezTo>
                  <a:cubicBezTo>
                    <a:pt x="1270" y="105410"/>
                    <a:pt x="6350" y="91440"/>
                    <a:pt x="16510" y="80010"/>
                  </a:cubicBezTo>
                  <a:cubicBezTo>
                    <a:pt x="27940" y="64770"/>
                    <a:pt x="41910" y="50800"/>
                    <a:pt x="68580" y="43180"/>
                  </a:cubicBezTo>
                  <a:cubicBezTo>
                    <a:pt x="137160" y="26670"/>
                    <a:pt x="341630" y="80010"/>
                    <a:pt x="459740" y="87630"/>
                  </a:cubicBezTo>
                  <a:cubicBezTo>
                    <a:pt x="556260" y="93980"/>
                    <a:pt x="631190" y="81280"/>
                    <a:pt x="723900" y="93980"/>
                  </a:cubicBezTo>
                  <a:cubicBezTo>
                    <a:pt x="833120" y="107950"/>
                    <a:pt x="971550" y="161290"/>
                    <a:pt x="1070610" y="179070"/>
                  </a:cubicBezTo>
                  <a:cubicBezTo>
                    <a:pt x="1144270" y="191770"/>
                    <a:pt x="1224280" y="181610"/>
                    <a:pt x="1264920" y="198120"/>
                  </a:cubicBezTo>
                  <a:cubicBezTo>
                    <a:pt x="1287780" y="205740"/>
                    <a:pt x="1300480" y="217170"/>
                    <a:pt x="1310640" y="232410"/>
                  </a:cubicBezTo>
                  <a:cubicBezTo>
                    <a:pt x="1320800" y="246380"/>
                    <a:pt x="1327150" y="269240"/>
                    <a:pt x="1325880" y="287020"/>
                  </a:cubicBezTo>
                  <a:cubicBezTo>
                    <a:pt x="1324610" y="304800"/>
                    <a:pt x="1318260" y="326390"/>
                    <a:pt x="1304290" y="339090"/>
                  </a:cubicBezTo>
                  <a:cubicBezTo>
                    <a:pt x="1289050" y="355600"/>
                    <a:pt x="1250950" y="370840"/>
                    <a:pt x="1228090" y="369570"/>
                  </a:cubicBezTo>
                  <a:cubicBezTo>
                    <a:pt x="1209040" y="369570"/>
                    <a:pt x="1188720" y="358140"/>
                    <a:pt x="1176020" y="346710"/>
                  </a:cubicBezTo>
                  <a:cubicBezTo>
                    <a:pt x="1163320" y="334010"/>
                    <a:pt x="1150620" y="314960"/>
                    <a:pt x="1149350" y="295910"/>
                  </a:cubicBezTo>
                  <a:cubicBezTo>
                    <a:pt x="1148080" y="273050"/>
                    <a:pt x="1160780" y="234950"/>
                    <a:pt x="1176020" y="217170"/>
                  </a:cubicBezTo>
                  <a:cubicBezTo>
                    <a:pt x="1188720" y="203200"/>
                    <a:pt x="1210310" y="195580"/>
                    <a:pt x="1228090" y="193040"/>
                  </a:cubicBezTo>
                  <a:cubicBezTo>
                    <a:pt x="1245870" y="191770"/>
                    <a:pt x="1267460" y="196850"/>
                    <a:pt x="1282700" y="205740"/>
                  </a:cubicBezTo>
                  <a:cubicBezTo>
                    <a:pt x="1297940" y="214630"/>
                    <a:pt x="1313180" y="232410"/>
                    <a:pt x="1319530" y="248920"/>
                  </a:cubicBezTo>
                  <a:cubicBezTo>
                    <a:pt x="1325880" y="265430"/>
                    <a:pt x="1329690" y="288290"/>
                    <a:pt x="1322070" y="306070"/>
                  </a:cubicBezTo>
                  <a:cubicBezTo>
                    <a:pt x="1314450" y="327660"/>
                    <a:pt x="1290320" y="354330"/>
                    <a:pt x="1264920" y="365760"/>
                  </a:cubicBezTo>
                  <a:cubicBezTo>
                    <a:pt x="1235710" y="379730"/>
                    <a:pt x="1182370" y="370840"/>
                    <a:pt x="1148080" y="369570"/>
                  </a:cubicBezTo>
                  <a:cubicBezTo>
                    <a:pt x="1120140" y="369570"/>
                    <a:pt x="1104900" y="370840"/>
                    <a:pt x="1071880" y="364490"/>
                  </a:cubicBezTo>
                  <a:cubicBezTo>
                    <a:pt x="1000760" y="351790"/>
                    <a:pt x="853440" y="292100"/>
                    <a:pt x="748030" y="276860"/>
                  </a:cubicBezTo>
                  <a:cubicBezTo>
                    <a:pt x="647700" y="261620"/>
                    <a:pt x="556260" y="274320"/>
                    <a:pt x="452120" y="265430"/>
                  </a:cubicBezTo>
                  <a:cubicBezTo>
                    <a:pt x="332740" y="256540"/>
                    <a:pt x="137160" y="245110"/>
                    <a:pt x="68580" y="219710"/>
                  </a:cubicBezTo>
                  <a:cubicBezTo>
                    <a:pt x="41910" y="209550"/>
                    <a:pt x="27940" y="198120"/>
                    <a:pt x="16510" y="182880"/>
                  </a:cubicBezTo>
                  <a:cubicBezTo>
                    <a:pt x="6350" y="171450"/>
                    <a:pt x="1270" y="157480"/>
                    <a:pt x="1270" y="142240"/>
                  </a:cubicBezTo>
                  <a:cubicBezTo>
                    <a:pt x="0" y="124460"/>
                    <a:pt x="5080" y="96520"/>
                    <a:pt x="16510" y="80010"/>
                  </a:cubicBezTo>
                  <a:cubicBezTo>
                    <a:pt x="27940" y="63500"/>
                    <a:pt x="36830" y="53340"/>
                    <a:pt x="68580" y="43180"/>
                  </a:cubicBezTo>
                  <a:cubicBezTo>
                    <a:pt x="205740" y="0"/>
                    <a:pt x="1102360" y="16510"/>
                    <a:pt x="1258570" y="40640"/>
                  </a:cubicBezTo>
                  <a:cubicBezTo>
                    <a:pt x="1299210" y="45720"/>
                    <a:pt x="1314450" y="45720"/>
                    <a:pt x="1332230" y="63500"/>
                  </a:cubicBezTo>
                  <a:cubicBezTo>
                    <a:pt x="1353820" y="83820"/>
                    <a:pt x="1365250" y="125730"/>
                    <a:pt x="1371600" y="165100"/>
                  </a:cubicBezTo>
                  <a:cubicBezTo>
                    <a:pt x="1377950" y="214630"/>
                    <a:pt x="1372870" y="297180"/>
                    <a:pt x="1356360" y="340360"/>
                  </a:cubicBezTo>
                  <a:cubicBezTo>
                    <a:pt x="1344930" y="370840"/>
                    <a:pt x="1329690" y="393700"/>
                    <a:pt x="1305560" y="408940"/>
                  </a:cubicBezTo>
                  <a:cubicBezTo>
                    <a:pt x="1277620" y="426720"/>
                    <a:pt x="1244600" y="424180"/>
                    <a:pt x="1187450" y="429260"/>
                  </a:cubicBezTo>
                  <a:cubicBezTo>
                    <a:pt x="1037590" y="443230"/>
                    <a:pt x="496570" y="435610"/>
                    <a:pt x="364490" y="430530"/>
                  </a:cubicBezTo>
                  <a:cubicBezTo>
                    <a:pt x="322580" y="429260"/>
                    <a:pt x="292100" y="439420"/>
                    <a:pt x="283210" y="425450"/>
                  </a:cubicBezTo>
                  <a:cubicBezTo>
                    <a:pt x="273050" y="410210"/>
                    <a:pt x="328930" y="355600"/>
                    <a:pt x="320040" y="335280"/>
                  </a:cubicBezTo>
                  <a:cubicBezTo>
                    <a:pt x="309880" y="313690"/>
                    <a:pt x="236220" y="330200"/>
                    <a:pt x="217170" y="303530"/>
                  </a:cubicBezTo>
                  <a:cubicBezTo>
                    <a:pt x="191770" y="265430"/>
                    <a:pt x="222250" y="129540"/>
                    <a:pt x="233680" y="90170"/>
                  </a:cubicBezTo>
                  <a:cubicBezTo>
                    <a:pt x="238760" y="73660"/>
                    <a:pt x="242570" y="66040"/>
                    <a:pt x="250190" y="57150"/>
                  </a:cubicBezTo>
                  <a:cubicBezTo>
                    <a:pt x="259080" y="48260"/>
                    <a:pt x="269240" y="39370"/>
                    <a:pt x="281940" y="35560"/>
                  </a:cubicBezTo>
                  <a:cubicBezTo>
                    <a:pt x="295910" y="31750"/>
                    <a:pt x="320040" y="30480"/>
                    <a:pt x="336550" y="35560"/>
                  </a:cubicBezTo>
                  <a:cubicBezTo>
                    <a:pt x="351790" y="41910"/>
                    <a:pt x="369570" y="58420"/>
                    <a:pt x="377190" y="72390"/>
                  </a:cubicBezTo>
                  <a:cubicBezTo>
                    <a:pt x="384810" y="83820"/>
                    <a:pt x="386080" y="107950"/>
                    <a:pt x="386080" y="107950"/>
                  </a:cubicBezTo>
                </a:path>
              </a:pathLst>
            </a:custGeom>
            <a:solidFill>
              <a:srgbClr val="294D70"/>
            </a:solidFill>
            <a:ln cap="sq">
              <a:noFill/>
              <a:prstDash val="solid"/>
              <a:miter/>
            </a:ln>
          </p:spPr>
          <p:txBody>
            <a:bodyPr/>
            <a:lstStyle/>
            <a:p>
              <a:endParaRPr lang="en-US"/>
            </a:p>
          </p:txBody>
        </p:sp>
      </p:grpSp>
      <p:sp>
        <p:nvSpPr>
          <p:cNvPr id="8" name="TextBox 8"/>
          <p:cNvSpPr txBox="1"/>
          <p:nvPr/>
        </p:nvSpPr>
        <p:spPr>
          <a:xfrm>
            <a:off x="745212" y="1905241"/>
            <a:ext cx="12567776" cy="6476517"/>
          </a:xfrm>
          <a:prstGeom prst="rect">
            <a:avLst/>
          </a:prstGeom>
        </p:spPr>
        <p:txBody>
          <a:bodyPr lIns="0" tIns="0" rIns="0" bIns="0" rtlCol="0" anchor="t">
            <a:spAutoFit/>
          </a:bodyPr>
          <a:lstStyle/>
          <a:p>
            <a:pPr algn="l">
              <a:lnSpc>
                <a:spcPts val="8315"/>
              </a:lnSpc>
            </a:pPr>
            <a:r>
              <a:rPr lang="en-US" sz="5939" b="1" dirty="0">
                <a:solidFill>
                  <a:srgbClr val="000000"/>
                </a:solidFill>
                <a:latin typeface="Inter Bold"/>
                <a:ea typeface="Inter Bold"/>
                <a:cs typeface="Inter Bold"/>
                <a:sym typeface="Inter Bold"/>
              </a:rPr>
              <a:t>Does </a:t>
            </a:r>
            <a:r>
              <a:rPr lang="en-US" sz="5939" b="1" u="sng" dirty="0">
                <a:solidFill>
                  <a:srgbClr val="000000"/>
                </a:solidFill>
                <a:latin typeface="Inter Bold"/>
                <a:ea typeface="Inter Bold"/>
                <a:cs typeface="Inter Bold"/>
                <a:sym typeface="Inter Bold"/>
              </a:rPr>
              <a:t>NOT</a:t>
            </a:r>
            <a:r>
              <a:rPr lang="en-US" sz="5939" b="1" dirty="0">
                <a:solidFill>
                  <a:srgbClr val="000000"/>
                </a:solidFill>
                <a:latin typeface="Inter Bold"/>
                <a:ea typeface="Inter Bold"/>
                <a:cs typeface="Inter Bold"/>
                <a:sym typeface="Inter Bold"/>
              </a:rPr>
              <a:t> Include:</a:t>
            </a:r>
          </a:p>
          <a:p>
            <a:pPr marL="571500" indent="-571500" algn="l">
              <a:lnSpc>
                <a:spcPts val="6120"/>
              </a:lnSpc>
              <a:buFont typeface="Arial" panose="020B0604020202020204" pitchFamily="34" charset="0"/>
              <a:buChar char="•"/>
            </a:pPr>
            <a:r>
              <a:rPr lang="en-US" sz="4371" dirty="0">
                <a:solidFill>
                  <a:srgbClr val="000000"/>
                </a:solidFill>
                <a:latin typeface="Inter"/>
                <a:ea typeface="Inter"/>
                <a:cs typeface="Inter"/>
                <a:sym typeface="Inter"/>
              </a:rPr>
              <a:t>RF system performance or Specs</a:t>
            </a:r>
          </a:p>
          <a:p>
            <a:pPr marL="571500" indent="-571500" algn="l">
              <a:lnSpc>
                <a:spcPts val="6120"/>
              </a:lnSpc>
              <a:buFont typeface="Arial" panose="020B0604020202020204" pitchFamily="34" charset="0"/>
              <a:buChar char="•"/>
            </a:pPr>
            <a:r>
              <a:rPr lang="en-US" sz="4371" dirty="0">
                <a:solidFill>
                  <a:srgbClr val="000000"/>
                </a:solidFill>
                <a:latin typeface="Inter"/>
                <a:ea typeface="Inter"/>
                <a:cs typeface="Inter"/>
                <a:sym typeface="Inter"/>
              </a:rPr>
              <a:t>Passive components, cables, antennas</a:t>
            </a:r>
          </a:p>
          <a:p>
            <a:pPr marL="571500" indent="-571500" algn="l">
              <a:lnSpc>
                <a:spcPts val="6120"/>
              </a:lnSpc>
              <a:buFont typeface="Arial" panose="020B0604020202020204" pitchFamily="34" charset="0"/>
              <a:buChar char="•"/>
            </a:pPr>
            <a:r>
              <a:rPr lang="en-US" sz="4371" dirty="0">
                <a:solidFill>
                  <a:srgbClr val="000000"/>
                </a:solidFill>
                <a:latin typeface="Inter"/>
                <a:ea typeface="Inter"/>
                <a:cs typeface="Inter"/>
                <a:sym typeface="Inter"/>
              </a:rPr>
              <a:t>Grid Testing</a:t>
            </a:r>
          </a:p>
          <a:p>
            <a:pPr marL="571500" indent="-571500" algn="l">
              <a:lnSpc>
                <a:spcPts val="6120"/>
              </a:lnSpc>
              <a:buFont typeface="Arial" panose="020B0604020202020204" pitchFamily="34" charset="0"/>
              <a:buChar char="•"/>
            </a:pPr>
            <a:r>
              <a:rPr lang="en-US" sz="4371" dirty="0">
                <a:solidFill>
                  <a:srgbClr val="000000"/>
                </a:solidFill>
                <a:latin typeface="Inter"/>
                <a:ea typeface="Inter"/>
                <a:cs typeface="Inter"/>
                <a:sym typeface="Inter"/>
              </a:rPr>
              <a:t>Design</a:t>
            </a:r>
          </a:p>
          <a:p>
            <a:pPr marL="571500" indent="-571500">
              <a:lnSpc>
                <a:spcPts val="6120"/>
              </a:lnSpc>
              <a:buFont typeface="Arial" panose="020B0604020202020204" pitchFamily="34" charset="0"/>
              <a:buChar char="•"/>
            </a:pPr>
            <a:r>
              <a:rPr lang="en-US" sz="4371" dirty="0">
                <a:solidFill>
                  <a:srgbClr val="000000"/>
                </a:solidFill>
                <a:latin typeface="Inter"/>
                <a:ea typeface="Inter"/>
                <a:cs typeface="Inter"/>
                <a:sym typeface="Inter"/>
              </a:rPr>
              <a:t>Installation</a:t>
            </a:r>
          </a:p>
          <a:p>
            <a:pPr marL="571500" indent="-571500" algn="l">
              <a:lnSpc>
                <a:spcPts val="6120"/>
              </a:lnSpc>
              <a:buFont typeface="Arial" panose="020B0604020202020204" pitchFamily="34" charset="0"/>
              <a:buChar char="•"/>
            </a:pPr>
            <a:r>
              <a:rPr lang="en-US" sz="4371" dirty="0">
                <a:solidFill>
                  <a:srgbClr val="000000"/>
                </a:solidFill>
                <a:latin typeface="Inter"/>
                <a:ea typeface="Inter"/>
                <a:cs typeface="Inter"/>
                <a:sym typeface="Inter"/>
              </a:rPr>
              <a:t>RF Coverage from the system</a:t>
            </a:r>
          </a:p>
          <a:p>
            <a:pPr marL="571500" indent="-571500" algn="l">
              <a:lnSpc>
                <a:spcPts val="6120"/>
              </a:lnSpc>
              <a:spcBef>
                <a:spcPct val="0"/>
              </a:spcBef>
              <a:buFont typeface="Arial" panose="020B0604020202020204" pitchFamily="34" charset="0"/>
              <a:buChar char="•"/>
            </a:pPr>
            <a:r>
              <a:rPr lang="en-US" sz="4371" dirty="0">
                <a:solidFill>
                  <a:srgbClr val="000000"/>
                </a:solidFill>
                <a:latin typeface="Inter"/>
                <a:ea typeface="Inter"/>
                <a:cs typeface="Inter"/>
                <a:sym typeface="Inter"/>
              </a:rPr>
              <a:t>Operational performance within a building</a:t>
            </a:r>
          </a:p>
        </p:txBody>
      </p:sp>
      <p:sp>
        <p:nvSpPr>
          <p:cNvPr id="9" name="Freeform 9"/>
          <p:cNvSpPr/>
          <p:nvPr/>
        </p:nvSpPr>
        <p:spPr>
          <a:xfrm>
            <a:off x="13783498" y="2867485"/>
            <a:ext cx="3475802" cy="3457604"/>
          </a:xfrm>
          <a:custGeom>
            <a:avLst/>
            <a:gdLst/>
            <a:ahLst/>
            <a:cxnLst/>
            <a:rect l="l" t="t" r="r" b="b"/>
            <a:pathLst>
              <a:path w="3475802" h="3457604">
                <a:moveTo>
                  <a:pt x="0" y="0"/>
                </a:moveTo>
                <a:lnTo>
                  <a:pt x="3475802" y="0"/>
                </a:lnTo>
                <a:lnTo>
                  <a:pt x="3475802" y="3457604"/>
                </a:lnTo>
                <a:lnTo>
                  <a:pt x="0" y="3457604"/>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45212" y="300318"/>
            <a:ext cx="8703588" cy="952056"/>
          </a:xfrm>
          <a:prstGeom prst="rect">
            <a:avLst/>
          </a:prstGeom>
        </p:spPr>
        <p:txBody>
          <a:bodyPr wrap="square" lIns="0" tIns="0" rIns="0" bIns="0" rtlCol="0" anchor="t">
            <a:spAutoFit/>
          </a:bodyPr>
          <a:lstStyle/>
          <a:p>
            <a:pPr marL="0" lvl="0" indent="0" algn="l">
              <a:lnSpc>
                <a:spcPts val="7840"/>
              </a:lnSpc>
            </a:pPr>
            <a:r>
              <a:rPr lang="en-US" sz="6000" dirty="0">
                <a:solidFill>
                  <a:srgbClr val="294D70"/>
                </a:solidFill>
                <a:latin typeface="Anton"/>
                <a:ea typeface="Anton"/>
                <a:cs typeface="Anton"/>
                <a:sym typeface="Anton"/>
              </a:rPr>
              <a:t>WHAT UL2524 </a:t>
            </a:r>
            <a:r>
              <a:rPr lang="en-US" sz="6000" dirty="0">
                <a:solidFill>
                  <a:srgbClr val="FF3D00"/>
                </a:solidFill>
                <a:latin typeface="Anton"/>
                <a:ea typeface="Anton"/>
                <a:cs typeface="Anton"/>
                <a:sym typeface="Anton"/>
              </a:rPr>
              <a:t>IS NOT </a:t>
            </a:r>
          </a:p>
        </p:txBody>
      </p:sp>
      <p:grpSp>
        <p:nvGrpSpPr>
          <p:cNvPr id="11" name="Group 11"/>
          <p:cNvGrpSpPr/>
          <p:nvPr/>
        </p:nvGrpSpPr>
        <p:grpSpPr>
          <a:xfrm>
            <a:off x="0" y="9258300"/>
            <a:ext cx="18288000" cy="2514600"/>
            <a:chOff x="0" y="0"/>
            <a:chExt cx="24384000" cy="3352800"/>
          </a:xfrm>
        </p:grpSpPr>
        <p:sp>
          <p:nvSpPr>
            <p:cNvPr id="12" name="Freeform 12"/>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7"/>
              <a:stretch>
                <a:fillRect/>
              </a:stretch>
            </a:blipFill>
          </p:spPr>
          <p:txBody>
            <a:bodyPr/>
            <a:lstStyle/>
            <a:p>
              <a:endParaRPr lang="en-US"/>
            </a:p>
          </p:txBody>
        </p:sp>
      </p:grpSp>
      <p:sp>
        <p:nvSpPr>
          <p:cNvPr id="14" name="TextBox 14"/>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Upscale Image"/>
          <p:cNvSpPr/>
          <p:nvPr/>
        </p:nvSpPr>
        <p:spPr>
          <a:xfrm>
            <a:off x="1066800" y="876300"/>
            <a:ext cx="16154400" cy="8815592"/>
          </a:xfrm>
          <a:custGeom>
            <a:avLst/>
            <a:gdLst/>
            <a:ahLst/>
            <a:cxnLst/>
            <a:rect l="l" t="t" r="r" b="b"/>
            <a:pathLst>
              <a:path w="15525935" h="8157585">
                <a:moveTo>
                  <a:pt x="0" y="0"/>
                </a:moveTo>
                <a:lnTo>
                  <a:pt x="15525934" y="0"/>
                </a:lnTo>
                <a:lnTo>
                  <a:pt x="15525934" y="8157584"/>
                </a:lnTo>
                <a:lnTo>
                  <a:pt x="0" y="815758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685800" y="118540"/>
            <a:ext cx="1391871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Code Comparison NFPA/1221 </a:t>
            </a:r>
            <a:r>
              <a:rPr lang="en-US" sz="5600" dirty="0">
                <a:solidFill>
                  <a:srgbClr val="FF3D00"/>
                </a:solidFill>
                <a:latin typeface="Anton"/>
                <a:ea typeface="Anton"/>
                <a:cs typeface="Anton"/>
                <a:sym typeface="Anton"/>
              </a:rPr>
              <a:t>2013, 2016, 2019</a:t>
            </a:r>
          </a:p>
        </p:txBody>
      </p:sp>
      <p:grpSp>
        <p:nvGrpSpPr>
          <p:cNvPr id="4" name="Group 4"/>
          <p:cNvGrpSpPr/>
          <p:nvPr/>
        </p:nvGrpSpPr>
        <p:grpSpPr>
          <a:xfrm>
            <a:off x="17444552" y="9874478"/>
            <a:ext cx="292418" cy="197167"/>
            <a:chOff x="0" y="0"/>
            <a:chExt cx="389890" cy="262890"/>
          </a:xfrm>
        </p:grpSpPr>
        <p:grpSp>
          <p:nvGrpSpPr>
            <p:cNvPr id="5" name="Group 5"/>
            <p:cNvGrpSpPr/>
            <p:nvPr/>
          </p:nvGrpSpPr>
          <p:grpSpPr>
            <a:xfrm>
              <a:off x="138430" y="0"/>
              <a:ext cx="251460" cy="251460"/>
              <a:chOff x="0" y="0"/>
              <a:chExt cx="251460" cy="251460"/>
            </a:xfrm>
          </p:grpSpPr>
          <p:sp>
            <p:nvSpPr>
              <p:cNvPr id="6" name="Freeform 6"/>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7" name="Group 7"/>
            <p:cNvGrpSpPr/>
            <p:nvPr/>
          </p:nvGrpSpPr>
          <p:grpSpPr>
            <a:xfrm>
              <a:off x="0" y="11430"/>
              <a:ext cx="251460" cy="251460"/>
              <a:chOff x="0" y="0"/>
              <a:chExt cx="251460" cy="251460"/>
            </a:xfrm>
          </p:grpSpPr>
          <p:sp>
            <p:nvSpPr>
              <p:cNvPr id="8" name="Freeform 8"/>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grpSp>
        <p:nvGrpSpPr>
          <p:cNvPr id="9" name="Group 9"/>
          <p:cNvGrpSpPr/>
          <p:nvPr/>
        </p:nvGrpSpPr>
        <p:grpSpPr>
          <a:xfrm>
            <a:off x="0" y="9691892"/>
            <a:ext cx="18288000" cy="2116773"/>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12" name="TextBox 12"/>
          <p:cNvSpPr txBox="1"/>
          <p:nvPr/>
        </p:nvSpPr>
        <p:spPr>
          <a:xfrm>
            <a:off x="304800" y="9840028"/>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92483"/>
            <a:ext cx="10706715" cy="821055"/>
          </a:xfrm>
          <a:prstGeom prst="rect">
            <a:avLst/>
          </a:prstGeom>
        </p:spPr>
        <p:txBody>
          <a:bodyPr lIns="0" tIns="0" rIns="0" bIns="0" rtlCol="0" anchor="t">
            <a:spAutoFit/>
          </a:bodyPr>
          <a:lstStyle/>
          <a:p>
            <a:pPr marL="0" lvl="0" indent="0" algn="l">
              <a:lnSpc>
                <a:spcPts val="6719"/>
              </a:lnSpc>
            </a:pPr>
            <a:r>
              <a:rPr lang="en-US" sz="4800" dirty="0">
                <a:solidFill>
                  <a:srgbClr val="294D70"/>
                </a:solidFill>
                <a:latin typeface="Anton"/>
                <a:ea typeface="Anton"/>
                <a:cs typeface="Anton"/>
                <a:sym typeface="Anton"/>
              </a:rPr>
              <a:t>Code Comparison IFC 510 </a:t>
            </a:r>
            <a:r>
              <a:rPr lang="en-US" sz="4800" dirty="0">
                <a:solidFill>
                  <a:srgbClr val="FF3D00"/>
                </a:solidFill>
                <a:latin typeface="Anton"/>
                <a:ea typeface="Anton"/>
                <a:cs typeface="Anton"/>
                <a:sym typeface="Anton"/>
              </a:rPr>
              <a:t>2015, 2018, 2021</a:t>
            </a:r>
          </a:p>
        </p:txBody>
      </p:sp>
      <p:sp>
        <p:nvSpPr>
          <p:cNvPr id="3" name="Freeform 3" descr="Upscale Image"/>
          <p:cNvSpPr/>
          <p:nvPr/>
        </p:nvSpPr>
        <p:spPr>
          <a:xfrm>
            <a:off x="697742" y="832917"/>
            <a:ext cx="16892516" cy="9125163"/>
          </a:xfrm>
          <a:custGeom>
            <a:avLst/>
            <a:gdLst/>
            <a:ahLst/>
            <a:cxnLst/>
            <a:rect l="l" t="t" r="r" b="b"/>
            <a:pathLst>
              <a:path w="15063227" h="8360091">
                <a:moveTo>
                  <a:pt x="0" y="0"/>
                </a:moveTo>
                <a:lnTo>
                  <a:pt x="15063226" y="0"/>
                </a:lnTo>
                <a:lnTo>
                  <a:pt x="15063226" y="8360090"/>
                </a:lnTo>
                <a:lnTo>
                  <a:pt x="0" y="836009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0" y="9958080"/>
            <a:ext cx="18288000" cy="103759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0523200" y="0"/>
              <a:ext cx="3295164" cy="2136694"/>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7" name="TextBox 7"/>
          <p:cNvSpPr txBox="1"/>
          <p:nvPr/>
        </p:nvSpPr>
        <p:spPr>
          <a:xfrm>
            <a:off x="304338" y="10150157"/>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4D70"/>
        </a:solidFill>
        <a:effectLst/>
      </p:bgPr>
    </p:bg>
    <p:spTree>
      <p:nvGrpSpPr>
        <p:cNvPr id="1" name=""/>
        <p:cNvGrpSpPr/>
        <p:nvPr/>
      </p:nvGrpSpPr>
      <p:grpSpPr>
        <a:xfrm>
          <a:off x="0" y="0"/>
          <a:ext cx="0" cy="0"/>
          <a:chOff x="0" y="0"/>
          <a:chExt cx="0" cy="0"/>
        </a:xfrm>
      </p:grpSpPr>
      <p:grpSp>
        <p:nvGrpSpPr>
          <p:cNvPr id="2" name="Group 2"/>
          <p:cNvGrpSpPr/>
          <p:nvPr/>
        </p:nvGrpSpPr>
        <p:grpSpPr>
          <a:xfrm rot="-608670">
            <a:off x="830843" y="1764124"/>
            <a:ext cx="4755106" cy="7007305"/>
            <a:chOff x="0" y="0"/>
            <a:chExt cx="6340142" cy="9343074"/>
          </a:xfrm>
        </p:grpSpPr>
        <p:pic>
          <p:nvPicPr>
            <p:cNvPr id="3" name="Picture 3" descr="Upscale Image"/>
            <p:cNvPicPr>
              <a:picLocks noChangeAspect="1"/>
            </p:cNvPicPr>
            <p:nvPr/>
          </p:nvPicPr>
          <p:blipFill>
            <a:blip r:embed="rId2"/>
            <a:srcRect l="17074" r="17074"/>
            <a:stretch>
              <a:fillRect/>
            </a:stretch>
          </p:blipFill>
          <p:spPr>
            <a:xfrm>
              <a:off x="0" y="0"/>
              <a:ext cx="6340142" cy="9343074"/>
            </a:xfrm>
            <a:prstGeom prst="rect">
              <a:avLst/>
            </a:prstGeom>
          </p:spPr>
        </p:pic>
      </p:grpSp>
      <p:grpSp>
        <p:nvGrpSpPr>
          <p:cNvPr id="4" name="Group 4"/>
          <p:cNvGrpSpPr/>
          <p:nvPr/>
        </p:nvGrpSpPr>
        <p:grpSpPr>
          <a:xfrm rot="340112">
            <a:off x="4982083" y="2377006"/>
            <a:ext cx="4755106" cy="7197258"/>
            <a:chOff x="0" y="0"/>
            <a:chExt cx="6340142" cy="9596344"/>
          </a:xfrm>
        </p:grpSpPr>
        <p:pic>
          <p:nvPicPr>
            <p:cNvPr id="5" name="Picture 5"/>
            <p:cNvPicPr>
              <a:picLocks noChangeAspect="1"/>
            </p:cNvPicPr>
            <p:nvPr/>
          </p:nvPicPr>
          <p:blipFill>
            <a:blip r:embed="rId3"/>
            <a:srcRect l="18624" r="18624"/>
            <a:stretch>
              <a:fillRect/>
            </a:stretch>
          </p:blipFill>
          <p:spPr>
            <a:xfrm>
              <a:off x="0" y="0"/>
              <a:ext cx="6340142" cy="9596344"/>
            </a:xfrm>
            <a:prstGeom prst="rect">
              <a:avLst/>
            </a:prstGeom>
          </p:spPr>
        </p:pic>
      </p:grpSp>
      <p:sp>
        <p:nvSpPr>
          <p:cNvPr id="6" name="Freeform 6"/>
          <p:cNvSpPr/>
          <p:nvPr/>
        </p:nvSpPr>
        <p:spPr>
          <a:xfrm>
            <a:off x="381327" y="818398"/>
            <a:ext cx="4256934" cy="2721646"/>
          </a:xfrm>
          <a:custGeom>
            <a:avLst/>
            <a:gdLst/>
            <a:ahLst/>
            <a:cxnLst/>
            <a:rect l="l" t="t" r="r" b="b"/>
            <a:pathLst>
              <a:path w="4256934" h="2721646">
                <a:moveTo>
                  <a:pt x="0" y="0"/>
                </a:moveTo>
                <a:lnTo>
                  <a:pt x="4256933" y="0"/>
                </a:lnTo>
                <a:lnTo>
                  <a:pt x="4256933" y="2721646"/>
                </a:lnTo>
                <a:lnTo>
                  <a:pt x="0" y="2721646"/>
                </a:lnTo>
                <a:lnTo>
                  <a:pt x="0" y="0"/>
                </a:lnTo>
                <a:close/>
              </a:path>
            </a:pathLst>
          </a:custGeom>
          <a:blipFill>
            <a:blip r:embed="rId4"/>
            <a:stretch>
              <a:fillRect/>
            </a:stretch>
          </a:blipFill>
        </p:spPr>
        <p:txBody>
          <a:bodyPr/>
          <a:lstStyle/>
          <a:p>
            <a:endParaRPr lang="en-US"/>
          </a:p>
        </p:txBody>
      </p:sp>
      <p:sp>
        <p:nvSpPr>
          <p:cNvPr id="7" name="Freeform 7"/>
          <p:cNvSpPr/>
          <p:nvPr/>
        </p:nvSpPr>
        <p:spPr>
          <a:xfrm>
            <a:off x="6416298" y="149951"/>
            <a:ext cx="4109304" cy="2915539"/>
          </a:xfrm>
          <a:custGeom>
            <a:avLst/>
            <a:gdLst/>
            <a:ahLst/>
            <a:cxnLst/>
            <a:rect l="l" t="t" r="r" b="b"/>
            <a:pathLst>
              <a:path w="4109304" h="2915539">
                <a:moveTo>
                  <a:pt x="0" y="0"/>
                </a:moveTo>
                <a:lnTo>
                  <a:pt x="4109304" y="0"/>
                </a:lnTo>
                <a:lnTo>
                  <a:pt x="4109304" y="2915540"/>
                </a:lnTo>
                <a:lnTo>
                  <a:pt x="0" y="291554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0952403" y="5153477"/>
            <a:ext cx="6965595" cy="3884634"/>
          </a:xfrm>
          <a:prstGeom prst="rect">
            <a:avLst/>
          </a:prstGeom>
        </p:spPr>
        <p:txBody>
          <a:bodyPr lIns="0" tIns="0" rIns="0" bIns="0" rtlCol="0" anchor="t">
            <a:spAutoFit/>
          </a:bodyPr>
          <a:lstStyle/>
          <a:p>
            <a:pPr algn="l">
              <a:lnSpc>
                <a:spcPts val="7842"/>
              </a:lnSpc>
            </a:pPr>
            <a:r>
              <a:rPr lang="en-US" sz="5601" b="1">
                <a:solidFill>
                  <a:srgbClr val="FFFFFF"/>
                </a:solidFill>
                <a:latin typeface="Inter Bold"/>
                <a:ea typeface="Inter Bold"/>
                <a:cs typeface="Inter Bold"/>
                <a:sym typeface="Inter Bold"/>
              </a:rPr>
              <a:t>CAN YOU HEAR ME NOW WHEN YOU NEED IT?</a:t>
            </a:r>
          </a:p>
          <a:p>
            <a:pPr algn="l">
              <a:lnSpc>
                <a:spcPts val="7842"/>
              </a:lnSpc>
            </a:pPr>
            <a:endParaRPr lang="en-US" sz="5601" b="1">
              <a:solidFill>
                <a:srgbClr val="FFFFFF"/>
              </a:solidFill>
              <a:latin typeface="Inter Bold"/>
              <a:ea typeface="Inter Bold"/>
              <a:cs typeface="Inter Bold"/>
              <a:sym typeface="Inter Bold"/>
            </a:endParaRPr>
          </a:p>
        </p:txBody>
      </p:sp>
      <p:sp>
        <p:nvSpPr>
          <p:cNvPr id="9" name="TextBox 9"/>
          <p:cNvSpPr txBox="1"/>
          <p:nvPr/>
        </p:nvSpPr>
        <p:spPr>
          <a:xfrm>
            <a:off x="10384190" y="1388646"/>
            <a:ext cx="8102021" cy="1918633"/>
          </a:xfrm>
          <a:prstGeom prst="rect">
            <a:avLst/>
          </a:prstGeom>
        </p:spPr>
        <p:txBody>
          <a:bodyPr lIns="0" tIns="0" rIns="0" bIns="0" rtlCol="0" anchor="t">
            <a:spAutoFit/>
          </a:bodyPr>
          <a:lstStyle/>
          <a:p>
            <a:pPr marL="0" lvl="0" indent="0" algn="l">
              <a:lnSpc>
                <a:spcPts val="15706"/>
              </a:lnSpc>
            </a:pPr>
            <a:r>
              <a:rPr lang="en-US" sz="11218">
                <a:solidFill>
                  <a:srgbClr val="FFFFFF"/>
                </a:solidFill>
                <a:latin typeface="Anton"/>
                <a:ea typeface="Anton"/>
                <a:cs typeface="Anton"/>
                <a:sym typeface="Anton"/>
              </a:rPr>
              <a:t>COMMUNICATE</a:t>
            </a:r>
          </a:p>
        </p:txBody>
      </p:sp>
      <p:sp>
        <p:nvSpPr>
          <p:cNvPr id="10" name="TextBox 10"/>
          <p:cNvSpPr txBox="1"/>
          <p:nvPr/>
        </p:nvSpPr>
        <p:spPr>
          <a:xfrm>
            <a:off x="10773252" y="338605"/>
            <a:ext cx="4368911" cy="1508371"/>
          </a:xfrm>
          <a:prstGeom prst="rect">
            <a:avLst/>
          </a:prstGeom>
        </p:spPr>
        <p:txBody>
          <a:bodyPr lIns="0" tIns="0" rIns="0" bIns="0" rtlCol="0" anchor="t">
            <a:spAutoFit/>
          </a:bodyPr>
          <a:lstStyle/>
          <a:p>
            <a:pPr marL="0" lvl="0" indent="0" algn="l">
              <a:lnSpc>
                <a:spcPts val="12370"/>
              </a:lnSpc>
              <a:spcBef>
                <a:spcPct val="0"/>
              </a:spcBef>
            </a:pPr>
            <a:r>
              <a:rPr lang="en-US" sz="8836">
                <a:solidFill>
                  <a:srgbClr val="FF3D00"/>
                </a:solidFill>
                <a:latin typeface="Anton"/>
                <a:ea typeface="Anton"/>
                <a:cs typeface="Anton"/>
                <a:sym typeface="Anton"/>
              </a:rPr>
              <a:t>Failure to</a:t>
            </a:r>
          </a:p>
        </p:txBody>
      </p:sp>
      <p:grpSp>
        <p:nvGrpSpPr>
          <p:cNvPr id="11" name="Group 11"/>
          <p:cNvGrpSpPr/>
          <p:nvPr/>
        </p:nvGrpSpPr>
        <p:grpSpPr>
          <a:xfrm>
            <a:off x="17259300" y="9258300"/>
            <a:ext cx="1015093" cy="1015093"/>
            <a:chOff x="0" y="0"/>
            <a:chExt cx="1353457" cy="1353457"/>
          </a:xfrm>
        </p:grpSpPr>
        <p:sp>
          <p:nvSpPr>
            <p:cNvPr id="12" name="Freeform 12"/>
            <p:cNvSpPr/>
            <p:nvPr/>
          </p:nvSpPr>
          <p:spPr>
            <a:xfrm>
              <a:off x="0" y="0"/>
              <a:ext cx="1353457" cy="1353457"/>
            </a:xfrm>
            <a:custGeom>
              <a:avLst/>
              <a:gdLst/>
              <a:ahLst/>
              <a:cxnLst/>
              <a:rect l="l" t="t" r="r" b="b"/>
              <a:pathLst>
                <a:path w="1353457" h="1353457">
                  <a:moveTo>
                    <a:pt x="0" y="0"/>
                  </a:moveTo>
                  <a:lnTo>
                    <a:pt x="1353457" y="0"/>
                  </a:lnTo>
                  <a:lnTo>
                    <a:pt x="1353457" y="1353457"/>
                  </a:lnTo>
                  <a:lnTo>
                    <a:pt x="0" y="1353457"/>
                  </a:lnTo>
                  <a:lnTo>
                    <a:pt x="0" y="0"/>
                  </a:lnTo>
                  <a:close/>
                </a:path>
              </a:pathLst>
            </a:custGeom>
            <a:blipFill>
              <a:blip r:embed="rId6"/>
              <a:stretch>
                <a:fillRect/>
              </a:stretch>
            </a:blipFill>
          </p:spPr>
          <p:txBody>
            <a:bodyPr/>
            <a:lstStyle/>
            <a:p>
              <a:endParaRPr lang="en-US"/>
            </a:p>
          </p:txBody>
        </p:sp>
        <p:grpSp>
          <p:nvGrpSpPr>
            <p:cNvPr id="13" name="Group 13"/>
            <p:cNvGrpSpPr/>
            <p:nvPr/>
          </p:nvGrpSpPr>
          <p:grpSpPr>
            <a:xfrm>
              <a:off x="570177" y="1143265"/>
              <a:ext cx="204036" cy="72644"/>
              <a:chOff x="0" y="0"/>
              <a:chExt cx="1473200" cy="524510"/>
            </a:xfrm>
          </p:grpSpPr>
          <p:sp>
            <p:nvSpPr>
              <p:cNvPr id="14" name="Freeform 14"/>
              <p:cNvSpPr/>
              <p:nvPr/>
            </p:nvSpPr>
            <p:spPr>
              <a:xfrm>
                <a:off x="49530" y="15240"/>
                <a:ext cx="1377950" cy="463550"/>
              </a:xfrm>
              <a:custGeom>
                <a:avLst/>
                <a:gdLst/>
                <a:ahLst/>
                <a:cxnLst/>
                <a:rect l="l" t="t" r="r" b="b"/>
                <a:pathLst>
                  <a:path w="1377950" h="463550">
                    <a:moveTo>
                      <a:pt x="386080" y="107950"/>
                    </a:moveTo>
                    <a:cubicBezTo>
                      <a:pt x="379730" y="349250"/>
                      <a:pt x="375920" y="384810"/>
                      <a:pt x="358140" y="410210"/>
                    </a:cubicBezTo>
                    <a:cubicBezTo>
                      <a:pt x="342900" y="433070"/>
                      <a:pt x="314960" y="452120"/>
                      <a:pt x="289560" y="458470"/>
                    </a:cubicBezTo>
                    <a:cubicBezTo>
                      <a:pt x="264160" y="463550"/>
                      <a:pt x="227330" y="457200"/>
                      <a:pt x="205740" y="441960"/>
                    </a:cubicBezTo>
                    <a:cubicBezTo>
                      <a:pt x="184150" y="427990"/>
                      <a:pt x="162560" y="393700"/>
                      <a:pt x="160020" y="368300"/>
                    </a:cubicBezTo>
                    <a:cubicBezTo>
                      <a:pt x="157480" y="342900"/>
                      <a:pt x="170180" y="307340"/>
                      <a:pt x="187960" y="289560"/>
                    </a:cubicBezTo>
                    <a:cubicBezTo>
                      <a:pt x="205740" y="271780"/>
                      <a:pt x="223520" y="267970"/>
                      <a:pt x="265430" y="261620"/>
                    </a:cubicBezTo>
                    <a:cubicBezTo>
                      <a:pt x="406400" y="234950"/>
                      <a:pt x="1226820" y="205740"/>
                      <a:pt x="1240790" y="247650"/>
                    </a:cubicBezTo>
                    <a:cubicBezTo>
                      <a:pt x="1245870" y="260350"/>
                      <a:pt x="1189990" y="299720"/>
                      <a:pt x="1179830" y="294640"/>
                    </a:cubicBezTo>
                    <a:cubicBezTo>
                      <a:pt x="1170940" y="289560"/>
                      <a:pt x="1200150" y="222250"/>
                      <a:pt x="1188720" y="210820"/>
                    </a:cubicBezTo>
                    <a:cubicBezTo>
                      <a:pt x="1177290" y="199390"/>
                      <a:pt x="1151890" y="219710"/>
                      <a:pt x="1112520" y="223520"/>
                    </a:cubicBezTo>
                    <a:cubicBezTo>
                      <a:pt x="963930" y="234950"/>
                      <a:pt x="195580" y="259080"/>
                      <a:pt x="68580" y="219710"/>
                    </a:cubicBezTo>
                    <a:cubicBezTo>
                      <a:pt x="38100" y="209550"/>
                      <a:pt x="27940" y="199390"/>
                      <a:pt x="16510" y="182880"/>
                    </a:cubicBezTo>
                    <a:cubicBezTo>
                      <a:pt x="5080" y="166370"/>
                      <a:pt x="0" y="139700"/>
                      <a:pt x="1270" y="120650"/>
                    </a:cubicBezTo>
                    <a:cubicBezTo>
                      <a:pt x="1270" y="105410"/>
                      <a:pt x="6350" y="91440"/>
                      <a:pt x="16510" y="80010"/>
                    </a:cubicBezTo>
                    <a:cubicBezTo>
                      <a:pt x="27940" y="64770"/>
                      <a:pt x="41910" y="50800"/>
                      <a:pt x="68580" y="43180"/>
                    </a:cubicBezTo>
                    <a:cubicBezTo>
                      <a:pt x="137160" y="26670"/>
                      <a:pt x="341630" y="80010"/>
                      <a:pt x="459740" y="87630"/>
                    </a:cubicBezTo>
                    <a:cubicBezTo>
                      <a:pt x="556260" y="93980"/>
                      <a:pt x="631190" y="81280"/>
                      <a:pt x="723900" y="93980"/>
                    </a:cubicBezTo>
                    <a:cubicBezTo>
                      <a:pt x="833120" y="107950"/>
                      <a:pt x="971550" y="161290"/>
                      <a:pt x="1070610" y="179070"/>
                    </a:cubicBezTo>
                    <a:cubicBezTo>
                      <a:pt x="1144270" y="191770"/>
                      <a:pt x="1224280" y="181610"/>
                      <a:pt x="1264920" y="198120"/>
                    </a:cubicBezTo>
                    <a:cubicBezTo>
                      <a:pt x="1287780" y="205740"/>
                      <a:pt x="1300480" y="217170"/>
                      <a:pt x="1310640" y="232410"/>
                    </a:cubicBezTo>
                    <a:cubicBezTo>
                      <a:pt x="1320800" y="246380"/>
                      <a:pt x="1327150" y="269240"/>
                      <a:pt x="1325880" y="287020"/>
                    </a:cubicBezTo>
                    <a:cubicBezTo>
                      <a:pt x="1324610" y="304800"/>
                      <a:pt x="1318260" y="326390"/>
                      <a:pt x="1304290" y="339090"/>
                    </a:cubicBezTo>
                    <a:cubicBezTo>
                      <a:pt x="1289050" y="355600"/>
                      <a:pt x="1250950" y="370840"/>
                      <a:pt x="1228090" y="369570"/>
                    </a:cubicBezTo>
                    <a:cubicBezTo>
                      <a:pt x="1209040" y="369570"/>
                      <a:pt x="1188720" y="358140"/>
                      <a:pt x="1176020" y="346710"/>
                    </a:cubicBezTo>
                    <a:cubicBezTo>
                      <a:pt x="1163320" y="334010"/>
                      <a:pt x="1150620" y="314960"/>
                      <a:pt x="1149350" y="295910"/>
                    </a:cubicBezTo>
                    <a:cubicBezTo>
                      <a:pt x="1148080" y="273050"/>
                      <a:pt x="1160780" y="234950"/>
                      <a:pt x="1176020" y="217170"/>
                    </a:cubicBezTo>
                    <a:cubicBezTo>
                      <a:pt x="1188720" y="203200"/>
                      <a:pt x="1210310" y="195580"/>
                      <a:pt x="1228090" y="193040"/>
                    </a:cubicBezTo>
                    <a:cubicBezTo>
                      <a:pt x="1245870" y="191770"/>
                      <a:pt x="1267460" y="196850"/>
                      <a:pt x="1282700" y="205740"/>
                    </a:cubicBezTo>
                    <a:cubicBezTo>
                      <a:pt x="1297940" y="214630"/>
                      <a:pt x="1313180" y="232410"/>
                      <a:pt x="1319530" y="248920"/>
                    </a:cubicBezTo>
                    <a:cubicBezTo>
                      <a:pt x="1325880" y="265430"/>
                      <a:pt x="1329690" y="288290"/>
                      <a:pt x="1322070" y="306070"/>
                    </a:cubicBezTo>
                    <a:cubicBezTo>
                      <a:pt x="1314450" y="327660"/>
                      <a:pt x="1290320" y="354330"/>
                      <a:pt x="1264920" y="365760"/>
                    </a:cubicBezTo>
                    <a:cubicBezTo>
                      <a:pt x="1235710" y="379730"/>
                      <a:pt x="1182370" y="370840"/>
                      <a:pt x="1148080" y="369570"/>
                    </a:cubicBezTo>
                    <a:cubicBezTo>
                      <a:pt x="1120140" y="369570"/>
                      <a:pt x="1104900" y="370840"/>
                      <a:pt x="1071880" y="364490"/>
                    </a:cubicBezTo>
                    <a:cubicBezTo>
                      <a:pt x="1000760" y="351790"/>
                      <a:pt x="853440" y="292100"/>
                      <a:pt x="748030" y="276860"/>
                    </a:cubicBezTo>
                    <a:cubicBezTo>
                      <a:pt x="647700" y="261620"/>
                      <a:pt x="556260" y="274320"/>
                      <a:pt x="452120" y="265430"/>
                    </a:cubicBezTo>
                    <a:cubicBezTo>
                      <a:pt x="332740" y="256540"/>
                      <a:pt x="137160" y="245110"/>
                      <a:pt x="68580" y="219710"/>
                    </a:cubicBezTo>
                    <a:cubicBezTo>
                      <a:pt x="41910" y="209550"/>
                      <a:pt x="27940" y="198120"/>
                      <a:pt x="16510" y="182880"/>
                    </a:cubicBezTo>
                    <a:cubicBezTo>
                      <a:pt x="6350" y="171450"/>
                      <a:pt x="1270" y="157480"/>
                      <a:pt x="1270" y="142240"/>
                    </a:cubicBezTo>
                    <a:cubicBezTo>
                      <a:pt x="0" y="124460"/>
                      <a:pt x="5080" y="96520"/>
                      <a:pt x="16510" y="80010"/>
                    </a:cubicBezTo>
                    <a:cubicBezTo>
                      <a:pt x="27940" y="63500"/>
                      <a:pt x="36830" y="53340"/>
                      <a:pt x="68580" y="43180"/>
                    </a:cubicBezTo>
                    <a:cubicBezTo>
                      <a:pt x="205740" y="0"/>
                      <a:pt x="1102360" y="16510"/>
                      <a:pt x="1258570" y="40640"/>
                    </a:cubicBezTo>
                    <a:cubicBezTo>
                      <a:pt x="1299210" y="45720"/>
                      <a:pt x="1314450" y="45720"/>
                      <a:pt x="1332230" y="63500"/>
                    </a:cubicBezTo>
                    <a:cubicBezTo>
                      <a:pt x="1353820" y="83820"/>
                      <a:pt x="1365250" y="125730"/>
                      <a:pt x="1371600" y="165100"/>
                    </a:cubicBezTo>
                    <a:cubicBezTo>
                      <a:pt x="1377950" y="214630"/>
                      <a:pt x="1372870" y="297180"/>
                      <a:pt x="1356360" y="340360"/>
                    </a:cubicBezTo>
                    <a:cubicBezTo>
                      <a:pt x="1344930" y="370840"/>
                      <a:pt x="1329690" y="393700"/>
                      <a:pt x="1305560" y="408940"/>
                    </a:cubicBezTo>
                    <a:cubicBezTo>
                      <a:pt x="1277620" y="426720"/>
                      <a:pt x="1244600" y="424180"/>
                      <a:pt x="1187450" y="429260"/>
                    </a:cubicBezTo>
                    <a:cubicBezTo>
                      <a:pt x="1037590" y="443230"/>
                      <a:pt x="496570" y="435610"/>
                      <a:pt x="364490" y="430530"/>
                    </a:cubicBezTo>
                    <a:cubicBezTo>
                      <a:pt x="322580" y="429260"/>
                      <a:pt x="292100" y="439420"/>
                      <a:pt x="283210" y="425450"/>
                    </a:cubicBezTo>
                    <a:cubicBezTo>
                      <a:pt x="273050" y="410210"/>
                      <a:pt x="328930" y="355600"/>
                      <a:pt x="320040" y="335280"/>
                    </a:cubicBezTo>
                    <a:cubicBezTo>
                      <a:pt x="309880" y="313690"/>
                      <a:pt x="236220" y="330200"/>
                      <a:pt x="217170" y="303530"/>
                    </a:cubicBezTo>
                    <a:cubicBezTo>
                      <a:pt x="191770" y="265430"/>
                      <a:pt x="222250" y="129540"/>
                      <a:pt x="233680" y="90170"/>
                    </a:cubicBezTo>
                    <a:cubicBezTo>
                      <a:pt x="238760" y="73660"/>
                      <a:pt x="242570" y="66040"/>
                      <a:pt x="250190" y="57150"/>
                    </a:cubicBezTo>
                    <a:cubicBezTo>
                      <a:pt x="259080" y="48260"/>
                      <a:pt x="269240" y="39370"/>
                      <a:pt x="281940" y="35560"/>
                    </a:cubicBezTo>
                    <a:cubicBezTo>
                      <a:pt x="295910" y="31750"/>
                      <a:pt x="320040" y="30480"/>
                      <a:pt x="336550" y="35560"/>
                    </a:cubicBezTo>
                    <a:cubicBezTo>
                      <a:pt x="351790" y="41910"/>
                      <a:pt x="369570" y="58420"/>
                      <a:pt x="377190" y="72390"/>
                    </a:cubicBezTo>
                    <a:cubicBezTo>
                      <a:pt x="384810" y="83820"/>
                      <a:pt x="386080" y="107950"/>
                      <a:pt x="386080" y="107950"/>
                    </a:cubicBezTo>
                  </a:path>
                </a:pathLst>
              </a:custGeom>
              <a:solidFill>
                <a:srgbClr val="294D70"/>
              </a:solidFill>
              <a:ln cap="sq">
                <a:noFill/>
                <a:prstDash val="solid"/>
                <a:miter/>
              </a:ln>
            </p:spPr>
            <p:txBody>
              <a:bodyPr/>
              <a:lstStyle/>
              <a:p>
                <a:endParaRPr lang="en-US"/>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591510" y="10042430"/>
            <a:ext cx="292418" cy="197167"/>
            <a:chOff x="0" y="0"/>
            <a:chExt cx="389890" cy="262890"/>
          </a:xfrm>
        </p:grpSpPr>
        <p:grpSp>
          <p:nvGrpSpPr>
            <p:cNvPr id="3" name="Group 3"/>
            <p:cNvGrpSpPr/>
            <p:nvPr/>
          </p:nvGrpSpPr>
          <p:grpSpPr>
            <a:xfrm>
              <a:off x="138430" y="0"/>
              <a:ext cx="251460" cy="251460"/>
              <a:chOff x="0" y="0"/>
              <a:chExt cx="251460" cy="251460"/>
            </a:xfrm>
          </p:grpSpPr>
          <p:sp>
            <p:nvSpPr>
              <p:cNvPr id="4" name="Freeform 4"/>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5" name="Group 5"/>
            <p:cNvGrpSpPr/>
            <p:nvPr/>
          </p:nvGrpSpPr>
          <p:grpSpPr>
            <a:xfrm>
              <a:off x="0" y="11430"/>
              <a:ext cx="251460" cy="251460"/>
              <a:chOff x="0" y="0"/>
              <a:chExt cx="251460" cy="251460"/>
            </a:xfrm>
          </p:grpSpPr>
          <p:sp>
            <p:nvSpPr>
              <p:cNvPr id="6" name="Freeform 6"/>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7" name="Freeform 7"/>
          <p:cNvSpPr/>
          <p:nvPr/>
        </p:nvSpPr>
        <p:spPr>
          <a:xfrm>
            <a:off x="2133600" y="791809"/>
            <a:ext cx="13792200" cy="8455791"/>
          </a:xfrm>
          <a:custGeom>
            <a:avLst/>
            <a:gdLst/>
            <a:ahLst/>
            <a:cxnLst/>
            <a:rect l="l" t="t" r="r" b="b"/>
            <a:pathLst>
              <a:path w="13107964" h="8159708">
                <a:moveTo>
                  <a:pt x="0" y="0"/>
                </a:moveTo>
                <a:lnTo>
                  <a:pt x="13107964" y="0"/>
                </a:lnTo>
                <a:lnTo>
                  <a:pt x="13107964" y="8159707"/>
                </a:lnTo>
                <a:lnTo>
                  <a:pt x="0" y="8159707"/>
                </a:lnTo>
                <a:lnTo>
                  <a:pt x="0" y="0"/>
                </a:lnTo>
                <a:close/>
              </a:path>
            </a:pathLst>
          </a:custGeom>
          <a:blipFill>
            <a:blip r:embed="rId3"/>
            <a:stretch>
              <a:fillRect/>
            </a:stretch>
          </a:blipFill>
        </p:spPr>
        <p:txBody>
          <a:bodyPr/>
          <a:lstStyle/>
          <a:p>
            <a:pPr algn="ctr"/>
            <a:endParaRPr lang="en-US" dirty="0"/>
          </a:p>
        </p:txBody>
      </p:sp>
      <p:sp>
        <p:nvSpPr>
          <p:cNvPr id="8" name="TextBox 8"/>
          <p:cNvSpPr txBox="1"/>
          <p:nvPr/>
        </p:nvSpPr>
        <p:spPr>
          <a:xfrm>
            <a:off x="609600" y="0"/>
            <a:ext cx="12694762" cy="821055"/>
          </a:xfrm>
          <a:prstGeom prst="rect">
            <a:avLst/>
          </a:prstGeom>
        </p:spPr>
        <p:txBody>
          <a:bodyPr lIns="0" tIns="0" rIns="0" bIns="0" rtlCol="0" anchor="t">
            <a:spAutoFit/>
          </a:bodyPr>
          <a:lstStyle/>
          <a:p>
            <a:pPr marL="0" lvl="0" indent="0" algn="l">
              <a:lnSpc>
                <a:spcPts val="6719"/>
              </a:lnSpc>
            </a:pPr>
            <a:r>
              <a:rPr lang="en-US" sz="4800" dirty="0">
                <a:solidFill>
                  <a:srgbClr val="294D70"/>
                </a:solidFill>
                <a:latin typeface="Anton"/>
                <a:ea typeface="Anton"/>
                <a:cs typeface="Anton"/>
                <a:sym typeface="Anton"/>
              </a:rPr>
              <a:t>IFC 510 Ch. 11 (2021) </a:t>
            </a:r>
            <a:r>
              <a:rPr lang="en-US" sz="4800" dirty="0">
                <a:solidFill>
                  <a:srgbClr val="FF3D00"/>
                </a:solidFill>
                <a:latin typeface="Anton"/>
                <a:ea typeface="Anton"/>
                <a:cs typeface="Anton"/>
                <a:sym typeface="Anton"/>
              </a:rPr>
              <a:t>NEW CONSTRUCTION REQUIREMENTS</a:t>
            </a:r>
          </a:p>
        </p:txBody>
      </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591510" y="10042430"/>
            <a:ext cx="292418" cy="197167"/>
            <a:chOff x="0" y="0"/>
            <a:chExt cx="389890" cy="262890"/>
          </a:xfrm>
        </p:grpSpPr>
        <p:grpSp>
          <p:nvGrpSpPr>
            <p:cNvPr id="3" name="Group 3"/>
            <p:cNvGrpSpPr/>
            <p:nvPr/>
          </p:nvGrpSpPr>
          <p:grpSpPr>
            <a:xfrm>
              <a:off x="138430" y="0"/>
              <a:ext cx="251460" cy="251460"/>
              <a:chOff x="0" y="0"/>
              <a:chExt cx="251460" cy="251460"/>
            </a:xfrm>
          </p:grpSpPr>
          <p:sp>
            <p:nvSpPr>
              <p:cNvPr id="4" name="Freeform 4"/>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5" name="Group 5"/>
            <p:cNvGrpSpPr/>
            <p:nvPr/>
          </p:nvGrpSpPr>
          <p:grpSpPr>
            <a:xfrm>
              <a:off x="0" y="11430"/>
              <a:ext cx="251460" cy="251460"/>
              <a:chOff x="0" y="0"/>
              <a:chExt cx="251460" cy="251460"/>
            </a:xfrm>
          </p:grpSpPr>
          <p:sp>
            <p:nvSpPr>
              <p:cNvPr id="6" name="Freeform 6"/>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7" name="Freeform 7"/>
          <p:cNvSpPr/>
          <p:nvPr/>
        </p:nvSpPr>
        <p:spPr>
          <a:xfrm>
            <a:off x="2362199" y="1028700"/>
            <a:ext cx="13444615" cy="8901112"/>
          </a:xfrm>
          <a:custGeom>
            <a:avLst/>
            <a:gdLst/>
            <a:ahLst/>
            <a:cxnLst/>
            <a:rect l="l" t="t" r="r" b="b"/>
            <a:pathLst>
              <a:path w="12367266" h="8116018">
                <a:moveTo>
                  <a:pt x="0" y="0"/>
                </a:moveTo>
                <a:lnTo>
                  <a:pt x="12367266" y="0"/>
                </a:lnTo>
                <a:lnTo>
                  <a:pt x="12367266" y="8116018"/>
                </a:lnTo>
                <a:lnTo>
                  <a:pt x="0" y="8116018"/>
                </a:lnTo>
                <a:lnTo>
                  <a:pt x="0" y="0"/>
                </a:lnTo>
                <a:close/>
              </a:path>
            </a:pathLst>
          </a:custGeom>
          <a:blipFill>
            <a:blip r:embed="rId2"/>
            <a:stretch>
              <a:fillRect/>
            </a:stretch>
          </a:blipFill>
        </p:spPr>
        <p:txBody>
          <a:bodyPr/>
          <a:lstStyle/>
          <a:p>
            <a:pPr algn="ctr"/>
            <a:endParaRPr lang="en-US" dirty="0"/>
          </a:p>
        </p:txBody>
      </p:sp>
      <p:sp>
        <p:nvSpPr>
          <p:cNvPr id="8" name="TextBox 8"/>
          <p:cNvSpPr txBox="1"/>
          <p:nvPr/>
        </p:nvSpPr>
        <p:spPr>
          <a:xfrm>
            <a:off x="838200" y="75565"/>
            <a:ext cx="13458829"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510 Ch. 11 (2021) </a:t>
            </a:r>
            <a:r>
              <a:rPr lang="en-US" sz="5600" dirty="0">
                <a:solidFill>
                  <a:srgbClr val="FF3D00"/>
                </a:solidFill>
                <a:latin typeface="Anton"/>
                <a:ea typeface="Anton"/>
                <a:cs typeface="Anton"/>
                <a:sym typeface="Anton"/>
              </a:rPr>
              <a:t>EXISTING BUILDINGS</a:t>
            </a:r>
          </a:p>
        </p:txBody>
      </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6819DBD7-F37D-B8F9-5F3B-251B254E0DD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3F2E363-17AA-B6E4-8671-4F2BB895A4AF}"/>
              </a:ext>
            </a:extLst>
          </p:cNvPr>
          <p:cNvGrpSpPr/>
          <p:nvPr/>
        </p:nvGrpSpPr>
        <p:grpSpPr>
          <a:xfrm>
            <a:off x="17591510" y="10042430"/>
            <a:ext cx="292418" cy="197167"/>
            <a:chOff x="0" y="0"/>
            <a:chExt cx="389890" cy="262890"/>
          </a:xfrm>
        </p:grpSpPr>
        <p:grpSp>
          <p:nvGrpSpPr>
            <p:cNvPr id="3" name="Group 3">
              <a:extLst>
                <a:ext uri="{FF2B5EF4-FFF2-40B4-BE49-F238E27FC236}">
                  <a16:creationId xmlns:a16="http://schemas.microsoft.com/office/drawing/2014/main" id="{1F74B1D0-1575-D593-929C-3C2448845CF2}"/>
                </a:ext>
              </a:extLst>
            </p:cNvPr>
            <p:cNvGrpSpPr/>
            <p:nvPr/>
          </p:nvGrpSpPr>
          <p:grpSpPr>
            <a:xfrm>
              <a:off x="138430" y="0"/>
              <a:ext cx="251460" cy="251460"/>
              <a:chOff x="0" y="0"/>
              <a:chExt cx="251460" cy="251460"/>
            </a:xfrm>
          </p:grpSpPr>
          <p:sp>
            <p:nvSpPr>
              <p:cNvPr id="4" name="Freeform 4">
                <a:extLst>
                  <a:ext uri="{FF2B5EF4-FFF2-40B4-BE49-F238E27FC236}">
                    <a16:creationId xmlns:a16="http://schemas.microsoft.com/office/drawing/2014/main" id="{D250B778-960D-15C5-CED1-EB01746386F6}"/>
                  </a:ext>
                </a:extLst>
              </p:cNvPr>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5" name="Group 5">
              <a:extLst>
                <a:ext uri="{FF2B5EF4-FFF2-40B4-BE49-F238E27FC236}">
                  <a16:creationId xmlns:a16="http://schemas.microsoft.com/office/drawing/2014/main" id="{FBF11F44-BC1E-F02A-B9C8-8C0D88CE9F8C}"/>
                </a:ext>
              </a:extLst>
            </p:cNvPr>
            <p:cNvGrpSpPr/>
            <p:nvPr/>
          </p:nvGrpSpPr>
          <p:grpSpPr>
            <a:xfrm>
              <a:off x="0" y="11430"/>
              <a:ext cx="251460" cy="251460"/>
              <a:chOff x="0" y="0"/>
              <a:chExt cx="251460" cy="251460"/>
            </a:xfrm>
          </p:grpSpPr>
          <p:sp>
            <p:nvSpPr>
              <p:cNvPr id="6" name="Freeform 6">
                <a:extLst>
                  <a:ext uri="{FF2B5EF4-FFF2-40B4-BE49-F238E27FC236}">
                    <a16:creationId xmlns:a16="http://schemas.microsoft.com/office/drawing/2014/main" id="{6C2BC783-72CF-376D-780F-F1D7F3EA38A3}"/>
                  </a:ext>
                </a:extLst>
              </p:cNvPr>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8" name="TextBox 8">
            <a:extLst>
              <a:ext uri="{FF2B5EF4-FFF2-40B4-BE49-F238E27FC236}">
                <a16:creationId xmlns:a16="http://schemas.microsoft.com/office/drawing/2014/main" id="{88443A9F-B0D3-7282-BC9C-8DC7902C8882}"/>
              </a:ext>
            </a:extLst>
          </p:cNvPr>
          <p:cNvSpPr txBox="1"/>
          <p:nvPr/>
        </p:nvSpPr>
        <p:spPr>
          <a:xfrm>
            <a:off x="249408" y="93122"/>
            <a:ext cx="17789183" cy="1938864"/>
          </a:xfrm>
          <a:prstGeom prst="rect">
            <a:avLst/>
          </a:prstGeom>
        </p:spPr>
        <p:txBody>
          <a:bodyPr wrap="square" lIns="0" tIns="0" rIns="0" bIns="0" rtlCol="0" anchor="t">
            <a:spAutoFit/>
          </a:bodyPr>
          <a:lstStyle/>
          <a:p>
            <a:pPr marL="0" lvl="0" indent="0" algn="l">
              <a:lnSpc>
                <a:spcPts val="7840"/>
              </a:lnSpc>
            </a:pPr>
            <a:r>
              <a:rPr lang="en-US" sz="5600" dirty="0">
                <a:solidFill>
                  <a:srgbClr val="002060"/>
                </a:solidFill>
                <a:latin typeface="Anton"/>
                <a:ea typeface="Anton"/>
                <a:cs typeface="Anton"/>
                <a:sym typeface="Anton"/>
              </a:rPr>
              <a:t>EMERGENCY RADIO FAILURES</a:t>
            </a:r>
            <a:r>
              <a:rPr lang="en-US" sz="5600" dirty="0">
                <a:solidFill>
                  <a:srgbClr val="FF3D00"/>
                </a:solidFill>
                <a:latin typeface="Anton"/>
                <a:ea typeface="Anton"/>
                <a:cs typeface="Anton"/>
                <a:sym typeface="Anton"/>
              </a:rPr>
              <a:t> IN EXISTING BUILDINGS – CHARLOTTE, NC NEWS CAST JULY 2024</a:t>
            </a:r>
          </a:p>
        </p:txBody>
      </p:sp>
      <p:grpSp>
        <p:nvGrpSpPr>
          <p:cNvPr id="9" name="Group 9">
            <a:extLst>
              <a:ext uri="{FF2B5EF4-FFF2-40B4-BE49-F238E27FC236}">
                <a16:creationId xmlns:a16="http://schemas.microsoft.com/office/drawing/2014/main" id="{1D8D78D0-E07E-292F-48CE-01953C4054D4}"/>
              </a:ext>
            </a:extLst>
          </p:cNvPr>
          <p:cNvGrpSpPr/>
          <p:nvPr/>
        </p:nvGrpSpPr>
        <p:grpSpPr>
          <a:xfrm>
            <a:off x="0" y="9258300"/>
            <a:ext cx="18288000" cy="2514600"/>
            <a:chOff x="0" y="0"/>
            <a:chExt cx="24384000" cy="3352800"/>
          </a:xfrm>
        </p:grpSpPr>
        <p:sp>
          <p:nvSpPr>
            <p:cNvPr id="10" name="Freeform 10">
              <a:extLst>
                <a:ext uri="{FF2B5EF4-FFF2-40B4-BE49-F238E27FC236}">
                  <a16:creationId xmlns:a16="http://schemas.microsoft.com/office/drawing/2014/main" id="{9428A52A-5F91-5219-3F5B-7F1210378A43}"/>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27C21ABE-B256-2295-2B93-AE1FF91D46A0}"/>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12" name="TextBox 12">
            <a:extLst>
              <a:ext uri="{FF2B5EF4-FFF2-40B4-BE49-F238E27FC236}">
                <a16:creationId xmlns:a16="http://schemas.microsoft.com/office/drawing/2014/main" id="{9C824DFF-9F2C-A80D-1151-FC4A6724FDC2}"/>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7" name="Online Media 6" title="Charlotte radio dead zones block police, fire communication">
            <a:hlinkClick r:id="" action="ppaction://media"/>
            <a:extLst>
              <a:ext uri="{FF2B5EF4-FFF2-40B4-BE49-F238E27FC236}">
                <a16:creationId xmlns:a16="http://schemas.microsoft.com/office/drawing/2014/main" id="{0D1E01F9-8BF5-6604-CE80-C8AC2363AE22}"/>
              </a:ext>
            </a:extLst>
          </p:cNvPr>
          <p:cNvPicPr>
            <a:picLocks noRot="1" noChangeAspect="1"/>
          </p:cNvPicPr>
          <p:nvPr>
            <a:videoFile r:link="rId1"/>
          </p:nvPr>
        </p:nvPicPr>
        <p:blipFill>
          <a:blip r:embed="rId6"/>
          <a:stretch>
            <a:fillRect/>
          </a:stretch>
        </p:blipFill>
        <p:spPr>
          <a:xfrm>
            <a:off x="3352799" y="2341303"/>
            <a:ext cx="11582400" cy="6539230"/>
          </a:xfrm>
          <a:prstGeom prst="rect">
            <a:avLst/>
          </a:prstGeom>
        </p:spPr>
      </p:pic>
    </p:spTree>
    <p:extLst>
      <p:ext uri="{BB962C8B-B14F-4D97-AF65-F5344CB8AC3E}">
        <p14:creationId xmlns:p14="http://schemas.microsoft.com/office/powerpoint/2010/main" val="236421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3" name="TextBox 3"/>
          <p:cNvSpPr txBox="1"/>
          <p:nvPr/>
        </p:nvSpPr>
        <p:spPr>
          <a:xfrm>
            <a:off x="276485" y="54038"/>
            <a:ext cx="14865249" cy="1526540"/>
          </a:xfrm>
          <a:prstGeom prst="rect">
            <a:avLst/>
          </a:prstGeom>
        </p:spPr>
        <p:txBody>
          <a:bodyPr lIns="0" tIns="0" rIns="0" bIns="0" rtlCol="0" anchor="t">
            <a:spAutoFit/>
          </a:bodyPr>
          <a:lstStyle/>
          <a:p>
            <a:pPr algn="l">
              <a:lnSpc>
                <a:spcPts val="6159"/>
              </a:lnSpc>
            </a:pPr>
            <a:r>
              <a:rPr lang="en-US" sz="4000" dirty="0">
                <a:solidFill>
                  <a:srgbClr val="294D70"/>
                </a:solidFill>
                <a:latin typeface="Anton"/>
                <a:ea typeface="Anton"/>
                <a:cs typeface="Anton"/>
                <a:sym typeface="Anton"/>
              </a:rPr>
              <a:t>2024/2025 Update VERSION OF FL FIRE CODE 633.202 – PAR 18 ERCES </a:t>
            </a:r>
          </a:p>
          <a:p>
            <a:pPr marL="0" lvl="0" indent="0" algn="l">
              <a:lnSpc>
                <a:spcPts val="6159"/>
              </a:lnSpc>
            </a:pPr>
            <a:r>
              <a:rPr lang="en-US" sz="4000" dirty="0">
                <a:solidFill>
                  <a:srgbClr val="FF3D00"/>
                </a:solidFill>
                <a:latin typeface="Anton"/>
                <a:ea typeface="Anton"/>
                <a:cs typeface="Anton"/>
                <a:sym typeface="Anton"/>
              </a:rPr>
              <a:t>TWO-WAY RADIO COMMUNICATION ENHANCEMENT</a:t>
            </a:r>
          </a:p>
        </p:txBody>
      </p:sp>
      <p:grpSp>
        <p:nvGrpSpPr>
          <p:cNvPr id="4" name="Group 4"/>
          <p:cNvGrpSpPr/>
          <p:nvPr/>
        </p:nvGrpSpPr>
        <p:grpSpPr>
          <a:xfrm>
            <a:off x="0" y="9258300"/>
            <a:ext cx="18288000" cy="251460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C80B401D-065A-BCB0-61BB-F8B5B49FD446}"/>
              </a:ext>
            </a:extLst>
          </p:cNvPr>
          <p:cNvSpPr txBox="1"/>
          <p:nvPr/>
        </p:nvSpPr>
        <p:spPr>
          <a:xfrm>
            <a:off x="441878" y="1947334"/>
            <a:ext cx="17404244" cy="6584110"/>
          </a:xfrm>
          <a:prstGeom prst="rect">
            <a:avLst/>
          </a:prstGeom>
          <a:noFill/>
        </p:spPr>
        <p:txBody>
          <a:bodyPr wrap="square">
            <a:spAutoFit/>
          </a:bodyPr>
          <a:lstStyle/>
          <a:p>
            <a:pPr marL="0" indent="0" algn="just" fontAlgn="t">
              <a:lnSpc>
                <a:spcPct val="90000"/>
              </a:lnSpc>
              <a:buNone/>
            </a:pPr>
            <a:r>
              <a:rPr lang="en-US" sz="2600" b="1" dirty="0">
                <a:solidFill>
                  <a:srgbClr val="0070C0"/>
                </a:solidFill>
                <a:latin typeface="Arial" panose="020B0604020202020204" pitchFamily="34" charset="0"/>
                <a:cs typeface="Arial" panose="020B0604020202020204" pitchFamily="34" charset="0"/>
              </a:rPr>
              <a:t>(18)(a) </a:t>
            </a:r>
            <a:r>
              <a:rPr lang="en-US" sz="2600" dirty="0">
                <a:solidFill>
                  <a:srgbClr val="000000"/>
                </a:solidFill>
                <a:latin typeface="Arial" panose="020B0604020202020204" pitchFamily="34" charset="0"/>
                <a:cs typeface="Arial" panose="020B0604020202020204" pitchFamily="34" charset="0"/>
              </a:rPr>
              <a:t>The </a:t>
            </a:r>
            <a:r>
              <a:rPr lang="en-US" sz="2600" b="1" dirty="0">
                <a:solidFill>
                  <a:srgbClr val="000000"/>
                </a:solidFill>
                <a:latin typeface="Arial" panose="020B0604020202020204" pitchFamily="34" charset="0"/>
                <a:cs typeface="Arial" panose="020B0604020202020204" pitchFamily="34" charset="0"/>
              </a:rPr>
              <a:t>local authority having jurisdiction </a:t>
            </a:r>
            <a:r>
              <a:rPr lang="en-US" sz="2600" dirty="0">
                <a:solidFill>
                  <a:srgbClr val="000000"/>
                </a:solidFill>
                <a:latin typeface="Arial" panose="020B0604020202020204" pitchFamily="34" charset="0"/>
                <a:cs typeface="Arial" panose="020B0604020202020204" pitchFamily="34" charset="0"/>
              </a:rPr>
              <a:t>shall determine the minimum radio signal strength for fire department communications in </a:t>
            </a:r>
            <a:r>
              <a:rPr lang="en-US" sz="2600" u="sng" dirty="0">
                <a:solidFill>
                  <a:srgbClr val="000000"/>
                </a:solidFill>
                <a:latin typeface="Arial" panose="020B0604020202020204" pitchFamily="34" charset="0"/>
                <a:cs typeface="Arial" panose="020B0604020202020204" pitchFamily="34" charset="0"/>
              </a:rPr>
              <a:t>all new and existing buildings</a:t>
            </a:r>
            <a:r>
              <a:rPr lang="en-US" sz="2600" dirty="0">
                <a:solidFill>
                  <a:srgbClr val="000000"/>
                </a:solidFill>
                <a:latin typeface="Arial" panose="020B0604020202020204" pitchFamily="34" charset="0"/>
                <a:cs typeface="Arial" panose="020B0604020202020204" pitchFamily="34" charset="0"/>
              </a:rPr>
              <a:t>. Two-way radio communication enhancement systems or equivalent systems may be used to comply with the minimum radio signal strength requirements. However, two-way radio communication enhancement systems or equivalent systems are </a:t>
            </a:r>
            <a:r>
              <a:rPr lang="en-US" sz="2600" b="1" dirty="0">
                <a:solidFill>
                  <a:srgbClr val="000000"/>
                </a:solidFill>
                <a:latin typeface="Arial" panose="020B0604020202020204" pitchFamily="34" charset="0"/>
                <a:cs typeface="Arial" panose="020B0604020202020204" pitchFamily="34" charset="0"/>
              </a:rPr>
              <a:t>not required in apartment buildings 75 feet or less in height that are constructed using wood framing, provided that the building has less than 150 dwelling units and that all dwelling units discharge to the exterior or to a corridor that leads directly to an exit as defined by the Florida Building Code. Evidence of wood frame construction shall be shown by the owner providing building permit documentation which identifies the construction type as wood frame. </a:t>
            </a:r>
            <a:r>
              <a:rPr lang="en-US" sz="2600" u="sng" dirty="0">
                <a:solidFill>
                  <a:srgbClr val="000000"/>
                </a:solidFill>
                <a:latin typeface="Arial" panose="020B0604020202020204" pitchFamily="34" charset="0"/>
                <a:cs typeface="Arial" panose="020B0604020202020204" pitchFamily="34" charset="0"/>
              </a:rPr>
              <a:t>Existing high-rise buildings</a:t>
            </a:r>
            <a:r>
              <a:rPr lang="en-US" sz="2600" dirty="0">
                <a:solidFill>
                  <a:srgbClr val="000000"/>
                </a:solidFill>
                <a:latin typeface="Arial" panose="020B0604020202020204" pitchFamily="34" charset="0"/>
                <a:cs typeface="Arial" panose="020B0604020202020204" pitchFamily="34" charset="0"/>
              </a:rPr>
              <a:t> as defined by the Florida Building Code are not required to comply with minimum radio strength for fire department communications and two-way radio communication enhancement systems as required by the Florida Fire Prevention Code </a:t>
            </a:r>
            <a:r>
              <a:rPr lang="en-US" sz="2600" b="1" dirty="0">
                <a:solidFill>
                  <a:srgbClr val="FF0000"/>
                </a:solidFill>
                <a:latin typeface="Arial" panose="020B0604020202020204" pitchFamily="34" charset="0"/>
                <a:cs typeface="Arial" panose="020B0604020202020204" pitchFamily="34" charset="0"/>
              </a:rPr>
              <a:t>until January 1, 2025</a:t>
            </a:r>
            <a:r>
              <a:rPr lang="en-US" sz="2600" dirty="0">
                <a:solidFill>
                  <a:srgbClr val="000000"/>
                </a:solidFill>
                <a:latin typeface="Arial" panose="020B0604020202020204" pitchFamily="34" charset="0"/>
                <a:cs typeface="Arial" panose="020B0604020202020204" pitchFamily="34" charset="0"/>
              </a:rPr>
              <a:t>. However, </a:t>
            </a:r>
            <a:r>
              <a:rPr lang="en-US" sz="2600" b="1" dirty="0">
                <a:solidFill>
                  <a:srgbClr val="FF0000"/>
                </a:solidFill>
                <a:latin typeface="Arial" panose="020B0604020202020204" pitchFamily="34" charset="0"/>
                <a:cs typeface="Arial" panose="020B0604020202020204" pitchFamily="34" charset="0"/>
              </a:rPr>
              <a:t>by January 1, 2024</a:t>
            </a:r>
            <a:r>
              <a:rPr lang="en-US" sz="2600" dirty="0">
                <a:solidFill>
                  <a:srgbClr val="000000"/>
                </a:solidFill>
                <a:latin typeface="Arial" panose="020B0604020202020204" pitchFamily="34" charset="0"/>
                <a:cs typeface="Arial" panose="020B0604020202020204" pitchFamily="34" charset="0"/>
              </a:rPr>
              <a:t>, an existing high-rise building that is not in compliance with the requirements for minimum radio strength for fire department communications must apply for an appropriate permit for the required installation with the local government agency having jurisdiction and must demonstrate that the </a:t>
            </a:r>
            <a:r>
              <a:rPr lang="en-US" sz="2600" u="sng" dirty="0">
                <a:solidFill>
                  <a:srgbClr val="000000"/>
                </a:solidFill>
                <a:latin typeface="Arial" panose="020B0604020202020204" pitchFamily="34" charset="0"/>
                <a:cs typeface="Arial" panose="020B0604020202020204" pitchFamily="34" charset="0"/>
              </a:rPr>
              <a:t>building will become compliant by January 1, 2025</a:t>
            </a:r>
            <a:r>
              <a:rPr lang="en-US" sz="2600" dirty="0">
                <a:solidFill>
                  <a:srgbClr val="000000"/>
                </a:solidFill>
                <a:latin typeface="Arial" panose="020B0604020202020204" pitchFamily="34" charset="0"/>
                <a:cs typeface="Arial" panose="020B0604020202020204" pitchFamily="34" charset="0"/>
              </a:rPr>
              <a:t>. </a:t>
            </a:r>
            <a:r>
              <a:rPr lang="en-US" sz="2600" b="1" u="sng" dirty="0">
                <a:solidFill>
                  <a:srgbClr val="000000"/>
                </a:solidFill>
                <a:latin typeface="Arial" panose="020B0604020202020204" pitchFamily="34" charset="0"/>
                <a:cs typeface="Arial" panose="020B0604020202020204" pitchFamily="34" charset="0"/>
              </a:rPr>
              <a:t>Existing high-rise apartment buildings are not required to comply until January 1, 2025</a:t>
            </a:r>
            <a:r>
              <a:rPr lang="en-US" sz="2600" dirty="0">
                <a:solidFill>
                  <a:srgbClr val="000000"/>
                </a:solidFill>
                <a:latin typeface="Arial" panose="020B0604020202020204" pitchFamily="34" charset="0"/>
                <a:cs typeface="Arial" panose="020B0604020202020204" pitchFamily="34" charset="0"/>
              </a:rPr>
              <a:t>. However, </a:t>
            </a:r>
            <a:r>
              <a:rPr lang="en-US" sz="2600" b="1" dirty="0">
                <a:solidFill>
                  <a:srgbClr val="000000"/>
                </a:solidFill>
                <a:latin typeface="Arial" panose="020B0604020202020204" pitchFamily="34" charset="0"/>
                <a:cs typeface="Arial" panose="020B0604020202020204" pitchFamily="34" charset="0"/>
              </a:rPr>
              <a:t>existing high-rise apartment buildings are required to apply for the appropriate permit for the required communications installation by January 1, 2024.</a:t>
            </a:r>
          </a:p>
          <a:p>
            <a:pPr marL="0" indent="0" algn="just" fontAlgn="t">
              <a:lnSpc>
                <a:spcPct val="90000"/>
              </a:lnSpc>
              <a:buNone/>
            </a:pPr>
            <a:r>
              <a:rPr lang="en-US" sz="2600" b="1" dirty="0">
                <a:solidFill>
                  <a:srgbClr val="0070C0"/>
                </a:solidFill>
              </a:rPr>
              <a:t>(b) </a:t>
            </a:r>
            <a:r>
              <a:rPr lang="en-US" sz="2600" dirty="0"/>
              <a:t>Except as provided in this subsection, all new and existing buildings must meet the minimum radio signal strength requirements for public safety agency communications as provided in the Florida Fire Prevention Code.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3" name="TextBox 3"/>
          <p:cNvSpPr txBox="1"/>
          <p:nvPr/>
        </p:nvSpPr>
        <p:spPr>
          <a:xfrm>
            <a:off x="298015" y="717078"/>
            <a:ext cx="13039237" cy="911660"/>
          </a:xfrm>
          <a:prstGeom prst="rect">
            <a:avLst/>
          </a:prstGeom>
        </p:spPr>
        <p:txBody>
          <a:bodyPr wrap="square" lIns="0" tIns="0" rIns="0" bIns="0" rtlCol="0" anchor="t">
            <a:spAutoFit/>
          </a:bodyPr>
          <a:lstStyle/>
          <a:p>
            <a:pPr marL="0" lvl="0" indent="0">
              <a:lnSpc>
                <a:spcPts val="7840"/>
              </a:lnSpc>
            </a:pPr>
            <a:r>
              <a:rPr lang="en-US" sz="4000" dirty="0">
                <a:solidFill>
                  <a:srgbClr val="FF3D00"/>
                </a:solidFill>
                <a:latin typeface="Anton"/>
                <a:ea typeface="Anton"/>
                <a:cs typeface="Anton"/>
                <a:sym typeface="Anton"/>
              </a:rPr>
              <a:t>TWO-WAY RADIO COMMUNICATION ENHANCEMENT</a:t>
            </a:r>
          </a:p>
        </p:txBody>
      </p:sp>
      <p:sp>
        <p:nvSpPr>
          <p:cNvPr id="4" name="TextBox 4"/>
          <p:cNvSpPr txBox="1"/>
          <p:nvPr/>
        </p:nvSpPr>
        <p:spPr>
          <a:xfrm>
            <a:off x="298015" y="99858"/>
            <a:ext cx="18376097" cy="721995"/>
          </a:xfrm>
          <a:prstGeom prst="rect">
            <a:avLst/>
          </a:prstGeom>
        </p:spPr>
        <p:txBody>
          <a:bodyPr lIns="0" tIns="0" rIns="0" bIns="0" rtlCol="0" anchor="t">
            <a:spAutoFit/>
          </a:bodyPr>
          <a:lstStyle/>
          <a:p>
            <a:pPr marL="0" lvl="0" indent="0" algn="l">
              <a:lnSpc>
                <a:spcPts val="5880"/>
              </a:lnSpc>
            </a:pPr>
            <a:r>
              <a:rPr lang="en-US" sz="4000" dirty="0">
                <a:solidFill>
                  <a:srgbClr val="294D70"/>
                </a:solidFill>
                <a:latin typeface="Anton"/>
                <a:ea typeface="Anton"/>
                <a:cs typeface="Anton"/>
                <a:sym typeface="Anton"/>
              </a:rPr>
              <a:t>2024/2025 Update VERSION OF FL FIRE CODE 633.202 – PAR 18 ERCES </a:t>
            </a:r>
          </a:p>
        </p:txBody>
      </p:sp>
      <p:grpSp>
        <p:nvGrpSpPr>
          <p:cNvPr id="5" name="Group 5"/>
          <p:cNvGrpSpPr/>
          <p:nvPr/>
        </p:nvGrpSpPr>
        <p:grpSpPr>
          <a:xfrm>
            <a:off x="0" y="9258300"/>
            <a:ext cx="18288000" cy="2514600"/>
            <a:chOff x="0" y="0"/>
            <a:chExt cx="24384000" cy="3352800"/>
          </a:xfrm>
        </p:grpSpPr>
        <p:sp>
          <p:nvSpPr>
            <p:cNvPr id="6" name="Freeform 6"/>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8" name="TextBox 8"/>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5A13048B-98BF-9998-CC7C-E3B2D0EE0909}"/>
              </a:ext>
            </a:extLst>
          </p:cNvPr>
          <p:cNvSpPr txBox="1"/>
          <p:nvPr/>
        </p:nvSpPr>
        <p:spPr>
          <a:xfrm>
            <a:off x="459118" y="1628738"/>
            <a:ext cx="17447882" cy="7694414"/>
          </a:xfrm>
          <a:prstGeom prst="rect">
            <a:avLst/>
          </a:prstGeom>
          <a:noFill/>
        </p:spPr>
        <p:txBody>
          <a:bodyPr wrap="square" rtlCol="0">
            <a:spAutoFit/>
          </a:bodyPr>
          <a:lstStyle/>
          <a:p>
            <a:r>
              <a:rPr lang="en-US" sz="2800" b="1" dirty="0">
                <a:solidFill>
                  <a:srgbClr val="0070C0"/>
                </a:solidFill>
              </a:rPr>
              <a:t>(c) </a:t>
            </a:r>
            <a:r>
              <a:rPr lang="en-US" sz="2800" dirty="0"/>
              <a:t>The local authority having jurisdiction as defined in the Florida Fire Prevention Code may require:</a:t>
            </a:r>
          </a:p>
          <a:p>
            <a:r>
              <a:rPr lang="en-US" sz="2800" dirty="0"/>
              <a:t>1. The installation of a two-way radio communication enhancement system in a new or existing building if the interior of the building does not meet the minimum radio signal strength as required in the Florida Fire Prevention Code.</a:t>
            </a:r>
          </a:p>
          <a:p>
            <a:r>
              <a:rPr lang="en-US" sz="2800" dirty="0"/>
              <a:t>2. An </a:t>
            </a:r>
            <a:r>
              <a:rPr lang="en-US" sz="2800" b="1" dirty="0"/>
              <a:t>assessment </a:t>
            </a:r>
            <a:r>
              <a:rPr lang="en-US" sz="2800" dirty="0"/>
              <a:t>of a new or existing building’s interior radio coverage and signal strength, for purposes of determining the need for a two-way radio communication enhancement system within the building, not more frequently than </a:t>
            </a:r>
            <a:r>
              <a:rPr lang="en-US" sz="2800" b="1" dirty="0"/>
              <a:t>once every 3 years for an existing high-rise building and an existing building having more than 12,000 total gross square feet and once every 5 years for all other existing buildings</a:t>
            </a:r>
            <a:r>
              <a:rPr lang="en-US" sz="2800" dirty="0"/>
              <a:t>, unless:</a:t>
            </a:r>
          </a:p>
          <a:p>
            <a:r>
              <a:rPr lang="en-US" sz="2800" dirty="0"/>
              <a:t>a. Such building undergoes Level III building alteration or rehabilitation as defined in the Florida Building Code;</a:t>
            </a:r>
          </a:p>
          <a:p>
            <a:r>
              <a:rPr lang="en-US" sz="2800" dirty="0"/>
              <a:t>b. Such building undergoes reconstruction as determined by the Florida Fire Prevention Code;</a:t>
            </a:r>
          </a:p>
          <a:p>
            <a:r>
              <a:rPr lang="en-US" sz="2800" dirty="0"/>
              <a:t>c. A public safety agency reports to the local authority having jurisdiction that the agency’s communication devices failed to function correctly inside a building due to poor signal coverage; or</a:t>
            </a:r>
          </a:p>
          <a:p>
            <a:r>
              <a:rPr lang="en-US" sz="2800" dirty="0"/>
              <a:t>d. A building is determined to be an imminent life safety threat to first responders.</a:t>
            </a:r>
          </a:p>
          <a:p>
            <a:endParaRPr lang="en-US" sz="2800" dirty="0"/>
          </a:p>
          <a:p>
            <a:r>
              <a:rPr lang="en-US" sz="2800" dirty="0">
                <a:solidFill>
                  <a:srgbClr val="0070C0"/>
                </a:solidFill>
              </a:rPr>
              <a:t>(d) </a:t>
            </a:r>
            <a:r>
              <a:rPr lang="en-US" sz="2800" dirty="0"/>
              <a:t>Any modification to an existing system or any installation of a new system </a:t>
            </a:r>
            <a:r>
              <a:rPr lang="en-US" sz="2800" b="1" dirty="0"/>
              <a:t>must have the express consent of the frequency </a:t>
            </a:r>
            <a:r>
              <a:rPr lang="en-US" sz="2800" b="1" dirty="0" err="1"/>
              <a:t>licenseholder</a:t>
            </a:r>
            <a:r>
              <a:rPr lang="en-US" sz="2800" b="1" dirty="0"/>
              <a:t> of the frequencies for which the system is intended to amplify</a:t>
            </a:r>
            <a:r>
              <a:rPr lang="en-US" sz="2800" dirty="0"/>
              <a:t>. The consent must be maintained in a recordable format that can be presented to a Federal Communications Commission representative or other relevant agency investigating radio interference.</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5EC5B68E-20D6-0FFF-A9F7-8E4DD7F4ED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3123ED-20C3-54A1-B994-3D9DBE58E6CB}"/>
              </a:ext>
            </a:extLst>
          </p:cNvPr>
          <p:cNvSpPr/>
          <p:nvPr/>
        </p:nvSpPr>
        <p:spPr>
          <a:xfrm>
            <a:off x="377395" y="2628059"/>
            <a:ext cx="17533209" cy="5259963"/>
          </a:xfrm>
          <a:custGeom>
            <a:avLst/>
            <a:gdLst/>
            <a:ahLst/>
            <a:cxnLst/>
            <a:rect l="l" t="t" r="r" b="b"/>
            <a:pathLst>
              <a:path w="17533209" h="5259963">
                <a:moveTo>
                  <a:pt x="0" y="0"/>
                </a:moveTo>
                <a:lnTo>
                  <a:pt x="17533210" y="0"/>
                </a:lnTo>
                <a:lnTo>
                  <a:pt x="17533210" y="5259962"/>
                </a:lnTo>
                <a:lnTo>
                  <a:pt x="0" y="5259962"/>
                </a:lnTo>
                <a:lnTo>
                  <a:pt x="0" y="0"/>
                </a:lnTo>
                <a:close/>
              </a:path>
            </a:pathLst>
          </a:custGeom>
          <a:blipFill>
            <a:blip r:embed="rId3"/>
            <a:stretch>
              <a:fillRect/>
            </a:stretch>
          </a:blipFill>
        </p:spPr>
        <p:txBody>
          <a:bodyPr/>
          <a:lstStyle/>
          <a:p>
            <a:endParaRPr lang="en-US"/>
          </a:p>
        </p:txBody>
      </p:sp>
      <p:sp>
        <p:nvSpPr>
          <p:cNvPr id="3" name="TextBox 3">
            <a:extLst>
              <a:ext uri="{FF2B5EF4-FFF2-40B4-BE49-F238E27FC236}">
                <a16:creationId xmlns:a16="http://schemas.microsoft.com/office/drawing/2014/main" id="{BB578079-0F9F-BAD5-5ECE-A4A0A0EA4939}"/>
              </a:ext>
            </a:extLst>
          </p:cNvPr>
          <p:cNvSpPr txBox="1"/>
          <p:nvPr/>
        </p:nvSpPr>
        <p:spPr>
          <a:xfrm>
            <a:off x="276485" y="717078"/>
            <a:ext cx="13060767" cy="911660"/>
          </a:xfrm>
          <a:prstGeom prst="rect">
            <a:avLst/>
          </a:prstGeom>
        </p:spPr>
        <p:txBody>
          <a:bodyPr lIns="0" tIns="0" rIns="0" bIns="0" rtlCol="0" anchor="t">
            <a:spAutoFit/>
          </a:bodyPr>
          <a:lstStyle/>
          <a:p>
            <a:pPr marL="0" lvl="0" indent="0">
              <a:lnSpc>
                <a:spcPts val="7840"/>
              </a:lnSpc>
            </a:pPr>
            <a:r>
              <a:rPr lang="en-US" sz="4400" dirty="0">
                <a:solidFill>
                  <a:srgbClr val="FF3D00"/>
                </a:solidFill>
                <a:latin typeface="Anton"/>
                <a:ea typeface="Anton"/>
                <a:cs typeface="Anton"/>
                <a:sym typeface="Anton"/>
              </a:rPr>
              <a:t>TWO-WAY RADIO COMMUNICATION ENHANCEMENT</a:t>
            </a:r>
          </a:p>
        </p:txBody>
      </p:sp>
      <p:sp>
        <p:nvSpPr>
          <p:cNvPr id="4" name="TextBox 4">
            <a:extLst>
              <a:ext uri="{FF2B5EF4-FFF2-40B4-BE49-F238E27FC236}">
                <a16:creationId xmlns:a16="http://schemas.microsoft.com/office/drawing/2014/main" id="{9A2D89BD-3B66-B231-A6C3-7857F6FB86F4}"/>
              </a:ext>
            </a:extLst>
          </p:cNvPr>
          <p:cNvSpPr txBox="1"/>
          <p:nvPr/>
        </p:nvSpPr>
        <p:spPr>
          <a:xfrm>
            <a:off x="298015" y="99858"/>
            <a:ext cx="18376097" cy="721995"/>
          </a:xfrm>
          <a:prstGeom prst="rect">
            <a:avLst/>
          </a:prstGeom>
        </p:spPr>
        <p:txBody>
          <a:bodyPr lIns="0" tIns="0" rIns="0" bIns="0" rtlCol="0" anchor="t">
            <a:spAutoFit/>
          </a:bodyPr>
          <a:lstStyle/>
          <a:p>
            <a:pPr marL="0" lvl="0" indent="0" algn="l">
              <a:lnSpc>
                <a:spcPts val="5880"/>
              </a:lnSpc>
            </a:pPr>
            <a:r>
              <a:rPr lang="en-US" sz="4400" dirty="0">
                <a:solidFill>
                  <a:srgbClr val="294D70"/>
                </a:solidFill>
                <a:latin typeface="Anton"/>
                <a:ea typeface="Anton"/>
                <a:cs typeface="Anton"/>
                <a:sym typeface="Anton"/>
              </a:rPr>
              <a:t>2024/2025 Update VERSION OF FL FIRE CODE 633.202 – PAR 18 ERCES </a:t>
            </a:r>
          </a:p>
        </p:txBody>
      </p:sp>
      <p:grpSp>
        <p:nvGrpSpPr>
          <p:cNvPr id="5" name="Group 5">
            <a:extLst>
              <a:ext uri="{FF2B5EF4-FFF2-40B4-BE49-F238E27FC236}">
                <a16:creationId xmlns:a16="http://schemas.microsoft.com/office/drawing/2014/main" id="{28AE250F-843A-B8BB-B5EE-17CF578B58D0}"/>
              </a:ext>
            </a:extLst>
          </p:cNvPr>
          <p:cNvGrpSpPr/>
          <p:nvPr/>
        </p:nvGrpSpPr>
        <p:grpSpPr>
          <a:xfrm>
            <a:off x="0" y="9258300"/>
            <a:ext cx="18288000" cy="2514600"/>
            <a:chOff x="0" y="0"/>
            <a:chExt cx="24384000" cy="3352800"/>
          </a:xfrm>
        </p:grpSpPr>
        <p:sp>
          <p:nvSpPr>
            <p:cNvPr id="6" name="Freeform 6">
              <a:extLst>
                <a:ext uri="{FF2B5EF4-FFF2-40B4-BE49-F238E27FC236}">
                  <a16:creationId xmlns:a16="http://schemas.microsoft.com/office/drawing/2014/main" id="{A140979C-9804-8991-F11D-0CDB90004125}"/>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52F20A1E-0656-C81F-5F7F-57A8EA69E7CB}"/>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8" name="TextBox 8">
            <a:extLst>
              <a:ext uri="{FF2B5EF4-FFF2-40B4-BE49-F238E27FC236}">
                <a16:creationId xmlns:a16="http://schemas.microsoft.com/office/drawing/2014/main" id="{67B32202-9662-3F1E-0EF2-A89CB96048B6}"/>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extLst>
      <p:ext uri="{BB962C8B-B14F-4D97-AF65-F5344CB8AC3E}">
        <p14:creationId xmlns:p14="http://schemas.microsoft.com/office/powerpoint/2010/main" val="106396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2363271" y="1316638"/>
            <a:ext cx="13561458" cy="7780887"/>
          </a:xfrm>
          <a:custGeom>
            <a:avLst/>
            <a:gdLst/>
            <a:ahLst/>
            <a:cxnLst/>
            <a:rect l="l" t="t" r="r" b="b"/>
            <a:pathLst>
              <a:path w="13561458" h="7780887">
                <a:moveTo>
                  <a:pt x="0" y="0"/>
                </a:moveTo>
                <a:lnTo>
                  <a:pt x="13561458" y="0"/>
                </a:lnTo>
                <a:lnTo>
                  <a:pt x="13561458" y="7780887"/>
                </a:lnTo>
                <a:lnTo>
                  <a:pt x="0" y="778088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7767" y="202728"/>
            <a:ext cx="16716115"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STATE OF GEORGIA EMERGENCY RESPONDER </a:t>
            </a:r>
            <a:r>
              <a:rPr lang="en-US" sz="5600" dirty="0">
                <a:solidFill>
                  <a:srgbClr val="FF3D00"/>
                </a:solidFill>
                <a:latin typeface="Anton"/>
                <a:ea typeface="Anton"/>
                <a:cs typeface="Anton"/>
                <a:sym typeface="Anton"/>
              </a:rPr>
              <a:t>ERCES 2023</a:t>
            </a:r>
          </a:p>
        </p:txBody>
      </p:sp>
      <p:grpSp>
        <p:nvGrpSpPr>
          <p:cNvPr id="4" name="Group 4"/>
          <p:cNvGrpSpPr/>
          <p:nvPr/>
        </p:nvGrpSpPr>
        <p:grpSpPr>
          <a:xfrm>
            <a:off x="0" y="9258300"/>
            <a:ext cx="18288000" cy="251460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E8DB9BE9-956B-ACEA-AB05-461BFAAC863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3E67BB9-7018-41CF-E857-B5E3C0891D43}"/>
              </a:ext>
            </a:extLst>
          </p:cNvPr>
          <p:cNvSpPr txBox="1"/>
          <p:nvPr/>
        </p:nvSpPr>
        <p:spPr>
          <a:xfrm>
            <a:off x="685800" y="216975"/>
            <a:ext cx="16716115"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STATE OF NORTH CAROLINA FIRE CODE – </a:t>
            </a:r>
            <a:r>
              <a:rPr lang="en-US" sz="5600" dirty="0">
                <a:solidFill>
                  <a:srgbClr val="FF0000"/>
                </a:solidFill>
                <a:latin typeface="Anton"/>
                <a:ea typeface="Anton"/>
                <a:cs typeface="Anton"/>
                <a:sym typeface="Anton"/>
              </a:rPr>
              <a:t>B-5 </a:t>
            </a:r>
            <a:r>
              <a:rPr lang="en-US" sz="5600" dirty="0">
                <a:solidFill>
                  <a:srgbClr val="FF3D00"/>
                </a:solidFill>
                <a:latin typeface="Anton"/>
                <a:ea typeface="Anton"/>
                <a:cs typeface="Anton"/>
                <a:sym typeface="Anton"/>
              </a:rPr>
              <a:t>2024</a:t>
            </a:r>
          </a:p>
        </p:txBody>
      </p:sp>
      <p:grpSp>
        <p:nvGrpSpPr>
          <p:cNvPr id="4" name="Group 4">
            <a:extLst>
              <a:ext uri="{FF2B5EF4-FFF2-40B4-BE49-F238E27FC236}">
                <a16:creationId xmlns:a16="http://schemas.microsoft.com/office/drawing/2014/main" id="{7EA30EB4-B702-8EC3-873D-08289AC1ED58}"/>
              </a:ext>
            </a:extLst>
          </p:cNvPr>
          <p:cNvGrpSpPr/>
          <p:nvPr/>
        </p:nvGrpSpPr>
        <p:grpSpPr>
          <a:xfrm>
            <a:off x="0" y="9715500"/>
            <a:ext cx="18288000" cy="1828800"/>
            <a:chOff x="0" y="0"/>
            <a:chExt cx="24384000" cy="3352800"/>
          </a:xfrm>
        </p:grpSpPr>
        <p:sp>
          <p:nvSpPr>
            <p:cNvPr id="5" name="Freeform 5">
              <a:extLst>
                <a:ext uri="{FF2B5EF4-FFF2-40B4-BE49-F238E27FC236}">
                  <a16:creationId xmlns:a16="http://schemas.microsoft.com/office/drawing/2014/main" id="{DF4C5FD7-BED2-DDAB-7ADE-2819C43C87FC}"/>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39D35FE1-68DB-11B7-8CFC-C222496EEAC7}"/>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7" name="TextBox 7">
            <a:extLst>
              <a:ext uri="{FF2B5EF4-FFF2-40B4-BE49-F238E27FC236}">
                <a16:creationId xmlns:a16="http://schemas.microsoft.com/office/drawing/2014/main" id="{754DF494-40B2-BD36-A9C7-9A0C4911AA83}"/>
              </a:ext>
            </a:extLst>
          </p:cNvPr>
          <p:cNvSpPr txBox="1"/>
          <p:nvPr/>
        </p:nvSpPr>
        <p:spPr>
          <a:xfrm>
            <a:off x="412845" y="9933182"/>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E3D6131F-290E-CD86-4BBA-2002EFF8DC59}"/>
              </a:ext>
            </a:extLst>
          </p:cNvPr>
          <p:cNvSpPr txBox="1"/>
          <p:nvPr/>
        </p:nvSpPr>
        <p:spPr>
          <a:xfrm>
            <a:off x="527713" y="1020009"/>
            <a:ext cx="16269005" cy="769441"/>
          </a:xfrm>
          <a:prstGeom prst="rect">
            <a:avLst/>
          </a:prstGeom>
          <a:noFill/>
        </p:spPr>
        <p:txBody>
          <a:bodyPr wrap="none" rtlCol="0">
            <a:spAutoFit/>
          </a:bodyPr>
          <a:lstStyle/>
          <a:p>
            <a:r>
              <a:rPr lang="en-US" sz="4400" b="1" dirty="0"/>
              <a:t>Section 510: </a:t>
            </a:r>
            <a:r>
              <a:rPr lang="en-US" sz="4400" b="1" dirty="0">
                <a:solidFill>
                  <a:schemeClr val="tx2">
                    <a:lumMod val="60000"/>
                    <a:lumOff val="40000"/>
                  </a:schemeClr>
                </a:solidFill>
              </a:rPr>
              <a:t>EMERGENCY RESPONDER COMMUNICATION COVERAGE</a:t>
            </a:r>
          </a:p>
        </p:txBody>
      </p:sp>
      <p:sp>
        <p:nvSpPr>
          <p:cNvPr id="10" name="TextBox 9">
            <a:extLst>
              <a:ext uri="{FF2B5EF4-FFF2-40B4-BE49-F238E27FC236}">
                <a16:creationId xmlns:a16="http://schemas.microsoft.com/office/drawing/2014/main" id="{DDA9AF38-6272-688E-BCAA-606FC15F2AB0}"/>
              </a:ext>
            </a:extLst>
          </p:cNvPr>
          <p:cNvSpPr txBox="1"/>
          <p:nvPr/>
        </p:nvSpPr>
        <p:spPr>
          <a:xfrm>
            <a:off x="412845" y="1705637"/>
            <a:ext cx="17462310" cy="8279190"/>
          </a:xfrm>
          <a:prstGeom prst="rect">
            <a:avLst/>
          </a:prstGeom>
          <a:noFill/>
        </p:spPr>
        <p:txBody>
          <a:bodyPr wrap="square" rtlCol="0">
            <a:spAutoFit/>
          </a:bodyPr>
          <a:lstStyle/>
          <a:p>
            <a:r>
              <a:rPr lang="en-US" sz="3200" b="1" dirty="0"/>
              <a:t>510.1</a:t>
            </a:r>
            <a:r>
              <a:rPr lang="en-US" dirty="0"/>
              <a:t>   </a:t>
            </a:r>
            <a:r>
              <a:rPr lang="en-US" sz="2800" dirty="0"/>
              <a:t>Emergency responder communication coverage in new buildings. Approved in-building, two-way emergency </a:t>
            </a:r>
          </a:p>
          <a:p>
            <a:r>
              <a:rPr lang="en-US" sz="2800" dirty="0"/>
              <a:t>responder communication coverage for emergency responders shall be provided in all new buildings. In-building, two-way emergency responder communication coverage within the building shall be based on the existing coverage levels of the public safety communication systems utilized by the jurisdiction, measured at the exterior of the building. This section shall not require improvement of the existing public safety communication systems. </a:t>
            </a:r>
          </a:p>
          <a:p>
            <a:r>
              <a:rPr lang="en-US" sz="2800" b="1" dirty="0"/>
              <a:t>Exceptions:</a:t>
            </a:r>
            <a:r>
              <a:rPr lang="en-US" sz="2800" dirty="0"/>
              <a:t> </a:t>
            </a:r>
          </a:p>
          <a:p>
            <a:r>
              <a:rPr lang="en-US" sz="2800" dirty="0"/>
              <a:t>1. Where approved by the building official and the fire code official, a wired communication system in accordance with </a:t>
            </a:r>
          </a:p>
          <a:p>
            <a:r>
              <a:rPr lang="en-US" sz="2800" dirty="0"/>
              <a:t>	Section 907.2.13.2 shall be permitted to be installed or maintained instead of an approved </a:t>
            </a:r>
            <a:r>
              <a:rPr lang="en-US" sz="2800" strike="sngStrike" dirty="0"/>
              <a:t>radio</a:t>
            </a:r>
            <a:r>
              <a:rPr lang="en-US" sz="2800" dirty="0"/>
              <a:t> communication 	coverage system. </a:t>
            </a:r>
          </a:p>
          <a:p>
            <a:r>
              <a:rPr lang="en-US" sz="2800" dirty="0"/>
              <a:t>2. Where it is determined by the fire code official that the </a:t>
            </a:r>
            <a:r>
              <a:rPr lang="en-US" sz="2800" strike="sngStrike" dirty="0"/>
              <a:t>radio</a:t>
            </a:r>
            <a:r>
              <a:rPr lang="en-US" sz="2800" dirty="0"/>
              <a:t> communication coverage system is not needed. </a:t>
            </a:r>
          </a:p>
          <a:p>
            <a:r>
              <a:rPr lang="en-US" sz="2800" dirty="0"/>
              <a:t>3. In facilities where emergency responder </a:t>
            </a:r>
            <a:r>
              <a:rPr lang="en-US" sz="2800" strike="sngStrike" dirty="0"/>
              <a:t>radio</a:t>
            </a:r>
            <a:r>
              <a:rPr lang="en-US" sz="2800" dirty="0"/>
              <a:t> communication coverage is required and such systems, components 	or equipment required could have a negative impact on the normal operations of that facility, the fire code 	official shall have the authority to accept an automatically activated emergency responder </a:t>
            </a:r>
            <a:r>
              <a:rPr lang="en-US" sz="2800" strike="sngStrike" dirty="0"/>
              <a:t>radio</a:t>
            </a:r>
            <a:r>
              <a:rPr lang="en-US" sz="2800" dirty="0"/>
              <a:t> communication 	coverage system. </a:t>
            </a:r>
          </a:p>
          <a:p>
            <a:r>
              <a:rPr lang="en-US" sz="2800" dirty="0"/>
              <a:t>4.    </a:t>
            </a:r>
            <a:r>
              <a:rPr lang="en-US" sz="2800" b="1" dirty="0">
                <a:highlight>
                  <a:srgbClr val="FFFF00"/>
                </a:highlight>
              </a:rPr>
              <a:t>One-story buildings not exceeding 12,000 square feet with no below-ground area(s)</a:t>
            </a:r>
            <a:r>
              <a:rPr lang="en-US" sz="2800" dirty="0"/>
              <a:t>.  </a:t>
            </a:r>
            <a:r>
              <a:rPr lang="en-US" sz="2400" dirty="0"/>
              <a:t>(REVISED 2024 - REASON: This amendment is proposed to protect the </a:t>
            </a:r>
            <a:r>
              <a:rPr lang="en-US" sz="2400" b="1" dirty="0"/>
              <a:t>NC VIPER ERRCS </a:t>
            </a:r>
            <a:r>
              <a:rPr lang="en-US" sz="2400" dirty="0"/>
              <a:t>from increased noise and interference from BDA systems installed in buildings that the IFC 2024 has deemed undersized.  This amendment will also provide relief to small business owners that are required to have these systems installed. )</a:t>
            </a:r>
            <a:endParaRPr lang="en-US" sz="3200" dirty="0"/>
          </a:p>
          <a:p>
            <a:r>
              <a:rPr lang="en-US" sz="2800" dirty="0"/>
              <a:t>	4.1. This exception </a:t>
            </a:r>
            <a:r>
              <a:rPr lang="en-US" sz="2800" u="sng" dirty="0"/>
              <a:t>does not apply to windowless buildings, underground buildings or buildings with a basement</a:t>
            </a:r>
            <a:r>
              <a:rPr lang="en-US" sz="2800" dirty="0"/>
              <a:t>. </a:t>
            </a:r>
            <a:endParaRPr lang="en-US" dirty="0"/>
          </a:p>
        </p:txBody>
      </p:sp>
    </p:spTree>
    <p:extLst>
      <p:ext uri="{BB962C8B-B14F-4D97-AF65-F5344CB8AC3E}">
        <p14:creationId xmlns:p14="http://schemas.microsoft.com/office/powerpoint/2010/main" val="472474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2656635" y="1299736"/>
            <a:ext cx="12974731" cy="7687528"/>
          </a:xfrm>
          <a:custGeom>
            <a:avLst/>
            <a:gdLst/>
            <a:ahLst/>
            <a:cxnLst/>
            <a:rect l="l" t="t" r="r" b="b"/>
            <a:pathLst>
              <a:path w="12974731" h="7687528">
                <a:moveTo>
                  <a:pt x="0" y="0"/>
                </a:moveTo>
                <a:lnTo>
                  <a:pt x="12974730" y="0"/>
                </a:lnTo>
                <a:lnTo>
                  <a:pt x="12974730" y="7687528"/>
                </a:lnTo>
                <a:lnTo>
                  <a:pt x="0" y="768752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90600" y="147687"/>
            <a:ext cx="9696658"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510 2021 </a:t>
            </a:r>
            <a:r>
              <a:rPr lang="en-US" sz="5600" dirty="0">
                <a:solidFill>
                  <a:srgbClr val="FF3D00"/>
                </a:solidFill>
                <a:latin typeface="Anton"/>
                <a:ea typeface="Anton"/>
                <a:cs typeface="Anton"/>
                <a:sym typeface="Anton"/>
              </a:rPr>
              <a:t>SIGNAL REQUIREMENTS</a:t>
            </a:r>
          </a:p>
        </p:txBody>
      </p:sp>
      <p:grpSp>
        <p:nvGrpSpPr>
          <p:cNvPr id="4" name="Group 4"/>
          <p:cNvGrpSpPr/>
          <p:nvPr/>
        </p:nvGrpSpPr>
        <p:grpSpPr>
          <a:xfrm>
            <a:off x="0" y="9258300"/>
            <a:ext cx="18288000" cy="251460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823831" y="1200113"/>
            <a:ext cx="12640337" cy="8026614"/>
          </a:xfrm>
          <a:custGeom>
            <a:avLst/>
            <a:gdLst/>
            <a:ahLst/>
            <a:cxnLst/>
            <a:rect l="l" t="t" r="r" b="b"/>
            <a:pathLst>
              <a:path w="12640337" h="8026614">
                <a:moveTo>
                  <a:pt x="0" y="0"/>
                </a:moveTo>
                <a:lnTo>
                  <a:pt x="12640336" y="0"/>
                </a:lnTo>
                <a:lnTo>
                  <a:pt x="12640336" y="8026614"/>
                </a:lnTo>
                <a:lnTo>
                  <a:pt x="0" y="8026614"/>
                </a:lnTo>
                <a:lnTo>
                  <a:pt x="0" y="0"/>
                </a:lnTo>
                <a:close/>
              </a:path>
            </a:pathLst>
          </a:custGeom>
          <a:blipFill>
            <a:blip r:embed="rId5"/>
            <a:stretch>
              <a:fillRect/>
            </a:stretch>
          </a:blipFill>
        </p:spPr>
        <p:txBody>
          <a:bodyPr/>
          <a:lstStyle/>
          <a:p>
            <a:endParaRPr lang="en-US" dirty="0"/>
          </a:p>
        </p:txBody>
      </p:sp>
      <p:sp>
        <p:nvSpPr>
          <p:cNvPr id="6" name="TextBox 6"/>
          <p:cNvSpPr txBox="1"/>
          <p:nvPr/>
        </p:nvSpPr>
        <p:spPr>
          <a:xfrm>
            <a:off x="609600" y="191853"/>
            <a:ext cx="16688292"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2016 NFPA 72 INBOUND / OUTBOUND </a:t>
            </a:r>
            <a:r>
              <a:rPr lang="en-US" sz="5600" dirty="0">
                <a:solidFill>
                  <a:srgbClr val="FF3D00"/>
                </a:solidFill>
                <a:latin typeface="Anton"/>
                <a:ea typeface="Anton"/>
                <a:cs typeface="Anton"/>
                <a:sym typeface="Anton"/>
              </a:rPr>
              <a:t>SIGNAL REQUIREMENTS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4D70"/>
        </a:solidFill>
        <a:effectLst/>
      </p:bgPr>
    </p:bg>
    <p:spTree>
      <p:nvGrpSpPr>
        <p:cNvPr id="1" name=""/>
        <p:cNvGrpSpPr/>
        <p:nvPr/>
      </p:nvGrpSpPr>
      <p:grpSpPr>
        <a:xfrm>
          <a:off x="0" y="0"/>
          <a:ext cx="0" cy="0"/>
          <a:chOff x="0" y="0"/>
          <a:chExt cx="0" cy="0"/>
        </a:xfrm>
      </p:grpSpPr>
      <p:sp>
        <p:nvSpPr>
          <p:cNvPr id="2" name="TextBox 2"/>
          <p:cNvSpPr txBox="1"/>
          <p:nvPr/>
        </p:nvSpPr>
        <p:spPr>
          <a:xfrm>
            <a:off x="758393" y="2131288"/>
            <a:ext cx="7425084" cy="2809771"/>
          </a:xfrm>
          <a:prstGeom prst="rect">
            <a:avLst/>
          </a:prstGeom>
        </p:spPr>
        <p:txBody>
          <a:bodyPr lIns="0" tIns="0" rIns="0" bIns="0" rtlCol="0" anchor="t">
            <a:spAutoFit/>
          </a:bodyPr>
          <a:lstStyle/>
          <a:p>
            <a:pPr marL="0" lvl="0" indent="0" algn="l">
              <a:lnSpc>
                <a:spcPts val="21237"/>
              </a:lnSpc>
            </a:pPr>
            <a:r>
              <a:rPr lang="en-US" sz="21027" dirty="0">
                <a:solidFill>
                  <a:srgbClr val="FFFFFF"/>
                </a:solidFill>
                <a:latin typeface="Anton"/>
                <a:ea typeface="Anton"/>
                <a:cs typeface="Anton"/>
                <a:sym typeface="Anton"/>
              </a:rPr>
              <a:t>REPORT</a:t>
            </a:r>
          </a:p>
        </p:txBody>
      </p:sp>
      <p:grpSp>
        <p:nvGrpSpPr>
          <p:cNvPr id="3" name="Group 3"/>
          <p:cNvGrpSpPr/>
          <p:nvPr/>
        </p:nvGrpSpPr>
        <p:grpSpPr>
          <a:xfrm>
            <a:off x="9144000" y="0"/>
            <a:ext cx="9144000" cy="10287000"/>
            <a:chOff x="0" y="0"/>
            <a:chExt cx="12192000" cy="13716000"/>
          </a:xfrm>
        </p:grpSpPr>
        <p:pic>
          <p:nvPicPr>
            <p:cNvPr id="4" name="Picture 4"/>
            <p:cNvPicPr>
              <a:picLocks noChangeAspect="1"/>
            </p:cNvPicPr>
            <p:nvPr/>
          </p:nvPicPr>
          <p:blipFill>
            <a:blip r:embed="rId2"/>
            <a:srcRect l="5555" r="5555"/>
            <a:stretch>
              <a:fillRect/>
            </a:stretch>
          </p:blipFill>
          <p:spPr>
            <a:xfrm>
              <a:off x="0" y="0"/>
              <a:ext cx="12192000" cy="13716000"/>
            </a:xfrm>
            <a:prstGeom prst="rect">
              <a:avLst/>
            </a:prstGeom>
          </p:spPr>
        </p:pic>
      </p:grpSp>
      <p:sp>
        <p:nvSpPr>
          <p:cNvPr id="5" name="Freeform 5"/>
          <p:cNvSpPr/>
          <p:nvPr/>
        </p:nvSpPr>
        <p:spPr>
          <a:xfrm flipV="1">
            <a:off x="7133721" y="5124450"/>
            <a:ext cx="1049756" cy="1049756"/>
          </a:xfrm>
          <a:custGeom>
            <a:avLst/>
            <a:gdLst/>
            <a:ahLst/>
            <a:cxnLst/>
            <a:rect l="l" t="t" r="r" b="b"/>
            <a:pathLst>
              <a:path w="1049756" h="1049756">
                <a:moveTo>
                  <a:pt x="0" y="1049756"/>
                </a:moveTo>
                <a:lnTo>
                  <a:pt x="1049755" y="1049756"/>
                </a:lnTo>
                <a:lnTo>
                  <a:pt x="1049755" y="0"/>
                </a:lnTo>
                <a:lnTo>
                  <a:pt x="0" y="0"/>
                </a:lnTo>
                <a:lnTo>
                  <a:pt x="0" y="104975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847802" y="8267700"/>
            <a:ext cx="7850034" cy="961802"/>
          </a:xfrm>
          <a:prstGeom prst="rect">
            <a:avLst/>
          </a:prstGeom>
        </p:spPr>
        <p:txBody>
          <a:bodyPr lIns="0" tIns="0" rIns="0" bIns="0" rtlCol="0" anchor="t">
            <a:spAutoFit/>
          </a:bodyPr>
          <a:lstStyle/>
          <a:p>
            <a:pPr algn="l">
              <a:lnSpc>
                <a:spcPts val="2539"/>
              </a:lnSpc>
            </a:pPr>
            <a:r>
              <a:rPr lang="en-US" sz="2400" dirty="0">
                <a:solidFill>
                  <a:srgbClr val="FFFFFF"/>
                </a:solidFill>
                <a:latin typeface="Inter"/>
                <a:ea typeface="Inter"/>
                <a:cs typeface="Inter"/>
                <a:sym typeface="Inter"/>
              </a:rPr>
              <a:t>Key Recommendations Included:</a:t>
            </a:r>
          </a:p>
          <a:p>
            <a:pPr marL="0" lvl="0" indent="0" algn="l">
              <a:lnSpc>
                <a:spcPts val="2539"/>
              </a:lnSpc>
            </a:pPr>
            <a:r>
              <a:rPr lang="en-US" sz="2400" dirty="0">
                <a:solidFill>
                  <a:srgbClr val="FFFFFF"/>
                </a:solidFill>
                <a:latin typeface="Inter"/>
                <a:ea typeface="Inter"/>
                <a:cs typeface="Inter"/>
                <a:sym typeface="Inter"/>
              </a:rPr>
              <a:t>• Provide all fire fighters with radios and train them on their proper use</a:t>
            </a:r>
          </a:p>
        </p:txBody>
      </p:sp>
      <p:sp>
        <p:nvSpPr>
          <p:cNvPr id="7" name="TextBox 7"/>
          <p:cNvSpPr txBox="1"/>
          <p:nvPr/>
        </p:nvSpPr>
        <p:spPr>
          <a:xfrm>
            <a:off x="847802" y="5601703"/>
            <a:ext cx="5933998" cy="2143472"/>
          </a:xfrm>
          <a:prstGeom prst="rect">
            <a:avLst/>
          </a:prstGeom>
        </p:spPr>
        <p:txBody>
          <a:bodyPr wrap="square" lIns="0" tIns="0" rIns="0" bIns="0" rtlCol="0" anchor="t">
            <a:spAutoFit/>
          </a:bodyPr>
          <a:lstStyle/>
          <a:p>
            <a:pPr algn="l">
              <a:lnSpc>
                <a:spcPts val="3359"/>
              </a:lnSpc>
            </a:pPr>
            <a:r>
              <a:rPr lang="en-US" sz="2400" b="1" dirty="0">
                <a:solidFill>
                  <a:srgbClr val="FFFFFF"/>
                </a:solidFill>
                <a:latin typeface="Inter Bold"/>
                <a:ea typeface="Inter Bold"/>
                <a:cs typeface="Inter Bold"/>
                <a:sym typeface="Inter Bold"/>
              </a:rPr>
              <a:t>NIOSH LODD REPORT RELEASED ON FIRE AND COLLAPSE IN COMMERCIAL STRUCTURE WHICH KILLED 2 CHICAGO FIREFIGHTERS</a:t>
            </a:r>
          </a:p>
          <a:p>
            <a:pPr marL="0" lvl="0" indent="0" algn="l">
              <a:lnSpc>
                <a:spcPts val="3359"/>
              </a:lnSpc>
            </a:pPr>
            <a:endParaRPr lang="en-US" sz="2400" b="1" dirty="0">
              <a:solidFill>
                <a:srgbClr val="FFFFFF"/>
              </a:solidFill>
              <a:latin typeface="Inter Bold"/>
              <a:ea typeface="Inter Bold"/>
              <a:cs typeface="Inter Bold"/>
              <a:sym typeface="Inter Bold"/>
            </a:endParaRPr>
          </a:p>
        </p:txBody>
      </p:sp>
      <p:sp>
        <p:nvSpPr>
          <p:cNvPr id="8" name="TextBox 8"/>
          <p:cNvSpPr txBox="1"/>
          <p:nvPr/>
        </p:nvSpPr>
        <p:spPr>
          <a:xfrm>
            <a:off x="847802" y="782190"/>
            <a:ext cx="3313056" cy="1333109"/>
          </a:xfrm>
          <a:prstGeom prst="rect">
            <a:avLst/>
          </a:prstGeom>
        </p:spPr>
        <p:txBody>
          <a:bodyPr lIns="0" tIns="0" rIns="0" bIns="0" rtlCol="0" anchor="t">
            <a:spAutoFit/>
          </a:bodyPr>
          <a:lstStyle/>
          <a:p>
            <a:pPr marL="0" lvl="0" indent="0" algn="l">
              <a:lnSpc>
                <a:spcPts val="10969"/>
              </a:lnSpc>
            </a:pPr>
            <a:r>
              <a:rPr lang="en-US" sz="7835">
                <a:solidFill>
                  <a:srgbClr val="FF3D00"/>
                </a:solidFill>
                <a:latin typeface="Anton"/>
                <a:ea typeface="Anton"/>
                <a:cs typeface="Anton"/>
                <a:sym typeface="Anton"/>
              </a:rPr>
              <a:t>Incident</a:t>
            </a:r>
          </a:p>
        </p:txBody>
      </p:sp>
      <p:grpSp>
        <p:nvGrpSpPr>
          <p:cNvPr id="9" name="Group 9"/>
          <p:cNvGrpSpPr/>
          <p:nvPr/>
        </p:nvGrpSpPr>
        <p:grpSpPr>
          <a:xfrm>
            <a:off x="17010552" y="9042712"/>
            <a:ext cx="1112961" cy="1112961"/>
            <a:chOff x="0" y="0"/>
            <a:chExt cx="1483948" cy="1483948"/>
          </a:xfrm>
        </p:grpSpPr>
        <p:sp>
          <p:nvSpPr>
            <p:cNvPr id="10" name="Freeform 10"/>
            <p:cNvSpPr/>
            <p:nvPr/>
          </p:nvSpPr>
          <p:spPr>
            <a:xfrm>
              <a:off x="0" y="0"/>
              <a:ext cx="1483948" cy="1483948"/>
            </a:xfrm>
            <a:custGeom>
              <a:avLst/>
              <a:gdLst/>
              <a:ahLst/>
              <a:cxnLst/>
              <a:rect l="l" t="t" r="r" b="b"/>
              <a:pathLst>
                <a:path w="1483948" h="1483948">
                  <a:moveTo>
                    <a:pt x="0" y="0"/>
                  </a:moveTo>
                  <a:lnTo>
                    <a:pt x="1483948" y="0"/>
                  </a:lnTo>
                  <a:lnTo>
                    <a:pt x="1483948" y="1483948"/>
                  </a:lnTo>
                  <a:lnTo>
                    <a:pt x="0" y="1483948"/>
                  </a:lnTo>
                  <a:lnTo>
                    <a:pt x="0" y="0"/>
                  </a:lnTo>
                  <a:close/>
                </a:path>
              </a:pathLst>
            </a:custGeom>
            <a:blipFill>
              <a:blip r:embed="rId5"/>
              <a:stretch>
                <a:fillRect/>
              </a:stretch>
            </a:blipFill>
          </p:spPr>
          <p:txBody>
            <a:bodyPr/>
            <a:lstStyle/>
            <a:p>
              <a:endParaRPr lang="en-US"/>
            </a:p>
          </p:txBody>
        </p:sp>
        <p:grpSp>
          <p:nvGrpSpPr>
            <p:cNvPr id="11" name="Group 11"/>
            <p:cNvGrpSpPr/>
            <p:nvPr/>
          </p:nvGrpSpPr>
          <p:grpSpPr>
            <a:xfrm>
              <a:off x="625149" y="1253490"/>
              <a:ext cx="223707" cy="79648"/>
              <a:chOff x="0" y="0"/>
              <a:chExt cx="1473200" cy="524510"/>
            </a:xfrm>
          </p:grpSpPr>
          <p:sp>
            <p:nvSpPr>
              <p:cNvPr id="12" name="Freeform 12"/>
              <p:cNvSpPr/>
              <p:nvPr/>
            </p:nvSpPr>
            <p:spPr>
              <a:xfrm>
                <a:off x="49530" y="15240"/>
                <a:ext cx="1377950" cy="463550"/>
              </a:xfrm>
              <a:custGeom>
                <a:avLst/>
                <a:gdLst/>
                <a:ahLst/>
                <a:cxnLst/>
                <a:rect l="l" t="t" r="r" b="b"/>
                <a:pathLst>
                  <a:path w="1377950" h="463550">
                    <a:moveTo>
                      <a:pt x="386080" y="107950"/>
                    </a:moveTo>
                    <a:cubicBezTo>
                      <a:pt x="379730" y="349250"/>
                      <a:pt x="375920" y="384810"/>
                      <a:pt x="358140" y="410210"/>
                    </a:cubicBezTo>
                    <a:cubicBezTo>
                      <a:pt x="342900" y="433070"/>
                      <a:pt x="314960" y="452120"/>
                      <a:pt x="289560" y="458470"/>
                    </a:cubicBezTo>
                    <a:cubicBezTo>
                      <a:pt x="264160" y="463550"/>
                      <a:pt x="227330" y="457200"/>
                      <a:pt x="205740" y="441960"/>
                    </a:cubicBezTo>
                    <a:cubicBezTo>
                      <a:pt x="184150" y="427990"/>
                      <a:pt x="162560" y="393700"/>
                      <a:pt x="160020" y="368300"/>
                    </a:cubicBezTo>
                    <a:cubicBezTo>
                      <a:pt x="157480" y="342900"/>
                      <a:pt x="170180" y="307340"/>
                      <a:pt x="187960" y="289560"/>
                    </a:cubicBezTo>
                    <a:cubicBezTo>
                      <a:pt x="205740" y="271780"/>
                      <a:pt x="223520" y="267970"/>
                      <a:pt x="265430" y="261620"/>
                    </a:cubicBezTo>
                    <a:cubicBezTo>
                      <a:pt x="406400" y="234950"/>
                      <a:pt x="1226820" y="205740"/>
                      <a:pt x="1240790" y="247650"/>
                    </a:cubicBezTo>
                    <a:cubicBezTo>
                      <a:pt x="1245870" y="260350"/>
                      <a:pt x="1189990" y="299720"/>
                      <a:pt x="1179830" y="294640"/>
                    </a:cubicBezTo>
                    <a:cubicBezTo>
                      <a:pt x="1170940" y="289560"/>
                      <a:pt x="1200150" y="222250"/>
                      <a:pt x="1188720" y="210820"/>
                    </a:cubicBezTo>
                    <a:cubicBezTo>
                      <a:pt x="1177290" y="199390"/>
                      <a:pt x="1151890" y="219710"/>
                      <a:pt x="1112520" y="223520"/>
                    </a:cubicBezTo>
                    <a:cubicBezTo>
                      <a:pt x="963930" y="234950"/>
                      <a:pt x="195580" y="259080"/>
                      <a:pt x="68580" y="219710"/>
                    </a:cubicBezTo>
                    <a:cubicBezTo>
                      <a:pt x="38100" y="209550"/>
                      <a:pt x="27940" y="199390"/>
                      <a:pt x="16510" y="182880"/>
                    </a:cubicBezTo>
                    <a:cubicBezTo>
                      <a:pt x="5080" y="166370"/>
                      <a:pt x="0" y="139700"/>
                      <a:pt x="1270" y="120650"/>
                    </a:cubicBezTo>
                    <a:cubicBezTo>
                      <a:pt x="1270" y="105410"/>
                      <a:pt x="6350" y="91440"/>
                      <a:pt x="16510" y="80010"/>
                    </a:cubicBezTo>
                    <a:cubicBezTo>
                      <a:pt x="27940" y="64770"/>
                      <a:pt x="41910" y="50800"/>
                      <a:pt x="68580" y="43180"/>
                    </a:cubicBezTo>
                    <a:cubicBezTo>
                      <a:pt x="137160" y="26670"/>
                      <a:pt x="341630" y="80010"/>
                      <a:pt x="459740" y="87630"/>
                    </a:cubicBezTo>
                    <a:cubicBezTo>
                      <a:pt x="556260" y="93980"/>
                      <a:pt x="631190" y="81280"/>
                      <a:pt x="723900" y="93980"/>
                    </a:cubicBezTo>
                    <a:cubicBezTo>
                      <a:pt x="833120" y="107950"/>
                      <a:pt x="971550" y="161290"/>
                      <a:pt x="1070610" y="179070"/>
                    </a:cubicBezTo>
                    <a:cubicBezTo>
                      <a:pt x="1144270" y="191770"/>
                      <a:pt x="1224280" y="181610"/>
                      <a:pt x="1264920" y="198120"/>
                    </a:cubicBezTo>
                    <a:cubicBezTo>
                      <a:pt x="1287780" y="205740"/>
                      <a:pt x="1300480" y="217170"/>
                      <a:pt x="1310640" y="232410"/>
                    </a:cubicBezTo>
                    <a:cubicBezTo>
                      <a:pt x="1320800" y="246380"/>
                      <a:pt x="1327150" y="269240"/>
                      <a:pt x="1325880" y="287020"/>
                    </a:cubicBezTo>
                    <a:cubicBezTo>
                      <a:pt x="1324610" y="304800"/>
                      <a:pt x="1318260" y="326390"/>
                      <a:pt x="1304290" y="339090"/>
                    </a:cubicBezTo>
                    <a:cubicBezTo>
                      <a:pt x="1289050" y="355600"/>
                      <a:pt x="1250950" y="370840"/>
                      <a:pt x="1228090" y="369570"/>
                    </a:cubicBezTo>
                    <a:cubicBezTo>
                      <a:pt x="1209040" y="369570"/>
                      <a:pt x="1188720" y="358140"/>
                      <a:pt x="1176020" y="346710"/>
                    </a:cubicBezTo>
                    <a:cubicBezTo>
                      <a:pt x="1163320" y="334010"/>
                      <a:pt x="1150620" y="314960"/>
                      <a:pt x="1149350" y="295910"/>
                    </a:cubicBezTo>
                    <a:cubicBezTo>
                      <a:pt x="1148080" y="273050"/>
                      <a:pt x="1160780" y="234950"/>
                      <a:pt x="1176020" y="217170"/>
                    </a:cubicBezTo>
                    <a:cubicBezTo>
                      <a:pt x="1188720" y="203200"/>
                      <a:pt x="1210310" y="195580"/>
                      <a:pt x="1228090" y="193040"/>
                    </a:cubicBezTo>
                    <a:cubicBezTo>
                      <a:pt x="1245870" y="191770"/>
                      <a:pt x="1267460" y="196850"/>
                      <a:pt x="1282700" y="205740"/>
                    </a:cubicBezTo>
                    <a:cubicBezTo>
                      <a:pt x="1297940" y="214630"/>
                      <a:pt x="1313180" y="232410"/>
                      <a:pt x="1319530" y="248920"/>
                    </a:cubicBezTo>
                    <a:cubicBezTo>
                      <a:pt x="1325880" y="265430"/>
                      <a:pt x="1329690" y="288290"/>
                      <a:pt x="1322070" y="306070"/>
                    </a:cubicBezTo>
                    <a:cubicBezTo>
                      <a:pt x="1314450" y="327660"/>
                      <a:pt x="1290320" y="354330"/>
                      <a:pt x="1264920" y="365760"/>
                    </a:cubicBezTo>
                    <a:cubicBezTo>
                      <a:pt x="1235710" y="379730"/>
                      <a:pt x="1182370" y="370840"/>
                      <a:pt x="1148080" y="369570"/>
                    </a:cubicBezTo>
                    <a:cubicBezTo>
                      <a:pt x="1120140" y="369570"/>
                      <a:pt x="1104900" y="370840"/>
                      <a:pt x="1071880" y="364490"/>
                    </a:cubicBezTo>
                    <a:cubicBezTo>
                      <a:pt x="1000760" y="351790"/>
                      <a:pt x="853440" y="292100"/>
                      <a:pt x="748030" y="276860"/>
                    </a:cubicBezTo>
                    <a:cubicBezTo>
                      <a:pt x="647700" y="261620"/>
                      <a:pt x="556260" y="274320"/>
                      <a:pt x="452120" y="265430"/>
                    </a:cubicBezTo>
                    <a:cubicBezTo>
                      <a:pt x="332740" y="256540"/>
                      <a:pt x="137160" y="245110"/>
                      <a:pt x="68580" y="219710"/>
                    </a:cubicBezTo>
                    <a:cubicBezTo>
                      <a:pt x="41910" y="209550"/>
                      <a:pt x="27940" y="198120"/>
                      <a:pt x="16510" y="182880"/>
                    </a:cubicBezTo>
                    <a:cubicBezTo>
                      <a:pt x="6350" y="171450"/>
                      <a:pt x="1270" y="157480"/>
                      <a:pt x="1270" y="142240"/>
                    </a:cubicBezTo>
                    <a:cubicBezTo>
                      <a:pt x="0" y="124460"/>
                      <a:pt x="5080" y="96520"/>
                      <a:pt x="16510" y="80010"/>
                    </a:cubicBezTo>
                    <a:cubicBezTo>
                      <a:pt x="27940" y="63500"/>
                      <a:pt x="36830" y="53340"/>
                      <a:pt x="68580" y="43180"/>
                    </a:cubicBezTo>
                    <a:cubicBezTo>
                      <a:pt x="205740" y="0"/>
                      <a:pt x="1102360" y="16510"/>
                      <a:pt x="1258570" y="40640"/>
                    </a:cubicBezTo>
                    <a:cubicBezTo>
                      <a:pt x="1299210" y="45720"/>
                      <a:pt x="1314450" y="45720"/>
                      <a:pt x="1332230" y="63500"/>
                    </a:cubicBezTo>
                    <a:cubicBezTo>
                      <a:pt x="1353820" y="83820"/>
                      <a:pt x="1365250" y="125730"/>
                      <a:pt x="1371600" y="165100"/>
                    </a:cubicBezTo>
                    <a:cubicBezTo>
                      <a:pt x="1377950" y="214630"/>
                      <a:pt x="1372870" y="297180"/>
                      <a:pt x="1356360" y="340360"/>
                    </a:cubicBezTo>
                    <a:cubicBezTo>
                      <a:pt x="1344930" y="370840"/>
                      <a:pt x="1329690" y="393700"/>
                      <a:pt x="1305560" y="408940"/>
                    </a:cubicBezTo>
                    <a:cubicBezTo>
                      <a:pt x="1277620" y="426720"/>
                      <a:pt x="1244600" y="424180"/>
                      <a:pt x="1187450" y="429260"/>
                    </a:cubicBezTo>
                    <a:cubicBezTo>
                      <a:pt x="1037590" y="443230"/>
                      <a:pt x="496570" y="435610"/>
                      <a:pt x="364490" y="430530"/>
                    </a:cubicBezTo>
                    <a:cubicBezTo>
                      <a:pt x="322580" y="429260"/>
                      <a:pt x="292100" y="439420"/>
                      <a:pt x="283210" y="425450"/>
                    </a:cubicBezTo>
                    <a:cubicBezTo>
                      <a:pt x="273050" y="410210"/>
                      <a:pt x="328930" y="355600"/>
                      <a:pt x="320040" y="335280"/>
                    </a:cubicBezTo>
                    <a:cubicBezTo>
                      <a:pt x="309880" y="313690"/>
                      <a:pt x="236220" y="330200"/>
                      <a:pt x="217170" y="303530"/>
                    </a:cubicBezTo>
                    <a:cubicBezTo>
                      <a:pt x="191770" y="265430"/>
                      <a:pt x="222250" y="129540"/>
                      <a:pt x="233680" y="90170"/>
                    </a:cubicBezTo>
                    <a:cubicBezTo>
                      <a:pt x="238760" y="73660"/>
                      <a:pt x="242570" y="66040"/>
                      <a:pt x="250190" y="57150"/>
                    </a:cubicBezTo>
                    <a:cubicBezTo>
                      <a:pt x="259080" y="48260"/>
                      <a:pt x="269240" y="39370"/>
                      <a:pt x="281940" y="35560"/>
                    </a:cubicBezTo>
                    <a:cubicBezTo>
                      <a:pt x="295910" y="31750"/>
                      <a:pt x="320040" y="30480"/>
                      <a:pt x="336550" y="35560"/>
                    </a:cubicBezTo>
                    <a:cubicBezTo>
                      <a:pt x="351790" y="41910"/>
                      <a:pt x="369570" y="58420"/>
                      <a:pt x="377190" y="72390"/>
                    </a:cubicBezTo>
                    <a:cubicBezTo>
                      <a:pt x="384810" y="83820"/>
                      <a:pt x="386080" y="107950"/>
                      <a:pt x="386080" y="107950"/>
                    </a:cubicBezTo>
                  </a:path>
                </a:pathLst>
              </a:custGeom>
              <a:solidFill>
                <a:srgbClr val="294D70"/>
              </a:solidFill>
              <a:ln cap="sq">
                <a:noFill/>
                <a:prstDash val="solid"/>
                <a:miter/>
              </a:ln>
            </p:spPr>
            <p:txBody>
              <a:bodyPr/>
              <a:lstStyle/>
              <a:p>
                <a:endParaRPr lang="en-US"/>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591510" y="10042430"/>
            <a:ext cx="292418" cy="197167"/>
            <a:chOff x="0" y="0"/>
            <a:chExt cx="389890" cy="262890"/>
          </a:xfrm>
        </p:grpSpPr>
        <p:grpSp>
          <p:nvGrpSpPr>
            <p:cNvPr id="3" name="Group 3"/>
            <p:cNvGrpSpPr/>
            <p:nvPr/>
          </p:nvGrpSpPr>
          <p:grpSpPr>
            <a:xfrm>
              <a:off x="138430" y="0"/>
              <a:ext cx="251460" cy="251460"/>
              <a:chOff x="0" y="0"/>
              <a:chExt cx="251460" cy="251460"/>
            </a:xfrm>
          </p:grpSpPr>
          <p:sp>
            <p:nvSpPr>
              <p:cNvPr id="4" name="Freeform 4"/>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5" name="Group 5"/>
            <p:cNvGrpSpPr/>
            <p:nvPr/>
          </p:nvGrpSpPr>
          <p:grpSpPr>
            <a:xfrm>
              <a:off x="0" y="11430"/>
              <a:ext cx="251460" cy="251460"/>
              <a:chOff x="0" y="0"/>
              <a:chExt cx="251460" cy="251460"/>
            </a:xfrm>
          </p:grpSpPr>
          <p:sp>
            <p:nvSpPr>
              <p:cNvPr id="6" name="Freeform 6"/>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7" name="Freeform 7"/>
          <p:cNvSpPr/>
          <p:nvPr/>
        </p:nvSpPr>
        <p:spPr>
          <a:xfrm>
            <a:off x="1958641" y="984973"/>
            <a:ext cx="14370718" cy="8317053"/>
          </a:xfrm>
          <a:custGeom>
            <a:avLst/>
            <a:gdLst/>
            <a:ahLst/>
            <a:cxnLst/>
            <a:rect l="l" t="t" r="r" b="b"/>
            <a:pathLst>
              <a:path w="14370718" h="8317053">
                <a:moveTo>
                  <a:pt x="0" y="0"/>
                </a:moveTo>
                <a:lnTo>
                  <a:pt x="14370718" y="0"/>
                </a:lnTo>
                <a:lnTo>
                  <a:pt x="14370718" y="8317054"/>
                </a:lnTo>
                <a:lnTo>
                  <a:pt x="0" y="8317054"/>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4292689" y="90333"/>
            <a:ext cx="6438835" cy="863444"/>
          </a:xfrm>
          <a:prstGeom prst="rect">
            <a:avLst/>
          </a:prstGeom>
        </p:spPr>
        <p:txBody>
          <a:bodyPr lIns="0" tIns="0" rIns="0" bIns="0" rtlCol="0" anchor="t">
            <a:spAutoFit/>
          </a:bodyPr>
          <a:lstStyle/>
          <a:p>
            <a:pPr marL="0" lvl="0" indent="0" algn="ctr">
              <a:lnSpc>
                <a:spcPts val="7074"/>
              </a:lnSpc>
            </a:pPr>
            <a:r>
              <a:rPr lang="en-US" sz="5053">
                <a:solidFill>
                  <a:srgbClr val="FF3D00"/>
                </a:solidFill>
                <a:latin typeface="Anton"/>
                <a:ea typeface="Anton"/>
                <a:cs typeface="Anton"/>
                <a:sym typeface="Anton"/>
              </a:rPr>
              <a:t>DOWNLINK / UPLINK SIGNAL</a:t>
            </a:r>
          </a:p>
        </p:txBody>
      </p:sp>
      <p:sp>
        <p:nvSpPr>
          <p:cNvPr id="9" name="TextBox 9"/>
          <p:cNvSpPr txBox="1"/>
          <p:nvPr/>
        </p:nvSpPr>
        <p:spPr>
          <a:xfrm>
            <a:off x="298015" y="90333"/>
            <a:ext cx="16489173" cy="851793"/>
          </a:xfrm>
          <a:prstGeom prst="rect">
            <a:avLst/>
          </a:prstGeom>
        </p:spPr>
        <p:txBody>
          <a:bodyPr lIns="0" tIns="0" rIns="0" bIns="0" rtlCol="0" anchor="t">
            <a:spAutoFit/>
          </a:bodyPr>
          <a:lstStyle/>
          <a:p>
            <a:pPr marL="0" lvl="0" indent="0" algn="l">
              <a:lnSpc>
                <a:spcPts val="6966"/>
              </a:lnSpc>
            </a:pPr>
            <a:r>
              <a:rPr lang="en-US" sz="4975">
                <a:solidFill>
                  <a:srgbClr val="294D70"/>
                </a:solidFill>
                <a:latin typeface="Anton"/>
                <a:ea typeface="Anton"/>
                <a:cs typeface="Anton"/>
                <a:sym typeface="Anton"/>
              </a:rPr>
              <a:t>2022 NFPA 1225 </a:t>
            </a:r>
          </a:p>
        </p:txBody>
      </p:sp>
      <p:grpSp>
        <p:nvGrpSpPr>
          <p:cNvPr id="10" name="Group 10"/>
          <p:cNvGrpSpPr/>
          <p:nvPr/>
        </p:nvGrpSpPr>
        <p:grpSpPr>
          <a:xfrm>
            <a:off x="0" y="9258300"/>
            <a:ext cx="18288000" cy="2514600"/>
            <a:chOff x="0" y="0"/>
            <a:chExt cx="24384000" cy="3352800"/>
          </a:xfrm>
        </p:grpSpPr>
        <p:sp>
          <p:nvSpPr>
            <p:cNvPr id="11" name="Freeform 11"/>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13" name="TextBox 13"/>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591510" y="10042430"/>
            <a:ext cx="292418" cy="197167"/>
            <a:chOff x="0" y="0"/>
            <a:chExt cx="389890" cy="262890"/>
          </a:xfrm>
        </p:grpSpPr>
        <p:grpSp>
          <p:nvGrpSpPr>
            <p:cNvPr id="3" name="Group 3"/>
            <p:cNvGrpSpPr/>
            <p:nvPr/>
          </p:nvGrpSpPr>
          <p:grpSpPr>
            <a:xfrm>
              <a:off x="138430" y="0"/>
              <a:ext cx="251460" cy="251460"/>
              <a:chOff x="0" y="0"/>
              <a:chExt cx="251460" cy="251460"/>
            </a:xfrm>
          </p:grpSpPr>
          <p:sp>
            <p:nvSpPr>
              <p:cNvPr id="4" name="Freeform 4"/>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5" name="Group 5"/>
            <p:cNvGrpSpPr/>
            <p:nvPr/>
          </p:nvGrpSpPr>
          <p:grpSpPr>
            <a:xfrm>
              <a:off x="0" y="11430"/>
              <a:ext cx="251460" cy="251460"/>
              <a:chOff x="0" y="0"/>
              <a:chExt cx="251460" cy="251460"/>
            </a:xfrm>
          </p:grpSpPr>
          <p:sp>
            <p:nvSpPr>
              <p:cNvPr id="6" name="Freeform 6"/>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7" name="Freeform 7"/>
          <p:cNvSpPr/>
          <p:nvPr/>
        </p:nvSpPr>
        <p:spPr>
          <a:xfrm>
            <a:off x="1832806" y="1277706"/>
            <a:ext cx="14622388" cy="7731587"/>
          </a:xfrm>
          <a:custGeom>
            <a:avLst/>
            <a:gdLst/>
            <a:ahLst/>
            <a:cxnLst/>
            <a:rect l="l" t="t" r="r" b="b"/>
            <a:pathLst>
              <a:path w="14622388" h="7731587">
                <a:moveTo>
                  <a:pt x="0" y="0"/>
                </a:moveTo>
                <a:lnTo>
                  <a:pt x="14622388" y="0"/>
                </a:lnTo>
                <a:lnTo>
                  <a:pt x="14622388" y="7731588"/>
                </a:lnTo>
                <a:lnTo>
                  <a:pt x="0" y="7731588"/>
                </a:lnTo>
                <a:lnTo>
                  <a:pt x="0" y="0"/>
                </a:lnTo>
                <a:close/>
              </a:path>
            </a:pathLst>
          </a:custGeom>
          <a:blipFill>
            <a:blip r:embed="rId2"/>
            <a:stretch>
              <a:fillRect/>
            </a:stretch>
          </a:blipFill>
        </p:spPr>
        <p:txBody>
          <a:bodyPr/>
          <a:lstStyle/>
          <a:p>
            <a:endParaRPr lang="en-US" dirty="0"/>
          </a:p>
        </p:txBody>
      </p:sp>
      <p:sp>
        <p:nvSpPr>
          <p:cNvPr id="8" name="TextBox 8"/>
          <p:cNvSpPr txBox="1"/>
          <p:nvPr/>
        </p:nvSpPr>
        <p:spPr>
          <a:xfrm>
            <a:off x="298015" y="80808"/>
            <a:ext cx="16287903"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510 2021 CODE </a:t>
            </a:r>
            <a:r>
              <a:rPr lang="en-US" sz="5600">
                <a:solidFill>
                  <a:srgbClr val="FF3D00"/>
                </a:solidFill>
                <a:latin typeface="Anton"/>
                <a:ea typeface="Anton"/>
                <a:cs typeface="Anton"/>
                <a:sym typeface="Anton"/>
              </a:rPr>
              <a:t>TECHNICAL CRITERIA</a:t>
            </a:r>
          </a:p>
        </p:txBody>
      </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2819401" y="1028700"/>
            <a:ext cx="12479790" cy="8237195"/>
          </a:xfrm>
          <a:custGeom>
            <a:avLst/>
            <a:gdLst/>
            <a:ahLst/>
            <a:cxnLst/>
            <a:rect l="l" t="t" r="r" b="b"/>
            <a:pathLst>
              <a:path w="12310379" h="7970970">
                <a:moveTo>
                  <a:pt x="0" y="0"/>
                </a:moveTo>
                <a:lnTo>
                  <a:pt x="12310378" y="0"/>
                </a:lnTo>
                <a:lnTo>
                  <a:pt x="12310378" y="7970970"/>
                </a:lnTo>
                <a:lnTo>
                  <a:pt x="0" y="797097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76485" y="199955"/>
            <a:ext cx="16145446" cy="828745"/>
          </a:xfrm>
          <a:prstGeom prst="rect">
            <a:avLst/>
          </a:prstGeom>
        </p:spPr>
        <p:txBody>
          <a:bodyPr lIns="0" tIns="0" rIns="0" bIns="0" rtlCol="0" anchor="t">
            <a:spAutoFit/>
          </a:bodyPr>
          <a:lstStyle/>
          <a:p>
            <a:pPr marL="0" lvl="0" indent="0" algn="l">
              <a:lnSpc>
                <a:spcPts val="6821"/>
              </a:lnSpc>
            </a:pPr>
            <a:r>
              <a:rPr lang="en-US" sz="4872">
                <a:solidFill>
                  <a:srgbClr val="294D70"/>
                </a:solidFill>
                <a:latin typeface="Anton"/>
                <a:ea typeface="Anton"/>
                <a:cs typeface="Anton"/>
                <a:sym typeface="Anton"/>
              </a:rPr>
              <a:t>NFPA 1225 RF EMITTER EQUIPMENT </a:t>
            </a:r>
            <a:r>
              <a:rPr lang="en-US" sz="4872">
                <a:solidFill>
                  <a:srgbClr val="FF3D00"/>
                </a:solidFill>
                <a:latin typeface="Anton"/>
                <a:ea typeface="Anton"/>
                <a:cs typeface="Anton"/>
                <a:sym typeface="Anton"/>
              </a:rPr>
              <a:t>TECHNICAL REQUIREMENTS</a:t>
            </a:r>
          </a:p>
        </p:txBody>
      </p:sp>
      <p:grpSp>
        <p:nvGrpSpPr>
          <p:cNvPr id="4" name="Group 4"/>
          <p:cNvGrpSpPr/>
          <p:nvPr/>
        </p:nvGrpSpPr>
        <p:grpSpPr>
          <a:xfrm>
            <a:off x="0" y="9258300"/>
            <a:ext cx="18288000" cy="251460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3363121" y="2118914"/>
            <a:ext cx="11561759" cy="7139386"/>
          </a:xfrm>
          <a:custGeom>
            <a:avLst/>
            <a:gdLst/>
            <a:ahLst/>
            <a:cxnLst/>
            <a:rect l="l" t="t" r="r" b="b"/>
            <a:pathLst>
              <a:path w="11561759" h="7139386">
                <a:moveTo>
                  <a:pt x="0" y="0"/>
                </a:moveTo>
                <a:lnTo>
                  <a:pt x="11561758" y="0"/>
                </a:lnTo>
                <a:lnTo>
                  <a:pt x="11561758" y="7139386"/>
                </a:lnTo>
                <a:lnTo>
                  <a:pt x="0" y="713938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85800" y="80808"/>
            <a:ext cx="14050692" cy="19437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2021 IFC 510 AND 2019 NFPA 1221 INDOOR/ OUTDOOR </a:t>
            </a:r>
            <a:r>
              <a:rPr lang="en-US" sz="5600" dirty="0">
                <a:solidFill>
                  <a:srgbClr val="FF3D00"/>
                </a:solidFill>
                <a:latin typeface="Anton"/>
                <a:ea typeface="Anton"/>
                <a:cs typeface="Anton"/>
                <a:sym typeface="Anton"/>
              </a:rPr>
              <a:t>SIGNAL REQUIRED</a:t>
            </a:r>
          </a:p>
        </p:txBody>
      </p:sp>
      <p:grpSp>
        <p:nvGrpSpPr>
          <p:cNvPr id="4" name="Group 4"/>
          <p:cNvGrpSpPr/>
          <p:nvPr/>
        </p:nvGrpSpPr>
        <p:grpSpPr>
          <a:xfrm>
            <a:off x="0" y="9258300"/>
            <a:ext cx="18288000" cy="251460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3134243" y="1033943"/>
            <a:ext cx="12019514" cy="7969866"/>
          </a:xfrm>
          <a:custGeom>
            <a:avLst/>
            <a:gdLst/>
            <a:ahLst/>
            <a:cxnLst/>
            <a:rect l="l" t="t" r="r" b="b"/>
            <a:pathLst>
              <a:path w="11847027" h="7715376">
                <a:moveTo>
                  <a:pt x="0" y="0"/>
                </a:moveTo>
                <a:lnTo>
                  <a:pt x="11847028" y="0"/>
                </a:lnTo>
                <a:lnTo>
                  <a:pt x="11847028" y="7715377"/>
                </a:lnTo>
                <a:lnTo>
                  <a:pt x="0" y="771537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38199" y="80808"/>
            <a:ext cx="13819299"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NFPA 1221 2019 </a:t>
            </a:r>
            <a:r>
              <a:rPr lang="en-US" sz="5600" dirty="0">
                <a:solidFill>
                  <a:srgbClr val="FF3D00"/>
                </a:solidFill>
                <a:latin typeface="Anton"/>
                <a:ea typeface="Anton"/>
                <a:cs typeface="Anton"/>
                <a:sym typeface="Anton"/>
              </a:rPr>
              <a:t>COVERAGE ARE REQUIREMENTS</a:t>
            </a:r>
          </a:p>
        </p:txBody>
      </p:sp>
      <p:grpSp>
        <p:nvGrpSpPr>
          <p:cNvPr id="4" name="Group 4"/>
          <p:cNvGrpSpPr/>
          <p:nvPr/>
        </p:nvGrpSpPr>
        <p:grpSpPr>
          <a:xfrm>
            <a:off x="0" y="9258300"/>
            <a:ext cx="18288000" cy="2514600"/>
            <a:chOff x="0" y="0"/>
            <a:chExt cx="24384000" cy="3352800"/>
          </a:xfrm>
        </p:grpSpPr>
        <p:sp>
          <p:nvSpPr>
            <p:cNvPr id="5" name="Freeform 5"/>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608869" y="1236340"/>
            <a:ext cx="13197946" cy="7704301"/>
          </a:xfrm>
          <a:custGeom>
            <a:avLst/>
            <a:gdLst/>
            <a:ahLst/>
            <a:cxnLst/>
            <a:rect l="l" t="t" r="r" b="b"/>
            <a:pathLst>
              <a:path w="13197946" h="7704301">
                <a:moveTo>
                  <a:pt x="0" y="0"/>
                </a:moveTo>
                <a:lnTo>
                  <a:pt x="13197946" y="0"/>
                </a:lnTo>
                <a:lnTo>
                  <a:pt x="13197946" y="7704301"/>
                </a:lnTo>
                <a:lnTo>
                  <a:pt x="0" y="770430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72 CH. 24 2016 </a:t>
            </a:r>
            <a:r>
              <a:rPr lang="en-US" sz="5600">
                <a:solidFill>
                  <a:srgbClr val="FF3D00"/>
                </a:solidFill>
                <a:latin typeface="Anton"/>
                <a:ea typeface="Anton"/>
                <a:cs typeface="Anton"/>
                <a:sym typeface="Anton"/>
              </a:rPr>
              <a:t>COVERAGE AREA COVERAGE</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DDB54A4D-56C5-FEF2-F69D-EBE486E0DBB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52D0991-A3C6-F5E6-F96E-0724677EC63D}"/>
              </a:ext>
            </a:extLst>
          </p:cNvPr>
          <p:cNvSpPr txBox="1"/>
          <p:nvPr/>
        </p:nvSpPr>
        <p:spPr>
          <a:xfrm>
            <a:off x="685800" y="216975"/>
            <a:ext cx="16716115"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STATE OF NORTH CAROLINA FIRE CODE – </a:t>
            </a:r>
            <a:r>
              <a:rPr lang="en-US" sz="5600" dirty="0">
                <a:solidFill>
                  <a:srgbClr val="FF0000"/>
                </a:solidFill>
                <a:latin typeface="Anton"/>
                <a:ea typeface="Anton"/>
                <a:cs typeface="Anton"/>
                <a:sym typeface="Anton"/>
              </a:rPr>
              <a:t>B-5 </a:t>
            </a:r>
            <a:r>
              <a:rPr lang="en-US" sz="5600" dirty="0">
                <a:solidFill>
                  <a:srgbClr val="FF3D00"/>
                </a:solidFill>
                <a:latin typeface="Anton"/>
                <a:ea typeface="Anton"/>
                <a:cs typeface="Anton"/>
                <a:sym typeface="Anton"/>
              </a:rPr>
              <a:t>2024</a:t>
            </a:r>
          </a:p>
        </p:txBody>
      </p:sp>
      <p:grpSp>
        <p:nvGrpSpPr>
          <p:cNvPr id="4" name="Group 4">
            <a:extLst>
              <a:ext uri="{FF2B5EF4-FFF2-40B4-BE49-F238E27FC236}">
                <a16:creationId xmlns:a16="http://schemas.microsoft.com/office/drawing/2014/main" id="{6F362599-3B2D-DF14-CE13-A47FCB90A578}"/>
              </a:ext>
            </a:extLst>
          </p:cNvPr>
          <p:cNvGrpSpPr/>
          <p:nvPr/>
        </p:nvGrpSpPr>
        <p:grpSpPr>
          <a:xfrm>
            <a:off x="0" y="9532804"/>
            <a:ext cx="18288000" cy="2240096"/>
            <a:chOff x="0" y="0"/>
            <a:chExt cx="24384000" cy="3352800"/>
          </a:xfrm>
        </p:grpSpPr>
        <p:sp>
          <p:nvSpPr>
            <p:cNvPr id="5" name="Freeform 5">
              <a:extLst>
                <a:ext uri="{FF2B5EF4-FFF2-40B4-BE49-F238E27FC236}">
                  <a16:creationId xmlns:a16="http://schemas.microsoft.com/office/drawing/2014/main" id="{4C057586-09F9-B463-B221-FF7C3B81E3B1}"/>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3788DD8-28A0-C44A-D10C-50312FE27302}"/>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a:extLst>
              <a:ext uri="{FF2B5EF4-FFF2-40B4-BE49-F238E27FC236}">
                <a16:creationId xmlns:a16="http://schemas.microsoft.com/office/drawing/2014/main" id="{0CAA7DDE-D9F0-10FD-DD0B-EED1ED04CB2D}"/>
              </a:ext>
            </a:extLst>
          </p:cNvPr>
          <p:cNvSpPr txBox="1"/>
          <p:nvPr/>
        </p:nvSpPr>
        <p:spPr>
          <a:xfrm>
            <a:off x="228600" y="9796340"/>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FA45BB4B-871D-5A7B-0418-AE495E9AC5CA}"/>
              </a:ext>
            </a:extLst>
          </p:cNvPr>
          <p:cNvSpPr txBox="1"/>
          <p:nvPr/>
        </p:nvSpPr>
        <p:spPr>
          <a:xfrm>
            <a:off x="490885" y="1125569"/>
            <a:ext cx="16269005" cy="769441"/>
          </a:xfrm>
          <a:prstGeom prst="rect">
            <a:avLst/>
          </a:prstGeom>
          <a:noFill/>
        </p:spPr>
        <p:txBody>
          <a:bodyPr wrap="none" rtlCol="0">
            <a:spAutoFit/>
          </a:bodyPr>
          <a:lstStyle/>
          <a:p>
            <a:r>
              <a:rPr lang="en-US" sz="4400" b="1" dirty="0"/>
              <a:t>Section 510: </a:t>
            </a:r>
            <a:r>
              <a:rPr lang="en-US" sz="4400" b="1" dirty="0">
                <a:solidFill>
                  <a:schemeClr val="tx2">
                    <a:lumMod val="60000"/>
                    <a:lumOff val="40000"/>
                  </a:schemeClr>
                </a:solidFill>
              </a:rPr>
              <a:t>EMERGENCY RESPONDER COMMUNICATION COVERAGE</a:t>
            </a:r>
          </a:p>
        </p:txBody>
      </p:sp>
      <p:sp>
        <p:nvSpPr>
          <p:cNvPr id="10" name="TextBox 9">
            <a:extLst>
              <a:ext uri="{FF2B5EF4-FFF2-40B4-BE49-F238E27FC236}">
                <a16:creationId xmlns:a16="http://schemas.microsoft.com/office/drawing/2014/main" id="{F47F8250-2971-DDFC-94CE-3717972C4A88}"/>
              </a:ext>
            </a:extLst>
          </p:cNvPr>
          <p:cNvSpPr txBox="1"/>
          <p:nvPr/>
        </p:nvSpPr>
        <p:spPr>
          <a:xfrm>
            <a:off x="490885" y="1931896"/>
            <a:ext cx="17347442" cy="7694414"/>
          </a:xfrm>
          <a:prstGeom prst="rect">
            <a:avLst/>
          </a:prstGeom>
          <a:noFill/>
        </p:spPr>
        <p:txBody>
          <a:bodyPr wrap="square" rtlCol="0">
            <a:spAutoFit/>
          </a:bodyPr>
          <a:lstStyle/>
          <a:p>
            <a:r>
              <a:rPr lang="en-US" sz="3200" b="1" dirty="0"/>
              <a:t>510.5.4 </a:t>
            </a:r>
            <a:r>
              <a:rPr lang="en-US" sz="3200" b="1" dirty="0">
                <a:highlight>
                  <a:srgbClr val="FFFF00"/>
                </a:highlight>
              </a:rPr>
              <a:t>Acceptance test procedure</a:t>
            </a:r>
          </a:p>
          <a:p>
            <a:r>
              <a:rPr lang="en-US" sz="2800" dirty="0"/>
              <a:t>Where an in-building, two-way emergency responder communication coverage system is required, and upon completion of installation, the building owner shall have the radio system tested to verify that two-way coverage on each floor of the building is </a:t>
            </a:r>
            <a:r>
              <a:rPr lang="en-US" sz="2800" u="sng" dirty="0"/>
              <a:t>not less than 95 percent</a:t>
            </a:r>
            <a:r>
              <a:rPr lang="en-US" sz="2800" dirty="0"/>
              <a:t>. The test procedure shall be conducted as follows: </a:t>
            </a:r>
          </a:p>
          <a:p>
            <a:endParaRPr lang="en-US" sz="2800" dirty="0"/>
          </a:p>
          <a:p>
            <a:r>
              <a:rPr lang="en-US" sz="2800" b="1" dirty="0"/>
              <a:t>1.</a:t>
            </a:r>
            <a:r>
              <a:rPr lang="en-US" sz="2800" dirty="0"/>
              <a:t> Each floor of the building shall be divided into a grid of </a:t>
            </a:r>
            <a:r>
              <a:rPr lang="en-US" sz="2800" u="sng" dirty="0"/>
              <a:t>20 approximately equal test areas</a:t>
            </a:r>
            <a:r>
              <a:rPr lang="en-US" sz="2800" dirty="0"/>
              <a:t>. Where a floor exceeds 128,000 ft2 (11,900 m2), which is the floor area that can be covered by the maximum grid dimension of 80 ft. (24.4m), the floor shall be subdivided into sectors each having an area less than or equal to 128,000 ft2 (11,900 m2), and each sector be tested individually with 20 grid cells in each sector. Signal strength measurements should be taken at the center of each grid and should be performed using standardized parameters as specified by NFPA 12215. </a:t>
            </a:r>
          </a:p>
          <a:p>
            <a:r>
              <a:rPr lang="en-US" sz="2800" b="1" dirty="0"/>
              <a:t>2. </a:t>
            </a:r>
            <a:r>
              <a:rPr lang="en-US" sz="2800" dirty="0"/>
              <a:t>The test shall be conducted using a calibrated portable radio of the latest brand and model used by the agency talking through the agency’s radio communications system or equipment approved by the fire code official. </a:t>
            </a:r>
          </a:p>
          <a:p>
            <a:r>
              <a:rPr lang="en-US" sz="2800" b="1" dirty="0"/>
              <a:t>3. </a:t>
            </a:r>
            <a:r>
              <a:rPr lang="en-US" sz="2800" dirty="0"/>
              <a:t>Failure of more than one test area shall result in failure of the test. </a:t>
            </a:r>
          </a:p>
          <a:p>
            <a:r>
              <a:rPr lang="en-US" sz="2800" b="1" dirty="0"/>
              <a:t>4.</a:t>
            </a:r>
            <a:r>
              <a:rPr lang="en-US" sz="2800" dirty="0"/>
              <a:t> In the event that two of the test areas fail the test, in order to be more statistically accurate, the floor shall be permitted to be divided into 40 equal test areas. Failure of not more than two nonadjacent test areas shall not result in failure of the test. If the system fails the 40-area test, the system shall be altered to meet the 95-percent coverage requirement. </a:t>
            </a:r>
          </a:p>
          <a:p>
            <a:endParaRPr lang="en-US" sz="1400" dirty="0"/>
          </a:p>
        </p:txBody>
      </p:sp>
    </p:spTree>
    <p:extLst>
      <p:ext uri="{BB962C8B-B14F-4D97-AF65-F5344CB8AC3E}">
        <p14:creationId xmlns:p14="http://schemas.microsoft.com/office/powerpoint/2010/main" val="2331377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D86DA1D3-FB0A-3017-3BA7-9332752A591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30F9BAD-B7AB-A583-483A-AEE8EFF938BD}"/>
              </a:ext>
            </a:extLst>
          </p:cNvPr>
          <p:cNvSpPr txBox="1"/>
          <p:nvPr/>
        </p:nvSpPr>
        <p:spPr>
          <a:xfrm>
            <a:off x="685800" y="216975"/>
            <a:ext cx="16716115"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STATE OF NORTH CAROLINA FIRE CODE – </a:t>
            </a:r>
            <a:r>
              <a:rPr lang="en-US" sz="5600" dirty="0">
                <a:solidFill>
                  <a:srgbClr val="FF0000"/>
                </a:solidFill>
                <a:latin typeface="Anton"/>
                <a:ea typeface="Anton"/>
                <a:cs typeface="Anton"/>
                <a:sym typeface="Anton"/>
              </a:rPr>
              <a:t>B-5 </a:t>
            </a:r>
            <a:r>
              <a:rPr lang="en-US" sz="5600" dirty="0">
                <a:solidFill>
                  <a:srgbClr val="FF3D00"/>
                </a:solidFill>
                <a:latin typeface="Anton"/>
                <a:ea typeface="Anton"/>
                <a:cs typeface="Anton"/>
                <a:sym typeface="Anton"/>
              </a:rPr>
              <a:t>2024</a:t>
            </a:r>
          </a:p>
        </p:txBody>
      </p:sp>
      <p:grpSp>
        <p:nvGrpSpPr>
          <p:cNvPr id="4" name="Group 4">
            <a:extLst>
              <a:ext uri="{FF2B5EF4-FFF2-40B4-BE49-F238E27FC236}">
                <a16:creationId xmlns:a16="http://schemas.microsoft.com/office/drawing/2014/main" id="{B573C297-76F7-790A-1881-88FE8133643B}"/>
              </a:ext>
            </a:extLst>
          </p:cNvPr>
          <p:cNvGrpSpPr/>
          <p:nvPr/>
        </p:nvGrpSpPr>
        <p:grpSpPr>
          <a:xfrm>
            <a:off x="0" y="9791700"/>
            <a:ext cx="18288000" cy="1676400"/>
            <a:chOff x="0" y="0"/>
            <a:chExt cx="24384000" cy="2836984"/>
          </a:xfrm>
        </p:grpSpPr>
        <p:sp>
          <p:nvSpPr>
            <p:cNvPr id="5" name="Freeform 5">
              <a:extLst>
                <a:ext uri="{FF2B5EF4-FFF2-40B4-BE49-F238E27FC236}">
                  <a16:creationId xmlns:a16="http://schemas.microsoft.com/office/drawing/2014/main" id="{010EEB6A-AD08-2089-4608-9E5F60323875}"/>
                </a:ext>
              </a:extLst>
            </p:cNvPr>
            <p:cNvSpPr/>
            <p:nvPr/>
          </p:nvSpPr>
          <p:spPr>
            <a:xfrm>
              <a:off x="0" y="0"/>
              <a:ext cx="24384000" cy="2836984"/>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02F1E15D-DBC1-2200-FB45-4754B90104B9}"/>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a:extLst>
              <a:ext uri="{FF2B5EF4-FFF2-40B4-BE49-F238E27FC236}">
                <a16:creationId xmlns:a16="http://schemas.microsoft.com/office/drawing/2014/main" id="{49F34E89-10C0-136C-C96D-004BFA98882A}"/>
              </a:ext>
            </a:extLst>
          </p:cNvPr>
          <p:cNvSpPr txBox="1"/>
          <p:nvPr/>
        </p:nvSpPr>
        <p:spPr>
          <a:xfrm>
            <a:off x="228600" y="10070025"/>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A37D00B7-5B2B-E94E-065C-26416ED0B222}"/>
              </a:ext>
            </a:extLst>
          </p:cNvPr>
          <p:cNvSpPr txBox="1"/>
          <p:nvPr/>
        </p:nvSpPr>
        <p:spPr>
          <a:xfrm>
            <a:off x="490885" y="1125569"/>
            <a:ext cx="16269005" cy="769441"/>
          </a:xfrm>
          <a:prstGeom prst="rect">
            <a:avLst/>
          </a:prstGeom>
          <a:noFill/>
        </p:spPr>
        <p:txBody>
          <a:bodyPr wrap="none" rtlCol="0">
            <a:spAutoFit/>
          </a:bodyPr>
          <a:lstStyle/>
          <a:p>
            <a:r>
              <a:rPr lang="en-US" sz="4400" b="1" dirty="0"/>
              <a:t>Section 510: </a:t>
            </a:r>
            <a:r>
              <a:rPr lang="en-US" sz="4400" b="1" dirty="0">
                <a:solidFill>
                  <a:schemeClr val="tx2">
                    <a:lumMod val="60000"/>
                    <a:lumOff val="40000"/>
                  </a:schemeClr>
                </a:solidFill>
              </a:rPr>
              <a:t>EMERGENCY RESPONDER COMMUNICATION COVERAGE</a:t>
            </a:r>
          </a:p>
        </p:txBody>
      </p:sp>
      <p:sp>
        <p:nvSpPr>
          <p:cNvPr id="10" name="TextBox 9">
            <a:extLst>
              <a:ext uri="{FF2B5EF4-FFF2-40B4-BE49-F238E27FC236}">
                <a16:creationId xmlns:a16="http://schemas.microsoft.com/office/drawing/2014/main" id="{A9986F60-BB27-A054-E9EB-F76519BCABCD}"/>
              </a:ext>
            </a:extLst>
          </p:cNvPr>
          <p:cNvSpPr txBox="1"/>
          <p:nvPr/>
        </p:nvSpPr>
        <p:spPr>
          <a:xfrm>
            <a:off x="490885" y="1974868"/>
            <a:ext cx="17347442" cy="7478970"/>
          </a:xfrm>
          <a:prstGeom prst="rect">
            <a:avLst/>
          </a:prstGeom>
          <a:noFill/>
        </p:spPr>
        <p:txBody>
          <a:bodyPr wrap="square" rtlCol="0">
            <a:spAutoFit/>
          </a:bodyPr>
          <a:lstStyle/>
          <a:p>
            <a:r>
              <a:rPr lang="en-US" sz="3200" b="1" dirty="0"/>
              <a:t>510.5.4 </a:t>
            </a:r>
            <a:r>
              <a:rPr lang="en-US" sz="3200" b="1" dirty="0">
                <a:highlight>
                  <a:srgbClr val="FFFF00"/>
                </a:highlight>
              </a:rPr>
              <a:t>Acceptance test procedure (Continued)</a:t>
            </a:r>
          </a:p>
          <a:p>
            <a:r>
              <a:rPr lang="en-US" sz="2800" b="1" dirty="0"/>
              <a:t>5.</a:t>
            </a:r>
            <a:r>
              <a:rPr lang="en-US" sz="2800" dirty="0"/>
              <a:t> A test location approximately in the center of each test area shall be selected for the test, with the radio enabled to </a:t>
            </a:r>
          </a:p>
          <a:p>
            <a:r>
              <a:rPr lang="en-US" sz="2800" dirty="0"/>
              <a:t>verify two-way communications to and from the outside of the building through the public agency’s radio communications system. Once the test location has been selected, that location shall represent the entire test area. Failure in the selected test location shall be considered to be a failure of that test area. Additional test locations shall not be permitted. </a:t>
            </a:r>
          </a:p>
          <a:p>
            <a:r>
              <a:rPr lang="en-US" sz="2800" b="1" dirty="0"/>
              <a:t>6.</a:t>
            </a:r>
            <a:r>
              <a:rPr lang="en-US" sz="2800" dirty="0"/>
              <a:t> The gain values of all amplifiers shall be measured and the test measurement results shall be kept on file with the building owner so that the measurements can be verified during annual tests. In the event that the measurement results become lost, the building owner shall be required to rerun the acceptance test to reestablish the gain values. </a:t>
            </a:r>
          </a:p>
          <a:p>
            <a:r>
              <a:rPr lang="en-US" sz="2800" b="1" dirty="0"/>
              <a:t>7. </a:t>
            </a:r>
            <a:r>
              <a:rPr lang="en-US" sz="2800" dirty="0"/>
              <a:t>As part of the installation, a </a:t>
            </a:r>
            <a:r>
              <a:rPr lang="en-US" sz="2800" u="sng" dirty="0"/>
              <a:t>spectrum analyzer or other suitable test equipment </a:t>
            </a:r>
            <a:r>
              <a:rPr lang="en-US" sz="2800" dirty="0"/>
              <a:t>shall be utilized to ensure spurious </a:t>
            </a:r>
            <a:r>
              <a:rPr lang="en-US" sz="2800" dirty="0">
                <a:highlight>
                  <a:srgbClr val="FFFF00"/>
                </a:highlight>
              </a:rPr>
              <a:t>oscillations</a:t>
            </a:r>
            <a:r>
              <a:rPr lang="en-US" sz="2800" dirty="0"/>
              <a:t> are not being generated by the subject signal booster. This test shall be conducted at the time of installation and at subsequent </a:t>
            </a:r>
            <a:r>
              <a:rPr lang="en-US" sz="2800" u="sng" dirty="0"/>
              <a:t>annual inspections</a:t>
            </a:r>
            <a:r>
              <a:rPr lang="en-US" sz="2800" dirty="0"/>
              <a:t>. </a:t>
            </a:r>
          </a:p>
          <a:p>
            <a:r>
              <a:rPr lang="en-US" sz="2800" b="1" dirty="0"/>
              <a:t>8. </a:t>
            </a:r>
            <a:r>
              <a:rPr lang="en-US" sz="2800" dirty="0"/>
              <a:t>Systems shall be tested using two portable radios simultaneously conducting subjective voice quality checks. One portable radio shall be positioned not greater than 10 feet (3048 mm) from the indoor antenna. The second portable radio shall be positioned at a distance that represents the farthest distance from any indoor antenna. With both portable radios simultaneously keyed up on different frequencies within the same band, subjective audio testing shall be conducted and comply with DAQ levels as specified in Sections 510.4.1.1 and 510.4.1.2.  </a:t>
            </a:r>
            <a:r>
              <a:rPr lang="en-US" sz="2400" dirty="0"/>
              <a:t> </a:t>
            </a:r>
            <a:endParaRPr lang="en-US" sz="1600" dirty="0"/>
          </a:p>
        </p:txBody>
      </p:sp>
    </p:spTree>
    <p:extLst>
      <p:ext uri="{BB962C8B-B14F-4D97-AF65-F5344CB8AC3E}">
        <p14:creationId xmlns:p14="http://schemas.microsoft.com/office/powerpoint/2010/main" val="2333861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828800" y="942003"/>
            <a:ext cx="14630399" cy="8229599"/>
          </a:xfrm>
          <a:custGeom>
            <a:avLst/>
            <a:gdLst/>
            <a:ahLst/>
            <a:cxnLst/>
            <a:rect l="l" t="t" r="r" b="b"/>
            <a:pathLst>
              <a:path w="13555579" h="7404735">
                <a:moveTo>
                  <a:pt x="0" y="0"/>
                </a:moveTo>
                <a:lnTo>
                  <a:pt x="13555578" y="0"/>
                </a:lnTo>
                <a:lnTo>
                  <a:pt x="13555578" y="7404734"/>
                </a:lnTo>
                <a:lnTo>
                  <a:pt x="0" y="740473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685800" y="94931"/>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NFPA 72 CH. 24 2016 </a:t>
            </a:r>
            <a:r>
              <a:rPr lang="en-US" sz="5600" dirty="0">
                <a:solidFill>
                  <a:srgbClr val="FF3D00"/>
                </a:solidFill>
                <a:latin typeface="Anton"/>
                <a:ea typeface="Anton"/>
                <a:cs typeface="Anton"/>
                <a:sym typeface="Anton"/>
              </a:rPr>
              <a:t>SIGNAL REQUIREMENTS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FC701941-3A3B-3C51-D729-F9EF7BD85F3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C87D4D5-A8F9-7B64-179D-3B22DE3C09D9}"/>
              </a:ext>
            </a:extLst>
          </p:cNvPr>
          <p:cNvSpPr txBox="1"/>
          <p:nvPr/>
        </p:nvSpPr>
        <p:spPr>
          <a:xfrm>
            <a:off x="685800" y="216975"/>
            <a:ext cx="16716115"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STATE OF NORTH CAROLINA HOUSE BILL 768v2– </a:t>
            </a:r>
            <a:r>
              <a:rPr lang="en-US" sz="5600" dirty="0">
                <a:solidFill>
                  <a:srgbClr val="FF0000"/>
                </a:solidFill>
                <a:latin typeface="Anton"/>
                <a:ea typeface="Anton"/>
                <a:cs typeface="Anton"/>
                <a:sym typeface="Anton"/>
              </a:rPr>
              <a:t>APRIL 2024</a:t>
            </a:r>
          </a:p>
        </p:txBody>
      </p:sp>
      <p:grpSp>
        <p:nvGrpSpPr>
          <p:cNvPr id="4" name="Group 4">
            <a:extLst>
              <a:ext uri="{FF2B5EF4-FFF2-40B4-BE49-F238E27FC236}">
                <a16:creationId xmlns:a16="http://schemas.microsoft.com/office/drawing/2014/main" id="{9FAD05DA-2A8C-975D-CC51-C86C7FF4F225}"/>
              </a:ext>
            </a:extLst>
          </p:cNvPr>
          <p:cNvGrpSpPr/>
          <p:nvPr/>
        </p:nvGrpSpPr>
        <p:grpSpPr>
          <a:xfrm>
            <a:off x="0" y="9791700"/>
            <a:ext cx="18288000" cy="1676400"/>
            <a:chOff x="0" y="0"/>
            <a:chExt cx="24384000" cy="2836984"/>
          </a:xfrm>
        </p:grpSpPr>
        <p:sp>
          <p:nvSpPr>
            <p:cNvPr id="5" name="Freeform 5">
              <a:extLst>
                <a:ext uri="{FF2B5EF4-FFF2-40B4-BE49-F238E27FC236}">
                  <a16:creationId xmlns:a16="http://schemas.microsoft.com/office/drawing/2014/main" id="{21D3D62C-42E6-3E48-2AF8-2FF043EB6E76}"/>
                </a:ext>
              </a:extLst>
            </p:cNvPr>
            <p:cNvSpPr/>
            <p:nvPr/>
          </p:nvSpPr>
          <p:spPr>
            <a:xfrm>
              <a:off x="0" y="0"/>
              <a:ext cx="24384000" cy="2836984"/>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2DEB030-3788-E687-64B4-3F11D84D7F38}"/>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a:extLst>
              <a:ext uri="{FF2B5EF4-FFF2-40B4-BE49-F238E27FC236}">
                <a16:creationId xmlns:a16="http://schemas.microsoft.com/office/drawing/2014/main" id="{412E23E1-59BB-5511-21C9-8DB225A8DD89}"/>
              </a:ext>
            </a:extLst>
          </p:cNvPr>
          <p:cNvSpPr txBox="1"/>
          <p:nvPr/>
        </p:nvSpPr>
        <p:spPr>
          <a:xfrm>
            <a:off x="228600" y="10070025"/>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4EBE5267-D48D-A538-F126-1E923B9A8434}"/>
              </a:ext>
            </a:extLst>
          </p:cNvPr>
          <p:cNvSpPr txBox="1"/>
          <p:nvPr/>
        </p:nvSpPr>
        <p:spPr>
          <a:xfrm>
            <a:off x="660779" y="1271303"/>
            <a:ext cx="17192079" cy="1200329"/>
          </a:xfrm>
          <a:prstGeom prst="rect">
            <a:avLst/>
          </a:prstGeom>
          <a:noFill/>
        </p:spPr>
        <p:txBody>
          <a:bodyPr wrap="none" rtlCol="0">
            <a:spAutoFit/>
          </a:bodyPr>
          <a:lstStyle/>
          <a:p>
            <a:r>
              <a:rPr lang="en-US" sz="3600" dirty="0"/>
              <a:t>AMEND THE STATE BUILDING CODE AND STATE FIRE CODE TO CLARIFY EXEMPTIONS FROM </a:t>
            </a:r>
          </a:p>
          <a:p>
            <a:r>
              <a:rPr lang="en-US" sz="3600" dirty="0"/>
              <a:t>IN-BUILDING EMERGENCY RESPONDER COMMUNICATION COVERAGE REQUIREMENTS.</a:t>
            </a:r>
            <a:endParaRPr lang="en-US" sz="3600" dirty="0">
              <a:solidFill>
                <a:schemeClr val="tx2">
                  <a:lumMod val="60000"/>
                  <a:lumOff val="40000"/>
                </a:schemeClr>
              </a:solidFill>
            </a:endParaRPr>
          </a:p>
        </p:txBody>
      </p:sp>
      <p:sp>
        <p:nvSpPr>
          <p:cNvPr id="8" name="TextBox 7">
            <a:extLst>
              <a:ext uri="{FF2B5EF4-FFF2-40B4-BE49-F238E27FC236}">
                <a16:creationId xmlns:a16="http://schemas.microsoft.com/office/drawing/2014/main" id="{58B759B6-68A9-1C86-5FA9-47E0380C6FE0}"/>
              </a:ext>
            </a:extLst>
          </p:cNvPr>
          <p:cNvSpPr txBox="1"/>
          <p:nvPr/>
        </p:nvSpPr>
        <p:spPr>
          <a:xfrm>
            <a:off x="685800" y="2610795"/>
            <a:ext cx="16716115" cy="6494085"/>
          </a:xfrm>
          <a:prstGeom prst="rect">
            <a:avLst/>
          </a:prstGeom>
          <a:noFill/>
        </p:spPr>
        <p:txBody>
          <a:bodyPr wrap="square">
            <a:spAutoFit/>
          </a:bodyPr>
          <a:lstStyle/>
          <a:p>
            <a:r>
              <a:rPr lang="en-US" sz="3200" b="1" dirty="0"/>
              <a:t>SECTION 1.(b)  </a:t>
            </a:r>
            <a:r>
              <a:rPr lang="en-US" sz="3200" dirty="0"/>
              <a:t>Exemptions Established. – Notwithstanding the emergency responder communication coverage requirements of the Code, the following buildings and structures, </a:t>
            </a:r>
            <a:r>
              <a:rPr lang="en-US" sz="3200" u="sng" dirty="0"/>
              <a:t>whether existing, newly constructed</a:t>
            </a:r>
            <a:r>
              <a:rPr lang="en-US" sz="3200" dirty="0"/>
              <a:t>, or altered after the effective date of this act, are exempt from those requirements:  </a:t>
            </a:r>
          </a:p>
          <a:p>
            <a:r>
              <a:rPr lang="en-US" sz="3200" dirty="0"/>
              <a:t>(1) </a:t>
            </a:r>
            <a:r>
              <a:rPr lang="en-US" sz="3200" b="1" dirty="0"/>
              <a:t>Apartment buildings </a:t>
            </a:r>
            <a:r>
              <a:rPr lang="en-US" sz="3200" dirty="0"/>
              <a:t>not exceeding 75 feet in height, constructed using wood framing, provided the building has fewer than 150 dwelling units, and all dwelling units discharge directly to the exterior or to an interior corridor providing required egress that leads directly to an exterior exit. </a:t>
            </a:r>
          </a:p>
          <a:p>
            <a:r>
              <a:rPr lang="en-US" sz="3200" dirty="0"/>
              <a:t>(2) </a:t>
            </a:r>
            <a:r>
              <a:rPr lang="en-US" sz="3200" b="1" dirty="0"/>
              <a:t>Apartment buildings </a:t>
            </a:r>
            <a:r>
              <a:rPr lang="en-US" sz="3200" dirty="0"/>
              <a:t>and transient public lodging establishments, including hotels and motels, not exceeding two stories above grade plane and that provide direct exterior egress from each dwelling unit or guest room. </a:t>
            </a:r>
          </a:p>
          <a:p>
            <a:r>
              <a:rPr lang="en-US" sz="3200" dirty="0"/>
              <a:t>(3) </a:t>
            </a:r>
            <a:r>
              <a:rPr lang="en-US" sz="3200" b="1" dirty="0"/>
              <a:t>Buildings or structures </a:t>
            </a:r>
            <a:r>
              <a:rPr lang="en-US" sz="3200" dirty="0"/>
              <a:t>subject to the North Carolina Residential Code. </a:t>
            </a:r>
          </a:p>
          <a:p>
            <a:r>
              <a:rPr lang="en-US" sz="3200" dirty="0"/>
              <a:t>(4) </a:t>
            </a:r>
            <a:r>
              <a:rPr lang="en-US" sz="3200" b="1" dirty="0"/>
              <a:t>Buildings </a:t>
            </a:r>
            <a:r>
              <a:rPr lang="en-US" sz="3200" dirty="0"/>
              <a:t>with a total gross floor area of </a:t>
            </a:r>
            <a:r>
              <a:rPr lang="en-US" sz="3200" dirty="0">
                <a:highlight>
                  <a:srgbClr val="FFFF00"/>
                </a:highlight>
              </a:rPr>
              <a:t>less than 12,000 square feet </a:t>
            </a:r>
            <a:r>
              <a:rPr lang="en-US" sz="3200" dirty="0"/>
              <a:t>and containing no story below grade plane or basement areas. </a:t>
            </a:r>
          </a:p>
        </p:txBody>
      </p:sp>
    </p:spTree>
    <p:extLst>
      <p:ext uri="{BB962C8B-B14F-4D97-AF65-F5344CB8AC3E}">
        <p14:creationId xmlns:p14="http://schemas.microsoft.com/office/powerpoint/2010/main" val="991980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7963" y="-8984"/>
            <a:ext cx="9233793" cy="1135395"/>
          </a:xfrm>
          <a:prstGeom prst="rect">
            <a:avLst/>
          </a:prstGeom>
        </p:spPr>
        <p:txBody>
          <a:bodyPr lIns="0" tIns="0" rIns="0" bIns="0" rtlCol="0" anchor="t">
            <a:spAutoFit/>
          </a:bodyPr>
          <a:lstStyle/>
          <a:p>
            <a:pPr marL="0" lvl="0" indent="0" algn="l">
              <a:lnSpc>
                <a:spcPts val="9213"/>
              </a:lnSpc>
            </a:pPr>
            <a:r>
              <a:rPr lang="en-US" sz="6580">
                <a:solidFill>
                  <a:srgbClr val="294D70"/>
                </a:solidFill>
                <a:latin typeface="Anton"/>
                <a:ea typeface="Anton"/>
                <a:cs typeface="Anton"/>
                <a:sym typeface="Anton"/>
              </a:rPr>
              <a:t>PUBLIC SAFETY INTRO - ERCES</a:t>
            </a:r>
          </a:p>
        </p:txBody>
      </p:sp>
      <p:sp>
        <p:nvSpPr>
          <p:cNvPr id="3" name="AutoShape 3"/>
          <p:cNvSpPr/>
          <p:nvPr/>
        </p:nvSpPr>
        <p:spPr>
          <a:xfrm>
            <a:off x="1028700" y="1132137"/>
            <a:ext cx="17259300" cy="0"/>
          </a:xfrm>
          <a:prstGeom prst="line">
            <a:avLst/>
          </a:prstGeom>
          <a:ln w="38100" cap="flat">
            <a:solidFill>
              <a:srgbClr val="294D70"/>
            </a:solidFill>
            <a:prstDash val="solid"/>
            <a:headEnd type="none" w="sm" len="sm"/>
            <a:tailEnd type="none" w="sm" len="sm"/>
          </a:ln>
        </p:spPr>
        <p:txBody>
          <a:bodyPr/>
          <a:lstStyle/>
          <a:p>
            <a:endParaRPr lang="en-US" dirty="0"/>
          </a:p>
        </p:txBody>
      </p:sp>
      <p:grpSp>
        <p:nvGrpSpPr>
          <p:cNvPr id="4" name="Group 4"/>
          <p:cNvGrpSpPr/>
          <p:nvPr/>
        </p:nvGrpSpPr>
        <p:grpSpPr>
          <a:xfrm>
            <a:off x="17607915" y="9929812"/>
            <a:ext cx="188595" cy="188595"/>
            <a:chOff x="0" y="0"/>
            <a:chExt cx="251460" cy="251460"/>
          </a:xfrm>
        </p:grpSpPr>
        <p:sp>
          <p:nvSpPr>
            <p:cNvPr id="5" name="Freeform 5"/>
            <p:cNvSpPr/>
            <p:nvPr/>
          </p:nvSpPr>
          <p:spPr>
            <a:xfrm>
              <a:off x="49530" y="48260"/>
              <a:ext cx="149860" cy="153670"/>
            </a:xfrm>
            <a:custGeom>
              <a:avLst/>
              <a:gdLst/>
              <a:ahLst/>
              <a:cxnLst/>
              <a:rect l="l" t="t" r="r" b="b"/>
              <a:pathLst>
                <a:path w="149860" h="153670">
                  <a:moveTo>
                    <a:pt x="149860" y="53340"/>
                  </a:moveTo>
                  <a:cubicBezTo>
                    <a:pt x="129540" y="133350"/>
                    <a:pt x="119380" y="139700"/>
                    <a:pt x="107950" y="144780"/>
                  </a:cubicBezTo>
                  <a:cubicBezTo>
                    <a:pt x="97790" y="149860"/>
                    <a:pt x="85090" y="153670"/>
                    <a:pt x="72390" y="151130"/>
                  </a:cubicBezTo>
                  <a:cubicBezTo>
                    <a:pt x="54610" y="148590"/>
                    <a:pt x="22860" y="129540"/>
                    <a:pt x="11430" y="114300"/>
                  </a:cubicBezTo>
                  <a:cubicBezTo>
                    <a:pt x="3810" y="104140"/>
                    <a:pt x="0" y="92710"/>
                    <a:pt x="1270" y="80010"/>
                  </a:cubicBezTo>
                  <a:cubicBezTo>
                    <a:pt x="2540" y="62230"/>
                    <a:pt x="13970" y="27940"/>
                    <a:pt x="30480" y="15240"/>
                  </a:cubicBezTo>
                  <a:cubicBezTo>
                    <a:pt x="46990" y="2540"/>
                    <a:pt x="81280" y="0"/>
                    <a:pt x="9906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nvGrpSpPr>
          <p:cNvPr id="6" name="Group 6"/>
          <p:cNvGrpSpPr/>
          <p:nvPr/>
        </p:nvGrpSpPr>
        <p:grpSpPr>
          <a:xfrm>
            <a:off x="0" y="9258300"/>
            <a:ext cx="18288000" cy="2514600"/>
            <a:chOff x="0" y="0"/>
            <a:chExt cx="24384000" cy="3352800"/>
          </a:xfrm>
        </p:grpSpPr>
        <p:sp>
          <p:nvSpPr>
            <p:cNvPr id="7" name="Freeform 7"/>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9" name="Freeform 9"/>
          <p:cNvSpPr/>
          <p:nvPr/>
        </p:nvSpPr>
        <p:spPr>
          <a:xfrm>
            <a:off x="2437556" y="1271232"/>
            <a:ext cx="13868400" cy="7958493"/>
          </a:xfrm>
          <a:custGeom>
            <a:avLst/>
            <a:gdLst/>
            <a:ahLst/>
            <a:cxnLst/>
            <a:rect l="l" t="t" r="r" b="b"/>
            <a:pathLst>
              <a:path w="13362981" h="7850751">
                <a:moveTo>
                  <a:pt x="0" y="0"/>
                </a:moveTo>
                <a:lnTo>
                  <a:pt x="13362981" y="0"/>
                </a:lnTo>
                <a:lnTo>
                  <a:pt x="13362981" y="7850751"/>
                </a:lnTo>
                <a:lnTo>
                  <a:pt x="0" y="7850751"/>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F1B2EE5B-257A-D694-45B7-49264C51615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9F06091-2318-A2EA-4DC8-D5BD4825541A}"/>
              </a:ext>
            </a:extLst>
          </p:cNvPr>
          <p:cNvSpPr txBox="1"/>
          <p:nvPr/>
        </p:nvSpPr>
        <p:spPr>
          <a:xfrm>
            <a:off x="449881" y="279111"/>
            <a:ext cx="17304718" cy="938590"/>
          </a:xfrm>
          <a:prstGeom prst="rect">
            <a:avLst/>
          </a:prstGeom>
        </p:spPr>
        <p:txBody>
          <a:bodyPr wrap="square" lIns="0" tIns="0" rIns="0" bIns="0" rtlCol="0" anchor="t">
            <a:spAutoFit/>
          </a:bodyPr>
          <a:lstStyle/>
          <a:p>
            <a:pPr lvl="0">
              <a:lnSpc>
                <a:spcPts val="7840"/>
              </a:lnSpc>
            </a:pPr>
            <a:r>
              <a:rPr lang="en-US" sz="5600" dirty="0">
                <a:solidFill>
                  <a:srgbClr val="294D70"/>
                </a:solidFill>
                <a:latin typeface="Anton"/>
                <a:ea typeface="Anton"/>
                <a:cs typeface="Anton"/>
                <a:sym typeface="Anton"/>
              </a:rPr>
              <a:t>STATE OF NORTH CAROLINA HOUSE BILL 768v2– </a:t>
            </a:r>
            <a:r>
              <a:rPr lang="en-US" sz="5600" dirty="0">
                <a:solidFill>
                  <a:srgbClr val="FF0000"/>
                </a:solidFill>
                <a:latin typeface="Anton"/>
                <a:ea typeface="Anton"/>
                <a:cs typeface="Anton"/>
                <a:sym typeface="Anton"/>
              </a:rPr>
              <a:t>APRIL 2024 (Cont.)</a:t>
            </a:r>
          </a:p>
        </p:txBody>
      </p:sp>
      <p:grpSp>
        <p:nvGrpSpPr>
          <p:cNvPr id="4" name="Group 4">
            <a:extLst>
              <a:ext uri="{FF2B5EF4-FFF2-40B4-BE49-F238E27FC236}">
                <a16:creationId xmlns:a16="http://schemas.microsoft.com/office/drawing/2014/main" id="{753310B9-829F-1627-8DC2-CCBD36C00150}"/>
              </a:ext>
            </a:extLst>
          </p:cNvPr>
          <p:cNvGrpSpPr/>
          <p:nvPr/>
        </p:nvGrpSpPr>
        <p:grpSpPr>
          <a:xfrm>
            <a:off x="0" y="9791700"/>
            <a:ext cx="18288000" cy="1676400"/>
            <a:chOff x="0" y="0"/>
            <a:chExt cx="24384000" cy="2836984"/>
          </a:xfrm>
        </p:grpSpPr>
        <p:sp>
          <p:nvSpPr>
            <p:cNvPr id="5" name="Freeform 5">
              <a:extLst>
                <a:ext uri="{FF2B5EF4-FFF2-40B4-BE49-F238E27FC236}">
                  <a16:creationId xmlns:a16="http://schemas.microsoft.com/office/drawing/2014/main" id="{7890C1D6-47BB-54CB-859C-B94B43645E35}"/>
                </a:ext>
              </a:extLst>
            </p:cNvPr>
            <p:cNvSpPr/>
            <p:nvPr/>
          </p:nvSpPr>
          <p:spPr>
            <a:xfrm>
              <a:off x="0" y="0"/>
              <a:ext cx="24384000" cy="2836984"/>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99964629-AD2C-BE0C-7BB0-8FA2010B4222}"/>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7" name="TextBox 7">
            <a:extLst>
              <a:ext uri="{FF2B5EF4-FFF2-40B4-BE49-F238E27FC236}">
                <a16:creationId xmlns:a16="http://schemas.microsoft.com/office/drawing/2014/main" id="{3845CDD7-77E6-DBB9-6C02-6FBF0B3375AB}"/>
              </a:ext>
            </a:extLst>
          </p:cNvPr>
          <p:cNvSpPr txBox="1"/>
          <p:nvPr/>
        </p:nvSpPr>
        <p:spPr>
          <a:xfrm>
            <a:off x="228600" y="10070025"/>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
        <p:nvSpPr>
          <p:cNvPr id="8" name="TextBox 7">
            <a:extLst>
              <a:ext uri="{FF2B5EF4-FFF2-40B4-BE49-F238E27FC236}">
                <a16:creationId xmlns:a16="http://schemas.microsoft.com/office/drawing/2014/main" id="{801A2266-61C3-93ED-2539-22F98754517E}"/>
              </a:ext>
            </a:extLst>
          </p:cNvPr>
          <p:cNvSpPr txBox="1"/>
          <p:nvPr/>
        </p:nvSpPr>
        <p:spPr>
          <a:xfrm>
            <a:off x="744183" y="1530568"/>
            <a:ext cx="16716115" cy="7478970"/>
          </a:xfrm>
          <a:prstGeom prst="rect">
            <a:avLst/>
          </a:prstGeom>
          <a:noFill/>
        </p:spPr>
        <p:txBody>
          <a:bodyPr wrap="square">
            <a:spAutoFit/>
          </a:bodyPr>
          <a:lstStyle/>
          <a:p>
            <a:r>
              <a:rPr lang="en-US" sz="3200" b="1" dirty="0"/>
              <a:t>SECTION 1.(c)  </a:t>
            </a:r>
            <a:r>
              <a:rPr lang="en-US" sz="3200" dirty="0"/>
              <a:t>Treatment of Existing Systems in Exempted Buildings. – </a:t>
            </a:r>
          </a:p>
          <a:p>
            <a:r>
              <a:rPr lang="en-US" sz="3200" dirty="0"/>
              <a:t>Notwithstanding Section 901.6 of the North Carolina Fire Code or any other provision of the </a:t>
            </a:r>
          </a:p>
          <a:p>
            <a:r>
              <a:rPr lang="en-US" sz="3200" dirty="0"/>
              <a:t>Code that might require the removal of nonrequired, obsolete, or abandoned systems, an</a:t>
            </a:r>
          </a:p>
          <a:p>
            <a:r>
              <a:rPr lang="en-US" sz="3200" dirty="0"/>
              <a:t>emergency responder communication coverage system installed prior to the effective date of this </a:t>
            </a:r>
          </a:p>
          <a:p>
            <a:r>
              <a:rPr lang="en-US" sz="3200" dirty="0"/>
              <a:t>act in a building or structure that meets the exemption criteria established in subsection (b) of </a:t>
            </a:r>
          </a:p>
          <a:p>
            <a:r>
              <a:rPr lang="en-US" sz="3200" dirty="0"/>
              <a:t>this section </a:t>
            </a:r>
            <a:r>
              <a:rPr lang="en-US" sz="3200" u="sng" dirty="0"/>
              <a:t>shall not be required to be removed</a:t>
            </a:r>
            <a:r>
              <a:rPr lang="en-US" sz="3200" dirty="0"/>
              <a:t>. Such systems may be deactivated. </a:t>
            </a:r>
          </a:p>
          <a:p>
            <a:r>
              <a:rPr lang="en-US" sz="3200" b="1" dirty="0"/>
              <a:t>SECTION 1.(e)  </a:t>
            </a:r>
            <a:r>
              <a:rPr lang="en-US" sz="3200" dirty="0"/>
              <a:t>Interim Application of Exemptions. – Until the effective date of the permanent rules that the Council is required to adopt pursuant to subsection (d) of this section, the Council and local governments enforcing the Code shall not enforce the emergency responder communication coverage requirements against buildings and structures that meet the exemption criteria established in subsection (b) of this section and shall apply the provisions regarding existing systems established in subsection (c) of this section. </a:t>
            </a:r>
          </a:p>
          <a:p>
            <a:r>
              <a:rPr lang="en-US" sz="3200" b="1" dirty="0"/>
              <a:t>SECTION 1.(f)  </a:t>
            </a:r>
            <a:r>
              <a:rPr lang="en-US" sz="3200" dirty="0"/>
              <a:t>Sunset. – This section expires when permanent rules adopted as required by subsection (d) of this section become effective. </a:t>
            </a:r>
          </a:p>
          <a:p>
            <a:r>
              <a:rPr lang="en-US" sz="3200" b="1" dirty="0"/>
              <a:t>SECTION 2.  </a:t>
            </a:r>
            <a:r>
              <a:rPr lang="en-US" sz="3200" u="sng" dirty="0"/>
              <a:t>Effective Date. – This act is effective when it becomes law</a:t>
            </a:r>
            <a:r>
              <a:rPr lang="en-US" sz="3200" dirty="0"/>
              <a:t>. </a:t>
            </a:r>
            <a:r>
              <a:rPr lang="en-US" sz="3200" b="1" dirty="0">
                <a:solidFill>
                  <a:srgbClr val="FF0000"/>
                </a:solidFill>
              </a:rPr>
              <a:t>ENACTED July 2, 2025</a:t>
            </a:r>
          </a:p>
        </p:txBody>
      </p:sp>
    </p:spTree>
    <p:extLst>
      <p:ext uri="{BB962C8B-B14F-4D97-AF65-F5344CB8AC3E}">
        <p14:creationId xmlns:p14="http://schemas.microsoft.com/office/powerpoint/2010/main" val="3261581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740476" y="1159231"/>
            <a:ext cx="12230698" cy="7772245"/>
          </a:xfrm>
          <a:custGeom>
            <a:avLst/>
            <a:gdLst/>
            <a:ahLst/>
            <a:cxnLst/>
            <a:rect l="l" t="t" r="r" b="b"/>
            <a:pathLst>
              <a:path w="12049228" h="7575952">
                <a:moveTo>
                  <a:pt x="0" y="0"/>
                </a:moveTo>
                <a:lnTo>
                  <a:pt x="12049228" y="0"/>
                </a:lnTo>
                <a:lnTo>
                  <a:pt x="12049228" y="7575953"/>
                </a:lnTo>
                <a:lnTo>
                  <a:pt x="0" y="757595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990600" y="206096"/>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NFPA 1221 2016, 2019 </a:t>
            </a:r>
            <a:r>
              <a:rPr lang="en-US" sz="5600" dirty="0">
                <a:solidFill>
                  <a:srgbClr val="FF3D00"/>
                </a:solidFill>
                <a:latin typeface="Anton"/>
                <a:ea typeface="Anton"/>
                <a:cs typeface="Anton"/>
                <a:sym typeface="Anton"/>
              </a:rPr>
              <a:t>DAQ DEFINED</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543880" y="1317031"/>
            <a:ext cx="15372519" cy="7408025"/>
          </a:xfrm>
          <a:custGeom>
            <a:avLst/>
            <a:gdLst/>
            <a:ahLst/>
            <a:cxnLst/>
            <a:rect l="l" t="t" r="r" b="b"/>
            <a:pathLst>
              <a:path w="15200238" h="7163112">
                <a:moveTo>
                  <a:pt x="0" y="0"/>
                </a:moveTo>
                <a:lnTo>
                  <a:pt x="15200238" y="0"/>
                </a:lnTo>
                <a:lnTo>
                  <a:pt x="15200238" y="7163112"/>
                </a:lnTo>
                <a:lnTo>
                  <a:pt x="0" y="716311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62000" y="190500"/>
            <a:ext cx="13895499"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DAQ </a:t>
            </a:r>
            <a:r>
              <a:rPr lang="en-US" sz="5600" dirty="0">
                <a:solidFill>
                  <a:srgbClr val="FF3D00"/>
                </a:solidFill>
                <a:latin typeface="Anton"/>
                <a:ea typeface="Anton"/>
                <a:cs typeface="Anton"/>
                <a:sym typeface="Anton"/>
              </a:rPr>
              <a:t>TESTING</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333500" y="1317031"/>
            <a:ext cx="15621000" cy="7636470"/>
          </a:xfrm>
          <a:custGeom>
            <a:avLst/>
            <a:gdLst/>
            <a:ahLst/>
            <a:cxnLst/>
            <a:rect l="l" t="t" r="r" b="b"/>
            <a:pathLst>
              <a:path w="14998265" h="6899202">
                <a:moveTo>
                  <a:pt x="0" y="0"/>
                </a:moveTo>
                <a:lnTo>
                  <a:pt x="14998264" y="0"/>
                </a:lnTo>
                <a:lnTo>
                  <a:pt x="14998264" y="6899202"/>
                </a:lnTo>
                <a:lnTo>
                  <a:pt x="0" y="689920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57200" y="190500"/>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2015 /18/ 21 CODE </a:t>
            </a:r>
            <a:r>
              <a:rPr lang="en-US" sz="5600" dirty="0">
                <a:solidFill>
                  <a:srgbClr val="FF3D00"/>
                </a:solidFill>
                <a:latin typeface="Anton"/>
                <a:ea typeface="Anton"/>
                <a:cs typeface="Anton"/>
                <a:sym typeface="Anton"/>
              </a:rPr>
              <a:t>MINIMUM QUALIFICATIONS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667000" y="1136342"/>
            <a:ext cx="12344399" cy="8793470"/>
          </a:xfrm>
          <a:custGeom>
            <a:avLst/>
            <a:gdLst/>
            <a:ahLst/>
            <a:cxnLst/>
            <a:rect l="l" t="t" r="r" b="b"/>
            <a:pathLst>
              <a:path w="11249960" h="7748410">
                <a:moveTo>
                  <a:pt x="0" y="0"/>
                </a:moveTo>
                <a:lnTo>
                  <a:pt x="11249960" y="0"/>
                </a:lnTo>
                <a:lnTo>
                  <a:pt x="11249960" y="7748410"/>
                </a:lnTo>
                <a:lnTo>
                  <a:pt x="0" y="7748410"/>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NICET TEST FOR ERCES </a:t>
            </a:r>
            <a:r>
              <a:rPr lang="en-US" sz="5600" dirty="0">
                <a:solidFill>
                  <a:srgbClr val="FF3D00"/>
                </a:solidFill>
                <a:latin typeface="Anton"/>
                <a:ea typeface="Anton"/>
                <a:cs typeface="Anton"/>
                <a:sym typeface="Anton"/>
              </a:rPr>
              <a:t>QUALIFICATIONS (2022)</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497893" y="1303804"/>
            <a:ext cx="13292214" cy="7593760"/>
          </a:xfrm>
          <a:custGeom>
            <a:avLst/>
            <a:gdLst/>
            <a:ahLst/>
            <a:cxnLst/>
            <a:rect l="l" t="t" r="r" b="b"/>
            <a:pathLst>
              <a:path w="12487313" h="6789976">
                <a:moveTo>
                  <a:pt x="0" y="0"/>
                </a:moveTo>
                <a:lnTo>
                  <a:pt x="12487312" y="0"/>
                </a:lnTo>
                <a:lnTo>
                  <a:pt x="12487312" y="6789976"/>
                </a:lnTo>
                <a:lnTo>
                  <a:pt x="0" y="678997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2021 CODE </a:t>
            </a:r>
            <a:r>
              <a:rPr lang="en-US" sz="5600">
                <a:solidFill>
                  <a:srgbClr val="FF3D00"/>
                </a:solidFill>
                <a:latin typeface="Anton"/>
                <a:ea typeface="Anton"/>
                <a:cs typeface="Anton"/>
                <a:sym typeface="Anton"/>
              </a:rPr>
              <a:t>STANDBY POWER BATTERY BACKUP</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3124200" y="1083905"/>
            <a:ext cx="12039600" cy="8174395"/>
          </a:xfrm>
          <a:custGeom>
            <a:avLst/>
            <a:gdLst/>
            <a:ahLst/>
            <a:cxnLst/>
            <a:rect l="l" t="t" r="r" b="b"/>
            <a:pathLst>
              <a:path w="11460244" h="7348881">
                <a:moveTo>
                  <a:pt x="0" y="0"/>
                </a:moveTo>
                <a:lnTo>
                  <a:pt x="11460244" y="0"/>
                </a:lnTo>
                <a:lnTo>
                  <a:pt x="11460244" y="7348882"/>
                </a:lnTo>
                <a:lnTo>
                  <a:pt x="0" y="7348882"/>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1225 CODE </a:t>
            </a:r>
            <a:r>
              <a:rPr lang="en-US" sz="5600">
                <a:solidFill>
                  <a:srgbClr val="FF3D00"/>
                </a:solidFill>
                <a:latin typeface="Anton"/>
                <a:ea typeface="Anton"/>
                <a:cs typeface="Anton"/>
                <a:sym typeface="Anton"/>
              </a:rPr>
              <a:t>POWER SOURCES AND BACKUP</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133600" y="1207339"/>
            <a:ext cx="13994465" cy="7707556"/>
          </a:xfrm>
          <a:custGeom>
            <a:avLst/>
            <a:gdLst/>
            <a:ahLst/>
            <a:cxnLst/>
            <a:rect l="l" t="t" r="r" b="b"/>
            <a:pathLst>
              <a:path w="13968130" h="7542790">
                <a:moveTo>
                  <a:pt x="0" y="0"/>
                </a:moveTo>
                <a:lnTo>
                  <a:pt x="13968130" y="0"/>
                </a:lnTo>
                <a:lnTo>
                  <a:pt x="13968130" y="7542790"/>
                </a:lnTo>
                <a:lnTo>
                  <a:pt x="0" y="754279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829163"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2018 CODE - MORE SIGNAL </a:t>
            </a:r>
            <a:r>
              <a:rPr lang="en-US" sz="5600">
                <a:solidFill>
                  <a:srgbClr val="FF3D00"/>
                </a:solidFill>
                <a:latin typeface="Anton"/>
                <a:ea typeface="Anton"/>
                <a:cs typeface="Anton"/>
                <a:sym typeface="Anton"/>
              </a:rPr>
              <a:t>BOOSTER REQUIREMENTS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667000" y="1333500"/>
            <a:ext cx="12725400" cy="8322627"/>
          </a:xfrm>
          <a:custGeom>
            <a:avLst/>
            <a:gdLst/>
            <a:ahLst/>
            <a:cxnLst/>
            <a:rect l="l" t="t" r="r" b="b"/>
            <a:pathLst>
              <a:path w="11456440" h="6916825">
                <a:moveTo>
                  <a:pt x="0" y="0"/>
                </a:moveTo>
                <a:lnTo>
                  <a:pt x="11456440" y="0"/>
                </a:lnTo>
                <a:lnTo>
                  <a:pt x="11456440" y="6916826"/>
                </a:lnTo>
                <a:lnTo>
                  <a:pt x="0" y="6916826"/>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76485" y="265095"/>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2018 CODE - NFPA 1221 2019 </a:t>
            </a:r>
            <a:r>
              <a:rPr lang="en-US" sz="5600">
                <a:solidFill>
                  <a:srgbClr val="FF3D00"/>
                </a:solidFill>
                <a:latin typeface="Anton"/>
                <a:ea typeface="Anton"/>
                <a:cs typeface="Anton"/>
                <a:sym typeface="Anton"/>
              </a:rPr>
              <a:t>FCC REQUIREMENTS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5" name="Freeform 5"/>
          <p:cNvSpPr/>
          <p:nvPr/>
        </p:nvSpPr>
        <p:spPr>
          <a:xfrm>
            <a:off x="1931461" y="1449695"/>
            <a:ext cx="14425077" cy="7392852"/>
          </a:xfrm>
          <a:custGeom>
            <a:avLst/>
            <a:gdLst/>
            <a:ahLst/>
            <a:cxnLst/>
            <a:rect l="l" t="t" r="r" b="b"/>
            <a:pathLst>
              <a:path w="14425077" h="7392852">
                <a:moveTo>
                  <a:pt x="0" y="0"/>
                </a:moveTo>
                <a:lnTo>
                  <a:pt x="14425076" y="0"/>
                </a:lnTo>
                <a:lnTo>
                  <a:pt x="14425076" y="7392852"/>
                </a:lnTo>
                <a:lnTo>
                  <a:pt x="0" y="7392852"/>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143000" y="288683"/>
            <a:ext cx="13438299"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FCC - SIGNAL BOOSTER </a:t>
            </a:r>
            <a:r>
              <a:rPr lang="en-US" sz="5600" dirty="0">
                <a:solidFill>
                  <a:srgbClr val="FF3D00"/>
                </a:solidFill>
                <a:latin typeface="Anton"/>
                <a:ea typeface="Anton"/>
                <a:cs typeface="Anton"/>
                <a:sym typeface="Anton"/>
              </a:rPr>
              <a:t>DEFINITIONS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3" name="TextBox 3"/>
          <p:cNvSpPr txBox="1"/>
          <p:nvPr/>
        </p:nvSpPr>
        <p:spPr>
          <a:xfrm>
            <a:off x="699588" y="947673"/>
            <a:ext cx="13778412" cy="8982139"/>
          </a:xfrm>
          <a:prstGeom prst="rect">
            <a:avLst/>
          </a:prstGeom>
        </p:spPr>
        <p:txBody>
          <a:bodyPr wrap="square" lIns="0" tIns="0" rIns="0" bIns="0" rtlCol="0" anchor="t">
            <a:spAutoFit/>
          </a:bodyPr>
          <a:lstStyle/>
          <a:p>
            <a:pPr marL="680988" lvl="1" indent="-340494" algn="just">
              <a:lnSpc>
                <a:spcPts val="4415"/>
              </a:lnSpc>
              <a:buFont typeface="Arial"/>
              <a:buChar char="•"/>
            </a:pPr>
            <a:r>
              <a:rPr lang="en-US" sz="3154" b="1" dirty="0">
                <a:solidFill>
                  <a:srgbClr val="000000"/>
                </a:solidFill>
                <a:latin typeface="Inter"/>
                <a:ea typeface="Inter"/>
                <a:cs typeface="Inter"/>
                <a:sym typeface="Inter"/>
              </a:rPr>
              <a:t>1852</a:t>
            </a:r>
            <a:r>
              <a:rPr lang="en-US" sz="3154" dirty="0">
                <a:solidFill>
                  <a:srgbClr val="000000"/>
                </a:solidFill>
                <a:latin typeface="Inter"/>
                <a:ea typeface="Inter"/>
                <a:cs typeface="Inter"/>
                <a:sym typeface="Inter"/>
              </a:rPr>
              <a:t>: First fire box was installed using telegraph 	technology</a:t>
            </a:r>
          </a:p>
          <a:p>
            <a:pPr marL="680988" lvl="1" indent="-340494" algn="just">
              <a:lnSpc>
                <a:spcPts val="4415"/>
              </a:lnSpc>
              <a:buFont typeface="Arial"/>
              <a:buChar char="•"/>
            </a:pPr>
            <a:r>
              <a:rPr lang="en-US" sz="3154" b="1" dirty="0">
                <a:solidFill>
                  <a:srgbClr val="000000"/>
                </a:solidFill>
                <a:latin typeface="Inter"/>
                <a:ea typeface="Inter"/>
                <a:cs typeface="Inter"/>
                <a:sym typeface="Inter"/>
              </a:rPr>
              <a:t>1896</a:t>
            </a:r>
            <a:r>
              <a:rPr lang="en-US" sz="3154" dirty="0">
                <a:solidFill>
                  <a:srgbClr val="000000"/>
                </a:solidFill>
                <a:latin typeface="Inter"/>
                <a:ea typeface="Inter"/>
                <a:cs typeface="Inter"/>
                <a:sym typeface="Inter"/>
              </a:rPr>
              <a:t>: National Fire Protection Association (</a:t>
            </a:r>
            <a:r>
              <a:rPr lang="en-US" sz="3154" b="1" dirty="0">
                <a:solidFill>
                  <a:srgbClr val="000000"/>
                </a:solidFill>
                <a:latin typeface="Inter"/>
                <a:ea typeface="Inter"/>
                <a:cs typeface="Inter"/>
                <a:sym typeface="Inter"/>
              </a:rPr>
              <a:t>NFPA</a:t>
            </a:r>
            <a:r>
              <a:rPr lang="en-US" sz="3154" dirty="0">
                <a:solidFill>
                  <a:srgbClr val="000000"/>
                </a:solidFill>
                <a:latin typeface="Inter"/>
                <a:ea typeface="Inter"/>
                <a:cs typeface="Inter"/>
                <a:sym typeface="Inter"/>
              </a:rPr>
              <a:t>)</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1923: First two-way radio developed in Australia</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1940s: Motorola two-way radio widely used in WWII</a:t>
            </a:r>
          </a:p>
          <a:p>
            <a:pPr marL="680988" lvl="1" indent="-340494" algn="just">
              <a:lnSpc>
                <a:spcPts val="4415"/>
              </a:lnSpc>
              <a:buFont typeface="Arial"/>
              <a:buChar char="•"/>
            </a:pPr>
            <a:r>
              <a:rPr lang="en-US" sz="3154" b="1" dirty="0">
                <a:solidFill>
                  <a:srgbClr val="000000"/>
                </a:solidFill>
                <a:latin typeface="Inter"/>
                <a:ea typeface="Inter"/>
                <a:cs typeface="Inter"/>
                <a:sym typeface="Inter"/>
              </a:rPr>
              <a:t>1950s</a:t>
            </a:r>
            <a:r>
              <a:rPr lang="en-US" sz="3154" dirty="0">
                <a:solidFill>
                  <a:srgbClr val="000000"/>
                </a:solidFill>
                <a:latin typeface="Inter"/>
                <a:ea typeface="Inter"/>
                <a:cs typeface="Inter"/>
                <a:sym typeface="Inter"/>
              </a:rPr>
              <a:t>: Two-way radio market shifted to Fire, Police </a:t>
            </a:r>
          </a:p>
          <a:p>
            <a:pPr marL="797694" lvl="2" algn="just">
              <a:lnSpc>
                <a:spcPts val="4415"/>
              </a:lnSpc>
            </a:pPr>
            <a:r>
              <a:rPr lang="en-US" sz="3154" dirty="0">
                <a:solidFill>
                  <a:srgbClr val="000000"/>
                </a:solidFill>
                <a:latin typeface="Inter"/>
                <a:ea typeface="Inter"/>
                <a:cs typeface="Inter"/>
                <a:sym typeface="Inter"/>
              </a:rPr>
              <a:t>	and EMS</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1973: First cellular phone call</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1997: International Building Code published</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1999: Wireless Communications and Public Safety Act </a:t>
            </a:r>
          </a:p>
          <a:p>
            <a:pPr marL="797694" lvl="2" algn="just">
              <a:lnSpc>
                <a:spcPts val="4415"/>
              </a:lnSpc>
            </a:pPr>
            <a:r>
              <a:rPr lang="en-US" sz="3154" dirty="0">
                <a:solidFill>
                  <a:srgbClr val="000000"/>
                </a:solidFill>
                <a:latin typeface="Inter"/>
                <a:ea typeface="Inter"/>
                <a:cs typeface="Inter"/>
                <a:sym typeface="Inter"/>
              </a:rPr>
              <a:t>	passed</a:t>
            </a:r>
          </a:p>
          <a:p>
            <a:pPr marL="680988" lvl="1" indent="-340494" algn="just">
              <a:lnSpc>
                <a:spcPts val="4415"/>
              </a:lnSpc>
              <a:buFont typeface="Arial"/>
              <a:buChar char="•"/>
            </a:pPr>
            <a:r>
              <a:rPr lang="en-US" sz="3154" b="1" dirty="0">
                <a:solidFill>
                  <a:srgbClr val="000000"/>
                </a:solidFill>
                <a:latin typeface="Inter"/>
                <a:ea typeface="Inter"/>
                <a:cs typeface="Inter"/>
                <a:sym typeface="Inter"/>
              </a:rPr>
              <a:t>2009</a:t>
            </a:r>
            <a:r>
              <a:rPr lang="en-US" sz="3154" dirty="0">
                <a:solidFill>
                  <a:srgbClr val="000000"/>
                </a:solidFill>
                <a:latin typeface="Inter"/>
                <a:ea typeface="Inter"/>
                <a:cs typeface="Inter"/>
                <a:sym typeface="Inter"/>
              </a:rPr>
              <a:t>: First Model Code Language for In-Building Public Safety Radio – </a:t>
            </a:r>
            <a:r>
              <a:rPr lang="en-US" sz="3154" b="1" dirty="0">
                <a:solidFill>
                  <a:srgbClr val="000000"/>
                </a:solidFill>
                <a:latin typeface="Inter"/>
                <a:ea typeface="Inter"/>
                <a:cs typeface="Inter"/>
                <a:sym typeface="Inter"/>
              </a:rPr>
              <a:t>NFPA 72</a:t>
            </a:r>
            <a:r>
              <a:rPr lang="en-US" sz="3154" dirty="0">
                <a:solidFill>
                  <a:srgbClr val="000000"/>
                </a:solidFill>
                <a:latin typeface="Inter"/>
                <a:ea typeface="Inter"/>
                <a:cs typeface="Inter"/>
                <a:sym typeface="Inter"/>
              </a:rPr>
              <a:t>.</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2018: First Standard for ERCES Actives = UL 2524</a:t>
            </a:r>
          </a:p>
          <a:p>
            <a:pPr marL="680988" lvl="1" indent="-340494" algn="just">
              <a:lnSpc>
                <a:spcPts val="4415"/>
              </a:lnSpc>
              <a:buFont typeface="Arial"/>
              <a:buChar char="•"/>
            </a:pPr>
            <a:r>
              <a:rPr lang="en-US" sz="3154" dirty="0">
                <a:solidFill>
                  <a:srgbClr val="000000"/>
                </a:solidFill>
                <a:latin typeface="Inter"/>
                <a:ea typeface="Inter"/>
                <a:cs typeface="Inter"/>
                <a:sym typeface="Inter"/>
              </a:rPr>
              <a:t>2022: </a:t>
            </a:r>
            <a:r>
              <a:rPr lang="en-US" sz="3154" b="1" dirty="0">
                <a:solidFill>
                  <a:srgbClr val="000000"/>
                </a:solidFill>
                <a:latin typeface="Inter"/>
                <a:ea typeface="Inter"/>
                <a:cs typeface="Inter"/>
                <a:sym typeface="Inter"/>
              </a:rPr>
              <a:t>NFPA 1225 </a:t>
            </a:r>
            <a:r>
              <a:rPr lang="en-US" sz="3154" dirty="0">
                <a:solidFill>
                  <a:srgbClr val="000000"/>
                </a:solidFill>
                <a:latin typeface="Inter"/>
                <a:ea typeface="Inter"/>
                <a:cs typeface="Inter"/>
                <a:sym typeface="Inter"/>
              </a:rPr>
              <a:t>– Code focused on Public Safety Communications and ERCES details</a:t>
            </a:r>
          </a:p>
          <a:p>
            <a:pPr marL="0" lvl="0" indent="0" algn="just">
              <a:lnSpc>
                <a:spcPts val="4415"/>
              </a:lnSpc>
            </a:pPr>
            <a:endParaRPr lang="en-US" sz="3154" dirty="0">
              <a:solidFill>
                <a:srgbClr val="000000"/>
              </a:solidFill>
              <a:latin typeface="Inter"/>
              <a:ea typeface="Inter"/>
              <a:cs typeface="Inter"/>
              <a:sym typeface="Inter"/>
            </a:endParaRPr>
          </a:p>
        </p:txBody>
      </p:sp>
      <p:sp>
        <p:nvSpPr>
          <p:cNvPr id="4" name="TextBox 4"/>
          <p:cNvSpPr txBox="1"/>
          <p:nvPr/>
        </p:nvSpPr>
        <p:spPr>
          <a:xfrm>
            <a:off x="862930" y="99699"/>
            <a:ext cx="8976169"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HISTORY OF </a:t>
            </a:r>
            <a:r>
              <a:rPr lang="en-US" sz="5600" dirty="0">
                <a:solidFill>
                  <a:srgbClr val="FF3D00"/>
                </a:solidFill>
                <a:latin typeface="Anton"/>
                <a:ea typeface="Anton"/>
                <a:cs typeface="Anton"/>
                <a:sym typeface="Anton"/>
              </a:rPr>
              <a:t>FIRE COMMUNICATION</a:t>
            </a:r>
          </a:p>
        </p:txBody>
      </p:sp>
      <p:sp>
        <p:nvSpPr>
          <p:cNvPr id="5" name="Freeform 5"/>
          <p:cNvSpPr/>
          <p:nvPr/>
        </p:nvSpPr>
        <p:spPr>
          <a:xfrm>
            <a:off x="11353800" y="3807609"/>
            <a:ext cx="6429369" cy="1822328"/>
          </a:xfrm>
          <a:custGeom>
            <a:avLst/>
            <a:gdLst/>
            <a:ahLst/>
            <a:cxnLst/>
            <a:rect l="l" t="t" r="r" b="b"/>
            <a:pathLst>
              <a:path w="6429369" h="1822328">
                <a:moveTo>
                  <a:pt x="0" y="0"/>
                </a:moveTo>
                <a:lnTo>
                  <a:pt x="6429368" y="0"/>
                </a:lnTo>
                <a:lnTo>
                  <a:pt x="6429368" y="1822328"/>
                </a:lnTo>
                <a:lnTo>
                  <a:pt x="0" y="1822328"/>
                </a:lnTo>
                <a:lnTo>
                  <a:pt x="0" y="0"/>
                </a:lnTo>
                <a:close/>
              </a:path>
            </a:pathLst>
          </a:custGeom>
          <a:blipFill>
            <a:blip r:embed="rId2"/>
            <a:stretch>
              <a:fillRect l="-81335" t="-1581" b="-1581"/>
            </a:stretch>
          </a:blipFill>
        </p:spPr>
        <p:txBody>
          <a:bodyPr/>
          <a:lstStyle/>
          <a:p>
            <a:endParaRPr lang="en-US"/>
          </a:p>
        </p:txBody>
      </p:sp>
      <p:grpSp>
        <p:nvGrpSpPr>
          <p:cNvPr id="6" name="Group 6"/>
          <p:cNvGrpSpPr/>
          <p:nvPr/>
        </p:nvGrpSpPr>
        <p:grpSpPr>
          <a:xfrm>
            <a:off x="0" y="9761288"/>
            <a:ext cx="18288000" cy="2011612"/>
            <a:chOff x="0" y="0"/>
            <a:chExt cx="24384000" cy="3352800"/>
          </a:xfrm>
        </p:grpSpPr>
        <p:sp>
          <p:nvSpPr>
            <p:cNvPr id="7" name="Freeform 7"/>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9" name="TextBox 9"/>
          <p:cNvSpPr txBox="1"/>
          <p:nvPr/>
        </p:nvSpPr>
        <p:spPr>
          <a:xfrm>
            <a:off x="457200" y="9977745"/>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
        <p:nvSpPr>
          <p:cNvPr id="2" name="Freeform 2"/>
          <p:cNvSpPr/>
          <p:nvPr/>
        </p:nvSpPr>
        <p:spPr>
          <a:xfrm>
            <a:off x="12593604" y="1498586"/>
            <a:ext cx="4994808" cy="1822328"/>
          </a:xfrm>
          <a:custGeom>
            <a:avLst/>
            <a:gdLst/>
            <a:ahLst/>
            <a:cxnLst/>
            <a:rect l="l" t="t" r="r" b="b"/>
            <a:pathLst>
              <a:path w="4994808" h="1822328">
                <a:moveTo>
                  <a:pt x="0" y="0"/>
                </a:moveTo>
                <a:lnTo>
                  <a:pt x="4994808" y="0"/>
                </a:lnTo>
                <a:lnTo>
                  <a:pt x="4994808" y="1822328"/>
                </a:lnTo>
                <a:lnTo>
                  <a:pt x="0" y="1822328"/>
                </a:lnTo>
                <a:lnTo>
                  <a:pt x="0" y="0"/>
                </a:lnTo>
                <a:close/>
              </a:path>
            </a:pathLst>
          </a:custGeom>
          <a:blipFill>
            <a:blip r:embed="rId2"/>
            <a:stretch>
              <a:fillRect r="-126260"/>
            </a:stretch>
          </a:blipFill>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981200" y="1205837"/>
            <a:ext cx="14249400" cy="8450290"/>
          </a:xfrm>
          <a:custGeom>
            <a:avLst/>
            <a:gdLst/>
            <a:ahLst/>
            <a:cxnLst/>
            <a:rect l="l" t="t" r="r" b="b"/>
            <a:pathLst>
              <a:path w="13940036" h="8120071">
                <a:moveTo>
                  <a:pt x="0" y="0"/>
                </a:moveTo>
                <a:lnTo>
                  <a:pt x="13940036" y="0"/>
                </a:lnTo>
                <a:lnTo>
                  <a:pt x="13940036" y="8120071"/>
                </a:lnTo>
                <a:lnTo>
                  <a:pt x="0" y="8120071"/>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2018 CODE </a:t>
            </a:r>
            <a:r>
              <a:rPr lang="en-US" sz="5600">
                <a:solidFill>
                  <a:srgbClr val="FF3D00"/>
                </a:solidFill>
                <a:latin typeface="Anton"/>
                <a:ea typeface="Anton"/>
                <a:cs typeface="Anton"/>
                <a:sym typeface="Anton"/>
              </a:rPr>
              <a:t>ACCEPTANCE TEST PROCEDURE</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057400" y="1202097"/>
            <a:ext cx="14359484" cy="8229600"/>
          </a:xfrm>
          <a:custGeom>
            <a:avLst/>
            <a:gdLst/>
            <a:ahLst/>
            <a:cxnLst/>
            <a:rect l="l" t="t" r="r" b="b"/>
            <a:pathLst>
              <a:path w="13277576" h="6804757">
                <a:moveTo>
                  <a:pt x="0" y="0"/>
                </a:moveTo>
                <a:lnTo>
                  <a:pt x="13277576" y="0"/>
                </a:lnTo>
                <a:lnTo>
                  <a:pt x="13277576" y="6804758"/>
                </a:lnTo>
                <a:lnTo>
                  <a:pt x="0" y="6804758"/>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76485" y="75565"/>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2018 CODE, NFPA 1221 2019 </a:t>
            </a:r>
            <a:r>
              <a:rPr lang="en-US" sz="5600">
                <a:solidFill>
                  <a:srgbClr val="FF3D00"/>
                </a:solidFill>
                <a:latin typeface="Anton"/>
                <a:ea typeface="Anton"/>
                <a:cs typeface="Anton"/>
                <a:sym typeface="Anton"/>
              </a:rPr>
              <a:t>SYSTEM, MONITORING</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5"/>
              <a:stretch>
                <a:fillRect/>
              </a:stretch>
            </a:blipFill>
          </p:spPr>
          <p:txBody>
            <a:bodyPr/>
            <a:lstStyle/>
            <a:p>
              <a:endParaRPr lang="en-US"/>
            </a:p>
          </p:txBody>
        </p:sp>
      </p:grpSp>
      <p:sp>
        <p:nvSpPr>
          <p:cNvPr id="5" name="Freeform 5"/>
          <p:cNvSpPr/>
          <p:nvPr/>
        </p:nvSpPr>
        <p:spPr>
          <a:xfrm>
            <a:off x="2273817" y="1347300"/>
            <a:ext cx="13740365" cy="7591552"/>
          </a:xfrm>
          <a:custGeom>
            <a:avLst/>
            <a:gdLst/>
            <a:ahLst/>
            <a:cxnLst/>
            <a:rect l="l" t="t" r="r" b="b"/>
            <a:pathLst>
              <a:path w="13740365" h="7591552">
                <a:moveTo>
                  <a:pt x="0" y="0"/>
                </a:moveTo>
                <a:lnTo>
                  <a:pt x="13740364" y="0"/>
                </a:lnTo>
                <a:lnTo>
                  <a:pt x="13740364" y="7591552"/>
                </a:lnTo>
                <a:lnTo>
                  <a:pt x="0" y="7591552"/>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276485" y="220769"/>
            <a:ext cx="10388093"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1225 CODE </a:t>
            </a:r>
            <a:r>
              <a:rPr lang="en-US" sz="5600">
                <a:solidFill>
                  <a:srgbClr val="FF3D00"/>
                </a:solidFill>
                <a:latin typeface="Anton"/>
                <a:ea typeface="Anton"/>
                <a:cs typeface="Anton"/>
                <a:sym typeface="Anton"/>
              </a:rPr>
              <a:t>SYSTEM, MONITORING</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257643" y="1485091"/>
            <a:ext cx="13772714" cy="7798799"/>
          </a:xfrm>
          <a:custGeom>
            <a:avLst/>
            <a:gdLst/>
            <a:ahLst/>
            <a:cxnLst/>
            <a:rect l="l" t="t" r="r" b="b"/>
            <a:pathLst>
              <a:path w="13772714" h="7798799">
                <a:moveTo>
                  <a:pt x="0" y="0"/>
                </a:moveTo>
                <a:lnTo>
                  <a:pt x="13772714" y="0"/>
                </a:lnTo>
                <a:lnTo>
                  <a:pt x="13772714" y="7798799"/>
                </a:lnTo>
                <a:lnTo>
                  <a:pt x="0" y="779879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7228683"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72 2019, IFC 2018/2021 CODE </a:t>
            </a:r>
            <a:r>
              <a:rPr lang="en-US" sz="5600">
                <a:solidFill>
                  <a:srgbClr val="FF3D00"/>
                </a:solidFill>
                <a:latin typeface="Anton"/>
                <a:ea typeface="Anton"/>
                <a:cs typeface="Anton"/>
                <a:sym typeface="Anton"/>
              </a:rPr>
              <a:t>INSTALLATION REQUIREMENTS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258446" y="1207339"/>
            <a:ext cx="13771108" cy="8224357"/>
          </a:xfrm>
          <a:custGeom>
            <a:avLst/>
            <a:gdLst/>
            <a:ahLst/>
            <a:cxnLst/>
            <a:rect l="l" t="t" r="r" b="b"/>
            <a:pathLst>
              <a:path w="13386958" h="7714234">
                <a:moveTo>
                  <a:pt x="0" y="0"/>
                </a:moveTo>
                <a:lnTo>
                  <a:pt x="13386958" y="0"/>
                </a:lnTo>
                <a:lnTo>
                  <a:pt x="13386958" y="7714234"/>
                </a:lnTo>
                <a:lnTo>
                  <a:pt x="0" y="771423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5759093"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IFC 2018 / NFPA 1221 2019 </a:t>
            </a:r>
            <a:r>
              <a:rPr lang="en-US" sz="5600">
                <a:solidFill>
                  <a:srgbClr val="FF3D00"/>
                </a:solidFill>
                <a:latin typeface="Anton"/>
                <a:ea typeface="Anton"/>
                <a:cs typeface="Anton"/>
                <a:sym typeface="Anton"/>
              </a:rPr>
              <a:t>SIGNAL BOOSTER COORDINATION</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117607" y="1654640"/>
            <a:ext cx="16052786" cy="6982962"/>
          </a:xfrm>
          <a:custGeom>
            <a:avLst/>
            <a:gdLst/>
            <a:ahLst/>
            <a:cxnLst/>
            <a:rect l="l" t="t" r="r" b="b"/>
            <a:pathLst>
              <a:path w="16052786" h="6982962">
                <a:moveTo>
                  <a:pt x="0" y="0"/>
                </a:moveTo>
                <a:lnTo>
                  <a:pt x="16052786" y="0"/>
                </a:lnTo>
                <a:lnTo>
                  <a:pt x="16052786" y="6982962"/>
                </a:lnTo>
                <a:lnTo>
                  <a:pt x="0" y="698296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57200" y="266700"/>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510 2018 &amp; 2021 CODE </a:t>
            </a:r>
            <a:r>
              <a:rPr lang="en-US" sz="5600" dirty="0">
                <a:solidFill>
                  <a:srgbClr val="FF3D00"/>
                </a:solidFill>
                <a:latin typeface="Anton"/>
                <a:ea typeface="Anton"/>
                <a:cs typeface="Anton"/>
                <a:sym typeface="Anton"/>
              </a:rPr>
              <a:t>NONPUBLIC SAFETY SYSTEM</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530405" y="1134008"/>
            <a:ext cx="13227189" cy="8018984"/>
          </a:xfrm>
          <a:custGeom>
            <a:avLst/>
            <a:gdLst/>
            <a:ahLst/>
            <a:cxnLst/>
            <a:rect l="l" t="t" r="r" b="b"/>
            <a:pathLst>
              <a:path w="13227189" h="8018984">
                <a:moveTo>
                  <a:pt x="0" y="0"/>
                </a:moveTo>
                <a:lnTo>
                  <a:pt x="13227190" y="0"/>
                </a:lnTo>
                <a:lnTo>
                  <a:pt x="13227190" y="8018984"/>
                </a:lnTo>
                <a:lnTo>
                  <a:pt x="0" y="801898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533400" y="128219"/>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2021 CODE </a:t>
            </a:r>
            <a:r>
              <a:rPr lang="en-US" sz="5600" dirty="0">
                <a:solidFill>
                  <a:srgbClr val="FF3D00"/>
                </a:solidFill>
                <a:latin typeface="Anton"/>
                <a:ea typeface="Anton"/>
                <a:cs typeface="Anton"/>
                <a:sym typeface="Anton"/>
              </a:rPr>
              <a:t>SYSTEM DESIGN</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405633" y="1777310"/>
            <a:ext cx="15476734" cy="6732379"/>
          </a:xfrm>
          <a:custGeom>
            <a:avLst/>
            <a:gdLst/>
            <a:ahLst/>
            <a:cxnLst/>
            <a:rect l="l" t="t" r="r" b="b"/>
            <a:pathLst>
              <a:path w="15476734" h="6732379">
                <a:moveTo>
                  <a:pt x="0" y="0"/>
                </a:moveTo>
                <a:lnTo>
                  <a:pt x="15476734" y="0"/>
                </a:lnTo>
                <a:lnTo>
                  <a:pt x="15476734" y="6732380"/>
                </a:lnTo>
                <a:lnTo>
                  <a:pt x="0" y="673238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57200" y="35718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PERFORMANCE AND TECHNICAL CRITERIA </a:t>
            </a:r>
            <a:r>
              <a:rPr lang="en-US" sz="5600" dirty="0">
                <a:solidFill>
                  <a:srgbClr val="FF3D00"/>
                </a:solidFill>
                <a:latin typeface="Anton"/>
                <a:ea typeface="Anton"/>
                <a:cs typeface="Anton"/>
                <a:sym typeface="Anton"/>
              </a:rPr>
              <a:t>IFC 2018 CODE</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934060" y="1364796"/>
            <a:ext cx="14525140" cy="7266514"/>
          </a:xfrm>
          <a:custGeom>
            <a:avLst/>
            <a:gdLst/>
            <a:ahLst/>
            <a:cxnLst/>
            <a:rect l="l" t="t" r="r" b="b"/>
            <a:pathLst>
              <a:path w="14419880" h="6975617">
                <a:moveTo>
                  <a:pt x="0" y="0"/>
                </a:moveTo>
                <a:lnTo>
                  <a:pt x="14419880" y="0"/>
                </a:lnTo>
                <a:lnTo>
                  <a:pt x="14419880" y="6975616"/>
                </a:lnTo>
                <a:lnTo>
                  <a:pt x="0" y="697561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238264"/>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TECHNICAL CRITERIA &amp; DESIGN DOCUMENTS </a:t>
            </a:r>
            <a:r>
              <a:rPr lang="en-US" sz="5600">
                <a:solidFill>
                  <a:srgbClr val="FF3D00"/>
                </a:solidFill>
                <a:latin typeface="Anton"/>
                <a:ea typeface="Anton"/>
                <a:cs typeface="Anton"/>
                <a:sym typeface="Anton"/>
              </a:rPr>
              <a:t>NFPA 1225</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293635" y="1338003"/>
            <a:ext cx="13124379" cy="7721383"/>
          </a:xfrm>
          <a:custGeom>
            <a:avLst/>
            <a:gdLst/>
            <a:ahLst/>
            <a:cxnLst/>
            <a:rect l="l" t="t" r="r" b="b"/>
            <a:pathLst>
              <a:path w="12837558" h="7381596">
                <a:moveTo>
                  <a:pt x="0" y="0"/>
                </a:moveTo>
                <a:lnTo>
                  <a:pt x="12837558" y="0"/>
                </a:lnTo>
                <a:lnTo>
                  <a:pt x="12837558" y="7381596"/>
                </a:lnTo>
                <a:lnTo>
                  <a:pt x="0" y="738159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TECHNICAL CRITERIA &amp; DESIGN DOCUMENTS </a:t>
            </a:r>
            <a:r>
              <a:rPr lang="en-US" sz="5600">
                <a:solidFill>
                  <a:srgbClr val="FF3D00"/>
                </a:solidFill>
                <a:latin typeface="Anton"/>
                <a:ea typeface="Anton"/>
                <a:cs typeface="Anton"/>
                <a:sym typeface="Anton"/>
              </a:rPr>
              <a:t>NFPA 1225</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29888" y="1146993"/>
            <a:ext cx="16628223" cy="8940204"/>
          </a:xfrm>
          <a:prstGeom prst="rect">
            <a:avLst/>
          </a:prstGeom>
        </p:spPr>
        <p:txBody>
          <a:bodyPr wrap="square" lIns="0" tIns="0" rIns="0" bIns="0" rtlCol="0" anchor="t">
            <a:spAutoFit/>
          </a:bodyPr>
          <a:lstStyle/>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ERCES</a:t>
            </a:r>
            <a:r>
              <a:rPr lang="en-US" sz="2506" b="1" dirty="0">
                <a:solidFill>
                  <a:srgbClr val="000000"/>
                </a:solidFill>
                <a:latin typeface="Inter"/>
                <a:ea typeface="Inter"/>
                <a:cs typeface="Inter Bold"/>
                <a:sym typeface="Inter"/>
              </a:rPr>
              <a:t> </a:t>
            </a:r>
            <a:r>
              <a:rPr lang="en-US" sz="2506" dirty="0">
                <a:solidFill>
                  <a:srgbClr val="000000"/>
                </a:solidFill>
                <a:latin typeface="Inter"/>
                <a:ea typeface="Inter"/>
                <a:cs typeface="Inter"/>
                <a:sym typeface="Inter"/>
              </a:rPr>
              <a:t>= Emergency Responder Communication Enhancement System (</a:t>
            </a:r>
            <a:r>
              <a:rPr lang="en-US" sz="2506" u="sng" dirty="0">
                <a:solidFill>
                  <a:srgbClr val="000000"/>
                </a:solidFill>
                <a:latin typeface="Inter"/>
                <a:ea typeface="Inter"/>
                <a:cs typeface="Inter"/>
                <a:sym typeface="Inter"/>
              </a:rPr>
              <a:t>ERRCS and ERCS are different</a:t>
            </a:r>
            <a:r>
              <a:rPr lang="en-US" sz="2506" dirty="0">
                <a:solidFill>
                  <a:srgbClr val="000000"/>
                </a:solidFill>
                <a:latin typeface="Inter"/>
                <a:ea typeface="Inter"/>
                <a:cs typeface="Inter"/>
                <a:sym typeface="Inter"/>
              </a:rPr>
              <a:t>)</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NFPA</a:t>
            </a:r>
            <a:r>
              <a:rPr lang="en-US" sz="2506" b="1" dirty="0">
                <a:solidFill>
                  <a:srgbClr val="000000"/>
                </a:solidFill>
                <a:latin typeface="Inter"/>
                <a:ea typeface="Inter"/>
                <a:cs typeface="Inter Bold"/>
                <a:sym typeface="Inter"/>
              </a:rPr>
              <a:t> </a:t>
            </a:r>
            <a:r>
              <a:rPr lang="en-US" sz="2506" dirty="0">
                <a:solidFill>
                  <a:srgbClr val="000000"/>
                </a:solidFill>
                <a:latin typeface="Inter"/>
                <a:ea typeface="Inter"/>
                <a:cs typeface="Inter"/>
                <a:sym typeface="Inter"/>
              </a:rPr>
              <a:t>= National Fire Protection Association</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IFC</a:t>
            </a:r>
            <a:r>
              <a:rPr lang="en-US" sz="2506" b="1" dirty="0">
                <a:solidFill>
                  <a:srgbClr val="000000"/>
                </a:solidFill>
                <a:latin typeface="Inter"/>
                <a:ea typeface="Inter"/>
                <a:cs typeface="Inter Bold"/>
                <a:sym typeface="Inter"/>
              </a:rPr>
              <a:t> =</a:t>
            </a:r>
            <a:r>
              <a:rPr lang="en-US" sz="2506" dirty="0">
                <a:solidFill>
                  <a:srgbClr val="000000"/>
                </a:solidFill>
                <a:latin typeface="Inter"/>
                <a:ea typeface="Inter"/>
                <a:cs typeface="Inter"/>
                <a:sym typeface="Inter"/>
              </a:rPr>
              <a:t> International Fire Code</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FCC</a:t>
            </a:r>
            <a:r>
              <a:rPr lang="en-US" sz="2506" b="1" dirty="0">
                <a:solidFill>
                  <a:srgbClr val="000000"/>
                </a:solidFill>
                <a:latin typeface="Inter"/>
                <a:ea typeface="Inter"/>
                <a:cs typeface="Inter Bold"/>
                <a:sym typeface="Inter"/>
              </a:rPr>
              <a:t> </a:t>
            </a:r>
            <a:r>
              <a:rPr lang="en-US" sz="2506" dirty="0">
                <a:solidFill>
                  <a:srgbClr val="000000"/>
                </a:solidFill>
                <a:latin typeface="Inter"/>
                <a:ea typeface="Inter"/>
                <a:cs typeface="Inter"/>
                <a:sym typeface="Inter"/>
              </a:rPr>
              <a:t>= Federal Communications Commission</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AHJ</a:t>
            </a:r>
            <a:r>
              <a:rPr lang="en-US" sz="2506" dirty="0">
                <a:solidFill>
                  <a:srgbClr val="000000"/>
                </a:solidFill>
                <a:latin typeface="Inter"/>
                <a:ea typeface="Inter"/>
                <a:cs typeface="Inter"/>
                <a:sym typeface="Inter"/>
              </a:rPr>
              <a:t> = Authority Having Jurisdiction</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RF </a:t>
            </a:r>
            <a:r>
              <a:rPr lang="en-US" sz="2506" dirty="0">
                <a:solidFill>
                  <a:srgbClr val="000000"/>
                </a:solidFill>
                <a:latin typeface="Inter"/>
                <a:ea typeface="Inter"/>
                <a:cs typeface="Inter"/>
                <a:sym typeface="Inter"/>
              </a:rPr>
              <a:t>= Radio Frequency</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DAS </a:t>
            </a:r>
            <a:r>
              <a:rPr lang="en-US" sz="2506" dirty="0">
                <a:solidFill>
                  <a:srgbClr val="000000"/>
                </a:solidFill>
                <a:latin typeface="Inter"/>
                <a:ea typeface="Inter"/>
                <a:cs typeface="Inter"/>
                <a:sym typeface="Inter"/>
              </a:rPr>
              <a:t>= Distributed Antenna System</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BDA</a:t>
            </a:r>
            <a:r>
              <a:rPr lang="en-US" sz="2506" dirty="0">
                <a:solidFill>
                  <a:srgbClr val="000000"/>
                </a:solidFill>
                <a:latin typeface="Inter"/>
                <a:ea typeface="Inter"/>
                <a:cs typeface="Inter"/>
                <a:sym typeface="Inter"/>
              </a:rPr>
              <a:t> = Bi-Directional Amplifier / Indoor Repeater </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LTE</a:t>
            </a:r>
            <a:r>
              <a:rPr lang="en-US" sz="2506" dirty="0">
                <a:solidFill>
                  <a:srgbClr val="000000"/>
                </a:solidFill>
                <a:latin typeface="Inter"/>
                <a:ea typeface="Inter"/>
                <a:cs typeface="Inter"/>
                <a:sym typeface="Inter"/>
              </a:rPr>
              <a:t> = Long Term Evolution</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NRTL</a:t>
            </a:r>
            <a:r>
              <a:rPr lang="en-US" sz="2506" dirty="0">
                <a:solidFill>
                  <a:srgbClr val="000000"/>
                </a:solidFill>
                <a:latin typeface="Inter"/>
                <a:ea typeface="Inter"/>
                <a:cs typeface="Inter"/>
                <a:sym typeface="Inter"/>
              </a:rPr>
              <a:t> = National Recognized Testing Laboratory</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TX/RX </a:t>
            </a:r>
            <a:r>
              <a:rPr lang="en-US" sz="2506" dirty="0">
                <a:solidFill>
                  <a:srgbClr val="000000"/>
                </a:solidFill>
                <a:latin typeface="Inter"/>
                <a:ea typeface="Inter"/>
                <a:cs typeface="Inter"/>
                <a:sym typeface="Inter"/>
              </a:rPr>
              <a:t>= Transmit/Receive</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UL/DL</a:t>
            </a:r>
            <a:r>
              <a:rPr lang="en-US" sz="2506" dirty="0">
                <a:solidFill>
                  <a:srgbClr val="000000"/>
                </a:solidFill>
                <a:latin typeface="Inter"/>
                <a:ea typeface="Inter"/>
                <a:cs typeface="Inter"/>
                <a:sym typeface="Inter"/>
              </a:rPr>
              <a:t> = Uplink/Downlink</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GROL</a:t>
            </a:r>
            <a:r>
              <a:rPr lang="en-US" sz="2506" dirty="0">
                <a:solidFill>
                  <a:srgbClr val="000000"/>
                </a:solidFill>
                <a:latin typeface="Inter"/>
                <a:ea typeface="Inter"/>
                <a:cs typeface="Inter"/>
                <a:sym typeface="Inter"/>
              </a:rPr>
              <a:t> = General Radiotelephone Operators License</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NICET</a:t>
            </a:r>
            <a:r>
              <a:rPr lang="en-US" sz="2506" dirty="0">
                <a:solidFill>
                  <a:srgbClr val="000000"/>
                </a:solidFill>
                <a:latin typeface="Inter"/>
                <a:ea typeface="Inter"/>
                <a:cs typeface="Inter"/>
                <a:sym typeface="Inter"/>
              </a:rPr>
              <a:t> = National Institute for Certification in Engineering Technologies</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dBm</a:t>
            </a:r>
            <a:r>
              <a:rPr lang="en-US" sz="2506" dirty="0">
                <a:solidFill>
                  <a:srgbClr val="000000"/>
                </a:solidFill>
                <a:latin typeface="Inter"/>
                <a:ea typeface="Inter"/>
                <a:cs typeface="Inter"/>
                <a:sym typeface="Inter"/>
              </a:rPr>
              <a:t> = dB per milliwatt is the measurement of RF power</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SINR</a:t>
            </a:r>
            <a:r>
              <a:rPr lang="en-US" sz="2506" dirty="0">
                <a:solidFill>
                  <a:srgbClr val="000000"/>
                </a:solidFill>
                <a:latin typeface="Inter"/>
                <a:ea typeface="Inter"/>
                <a:cs typeface="Inter"/>
                <a:sym typeface="Inter"/>
              </a:rPr>
              <a:t> = Signal-to-Noise Ratio</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Bold"/>
                <a:sym typeface="Inter Bold"/>
              </a:rPr>
              <a:t>BER</a:t>
            </a:r>
            <a:r>
              <a:rPr lang="en-US" sz="2506" dirty="0">
                <a:solidFill>
                  <a:srgbClr val="000000"/>
                </a:solidFill>
                <a:latin typeface="Inter"/>
                <a:ea typeface="Inter"/>
                <a:cs typeface="Inter"/>
                <a:sym typeface="Inter"/>
              </a:rPr>
              <a:t> = Bit Error Rate</a:t>
            </a:r>
          </a:p>
          <a:p>
            <a:pPr algn="just">
              <a:lnSpc>
                <a:spcPts val="3509"/>
              </a:lnSpc>
            </a:pPr>
            <a:r>
              <a:rPr lang="en-US" sz="2506" dirty="0">
                <a:solidFill>
                  <a:srgbClr val="000000"/>
                </a:solidFill>
                <a:latin typeface="Inter"/>
                <a:ea typeface="Inter"/>
                <a:cs typeface="Inter"/>
                <a:sym typeface="Inter"/>
              </a:rPr>
              <a:t>• </a:t>
            </a:r>
            <a:r>
              <a:rPr lang="en-US" sz="2506" b="1" dirty="0">
                <a:solidFill>
                  <a:srgbClr val="000000"/>
                </a:solidFill>
                <a:latin typeface="Inter Bold"/>
                <a:ea typeface="Inter Bold"/>
                <a:cs typeface="Inter"/>
                <a:sym typeface="Inter Bold"/>
              </a:rPr>
              <a:t>DAQ</a:t>
            </a:r>
            <a:r>
              <a:rPr lang="en-US" sz="2506" dirty="0">
                <a:solidFill>
                  <a:srgbClr val="000000"/>
                </a:solidFill>
                <a:latin typeface="Inter"/>
                <a:ea typeface="Inter"/>
                <a:cs typeface="Inter"/>
                <a:sym typeface="Inter"/>
              </a:rPr>
              <a:t> = Delivered Audio Quality</a:t>
            </a:r>
          </a:p>
          <a:p>
            <a:pPr algn="just">
              <a:lnSpc>
                <a:spcPts val="3509"/>
              </a:lnSpc>
            </a:pPr>
            <a:endParaRPr lang="en-US" sz="2506" dirty="0">
              <a:solidFill>
                <a:srgbClr val="000000"/>
              </a:solidFill>
              <a:latin typeface="Inter"/>
              <a:ea typeface="Inter"/>
              <a:cs typeface="Inter"/>
              <a:sym typeface="Inter"/>
            </a:endParaRPr>
          </a:p>
          <a:p>
            <a:pPr algn="just">
              <a:lnSpc>
                <a:spcPts val="3509"/>
              </a:lnSpc>
            </a:pPr>
            <a:endParaRPr lang="en-US" sz="2506" dirty="0">
              <a:solidFill>
                <a:srgbClr val="000000"/>
              </a:solidFill>
              <a:latin typeface="Inter"/>
              <a:ea typeface="Inter"/>
              <a:cs typeface="Inter"/>
              <a:sym typeface="Inter"/>
            </a:endParaRPr>
          </a:p>
        </p:txBody>
      </p:sp>
      <p:sp>
        <p:nvSpPr>
          <p:cNvPr id="3" name="TextBox 3"/>
          <p:cNvSpPr txBox="1"/>
          <p:nvPr/>
        </p:nvSpPr>
        <p:spPr>
          <a:xfrm>
            <a:off x="205510" y="-152400"/>
            <a:ext cx="17015689" cy="1319464"/>
          </a:xfrm>
          <a:prstGeom prst="rect">
            <a:avLst/>
          </a:prstGeom>
        </p:spPr>
        <p:txBody>
          <a:bodyPr wrap="square" lIns="0" tIns="0" rIns="0" bIns="0" rtlCol="0" anchor="t">
            <a:spAutoFit/>
          </a:bodyPr>
          <a:lstStyle/>
          <a:p>
            <a:pPr marL="0" lvl="0" indent="0" algn="l">
              <a:lnSpc>
                <a:spcPts val="11161"/>
              </a:lnSpc>
            </a:pPr>
            <a:r>
              <a:rPr lang="en-US" sz="7200" dirty="0">
                <a:solidFill>
                  <a:srgbClr val="294D70"/>
                </a:solidFill>
                <a:latin typeface="Anton"/>
                <a:ea typeface="Anton"/>
                <a:cs typeface="Anton"/>
                <a:sym typeface="Anton"/>
              </a:rPr>
              <a:t>Public Safety AND TELECOM </a:t>
            </a:r>
            <a:r>
              <a:rPr lang="en-US" sz="7200" dirty="0">
                <a:solidFill>
                  <a:srgbClr val="FF3D00"/>
                </a:solidFill>
                <a:latin typeface="Anton"/>
                <a:ea typeface="Anton"/>
                <a:cs typeface="Anton"/>
                <a:sym typeface="Anton"/>
              </a:rPr>
              <a:t>ACRONYMS</a:t>
            </a:r>
          </a:p>
        </p:txBody>
      </p:sp>
      <p:grpSp>
        <p:nvGrpSpPr>
          <p:cNvPr id="4" name="Group 4"/>
          <p:cNvGrpSpPr/>
          <p:nvPr/>
        </p:nvGrpSpPr>
        <p:grpSpPr>
          <a:xfrm>
            <a:off x="17591510" y="10042430"/>
            <a:ext cx="292418" cy="197167"/>
            <a:chOff x="0" y="0"/>
            <a:chExt cx="389890" cy="262890"/>
          </a:xfrm>
        </p:grpSpPr>
        <p:grpSp>
          <p:nvGrpSpPr>
            <p:cNvPr id="5" name="Group 5"/>
            <p:cNvGrpSpPr/>
            <p:nvPr/>
          </p:nvGrpSpPr>
          <p:grpSpPr>
            <a:xfrm>
              <a:off x="138430" y="0"/>
              <a:ext cx="251460" cy="251460"/>
              <a:chOff x="0" y="0"/>
              <a:chExt cx="251460" cy="251460"/>
            </a:xfrm>
          </p:grpSpPr>
          <p:sp>
            <p:nvSpPr>
              <p:cNvPr id="6" name="Freeform 6"/>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7" name="Group 7"/>
            <p:cNvGrpSpPr/>
            <p:nvPr/>
          </p:nvGrpSpPr>
          <p:grpSpPr>
            <a:xfrm>
              <a:off x="0" y="11430"/>
              <a:ext cx="251460" cy="251460"/>
              <a:chOff x="0" y="0"/>
              <a:chExt cx="251460" cy="251460"/>
            </a:xfrm>
          </p:grpSpPr>
          <p:sp>
            <p:nvSpPr>
              <p:cNvPr id="8" name="Freeform 8"/>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13" name="TextBox 12">
            <a:extLst>
              <a:ext uri="{FF2B5EF4-FFF2-40B4-BE49-F238E27FC236}">
                <a16:creationId xmlns:a16="http://schemas.microsoft.com/office/drawing/2014/main" id="{3EEC9887-B81C-62FE-A7BA-877FD7D28A19}"/>
              </a:ext>
            </a:extLst>
          </p:cNvPr>
          <p:cNvSpPr txBox="1"/>
          <p:nvPr/>
        </p:nvSpPr>
        <p:spPr>
          <a:xfrm>
            <a:off x="11329952" y="3086100"/>
            <a:ext cx="6534589" cy="584775"/>
          </a:xfrm>
          <a:prstGeom prst="rect">
            <a:avLst/>
          </a:prstGeom>
          <a:noFill/>
        </p:spPr>
        <p:txBody>
          <a:bodyPr wrap="square" rtlCol="0">
            <a:spAutoFit/>
          </a:bodyPr>
          <a:lstStyle/>
          <a:p>
            <a:r>
              <a:rPr lang="en-US" sz="3200" b="1" dirty="0"/>
              <a:t>EPO</a:t>
            </a:r>
            <a:r>
              <a:rPr lang="en-US" sz="3200" dirty="0"/>
              <a:t> = Emergency Power Off</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078907" y="1705754"/>
            <a:ext cx="16130187" cy="6875492"/>
          </a:xfrm>
          <a:custGeom>
            <a:avLst/>
            <a:gdLst/>
            <a:ahLst/>
            <a:cxnLst/>
            <a:rect l="l" t="t" r="r" b="b"/>
            <a:pathLst>
              <a:path w="16130187" h="6875492">
                <a:moveTo>
                  <a:pt x="0" y="0"/>
                </a:moveTo>
                <a:lnTo>
                  <a:pt x="16130186" y="0"/>
                </a:lnTo>
                <a:lnTo>
                  <a:pt x="16130186" y="6875492"/>
                </a:lnTo>
                <a:lnTo>
                  <a:pt x="0" y="687549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273254"/>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TECHNICAL CRITERIA &amp; DESIGN DOCUMENTS </a:t>
            </a:r>
            <a:r>
              <a:rPr lang="en-US" sz="5600">
                <a:solidFill>
                  <a:srgbClr val="FF3D00"/>
                </a:solidFill>
                <a:latin typeface="Anton"/>
                <a:ea typeface="Anton"/>
                <a:cs typeface="Anton"/>
                <a:sym typeface="Anton"/>
              </a:rPr>
              <a:t>NFPA 1225</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246628" y="1429302"/>
            <a:ext cx="13794744" cy="7742300"/>
          </a:xfrm>
          <a:custGeom>
            <a:avLst/>
            <a:gdLst/>
            <a:ahLst/>
            <a:cxnLst/>
            <a:rect l="l" t="t" r="r" b="b"/>
            <a:pathLst>
              <a:path w="13794744" h="7742300">
                <a:moveTo>
                  <a:pt x="0" y="0"/>
                </a:moveTo>
                <a:lnTo>
                  <a:pt x="13794744" y="0"/>
                </a:lnTo>
                <a:lnTo>
                  <a:pt x="13794744" y="7742300"/>
                </a:lnTo>
                <a:lnTo>
                  <a:pt x="0" y="77423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18577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2018 CODE </a:t>
            </a:r>
            <a:r>
              <a:rPr lang="en-US" sz="5600" dirty="0">
                <a:solidFill>
                  <a:srgbClr val="FF3D00"/>
                </a:solidFill>
                <a:latin typeface="Anton"/>
                <a:ea typeface="Anton"/>
                <a:cs typeface="Anton"/>
                <a:sym typeface="Anton"/>
              </a:rPr>
              <a:t>ANTENNA DENSITY – NEAR FAR EFFECT</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818203" y="1332207"/>
            <a:ext cx="12651594" cy="7622585"/>
          </a:xfrm>
          <a:custGeom>
            <a:avLst/>
            <a:gdLst/>
            <a:ahLst/>
            <a:cxnLst/>
            <a:rect l="l" t="t" r="r" b="b"/>
            <a:pathLst>
              <a:path w="12651594" h="7622585">
                <a:moveTo>
                  <a:pt x="0" y="0"/>
                </a:moveTo>
                <a:lnTo>
                  <a:pt x="12651594" y="0"/>
                </a:lnTo>
                <a:lnTo>
                  <a:pt x="12651594" y="7622586"/>
                </a:lnTo>
                <a:lnTo>
                  <a:pt x="0" y="762258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61999" y="75565"/>
            <a:ext cx="13873969" cy="953135"/>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NFPA 1225 </a:t>
            </a:r>
            <a:r>
              <a:rPr lang="en-US" sz="5600" dirty="0">
                <a:solidFill>
                  <a:srgbClr val="FF3D00"/>
                </a:solidFill>
                <a:latin typeface="Anton"/>
                <a:ea typeface="Anton"/>
                <a:cs typeface="Anton"/>
                <a:sym typeface="Anton"/>
              </a:rPr>
              <a:t>ANTENNA DENSITY</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98015" y="80808"/>
            <a:ext cx="17596080"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ACCEPTANCE TEST PROCEDURE FOR NEAR-FAR </a:t>
            </a:r>
            <a:r>
              <a:rPr lang="en-US" sz="5600">
                <a:solidFill>
                  <a:srgbClr val="FF3D00"/>
                </a:solidFill>
                <a:latin typeface="Anton"/>
                <a:ea typeface="Anton"/>
                <a:cs typeface="Anton"/>
                <a:sym typeface="Anton"/>
              </a:rPr>
              <a:t>IFC 2018 CODE</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9" name="TextBox 8">
            <a:extLst>
              <a:ext uri="{FF2B5EF4-FFF2-40B4-BE49-F238E27FC236}">
                <a16:creationId xmlns:a16="http://schemas.microsoft.com/office/drawing/2014/main" id="{2B29F94B-BFE8-5CF5-26B7-14B1085340A4}"/>
              </a:ext>
            </a:extLst>
          </p:cNvPr>
          <p:cNvSpPr txBox="1"/>
          <p:nvPr/>
        </p:nvSpPr>
        <p:spPr>
          <a:xfrm>
            <a:off x="800100" y="1820378"/>
            <a:ext cx="16687800" cy="6630854"/>
          </a:xfrm>
          <a:prstGeom prst="rect">
            <a:avLst/>
          </a:prstGeom>
          <a:noFill/>
        </p:spPr>
        <p:txBody>
          <a:bodyPr wrap="square">
            <a:spAutoFit/>
          </a:bodyPr>
          <a:lstStyle/>
          <a:p>
            <a:pPr>
              <a:lnSpc>
                <a:spcPct val="107000"/>
              </a:lnSpc>
            </a:pP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510.5.3 Acceptance test procedure. </a:t>
            </a:r>
          </a:p>
          <a:p>
            <a:pPr>
              <a:lnSpc>
                <a:spcPct val="107000"/>
              </a:lnSpc>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8. 	Systems incorporating </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Class B</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signal-booster</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devices or </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Class B broadband fiber remote</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devices shall be tested using two portable radios simultaneously conducting subjective voice quality checks. One portable radio shall be positioned </a:t>
            </a:r>
            <a:r>
              <a:rPr lang="en-US" sz="4000" u="sng" dirty="0">
                <a:solidFill>
                  <a:srgbClr val="000000"/>
                </a:solidFill>
                <a:latin typeface="Arial" panose="020B0604020202020204" pitchFamily="34" charset="0"/>
                <a:ea typeface="Calibri" panose="020F0502020204030204" pitchFamily="34" charset="0"/>
                <a:cs typeface="Arial" panose="020B0604020202020204" pitchFamily="34" charset="0"/>
              </a:rPr>
              <a:t>not greater than 10 feet from the indoor antenna.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The second portable radio shall be positioned at a distance that represents the farthest distance from any indoor antenna. With both portable radios simultaneously keyed up on different frequencies within the same band, subjective audio testing shall be conducted and comply with DAQ levels as specified in Sections 510.4.1.1 and 510.4.1.2.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TextBox 5"/>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ANIMATED </a:t>
            </a:r>
            <a:r>
              <a:rPr lang="en-US" sz="5600">
                <a:solidFill>
                  <a:srgbClr val="FF3D00"/>
                </a:solidFill>
                <a:latin typeface="Anton"/>
                <a:ea typeface="Anton"/>
                <a:cs typeface="Anton"/>
                <a:sym typeface="Anton"/>
              </a:rPr>
              <a:t>NEAR-FAR EFFECT</a:t>
            </a:r>
          </a:p>
        </p:txBody>
      </p:sp>
      <p:sp>
        <p:nvSpPr>
          <p:cNvPr id="6" name="TextBox 6"/>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169" name="Picture 168">
            <a:extLst>
              <a:ext uri="{FF2B5EF4-FFF2-40B4-BE49-F238E27FC236}">
                <a16:creationId xmlns:a16="http://schemas.microsoft.com/office/drawing/2014/main" id="{90F8E988-2E3F-1A74-703C-04C6BBD03528}"/>
              </a:ext>
            </a:extLst>
          </p:cNvPr>
          <p:cNvPicPr>
            <a:picLocks noChangeAspect="1"/>
          </p:cNvPicPr>
          <p:nvPr/>
        </p:nvPicPr>
        <p:blipFill>
          <a:blip r:embed="rId5"/>
          <a:stretch>
            <a:fillRect/>
          </a:stretch>
        </p:blipFill>
        <p:spPr>
          <a:xfrm>
            <a:off x="3686165" y="2111837"/>
            <a:ext cx="11395545" cy="5594064"/>
          </a:xfrm>
          <a:prstGeom prst="rect">
            <a:avLst/>
          </a:prstGeom>
        </p:spPr>
      </p:pic>
      <p:sp>
        <p:nvSpPr>
          <p:cNvPr id="170" name="Rectangle 169">
            <a:extLst>
              <a:ext uri="{FF2B5EF4-FFF2-40B4-BE49-F238E27FC236}">
                <a16:creationId xmlns:a16="http://schemas.microsoft.com/office/drawing/2014/main" id="{71D800C0-1DB9-9D66-2DA1-39EBC870D220}"/>
              </a:ext>
            </a:extLst>
          </p:cNvPr>
          <p:cNvSpPr/>
          <p:nvPr/>
        </p:nvSpPr>
        <p:spPr>
          <a:xfrm>
            <a:off x="8524976" y="6596763"/>
            <a:ext cx="101727"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1F4ED31A-EAF2-5E1F-5F0D-FBB5F35A85E2}"/>
              </a:ext>
            </a:extLst>
          </p:cNvPr>
          <p:cNvSpPr/>
          <p:nvPr/>
        </p:nvSpPr>
        <p:spPr>
          <a:xfrm>
            <a:off x="7992485" y="6621220"/>
            <a:ext cx="101727"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97EA8CAD-AE01-89ED-EF35-A4F8338BFE8A}"/>
              </a:ext>
            </a:extLst>
          </p:cNvPr>
          <p:cNvGrpSpPr/>
          <p:nvPr/>
        </p:nvGrpSpPr>
        <p:grpSpPr>
          <a:xfrm>
            <a:off x="7900640" y="3155260"/>
            <a:ext cx="2599068" cy="3201011"/>
            <a:chOff x="3616814" y="1254750"/>
            <a:chExt cx="2481617" cy="3221412"/>
          </a:xfrm>
        </p:grpSpPr>
        <p:cxnSp>
          <p:nvCxnSpPr>
            <p:cNvPr id="173" name="Straight Connector 172">
              <a:extLst>
                <a:ext uri="{FF2B5EF4-FFF2-40B4-BE49-F238E27FC236}">
                  <a16:creationId xmlns:a16="http://schemas.microsoft.com/office/drawing/2014/main" id="{86E6F7F2-66FC-74F5-1E67-72A792389F14}"/>
                </a:ext>
              </a:extLst>
            </p:cNvPr>
            <p:cNvCxnSpPr/>
            <p:nvPr/>
          </p:nvCxnSpPr>
          <p:spPr>
            <a:xfrm>
              <a:off x="3727532" y="2881078"/>
              <a:ext cx="20257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E93D451-33C5-A508-01B1-2B7E1C7EFA57}"/>
                </a:ext>
              </a:extLst>
            </p:cNvPr>
            <p:cNvCxnSpPr/>
            <p:nvPr/>
          </p:nvCxnSpPr>
          <p:spPr>
            <a:xfrm flipV="1">
              <a:off x="3708661" y="1786327"/>
              <a:ext cx="6404" cy="2664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6A0BDFE-9B1C-ECF2-EDE1-14C7216AE2CA}"/>
                </a:ext>
              </a:extLst>
            </p:cNvPr>
            <p:cNvCxnSpPr/>
            <p:nvPr/>
          </p:nvCxnSpPr>
          <p:spPr>
            <a:xfrm>
              <a:off x="3699408" y="1790386"/>
              <a:ext cx="20437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8E088D1-0348-1C29-EEBB-A9303D6A3572}"/>
                </a:ext>
              </a:extLst>
            </p:cNvPr>
            <p:cNvCxnSpPr/>
            <p:nvPr/>
          </p:nvCxnSpPr>
          <p:spPr>
            <a:xfrm>
              <a:off x="5724085" y="1792958"/>
              <a:ext cx="374346" cy="1024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114B863-F4C3-B1A7-3FAC-C77612360E5E}"/>
                </a:ext>
              </a:extLst>
            </p:cNvPr>
            <p:cNvCxnSpPr/>
            <p:nvPr/>
          </p:nvCxnSpPr>
          <p:spPr>
            <a:xfrm>
              <a:off x="4466868" y="1848359"/>
              <a:ext cx="483074" cy="563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23788EA-6A5F-B2B1-8DBE-A49F1A3B4960}"/>
                </a:ext>
              </a:extLst>
            </p:cNvPr>
            <p:cNvCxnSpPr/>
            <p:nvPr/>
          </p:nvCxnSpPr>
          <p:spPr>
            <a:xfrm flipH="1" flipV="1">
              <a:off x="5743117" y="2887450"/>
              <a:ext cx="2003" cy="1565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6877C1C-6566-FA45-ED73-3BD0B648A397}"/>
                </a:ext>
              </a:extLst>
            </p:cNvPr>
            <p:cNvCxnSpPr/>
            <p:nvPr/>
          </p:nvCxnSpPr>
          <p:spPr>
            <a:xfrm flipH="1" flipV="1">
              <a:off x="4474203" y="2877671"/>
              <a:ext cx="674" cy="169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EB4DF98-EFE9-619B-BF88-D498BF0D582F}"/>
                </a:ext>
              </a:extLst>
            </p:cNvPr>
            <p:cNvCxnSpPr/>
            <p:nvPr/>
          </p:nvCxnSpPr>
          <p:spPr>
            <a:xfrm flipH="1" flipV="1">
              <a:off x="4936393" y="1897332"/>
              <a:ext cx="1477" cy="69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DD43244-C37A-7B4F-E2B6-887620F56B1D}"/>
                </a:ext>
              </a:extLst>
            </p:cNvPr>
            <p:cNvCxnSpPr/>
            <p:nvPr/>
          </p:nvCxnSpPr>
          <p:spPr>
            <a:xfrm flipH="1" flipV="1">
              <a:off x="6088017" y="1879589"/>
              <a:ext cx="1477" cy="69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50626FA-DAE6-F066-F18A-0B87424FA283}"/>
                </a:ext>
              </a:extLst>
            </p:cNvPr>
            <p:cNvCxnSpPr/>
            <p:nvPr/>
          </p:nvCxnSpPr>
          <p:spPr>
            <a:xfrm>
              <a:off x="3616814" y="1254750"/>
              <a:ext cx="10114" cy="3221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91D3C73C-A431-4054-766E-1511CFB5FB37}"/>
              </a:ext>
            </a:extLst>
          </p:cNvPr>
          <p:cNvGrpSpPr/>
          <p:nvPr/>
        </p:nvGrpSpPr>
        <p:grpSpPr>
          <a:xfrm>
            <a:off x="7967930" y="3646484"/>
            <a:ext cx="977743" cy="1268406"/>
            <a:chOff x="3684105" y="1758290"/>
            <a:chExt cx="933559" cy="1276490"/>
          </a:xfrm>
        </p:grpSpPr>
        <p:pic>
          <p:nvPicPr>
            <p:cNvPr id="184" name="Picture 183">
              <a:extLst>
                <a:ext uri="{FF2B5EF4-FFF2-40B4-BE49-F238E27FC236}">
                  <a16:creationId xmlns:a16="http://schemas.microsoft.com/office/drawing/2014/main" id="{4DC79434-5416-B5EE-DE92-AB327E8085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92637" y="2839326"/>
              <a:ext cx="286922" cy="103985"/>
            </a:xfrm>
            <a:prstGeom prst="rect">
              <a:avLst/>
            </a:prstGeom>
          </p:spPr>
        </p:pic>
        <p:pic>
          <p:nvPicPr>
            <p:cNvPr id="185" name="Picture 184">
              <a:extLst>
                <a:ext uri="{FF2B5EF4-FFF2-40B4-BE49-F238E27FC236}">
                  <a16:creationId xmlns:a16="http://schemas.microsoft.com/office/drawing/2014/main" id="{09C7ABDD-74D5-49A6-A07E-B57E7DA0A4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330742" y="2847647"/>
              <a:ext cx="286922" cy="103985"/>
            </a:xfrm>
            <a:prstGeom prst="rect">
              <a:avLst/>
            </a:prstGeom>
          </p:spPr>
        </p:pic>
        <p:pic>
          <p:nvPicPr>
            <p:cNvPr id="186" name="Picture 185">
              <a:extLst>
                <a:ext uri="{FF2B5EF4-FFF2-40B4-BE49-F238E27FC236}">
                  <a16:creationId xmlns:a16="http://schemas.microsoft.com/office/drawing/2014/main" id="{D774D2E8-3DE5-5BD7-F4EB-D9D1924AE8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321865" y="1758290"/>
              <a:ext cx="286922" cy="103985"/>
            </a:xfrm>
            <a:prstGeom prst="rect">
              <a:avLst/>
            </a:prstGeom>
          </p:spPr>
        </p:pic>
      </p:grpSp>
      <p:pic>
        <p:nvPicPr>
          <p:cNvPr id="187" name="Picture 186">
            <a:extLst>
              <a:ext uri="{FF2B5EF4-FFF2-40B4-BE49-F238E27FC236}">
                <a16:creationId xmlns:a16="http://schemas.microsoft.com/office/drawing/2014/main" id="{A43EDCDF-2BD1-ED56-190A-A9666F0A3A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320" y="4908869"/>
            <a:ext cx="164719" cy="102714"/>
          </a:xfrm>
          <a:prstGeom prst="rect">
            <a:avLst/>
          </a:prstGeom>
        </p:spPr>
      </p:pic>
      <p:pic>
        <p:nvPicPr>
          <p:cNvPr id="188" name="Picture 187">
            <a:extLst>
              <a:ext uri="{FF2B5EF4-FFF2-40B4-BE49-F238E27FC236}">
                <a16:creationId xmlns:a16="http://schemas.microsoft.com/office/drawing/2014/main" id="{0C196E39-CCAD-D315-0E49-1FD5762DD5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8068" y="4895566"/>
            <a:ext cx="164719" cy="102714"/>
          </a:xfrm>
          <a:prstGeom prst="rect">
            <a:avLst/>
          </a:prstGeom>
        </p:spPr>
      </p:pic>
      <p:pic>
        <p:nvPicPr>
          <p:cNvPr id="189" name="Picture 188">
            <a:extLst>
              <a:ext uri="{FF2B5EF4-FFF2-40B4-BE49-F238E27FC236}">
                <a16:creationId xmlns:a16="http://schemas.microsoft.com/office/drawing/2014/main" id="{3A34A09C-C61F-93AA-A268-CF54DB7FEF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8393" y="3830745"/>
            <a:ext cx="164719" cy="102714"/>
          </a:xfrm>
          <a:prstGeom prst="rect">
            <a:avLst/>
          </a:prstGeom>
        </p:spPr>
      </p:pic>
      <p:pic>
        <p:nvPicPr>
          <p:cNvPr id="190" name="Picture 189">
            <a:extLst>
              <a:ext uri="{FF2B5EF4-FFF2-40B4-BE49-F238E27FC236}">
                <a16:creationId xmlns:a16="http://schemas.microsoft.com/office/drawing/2014/main" id="{DC77CBB8-DBA8-7E23-1957-9583927DB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6271" y="3814165"/>
            <a:ext cx="164719" cy="102714"/>
          </a:xfrm>
          <a:prstGeom prst="rect">
            <a:avLst/>
          </a:prstGeom>
        </p:spPr>
      </p:pic>
      <p:sp>
        <p:nvSpPr>
          <p:cNvPr id="191" name="Arc 190">
            <a:extLst>
              <a:ext uri="{FF2B5EF4-FFF2-40B4-BE49-F238E27FC236}">
                <a16:creationId xmlns:a16="http://schemas.microsoft.com/office/drawing/2014/main" id="{D313003C-00F5-EF48-6EB4-E980CD2F1E15}"/>
              </a:ext>
            </a:extLst>
          </p:cNvPr>
          <p:cNvSpPr/>
          <p:nvPr/>
        </p:nvSpPr>
        <p:spPr>
          <a:xfrm rot="7959198">
            <a:off x="9041151" y="3684994"/>
            <a:ext cx="356930" cy="40058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Arc 191">
            <a:extLst>
              <a:ext uri="{FF2B5EF4-FFF2-40B4-BE49-F238E27FC236}">
                <a16:creationId xmlns:a16="http://schemas.microsoft.com/office/drawing/2014/main" id="{403758AE-FCB6-B98A-AEED-DB9BCB55A1FA}"/>
              </a:ext>
            </a:extLst>
          </p:cNvPr>
          <p:cNvSpPr/>
          <p:nvPr/>
        </p:nvSpPr>
        <p:spPr>
          <a:xfrm rot="7959198">
            <a:off x="9111906" y="3780900"/>
            <a:ext cx="217467" cy="248973"/>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Arc 192">
            <a:extLst>
              <a:ext uri="{FF2B5EF4-FFF2-40B4-BE49-F238E27FC236}">
                <a16:creationId xmlns:a16="http://schemas.microsoft.com/office/drawing/2014/main" id="{2ECCE763-DA0F-6E74-5C7D-6F9FAAC36654}"/>
              </a:ext>
            </a:extLst>
          </p:cNvPr>
          <p:cNvSpPr/>
          <p:nvPr/>
        </p:nvSpPr>
        <p:spPr>
          <a:xfrm rot="7959198">
            <a:off x="9984170" y="4934787"/>
            <a:ext cx="111165" cy="11131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Arc 193">
            <a:extLst>
              <a:ext uri="{FF2B5EF4-FFF2-40B4-BE49-F238E27FC236}">
                <a16:creationId xmlns:a16="http://schemas.microsoft.com/office/drawing/2014/main" id="{FD26ED02-A8ED-74E7-C865-90ED0C69D44B}"/>
              </a:ext>
            </a:extLst>
          </p:cNvPr>
          <p:cNvSpPr/>
          <p:nvPr/>
        </p:nvSpPr>
        <p:spPr>
          <a:xfrm rot="7959198">
            <a:off x="9163243" y="3856663"/>
            <a:ext cx="111165" cy="11131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Rectangle 194">
            <a:extLst>
              <a:ext uri="{FF2B5EF4-FFF2-40B4-BE49-F238E27FC236}">
                <a16:creationId xmlns:a16="http://schemas.microsoft.com/office/drawing/2014/main" id="{66EE3419-55A6-A055-2632-FC8DBF0BA7D8}"/>
              </a:ext>
            </a:extLst>
          </p:cNvPr>
          <p:cNvSpPr/>
          <p:nvPr/>
        </p:nvSpPr>
        <p:spPr>
          <a:xfrm>
            <a:off x="8032317" y="6596763"/>
            <a:ext cx="136739"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8470E18A-4DB8-530E-AB00-7AD48505AF75}"/>
              </a:ext>
            </a:extLst>
          </p:cNvPr>
          <p:cNvSpPr/>
          <p:nvPr/>
        </p:nvSpPr>
        <p:spPr>
          <a:xfrm>
            <a:off x="8526150" y="6605809"/>
            <a:ext cx="136739"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a:extLst>
              <a:ext uri="{FF2B5EF4-FFF2-40B4-BE49-F238E27FC236}">
                <a16:creationId xmlns:a16="http://schemas.microsoft.com/office/drawing/2014/main" id="{D84B297B-9F60-2004-97FC-4FE4A8893017}"/>
              </a:ext>
            </a:extLst>
          </p:cNvPr>
          <p:cNvGrpSpPr/>
          <p:nvPr/>
        </p:nvGrpSpPr>
        <p:grpSpPr>
          <a:xfrm>
            <a:off x="6221521" y="6207728"/>
            <a:ext cx="2091104" cy="498566"/>
            <a:chOff x="1937696" y="4324440"/>
            <a:chExt cx="1996607" cy="501744"/>
          </a:xfrm>
        </p:grpSpPr>
        <p:sp>
          <p:nvSpPr>
            <p:cNvPr id="198" name="TextBox 197">
              <a:extLst>
                <a:ext uri="{FF2B5EF4-FFF2-40B4-BE49-F238E27FC236}">
                  <a16:creationId xmlns:a16="http://schemas.microsoft.com/office/drawing/2014/main" id="{53057EF1-26C3-4842-6B4D-6EE6F3A03ED3}"/>
                </a:ext>
              </a:extLst>
            </p:cNvPr>
            <p:cNvSpPr txBox="1"/>
            <p:nvPr/>
          </p:nvSpPr>
          <p:spPr>
            <a:xfrm>
              <a:off x="1937696" y="4399668"/>
              <a:ext cx="1561646" cy="338554"/>
            </a:xfrm>
            <a:prstGeom prst="rect">
              <a:avLst/>
            </a:prstGeom>
            <a:noFill/>
          </p:spPr>
          <p:txBody>
            <a:bodyPr wrap="none" rtlCol="0">
              <a:spAutoFit/>
            </a:bodyPr>
            <a:lstStyle/>
            <a:p>
              <a:r>
                <a:rPr lang="en-US" sz="1600" b="1" dirty="0"/>
                <a:t>Repeater/BDA</a:t>
              </a:r>
            </a:p>
          </p:txBody>
        </p:sp>
        <p:pic>
          <p:nvPicPr>
            <p:cNvPr id="199" name="Picture 198">
              <a:extLst>
                <a:ext uri="{FF2B5EF4-FFF2-40B4-BE49-F238E27FC236}">
                  <a16:creationId xmlns:a16="http://schemas.microsoft.com/office/drawing/2014/main" id="{23E7EBD3-4555-A68C-B851-E357E7A78B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45" y="4324440"/>
              <a:ext cx="326758" cy="501744"/>
            </a:xfrm>
            <a:prstGeom prst="rect">
              <a:avLst/>
            </a:prstGeom>
          </p:spPr>
        </p:pic>
      </p:grpSp>
      <p:grpSp>
        <p:nvGrpSpPr>
          <p:cNvPr id="200" name="Group 199">
            <a:extLst>
              <a:ext uri="{FF2B5EF4-FFF2-40B4-BE49-F238E27FC236}">
                <a16:creationId xmlns:a16="http://schemas.microsoft.com/office/drawing/2014/main" id="{915E2650-8AE4-54FC-1278-E69898D071B3}"/>
              </a:ext>
            </a:extLst>
          </p:cNvPr>
          <p:cNvGrpSpPr/>
          <p:nvPr/>
        </p:nvGrpSpPr>
        <p:grpSpPr>
          <a:xfrm>
            <a:off x="8126134" y="6246872"/>
            <a:ext cx="2739924" cy="448286"/>
            <a:chOff x="3766323" y="4375041"/>
            <a:chExt cx="2616107" cy="451143"/>
          </a:xfrm>
        </p:grpSpPr>
        <p:grpSp>
          <p:nvGrpSpPr>
            <p:cNvPr id="201" name="Group 200">
              <a:extLst>
                <a:ext uri="{FF2B5EF4-FFF2-40B4-BE49-F238E27FC236}">
                  <a16:creationId xmlns:a16="http://schemas.microsoft.com/office/drawing/2014/main" id="{A61AB872-A2CA-6851-47FC-0E290AFE6E26}"/>
                </a:ext>
              </a:extLst>
            </p:cNvPr>
            <p:cNvGrpSpPr/>
            <p:nvPr/>
          </p:nvGrpSpPr>
          <p:grpSpPr>
            <a:xfrm>
              <a:off x="3766323" y="4434158"/>
              <a:ext cx="2616107" cy="369332"/>
              <a:chOff x="3766323" y="4434158"/>
              <a:chExt cx="2616107" cy="369332"/>
            </a:xfrm>
          </p:grpSpPr>
          <p:sp>
            <p:nvSpPr>
              <p:cNvPr id="203" name="TextBox 202">
                <a:extLst>
                  <a:ext uri="{FF2B5EF4-FFF2-40B4-BE49-F238E27FC236}">
                    <a16:creationId xmlns:a16="http://schemas.microsoft.com/office/drawing/2014/main" id="{FFDD93D5-1971-BBE5-3A6E-4DA0E21247D0}"/>
                  </a:ext>
                </a:extLst>
              </p:cNvPr>
              <p:cNvSpPr txBox="1"/>
              <p:nvPr/>
            </p:nvSpPr>
            <p:spPr>
              <a:xfrm>
                <a:off x="4580334" y="4434158"/>
                <a:ext cx="1802096" cy="369332"/>
              </a:xfrm>
              <a:prstGeom prst="rect">
                <a:avLst/>
              </a:prstGeom>
              <a:noFill/>
            </p:spPr>
            <p:txBody>
              <a:bodyPr wrap="none" rtlCol="0">
                <a:spAutoFit/>
              </a:bodyPr>
              <a:lstStyle/>
              <a:p>
                <a:r>
                  <a:rPr lang="en-US" sz="1600" b="1" dirty="0"/>
                  <a:t>Battery</a:t>
                </a:r>
                <a:r>
                  <a:rPr lang="en-US" dirty="0"/>
                  <a:t> </a:t>
                </a:r>
                <a:r>
                  <a:rPr lang="en-US" sz="1600" b="1" dirty="0"/>
                  <a:t>Back-up</a:t>
                </a:r>
              </a:p>
            </p:txBody>
          </p:sp>
          <p:cxnSp>
            <p:nvCxnSpPr>
              <p:cNvPr id="204" name="Elbow Connector 203">
                <a:extLst>
                  <a:ext uri="{FF2B5EF4-FFF2-40B4-BE49-F238E27FC236}">
                    <a16:creationId xmlns:a16="http://schemas.microsoft.com/office/drawing/2014/main" id="{D9C8151E-95EC-CBDD-3DC2-3B6B114173F5}"/>
                  </a:ext>
                </a:extLst>
              </p:cNvPr>
              <p:cNvCxnSpPr>
                <a:cxnSpLocks/>
              </p:cNvCxnSpPr>
              <p:nvPr/>
            </p:nvCxnSpPr>
            <p:spPr>
              <a:xfrm rot="5400000" flipH="1">
                <a:off x="4008717" y="4507074"/>
                <a:ext cx="9046" cy="493833"/>
              </a:xfrm>
              <a:prstGeom prst="bentConnector3">
                <a:avLst>
                  <a:gd name="adj1" fmla="val -2527084"/>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grpSp>
        <p:pic>
          <p:nvPicPr>
            <p:cNvPr id="202" name="Picture 201">
              <a:extLst>
                <a:ext uri="{FF2B5EF4-FFF2-40B4-BE49-F238E27FC236}">
                  <a16:creationId xmlns:a16="http://schemas.microsoft.com/office/drawing/2014/main" id="{37751E2D-5A7E-1A11-F01E-154520F8AC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0890" y="4375041"/>
              <a:ext cx="554784" cy="451143"/>
            </a:xfrm>
            <a:prstGeom prst="rect">
              <a:avLst/>
            </a:prstGeom>
          </p:spPr>
        </p:pic>
      </p:grpSp>
      <p:grpSp>
        <p:nvGrpSpPr>
          <p:cNvPr id="205" name="Group 204">
            <a:extLst>
              <a:ext uri="{FF2B5EF4-FFF2-40B4-BE49-F238E27FC236}">
                <a16:creationId xmlns:a16="http://schemas.microsoft.com/office/drawing/2014/main" id="{D9B122CD-0A72-CF34-45A4-43EC4604F1F1}"/>
              </a:ext>
            </a:extLst>
          </p:cNvPr>
          <p:cNvGrpSpPr/>
          <p:nvPr/>
        </p:nvGrpSpPr>
        <p:grpSpPr>
          <a:xfrm>
            <a:off x="4408327" y="3844201"/>
            <a:ext cx="1198238" cy="1938832"/>
            <a:chOff x="124502" y="1951733"/>
            <a:chExt cx="1144090" cy="1951189"/>
          </a:xfrm>
        </p:grpSpPr>
        <p:pic>
          <p:nvPicPr>
            <p:cNvPr id="206" name="Picture 205">
              <a:extLst>
                <a:ext uri="{FF2B5EF4-FFF2-40B4-BE49-F238E27FC236}">
                  <a16:creationId xmlns:a16="http://schemas.microsoft.com/office/drawing/2014/main" id="{B8129063-2BE4-3DBF-C0E0-2DD4079368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4502" y="1951733"/>
              <a:ext cx="1144090" cy="1602153"/>
            </a:xfrm>
            <a:prstGeom prst="rect">
              <a:avLst/>
            </a:prstGeom>
          </p:spPr>
        </p:pic>
        <p:pic>
          <p:nvPicPr>
            <p:cNvPr id="207" name="Picture 206">
              <a:extLst>
                <a:ext uri="{FF2B5EF4-FFF2-40B4-BE49-F238E27FC236}">
                  <a16:creationId xmlns:a16="http://schemas.microsoft.com/office/drawing/2014/main" id="{1E14C120-594E-C3C1-CEA2-90CD18AD34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814" y="3056426"/>
              <a:ext cx="651534" cy="846496"/>
            </a:xfrm>
            <a:prstGeom prst="rect">
              <a:avLst/>
            </a:prstGeom>
          </p:spPr>
        </p:pic>
      </p:grpSp>
      <p:sp>
        <p:nvSpPr>
          <p:cNvPr id="208" name="Oval 207">
            <a:extLst>
              <a:ext uri="{FF2B5EF4-FFF2-40B4-BE49-F238E27FC236}">
                <a16:creationId xmlns:a16="http://schemas.microsoft.com/office/drawing/2014/main" id="{15E3A664-5E50-4B43-68C8-5849C9C71014}"/>
              </a:ext>
            </a:extLst>
          </p:cNvPr>
          <p:cNvSpPr/>
          <p:nvPr/>
        </p:nvSpPr>
        <p:spPr>
          <a:xfrm>
            <a:off x="7848753" y="6160295"/>
            <a:ext cx="91785" cy="890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F512E779-FAE6-0DE2-1FDE-D3059628E200}"/>
              </a:ext>
            </a:extLst>
          </p:cNvPr>
          <p:cNvSpPr/>
          <p:nvPr/>
        </p:nvSpPr>
        <p:spPr>
          <a:xfrm>
            <a:off x="7960804" y="4721862"/>
            <a:ext cx="91785" cy="890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0C593852-65EC-2740-34FC-7CD4E5E50094}"/>
              </a:ext>
            </a:extLst>
          </p:cNvPr>
          <p:cNvSpPr/>
          <p:nvPr/>
        </p:nvSpPr>
        <p:spPr>
          <a:xfrm>
            <a:off x="9148544" y="3757257"/>
            <a:ext cx="91785" cy="890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54078B2-6D69-153D-1B41-4F81E7B386F0}"/>
              </a:ext>
            </a:extLst>
          </p:cNvPr>
          <p:cNvSpPr/>
          <p:nvPr/>
        </p:nvSpPr>
        <p:spPr>
          <a:xfrm>
            <a:off x="9949452" y="4698772"/>
            <a:ext cx="91785" cy="890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Arc 211">
            <a:extLst>
              <a:ext uri="{FF2B5EF4-FFF2-40B4-BE49-F238E27FC236}">
                <a16:creationId xmlns:a16="http://schemas.microsoft.com/office/drawing/2014/main" id="{A0C3B6AB-DCD7-0BF7-7143-AD617922BC95}"/>
              </a:ext>
            </a:extLst>
          </p:cNvPr>
          <p:cNvSpPr/>
          <p:nvPr/>
        </p:nvSpPr>
        <p:spPr>
          <a:xfrm rot="15599418">
            <a:off x="12630494" y="5126234"/>
            <a:ext cx="356931" cy="40058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Arc 212">
            <a:extLst>
              <a:ext uri="{FF2B5EF4-FFF2-40B4-BE49-F238E27FC236}">
                <a16:creationId xmlns:a16="http://schemas.microsoft.com/office/drawing/2014/main" id="{18F310AE-555E-F082-8BD3-6A303D9AB212}"/>
              </a:ext>
            </a:extLst>
          </p:cNvPr>
          <p:cNvSpPr/>
          <p:nvPr/>
        </p:nvSpPr>
        <p:spPr>
          <a:xfrm rot="15599418">
            <a:off x="12676720" y="5190974"/>
            <a:ext cx="217466" cy="248973"/>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Arc 213">
            <a:extLst>
              <a:ext uri="{FF2B5EF4-FFF2-40B4-BE49-F238E27FC236}">
                <a16:creationId xmlns:a16="http://schemas.microsoft.com/office/drawing/2014/main" id="{B4F574C0-DEF6-B570-F2D5-5FD3786E62BB}"/>
              </a:ext>
            </a:extLst>
          </p:cNvPr>
          <p:cNvSpPr/>
          <p:nvPr/>
        </p:nvSpPr>
        <p:spPr>
          <a:xfrm rot="15599418">
            <a:off x="12719214" y="5254570"/>
            <a:ext cx="111165" cy="11131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5" name="Picture 214" descr="walkie-talkie left.png">
            <a:extLst>
              <a:ext uri="{FF2B5EF4-FFF2-40B4-BE49-F238E27FC236}">
                <a16:creationId xmlns:a16="http://schemas.microsoft.com/office/drawing/2014/main" id="{24EDE6A6-AECF-B402-58A1-6B6912FFCE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779794" y="5162411"/>
            <a:ext cx="156578" cy="451736"/>
          </a:xfrm>
          <a:prstGeom prst="rect">
            <a:avLst/>
          </a:prstGeom>
        </p:spPr>
      </p:pic>
      <p:sp>
        <p:nvSpPr>
          <p:cNvPr id="216" name="Arc 215">
            <a:extLst>
              <a:ext uri="{FF2B5EF4-FFF2-40B4-BE49-F238E27FC236}">
                <a16:creationId xmlns:a16="http://schemas.microsoft.com/office/drawing/2014/main" id="{1E3E4717-8E8B-0D91-0961-3BAC5F2C28B2}"/>
              </a:ext>
            </a:extLst>
          </p:cNvPr>
          <p:cNvSpPr/>
          <p:nvPr/>
        </p:nvSpPr>
        <p:spPr>
          <a:xfrm rot="15599418">
            <a:off x="9433734" y="4036946"/>
            <a:ext cx="356931" cy="40058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Arc 216">
            <a:extLst>
              <a:ext uri="{FF2B5EF4-FFF2-40B4-BE49-F238E27FC236}">
                <a16:creationId xmlns:a16="http://schemas.microsoft.com/office/drawing/2014/main" id="{1C2E1519-348F-A558-8F83-E78314241FFA}"/>
              </a:ext>
            </a:extLst>
          </p:cNvPr>
          <p:cNvSpPr/>
          <p:nvPr/>
        </p:nvSpPr>
        <p:spPr>
          <a:xfrm rot="15599418">
            <a:off x="9479960" y="4101686"/>
            <a:ext cx="217466" cy="248973"/>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Arc 217">
            <a:extLst>
              <a:ext uri="{FF2B5EF4-FFF2-40B4-BE49-F238E27FC236}">
                <a16:creationId xmlns:a16="http://schemas.microsoft.com/office/drawing/2014/main" id="{64B25546-EDC7-9710-9744-DF0194038591}"/>
              </a:ext>
            </a:extLst>
          </p:cNvPr>
          <p:cNvSpPr/>
          <p:nvPr/>
        </p:nvSpPr>
        <p:spPr>
          <a:xfrm rot="15599418">
            <a:off x="9522454" y="4165282"/>
            <a:ext cx="111165" cy="11131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9" name="Picture 218" descr="walkie-talkie left.png">
            <a:extLst>
              <a:ext uri="{FF2B5EF4-FFF2-40B4-BE49-F238E27FC236}">
                <a16:creationId xmlns:a16="http://schemas.microsoft.com/office/drawing/2014/main" id="{C93C3F6C-17C8-2863-39C4-3BC6D11C58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83034" y="4073123"/>
            <a:ext cx="156578" cy="451736"/>
          </a:xfrm>
          <a:prstGeom prst="rect">
            <a:avLst/>
          </a:prstGeom>
        </p:spPr>
      </p:pic>
      <p:sp>
        <p:nvSpPr>
          <p:cNvPr id="220" name="Oval 219">
            <a:extLst>
              <a:ext uri="{FF2B5EF4-FFF2-40B4-BE49-F238E27FC236}">
                <a16:creationId xmlns:a16="http://schemas.microsoft.com/office/drawing/2014/main" id="{BACB57AA-AAEC-6E74-38FE-5E06F268F177}"/>
              </a:ext>
            </a:extLst>
          </p:cNvPr>
          <p:cNvSpPr/>
          <p:nvPr/>
        </p:nvSpPr>
        <p:spPr>
          <a:xfrm>
            <a:off x="7959320" y="3633346"/>
            <a:ext cx="91785" cy="890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extBox 220">
            <a:extLst>
              <a:ext uri="{FF2B5EF4-FFF2-40B4-BE49-F238E27FC236}">
                <a16:creationId xmlns:a16="http://schemas.microsoft.com/office/drawing/2014/main" id="{335F6FAC-EFF6-ACCD-BF23-E8CEC4C2E0BC}"/>
              </a:ext>
            </a:extLst>
          </p:cNvPr>
          <p:cNvSpPr txBox="1"/>
          <p:nvPr/>
        </p:nvSpPr>
        <p:spPr>
          <a:xfrm>
            <a:off x="9822634" y="3954404"/>
            <a:ext cx="2008677" cy="642238"/>
          </a:xfrm>
          <a:prstGeom prst="rect">
            <a:avLst/>
          </a:prstGeom>
          <a:noFill/>
          <a:ln w="28575">
            <a:solidFill>
              <a:srgbClr val="FF0000"/>
            </a:solidFill>
          </a:ln>
        </p:spPr>
        <p:txBody>
          <a:bodyPr wrap="square" rtlCol="0">
            <a:spAutoFit/>
          </a:bodyPr>
          <a:lstStyle/>
          <a:p>
            <a:r>
              <a:rPr lang="en-US" dirty="0"/>
              <a:t>Radio transmits at 4 watts</a:t>
            </a:r>
          </a:p>
        </p:txBody>
      </p:sp>
      <p:sp>
        <p:nvSpPr>
          <p:cNvPr id="222" name="TextBox 221">
            <a:extLst>
              <a:ext uri="{FF2B5EF4-FFF2-40B4-BE49-F238E27FC236}">
                <a16:creationId xmlns:a16="http://schemas.microsoft.com/office/drawing/2014/main" id="{39CA1C2C-E5BA-5C50-E636-BE244BBD8867}"/>
              </a:ext>
            </a:extLst>
          </p:cNvPr>
          <p:cNvSpPr txBox="1"/>
          <p:nvPr/>
        </p:nvSpPr>
        <p:spPr>
          <a:xfrm>
            <a:off x="7837630" y="6925143"/>
            <a:ext cx="3267096" cy="642238"/>
          </a:xfrm>
          <a:prstGeom prst="rect">
            <a:avLst/>
          </a:prstGeom>
          <a:noFill/>
          <a:ln w="28575">
            <a:solidFill>
              <a:srgbClr val="FF0000"/>
            </a:solidFill>
          </a:ln>
        </p:spPr>
        <p:txBody>
          <a:bodyPr wrap="square" rtlCol="0">
            <a:spAutoFit/>
          </a:bodyPr>
          <a:lstStyle/>
          <a:p>
            <a:r>
              <a:rPr lang="en-US" dirty="0"/>
              <a:t>Signal received at BDA loud and clear at -10dBm</a:t>
            </a:r>
            <a:r>
              <a:rPr lang="en-US" sz="1200" dirty="0"/>
              <a:t>.</a:t>
            </a:r>
          </a:p>
        </p:txBody>
      </p:sp>
      <p:sp>
        <p:nvSpPr>
          <p:cNvPr id="223" name="TextBox 222">
            <a:extLst>
              <a:ext uri="{FF2B5EF4-FFF2-40B4-BE49-F238E27FC236}">
                <a16:creationId xmlns:a16="http://schemas.microsoft.com/office/drawing/2014/main" id="{B61F6605-305C-D8C3-3364-A938336A11CF}"/>
              </a:ext>
            </a:extLst>
          </p:cNvPr>
          <p:cNvSpPr txBox="1"/>
          <p:nvPr/>
        </p:nvSpPr>
        <p:spPr>
          <a:xfrm>
            <a:off x="7834721" y="6919634"/>
            <a:ext cx="3776316" cy="642238"/>
          </a:xfrm>
          <a:prstGeom prst="rect">
            <a:avLst/>
          </a:prstGeom>
          <a:noFill/>
          <a:ln w="28575">
            <a:solidFill>
              <a:srgbClr val="FF0000"/>
            </a:solidFill>
          </a:ln>
        </p:spPr>
        <p:txBody>
          <a:bodyPr wrap="square" rtlCol="0">
            <a:spAutoFit/>
          </a:bodyPr>
          <a:lstStyle/>
          <a:p>
            <a:r>
              <a:rPr lang="en-US" dirty="0"/>
              <a:t>This signal comes in weak, but usable if the BDA were at full gain</a:t>
            </a:r>
            <a:endParaRPr lang="en-US" sz="1200" dirty="0"/>
          </a:p>
        </p:txBody>
      </p:sp>
      <p:sp>
        <p:nvSpPr>
          <p:cNvPr id="224" name="TextBox 223">
            <a:extLst>
              <a:ext uri="{FF2B5EF4-FFF2-40B4-BE49-F238E27FC236}">
                <a16:creationId xmlns:a16="http://schemas.microsoft.com/office/drawing/2014/main" id="{A81DB209-9CF5-F698-A286-16A3447F743D}"/>
              </a:ext>
            </a:extLst>
          </p:cNvPr>
          <p:cNvSpPr txBox="1"/>
          <p:nvPr/>
        </p:nvSpPr>
        <p:spPr>
          <a:xfrm>
            <a:off x="4410093" y="3436095"/>
            <a:ext cx="2789929" cy="642238"/>
          </a:xfrm>
          <a:prstGeom prst="rect">
            <a:avLst/>
          </a:prstGeom>
          <a:noFill/>
          <a:ln w="28575">
            <a:solidFill>
              <a:srgbClr val="FF0000"/>
            </a:solidFill>
          </a:ln>
        </p:spPr>
        <p:txBody>
          <a:bodyPr wrap="square" rtlCol="0">
            <a:spAutoFit/>
          </a:bodyPr>
          <a:lstStyle/>
          <a:p>
            <a:r>
              <a:rPr lang="en-US" dirty="0"/>
              <a:t>RF out TX1 = Good</a:t>
            </a:r>
          </a:p>
          <a:p>
            <a:r>
              <a:rPr lang="en-US" dirty="0"/>
              <a:t>RF out TX2 = Very Poor</a:t>
            </a:r>
          </a:p>
        </p:txBody>
      </p:sp>
      <p:sp>
        <p:nvSpPr>
          <p:cNvPr id="225" name="TextBox 224">
            <a:extLst>
              <a:ext uri="{FF2B5EF4-FFF2-40B4-BE49-F238E27FC236}">
                <a16:creationId xmlns:a16="http://schemas.microsoft.com/office/drawing/2014/main" id="{D7DAC1C6-E99E-F092-E424-B094BF11165A}"/>
              </a:ext>
            </a:extLst>
          </p:cNvPr>
          <p:cNvSpPr txBox="1"/>
          <p:nvPr/>
        </p:nvSpPr>
        <p:spPr>
          <a:xfrm>
            <a:off x="10698973" y="5126791"/>
            <a:ext cx="2230864" cy="642238"/>
          </a:xfrm>
          <a:prstGeom prst="rect">
            <a:avLst/>
          </a:prstGeom>
          <a:noFill/>
          <a:ln w="28575">
            <a:solidFill>
              <a:srgbClr val="FF0000"/>
            </a:solidFill>
          </a:ln>
        </p:spPr>
        <p:txBody>
          <a:bodyPr wrap="square" rtlCol="0">
            <a:spAutoFit/>
          </a:bodyPr>
          <a:lstStyle/>
          <a:p>
            <a:r>
              <a:rPr lang="en-US" dirty="0"/>
              <a:t>2</a:t>
            </a:r>
            <a:r>
              <a:rPr lang="en-US" baseline="30000" dirty="0"/>
              <a:t>nd</a:t>
            </a:r>
            <a:r>
              <a:rPr lang="en-US" dirty="0"/>
              <a:t> portable transmits from afar</a:t>
            </a:r>
          </a:p>
        </p:txBody>
      </p:sp>
      <p:sp>
        <p:nvSpPr>
          <p:cNvPr id="226" name="TextBox 225">
            <a:extLst>
              <a:ext uri="{FF2B5EF4-FFF2-40B4-BE49-F238E27FC236}">
                <a16:creationId xmlns:a16="http://schemas.microsoft.com/office/drawing/2014/main" id="{795CF199-F8DD-2C5E-D348-A1835F67E202}"/>
              </a:ext>
            </a:extLst>
          </p:cNvPr>
          <p:cNvSpPr txBox="1"/>
          <p:nvPr/>
        </p:nvSpPr>
        <p:spPr>
          <a:xfrm>
            <a:off x="6714381" y="7706926"/>
            <a:ext cx="4798244" cy="642238"/>
          </a:xfrm>
          <a:prstGeom prst="rect">
            <a:avLst/>
          </a:prstGeom>
          <a:noFill/>
          <a:ln w="28575">
            <a:solidFill>
              <a:srgbClr val="FF0000"/>
            </a:solidFill>
          </a:ln>
        </p:spPr>
        <p:txBody>
          <a:bodyPr wrap="square" rtlCol="0">
            <a:spAutoFit/>
          </a:bodyPr>
          <a:lstStyle/>
          <a:p>
            <a:r>
              <a:rPr lang="en-US" dirty="0"/>
              <a:t>As long as 1</a:t>
            </a:r>
            <a:r>
              <a:rPr lang="en-US" baseline="30000" dirty="0"/>
              <a:t>st</a:t>
            </a:r>
            <a:r>
              <a:rPr lang="en-US" dirty="0"/>
              <a:t> portable is still transmitting the 2</a:t>
            </a:r>
            <a:r>
              <a:rPr lang="en-US" baseline="30000" dirty="0"/>
              <a:t>nd</a:t>
            </a:r>
            <a:r>
              <a:rPr lang="en-US" dirty="0"/>
              <a:t> portable signal too weak to talk out</a:t>
            </a:r>
            <a:endParaRPr lang="en-US" sz="1200" dirty="0"/>
          </a:p>
        </p:txBody>
      </p:sp>
      <p:pic>
        <p:nvPicPr>
          <p:cNvPr id="227" name="Picture 226">
            <a:extLst>
              <a:ext uri="{FF2B5EF4-FFF2-40B4-BE49-F238E27FC236}">
                <a16:creationId xmlns:a16="http://schemas.microsoft.com/office/drawing/2014/main" id="{EE6CE5FC-381B-870C-74FC-A5B1E1E87CF4}"/>
              </a:ext>
            </a:extLst>
          </p:cNvPr>
          <p:cNvPicPr>
            <a:picLocks noChangeAspect="1"/>
          </p:cNvPicPr>
          <p:nvPr/>
        </p:nvPicPr>
        <p:blipFill>
          <a:blip r:embed="rId13"/>
          <a:stretch>
            <a:fillRect/>
          </a:stretch>
        </p:blipFill>
        <p:spPr>
          <a:xfrm rot="10800000">
            <a:off x="7225275" y="2821708"/>
            <a:ext cx="685152" cy="436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1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21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216"/>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500"/>
                                  </p:stCondLst>
                                  <p:childTnLst>
                                    <p:set>
                                      <p:cBhvr>
                                        <p:cTn id="18" dur="1" fill="hold">
                                          <p:stCondLst>
                                            <p:cond delay="0"/>
                                          </p:stCondLst>
                                        </p:cTn>
                                        <p:tgtEl>
                                          <p:spTgt spid="191"/>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192"/>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250"/>
                                  </p:stCondLst>
                                  <p:childTnLst>
                                    <p:set>
                                      <p:cBhvr>
                                        <p:cTn id="24" dur="1" fill="hold">
                                          <p:stCondLst>
                                            <p:cond delay="0"/>
                                          </p:stCondLst>
                                        </p:cTn>
                                        <p:tgtEl>
                                          <p:spTgt spid="194"/>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1" nodeType="afterEffect">
                                  <p:stCondLst>
                                    <p:cond delay="500"/>
                                  </p:stCondLst>
                                  <p:childTnLst>
                                    <p:set>
                                      <p:cBhvr>
                                        <p:cTn id="27" dur="1" fill="hold">
                                          <p:stCondLst>
                                            <p:cond delay="0"/>
                                          </p:stCondLst>
                                        </p:cTn>
                                        <p:tgtEl>
                                          <p:spTgt spid="210"/>
                                        </p:tgtEl>
                                        <p:attrNameLst>
                                          <p:attrName>style.visibility</p:attrName>
                                        </p:attrNameLst>
                                      </p:cBhvr>
                                      <p:to>
                                        <p:strVal val="visible"/>
                                      </p:to>
                                    </p:set>
                                  </p:childTnLst>
                                </p:cTn>
                              </p:par>
                            </p:childTnLst>
                          </p:cTn>
                        </p:par>
                        <p:par>
                          <p:cTn id="28" fill="hold">
                            <p:stCondLst>
                              <p:cond delay="2250"/>
                            </p:stCondLst>
                            <p:childTnLst>
                              <p:par>
                                <p:cTn id="29" presetID="35" presetClass="path" presetSubtype="0" accel="50000" decel="50000" fill="hold" grpId="0" nodeType="afterEffect">
                                  <p:stCondLst>
                                    <p:cond delay="0"/>
                                  </p:stCondLst>
                                  <p:childTnLst>
                                    <p:animMotion origin="layout" path="M 4.44444E-6 -2.59259E-6 L -0.13021 -0.01551 " pathEditMode="relative" rAng="0" ptsTypes="AA">
                                      <p:cBhvr>
                                        <p:cTn id="30" dur="1000" fill="hold"/>
                                        <p:tgtEl>
                                          <p:spTgt spid="210"/>
                                        </p:tgtEl>
                                        <p:attrNameLst>
                                          <p:attrName>ppt_x</p:attrName>
                                          <p:attrName>ppt_y</p:attrName>
                                        </p:attrNameLst>
                                      </p:cBhvr>
                                      <p:rCtr x="-6510" y="-787"/>
                                    </p:animMotion>
                                  </p:childTnLst>
                                  <p:subTnLst>
                                    <p:set>
                                      <p:cBhvr override="childStyle">
                                        <p:cTn dur="1" fill="hold" display="0" masterRel="sameClick" afterEffect="1">
                                          <p:stCondLst>
                                            <p:cond evt="end" delay="0">
                                              <p:tn val="29"/>
                                            </p:cond>
                                          </p:stCondLst>
                                        </p:cTn>
                                        <p:tgtEl>
                                          <p:spTgt spid="210"/>
                                        </p:tgtEl>
                                        <p:attrNameLst>
                                          <p:attrName>style.visibility</p:attrName>
                                        </p:attrNameLst>
                                      </p:cBhvr>
                                      <p:to>
                                        <p:strVal val="hidden"/>
                                      </p:to>
                                    </p:set>
                                  </p:subTnLst>
                                </p:cTn>
                              </p:par>
                            </p:childTnLst>
                          </p:cTn>
                        </p:par>
                        <p:par>
                          <p:cTn id="31" fill="hold">
                            <p:stCondLst>
                              <p:cond delay="3250"/>
                            </p:stCondLst>
                            <p:childTnLst>
                              <p:par>
                                <p:cTn id="32" presetID="1" presetClass="entr" presetSubtype="0" fill="hold" grpId="0" nodeType="afterEffect">
                                  <p:stCondLst>
                                    <p:cond delay="0"/>
                                  </p:stCondLst>
                                  <p:childTnLst>
                                    <p:set>
                                      <p:cBhvr>
                                        <p:cTn id="33" dur="1" fill="hold">
                                          <p:stCondLst>
                                            <p:cond delay="0"/>
                                          </p:stCondLst>
                                        </p:cTn>
                                        <p:tgtEl>
                                          <p:spTgt spid="220"/>
                                        </p:tgtEl>
                                        <p:attrNameLst>
                                          <p:attrName>style.visibility</p:attrName>
                                        </p:attrNameLst>
                                      </p:cBhvr>
                                      <p:to>
                                        <p:strVal val="visible"/>
                                      </p:to>
                                    </p:set>
                                  </p:childTnLst>
                                </p:cTn>
                              </p:par>
                            </p:childTnLst>
                          </p:cTn>
                        </p:par>
                        <p:par>
                          <p:cTn id="34" fill="hold">
                            <p:stCondLst>
                              <p:cond delay="3250"/>
                            </p:stCondLst>
                            <p:childTnLst>
                              <p:par>
                                <p:cTn id="35" presetID="64" presetClass="path" presetSubtype="0" accel="50000" decel="50000" fill="hold" grpId="1" nodeType="afterEffect">
                                  <p:stCondLst>
                                    <p:cond delay="0"/>
                                  </p:stCondLst>
                                  <p:childTnLst>
                                    <p:animMotion origin="layout" path="M 2.77778E-6 2.96296E-6 L -0.00087 0.36828 " pathEditMode="relative" rAng="0" ptsTypes="AA">
                                      <p:cBhvr>
                                        <p:cTn id="36" dur="1500" fill="hold"/>
                                        <p:tgtEl>
                                          <p:spTgt spid="220"/>
                                        </p:tgtEl>
                                        <p:attrNameLst>
                                          <p:attrName>ppt_x</p:attrName>
                                          <p:attrName>ppt_y</p:attrName>
                                        </p:attrNameLst>
                                      </p:cBhvr>
                                      <p:rCtr x="-52" y="18403"/>
                                    </p:animMotion>
                                  </p:childTnLst>
                                  <p:subTnLst>
                                    <p:set>
                                      <p:cBhvr override="childStyle">
                                        <p:cTn dur="1" fill="hold" display="0" masterRel="sameClick" afterEffect="1">
                                          <p:stCondLst>
                                            <p:cond evt="end" delay="0">
                                              <p:tn val="35"/>
                                            </p:cond>
                                          </p:stCondLst>
                                        </p:cTn>
                                        <p:tgtEl>
                                          <p:spTgt spid="220"/>
                                        </p:tgtEl>
                                        <p:attrNameLst>
                                          <p:attrName>style.visibility</p:attrName>
                                        </p:attrNameLst>
                                      </p:cBhvr>
                                      <p:to>
                                        <p:strVal val="hidden"/>
                                      </p:to>
                                    </p:set>
                                  </p:subTnLst>
                                </p:cTn>
                              </p:par>
                            </p:childTnLst>
                          </p:cTn>
                        </p:par>
                        <p:par>
                          <p:cTn id="37" fill="hold">
                            <p:stCondLst>
                              <p:cond delay="4750"/>
                            </p:stCondLst>
                            <p:childTnLst>
                              <p:par>
                                <p:cTn id="38" presetID="1" presetClass="entr" presetSubtype="0" fill="hold" grpId="0" nodeType="afterEffect">
                                  <p:stCondLst>
                                    <p:cond delay="0"/>
                                  </p:stCondLst>
                                  <p:childTnLst>
                                    <p:set>
                                      <p:cBhvr>
                                        <p:cTn id="39" dur="1" fill="hold">
                                          <p:stCondLst>
                                            <p:cond delay="0"/>
                                          </p:stCondLst>
                                        </p:cTn>
                                        <p:tgtEl>
                                          <p:spTgt spid="2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8"/>
                                        </p:tgtEl>
                                        <p:attrNameLst>
                                          <p:attrName>style.visibility</p:attrName>
                                        </p:attrNameLst>
                                      </p:cBhvr>
                                      <p:to>
                                        <p:strVal val="visible"/>
                                      </p:to>
                                    </p:set>
                                  </p:childTnLst>
                                </p:cTn>
                              </p:par>
                            </p:childTnLst>
                          </p:cTn>
                        </p:par>
                        <p:par>
                          <p:cTn id="44" fill="hold">
                            <p:stCondLst>
                              <p:cond delay="0"/>
                            </p:stCondLst>
                            <p:childTnLst>
                              <p:par>
                                <p:cTn id="45" presetID="42" presetClass="path" presetSubtype="0" accel="50000" decel="50000" fill="hold" grpId="1" nodeType="afterEffect">
                                  <p:stCondLst>
                                    <p:cond delay="0"/>
                                  </p:stCondLst>
                                  <p:childTnLst>
                                    <p:animMotion origin="layout" path="M 1.94444E-6 4.44444E-6 L -0.00278 -0.44144 " pathEditMode="relative" rAng="0" ptsTypes="AA">
                                      <p:cBhvr>
                                        <p:cTn id="46" dur="1500" fill="hold"/>
                                        <p:tgtEl>
                                          <p:spTgt spid="208"/>
                                        </p:tgtEl>
                                        <p:attrNameLst>
                                          <p:attrName>ppt_x</p:attrName>
                                          <p:attrName>ppt_y</p:attrName>
                                        </p:attrNameLst>
                                      </p:cBhvr>
                                      <p:rCtr x="-139" y="-22083"/>
                                    </p:animMotion>
                                  </p:childTnLst>
                                  <p:subTnLst>
                                    <p:set>
                                      <p:cBhvr override="childStyle">
                                        <p:cTn dur="1" fill="hold" display="0" masterRel="sameClick" afterEffect="1">
                                          <p:stCondLst>
                                            <p:cond evt="end" delay="0">
                                              <p:tn val="45"/>
                                            </p:cond>
                                          </p:stCondLst>
                                        </p:cTn>
                                        <p:tgtEl>
                                          <p:spTgt spid="208"/>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2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22"/>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2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214"/>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250"/>
                                  </p:stCondLst>
                                  <p:childTnLst>
                                    <p:set>
                                      <p:cBhvr>
                                        <p:cTn id="61" dur="1" fill="hold">
                                          <p:stCondLst>
                                            <p:cond delay="0"/>
                                          </p:stCondLst>
                                        </p:cTn>
                                        <p:tgtEl>
                                          <p:spTgt spid="213"/>
                                        </p:tgtEl>
                                        <p:attrNameLst>
                                          <p:attrName>style.visibility</p:attrName>
                                        </p:attrNameLst>
                                      </p:cBhvr>
                                      <p:to>
                                        <p:strVal val="visible"/>
                                      </p:to>
                                    </p:set>
                                  </p:childTnLst>
                                </p:cTn>
                              </p:par>
                            </p:childTnLst>
                          </p:cTn>
                        </p:par>
                        <p:par>
                          <p:cTn id="62" fill="hold">
                            <p:stCondLst>
                              <p:cond delay="250"/>
                            </p:stCondLst>
                            <p:childTnLst>
                              <p:par>
                                <p:cTn id="63" presetID="1" presetClass="entr" presetSubtype="0" fill="hold" grpId="0" nodeType="afterEffect">
                                  <p:stCondLst>
                                    <p:cond delay="250"/>
                                  </p:stCondLst>
                                  <p:childTnLst>
                                    <p:set>
                                      <p:cBhvr>
                                        <p:cTn id="64" dur="1" fill="hold">
                                          <p:stCondLst>
                                            <p:cond delay="0"/>
                                          </p:stCondLst>
                                        </p:cTn>
                                        <p:tgtEl>
                                          <p:spTgt spid="212"/>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500"/>
                                  </p:stCondLst>
                                  <p:childTnLst>
                                    <p:set>
                                      <p:cBhvr>
                                        <p:cTn id="67" dur="1" fill="hold">
                                          <p:stCondLst>
                                            <p:cond delay="9"/>
                                          </p:stCondLst>
                                        </p:cTn>
                                        <p:tgtEl>
                                          <p:spTgt spid="193"/>
                                        </p:tgtEl>
                                        <p:attrNameLst>
                                          <p:attrName>style.visibility</p:attrName>
                                        </p:attrNameLst>
                                      </p:cBhvr>
                                      <p:to>
                                        <p:strVal val="visible"/>
                                      </p:to>
                                    </p:set>
                                  </p:childTnLst>
                                </p:cTn>
                              </p:par>
                            </p:childTnLst>
                          </p:cTn>
                        </p:par>
                        <p:par>
                          <p:cTn id="68" fill="hold">
                            <p:stCondLst>
                              <p:cond delay="1010"/>
                            </p:stCondLst>
                            <p:childTnLst>
                              <p:par>
                                <p:cTn id="69" presetID="1" presetClass="entr" presetSubtype="0" fill="hold" grpId="0" nodeType="afterEffect">
                                  <p:stCondLst>
                                    <p:cond delay="500"/>
                                  </p:stCondLst>
                                  <p:childTnLst>
                                    <p:set>
                                      <p:cBhvr>
                                        <p:cTn id="70" dur="1" fill="hold">
                                          <p:stCondLst>
                                            <p:cond delay="0"/>
                                          </p:stCondLst>
                                        </p:cTn>
                                        <p:tgtEl>
                                          <p:spTgt spid="211"/>
                                        </p:tgtEl>
                                        <p:attrNameLst>
                                          <p:attrName>style.visibility</p:attrName>
                                        </p:attrNameLst>
                                      </p:cBhvr>
                                      <p:to>
                                        <p:strVal val="visible"/>
                                      </p:to>
                                    </p:set>
                                  </p:childTnLst>
                                </p:cTn>
                              </p:par>
                              <p:par>
                                <p:cTn id="71" presetID="63" presetClass="path" presetSubtype="0" accel="50000" decel="50000" fill="hold" grpId="1" nodeType="withEffect">
                                  <p:stCondLst>
                                    <p:cond delay="0"/>
                                  </p:stCondLst>
                                  <p:childTnLst>
                                    <p:animMotion origin="layout" path="M 4.44444E-6 -1.11111E-6 L -0.22049 0.00139 " pathEditMode="relative" rAng="0" ptsTypes="AA">
                                      <p:cBhvr>
                                        <p:cTn id="72" dur="2000" fill="hold"/>
                                        <p:tgtEl>
                                          <p:spTgt spid="211"/>
                                        </p:tgtEl>
                                        <p:attrNameLst>
                                          <p:attrName>ppt_x</p:attrName>
                                          <p:attrName>ppt_y</p:attrName>
                                        </p:attrNameLst>
                                      </p:cBhvr>
                                      <p:rCtr x="-11024" y="69"/>
                                    </p:animMotion>
                                  </p:childTnLst>
                                  <p:subTnLst>
                                    <p:set>
                                      <p:cBhvr override="childStyle">
                                        <p:cTn dur="1" fill="hold" display="0" masterRel="sameClick" afterEffect="1">
                                          <p:stCondLst>
                                            <p:cond evt="end" delay="0">
                                              <p:tn val="71"/>
                                            </p:cond>
                                          </p:stCondLst>
                                        </p:cTn>
                                        <p:tgtEl>
                                          <p:spTgt spid="211"/>
                                        </p:tgtEl>
                                        <p:attrNameLst>
                                          <p:attrName>style.visibility</p:attrName>
                                        </p:attrNameLst>
                                      </p:cBhvr>
                                      <p:to>
                                        <p:strVal val="hidden"/>
                                      </p:to>
                                    </p:set>
                                  </p:subTnLst>
                                </p:cTn>
                              </p:par>
                            </p:childTnLst>
                          </p:cTn>
                        </p:par>
                        <p:par>
                          <p:cTn id="73" fill="hold">
                            <p:stCondLst>
                              <p:cond delay="3010"/>
                            </p:stCondLst>
                            <p:childTnLst>
                              <p:par>
                                <p:cTn id="74" presetID="1" presetClass="entr" presetSubtype="0" fill="hold" grpId="0" nodeType="afterEffect">
                                  <p:stCondLst>
                                    <p:cond delay="0"/>
                                  </p:stCondLst>
                                  <p:childTnLst>
                                    <p:set>
                                      <p:cBhvr>
                                        <p:cTn id="75" dur="1" fill="hold">
                                          <p:stCondLst>
                                            <p:cond delay="0"/>
                                          </p:stCondLst>
                                        </p:cTn>
                                        <p:tgtEl>
                                          <p:spTgt spid="209"/>
                                        </p:tgtEl>
                                        <p:attrNameLst>
                                          <p:attrName>style.visibility</p:attrName>
                                        </p:attrNameLst>
                                      </p:cBhvr>
                                      <p:to>
                                        <p:strVal val="visible"/>
                                      </p:to>
                                    </p:set>
                                  </p:childTnLst>
                                </p:cTn>
                              </p:par>
                            </p:childTnLst>
                          </p:cTn>
                        </p:par>
                        <p:par>
                          <p:cTn id="76" fill="hold">
                            <p:stCondLst>
                              <p:cond delay="3010"/>
                            </p:stCondLst>
                            <p:childTnLst>
                              <p:par>
                                <p:cTn id="77" presetID="64" presetClass="path" presetSubtype="0" accel="50000" decel="50000" fill="hold" grpId="1" nodeType="afterEffect">
                                  <p:stCondLst>
                                    <p:cond delay="0"/>
                                  </p:stCondLst>
                                  <p:childTnLst>
                                    <p:animMotion origin="layout" path="M -8.33333E-7 -3.33333E-6 L -0.00139 0.21227 " pathEditMode="relative" rAng="0" ptsTypes="AA">
                                      <p:cBhvr>
                                        <p:cTn id="78" dur="1000" fill="hold"/>
                                        <p:tgtEl>
                                          <p:spTgt spid="209"/>
                                        </p:tgtEl>
                                        <p:attrNameLst>
                                          <p:attrName>ppt_x</p:attrName>
                                          <p:attrName>ppt_y</p:attrName>
                                        </p:attrNameLst>
                                      </p:cBhvr>
                                      <p:rCtr x="-69" y="10602"/>
                                    </p:animMotion>
                                  </p:childTnLst>
                                  <p:subTnLst>
                                    <p:set>
                                      <p:cBhvr override="childStyle">
                                        <p:cTn dur="1" fill="hold" display="0" masterRel="sameClick" afterEffect="1">
                                          <p:stCondLst>
                                            <p:cond evt="end" delay="0">
                                              <p:tn val="77"/>
                                            </p:cond>
                                          </p:stCondLst>
                                        </p:cTn>
                                        <p:tgtEl>
                                          <p:spTgt spid="209"/>
                                        </p:tgtEl>
                                        <p:attrNameLst>
                                          <p:attrName>style.visibility</p:attrName>
                                        </p:attrNameLst>
                                      </p:cBhvr>
                                      <p:to>
                                        <p:strVal val="hidden"/>
                                      </p:to>
                                    </p:set>
                                  </p:subTnLst>
                                </p:cTn>
                              </p:par>
                            </p:childTnLst>
                          </p:cTn>
                        </p:par>
                        <p:par>
                          <p:cTn id="79" fill="hold">
                            <p:stCondLst>
                              <p:cond delay="4010"/>
                            </p:stCondLst>
                            <p:childTnLst>
                              <p:par>
                                <p:cTn id="80" presetID="1" presetClass="entr" presetSubtype="0" fill="hold" grpId="0" nodeType="afterEffect">
                                  <p:stCondLst>
                                    <p:cond delay="0"/>
                                  </p:stCondLst>
                                  <p:childTnLst>
                                    <p:set>
                                      <p:cBhvr>
                                        <p:cTn id="81" dur="1" fill="hold">
                                          <p:stCondLst>
                                            <p:cond delay="0"/>
                                          </p:stCondLst>
                                        </p:cTn>
                                        <p:tgtEl>
                                          <p:spTgt spid="223"/>
                                        </p:tgtEl>
                                        <p:attrNameLst>
                                          <p:attrName>style.visibility</p:attrName>
                                        </p:attrNameLst>
                                      </p:cBhvr>
                                      <p:to>
                                        <p:strVal val="visible"/>
                                      </p:to>
                                    </p:set>
                                  </p:childTnLst>
                                </p:cTn>
                              </p:par>
                            </p:childTnLst>
                          </p:cTn>
                        </p:par>
                        <p:par>
                          <p:cTn id="82" fill="hold">
                            <p:stCondLst>
                              <p:cond delay="4010"/>
                            </p:stCondLst>
                            <p:childTnLst>
                              <p:par>
                                <p:cTn id="83" presetID="1" presetClass="entr" presetSubtype="0" fill="hold" grpId="0" nodeType="afterEffect">
                                  <p:stCondLst>
                                    <p:cond delay="0"/>
                                  </p:stCondLst>
                                  <p:childTnLst>
                                    <p:set>
                                      <p:cBhvr>
                                        <p:cTn id="84" dur="1" fill="hold">
                                          <p:stCondLst>
                                            <p:cond delay="0"/>
                                          </p:stCondLst>
                                        </p:cTn>
                                        <p:tgtEl>
                                          <p:spTgt spid="2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92" grpId="0" animBg="1"/>
      <p:bldP spid="193" grpId="0" animBg="1"/>
      <p:bldP spid="194" grpId="0" animBg="1"/>
      <p:bldP spid="208" grpId="0" animBg="1"/>
      <p:bldP spid="208" grpId="1" animBg="1"/>
      <p:bldP spid="209" grpId="0" animBg="1"/>
      <p:bldP spid="209" grpId="1" animBg="1"/>
      <p:bldP spid="210" grpId="0" animBg="1"/>
      <p:bldP spid="210" grpId="1" animBg="1"/>
      <p:bldP spid="211" grpId="0" animBg="1"/>
      <p:bldP spid="211" grpId="1" animBg="1"/>
      <p:bldP spid="212" grpId="0" animBg="1"/>
      <p:bldP spid="213" grpId="0" animBg="1"/>
      <p:bldP spid="214" grpId="0" animBg="1"/>
      <p:bldP spid="216" grpId="0" animBg="1"/>
      <p:bldP spid="217" grpId="0" animBg="1"/>
      <p:bldP spid="218" grpId="0" animBg="1"/>
      <p:bldP spid="220" grpId="0" animBg="1"/>
      <p:bldP spid="220" grpId="1" animBg="1"/>
      <p:bldP spid="221" grpId="0" animBg="1"/>
      <p:bldP spid="221" grpId="1" animBg="1"/>
      <p:bldP spid="222" grpId="0" animBg="1"/>
      <p:bldP spid="222" grpId="1" animBg="1"/>
      <p:bldP spid="223" grpId="0" animBg="1"/>
      <p:bldP spid="224" grpId="0" animBg="1"/>
      <p:bldP spid="225" grpId="0" animBg="1"/>
      <p:bldP spid="2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182101"/>
            <a:ext cx="18288000" cy="2501936"/>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752600" y="992468"/>
            <a:ext cx="14935200" cy="8875431"/>
          </a:xfrm>
          <a:custGeom>
            <a:avLst/>
            <a:gdLst/>
            <a:ahLst/>
            <a:cxnLst/>
            <a:rect l="l" t="t" r="r" b="b"/>
            <a:pathLst>
              <a:path w="13828548" h="7899558">
                <a:moveTo>
                  <a:pt x="0" y="0"/>
                </a:moveTo>
                <a:lnTo>
                  <a:pt x="13828548" y="0"/>
                </a:lnTo>
                <a:lnTo>
                  <a:pt x="13828548" y="7899558"/>
                </a:lnTo>
                <a:lnTo>
                  <a:pt x="0" y="7899558"/>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98014" y="80808"/>
            <a:ext cx="17761385" cy="911660"/>
          </a:xfrm>
          <a:prstGeom prst="rect">
            <a:avLst/>
          </a:prstGeom>
        </p:spPr>
        <p:txBody>
          <a:bodyPr wrap="square" lIns="0" tIns="0" rIns="0" bIns="0" rtlCol="0" anchor="t">
            <a:spAutoFit/>
          </a:bodyPr>
          <a:lstStyle/>
          <a:p>
            <a:pPr marL="0" lvl="0" indent="0" algn="l">
              <a:lnSpc>
                <a:spcPts val="7840"/>
              </a:lnSpc>
            </a:pPr>
            <a:r>
              <a:rPr lang="en-US" sz="4800" dirty="0">
                <a:solidFill>
                  <a:srgbClr val="294D70"/>
                </a:solidFill>
                <a:latin typeface="Anton"/>
                <a:ea typeface="Anton"/>
                <a:cs typeface="Anton"/>
                <a:sym typeface="Anton"/>
              </a:rPr>
              <a:t>TESTING AND PROOF OF COMPLIANCE </a:t>
            </a:r>
            <a:r>
              <a:rPr lang="en-US" sz="4800" dirty="0">
                <a:solidFill>
                  <a:srgbClr val="FF3D00"/>
                </a:solidFill>
                <a:latin typeface="Anton"/>
                <a:ea typeface="Anton"/>
                <a:cs typeface="Anton"/>
                <a:sym typeface="Anton"/>
              </a:rPr>
              <a:t>IFC 2015/18 CODE </a:t>
            </a:r>
            <a:r>
              <a:rPr lang="en-US" sz="4400" dirty="0">
                <a:solidFill>
                  <a:schemeClr val="tx2">
                    <a:lumMod val="60000"/>
                    <a:lumOff val="40000"/>
                  </a:schemeClr>
                </a:solidFill>
                <a:latin typeface="Anton"/>
                <a:ea typeface="Anton"/>
                <a:cs typeface="Anton"/>
                <a:sym typeface="Anton"/>
              </a:rPr>
              <a:t>(Annual Inspection)</a:t>
            </a:r>
            <a:endParaRPr lang="en-US" sz="5400" dirty="0">
              <a:solidFill>
                <a:schemeClr val="tx2">
                  <a:lumMod val="60000"/>
                  <a:lumOff val="40000"/>
                </a:schemeClr>
              </a:solidFill>
              <a:latin typeface="Anton"/>
              <a:ea typeface="Anton"/>
              <a:cs typeface="Anton"/>
              <a:sym typeface="Anton"/>
            </a:endParaRPr>
          </a:p>
        </p:txBody>
      </p:sp>
      <p:sp>
        <p:nvSpPr>
          <p:cNvPr id="7" name="TextBox 7"/>
          <p:cNvSpPr txBox="1"/>
          <p:nvPr/>
        </p:nvSpPr>
        <p:spPr>
          <a:xfrm>
            <a:off x="271827" y="9595894"/>
            <a:ext cx="8579340" cy="273685"/>
          </a:xfrm>
          <a:prstGeom prst="rect">
            <a:avLst/>
          </a:prstGeom>
        </p:spPr>
        <p:txBody>
          <a:bodyPr lIns="0" tIns="0" rIns="0" bIns="0" rtlCol="0" anchor="t">
            <a:spAutoFit/>
          </a:bodyPr>
          <a:lstStyle/>
          <a:p>
            <a:pPr algn="ctr">
              <a:lnSpc>
                <a:spcPts val="2239"/>
              </a:lnSpc>
              <a:spcBef>
                <a:spcPct val="0"/>
              </a:spcBef>
            </a:pPr>
            <a:r>
              <a:rPr lang="en-US" sz="1599" dirty="0">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597298" y="1305496"/>
            <a:ext cx="13093404" cy="7676008"/>
          </a:xfrm>
          <a:custGeom>
            <a:avLst/>
            <a:gdLst/>
            <a:ahLst/>
            <a:cxnLst/>
            <a:rect l="l" t="t" r="r" b="b"/>
            <a:pathLst>
              <a:path w="13093404" h="7676008">
                <a:moveTo>
                  <a:pt x="0" y="0"/>
                </a:moveTo>
                <a:lnTo>
                  <a:pt x="13093404" y="0"/>
                </a:lnTo>
                <a:lnTo>
                  <a:pt x="13093404" y="7676008"/>
                </a:lnTo>
                <a:lnTo>
                  <a:pt x="0" y="7676008"/>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7508605"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NON-PUBLIC SAFETY SYSTEM DEGRADATION </a:t>
            </a:r>
            <a:r>
              <a:rPr lang="en-US" sz="5600">
                <a:solidFill>
                  <a:srgbClr val="FF3D00"/>
                </a:solidFill>
                <a:latin typeface="Anton"/>
                <a:ea typeface="Anton"/>
                <a:cs typeface="Anton"/>
                <a:sym typeface="Anton"/>
              </a:rPr>
              <a:t>NFPA 1225 CODE</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TextBox 5"/>
          <p:cNvSpPr txBox="1"/>
          <p:nvPr/>
        </p:nvSpPr>
        <p:spPr>
          <a:xfrm>
            <a:off x="2759825" y="438091"/>
            <a:ext cx="12192000" cy="4621393"/>
          </a:xfrm>
          <a:prstGeom prst="rect">
            <a:avLst/>
          </a:prstGeom>
        </p:spPr>
        <p:txBody>
          <a:bodyPr wrap="square" lIns="0" tIns="0" rIns="0" bIns="0" rtlCol="0" anchor="t">
            <a:spAutoFit/>
          </a:bodyPr>
          <a:lstStyle/>
          <a:p>
            <a:pPr algn="ctr">
              <a:lnSpc>
                <a:spcPts val="18610"/>
              </a:lnSpc>
            </a:pPr>
            <a:r>
              <a:rPr lang="en-US" sz="13293" dirty="0">
                <a:solidFill>
                  <a:srgbClr val="FF3D00"/>
                </a:solidFill>
                <a:latin typeface="Anton"/>
                <a:ea typeface="Anton"/>
                <a:cs typeface="Anton"/>
                <a:sym typeface="Anton"/>
              </a:rPr>
              <a:t>ERCES IN-BUILDING  </a:t>
            </a:r>
          </a:p>
          <a:p>
            <a:pPr marL="0" lvl="0" indent="0" algn="ctr">
              <a:lnSpc>
                <a:spcPts val="18610"/>
              </a:lnSpc>
            </a:pPr>
            <a:r>
              <a:rPr lang="en-US" sz="13293" dirty="0">
                <a:solidFill>
                  <a:srgbClr val="FF3D00"/>
                </a:solidFill>
                <a:latin typeface="Anton"/>
                <a:ea typeface="Anton"/>
                <a:cs typeface="Anton"/>
                <a:sym typeface="Anton"/>
              </a:rPr>
              <a:t>SOLUTIONS</a:t>
            </a:r>
          </a:p>
        </p:txBody>
      </p:sp>
      <p:sp>
        <p:nvSpPr>
          <p:cNvPr id="6" name="TextBox 6"/>
          <p:cNvSpPr txBox="1"/>
          <p:nvPr/>
        </p:nvSpPr>
        <p:spPr>
          <a:xfrm>
            <a:off x="1676400" y="5388901"/>
            <a:ext cx="14935200" cy="3937809"/>
          </a:xfrm>
          <a:prstGeom prst="rect">
            <a:avLst/>
          </a:prstGeom>
        </p:spPr>
        <p:txBody>
          <a:bodyPr wrap="square" lIns="0" tIns="0" rIns="0" bIns="0" rtlCol="0" anchor="t">
            <a:spAutoFit/>
          </a:bodyPr>
          <a:lstStyle/>
          <a:p>
            <a:pPr algn="ctr">
              <a:lnSpc>
                <a:spcPts val="6066"/>
              </a:lnSpc>
            </a:pPr>
            <a:r>
              <a:rPr lang="en-US" sz="8000" dirty="0">
                <a:solidFill>
                  <a:srgbClr val="294D70"/>
                </a:solidFill>
                <a:latin typeface="Anton"/>
                <a:ea typeface="Anton"/>
                <a:cs typeface="Anton"/>
                <a:sym typeface="Anton"/>
              </a:rPr>
              <a:t>UNDERSTANDING RF AND </a:t>
            </a:r>
          </a:p>
          <a:p>
            <a:pPr algn="ctr">
              <a:lnSpc>
                <a:spcPts val="6066"/>
              </a:lnSpc>
            </a:pPr>
            <a:endParaRPr lang="en-US" sz="8000" dirty="0">
              <a:solidFill>
                <a:srgbClr val="294D70"/>
              </a:solidFill>
              <a:latin typeface="Anton"/>
              <a:ea typeface="Anton"/>
              <a:cs typeface="Anton"/>
              <a:sym typeface="Anton"/>
            </a:endParaRPr>
          </a:p>
          <a:p>
            <a:pPr algn="ctr">
              <a:lnSpc>
                <a:spcPts val="6066"/>
              </a:lnSpc>
            </a:pPr>
            <a:r>
              <a:rPr lang="en-US" sz="8000" dirty="0">
                <a:solidFill>
                  <a:srgbClr val="294D70"/>
                </a:solidFill>
                <a:latin typeface="Anton"/>
                <a:ea typeface="Anton"/>
                <a:cs typeface="Anton"/>
                <a:sym typeface="Anton"/>
              </a:rPr>
              <a:t>DAS BASICS</a:t>
            </a:r>
          </a:p>
          <a:p>
            <a:pPr algn="ctr">
              <a:lnSpc>
                <a:spcPts val="6066"/>
              </a:lnSpc>
            </a:pPr>
            <a:endParaRPr lang="en-US" sz="7200" dirty="0">
              <a:solidFill>
                <a:srgbClr val="294D70"/>
              </a:solidFill>
              <a:latin typeface="Anton"/>
              <a:ea typeface="Anton"/>
              <a:cs typeface="Anton"/>
              <a:sym typeface="Anton"/>
            </a:endParaRPr>
          </a:p>
          <a:p>
            <a:pPr marL="0" lvl="0" indent="0" algn="ctr">
              <a:lnSpc>
                <a:spcPts val="6066"/>
              </a:lnSpc>
            </a:pPr>
            <a:r>
              <a:rPr lang="en-US" sz="7200" dirty="0">
                <a:solidFill>
                  <a:srgbClr val="294D70"/>
                </a:solidFill>
                <a:latin typeface="Anton"/>
                <a:ea typeface="Anton"/>
                <a:cs typeface="Anton"/>
                <a:sym typeface="Anton"/>
              </a:rPr>
              <a:t>THE SOLUTION PROCESS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761468" y="1284690"/>
            <a:ext cx="12765064" cy="7722864"/>
          </a:xfrm>
          <a:custGeom>
            <a:avLst/>
            <a:gdLst/>
            <a:ahLst/>
            <a:cxnLst/>
            <a:rect l="l" t="t" r="r" b="b"/>
            <a:pathLst>
              <a:path w="12765064" h="7722864">
                <a:moveTo>
                  <a:pt x="0" y="0"/>
                </a:moveTo>
                <a:lnTo>
                  <a:pt x="12765064" y="0"/>
                </a:lnTo>
                <a:lnTo>
                  <a:pt x="12765064" y="7722863"/>
                </a:lnTo>
                <a:lnTo>
                  <a:pt x="0" y="772286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RF </a:t>
            </a:r>
            <a:r>
              <a:rPr lang="en-US" sz="5600">
                <a:solidFill>
                  <a:srgbClr val="FF3D00"/>
                </a:solidFill>
                <a:latin typeface="Anton"/>
                <a:ea typeface="Anton"/>
                <a:cs typeface="Anton"/>
                <a:sym typeface="Anton"/>
              </a:rPr>
              <a:t>BEHAVIORS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WHAT IS </a:t>
            </a:r>
            <a:r>
              <a:rPr lang="en-US" sz="5600">
                <a:solidFill>
                  <a:srgbClr val="FF3D00"/>
                </a:solidFill>
                <a:latin typeface="Anton"/>
                <a:ea typeface="Anton"/>
                <a:cs typeface="Anton"/>
                <a:sym typeface="Anton"/>
              </a:rPr>
              <a:t>RF?</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8" name="Picture 7">
            <a:extLst>
              <a:ext uri="{FF2B5EF4-FFF2-40B4-BE49-F238E27FC236}">
                <a16:creationId xmlns:a16="http://schemas.microsoft.com/office/drawing/2014/main" id="{453EBBE0-48DC-BBE4-D6FC-BA32596A38C1}"/>
              </a:ext>
            </a:extLst>
          </p:cNvPr>
          <p:cNvPicPr>
            <a:picLocks noChangeAspect="1"/>
          </p:cNvPicPr>
          <p:nvPr/>
        </p:nvPicPr>
        <p:blipFill>
          <a:blip r:embed="rId5"/>
          <a:stretch>
            <a:fillRect/>
          </a:stretch>
        </p:blipFill>
        <p:spPr>
          <a:xfrm>
            <a:off x="3537298" y="4092647"/>
            <a:ext cx="11213401" cy="4966740"/>
          </a:xfrm>
          <a:prstGeom prst="rect">
            <a:avLst/>
          </a:prstGeom>
        </p:spPr>
      </p:pic>
      <p:pic>
        <p:nvPicPr>
          <p:cNvPr id="9" name="Picture 8">
            <a:extLst>
              <a:ext uri="{FF2B5EF4-FFF2-40B4-BE49-F238E27FC236}">
                <a16:creationId xmlns:a16="http://schemas.microsoft.com/office/drawing/2014/main" id="{4935397E-930D-CB5E-71B4-FF5CD28D4E7F}"/>
              </a:ext>
            </a:extLst>
          </p:cNvPr>
          <p:cNvPicPr>
            <a:picLocks noChangeAspect="1"/>
          </p:cNvPicPr>
          <p:nvPr/>
        </p:nvPicPr>
        <p:blipFill>
          <a:blip r:embed="rId6"/>
          <a:stretch>
            <a:fillRect/>
          </a:stretch>
        </p:blipFill>
        <p:spPr>
          <a:xfrm>
            <a:off x="5863340" y="1033943"/>
            <a:ext cx="5984970" cy="248693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37927" y="0"/>
            <a:ext cx="1350073" cy="1350073"/>
            <a:chOff x="0" y="0"/>
            <a:chExt cx="361541" cy="361541"/>
          </a:xfrm>
        </p:grpSpPr>
        <p:sp>
          <p:nvSpPr>
            <p:cNvPr id="3" name="Freeform 3"/>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76485" y="2338380"/>
            <a:ext cx="7810885" cy="4525719"/>
          </a:xfrm>
          <a:custGeom>
            <a:avLst/>
            <a:gdLst/>
            <a:ahLst/>
            <a:cxnLst/>
            <a:rect l="l" t="t" r="r" b="b"/>
            <a:pathLst>
              <a:path w="7810885" h="4525719">
                <a:moveTo>
                  <a:pt x="0" y="0"/>
                </a:moveTo>
                <a:lnTo>
                  <a:pt x="7810885" y="0"/>
                </a:lnTo>
                <a:lnTo>
                  <a:pt x="7810885" y="4525719"/>
                </a:lnTo>
                <a:lnTo>
                  <a:pt x="0" y="4525719"/>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8626830" y="2499486"/>
            <a:ext cx="9360852" cy="5924699"/>
          </a:xfrm>
          <a:prstGeom prst="rect">
            <a:avLst/>
          </a:prstGeom>
        </p:spPr>
        <p:txBody>
          <a:bodyPr lIns="0" tIns="0" rIns="0" bIns="0" rtlCol="0" anchor="t">
            <a:spAutoFit/>
          </a:bodyPr>
          <a:lstStyle/>
          <a:p>
            <a:pPr algn="l">
              <a:lnSpc>
                <a:spcPts val="4282"/>
              </a:lnSpc>
            </a:pPr>
            <a:r>
              <a:rPr lang="en-US" sz="3058" b="1" dirty="0">
                <a:solidFill>
                  <a:srgbClr val="000000"/>
                </a:solidFill>
                <a:latin typeface="Inter Bold"/>
                <a:ea typeface="Inter Bold"/>
                <a:cs typeface="Inter Bold"/>
                <a:sym typeface="Inter Bold"/>
              </a:rPr>
              <a:t>•Very High Frequency (VHF):</a:t>
            </a:r>
          </a:p>
          <a:p>
            <a:pPr algn="l">
              <a:lnSpc>
                <a:spcPts val="3449"/>
              </a:lnSpc>
            </a:pPr>
            <a:r>
              <a:rPr lang="en-US" sz="2800" dirty="0">
                <a:solidFill>
                  <a:srgbClr val="000000"/>
                </a:solidFill>
                <a:latin typeface="Inter"/>
                <a:ea typeface="Inter"/>
                <a:cs typeface="Inter"/>
                <a:sym typeface="Inter"/>
              </a:rPr>
              <a:t> 152 MHz to 174 MHz – long range, difficult to get and configure repeaters, Simplex or Duplex technology</a:t>
            </a:r>
          </a:p>
          <a:p>
            <a:pPr algn="l">
              <a:lnSpc>
                <a:spcPts val="4282"/>
              </a:lnSpc>
            </a:pPr>
            <a:r>
              <a:rPr lang="en-US" sz="3058" b="1" dirty="0">
                <a:solidFill>
                  <a:srgbClr val="000000"/>
                </a:solidFill>
                <a:latin typeface="Inter Bold"/>
                <a:ea typeface="Inter Bold"/>
                <a:cs typeface="Inter Bold"/>
                <a:sym typeface="Inter Bold"/>
              </a:rPr>
              <a:t>•Ultra High Frequency (UHF):</a:t>
            </a:r>
          </a:p>
          <a:p>
            <a:pPr algn="l">
              <a:lnSpc>
                <a:spcPts val="3449"/>
              </a:lnSpc>
            </a:pPr>
            <a:r>
              <a:rPr lang="en-US" sz="2463" dirty="0">
                <a:solidFill>
                  <a:srgbClr val="000000"/>
                </a:solidFill>
                <a:latin typeface="Inter"/>
                <a:ea typeface="Inter"/>
                <a:cs typeface="Inter"/>
                <a:sym typeface="Inter"/>
              </a:rPr>
              <a:t> </a:t>
            </a:r>
            <a:r>
              <a:rPr lang="en-US" sz="2800" dirty="0">
                <a:solidFill>
                  <a:srgbClr val="000000"/>
                </a:solidFill>
                <a:latin typeface="Inter"/>
                <a:ea typeface="Inter"/>
                <a:cs typeface="Inter"/>
                <a:sym typeface="Inter"/>
              </a:rPr>
              <a:t>450 MHz – 512 MHz – Medium range, made for repeater systems and commercial/industrial</a:t>
            </a:r>
          </a:p>
          <a:p>
            <a:pPr algn="l">
              <a:lnSpc>
                <a:spcPts val="3449"/>
              </a:lnSpc>
            </a:pPr>
            <a:endParaRPr lang="en-US" sz="2463" dirty="0">
              <a:solidFill>
                <a:srgbClr val="000000"/>
              </a:solidFill>
              <a:latin typeface="Inter"/>
              <a:ea typeface="Inter"/>
              <a:cs typeface="Inter"/>
              <a:sym typeface="Inter"/>
            </a:endParaRPr>
          </a:p>
          <a:p>
            <a:pPr algn="l">
              <a:lnSpc>
                <a:spcPts val="4282"/>
              </a:lnSpc>
            </a:pPr>
            <a:r>
              <a:rPr lang="en-US" sz="3058" b="1" dirty="0">
                <a:solidFill>
                  <a:srgbClr val="000000"/>
                </a:solidFill>
                <a:latin typeface="Inter Bold"/>
                <a:ea typeface="Inter Bold"/>
                <a:cs typeface="Inter Bold"/>
                <a:sym typeface="Inter Bold"/>
              </a:rPr>
              <a:t>•700 MHz:</a:t>
            </a:r>
            <a:r>
              <a:rPr lang="en-US" sz="3058" dirty="0">
                <a:solidFill>
                  <a:srgbClr val="000000"/>
                </a:solidFill>
                <a:latin typeface="Inter"/>
                <a:ea typeface="Inter"/>
                <a:cs typeface="Inter"/>
                <a:sym typeface="Inter"/>
              </a:rPr>
              <a:t> Mix of narrowband Public Safety voice channels, wideband data in FirstNet band 14</a:t>
            </a:r>
          </a:p>
          <a:p>
            <a:pPr algn="l">
              <a:lnSpc>
                <a:spcPts val="4282"/>
              </a:lnSpc>
            </a:pPr>
            <a:r>
              <a:rPr lang="en-US" sz="3058" b="1" dirty="0">
                <a:solidFill>
                  <a:srgbClr val="000000"/>
                </a:solidFill>
                <a:latin typeface="Inter Bold"/>
                <a:ea typeface="Inter Bold"/>
                <a:cs typeface="Inter Bold"/>
                <a:sym typeface="Inter Bold"/>
              </a:rPr>
              <a:t>•800 MHz:</a:t>
            </a:r>
            <a:r>
              <a:rPr lang="en-US" sz="3058" dirty="0">
                <a:solidFill>
                  <a:srgbClr val="000000"/>
                </a:solidFill>
                <a:latin typeface="Inter"/>
                <a:ea typeface="Inter"/>
                <a:cs typeface="Inter"/>
                <a:sym typeface="Inter"/>
              </a:rPr>
              <a:t> Used extensively by Public Safety for wide area radio networks</a:t>
            </a:r>
          </a:p>
          <a:p>
            <a:pPr marL="0" lvl="0" indent="0" algn="l">
              <a:lnSpc>
                <a:spcPts val="3449"/>
              </a:lnSpc>
              <a:spcBef>
                <a:spcPct val="0"/>
              </a:spcBef>
            </a:pPr>
            <a:endParaRPr lang="en-US" sz="3058" dirty="0">
              <a:solidFill>
                <a:srgbClr val="000000"/>
              </a:solidFill>
              <a:latin typeface="Inter"/>
              <a:ea typeface="Inter"/>
              <a:cs typeface="Inter"/>
              <a:sym typeface="Inter"/>
            </a:endParaRPr>
          </a:p>
        </p:txBody>
      </p:sp>
      <p:sp>
        <p:nvSpPr>
          <p:cNvPr id="8" name="TextBox 8"/>
          <p:cNvSpPr txBox="1"/>
          <p:nvPr/>
        </p:nvSpPr>
        <p:spPr>
          <a:xfrm>
            <a:off x="2450827" y="157443"/>
            <a:ext cx="9504319" cy="1235578"/>
          </a:xfrm>
          <a:prstGeom prst="rect">
            <a:avLst/>
          </a:prstGeom>
        </p:spPr>
        <p:txBody>
          <a:bodyPr lIns="0" tIns="0" rIns="0" bIns="0" rtlCol="0" anchor="t">
            <a:spAutoFit/>
          </a:bodyPr>
          <a:lstStyle/>
          <a:p>
            <a:pPr marL="0" lvl="0" indent="0" algn="l">
              <a:lnSpc>
                <a:spcPts val="10122"/>
              </a:lnSpc>
            </a:pPr>
            <a:r>
              <a:rPr lang="en-US" sz="7230">
                <a:solidFill>
                  <a:srgbClr val="294D70"/>
                </a:solidFill>
                <a:latin typeface="Anton"/>
                <a:ea typeface="Anton"/>
                <a:cs typeface="Anton"/>
                <a:sym typeface="Anton"/>
              </a:rPr>
              <a:t>Public Safety </a:t>
            </a:r>
            <a:r>
              <a:rPr lang="en-US" sz="7230">
                <a:solidFill>
                  <a:srgbClr val="FF3D00"/>
                </a:solidFill>
                <a:latin typeface="Anton"/>
                <a:ea typeface="Anton"/>
                <a:cs typeface="Anton"/>
                <a:sym typeface="Anton"/>
              </a:rPr>
              <a:t>FREQUENCIES</a:t>
            </a:r>
          </a:p>
        </p:txBody>
      </p:sp>
      <p:sp>
        <p:nvSpPr>
          <p:cNvPr id="9" name="TextBox 9"/>
          <p:cNvSpPr txBox="1"/>
          <p:nvPr/>
        </p:nvSpPr>
        <p:spPr>
          <a:xfrm>
            <a:off x="1440505" y="7424014"/>
            <a:ext cx="6103295" cy="1128514"/>
          </a:xfrm>
          <a:prstGeom prst="rect">
            <a:avLst/>
          </a:prstGeom>
        </p:spPr>
        <p:txBody>
          <a:bodyPr wrap="square" lIns="0" tIns="0" rIns="0" bIns="0" rtlCol="0" anchor="t">
            <a:spAutoFit/>
          </a:bodyPr>
          <a:lstStyle/>
          <a:p>
            <a:pPr marL="0" lvl="0" indent="0" algn="l">
              <a:lnSpc>
                <a:spcPts val="4385"/>
              </a:lnSpc>
            </a:pPr>
            <a:r>
              <a:rPr lang="en-US" sz="4000" dirty="0">
                <a:solidFill>
                  <a:srgbClr val="FF3D00"/>
                </a:solidFill>
                <a:latin typeface="Anton"/>
                <a:ea typeface="Anton"/>
                <a:cs typeface="Anton"/>
                <a:sym typeface="Anton"/>
              </a:rPr>
              <a:t>WHAT BAND(S) DOES YOUR JURISDICTION USE?</a:t>
            </a:r>
          </a:p>
        </p:txBody>
      </p:sp>
      <p:grpSp>
        <p:nvGrpSpPr>
          <p:cNvPr id="10" name="Group 10"/>
          <p:cNvGrpSpPr/>
          <p:nvPr/>
        </p:nvGrpSpPr>
        <p:grpSpPr>
          <a:xfrm>
            <a:off x="17686933" y="10115749"/>
            <a:ext cx="153027" cy="54483"/>
            <a:chOff x="0" y="0"/>
            <a:chExt cx="1473200" cy="524510"/>
          </a:xfrm>
        </p:grpSpPr>
        <p:sp>
          <p:nvSpPr>
            <p:cNvPr id="11" name="Freeform 11"/>
            <p:cNvSpPr/>
            <p:nvPr/>
          </p:nvSpPr>
          <p:spPr>
            <a:xfrm>
              <a:off x="49530" y="15240"/>
              <a:ext cx="1377950" cy="463550"/>
            </a:xfrm>
            <a:custGeom>
              <a:avLst/>
              <a:gdLst/>
              <a:ahLst/>
              <a:cxnLst/>
              <a:rect l="l" t="t" r="r" b="b"/>
              <a:pathLst>
                <a:path w="1377950" h="463550">
                  <a:moveTo>
                    <a:pt x="386080" y="107950"/>
                  </a:moveTo>
                  <a:cubicBezTo>
                    <a:pt x="379730" y="349250"/>
                    <a:pt x="375920" y="384810"/>
                    <a:pt x="358140" y="410210"/>
                  </a:cubicBezTo>
                  <a:cubicBezTo>
                    <a:pt x="342900" y="433070"/>
                    <a:pt x="314960" y="452120"/>
                    <a:pt x="289560" y="458470"/>
                  </a:cubicBezTo>
                  <a:cubicBezTo>
                    <a:pt x="264160" y="463550"/>
                    <a:pt x="227330" y="457200"/>
                    <a:pt x="205740" y="441960"/>
                  </a:cubicBezTo>
                  <a:cubicBezTo>
                    <a:pt x="184150" y="427990"/>
                    <a:pt x="162560" y="393700"/>
                    <a:pt x="160020" y="368300"/>
                  </a:cubicBezTo>
                  <a:cubicBezTo>
                    <a:pt x="157480" y="342900"/>
                    <a:pt x="170180" y="307340"/>
                    <a:pt x="187960" y="289560"/>
                  </a:cubicBezTo>
                  <a:cubicBezTo>
                    <a:pt x="205740" y="271780"/>
                    <a:pt x="223520" y="267970"/>
                    <a:pt x="265430" y="261620"/>
                  </a:cubicBezTo>
                  <a:cubicBezTo>
                    <a:pt x="406400" y="234950"/>
                    <a:pt x="1226820" y="205740"/>
                    <a:pt x="1240790" y="247650"/>
                  </a:cubicBezTo>
                  <a:cubicBezTo>
                    <a:pt x="1245870" y="260350"/>
                    <a:pt x="1189990" y="299720"/>
                    <a:pt x="1179830" y="294640"/>
                  </a:cubicBezTo>
                  <a:cubicBezTo>
                    <a:pt x="1170940" y="289560"/>
                    <a:pt x="1200150" y="222250"/>
                    <a:pt x="1188720" y="210820"/>
                  </a:cubicBezTo>
                  <a:cubicBezTo>
                    <a:pt x="1177290" y="199390"/>
                    <a:pt x="1151890" y="219710"/>
                    <a:pt x="1112520" y="223520"/>
                  </a:cubicBezTo>
                  <a:cubicBezTo>
                    <a:pt x="963930" y="234950"/>
                    <a:pt x="195580" y="259080"/>
                    <a:pt x="68580" y="219710"/>
                  </a:cubicBezTo>
                  <a:cubicBezTo>
                    <a:pt x="38100" y="209550"/>
                    <a:pt x="27940" y="199390"/>
                    <a:pt x="16510" y="182880"/>
                  </a:cubicBezTo>
                  <a:cubicBezTo>
                    <a:pt x="5080" y="166370"/>
                    <a:pt x="0" y="139700"/>
                    <a:pt x="1270" y="120650"/>
                  </a:cubicBezTo>
                  <a:cubicBezTo>
                    <a:pt x="1270" y="105410"/>
                    <a:pt x="6350" y="91440"/>
                    <a:pt x="16510" y="80010"/>
                  </a:cubicBezTo>
                  <a:cubicBezTo>
                    <a:pt x="27940" y="64770"/>
                    <a:pt x="41910" y="50800"/>
                    <a:pt x="68580" y="43180"/>
                  </a:cubicBezTo>
                  <a:cubicBezTo>
                    <a:pt x="137160" y="26670"/>
                    <a:pt x="341630" y="80010"/>
                    <a:pt x="459740" y="87630"/>
                  </a:cubicBezTo>
                  <a:cubicBezTo>
                    <a:pt x="556260" y="93980"/>
                    <a:pt x="631190" y="81280"/>
                    <a:pt x="723900" y="93980"/>
                  </a:cubicBezTo>
                  <a:cubicBezTo>
                    <a:pt x="833120" y="107950"/>
                    <a:pt x="971550" y="161290"/>
                    <a:pt x="1070610" y="179070"/>
                  </a:cubicBezTo>
                  <a:cubicBezTo>
                    <a:pt x="1144270" y="191770"/>
                    <a:pt x="1224280" y="181610"/>
                    <a:pt x="1264920" y="198120"/>
                  </a:cubicBezTo>
                  <a:cubicBezTo>
                    <a:pt x="1287780" y="205740"/>
                    <a:pt x="1300480" y="217170"/>
                    <a:pt x="1310640" y="232410"/>
                  </a:cubicBezTo>
                  <a:cubicBezTo>
                    <a:pt x="1320800" y="246380"/>
                    <a:pt x="1327150" y="269240"/>
                    <a:pt x="1325880" y="287020"/>
                  </a:cubicBezTo>
                  <a:cubicBezTo>
                    <a:pt x="1324610" y="304800"/>
                    <a:pt x="1318260" y="326390"/>
                    <a:pt x="1304290" y="339090"/>
                  </a:cubicBezTo>
                  <a:cubicBezTo>
                    <a:pt x="1289050" y="355600"/>
                    <a:pt x="1250950" y="370840"/>
                    <a:pt x="1228090" y="369570"/>
                  </a:cubicBezTo>
                  <a:cubicBezTo>
                    <a:pt x="1209040" y="369570"/>
                    <a:pt x="1188720" y="358140"/>
                    <a:pt x="1176020" y="346710"/>
                  </a:cubicBezTo>
                  <a:cubicBezTo>
                    <a:pt x="1163320" y="334010"/>
                    <a:pt x="1150620" y="314960"/>
                    <a:pt x="1149350" y="295910"/>
                  </a:cubicBezTo>
                  <a:cubicBezTo>
                    <a:pt x="1148080" y="273050"/>
                    <a:pt x="1160780" y="234950"/>
                    <a:pt x="1176020" y="217170"/>
                  </a:cubicBezTo>
                  <a:cubicBezTo>
                    <a:pt x="1188720" y="203200"/>
                    <a:pt x="1210310" y="195580"/>
                    <a:pt x="1228090" y="193040"/>
                  </a:cubicBezTo>
                  <a:cubicBezTo>
                    <a:pt x="1245870" y="191770"/>
                    <a:pt x="1267460" y="196850"/>
                    <a:pt x="1282700" y="205740"/>
                  </a:cubicBezTo>
                  <a:cubicBezTo>
                    <a:pt x="1297940" y="214630"/>
                    <a:pt x="1313180" y="232410"/>
                    <a:pt x="1319530" y="248920"/>
                  </a:cubicBezTo>
                  <a:cubicBezTo>
                    <a:pt x="1325880" y="265430"/>
                    <a:pt x="1329690" y="288290"/>
                    <a:pt x="1322070" y="306070"/>
                  </a:cubicBezTo>
                  <a:cubicBezTo>
                    <a:pt x="1314450" y="327660"/>
                    <a:pt x="1290320" y="354330"/>
                    <a:pt x="1264920" y="365760"/>
                  </a:cubicBezTo>
                  <a:cubicBezTo>
                    <a:pt x="1235710" y="379730"/>
                    <a:pt x="1182370" y="370840"/>
                    <a:pt x="1148080" y="369570"/>
                  </a:cubicBezTo>
                  <a:cubicBezTo>
                    <a:pt x="1120140" y="369570"/>
                    <a:pt x="1104900" y="370840"/>
                    <a:pt x="1071880" y="364490"/>
                  </a:cubicBezTo>
                  <a:cubicBezTo>
                    <a:pt x="1000760" y="351790"/>
                    <a:pt x="853440" y="292100"/>
                    <a:pt x="748030" y="276860"/>
                  </a:cubicBezTo>
                  <a:cubicBezTo>
                    <a:pt x="647700" y="261620"/>
                    <a:pt x="556260" y="274320"/>
                    <a:pt x="452120" y="265430"/>
                  </a:cubicBezTo>
                  <a:cubicBezTo>
                    <a:pt x="332740" y="256540"/>
                    <a:pt x="137160" y="245110"/>
                    <a:pt x="68580" y="219710"/>
                  </a:cubicBezTo>
                  <a:cubicBezTo>
                    <a:pt x="41910" y="209550"/>
                    <a:pt x="27940" y="198120"/>
                    <a:pt x="16510" y="182880"/>
                  </a:cubicBezTo>
                  <a:cubicBezTo>
                    <a:pt x="6350" y="171450"/>
                    <a:pt x="1270" y="157480"/>
                    <a:pt x="1270" y="142240"/>
                  </a:cubicBezTo>
                  <a:cubicBezTo>
                    <a:pt x="0" y="124460"/>
                    <a:pt x="5080" y="96520"/>
                    <a:pt x="16510" y="80010"/>
                  </a:cubicBezTo>
                  <a:cubicBezTo>
                    <a:pt x="27940" y="63500"/>
                    <a:pt x="36830" y="53340"/>
                    <a:pt x="68580" y="43180"/>
                  </a:cubicBezTo>
                  <a:cubicBezTo>
                    <a:pt x="205740" y="0"/>
                    <a:pt x="1102360" y="16510"/>
                    <a:pt x="1258570" y="40640"/>
                  </a:cubicBezTo>
                  <a:cubicBezTo>
                    <a:pt x="1299210" y="45720"/>
                    <a:pt x="1314450" y="45720"/>
                    <a:pt x="1332230" y="63500"/>
                  </a:cubicBezTo>
                  <a:cubicBezTo>
                    <a:pt x="1353820" y="83820"/>
                    <a:pt x="1365250" y="125730"/>
                    <a:pt x="1371600" y="165100"/>
                  </a:cubicBezTo>
                  <a:cubicBezTo>
                    <a:pt x="1377950" y="214630"/>
                    <a:pt x="1372870" y="297180"/>
                    <a:pt x="1356360" y="340360"/>
                  </a:cubicBezTo>
                  <a:cubicBezTo>
                    <a:pt x="1344930" y="370840"/>
                    <a:pt x="1329690" y="393700"/>
                    <a:pt x="1305560" y="408940"/>
                  </a:cubicBezTo>
                  <a:cubicBezTo>
                    <a:pt x="1277620" y="426720"/>
                    <a:pt x="1244600" y="424180"/>
                    <a:pt x="1187450" y="429260"/>
                  </a:cubicBezTo>
                  <a:cubicBezTo>
                    <a:pt x="1037590" y="443230"/>
                    <a:pt x="496570" y="435610"/>
                    <a:pt x="364490" y="430530"/>
                  </a:cubicBezTo>
                  <a:cubicBezTo>
                    <a:pt x="322580" y="429260"/>
                    <a:pt x="292100" y="439420"/>
                    <a:pt x="283210" y="425450"/>
                  </a:cubicBezTo>
                  <a:cubicBezTo>
                    <a:pt x="273050" y="410210"/>
                    <a:pt x="328930" y="355600"/>
                    <a:pt x="320040" y="335280"/>
                  </a:cubicBezTo>
                  <a:cubicBezTo>
                    <a:pt x="309880" y="313690"/>
                    <a:pt x="236220" y="330200"/>
                    <a:pt x="217170" y="303530"/>
                  </a:cubicBezTo>
                  <a:cubicBezTo>
                    <a:pt x="191770" y="265430"/>
                    <a:pt x="222250" y="129540"/>
                    <a:pt x="233680" y="90170"/>
                  </a:cubicBezTo>
                  <a:cubicBezTo>
                    <a:pt x="238760" y="73660"/>
                    <a:pt x="242570" y="66040"/>
                    <a:pt x="250190" y="57150"/>
                  </a:cubicBezTo>
                  <a:cubicBezTo>
                    <a:pt x="259080" y="48260"/>
                    <a:pt x="269240" y="39370"/>
                    <a:pt x="281940" y="35560"/>
                  </a:cubicBezTo>
                  <a:cubicBezTo>
                    <a:pt x="295910" y="31750"/>
                    <a:pt x="320040" y="30480"/>
                    <a:pt x="336550" y="35560"/>
                  </a:cubicBezTo>
                  <a:cubicBezTo>
                    <a:pt x="351790" y="41910"/>
                    <a:pt x="369570" y="58420"/>
                    <a:pt x="377190" y="72390"/>
                  </a:cubicBezTo>
                  <a:cubicBezTo>
                    <a:pt x="384810" y="83820"/>
                    <a:pt x="386080" y="107950"/>
                    <a:pt x="386080" y="107950"/>
                  </a:cubicBezTo>
                </a:path>
              </a:pathLst>
            </a:custGeom>
            <a:solidFill>
              <a:srgbClr val="294D70"/>
            </a:solidFill>
            <a:ln cap="sq">
              <a:noFill/>
              <a:prstDash val="solid"/>
              <a:miter/>
            </a:ln>
          </p:spPr>
          <p:txBody>
            <a:bodyPr/>
            <a:lstStyle/>
            <a:p>
              <a:endParaRPr lang="en-US"/>
            </a:p>
          </p:txBody>
        </p:sp>
      </p:grpSp>
      <p:grpSp>
        <p:nvGrpSpPr>
          <p:cNvPr id="12" name="Group 12"/>
          <p:cNvGrpSpPr/>
          <p:nvPr/>
        </p:nvGrpSpPr>
        <p:grpSpPr>
          <a:xfrm>
            <a:off x="0" y="9258300"/>
            <a:ext cx="18288000" cy="2514600"/>
            <a:chOff x="0" y="0"/>
            <a:chExt cx="24384000" cy="3352800"/>
          </a:xfrm>
        </p:grpSpPr>
        <p:sp>
          <p:nvSpPr>
            <p:cNvPr id="13" name="Freeform 1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7"/>
              <a:stretch>
                <a:fillRect/>
              </a:stretch>
            </a:blipFill>
          </p:spPr>
          <p:txBody>
            <a:bodyPr/>
            <a:lstStyle/>
            <a:p>
              <a:endParaRPr lang="en-US"/>
            </a:p>
          </p:txBody>
        </p:sp>
      </p:grpSp>
      <p:sp>
        <p:nvSpPr>
          <p:cNvPr id="15" name="TextBox 15"/>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3261536" y="989713"/>
            <a:ext cx="11764928" cy="8118997"/>
          </a:xfrm>
          <a:custGeom>
            <a:avLst/>
            <a:gdLst/>
            <a:ahLst/>
            <a:cxnLst/>
            <a:rect l="l" t="t" r="r" b="b"/>
            <a:pathLst>
              <a:path w="11642657" h="8018880">
                <a:moveTo>
                  <a:pt x="0" y="0"/>
                </a:moveTo>
                <a:lnTo>
                  <a:pt x="11642656" y="0"/>
                </a:lnTo>
                <a:lnTo>
                  <a:pt x="11642656" y="8018880"/>
                </a:lnTo>
                <a:lnTo>
                  <a:pt x="0" y="801888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RF </a:t>
            </a:r>
            <a:r>
              <a:rPr lang="en-US" sz="5600">
                <a:solidFill>
                  <a:srgbClr val="FF3D00"/>
                </a:solidFill>
                <a:latin typeface="Anton"/>
                <a:ea typeface="Anton"/>
                <a:cs typeface="Anton"/>
                <a:sym typeface="Anton"/>
              </a:rPr>
              <a:t>BEHAVIORS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F2CC5D-D0A7-E3A0-72A1-67303515FA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71600" y="2483652"/>
            <a:ext cx="4110178" cy="2057423"/>
          </a:xfrm>
          <a:prstGeom prst="rect">
            <a:avLst/>
          </a:prstGeom>
        </p:spPr>
      </p:pic>
      <p:pic>
        <p:nvPicPr>
          <p:cNvPr id="9" name="Picture 8">
            <a:extLst>
              <a:ext uri="{FF2B5EF4-FFF2-40B4-BE49-F238E27FC236}">
                <a16:creationId xmlns:a16="http://schemas.microsoft.com/office/drawing/2014/main" id="{798DB22C-45DA-D16F-8FE5-9F1E7BDC42C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51657" y="2530198"/>
            <a:ext cx="3395809" cy="2057423"/>
          </a:xfrm>
          <a:prstGeom prst="rect">
            <a:avLst/>
          </a:prstGeom>
        </p:spPr>
      </p:pic>
      <p:sp>
        <p:nvSpPr>
          <p:cNvPr id="10" name="Rectangle 9">
            <a:extLst>
              <a:ext uri="{FF2B5EF4-FFF2-40B4-BE49-F238E27FC236}">
                <a16:creationId xmlns:a16="http://schemas.microsoft.com/office/drawing/2014/main" id="{17087EDA-BCFA-BEC7-590B-BCFDB9A2A6A4}"/>
              </a:ext>
            </a:extLst>
          </p:cNvPr>
          <p:cNvSpPr/>
          <p:nvPr/>
        </p:nvSpPr>
        <p:spPr>
          <a:xfrm>
            <a:off x="8004191" y="2280299"/>
            <a:ext cx="620244" cy="553272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11" name="Picture 10">
            <a:extLst>
              <a:ext uri="{FF2B5EF4-FFF2-40B4-BE49-F238E27FC236}">
                <a16:creationId xmlns:a16="http://schemas.microsoft.com/office/drawing/2014/main" id="{3F9BC30E-4383-BEE0-7AA6-76F2D863FBA3}"/>
              </a:ext>
            </a:extLst>
          </p:cNvPr>
          <p:cNvPicPr>
            <a:picLocks noChangeAspect="1"/>
          </p:cNvPicPr>
          <p:nvPr/>
        </p:nvPicPr>
        <p:blipFill>
          <a:blip r:embed="rId3">
            <a:clrChange>
              <a:clrFrom>
                <a:srgbClr val="F8FDFE"/>
              </a:clrFrom>
              <a:clrTo>
                <a:srgbClr val="F8FDFE">
                  <a:alpha val="0"/>
                </a:srgbClr>
              </a:clrTo>
            </a:clrChange>
            <a:alphaModFix amt="50000"/>
          </a:blip>
          <a:stretch>
            <a:fillRect/>
          </a:stretch>
        </p:blipFill>
        <p:spPr>
          <a:xfrm>
            <a:off x="9991959" y="5506495"/>
            <a:ext cx="8176614" cy="1246718"/>
          </a:xfrm>
          <a:prstGeom prst="rect">
            <a:avLst/>
          </a:prstGeom>
        </p:spPr>
      </p:pic>
      <p:pic>
        <p:nvPicPr>
          <p:cNvPr id="12" name="Picture 11">
            <a:extLst>
              <a:ext uri="{FF2B5EF4-FFF2-40B4-BE49-F238E27FC236}">
                <a16:creationId xmlns:a16="http://schemas.microsoft.com/office/drawing/2014/main" id="{8FD9B661-FDA6-B9CC-668B-4078D1145282}"/>
              </a:ext>
            </a:extLst>
          </p:cNvPr>
          <p:cNvPicPr>
            <a:picLocks noChangeAspect="1"/>
          </p:cNvPicPr>
          <p:nvPr/>
        </p:nvPicPr>
        <p:blipFill>
          <a:blip r:embed="rId3">
            <a:clrChange>
              <a:clrFrom>
                <a:srgbClr val="F5FBFC"/>
              </a:clrFrom>
              <a:clrTo>
                <a:srgbClr val="F5FBFC">
                  <a:alpha val="0"/>
                </a:srgbClr>
              </a:clrTo>
            </a:clrChange>
            <a:alphaModFix amt="35000"/>
          </a:blip>
          <a:stretch>
            <a:fillRect/>
          </a:stretch>
        </p:blipFill>
        <p:spPr>
          <a:xfrm>
            <a:off x="435207" y="4711671"/>
            <a:ext cx="9665170" cy="2682658"/>
          </a:xfrm>
          <a:prstGeom prst="rect">
            <a:avLst/>
          </a:prstGeom>
        </p:spPr>
      </p:pic>
      <p:sp>
        <p:nvSpPr>
          <p:cNvPr id="14" name="TextBox 13">
            <a:extLst>
              <a:ext uri="{FF2B5EF4-FFF2-40B4-BE49-F238E27FC236}">
                <a16:creationId xmlns:a16="http://schemas.microsoft.com/office/drawing/2014/main" id="{FC46DF27-2753-4708-5C77-A15E6EB3F820}"/>
              </a:ext>
            </a:extLst>
          </p:cNvPr>
          <p:cNvSpPr txBox="1"/>
          <p:nvPr/>
        </p:nvSpPr>
        <p:spPr>
          <a:xfrm>
            <a:off x="1939799" y="7374354"/>
            <a:ext cx="4828822" cy="1569660"/>
          </a:xfrm>
          <a:prstGeom prst="rect">
            <a:avLst/>
          </a:prstGeom>
          <a:noFill/>
        </p:spPr>
        <p:txBody>
          <a:bodyPr wrap="square" rtlCol="0">
            <a:spAutoFit/>
          </a:bodyPr>
          <a:lstStyle/>
          <a:p>
            <a:r>
              <a:rPr lang="en-US" sz="3200" dirty="0"/>
              <a:t>Lower frequencies travel farther, reflect and penetrate. </a:t>
            </a:r>
          </a:p>
        </p:txBody>
      </p:sp>
      <p:cxnSp>
        <p:nvCxnSpPr>
          <p:cNvPr id="19" name="Straight Arrow Connector 18">
            <a:extLst>
              <a:ext uri="{FF2B5EF4-FFF2-40B4-BE49-F238E27FC236}">
                <a16:creationId xmlns:a16="http://schemas.microsoft.com/office/drawing/2014/main" id="{74F92E15-26E9-5D0E-3D34-41E5BCDAD32A}"/>
              </a:ext>
            </a:extLst>
          </p:cNvPr>
          <p:cNvCxnSpPr>
            <a:cxnSpLocks/>
          </p:cNvCxnSpPr>
          <p:nvPr/>
        </p:nvCxnSpPr>
        <p:spPr>
          <a:xfrm>
            <a:off x="6623339" y="4898258"/>
            <a:ext cx="199621" cy="949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1E643DD-57EC-A289-C487-1E5E65CA0043}"/>
              </a:ext>
            </a:extLst>
          </p:cNvPr>
          <p:cNvCxnSpPr>
            <a:cxnSpLocks/>
          </p:cNvCxnSpPr>
          <p:nvPr/>
        </p:nvCxnSpPr>
        <p:spPr>
          <a:xfrm>
            <a:off x="6623340" y="4928767"/>
            <a:ext cx="184514" cy="1345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AE19E59-9512-BA1A-986C-22874F198C74}"/>
              </a:ext>
            </a:extLst>
          </p:cNvPr>
          <p:cNvCxnSpPr>
            <a:cxnSpLocks/>
          </p:cNvCxnSpPr>
          <p:nvPr/>
        </p:nvCxnSpPr>
        <p:spPr>
          <a:xfrm>
            <a:off x="6576256" y="4898255"/>
            <a:ext cx="2829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A9D1D3FF-498D-DE69-AF5D-170A438B825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33051" y="3020124"/>
            <a:ext cx="5628368" cy="3785664"/>
          </a:xfrm>
          <a:prstGeom prst="rect">
            <a:avLst/>
          </a:prstGeom>
        </p:spPr>
      </p:pic>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7"/>
              <a:stretch>
                <a:fillRect/>
              </a:stretch>
            </a:blipFill>
          </p:spPr>
          <p:txBody>
            <a:bodyPr/>
            <a:lstStyle/>
            <a:p>
              <a:endParaRPr lang="en-US"/>
            </a:p>
          </p:txBody>
        </p:sp>
      </p:gr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HOW RADIO FREQUENCY </a:t>
            </a:r>
            <a:r>
              <a:rPr lang="en-US" sz="5600">
                <a:solidFill>
                  <a:srgbClr val="FF3D00"/>
                </a:solidFill>
                <a:latin typeface="Anton"/>
                <a:ea typeface="Anton"/>
                <a:cs typeface="Anton"/>
                <a:sym typeface="Anton"/>
              </a:rPr>
              <a:t>BEHAVES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13" name="TextBox 12">
            <a:extLst>
              <a:ext uri="{FF2B5EF4-FFF2-40B4-BE49-F238E27FC236}">
                <a16:creationId xmlns:a16="http://schemas.microsoft.com/office/drawing/2014/main" id="{D665B5F9-AC9B-F7EE-39CD-38356C5B8517}"/>
              </a:ext>
            </a:extLst>
          </p:cNvPr>
          <p:cNvSpPr txBox="1"/>
          <p:nvPr/>
        </p:nvSpPr>
        <p:spPr>
          <a:xfrm>
            <a:off x="11755089" y="2162747"/>
            <a:ext cx="4293353" cy="1569660"/>
          </a:xfrm>
          <a:prstGeom prst="rect">
            <a:avLst/>
          </a:prstGeom>
          <a:noFill/>
        </p:spPr>
        <p:txBody>
          <a:bodyPr wrap="square" rtlCol="0">
            <a:spAutoFit/>
          </a:bodyPr>
          <a:lstStyle/>
          <a:p>
            <a:r>
              <a:rPr lang="en-US" sz="3200" dirty="0"/>
              <a:t>Higher frequencies fade faster, don’t reflect and don</a:t>
            </a:r>
            <a:r>
              <a:rPr lang="mr-IN" sz="3200" dirty="0"/>
              <a:t>’</a:t>
            </a:r>
            <a:r>
              <a:rPr lang="en-US" sz="3200" dirty="0"/>
              <a:t>t penetrate</a:t>
            </a:r>
          </a:p>
        </p:txBody>
      </p:sp>
      <p:sp>
        <p:nvSpPr>
          <p:cNvPr id="15" name="TextBox 14">
            <a:extLst>
              <a:ext uri="{FF2B5EF4-FFF2-40B4-BE49-F238E27FC236}">
                <a16:creationId xmlns:a16="http://schemas.microsoft.com/office/drawing/2014/main" id="{1B244D6D-EB03-B85D-2231-0937D3F31BBF}"/>
              </a:ext>
            </a:extLst>
          </p:cNvPr>
          <p:cNvSpPr txBox="1"/>
          <p:nvPr/>
        </p:nvSpPr>
        <p:spPr>
          <a:xfrm>
            <a:off x="11146848" y="7392391"/>
            <a:ext cx="6461811" cy="1569660"/>
          </a:xfrm>
          <a:prstGeom prst="rect">
            <a:avLst/>
          </a:prstGeom>
          <a:noFill/>
        </p:spPr>
        <p:txBody>
          <a:bodyPr wrap="square" rtlCol="0">
            <a:spAutoFit/>
          </a:bodyPr>
          <a:lstStyle/>
          <a:p>
            <a:r>
              <a:rPr lang="en-US" sz="3200" dirty="0"/>
              <a:t>Note: The wavelength or frequency hasn’t changed but the amplitude or power has.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98015" y="1033943"/>
            <a:ext cx="8114049" cy="8122363"/>
          </a:xfrm>
          <a:custGeom>
            <a:avLst/>
            <a:gdLst/>
            <a:ahLst/>
            <a:cxnLst/>
            <a:rect l="l" t="t" r="r" b="b"/>
            <a:pathLst>
              <a:path w="8114049" h="8025612">
                <a:moveTo>
                  <a:pt x="0" y="0"/>
                </a:moveTo>
                <a:lnTo>
                  <a:pt x="8114049" y="0"/>
                </a:lnTo>
                <a:lnTo>
                  <a:pt x="8114049" y="8025612"/>
                </a:lnTo>
                <a:lnTo>
                  <a:pt x="0" y="8025612"/>
                </a:lnTo>
                <a:lnTo>
                  <a:pt x="0" y="0"/>
                </a:lnTo>
                <a:close/>
              </a:path>
            </a:pathLst>
          </a:custGeom>
          <a:blipFill>
            <a:blip r:embed="rId5"/>
            <a:stretch>
              <a:fillRect/>
            </a:stretch>
          </a:blipFill>
        </p:spPr>
        <p:txBody>
          <a:bodyPr/>
          <a:lstStyle/>
          <a:p>
            <a:endParaRPr lang="en-US"/>
          </a:p>
        </p:txBody>
      </p:sp>
      <p:sp>
        <p:nvSpPr>
          <p:cNvPr id="6" name="Freeform 6"/>
          <p:cNvSpPr/>
          <p:nvPr/>
        </p:nvSpPr>
        <p:spPr>
          <a:xfrm>
            <a:off x="11459834" y="4377025"/>
            <a:ext cx="4709432" cy="2486580"/>
          </a:xfrm>
          <a:custGeom>
            <a:avLst/>
            <a:gdLst/>
            <a:ahLst/>
            <a:cxnLst/>
            <a:rect l="l" t="t" r="r" b="b"/>
            <a:pathLst>
              <a:path w="4709432" h="2486580">
                <a:moveTo>
                  <a:pt x="0" y="0"/>
                </a:moveTo>
                <a:lnTo>
                  <a:pt x="4709432" y="0"/>
                </a:lnTo>
                <a:lnTo>
                  <a:pt x="4709432" y="2486580"/>
                </a:lnTo>
                <a:lnTo>
                  <a:pt x="0" y="2486580"/>
                </a:lnTo>
                <a:lnTo>
                  <a:pt x="0" y="0"/>
                </a:lnTo>
                <a:close/>
              </a:path>
            </a:pathLst>
          </a:custGeom>
          <a:blipFill>
            <a:blip r:embed="rId6"/>
            <a:stretch>
              <a:fillRect/>
            </a:stretch>
          </a:blipFill>
        </p:spPr>
        <p:txBody>
          <a:bodyPr/>
          <a:lstStyle/>
          <a:p>
            <a:endParaRPr lang="en-US"/>
          </a:p>
        </p:txBody>
      </p:sp>
      <p:sp>
        <p:nvSpPr>
          <p:cNvPr id="7" name="Freeform 7"/>
          <p:cNvSpPr/>
          <p:nvPr/>
        </p:nvSpPr>
        <p:spPr>
          <a:xfrm>
            <a:off x="9296400" y="6957149"/>
            <a:ext cx="4817004" cy="2190707"/>
          </a:xfrm>
          <a:custGeom>
            <a:avLst/>
            <a:gdLst/>
            <a:ahLst/>
            <a:cxnLst/>
            <a:rect l="l" t="t" r="r" b="b"/>
            <a:pathLst>
              <a:path w="4631669" h="1950176">
                <a:moveTo>
                  <a:pt x="0" y="0"/>
                </a:moveTo>
                <a:lnTo>
                  <a:pt x="4631668" y="0"/>
                </a:lnTo>
                <a:lnTo>
                  <a:pt x="4631668" y="1950176"/>
                </a:lnTo>
                <a:lnTo>
                  <a:pt x="0" y="1950176"/>
                </a:lnTo>
                <a:lnTo>
                  <a:pt x="0" y="0"/>
                </a:lnTo>
                <a:close/>
              </a:path>
            </a:pathLst>
          </a:custGeom>
          <a:blipFill>
            <a:blip r:embed="rId7"/>
            <a:stretch>
              <a:fillRect/>
            </a:stretch>
          </a:blipFill>
        </p:spPr>
        <p:txBody>
          <a:bodyPr/>
          <a:lstStyle/>
          <a:p>
            <a:endParaRPr lang="en-US"/>
          </a:p>
        </p:txBody>
      </p:sp>
      <p:sp>
        <p:nvSpPr>
          <p:cNvPr id="8" name="Freeform 8"/>
          <p:cNvSpPr/>
          <p:nvPr/>
        </p:nvSpPr>
        <p:spPr>
          <a:xfrm>
            <a:off x="9144000" y="495300"/>
            <a:ext cx="8620805" cy="3786475"/>
          </a:xfrm>
          <a:custGeom>
            <a:avLst/>
            <a:gdLst/>
            <a:ahLst/>
            <a:cxnLst/>
            <a:rect l="l" t="t" r="r" b="b"/>
            <a:pathLst>
              <a:path w="7978269" h="3151081">
                <a:moveTo>
                  <a:pt x="0" y="0"/>
                </a:moveTo>
                <a:lnTo>
                  <a:pt x="7978268" y="0"/>
                </a:lnTo>
                <a:lnTo>
                  <a:pt x="7978268" y="3151081"/>
                </a:lnTo>
                <a:lnTo>
                  <a:pt x="0" y="3151081"/>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RF </a:t>
            </a:r>
            <a:r>
              <a:rPr lang="en-US" sz="5600">
                <a:solidFill>
                  <a:srgbClr val="FF3D00"/>
                </a:solidFill>
                <a:latin typeface="Anton"/>
                <a:ea typeface="Anton"/>
                <a:cs typeface="Anton"/>
                <a:sym typeface="Anton"/>
              </a:rPr>
              <a:t>PATH LOSS</a:t>
            </a:r>
          </a:p>
        </p:txBody>
      </p:sp>
      <p:sp>
        <p:nvSpPr>
          <p:cNvPr id="10" name="TextBox 10"/>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667141" y="1314057"/>
            <a:ext cx="12953718" cy="7658886"/>
          </a:xfrm>
          <a:custGeom>
            <a:avLst/>
            <a:gdLst/>
            <a:ahLst/>
            <a:cxnLst/>
            <a:rect l="l" t="t" r="r" b="b"/>
            <a:pathLst>
              <a:path w="12953718" h="7658886">
                <a:moveTo>
                  <a:pt x="0" y="0"/>
                </a:moveTo>
                <a:lnTo>
                  <a:pt x="12953718" y="0"/>
                </a:lnTo>
                <a:lnTo>
                  <a:pt x="12953718" y="7658886"/>
                </a:lnTo>
                <a:lnTo>
                  <a:pt x="0" y="765888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1221 2019 </a:t>
            </a:r>
            <a:r>
              <a:rPr lang="en-US" sz="5600">
                <a:solidFill>
                  <a:srgbClr val="FF3D00"/>
                </a:solidFill>
                <a:latin typeface="Anton"/>
                <a:ea typeface="Anton"/>
                <a:cs typeface="Anton"/>
                <a:sym typeface="Anton"/>
              </a:rPr>
              <a:t>PATHWAY SURVIVABILITY</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7377470" y="1218565"/>
            <a:ext cx="11301259" cy="3037213"/>
          </a:xfrm>
          <a:custGeom>
            <a:avLst/>
            <a:gdLst/>
            <a:ahLst/>
            <a:cxnLst/>
            <a:rect l="l" t="t" r="r" b="b"/>
            <a:pathLst>
              <a:path w="11301259" h="3037213">
                <a:moveTo>
                  <a:pt x="0" y="0"/>
                </a:moveTo>
                <a:lnTo>
                  <a:pt x="11301259" y="0"/>
                </a:lnTo>
                <a:lnTo>
                  <a:pt x="11301259" y="3037213"/>
                </a:lnTo>
                <a:lnTo>
                  <a:pt x="0" y="3037213"/>
                </a:lnTo>
                <a:lnTo>
                  <a:pt x="0" y="0"/>
                </a:lnTo>
                <a:close/>
              </a:path>
            </a:pathLst>
          </a:custGeom>
          <a:blipFill>
            <a:blip r:embed="rId5"/>
            <a:stretch>
              <a:fillRect/>
            </a:stretch>
          </a:blipFill>
        </p:spPr>
        <p:txBody>
          <a:bodyPr/>
          <a:lstStyle/>
          <a:p>
            <a:endParaRPr lang="en-US"/>
          </a:p>
        </p:txBody>
      </p:sp>
      <p:sp>
        <p:nvSpPr>
          <p:cNvPr id="6" name="Freeform 6"/>
          <p:cNvSpPr/>
          <p:nvPr/>
        </p:nvSpPr>
        <p:spPr>
          <a:xfrm>
            <a:off x="3629066" y="4629930"/>
            <a:ext cx="8665302" cy="3227825"/>
          </a:xfrm>
          <a:custGeom>
            <a:avLst/>
            <a:gdLst/>
            <a:ahLst/>
            <a:cxnLst/>
            <a:rect l="l" t="t" r="r" b="b"/>
            <a:pathLst>
              <a:path w="8665302" h="3227825">
                <a:moveTo>
                  <a:pt x="0" y="0"/>
                </a:moveTo>
                <a:lnTo>
                  <a:pt x="8665303" y="0"/>
                </a:lnTo>
                <a:lnTo>
                  <a:pt x="8665303" y="3227825"/>
                </a:lnTo>
                <a:lnTo>
                  <a:pt x="0" y="3227825"/>
                </a:lnTo>
                <a:lnTo>
                  <a:pt x="0" y="0"/>
                </a:lnTo>
                <a:close/>
              </a:path>
            </a:pathLst>
          </a:custGeom>
          <a:blipFill>
            <a:blip r:embed="rId6"/>
            <a:stretch>
              <a:fillRect/>
            </a:stretch>
          </a:blipFill>
        </p:spPr>
        <p:txBody>
          <a:bodyPr/>
          <a:lstStyle/>
          <a:p>
            <a:endParaRPr lang="en-US"/>
          </a:p>
        </p:txBody>
      </p:sp>
      <p:sp>
        <p:nvSpPr>
          <p:cNvPr id="7" name="Freeform 7"/>
          <p:cNvSpPr/>
          <p:nvPr/>
        </p:nvSpPr>
        <p:spPr>
          <a:xfrm>
            <a:off x="396626" y="6945826"/>
            <a:ext cx="7955592" cy="2128121"/>
          </a:xfrm>
          <a:custGeom>
            <a:avLst/>
            <a:gdLst/>
            <a:ahLst/>
            <a:cxnLst/>
            <a:rect l="l" t="t" r="r" b="b"/>
            <a:pathLst>
              <a:path w="7955592" h="2128121">
                <a:moveTo>
                  <a:pt x="0" y="0"/>
                </a:moveTo>
                <a:lnTo>
                  <a:pt x="7955592" y="0"/>
                </a:lnTo>
                <a:lnTo>
                  <a:pt x="7955592" y="2128121"/>
                </a:lnTo>
                <a:lnTo>
                  <a:pt x="0" y="2128121"/>
                </a:lnTo>
                <a:lnTo>
                  <a:pt x="0" y="0"/>
                </a:lnTo>
                <a:close/>
              </a:path>
            </a:pathLst>
          </a:custGeom>
          <a:blipFill>
            <a:blip r:embed="rId7"/>
            <a:stretch>
              <a:fillRect/>
            </a:stretch>
          </a:blipFill>
        </p:spPr>
        <p:txBody>
          <a:bodyPr/>
          <a:lstStyle/>
          <a:p>
            <a:endParaRPr lang="en-US"/>
          </a:p>
        </p:txBody>
      </p:sp>
      <p:sp>
        <p:nvSpPr>
          <p:cNvPr id="8" name="Freeform 8"/>
          <p:cNvSpPr/>
          <p:nvPr/>
        </p:nvSpPr>
        <p:spPr>
          <a:xfrm>
            <a:off x="6715031" y="4097161"/>
            <a:ext cx="3274375" cy="1846452"/>
          </a:xfrm>
          <a:custGeom>
            <a:avLst/>
            <a:gdLst/>
            <a:ahLst/>
            <a:cxnLst/>
            <a:rect l="l" t="t" r="r" b="b"/>
            <a:pathLst>
              <a:path w="3274375" h="1846452">
                <a:moveTo>
                  <a:pt x="0" y="0"/>
                </a:moveTo>
                <a:lnTo>
                  <a:pt x="3274375" y="0"/>
                </a:lnTo>
                <a:lnTo>
                  <a:pt x="3274375" y="1846452"/>
                </a:lnTo>
                <a:lnTo>
                  <a:pt x="0" y="1846452"/>
                </a:lnTo>
                <a:lnTo>
                  <a:pt x="0" y="0"/>
                </a:lnTo>
                <a:close/>
              </a:path>
            </a:pathLst>
          </a:custGeom>
          <a:blipFill>
            <a:blip r:embed="rId8"/>
            <a:stretch>
              <a:fillRect/>
            </a:stretch>
          </a:blipFill>
        </p:spPr>
        <p:txBody>
          <a:bodyPr/>
          <a:lstStyle/>
          <a:p>
            <a:endParaRPr lang="en-US"/>
          </a:p>
        </p:txBody>
      </p:sp>
      <p:sp>
        <p:nvSpPr>
          <p:cNvPr id="9" name="Freeform 9"/>
          <p:cNvSpPr/>
          <p:nvPr/>
        </p:nvSpPr>
        <p:spPr>
          <a:xfrm>
            <a:off x="11890132" y="4125039"/>
            <a:ext cx="519543" cy="3273121"/>
          </a:xfrm>
          <a:custGeom>
            <a:avLst/>
            <a:gdLst/>
            <a:ahLst/>
            <a:cxnLst/>
            <a:rect l="l" t="t" r="r" b="b"/>
            <a:pathLst>
              <a:path w="519543" h="3273121">
                <a:moveTo>
                  <a:pt x="0" y="0"/>
                </a:moveTo>
                <a:lnTo>
                  <a:pt x="519543" y="0"/>
                </a:lnTo>
                <a:lnTo>
                  <a:pt x="519543" y="3273121"/>
                </a:lnTo>
                <a:lnTo>
                  <a:pt x="0" y="3273121"/>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COAX AND </a:t>
            </a:r>
            <a:r>
              <a:rPr lang="en-US" sz="5600">
                <a:solidFill>
                  <a:srgbClr val="FF3D00"/>
                </a:solidFill>
                <a:latin typeface="Anton"/>
                <a:ea typeface="Anton"/>
                <a:cs typeface="Anton"/>
                <a:sym typeface="Anton"/>
              </a:rPr>
              <a:t>SURVIVABILITY</a:t>
            </a:r>
          </a:p>
        </p:txBody>
      </p:sp>
      <p:sp>
        <p:nvSpPr>
          <p:cNvPr id="11" name="TextBox 11"/>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98015" y="1586537"/>
            <a:ext cx="4273986" cy="3201674"/>
          </a:xfrm>
          <a:custGeom>
            <a:avLst/>
            <a:gdLst/>
            <a:ahLst/>
            <a:cxnLst/>
            <a:rect l="l" t="t" r="r" b="b"/>
            <a:pathLst>
              <a:path w="4268140" h="3201674">
                <a:moveTo>
                  <a:pt x="0" y="0"/>
                </a:moveTo>
                <a:lnTo>
                  <a:pt x="4268140" y="0"/>
                </a:lnTo>
                <a:lnTo>
                  <a:pt x="4268140" y="3201673"/>
                </a:lnTo>
                <a:lnTo>
                  <a:pt x="0" y="3201673"/>
                </a:lnTo>
                <a:lnTo>
                  <a:pt x="0" y="0"/>
                </a:lnTo>
                <a:close/>
              </a:path>
            </a:pathLst>
          </a:custGeom>
          <a:blipFill>
            <a:blip r:embed="rId5"/>
            <a:stretch>
              <a:fillRect r="-3396"/>
            </a:stretch>
          </a:blipFill>
        </p:spPr>
        <p:txBody>
          <a:bodyPr/>
          <a:lstStyle/>
          <a:p>
            <a:endParaRPr lang="en-US"/>
          </a:p>
        </p:txBody>
      </p:sp>
      <p:sp>
        <p:nvSpPr>
          <p:cNvPr id="6" name="Freeform 6"/>
          <p:cNvSpPr/>
          <p:nvPr/>
        </p:nvSpPr>
        <p:spPr>
          <a:xfrm>
            <a:off x="4346256" y="0"/>
            <a:ext cx="7128891" cy="9258300"/>
          </a:xfrm>
          <a:custGeom>
            <a:avLst/>
            <a:gdLst/>
            <a:ahLst/>
            <a:cxnLst/>
            <a:rect l="l" t="t" r="r" b="b"/>
            <a:pathLst>
              <a:path w="7128891" h="9258300">
                <a:moveTo>
                  <a:pt x="0" y="0"/>
                </a:moveTo>
                <a:lnTo>
                  <a:pt x="7128891" y="0"/>
                </a:lnTo>
                <a:lnTo>
                  <a:pt x="7128891" y="9258300"/>
                </a:lnTo>
                <a:lnTo>
                  <a:pt x="0" y="9258300"/>
                </a:lnTo>
                <a:lnTo>
                  <a:pt x="0" y="0"/>
                </a:lnTo>
                <a:close/>
              </a:path>
            </a:pathLst>
          </a:custGeom>
          <a:blipFill>
            <a:blip r:embed="rId6"/>
            <a:stretch>
              <a:fillRect/>
            </a:stretch>
          </a:blipFill>
        </p:spPr>
        <p:txBody>
          <a:bodyPr/>
          <a:lstStyle/>
          <a:p>
            <a:endParaRPr lang="en-US"/>
          </a:p>
        </p:txBody>
      </p:sp>
      <p:sp>
        <p:nvSpPr>
          <p:cNvPr id="7" name="Freeform 7"/>
          <p:cNvSpPr/>
          <p:nvPr/>
        </p:nvSpPr>
        <p:spPr>
          <a:xfrm>
            <a:off x="11135963" y="0"/>
            <a:ext cx="7152037" cy="9258300"/>
          </a:xfrm>
          <a:custGeom>
            <a:avLst/>
            <a:gdLst/>
            <a:ahLst/>
            <a:cxnLst/>
            <a:rect l="l" t="t" r="r" b="b"/>
            <a:pathLst>
              <a:path w="7152037" h="9258300">
                <a:moveTo>
                  <a:pt x="0" y="0"/>
                </a:moveTo>
                <a:lnTo>
                  <a:pt x="7152037" y="0"/>
                </a:lnTo>
                <a:lnTo>
                  <a:pt x="7152037" y="9258300"/>
                </a:lnTo>
                <a:lnTo>
                  <a:pt x="0" y="9258300"/>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59723" y="325739"/>
            <a:ext cx="454472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RF COAX </a:t>
            </a:r>
            <a:r>
              <a:rPr lang="en-US" sz="5600">
                <a:solidFill>
                  <a:srgbClr val="FF3D00"/>
                </a:solidFill>
                <a:latin typeface="Anton"/>
                <a:ea typeface="Anton"/>
                <a:cs typeface="Anton"/>
                <a:sym typeface="Anton"/>
              </a:rPr>
              <a:t>PLENUM</a:t>
            </a:r>
          </a:p>
        </p:txBody>
      </p:sp>
      <p:sp>
        <p:nvSpPr>
          <p:cNvPr id="9" name="TextBox 9"/>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10" name="Freeform 10"/>
          <p:cNvSpPr/>
          <p:nvPr/>
        </p:nvSpPr>
        <p:spPr>
          <a:xfrm>
            <a:off x="1173331" y="5517792"/>
            <a:ext cx="2560469" cy="2514599"/>
          </a:xfrm>
          <a:custGeom>
            <a:avLst/>
            <a:gdLst/>
            <a:ahLst/>
            <a:cxnLst/>
            <a:rect l="l" t="t" r="r" b="b"/>
            <a:pathLst>
              <a:path w="2169449" h="2169449">
                <a:moveTo>
                  <a:pt x="0" y="0"/>
                </a:moveTo>
                <a:lnTo>
                  <a:pt x="2169450" y="0"/>
                </a:lnTo>
                <a:lnTo>
                  <a:pt x="2169450" y="2169449"/>
                </a:lnTo>
                <a:lnTo>
                  <a:pt x="0" y="21694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76485" y="2324100"/>
            <a:ext cx="5165668" cy="1743476"/>
          </a:xfrm>
          <a:custGeom>
            <a:avLst/>
            <a:gdLst/>
            <a:ahLst/>
            <a:cxnLst/>
            <a:rect l="l" t="t" r="r" b="b"/>
            <a:pathLst>
              <a:path w="4630703" h="1284428">
                <a:moveTo>
                  <a:pt x="0" y="0"/>
                </a:moveTo>
                <a:lnTo>
                  <a:pt x="4630703" y="0"/>
                </a:lnTo>
                <a:lnTo>
                  <a:pt x="4630703" y="1284429"/>
                </a:lnTo>
                <a:lnTo>
                  <a:pt x="0" y="1284429"/>
                </a:lnTo>
                <a:lnTo>
                  <a:pt x="0" y="0"/>
                </a:lnTo>
                <a:close/>
              </a:path>
            </a:pathLst>
          </a:custGeom>
          <a:blipFill>
            <a:blip r:embed="rId5"/>
            <a:stretch>
              <a:fillRect/>
            </a:stretch>
          </a:blipFill>
        </p:spPr>
        <p:txBody>
          <a:bodyPr/>
          <a:lstStyle/>
          <a:p>
            <a:endParaRPr lang="en-US"/>
          </a:p>
        </p:txBody>
      </p:sp>
      <p:sp>
        <p:nvSpPr>
          <p:cNvPr id="6" name="Freeform 6"/>
          <p:cNvSpPr/>
          <p:nvPr/>
        </p:nvSpPr>
        <p:spPr>
          <a:xfrm>
            <a:off x="5257800" y="3219216"/>
            <a:ext cx="5165668" cy="5629793"/>
          </a:xfrm>
          <a:custGeom>
            <a:avLst/>
            <a:gdLst/>
            <a:ahLst/>
            <a:cxnLst/>
            <a:rect l="l" t="t" r="r" b="b"/>
            <a:pathLst>
              <a:path w="4107988" h="4387743">
                <a:moveTo>
                  <a:pt x="0" y="0"/>
                </a:moveTo>
                <a:lnTo>
                  <a:pt x="4107988" y="0"/>
                </a:lnTo>
                <a:lnTo>
                  <a:pt x="4107988" y="4387744"/>
                </a:lnTo>
                <a:lnTo>
                  <a:pt x="0" y="4387744"/>
                </a:lnTo>
                <a:lnTo>
                  <a:pt x="0" y="0"/>
                </a:lnTo>
                <a:close/>
              </a:path>
            </a:pathLst>
          </a:custGeom>
          <a:blipFill>
            <a:blip r:embed="rId6"/>
            <a:stretch>
              <a:fillRect/>
            </a:stretch>
          </a:blipFill>
        </p:spPr>
        <p:txBody>
          <a:bodyPr/>
          <a:lstStyle/>
          <a:p>
            <a:endParaRPr lang="en-US"/>
          </a:p>
        </p:txBody>
      </p:sp>
      <p:sp>
        <p:nvSpPr>
          <p:cNvPr id="7" name="Freeform 7"/>
          <p:cNvSpPr/>
          <p:nvPr/>
        </p:nvSpPr>
        <p:spPr>
          <a:xfrm>
            <a:off x="11075144" y="-78731"/>
            <a:ext cx="7212856" cy="9337031"/>
          </a:xfrm>
          <a:custGeom>
            <a:avLst/>
            <a:gdLst/>
            <a:ahLst/>
            <a:cxnLst/>
            <a:rect l="l" t="t" r="r" b="b"/>
            <a:pathLst>
              <a:path w="7212856" h="9337031">
                <a:moveTo>
                  <a:pt x="0" y="0"/>
                </a:moveTo>
                <a:lnTo>
                  <a:pt x="7212856" y="0"/>
                </a:lnTo>
                <a:lnTo>
                  <a:pt x="7212856" y="9337031"/>
                </a:lnTo>
                <a:lnTo>
                  <a:pt x="0" y="9337031"/>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298015" y="929168"/>
            <a:ext cx="9014339" cy="953135"/>
          </a:xfrm>
          <a:prstGeom prst="rect">
            <a:avLst/>
          </a:prstGeom>
        </p:spPr>
        <p:txBody>
          <a:bodyPr lIns="0" tIns="0" rIns="0" bIns="0" rtlCol="0" anchor="t">
            <a:spAutoFit/>
          </a:bodyPr>
          <a:lstStyle/>
          <a:p>
            <a:pPr marL="0" lvl="0" indent="0" algn="l">
              <a:lnSpc>
                <a:spcPts val="7840"/>
              </a:lnSpc>
            </a:pPr>
            <a:r>
              <a:rPr lang="en-US" sz="5600">
                <a:solidFill>
                  <a:srgbClr val="FF3D00"/>
                </a:solidFill>
                <a:latin typeface="Anton"/>
                <a:ea typeface="Anton"/>
                <a:cs typeface="Anton"/>
                <a:sym typeface="Anton"/>
              </a:rPr>
              <a:t>1/2" PLENUM IN METAL </a:t>
            </a:r>
          </a:p>
        </p:txBody>
      </p:sp>
      <p:sp>
        <p:nvSpPr>
          <p:cNvPr id="9" name="TextBox 9"/>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RF COAX ALUMINUM</a:t>
            </a:r>
          </a:p>
        </p:txBody>
      </p:sp>
      <p:sp>
        <p:nvSpPr>
          <p:cNvPr id="10" name="TextBox 10"/>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grpSp>
        <p:nvGrpSpPr>
          <p:cNvPr id="11" name="Group 11"/>
          <p:cNvGrpSpPr/>
          <p:nvPr/>
        </p:nvGrpSpPr>
        <p:grpSpPr>
          <a:xfrm>
            <a:off x="1066800" y="4981238"/>
            <a:ext cx="2895600" cy="2905461"/>
            <a:chOff x="0" y="0"/>
            <a:chExt cx="3129989" cy="3129989"/>
          </a:xfrm>
        </p:grpSpPr>
        <p:sp>
          <p:nvSpPr>
            <p:cNvPr id="12" name="Freeform 12"/>
            <p:cNvSpPr/>
            <p:nvPr/>
          </p:nvSpPr>
          <p:spPr>
            <a:xfrm>
              <a:off x="0" y="0"/>
              <a:ext cx="3129989" cy="3129989"/>
            </a:xfrm>
            <a:custGeom>
              <a:avLst/>
              <a:gdLst/>
              <a:ahLst/>
              <a:cxnLst/>
              <a:rect l="l" t="t" r="r" b="b"/>
              <a:pathLst>
                <a:path w="3129989" h="3129989">
                  <a:moveTo>
                    <a:pt x="0" y="0"/>
                  </a:moveTo>
                  <a:lnTo>
                    <a:pt x="3129989" y="0"/>
                  </a:lnTo>
                  <a:lnTo>
                    <a:pt x="3129989" y="3129989"/>
                  </a:lnTo>
                  <a:lnTo>
                    <a:pt x="0" y="3129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6553200" y="259776"/>
            <a:ext cx="10812747" cy="8998523"/>
          </a:xfrm>
          <a:custGeom>
            <a:avLst/>
            <a:gdLst/>
            <a:ahLst/>
            <a:cxnLst/>
            <a:rect l="l" t="t" r="r" b="b"/>
            <a:pathLst>
              <a:path w="10355547" h="8893748">
                <a:moveTo>
                  <a:pt x="0" y="0"/>
                </a:moveTo>
                <a:lnTo>
                  <a:pt x="10355548" y="0"/>
                </a:lnTo>
                <a:lnTo>
                  <a:pt x="10355548" y="8893748"/>
                </a:lnTo>
                <a:lnTo>
                  <a:pt x="0" y="8893748"/>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2314198"/>
            <a:ext cx="3745639" cy="953135"/>
          </a:xfrm>
          <a:prstGeom prst="rect">
            <a:avLst/>
          </a:prstGeom>
        </p:spPr>
        <p:txBody>
          <a:bodyPr lIns="0" tIns="0" rIns="0" bIns="0" rtlCol="0" anchor="t">
            <a:spAutoFit/>
          </a:bodyPr>
          <a:lstStyle/>
          <a:p>
            <a:pPr marL="0" lvl="0" indent="0" algn="l">
              <a:lnSpc>
                <a:spcPts val="7840"/>
              </a:lnSpc>
            </a:pPr>
            <a:r>
              <a:rPr lang="en-US" sz="5600">
                <a:solidFill>
                  <a:srgbClr val="FF3D00"/>
                </a:solidFill>
                <a:latin typeface="Anton"/>
                <a:ea typeface="Anton"/>
                <a:cs typeface="Anton"/>
                <a:sym typeface="Anton"/>
              </a:rPr>
              <a:t>1/2" PLENUM</a:t>
            </a:r>
          </a:p>
        </p:txBody>
      </p:sp>
      <p:sp>
        <p:nvSpPr>
          <p:cNvPr id="7" name="TextBox 7"/>
          <p:cNvSpPr txBox="1"/>
          <p:nvPr/>
        </p:nvSpPr>
        <p:spPr>
          <a:xfrm>
            <a:off x="298015" y="259777"/>
            <a:ext cx="14359484" cy="1943735"/>
          </a:xfrm>
          <a:prstGeom prst="rect">
            <a:avLst/>
          </a:prstGeom>
        </p:spPr>
        <p:txBody>
          <a:bodyPr lIns="0" tIns="0" rIns="0" bIns="0" rtlCol="0" anchor="t">
            <a:spAutoFit/>
          </a:bodyPr>
          <a:lstStyle/>
          <a:p>
            <a:pPr algn="l">
              <a:lnSpc>
                <a:spcPts val="7840"/>
              </a:lnSpc>
            </a:pPr>
            <a:r>
              <a:rPr lang="en-US" sz="5600">
                <a:solidFill>
                  <a:srgbClr val="294D70"/>
                </a:solidFill>
                <a:latin typeface="Anton"/>
                <a:ea typeface="Anton"/>
                <a:cs typeface="Anton"/>
                <a:sym typeface="Anton"/>
              </a:rPr>
              <a:t>RF COAX - </a:t>
            </a:r>
          </a:p>
          <a:p>
            <a:pPr marL="0" lvl="0" indent="0" algn="l">
              <a:lnSpc>
                <a:spcPts val="7840"/>
              </a:lnSpc>
            </a:pPr>
            <a:r>
              <a:rPr lang="en-US" sz="5600">
                <a:solidFill>
                  <a:srgbClr val="294D70"/>
                </a:solidFill>
                <a:latin typeface="Anton"/>
                <a:ea typeface="Anton"/>
                <a:cs typeface="Anton"/>
                <a:sym typeface="Anton"/>
              </a:rPr>
              <a:t>2 HOUR FIRE RATED</a:t>
            </a:r>
          </a:p>
        </p:txBody>
      </p:sp>
      <p:sp>
        <p:nvSpPr>
          <p:cNvPr id="8" name="TextBox 8"/>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TextBox 5"/>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6" name="TextBox 6"/>
          <p:cNvSpPr txBox="1"/>
          <p:nvPr/>
        </p:nvSpPr>
        <p:spPr>
          <a:xfrm>
            <a:off x="3524020" y="512232"/>
            <a:ext cx="11239959" cy="5544235"/>
          </a:xfrm>
          <a:prstGeom prst="rect">
            <a:avLst/>
          </a:prstGeom>
        </p:spPr>
        <p:txBody>
          <a:bodyPr lIns="0" tIns="0" rIns="0" bIns="0" rtlCol="0" anchor="t">
            <a:spAutoFit/>
          </a:bodyPr>
          <a:lstStyle/>
          <a:p>
            <a:pPr algn="ctr">
              <a:lnSpc>
                <a:spcPts val="22251"/>
              </a:lnSpc>
            </a:pPr>
            <a:r>
              <a:rPr lang="en-US" sz="15893">
                <a:solidFill>
                  <a:srgbClr val="FF3D00"/>
                </a:solidFill>
                <a:latin typeface="Anton"/>
                <a:ea typeface="Anton"/>
                <a:cs typeface="Anton"/>
                <a:sym typeface="Anton"/>
              </a:rPr>
              <a:t>DAS</a:t>
            </a:r>
          </a:p>
          <a:p>
            <a:pPr marL="0" lvl="0" indent="0" algn="ctr">
              <a:lnSpc>
                <a:spcPts val="22251"/>
              </a:lnSpc>
            </a:pPr>
            <a:r>
              <a:rPr lang="en-US" sz="15893">
                <a:solidFill>
                  <a:srgbClr val="FF3D00"/>
                </a:solidFill>
                <a:latin typeface="Anton"/>
                <a:ea typeface="Anton"/>
                <a:cs typeface="Anton"/>
                <a:sym typeface="Anton"/>
              </a:rPr>
              <a:t>BASICS</a:t>
            </a:r>
          </a:p>
        </p:txBody>
      </p:sp>
      <p:sp>
        <p:nvSpPr>
          <p:cNvPr id="7" name="TextBox 7"/>
          <p:cNvSpPr txBox="1"/>
          <p:nvPr/>
        </p:nvSpPr>
        <p:spPr>
          <a:xfrm>
            <a:off x="559773" y="6587118"/>
            <a:ext cx="17168454" cy="1872307"/>
          </a:xfrm>
          <a:prstGeom prst="rect">
            <a:avLst/>
          </a:prstGeom>
        </p:spPr>
        <p:txBody>
          <a:bodyPr lIns="0" tIns="0" rIns="0" bIns="0" rtlCol="0" anchor="t">
            <a:spAutoFit/>
          </a:bodyPr>
          <a:lstStyle/>
          <a:p>
            <a:pPr algn="ctr">
              <a:lnSpc>
                <a:spcPts val="7253"/>
              </a:lnSpc>
            </a:pPr>
            <a:r>
              <a:rPr lang="en-US" sz="6600" dirty="0">
                <a:solidFill>
                  <a:srgbClr val="294D70"/>
                </a:solidFill>
                <a:latin typeface="Anton"/>
                <a:ea typeface="Anton"/>
                <a:cs typeface="Anton"/>
                <a:sym typeface="Anton"/>
              </a:rPr>
              <a:t>DISTRIBUTIVE ANTENNA SYSTEM</a:t>
            </a:r>
          </a:p>
          <a:p>
            <a:pPr marL="0" lvl="0" indent="0" algn="ctr">
              <a:lnSpc>
                <a:spcPts val="7253"/>
              </a:lnSpc>
            </a:pPr>
            <a:r>
              <a:rPr lang="en-US" sz="6600" dirty="0">
                <a:solidFill>
                  <a:srgbClr val="294D70"/>
                </a:solidFill>
                <a:latin typeface="Anton"/>
                <a:ea typeface="Anton"/>
                <a:cs typeface="Anton"/>
                <a:sym typeface="Anton"/>
              </a:rPr>
              <a:t>SOLUTION ARCHITECTURES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552354" y="1480632"/>
            <a:ext cx="13183293" cy="7761664"/>
          </a:xfrm>
          <a:custGeom>
            <a:avLst/>
            <a:gdLst/>
            <a:ahLst/>
            <a:cxnLst/>
            <a:rect l="l" t="t" r="r" b="b"/>
            <a:pathLst>
              <a:path w="13183293" h="7761664">
                <a:moveTo>
                  <a:pt x="0" y="0"/>
                </a:moveTo>
                <a:lnTo>
                  <a:pt x="13183292" y="0"/>
                </a:lnTo>
                <a:lnTo>
                  <a:pt x="13183292" y="7761664"/>
                </a:lnTo>
                <a:lnTo>
                  <a:pt x="0" y="776166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79822"/>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DAS RF SYSTEM </a:t>
            </a:r>
            <a:r>
              <a:rPr lang="en-US" sz="5600">
                <a:solidFill>
                  <a:srgbClr val="FF3D00"/>
                </a:solidFill>
                <a:latin typeface="Anton"/>
                <a:ea typeface="Anton"/>
                <a:cs typeface="Anton"/>
                <a:sym typeface="Anton"/>
              </a:rPr>
              <a:t>TOOL CHEST</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22484" y="1812131"/>
            <a:ext cx="16066682" cy="7059177"/>
          </a:xfrm>
          <a:prstGeom prst="rect">
            <a:avLst/>
          </a:prstGeom>
        </p:spPr>
        <p:txBody>
          <a:bodyPr lIns="0" tIns="0" rIns="0" bIns="0" rtlCol="0" anchor="t">
            <a:spAutoFit/>
          </a:bodyPr>
          <a:lstStyle/>
          <a:p>
            <a:pPr algn="just">
              <a:lnSpc>
                <a:spcPts val="5640"/>
              </a:lnSpc>
            </a:pPr>
            <a:r>
              <a:rPr lang="en-US" sz="4028" b="1" dirty="0">
                <a:solidFill>
                  <a:srgbClr val="000000"/>
                </a:solidFill>
                <a:latin typeface="Inter Bold"/>
                <a:ea typeface="Inter Bold"/>
                <a:cs typeface="Inter Bold"/>
                <a:sym typeface="Inter Bold"/>
              </a:rPr>
              <a:t>•Interoperable communications for first responders</a:t>
            </a:r>
          </a:p>
          <a:p>
            <a:pPr algn="just">
              <a:lnSpc>
                <a:spcPts val="5040"/>
              </a:lnSpc>
            </a:pPr>
            <a:r>
              <a:rPr lang="en-US" sz="3600" b="1" dirty="0">
                <a:solidFill>
                  <a:srgbClr val="000000"/>
                </a:solidFill>
                <a:latin typeface="Inter Bold"/>
                <a:ea typeface="Inter Bold"/>
                <a:cs typeface="Inter Bold"/>
                <a:sym typeface="Inter Bold"/>
              </a:rPr>
              <a:t>•Network and capacity to support broadband for data</a:t>
            </a:r>
          </a:p>
          <a:p>
            <a:pPr algn="just">
              <a:lnSpc>
                <a:spcPts val="5040"/>
              </a:lnSpc>
            </a:pPr>
            <a:r>
              <a:rPr lang="en-US" sz="3600" b="1" dirty="0">
                <a:solidFill>
                  <a:srgbClr val="000000"/>
                </a:solidFill>
                <a:latin typeface="Inter Bold"/>
                <a:ea typeface="Inter Bold"/>
                <a:cs typeface="Inter Bold"/>
                <a:sym typeface="Inter Bold"/>
              </a:rPr>
              <a:t>•Expand LTE to more rural areas of US</a:t>
            </a:r>
          </a:p>
          <a:p>
            <a:pPr algn="just">
              <a:lnSpc>
                <a:spcPts val="5040"/>
              </a:lnSpc>
            </a:pPr>
            <a:r>
              <a:rPr lang="en-US" sz="3600" b="1" dirty="0">
                <a:solidFill>
                  <a:srgbClr val="000000"/>
                </a:solidFill>
                <a:latin typeface="Inter Bold"/>
                <a:ea typeface="Inter Bold"/>
                <a:cs typeface="Inter Bold"/>
                <a:sym typeface="Inter Bold"/>
              </a:rPr>
              <a:t>•700 MHz (758-768 MHz and 788-798 MHz)</a:t>
            </a:r>
          </a:p>
          <a:p>
            <a:pPr algn="just">
              <a:lnSpc>
                <a:spcPts val="5040"/>
              </a:lnSpc>
            </a:pPr>
            <a:r>
              <a:rPr lang="en-US" sz="3600" b="1" dirty="0">
                <a:solidFill>
                  <a:srgbClr val="294D70"/>
                </a:solidFill>
                <a:latin typeface="Inter Bold"/>
                <a:ea typeface="Inter Bold"/>
                <a:cs typeface="Inter Bold"/>
                <a:sym typeface="Inter Bold"/>
              </a:rPr>
              <a:t>•</a:t>
            </a:r>
            <a:r>
              <a:rPr lang="en-US" sz="3600" b="1" dirty="0">
                <a:solidFill>
                  <a:srgbClr val="00B050"/>
                </a:solidFill>
                <a:latin typeface="Inter Bold"/>
                <a:ea typeface="Inter Bold"/>
                <a:cs typeface="Inter Bold"/>
                <a:sym typeface="Inter Bold"/>
              </a:rPr>
              <a:t>ALL 50 STATES HAVE OPTED IN!!</a:t>
            </a:r>
          </a:p>
          <a:p>
            <a:pPr algn="just">
              <a:lnSpc>
                <a:spcPts val="5040"/>
              </a:lnSpc>
            </a:pPr>
            <a:r>
              <a:rPr lang="en-US" sz="3600" b="1" dirty="0">
                <a:solidFill>
                  <a:srgbClr val="000000"/>
                </a:solidFill>
                <a:latin typeface="Inter Bold"/>
                <a:ea typeface="Inter Bold"/>
                <a:cs typeface="Inter Bold"/>
                <a:sym typeface="Inter Bold"/>
              </a:rPr>
              <a:t>•Leverages existing AT&amp;T network utilizing all LTE bands</a:t>
            </a:r>
          </a:p>
          <a:p>
            <a:pPr algn="just">
              <a:lnSpc>
                <a:spcPts val="5040"/>
              </a:lnSpc>
            </a:pPr>
            <a:r>
              <a:rPr lang="en-US" sz="3600" b="1" dirty="0">
                <a:solidFill>
                  <a:srgbClr val="000000"/>
                </a:solidFill>
                <a:latin typeface="Inter Bold"/>
                <a:ea typeface="Inter Bold"/>
                <a:cs typeface="Inter Bold"/>
                <a:sym typeface="Inter Bold"/>
              </a:rPr>
              <a:t>•AT&amp;T aggressively rolled out this network since 2019 and completed Urban/Suburban areas by 2024.</a:t>
            </a:r>
          </a:p>
          <a:p>
            <a:pPr algn="just">
              <a:lnSpc>
                <a:spcPts val="5040"/>
              </a:lnSpc>
            </a:pPr>
            <a:r>
              <a:rPr lang="en-US" sz="3600" b="1" dirty="0">
                <a:solidFill>
                  <a:srgbClr val="FF3D00"/>
                </a:solidFill>
                <a:latin typeface="Inter Bold"/>
                <a:ea typeface="Inter Bold"/>
                <a:cs typeface="Inter Bold"/>
                <a:sym typeface="Inter Bold"/>
              </a:rPr>
              <a:t>• March 2022 – AT&amp;T mandates FirstNet Notch Filters to be deployed on DAS/BDA Systems that retransmit Public Safety 700MHz</a:t>
            </a:r>
            <a:endParaRPr lang="en-US" sz="3600" b="1" dirty="0">
              <a:solidFill>
                <a:srgbClr val="00B0F0"/>
              </a:solidFill>
              <a:latin typeface="Inter Bold"/>
              <a:ea typeface="Inter Bold"/>
              <a:cs typeface="Inter Bold"/>
              <a:sym typeface="Inter Bold"/>
            </a:endParaRPr>
          </a:p>
          <a:p>
            <a:pPr marL="0" lvl="0" indent="0" algn="just">
              <a:lnSpc>
                <a:spcPts val="4808"/>
              </a:lnSpc>
            </a:pPr>
            <a:endParaRPr lang="en-US" sz="3600" b="1" dirty="0">
              <a:solidFill>
                <a:srgbClr val="FF3D00"/>
              </a:solidFill>
              <a:latin typeface="Inter Bold"/>
              <a:ea typeface="Inter Bold"/>
              <a:cs typeface="Inter Bold"/>
              <a:sym typeface="Inter Bold"/>
            </a:endParaRPr>
          </a:p>
        </p:txBody>
      </p:sp>
      <p:grpSp>
        <p:nvGrpSpPr>
          <p:cNvPr id="3" name="Group 3"/>
          <p:cNvGrpSpPr/>
          <p:nvPr/>
        </p:nvGrpSpPr>
        <p:grpSpPr>
          <a:xfrm>
            <a:off x="17591510" y="10042430"/>
            <a:ext cx="292418" cy="197167"/>
            <a:chOff x="0" y="0"/>
            <a:chExt cx="389890" cy="262890"/>
          </a:xfrm>
        </p:grpSpPr>
        <p:grpSp>
          <p:nvGrpSpPr>
            <p:cNvPr id="4" name="Group 4"/>
            <p:cNvGrpSpPr/>
            <p:nvPr/>
          </p:nvGrpSpPr>
          <p:grpSpPr>
            <a:xfrm>
              <a:off x="138430" y="0"/>
              <a:ext cx="251460" cy="251460"/>
              <a:chOff x="0" y="0"/>
              <a:chExt cx="251460" cy="251460"/>
            </a:xfrm>
          </p:grpSpPr>
          <p:sp>
            <p:nvSpPr>
              <p:cNvPr id="5" name="Freeform 5"/>
              <p:cNvSpPr/>
              <p:nvPr/>
            </p:nvSpPr>
            <p:spPr>
              <a:xfrm>
                <a:off x="50800" y="48260"/>
                <a:ext cx="148590" cy="153670"/>
              </a:xfrm>
              <a:custGeom>
                <a:avLst/>
                <a:gdLst/>
                <a:ahLst/>
                <a:cxnLst/>
                <a:rect l="l" t="t" r="r" b="b"/>
                <a:pathLst>
                  <a:path w="148590" h="153670">
                    <a:moveTo>
                      <a:pt x="148590" y="53340"/>
                    </a:moveTo>
                    <a:cubicBezTo>
                      <a:pt x="129540" y="133350"/>
                      <a:pt x="118110" y="139700"/>
                      <a:pt x="107950" y="144780"/>
                    </a:cubicBezTo>
                    <a:cubicBezTo>
                      <a:pt x="96520" y="149860"/>
                      <a:pt x="85090" y="153670"/>
                      <a:pt x="71120" y="151130"/>
                    </a:cubicBezTo>
                    <a:cubicBezTo>
                      <a:pt x="53340" y="148590"/>
                      <a:pt x="22860" y="129540"/>
                      <a:pt x="11430" y="115570"/>
                    </a:cubicBezTo>
                    <a:cubicBezTo>
                      <a:pt x="2540" y="104140"/>
                      <a:pt x="0" y="93980"/>
                      <a:pt x="0" y="80010"/>
                    </a:cubicBezTo>
                    <a:cubicBezTo>
                      <a:pt x="1270" y="62230"/>
                      <a:pt x="12700" y="27940"/>
                      <a:pt x="29210" y="15240"/>
                    </a:cubicBezTo>
                    <a:cubicBezTo>
                      <a:pt x="45720" y="2540"/>
                      <a:pt x="81280" y="0"/>
                      <a:pt x="99060" y="2540"/>
                    </a:cubicBezTo>
                    <a:cubicBezTo>
                      <a:pt x="111760" y="5080"/>
                      <a:pt x="130810" y="21590"/>
                      <a:pt x="130810" y="21590"/>
                    </a:cubicBezTo>
                  </a:path>
                </a:pathLst>
              </a:custGeom>
              <a:solidFill>
                <a:srgbClr val="FEFEFE"/>
              </a:solidFill>
              <a:ln cap="sq">
                <a:noFill/>
                <a:prstDash val="solid"/>
                <a:miter/>
              </a:ln>
            </p:spPr>
            <p:txBody>
              <a:bodyPr/>
              <a:lstStyle/>
              <a:p>
                <a:endParaRPr lang="en-US"/>
              </a:p>
            </p:txBody>
          </p:sp>
        </p:grpSp>
        <p:grpSp>
          <p:nvGrpSpPr>
            <p:cNvPr id="6" name="Group 6"/>
            <p:cNvGrpSpPr/>
            <p:nvPr/>
          </p:nvGrpSpPr>
          <p:grpSpPr>
            <a:xfrm>
              <a:off x="0" y="11430"/>
              <a:ext cx="251460" cy="251460"/>
              <a:chOff x="0" y="0"/>
              <a:chExt cx="251460" cy="251460"/>
            </a:xfrm>
          </p:grpSpPr>
          <p:sp>
            <p:nvSpPr>
              <p:cNvPr id="7" name="Freeform 7"/>
              <p:cNvSpPr/>
              <p:nvPr/>
            </p:nvSpPr>
            <p:spPr>
              <a:xfrm>
                <a:off x="49530" y="48260"/>
                <a:ext cx="149860" cy="153670"/>
              </a:xfrm>
              <a:custGeom>
                <a:avLst/>
                <a:gdLst/>
                <a:ahLst/>
                <a:cxnLst/>
                <a:rect l="l" t="t" r="r" b="b"/>
                <a:pathLst>
                  <a:path w="149860" h="153670">
                    <a:moveTo>
                      <a:pt x="149860" y="53340"/>
                    </a:moveTo>
                    <a:cubicBezTo>
                      <a:pt x="130810" y="133350"/>
                      <a:pt x="119380" y="139700"/>
                      <a:pt x="109220" y="144780"/>
                    </a:cubicBezTo>
                    <a:cubicBezTo>
                      <a:pt x="97790" y="149860"/>
                      <a:pt x="86360" y="153670"/>
                      <a:pt x="72390" y="151130"/>
                    </a:cubicBezTo>
                    <a:cubicBezTo>
                      <a:pt x="54610" y="148590"/>
                      <a:pt x="24130" y="129540"/>
                      <a:pt x="12700" y="114300"/>
                    </a:cubicBezTo>
                    <a:cubicBezTo>
                      <a:pt x="3810" y="104140"/>
                      <a:pt x="0" y="92710"/>
                      <a:pt x="1270" y="80010"/>
                    </a:cubicBezTo>
                    <a:cubicBezTo>
                      <a:pt x="2540" y="62230"/>
                      <a:pt x="13970" y="27940"/>
                      <a:pt x="30480" y="15240"/>
                    </a:cubicBezTo>
                    <a:cubicBezTo>
                      <a:pt x="46990" y="2540"/>
                      <a:pt x="82550" y="0"/>
                      <a:pt x="100330" y="2540"/>
                    </a:cubicBezTo>
                    <a:cubicBezTo>
                      <a:pt x="113030" y="5080"/>
                      <a:pt x="130810" y="21590"/>
                      <a:pt x="130810" y="21590"/>
                    </a:cubicBezTo>
                  </a:path>
                </a:pathLst>
              </a:custGeom>
              <a:solidFill>
                <a:srgbClr val="FEFEFE"/>
              </a:solidFill>
              <a:ln cap="sq">
                <a:noFill/>
                <a:prstDash val="solid"/>
                <a:miter/>
              </a:ln>
            </p:spPr>
            <p:txBody>
              <a:bodyPr/>
              <a:lstStyle/>
              <a:p>
                <a:endParaRPr lang="en-US"/>
              </a:p>
            </p:txBody>
          </p:sp>
        </p:grpSp>
      </p:grpSp>
      <p:sp>
        <p:nvSpPr>
          <p:cNvPr id="8" name="Freeform 8" descr="Upscale Image"/>
          <p:cNvSpPr/>
          <p:nvPr/>
        </p:nvSpPr>
        <p:spPr>
          <a:xfrm>
            <a:off x="331171" y="266531"/>
            <a:ext cx="3972373" cy="1158609"/>
          </a:xfrm>
          <a:custGeom>
            <a:avLst/>
            <a:gdLst/>
            <a:ahLst/>
            <a:cxnLst/>
            <a:rect l="l" t="t" r="r" b="b"/>
            <a:pathLst>
              <a:path w="3972373" h="1158609">
                <a:moveTo>
                  <a:pt x="0" y="0"/>
                </a:moveTo>
                <a:lnTo>
                  <a:pt x="3972373" y="0"/>
                </a:lnTo>
                <a:lnTo>
                  <a:pt x="3972373" y="1158608"/>
                </a:lnTo>
                <a:lnTo>
                  <a:pt x="0" y="1158608"/>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0" y="9258300"/>
            <a:ext cx="18288000" cy="2514600"/>
            <a:chOff x="0" y="0"/>
            <a:chExt cx="24384000" cy="3352800"/>
          </a:xfrm>
        </p:grpSpPr>
        <p:sp>
          <p:nvSpPr>
            <p:cNvPr id="10" name="Freeform 10"/>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12" name="TextBox 12"/>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479053" y="1160389"/>
            <a:ext cx="13329894" cy="8097911"/>
          </a:xfrm>
          <a:custGeom>
            <a:avLst/>
            <a:gdLst/>
            <a:ahLst/>
            <a:cxnLst/>
            <a:rect l="l" t="t" r="r" b="b"/>
            <a:pathLst>
              <a:path w="13329894" h="8097911">
                <a:moveTo>
                  <a:pt x="0" y="0"/>
                </a:moveTo>
                <a:lnTo>
                  <a:pt x="13329894" y="0"/>
                </a:lnTo>
                <a:lnTo>
                  <a:pt x="13329894" y="8097911"/>
                </a:lnTo>
                <a:lnTo>
                  <a:pt x="0" y="809791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CLASS B VS. CLASS A </a:t>
            </a:r>
            <a:r>
              <a:rPr lang="en-US" sz="5600">
                <a:solidFill>
                  <a:srgbClr val="FF3D00"/>
                </a:solidFill>
                <a:latin typeface="Anton"/>
                <a:ea typeface="Anton"/>
                <a:cs typeface="Anton"/>
                <a:sym typeface="Anton"/>
              </a:rPr>
              <a:t>RF ENVIRONMENT</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676400" y="1345494"/>
            <a:ext cx="15492841" cy="7596011"/>
          </a:xfrm>
          <a:custGeom>
            <a:avLst/>
            <a:gdLst/>
            <a:ahLst/>
            <a:cxnLst/>
            <a:rect l="l" t="t" r="r" b="b"/>
            <a:pathLst>
              <a:path w="14983682" h="7435652">
                <a:moveTo>
                  <a:pt x="0" y="0"/>
                </a:moveTo>
                <a:lnTo>
                  <a:pt x="14983682" y="0"/>
                </a:lnTo>
                <a:lnTo>
                  <a:pt x="14983682" y="7435652"/>
                </a:lnTo>
                <a:lnTo>
                  <a:pt x="0" y="743565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255759"/>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NEAR-FAR </a:t>
            </a:r>
            <a:r>
              <a:rPr lang="en-US" sz="5600">
                <a:solidFill>
                  <a:srgbClr val="FF3D00"/>
                </a:solidFill>
                <a:latin typeface="Anton"/>
                <a:ea typeface="Anton"/>
                <a:cs typeface="Anton"/>
                <a:sym typeface="Anton"/>
              </a:rPr>
              <a:t>EFFECT</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028700" y="1871133"/>
            <a:ext cx="2748478" cy="1281070"/>
          </a:xfrm>
          <a:custGeom>
            <a:avLst/>
            <a:gdLst/>
            <a:ahLst/>
            <a:cxnLst/>
            <a:rect l="l" t="t" r="r" b="b"/>
            <a:pathLst>
              <a:path w="2748478" h="1281070">
                <a:moveTo>
                  <a:pt x="0" y="0"/>
                </a:moveTo>
                <a:lnTo>
                  <a:pt x="2748478" y="0"/>
                </a:lnTo>
                <a:lnTo>
                  <a:pt x="2748478" y="1281070"/>
                </a:lnTo>
                <a:lnTo>
                  <a:pt x="0" y="1281070"/>
                </a:lnTo>
                <a:lnTo>
                  <a:pt x="0" y="0"/>
                </a:lnTo>
                <a:close/>
              </a:path>
            </a:pathLst>
          </a:custGeom>
          <a:blipFill>
            <a:blip r:embed="rId5"/>
            <a:stretch>
              <a:fillRect/>
            </a:stretch>
          </a:blipFill>
        </p:spPr>
        <p:txBody>
          <a:bodyPr/>
          <a:lstStyle/>
          <a:p>
            <a:endParaRPr lang="en-US"/>
          </a:p>
        </p:txBody>
      </p:sp>
      <p:sp>
        <p:nvSpPr>
          <p:cNvPr id="6" name="Freeform 6"/>
          <p:cNvSpPr/>
          <p:nvPr/>
        </p:nvSpPr>
        <p:spPr>
          <a:xfrm>
            <a:off x="2076276" y="3366425"/>
            <a:ext cx="653327" cy="5054686"/>
          </a:xfrm>
          <a:custGeom>
            <a:avLst/>
            <a:gdLst/>
            <a:ahLst/>
            <a:cxnLst/>
            <a:rect l="l" t="t" r="r" b="b"/>
            <a:pathLst>
              <a:path w="653327" h="5054686">
                <a:moveTo>
                  <a:pt x="0" y="0"/>
                </a:moveTo>
                <a:lnTo>
                  <a:pt x="653326" y="0"/>
                </a:lnTo>
                <a:lnTo>
                  <a:pt x="653326" y="5054685"/>
                </a:lnTo>
                <a:lnTo>
                  <a:pt x="0" y="5054685"/>
                </a:lnTo>
                <a:lnTo>
                  <a:pt x="0" y="0"/>
                </a:lnTo>
                <a:close/>
              </a:path>
            </a:pathLst>
          </a:custGeom>
          <a:blipFill>
            <a:blip r:embed="rId6"/>
            <a:stretch>
              <a:fillRect/>
            </a:stretch>
          </a:blipFill>
        </p:spPr>
        <p:txBody>
          <a:bodyPr/>
          <a:lstStyle/>
          <a:p>
            <a:endParaRPr lang="en-US"/>
          </a:p>
        </p:txBody>
      </p:sp>
      <p:sp>
        <p:nvSpPr>
          <p:cNvPr id="7" name="Freeform 7"/>
          <p:cNvSpPr/>
          <p:nvPr/>
        </p:nvSpPr>
        <p:spPr>
          <a:xfrm>
            <a:off x="3372642" y="3343678"/>
            <a:ext cx="5172873" cy="4695421"/>
          </a:xfrm>
          <a:custGeom>
            <a:avLst/>
            <a:gdLst/>
            <a:ahLst/>
            <a:cxnLst/>
            <a:rect l="l" t="t" r="r" b="b"/>
            <a:pathLst>
              <a:path w="4855337" h="4465994">
                <a:moveTo>
                  <a:pt x="0" y="0"/>
                </a:moveTo>
                <a:lnTo>
                  <a:pt x="4855337" y="0"/>
                </a:lnTo>
                <a:lnTo>
                  <a:pt x="4855337" y="4465994"/>
                </a:lnTo>
                <a:lnTo>
                  <a:pt x="0" y="4465994"/>
                </a:lnTo>
                <a:lnTo>
                  <a:pt x="0" y="0"/>
                </a:lnTo>
                <a:close/>
              </a:path>
            </a:pathLst>
          </a:custGeom>
          <a:blipFill>
            <a:blip r:embed="rId7"/>
            <a:stretch>
              <a:fillRect/>
            </a:stretch>
          </a:blipFill>
        </p:spPr>
        <p:txBody>
          <a:bodyPr/>
          <a:lstStyle/>
          <a:p>
            <a:endParaRPr lang="en-US" dirty="0"/>
          </a:p>
        </p:txBody>
      </p:sp>
      <p:sp>
        <p:nvSpPr>
          <p:cNvPr id="8" name="Freeform 8"/>
          <p:cNvSpPr/>
          <p:nvPr/>
        </p:nvSpPr>
        <p:spPr>
          <a:xfrm>
            <a:off x="10202062" y="1115367"/>
            <a:ext cx="2980538" cy="1300509"/>
          </a:xfrm>
          <a:custGeom>
            <a:avLst/>
            <a:gdLst/>
            <a:ahLst/>
            <a:cxnLst/>
            <a:rect l="l" t="t" r="r" b="b"/>
            <a:pathLst>
              <a:path w="2730664" h="1137777">
                <a:moveTo>
                  <a:pt x="0" y="0"/>
                </a:moveTo>
                <a:lnTo>
                  <a:pt x="2730664" y="0"/>
                </a:lnTo>
                <a:lnTo>
                  <a:pt x="2730664" y="1137777"/>
                </a:lnTo>
                <a:lnTo>
                  <a:pt x="0" y="1137777"/>
                </a:lnTo>
                <a:lnTo>
                  <a:pt x="0" y="0"/>
                </a:lnTo>
                <a:close/>
              </a:path>
            </a:pathLst>
          </a:custGeom>
          <a:blipFill>
            <a:blip r:embed="rId8"/>
            <a:stretch>
              <a:fillRect/>
            </a:stretch>
          </a:blipFill>
        </p:spPr>
        <p:txBody>
          <a:bodyPr/>
          <a:lstStyle/>
          <a:p>
            <a:endParaRPr lang="en-US"/>
          </a:p>
        </p:txBody>
      </p:sp>
      <p:sp>
        <p:nvSpPr>
          <p:cNvPr id="9" name="Freeform 9"/>
          <p:cNvSpPr/>
          <p:nvPr/>
        </p:nvSpPr>
        <p:spPr>
          <a:xfrm>
            <a:off x="11146827" y="2688562"/>
            <a:ext cx="6886421" cy="6378262"/>
          </a:xfrm>
          <a:custGeom>
            <a:avLst/>
            <a:gdLst/>
            <a:ahLst/>
            <a:cxnLst/>
            <a:rect l="l" t="t" r="r" b="b"/>
            <a:pathLst>
              <a:path w="6886421" h="6378262">
                <a:moveTo>
                  <a:pt x="0" y="0"/>
                </a:moveTo>
                <a:lnTo>
                  <a:pt x="6886420" y="0"/>
                </a:lnTo>
                <a:lnTo>
                  <a:pt x="6886420" y="6378262"/>
                </a:lnTo>
                <a:lnTo>
                  <a:pt x="0" y="6378262"/>
                </a:lnTo>
                <a:lnTo>
                  <a:pt x="0" y="0"/>
                </a:lnTo>
                <a:close/>
              </a:path>
            </a:pathLst>
          </a:custGeom>
          <a:blipFill>
            <a:blip r:embed="rId9"/>
            <a:stretch>
              <a:fillRect/>
            </a:stretch>
          </a:blipFill>
        </p:spPr>
        <p:txBody>
          <a:bodyPr/>
          <a:lstStyle/>
          <a:p>
            <a:endParaRPr lang="en-US"/>
          </a:p>
        </p:txBody>
      </p:sp>
      <p:sp>
        <p:nvSpPr>
          <p:cNvPr id="10" name="Freeform 10"/>
          <p:cNvSpPr/>
          <p:nvPr/>
        </p:nvSpPr>
        <p:spPr>
          <a:xfrm>
            <a:off x="10448452" y="3926114"/>
            <a:ext cx="2936655" cy="2955242"/>
          </a:xfrm>
          <a:custGeom>
            <a:avLst/>
            <a:gdLst/>
            <a:ahLst/>
            <a:cxnLst/>
            <a:rect l="l" t="t" r="r" b="b"/>
            <a:pathLst>
              <a:path w="2936655" h="2955242">
                <a:moveTo>
                  <a:pt x="0" y="0"/>
                </a:moveTo>
                <a:lnTo>
                  <a:pt x="2936655" y="0"/>
                </a:lnTo>
                <a:lnTo>
                  <a:pt x="2936655" y="2955241"/>
                </a:lnTo>
                <a:lnTo>
                  <a:pt x="0" y="2955241"/>
                </a:lnTo>
                <a:lnTo>
                  <a:pt x="0" y="0"/>
                </a:lnTo>
                <a:close/>
              </a:path>
            </a:pathLst>
          </a:custGeom>
          <a:blipFill>
            <a:blip r:embed="rId10"/>
            <a:stretch>
              <a:fillRect/>
            </a:stretch>
          </a:blipFill>
        </p:spPr>
        <p:txBody>
          <a:bodyPr/>
          <a:lstStyle/>
          <a:p>
            <a:endParaRPr lang="en-US"/>
          </a:p>
        </p:txBody>
      </p:sp>
      <p:sp>
        <p:nvSpPr>
          <p:cNvPr id="11" name="Freeform 11"/>
          <p:cNvSpPr/>
          <p:nvPr/>
        </p:nvSpPr>
        <p:spPr>
          <a:xfrm>
            <a:off x="9742486" y="2625605"/>
            <a:ext cx="1824908" cy="1300509"/>
          </a:xfrm>
          <a:custGeom>
            <a:avLst/>
            <a:gdLst/>
            <a:ahLst/>
            <a:cxnLst/>
            <a:rect l="l" t="t" r="r" b="b"/>
            <a:pathLst>
              <a:path w="1824908" h="1300509">
                <a:moveTo>
                  <a:pt x="0" y="0"/>
                </a:moveTo>
                <a:lnTo>
                  <a:pt x="1824908" y="0"/>
                </a:lnTo>
                <a:lnTo>
                  <a:pt x="1824908" y="1300509"/>
                </a:lnTo>
                <a:lnTo>
                  <a:pt x="0" y="1300509"/>
                </a:lnTo>
                <a:lnTo>
                  <a:pt x="0" y="0"/>
                </a:lnTo>
                <a:close/>
              </a:path>
            </a:pathLst>
          </a:custGeom>
          <a:blipFill>
            <a:blip r:embed="rId11"/>
            <a:stretch>
              <a:fillRect/>
            </a:stretch>
          </a:blipFill>
        </p:spPr>
        <p:txBody>
          <a:bodyPr/>
          <a:lstStyle/>
          <a:p>
            <a:endParaRPr lang="en-US"/>
          </a:p>
        </p:txBody>
      </p:sp>
      <p:sp>
        <p:nvSpPr>
          <p:cNvPr id="12" name="TextBox 12"/>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BASIC PASSIVE </a:t>
            </a:r>
            <a:r>
              <a:rPr lang="en-US" sz="5600">
                <a:solidFill>
                  <a:srgbClr val="FF3D00"/>
                </a:solidFill>
                <a:latin typeface="Anton"/>
                <a:ea typeface="Anton"/>
                <a:cs typeface="Anton"/>
                <a:sym typeface="Anton"/>
              </a:rPr>
              <a:t>DAS CONFIGURATION</a:t>
            </a:r>
          </a:p>
        </p:txBody>
      </p:sp>
      <p:sp>
        <p:nvSpPr>
          <p:cNvPr id="13" name="TextBox 13"/>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324100" y="1228379"/>
            <a:ext cx="13639800" cy="8050961"/>
          </a:xfrm>
          <a:custGeom>
            <a:avLst/>
            <a:gdLst/>
            <a:ahLst/>
            <a:cxnLst/>
            <a:rect l="l" t="t" r="r" b="b"/>
            <a:pathLst>
              <a:path w="12536510" h="7114470">
                <a:moveTo>
                  <a:pt x="0" y="0"/>
                </a:moveTo>
                <a:lnTo>
                  <a:pt x="12536510" y="0"/>
                </a:lnTo>
                <a:lnTo>
                  <a:pt x="12536510" y="7114470"/>
                </a:lnTo>
                <a:lnTo>
                  <a:pt x="0" y="7114470"/>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NFPA 1225 </a:t>
            </a:r>
            <a:r>
              <a:rPr lang="en-US" sz="5600">
                <a:solidFill>
                  <a:srgbClr val="FF3D00"/>
                </a:solidFill>
                <a:latin typeface="Anton"/>
                <a:ea typeface="Anton"/>
                <a:cs typeface="Anton"/>
                <a:sym typeface="Anton"/>
              </a:rPr>
              <a:t>DONOR ANTENNAS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925071" y="1840716"/>
            <a:ext cx="16437858" cy="7417584"/>
          </a:xfrm>
          <a:custGeom>
            <a:avLst/>
            <a:gdLst/>
            <a:ahLst/>
            <a:cxnLst/>
            <a:rect l="l" t="t" r="r" b="b"/>
            <a:pathLst>
              <a:path w="16437858" h="7417584">
                <a:moveTo>
                  <a:pt x="0" y="0"/>
                </a:moveTo>
                <a:lnTo>
                  <a:pt x="16437858" y="0"/>
                </a:lnTo>
                <a:lnTo>
                  <a:pt x="16437858" y="7417584"/>
                </a:lnTo>
                <a:lnTo>
                  <a:pt x="0" y="741758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79410" y="787165"/>
            <a:ext cx="15327405" cy="953135"/>
          </a:xfrm>
          <a:prstGeom prst="rect">
            <a:avLst/>
          </a:prstGeom>
        </p:spPr>
        <p:txBody>
          <a:bodyPr lIns="0" tIns="0" rIns="0" bIns="0" rtlCol="0" anchor="t">
            <a:spAutoFit/>
          </a:bodyPr>
          <a:lstStyle/>
          <a:p>
            <a:pPr marL="0" lvl="0" indent="0" algn="l">
              <a:lnSpc>
                <a:spcPts val="7840"/>
              </a:lnSpc>
            </a:pPr>
            <a:r>
              <a:rPr lang="en-US" sz="5600" dirty="0">
                <a:solidFill>
                  <a:srgbClr val="FF3D00"/>
                </a:solidFill>
                <a:latin typeface="Anton"/>
                <a:ea typeface="Anton"/>
                <a:cs typeface="Anton"/>
                <a:sym typeface="Anton"/>
              </a:rPr>
              <a:t>BAND 14 (FIRSTNET) NOTCH FILTER</a:t>
            </a:r>
          </a:p>
        </p:txBody>
      </p:sp>
      <p:sp>
        <p:nvSpPr>
          <p:cNvPr id="7" name="TextBox 7"/>
          <p:cNvSpPr txBox="1"/>
          <p:nvPr/>
        </p:nvSpPr>
        <p:spPr>
          <a:xfrm>
            <a:off x="482940" y="65170"/>
            <a:ext cx="14359484" cy="721995"/>
          </a:xfrm>
          <a:prstGeom prst="rect">
            <a:avLst/>
          </a:prstGeom>
        </p:spPr>
        <p:txBody>
          <a:bodyPr lIns="0" tIns="0" rIns="0" bIns="0" rtlCol="0" anchor="t">
            <a:spAutoFit/>
          </a:bodyPr>
          <a:lstStyle/>
          <a:p>
            <a:pPr marL="0" lvl="0" indent="0" algn="l">
              <a:lnSpc>
                <a:spcPts val="5879"/>
              </a:lnSpc>
            </a:pPr>
            <a:r>
              <a:rPr lang="en-US" sz="4199" dirty="0">
                <a:solidFill>
                  <a:srgbClr val="294D70"/>
                </a:solidFill>
                <a:latin typeface="Anton"/>
                <a:ea typeface="Anton"/>
                <a:cs typeface="Anton"/>
                <a:sym typeface="Anton"/>
              </a:rPr>
              <a:t>BEFORE AND AFTER DONOR ANTENNA INPUT RF READINGS</a:t>
            </a:r>
          </a:p>
        </p:txBody>
      </p:sp>
      <p:sp>
        <p:nvSpPr>
          <p:cNvPr id="8" name="TextBox 8"/>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926931" y="1256307"/>
            <a:ext cx="12434137" cy="8001993"/>
          </a:xfrm>
          <a:custGeom>
            <a:avLst/>
            <a:gdLst/>
            <a:ahLst/>
            <a:cxnLst/>
            <a:rect l="l" t="t" r="r" b="b"/>
            <a:pathLst>
              <a:path w="12219075" h="7774387">
                <a:moveTo>
                  <a:pt x="0" y="0"/>
                </a:moveTo>
                <a:lnTo>
                  <a:pt x="12219076" y="0"/>
                </a:lnTo>
                <a:lnTo>
                  <a:pt x="12219076" y="7774386"/>
                </a:lnTo>
                <a:lnTo>
                  <a:pt x="0" y="777438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TYPICAL VENUES </a:t>
            </a:r>
            <a:r>
              <a:rPr lang="en-US" sz="5600">
                <a:solidFill>
                  <a:srgbClr val="FF3D00"/>
                </a:solidFill>
                <a:latin typeface="Anton"/>
                <a:ea typeface="Anton"/>
                <a:cs typeface="Anton"/>
                <a:sym typeface="Anton"/>
              </a:rPr>
              <a:t>FOR PASSIVE DAS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438400" y="647700"/>
            <a:ext cx="12454484" cy="8865980"/>
          </a:xfrm>
          <a:custGeom>
            <a:avLst/>
            <a:gdLst/>
            <a:ahLst/>
            <a:cxnLst/>
            <a:rect l="l" t="t" r="r" b="b"/>
            <a:pathLst>
              <a:path w="10081844" h="7057291">
                <a:moveTo>
                  <a:pt x="0" y="0"/>
                </a:moveTo>
                <a:lnTo>
                  <a:pt x="10081844" y="0"/>
                </a:lnTo>
                <a:lnTo>
                  <a:pt x="10081844" y="7057291"/>
                </a:lnTo>
                <a:lnTo>
                  <a:pt x="0" y="7057291"/>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533400" y="139973"/>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BASIC ACTIVE </a:t>
            </a:r>
            <a:r>
              <a:rPr lang="en-US" sz="5600" dirty="0">
                <a:solidFill>
                  <a:srgbClr val="FF3D00"/>
                </a:solidFill>
                <a:latin typeface="Anton"/>
                <a:ea typeface="Anton"/>
                <a:cs typeface="Anton"/>
                <a:sym typeface="Anton"/>
              </a:rPr>
              <a:t>DAS CONFIGURATON</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9718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3581400" y="1392890"/>
            <a:ext cx="11887200" cy="6939615"/>
          </a:xfrm>
          <a:custGeom>
            <a:avLst/>
            <a:gdLst/>
            <a:ahLst/>
            <a:cxnLst/>
            <a:rect l="l" t="t" r="r" b="b"/>
            <a:pathLst>
              <a:path w="10914942" h="6658114">
                <a:moveTo>
                  <a:pt x="0" y="0"/>
                </a:moveTo>
                <a:lnTo>
                  <a:pt x="10914942" y="0"/>
                </a:lnTo>
                <a:lnTo>
                  <a:pt x="10914942" y="6658115"/>
                </a:lnTo>
                <a:lnTo>
                  <a:pt x="0" y="6658115"/>
                </a:lnTo>
                <a:lnTo>
                  <a:pt x="0" y="0"/>
                </a:lnTo>
                <a:close/>
              </a:path>
            </a:pathLst>
          </a:custGeom>
          <a:blipFill>
            <a:blip r:embed="rId5"/>
            <a:stretch>
              <a:fillRect/>
            </a:stretch>
          </a:blipFill>
        </p:spPr>
        <p:txBody>
          <a:bodyPr/>
          <a:lstStyle/>
          <a:p>
            <a:endParaRPr lang="en-US" dirty="0"/>
          </a:p>
        </p:txBody>
      </p:sp>
      <p:sp>
        <p:nvSpPr>
          <p:cNvPr id="7" name="TextBox 7"/>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BASIC ACTIVE </a:t>
            </a:r>
            <a:r>
              <a:rPr lang="en-US" sz="5600">
                <a:solidFill>
                  <a:srgbClr val="FF3D00"/>
                </a:solidFill>
                <a:latin typeface="Anton"/>
                <a:ea typeface="Anton"/>
                <a:cs typeface="Anton"/>
                <a:sym typeface="Anton"/>
              </a:rPr>
              <a:t>DAS CONFIGURATION</a:t>
            </a:r>
          </a:p>
        </p:txBody>
      </p:sp>
      <p:sp>
        <p:nvSpPr>
          <p:cNvPr id="8" name="TextBox 8"/>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578" name="Can 577">
            <a:extLst>
              <a:ext uri="{FF2B5EF4-FFF2-40B4-BE49-F238E27FC236}">
                <a16:creationId xmlns:a16="http://schemas.microsoft.com/office/drawing/2014/main" id="{CAEE8F85-F559-326C-3B39-E9476B1C83C9}"/>
              </a:ext>
            </a:extLst>
          </p:cNvPr>
          <p:cNvSpPr/>
          <p:nvPr/>
        </p:nvSpPr>
        <p:spPr>
          <a:xfrm>
            <a:off x="9334709" y="2150584"/>
            <a:ext cx="45719" cy="627321"/>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9" name="Straight Connector 578">
            <a:extLst>
              <a:ext uri="{FF2B5EF4-FFF2-40B4-BE49-F238E27FC236}">
                <a16:creationId xmlns:a16="http://schemas.microsoft.com/office/drawing/2014/main" id="{5CA6CB2E-FE73-4487-333A-43C4B9EF8A69}"/>
              </a:ext>
            </a:extLst>
          </p:cNvPr>
          <p:cNvCxnSpPr/>
          <p:nvPr/>
        </p:nvCxnSpPr>
        <p:spPr>
          <a:xfrm>
            <a:off x="9357569" y="2762293"/>
            <a:ext cx="15698" cy="35649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80" name="Picture 579">
            <a:extLst>
              <a:ext uri="{FF2B5EF4-FFF2-40B4-BE49-F238E27FC236}">
                <a16:creationId xmlns:a16="http://schemas.microsoft.com/office/drawing/2014/main" id="{2FD524ED-E049-CEBA-22C2-B02D67B20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3766" y="6331715"/>
            <a:ext cx="326758" cy="501744"/>
          </a:xfrm>
          <a:prstGeom prst="rect">
            <a:avLst/>
          </a:prstGeom>
        </p:spPr>
      </p:pic>
      <p:sp>
        <p:nvSpPr>
          <p:cNvPr id="581" name="Rectangle 580">
            <a:extLst>
              <a:ext uri="{FF2B5EF4-FFF2-40B4-BE49-F238E27FC236}">
                <a16:creationId xmlns:a16="http://schemas.microsoft.com/office/drawing/2014/main" id="{636A8947-89B2-11F9-A387-5B29B9D1E06C}"/>
              </a:ext>
            </a:extLst>
          </p:cNvPr>
          <p:cNvSpPr/>
          <p:nvPr/>
        </p:nvSpPr>
        <p:spPr>
          <a:xfrm>
            <a:off x="9449711" y="3687377"/>
            <a:ext cx="90219" cy="78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2" name="Elbow Connector 581">
            <a:extLst>
              <a:ext uri="{FF2B5EF4-FFF2-40B4-BE49-F238E27FC236}">
                <a16:creationId xmlns:a16="http://schemas.microsoft.com/office/drawing/2014/main" id="{0CD869EE-9A8B-034D-670B-AE0788B7899B}"/>
              </a:ext>
            </a:extLst>
          </p:cNvPr>
          <p:cNvCxnSpPr/>
          <p:nvPr/>
        </p:nvCxnSpPr>
        <p:spPr>
          <a:xfrm rot="5400000" flipH="1" flipV="1">
            <a:off x="9726673" y="6570008"/>
            <a:ext cx="47768" cy="424306"/>
          </a:xfrm>
          <a:prstGeom prst="bentConnector3">
            <a:avLst>
              <a:gd name="adj1" fmla="val -26428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Elbow Connector 582">
            <a:extLst>
              <a:ext uri="{FF2B5EF4-FFF2-40B4-BE49-F238E27FC236}">
                <a16:creationId xmlns:a16="http://schemas.microsoft.com/office/drawing/2014/main" id="{3F01B707-F517-C698-EE31-6BA1CFCB7DCD}"/>
              </a:ext>
            </a:extLst>
          </p:cNvPr>
          <p:cNvCxnSpPr>
            <a:stCxn id="706" idx="0"/>
            <a:endCxn id="581" idx="2"/>
          </p:cNvCxnSpPr>
          <p:nvPr/>
        </p:nvCxnSpPr>
        <p:spPr>
          <a:xfrm rot="16200000" flipV="1">
            <a:off x="8476218" y="4784800"/>
            <a:ext cx="2744514" cy="707307"/>
          </a:xfrm>
          <a:prstGeom prst="bentConnector3">
            <a:avLst>
              <a:gd name="adj1" fmla="val 11187"/>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584" name="Rectangle 583">
            <a:extLst>
              <a:ext uri="{FF2B5EF4-FFF2-40B4-BE49-F238E27FC236}">
                <a16:creationId xmlns:a16="http://schemas.microsoft.com/office/drawing/2014/main" id="{D3A43A98-1312-D2DB-C25D-6F2B9CCC3186}"/>
              </a:ext>
            </a:extLst>
          </p:cNvPr>
          <p:cNvSpPr/>
          <p:nvPr/>
        </p:nvSpPr>
        <p:spPr>
          <a:xfrm>
            <a:off x="10810758" y="6650826"/>
            <a:ext cx="45719" cy="6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E6DAC5BD-8F07-CC98-53A0-856DAE3828A0}"/>
              </a:ext>
            </a:extLst>
          </p:cNvPr>
          <p:cNvSpPr/>
          <p:nvPr/>
        </p:nvSpPr>
        <p:spPr>
          <a:xfrm>
            <a:off x="10926820" y="6667713"/>
            <a:ext cx="45719" cy="6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ectangle 585">
            <a:extLst>
              <a:ext uri="{FF2B5EF4-FFF2-40B4-BE49-F238E27FC236}">
                <a16:creationId xmlns:a16="http://schemas.microsoft.com/office/drawing/2014/main" id="{555C6205-A1AB-AED9-BE23-478F4C77A4CE}"/>
              </a:ext>
            </a:extLst>
          </p:cNvPr>
          <p:cNvSpPr/>
          <p:nvPr/>
        </p:nvSpPr>
        <p:spPr>
          <a:xfrm>
            <a:off x="11026986" y="6681479"/>
            <a:ext cx="45719" cy="6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7" name="Elbow Connector 586">
            <a:extLst>
              <a:ext uri="{FF2B5EF4-FFF2-40B4-BE49-F238E27FC236}">
                <a16:creationId xmlns:a16="http://schemas.microsoft.com/office/drawing/2014/main" id="{BDAE6B7F-56EF-A19B-B002-6E1BBC668F64}"/>
              </a:ext>
            </a:extLst>
          </p:cNvPr>
          <p:cNvCxnSpPr>
            <a:stCxn id="585" idx="2"/>
            <a:endCxn id="706" idx="3"/>
          </p:cNvCxnSpPr>
          <p:nvPr/>
        </p:nvCxnSpPr>
        <p:spPr>
          <a:xfrm rot="5400000" flipH="1">
            <a:off x="10736625" y="6518759"/>
            <a:ext cx="16886" cy="409224"/>
          </a:xfrm>
          <a:prstGeom prst="bentConnector4">
            <a:avLst>
              <a:gd name="adj1" fmla="val -666795"/>
              <a:gd name="adj2" fmla="val 82809"/>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588" name="Elbow Connector 587">
            <a:extLst>
              <a:ext uri="{FF2B5EF4-FFF2-40B4-BE49-F238E27FC236}">
                <a16:creationId xmlns:a16="http://schemas.microsoft.com/office/drawing/2014/main" id="{6607A694-9B7C-BA34-6262-9C442EE6899B}"/>
              </a:ext>
            </a:extLst>
          </p:cNvPr>
          <p:cNvCxnSpPr>
            <a:stCxn id="586" idx="2"/>
            <a:endCxn id="589" idx="2"/>
          </p:cNvCxnSpPr>
          <p:nvPr/>
        </p:nvCxnSpPr>
        <p:spPr>
          <a:xfrm rot="5400000">
            <a:off x="10216002" y="5958170"/>
            <a:ext cx="46435" cy="1621254"/>
          </a:xfrm>
          <a:prstGeom prst="bentConnector3">
            <a:avLst>
              <a:gd name="adj1" fmla="val 592301"/>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589" name="Rectangle 588">
            <a:extLst>
              <a:ext uri="{FF2B5EF4-FFF2-40B4-BE49-F238E27FC236}">
                <a16:creationId xmlns:a16="http://schemas.microsoft.com/office/drawing/2014/main" id="{899D4433-9B4D-9D60-8082-E1115C188485}"/>
              </a:ext>
            </a:extLst>
          </p:cNvPr>
          <p:cNvSpPr/>
          <p:nvPr/>
        </p:nvSpPr>
        <p:spPr>
          <a:xfrm>
            <a:off x="9405732" y="6740921"/>
            <a:ext cx="45719" cy="51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TextBox 589">
            <a:extLst>
              <a:ext uri="{FF2B5EF4-FFF2-40B4-BE49-F238E27FC236}">
                <a16:creationId xmlns:a16="http://schemas.microsoft.com/office/drawing/2014/main" id="{DB168931-C4BC-2E9D-2790-5960B1C41E16}"/>
              </a:ext>
            </a:extLst>
          </p:cNvPr>
          <p:cNvSpPr txBox="1"/>
          <p:nvPr/>
        </p:nvSpPr>
        <p:spPr>
          <a:xfrm>
            <a:off x="6709812" y="6291232"/>
            <a:ext cx="2568332" cy="338554"/>
          </a:xfrm>
          <a:prstGeom prst="rect">
            <a:avLst/>
          </a:prstGeom>
          <a:noFill/>
        </p:spPr>
        <p:txBody>
          <a:bodyPr wrap="none" rtlCol="0">
            <a:spAutoFit/>
          </a:bodyPr>
          <a:lstStyle/>
          <a:p>
            <a:r>
              <a:rPr lang="en-US" sz="1600" b="1" dirty="0"/>
              <a:t>Repeater/BTS/Small Cell</a:t>
            </a:r>
          </a:p>
        </p:txBody>
      </p:sp>
      <p:sp>
        <p:nvSpPr>
          <p:cNvPr id="591" name="TextBox 590">
            <a:extLst>
              <a:ext uri="{FF2B5EF4-FFF2-40B4-BE49-F238E27FC236}">
                <a16:creationId xmlns:a16="http://schemas.microsoft.com/office/drawing/2014/main" id="{76182401-D77C-46EE-057E-F445478F5750}"/>
              </a:ext>
            </a:extLst>
          </p:cNvPr>
          <p:cNvSpPr txBox="1"/>
          <p:nvPr/>
        </p:nvSpPr>
        <p:spPr>
          <a:xfrm>
            <a:off x="6825278" y="3726787"/>
            <a:ext cx="1456937" cy="646331"/>
          </a:xfrm>
          <a:prstGeom prst="rect">
            <a:avLst/>
          </a:prstGeom>
          <a:noFill/>
        </p:spPr>
        <p:txBody>
          <a:bodyPr wrap="none" rtlCol="0">
            <a:spAutoFit/>
          </a:bodyPr>
          <a:lstStyle/>
          <a:p>
            <a:r>
              <a:rPr lang="en-US" b="1" dirty="0"/>
              <a:t>Coaxial Cable</a:t>
            </a:r>
          </a:p>
          <a:p>
            <a:r>
              <a:rPr lang="en-US" b="1" dirty="0"/>
              <a:t>from donor</a:t>
            </a:r>
          </a:p>
        </p:txBody>
      </p:sp>
      <p:sp>
        <p:nvSpPr>
          <p:cNvPr id="592" name="TextBox 591">
            <a:extLst>
              <a:ext uri="{FF2B5EF4-FFF2-40B4-BE49-F238E27FC236}">
                <a16:creationId xmlns:a16="http://schemas.microsoft.com/office/drawing/2014/main" id="{2E18AD25-2910-D59F-609C-30C041F80BE2}"/>
              </a:ext>
            </a:extLst>
          </p:cNvPr>
          <p:cNvSpPr txBox="1"/>
          <p:nvPr/>
        </p:nvSpPr>
        <p:spPr>
          <a:xfrm>
            <a:off x="6388183" y="6583539"/>
            <a:ext cx="3150221" cy="338554"/>
          </a:xfrm>
          <a:prstGeom prst="rect">
            <a:avLst/>
          </a:prstGeom>
          <a:noFill/>
        </p:spPr>
        <p:txBody>
          <a:bodyPr wrap="none" rtlCol="0">
            <a:spAutoFit/>
          </a:bodyPr>
          <a:lstStyle/>
          <a:p>
            <a:r>
              <a:rPr lang="en-US" sz="1600" b="1" dirty="0"/>
              <a:t>POI/DAS Headend/Optical </a:t>
            </a:r>
            <a:r>
              <a:rPr lang="en-US" sz="1600" b="1" dirty="0" err="1"/>
              <a:t>Dist</a:t>
            </a:r>
            <a:endParaRPr lang="en-US" sz="1600" b="1" dirty="0"/>
          </a:p>
        </p:txBody>
      </p:sp>
      <p:sp>
        <p:nvSpPr>
          <p:cNvPr id="593" name="TextBox 592">
            <a:extLst>
              <a:ext uri="{FF2B5EF4-FFF2-40B4-BE49-F238E27FC236}">
                <a16:creationId xmlns:a16="http://schemas.microsoft.com/office/drawing/2014/main" id="{B9E6D120-FC87-5750-5D90-7D6AA35F6F05}"/>
              </a:ext>
            </a:extLst>
          </p:cNvPr>
          <p:cNvSpPr txBox="1"/>
          <p:nvPr/>
        </p:nvSpPr>
        <p:spPr>
          <a:xfrm>
            <a:off x="10142566" y="5845636"/>
            <a:ext cx="686406" cy="338554"/>
          </a:xfrm>
          <a:prstGeom prst="rect">
            <a:avLst/>
          </a:prstGeom>
          <a:noFill/>
        </p:spPr>
        <p:txBody>
          <a:bodyPr wrap="none" rtlCol="0">
            <a:spAutoFit/>
          </a:bodyPr>
          <a:lstStyle/>
          <a:p>
            <a:r>
              <a:rPr lang="en-US" sz="1600" b="1" dirty="0"/>
              <a:t>Fiber</a:t>
            </a:r>
          </a:p>
        </p:txBody>
      </p:sp>
      <p:sp>
        <p:nvSpPr>
          <p:cNvPr id="594" name="TextBox 593">
            <a:extLst>
              <a:ext uri="{FF2B5EF4-FFF2-40B4-BE49-F238E27FC236}">
                <a16:creationId xmlns:a16="http://schemas.microsoft.com/office/drawing/2014/main" id="{35892895-7A5F-E860-D2D3-A776FD8F718F}"/>
              </a:ext>
            </a:extLst>
          </p:cNvPr>
          <p:cNvSpPr txBox="1"/>
          <p:nvPr/>
        </p:nvSpPr>
        <p:spPr>
          <a:xfrm>
            <a:off x="6778836" y="4723317"/>
            <a:ext cx="1484894" cy="369332"/>
          </a:xfrm>
          <a:prstGeom prst="rect">
            <a:avLst/>
          </a:prstGeom>
          <a:noFill/>
        </p:spPr>
        <p:txBody>
          <a:bodyPr wrap="none" rtlCol="0">
            <a:spAutoFit/>
          </a:bodyPr>
          <a:lstStyle/>
          <a:p>
            <a:r>
              <a:rPr lang="en-US" b="1" dirty="0"/>
              <a:t>Remote Units</a:t>
            </a:r>
          </a:p>
        </p:txBody>
      </p:sp>
      <p:sp>
        <p:nvSpPr>
          <p:cNvPr id="595" name="TextBox 594">
            <a:extLst>
              <a:ext uri="{FF2B5EF4-FFF2-40B4-BE49-F238E27FC236}">
                <a16:creationId xmlns:a16="http://schemas.microsoft.com/office/drawing/2014/main" id="{AF1FAA35-A5F1-D8B3-302F-F3394F8D934B}"/>
              </a:ext>
            </a:extLst>
          </p:cNvPr>
          <p:cNvSpPr txBox="1"/>
          <p:nvPr/>
        </p:nvSpPr>
        <p:spPr>
          <a:xfrm>
            <a:off x="10732227" y="3840771"/>
            <a:ext cx="1050288" cy="523220"/>
          </a:xfrm>
          <a:prstGeom prst="rect">
            <a:avLst/>
          </a:prstGeom>
          <a:noFill/>
        </p:spPr>
        <p:txBody>
          <a:bodyPr wrap="none" rtlCol="0">
            <a:spAutoFit/>
          </a:bodyPr>
          <a:lstStyle/>
          <a:p>
            <a:pPr algn="ctr"/>
            <a:r>
              <a:rPr lang="en-US" sz="1400" b="1" dirty="0"/>
              <a:t>Coverage </a:t>
            </a:r>
          </a:p>
          <a:p>
            <a:pPr algn="ctr"/>
            <a:r>
              <a:rPr lang="en-US" sz="1400" b="1" dirty="0"/>
              <a:t>Antennas</a:t>
            </a:r>
          </a:p>
        </p:txBody>
      </p:sp>
      <p:sp>
        <p:nvSpPr>
          <p:cNvPr id="596" name="TextBox 595">
            <a:extLst>
              <a:ext uri="{FF2B5EF4-FFF2-40B4-BE49-F238E27FC236}">
                <a16:creationId xmlns:a16="http://schemas.microsoft.com/office/drawing/2014/main" id="{8D8D9256-2D80-8504-1205-83554B0D434C}"/>
              </a:ext>
            </a:extLst>
          </p:cNvPr>
          <p:cNvSpPr txBox="1"/>
          <p:nvPr/>
        </p:nvSpPr>
        <p:spPr>
          <a:xfrm>
            <a:off x="10998045" y="6723371"/>
            <a:ext cx="1757212" cy="338554"/>
          </a:xfrm>
          <a:prstGeom prst="rect">
            <a:avLst/>
          </a:prstGeom>
          <a:noFill/>
        </p:spPr>
        <p:txBody>
          <a:bodyPr wrap="none" rtlCol="0">
            <a:spAutoFit/>
          </a:bodyPr>
          <a:lstStyle/>
          <a:p>
            <a:r>
              <a:rPr lang="en-US" sz="1600" b="1" dirty="0"/>
              <a:t>Battery Back-up</a:t>
            </a:r>
          </a:p>
        </p:txBody>
      </p:sp>
      <p:sp>
        <p:nvSpPr>
          <p:cNvPr id="597" name="TextBox 596">
            <a:extLst>
              <a:ext uri="{FF2B5EF4-FFF2-40B4-BE49-F238E27FC236}">
                <a16:creationId xmlns:a16="http://schemas.microsoft.com/office/drawing/2014/main" id="{B0CF57F8-12D3-DECD-0248-A1D557D3123B}"/>
              </a:ext>
            </a:extLst>
          </p:cNvPr>
          <p:cNvSpPr txBox="1"/>
          <p:nvPr/>
        </p:nvSpPr>
        <p:spPr>
          <a:xfrm>
            <a:off x="10224138" y="4975867"/>
            <a:ext cx="1627369" cy="307777"/>
          </a:xfrm>
          <a:prstGeom prst="rect">
            <a:avLst/>
          </a:prstGeom>
          <a:noFill/>
        </p:spPr>
        <p:txBody>
          <a:bodyPr wrap="none" rtlCol="0">
            <a:spAutoFit/>
          </a:bodyPr>
          <a:lstStyle/>
          <a:p>
            <a:r>
              <a:rPr lang="en-US" sz="1400" b="1" dirty="0"/>
              <a:t>Coax w/Passives</a:t>
            </a:r>
          </a:p>
        </p:txBody>
      </p:sp>
      <p:pic>
        <p:nvPicPr>
          <p:cNvPr id="598" name="Picture 597">
            <a:extLst>
              <a:ext uri="{FF2B5EF4-FFF2-40B4-BE49-F238E27FC236}">
                <a16:creationId xmlns:a16="http://schemas.microsoft.com/office/drawing/2014/main" id="{DA6D10C9-0513-AA2D-A85E-5F99C438A7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592" y="5427268"/>
            <a:ext cx="219624" cy="336159"/>
          </a:xfrm>
          <a:prstGeom prst="rect">
            <a:avLst/>
          </a:prstGeom>
        </p:spPr>
      </p:pic>
      <p:pic>
        <p:nvPicPr>
          <p:cNvPr id="599" name="Picture 598">
            <a:extLst>
              <a:ext uri="{FF2B5EF4-FFF2-40B4-BE49-F238E27FC236}">
                <a16:creationId xmlns:a16="http://schemas.microsoft.com/office/drawing/2014/main" id="{2131E733-E39A-6327-8849-6E23F084B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3060" y="4835369"/>
            <a:ext cx="219624" cy="336159"/>
          </a:xfrm>
          <a:prstGeom prst="rect">
            <a:avLst/>
          </a:prstGeom>
        </p:spPr>
      </p:pic>
      <p:pic>
        <p:nvPicPr>
          <p:cNvPr id="600" name="Picture 599">
            <a:extLst>
              <a:ext uri="{FF2B5EF4-FFF2-40B4-BE49-F238E27FC236}">
                <a16:creationId xmlns:a16="http://schemas.microsoft.com/office/drawing/2014/main" id="{7FC723A9-329E-60C4-6713-6088F784C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2046" y="4192669"/>
            <a:ext cx="219624" cy="336159"/>
          </a:xfrm>
          <a:prstGeom prst="rect">
            <a:avLst/>
          </a:prstGeom>
        </p:spPr>
      </p:pic>
      <p:pic>
        <p:nvPicPr>
          <p:cNvPr id="601" name="Picture 600">
            <a:extLst>
              <a:ext uri="{FF2B5EF4-FFF2-40B4-BE49-F238E27FC236}">
                <a16:creationId xmlns:a16="http://schemas.microsoft.com/office/drawing/2014/main" id="{761E9316-F19B-ACB5-9A8A-5C96F664A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592" y="3488716"/>
            <a:ext cx="219624" cy="336159"/>
          </a:xfrm>
          <a:prstGeom prst="rect">
            <a:avLst/>
          </a:prstGeom>
        </p:spPr>
      </p:pic>
      <p:pic>
        <p:nvPicPr>
          <p:cNvPr id="602" name="Picture 601">
            <a:extLst>
              <a:ext uri="{FF2B5EF4-FFF2-40B4-BE49-F238E27FC236}">
                <a16:creationId xmlns:a16="http://schemas.microsoft.com/office/drawing/2014/main" id="{A14110D3-8740-86AD-293D-566A01C858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025" y="6323155"/>
            <a:ext cx="554784" cy="451143"/>
          </a:xfrm>
          <a:prstGeom prst="rect">
            <a:avLst/>
          </a:prstGeom>
        </p:spPr>
      </p:pic>
      <p:grpSp>
        <p:nvGrpSpPr>
          <p:cNvPr id="603" name="Group 602">
            <a:extLst>
              <a:ext uri="{FF2B5EF4-FFF2-40B4-BE49-F238E27FC236}">
                <a16:creationId xmlns:a16="http://schemas.microsoft.com/office/drawing/2014/main" id="{3AF5B928-582E-03F8-13BF-AD1378915B15}"/>
              </a:ext>
            </a:extLst>
          </p:cNvPr>
          <p:cNvGrpSpPr/>
          <p:nvPr/>
        </p:nvGrpSpPr>
        <p:grpSpPr>
          <a:xfrm>
            <a:off x="10024926" y="3066263"/>
            <a:ext cx="4049066" cy="2533332"/>
            <a:chOff x="4636972" y="1701292"/>
            <a:chExt cx="4049066" cy="2533332"/>
          </a:xfrm>
        </p:grpSpPr>
        <p:pic>
          <p:nvPicPr>
            <p:cNvPr id="604" name="Picture 603">
              <a:extLst>
                <a:ext uri="{FF2B5EF4-FFF2-40B4-BE49-F238E27FC236}">
                  <a16:creationId xmlns:a16="http://schemas.microsoft.com/office/drawing/2014/main" id="{0128FBA6-D601-7240-7E76-F87BF41BBAA8}"/>
                </a:ext>
              </a:extLst>
            </p:cNvPr>
            <p:cNvPicPr>
              <a:picLocks noChangeAspect="1"/>
            </p:cNvPicPr>
            <p:nvPr/>
          </p:nvPicPr>
          <p:blipFill>
            <a:blip r:embed="rId9"/>
            <a:stretch>
              <a:fillRect/>
            </a:stretch>
          </p:blipFill>
          <p:spPr>
            <a:xfrm>
              <a:off x="5039847" y="2027313"/>
              <a:ext cx="145967" cy="86590"/>
            </a:xfrm>
            <a:prstGeom prst="rect">
              <a:avLst/>
            </a:prstGeom>
          </p:spPr>
        </p:pic>
        <p:pic>
          <p:nvPicPr>
            <p:cNvPr id="605" name="Picture 604">
              <a:extLst>
                <a:ext uri="{FF2B5EF4-FFF2-40B4-BE49-F238E27FC236}">
                  <a16:creationId xmlns:a16="http://schemas.microsoft.com/office/drawing/2014/main" id="{25BABE43-396F-8BFC-6875-DFAFB5DE96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5542" y="1825286"/>
              <a:ext cx="150796" cy="89760"/>
            </a:xfrm>
            <a:prstGeom prst="rect">
              <a:avLst/>
            </a:prstGeom>
          </p:spPr>
        </p:pic>
        <p:pic>
          <p:nvPicPr>
            <p:cNvPr id="606" name="Picture 605">
              <a:extLst>
                <a:ext uri="{FF2B5EF4-FFF2-40B4-BE49-F238E27FC236}">
                  <a16:creationId xmlns:a16="http://schemas.microsoft.com/office/drawing/2014/main" id="{CF08A308-D63C-C4D2-F693-2AE26D98A3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0887" y="2525160"/>
              <a:ext cx="150796" cy="89760"/>
            </a:xfrm>
            <a:prstGeom prst="rect">
              <a:avLst/>
            </a:prstGeom>
          </p:spPr>
        </p:pic>
        <p:pic>
          <p:nvPicPr>
            <p:cNvPr id="607" name="Picture 606">
              <a:extLst>
                <a:ext uri="{FF2B5EF4-FFF2-40B4-BE49-F238E27FC236}">
                  <a16:creationId xmlns:a16="http://schemas.microsoft.com/office/drawing/2014/main" id="{FF9C0AE2-539B-06FA-20C7-A5DC583991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7083" y="2813553"/>
              <a:ext cx="150796" cy="89760"/>
            </a:xfrm>
            <a:prstGeom prst="rect">
              <a:avLst/>
            </a:prstGeom>
          </p:spPr>
        </p:pic>
        <p:pic>
          <p:nvPicPr>
            <p:cNvPr id="608" name="Picture 607">
              <a:extLst>
                <a:ext uri="{FF2B5EF4-FFF2-40B4-BE49-F238E27FC236}">
                  <a16:creationId xmlns:a16="http://schemas.microsoft.com/office/drawing/2014/main" id="{A21CA9A1-EB45-E4D0-A9AB-936907CFBF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3460" y="2180213"/>
              <a:ext cx="150796" cy="89760"/>
            </a:xfrm>
            <a:prstGeom prst="rect">
              <a:avLst/>
            </a:prstGeom>
          </p:spPr>
        </p:pic>
        <p:pic>
          <p:nvPicPr>
            <p:cNvPr id="609" name="Picture 608">
              <a:extLst>
                <a:ext uri="{FF2B5EF4-FFF2-40B4-BE49-F238E27FC236}">
                  <a16:creationId xmlns:a16="http://schemas.microsoft.com/office/drawing/2014/main" id="{33FBB442-9CE4-C62E-5FA5-3848D17463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4669" y="3466554"/>
              <a:ext cx="150796" cy="89760"/>
            </a:xfrm>
            <a:prstGeom prst="rect">
              <a:avLst/>
            </a:prstGeom>
          </p:spPr>
        </p:pic>
        <p:pic>
          <p:nvPicPr>
            <p:cNvPr id="610" name="Picture 609">
              <a:extLst>
                <a:ext uri="{FF2B5EF4-FFF2-40B4-BE49-F238E27FC236}">
                  <a16:creationId xmlns:a16="http://schemas.microsoft.com/office/drawing/2014/main" id="{93F4E211-8E46-639C-60D5-2C359F82BD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2149" y="4020303"/>
              <a:ext cx="150796" cy="89760"/>
            </a:xfrm>
            <a:prstGeom prst="rect">
              <a:avLst/>
            </a:prstGeom>
          </p:spPr>
        </p:pic>
        <p:pic>
          <p:nvPicPr>
            <p:cNvPr id="611" name="Picture 610">
              <a:extLst>
                <a:ext uri="{FF2B5EF4-FFF2-40B4-BE49-F238E27FC236}">
                  <a16:creationId xmlns:a16="http://schemas.microsoft.com/office/drawing/2014/main" id="{778FF786-2BD2-DCDB-2A43-989D833E62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8697" y="3298696"/>
              <a:ext cx="150796" cy="89760"/>
            </a:xfrm>
            <a:prstGeom prst="rect">
              <a:avLst/>
            </a:prstGeom>
          </p:spPr>
        </p:pic>
        <p:pic>
          <p:nvPicPr>
            <p:cNvPr id="612" name="Picture 611">
              <a:extLst>
                <a:ext uri="{FF2B5EF4-FFF2-40B4-BE49-F238E27FC236}">
                  <a16:creationId xmlns:a16="http://schemas.microsoft.com/office/drawing/2014/main" id="{6CEE5E18-4D04-1F16-017F-B21A93F439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7406" y="3408994"/>
              <a:ext cx="150796" cy="89760"/>
            </a:xfrm>
            <a:prstGeom prst="rect">
              <a:avLst/>
            </a:prstGeom>
          </p:spPr>
        </p:pic>
        <p:pic>
          <p:nvPicPr>
            <p:cNvPr id="613" name="Picture 612">
              <a:extLst>
                <a:ext uri="{FF2B5EF4-FFF2-40B4-BE49-F238E27FC236}">
                  <a16:creationId xmlns:a16="http://schemas.microsoft.com/office/drawing/2014/main" id="{71054077-70A0-4B87-A1B6-B24AF01763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5667" y="4022301"/>
              <a:ext cx="150796" cy="89760"/>
            </a:xfrm>
            <a:prstGeom prst="rect">
              <a:avLst/>
            </a:prstGeom>
          </p:spPr>
        </p:pic>
        <p:pic>
          <p:nvPicPr>
            <p:cNvPr id="614" name="Picture 613">
              <a:extLst>
                <a:ext uri="{FF2B5EF4-FFF2-40B4-BE49-F238E27FC236}">
                  <a16:creationId xmlns:a16="http://schemas.microsoft.com/office/drawing/2014/main" id="{4C1556C6-2DF8-5057-659D-430A666460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486" y="3997284"/>
              <a:ext cx="150796" cy="89760"/>
            </a:xfrm>
            <a:prstGeom prst="rect">
              <a:avLst/>
            </a:prstGeom>
          </p:spPr>
        </p:pic>
        <p:grpSp>
          <p:nvGrpSpPr>
            <p:cNvPr id="615" name="Group 614">
              <a:extLst>
                <a:ext uri="{FF2B5EF4-FFF2-40B4-BE49-F238E27FC236}">
                  <a16:creationId xmlns:a16="http://schemas.microsoft.com/office/drawing/2014/main" id="{02B6D707-7D10-5CCE-55B4-56DA4522C4AF}"/>
                </a:ext>
              </a:extLst>
            </p:cNvPr>
            <p:cNvGrpSpPr/>
            <p:nvPr/>
          </p:nvGrpSpPr>
          <p:grpSpPr>
            <a:xfrm rot="15178330">
              <a:off x="4933263" y="1900846"/>
              <a:ext cx="350063" cy="344409"/>
              <a:chOff x="6007154" y="1293350"/>
              <a:chExt cx="914400" cy="914400"/>
            </a:xfrm>
          </p:grpSpPr>
          <p:sp>
            <p:nvSpPr>
              <p:cNvPr id="661" name="Arc 660">
                <a:extLst>
                  <a:ext uri="{FF2B5EF4-FFF2-40B4-BE49-F238E27FC236}">
                    <a16:creationId xmlns:a16="http://schemas.microsoft.com/office/drawing/2014/main" id="{46D72EE8-02A2-BEB1-7A02-13884F4C2FEA}"/>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2" name="Arc 661">
                <a:extLst>
                  <a:ext uri="{FF2B5EF4-FFF2-40B4-BE49-F238E27FC236}">
                    <a16:creationId xmlns:a16="http://schemas.microsoft.com/office/drawing/2014/main" id="{589B5C6A-72CE-44BB-3457-09C57CE8C316}"/>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3" name="Arc 662">
                <a:extLst>
                  <a:ext uri="{FF2B5EF4-FFF2-40B4-BE49-F238E27FC236}">
                    <a16:creationId xmlns:a16="http://schemas.microsoft.com/office/drawing/2014/main" id="{C90A1DDD-BD60-3346-A8A5-118C009BB7E0}"/>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6" name="Group 615">
              <a:extLst>
                <a:ext uri="{FF2B5EF4-FFF2-40B4-BE49-F238E27FC236}">
                  <a16:creationId xmlns:a16="http://schemas.microsoft.com/office/drawing/2014/main" id="{DB6613B2-3650-9567-80A9-ADCA9C2EA38A}"/>
                </a:ext>
              </a:extLst>
            </p:cNvPr>
            <p:cNvGrpSpPr/>
            <p:nvPr/>
          </p:nvGrpSpPr>
          <p:grpSpPr>
            <a:xfrm rot="15178330">
              <a:off x="6329974" y="1704119"/>
              <a:ext cx="350063" cy="344409"/>
              <a:chOff x="6007154" y="1293350"/>
              <a:chExt cx="914400" cy="914400"/>
            </a:xfrm>
          </p:grpSpPr>
          <p:sp>
            <p:nvSpPr>
              <p:cNvPr id="658" name="Arc 657">
                <a:extLst>
                  <a:ext uri="{FF2B5EF4-FFF2-40B4-BE49-F238E27FC236}">
                    <a16:creationId xmlns:a16="http://schemas.microsoft.com/office/drawing/2014/main" id="{94CBBD33-B73F-BE07-7028-24E3ECB45527}"/>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9" name="Arc 658">
                <a:extLst>
                  <a:ext uri="{FF2B5EF4-FFF2-40B4-BE49-F238E27FC236}">
                    <a16:creationId xmlns:a16="http://schemas.microsoft.com/office/drawing/2014/main" id="{C840EFE3-FB0A-6D13-B19F-B6B5B75E2C49}"/>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0" name="Arc 659">
                <a:extLst>
                  <a:ext uri="{FF2B5EF4-FFF2-40B4-BE49-F238E27FC236}">
                    <a16:creationId xmlns:a16="http://schemas.microsoft.com/office/drawing/2014/main" id="{7783B567-71FC-2834-0505-F51057478A78}"/>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7" name="Group 616">
              <a:extLst>
                <a:ext uri="{FF2B5EF4-FFF2-40B4-BE49-F238E27FC236}">
                  <a16:creationId xmlns:a16="http://schemas.microsoft.com/office/drawing/2014/main" id="{0BB436FB-299D-6298-A1E4-87C1C3BE7309}"/>
                </a:ext>
              </a:extLst>
            </p:cNvPr>
            <p:cNvGrpSpPr/>
            <p:nvPr/>
          </p:nvGrpSpPr>
          <p:grpSpPr>
            <a:xfrm rot="15178330">
              <a:off x="8290093" y="2040192"/>
              <a:ext cx="350063" cy="344409"/>
              <a:chOff x="6007154" y="1293350"/>
              <a:chExt cx="914400" cy="914400"/>
            </a:xfrm>
          </p:grpSpPr>
          <p:sp>
            <p:nvSpPr>
              <p:cNvPr id="655" name="Arc 654">
                <a:extLst>
                  <a:ext uri="{FF2B5EF4-FFF2-40B4-BE49-F238E27FC236}">
                    <a16:creationId xmlns:a16="http://schemas.microsoft.com/office/drawing/2014/main" id="{1CCC6D5F-2B9B-4376-8783-5C56CA80B054}"/>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6" name="Arc 655">
                <a:extLst>
                  <a:ext uri="{FF2B5EF4-FFF2-40B4-BE49-F238E27FC236}">
                    <a16:creationId xmlns:a16="http://schemas.microsoft.com/office/drawing/2014/main" id="{3F99D127-4E9E-C3E4-3444-74BC8D10F680}"/>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7" name="Arc 656">
                <a:extLst>
                  <a:ext uri="{FF2B5EF4-FFF2-40B4-BE49-F238E27FC236}">
                    <a16:creationId xmlns:a16="http://schemas.microsoft.com/office/drawing/2014/main" id="{3E3809AF-002F-54DA-FB25-099943EE34C4}"/>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8" name="Group 617">
              <a:extLst>
                <a:ext uri="{FF2B5EF4-FFF2-40B4-BE49-F238E27FC236}">
                  <a16:creationId xmlns:a16="http://schemas.microsoft.com/office/drawing/2014/main" id="{5CB35CBB-5F43-68E4-591D-313DD12A80D0}"/>
                </a:ext>
              </a:extLst>
            </p:cNvPr>
            <p:cNvGrpSpPr/>
            <p:nvPr/>
          </p:nvGrpSpPr>
          <p:grpSpPr>
            <a:xfrm rot="15178330">
              <a:off x="8335036" y="2682187"/>
              <a:ext cx="350063" cy="344409"/>
              <a:chOff x="6007154" y="1293350"/>
              <a:chExt cx="914400" cy="914400"/>
            </a:xfrm>
          </p:grpSpPr>
          <p:sp>
            <p:nvSpPr>
              <p:cNvPr id="652" name="Arc 651">
                <a:extLst>
                  <a:ext uri="{FF2B5EF4-FFF2-40B4-BE49-F238E27FC236}">
                    <a16:creationId xmlns:a16="http://schemas.microsoft.com/office/drawing/2014/main" id="{FFAFCED4-C5BC-C1A2-44E0-99F4EB9D37C5}"/>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3" name="Arc 652">
                <a:extLst>
                  <a:ext uri="{FF2B5EF4-FFF2-40B4-BE49-F238E27FC236}">
                    <a16:creationId xmlns:a16="http://schemas.microsoft.com/office/drawing/2014/main" id="{1C448AE6-0B0A-7D60-77C9-A6090BC8C951}"/>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4" name="Arc 653">
                <a:extLst>
                  <a:ext uri="{FF2B5EF4-FFF2-40B4-BE49-F238E27FC236}">
                    <a16:creationId xmlns:a16="http://schemas.microsoft.com/office/drawing/2014/main" id="{7F196281-D518-B599-EE39-3C8F1C2A4DE2}"/>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9" name="Group 618">
              <a:extLst>
                <a:ext uri="{FF2B5EF4-FFF2-40B4-BE49-F238E27FC236}">
                  <a16:creationId xmlns:a16="http://schemas.microsoft.com/office/drawing/2014/main" id="{78ECB570-0FB7-0B7B-FBBE-69EBD63216ED}"/>
                </a:ext>
              </a:extLst>
            </p:cNvPr>
            <p:cNvGrpSpPr/>
            <p:nvPr/>
          </p:nvGrpSpPr>
          <p:grpSpPr>
            <a:xfrm rot="15178330">
              <a:off x="8338802" y="3339229"/>
              <a:ext cx="350063" cy="344409"/>
              <a:chOff x="6007154" y="1293350"/>
              <a:chExt cx="914400" cy="914400"/>
            </a:xfrm>
          </p:grpSpPr>
          <p:sp>
            <p:nvSpPr>
              <p:cNvPr id="649" name="Arc 648">
                <a:extLst>
                  <a:ext uri="{FF2B5EF4-FFF2-40B4-BE49-F238E27FC236}">
                    <a16:creationId xmlns:a16="http://schemas.microsoft.com/office/drawing/2014/main" id="{37656898-D488-545A-A5A2-416C714A058B}"/>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0" name="Arc 649">
                <a:extLst>
                  <a:ext uri="{FF2B5EF4-FFF2-40B4-BE49-F238E27FC236}">
                    <a16:creationId xmlns:a16="http://schemas.microsoft.com/office/drawing/2014/main" id="{C855D4C0-4C0B-3B35-1F0C-56B6E77D8BCB}"/>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1" name="Arc 650">
                <a:extLst>
                  <a:ext uri="{FF2B5EF4-FFF2-40B4-BE49-F238E27FC236}">
                    <a16:creationId xmlns:a16="http://schemas.microsoft.com/office/drawing/2014/main" id="{6CE6C864-D498-49CD-37C7-0847ADDBB28D}"/>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0" name="Group 619">
              <a:extLst>
                <a:ext uri="{FF2B5EF4-FFF2-40B4-BE49-F238E27FC236}">
                  <a16:creationId xmlns:a16="http://schemas.microsoft.com/office/drawing/2014/main" id="{70F4C376-F940-E2D2-E8DC-6E431B056C04}"/>
                </a:ext>
              </a:extLst>
            </p:cNvPr>
            <p:cNvGrpSpPr/>
            <p:nvPr/>
          </p:nvGrpSpPr>
          <p:grpSpPr>
            <a:xfrm rot="15178330">
              <a:off x="8198940" y="3887388"/>
              <a:ext cx="350063" cy="344409"/>
              <a:chOff x="6007154" y="1293350"/>
              <a:chExt cx="914400" cy="914400"/>
            </a:xfrm>
          </p:grpSpPr>
          <p:sp>
            <p:nvSpPr>
              <p:cNvPr id="646" name="Arc 645">
                <a:extLst>
                  <a:ext uri="{FF2B5EF4-FFF2-40B4-BE49-F238E27FC236}">
                    <a16:creationId xmlns:a16="http://schemas.microsoft.com/office/drawing/2014/main" id="{90C0E72F-C53F-A9C9-12E9-2BD85AE4740F}"/>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7" name="Arc 646">
                <a:extLst>
                  <a:ext uri="{FF2B5EF4-FFF2-40B4-BE49-F238E27FC236}">
                    <a16:creationId xmlns:a16="http://schemas.microsoft.com/office/drawing/2014/main" id="{A4819758-EB8F-CBE0-A8B8-898B2E52FE0B}"/>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8" name="Arc 647">
                <a:extLst>
                  <a:ext uri="{FF2B5EF4-FFF2-40B4-BE49-F238E27FC236}">
                    <a16:creationId xmlns:a16="http://schemas.microsoft.com/office/drawing/2014/main" id="{674A60B9-DBDB-4277-3C06-79022DEA8189}"/>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1" name="Group 620">
              <a:extLst>
                <a:ext uri="{FF2B5EF4-FFF2-40B4-BE49-F238E27FC236}">
                  <a16:creationId xmlns:a16="http://schemas.microsoft.com/office/drawing/2014/main" id="{CBB6EDF6-53AE-E629-D3D0-D79AB7C63543}"/>
                </a:ext>
              </a:extLst>
            </p:cNvPr>
            <p:cNvGrpSpPr/>
            <p:nvPr/>
          </p:nvGrpSpPr>
          <p:grpSpPr>
            <a:xfrm rot="15178330">
              <a:off x="6359472" y="3860690"/>
              <a:ext cx="350063" cy="344409"/>
              <a:chOff x="6007154" y="1293350"/>
              <a:chExt cx="914400" cy="914400"/>
            </a:xfrm>
          </p:grpSpPr>
          <p:sp>
            <p:nvSpPr>
              <p:cNvPr id="643" name="Arc 642">
                <a:extLst>
                  <a:ext uri="{FF2B5EF4-FFF2-40B4-BE49-F238E27FC236}">
                    <a16:creationId xmlns:a16="http://schemas.microsoft.com/office/drawing/2014/main" id="{2A22C194-0EAC-C53B-ADBB-52610D00B49F}"/>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4" name="Arc 643">
                <a:extLst>
                  <a:ext uri="{FF2B5EF4-FFF2-40B4-BE49-F238E27FC236}">
                    <a16:creationId xmlns:a16="http://schemas.microsoft.com/office/drawing/2014/main" id="{EDF6A293-1852-EF62-1331-CCFBE70B12AF}"/>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5" name="Arc 644">
                <a:extLst>
                  <a:ext uri="{FF2B5EF4-FFF2-40B4-BE49-F238E27FC236}">
                    <a16:creationId xmlns:a16="http://schemas.microsoft.com/office/drawing/2014/main" id="{81472AF2-604B-242F-6772-4B6AF0AD67A2}"/>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2" name="Group 621">
              <a:extLst>
                <a:ext uri="{FF2B5EF4-FFF2-40B4-BE49-F238E27FC236}">
                  <a16:creationId xmlns:a16="http://schemas.microsoft.com/office/drawing/2014/main" id="{8F936100-AB83-CEB2-C66B-BC6E90F352A2}"/>
                </a:ext>
              </a:extLst>
            </p:cNvPr>
            <p:cNvGrpSpPr/>
            <p:nvPr/>
          </p:nvGrpSpPr>
          <p:grpSpPr>
            <a:xfrm rot="15178330">
              <a:off x="6389064" y="3157636"/>
              <a:ext cx="350063" cy="344409"/>
              <a:chOff x="6007154" y="1293350"/>
              <a:chExt cx="914400" cy="914400"/>
            </a:xfrm>
          </p:grpSpPr>
          <p:sp>
            <p:nvSpPr>
              <p:cNvPr id="640" name="Arc 639">
                <a:extLst>
                  <a:ext uri="{FF2B5EF4-FFF2-40B4-BE49-F238E27FC236}">
                    <a16:creationId xmlns:a16="http://schemas.microsoft.com/office/drawing/2014/main" id="{6E411E96-D645-84B1-AF50-74A6924A45A6}"/>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1" name="Arc 640">
                <a:extLst>
                  <a:ext uri="{FF2B5EF4-FFF2-40B4-BE49-F238E27FC236}">
                    <a16:creationId xmlns:a16="http://schemas.microsoft.com/office/drawing/2014/main" id="{776906A4-CC84-7C59-51A1-B765C7BBA5F6}"/>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2" name="Arc 641">
                <a:extLst>
                  <a:ext uri="{FF2B5EF4-FFF2-40B4-BE49-F238E27FC236}">
                    <a16:creationId xmlns:a16="http://schemas.microsoft.com/office/drawing/2014/main" id="{EF242ADC-F384-EF9B-FDD8-D8448E9FBEFF}"/>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3" name="Group 622">
              <a:extLst>
                <a:ext uri="{FF2B5EF4-FFF2-40B4-BE49-F238E27FC236}">
                  <a16:creationId xmlns:a16="http://schemas.microsoft.com/office/drawing/2014/main" id="{AB8E7346-1E8B-2BA3-CE86-2C20E068F40B}"/>
                </a:ext>
              </a:extLst>
            </p:cNvPr>
            <p:cNvGrpSpPr/>
            <p:nvPr/>
          </p:nvGrpSpPr>
          <p:grpSpPr>
            <a:xfrm rot="15178330">
              <a:off x="6301255" y="2390259"/>
              <a:ext cx="350063" cy="344409"/>
              <a:chOff x="6007154" y="1293350"/>
              <a:chExt cx="914400" cy="914400"/>
            </a:xfrm>
          </p:grpSpPr>
          <p:sp>
            <p:nvSpPr>
              <p:cNvPr id="637" name="Arc 636">
                <a:extLst>
                  <a:ext uri="{FF2B5EF4-FFF2-40B4-BE49-F238E27FC236}">
                    <a16:creationId xmlns:a16="http://schemas.microsoft.com/office/drawing/2014/main" id="{DB4717B2-4F00-F661-A104-0ADE18C24747}"/>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8" name="Arc 637">
                <a:extLst>
                  <a:ext uri="{FF2B5EF4-FFF2-40B4-BE49-F238E27FC236}">
                    <a16:creationId xmlns:a16="http://schemas.microsoft.com/office/drawing/2014/main" id="{CC57AF0A-379B-61C4-E76E-2B6F3655A83E}"/>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9" name="Arc 638">
                <a:extLst>
                  <a:ext uri="{FF2B5EF4-FFF2-40B4-BE49-F238E27FC236}">
                    <a16:creationId xmlns:a16="http://schemas.microsoft.com/office/drawing/2014/main" id="{ABF7B487-1717-DB58-C546-D1337A61371E}"/>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4" name="Group 623">
              <a:extLst>
                <a:ext uri="{FF2B5EF4-FFF2-40B4-BE49-F238E27FC236}">
                  <a16:creationId xmlns:a16="http://schemas.microsoft.com/office/drawing/2014/main" id="{CD48C661-B17E-A42C-D85F-47000AB8CE46}"/>
                </a:ext>
              </a:extLst>
            </p:cNvPr>
            <p:cNvGrpSpPr/>
            <p:nvPr/>
          </p:nvGrpSpPr>
          <p:grpSpPr>
            <a:xfrm rot="15178330">
              <a:off x="5103154" y="2583415"/>
              <a:ext cx="350063" cy="344409"/>
              <a:chOff x="6007154" y="1293350"/>
              <a:chExt cx="914400" cy="914400"/>
            </a:xfrm>
          </p:grpSpPr>
          <p:sp>
            <p:nvSpPr>
              <p:cNvPr id="634" name="Arc 633">
                <a:extLst>
                  <a:ext uri="{FF2B5EF4-FFF2-40B4-BE49-F238E27FC236}">
                    <a16:creationId xmlns:a16="http://schemas.microsoft.com/office/drawing/2014/main" id="{1D748A22-70EE-29A8-737E-949267F5997D}"/>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5" name="Arc 634">
                <a:extLst>
                  <a:ext uri="{FF2B5EF4-FFF2-40B4-BE49-F238E27FC236}">
                    <a16:creationId xmlns:a16="http://schemas.microsoft.com/office/drawing/2014/main" id="{72D03F62-C489-B750-53A3-ED5740CA35BB}"/>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6" name="Arc 635">
                <a:extLst>
                  <a:ext uri="{FF2B5EF4-FFF2-40B4-BE49-F238E27FC236}">
                    <a16:creationId xmlns:a16="http://schemas.microsoft.com/office/drawing/2014/main" id="{2D598D2E-160A-F47D-9B46-57E966357D58}"/>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5" name="Group 624">
              <a:extLst>
                <a:ext uri="{FF2B5EF4-FFF2-40B4-BE49-F238E27FC236}">
                  <a16:creationId xmlns:a16="http://schemas.microsoft.com/office/drawing/2014/main" id="{74AB0860-C044-CDD0-F60F-51586ECE5BF1}"/>
                </a:ext>
              </a:extLst>
            </p:cNvPr>
            <p:cNvGrpSpPr/>
            <p:nvPr/>
          </p:nvGrpSpPr>
          <p:grpSpPr>
            <a:xfrm rot="15178330">
              <a:off x="5250362" y="3279832"/>
              <a:ext cx="350063" cy="344409"/>
              <a:chOff x="6007154" y="1293350"/>
              <a:chExt cx="914400" cy="914400"/>
            </a:xfrm>
          </p:grpSpPr>
          <p:sp>
            <p:nvSpPr>
              <p:cNvPr id="631" name="Arc 630">
                <a:extLst>
                  <a:ext uri="{FF2B5EF4-FFF2-40B4-BE49-F238E27FC236}">
                    <a16:creationId xmlns:a16="http://schemas.microsoft.com/office/drawing/2014/main" id="{1C9D4178-E6A3-41BC-64C7-D04AB537E959}"/>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2" name="Arc 631">
                <a:extLst>
                  <a:ext uri="{FF2B5EF4-FFF2-40B4-BE49-F238E27FC236}">
                    <a16:creationId xmlns:a16="http://schemas.microsoft.com/office/drawing/2014/main" id="{23C7DE59-628C-C7F7-5767-77FF768F0E38}"/>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3" name="Arc 632">
                <a:extLst>
                  <a:ext uri="{FF2B5EF4-FFF2-40B4-BE49-F238E27FC236}">
                    <a16:creationId xmlns:a16="http://schemas.microsoft.com/office/drawing/2014/main" id="{0E38BE2F-B14A-F618-44EA-E819BC0F6E65}"/>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6" name="Group 625">
              <a:extLst>
                <a:ext uri="{FF2B5EF4-FFF2-40B4-BE49-F238E27FC236}">
                  <a16:creationId xmlns:a16="http://schemas.microsoft.com/office/drawing/2014/main" id="{A8C49EC1-177F-8115-EBBA-048EACC50A52}"/>
                </a:ext>
              </a:extLst>
            </p:cNvPr>
            <p:cNvGrpSpPr/>
            <p:nvPr/>
          </p:nvGrpSpPr>
          <p:grpSpPr>
            <a:xfrm rot="15178330">
              <a:off x="4634145" y="3884076"/>
              <a:ext cx="350063" cy="344409"/>
              <a:chOff x="6007154" y="1293350"/>
              <a:chExt cx="914400" cy="914400"/>
            </a:xfrm>
          </p:grpSpPr>
          <p:sp>
            <p:nvSpPr>
              <p:cNvPr id="628" name="Arc 627">
                <a:extLst>
                  <a:ext uri="{FF2B5EF4-FFF2-40B4-BE49-F238E27FC236}">
                    <a16:creationId xmlns:a16="http://schemas.microsoft.com/office/drawing/2014/main" id="{F0D5CB60-F893-BB8C-4ED6-9AD6AC4E4B70}"/>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9" name="Arc 628">
                <a:extLst>
                  <a:ext uri="{FF2B5EF4-FFF2-40B4-BE49-F238E27FC236}">
                    <a16:creationId xmlns:a16="http://schemas.microsoft.com/office/drawing/2014/main" id="{3F341244-BF1B-6B54-471A-69DB9B5F7AE8}"/>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0" name="Arc 629">
                <a:extLst>
                  <a:ext uri="{FF2B5EF4-FFF2-40B4-BE49-F238E27FC236}">
                    <a16:creationId xmlns:a16="http://schemas.microsoft.com/office/drawing/2014/main" id="{A9DB6E59-D7AC-B534-DF1E-BCD62AF84D42}"/>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27" name="Picture 626">
              <a:extLst>
                <a:ext uri="{FF2B5EF4-FFF2-40B4-BE49-F238E27FC236}">
                  <a16:creationId xmlns:a16="http://schemas.microsoft.com/office/drawing/2014/main" id="{51B86E29-087A-68A3-B2DF-155768259E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0342" y="2722736"/>
              <a:ext cx="150796" cy="89760"/>
            </a:xfrm>
            <a:prstGeom prst="rect">
              <a:avLst/>
            </a:prstGeom>
          </p:spPr>
        </p:pic>
      </p:grpSp>
      <p:grpSp>
        <p:nvGrpSpPr>
          <p:cNvPr id="664" name="Group 663">
            <a:extLst>
              <a:ext uri="{FF2B5EF4-FFF2-40B4-BE49-F238E27FC236}">
                <a16:creationId xmlns:a16="http://schemas.microsoft.com/office/drawing/2014/main" id="{136B2AA7-AFD9-102C-B38B-A3A6B22A0C18}"/>
              </a:ext>
            </a:extLst>
          </p:cNvPr>
          <p:cNvGrpSpPr/>
          <p:nvPr/>
        </p:nvGrpSpPr>
        <p:grpSpPr>
          <a:xfrm>
            <a:off x="9558413" y="2537267"/>
            <a:ext cx="4349093" cy="2974309"/>
            <a:chOff x="4170459" y="1172296"/>
            <a:chExt cx="4349093" cy="2974309"/>
          </a:xfrm>
        </p:grpSpPr>
        <p:grpSp>
          <p:nvGrpSpPr>
            <p:cNvPr id="665" name="Group 664">
              <a:extLst>
                <a:ext uri="{FF2B5EF4-FFF2-40B4-BE49-F238E27FC236}">
                  <a16:creationId xmlns:a16="http://schemas.microsoft.com/office/drawing/2014/main" id="{EE58B423-208C-C0FD-2F72-28C2E3C3BD7D}"/>
                </a:ext>
              </a:extLst>
            </p:cNvPr>
            <p:cNvGrpSpPr/>
            <p:nvPr/>
          </p:nvGrpSpPr>
          <p:grpSpPr>
            <a:xfrm>
              <a:off x="4170459" y="1172296"/>
              <a:ext cx="4349093" cy="2974309"/>
              <a:chOff x="4170459" y="1172296"/>
              <a:chExt cx="4349093" cy="2974309"/>
            </a:xfrm>
          </p:grpSpPr>
          <p:cxnSp>
            <p:nvCxnSpPr>
              <p:cNvPr id="667" name="Straight Connector 666">
                <a:extLst>
                  <a:ext uri="{FF2B5EF4-FFF2-40B4-BE49-F238E27FC236}">
                    <a16:creationId xmlns:a16="http://schemas.microsoft.com/office/drawing/2014/main" id="{48297480-853C-3219-52B2-8C47D3B1128E}"/>
                  </a:ext>
                </a:extLst>
              </p:cNvPr>
              <p:cNvCxnSpPr/>
              <p:nvPr/>
            </p:nvCxnSpPr>
            <p:spPr>
              <a:xfrm>
                <a:off x="4792826" y="2589182"/>
                <a:ext cx="501174" cy="886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4F9AD357-165B-7896-C21A-092E3D11F82C}"/>
                  </a:ext>
                </a:extLst>
              </p:cNvPr>
              <p:cNvCxnSpPr/>
              <p:nvPr/>
            </p:nvCxnSpPr>
            <p:spPr>
              <a:xfrm flipH="1" flipV="1">
                <a:off x="5285740" y="2665531"/>
                <a:ext cx="2380" cy="857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9" name="Group 668">
                <a:extLst>
                  <a:ext uri="{FF2B5EF4-FFF2-40B4-BE49-F238E27FC236}">
                    <a16:creationId xmlns:a16="http://schemas.microsoft.com/office/drawing/2014/main" id="{DDD078FD-58FF-8680-51CD-E7A58A7A5F9E}"/>
                  </a:ext>
                </a:extLst>
              </p:cNvPr>
              <p:cNvGrpSpPr/>
              <p:nvPr/>
            </p:nvGrpSpPr>
            <p:grpSpPr>
              <a:xfrm>
                <a:off x="4170459" y="1172296"/>
                <a:ext cx="4349093" cy="2974309"/>
                <a:chOff x="4170459" y="1172296"/>
                <a:chExt cx="4349093" cy="2974309"/>
              </a:xfrm>
            </p:grpSpPr>
            <p:cxnSp>
              <p:nvCxnSpPr>
                <p:cNvPr id="670" name="Straight Connector 669">
                  <a:extLst>
                    <a:ext uri="{FF2B5EF4-FFF2-40B4-BE49-F238E27FC236}">
                      <a16:creationId xmlns:a16="http://schemas.microsoft.com/office/drawing/2014/main" id="{8F893D54-DA53-D460-75D8-6367317589A9}"/>
                    </a:ext>
                  </a:extLst>
                </p:cNvPr>
                <p:cNvCxnSpPr/>
                <p:nvPr/>
              </p:nvCxnSpPr>
              <p:spPr>
                <a:xfrm flipV="1">
                  <a:off x="4194313" y="1172298"/>
                  <a:ext cx="3103233" cy="795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916249A4-88EC-74EE-97FE-DE6034F7988A}"/>
                    </a:ext>
                  </a:extLst>
                </p:cNvPr>
                <p:cNvCxnSpPr/>
                <p:nvPr/>
              </p:nvCxnSpPr>
              <p:spPr>
                <a:xfrm flipV="1">
                  <a:off x="4170459" y="2087847"/>
                  <a:ext cx="3124443" cy="571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E168CF0F-742D-AE31-D111-A102EFEDC524}"/>
                    </a:ext>
                  </a:extLst>
                </p:cNvPr>
                <p:cNvCxnSpPr/>
                <p:nvPr/>
              </p:nvCxnSpPr>
              <p:spPr>
                <a:xfrm flipV="1">
                  <a:off x="4178410" y="3040658"/>
                  <a:ext cx="3132054" cy="3028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04F74BA0-E064-73A5-970C-19E786D81A4A}"/>
                    </a:ext>
                  </a:extLst>
                </p:cNvPr>
                <p:cNvCxnSpPr/>
                <p:nvPr/>
              </p:nvCxnSpPr>
              <p:spPr>
                <a:xfrm flipV="1">
                  <a:off x="4186356" y="3881653"/>
                  <a:ext cx="3128364" cy="55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395EB121-9E90-F417-C0BD-34CA1968C71F}"/>
                    </a:ext>
                  </a:extLst>
                </p:cNvPr>
                <p:cNvCxnSpPr/>
                <p:nvPr/>
              </p:nvCxnSpPr>
              <p:spPr>
                <a:xfrm>
                  <a:off x="7297463" y="3040659"/>
                  <a:ext cx="1222089" cy="351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AE9D2D11-5774-5EF7-4321-55BD6D4AB8E5}"/>
                    </a:ext>
                  </a:extLst>
                </p:cNvPr>
                <p:cNvCxnSpPr/>
                <p:nvPr/>
              </p:nvCxnSpPr>
              <p:spPr>
                <a:xfrm>
                  <a:off x="7286378" y="2087846"/>
                  <a:ext cx="1233174" cy="639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15F5B4C1-1E38-C9AC-7003-A689C9101DB0}"/>
                    </a:ext>
                  </a:extLst>
                </p:cNvPr>
                <p:cNvCxnSpPr/>
                <p:nvPr/>
              </p:nvCxnSpPr>
              <p:spPr>
                <a:xfrm>
                  <a:off x="7289362" y="1172296"/>
                  <a:ext cx="1191187" cy="906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D91939E7-6A8E-8A39-D960-CE4007832056}"/>
                    </a:ext>
                  </a:extLst>
                </p:cNvPr>
                <p:cNvCxnSpPr/>
                <p:nvPr/>
              </p:nvCxnSpPr>
              <p:spPr>
                <a:xfrm>
                  <a:off x="7304382" y="3880959"/>
                  <a:ext cx="1076493" cy="66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0201829A-60E6-72E0-DBE8-77E65A3F9DE9}"/>
                    </a:ext>
                  </a:extLst>
                </p:cNvPr>
                <p:cNvCxnSpPr/>
                <p:nvPr/>
              </p:nvCxnSpPr>
              <p:spPr>
                <a:xfrm>
                  <a:off x="4685600" y="1889235"/>
                  <a:ext cx="438685" cy="98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084786BD-C97D-2DF1-7DEE-BFCA3CC38C62}"/>
                    </a:ext>
                  </a:extLst>
                </p:cNvPr>
                <p:cNvCxnSpPr/>
                <p:nvPr/>
              </p:nvCxnSpPr>
              <p:spPr>
                <a:xfrm>
                  <a:off x="5912742" y="1573513"/>
                  <a:ext cx="603057" cy="2106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5800F230-CABC-0DB3-5CF2-8E3D21180A7E}"/>
                    </a:ext>
                  </a:extLst>
                </p:cNvPr>
                <p:cNvCxnSpPr/>
                <p:nvPr/>
              </p:nvCxnSpPr>
              <p:spPr>
                <a:xfrm flipV="1">
                  <a:off x="8469941" y="2068767"/>
                  <a:ext cx="3455" cy="1162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94FB7C33-C6F6-6579-D2B1-72CF674A6FCC}"/>
                    </a:ext>
                  </a:extLst>
                </p:cNvPr>
                <p:cNvCxnSpPr/>
                <p:nvPr/>
              </p:nvCxnSpPr>
              <p:spPr>
                <a:xfrm flipV="1">
                  <a:off x="8367547" y="3935157"/>
                  <a:ext cx="1422" cy="97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4BEEEEF-ABD7-0B1F-B29B-C03FAB51F297}"/>
                    </a:ext>
                  </a:extLst>
                </p:cNvPr>
                <p:cNvCxnSpPr/>
                <p:nvPr/>
              </p:nvCxnSpPr>
              <p:spPr>
                <a:xfrm flipV="1">
                  <a:off x="8510962" y="3380031"/>
                  <a:ext cx="1422" cy="97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5D3942C0-60D7-C342-E42A-A8C491B51D09}"/>
                    </a:ext>
                  </a:extLst>
                </p:cNvPr>
                <p:cNvCxnSpPr/>
                <p:nvPr/>
              </p:nvCxnSpPr>
              <p:spPr>
                <a:xfrm flipH="1" flipV="1">
                  <a:off x="8510067" y="2710765"/>
                  <a:ext cx="355" cy="1124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70809700-0C3A-E3EB-5E51-87B547A3997F}"/>
                    </a:ext>
                  </a:extLst>
                </p:cNvPr>
                <p:cNvCxnSpPr/>
                <p:nvPr/>
              </p:nvCxnSpPr>
              <p:spPr>
                <a:xfrm>
                  <a:off x="5112309" y="1976842"/>
                  <a:ext cx="3261" cy="643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B3AFD2A8-5C97-2D8D-8BA7-BBEAA95BFBB3}"/>
                    </a:ext>
                  </a:extLst>
                </p:cNvPr>
                <p:cNvCxnSpPr/>
                <p:nvPr/>
              </p:nvCxnSpPr>
              <p:spPr>
                <a:xfrm flipV="1">
                  <a:off x="6500940" y="1771675"/>
                  <a:ext cx="5000" cy="64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AC8459CE-1099-9C7E-C0BE-2086EA906D11}"/>
                    </a:ext>
                  </a:extLst>
                </p:cNvPr>
                <p:cNvCxnSpPr/>
                <p:nvPr/>
              </p:nvCxnSpPr>
              <p:spPr>
                <a:xfrm>
                  <a:off x="5850194" y="2398558"/>
                  <a:ext cx="638503" cy="77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AF3CB956-4A4A-F3D1-0C1E-3574EB8D1B88}"/>
                    </a:ext>
                  </a:extLst>
                </p:cNvPr>
                <p:cNvCxnSpPr/>
                <p:nvPr/>
              </p:nvCxnSpPr>
              <p:spPr>
                <a:xfrm flipH="1" flipV="1">
                  <a:off x="6481285" y="2462613"/>
                  <a:ext cx="632" cy="776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645687E3-84A9-EBA6-156D-9A5428FB8AAA}"/>
                    </a:ext>
                  </a:extLst>
                </p:cNvPr>
                <p:cNvCxnSpPr/>
                <p:nvPr/>
              </p:nvCxnSpPr>
              <p:spPr>
                <a:xfrm>
                  <a:off x="6025925" y="3208711"/>
                  <a:ext cx="544262" cy="51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AAD7F382-8E8A-4779-A5A8-13612D13BE72}"/>
                    </a:ext>
                  </a:extLst>
                </p:cNvPr>
                <p:cNvCxnSpPr/>
                <p:nvPr/>
              </p:nvCxnSpPr>
              <p:spPr>
                <a:xfrm flipV="1">
                  <a:off x="6564095" y="3246694"/>
                  <a:ext cx="319" cy="62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41127637-0F0E-B57F-A825-DFF0B40BCAF8}"/>
                    </a:ext>
                  </a:extLst>
                </p:cNvPr>
                <p:cNvCxnSpPr/>
                <p:nvPr/>
              </p:nvCxnSpPr>
              <p:spPr>
                <a:xfrm>
                  <a:off x="4864310" y="3315937"/>
                  <a:ext cx="564586" cy="548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C3C5673-F029-EA12-3431-C6FD010F2DC3}"/>
                    </a:ext>
                  </a:extLst>
                </p:cNvPr>
                <p:cNvCxnSpPr/>
                <p:nvPr/>
              </p:nvCxnSpPr>
              <p:spPr>
                <a:xfrm flipV="1">
                  <a:off x="5422804" y="3356992"/>
                  <a:ext cx="319" cy="62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D80177-2D1C-C84F-AA2A-F9935E37C680}"/>
                    </a:ext>
                  </a:extLst>
                </p:cNvPr>
                <p:cNvCxnSpPr/>
                <p:nvPr/>
              </p:nvCxnSpPr>
              <p:spPr>
                <a:xfrm flipV="1">
                  <a:off x="4811065" y="3935157"/>
                  <a:ext cx="1680" cy="98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96E1D42A-AAE0-DAA5-5D14-FFB5E3616BAF}"/>
                    </a:ext>
                  </a:extLst>
                </p:cNvPr>
                <p:cNvCxnSpPr/>
                <p:nvPr/>
              </p:nvCxnSpPr>
              <p:spPr>
                <a:xfrm flipV="1">
                  <a:off x="6524197" y="3883387"/>
                  <a:ext cx="319" cy="118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94" name="Picture 693">
                  <a:extLst>
                    <a:ext uri="{FF2B5EF4-FFF2-40B4-BE49-F238E27FC236}">
                      <a16:creationId xmlns:a16="http://schemas.microsoft.com/office/drawing/2014/main" id="{6F46A2D7-1895-B065-5098-0F3B9855F0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9954375">
                  <a:off x="4558749" y="1820149"/>
                  <a:ext cx="235688" cy="85417"/>
                </a:xfrm>
                <a:prstGeom prst="rect">
                  <a:avLst/>
                </a:prstGeom>
              </p:spPr>
            </p:pic>
            <p:pic>
              <p:nvPicPr>
                <p:cNvPr id="695" name="Picture 694">
                  <a:extLst>
                    <a:ext uri="{FF2B5EF4-FFF2-40B4-BE49-F238E27FC236}">
                      <a16:creationId xmlns:a16="http://schemas.microsoft.com/office/drawing/2014/main" id="{7E7EA9C5-53FA-2450-A316-FE59579581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106346">
                  <a:off x="4672138" y="2518461"/>
                  <a:ext cx="235688" cy="85417"/>
                </a:xfrm>
                <a:prstGeom prst="rect">
                  <a:avLst/>
                </a:prstGeom>
              </p:spPr>
            </p:pic>
            <p:pic>
              <p:nvPicPr>
                <p:cNvPr id="696" name="Picture 695">
                  <a:extLst>
                    <a:ext uri="{FF2B5EF4-FFF2-40B4-BE49-F238E27FC236}">
                      <a16:creationId xmlns:a16="http://schemas.microsoft.com/office/drawing/2014/main" id="{F379EE0E-0FEB-890E-64F3-862ABE478D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187614">
                  <a:off x="5726393" y="2325871"/>
                  <a:ext cx="235688" cy="85417"/>
                </a:xfrm>
                <a:prstGeom prst="rect">
                  <a:avLst/>
                </a:prstGeom>
              </p:spPr>
            </p:pic>
            <p:pic>
              <p:nvPicPr>
                <p:cNvPr id="697" name="Picture 696">
                  <a:extLst>
                    <a:ext uri="{FF2B5EF4-FFF2-40B4-BE49-F238E27FC236}">
                      <a16:creationId xmlns:a16="http://schemas.microsoft.com/office/drawing/2014/main" id="{E632D67E-750C-272F-7277-72C2FC5CDF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61017">
                  <a:off x="4744840" y="3244039"/>
                  <a:ext cx="235688" cy="85417"/>
                </a:xfrm>
                <a:prstGeom prst="rect">
                  <a:avLst/>
                </a:prstGeom>
              </p:spPr>
            </p:pic>
            <p:pic>
              <p:nvPicPr>
                <p:cNvPr id="698" name="Picture 697">
                  <a:extLst>
                    <a:ext uri="{FF2B5EF4-FFF2-40B4-BE49-F238E27FC236}">
                      <a16:creationId xmlns:a16="http://schemas.microsoft.com/office/drawing/2014/main" id="{071E1888-5B14-EC3D-8717-5492E94E2C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494593">
                  <a:off x="5907063" y="3136220"/>
                  <a:ext cx="235688" cy="85417"/>
                </a:xfrm>
                <a:prstGeom prst="rect">
                  <a:avLst/>
                </a:prstGeom>
              </p:spPr>
            </p:pic>
            <p:pic>
              <p:nvPicPr>
                <p:cNvPr id="699" name="Picture 698">
                  <a:extLst>
                    <a:ext uri="{FF2B5EF4-FFF2-40B4-BE49-F238E27FC236}">
                      <a16:creationId xmlns:a16="http://schemas.microsoft.com/office/drawing/2014/main" id="{CD5A118F-077B-543A-3CD6-6FB3667036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4693221" y="3904107"/>
                  <a:ext cx="235688" cy="85417"/>
                </a:xfrm>
                <a:prstGeom prst="rect">
                  <a:avLst/>
                </a:prstGeom>
              </p:spPr>
            </p:pic>
            <p:pic>
              <p:nvPicPr>
                <p:cNvPr id="700" name="Picture 699">
                  <a:extLst>
                    <a:ext uri="{FF2B5EF4-FFF2-40B4-BE49-F238E27FC236}">
                      <a16:creationId xmlns:a16="http://schemas.microsoft.com/office/drawing/2014/main" id="{FE2298BC-1F75-E5D3-ADBF-8B815A1C64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6402911" y="3871199"/>
                  <a:ext cx="235688" cy="85417"/>
                </a:xfrm>
                <a:prstGeom prst="rect">
                  <a:avLst/>
                </a:prstGeom>
              </p:spPr>
            </p:pic>
            <p:cxnSp>
              <p:nvCxnSpPr>
                <p:cNvPr id="701" name="Straight Connector 700">
                  <a:extLst>
                    <a:ext uri="{FF2B5EF4-FFF2-40B4-BE49-F238E27FC236}">
                      <a16:creationId xmlns:a16="http://schemas.microsoft.com/office/drawing/2014/main" id="{A0749996-D665-6A9D-CCEA-52D3191E7E35}"/>
                    </a:ext>
                  </a:extLst>
                </p:cNvPr>
                <p:cNvCxnSpPr/>
                <p:nvPr/>
              </p:nvCxnSpPr>
              <p:spPr>
                <a:xfrm>
                  <a:off x="4194313" y="3923969"/>
                  <a:ext cx="3976" cy="222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8A9DC667-0F03-D823-9196-2E28ABA9F5BD}"/>
                    </a:ext>
                  </a:extLst>
                </p:cNvPr>
                <p:cNvCxnSpPr/>
                <p:nvPr/>
              </p:nvCxnSpPr>
              <p:spPr>
                <a:xfrm>
                  <a:off x="4192208" y="3333483"/>
                  <a:ext cx="3976" cy="222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F0639AC8-B35B-CA0D-6B7C-898C260A9E5A}"/>
                    </a:ext>
                  </a:extLst>
                </p:cNvPr>
                <p:cNvCxnSpPr/>
                <p:nvPr/>
              </p:nvCxnSpPr>
              <p:spPr>
                <a:xfrm>
                  <a:off x="4178410" y="2651125"/>
                  <a:ext cx="3976" cy="263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4D6E4DA1-2E70-39D5-D13E-7580E58A37A4}"/>
                    </a:ext>
                  </a:extLst>
                </p:cNvPr>
                <p:cNvCxnSpPr/>
                <p:nvPr/>
              </p:nvCxnSpPr>
              <p:spPr>
                <a:xfrm>
                  <a:off x="4203588" y="1959962"/>
                  <a:ext cx="3976" cy="263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66" name="Picture 665">
              <a:extLst>
                <a:ext uri="{FF2B5EF4-FFF2-40B4-BE49-F238E27FC236}">
                  <a16:creationId xmlns:a16="http://schemas.microsoft.com/office/drawing/2014/main" id="{8C1DBD3A-4E86-AA81-C07E-62BD23DCA0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9954375">
              <a:off x="5783991" y="1507495"/>
              <a:ext cx="235688" cy="85417"/>
            </a:xfrm>
            <a:prstGeom prst="rect">
              <a:avLst/>
            </a:prstGeom>
          </p:spPr>
        </p:pic>
      </p:grpSp>
      <p:sp>
        <p:nvSpPr>
          <p:cNvPr id="705" name="Rectangle 10">
            <a:extLst>
              <a:ext uri="{FF2B5EF4-FFF2-40B4-BE49-F238E27FC236}">
                <a16:creationId xmlns:a16="http://schemas.microsoft.com/office/drawing/2014/main" id="{90E493A6-9347-BCF6-AFC0-3C49E0EE5746}"/>
              </a:ext>
            </a:extLst>
          </p:cNvPr>
          <p:cNvSpPr txBox="1">
            <a:spLocks noChangeArrowheads="1"/>
          </p:cNvSpPr>
          <p:nvPr/>
        </p:nvSpPr>
        <p:spPr bwMode="auto">
          <a:xfrm>
            <a:off x="6555789" y="7278249"/>
            <a:ext cx="5357705" cy="882919"/>
          </a:xfrm>
          <a:prstGeom prst="rect">
            <a:avLst/>
          </a:prstGeom>
          <a:solidFill>
            <a:schemeClr val="bg1">
              <a:lumMod val="85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buClr>
                <a:srgbClr val="CF4044"/>
              </a:buClr>
              <a:buChar char="•"/>
              <a:defRPr sz="2400">
                <a:solidFill>
                  <a:schemeClr val="tx1"/>
                </a:solidFill>
                <a:latin typeface="+mn-lt"/>
                <a:ea typeface="+mn-ea"/>
                <a:cs typeface="+mn-cs"/>
              </a:defRPr>
            </a:lvl1pPr>
            <a:lvl2pPr marL="742950" indent="-285750" algn="l" rtl="0" eaLnBrk="1" fontAlgn="base" hangingPunct="1">
              <a:spcBef>
                <a:spcPct val="50000"/>
              </a:spcBef>
              <a:spcAft>
                <a:spcPct val="0"/>
              </a:spcAft>
              <a:buClr>
                <a:srgbClr val="CF4044"/>
              </a:buClr>
              <a:buFont typeface="Arial" charset="0"/>
              <a:buChar char="–"/>
              <a:defRPr sz="2000">
                <a:solidFill>
                  <a:schemeClr val="tx1"/>
                </a:solidFill>
                <a:latin typeface="+mn-lt"/>
                <a:cs typeface="+mn-cs"/>
              </a:defRPr>
            </a:lvl2pPr>
            <a:lvl3pPr marL="1143000" indent="-228600" algn="l" rtl="0" eaLnBrk="1" fontAlgn="base" hangingPunct="1">
              <a:spcBef>
                <a:spcPct val="50000"/>
              </a:spcBef>
              <a:spcAft>
                <a:spcPct val="0"/>
              </a:spcAft>
              <a:buClr>
                <a:srgbClr val="CF4044"/>
              </a:buClr>
              <a:buChar char="•"/>
              <a:defRPr>
                <a:solidFill>
                  <a:schemeClr val="tx1"/>
                </a:solidFill>
                <a:latin typeface="+mn-lt"/>
                <a:cs typeface="+mn-cs"/>
              </a:defRPr>
            </a:lvl3pPr>
            <a:lvl4pPr marL="1600200" indent="-228600" algn="l" rtl="0" eaLnBrk="1" fontAlgn="base" hangingPunct="1">
              <a:spcBef>
                <a:spcPct val="50000"/>
              </a:spcBef>
              <a:spcAft>
                <a:spcPct val="0"/>
              </a:spcAft>
              <a:buClr>
                <a:srgbClr val="CF4044"/>
              </a:buClr>
              <a:buChar char="–"/>
              <a:defRPr sz="1600">
                <a:solidFill>
                  <a:schemeClr val="tx1"/>
                </a:solidFill>
                <a:latin typeface="+mn-lt"/>
                <a:cs typeface="+mn-cs"/>
              </a:defRPr>
            </a:lvl4pPr>
            <a:lvl5pPr marL="2057400" indent="-228600" algn="l" rtl="0" eaLnBrk="1" fontAlgn="base" hangingPunct="1">
              <a:spcBef>
                <a:spcPct val="50000"/>
              </a:spcBef>
              <a:spcAft>
                <a:spcPct val="0"/>
              </a:spcAft>
              <a:buClr>
                <a:srgbClr val="CF4044"/>
              </a:buClr>
              <a:buChar char="»"/>
              <a:defRPr sz="1600">
                <a:solidFill>
                  <a:schemeClr val="tx1"/>
                </a:solidFill>
                <a:latin typeface="+mn-lt"/>
                <a:cs typeface="+mn-cs"/>
              </a:defRPr>
            </a:lvl5pPr>
            <a:lvl6pPr marL="2514600" indent="-228600" algn="l" rtl="0" eaLnBrk="1" fontAlgn="base" hangingPunct="1">
              <a:spcBef>
                <a:spcPct val="50000"/>
              </a:spcBef>
              <a:spcAft>
                <a:spcPct val="0"/>
              </a:spcAft>
              <a:buClr>
                <a:srgbClr val="CF4044"/>
              </a:buClr>
              <a:buChar char="»"/>
              <a:defRPr sz="1600">
                <a:solidFill>
                  <a:schemeClr val="tx1"/>
                </a:solidFill>
                <a:latin typeface="+mn-lt"/>
                <a:cs typeface="+mn-cs"/>
              </a:defRPr>
            </a:lvl6pPr>
            <a:lvl7pPr marL="2971800" indent="-228600" algn="l" rtl="0" eaLnBrk="1" fontAlgn="base" hangingPunct="1">
              <a:spcBef>
                <a:spcPct val="50000"/>
              </a:spcBef>
              <a:spcAft>
                <a:spcPct val="0"/>
              </a:spcAft>
              <a:buClr>
                <a:srgbClr val="CF4044"/>
              </a:buClr>
              <a:buChar char="»"/>
              <a:defRPr sz="1600">
                <a:solidFill>
                  <a:schemeClr val="tx1"/>
                </a:solidFill>
                <a:latin typeface="+mn-lt"/>
                <a:cs typeface="+mn-cs"/>
              </a:defRPr>
            </a:lvl7pPr>
            <a:lvl8pPr marL="3429000" indent="-228600" algn="l" rtl="0" eaLnBrk="1" fontAlgn="base" hangingPunct="1">
              <a:spcBef>
                <a:spcPct val="50000"/>
              </a:spcBef>
              <a:spcAft>
                <a:spcPct val="0"/>
              </a:spcAft>
              <a:buClr>
                <a:srgbClr val="CF4044"/>
              </a:buClr>
              <a:buChar char="»"/>
              <a:defRPr sz="1600">
                <a:solidFill>
                  <a:schemeClr val="tx1"/>
                </a:solidFill>
                <a:latin typeface="+mn-lt"/>
                <a:cs typeface="+mn-cs"/>
              </a:defRPr>
            </a:lvl8pPr>
            <a:lvl9pPr marL="3886200" indent="-228600" algn="l" rtl="0" eaLnBrk="1" fontAlgn="base" hangingPunct="1">
              <a:spcBef>
                <a:spcPct val="50000"/>
              </a:spcBef>
              <a:spcAft>
                <a:spcPct val="0"/>
              </a:spcAft>
              <a:buClr>
                <a:srgbClr val="CF4044"/>
              </a:buClr>
              <a:buChar char="»"/>
              <a:defRPr sz="1600">
                <a:solidFill>
                  <a:schemeClr val="tx1"/>
                </a:solidFill>
                <a:latin typeface="+mn-lt"/>
                <a:cs typeface="+mn-cs"/>
              </a:defRPr>
            </a:lvl9pPr>
          </a:lstStyle>
          <a:p>
            <a:pPr>
              <a:spcBef>
                <a:spcPts val="0"/>
              </a:spcBef>
              <a:buFont typeface="Arial" panose="020B0604020202020204" pitchFamily="34" charset="0"/>
              <a:buChar char="•"/>
            </a:pPr>
            <a:r>
              <a:rPr lang="en-US" altLang="en-US" sz="1800" b="1" kern="0" dirty="0"/>
              <a:t>Active Equipment: Repeater/BTS, DAS HE &amp; RUs</a:t>
            </a:r>
          </a:p>
          <a:p>
            <a:pPr>
              <a:spcBef>
                <a:spcPts val="0"/>
              </a:spcBef>
              <a:buFont typeface="Arial" panose="020B0604020202020204" pitchFamily="34" charset="0"/>
              <a:buChar char="•"/>
            </a:pPr>
            <a:r>
              <a:rPr lang="en-US" altLang="en-US" sz="1800" b="1" kern="0" dirty="0"/>
              <a:t>Ideal solution for larger venues/campuses</a:t>
            </a:r>
          </a:p>
          <a:p>
            <a:pPr>
              <a:spcBef>
                <a:spcPts val="0"/>
              </a:spcBef>
              <a:buFont typeface="Arial" panose="020B0604020202020204" pitchFamily="34" charset="0"/>
              <a:buChar char="•"/>
            </a:pPr>
            <a:r>
              <a:rPr lang="en-US" altLang="en-US" sz="1800" b="1" kern="0" dirty="0"/>
              <a:t>Capability for future growth or expansion</a:t>
            </a:r>
            <a:endParaRPr lang="en-US" altLang="en-US" sz="2000" b="1" kern="0" dirty="0">
              <a:solidFill>
                <a:srgbClr val="FF0000"/>
              </a:solidFill>
            </a:endParaRPr>
          </a:p>
        </p:txBody>
      </p:sp>
      <p:pic>
        <p:nvPicPr>
          <p:cNvPr id="706" name="Picture 705">
            <a:extLst>
              <a:ext uri="{FF2B5EF4-FFF2-40B4-BE49-F238E27FC236}">
                <a16:creationId xmlns:a16="http://schemas.microsoft.com/office/drawing/2014/main" id="{CE9356E6-5EBD-D012-486C-FF37BF5107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63799" y="6510711"/>
            <a:ext cx="676657" cy="408433"/>
          </a:xfrm>
          <a:prstGeom prst="rect">
            <a:avLst/>
          </a:prstGeom>
        </p:spPr>
      </p:pic>
      <p:cxnSp>
        <p:nvCxnSpPr>
          <p:cNvPr id="707" name="Straight Connector 706">
            <a:extLst>
              <a:ext uri="{FF2B5EF4-FFF2-40B4-BE49-F238E27FC236}">
                <a16:creationId xmlns:a16="http://schemas.microsoft.com/office/drawing/2014/main" id="{F71243D4-1DE8-B208-569C-6C3AED40184D}"/>
              </a:ext>
            </a:extLst>
          </p:cNvPr>
          <p:cNvCxnSpPr/>
          <p:nvPr/>
        </p:nvCxnSpPr>
        <p:spPr>
          <a:xfrm>
            <a:off x="9701783" y="3254206"/>
            <a:ext cx="0" cy="2753103"/>
          </a:xfrm>
          <a:prstGeom prst="line">
            <a:avLst/>
          </a:prstGeom>
          <a:ln>
            <a:prstDash val="sysDot"/>
          </a:ln>
        </p:spPr>
        <p:style>
          <a:lnRef idx="2">
            <a:schemeClr val="accent2"/>
          </a:lnRef>
          <a:fillRef idx="0">
            <a:schemeClr val="accent2"/>
          </a:fillRef>
          <a:effectRef idx="1">
            <a:schemeClr val="accent2"/>
          </a:effectRef>
          <a:fontRef idx="minor">
            <a:schemeClr val="tx1"/>
          </a:fontRef>
        </p:style>
      </p:cxnSp>
      <p:sp>
        <p:nvSpPr>
          <p:cNvPr id="708" name="TextBox 707">
            <a:extLst>
              <a:ext uri="{FF2B5EF4-FFF2-40B4-BE49-F238E27FC236}">
                <a16:creationId xmlns:a16="http://schemas.microsoft.com/office/drawing/2014/main" id="{347716D0-9455-383F-C581-091068A0EB6E}"/>
              </a:ext>
            </a:extLst>
          </p:cNvPr>
          <p:cNvSpPr txBox="1"/>
          <p:nvPr/>
        </p:nvSpPr>
        <p:spPr>
          <a:xfrm>
            <a:off x="6202997" y="2155501"/>
            <a:ext cx="1285929" cy="369332"/>
          </a:xfrm>
          <a:prstGeom prst="rect">
            <a:avLst/>
          </a:prstGeom>
          <a:noFill/>
        </p:spPr>
        <p:txBody>
          <a:bodyPr wrap="none" rtlCol="0">
            <a:spAutoFit/>
          </a:bodyPr>
          <a:lstStyle/>
          <a:p>
            <a:r>
              <a:rPr lang="en-US" b="1" dirty="0"/>
              <a:t>2 hour riser</a:t>
            </a:r>
          </a:p>
        </p:txBody>
      </p:sp>
      <p:cxnSp>
        <p:nvCxnSpPr>
          <p:cNvPr id="709" name="Straight Arrow Connector 708">
            <a:extLst>
              <a:ext uri="{FF2B5EF4-FFF2-40B4-BE49-F238E27FC236}">
                <a16:creationId xmlns:a16="http://schemas.microsoft.com/office/drawing/2014/main" id="{79854D7C-7FD3-1C42-A2D1-81258F050CD9}"/>
              </a:ext>
            </a:extLst>
          </p:cNvPr>
          <p:cNvCxnSpPr>
            <a:cxnSpLocks/>
          </p:cNvCxnSpPr>
          <p:nvPr/>
        </p:nvCxnSpPr>
        <p:spPr>
          <a:xfrm>
            <a:off x="7409912" y="2323630"/>
            <a:ext cx="1744904" cy="64696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10" name="Picture 709">
            <a:extLst>
              <a:ext uri="{FF2B5EF4-FFF2-40B4-BE49-F238E27FC236}">
                <a16:creationId xmlns:a16="http://schemas.microsoft.com/office/drawing/2014/main" id="{98AE929E-37B8-C8EB-913E-52469ECE217D}"/>
              </a:ext>
            </a:extLst>
          </p:cNvPr>
          <p:cNvPicPr>
            <a:picLocks noChangeAspect="1"/>
          </p:cNvPicPr>
          <p:nvPr/>
        </p:nvPicPr>
        <p:blipFill>
          <a:blip r:embed="rId13"/>
          <a:stretch>
            <a:fillRect/>
          </a:stretch>
        </p:blipFill>
        <p:spPr>
          <a:xfrm>
            <a:off x="3282300" y="1884216"/>
            <a:ext cx="1773104" cy="3763960"/>
          </a:xfrm>
          <a:prstGeom prst="rect">
            <a:avLst/>
          </a:prstGeom>
        </p:spPr>
      </p:pic>
      <p:grpSp>
        <p:nvGrpSpPr>
          <p:cNvPr id="715" name="Group 714">
            <a:extLst>
              <a:ext uri="{FF2B5EF4-FFF2-40B4-BE49-F238E27FC236}">
                <a16:creationId xmlns:a16="http://schemas.microsoft.com/office/drawing/2014/main" id="{09E61C5A-4F94-18DF-7EC7-810040AFDACF}"/>
              </a:ext>
            </a:extLst>
          </p:cNvPr>
          <p:cNvGrpSpPr/>
          <p:nvPr/>
        </p:nvGrpSpPr>
        <p:grpSpPr>
          <a:xfrm>
            <a:off x="8349405" y="1602231"/>
            <a:ext cx="1012528" cy="914400"/>
            <a:chOff x="2960245" y="928127"/>
            <a:chExt cx="1012528" cy="914400"/>
          </a:xfrm>
        </p:grpSpPr>
        <p:pic>
          <p:nvPicPr>
            <p:cNvPr id="716" name="Picture 715">
              <a:extLst>
                <a:ext uri="{FF2B5EF4-FFF2-40B4-BE49-F238E27FC236}">
                  <a16:creationId xmlns:a16="http://schemas.microsoft.com/office/drawing/2014/main" id="{2572B82E-6DD9-AA69-4E5E-2EC28FFB2167}"/>
                </a:ext>
              </a:extLst>
            </p:cNvPr>
            <p:cNvPicPr>
              <a:picLocks noChangeAspect="1"/>
            </p:cNvPicPr>
            <p:nvPr/>
          </p:nvPicPr>
          <p:blipFill>
            <a:blip r:embed="rId14"/>
            <a:stretch>
              <a:fillRect/>
            </a:stretch>
          </p:blipFill>
          <p:spPr>
            <a:xfrm rot="10800000">
              <a:off x="3276215" y="1220620"/>
              <a:ext cx="696558" cy="443264"/>
            </a:xfrm>
            <a:prstGeom prst="rect">
              <a:avLst/>
            </a:prstGeom>
          </p:spPr>
        </p:pic>
        <p:grpSp>
          <p:nvGrpSpPr>
            <p:cNvPr id="717" name="Group 716">
              <a:extLst>
                <a:ext uri="{FF2B5EF4-FFF2-40B4-BE49-F238E27FC236}">
                  <a16:creationId xmlns:a16="http://schemas.microsoft.com/office/drawing/2014/main" id="{5F8A97A8-6A2A-5FE2-79E0-ED06E30A16B5}"/>
                </a:ext>
              </a:extLst>
            </p:cNvPr>
            <p:cNvGrpSpPr/>
            <p:nvPr/>
          </p:nvGrpSpPr>
          <p:grpSpPr>
            <a:xfrm rot="19311912">
              <a:off x="2960245" y="928127"/>
              <a:ext cx="934989" cy="914400"/>
              <a:chOff x="6007154" y="1293350"/>
              <a:chExt cx="914400" cy="914400"/>
            </a:xfrm>
          </p:grpSpPr>
          <p:sp>
            <p:nvSpPr>
              <p:cNvPr id="718" name="Arc 717">
                <a:extLst>
                  <a:ext uri="{FF2B5EF4-FFF2-40B4-BE49-F238E27FC236}">
                    <a16:creationId xmlns:a16="http://schemas.microsoft.com/office/drawing/2014/main" id="{44A74764-E4A0-E3C8-F49D-73A71F3CD42E}"/>
                  </a:ext>
                </a:extLst>
              </p:cNvPr>
              <p:cNvSpPr/>
              <p:nvPr/>
            </p:nvSpPr>
            <p:spPr>
              <a:xfrm rot="14380868">
                <a:off x="6007154" y="1293350"/>
                <a:ext cx="914400" cy="9144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9" name="Arc 718">
                <a:extLst>
                  <a:ext uri="{FF2B5EF4-FFF2-40B4-BE49-F238E27FC236}">
                    <a16:creationId xmlns:a16="http://schemas.microsoft.com/office/drawing/2014/main" id="{AE2CD810-3A24-51E8-3460-EA169EB7EE93}"/>
                  </a:ext>
                </a:extLst>
              </p:cNvPr>
              <p:cNvSpPr/>
              <p:nvPr/>
            </p:nvSpPr>
            <p:spPr>
              <a:xfrm rot="14380868">
                <a:off x="6131521" y="1457316"/>
                <a:ext cx="557112" cy="56832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0" name="Arc 719">
                <a:extLst>
                  <a:ext uri="{FF2B5EF4-FFF2-40B4-BE49-F238E27FC236}">
                    <a16:creationId xmlns:a16="http://schemas.microsoft.com/office/drawing/2014/main" id="{C229667C-1B9F-5D39-6A09-6A3ADCD6D4E5}"/>
                  </a:ext>
                </a:extLst>
              </p:cNvPr>
              <p:cNvSpPr/>
              <p:nvPr/>
            </p:nvSpPr>
            <p:spPr>
              <a:xfrm rot="14380868">
                <a:off x="6246276" y="1608101"/>
                <a:ext cx="284789" cy="254092"/>
              </a:xfrm>
              <a:prstGeom prst="arc">
                <a:avLst>
                  <a:gd name="adj1" fmla="val 16200000"/>
                  <a:gd name="adj2" fmla="val 533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par>
                                <p:cTn id="8" presetID="1" presetClass="entr" presetSubtype="0" fill="hold" nodeType="withEffect">
                                  <p:stCondLst>
                                    <p:cond delay="0"/>
                                  </p:stCondLst>
                                  <p:childTnLst>
                                    <p:set>
                                      <p:cBhvr>
                                        <p:cTn id="9" dur="1" fill="hold">
                                          <p:stCondLst>
                                            <p:cond delay="0"/>
                                          </p:stCondLst>
                                        </p:cTn>
                                        <p:tgtEl>
                                          <p:spTgt spid="580"/>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500"/>
                                  </p:stCondLst>
                                  <p:childTnLst>
                                    <p:set>
                                      <p:cBhvr>
                                        <p:cTn id="12" dur="1" fill="hold">
                                          <p:stCondLst>
                                            <p:cond delay="0"/>
                                          </p:stCondLst>
                                        </p:cTn>
                                        <p:tgtEl>
                                          <p:spTgt spid="579"/>
                                        </p:tgtEl>
                                        <p:attrNameLst>
                                          <p:attrName>style.visibility</p:attrName>
                                        </p:attrNameLst>
                                      </p:cBhvr>
                                      <p:to>
                                        <p:strVal val="visible"/>
                                      </p:to>
                                    </p:set>
                                    <p:animEffect transition="in" filter="fade">
                                      <p:cBhvr>
                                        <p:cTn id="13" dur="500"/>
                                        <p:tgtEl>
                                          <p:spTgt spid="5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1"/>
                                        </p:tgtEl>
                                        <p:attrNameLst>
                                          <p:attrName>style.visibility</p:attrName>
                                        </p:attrNameLst>
                                      </p:cBhvr>
                                      <p:to>
                                        <p:strVal val="visible"/>
                                      </p:to>
                                    </p:set>
                                    <p:animEffect transition="in" filter="fade">
                                      <p:cBhvr>
                                        <p:cTn id="16" dur="500"/>
                                        <p:tgtEl>
                                          <p:spTgt spid="591"/>
                                        </p:tgtEl>
                                      </p:cBhvr>
                                    </p:animEffect>
                                  </p:childTnLst>
                                </p:cTn>
                              </p:par>
                            </p:childTnLst>
                          </p:cTn>
                        </p:par>
                        <p:par>
                          <p:cTn id="17" fill="hold">
                            <p:stCondLst>
                              <p:cond delay="1500"/>
                            </p:stCondLst>
                            <p:childTnLst>
                              <p:par>
                                <p:cTn id="18" presetID="10" presetClass="entr" presetSubtype="0" fill="hold" nodeType="afterEffect">
                                  <p:stCondLst>
                                    <p:cond delay="500"/>
                                  </p:stCondLst>
                                  <p:childTnLst>
                                    <p:set>
                                      <p:cBhvr>
                                        <p:cTn id="19" dur="1" fill="hold">
                                          <p:stCondLst>
                                            <p:cond delay="0"/>
                                          </p:stCondLst>
                                        </p:cTn>
                                        <p:tgtEl>
                                          <p:spTgt spid="706"/>
                                        </p:tgtEl>
                                        <p:attrNameLst>
                                          <p:attrName>style.visibility</p:attrName>
                                        </p:attrNameLst>
                                      </p:cBhvr>
                                      <p:to>
                                        <p:strVal val="visible"/>
                                      </p:to>
                                    </p:set>
                                    <p:animEffect transition="in" filter="fade">
                                      <p:cBhvr>
                                        <p:cTn id="20" dur="500"/>
                                        <p:tgtEl>
                                          <p:spTgt spid="706"/>
                                        </p:tgtEl>
                                      </p:cBhvr>
                                    </p:animEffect>
                                  </p:childTnLst>
                                </p:cTn>
                              </p:par>
                              <p:par>
                                <p:cTn id="21" presetID="1" presetClass="entr" presetSubtype="0" fill="hold" nodeType="withEffect">
                                  <p:stCondLst>
                                    <p:cond delay="0"/>
                                  </p:stCondLst>
                                  <p:childTnLst>
                                    <p:set>
                                      <p:cBhvr>
                                        <p:cTn id="22" dur="1" fill="hold">
                                          <p:stCondLst>
                                            <p:cond delay="0"/>
                                          </p:stCondLst>
                                        </p:cTn>
                                        <p:tgtEl>
                                          <p:spTgt spid="582"/>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592"/>
                                        </p:tgtEl>
                                        <p:attrNameLst>
                                          <p:attrName>style.visibility</p:attrName>
                                        </p:attrNameLst>
                                      </p:cBhvr>
                                      <p:to>
                                        <p:strVal val="visible"/>
                                      </p:to>
                                    </p:set>
                                    <p:animEffect transition="in" filter="fade">
                                      <p:cBhvr>
                                        <p:cTn id="25" dur="500"/>
                                        <p:tgtEl>
                                          <p:spTgt spid="592"/>
                                        </p:tgtEl>
                                      </p:cBhvr>
                                    </p:animEffect>
                                  </p:childTnLst>
                                </p:cTn>
                              </p:par>
                              <p:par>
                                <p:cTn id="26" presetID="10" presetClass="entr" presetSubtype="0" fill="hold" nodeType="withEffect">
                                  <p:stCondLst>
                                    <p:cond delay="0"/>
                                  </p:stCondLst>
                                  <p:childTnLst>
                                    <p:set>
                                      <p:cBhvr>
                                        <p:cTn id="27" dur="1" fill="hold">
                                          <p:stCondLst>
                                            <p:cond delay="0"/>
                                          </p:stCondLst>
                                        </p:cTn>
                                        <p:tgtEl>
                                          <p:spTgt spid="599"/>
                                        </p:tgtEl>
                                        <p:attrNameLst>
                                          <p:attrName>style.visibility</p:attrName>
                                        </p:attrNameLst>
                                      </p:cBhvr>
                                      <p:to>
                                        <p:strVal val="visible"/>
                                      </p:to>
                                    </p:set>
                                    <p:animEffect transition="in" filter="fade">
                                      <p:cBhvr>
                                        <p:cTn id="28" dur="500"/>
                                        <p:tgtEl>
                                          <p:spTgt spid="599"/>
                                        </p:tgtEl>
                                      </p:cBhvr>
                                    </p:animEffect>
                                  </p:childTnLst>
                                </p:cTn>
                              </p:par>
                              <p:par>
                                <p:cTn id="29" presetID="10" presetClass="entr" presetSubtype="0" fill="hold" nodeType="withEffect">
                                  <p:stCondLst>
                                    <p:cond delay="0"/>
                                  </p:stCondLst>
                                  <p:childTnLst>
                                    <p:set>
                                      <p:cBhvr>
                                        <p:cTn id="30" dur="1" fill="hold">
                                          <p:stCondLst>
                                            <p:cond delay="0"/>
                                          </p:stCondLst>
                                        </p:cTn>
                                        <p:tgtEl>
                                          <p:spTgt spid="600"/>
                                        </p:tgtEl>
                                        <p:attrNameLst>
                                          <p:attrName>style.visibility</p:attrName>
                                        </p:attrNameLst>
                                      </p:cBhvr>
                                      <p:to>
                                        <p:strVal val="visible"/>
                                      </p:to>
                                    </p:set>
                                    <p:animEffect transition="in" filter="fade">
                                      <p:cBhvr>
                                        <p:cTn id="31" dur="500"/>
                                        <p:tgtEl>
                                          <p:spTgt spid="600"/>
                                        </p:tgtEl>
                                      </p:cBhvr>
                                    </p:animEffect>
                                  </p:childTnLst>
                                </p:cTn>
                              </p:par>
                              <p:par>
                                <p:cTn id="32" presetID="10" presetClass="entr" presetSubtype="0" fill="hold" nodeType="withEffect">
                                  <p:stCondLst>
                                    <p:cond delay="0"/>
                                  </p:stCondLst>
                                  <p:childTnLst>
                                    <p:set>
                                      <p:cBhvr>
                                        <p:cTn id="33" dur="1" fill="hold">
                                          <p:stCondLst>
                                            <p:cond delay="0"/>
                                          </p:stCondLst>
                                        </p:cTn>
                                        <p:tgtEl>
                                          <p:spTgt spid="601"/>
                                        </p:tgtEl>
                                        <p:attrNameLst>
                                          <p:attrName>style.visibility</p:attrName>
                                        </p:attrNameLst>
                                      </p:cBhvr>
                                      <p:to>
                                        <p:strVal val="visible"/>
                                      </p:to>
                                    </p:set>
                                    <p:animEffect transition="in" filter="fade">
                                      <p:cBhvr>
                                        <p:cTn id="34" dur="500"/>
                                        <p:tgtEl>
                                          <p:spTgt spid="601"/>
                                        </p:tgtEl>
                                      </p:cBhvr>
                                    </p:animEffect>
                                  </p:childTnLst>
                                </p:cTn>
                              </p:par>
                              <p:par>
                                <p:cTn id="35" presetID="10" presetClass="entr" presetSubtype="0" fill="hold" nodeType="withEffect">
                                  <p:stCondLst>
                                    <p:cond delay="0"/>
                                  </p:stCondLst>
                                  <p:childTnLst>
                                    <p:set>
                                      <p:cBhvr>
                                        <p:cTn id="36" dur="1" fill="hold">
                                          <p:stCondLst>
                                            <p:cond delay="0"/>
                                          </p:stCondLst>
                                        </p:cTn>
                                        <p:tgtEl>
                                          <p:spTgt spid="598"/>
                                        </p:tgtEl>
                                        <p:attrNameLst>
                                          <p:attrName>style.visibility</p:attrName>
                                        </p:attrNameLst>
                                      </p:cBhvr>
                                      <p:to>
                                        <p:strVal val="visible"/>
                                      </p:to>
                                    </p:set>
                                    <p:animEffect transition="in" filter="fade">
                                      <p:cBhvr>
                                        <p:cTn id="37" dur="500"/>
                                        <p:tgtEl>
                                          <p:spTgt spid="59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94"/>
                                        </p:tgtEl>
                                        <p:attrNameLst>
                                          <p:attrName>style.visibility</p:attrName>
                                        </p:attrNameLst>
                                      </p:cBhvr>
                                      <p:to>
                                        <p:strVal val="visible"/>
                                      </p:to>
                                    </p:set>
                                    <p:animEffect transition="in" filter="fade">
                                      <p:cBhvr>
                                        <p:cTn id="40" dur="500"/>
                                        <p:tgtEl>
                                          <p:spTgt spid="594"/>
                                        </p:tgtEl>
                                      </p:cBhvr>
                                    </p:animEffect>
                                  </p:childTnLst>
                                </p:cTn>
                              </p:par>
                            </p:childTnLst>
                          </p:cTn>
                        </p:par>
                        <p:par>
                          <p:cTn id="41" fill="hold">
                            <p:stCondLst>
                              <p:cond delay="2500"/>
                            </p:stCondLst>
                            <p:childTnLst>
                              <p:par>
                                <p:cTn id="42" presetID="10" presetClass="entr" presetSubtype="0" fill="hold" grpId="0" nodeType="afterEffect">
                                  <p:stCondLst>
                                    <p:cond delay="500"/>
                                  </p:stCondLst>
                                  <p:childTnLst>
                                    <p:set>
                                      <p:cBhvr>
                                        <p:cTn id="43" dur="1" fill="hold">
                                          <p:stCondLst>
                                            <p:cond delay="0"/>
                                          </p:stCondLst>
                                        </p:cTn>
                                        <p:tgtEl>
                                          <p:spTgt spid="593"/>
                                        </p:tgtEl>
                                        <p:attrNameLst>
                                          <p:attrName>style.visibility</p:attrName>
                                        </p:attrNameLst>
                                      </p:cBhvr>
                                      <p:to>
                                        <p:strVal val="visible"/>
                                      </p:to>
                                    </p:set>
                                    <p:animEffect transition="in" filter="fade">
                                      <p:cBhvr>
                                        <p:cTn id="44" dur="500"/>
                                        <p:tgtEl>
                                          <p:spTgt spid="593"/>
                                        </p:tgtEl>
                                      </p:cBhvr>
                                    </p:animEffect>
                                  </p:childTnLst>
                                </p:cTn>
                              </p:par>
                              <p:par>
                                <p:cTn id="45" presetID="10" presetClass="entr" presetSubtype="0" fill="hold" nodeType="withEffect">
                                  <p:stCondLst>
                                    <p:cond delay="0"/>
                                  </p:stCondLst>
                                  <p:childTnLst>
                                    <p:set>
                                      <p:cBhvr>
                                        <p:cTn id="46" dur="1" fill="hold">
                                          <p:stCondLst>
                                            <p:cond delay="0"/>
                                          </p:stCondLst>
                                        </p:cTn>
                                        <p:tgtEl>
                                          <p:spTgt spid="583"/>
                                        </p:tgtEl>
                                        <p:attrNameLst>
                                          <p:attrName>style.visibility</p:attrName>
                                        </p:attrNameLst>
                                      </p:cBhvr>
                                      <p:to>
                                        <p:strVal val="visible"/>
                                      </p:to>
                                    </p:set>
                                    <p:animEffect transition="in" filter="fade">
                                      <p:cBhvr>
                                        <p:cTn id="47" dur="500"/>
                                        <p:tgtEl>
                                          <p:spTgt spid="583"/>
                                        </p:tgtEl>
                                      </p:cBhvr>
                                    </p:animEffect>
                                  </p:childTnLst>
                                </p:cTn>
                              </p:par>
                            </p:childTnLst>
                          </p:cTn>
                        </p:par>
                        <p:par>
                          <p:cTn id="48" fill="hold">
                            <p:stCondLst>
                              <p:cond delay="3500"/>
                            </p:stCondLst>
                            <p:childTnLst>
                              <p:par>
                                <p:cTn id="49" presetID="10" presetClass="entr" presetSubtype="0" fill="hold" grpId="0" nodeType="afterEffect">
                                  <p:stCondLst>
                                    <p:cond delay="500"/>
                                  </p:stCondLst>
                                  <p:childTnLst>
                                    <p:set>
                                      <p:cBhvr>
                                        <p:cTn id="50" dur="1" fill="hold">
                                          <p:stCondLst>
                                            <p:cond delay="0"/>
                                          </p:stCondLst>
                                        </p:cTn>
                                        <p:tgtEl>
                                          <p:spTgt spid="597"/>
                                        </p:tgtEl>
                                        <p:attrNameLst>
                                          <p:attrName>style.visibility</p:attrName>
                                        </p:attrNameLst>
                                      </p:cBhvr>
                                      <p:to>
                                        <p:strVal val="visible"/>
                                      </p:to>
                                    </p:set>
                                    <p:animEffect transition="in" filter="fade">
                                      <p:cBhvr>
                                        <p:cTn id="51" dur="500"/>
                                        <p:tgtEl>
                                          <p:spTgt spid="597"/>
                                        </p:tgtEl>
                                      </p:cBhvr>
                                    </p:animEffect>
                                  </p:childTnLst>
                                </p:cTn>
                              </p:par>
                              <p:par>
                                <p:cTn id="52" presetID="10" presetClass="entr" presetSubtype="0" fill="hold" nodeType="withEffect">
                                  <p:stCondLst>
                                    <p:cond delay="0"/>
                                  </p:stCondLst>
                                  <p:childTnLst>
                                    <p:set>
                                      <p:cBhvr>
                                        <p:cTn id="53" dur="1" fill="hold">
                                          <p:stCondLst>
                                            <p:cond delay="0"/>
                                          </p:stCondLst>
                                        </p:cTn>
                                        <p:tgtEl>
                                          <p:spTgt spid="664"/>
                                        </p:tgtEl>
                                        <p:attrNameLst>
                                          <p:attrName>style.visibility</p:attrName>
                                        </p:attrNameLst>
                                      </p:cBhvr>
                                      <p:to>
                                        <p:strVal val="visible"/>
                                      </p:to>
                                    </p:set>
                                    <p:animEffect transition="in" filter="fade">
                                      <p:cBhvr>
                                        <p:cTn id="54" dur="500"/>
                                        <p:tgtEl>
                                          <p:spTgt spid="664"/>
                                        </p:tgtEl>
                                      </p:cBhvr>
                                    </p:animEffect>
                                  </p:childTnLst>
                                </p:cTn>
                              </p:par>
                            </p:childTnLst>
                          </p:cTn>
                        </p:par>
                        <p:par>
                          <p:cTn id="55" fill="hold">
                            <p:stCondLst>
                              <p:cond delay="4500"/>
                            </p:stCondLst>
                            <p:childTnLst>
                              <p:par>
                                <p:cTn id="56" presetID="10" presetClass="entr" presetSubtype="0" fill="hold" nodeType="afterEffect">
                                  <p:stCondLst>
                                    <p:cond delay="500"/>
                                  </p:stCondLst>
                                  <p:childTnLst>
                                    <p:set>
                                      <p:cBhvr>
                                        <p:cTn id="57" dur="1" fill="hold">
                                          <p:stCondLst>
                                            <p:cond delay="0"/>
                                          </p:stCondLst>
                                        </p:cTn>
                                        <p:tgtEl>
                                          <p:spTgt spid="603"/>
                                        </p:tgtEl>
                                        <p:attrNameLst>
                                          <p:attrName>style.visibility</p:attrName>
                                        </p:attrNameLst>
                                      </p:cBhvr>
                                      <p:to>
                                        <p:strVal val="visible"/>
                                      </p:to>
                                    </p:set>
                                    <p:animEffect transition="in" filter="fade">
                                      <p:cBhvr>
                                        <p:cTn id="58" dur="500"/>
                                        <p:tgtEl>
                                          <p:spTgt spid="60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5"/>
                                        </p:tgtEl>
                                        <p:attrNameLst>
                                          <p:attrName>style.visibility</p:attrName>
                                        </p:attrNameLst>
                                      </p:cBhvr>
                                      <p:to>
                                        <p:strVal val="visible"/>
                                      </p:to>
                                    </p:set>
                                    <p:animEffect transition="in" filter="fade">
                                      <p:cBhvr>
                                        <p:cTn id="61" dur="500"/>
                                        <p:tgtEl>
                                          <p:spTgt spid="595"/>
                                        </p:tgtEl>
                                      </p:cBhvr>
                                    </p:animEffect>
                                  </p:childTnLst>
                                </p:cTn>
                              </p:par>
                            </p:childTnLst>
                          </p:cTn>
                        </p:par>
                        <p:par>
                          <p:cTn id="62" fill="hold">
                            <p:stCondLst>
                              <p:cond delay="5500"/>
                            </p:stCondLst>
                            <p:childTnLst>
                              <p:par>
                                <p:cTn id="63" presetID="10" presetClass="entr" presetSubtype="0" fill="hold" nodeType="afterEffect">
                                  <p:stCondLst>
                                    <p:cond delay="500"/>
                                  </p:stCondLst>
                                  <p:childTnLst>
                                    <p:set>
                                      <p:cBhvr>
                                        <p:cTn id="64" dur="1" fill="hold">
                                          <p:stCondLst>
                                            <p:cond delay="0"/>
                                          </p:stCondLst>
                                        </p:cTn>
                                        <p:tgtEl>
                                          <p:spTgt spid="602"/>
                                        </p:tgtEl>
                                        <p:attrNameLst>
                                          <p:attrName>style.visibility</p:attrName>
                                        </p:attrNameLst>
                                      </p:cBhvr>
                                      <p:to>
                                        <p:strVal val="visible"/>
                                      </p:to>
                                    </p:set>
                                    <p:animEffect transition="in" filter="fade">
                                      <p:cBhvr>
                                        <p:cTn id="65" dur="500"/>
                                        <p:tgtEl>
                                          <p:spTgt spid="602"/>
                                        </p:tgtEl>
                                      </p:cBhvr>
                                    </p:animEffect>
                                  </p:childTnLst>
                                </p:cTn>
                              </p:par>
                              <p:par>
                                <p:cTn id="66" presetID="10" presetClass="entr" presetSubtype="0" fill="hold" nodeType="withEffect">
                                  <p:stCondLst>
                                    <p:cond delay="0"/>
                                  </p:stCondLst>
                                  <p:childTnLst>
                                    <p:set>
                                      <p:cBhvr>
                                        <p:cTn id="67" dur="1" fill="hold">
                                          <p:stCondLst>
                                            <p:cond delay="0"/>
                                          </p:stCondLst>
                                        </p:cTn>
                                        <p:tgtEl>
                                          <p:spTgt spid="587"/>
                                        </p:tgtEl>
                                        <p:attrNameLst>
                                          <p:attrName>style.visibility</p:attrName>
                                        </p:attrNameLst>
                                      </p:cBhvr>
                                      <p:to>
                                        <p:strVal val="visible"/>
                                      </p:to>
                                    </p:set>
                                    <p:animEffect transition="in" filter="fade">
                                      <p:cBhvr>
                                        <p:cTn id="68" dur="500"/>
                                        <p:tgtEl>
                                          <p:spTgt spid="587"/>
                                        </p:tgtEl>
                                      </p:cBhvr>
                                    </p:animEffect>
                                  </p:childTnLst>
                                </p:cTn>
                              </p:par>
                              <p:par>
                                <p:cTn id="69" presetID="10" presetClass="entr" presetSubtype="0" fill="hold" nodeType="withEffect">
                                  <p:stCondLst>
                                    <p:cond delay="0"/>
                                  </p:stCondLst>
                                  <p:childTnLst>
                                    <p:set>
                                      <p:cBhvr>
                                        <p:cTn id="70" dur="1" fill="hold">
                                          <p:stCondLst>
                                            <p:cond delay="0"/>
                                          </p:stCondLst>
                                        </p:cTn>
                                        <p:tgtEl>
                                          <p:spTgt spid="588"/>
                                        </p:tgtEl>
                                        <p:attrNameLst>
                                          <p:attrName>style.visibility</p:attrName>
                                        </p:attrNameLst>
                                      </p:cBhvr>
                                      <p:to>
                                        <p:strVal val="visible"/>
                                      </p:to>
                                    </p:set>
                                    <p:animEffect transition="in" filter="fade">
                                      <p:cBhvr>
                                        <p:cTn id="71" dur="500"/>
                                        <p:tgtEl>
                                          <p:spTgt spid="58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96"/>
                                        </p:tgtEl>
                                        <p:attrNameLst>
                                          <p:attrName>style.visibility</p:attrName>
                                        </p:attrNameLst>
                                      </p:cBhvr>
                                      <p:to>
                                        <p:strVal val="visible"/>
                                      </p:to>
                                    </p:set>
                                    <p:animEffect transition="in" filter="fade">
                                      <p:cBhvr>
                                        <p:cTn id="74" dur="500"/>
                                        <p:tgtEl>
                                          <p:spTgt spid="596"/>
                                        </p:tgtEl>
                                      </p:cBhvr>
                                    </p:animEffect>
                                  </p:childTnLst>
                                </p:cTn>
                              </p:par>
                            </p:childTnLst>
                          </p:cTn>
                        </p:par>
                        <p:par>
                          <p:cTn id="75" fill="hold">
                            <p:stCondLst>
                              <p:cond delay="6500"/>
                            </p:stCondLst>
                            <p:childTnLst>
                              <p:par>
                                <p:cTn id="76" presetID="10" presetClass="entr" presetSubtype="0" fill="hold" grpId="0" nodeType="afterEffect">
                                  <p:stCondLst>
                                    <p:cond delay="500"/>
                                  </p:stCondLst>
                                  <p:childTnLst>
                                    <p:set>
                                      <p:cBhvr>
                                        <p:cTn id="77" dur="1" fill="hold">
                                          <p:stCondLst>
                                            <p:cond delay="0"/>
                                          </p:stCondLst>
                                        </p:cTn>
                                        <p:tgtEl>
                                          <p:spTgt spid="705"/>
                                        </p:tgtEl>
                                        <p:attrNameLst>
                                          <p:attrName>style.visibility</p:attrName>
                                        </p:attrNameLst>
                                      </p:cBhvr>
                                      <p:to>
                                        <p:strVal val="visible"/>
                                      </p:to>
                                    </p:set>
                                    <p:animEffect transition="in" filter="fade">
                                      <p:cBhvr>
                                        <p:cTn id="78" dur="500"/>
                                        <p:tgtEl>
                                          <p:spTgt spid="70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08"/>
                                        </p:tgtEl>
                                        <p:attrNameLst>
                                          <p:attrName>style.visibility</p:attrName>
                                        </p:attrNameLst>
                                      </p:cBhvr>
                                      <p:to>
                                        <p:strVal val="visible"/>
                                      </p:to>
                                    </p:set>
                                    <p:animEffect transition="in" filter="fade">
                                      <p:cBhvr>
                                        <p:cTn id="81" dur="500"/>
                                        <p:tgtEl>
                                          <p:spTgt spid="708"/>
                                        </p:tgtEl>
                                      </p:cBhvr>
                                    </p:animEffect>
                                  </p:childTnLst>
                                </p:cTn>
                              </p:par>
                              <p:par>
                                <p:cTn id="82" presetID="10" presetClass="entr" presetSubtype="0" fill="hold" nodeType="withEffect">
                                  <p:stCondLst>
                                    <p:cond delay="0"/>
                                  </p:stCondLst>
                                  <p:childTnLst>
                                    <p:set>
                                      <p:cBhvr>
                                        <p:cTn id="83" dur="1" fill="hold">
                                          <p:stCondLst>
                                            <p:cond delay="0"/>
                                          </p:stCondLst>
                                        </p:cTn>
                                        <p:tgtEl>
                                          <p:spTgt spid="715"/>
                                        </p:tgtEl>
                                        <p:attrNameLst>
                                          <p:attrName>style.visibility</p:attrName>
                                        </p:attrNameLst>
                                      </p:cBhvr>
                                      <p:to>
                                        <p:strVal val="visible"/>
                                      </p:to>
                                    </p:set>
                                    <p:animEffect transition="in" filter="fade">
                                      <p:cBhvr>
                                        <p:cTn id="84" dur="500"/>
                                        <p:tgtEl>
                                          <p:spTgt spid="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p:bldP spid="591" grpId="0"/>
      <p:bldP spid="592" grpId="0"/>
      <p:bldP spid="593" grpId="0"/>
      <p:bldP spid="594" grpId="0"/>
      <p:bldP spid="595" grpId="0"/>
      <p:bldP spid="596" grpId="0"/>
      <p:bldP spid="597" grpId="0"/>
      <p:bldP spid="705" grpId="0" animBg="1"/>
      <p:bldP spid="70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TYPICAL VENUES </a:t>
            </a:r>
            <a:r>
              <a:rPr lang="en-US" sz="5600">
                <a:solidFill>
                  <a:srgbClr val="FF3D00"/>
                </a:solidFill>
                <a:latin typeface="Anton"/>
                <a:ea typeface="Anton"/>
                <a:cs typeface="Anton"/>
                <a:sym typeface="Anton"/>
              </a:rPr>
              <a:t>FOR ACTIVE DAS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pic>
        <p:nvPicPr>
          <p:cNvPr id="19" name="Picture 2" descr="http://www.massgeneral.org/international/assets/exterior_entrance_698x248.jpg">
            <a:extLst>
              <a:ext uri="{FF2B5EF4-FFF2-40B4-BE49-F238E27FC236}">
                <a16:creationId xmlns:a16="http://schemas.microsoft.com/office/drawing/2014/main" id="{731BBAC8-7429-F93D-9438-8B0653274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8636" y="362077"/>
            <a:ext cx="6358184" cy="2259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18EB39-6B91-D870-8A3E-DB73698FF8A2}"/>
              </a:ext>
            </a:extLst>
          </p:cNvPr>
          <p:cNvSpPr txBox="1"/>
          <p:nvPr/>
        </p:nvSpPr>
        <p:spPr>
          <a:xfrm>
            <a:off x="12167345" y="2599049"/>
            <a:ext cx="2853361" cy="400110"/>
          </a:xfrm>
          <a:prstGeom prst="rect">
            <a:avLst/>
          </a:prstGeom>
          <a:noFill/>
        </p:spPr>
        <p:txBody>
          <a:bodyPr wrap="square" rtlCol="0">
            <a:spAutoFit/>
          </a:bodyPr>
          <a:lstStyle/>
          <a:p>
            <a:r>
              <a:rPr lang="en-US" sz="2000" dirty="0"/>
              <a:t>Large Hospitals</a:t>
            </a:r>
          </a:p>
        </p:txBody>
      </p:sp>
      <p:pic>
        <p:nvPicPr>
          <p:cNvPr id="9" name="Picture 8">
            <a:extLst>
              <a:ext uri="{FF2B5EF4-FFF2-40B4-BE49-F238E27FC236}">
                <a16:creationId xmlns:a16="http://schemas.microsoft.com/office/drawing/2014/main" id="{BC4F82BB-4086-AC45-68C3-8D7094EFE7C1}"/>
              </a:ext>
            </a:extLst>
          </p:cNvPr>
          <p:cNvPicPr>
            <a:picLocks noChangeAspect="1"/>
          </p:cNvPicPr>
          <p:nvPr/>
        </p:nvPicPr>
        <p:blipFill>
          <a:blip r:embed="rId6"/>
          <a:stretch>
            <a:fillRect/>
          </a:stretch>
        </p:blipFill>
        <p:spPr>
          <a:xfrm>
            <a:off x="10078636" y="3243984"/>
            <a:ext cx="4567471" cy="2553969"/>
          </a:xfrm>
          <a:prstGeom prst="rect">
            <a:avLst/>
          </a:prstGeom>
        </p:spPr>
      </p:pic>
      <p:sp>
        <p:nvSpPr>
          <p:cNvPr id="10" name="TextBox 9">
            <a:extLst>
              <a:ext uri="{FF2B5EF4-FFF2-40B4-BE49-F238E27FC236}">
                <a16:creationId xmlns:a16="http://schemas.microsoft.com/office/drawing/2014/main" id="{0343E0BF-0197-A70E-3667-A607567C0F16}"/>
              </a:ext>
            </a:extLst>
          </p:cNvPr>
          <p:cNvSpPr txBox="1"/>
          <p:nvPr/>
        </p:nvSpPr>
        <p:spPr>
          <a:xfrm>
            <a:off x="11240086" y="5920184"/>
            <a:ext cx="3406021" cy="400110"/>
          </a:xfrm>
          <a:prstGeom prst="rect">
            <a:avLst/>
          </a:prstGeom>
          <a:noFill/>
        </p:spPr>
        <p:txBody>
          <a:bodyPr wrap="square" rtlCol="0">
            <a:spAutoFit/>
          </a:bodyPr>
          <a:lstStyle/>
          <a:p>
            <a:r>
              <a:rPr lang="en-US" sz="2000" dirty="0"/>
              <a:t>College Campuses</a:t>
            </a:r>
          </a:p>
        </p:txBody>
      </p:sp>
      <p:pic>
        <p:nvPicPr>
          <p:cNvPr id="12" name="Picture 11">
            <a:extLst>
              <a:ext uri="{FF2B5EF4-FFF2-40B4-BE49-F238E27FC236}">
                <a16:creationId xmlns:a16="http://schemas.microsoft.com/office/drawing/2014/main" id="{D31FB077-02CF-DA14-A0C3-2CE1E19840E2}"/>
              </a:ext>
            </a:extLst>
          </p:cNvPr>
          <p:cNvPicPr>
            <a:picLocks noChangeAspect="1"/>
          </p:cNvPicPr>
          <p:nvPr/>
        </p:nvPicPr>
        <p:blipFill>
          <a:blip r:embed="rId7"/>
          <a:stretch>
            <a:fillRect/>
          </a:stretch>
        </p:blipFill>
        <p:spPr>
          <a:xfrm>
            <a:off x="929911" y="1949278"/>
            <a:ext cx="3154550" cy="5811012"/>
          </a:xfrm>
          <a:prstGeom prst="rect">
            <a:avLst/>
          </a:prstGeom>
        </p:spPr>
      </p:pic>
      <p:sp>
        <p:nvSpPr>
          <p:cNvPr id="11" name="TextBox 10">
            <a:extLst>
              <a:ext uri="{FF2B5EF4-FFF2-40B4-BE49-F238E27FC236}">
                <a16:creationId xmlns:a16="http://schemas.microsoft.com/office/drawing/2014/main" id="{AD0AD0BF-757D-2292-07F7-D491A3A7664E}"/>
              </a:ext>
            </a:extLst>
          </p:cNvPr>
          <p:cNvSpPr txBox="1"/>
          <p:nvPr/>
        </p:nvSpPr>
        <p:spPr>
          <a:xfrm>
            <a:off x="1279038" y="7848565"/>
            <a:ext cx="3154550" cy="400110"/>
          </a:xfrm>
          <a:prstGeom prst="rect">
            <a:avLst/>
          </a:prstGeom>
          <a:noFill/>
        </p:spPr>
        <p:txBody>
          <a:bodyPr wrap="square" rtlCol="0">
            <a:spAutoFit/>
          </a:bodyPr>
          <a:lstStyle/>
          <a:p>
            <a:r>
              <a:rPr lang="en-US" sz="2000" dirty="0"/>
              <a:t>High-Rise Buildings</a:t>
            </a:r>
          </a:p>
        </p:txBody>
      </p:sp>
      <p:pic>
        <p:nvPicPr>
          <p:cNvPr id="13" name="Picture 12">
            <a:extLst>
              <a:ext uri="{FF2B5EF4-FFF2-40B4-BE49-F238E27FC236}">
                <a16:creationId xmlns:a16="http://schemas.microsoft.com/office/drawing/2014/main" id="{301C2841-738A-9970-0F77-F45C0198273E}"/>
              </a:ext>
            </a:extLst>
          </p:cNvPr>
          <p:cNvPicPr>
            <a:picLocks noChangeAspect="1"/>
          </p:cNvPicPr>
          <p:nvPr/>
        </p:nvPicPr>
        <p:blipFill>
          <a:blip r:embed="rId8"/>
          <a:stretch>
            <a:fillRect/>
          </a:stretch>
        </p:blipFill>
        <p:spPr>
          <a:xfrm>
            <a:off x="5478522" y="1927724"/>
            <a:ext cx="2994544" cy="2994544"/>
          </a:xfrm>
          <a:prstGeom prst="rect">
            <a:avLst/>
          </a:prstGeom>
        </p:spPr>
      </p:pic>
      <p:sp>
        <p:nvSpPr>
          <p:cNvPr id="14" name="TextBox 13">
            <a:extLst>
              <a:ext uri="{FF2B5EF4-FFF2-40B4-BE49-F238E27FC236}">
                <a16:creationId xmlns:a16="http://schemas.microsoft.com/office/drawing/2014/main" id="{5C7F1703-B382-0374-189F-AAD6E9AA97D3}"/>
              </a:ext>
            </a:extLst>
          </p:cNvPr>
          <p:cNvSpPr txBox="1"/>
          <p:nvPr/>
        </p:nvSpPr>
        <p:spPr>
          <a:xfrm>
            <a:off x="6599382" y="4922268"/>
            <a:ext cx="1154444" cy="400110"/>
          </a:xfrm>
          <a:prstGeom prst="rect">
            <a:avLst/>
          </a:prstGeom>
          <a:noFill/>
        </p:spPr>
        <p:txBody>
          <a:bodyPr wrap="square" rtlCol="0">
            <a:spAutoFit/>
          </a:bodyPr>
          <a:lstStyle/>
          <a:p>
            <a:r>
              <a:rPr lang="en-US" sz="2000" dirty="0"/>
              <a:t>Malls</a:t>
            </a:r>
          </a:p>
        </p:txBody>
      </p:sp>
      <p:pic>
        <p:nvPicPr>
          <p:cNvPr id="15" name="Picture 8" descr="Image result for gillette stadium">
            <a:extLst>
              <a:ext uri="{FF2B5EF4-FFF2-40B4-BE49-F238E27FC236}">
                <a16:creationId xmlns:a16="http://schemas.microsoft.com/office/drawing/2014/main" id="{19DB0097-A8DA-2178-D176-BCBBA822A7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2715" y="5920184"/>
            <a:ext cx="4135266" cy="28125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6EF71EB-9001-E9A4-B825-44B53C8A9126}"/>
              </a:ext>
            </a:extLst>
          </p:cNvPr>
          <p:cNvSpPr txBox="1"/>
          <p:nvPr/>
        </p:nvSpPr>
        <p:spPr>
          <a:xfrm>
            <a:off x="5348967" y="8751947"/>
            <a:ext cx="2804433" cy="400110"/>
          </a:xfrm>
          <a:prstGeom prst="rect">
            <a:avLst/>
          </a:prstGeom>
          <a:noFill/>
        </p:spPr>
        <p:txBody>
          <a:bodyPr wrap="square" rtlCol="0">
            <a:spAutoFit/>
          </a:bodyPr>
          <a:lstStyle/>
          <a:p>
            <a:pPr algn="ctr"/>
            <a:r>
              <a:rPr lang="en-US" sz="2000" dirty="0"/>
              <a:t>Stadiums and Arenas</a:t>
            </a:r>
          </a:p>
        </p:txBody>
      </p:sp>
      <p:pic>
        <p:nvPicPr>
          <p:cNvPr id="17" name="Picture 6" descr="https://encrypted-tbn1.gstatic.com/images?q=tbn:ANd9GcSOV1jSyDCQ5u_jMCKe20MtBxq3zMUcqAHN4RqOSxtHrLGeLlNe">
            <a:extLst>
              <a:ext uri="{FF2B5EF4-FFF2-40B4-BE49-F238E27FC236}">
                <a16:creationId xmlns:a16="http://schemas.microsoft.com/office/drawing/2014/main" id="{B6EE3888-14EB-C7DA-964F-55B06C435B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8636" y="6445709"/>
            <a:ext cx="4026428" cy="23124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700CB32-18E9-DE87-658A-6CEDD79924DF}"/>
              </a:ext>
            </a:extLst>
          </p:cNvPr>
          <p:cNvSpPr txBox="1"/>
          <p:nvPr/>
        </p:nvSpPr>
        <p:spPr>
          <a:xfrm>
            <a:off x="11603831" y="8807686"/>
            <a:ext cx="1625228" cy="400110"/>
          </a:xfrm>
          <a:prstGeom prst="rect">
            <a:avLst/>
          </a:prstGeom>
          <a:noFill/>
        </p:spPr>
        <p:txBody>
          <a:bodyPr wrap="square" rtlCol="0">
            <a:spAutoFit/>
          </a:bodyPr>
          <a:lstStyle/>
          <a:p>
            <a:r>
              <a:rPr lang="en-US" sz="2000" dirty="0"/>
              <a:t>Casinos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914400" y="0"/>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7" name="TextBox 7"/>
          <p:cNvSpPr txBox="1"/>
          <p:nvPr/>
        </p:nvSpPr>
        <p:spPr>
          <a:xfrm>
            <a:off x="3886200" y="3036707"/>
            <a:ext cx="10515600" cy="4621393"/>
          </a:xfrm>
          <a:prstGeom prst="rect">
            <a:avLst/>
          </a:prstGeom>
        </p:spPr>
        <p:txBody>
          <a:bodyPr wrap="square" lIns="0" tIns="0" rIns="0" bIns="0" rtlCol="0" anchor="t">
            <a:spAutoFit/>
          </a:bodyPr>
          <a:lstStyle/>
          <a:p>
            <a:pPr algn="ctr">
              <a:lnSpc>
                <a:spcPts val="18610"/>
              </a:lnSpc>
            </a:pPr>
            <a:r>
              <a:rPr lang="en-US" sz="13293" dirty="0">
                <a:solidFill>
                  <a:srgbClr val="FF3D00"/>
                </a:solidFill>
                <a:latin typeface="Anton"/>
                <a:ea typeface="Anton"/>
                <a:cs typeface="Anton"/>
                <a:sym typeface="Anton"/>
              </a:rPr>
              <a:t>THE SOLUTION</a:t>
            </a:r>
          </a:p>
          <a:p>
            <a:pPr marL="0" lvl="0" indent="0" algn="ctr">
              <a:lnSpc>
                <a:spcPts val="18610"/>
              </a:lnSpc>
            </a:pPr>
            <a:r>
              <a:rPr lang="en-US" sz="13293" dirty="0">
                <a:solidFill>
                  <a:srgbClr val="FF3D00"/>
                </a:solidFill>
                <a:latin typeface="Anton"/>
                <a:ea typeface="Anton"/>
                <a:cs typeface="Anton"/>
                <a:sym typeface="Anton"/>
              </a:rPr>
              <a:t>PROCESS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D740D-3396-7F1D-5135-4D75D3E9281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D041EC-2719-6936-FEB3-B84BEB534C07}"/>
              </a:ext>
            </a:extLst>
          </p:cNvPr>
          <p:cNvGrpSpPr/>
          <p:nvPr/>
        </p:nvGrpSpPr>
        <p:grpSpPr>
          <a:xfrm>
            <a:off x="16937927" y="0"/>
            <a:ext cx="1350073" cy="1350073"/>
            <a:chOff x="0" y="0"/>
            <a:chExt cx="361541" cy="361541"/>
          </a:xfrm>
        </p:grpSpPr>
        <p:sp>
          <p:nvSpPr>
            <p:cNvPr id="3" name="Freeform 3">
              <a:extLst>
                <a:ext uri="{FF2B5EF4-FFF2-40B4-BE49-F238E27FC236}">
                  <a16:creationId xmlns:a16="http://schemas.microsoft.com/office/drawing/2014/main" id="{2567FF62-EEDD-5586-0F31-1B09147F3433}"/>
                </a:ext>
              </a:extLst>
            </p:cNvPr>
            <p:cNvSpPr/>
            <p:nvPr/>
          </p:nvSpPr>
          <p:spPr>
            <a:xfrm>
              <a:off x="0" y="0"/>
              <a:ext cx="361541" cy="361541"/>
            </a:xfrm>
            <a:custGeom>
              <a:avLst/>
              <a:gdLst/>
              <a:ahLst/>
              <a:cxnLst/>
              <a:rect l="l" t="t" r="r" b="b"/>
              <a:pathLst>
                <a:path w="361541" h="361541">
                  <a:moveTo>
                    <a:pt x="0" y="0"/>
                  </a:moveTo>
                  <a:lnTo>
                    <a:pt x="361541" y="0"/>
                  </a:lnTo>
                  <a:lnTo>
                    <a:pt x="361541" y="361541"/>
                  </a:lnTo>
                  <a:lnTo>
                    <a:pt x="0" y="361541"/>
                  </a:lnTo>
                  <a:close/>
                </a:path>
              </a:pathLst>
            </a:custGeom>
            <a:solidFill>
              <a:srgbClr val="294D70"/>
            </a:solidFill>
          </p:spPr>
          <p:txBody>
            <a:bodyPr/>
            <a:lstStyle/>
            <a:p>
              <a:endParaRPr lang="en-US"/>
            </a:p>
          </p:txBody>
        </p:sp>
        <p:sp>
          <p:nvSpPr>
            <p:cNvPr id="4" name="TextBox 4">
              <a:extLst>
                <a:ext uri="{FF2B5EF4-FFF2-40B4-BE49-F238E27FC236}">
                  <a16:creationId xmlns:a16="http://schemas.microsoft.com/office/drawing/2014/main" id="{F7E22A0F-3F6C-4B26-41A1-A726E66796D5}"/>
                </a:ext>
              </a:extLst>
            </p:cNvPr>
            <p:cNvSpPr txBox="1"/>
            <p:nvPr/>
          </p:nvSpPr>
          <p:spPr>
            <a:xfrm>
              <a:off x="0" y="-47625"/>
              <a:ext cx="361541" cy="409166"/>
            </a:xfrm>
            <a:prstGeom prst="rect">
              <a:avLst/>
            </a:prstGeom>
          </p:spPr>
          <p:txBody>
            <a:bodyPr lIns="50800" tIns="50800" rIns="50800" bIns="50800" rtlCol="0" anchor="ctr"/>
            <a:lstStyle/>
            <a:p>
              <a:pPr algn="ctr">
                <a:lnSpc>
                  <a:spcPts val="3359"/>
                </a:lnSpc>
              </a:pPr>
              <a:endParaRPr/>
            </a:p>
          </p:txBody>
        </p:sp>
      </p:grpSp>
      <p:sp>
        <p:nvSpPr>
          <p:cNvPr id="5" name="Freeform 5">
            <a:extLst>
              <a:ext uri="{FF2B5EF4-FFF2-40B4-BE49-F238E27FC236}">
                <a16:creationId xmlns:a16="http://schemas.microsoft.com/office/drawing/2014/main" id="{1F2C07FA-12C6-7753-E3A8-6E1A31D0E5E5}"/>
              </a:ext>
            </a:extLst>
          </p:cNvPr>
          <p:cNvSpPr/>
          <p:nvPr/>
        </p:nvSpPr>
        <p:spPr>
          <a:xfrm flipH="1" flipV="1">
            <a:off x="17259300" y="300318"/>
            <a:ext cx="728382" cy="728382"/>
          </a:xfrm>
          <a:custGeom>
            <a:avLst/>
            <a:gdLst/>
            <a:ahLst/>
            <a:cxnLst/>
            <a:rect l="l" t="t" r="r" b="b"/>
            <a:pathLst>
              <a:path w="728382" h="728382">
                <a:moveTo>
                  <a:pt x="728382" y="728382"/>
                </a:moveTo>
                <a:lnTo>
                  <a:pt x="0" y="728382"/>
                </a:lnTo>
                <a:lnTo>
                  <a:pt x="0" y="0"/>
                </a:lnTo>
                <a:lnTo>
                  <a:pt x="728382" y="0"/>
                </a:lnTo>
                <a:lnTo>
                  <a:pt x="728382" y="7283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14C4EFC7-08E4-395D-C73D-698EF5D15EB1}"/>
              </a:ext>
            </a:extLst>
          </p:cNvPr>
          <p:cNvSpPr txBox="1"/>
          <p:nvPr/>
        </p:nvSpPr>
        <p:spPr>
          <a:xfrm>
            <a:off x="710900" y="170635"/>
            <a:ext cx="15926709" cy="1008802"/>
          </a:xfrm>
          <a:prstGeom prst="rect">
            <a:avLst/>
          </a:prstGeom>
        </p:spPr>
        <p:txBody>
          <a:bodyPr wrap="square" lIns="0" tIns="0" rIns="0" bIns="0" rtlCol="0" anchor="t">
            <a:spAutoFit/>
          </a:bodyPr>
          <a:lstStyle/>
          <a:p>
            <a:pPr marL="0" lvl="0" indent="0" algn="l">
              <a:lnSpc>
                <a:spcPts val="8633"/>
              </a:lnSpc>
            </a:pPr>
            <a:r>
              <a:rPr lang="en-US" sz="5400" dirty="0">
                <a:solidFill>
                  <a:srgbClr val="294D70"/>
                </a:solidFill>
                <a:latin typeface="Anton"/>
                <a:ea typeface="Anton"/>
                <a:cs typeface="Anton"/>
                <a:sym typeface="Anton"/>
              </a:rPr>
              <a:t>2019 FIRST RESPONDER SURVEY BY </a:t>
            </a:r>
            <a:r>
              <a:rPr lang="en-US" sz="5400" dirty="0">
                <a:solidFill>
                  <a:srgbClr val="FF3D00"/>
                </a:solidFill>
                <a:latin typeface="Anton"/>
                <a:ea typeface="Anton"/>
                <a:cs typeface="Anton"/>
                <a:sym typeface="Anton"/>
              </a:rPr>
              <a:t>SAFER BUILDINGS COALITION</a:t>
            </a:r>
          </a:p>
        </p:txBody>
      </p:sp>
      <p:grpSp>
        <p:nvGrpSpPr>
          <p:cNvPr id="9" name="Group 9">
            <a:extLst>
              <a:ext uri="{FF2B5EF4-FFF2-40B4-BE49-F238E27FC236}">
                <a16:creationId xmlns:a16="http://schemas.microsoft.com/office/drawing/2014/main" id="{0AEE02C7-5A2F-C6A8-C774-8669C19CA23F}"/>
              </a:ext>
            </a:extLst>
          </p:cNvPr>
          <p:cNvGrpSpPr/>
          <p:nvPr/>
        </p:nvGrpSpPr>
        <p:grpSpPr>
          <a:xfrm>
            <a:off x="0" y="9258300"/>
            <a:ext cx="18288000" cy="2514600"/>
            <a:chOff x="0" y="0"/>
            <a:chExt cx="24384000" cy="3352800"/>
          </a:xfrm>
        </p:grpSpPr>
        <p:sp>
          <p:nvSpPr>
            <p:cNvPr id="10" name="Freeform 10">
              <a:extLst>
                <a:ext uri="{FF2B5EF4-FFF2-40B4-BE49-F238E27FC236}">
                  <a16:creationId xmlns:a16="http://schemas.microsoft.com/office/drawing/2014/main" id="{97D7DEBC-2624-7CD5-00A5-03BA908B40C0}"/>
                </a:ext>
              </a:extLst>
            </p:cNvPr>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68A45801-B78F-C5CB-D7C7-B4F816DEBE80}"/>
                </a:ext>
              </a:extLst>
            </p:cNvPr>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6"/>
              <a:stretch>
                <a:fillRect/>
              </a:stretch>
            </a:blipFill>
          </p:spPr>
          <p:txBody>
            <a:bodyPr/>
            <a:lstStyle/>
            <a:p>
              <a:endParaRPr lang="en-US"/>
            </a:p>
          </p:txBody>
        </p:sp>
      </p:grpSp>
      <p:sp>
        <p:nvSpPr>
          <p:cNvPr id="12" name="TextBox 12">
            <a:extLst>
              <a:ext uri="{FF2B5EF4-FFF2-40B4-BE49-F238E27FC236}">
                <a16:creationId xmlns:a16="http://schemas.microsoft.com/office/drawing/2014/main" id="{B5DE630F-E7F6-1D1B-A533-C8BFF57BE734}"/>
              </a:ext>
            </a:extLst>
          </p:cNvPr>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13" name="Content Placeholder 2">
            <a:extLst>
              <a:ext uri="{FF2B5EF4-FFF2-40B4-BE49-F238E27FC236}">
                <a16:creationId xmlns:a16="http://schemas.microsoft.com/office/drawing/2014/main" id="{32043D55-BF44-F809-3F2D-D48898EA7492}"/>
              </a:ext>
            </a:extLst>
          </p:cNvPr>
          <p:cNvSpPr txBox="1">
            <a:spLocks/>
          </p:cNvSpPr>
          <p:nvPr/>
        </p:nvSpPr>
        <p:spPr>
          <a:xfrm>
            <a:off x="1066800" y="2169400"/>
            <a:ext cx="16154400" cy="576678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00"/>
              </a:spcBef>
              <a:buFont typeface="Arial" pitchFamily="34" charset="0"/>
              <a:buNone/>
            </a:pPr>
            <a:r>
              <a:rPr lang="en-US" sz="4800" b="1" dirty="0">
                <a:solidFill>
                  <a:srgbClr val="000000"/>
                </a:solidFill>
                <a:latin typeface="Arial" panose="020B0604020202020204" pitchFamily="34" charset="0"/>
                <a:cs typeface="Arial" panose="020B0604020202020204" pitchFamily="34" charset="0"/>
              </a:rPr>
              <a:t>First Responder Communications inside building of incident location:</a:t>
            </a:r>
          </a:p>
          <a:p>
            <a:pPr>
              <a:spcBef>
                <a:spcPts val="800"/>
              </a:spcBef>
            </a:pPr>
            <a:r>
              <a:rPr lang="en-US" sz="4800" b="1" dirty="0">
                <a:solidFill>
                  <a:srgbClr val="000000"/>
                </a:solidFill>
                <a:latin typeface="Arial" panose="020B0604020202020204" pitchFamily="34" charset="0"/>
                <a:cs typeface="Arial" panose="020B0604020202020204" pitchFamily="34" charset="0"/>
              </a:rPr>
              <a:t>63% </a:t>
            </a:r>
            <a:r>
              <a:rPr lang="en-US" sz="4800" dirty="0">
                <a:solidFill>
                  <a:srgbClr val="000000"/>
                </a:solidFill>
                <a:latin typeface="Arial" panose="020B0604020202020204" pitchFamily="34" charset="0"/>
                <a:cs typeface="Arial" panose="020B0604020202020204" pitchFamily="34" charset="0"/>
              </a:rPr>
              <a:t>of communication made with </a:t>
            </a:r>
            <a:r>
              <a:rPr lang="en-US" sz="4800" u="sng" dirty="0">
                <a:solidFill>
                  <a:srgbClr val="000000"/>
                </a:solidFill>
                <a:latin typeface="Arial" panose="020B0604020202020204" pitchFamily="34" charset="0"/>
                <a:cs typeface="Arial" panose="020B0604020202020204" pitchFamily="34" charset="0"/>
              </a:rPr>
              <a:t>Wireless Carrier personal devices</a:t>
            </a:r>
          </a:p>
          <a:p>
            <a:pPr>
              <a:spcBef>
                <a:spcPts val="800"/>
              </a:spcBef>
            </a:pPr>
            <a:r>
              <a:rPr lang="en-US" sz="4800" b="1" dirty="0">
                <a:solidFill>
                  <a:srgbClr val="000000"/>
                </a:solidFill>
                <a:latin typeface="Arial" panose="020B0604020202020204" pitchFamily="34" charset="0"/>
                <a:cs typeface="Arial" panose="020B0604020202020204" pitchFamily="34" charset="0"/>
              </a:rPr>
              <a:t>37% </a:t>
            </a:r>
            <a:r>
              <a:rPr lang="en-US" sz="4800" dirty="0">
                <a:solidFill>
                  <a:srgbClr val="000000"/>
                </a:solidFill>
                <a:latin typeface="Arial" panose="020B0604020202020204" pitchFamily="34" charset="0"/>
                <a:cs typeface="Arial" panose="020B0604020202020204" pitchFamily="34" charset="0"/>
              </a:rPr>
              <a:t>on assigned </a:t>
            </a:r>
            <a:r>
              <a:rPr lang="en-US" sz="4800" u="sng" dirty="0">
                <a:solidFill>
                  <a:srgbClr val="000000"/>
                </a:solidFill>
                <a:latin typeface="Arial" panose="020B0604020202020204" pitchFamily="34" charset="0"/>
                <a:cs typeface="Arial" panose="020B0604020202020204" pitchFamily="34" charset="0"/>
              </a:rPr>
              <a:t>2-way radio Public Safety Network</a:t>
            </a:r>
          </a:p>
          <a:p>
            <a:pPr marL="457200" lvl="1" indent="0">
              <a:spcBef>
                <a:spcPts val="800"/>
              </a:spcBef>
              <a:buFont typeface="Arial" pitchFamily="34" charset="0"/>
              <a:buNone/>
            </a:pPr>
            <a:endParaRPr lang="en-US" sz="4800" b="1" dirty="0">
              <a:solidFill>
                <a:srgbClr val="000000"/>
              </a:solidFill>
              <a:latin typeface="Arial" panose="020B0604020202020204" pitchFamily="34" charset="0"/>
              <a:cs typeface="Arial" panose="020B0604020202020204" pitchFamily="34" charset="0"/>
            </a:endParaRPr>
          </a:p>
          <a:p>
            <a:pPr marL="457200" lvl="1" indent="0">
              <a:spcBef>
                <a:spcPts val="800"/>
              </a:spcBef>
              <a:buFont typeface="Arial" pitchFamily="34" charset="0"/>
              <a:buNone/>
            </a:pPr>
            <a:r>
              <a:rPr lang="en-US" sz="4800" b="1" dirty="0">
                <a:solidFill>
                  <a:srgbClr val="000000"/>
                </a:solidFill>
                <a:latin typeface="Arial" panose="020B0604020202020204" pitchFamily="34" charset="0"/>
                <a:cs typeface="Arial" panose="020B0604020202020204" pitchFamily="34" charset="0"/>
              </a:rPr>
              <a:t>Why is it that only 37% use 2-way Radios on site?</a:t>
            </a:r>
          </a:p>
        </p:txBody>
      </p:sp>
    </p:spTree>
    <p:extLst>
      <p:ext uri="{BB962C8B-B14F-4D97-AF65-F5344CB8AC3E}">
        <p14:creationId xmlns:p14="http://schemas.microsoft.com/office/powerpoint/2010/main" val="1022564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Title 1">
            <a:extLst>
              <a:ext uri="{FF2B5EF4-FFF2-40B4-BE49-F238E27FC236}">
                <a16:creationId xmlns:a16="http://schemas.microsoft.com/office/drawing/2014/main" id="{BE6D8B2A-04F4-9882-A46D-517061C85C7D}"/>
              </a:ext>
            </a:extLst>
          </p:cNvPr>
          <p:cNvSpPr txBox="1">
            <a:spLocks/>
          </p:cNvSpPr>
          <p:nvPr/>
        </p:nvSpPr>
        <p:spPr>
          <a:xfrm>
            <a:off x="1761920" y="1033739"/>
            <a:ext cx="11344480" cy="25146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altLang="en-US" sz="4000" b="1" dirty="0">
                <a:solidFill>
                  <a:schemeClr val="accent1">
                    <a:lumMod val="75000"/>
                  </a:schemeClr>
                </a:solidFill>
              </a:rPr>
              <a:t>Developing and Understanding our real SCOPE. </a:t>
            </a:r>
          </a:p>
        </p:txBody>
      </p:sp>
      <p:pic>
        <p:nvPicPr>
          <p:cNvPr id="13" name="Picture 12">
            <a:extLst>
              <a:ext uri="{FF2B5EF4-FFF2-40B4-BE49-F238E27FC236}">
                <a16:creationId xmlns:a16="http://schemas.microsoft.com/office/drawing/2014/main" id="{E71661CF-D879-7936-8B7A-A9F1544B4D89}"/>
              </a:ext>
            </a:extLst>
          </p:cNvPr>
          <p:cNvPicPr>
            <a:picLocks noChangeAspect="1"/>
          </p:cNvPicPr>
          <p:nvPr/>
        </p:nvPicPr>
        <p:blipFill>
          <a:blip r:embed="rId5"/>
          <a:stretch>
            <a:fillRect/>
          </a:stretch>
        </p:blipFill>
        <p:spPr>
          <a:xfrm>
            <a:off x="1322887" y="2539724"/>
            <a:ext cx="4729346" cy="2334199"/>
          </a:xfrm>
          <a:prstGeom prst="rect">
            <a:avLst/>
          </a:prstGeom>
        </p:spPr>
      </p:pic>
      <p:pic>
        <p:nvPicPr>
          <p:cNvPr id="14" name="Picture 13">
            <a:extLst>
              <a:ext uri="{FF2B5EF4-FFF2-40B4-BE49-F238E27FC236}">
                <a16:creationId xmlns:a16="http://schemas.microsoft.com/office/drawing/2014/main" id="{89E91312-CC57-6769-4AFF-3932FCAD9922}"/>
              </a:ext>
            </a:extLst>
          </p:cNvPr>
          <p:cNvPicPr>
            <a:picLocks noChangeAspect="1"/>
          </p:cNvPicPr>
          <p:nvPr/>
        </p:nvPicPr>
        <p:blipFill>
          <a:blip r:embed="rId6"/>
          <a:stretch>
            <a:fillRect/>
          </a:stretch>
        </p:blipFill>
        <p:spPr>
          <a:xfrm>
            <a:off x="7075508" y="2539724"/>
            <a:ext cx="4175972" cy="4201251"/>
          </a:xfrm>
          <a:prstGeom prst="rect">
            <a:avLst/>
          </a:prstGeom>
        </p:spPr>
      </p:pic>
      <p:pic>
        <p:nvPicPr>
          <p:cNvPr id="15" name="Picture 14">
            <a:extLst>
              <a:ext uri="{FF2B5EF4-FFF2-40B4-BE49-F238E27FC236}">
                <a16:creationId xmlns:a16="http://schemas.microsoft.com/office/drawing/2014/main" id="{450730DC-F20A-D817-D89F-9983D6778F4D}"/>
              </a:ext>
            </a:extLst>
          </p:cNvPr>
          <p:cNvPicPr>
            <a:picLocks noChangeAspect="1"/>
          </p:cNvPicPr>
          <p:nvPr/>
        </p:nvPicPr>
        <p:blipFill>
          <a:blip r:embed="rId7"/>
          <a:stretch>
            <a:fillRect/>
          </a:stretch>
        </p:blipFill>
        <p:spPr>
          <a:xfrm>
            <a:off x="12552823" y="2537411"/>
            <a:ext cx="4342505" cy="4201251"/>
          </a:xfrm>
          <a:prstGeom prst="rect">
            <a:avLst/>
          </a:prstGeom>
        </p:spPr>
      </p:pic>
      <p:sp>
        <p:nvSpPr>
          <p:cNvPr id="9" name="TextBox 8">
            <a:extLst>
              <a:ext uri="{FF2B5EF4-FFF2-40B4-BE49-F238E27FC236}">
                <a16:creationId xmlns:a16="http://schemas.microsoft.com/office/drawing/2014/main" id="{CE1507FA-0671-5CCB-0DB9-2557666F7BE4}"/>
              </a:ext>
            </a:extLst>
          </p:cNvPr>
          <p:cNvSpPr txBox="1"/>
          <p:nvPr/>
        </p:nvSpPr>
        <p:spPr>
          <a:xfrm>
            <a:off x="1636242" y="7612837"/>
            <a:ext cx="15015516" cy="1446550"/>
          </a:xfrm>
          <a:prstGeom prst="rect">
            <a:avLst/>
          </a:prstGeom>
          <a:noFill/>
        </p:spPr>
        <p:txBody>
          <a:bodyPr wrap="square" rtlCol="0">
            <a:spAutoFit/>
          </a:bodyPr>
          <a:lstStyle/>
          <a:p>
            <a:pPr algn="ctr"/>
            <a:r>
              <a:rPr lang="en-US" sz="4400" b="1" i="1" dirty="0"/>
              <a:t>Available information will determine accuracy of design, schedule and budget. </a:t>
            </a:r>
          </a:p>
        </p:txBody>
      </p:sp>
      <p:sp>
        <p:nvSpPr>
          <p:cNvPr id="10" name="Rectangle 9">
            <a:extLst>
              <a:ext uri="{FF2B5EF4-FFF2-40B4-BE49-F238E27FC236}">
                <a16:creationId xmlns:a16="http://schemas.microsoft.com/office/drawing/2014/main" id="{FB673739-97B3-4871-BBB0-2076A5AE1762}"/>
              </a:ext>
            </a:extLst>
          </p:cNvPr>
          <p:cNvSpPr/>
          <p:nvPr/>
        </p:nvSpPr>
        <p:spPr>
          <a:xfrm>
            <a:off x="1392672" y="4273908"/>
            <a:ext cx="4550928" cy="1225529"/>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2"/>
                </a:solidFill>
              </a:rPr>
              <a:t>CONCEPTUAL</a:t>
            </a:r>
          </a:p>
        </p:txBody>
      </p:sp>
      <p:sp>
        <p:nvSpPr>
          <p:cNvPr id="11" name="Rectangle 10">
            <a:extLst>
              <a:ext uri="{FF2B5EF4-FFF2-40B4-BE49-F238E27FC236}">
                <a16:creationId xmlns:a16="http://schemas.microsoft.com/office/drawing/2014/main" id="{4DCBDD47-09DB-A92C-2A2E-BB83F66F5F43}"/>
              </a:ext>
            </a:extLst>
          </p:cNvPr>
          <p:cNvSpPr/>
          <p:nvPr/>
        </p:nvSpPr>
        <p:spPr>
          <a:xfrm>
            <a:off x="7138648" y="5951017"/>
            <a:ext cx="4049692" cy="1225529"/>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2"/>
                </a:solidFill>
              </a:rPr>
              <a:t>PRELIMINARY</a:t>
            </a:r>
          </a:p>
        </p:txBody>
      </p:sp>
      <p:sp>
        <p:nvSpPr>
          <p:cNvPr id="12" name="Rectangle 11">
            <a:extLst>
              <a:ext uri="{FF2B5EF4-FFF2-40B4-BE49-F238E27FC236}">
                <a16:creationId xmlns:a16="http://schemas.microsoft.com/office/drawing/2014/main" id="{3A63AB61-3203-A3BF-0CFA-0CC3450E339A}"/>
              </a:ext>
            </a:extLst>
          </p:cNvPr>
          <p:cNvSpPr/>
          <p:nvPr/>
        </p:nvSpPr>
        <p:spPr>
          <a:xfrm>
            <a:off x="12639111" y="5951018"/>
            <a:ext cx="4169928" cy="1225529"/>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2"/>
                </a:solidFill>
              </a:rPr>
              <a:t>FINAL</a:t>
            </a:r>
          </a:p>
        </p:txBody>
      </p:sp>
      <p:sp>
        <p:nvSpPr>
          <p:cNvPr id="6" name="TextBox 6"/>
          <p:cNvSpPr txBox="1"/>
          <p:nvPr/>
        </p:nvSpPr>
        <p:spPr>
          <a:xfrm>
            <a:off x="298015" y="80808"/>
            <a:ext cx="14359484" cy="953135"/>
          </a:xfrm>
          <a:prstGeom prst="rect">
            <a:avLst/>
          </a:prstGeom>
        </p:spPr>
        <p:txBody>
          <a:bodyPr lIns="0" tIns="0" rIns="0" bIns="0" rtlCol="0" anchor="t">
            <a:spAutoFit/>
          </a:bodyPr>
          <a:lstStyle/>
          <a:p>
            <a:pPr marL="0" lvl="0" indent="0" algn="l">
              <a:lnSpc>
                <a:spcPts val="7840"/>
              </a:lnSpc>
            </a:pPr>
            <a:r>
              <a:rPr lang="en-US" sz="5600">
                <a:solidFill>
                  <a:srgbClr val="294D70"/>
                </a:solidFill>
                <a:latin typeface="Anton"/>
                <a:ea typeface="Anton"/>
                <a:cs typeface="Anton"/>
                <a:sym typeface="Anton"/>
              </a:rPr>
              <a:t>WHAT? WHERE? </a:t>
            </a:r>
            <a:r>
              <a:rPr lang="en-US" sz="5600">
                <a:solidFill>
                  <a:srgbClr val="FF3D00"/>
                </a:solidFill>
                <a:latin typeface="Anton"/>
                <a:ea typeface="Anton"/>
                <a:cs typeface="Anton"/>
                <a:sym typeface="Anton"/>
              </a:rPr>
              <a:t>HOW?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276484" y="290749"/>
            <a:ext cx="17173315" cy="938590"/>
          </a:xfrm>
          <a:prstGeom prst="rect">
            <a:avLst/>
          </a:prstGeom>
        </p:spPr>
        <p:txBody>
          <a:bodyPr wrap="square"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PUBLIC SAFETY </a:t>
            </a:r>
            <a:r>
              <a:rPr lang="en-US" sz="5600" dirty="0">
                <a:solidFill>
                  <a:srgbClr val="FF3D00"/>
                </a:solidFill>
                <a:latin typeface="Anton"/>
                <a:ea typeface="Anton"/>
                <a:cs typeface="Anton"/>
                <a:sym typeface="Anton"/>
              </a:rPr>
              <a:t>DAS DEPLOYMENT PROCESS (New Construction)</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Content Placeholder 2">
            <a:extLst>
              <a:ext uri="{FF2B5EF4-FFF2-40B4-BE49-F238E27FC236}">
                <a16:creationId xmlns:a16="http://schemas.microsoft.com/office/drawing/2014/main" id="{E7E0B692-9E07-5220-AF22-1CA813368808}"/>
              </a:ext>
            </a:extLst>
          </p:cNvPr>
          <p:cNvSpPr txBox="1">
            <a:spLocks/>
          </p:cNvSpPr>
          <p:nvPr/>
        </p:nvSpPr>
        <p:spPr>
          <a:xfrm>
            <a:off x="282453" y="1342776"/>
            <a:ext cx="14582517" cy="78020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Font typeface="Arial" panose="020B0604020202020204" pitchFamily="34" charset="0"/>
              <a:buAutoNum type="arabicPeriod"/>
            </a:pPr>
            <a:r>
              <a:rPr lang="en-US" altLang="en-US" b="1" i="1" dirty="0">
                <a:solidFill>
                  <a:srgbClr val="000000"/>
                </a:solidFill>
              </a:rPr>
              <a:t>Identify AHJ </a:t>
            </a:r>
            <a:r>
              <a:rPr lang="en-US" altLang="en-US" b="1" dirty="0">
                <a:solidFill>
                  <a:srgbClr val="000000"/>
                </a:solidFill>
              </a:rPr>
              <a:t>– </a:t>
            </a:r>
            <a:r>
              <a:rPr lang="en-US" altLang="en-US" dirty="0">
                <a:solidFill>
                  <a:srgbClr val="000000"/>
                </a:solidFill>
              </a:rPr>
              <a:t>Determine AHJ requirements/standards (NFPA72, NFPA 1221, IFC, ICC). </a:t>
            </a:r>
            <a:r>
              <a:rPr lang="en-US" altLang="en-US" dirty="0">
                <a:solidFill>
                  <a:srgbClr val="0070C0"/>
                </a:solidFill>
              </a:rPr>
              <a:t>FCC Licensee Holder Agreement</a:t>
            </a:r>
          </a:p>
          <a:p>
            <a:pPr>
              <a:spcBef>
                <a:spcPct val="0"/>
              </a:spcBef>
              <a:buFont typeface="Arial" panose="020B0604020202020204" pitchFamily="34" charset="0"/>
              <a:buAutoNum type="arabicPeriod"/>
            </a:pPr>
            <a:r>
              <a:rPr lang="en-US" altLang="en-US" b="1" i="1" dirty="0">
                <a:solidFill>
                  <a:srgbClr val="000000"/>
                </a:solidFill>
              </a:rPr>
              <a:t>Pre-Design Survey</a:t>
            </a:r>
            <a:r>
              <a:rPr lang="en-US" altLang="en-US" b="1" dirty="0">
                <a:solidFill>
                  <a:srgbClr val="000000"/>
                </a:solidFill>
              </a:rPr>
              <a:t> - </a:t>
            </a:r>
            <a:r>
              <a:rPr lang="en-US" altLang="en-US" dirty="0">
                <a:solidFill>
                  <a:srgbClr val="000000"/>
                </a:solidFill>
              </a:rPr>
              <a:t>Initial survey of floor plans, equipment locations, outdoor signal</a:t>
            </a:r>
          </a:p>
          <a:p>
            <a:pPr>
              <a:spcBef>
                <a:spcPct val="0"/>
              </a:spcBef>
              <a:buFont typeface="Arial" panose="020B0604020202020204" pitchFamily="34" charset="0"/>
              <a:buAutoNum type="arabicPeriod"/>
            </a:pPr>
            <a:r>
              <a:rPr lang="en-US" altLang="en-US" b="1" i="1" dirty="0">
                <a:solidFill>
                  <a:srgbClr val="000000"/>
                </a:solidFill>
              </a:rPr>
              <a:t>Conceptual / Preliminary Design -</a:t>
            </a:r>
            <a:r>
              <a:rPr lang="en-US" altLang="en-US" b="1" dirty="0">
                <a:solidFill>
                  <a:srgbClr val="000000"/>
                </a:solidFill>
              </a:rPr>
              <a:t> </a:t>
            </a:r>
            <a:r>
              <a:rPr lang="en-US" altLang="en-US" dirty="0">
                <a:solidFill>
                  <a:srgbClr val="000000"/>
                </a:solidFill>
              </a:rPr>
              <a:t>RF link budget, initial antenna/cable layouts, BOM</a:t>
            </a:r>
          </a:p>
          <a:p>
            <a:pPr>
              <a:spcBef>
                <a:spcPct val="0"/>
              </a:spcBef>
              <a:buFont typeface="Arial" panose="020B0604020202020204" pitchFamily="34" charset="0"/>
              <a:buAutoNum type="arabicPeriod"/>
            </a:pPr>
            <a:r>
              <a:rPr lang="en-US" altLang="en-US" b="1" i="1" dirty="0">
                <a:solidFill>
                  <a:srgbClr val="000000"/>
                </a:solidFill>
              </a:rPr>
              <a:t>Statement of Work - </a:t>
            </a:r>
            <a:r>
              <a:rPr lang="en-US" altLang="en-US" dirty="0">
                <a:solidFill>
                  <a:srgbClr val="000000"/>
                </a:solidFill>
              </a:rPr>
              <a:t>Project installation requirements are clearly defined</a:t>
            </a:r>
            <a:endParaRPr lang="en-US" altLang="en-US" b="1" i="1" dirty="0">
              <a:solidFill>
                <a:srgbClr val="000000"/>
              </a:solidFill>
            </a:endParaRPr>
          </a:p>
          <a:p>
            <a:pPr>
              <a:spcBef>
                <a:spcPct val="0"/>
              </a:spcBef>
              <a:buFont typeface="Arial" panose="020B0604020202020204" pitchFamily="34" charset="0"/>
              <a:buAutoNum type="arabicPeriod"/>
            </a:pPr>
            <a:r>
              <a:rPr lang="en-US" altLang="en-US" b="1" i="1" dirty="0">
                <a:solidFill>
                  <a:srgbClr val="000000"/>
                </a:solidFill>
              </a:rPr>
              <a:t>RF Survey</a:t>
            </a:r>
            <a:r>
              <a:rPr lang="en-US" altLang="en-US" b="1" dirty="0">
                <a:solidFill>
                  <a:srgbClr val="000000"/>
                </a:solidFill>
              </a:rPr>
              <a:t> / CW testing - </a:t>
            </a:r>
            <a:r>
              <a:rPr lang="en-US" altLang="en-US" dirty="0">
                <a:solidFill>
                  <a:srgbClr val="000000"/>
                </a:solidFill>
              </a:rPr>
              <a:t>Perform interference &amp; propagation measurements</a:t>
            </a:r>
          </a:p>
          <a:p>
            <a:pPr>
              <a:spcBef>
                <a:spcPct val="0"/>
              </a:spcBef>
              <a:buFont typeface="Arial" panose="020B0604020202020204" pitchFamily="34" charset="0"/>
              <a:buAutoNum type="arabicPeriod"/>
            </a:pPr>
            <a:r>
              <a:rPr lang="en-US" altLang="en-US" b="1" i="1" dirty="0">
                <a:solidFill>
                  <a:srgbClr val="000000"/>
                </a:solidFill>
              </a:rPr>
              <a:t>Update design -</a:t>
            </a:r>
            <a:r>
              <a:rPr lang="en-US" altLang="en-US" b="1" dirty="0">
                <a:solidFill>
                  <a:srgbClr val="000000"/>
                </a:solidFill>
              </a:rPr>
              <a:t> </a:t>
            </a:r>
            <a:r>
              <a:rPr lang="en-US" altLang="en-US" dirty="0">
                <a:solidFill>
                  <a:srgbClr val="000000"/>
                </a:solidFill>
              </a:rPr>
              <a:t>Revise preliminary design &amp; BOM based on results</a:t>
            </a:r>
          </a:p>
          <a:p>
            <a:pPr>
              <a:spcBef>
                <a:spcPct val="0"/>
              </a:spcBef>
              <a:buFont typeface="Arial" panose="020B0604020202020204" pitchFamily="34" charset="0"/>
              <a:buAutoNum type="arabicPeriod"/>
            </a:pPr>
            <a:r>
              <a:rPr lang="en-US" altLang="en-US" b="1" i="1" dirty="0">
                <a:solidFill>
                  <a:srgbClr val="000000"/>
                </a:solidFill>
              </a:rPr>
              <a:t>Pre-DAS Installation Survey -</a:t>
            </a:r>
            <a:r>
              <a:rPr lang="en-US" altLang="en-US" b="1" dirty="0">
                <a:solidFill>
                  <a:srgbClr val="000000"/>
                </a:solidFill>
              </a:rPr>
              <a:t> </a:t>
            </a:r>
            <a:r>
              <a:rPr lang="en-US" altLang="en-US" dirty="0">
                <a:solidFill>
                  <a:srgbClr val="000000"/>
                </a:solidFill>
              </a:rPr>
              <a:t>Walk-thru to validate cable routes &amp; equip. locations</a:t>
            </a:r>
          </a:p>
          <a:p>
            <a:pPr>
              <a:spcBef>
                <a:spcPct val="0"/>
              </a:spcBef>
              <a:buFont typeface="Arial" panose="020B0604020202020204" pitchFamily="34" charset="0"/>
              <a:buAutoNum type="arabicPeriod"/>
            </a:pPr>
            <a:r>
              <a:rPr lang="en-US" altLang="en-US" b="1" i="1" dirty="0">
                <a:solidFill>
                  <a:srgbClr val="000000"/>
                </a:solidFill>
              </a:rPr>
              <a:t>Final Design -</a:t>
            </a:r>
            <a:r>
              <a:rPr lang="en-US" altLang="en-US" b="1" dirty="0">
                <a:solidFill>
                  <a:srgbClr val="000000"/>
                </a:solidFill>
              </a:rPr>
              <a:t> </a:t>
            </a:r>
            <a:r>
              <a:rPr lang="en-US" altLang="en-US" dirty="0">
                <a:solidFill>
                  <a:srgbClr val="000000"/>
                </a:solidFill>
              </a:rPr>
              <a:t>Revise based on changes to installation design if necessary</a:t>
            </a:r>
            <a:r>
              <a:rPr lang="en-US" altLang="en-US" b="1" i="1" dirty="0">
                <a:solidFill>
                  <a:srgbClr val="000000"/>
                </a:solidFill>
              </a:rPr>
              <a:t>	</a:t>
            </a:r>
            <a:endParaRPr lang="en-US" altLang="en-US" b="1" dirty="0">
              <a:solidFill>
                <a:srgbClr val="000000"/>
              </a:solidFill>
            </a:endParaRPr>
          </a:p>
          <a:p>
            <a:pPr>
              <a:spcBef>
                <a:spcPct val="0"/>
              </a:spcBef>
              <a:buFont typeface="+mj-lt"/>
              <a:buAutoNum type="arabicPeriod" startAt="9"/>
            </a:pPr>
            <a:r>
              <a:rPr lang="en-US" altLang="en-US" b="1" i="1" dirty="0">
                <a:solidFill>
                  <a:srgbClr val="000000"/>
                </a:solidFill>
              </a:rPr>
              <a:t>Order Equipment –</a:t>
            </a:r>
            <a:r>
              <a:rPr lang="en-US" altLang="en-US" b="1" dirty="0">
                <a:solidFill>
                  <a:srgbClr val="000000"/>
                </a:solidFill>
              </a:rPr>
              <a:t> </a:t>
            </a:r>
            <a:r>
              <a:rPr lang="en-US" altLang="en-US" dirty="0">
                <a:solidFill>
                  <a:srgbClr val="000000"/>
                </a:solidFill>
              </a:rPr>
              <a:t>Order Infrastructure and active equipment </a:t>
            </a:r>
          </a:p>
          <a:p>
            <a:pPr>
              <a:spcBef>
                <a:spcPct val="0"/>
              </a:spcBef>
              <a:buFont typeface="+mj-lt"/>
              <a:buAutoNum type="arabicPeriod" startAt="9"/>
            </a:pPr>
            <a:r>
              <a:rPr lang="en-US" altLang="en-US" b="1" i="1" dirty="0">
                <a:solidFill>
                  <a:srgbClr val="000000"/>
                </a:solidFill>
              </a:rPr>
              <a:t>Installation </a:t>
            </a:r>
            <a:r>
              <a:rPr lang="en-US" altLang="en-US" b="1" dirty="0">
                <a:solidFill>
                  <a:srgbClr val="000000"/>
                </a:solidFill>
              </a:rPr>
              <a:t>- </a:t>
            </a:r>
            <a:r>
              <a:rPr lang="en-US" altLang="en-US" dirty="0">
                <a:solidFill>
                  <a:srgbClr val="000000"/>
                </a:solidFill>
              </a:rPr>
              <a:t>Install and verify cables, antennas and active equipment</a:t>
            </a:r>
          </a:p>
          <a:p>
            <a:pPr>
              <a:spcBef>
                <a:spcPct val="0"/>
              </a:spcBef>
              <a:buFont typeface="Arial" pitchFamily="34" charset="0"/>
              <a:buAutoNum type="arabicPeriod" startAt="9"/>
            </a:pPr>
            <a:r>
              <a:rPr lang="en-US" altLang="en-US" b="1" i="1" dirty="0">
                <a:solidFill>
                  <a:srgbClr val="000000"/>
                </a:solidFill>
              </a:rPr>
              <a:t>Commission/Optimize </a:t>
            </a:r>
            <a:r>
              <a:rPr lang="en-US" altLang="en-US" b="1" dirty="0">
                <a:solidFill>
                  <a:srgbClr val="000000"/>
                </a:solidFill>
              </a:rPr>
              <a:t>- </a:t>
            </a:r>
            <a:r>
              <a:rPr lang="en-US" altLang="en-US" dirty="0">
                <a:solidFill>
                  <a:srgbClr val="000000"/>
                </a:solidFill>
              </a:rPr>
              <a:t>Verify RF system performance; set Amplifier gains; test</a:t>
            </a:r>
          </a:p>
          <a:p>
            <a:pPr>
              <a:spcBef>
                <a:spcPct val="0"/>
              </a:spcBef>
              <a:buFont typeface="Arial" pitchFamily="34" charset="0"/>
              <a:buAutoNum type="arabicPeriod" startAt="9"/>
            </a:pPr>
            <a:r>
              <a:rPr lang="en-US" altLang="en-US" b="1" i="1" dirty="0">
                <a:solidFill>
                  <a:srgbClr val="000000"/>
                </a:solidFill>
              </a:rPr>
              <a:t>System Acceptance –</a:t>
            </a:r>
            <a:r>
              <a:rPr lang="en-US" altLang="en-US" b="1" dirty="0">
                <a:solidFill>
                  <a:srgbClr val="000000"/>
                </a:solidFill>
              </a:rPr>
              <a:t> </a:t>
            </a:r>
            <a:r>
              <a:rPr lang="en-US" altLang="en-US" dirty="0">
                <a:solidFill>
                  <a:srgbClr val="0070C0"/>
                </a:solidFill>
              </a:rPr>
              <a:t>FCC Registration Certificate</a:t>
            </a:r>
            <a:r>
              <a:rPr lang="en-US" altLang="en-US" b="1" dirty="0">
                <a:solidFill>
                  <a:srgbClr val="000000"/>
                </a:solidFill>
              </a:rPr>
              <a:t>, </a:t>
            </a:r>
            <a:r>
              <a:rPr lang="en-US" altLang="en-US" dirty="0">
                <a:solidFill>
                  <a:srgbClr val="FF0000"/>
                </a:solidFill>
              </a:rPr>
              <a:t>FCC Licensee Consent Document, </a:t>
            </a:r>
            <a:r>
              <a:rPr lang="en-US" altLang="en-US" dirty="0">
                <a:solidFill>
                  <a:srgbClr val="000000"/>
                </a:solidFill>
              </a:rPr>
              <a:t>Post install walk through with AHJ Fire Inspector to demonstrate compliance. Customer obtains Certificate of Occupancy (CO) and permit closure</a:t>
            </a:r>
          </a:p>
          <a:p>
            <a:pPr marL="0" indent="0">
              <a:spcBef>
                <a:spcPct val="0"/>
              </a:spcBef>
              <a:buFont typeface="Arial" pitchFamily="34" charset="0"/>
              <a:buNone/>
            </a:pPr>
            <a:endParaRPr lang="en-US" altLang="en-US" sz="2400" dirty="0">
              <a:solidFill>
                <a:srgbClr val="000000"/>
              </a:solidFill>
            </a:endParaRPr>
          </a:p>
          <a:p>
            <a:pPr marL="0" indent="0">
              <a:buFont typeface="Arial" pitchFamily="34" charset="0"/>
              <a:buNone/>
            </a:pPr>
            <a:endParaRPr lang="en-US" sz="2400" dirty="0">
              <a:solidFill>
                <a:srgbClr val="000000"/>
              </a:solidFill>
            </a:endParaRPr>
          </a:p>
        </p:txBody>
      </p:sp>
      <p:pic>
        <p:nvPicPr>
          <p:cNvPr id="9" name="Picture 8">
            <a:extLst>
              <a:ext uri="{FF2B5EF4-FFF2-40B4-BE49-F238E27FC236}">
                <a16:creationId xmlns:a16="http://schemas.microsoft.com/office/drawing/2014/main" id="{913D041D-543C-5D96-DDF0-6326FF4B324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99860" y="6377988"/>
            <a:ext cx="3186637" cy="2247716"/>
          </a:xfrm>
          <a:prstGeom prst="rect">
            <a:avLst/>
          </a:prstGeom>
        </p:spPr>
      </p:pic>
      <p:pic>
        <p:nvPicPr>
          <p:cNvPr id="10" name="Picture 9">
            <a:extLst>
              <a:ext uri="{FF2B5EF4-FFF2-40B4-BE49-F238E27FC236}">
                <a16:creationId xmlns:a16="http://schemas.microsoft.com/office/drawing/2014/main" id="{8E8163D2-7229-3214-267A-1EFAB0E61D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5600" y="3371316"/>
            <a:ext cx="3547594" cy="237407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133600" y="1033943"/>
            <a:ext cx="14228007" cy="9024734"/>
          </a:xfrm>
          <a:custGeom>
            <a:avLst/>
            <a:gdLst/>
            <a:ahLst/>
            <a:cxnLst/>
            <a:rect l="l" t="t" r="r" b="b"/>
            <a:pathLst>
              <a:path w="12437641" h="7042814">
                <a:moveTo>
                  <a:pt x="0" y="0"/>
                </a:moveTo>
                <a:lnTo>
                  <a:pt x="12437640" y="0"/>
                </a:lnTo>
                <a:lnTo>
                  <a:pt x="12437640" y="7042814"/>
                </a:lnTo>
                <a:lnTo>
                  <a:pt x="0" y="7042814"/>
                </a:lnTo>
                <a:lnTo>
                  <a:pt x="0" y="0"/>
                </a:lnTo>
                <a:close/>
              </a:path>
            </a:pathLst>
          </a:custGeom>
          <a:blipFill>
            <a:blip r:embed="rId5"/>
            <a:stretch>
              <a:fillRect/>
            </a:stretch>
          </a:blipFill>
        </p:spPr>
        <p:txBody>
          <a:bodyPr/>
          <a:lstStyle/>
          <a:p>
            <a:pPr algn="ctr"/>
            <a:endParaRPr lang="en-US" dirty="0"/>
          </a:p>
        </p:txBody>
      </p:sp>
      <p:sp>
        <p:nvSpPr>
          <p:cNvPr id="6" name="TextBox 6"/>
          <p:cNvSpPr txBox="1"/>
          <p:nvPr/>
        </p:nvSpPr>
        <p:spPr>
          <a:xfrm>
            <a:off x="685800" y="228323"/>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IT ALL STARTS </a:t>
            </a:r>
            <a:r>
              <a:rPr lang="en-US" sz="5600" dirty="0">
                <a:solidFill>
                  <a:srgbClr val="FF3D00"/>
                </a:solidFill>
                <a:latin typeface="Anton"/>
                <a:ea typeface="Anton"/>
                <a:cs typeface="Anton"/>
                <a:sym typeface="Anton"/>
              </a:rPr>
              <a:t>WITH THE AHJ</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914400" y="0"/>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7" name="TextBox 7"/>
          <p:cNvSpPr txBox="1"/>
          <p:nvPr/>
        </p:nvSpPr>
        <p:spPr>
          <a:xfrm>
            <a:off x="2851655" y="1866900"/>
            <a:ext cx="12584689" cy="4639374"/>
          </a:xfrm>
          <a:prstGeom prst="rect">
            <a:avLst/>
          </a:prstGeom>
        </p:spPr>
        <p:txBody>
          <a:bodyPr lIns="0" tIns="0" rIns="0" bIns="0" rtlCol="0" anchor="t">
            <a:spAutoFit/>
          </a:bodyPr>
          <a:lstStyle/>
          <a:p>
            <a:pPr algn="ctr">
              <a:lnSpc>
                <a:spcPts val="18610"/>
              </a:lnSpc>
            </a:pPr>
            <a:r>
              <a:rPr lang="en-US" sz="13293" dirty="0">
                <a:solidFill>
                  <a:srgbClr val="FF3D00"/>
                </a:solidFill>
                <a:latin typeface="Anton"/>
                <a:ea typeface="Anton"/>
                <a:cs typeface="Anton"/>
                <a:sym typeface="Anton"/>
              </a:rPr>
              <a:t>DAS DESIGN</a:t>
            </a:r>
          </a:p>
          <a:p>
            <a:pPr marL="0" lvl="0" indent="0" algn="ctr">
              <a:lnSpc>
                <a:spcPts val="18610"/>
              </a:lnSpc>
            </a:pPr>
            <a:r>
              <a:rPr lang="en-US" sz="13293" dirty="0">
                <a:solidFill>
                  <a:srgbClr val="FF3D00"/>
                </a:solidFill>
                <a:latin typeface="Anton"/>
                <a:ea typeface="Anton"/>
                <a:cs typeface="Anton"/>
                <a:sym typeface="Anton"/>
              </a:rPr>
              <a:t>AND DOCUMENTS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685800" y="35718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GOALS OF </a:t>
            </a:r>
            <a:r>
              <a:rPr lang="en-US" sz="5600" dirty="0">
                <a:solidFill>
                  <a:srgbClr val="FF3D00"/>
                </a:solidFill>
                <a:latin typeface="Anton"/>
                <a:ea typeface="Anton"/>
                <a:cs typeface="Anton"/>
                <a:sym typeface="Anton"/>
              </a:rPr>
              <a:t>THE DESIGN PHASE</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TextBox 7">
            <a:extLst>
              <a:ext uri="{FF2B5EF4-FFF2-40B4-BE49-F238E27FC236}">
                <a16:creationId xmlns:a16="http://schemas.microsoft.com/office/drawing/2014/main" id="{9C076E47-12E7-1F0F-A651-E6E103AA1441}"/>
              </a:ext>
            </a:extLst>
          </p:cNvPr>
          <p:cNvSpPr txBox="1"/>
          <p:nvPr/>
        </p:nvSpPr>
        <p:spPr>
          <a:xfrm>
            <a:off x="2180629" y="1662461"/>
            <a:ext cx="13926742" cy="5509200"/>
          </a:xfrm>
          <a:prstGeom prst="rect">
            <a:avLst/>
          </a:prstGeom>
          <a:noFill/>
        </p:spPr>
        <p:txBody>
          <a:bodyPr wrap="square" rtlCol="0">
            <a:spAutoFit/>
          </a:bodyPr>
          <a:lstStyle/>
          <a:p>
            <a:pPr marL="342900" indent="-342900">
              <a:buFont typeface="Arial"/>
              <a:buChar char="•"/>
            </a:pPr>
            <a:r>
              <a:rPr lang="en-US" sz="4400" dirty="0"/>
              <a:t>Conveys a complete scope of work including all equipment, materials, installation codes &amp; requirements. </a:t>
            </a:r>
          </a:p>
          <a:p>
            <a:pPr marL="342900" indent="-342900">
              <a:buFont typeface="Arial"/>
              <a:buChar char="•"/>
            </a:pPr>
            <a:r>
              <a:rPr lang="en-US" sz="4400" dirty="0"/>
              <a:t>Defines the commissioning process, turn-over documents and the acceptance testing requirements. </a:t>
            </a:r>
          </a:p>
          <a:p>
            <a:pPr marL="342900" indent="-342900">
              <a:buFont typeface="Arial"/>
              <a:buChar char="•"/>
            </a:pPr>
            <a:r>
              <a:rPr lang="en-US" sz="4400" dirty="0"/>
              <a:t>Equalizes the Procurement RFP Responses</a:t>
            </a:r>
          </a:p>
          <a:p>
            <a:pPr marL="342900" indent="-342900">
              <a:buFont typeface="Arial"/>
              <a:buChar char="•"/>
            </a:pPr>
            <a:r>
              <a:rPr lang="en-US" sz="4400" dirty="0"/>
              <a:t>Minimizes changes &amp; cost overruns</a:t>
            </a:r>
          </a:p>
          <a:p>
            <a:pPr marL="342900" indent="-342900">
              <a:buFont typeface="Arial"/>
              <a:buChar char="•"/>
            </a:pPr>
            <a:r>
              <a:rPr lang="en-US" sz="4400" dirty="0"/>
              <a:t>Maintains Schedule</a:t>
            </a:r>
          </a:p>
          <a:p>
            <a:pPr marL="342900" indent="-342900">
              <a:buFont typeface="Arial"/>
              <a:buChar char="•"/>
            </a:pPr>
            <a:r>
              <a:rPr lang="en-US" sz="4400" dirty="0"/>
              <a:t>Provides consistent, successful results.  </a:t>
            </a:r>
            <a:endParaRPr lang="en-US" sz="4000" dirty="0"/>
          </a:p>
        </p:txBody>
      </p:sp>
      <p:sp>
        <p:nvSpPr>
          <p:cNvPr id="9" name="TextBox 8">
            <a:extLst>
              <a:ext uri="{FF2B5EF4-FFF2-40B4-BE49-F238E27FC236}">
                <a16:creationId xmlns:a16="http://schemas.microsoft.com/office/drawing/2014/main" id="{897783F9-3C5A-B8D7-FCC3-AFBC2E78CD60}"/>
              </a:ext>
            </a:extLst>
          </p:cNvPr>
          <p:cNvSpPr txBox="1"/>
          <p:nvPr/>
        </p:nvSpPr>
        <p:spPr>
          <a:xfrm>
            <a:off x="1980190" y="7415212"/>
            <a:ext cx="14327620" cy="1384995"/>
          </a:xfrm>
          <a:prstGeom prst="rect">
            <a:avLst/>
          </a:prstGeom>
          <a:noFill/>
        </p:spPr>
        <p:txBody>
          <a:bodyPr wrap="square" rtlCol="0">
            <a:spAutoFit/>
          </a:bodyPr>
          <a:lstStyle/>
          <a:p>
            <a:pPr algn="ctr"/>
            <a:r>
              <a:rPr lang="en-US" sz="4400" b="1" dirty="0">
                <a:solidFill>
                  <a:srgbClr val="FF0000"/>
                </a:solidFill>
              </a:rPr>
              <a:t>-&gt;</a:t>
            </a:r>
            <a:r>
              <a:rPr lang="en-US" sz="3600" b="1" dirty="0"/>
              <a:t> </a:t>
            </a:r>
            <a:r>
              <a:rPr lang="en-US" sz="4000" b="1" dirty="0"/>
              <a:t>to provide ALL STAKEHOLDERS with ALL of the information needed to build, operate and maintain the PS DAS system. </a:t>
            </a:r>
            <a:endParaRPr lang="en-US" sz="36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823353" y="1541462"/>
            <a:ext cx="14641294" cy="7174234"/>
          </a:xfrm>
          <a:custGeom>
            <a:avLst/>
            <a:gdLst/>
            <a:ahLst/>
            <a:cxnLst/>
            <a:rect l="l" t="t" r="r" b="b"/>
            <a:pathLst>
              <a:path w="14641294" h="7174234">
                <a:moveTo>
                  <a:pt x="0" y="0"/>
                </a:moveTo>
                <a:lnTo>
                  <a:pt x="14641294" y="0"/>
                </a:lnTo>
                <a:lnTo>
                  <a:pt x="14641294" y="7174234"/>
                </a:lnTo>
                <a:lnTo>
                  <a:pt x="0" y="717423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533400" y="190500"/>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IFC 2018/21 CODE </a:t>
            </a:r>
            <a:r>
              <a:rPr lang="en-US" sz="5600" dirty="0">
                <a:solidFill>
                  <a:srgbClr val="FF3D00"/>
                </a:solidFill>
                <a:latin typeface="Anton"/>
                <a:ea typeface="Anton"/>
                <a:cs typeface="Anton"/>
                <a:sym typeface="Anton"/>
              </a:rPr>
              <a:t>DESIGN DOCUMENTS</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685800" y="302212"/>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INFORMATION NEEDED </a:t>
            </a:r>
            <a:r>
              <a:rPr lang="en-US" sz="5600" dirty="0">
                <a:solidFill>
                  <a:srgbClr val="FF3D00"/>
                </a:solidFill>
                <a:latin typeface="Anton"/>
                <a:ea typeface="Anton"/>
                <a:cs typeface="Anton"/>
                <a:sym typeface="Anton"/>
              </a:rPr>
              <a:t>FROM THE AHJ</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TextBox 7">
            <a:extLst>
              <a:ext uri="{FF2B5EF4-FFF2-40B4-BE49-F238E27FC236}">
                <a16:creationId xmlns:a16="http://schemas.microsoft.com/office/drawing/2014/main" id="{2C4D3BD6-ACD7-0352-AB7E-5B3371811AC5}"/>
              </a:ext>
            </a:extLst>
          </p:cNvPr>
          <p:cNvSpPr txBox="1"/>
          <p:nvPr/>
        </p:nvSpPr>
        <p:spPr>
          <a:xfrm>
            <a:off x="685800" y="1790700"/>
            <a:ext cx="11125200" cy="6740307"/>
          </a:xfrm>
          <a:prstGeom prst="rect">
            <a:avLst/>
          </a:prstGeom>
          <a:noFill/>
        </p:spPr>
        <p:txBody>
          <a:bodyPr wrap="square" rtlCol="0">
            <a:spAutoFit/>
          </a:bodyPr>
          <a:lstStyle/>
          <a:p>
            <a:pPr marL="285750" indent="-285750">
              <a:buFont typeface="Wingdings" charset="2"/>
              <a:buChar char="ü"/>
            </a:pPr>
            <a:r>
              <a:rPr lang="en-US" sz="3600" dirty="0"/>
              <a:t>Listing of First Responder Frequencies</a:t>
            </a:r>
          </a:p>
          <a:p>
            <a:pPr marL="285750" indent="-285750">
              <a:buFont typeface="Wingdings" charset="2"/>
              <a:buChar char="ü"/>
            </a:pPr>
            <a:r>
              <a:rPr lang="en-US" sz="3600" dirty="0"/>
              <a:t>Tower Location(s)</a:t>
            </a:r>
            <a:br>
              <a:rPr lang="en-US" sz="3600" dirty="0"/>
            </a:br>
            <a:r>
              <a:rPr lang="en-US" sz="3600" dirty="0"/>
              <a:t>	Different towers for different frequencies?</a:t>
            </a:r>
            <a:br>
              <a:rPr lang="en-US" sz="3600" dirty="0"/>
            </a:br>
            <a:r>
              <a:rPr lang="en-US" sz="3600" dirty="0"/>
              <a:t>	Voted Receive tower locations?</a:t>
            </a:r>
          </a:p>
          <a:p>
            <a:pPr marL="285750" indent="-285750">
              <a:buFont typeface="Wingdings" charset="2"/>
              <a:buChar char="ü"/>
            </a:pPr>
            <a:r>
              <a:rPr lang="en-US" sz="3600" dirty="0" err="1"/>
              <a:t>EiRP</a:t>
            </a:r>
            <a:r>
              <a:rPr lang="en-US" sz="3600" dirty="0"/>
              <a:t> of Transmit Tower(s)</a:t>
            </a:r>
          </a:p>
          <a:p>
            <a:pPr marL="285750" indent="-285750">
              <a:buFont typeface="Wingdings" charset="2"/>
              <a:buChar char="ü"/>
            </a:pPr>
            <a:r>
              <a:rPr lang="en-US" sz="3600" dirty="0"/>
              <a:t>Code Enforcement</a:t>
            </a:r>
            <a:br>
              <a:rPr lang="en-US" sz="3600" dirty="0"/>
            </a:br>
            <a:r>
              <a:rPr lang="en-US" sz="3600" dirty="0"/>
              <a:t>NFPA? IFC? Year? Local Document?</a:t>
            </a:r>
            <a:br>
              <a:rPr lang="en-US" sz="3600" dirty="0"/>
            </a:br>
            <a:r>
              <a:rPr lang="en-US" sz="3600" dirty="0"/>
              <a:t>Local Interpretations?</a:t>
            </a:r>
          </a:p>
          <a:p>
            <a:pPr marL="285750" indent="-285750">
              <a:buFont typeface="Wingdings" charset="2"/>
              <a:buChar char="ü"/>
            </a:pPr>
            <a:r>
              <a:rPr lang="en-US" sz="3600" dirty="0"/>
              <a:t>Maximum allowable delay?</a:t>
            </a:r>
          </a:p>
          <a:p>
            <a:pPr marL="285750" indent="-285750">
              <a:buFont typeface="Wingdings" charset="2"/>
              <a:buChar char="ü"/>
            </a:pPr>
            <a:r>
              <a:rPr lang="en-US" sz="3600" dirty="0"/>
              <a:t>Permitting Review and Approval Process</a:t>
            </a:r>
          </a:p>
          <a:p>
            <a:pPr marL="285750" indent="-285750">
              <a:buFont typeface="Wingdings" charset="2"/>
              <a:buChar char="ü"/>
            </a:pPr>
            <a:r>
              <a:rPr lang="en-US" sz="3600" dirty="0"/>
              <a:t>Radios provided </a:t>
            </a:r>
            <a:r>
              <a:rPr lang="mr-IN" sz="3600" dirty="0"/>
              <a:t>–</a:t>
            </a:r>
            <a:r>
              <a:rPr lang="en-US" sz="3600" dirty="0"/>
              <a:t> or </a:t>
            </a:r>
            <a:r>
              <a:rPr lang="mr-IN" sz="3600" dirty="0"/>
              <a:t>–</a:t>
            </a:r>
            <a:r>
              <a:rPr lang="en-US" sz="3600" dirty="0"/>
              <a:t> approved testing contractor?</a:t>
            </a:r>
          </a:p>
          <a:p>
            <a:pPr marL="285750" indent="-285750">
              <a:buFont typeface="Wingdings" charset="2"/>
              <a:buChar char="ü"/>
            </a:pPr>
            <a:r>
              <a:rPr lang="en-US" sz="3600" dirty="0"/>
              <a:t>Final Approval Documentation from Licensee</a:t>
            </a:r>
          </a:p>
        </p:txBody>
      </p:sp>
      <p:pic>
        <p:nvPicPr>
          <p:cNvPr id="9" name="Picture 8">
            <a:extLst>
              <a:ext uri="{FF2B5EF4-FFF2-40B4-BE49-F238E27FC236}">
                <a16:creationId xmlns:a16="http://schemas.microsoft.com/office/drawing/2014/main" id="{8DCD7748-6CE4-C561-8DF4-247F05C8A375}"/>
              </a:ext>
            </a:extLst>
          </p:cNvPr>
          <p:cNvPicPr>
            <a:picLocks noChangeAspect="1"/>
          </p:cNvPicPr>
          <p:nvPr/>
        </p:nvPicPr>
        <p:blipFill>
          <a:blip r:embed="rId5"/>
          <a:stretch>
            <a:fillRect/>
          </a:stretch>
        </p:blipFill>
        <p:spPr>
          <a:xfrm>
            <a:off x="9927291" y="1584642"/>
            <a:ext cx="7503459" cy="42772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6" name="TextBox 6"/>
          <p:cNvSpPr txBox="1"/>
          <p:nvPr/>
        </p:nvSpPr>
        <p:spPr>
          <a:xfrm>
            <a:off x="457200" y="154285"/>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INFORMATION NEEDED </a:t>
            </a:r>
            <a:r>
              <a:rPr lang="en-US" sz="5600" dirty="0">
                <a:solidFill>
                  <a:srgbClr val="FF3D00"/>
                </a:solidFill>
                <a:latin typeface="Anton"/>
                <a:ea typeface="Anton"/>
                <a:cs typeface="Anton"/>
                <a:sym typeface="Anton"/>
              </a:rPr>
              <a:t>FROM BUILDING OWNER/GC</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TextBox 7">
            <a:extLst>
              <a:ext uri="{FF2B5EF4-FFF2-40B4-BE49-F238E27FC236}">
                <a16:creationId xmlns:a16="http://schemas.microsoft.com/office/drawing/2014/main" id="{81C160A5-2863-6078-B772-07E827BB642B}"/>
              </a:ext>
            </a:extLst>
          </p:cNvPr>
          <p:cNvSpPr txBox="1"/>
          <p:nvPr/>
        </p:nvSpPr>
        <p:spPr>
          <a:xfrm>
            <a:off x="7391400" y="1505247"/>
            <a:ext cx="10399172" cy="6863417"/>
          </a:xfrm>
          <a:prstGeom prst="rect">
            <a:avLst/>
          </a:prstGeom>
          <a:noFill/>
        </p:spPr>
        <p:txBody>
          <a:bodyPr wrap="square" rtlCol="0">
            <a:spAutoFit/>
          </a:bodyPr>
          <a:lstStyle/>
          <a:p>
            <a:pPr marL="285750" indent="-285750">
              <a:buFont typeface="Wingdings" charset="2"/>
              <a:buChar char="ü"/>
            </a:pPr>
            <a:r>
              <a:rPr lang="en-US" sz="4400" dirty="0"/>
              <a:t>Address/Location</a:t>
            </a:r>
          </a:p>
          <a:p>
            <a:pPr marL="285750" indent="-285750">
              <a:buFont typeface="Wingdings" charset="2"/>
              <a:buChar char="ü"/>
            </a:pPr>
            <a:r>
              <a:rPr lang="en-US" sz="4400" dirty="0"/>
              <a:t>Floor Plans including parking garages</a:t>
            </a:r>
          </a:p>
          <a:p>
            <a:pPr marL="285750" indent="-285750">
              <a:buFont typeface="Wingdings" charset="2"/>
              <a:buChar char="ü"/>
            </a:pPr>
            <a:r>
              <a:rPr lang="en-US" sz="4400" dirty="0"/>
              <a:t>Construction Materials/Finishes</a:t>
            </a:r>
            <a:br>
              <a:rPr lang="en-US" sz="4400" dirty="0"/>
            </a:br>
            <a:r>
              <a:rPr lang="en-US" sz="4400" dirty="0"/>
              <a:t>Walls, Ceilings, Floors, Exterior</a:t>
            </a:r>
          </a:p>
          <a:p>
            <a:pPr marL="285750" indent="-285750">
              <a:buFont typeface="Wingdings" charset="2"/>
              <a:buChar char="ü"/>
            </a:pPr>
            <a:r>
              <a:rPr lang="en-US" sz="4400" dirty="0"/>
              <a:t>Permitting Review and Approval Process</a:t>
            </a:r>
          </a:p>
          <a:p>
            <a:pPr marL="285750" indent="-285750">
              <a:buFont typeface="Wingdings" charset="2"/>
              <a:buChar char="ü"/>
            </a:pPr>
            <a:r>
              <a:rPr lang="en-US" sz="4400" dirty="0"/>
              <a:t>First Responder RSSI at proposed donor antenna location</a:t>
            </a:r>
          </a:p>
          <a:p>
            <a:pPr marL="285750" indent="-285750">
              <a:buFont typeface="Wingdings" charset="2"/>
              <a:buChar char="ü"/>
            </a:pPr>
            <a:r>
              <a:rPr lang="en-US" sz="4400" dirty="0"/>
              <a:t>Vertical and Horizontal Pathways</a:t>
            </a:r>
          </a:p>
          <a:p>
            <a:pPr marL="285750" indent="-285750">
              <a:buFont typeface="Wingdings" charset="2"/>
              <a:buChar char="ü"/>
            </a:pPr>
            <a:r>
              <a:rPr lang="en-US" sz="4400" dirty="0"/>
              <a:t>Equipment Locations</a:t>
            </a:r>
          </a:p>
          <a:p>
            <a:pPr marL="285750" indent="-285750">
              <a:buFont typeface="Wingdings" charset="2"/>
              <a:buChar char="ü"/>
            </a:pPr>
            <a:r>
              <a:rPr lang="en-US" sz="4400" dirty="0"/>
              <a:t>Existing Building/Room Fire Rating</a:t>
            </a:r>
          </a:p>
        </p:txBody>
      </p:sp>
      <p:pic>
        <p:nvPicPr>
          <p:cNvPr id="9" name="Picture 8">
            <a:extLst>
              <a:ext uri="{FF2B5EF4-FFF2-40B4-BE49-F238E27FC236}">
                <a16:creationId xmlns:a16="http://schemas.microsoft.com/office/drawing/2014/main" id="{18A8436C-0F3F-A111-262C-984848178292}"/>
              </a:ext>
            </a:extLst>
          </p:cNvPr>
          <p:cNvPicPr>
            <a:picLocks noChangeAspect="1"/>
          </p:cNvPicPr>
          <p:nvPr/>
        </p:nvPicPr>
        <p:blipFill>
          <a:blip r:embed="rId5"/>
          <a:stretch>
            <a:fillRect/>
          </a:stretch>
        </p:blipFill>
        <p:spPr>
          <a:xfrm>
            <a:off x="685800" y="3390900"/>
            <a:ext cx="5791200" cy="5278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781300" y="1333500"/>
            <a:ext cx="12725400" cy="7619999"/>
          </a:xfrm>
          <a:custGeom>
            <a:avLst/>
            <a:gdLst/>
            <a:ahLst/>
            <a:cxnLst/>
            <a:rect l="l" t="t" r="r" b="b"/>
            <a:pathLst>
              <a:path w="12002721" h="6991585">
                <a:moveTo>
                  <a:pt x="0" y="0"/>
                </a:moveTo>
                <a:lnTo>
                  <a:pt x="12002722" y="0"/>
                </a:lnTo>
                <a:lnTo>
                  <a:pt x="12002722" y="6991585"/>
                </a:lnTo>
                <a:lnTo>
                  <a:pt x="0" y="6991585"/>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62000" y="35718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SIGNAL TO </a:t>
            </a:r>
            <a:r>
              <a:rPr lang="en-US" sz="5600" dirty="0">
                <a:solidFill>
                  <a:srgbClr val="FF3D00"/>
                </a:solidFill>
                <a:latin typeface="Anton"/>
                <a:ea typeface="Anton"/>
                <a:cs typeface="Anton"/>
                <a:sym typeface="Anton"/>
              </a:rPr>
              <a:t>NOISE RATIO AND DAQ</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2514600"/>
            <a:chOff x="0" y="0"/>
            <a:chExt cx="24384000" cy="3352800"/>
          </a:xfrm>
        </p:grpSpPr>
        <p:sp>
          <p:nvSpPr>
            <p:cNvPr id="3" name="Freeform 3"/>
            <p:cNvSpPr/>
            <p:nvPr/>
          </p:nvSpPr>
          <p:spPr>
            <a:xfrm>
              <a:off x="0" y="0"/>
              <a:ext cx="24384000" cy="3352800"/>
            </a:xfrm>
            <a:custGeom>
              <a:avLst/>
              <a:gdLst/>
              <a:ahLst/>
              <a:cxnLst/>
              <a:rect l="l" t="t" r="r" b="b"/>
              <a:pathLst>
                <a:path w="24384000" h="3352800">
                  <a:moveTo>
                    <a:pt x="0" y="0"/>
                  </a:moveTo>
                  <a:lnTo>
                    <a:pt x="24384000" y="0"/>
                  </a:lnTo>
                  <a:lnTo>
                    <a:pt x="24384000" y="3352800"/>
                  </a:lnTo>
                  <a:lnTo>
                    <a:pt x="0" y="3352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1075753" y="231195"/>
              <a:ext cx="3149011" cy="1013405"/>
            </a:xfrm>
            <a:custGeom>
              <a:avLst/>
              <a:gdLst/>
              <a:ahLst/>
              <a:cxnLst/>
              <a:rect l="l" t="t" r="r" b="b"/>
              <a:pathLst>
                <a:path w="3149011" h="1013405">
                  <a:moveTo>
                    <a:pt x="0" y="0"/>
                  </a:moveTo>
                  <a:lnTo>
                    <a:pt x="3149011" y="0"/>
                  </a:lnTo>
                  <a:lnTo>
                    <a:pt x="3149011" y="1013405"/>
                  </a:lnTo>
                  <a:lnTo>
                    <a:pt x="0" y="1013405"/>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2514601" y="1638300"/>
            <a:ext cx="13292214" cy="7620000"/>
          </a:xfrm>
          <a:custGeom>
            <a:avLst/>
            <a:gdLst/>
            <a:ahLst/>
            <a:cxnLst/>
            <a:rect l="l" t="t" r="r" b="b"/>
            <a:pathLst>
              <a:path w="12938919" h="7294315">
                <a:moveTo>
                  <a:pt x="0" y="0"/>
                </a:moveTo>
                <a:lnTo>
                  <a:pt x="12938918" y="0"/>
                </a:lnTo>
                <a:lnTo>
                  <a:pt x="12938918" y="7294315"/>
                </a:lnTo>
                <a:lnTo>
                  <a:pt x="0" y="7294315"/>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933354" y="150718"/>
            <a:ext cx="14359484" cy="953135"/>
          </a:xfrm>
          <a:prstGeom prst="rect">
            <a:avLst/>
          </a:prstGeom>
        </p:spPr>
        <p:txBody>
          <a:bodyPr lIns="0" tIns="0" rIns="0" bIns="0" rtlCol="0" anchor="t">
            <a:spAutoFit/>
          </a:bodyPr>
          <a:lstStyle/>
          <a:p>
            <a:pPr marL="0" lvl="0" indent="0" algn="l">
              <a:lnSpc>
                <a:spcPts val="7840"/>
              </a:lnSpc>
            </a:pPr>
            <a:r>
              <a:rPr lang="en-US" sz="5600" dirty="0">
                <a:solidFill>
                  <a:srgbClr val="294D70"/>
                </a:solidFill>
                <a:latin typeface="Anton"/>
                <a:ea typeface="Anton"/>
                <a:cs typeface="Anton"/>
                <a:sym typeface="Anton"/>
              </a:rPr>
              <a:t>DETERMINING THE NEED </a:t>
            </a:r>
            <a:r>
              <a:rPr lang="en-US" sz="5600" dirty="0">
                <a:solidFill>
                  <a:srgbClr val="FF3D00"/>
                </a:solidFill>
                <a:latin typeface="Anton"/>
                <a:ea typeface="Anton"/>
                <a:cs typeface="Anton"/>
                <a:sym typeface="Anton"/>
              </a:rPr>
              <a:t>RF SURVEY</a:t>
            </a:r>
          </a:p>
        </p:txBody>
      </p:sp>
      <p:sp>
        <p:nvSpPr>
          <p:cNvPr id="7" name="TextBox 7"/>
          <p:cNvSpPr txBox="1"/>
          <p:nvPr/>
        </p:nvSpPr>
        <p:spPr>
          <a:xfrm>
            <a:off x="276485" y="9656127"/>
            <a:ext cx="8579340" cy="27368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Inter"/>
                <a:ea typeface="Inter"/>
                <a:cs typeface="Inter"/>
                <a:sym typeface="Inter"/>
              </a:rPr>
              <a:t>COPYRIGHT 2025 DAS UNIVERSITY. ALL RIGHTS RESERVED | DASUNIVERSITY.ORG</a:t>
            </a:r>
          </a:p>
        </p:txBody>
      </p:sp>
      <p:sp>
        <p:nvSpPr>
          <p:cNvPr id="8" name="TextBox 7">
            <a:extLst>
              <a:ext uri="{FF2B5EF4-FFF2-40B4-BE49-F238E27FC236}">
                <a16:creationId xmlns:a16="http://schemas.microsoft.com/office/drawing/2014/main" id="{C9DD5FAE-98D7-8871-9706-BA7FA789D563}"/>
              </a:ext>
            </a:extLst>
          </p:cNvPr>
          <p:cNvSpPr txBox="1"/>
          <p:nvPr/>
        </p:nvSpPr>
        <p:spPr>
          <a:xfrm>
            <a:off x="1021084" y="1103853"/>
            <a:ext cx="15669482" cy="646331"/>
          </a:xfrm>
          <a:prstGeom prst="rect">
            <a:avLst/>
          </a:prstGeom>
          <a:noFill/>
        </p:spPr>
        <p:txBody>
          <a:bodyPr wrap="none" rtlCol="0">
            <a:spAutoFit/>
          </a:bodyPr>
          <a:lstStyle/>
          <a:p>
            <a:r>
              <a:rPr lang="en-US" sz="3600" dirty="0"/>
              <a:t>RSSI readings use </a:t>
            </a:r>
            <a:r>
              <a:rPr lang="en-US" sz="3600" dirty="0">
                <a:highlight>
                  <a:srgbClr val="FFFF00"/>
                </a:highlight>
              </a:rPr>
              <a:t>ONLY CONTROL CHANNELS </a:t>
            </a:r>
            <a:r>
              <a:rPr lang="en-US" sz="3600" dirty="0"/>
              <a:t>to measure each floor Pass/Fail levels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17455</TotalTime>
  <Words>6240</Words>
  <Application>Microsoft Office PowerPoint</Application>
  <PresentationFormat>Custom</PresentationFormat>
  <Paragraphs>551</Paragraphs>
  <Slides>115</Slides>
  <Notes>13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115</vt:i4>
      </vt:variant>
    </vt:vector>
  </HeadingPairs>
  <TitlesOfParts>
    <vt:vector size="123" baseType="lpstr">
      <vt:lpstr>Aptos</vt:lpstr>
      <vt:lpstr>Inter</vt:lpstr>
      <vt:lpstr>Calibri</vt:lpstr>
      <vt:lpstr>Anton</vt:lpstr>
      <vt:lpstr>Arial</vt:lpstr>
      <vt:lpstr>Inter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dc:title>
  <dc:creator>Rick Rausch</dc:creator>
  <cp:lastModifiedBy>Rick Rausch</cp:lastModifiedBy>
  <cp:revision>143</cp:revision>
  <dcterms:created xsi:type="dcterms:W3CDTF">2006-08-16T00:00:00Z</dcterms:created>
  <dcterms:modified xsi:type="dcterms:W3CDTF">2025-08-05T04:17:59Z</dcterms:modified>
  <dc:identifier>DAGfquFyXWY</dc:identifier>
</cp:coreProperties>
</file>