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1.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74"/>
  </p:notesMasterIdLst>
  <p:handoutMasterIdLst>
    <p:handoutMasterId r:id="rId75"/>
  </p:handoutMasterIdLst>
  <p:sldIdLst>
    <p:sldId id="790" r:id="rId5"/>
    <p:sldId id="265" r:id="rId6"/>
    <p:sldId id="1151" r:id="rId7"/>
    <p:sldId id="270" r:id="rId8"/>
    <p:sldId id="948" r:id="rId9"/>
    <p:sldId id="266" r:id="rId10"/>
    <p:sldId id="267" r:id="rId11"/>
    <p:sldId id="269" r:id="rId12"/>
    <p:sldId id="786" r:id="rId13"/>
    <p:sldId id="271" r:id="rId14"/>
    <p:sldId id="272" r:id="rId15"/>
    <p:sldId id="275" r:id="rId16"/>
    <p:sldId id="304" r:id="rId17"/>
    <p:sldId id="298" r:id="rId18"/>
    <p:sldId id="296" r:id="rId19"/>
    <p:sldId id="704" r:id="rId20"/>
    <p:sldId id="703" r:id="rId21"/>
    <p:sldId id="949" r:id="rId22"/>
    <p:sldId id="950" r:id="rId23"/>
    <p:sldId id="758" r:id="rId24"/>
    <p:sldId id="785" r:id="rId25"/>
    <p:sldId id="953" r:id="rId26"/>
    <p:sldId id="300" r:id="rId27"/>
    <p:sldId id="301" r:id="rId28"/>
    <p:sldId id="276" r:id="rId29"/>
    <p:sldId id="959" r:id="rId30"/>
    <p:sldId id="302" r:id="rId31"/>
    <p:sldId id="303" r:id="rId32"/>
    <p:sldId id="951" r:id="rId33"/>
    <p:sldId id="952" r:id="rId34"/>
    <p:sldId id="954" r:id="rId35"/>
    <p:sldId id="294" r:id="rId36"/>
    <p:sldId id="295" r:id="rId37"/>
    <p:sldId id="277" r:id="rId38"/>
    <p:sldId id="782" r:id="rId39"/>
    <p:sldId id="291" r:id="rId40"/>
    <p:sldId id="307" r:id="rId41"/>
    <p:sldId id="955" r:id="rId42"/>
    <p:sldId id="946" r:id="rId43"/>
    <p:sldId id="686" r:id="rId44"/>
    <p:sldId id="687" r:id="rId45"/>
    <p:sldId id="688" r:id="rId46"/>
    <p:sldId id="689" r:id="rId47"/>
    <p:sldId id="690" r:id="rId48"/>
    <p:sldId id="691" r:id="rId49"/>
    <p:sldId id="693" r:id="rId50"/>
    <p:sldId id="644" r:id="rId51"/>
    <p:sldId id="956" r:id="rId52"/>
    <p:sldId id="960" r:id="rId53"/>
    <p:sldId id="319" r:id="rId54"/>
    <p:sldId id="961" r:id="rId55"/>
    <p:sldId id="783" r:id="rId56"/>
    <p:sldId id="311" r:id="rId57"/>
    <p:sldId id="312" r:id="rId58"/>
    <p:sldId id="313" r:id="rId59"/>
    <p:sldId id="314" r:id="rId60"/>
    <p:sldId id="315" r:id="rId61"/>
    <p:sldId id="1104" r:id="rId62"/>
    <p:sldId id="1105" r:id="rId63"/>
    <p:sldId id="1150" r:id="rId64"/>
    <p:sldId id="325" r:id="rId65"/>
    <p:sldId id="963" r:id="rId66"/>
    <p:sldId id="321" r:id="rId67"/>
    <p:sldId id="957" r:id="rId68"/>
    <p:sldId id="958" r:id="rId69"/>
    <p:sldId id="327" r:id="rId70"/>
    <p:sldId id="328" r:id="rId71"/>
    <p:sldId id="329" r:id="rId72"/>
    <p:sldId id="330" r:id="rId7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5C40"/>
    <a:srgbClr val="3D8B4B"/>
    <a:srgbClr val="DED4C9"/>
    <a:srgbClr val="333331"/>
    <a:srgbClr val="F0EF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655" autoAdjust="0"/>
    <p:restoredTop sz="81517" autoAdjust="0"/>
  </p:normalViewPr>
  <p:slideViewPr>
    <p:cSldViewPr snapToGrid="0" snapToObjects="1">
      <p:cViewPr varScale="1">
        <p:scale>
          <a:sx n="95" d="100"/>
          <a:sy n="95" d="100"/>
        </p:scale>
        <p:origin x="1616" y="168"/>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69" d="100"/>
          <a:sy n="69" d="100"/>
        </p:scale>
        <p:origin x="3648" y="18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s>
</file>

<file path=ppt/diagrams/_rels/data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ata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svg"/><Relationship Id="rId1" Type="http://schemas.openxmlformats.org/officeDocument/2006/relationships/image" Target="../media/image17.png"/><Relationship Id="rId4" Type="http://schemas.openxmlformats.org/officeDocument/2006/relationships/image" Target="../media/image20.svg"/></Relationships>
</file>

<file path=ppt/diagrams/_rels/data6.xml.rels><?xml version="1.0" encoding="UTF-8" standalone="yes"?>
<Relationships xmlns="http://schemas.openxmlformats.org/package/2006/relationships"><Relationship Id="rId2" Type="http://schemas.openxmlformats.org/officeDocument/2006/relationships/image" Target="../media/image27.svg"/><Relationship Id="rId1" Type="http://schemas.openxmlformats.org/officeDocument/2006/relationships/image" Target="../media/image26.png"/></Relationships>
</file>

<file path=ppt/diagrams/_rels/drawing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rawing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svg"/><Relationship Id="rId1" Type="http://schemas.openxmlformats.org/officeDocument/2006/relationships/image" Target="../media/image17.png"/><Relationship Id="rId4" Type="http://schemas.openxmlformats.org/officeDocument/2006/relationships/image" Target="../media/image20.svg"/></Relationships>
</file>

<file path=ppt/diagrams/_rels/drawing6.xml.rels><?xml version="1.0" encoding="UTF-8" standalone="yes"?>
<Relationships xmlns="http://schemas.openxmlformats.org/package/2006/relationships"><Relationship Id="rId2" Type="http://schemas.openxmlformats.org/officeDocument/2006/relationships/image" Target="../media/image27.svg"/><Relationship Id="rId1" Type="http://schemas.openxmlformats.org/officeDocument/2006/relationships/image" Target="../media/image26.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bg1"/>
    </dgm:fillClrLst>
    <dgm:linClrLst meth="repeat">
      <a:schemeClr val="lt2">
        <a:alpha val="0"/>
      </a:schemeClr>
    </dgm:linClrLst>
    <dgm:effectClrLst/>
    <dgm:txLinClrLst/>
    <dgm:txFillClrLst meth="repeat">
      <a:schemeClr val="dk1"/>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dgm:fillClrLst>
    <dgm:linClrLst meth="repeat">
      <a:schemeClr val="lt2">
        <a:alpha val="0"/>
      </a:schemeClr>
    </dgm:linClrLst>
    <dgm:effectClrLst/>
    <dgm:txLinClrLst/>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25DA15-52E6-492B-B5E9-710D036973EB}" type="doc">
      <dgm:prSet loTypeId="urn:microsoft.com/office/officeart/2005/8/layout/chevron1" loCatId="process" qsTypeId="urn:microsoft.com/office/officeart/2005/8/quickstyle/simple1" qsCatId="simple" csTypeId="urn:microsoft.com/office/officeart/2005/8/colors/colorful5" csCatId="colorful" phldr="1"/>
      <dgm:spPr/>
      <dgm:t>
        <a:bodyPr/>
        <a:lstStyle/>
        <a:p>
          <a:endParaRPr lang="en-US"/>
        </a:p>
      </dgm:t>
    </dgm:pt>
    <dgm:pt modelId="{27B3846F-B842-4CBC-A42F-B7BA050067B9}">
      <dgm:prSet/>
      <dgm:spPr>
        <a:solidFill>
          <a:srgbClr val="F25C40"/>
        </a:solidFill>
      </dgm:spPr>
      <dgm:t>
        <a:bodyPr/>
        <a:lstStyle/>
        <a:p>
          <a:r>
            <a:rPr lang="en-US"/>
            <a:t>Get your tools</a:t>
          </a:r>
        </a:p>
      </dgm:t>
    </dgm:pt>
    <dgm:pt modelId="{59C2FBE7-7420-40B5-9E36-D0DF6FAD5B26}" type="parTrans" cxnId="{63082C41-8C68-4429-B5CC-0D8D0B5C7CA4}">
      <dgm:prSet/>
      <dgm:spPr/>
      <dgm:t>
        <a:bodyPr/>
        <a:lstStyle/>
        <a:p>
          <a:endParaRPr lang="en-US"/>
        </a:p>
      </dgm:t>
    </dgm:pt>
    <dgm:pt modelId="{304DF843-E80D-4F92-B8E3-04FE1621D9BD}" type="sibTrans" cxnId="{63082C41-8C68-4429-B5CC-0D8D0B5C7CA4}">
      <dgm:prSet/>
      <dgm:spPr/>
      <dgm:t>
        <a:bodyPr/>
        <a:lstStyle/>
        <a:p>
          <a:endParaRPr lang="en-US"/>
        </a:p>
      </dgm:t>
    </dgm:pt>
    <dgm:pt modelId="{68E61065-7556-4454-97E6-BC8EF2086A77}">
      <dgm:prSet/>
      <dgm:spPr>
        <a:solidFill>
          <a:srgbClr val="F25C40"/>
        </a:solidFill>
      </dgm:spPr>
      <dgm:t>
        <a:bodyPr/>
        <a:lstStyle/>
        <a:p>
          <a:r>
            <a:rPr lang="en-US"/>
            <a:t>Get rid of distractions</a:t>
          </a:r>
        </a:p>
      </dgm:t>
    </dgm:pt>
    <dgm:pt modelId="{3C66AC08-EF5F-494F-8C79-4CDD36D17B86}" type="parTrans" cxnId="{0030511E-4913-42A0-B583-D5550BBA789C}">
      <dgm:prSet/>
      <dgm:spPr/>
      <dgm:t>
        <a:bodyPr/>
        <a:lstStyle/>
        <a:p>
          <a:endParaRPr lang="en-US"/>
        </a:p>
      </dgm:t>
    </dgm:pt>
    <dgm:pt modelId="{0160B636-6F79-49A2-AD2B-8EC7C06E2F20}" type="sibTrans" cxnId="{0030511E-4913-42A0-B583-D5550BBA789C}">
      <dgm:prSet/>
      <dgm:spPr/>
      <dgm:t>
        <a:bodyPr/>
        <a:lstStyle/>
        <a:p>
          <a:endParaRPr lang="en-US"/>
        </a:p>
      </dgm:t>
    </dgm:pt>
    <dgm:pt modelId="{F5FA8E84-F6AE-4C67-BB14-B39140DEA6B6}">
      <dgm:prSet/>
      <dgm:spPr>
        <a:solidFill>
          <a:srgbClr val="F25C40"/>
        </a:solidFill>
      </dgm:spPr>
      <dgm:t>
        <a:bodyPr/>
        <a:lstStyle/>
        <a:p>
          <a:r>
            <a:rPr lang="en-US" dirty="0"/>
            <a:t>Get in state</a:t>
          </a:r>
        </a:p>
      </dgm:t>
    </dgm:pt>
    <dgm:pt modelId="{6C736009-00D8-4BDF-AB7B-3646305A7283}" type="parTrans" cxnId="{966E0276-A750-4910-8907-EE18C077FF71}">
      <dgm:prSet/>
      <dgm:spPr/>
      <dgm:t>
        <a:bodyPr/>
        <a:lstStyle/>
        <a:p>
          <a:endParaRPr lang="en-US"/>
        </a:p>
      </dgm:t>
    </dgm:pt>
    <dgm:pt modelId="{93C7E910-4086-4337-AB82-7A23E37A190A}" type="sibTrans" cxnId="{966E0276-A750-4910-8907-EE18C077FF71}">
      <dgm:prSet/>
      <dgm:spPr/>
      <dgm:t>
        <a:bodyPr/>
        <a:lstStyle/>
        <a:p>
          <a:endParaRPr lang="en-US"/>
        </a:p>
      </dgm:t>
    </dgm:pt>
    <dgm:pt modelId="{ABB6B896-4D48-1641-B23B-018E0A074EDC}" type="pres">
      <dgm:prSet presAssocID="{7825DA15-52E6-492B-B5E9-710D036973EB}" presName="Name0" presStyleCnt="0">
        <dgm:presLayoutVars>
          <dgm:dir/>
          <dgm:animLvl val="lvl"/>
          <dgm:resizeHandles val="exact"/>
        </dgm:presLayoutVars>
      </dgm:prSet>
      <dgm:spPr/>
    </dgm:pt>
    <dgm:pt modelId="{E3ABC698-7FFE-EF41-BD15-B0A835909242}" type="pres">
      <dgm:prSet presAssocID="{27B3846F-B842-4CBC-A42F-B7BA050067B9}" presName="parTxOnly" presStyleLbl="node1" presStyleIdx="0" presStyleCnt="3">
        <dgm:presLayoutVars>
          <dgm:chMax val="0"/>
          <dgm:chPref val="0"/>
          <dgm:bulletEnabled val="1"/>
        </dgm:presLayoutVars>
      </dgm:prSet>
      <dgm:spPr/>
    </dgm:pt>
    <dgm:pt modelId="{81F74252-E2FC-AB45-B608-7181B194D4E7}" type="pres">
      <dgm:prSet presAssocID="{304DF843-E80D-4F92-B8E3-04FE1621D9BD}" presName="parTxOnlySpace" presStyleCnt="0"/>
      <dgm:spPr/>
    </dgm:pt>
    <dgm:pt modelId="{C3F14761-36EA-3244-8645-D8DCC7BB0FF3}" type="pres">
      <dgm:prSet presAssocID="{68E61065-7556-4454-97E6-BC8EF2086A77}" presName="parTxOnly" presStyleLbl="node1" presStyleIdx="1" presStyleCnt="3">
        <dgm:presLayoutVars>
          <dgm:chMax val="0"/>
          <dgm:chPref val="0"/>
          <dgm:bulletEnabled val="1"/>
        </dgm:presLayoutVars>
      </dgm:prSet>
      <dgm:spPr/>
    </dgm:pt>
    <dgm:pt modelId="{485E821C-2B3E-344B-A76D-E9DAC7306AF2}" type="pres">
      <dgm:prSet presAssocID="{0160B636-6F79-49A2-AD2B-8EC7C06E2F20}" presName="parTxOnlySpace" presStyleCnt="0"/>
      <dgm:spPr/>
    </dgm:pt>
    <dgm:pt modelId="{E95BAC56-080B-864A-9AE5-2B81DCB250CC}" type="pres">
      <dgm:prSet presAssocID="{F5FA8E84-F6AE-4C67-BB14-B39140DEA6B6}" presName="parTxOnly" presStyleLbl="node1" presStyleIdx="2" presStyleCnt="3">
        <dgm:presLayoutVars>
          <dgm:chMax val="0"/>
          <dgm:chPref val="0"/>
          <dgm:bulletEnabled val="1"/>
        </dgm:presLayoutVars>
      </dgm:prSet>
      <dgm:spPr/>
    </dgm:pt>
  </dgm:ptLst>
  <dgm:cxnLst>
    <dgm:cxn modelId="{9B71D30F-9636-D34F-8009-2C28757EF103}" type="presOf" srcId="{27B3846F-B842-4CBC-A42F-B7BA050067B9}" destId="{E3ABC698-7FFE-EF41-BD15-B0A835909242}" srcOrd="0" destOrd="0" presId="urn:microsoft.com/office/officeart/2005/8/layout/chevron1"/>
    <dgm:cxn modelId="{0030511E-4913-42A0-B583-D5550BBA789C}" srcId="{7825DA15-52E6-492B-B5E9-710D036973EB}" destId="{68E61065-7556-4454-97E6-BC8EF2086A77}" srcOrd="1" destOrd="0" parTransId="{3C66AC08-EF5F-494F-8C79-4CDD36D17B86}" sibTransId="{0160B636-6F79-49A2-AD2B-8EC7C06E2F20}"/>
    <dgm:cxn modelId="{AF9FBC23-57C1-9D49-8E22-89D80940ED45}" type="presOf" srcId="{68E61065-7556-4454-97E6-BC8EF2086A77}" destId="{C3F14761-36EA-3244-8645-D8DCC7BB0FF3}" srcOrd="0" destOrd="0" presId="urn:microsoft.com/office/officeart/2005/8/layout/chevron1"/>
    <dgm:cxn modelId="{63082C41-8C68-4429-B5CC-0D8D0B5C7CA4}" srcId="{7825DA15-52E6-492B-B5E9-710D036973EB}" destId="{27B3846F-B842-4CBC-A42F-B7BA050067B9}" srcOrd="0" destOrd="0" parTransId="{59C2FBE7-7420-40B5-9E36-D0DF6FAD5B26}" sibTransId="{304DF843-E80D-4F92-B8E3-04FE1621D9BD}"/>
    <dgm:cxn modelId="{966E0276-A750-4910-8907-EE18C077FF71}" srcId="{7825DA15-52E6-492B-B5E9-710D036973EB}" destId="{F5FA8E84-F6AE-4C67-BB14-B39140DEA6B6}" srcOrd="2" destOrd="0" parTransId="{6C736009-00D8-4BDF-AB7B-3646305A7283}" sibTransId="{93C7E910-4086-4337-AB82-7A23E37A190A}"/>
    <dgm:cxn modelId="{6A6AB8CF-8CCC-2041-8066-CEA35B84D77F}" type="presOf" srcId="{F5FA8E84-F6AE-4C67-BB14-B39140DEA6B6}" destId="{E95BAC56-080B-864A-9AE5-2B81DCB250CC}" srcOrd="0" destOrd="0" presId="urn:microsoft.com/office/officeart/2005/8/layout/chevron1"/>
    <dgm:cxn modelId="{F36253D4-963E-FC48-A540-DA167188518B}" type="presOf" srcId="{7825DA15-52E6-492B-B5E9-710D036973EB}" destId="{ABB6B896-4D48-1641-B23B-018E0A074EDC}" srcOrd="0" destOrd="0" presId="urn:microsoft.com/office/officeart/2005/8/layout/chevron1"/>
    <dgm:cxn modelId="{E58339BA-D497-004E-BC7D-B83FBA3A41D4}" type="presParOf" srcId="{ABB6B896-4D48-1641-B23B-018E0A074EDC}" destId="{E3ABC698-7FFE-EF41-BD15-B0A835909242}" srcOrd="0" destOrd="0" presId="urn:microsoft.com/office/officeart/2005/8/layout/chevron1"/>
    <dgm:cxn modelId="{5E0AA8E5-BA5F-6D40-8E1F-595CCFBCD48A}" type="presParOf" srcId="{ABB6B896-4D48-1641-B23B-018E0A074EDC}" destId="{81F74252-E2FC-AB45-B608-7181B194D4E7}" srcOrd="1" destOrd="0" presId="urn:microsoft.com/office/officeart/2005/8/layout/chevron1"/>
    <dgm:cxn modelId="{6F6A24E3-D56A-6644-9DC6-C9D32B709BE5}" type="presParOf" srcId="{ABB6B896-4D48-1641-B23B-018E0A074EDC}" destId="{C3F14761-36EA-3244-8645-D8DCC7BB0FF3}" srcOrd="2" destOrd="0" presId="urn:microsoft.com/office/officeart/2005/8/layout/chevron1"/>
    <dgm:cxn modelId="{B55D2254-CDD0-E44B-9CBE-9D4D532960D2}" type="presParOf" srcId="{ABB6B896-4D48-1641-B23B-018E0A074EDC}" destId="{485E821C-2B3E-344B-A76D-E9DAC7306AF2}" srcOrd="3" destOrd="0" presId="urn:microsoft.com/office/officeart/2005/8/layout/chevron1"/>
    <dgm:cxn modelId="{1781EC31-A95D-3045-BB1F-DDC782E3C6CC}" type="presParOf" srcId="{ABB6B896-4D48-1641-B23B-018E0A074EDC}" destId="{E95BAC56-080B-864A-9AE5-2B81DCB250CC}"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041E75C-471A-0447-8E10-E693EC0A344C}" type="doc">
      <dgm:prSet loTypeId="urn:microsoft.com/office/officeart/2005/8/layout/process2" loCatId="" qsTypeId="urn:microsoft.com/office/officeart/2005/8/quickstyle/simple1" qsCatId="simple" csTypeId="urn:microsoft.com/office/officeart/2005/8/colors/accent1_2" csCatId="accent1" phldr="1"/>
      <dgm:spPr/>
    </dgm:pt>
    <dgm:pt modelId="{324F3EB7-6355-044F-88D0-D594C725D98C}">
      <dgm:prSet phldrT="[Text]"/>
      <dgm:spPr>
        <a:solidFill>
          <a:srgbClr val="F25C40"/>
        </a:solidFill>
        <a:ln>
          <a:solidFill>
            <a:srgbClr val="F25C40"/>
          </a:solidFill>
        </a:ln>
      </dgm:spPr>
      <dgm:t>
        <a:bodyPr/>
        <a:lstStyle/>
        <a:p>
          <a:r>
            <a:rPr lang="en-GB" dirty="0"/>
            <a:t>Assessment of Electrical Protection Infrastructure</a:t>
          </a:r>
        </a:p>
      </dgm:t>
    </dgm:pt>
    <dgm:pt modelId="{AFD3621A-C2EC-3243-9167-D62C181C8FC4}" type="parTrans" cxnId="{9C8008BA-DAA2-9240-8E31-31E464DFC127}">
      <dgm:prSet/>
      <dgm:spPr/>
      <dgm:t>
        <a:bodyPr/>
        <a:lstStyle/>
        <a:p>
          <a:endParaRPr lang="en-GB"/>
        </a:p>
      </dgm:t>
    </dgm:pt>
    <dgm:pt modelId="{D53428B5-C368-3042-BB44-833F593055EE}" type="sibTrans" cxnId="{9C8008BA-DAA2-9240-8E31-31E464DFC127}">
      <dgm:prSet/>
      <dgm:spPr>
        <a:solidFill>
          <a:srgbClr val="F25C40"/>
        </a:solidFill>
        <a:ln>
          <a:solidFill>
            <a:srgbClr val="F25C40"/>
          </a:solidFill>
        </a:ln>
      </dgm:spPr>
      <dgm:t>
        <a:bodyPr/>
        <a:lstStyle/>
        <a:p>
          <a:endParaRPr lang="en-GB"/>
        </a:p>
      </dgm:t>
    </dgm:pt>
    <dgm:pt modelId="{D265EADF-D3E9-9048-981C-3702C2A8EB25}">
      <dgm:prSet phldrT="[Text]"/>
      <dgm:spPr>
        <a:solidFill>
          <a:srgbClr val="FFC000"/>
        </a:solidFill>
        <a:ln>
          <a:solidFill>
            <a:srgbClr val="FFC000"/>
          </a:solidFill>
        </a:ln>
      </dgm:spPr>
      <dgm:t>
        <a:bodyPr/>
        <a:lstStyle/>
        <a:p>
          <a:r>
            <a:rPr lang="en-GB" dirty="0"/>
            <a:t>Hazard Operability Study (HAZOP), Failure Modes Effects Analysis (FEMA)</a:t>
          </a:r>
        </a:p>
      </dgm:t>
    </dgm:pt>
    <dgm:pt modelId="{C58F4488-61E8-CC42-9D71-B5633745E507}" type="parTrans" cxnId="{02A97B34-1BBF-AF49-8367-2207DD73B59C}">
      <dgm:prSet/>
      <dgm:spPr/>
      <dgm:t>
        <a:bodyPr/>
        <a:lstStyle/>
        <a:p>
          <a:endParaRPr lang="en-GB"/>
        </a:p>
      </dgm:t>
    </dgm:pt>
    <dgm:pt modelId="{FEE1D036-AF39-444E-9497-3E93FA1B2B7D}" type="sibTrans" cxnId="{02A97B34-1BBF-AF49-8367-2207DD73B59C}">
      <dgm:prSet/>
      <dgm:spPr/>
      <dgm:t>
        <a:bodyPr/>
        <a:lstStyle/>
        <a:p>
          <a:endParaRPr lang="en-GB"/>
        </a:p>
      </dgm:t>
    </dgm:pt>
    <dgm:pt modelId="{5E86C55D-3873-6143-B8C5-2C14DF7A31D8}" type="pres">
      <dgm:prSet presAssocID="{9041E75C-471A-0447-8E10-E693EC0A344C}" presName="linearFlow" presStyleCnt="0">
        <dgm:presLayoutVars>
          <dgm:resizeHandles val="exact"/>
        </dgm:presLayoutVars>
      </dgm:prSet>
      <dgm:spPr/>
    </dgm:pt>
    <dgm:pt modelId="{64766D96-1566-A749-BDC2-088CD519C5AD}" type="pres">
      <dgm:prSet presAssocID="{324F3EB7-6355-044F-88D0-D594C725D98C}" presName="node" presStyleLbl="node1" presStyleIdx="0" presStyleCnt="2">
        <dgm:presLayoutVars>
          <dgm:bulletEnabled val="1"/>
        </dgm:presLayoutVars>
      </dgm:prSet>
      <dgm:spPr/>
    </dgm:pt>
    <dgm:pt modelId="{8ABBE01A-0CE4-8549-BDA6-C50A1838D44D}" type="pres">
      <dgm:prSet presAssocID="{D53428B5-C368-3042-BB44-833F593055EE}" presName="sibTrans" presStyleLbl="sibTrans2D1" presStyleIdx="0" presStyleCnt="1"/>
      <dgm:spPr/>
    </dgm:pt>
    <dgm:pt modelId="{97CF8BAD-7E05-684F-8590-1B178604D2EE}" type="pres">
      <dgm:prSet presAssocID="{D53428B5-C368-3042-BB44-833F593055EE}" presName="connectorText" presStyleLbl="sibTrans2D1" presStyleIdx="0" presStyleCnt="1"/>
      <dgm:spPr/>
    </dgm:pt>
    <dgm:pt modelId="{5D92C815-2FB3-3B46-B048-4BD962326B20}" type="pres">
      <dgm:prSet presAssocID="{D265EADF-D3E9-9048-981C-3702C2A8EB25}" presName="node" presStyleLbl="node1" presStyleIdx="1" presStyleCnt="2">
        <dgm:presLayoutVars>
          <dgm:bulletEnabled val="1"/>
        </dgm:presLayoutVars>
      </dgm:prSet>
      <dgm:spPr/>
    </dgm:pt>
  </dgm:ptLst>
  <dgm:cxnLst>
    <dgm:cxn modelId="{40CF5700-D632-9346-8417-174348BA8280}" type="presOf" srcId="{9041E75C-471A-0447-8E10-E693EC0A344C}" destId="{5E86C55D-3873-6143-B8C5-2C14DF7A31D8}" srcOrd="0" destOrd="0" presId="urn:microsoft.com/office/officeart/2005/8/layout/process2"/>
    <dgm:cxn modelId="{02F94B31-EABE-4C40-B3CF-DDBF490E3A33}" type="presOf" srcId="{D265EADF-D3E9-9048-981C-3702C2A8EB25}" destId="{5D92C815-2FB3-3B46-B048-4BD962326B20}" srcOrd="0" destOrd="0" presId="urn:microsoft.com/office/officeart/2005/8/layout/process2"/>
    <dgm:cxn modelId="{02A97B34-1BBF-AF49-8367-2207DD73B59C}" srcId="{9041E75C-471A-0447-8E10-E693EC0A344C}" destId="{D265EADF-D3E9-9048-981C-3702C2A8EB25}" srcOrd="1" destOrd="0" parTransId="{C58F4488-61E8-CC42-9D71-B5633745E507}" sibTransId="{FEE1D036-AF39-444E-9497-3E93FA1B2B7D}"/>
    <dgm:cxn modelId="{2430B768-37B8-F548-BCB5-2319C6843E25}" type="presOf" srcId="{324F3EB7-6355-044F-88D0-D594C725D98C}" destId="{64766D96-1566-A749-BDC2-088CD519C5AD}" srcOrd="0" destOrd="0" presId="urn:microsoft.com/office/officeart/2005/8/layout/process2"/>
    <dgm:cxn modelId="{9C8008BA-DAA2-9240-8E31-31E464DFC127}" srcId="{9041E75C-471A-0447-8E10-E693EC0A344C}" destId="{324F3EB7-6355-044F-88D0-D594C725D98C}" srcOrd="0" destOrd="0" parTransId="{AFD3621A-C2EC-3243-9167-D62C181C8FC4}" sibTransId="{D53428B5-C368-3042-BB44-833F593055EE}"/>
    <dgm:cxn modelId="{51A959BB-FA4E-0F4E-AED9-6C4FC53A95C1}" type="presOf" srcId="{D53428B5-C368-3042-BB44-833F593055EE}" destId="{8ABBE01A-0CE4-8549-BDA6-C50A1838D44D}" srcOrd="0" destOrd="0" presId="urn:microsoft.com/office/officeart/2005/8/layout/process2"/>
    <dgm:cxn modelId="{735B76E0-D854-374E-B36B-7F2A0C48558D}" type="presOf" srcId="{D53428B5-C368-3042-BB44-833F593055EE}" destId="{97CF8BAD-7E05-684F-8590-1B178604D2EE}" srcOrd="1" destOrd="0" presId="urn:microsoft.com/office/officeart/2005/8/layout/process2"/>
    <dgm:cxn modelId="{47A1F19F-DADC-7341-813B-93B3CD089DC9}" type="presParOf" srcId="{5E86C55D-3873-6143-B8C5-2C14DF7A31D8}" destId="{64766D96-1566-A749-BDC2-088CD519C5AD}" srcOrd="0" destOrd="0" presId="urn:microsoft.com/office/officeart/2005/8/layout/process2"/>
    <dgm:cxn modelId="{E799A3C6-33A3-2346-A60C-649BA5842E44}" type="presParOf" srcId="{5E86C55D-3873-6143-B8C5-2C14DF7A31D8}" destId="{8ABBE01A-0CE4-8549-BDA6-C50A1838D44D}" srcOrd="1" destOrd="0" presId="urn:microsoft.com/office/officeart/2005/8/layout/process2"/>
    <dgm:cxn modelId="{8E609298-8713-3843-8AC6-DA4A0BF2F914}" type="presParOf" srcId="{8ABBE01A-0CE4-8549-BDA6-C50A1838D44D}" destId="{97CF8BAD-7E05-684F-8590-1B178604D2EE}" srcOrd="0" destOrd="0" presId="urn:microsoft.com/office/officeart/2005/8/layout/process2"/>
    <dgm:cxn modelId="{FFC9D73C-E921-D84E-A32E-C56ED899CD9B}" type="presParOf" srcId="{5E86C55D-3873-6143-B8C5-2C14DF7A31D8}" destId="{5D92C815-2FB3-3B46-B048-4BD962326B20}" srcOrd="2" destOrd="0" presId="urn:microsoft.com/office/officeart/2005/8/layout/process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DD5C6EC-96AF-4050-B342-39BD01770272}" type="doc">
      <dgm:prSet loTypeId="urn:microsoft.com/office/officeart/2005/8/layout/hierarchy3" loCatId="hierarchy" qsTypeId="urn:microsoft.com/office/officeart/2005/8/quickstyle/simple1" qsCatId="simple" csTypeId="urn:microsoft.com/office/officeart/2005/8/colors/colorful1" csCatId="colorful" phldr="1"/>
      <dgm:spPr/>
      <dgm:t>
        <a:bodyPr/>
        <a:lstStyle/>
        <a:p>
          <a:endParaRPr lang="en-US"/>
        </a:p>
      </dgm:t>
    </dgm:pt>
    <dgm:pt modelId="{9224D98C-E53A-40F3-BB5A-2C5F8B618E74}">
      <dgm:prSet/>
      <dgm:spPr>
        <a:solidFill>
          <a:srgbClr val="F25C40"/>
        </a:solidFill>
        <a:ln>
          <a:solidFill>
            <a:srgbClr val="F25C40"/>
          </a:solidFill>
        </a:ln>
      </dgm:spPr>
      <dgm:t>
        <a:bodyPr/>
        <a:lstStyle/>
        <a:p>
          <a:r>
            <a:rPr lang="en-GB" dirty="0"/>
            <a:t>Review each bowtie and ensure it has been used for a loss of control unwanted event only.  </a:t>
          </a:r>
          <a:endParaRPr lang="en-US" dirty="0"/>
        </a:p>
      </dgm:t>
    </dgm:pt>
    <dgm:pt modelId="{64D88500-313C-4B4B-9627-F3A20DD73983}" type="parTrans" cxnId="{4C671EB0-A6BF-4FF6-87E6-F7D087B3B93B}">
      <dgm:prSet/>
      <dgm:spPr/>
      <dgm:t>
        <a:bodyPr/>
        <a:lstStyle/>
        <a:p>
          <a:endParaRPr lang="en-US"/>
        </a:p>
      </dgm:t>
    </dgm:pt>
    <dgm:pt modelId="{442EFE3C-5F7D-4026-AD1D-15F8FCA0F56A}" type="sibTrans" cxnId="{4C671EB0-A6BF-4FF6-87E6-F7D087B3B93B}">
      <dgm:prSet/>
      <dgm:spPr/>
      <dgm:t>
        <a:bodyPr/>
        <a:lstStyle/>
        <a:p>
          <a:endParaRPr lang="en-US"/>
        </a:p>
      </dgm:t>
    </dgm:pt>
    <dgm:pt modelId="{831632FE-3E1B-4483-A5F2-7A9203E51524}">
      <dgm:prSet/>
      <dgm:spPr>
        <a:solidFill>
          <a:srgbClr val="F25C40"/>
        </a:solidFill>
        <a:ln>
          <a:solidFill>
            <a:srgbClr val="F25C40"/>
          </a:solidFill>
        </a:ln>
      </dgm:spPr>
      <dgm:t>
        <a:bodyPr/>
        <a:lstStyle/>
        <a:p>
          <a:r>
            <a:rPr lang="en-GB" dirty="0"/>
            <a:t>If you find examples of incorrect use, you need to implement the right tool to give you the best chance of saving lives.</a:t>
          </a:r>
          <a:endParaRPr lang="en-US" dirty="0"/>
        </a:p>
      </dgm:t>
    </dgm:pt>
    <dgm:pt modelId="{6F267BF6-975A-4F3D-836F-241034E35FA9}" type="parTrans" cxnId="{A3EA4F96-6FA5-495B-B0BF-9712F36EAF00}">
      <dgm:prSet/>
      <dgm:spPr/>
      <dgm:t>
        <a:bodyPr/>
        <a:lstStyle/>
        <a:p>
          <a:endParaRPr lang="en-US"/>
        </a:p>
      </dgm:t>
    </dgm:pt>
    <dgm:pt modelId="{98959512-1738-4145-8C22-53F4AF0E2411}" type="sibTrans" cxnId="{A3EA4F96-6FA5-495B-B0BF-9712F36EAF00}">
      <dgm:prSet/>
      <dgm:spPr/>
      <dgm:t>
        <a:bodyPr/>
        <a:lstStyle/>
        <a:p>
          <a:endParaRPr lang="en-US"/>
        </a:p>
      </dgm:t>
    </dgm:pt>
    <dgm:pt modelId="{7BEFE554-B228-AA41-A001-0F9A878CCF4D}" type="pres">
      <dgm:prSet presAssocID="{4DD5C6EC-96AF-4050-B342-39BD01770272}" presName="diagram" presStyleCnt="0">
        <dgm:presLayoutVars>
          <dgm:chPref val="1"/>
          <dgm:dir/>
          <dgm:animOne val="branch"/>
          <dgm:animLvl val="lvl"/>
          <dgm:resizeHandles/>
        </dgm:presLayoutVars>
      </dgm:prSet>
      <dgm:spPr/>
    </dgm:pt>
    <dgm:pt modelId="{E93069C0-DFE0-244D-8793-B0CA227C7F3F}" type="pres">
      <dgm:prSet presAssocID="{9224D98C-E53A-40F3-BB5A-2C5F8B618E74}" presName="root" presStyleCnt="0"/>
      <dgm:spPr/>
    </dgm:pt>
    <dgm:pt modelId="{7175AE99-5103-304F-83F8-C8FB0F60A493}" type="pres">
      <dgm:prSet presAssocID="{9224D98C-E53A-40F3-BB5A-2C5F8B618E74}" presName="rootComposite" presStyleCnt="0"/>
      <dgm:spPr/>
    </dgm:pt>
    <dgm:pt modelId="{210030C3-8A66-1C40-B609-328D1581793C}" type="pres">
      <dgm:prSet presAssocID="{9224D98C-E53A-40F3-BB5A-2C5F8B618E74}" presName="rootText" presStyleLbl="node1" presStyleIdx="0" presStyleCnt="2"/>
      <dgm:spPr/>
    </dgm:pt>
    <dgm:pt modelId="{949B3B13-28D0-3447-91BE-5BFFBCD9B337}" type="pres">
      <dgm:prSet presAssocID="{9224D98C-E53A-40F3-BB5A-2C5F8B618E74}" presName="rootConnector" presStyleLbl="node1" presStyleIdx="0" presStyleCnt="2"/>
      <dgm:spPr/>
    </dgm:pt>
    <dgm:pt modelId="{05F5C270-486F-564F-BD8C-36D6A3815CAA}" type="pres">
      <dgm:prSet presAssocID="{9224D98C-E53A-40F3-BB5A-2C5F8B618E74}" presName="childShape" presStyleCnt="0"/>
      <dgm:spPr/>
    </dgm:pt>
    <dgm:pt modelId="{199100B6-77BB-1E47-9A9F-DCD06DB9210D}" type="pres">
      <dgm:prSet presAssocID="{831632FE-3E1B-4483-A5F2-7A9203E51524}" presName="root" presStyleCnt="0"/>
      <dgm:spPr/>
    </dgm:pt>
    <dgm:pt modelId="{2E657622-F774-284C-BBD6-A847B6E72F4A}" type="pres">
      <dgm:prSet presAssocID="{831632FE-3E1B-4483-A5F2-7A9203E51524}" presName="rootComposite" presStyleCnt="0"/>
      <dgm:spPr/>
    </dgm:pt>
    <dgm:pt modelId="{2E45FE5D-446D-7E42-97FC-4C2B276C4BEA}" type="pres">
      <dgm:prSet presAssocID="{831632FE-3E1B-4483-A5F2-7A9203E51524}" presName="rootText" presStyleLbl="node1" presStyleIdx="1" presStyleCnt="2"/>
      <dgm:spPr/>
    </dgm:pt>
    <dgm:pt modelId="{0982E4BC-93F7-3244-B0C1-E1774514E4FF}" type="pres">
      <dgm:prSet presAssocID="{831632FE-3E1B-4483-A5F2-7A9203E51524}" presName="rootConnector" presStyleLbl="node1" presStyleIdx="1" presStyleCnt="2"/>
      <dgm:spPr/>
    </dgm:pt>
    <dgm:pt modelId="{0C42490D-E4E6-7142-ACC9-9FA1CCAAF4F4}" type="pres">
      <dgm:prSet presAssocID="{831632FE-3E1B-4483-A5F2-7A9203E51524}" presName="childShape" presStyleCnt="0"/>
      <dgm:spPr/>
    </dgm:pt>
  </dgm:ptLst>
  <dgm:cxnLst>
    <dgm:cxn modelId="{B78FD816-F31E-6148-B2C4-D77836104D19}" type="presOf" srcId="{9224D98C-E53A-40F3-BB5A-2C5F8B618E74}" destId="{949B3B13-28D0-3447-91BE-5BFFBCD9B337}" srcOrd="1" destOrd="0" presId="urn:microsoft.com/office/officeart/2005/8/layout/hierarchy3"/>
    <dgm:cxn modelId="{C7E56855-6831-FB42-BFB4-F27506AE3049}" type="presOf" srcId="{9224D98C-E53A-40F3-BB5A-2C5F8B618E74}" destId="{210030C3-8A66-1C40-B609-328D1581793C}" srcOrd="0" destOrd="0" presId="urn:microsoft.com/office/officeart/2005/8/layout/hierarchy3"/>
    <dgm:cxn modelId="{E6084966-5499-B948-BE8A-FAF540AC42F1}" type="presOf" srcId="{831632FE-3E1B-4483-A5F2-7A9203E51524}" destId="{0982E4BC-93F7-3244-B0C1-E1774514E4FF}" srcOrd="1" destOrd="0" presId="urn:microsoft.com/office/officeart/2005/8/layout/hierarchy3"/>
    <dgm:cxn modelId="{F872A789-B864-134A-BFDE-656DE8A9094F}" type="presOf" srcId="{831632FE-3E1B-4483-A5F2-7A9203E51524}" destId="{2E45FE5D-446D-7E42-97FC-4C2B276C4BEA}" srcOrd="0" destOrd="0" presId="urn:microsoft.com/office/officeart/2005/8/layout/hierarchy3"/>
    <dgm:cxn modelId="{A3EA4F96-6FA5-495B-B0BF-9712F36EAF00}" srcId="{4DD5C6EC-96AF-4050-B342-39BD01770272}" destId="{831632FE-3E1B-4483-A5F2-7A9203E51524}" srcOrd="1" destOrd="0" parTransId="{6F267BF6-975A-4F3D-836F-241034E35FA9}" sibTransId="{98959512-1738-4145-8C22-53F4AF0E2411}"/>
    <dgm:cxn modelId="{9167E398-F4E3-C04A-9154-962D7B62DA0B}" type="presOf" srcId="{4DD5C6EC-96AF-4050-B342-39BD01770272}" destId="{7BEFE554-B228-AA41-A001-0F9A878CCF4D}" srcOrd="0" destOrd="0" presId="urn:microsoft.com/office/officeart/2005/8/layout/hierarchy3"/>
    <dgm:cxn modelId="{4C671EB0-A6BF-4FF6-87E6-F7D087B3B93B}" srcId="{4DD5C6EC-96AF-4050-B342-39BD01770272}" destId="{9224D98C-E53A-40F3-BB5A-2C5F8B618E74}" srcOrd="0" destOrd="0" parTransId="{64D88500-313C-4B4B-9627-F3A20DD73983}" sibTransId="{442EFE3C-5F7D-4026-AD1D-15F8FCA0F56A}"/>
    <dgm:cxn modelId="{85094B9C-6E85-124D-90A1-4D4CA6C28382}" type="presParOf" srcId="{7BEFE554-B228-AA41-A001-0F9A878CCF4D}" destId="{E93069C0-DFE0-244D-8793-B0CA227C7F3F}" srcOrd="0" destOrd="0" presId="urn:microsoft.com/office/officeart/2005/8/layout/hierarchy3"/>
    <dgm:cxn modelId="{8A92F3A5-2AC1-7040-A5B5-4B3E086C8EB1}" type="presParOf" srcId="{E93069C0-DFE0-244D-8793-B0CA227C7F3F}" destId="{7175AE99-5103-304F-83F8-C8FB0F60A493}" srcOrd="0" destOrd="0" presId="urn:microsoft.com/office/officeart/2005/8/layout/hierarchy3"/>
    <dgm:cxn modelId="{4A90D4B3-F8A0-DE40-A86E-D200EC78C805}" type="presParOf" srcId="{7175AE99-5103-304F-83F8-C8FB0F60A493}" destId="{210030C3-8A66-1C40-B609-328D1581793C}" srcOrd="0" destOrd="0" presId="urn:microsoft.com/office/officeart/2005/8/layout/hierarchy3"/>
    <dgm:cxn modelId="{41345819-B811-F645-83AA-0C579DA44551}" type="presParOf" srcId="{7175AE99-5103-304F-83F8-C8FB0F60A493}" destId="{949B3B13-28D0-3447-91BE-5BFFBCD9B337}" srcOrd="1" destOrd="0" presId="urn:microsoft.com/office/officeart/2005/8/layout/hierarchy3"/>
    <dgm:cxn modelId="{27DC32A5-B6B5-3E4C-AE0F-90A5D4378D7F}" type="presParOf" srcId="{E93069C0-DFE0-244D-8793-B0CA227C7F3F}" destId="{05F5C270-486F-564F-BD8C-36D6A3815CAA}" srcOrd="1" destOrd="0" presId="urn:microsoft.com/office/officeart/2005/8/layout/hierarchy3"/>
    <dgm:cxn modelId="{81E2F388-030D-1A44-8737-877B372535E0}" type="presParOf" srcId="{7BEFE554-B228-AA41-A001-0F9A878CCF4D}" destId="{199100B6-77BB-1E47-9A9F-DCD06DB9210D}" srcOrd="1" destOrd="0" presId="urn:microsoft.com/office/officeart/2005/8/layout/hierarchy3"/>
    <dgm:cxn modelId="{D027ADDA-4A08-7A40-992F-4F23C9F2A1C9}" type="presParOf" srcId="{199100B6-77BB-1E47-9A9F-DCD06DB9210D}" destId="{2E657622-F774-284C-BBD6-A847B6E72F4A}" srcOrd="0" destOrd="0" presId="urn:microsoft.com/office/officeart/2005/8/layout/hierarchy3"/>
    <dgm:cxn modelId="{33201E4B-76AC-184E-A1C5-57099B2ADD7E}" type="presParOf" srcId="{2E657622-F774-284C-BBD6-A847B6E72F4A}" destId="{2E45FE5D-446D-7E42-97FC-4C2B276C4BEA}" srcOrd="0" destOrd="0" presId="urn:microsoft.com/office/officeart/2005/8/layout/hierarchy3"/>
    <dgm:cxn modelId="{2AFF9D2D-C6C7-7445-A7A6-D4C72D6E83FE}" type="presParOf" srcId="{2E657622-F774-284C-BBD6-A847B6E72F4A}" destId="{0982E4BC-93F7-3244-B0C1-E1774514E4FF}" srcOrd="1" destOrd="0" presId="urn:microsoft.com/office/officeart/2005/8/layout/hierarchy3"/>
    <dgm:cxn modelId="{BAC946DC-C8A8-5140-9B05-2FCB0D16CB56}" type="presParOf" srcId="{199100B6-77BB-1E47-9A9F-DCD06DB9210D}" destId="{0C42490D-E4E6-7142-ACC9-9FA1CCAAF4F4}"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AEFCC64E-5E86-2B43-BCC0-28FB46310CC5}" type="doc">
      <dgm:prSet loTypeId="urn:microsoft.com/office/officeart/2005/8/layout/process1" loCatId="" qsTypeId="urn:microsoft.com/office/officeart/2005/8/quickstyle/simple1" qsCatId="simple" csTypeId="urn:microsoft.com/office/officeart/2005/8/colors/accent1_2" csCatId="accent1" phldr="1"/>
      <dgm:spPr/>
    </dgm:pt>
    <dgm:pt modelId="{66FB6119-63DE-CD45-A4C1-80B71FEF71B6}">
      <dgm:prSet phldrT="[Text]" custT="1"/>
      <dgm:spPr>
        <a:solidFill>
          <a:srgbClr val="333333"/>
        </a:solidFill>
      </dgm:spPr>
      <dgm:t>
        <a:bodyPr/>
        <a:lstStyle/>
        <a:p>
          <a:r>
            <a:rPr lang="en-GB" sz="2000" dirty="0">
              <a:solidFill>
                <a:srgbClr val="45D62B"/>
              </a:solidFill>
            </a:rPr>
            <a:t>Book a time and date</a:t>
          </a:r>
        </a:p>
      </dgm:t>
    </dgm:pt>
    <dgm:pt modelId="{EB3FCC56-D78B-0944-B587-87485AC62594}" type="parTrans" cxnId="{79EED3CB-0583-D740-BC44-C510EE2C5E60}">
      <dgm:prSet/>
      <dgm:spPr/>
      <dgm:t>
        <a:bodyPr/>
        <a:lstStyle/>
        <a:p>
          <a:endParaRPr lang="en-GB"/>
        </a:p>
      </dgm:t>
    </dgm:pt>
    <dgm:pt modelId="{6D3C7682-99A3-9349-BA7A-FD02862BA67B}" type="sibTrans" cxnId="{79EED3CB-0583-D740-BC44-C510EE2C5E60}">
      <dgm:prSet/>
      <dgm:spPr>
        <a:solidFill>
          <a:srgbClr val="45D62B"/>
        </a:solidFill>
      </dgm:spPr>
      <dgm:t>
        <a:bodyPr/>
        <a:lstStyle/>
        <a:p>
          <a:endParaRPr lang="en-GB"/>
        </a:p>
      </dgm:t>
    </dgm:pt>
    <dgm:pt modelId="{A1982D05-AACF-5446-A966-F28DBE3F56AE}">
      <dgm:prSet phldrT="[Text]" custT="1"/>
      <dgm:spPr>
        <a:solidFill>
          <a:srgbClr val="333333"/>
        </a:solidFill>
        <a:ln w="25400" cap="flat" cmpd="sng" algn="ctr">
          <a:solidFill>
            <a:srgbClr val="FFFFFF">
              <a:hueOff val="0"/>
              <a:satOff val="0"/>
              <a:lumOff val="0"/>
              <a:alphaOff val="0"/>
            </a:srgbClr>
          </a:solidFill>
          <a:prstDash val="solid"/>
        </a:ln>
        <a:effectLst/>
      </dgm:spPr>
      <dgm:t>
        <a:bodyPr spcFirstLastPara="0" vert="horz" wrap="square" lIns="76200" tIns="76200" rIns="76200" bIns="76200" numCol="1" spcCol="1270" anchor="ctr" anchorCtr="0"/>
        <a:lstStyle/>
        <a:p>
          <a:pPr marL="0" lvl="0" algn="ctr" defTabSz="889000">
            <a:lnSpc>
              <a:spcPct val="90000"/>
            </a:lnSpc>
            <a:spcBef>
              <a:spcPct val="0"/>
            </a:spcBef>
            <a:spcAft>
              <a:spcPct val="35000"/>
            </a:spcAft>
            <a:buNone/>
          </a:pPr>
          <a:r>
            <a:rPr lang="en-GB" sz="2000" kern="1200" dirty="0">
              <a:solidFill>
                <a:srgbClr val="45D62B"/>
              </a:solidFill>
              <a:latin typeface="Arial"/>
              <a:ea typeface="+mn-ea"/>
              <a:cs typeface="+mn-cs"/>
            </a:rPr>
            <a:t>15-minute call with Christian</a:t>
          </a:r>
        </a:p>
      </dgm:t>
    </dgm:pt>
    <dgm:pt modelId="{62E44D80-AD47-6244-AFB0-0F61D793AACD}" type="parTrans" cxnId="{3BB9882B-2E6C-1C41-8F93-BDA450F4EB72}">
      <dgm:prSet/>
      <dgm:spPr/>
      <dgm:t>
        <a:bodyPr/>
        <a:lstStyle/>
        <a:p>
          <a:endParaRPr lang="en-GB"/>
        </a:p>
      </dgm:t>
    </dgm:pt>
    <dgm:pt modelId="{B47C9E39-ED4D-1847-BF02-E43522D4A125}" type="sibTrans" cxnId="{3BB9882B-2E6C-1C41-8F93-BDA450F4EB72}">
      <dgm:prSet/>
      <dgm:spPr>
        <a:solidFill>
          <a:srgbClr val="45D62B"/>
        </a:solidFill>
      </dgm:spPr>
      <dgm:t>
        <a:bodyPr/>
        <a:lstStyle/>
        <a:p>
          <a:endParaRPr lang="en-GB"/>
        </a:p>
      </dgm:t>
    </dgm:pt>
    <dgm:pt modelId="{BEAA2BE2-36A8-0C4A-84FE-B7B78722AD22}">
      <dgm:prSet phldrT="[Text]" custT="1"/>
      <dgm:spPr>
        <a:solidFill>
          <a:srgbClr val="333333"/>
        </a:solidFill>
        <a:ln w="25400" cap="flat" cmpd="sng" algn="ctr">
          <a:solidFill>
            <a:srgbClr val="FFFFFF">
              <a:hueOff val="0"/>
              <a:satOff val="0"/>
              <a:lumOff val="0"/>
              <a:alphaOff val="0"/>
            </a:srgbClr>
          </a:solidFill>
          <a:prstDash val="solid"/>
        </a:ln>
        <a:effectLst/>
      </dgm:spPr>
      <dgm:t>
        <a:bodyPr spcFirstLastPara="0" vert="horz" wrap="square" lIns="76200" tIns="76200" rIns="76200" bIns="76200" numCol="1" spcCol="1270" anchor="ctr" anchorCtr="0"/>
        <a:lstStyle/>
        <a:p>
          <a:pPr marL="0" lvl="0" indent="0" algn="ctr" defTabSz="889000">
            <a:lnSpc>
              <a:spcPct val="90000"/>
            </a:lnSpc>
            <a:spcBef>
              <a:spcPct val="0"/>
            </a:spcBef>
            <a:spcAft>
              <a:spcPct val="35000"/>
            </a:spcAft>
            <a:buNone/>
          </a:pPr>
          <a:r>
            <a:rPr lang="en-GB" sz="2000" kern="1200" dirty="0">
              <a:solidFill>
                <a:srgbClr val="45D62B"/>
              </a:solidFill>
              <a:latin typeface="Arial"/>
              <a:ea typeface="+mn-ea"/>
              <a:cs typeface="+mn-cs"/>
            </a:rPr>
            <a:t>You have a plan</a:t>
          </a:r>
        </a:p>
      </dgm:t>
    </dgm:pt>
    <dgm:pt modelId="{152795DF-8DB8-784B-8B9A-F2280307B4D0}" type="parTrans" cxnId="{63DB695D-722A-D945-A8FE-BA4C1E6DB3BC}">
      <dgm:prSet/>
      <dgm:spPr/>
      <dgm:t>
        <a:bodyPr/>
        <a:lstStyle/>
        <a:p>
          <a:endParaRPr lang="en-GB"/>
        </a:p>
      </dgm:t>
    </dgm:pt>
    <dgm:pt modelId="{9E75F488-EC21-A347-A429-25FA13F27D63}" type="sibTrans" cxnId="{63DB695D-722A-D945-A8FE-BA4C1E6DB3BC}">
      <dgm:prSet/>
      <dgm:spPr/>
      <dgm:t>
        <a:bodyPr/>
        <a:lstStyle/>
        <a:p>
          <a:endParaRPr lang="en-GB"/>
        </a:p>
      </dgm:t>
    </dgm:pt>
    <dgm:pt modelId="{392F824D-6AA9-F94C-A7BD-F5175B3EB8F5}" type="pres">
      <dgm:prSet presAssocID="{AEFCC64E-5E86-2B43-BCC0-28FB46310CC5}" presName="Name0" presStyleCnt="0">
        <dgm:presLayoutVars>
          <dgm:dir/>
          <dgm:resizeHandles val="exact"/>
        </dgm:presLayoutVars>
      </dgm:prSet>
      <dgm:spPr/>
    </dgm:pt>
    <dgm:pt modelId="{5A4BA556-3215-C846-A052-DC6BFE2556A7}" type="pres">
      <dgm:prSet presAssocID="{66FB6119-63DE-CD45-A4C1-80B71FEF71B6}" presName="node" presStyleLbl="node1" presStyleIdx="0" presStyleCnt="3">
        <dgm:presLayoutVars>
          <dgm:bulletEnabled val="1"/>
        </dgm:presLayoutVars>
      </dgm:prSet>
      <dgm:spPr/>
    </dgm:pt>
    <dgm:pt modelId="{A5455ED7-4767-5545-B6D3-3560A71D43F5}" type="pres">
      <dgm:prSet presAssocID="{6D3C7682-99A3-9349-BA7A-FD02862BA67B}" presName="sibTrans" presStyleLbl="sibTrans2D1" presStyleIdx="0" presStyleCnt="2"/>
      <dgm:spPr/>
    </dgm:pt>
    <dgm:pt modelId="{421CFCDD-06C7-8246-A660-FC09C7D72EEA}" type="pres">
      <dgm:prSet presAssocID="{6D3C7682-99A3-9349-BA7A-FD02862BA67B}" presName="connectorText" presStyleLbl="sibTrans2D1" presStyleIdx="0" presStyleCnt="2"/>
      <dgm:spPr/>
    </dgm:pt>
    <dgm:pt modelId="{7680E5F8-48C7-8E48-BEBE-F9D6805582A4}" type="pres">
      <dgm:prSet presAssocID="{A1982D05-AACF-5446-A966-F28DBE3F56AE}" presName="node" presStyleLbl="node1" presStyleIdx="1" presStyleCnt="3">
        <dgm:presLayoutVars>
          <dgm:bulletEnabled val="1"/>
        </dgm:presLayoutVars>
      </dgm:prSet>
      <dgm:spPr>
        <a:xfrm>
          <a:off x="4129421" y="1826566"/>
          <a:ext cx="2942555" cy="1765533"/>
        </a:xfrm>
        <a:prstGeom prst="roundRect">
          <a:avLst>
            <a:gd name="adj" fmla="val 10000"/>
          </a:avLst>
        </a:prstGeom>
      </dgm:spPr>
    </dgm:pt>
    <dgm:pt modelId="{648A5112-5EBD-0148-AD9F-5853EBB29832}" type="pres">
      <dgm:prSet presAssocID="{B47C9E39-ED4D-1847-BF02-E43522D4A125}" presName="sibTrans" presStyleLbl="sibTrans2D1" presStyleIdx="1" presStyleCnt="2"/>
      <dgm:spPr/>
    </dgm:pt>
    <dgm:pt modelId="{866CB1D2-851E-E248-9A6B-70E9ABD40FA6}" type="pres">
      <dgm:prSet presAssocID="{B47C9E39-ED4D-1847-BF02-E43522D4A125}" presName="connectorText" presStyleLbl="sibTrans2D1" presStyleIdx="1" presStyleCnt="2"/>
      <dgm:spPr/>
    </dgm:pt>
    <dgm:pt modelId="{4371CD3F-1DFC-BE42-AE63-17021B2E747F}" type="pres">
      <dgm:prSet presAssocID="{BEAA2BE2-36A8-0C4A-84FE-B7B78722AD22}" presName="node" presStyleLbl="node1" presStyleIdx="2" presStyleCnt="3">
        <dgm:presLayoutVars>
          <dgm:bulletEnabled val="1"/>
        </dgm:presLayoutVars>
      </dgm:prSet>
      <dgm:spPr>
        <a:xfrm>
          <a:off x="8248999" y="1826566"/>
          <a:ext cx="2942555" cy="1765533"/>
        </a:xfrm>
        <a:prstGeom prst="roundRect">
          <a:avLst>
            <a:gd name="adj" fmla="val 10000"/>
          </a:avLst>
        </a:prstGeom>
      </dgm:spPr>
    </dgm:pt>
  </dgm:ptLst>
  <dgm:cxnLst>
    <dgm:cxn modelId="{126B1526-4448-A143-91EB-666B1A9F543A}" type="presOf" srcId="{66FB6119-63DE-CD45-A4C1-80B71FEF71B6}" destId="{5A4BA556-3215-C846-A052-DC6BFE2556A7}" srcOrd="0" destOrd="0" presId="urn:microsoft.com/office/officeart/2005/8/layout/process1"/>
    <dgm:cxn modelId="{3BB9882B-2E6C-1C41-8F93-BDA450F4EB72}" srcId="{AEFCC64E-5E86-2B43-BCC0-28FB46310CC5}" destId="{A1982D05-AACF-5446-A966-F28DBE3F56AE}" srcOrd="1" destOrd="0" parTransId="{62E44D80-AD47-6244-AFB0-0F61D793AACD}" sibTransId="{B47C9E39-ED4D-1847-BF02-E43522D4A125}"/>
    <dgm:cxn modelId="{63DB695D-722A-D945-A8FE-BA4C1E6DB3BC}" srcId="{AEFCC64E-5E86-2B43-BCC0-28FB46310CC5}" destId="{BEAA2BE2-36A8-0C4A-84FE-B7B78722AD22}" srcOrd="2" destOrd="0" parTransId="{152795DF-8DB8-784B-8B9A-F2280307B4D0}" sibTransId="{9E75F488-EC21-A347-A429-25FA13F27D63}"/>
    <dgm:cxn modelId="{C6E7967E-4452-9240-9562-B0A88B4893DF}" type="presOf" srcId="{B47C9E39-ED4D-1847-BF02-E43522D4A125}" destId="{866CB1D2-851E-E248-9A6B-70E9ABD40FA6}" srcOrd="1" destOrd="0" presId="urn:microsoft.com/office/officeart/2005/8/layout/process1"/>
    <dgm:cxn modelId="{B0E64E96-88D1-E442-A897-302D27D88FFE}" type="presOf" srcId="{BEAA2BE2-36A8-0C4A-84FE-B7B78722AD22}" destId="{4371CD3F-1DFC-BE42-AE63-17021B2E747F}" srcOrd="0" destOrd="0" presId="urn:microsoft.com/office/officeart/2005/8/layout/process1"/>
    <dgm:cxn modelId="{79EED3CB-0583-D740-BC44-C510EE2C5E60}" srcId="{AEFCC64E-5E86-2B43-BCC0-28FB46310CC5}" destId="{66FB6119-63DE-CD45-A4C1-80B71FEF71B6}" srcOrd="0" destOrd="0" parTransId="{EB3FCC56-D78B-0944-B587-87485AC62594}" sibTransId="{6D3C7682-99A3-9349-BA7A-FD02862BA67B}"/>
    <dgm:cxn modelId="{3C2B80CF-62C4-2946-94DA-7D21871B9A5F}" type="presOf" srcId="{AEFCC64E-5E86-2B43-BCC0-28FB46310CC5}" destId="{392F824D-6AA9-F94C-A7BD-F5175B3EB8F5}" srcOrd="0" destOrd="0" presId="urn:microsoft.com/office/officeart/2005/8/layout/process1"/>
    <dgm:cxn modelId="{076D3CE6-497F-7141-90CE-0F507497F572}" type="presOf" srcId="{B47C9E39-ED4D-1847-BF02-E43522D4A125}" destId="{648A5112-5EBD-0148-AD9F-5853EBB29832}" srcOrd="0" destOrd="0" presId="urn:microsoft.com/office/officeart/2005/8/layout/process1"/>
    <dgm:cxn modelId="{437666EB-76E1-B54D-9AD5-14A1D71D0B7F}" type="presOf" srcId="{A1982D05-AACF-5446-A966-F28DBE3F56AE}" destId="{7680E5F8-48C7-8E48-BEBE-F9D6805582A4}" srcOrd="0" destOrd="0" presId="urn:microsoft.com/office/officeart/2005/8/layout/process1"/>
    <dgm:cxn modelId="{1DD56FF3-384D-9249-824A-2219C194043A}" type="presOf" srcId="{6D3C7682-99A3-9349-BA7A-FD02862BA67B}" destId="{421CFCDD-06C7-8246-A660-FC09C7D72EEA}" srcOrd="1" destOrd="0" presId="urn:microsoft.com/office/officeart/2005/8/layout/process1"/>
    <dgm:cxn modelId="{32B9B9F9-3598-5547-AEC8-7A1AA51EE6F4}" type="presOf" srcId="{6D3C7682-99A3-9349-BA7A-FD02862BA67B}" destId="{A5455ED7-4767-5545-B6D3-3560A71D43F5}" srcOrd="0" destOrd="0" presId="urn:microsoft.com/office/officeart/2005/8/layout/process1"/>
    <dgm:cxn modelId="{74AB5D7F-3ABF-DC48-BCD0-1B6B4B8DB0D4}" type="presParOf" srcId="{392F824D-6AA9-F94C-A7BD-F5175B3EB8F5}" destId="{5A4BA556-3215-C846-A052-DC6BFE2556A7}" srcOrd="0" destOrd="0" presId="urn:microsoft.com/office/officeart/2005/8/layout/process1"/>
    <dgm:cxn modelId="{94F8A2A5-9DDF-BB44-904F-7446C667EFE4}" type="presParOf" srcId="{392F824D-6AA9-F94C-A7BD-F5175B3EB8F5}" destId="{A5455ED7-4767-5545-B6D3-3560A71D43F5}" srcOrd="1" destOrd="0" presId="urn:microsoft.com/office/officeart/2005/8/layout/process1"/>
    <dgm:cxn modelId="{0766759B-97F7-7C43-AF26-344F0AB147B1}" type="presParOf" srcId="{A5455ED7-4767-5545-B6D3-3560A71D43F5}" destId="{421CFCDD-06C7-8246-A660-FC09C7D72EEA}" srcOrd="0" destOrd="0" presId="urn:microsoft.com/office/officeart/2005/8/layout/process1"/>
    <dgm:cxn modelId="{886EC8D7-6E23-9642-BF62-162976DA8BAB}" type="presParOf" srcId="{392F824D-6AA9-F94C-A7BD-F5175B3EB8F5}" destId="{7680E5F8-48C7-8E48-BEBE-F9D6805582A4}" srcOrd="2" destOrd="0" presId="urn:microsoft.com/office/officeart/2005/8/layout/process1"/>
    <dgm:cxn modelId="{73593C5B-FDC9-6E4A-9348-B0833CD64445}" type="presParOf" srcId="{392F824D-6AA9-F94C-A7BD-F5175B3EB8F5}" destId="{648A5112-5EBD-0148-AD9F-5853EBB29832}" srcOrd="3" destOrd="0" presId="urn:microsoft.com/office/officeart/2005/8/layout/process1"/>
    <dgm:cxn modelId="{61F8CB8A-9259-9A40-8902-B591D0C228C7}" type="presParOf" srcId="{648A5112-5EBD-0148-AD9F-5853EBB29832}" destId="{866CB1D2-851E-E248-9A6B-70E9ABD40FA6}" srcOrd="0" destOrd="0" presId="urn:microsoft.com/office/officeart/2005/8/layout/process1"/>
    <dgm:cxn modelId="{F653F90D-ACA3-6F4C-B366-A3527B5F976F}" type="presParOf" srcId="{392F824D-6AA9-F94C-A7BD-F5175B3EB8F5}" destId="{4371CD3F-1DFC-BE42-AE63-17021B2E747F}"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38AB7994-F4B3-4A6F-B3E4-3EF2EE2ED827}" type="doc">
      <dgm:prSet loTypeId="urn:microsoft.com/office/officeart/2005/8/layout/hProcess9" loCatId="process" qsTypeId="urn:microsoft.com/office/officeart/2005/8/quickstyle/simple1" qsCatId="simple" csTypeId="urn:microsoft.com/office/officeart/2018/5/colors/Iconchunking_neutralbg_accent1_2" csCatId="accent1" phldr="1"/>
      <dgm:spPr/>
      <dgm:t>
        <a:bodyPr/>
        <a:lstStyle/>
        <a:p>
          <a:endParaRPr lang="en-US"/>
        </a:p>
      </dgm:t>
    </dgm:pt>
    <dgm:pt modelId="{7CCBEF73-0773-4698-9C5D-4ABCF0EFF8F0}">
      <dgm:prSet/>
      <dgm:spPr>
        <a:solidFill>
          <a:srgbClr val="F25C40"/>
        </a:solidFill>
        <a:ln>
          <a:solidFill>
            <a:srgbClr val="F25C40">
              <a:alpha val="0"/>
            </a:srgbClr>
          </a:solidFill>
        </a:ln>
      </dgm:spPr>
      <dgm:t>
        <a:bodyPr/>
        <a:lstStyle/>
        <a:p>
          <a:r>
            <a:rPr lang="en-US" dirty="0"/>
            <a:t>Attend our next Virtual Bowtie Masterclass</a:t>
          </a:r>
        </a:p>
      </dgm:t>
    </dgm:pt>
    <dgm:pt modelId="{FAE997BD-A528-4EBD-BADB-EB935BB1BED5}" type="parTrans" cxnId="{F0F47254-A866-44A5-961E-2D2DD98BED9F}">
      <dgm:prSet/>
      <dgm:spPr/>
      <dgm:t>
        <a:bodyPr/>
        <a:lstStyle/>
        <a:p>
          <a:endParaRPr lang="en-US"/>
        </a:p>
      </dgm:t>
    </dgm:pt>
    <dgm:pt modelId="{397AB0F1-3846-4D03-85C6-CB2400998E0D}" type="sibTrans" cxnId="{F0F47254-A866-44A5-961E-2D2DD98BED9F}">
      <dgm:prSet/>
      <dgm:spPr/>
      <dgm:t>
        <a:bodyPr/>
        <a:lstStyle/>
        <a:p>
          <a:endParaRPr lang="en-US"/>
        </a:p>
      </dgm:t>
    </dgm:pt>
    <dgm:pt modelId="{50352CFA-5F8E-46F5-A6BB-39297C8E7D45}">
      <dgm:prSet/>
      <dgm:spPr>
        <a:solidFill>
          <a:srgbClr val="F25C40"/>
        </a:solidFill>
        <a:ln>
          <a:solidFill>
            <a:srgbClr val="F25C40">
              <a:alpha val="0"/>
            </a:srgbClr>
          </a:solidFill>
        </a:ln>
      </dgm:spPr>
      <dgm:t>
        <a:bodyPr/>
        <a:lstStyle/>
        <a:p>
          <a:r>
            <a:rPr lang="en-US"/>
            <a:t>It’s not for everyone.</a:t>
          </a:r>
        </a:p>
      </dgm:t>
    </dgm:pt>
    <dgm:pt modelId="{309EA1B0-322B-43EA-A502-85D5274B92A7}" type="parTrans" cxnId="{CBE8E004-9B34-48AF-837D-AD9446E9571A}">
      <dgm:prSet/>
      <dgm:spPr/>
      <dgm:t>
        <a:bodyPr/>
        <a:lstStyle/>
        <a:p>
          <a:endParaRPr lang="en-US"/>
        </a:p>
      </dgm:t>
    </dgm:pt>
    <dgm:pt modelId="{824A9704-AA34-474F-83C4-9B61EB62778D}" type="sibTrans" cxnId="{CBE8E004-9B34-48AF-837D-AD9446E9571A}">
      <dgm:prSet/>
      <dgm:spPr/>
      <dgm:t>
        <a:bodyPr/>
        <a:lstStyle/>
        <a:p>
          <a:endParaRPr lang="en-US"/>
        </a:p>
      </dgm:t>
    </dgm:pt>
    <dgm:pt modelId="{7297F295-939F-4DB9-A10D-3E240915336C}" type="pres">
      <dgm:prSet presAssocID="{38AB7994-F4B3-4A6F-B3E4-3EF2EE2ED827}" presName="CompostProcess" presStyleCnt="0">
        <dgm:presLayoutVars>
          <dgm:dir/>
          <dgm:resizeHandles val="exact"/>
        </dgm:presLayoutVars>
      </dgm:prSet>
      <dgm:spPr/>
    </dgm:pt>
    <dgm:pt modelId="{80244F17-0D7C-40E3-9A66-FB8BB86F1EB4}" type="pres">
      <dgm:prSet presAssocID="{38AB7994-F4B3-4A6F-B3E4-3EF2EE2ED827}" presName="arrow" presStyleLbl="bgShp" presStyleIdx="0" presStyleCnt="1"/>
      <dgm:spPr/>
    </dgm:pt>
    <dgm:pt modelId="{FC3E157F-B15A-4793-95F3-A9E05BA1518C}" type="pres">
      <dgm:prSet presAssocID="{38AB7994-F4B3-4A6F-B3E4-3EF2EE2ED827}" presName="linearProcess" presStyleCnt="0"/>
      <dgm:spPr/>
    </dgm:pt>
    <dgm:pt modelId="{FA29074F-DD2B-4C7A-80E4-09147EDB462A}" type="pres">
      <dgm:prSet presAssocID="{7CCBEF73-0773-4698-9C5D-4ABCF0EFF8F0}" presName="textNode" presStyleLbl="node1" presStyleIdx="0" presStyleCnt="2">
        <dgm:presLayoutVars>
          <dgm:bulletEnabled val="1"/>
        </dgm:presLayoutVars>
      </dgm:prSet>
      <dgm:spPr/>
    </dgm:pt>
    <dgm:pt modelId="{C5590909-E3CB-4186-B891-B7D34A562CCA}" type="pres">
      <dgm:prSet presAssocID="{397AB0F1-3846-4D03-85C6-CB2400998E0D}" presName="sibTrans" presStyleCnt="0"/>
      <dgm:spPr/>
    </dgm:pt>
    <dgm:pt modelId="{87CE9408-72FD-4C25-920C-5BD8F5A099A6}" type="pres">
      <dgm:prSet presAssocID="{50352CFA-5F8E-46F5-A6BB-39297C8E7D45}" presName="textNode" presStyleLbl="node1" presStyleIdx="1" presStyleCnt="2">
        <dgm:presLayoutVars>
          <dgm:bulletEnabled val="1"/>
        </dgm:presLayoutVars>
      </dgm:prSet>
      <dgm:spPr/>
    </dgm:pt>
  </dgm:ptLst>
  <dgm:cxnLst>
    <dgm:cxn modelId="{CBE8E004-9B34-48AF-837D-AD9446E9571A}" srcId="{38AB7994-F4B3-4A6F-B3E4-3EF2EE2ED827}" destId="{50352CFA-5F8E-46F5-A6BB-39297C8E7D45}" srcOrd="1" destOrd="0" parTransId="{309EA1B0-322B-43EA-A502-85D5274B92A7}" sibTransId="{824A9704-AA34-474F-83C4-9B61EB62778D}"/>
    <dgm:cxn modelId="{64CE8819-04C1-4525-979E-13E7D4722C39}" type="presOf" srcId="{38AB7994-F4B3-4A6F-B3E4-3EF2EE2ED827}" destId="{7297F295-939F-4DB9-A10D-3E240915336C}" srcOrd="0" destOrd="0" presId="urn:microsoft.com/office/officeart/2005/8/layout/hProcess9"/>
    <dgm:cxn modelId="{F0F47254-A866-44A5-961E-2D2DD98BED9F}" srcId="{38AB7994-F4B3-4A6F-B3E4-3EF2EE2ED827}" destId="{7CCBEF73-0773-4698-9C5D-4ABCF0EFF8F0}" srcOrd="0" destOrd="0" parTransId="{FAE997BD-A528-4EBD-BADB-EB935BB1BED5}" sibTransId="{397AB0F1-3846-4D03-85C6-CB2400998E0D}"/>
    <dgm:cxn modelId="{76F1B2A6-399E-46BA-9A72-DFE483B6312D}" type="presOf" srcId="{50352CFA-5F8E-46F5-A6BB-39297C8E7D45}" destId="{87CE9408-72FD-4C25-920C-5BD8F5A099A6}" srcOrd="0" destOrd="0" presId="urn:microsoft.com/office/officeart/2005/8/layout/hProcess9"/>
    <dgm:cxn modelId="{A6E138B2-3C56-49F0-8B00-E5ABF5F29C16}" type="presOf" srcId="{7CCBEF73-0773-4698-9C5D-4ABCF0EFF8F0}" destId="{FA29074F-DD2B-4C7A-80E4-09147EDB462A}" srcOrd="0" destOrd="0" presId="urn:microsoft.com/office/officeart/2005/8/layout/hProcess9"/>
    <dgm:cxn modelId="{43535BE1-28CE-471F-9381-82914CF0636A}" type="presParOf" srcId="{7297F295-939F-4DB9-A10D-3E240915336C}" destId="{80244F17-0D7C-40E3-9A66-FB8BB86F1EB4}" srcOrd="0" destOrd="0" presId="urn:microsoft.com/office/officeart/2005/8/layout/hProcess9"/>
    <dgm:cxn modelId="{CCBC5B7D-01EB-47D9-95CA-4E69B0D92FB3}" type="presParOf" srcId="{7297F295-939F-4DB9-A10D-3E240915336C}" destId="{FC3E157F-B15A-4793-95F3-A9E05BA1518C}" srcOrd="1" destOrd="0" presId="urn:microsoft.com/office/officeart/2005/8/layout/hProcess9"/>
    <dgm:cxn modelId="{C32D5635-4EAB-417C-BB57-A9E5DA9E217E}" type="presParOf" srcId="{FC3E157F-B15A-4793-95F3-A9E05BA1518C}" destId="{FA29074F-DD2B-4C7A-80E4-09147EDB462A}" srcOrd="0" destOrd="0" presId="urn:microsoft.com/office/officeart/2005/8/layout/hProcess9"/>
    <dgm:cxn modelId="{6A17D52F-0F20-434E-B2A9-921B32D02203}" type="presParOf" srcId="{FC3E157F-B15A-4793-95F3-A9E05BA1518C}" destId="{C5590909-E3CB-4186-B891-B7D34A562CCA}" srcOrd="1" destOrd="0" presId="urn:microsoft.com/office/officeart/2005/8/layout/hProcess9"/>
    <dgm:cxn modelId="{E42E7797-C72A-412F-B53F-B0D3F6C9DD67}" type="presParOf" srcId="{FC3E157F-B15A-4793-95F3-A9E05BA1518C}" destId="{87CE9408-72FD-4C25-920C-5BD8F5A099A6}" srcOrd="2"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4F8DBDA-03C3-49D6-A106-02D406B9DF09}" type="doc">
      <dgm:prSet loTypeId="urn:microsoft.com/office/officeart/2018/5/layout/IconLeafLabelList" loCatId="icon" qsTypeId="urn:microsoft.com/office/officeart/2005/8/quickstyle/simple1" qsCatId="simple" csTypeId="urn:microsoft.com/office/officeart/2018/5/colors/Iconchunking_neutralicon_accent0_3" csCatId="mainScheme" phldr="1"/>
      <dgm:spPr/>
      <dgm:t>
        <a:bodyPr/>
        <a:lstStyle/>
        <a:p>
          <a:endParaRPr lang="en-US"/>
        </a:p>
      </dgm:t>
    </dgm:pt>
    <dgm:pt modelId="{697EF9CD-361C-4C3D-9C47-F58EC8046415}">
      <dgm:prSet/>
      <dgm:spPr/>
      <dgm:t>
        <a:bodyPr/>
        <a:lstStyle/>
        <a:p>
          <a:pPr>
            <a:defRPr cap="all"/>
          </a:pPr>
          <a:r>
            <a:rPr lang="en-US" cap="none" dirty="0"/>
            <a:t>What’s The Problem? </a:t>
          </a:r>
        </a:p>
      </dgm:t>
    </dgm:pt>
    <dgm:pt modelId="{36D97C27-153C-4FCA-A9F2-0F5B28A4484F}" type="parTrans" cxnId="{8B424300-5CE6-4DB8-90DA-922199BD227F}">
      <dgm:prSet/>
      <dgm:spPr/>
      <dgm:t>
        <a:bodyPr/>
        <a:lstStyle/>
        <a:p>
          <a:endParaRPr lang="en-US"/>
        </a:p>
      </dgm:t>
    </dgm:pt>
    <dgm:pt modelId="{3AB13F55-46EA-4DCC-B579-46AE4AF26F78}" type="sibTrans" cxnId="{8B424300-5CE6-4DB8-90DA-922199BD227F}">
      <dgm:prSet/>
      <dgm:spPr/>
      <dgm:t>
        <a:bodyPr/>
        <a:lstStyle/>
        <a:p>
          <a:endParaRPr lang="en-US"/>
        </a:p>
      </dgm:t>
    </dgm:pt>
    <dgm:pt modelId="{9FC0B752-03CA-4469-908B-3F0C8ACED580}">
      <dgm:prSet custT="1"/>
      <dgm:spPr/>
      <dgm:t>
        <a:bodyPr/>
        <a:lstStyle/>
        <a:p>
          <a:pPr marL="0" lvl="0" indent="0" algn="ctr" defTabSz="1111250">
            <a:lnSpc>
              <a:spcPct val="90000"/>
            </a:lnSpc>
            <a:spcBef>
              <a:spcPct val="0"/>
            </a:spcBef>
            <a:spcAft>
              <a:spcPct val="35000"/>
            </a:spcAft>
            <a:buNone/>
            <a:defRPr cap="all"/>
          </a:pPr>
          <a:r>
            <a:rPr lang="en-US" sz="2500" kern="1200" cap="none" dirty="0">
              <a:solidFill>
                <a:srgbClr val="000000">
                  <a:hueOff val="0"/>
                  <a:satOff val="0"/>
                  <a:lumOff val="0"/>
                  <a:alphaOff val="0"/>
                </a:srgbClr>
              </a:solidFill>
              <a:latin typeface="Calibri" panose="020F0502020204030204"/>
              <a:ea typeface="+mn-ea"/>
              <a:cs typeface="+mn-cs"/>
            </a:rPr>
            <a:t>How do we know this to be true?</a:t>
          </a:r>
        </a:p>
      </dgm:t>
    </dgm:pt>
    <dgm:pt modelId="{FDFF7562-240D-4CCB-9CE4-2E8891DAF91B}" type="parTrans" cxnId="{BBF018AC-11CB-4D06-9C79-CDBE68C096CF}">
      <dgm:prSet/>
      <dgm:spPr/>
      <dgm:t>
        <a:bodyPr/>
        <a:lstStyle/>
        <a:p>
          <a:endParaRPr lang="en-US"/>
        </a:p>
      </dgm:t>
    </dgm:pt>
    <dgm:pt modelId="{E93F6DDC-35D4-4C40-8357-C3B14A0D0BB8}" type="sibTrans" cxnId="{BBF018AC-11CB-4D06-9C79-CDBE68C096CF}">
      <dgm:prSet/>
      <dgm:spPr/>
      <dgm:t>
        <a:bodyPr/>
        <a:lstStyle/>
        <a:p>
          <a:endParaRPr lang="en-US"/>
        </a:p>
      </dgm:t>
    </dgm:pt>
    <dgm:pt modelId="{F2E39780-7EC3-4F91-9AF9-5E1955173395}">
      <dgm:prSet/>
      <dgm:spPr/>
      <dgm:t>
        <a:bodyPr/>
        <a:lstStyle/>
        <a:p>
          <a:pPr>
            <a:defRPr cap="all"/>
          </a:pPr>
          <a:r>
            <a:rPr lang="en-US" cap="none" dirty="0"/>
            <a:t>My Promise</a:t>
          </a:r>
        </a:p>
      </dgm:t>
    </dgm:pt>
    <dgm:pt modelId="{570416D4-248B-4EE6-8457-5C821DA418BF}" type="parTrans" cxnId="{DCD464BF-92D1-4A80-9B94-0503727E29EF}">
      <dgm:prSet/>
      <dgm:spPr/>
      <dgm:t>
        <a:bodyPr/>
        <a:lstStyle/>
        <a:p>
          <a:endParaRPr lang="en-US"/>
        </a:p>
      </dgm:t>
    </dgm:pt>
    <dgm:pt modelId="{F88E1E35-206B-42E5-B5C9-648A04D3EC11}" type="sibTrans" cxnId="{DCD464BF-92D1-4A80-9B94-0503727E29EF}">
      <dgm:prSet/>
      <dgm:spPr/>
      <dgm:t>
        <a:bodyPr/>
        <a:lstStyle/>
        <a:p>
          <a:endParaRPr lang="en-US"/>
        </a:p>
      </dgm:t>
    </dgm:pt>
    <dgm:pt modelId="{3DAAE97C-EE5A-4ECA-9220-0EC5790ED738}" type="pres">
      <dgm:prSet presAssocID="{14F8DBDA-03C3-49D6-A106-02D406B9DF09}" presName="root" presStyleCnt="0">
        <dgm:presLayoutVars>
          <dgm:dir/>
          <dgm:resizeHandles val="exact"/>
        </dgm:presLayoutVars>
      </dgm:prSet>
      <dgm:spPr/>
    </dgm:pt>
    <dgm:pt modelId="{9DEDAA74-B010-4A21-B477-8B6E703D15CA}" type="pres">
      <dgm:prSet presAssocID="{697EF9CD-361C-4C3D-9C47-F58EC8046415}" presName="compNode" presStyleCnt="0"/>
      <dgm:spPr/>
    </dgm:pt>
    <dgm:pt modelId="{2D7E3CAD-95A7-4D6A-BF28-75C8C080641A}" type="pres">
      <dgm:prSet presAssocID="{697EF9CD-361C-4C3D-9C47-F58EC8046415}" presName="iconBgRect" presStyleLbl="bgShp" presStyleIdx="0" presStyleCnt="3"/>
      <dgm:spPr>
        <a:prstGeom prst="round2DiagRect">
          <a:avLst>
            <a:gd name="adj1" fmla="val 29727"/>
            <a:gd name="adj2" fmla="val 0"/>
          </a:avLst>
        </a:prstGeom>
        <a:solidFill>
          <a:srgbClr val="F25C40"/>
        </a:solidFill>
      </dgm:spPr>
    </dgm:pt>
    <dgm:pt modelId="{26128CA4-8888-4643-AEF1-1B7141F6E169}" type="pres">
      <dgm:prSet presAssocID="{697EF9CD-361C-4C3D-9C47-F58EC8046415}"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Question mark"/>
        </a:ext>
      </dgm:extLst>
    </dgm:pt>
    <dgm:pt modelId="{7AF97073-A53D-4C75-8B58-8D09C5841445}" type="pres">
      <dgm:prSet presAssocID="{697EF9CD-361C-4C3D-9C47-F58EC8046415}" presName="spaceRect" presStyleCnt="0"/>
      <dgm:spPr/>
    </dgm:pt>
    <dgm:pt modelId="{AE542DFC-F3F4-4E6E-8A34-DAF4D38A1838}" type="pres">
      <dgm:prSet presAssocID="{697EF9CD-361C-4C3D-9C47-F58EC8046415}" presName="textRect" presStyleLbl="revTx" presStyleIdx="0" presStyleCnt="3">
        <dgm:presLayoutVars>
          <dgm:chMax val="1"/>
          <dgm:chPref val="1"/>
        </dgm:presLayoutVars>
      </dgm:prSet>
      <dgm:spPr/>
    </dgm:pt>
    <dgm:pt modelId="{1794572F-983C-4F2C-A647-322E70AEC231}" type="pres">
      <dgm:prSet presAssocID="{3AB13F55-46EA-4DCC-B579-46AE4AF26F78}" presName="sibTrans" presStyleCnt="0"/>
      <dgm:spPr/>
    </dgm:pt>
    <dgm:pt modelId="{BD3A89AA-AE33-4A8A-BAB6-5BFF4C5DBDCF}" type="pres">
      <dgm:prSet presAssocID="{9FC0B752-03CA-4469-908B-3F0C8ACED580}" presName="compNode" presStyleCnt="0"/>
      <dgm:spPr/>
    </dgm:pt>
    <dgm:pt modelId="{0A4C04B2-9269-4B5A-BE9C-D5BF4D9EC545}" type="pres">
      <dgm:prSet presAssocID="{9FC0B752-03CA-4469-908B-3F0C8ACED580}" presName="iconBgRect" presStyleLbl="bgShp" presStyleIdx="1" presStyleCnt="3"/>
      <dgm:spPr>
        <a:prstGeom prst="round2DiagRect">
          <a:avLst>
            <a:gd name="adj1" fmla="val 29727"/>
            <a:gd name="adj2" fmla="val 0"/>
          </a:avLst>
        </a:prstGeom>
        <a:solidFill>
          <a:srgbClr val="F25C40"/>
        </a:solidFill>
      </dgm:spPr>
    </dgm:pt>
    <dgm:pt modelId="{61479BCF-5D3A-44BA-A31C-4833107E1D6F}" type="pres">
      <dgm:prSet presAssocID="{9FC0B752-03CA-4469-908B-3F0C8ACED580}"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Questions"/>
        </a:ext>
      </dgm:extLst>
    </dgm:pt>
    <dgm:pt modelId="{4328EDF5-0139-4C96-94FE-173A478C793E}" type="pres">
      <dgm:prSet presAssocID="{9FC0B752-03CA-4469-908B-3F0C8ACED580}" presName="spaceRect" presStyleCnt="0"/>
      <dgm:spPr/>
    </dgm:pt>
    <dgm:pt modelId="{328C9FB6-A183-42A0-96BF-4A09D64B7F41}" type="pres">
      <dgm:prSet presAssocID="{9FC0B752-03CA-4469-908B-3F0C8ACED580}" presName="textRect" presStyleLbl="revTx" presStyleIdx="1" presStyleCnt="3">
        <dgm:presLayoutVars>
          <dgm:chMax val="1"/>
          <dgm:chPref val="1"/>
        </dgm:presLayoutVars>
      </dgm:prSet>
      <dgm:spPr/>
    </dgm:pt>
    <dgm:pt modelId="{5482F3C2-674A-46C9-BCC9-3C6B35A98BF6}" type="pres">
      <dgm:prSet presAssocID="{E93F6DDC-35D4-4C40-8357-C3B14A0D0BB8}" presName="sibTrans" presStyleCnt="0"/>
      <dgm:spPr/>
    </dgm:pt>
    <dgm:pt modelId="{34B4EC6F-CE54-4622-BFB8-24273EF8B48C}" type="pres">
      <dgm:prSet presAssocID="{F2E39780-7EC3-4F91-9AF9-5E1955173395}" presName="compNode" presStyleCnt="0"/>
      <dgm:spPr/>
    </dgm:pt>
    <dgm:pt modelId="{B859022F-5367-4B65-92A0-DC706049EDCB}" type="pres">
      <dgm:prSet presAssocID="{F2E39780-7EC3-4F91-9AF9-5E1955173395}" presName="iconBgRect" presStyleLbl="bgShp" presStyleIdx="2" presStyleCnt="3"/>
      <dgm:spPr>
        <a:prstGeom prst="round2DiagRect">
          <a:avLst>
            <a:gd name="adj1" fmla="val 29727"/>
            <a:gd name="adj2" fmla="val 0"/>
          </a:avLst>
        </a:prstGeom>
        <a:solidFill>
          <a:srgbClr val="F25C40"/>
        </a:solidFill>
      </dgm:spPr>
    </dgm:pt>
    <dgm:pt modelId="{02EAD472-0F90-4817-879D-D80FB88850EF}" type="pres">
      <dgm:prSet presAssocID="{F2E39780-7EC3-4F91-9AF9-5E1955173395}"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andshake"/>
        </a:ext>
      </dgm:extLst>
    </dgm:pt>
    <dgm:pt modelId="{4C909537-35F2-47C4-8337-B14C20E6362E}" type="pres">
      <dgm:prSet presAssocID="{F2E39780-7EC3-4F91-9AF9-5E1955173395}" presName="spaceRect" presStyleCnt="0"/>
      <dgm:spPr/>
    </dgm:pt>
    <dgm:pt modelId="{7D40258E-B9ED-460C-BCAF-79EDB1C33557}" type="pres">
      <dgm:prSet presAssocID="{F2E39780-7EC3-4F91-9AF9-5E1955173395}" presName="textRect" presStyleLbl="revTx" presStyleIdx="2" presStyleCnt="3">
        <dgm:presLayoutVars>
          <dgm:chMax val="1"/>
          <dgm:chPref val="1"/>
        </dgm:presLayoutVars>
      </dgm:prSet>
      <dgm:spPr/>
    </dgm:pt>
  </dgm:ptLst>
  <dgm:cxnLst>
    <dgm:cxn modelId="{8B424300-5CE6-4DB8-90DA-922199BD227F}" srcId="{14F8DBDA-03C3-49D6-A106-02D406B9DF09}" destId="{697EF9CD-361C-4C3D-9C47-F58EC8046415}" srcOrd="0" destOrd="0" parTransId="{36D97C27-153C-4FCA-A9F2-0F5B28A4484F}" sibTransId="{3AB13F55-46EA-4DCC-B579-46AE4AF26F78}"/>
    <dgm:cxn modelId="{AB99E55A-D69C-4B3F-BA59-D6BAF9A86DC5}" type="presOf" srcId="{697EF9CD-361C-4C3D-9C47-F58EC8046415}" destId="{AE542DFC-F3F4-4E6E-8A34-DAF4D38A1838}" srcOrd="0" destOrd="0" presId="urn:microsoft.com/office/officeart/2018/5/layout/IconLeafLabelList"/>
    <dgm:cxn modelId="{CC7C465B-773A-48FC-BFC0-0D911FDC0967}" type="presOf" srcId="{9FC0B752-03CA-4469-908B-3F0C8ACED580}" destId="{328C9FB6-A183-42A0-96BF-4A09D64B7F41}" srcOrd="0" destOrd="0" presId="urn:microsoft.com/office/officeart/2018/5/layout/IconLeafLabelList"/>
    <dgm:cxn modelId="{864A7C69-3775-4FB4-A705-C28F7A679080}" type="presOf" srcId="{14F8DBDA-03C3-49D6-A106-02D406B9DF09}" destId="{3DAAE97C-EE5A-4ECA-9220-0EC5790ED738}" srcOrd="0" destOrd="0" presId="urn:microsoft.com/office/officeart/2018/5/layout/IconLeafLabelList"/>
    <dgm:cxn modelId="{F83633A7-EC7F-4EE1-A2D2-4B39B43D4C25}" type="presOf" srcId="{F2E39780-7EC3-4F91-9AF9-5E1955173395}" destId="{7D40258E-B9ED-460C-BCAF-79EDB1C33557}" srcOrd="0" destOrd="0" presId="urn:microsoft.com/office/officeart/2018/5/layout/IconLeafLabelList"/>
    <dgm:cxn modelId="{BBF018AC-11CB-4D06-9C79-CDBE68C096CF}" srcId="{14F8DBDA-03C3-49D6-A106-02D406B9DF09}" destId="{9FC0B752-03CA-4469-908B-3F0C8ACED580}" srcOrd="1" destOrd="0" parTransId="{FDFF7562-240D-4CCB-9CE4-2E8891DAF91B}" sibTransId="{E93F6DDC-35D4-4C40-8357-C3B14A0D0BB8}"/>
    <dgm:cxn modelId="{DCD464BF-92D1-4A80-9B94-0503727E29EF}" srcId="{14F8DBDA-03C3-49D6-A106-02D406B9DF09}" destId="{F2E39780-7EC3-4F91-9AF9-5E1955173395}" srcOrd="2" destOrd="0" parTransId="{570416D4-248B-4EE6-8457-5C821DA418BF}" sibTransId="{F88E1E35-206B-42E5-B5C9-648A04D3EC11}"/>
    <dgm:cxn modelId="{CE0C89D0-8CCB-4F3A-8100-FC6C742F1B0C}" type="presParOf" srcId="{3DAAE97C-EE5A-4ECA-9220-0EC5790ED738}" destId="{9DEDAA74-B010-4A21-B477-8B6E703D15CA}" srcOrd="0" destOrd="0" presId="urn:microsoft.com/office/officeart/2018/5/layout/IconLeafLabelList"/>
    <dgm:cxn modelId="{032ED3DA-DAB2-427D-9441-1A7EAAC4BA7A}" type="presParOf" srcId="{9DEDAA74-B010-4A21-B477-8B6E703D15CA}" destId="{2D7E3CAD-95A7-4D6A-BF28-75C8C080641A}" srcOrd="0" destOrd="0" presId="urn:microsoft.com/office/officeart/2018/5/layout/IconLeafLabelList"/>
    <dgm:cxn modelId="{347B2318-1A64-4560-86A1-A69156182FDF}" type="presParOf" srcId="{9DEDAA74-B010-4A21-B477-8B6E703D15CA}" destId="{26128CA4-8888-4643-AEF1-1B7141F6E169}" srcOrd="1" destOrd="0" presId="urn:microsoft.com/office/officeart/2018/5/layout/IconLeafLabelList"/>
    <dgm:cxn modelId="{75C89E98-C5AF-424F-B06F-0C7B2F44B193}" type="presParOf" srcId="{9DEDAA74-B010-4A21-B477-8B6E703D15CA}" destId="{7AF97073-A53D-4C75-8B58-8D09C5841445}" srcOrd="2" destOrd="0" presId="urn:microsoft.com/office/officeart/2018/5/layout/IconLeafLabelList"/>
    <dgm:cxn modelId="{24E16A69-517E-4D46-8A8C-7EE10E669028}" type="presParOf" srcId="{9DEDAA74-B010-4A21-B477-8B6E703D15CA}" destId="{AE542DFC-F3F4-4E6E-8A34-DAF4D38A1838}" srcOrd="3" destOrd="0" presId="urn:microsoft.com/office/officeart/2018/5/layout/IconLeafLabelList"/>
    <dgm:cxn modelId="{09FAD2C6-340F-4307-9152-FF516D8B88CA}" type="presParOf" srcId="{3DAAE97C-EE5A-4ECA-9220-0EC5790ED738}" destId="{1794572F-983C-4F2C-A647-322E70AEC231}" srcOrd="1" destOrd="0" presId="urn:microsoft.com/office/officeart/2018/5/layout/IconLeafLabelList"/>
    <dgm:cxn modelId="{AC696EF9-428D-496A-9731-0B89F787FFE0}" type="presParOf" srcId="{3DAAE97C-EE5A-4ECA-9220-0EC5790ED738}" destId="{BD3A89AA-AE33-4A8A-BAB6-5BFF4C5DBDCF}" srcOrd="2" destOrd="0" presId="urn:microsoft.com/office/officeart/2018/5/layout/IconLeafLabelList"/>
    <dgm:cxn modelId="{F0239409-E061-4219-B9ED-26EEDC296B1F}" type="presParOf" srcId="{BD3A89AA-AE33-4A8A-BAB6-5BFF4C5DBDCF}" destId="{0A4C04B2-9269-4B5A-BE9C-D5BF4D9EC545}" srcOrd="0" destOrd="0" presId="urn:microsoft.com/office/officeart/2018/5/layout/IconLeafLabelList"/>
    <dgm:cxn modelId="{C0A69E2E-CE1F-459A-82F4-54612BD18BD1}" type="presParOf" srcId="{BD3A89AA-AE33-4A8A-BAB6-5BFF4C5DBDCF}" destId="{61479BCF-5D3A-44BA-A31C-4833107E1D6F}" srcOrd="1" destOrd="0" presId="urn:microsoft.com/office/officeart/2018/5/layout/IconLeafLabelList"/>
    <dgm:cxn modelId="{EF35B4E3-766E-47B4-81E2-27EB0B783FB9}" type="presParOf" srcId="{BD3A89AA-AE33-4A8A-BAB6-5BFF4C5DBDCF}" destId="{4328EDF5-0139-4C96-94FE-173A478C793E}" srcOrd="2" destOrd="0" presId="urn:microsoft.com/office/officeart/2018/5/layout/IconLeafLabelList"/>
    <dgm:cxn modelId="{C964DDA1-49F3-40BA-A595-E5FD0C9C7F76}" type="presParOf" srcId="{BD3A89AA-AE33-4A8A-BAB6-5BFF4C5DBDCF}" destId="{328C9FB6-A183-42A0-96BF-4A09D64B7F41}" srcOrd="3" destOrd="0" presId="urn:microsoft.com/office/officeart/2018/5/layout/IconLeafLabelList"/>
    <dgm:cxn modelId="{FCA8B9E2-585D-46FF-BB39-65DF8ECF1E65}" type="presParOf" srcId="{3DAAE97C-EE5A-4ECA-9220-0EC5790ED738}" destId="{5482F3C2-674A-46C9-BCC9-3C6B35A98BF6}" srcOrd="3" destOrd="0" presId="urn:microsoft.com/office/officeart/2018/5/layout/IconLeafLabelList"/>
    <dgm:cxn modelId="{3EB656C7-A05C-4388-9FCB-A6C9356315F6}" type="presParOf" srcId="{3DAAE97C-EE5A-4ECA-9220-0EC5790ED738}" destId="{34B4EC6F-CE54-4622-BFB8-24273EF8B48C}" srcOrd="4" destOrd="0" presId="urn:microsoft.com/office/officeart/2018/5/layout/IconLeafLabelList"/>
    <dgm:cxn modelId="{F439E419-BAB2-4D94-809E-71FFE155DCDE}" type="presParOf" srcId="{34B4EC6F-CE54-4622-BFB8-24273EF8B48C}" destId="{B859022F-5367-4B65-92A0-DC706049EDCB}" srcOrd="0" destOrd="0" presId="urn:microsoft.com/office/officeart/2018/5/layout/IconLeafLabelList"/>
    <dgm:cxn modelId="{3B397248-24B1-4A32-8802-D921F2BCC1D8}" type="presParOf" srcId="{34B4EC6F-CE54-4622-BFB8-24273EF8B48C}" destId="{02EAD472-0F90-4817-879D-D80FB88850EF}" srcOrd="1" destOrd="0" presId="urn:microsoft.com/office/officeart/2018/5/layout/IconLeafLabelList"/>
    <dgm:cxn modelId="{28A3274C-2EFF-4796-BDEC-365F8E3365E5}" type="presParOf" srcId="{34B4EC6F-CE54-4622-BFB8-24273EF8B48C}" destId="{4C909537-35F2-47C4-8337-B14C20E6362E}" srcOrd="2" destOrd="0" presId="urn:microsoft.com/office/officeart/2018/5/layout/IconLeafLabelList"/>
    <dgm:cxn modelId="{63082DE4-F052-473D-9C92-0A27DC6903AD}" type="presParOf" srcId="{34B4EC6F-CE54-4622-BFB8-24273EF8B48C}" destId="{7D40258E-B9ED-460C-BCAF-79EDB1C33557}"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13F6A31-FEC1-457E-A987-A246BD301B1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BFDBD41-F20E-419D-9770-43135AA535CF}">
      <dgm:prSet/>
      <dgm:spPr>
        <a:solidFill>
          <a:srgbClr val="F25C40"/>
        </a:solidFill>
        <a:ln>
          <a:solidFill>
            <a:srgbClr val="F25C40"/>
          </a:solidFill>
        </a:ln>
      </dgm:spPr>
      <dgm:t>
        <a:bodyPr/>
        <a:lstStyle/>
        <a:p>
          <a:r>
            <a:rPr lang="en-US" dirty="0"/>
            <a:t>3 Strategies</a:t>
          </a:r>
        </a:p>
      </dgm:t>
    </dgm:pt>
    <dgm:pt modelId="{21706350-3889-49F5-AC47-EABFDF3D5B9D}" type="parTrans" cxnId="{3E5FEA8D-74F5-4B8C-B4ED-397EC470E0A0}">
      <dgm:prSet/>
      <dgm:spPr/>
      <dgm:t>
        <a:bodyPr/>
        <a:lstStyle/>
        <a:p>
          <a:endParaRPr lang="en-US"/>
        </a:p>
      </dgm:t>
    </dgm:pt>
    <dgm:pt modelId="{41637D9F-C5C7-48A5-8D87-C572C1158382}" type="sibTrans" cxnId="{3E5FEA8D-74F5-4B8C-B4ED-397EC470E0A0}">
      <dgm:prSet/>
      <dgm:spPr/>
      <dgm:t>
        <a:bodyPr/>
        <a:lstStyle/>
        <a:p>
          <a:endParaRPr lang="en-US"/>
        </a:p>
      </dgm:t>
    </dgm:pt>
    <dgm:pt modelId="{0B480691-53C9-496E-A075-5DDF29444ED3}">
      <dgm:prSet/>
      <dgm:spPr>
        <a:solidFill>
          <a:srgbClr val="F25C40"/>
        </a:solidFill>
        <a:ln>
          <a:solidFill>
            <a:srgbClr val="F25C40"/>
          </a:solidFill>
        </a:ln>
      </dgm:spPr>
      <dgm:t>
        <a:bodyPr/>
        <a:lstStyle/>
        <a:p>
          <a:r>
            <a:rPr lang="en-US"/>
            <a:t>Q&amp;A</a:t>
          </a:r>
        </a:p>
      </dgm:t>
    </dgm:pt>
    <dgm:pt modelId="{802FEDE1-F9E1-4142-8E39-8DCEC429F787}" type="parTrans" cxnId="{2C88E115-1455-4FD8-B5AA-69C549E0CD6C}">
      <dgm:prSet/>
      <dgm:spPr/>
      <dgm:t>
        <a:bodyPr/>
        <a:lstStyle/>
        <a:p>
          <a:endParaRPr lang="en-US"/>
        </a:p>
      </dgm:t>
    </dgm:pt>
    <dgm:pt modelId="{D0BB9214-74E0-4357-9844-6486189F01C9}" type="sibTrans" cxnId="{2C88E115-1455-4FD8-B5AA-69C549E0CD6C}">
      <dgm:prSet/>
      <dgm:spPr/>
      <dgm:t>
        <a:bodyPr/>
        <a:lstStyle/>
        <a:p>
          <a:endParaRPr lang="en-US"/>
        </a:p>
      </dgm:t>
    </dgm:pt>
    <dgm:pt modelId="{2F76F1E9-4FB6-411B-939F-4498A87F6C2B}">
      <dgm:prSet/>
      <dgm:spPr>
        <a:solidFill>
          <a:srgbClr val="F25C40"/>
        </a:solidFill>
        <a:ln>
          <a:solidFill>
            <a:srgbClr val="F25C40"/>
          </a:solidFill>
        </a:ln>
      </dgm:spPr>
      <dgm:t>
        <a:bodyPr/>
        <a:lstStyle/>
        <a:p>
          <a:r>
            <a:rPr lang="en-US" dirty="0"/>
            <a:t>My all won’t be enough</a:t>
          </a:r>
        </a:p>
      </dgm:t>
    </dgm:pt>
    <dgm:pt modelId="{7DF7B754-D62E-4DDE-9208-21BAE59722F0}" type="parTrans" cxnId="{76D8AB18-14B0-460D-86D0-BAD33B895207}">
      <dgm:prSet/>
      <dgm:spPr/>
      <dgm:t>
        <a:bodyPr/>
        <a:lstStyle/>
        <a:p>
          <a:endParaRPr lang="en-US"/>
        </a:p>
      </dgm:t>
    </dgm:pt>
    <dgm:pt modelId="{F988A1FC-7342-4A9F-9658-0357583AEC41}" type="sibTrans" cxnId="{76D8AB18-14B0-460D-86D0-BAD33B895207}">
      <dgm:prSet/>
      <dgm:spPr/>
      <dgm:t>
        <a:bodyPr/>
        <a:lstStyle/>
        <a:p>
          <a:endParaRPr lang="en-US"/>
        </a:p>
      </dgm:t>
    </dgm:pt>
    <dgm:pt modelId="{75BBF1C8-A0A9-A94D-ADF2-CA01E7A6F6B3}" type="pres">
      <dgm:prSet presAssocID="{E13F6A31-FEC1-457E-A987-A246BD301B16}" presName="linear" presStyleCnt="0">
        <dgm:presLayoutVars>
          <dgm:animLvl val="lvl"/>
          <dgm:resizeHandles val="exact"/>
        </dgm:presLayoutVars>
      </dgm:prSet>
      <dgm:spPr/>
    </dgm:pt>
    <dgm:pt modelId="{12D02EB3-BECB-C942-84A3-71A73E7D5BFC}" type="pres">
      <dgm:prSet presAssocID="{2BFDBD41-F20E-419D-9770-43135AA535CF}" presName="parentText" presStyleLbl="node1" presStyleIdx="0" presStyleCnt="3">
        <dgm:presLayoutVars>
          <dgm:chMax val="0"/>
          <dgm:bulletEnabled val="1"/>
        </dgm:presLayoutVars>
      </dgm:prSet>
      <dgm:spPr/>
    </dgm:pt>
    <dgm:pt modelId="{18F24D7E-3F2C-764D-9B05-258AA5B45134}" type="pres">
      <dgm:prSet presAssocID="{41637D9F-C5C7-48A5-8D87-C572C1158382}" presName="spacer" presStyleCnt="0"/>
      <dgm:spPr/>
    </dgm:pt>
    <dgm:pt modelId="{FAEFBF1F-3409-7D45-892C-29E9B99C1DF2}" type="pres">
      <dgm:prSet presAssocID="{0B480691-53C9-496E-A075-5DDF29444ED3}" presName="parentText" presStyleLbl="node1" presStyleIdx="1" presStyleCnt="3">
        <dgm:presLayoutVars>
          <dgm:chMax val="0"/>
          <dgm:bulletEnabled val="1"/>
        </dgm:presLayoutVars>
      </dgm:prSet>
      <dgm:spPr/>
    </dgm:pt>
    <dgm:pt modelId="{7882118F-9793-2F45-AEE7-4BF0907DF795}" type="pres">
      <dgm:prSet presAssocID="{D0BB9214-74E0-4357-9844-6486189F01C9}" presName="spacer" presStyleCnt="0"/>
      <dgm:spPr/>
    </dgm:pt>
    <dgm:pt modelId="{75D4FF76-055D-CC46-A9FB-4994BF816D6D}" type="pres">
      <dgm:prSet presAssocID="{2F76F1E9-4FB6-411B-939F-4498A87F6C2B}" presName="parentText" presStyleLbl="node1" presStyleIdx="2" presStyleCnt="3">
        <dgm:presLayoutVars>
          <dgm:chMax val="0"/>
          <dgm:bulletEnabled val="1"/>
        </dgm:presLayoutVars>
      </dgm:prSet>
      <dgm:spPr/>
    </dgm:pt>
  </dgm:ptLst>
  <dgm:cxnLst>
    <dgm:cxn modelId="{5141CA0B-5BFB-6D4A-9B7C-19FED8428D43}" type="presOf" srcId="{E13F6A31-FEC1-457E-A987-A246BD301B16}" destId="{75BBF1C8-A0A9-A94D-ADF2-CA01E7A6F6B3}" srcOrd="0" destOrd="0" presId="urn:microsoft.com/office/officeart/2005/8/layout/vList2"/>
    <dgm:cxn modelId="{2C88E115-1455-4FD8-B5AA-69C549E0CD6C}" srcId="{E13F6A31-FEC1-457E-A987-A246BD301B16}" destId="{0B480691-53C9-496E-A075-5DDF29444ED3}" srcOrd="1" destOrd="0" parTransId="{802FEDE1-F9E1-4142-8E39-8DCEC429F787}" sibTransId="{D0BB9214-74E0-4357-9844-6486189F01C9}"/>
    <dgm:cxn modelId="{76D8AB18-14B0-460D-86D0-BAD33B895207}" srcId="{E13F6A31-FEC1-457E-A987-A246BD301B16}" destId="{2F76F1E9-4FB6-411B-939F-4498A87F6C2B}" srcOrd="2" destOrd="0" parTransId="{7DF7B754-D62E-4DDE-9208-21BAE59722F0}" sibTransId="{F988A1FC-7342-4A9F-9658-0357583AEC41}"/>
    <dgm:cxn modelId="{5AADCB4F-FA78-9C49-BAB1-1A7044697641}" type="presOf" srcId="{2BFDBD41-F20E-419D-9770-43135AA535CF}" destId="{12D02EB3-BECB-C942-84A3-71A73E7D5BFC}" srcOrd="0" destOrd="0" presId="urn:microsoft.com/office/officeart/2005/8/layout/vList2"/>
    <dgm:cxn modelId="{3E5FEA8D-74F5-4B8C-B4ED-397EC470E0A0}" srcId="{E13F6A31-FEC1-457E-A987-A246BD301B16}" destId="{2BFDBD41-F20E-419D-9770-43135AA535CF}" srcOrd="0" destOrd="0" parTransId="{21706350-3889-49F5-AC47-EABFDF3D5B9D}" sibTransId="{41637D9F-C5C7-48A5-8D87-C572C1158382}"/>
    <dgm:cxn modelId="{FD4021E0-5D72-4B4C-AA13-D8C3D843339E}" type="presOf" srcId="{2F76F1E9-4FB6-411B-939F-4498A87F6C2B}" destId="{75D4FF76-055D-CC46-A9FB-4994BF816D6D}" srcOrd="0" destOrd="0" presId="urn:microsoft.com/office/officeart/2005/8/layout/vList2"/>
    <dgm:cxn modelId="{84A776EE-83AB-C846-9EDA-11729B426B74}" type="presOf" srcId="{0B480691-53C9-496E-A075-5DDF29444ED3}" destId="{FAEFBF1F-3409-7D45-892C-29E9B99C1DF2}" srcOrd="0" destOrd="0" presId="urn:microsoft.com/office/officeart/2005/8/layout/vList2"/>
    <dgm:cxn modelId="{0ED445EE-DB7E-9044-AA68-BD5D7BB92DB8}" type="presParOf" srcId="{75BBF1C8-A0A9-A94D-ADF2-CA01E7A6F6B3}" destId="{12D02EB3-BECB-C942-84A3-71A73E7D5BFC}" srcOrd="0" destOrd="0" presId="urn:microsoft.com/office/officeart/2005/8/layout/vList2"/>
    <dgm:cxn modelId="{7F462369-A928-0045-AC89-C2EEF0E8945F}" type="presParOf" srcId="{75BBF1C8-A0A9-A94D-ADF2-CA01E7A6F6B3}" destId="{18F24D7E-3F2C-764D-9B05-258AA5B45134}" srcOrd="1" destOrd="0" presId="urn:microsoft.com/office/officeart/2005/8/layout/vList2"/>
    <dgm:cxn modelId="{4535DEC7-AFC4-0B47-904A-F6E53C3020B6}" type="presParOf" srcId="{75BBF1C8-A0A9-A94D-ADF2-CA01E7A6F6B3}" destId="{FAEFBF1F-3409-7D45-892C-29E9B99C1DF2}" srcOrd="2" destOrd="0" presId="urn:microsoft.com/office/officeart/2005/8/layout/vList2"/>
    <dgm:cxn modelId="{E30827B8-C77F-D24B-A8B5-E0A1BD08F4C1}" type="presParOf" srcId="{75BBF1C8-A0A9-A94D-ADF2-CA01E7A6F6B3}" destId="{7882118F-9793-2F45-AEE7-4BF0907DF795}" srcOrd="3" destOrd="0" presId="urn:microsoft.com/office/officeart/2005/8/layout/vList2"/>
    <dgm:cxn modelId="{DE9E6F3A-421A-164C-9ED8-3409F78CAC7F}" type="presParOf" srcId="{75BBF1C8-A0A9-A94D-ADF2-CA01E7A6F6B3}" destId="{75D4FF76-055D-CC46-A9FB-4994BF816D6D}"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C0A4B28-58EF-495E-BF6C-0CE03D2D2F7B}"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703E6FE0-E210-4B9D-8E1B-1CCB60D38926}">
      <dgm:prSet/>
      <dgm:spPr>
        <a:solidFill>
          <a:srgbClr val="F25C40"/>
        </a:solidFill>
      </dgm:spPr>
      <dgm:t>
        <a:bodyPr/>
        <a:lstStyle/>
        <a:p>
          <a:pPr>
            <a:lnSpc>
              <a:spcPct val="100000"/>
            </a:lnSpc>
          </a:pPr>
          <a:r>
            <a:rPr lang="en-US" dirty="0"/>
            <a:t>You have absolutely clarity on the unwanted event to be analysed is</a:t>
          </a:r>
        </a:p>
      </dgm:t>
    </dgm:pt>
    <dgm:pt modelId="{59304F08-7221-418D-97A0-7CC39601707F}" type="parTrans" cxnId="{75355115-55F6-4CFC-BD67-6CD58A1C419E}">
      <dgm:prSet/>
      <dgm:spPr/>
      <dgm:t>
        <a:bodyPr/>
        <a:lstStyle/>
        <a:p>
          <a:endParaRPr lang="en-US"/>
        </a:p>
      </dgm:t>
    </dgm:pt>
    <dgm:pt modelId="{5D8DB673-5037-4F2A-8197-65895ED6B5F1}" type="sibTrans" cxnId="{75355115-55F6-4CFC-BD67-6CD58A1C419E}">
      <dgm:prSet/>
      <dgm:spPr/>
      <dgm:t>
        <a:bodyPr/>
        <a:lstStyle/>
        <a:p>
          <a:endParaRPr lang="en-US"/>
        </a:p>
      </dgm:t>
    </dgm:pt>
    <dgm:pt modelId="{FED087F6-D3E2-456F-9323-EF8A2D597A4E}">
      <dgm:prSet/>
      <dgm:spPr/>
      <dgm:t>
        <a:bodyPr/>
        <a:lstStyle/>
        <a:p>
          <a:pPr>
            <a:lnSpc>
              <a:spcPct val="100000"/>
            </a:lnSpc>
          </a:pPr>
          <a:r>
            <a:rPr lang="en-US" dirty="0"/>
            <a:t>Your Bowtie Analysis descriptions aligned to the Broad-Brush Risk Assessment Events</a:t>
          </a:r>
        </a:p>
      </dgm:t>
    </dgm:pt>
    <dgm:pt modelId="{A167F843-8087-46F1-841D-49EF910565CE}" type="parTrans" cxnId="{50F7CAC5-2EA5-4E1C-92BE-538142399AEC}">
      <dgm:prSet/>
      <dgm:spPr/>
      <dgm:t>
        <a:bodyPr/>
        <a:lstStyle/>
        <a:p>
          <a:endParaRPr lang="en-US"/>
        </a:p>
      </dgm:t>
    </dgm:pt>
    <dgm:pt modelId="{42F3215E-E712-4D0B-B261-F43CD0AC49FA}" type="sibTrans" cxnId="{50F7CAC5-2EA5-4E1C-92BE-538142399AEC}">
      <dgm:prSet/>
      <dgm:spPr/>
      <dgm:t>
        <a:bodyPr/>
        <a:lstStyle/>
        <a:p>
          <a:endParaRPr lang="en-US"/>
        </a:p>
      </dgm:t>
    </dgm:pt>
    <dgm:pt modelId="{4D6A648E-4CED-4F10-8C13-F76ABC8180BA}" type="pres">
      <dgm:prSet presAssocID="{5C0A4B28-58EF-495E-BF6C-0CE03D2D2F7B}" presName="root" presStyleCnt="0">
        <dgm:presLayoutVars>
          <dgm:dir/>
          <dgm:resizeHandles val="exact"/>
        </dgm:presLayoutVars>
      </dgm:prSet>
      <dgm:spPr/>
    </dgm:pt>
    <dgm:pt modelId="{77925B6B-D289-4C1A-A124-7C373CB20636}" type="pres">
      <dgm:prSet presAssocID="{703E6FE0-E210-4B9D-8E1B-1CCB60D38926}" presName="compNode" presStyleCnt="0"/>
      <dgm:spPr/>
    </dgm:pt>
    <dgm:pt modelId="{BE86C802-16FD-4867-B254-0D760AFEFEB0}" type="pres">
      <dgm:prSet presAssocID="{703E6FE0-E210-4B9D-8E1B-1CCB60D38926}" presName="bgRect" presStyleLbl="bgShp" presStyleIdx="0" presStyleCnt="2"/>
      <dgm:spPr>
        <a:solidFill>
          <a:srgbClr val="F25C40"/>
        </a:solidFill>
      </dgm:spPr>
    </dgm:pt>
    <dgm:pt modelId="{26E2FDE5-BAE1-4701-B5D5-EEE8319CAE98}" type="pres">
      <dgm:prSet presAssocID="{703E6FE0-E210-4B9D-8E1B-1CCB60D38926}"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Warning"/>
        </a:ext>
      </dgm:extLst>
    </dgm:pt>
    <dgm:pt modelId="{31697736-EA4B-40E7-B4CE-3F3DF310E7F8}" type="pres">
      <dgm:prSet presAssocID="{703E6FE0-E210-4B9D-8E1B-1CCB60D38926}" presName="spaceRect" presStyleCnt="0"/>
      <dgm:spPr/>
    </dgm:pt>
    <dgm:pt modelId="{A9F4321A-899C-49D8-A7E8-9B9A6BD11BFD}" type="pres">
      <dgm:prSet presAssocID="{703E6FE0-E210-4B9D-8E1B-1CCB60D38926}" presName="parTx" presStyleLbl="revTx" presStyleIdx="0" presStyleCnt="2">
        <dgm:presLayoutVars>
          <dgm:chMax val="0"/>
          <dgm:chPref val="0"/>
        </dgm:presLayoutVars>
      </dgm:prSet>
      <dgm:spPr/>
    </dgm:pt>
    <dgm:pt modelId="{F6EC2640-22DB-40EF-81BB-CDF8BDB25196}" type="pres">
      <dgm:prSet presAssocID="{5D8DB673-5037-4F2A-8197-65895ED6B5F1}" presName="sibTrans" presStyleCnt="0"/>
      <dgm:spPr/>
    </dgm:pt>
    <dgm:pt modelId="{C3B4C622-8856-46E0-800D-BDEFD5EA9524}" type="pres">
      <dgm:prSet presAssocID="{FED087F6-D3E2-456F-9323-EF8A2D597A4E}" presName="compNode" presStyleCnt="0"/>
      <dgm:spPr/>
    </dgm:pt>
    <dgm:pt modelId="{8804C090-BAE4-4FFF-A645-DAA7C9854D4B}" type="pres">
      <dgm:prSet presAssocID="{FED087F6-D3E2-456F-9323-EF8A2D597A4E}" presName="bgRect" presStyleLbl="bgShp" presStyleIdx="1" presStyleCnt="2"/>
      <dgm:spPr>
        <a:solidFill>
          <a:srgbClr val="F25C40"/>
        </a:solidFill>
        <a:ln>
          <a:solidFill>
            <a:srgbClr val="F25C40"/>
          </a:solidFill>
        </a:ln>
      </dgm:spPr>
    </dgm:pt>
    <dgm:pt modelId="{20E3F6CD-E4DE-4E37-95C5-7D4BD9EF9E55}" type="pres">
      <dgm:prSet presAssocID="{FED087F6-D3E2-456F-9323-EF8A2D597A4E}"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ining Tools"/>
        </a:ext>
      </dgm:extLst>
    </dgm:pt>
    <dgm:pt modelId="{F28666ED-EA63-4594-9484-E94A8D3A2BD4}" type="pres">
      <dgm:prSet presAssocID="{FED087F6-D3E2-456F-9323-EF8A2D597A4E}" presName="spaceRect" presStyleCnt="0"/>
      <dgm:spPr/>
    </dgm:pt>
    <dgm:pt modelId="{A6A3850C-A632-4BDA-AF2F-FFF0323F9DF0}" type="pres">
      <dgm:prSet presAssocID="{FED087F6-D3E2-456F-9323-EF8A2D597A4E}" presName="parTx" presStyleLbl="revTx" presStyleIdx="1" presStyleCnt="2">
        <dgm:presLayoutVars>
          <dgm:chMax val="0"/>
          <dgm:chPref val="0"/>
        </dgm:presLayoutVars>
      </dgm:prSet>
      <dgm:spPr/>
    </dgm:pt>
  </dgm:ptLst>
  <dgm:cxnLst>
    <dgm:cxn modelId="{75355115-55F6-4CFC-BD67-6CD58A1C419E}" srcId="{5C0A4B28-58EF-495E-BF6C-0CE03D2D2F7B}" destId="{703E6FE0-E210-4B9D-8E1B-1CCB60D38926}" srcOrd="0" destOrd="0" parTransId="{59304F08-7221-418D-97A0-7CC39601707F}" sibTransId="{5D8DB673-5037-4F2A-8197-65895ED6B5F1}"/>
    <dgm:cxn modelId="{6D31AC28-A803-48C1-A660-7AC0AABB8C47}" type="presOf" srcId="{5C0A4B28-58EF-495E-BF6C-0CE03D2D2F7B}" destId="{4D6A648E-4CED-4F10-8C13-F76ABC8180BA}" srcOrd="0" destOrd="0" presId="urn:microsoft.com/office/officeart/2018/2/layout/IconVerticalSolidList"/>
    <dgm:cxn modelId="{7B5260A9-FE1A-4AC5-930E-735A4C6A6975}" type="presOf" srcId="{703E6FE0-E210-4B9D-8E1B-1CCB60D38926}" destId="{A9F4321A-899C-49D8-A7E8-9B9A6BD11BFD}" srcOrd="0" destOrd="0" presId="urn:microsoft.com/office/officeart/2018/2/layout/IconVerticalSolidList"/>
    <dgm:cxn modelId="{50F7CAC5-2EA5-4E1C-92BE-538142399AEC}" srcId="{5C0A4B28-58EF-495E-BF6C-0CE03D2D2F7B}" destId="{FED087F6-D3E2-456F-9323-EF8A2D597A4E}" srcOrd="1" destOrd="0" parTransId="{A167F843-8087-46F1-841D-49EF910565CE}" sibTransId="{42F3215E-E712-4D0B-B261-F43CD0AC49FA}"/>
    <dgm:cxn modelId="{2B5F22D2-9379-4191-A6FB-D9D83AA52BA6}" type="presOf" srcId="{FED087F6-D3E2-456F-9323-EF8A2D597A4E}" destId="{A6A3850C-A632-4BDA-AF2F-FFF0323F9DF0}" srcOrd="0" destOrd="0" presId="urn:microsoft.com/office/officeart/2018/2/layout/IconVerticalSolidList"/>
    <dgm:cxn modelId="{7176E923-A125-425B-B134-8C07E6D4D8CB}" type="presParOf" srcId="{4D6A648E-4CED-4F10-8C13-F76ABC8180BA}" destId="{77925B6B-D289-4C1A-A124-7C373CB20636}" srcOrd="0" destOrd="0" presId="urn:microsoft.com/office/officeart/2018/2/layout/IconVerticalSolidList"/>
    <dgm:cxn modelId="{E6C5096E-395D-4995-BF86-C66718D5C979}" type="presParOf" srcId="{77925B6B-D289-4C1A-A124-7C373CB20636}" destId="{BE86C802-16FD-4867-B254-0D760AFEFEB0}" srcOrd="0" destOrd="0" presId="urn:microsoft.com/office/officeart/2018/2/layout/IconVerticalSolidList"/>
    <dgm:cxn modelId="{5B04E243-2886-49C3-BB2B-382466529FFE}" type="presParOf" srcId="{77925B6B-D289-4C1A-A124-7C373CB20636}" destId="{26E2FDE5-BAE1-4701-B5D5-EEE8319CAE98}" srcOrd="1" destOrd="0" presId="urn:microsoft.com/office/officeart/2018/2/layout/IconVerticalSolidList"/>
    <dgm:cxn modelId="{8A184047-7527-4E82-87E0-2A3CEC4E21EE}" type="presParOf" srcId="{77925B6B-D289-4C1A-A124-7C373CB20636}" destId="{31697736-EA4B-40E7-B4CE-3F3DF310E7F8}" srcOrd="2" destOrd="0" presId="urn:microsoft.com/office/officeart/2018/2/layout/IconVerticalSolidList"/>
    <dgm:cxn modelId="{6F30D326-A1E0-4D51-BC78-ED340359FB6B}" type="presParOf" srcId="{77925B6B-D289-4C1A-A124-7C373CB20636}" destId="{A9F4321A-899C-49D8-A7E8-9B9A6BD11BFD}" srcOrd="3" destOrd="0" presId="urn:microsoft.com/office/officeart/2018/2/layout/IconVerticalSolidList"/>
    <dgm:cxn modelId="{7A00FAA7-8BBB-46B5-80E9-43D84F15F038}" type="presParOf" srcId="{4D6A648E-4CED-4F10-8C13-F76ABC8180BA}" destId="{F6EC2640-22DB-40EF-81BB-CDF8BDB25196}" srcOrd="1" destOrd="0" presId="urn:microsoft.com/office/officeart/2018/2/layout/IconVerticalSolidList"/>
    <dgm:cxn modelId="{C415172C-55C7-4449-86A2-331335F85E67}" type="presParOf" srcId="{4D6A648E-4CED-4F10-8C13-F76ABC8180BA}" destId="{C3B4C622-8856-46E0-800D-BDEFD5EA9524}" srcOrd="2" destOrd="0" presId="urn:microsoft.com/office/officeart/2018/2/layout/IconVerticalSolidList"/>
    <dgm:cxn modelId="{04101374-2E8C-48E1-BE1F-80C7C449BEF9}" type="presParOf" srcId="{C3B4C622-8856-46E0-800D-BDEFD5EA9524}" destId="{8804C090-BAE4-4FFF-A645-DAA7C9854D4B}" srcOrd="0" destOrd="0" presId="urn:microsoft.com/office/officeart/2018/2/layout/IconVerticalSolidList"/>
    <dgm:cxn modelId="{761208B3-C687-4859-8767-611652ED11E5}" type="presParOf" srcId="{C3B4C622-8856-46E0-800D-BDEFD5EA9524}" destId="{20E3F6CD-E4DE-4E37-95C5-7D4BD9EF9E55}" srcOrd="1" destOrd="0" presId="urn:microsoft.com/office/officeart/2018/2/layout/IconVerticalSolidList"/>
    <dgm:cxn modelId="{30B6FA98-C40C-45CD-8F26-7CF5DCC60962}" type="presParOf" srcId="{C3B4C622-8856-46E0-800D-BDEFD5EA9524}" destId="{F28666ED-EA63-4594-9484-E94A8D3A2BD4}" srcOrd="2" destOrd="0" presId="urn:microsoft.com/office/officeart/2018/2/layout/IconVerticalSolidList"/>
    <dgm:cxn modelId="{F5F7D332-365D-4401-AF8C-244068A3B51D}" type="presParOf" srcId="{C3B4C622-8856-46E0-800D-BDEFD5EA9524}" destId="{A6A3850C-A632-4BDA-AF2F-FFF0323F9DF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256492A-117C-4781-AE9A-AF464CF3DF58}"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lang="en-US"/>
        </a:p>
      </dgm:t>
    </dgm:pt>
    <dgm:pt modelId="{426FA67E-5460-44B6-A874-05D710559E73}">
      <dgm:prSet/>
      <dgm:spPr>
        <a:solidFill>
          <a:srgbClr val="F25C40"/>
        </a:solidFill>
      </dgm:spPr>
      <dgm:t>
        <a:bodyPr/>
        <a:lstStyle/>
        <a:p>
          <a:r>
            <a:rPr lang="en-GB" dirty="0"/>
            <a:t>Review your current bowties and ensure all the unwanted events are described as the point of loss of control.</a:t>
          </a:r>
          <a:endParaRPr lang="en-US" dirty="0"/>
        </a:p>
      </dgm:t>
    </dgm:pt>
    <dgm:pt modelId="{59F0A694-D883-46F4-8B8D-5FF3C2B344A1}" type="parTrans" cxnId="{C42DB3C5-61E5-4BF2-B7B5-E3692315A065}">
      <dgm:prSet/>
      <dgm:spPr/>
      <dgm:t>
        <a:bodyPr/>
        <a:lstStyle/>
        <a:p>
          <a:endParaRPr lang="en-US"/>
        </a:p>
      </dgm:t>
    </dgm:pt>
    <dgm:pt modelId="{DD6399C3-5DD3-49C2-A998-FAA0ABBF2290}" type="sibTrans" cxnId="{C42DB3C5-61E5-4BF2-B7B5-E3692315A065}">
      <dgm:prSet/>
      <dgm:spPr/>
      <dgm:t>
        <a:bodyPr/>
        <a:lstStyle/>
        <a:p>
          <a:endParaRPr lang="en-US"/>
        </a:p>
      </dgm:t>
    </dgm:pt>
    <dgm:pt modelId="{6FEAFE54-7684-47A7-9292-958B1FC23CA5}">
      <dgm:prSet/>
      <dgm:spPr>
        <a:solidFill>
          <a:srgbClr val="F25C40"/>
        </a:solidFill>
      </dgm:spPr>
      <dgm:t>
        <a:bodyPr/>
        <a:lstStyle/>
        <a:p>
          <a:r>
            <a:rPr lang="en-GB"/>
            <a:t>If you find bowtie deficiencies, you need to fix them to give you the best chance of saving lives.</a:t>
          </a:r>
          <a:endParaRPr lang="en-US"/>
        </a:p>
      </dgm:t>
    </dgm:pt>
    <dgm:pt modelId="{14594FC2-A277-4DF2-BD61-DC3D055911D3}" type="parTrans" cxnId="{43805A51-A098-41C8-93E6-E36B169C25C4}">
      <dgm:prSet/>
      <dgm:spPr/>
      <dgm:t>
        <a:bodyPr/>
        <a:lstStyle/>
        <a:p>
          <a:endParaRPr lang="en-US"/>
        </a:p>
      </dgm:t>
    </dgm:pt>
    <dgm:pt modelId="{1E92C2CC-72CB-45BE-AACA-D3A4DD6F3A77}" type="sibTrans" cxnId="{43805A51-A098-41C8-93E6-E36B169C25C4}">
      <dgm:prSet/>
      <dgm:spPr/>
      <dgm:t>
        <a:bodyPr/>
        <a:lstStyle/>
        <a:p>
          <a:endParaRPr lang="en-US"/>
        </a:p>
      </dgm:t>
    </dgm:pt>
    <dgm:pt modelId="{CB99DDAF-8461-6649-8D4B-8FA1B726E19B}" type="pres">
      <dgm:prSet presAssocID="{B256492A-117C-4781-AE9A-AF464CF3DF58}" presName="Name0" presStyleCnt="0">
        <dgm:presLayoutVars>
          <dgm:dir/>
          <dgm:resizeHandles val="exact"/>
        </dgm:presLayoutVars>
      </dgm:prSet>
      <dgm:spPr/>
    </dgm:pt>
    <dgm:pt modelId="{E3BD0034-77C6-C64E-A832-396A0AA1E754}" type="pres">
      <dgm:prSet presAssocID="{426FA67E-5460-44B6-A874-05D710559E73}" presName="parTxOnly" presStyleLbl="node1" presStyleIdx="0" presStyleCnt="2">
        <dgm:presLayoutVars>
          <dgm:bulletEnabled val="1"/>
        </dgm:presLayoutVars>
      </dgm:prSet>
      <dgm:spPr/>
    </dgm:pt>
    <dgm:pt modelId="{0623A760-BEE6-B748-AC83-41176A1F69D7}" type="pres">
      <dgm:prSet presAssocID="{DD6399C3-5DD3-49C2-A998-FAA0ABBF2290}" presName="parSpace" presStyleCnt="0"/>
      <dgm:spPr/>
    </dgm:pt>
    <dgm:pt modelId="{0DC56338-8B38-A349-B871-76530FB10B3C}" type="pres">
      <dgm:prSet presAssocID="{6FEAFE54-7684-47A7-9292-958B1FC23CA5}" presName="parTxOnly" presStyleLbl="node1" presStyleIdx="1" presStyleCnt="2">
        <dgm:presLayoutVars>
          <dgm:bulletEnabled val="1"/>
        </dgm:presLayoutVars>
      </dgm:prSet>
      <dgm:spPr/>
    </dgm:pt>
  </dgm:ptLst>
  <dgm:cxnLst>
    <dgm:cxn modelId="{43805A51-A098-41C8-93E6-E36B169C25C4}" srcId="{B256492A-117C-4781-AE9A-AF464CF3DF58}" destId="{6FEAFE54-7684-47A7-9292-958B1FC23CA5}" srcOrd="1" destOrd="0" parTransId="{14594FC2-A277-4DF2-BD61-DC3D055911D3}" sibTransId="{1E92C2CC-72CB-45BE-AACA-D3A4DD6F3A77}"/>
    <dgm:cxn modelId="{2A8830A2-66E7-7845-A9C8-7E1F86038523}" type="presOf" srcId="{6FEAFE54-7684-47A7-9292-958B1FC23CA5}" destId="{0DC56338-8B38-A349-B871-76530FB10B3C}" srcOrd="0" destOrd="0" presId="urn:microsoft.com/office/officeart/2005/8/layout/hChevron3"/>
    <dgm:cxn modelId="{C42DB3C5-61E5-4BF2-B7B5-E3692315A065}" srcId="{B256492A-117C-4781-AE9A-AF464CF3DF58}" destId="{426FA67E-5460-44B6-A874-05D710559E73}" srcOrd="0" destOrd="0" parTransId="{59F0A694-D883-46F4-8B8D-5FF3C2B344A1}" sibTransId="{DD6399C3-5DD3-49C2-A998-FAA0ABBF2290}"/>
    <dgm:cxn modelId="{627867EA-BFDE-E040-B8E3-927CD55DEA85}" type="presOf" srcId="{426FA67E-5460-44B6-A874-05D710559E73}" destId="{E3BD0034-77C6-C64E-A832-396A0AA1E754}" srcOrd="0" destOrd="0" presId="urn:microsoft.com/office/officeart/2005/8/layout/hChevron3"/>
    <dgm:cxn modelId="{289093F0-9871-F546-A91E-F1699CBC7EF3}" type="presOf" srcId="{B256492A-117C-4781-AE9A-AF464CF3DF58}" destId="{CB99DDAF-8461-6649-8D4B-8FA1B726E19B}" srcOrd="0" destOrd="0" presId="urn:microsoft.com/office/officeart/2005/8/layout/hChevron3"/>
    <dgm:cxn modelId="{E723DE19-CD00-AF4C-9A5E-B2F0CF842E17}" type="presParOf" srcId="{CB99DDAF-8461-6649-8D4B-8FA1B726E19B}" destId="{E3BD0034-77C6-C64E-A832-396A0AA1E754}" srcOrd="0" destOrd="0" presId="urn:microsoft.com/office/officeart/2005/8/layout/hChevron3"/>
    <dgm:cxn modelId="{419906B4-4679-904D-AA45-22BE584C09A9}" type="presParOf" srcId="{CB99DDAF-8461-6649-8D4B-8FA1B726E19B}" destId="{0623A760-BEE6-B748-AC83-41176A1F69D7}" srcOrd="1" destOrd="0" presId="urn:microsoft.com/office/officeart/2005/8/layout/hChevron3"/>
    <dgm:cxn modelId="{188CABEA-6BDF-9040-BFA6-7E37882F51DB}" type="presParOf" srcId="{CB99DDAF-8461-6649-8D4B-8FA1B726E19B}" destId="{0DC56338-8B38-A349-B871-76530FB10B3C}" srcOrd="2"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BC82071-E0BD-42DC-8FFB-AD1F6187BEDE}"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A16D3C74-71F5-476D-8C00-2C4E3370D69A}">
      <dgm:prSet/>
      <dgm:spPr>
        <a:solidFill>
          <a:srgbClr val="F25C40"/>
        </a:solidFill>
        <a:ln>
          <a:solidFill>
            <a:srgbClr val="F25C40"/>
          </a:solidFill>
        </a:ln>
      </dgm:spPr>
      <dgm:t>
        <a:bodyPr/>
        <a:lstStyle/>
        <a:p>
          <a:pPr>
            <a:lnSpc>
              <a:spcPct val="100000"/>
            </a:lnSpc>
          </a:pPr>
          <a:r>
            <a:rPr lang="en-US" dirty="0"/>
            <a:t>We knew when to use a bowtie and when not to.</a:t>
          </a:r>
        </a:p>
      </dgm:t>
    </dgm:pt>
    <dgm:pt modelId="{1E9CD5BC-B988-4FC2-A632-2736F9F9BADE}" type="parTrans" cxnId="{17D3A3D9-5268-4D44-B864-3E3276C1463C}">
      <dgm:prSet/>
      <dgm:spPr/>
      <dgm:t>
        <a:bodyPr/>
        <a:lstStyle/>
        <a:p>
          <a:endParaRPr lang="en-US"/>
        </a:p>
      </dgm:t>
    </dgm:pt>
    <dgm:pt modelId="{D4C5672B-83F2-41B5-BDDC-0D4205D057D0}" type="sibTrans" cxnId="{17D3A3D9-5268-4D44-B864-3E3276C1463C}">
      <dgm:prSet/>
      <dgm:spPr/>
      <dgm:t>
        <a:bodyPr/>
        <a:lstStyle/>
        <a:p>
          <a:endParaRPr lang="en-US"/>
        </a:p>
      </dgm:t>
    </dgm:pt>
    <dgm:pt modelId="{2A1E2C16-9D19-47B9-B978-3361D466175D}" type="pres">
      <dgm:prSet presAssocID="{FBC82071-E0BD-42DC-8FFB-AD1F6187BEDE}" presName="root" presStyleCnt="0">
        <dgm:presLayoutVars>
          <dgm:dir/>
          <dgm:resizeHandles val="exact"/>
        </dgm:presLayoutVars>
      </dgm:prSet>
      <dgm:spPr/>
    </dgm:pt>
    <dgm:pt modelId="{FDF8DE3B-354A-4D51-92F1-9F2BEFE86BE6}" type="pres">
      <dgm:prSet presAssocID="{A16D3C74-71F5-476D-8C00-2C4E3370D69A}" presName="compNode" presStyleCnt="0"/>
      <dgm:spPr/>
    </dgm:pt>
    <dgm:pt modelId="{17F9A3C8-6939-4CEF-9B1D-D466C5DDE26A}" type="pres">
      <dgm:prSet presAssocID="{A16D3C74-71F5-476D-8C00-2C4E3370D69A}" presName="bgRect" presStyleLbl="bgShp" presStyleIdx="0" presStyleCnt="1"/>
      <dgm:spPr>
        <a:solidFill>
          <a:srgbClr val="F25C40"/>
        </a:solidFill>
      </dgm:spPr>
    </dgm:pt>
    <dgm:pt modelId="{5759E610-351F-457D-915C-4093461FC1FF}" type="pres">
      <dgm:prSet presAssocID="{A16D3C74-71F5-476D-8C00-2C4E3370D69A}" presName="iconRect" presStyleLbl="node1" presStyleIdx="0" presStyleCnt="1"/>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ick"/>
        </a:ext>
      </dgm:extLst>
    </dgm:pt>
    <dgm:pt modelId="{537B7AC0-07E8-4C8A-AD0C-8098A98ACA6C}" type="pres">
      <dgm:prSet presAssocID="{A16D3C74-71F5-476D-8C00-2C4E3370D69A}" presName="spaceRect" presStyleCnt="0"/>
      <dgm:spPr/>
    </dgm:pt>
    <dgm:pt modelId="{3FB94D8D-692D-4E2A-91D6-1C051F44073D}" type="pres">
      <dgm:prSet presAssocID="{A16D3C74-71F5-476D-8C00-2C4E3370D69A}" presName="parTx" presStyleLbl="revTx" presStyleIdx="0" presStyleCnt="1">
        <dgm:presLayoutVars>
          <dgm:chMax val="0"/>
          <dgm:chPref val="0"/>
        </dgm:presLayoutVars>
      </dgm:prSet>
      <dgm:spPr/>
    </dgm:pt>
  </dgm:ptLst>
  <dgm:cxnLst>
    <dgm:cxn modelId="{F311BA0C-3EAE-4013-A938-97EC8FC8C7DE}" type="presOf" srcId="{A16D3C74-71F5-476D-8C00-2C4E3370D69A}" destId="{3FB94D8D-692D-4E2A-91D6-1C051F44073D}" srcOrd="0" destOrd="0" presId="urn:microsoft.com/office/officeart/2018/2/layout/IconVerticalSolidList"/>
    <dgm:cxn modelId="{17D3A3D9-5268-4D44-B864-3E3276C1463C}" srcId="{FBC82071-E0BD-42DC-8FFB-AD1F6187BEDE}" destId="{A16D3C74-71F5-476D-8C00-2C4E3370D69A}" srcOrd="0" destOrd="0" parTransId="{1E9CD5BC-B988-4FC2-A632-2736F9F9BADE}" sibTransId="{D4C5672B-83F2-41B5-BDDC-0D4205D057D0}"/>
    <dgm:cxn modelId="{A4E9F0E9-223A-4A38-B3E1-3EDA70E6CAC6}" type="presOf" srcId="{FBC82071-E0BD-42DC-8FFB-AD1F6187BEDE}" destId="{2A1E2C16-9D19-47B9-B978-3361D466175D}" srcOrd="0" destOrd="0" presId="urn:microsoft.com/office/officeart/2018/2/layout/IconVerticalSolidList"/>
    <dgm:cxn modelId="{A9E4B148-8C42-441B-A67A-AA213B177D8B}" type="presParOf" srcId="{2A1E2C16-9D19-47B9-B978-3361D466175D}" destId="{FDF8DE3B-354A-4D51-92F1-9F2BEFE86BE6}" srcOrd="0" destOrd="0" presId="urn:microsoft.com/office/officeart/2018/2/layout/IconVerticalSolidList"/>
    <dgm:cxn modelId="{44ECA7FA-ED38-4BCF-AA3C-6B6E8BD90593}" type="presParOf" srcId="{FDF8DE3B-354A-4D51-92F1-9F2BEFE86BE6}" destId="{17F9A3C8-6939-4CEF-9B1D-D466C5DDE26A}" srcOrd="0" destOrd="0" presId="urn:microsoft.com/office/officeart/2018/2/layout/IconVerticalSolidList"/>
    <dgm:cxn modelId="{B9E89815-8FC6-4BE6-94B0-FCE735D0DE5C}" type="presParOf" srcId="{FDF8DE3B-354A-4D51-92F1-9F2BEFE86BE6}" destId="{5759E610-351F-457D-915C-4093461FC1FF}" srcOrd="1" destOrd="0" presId="urn:microsoft.com/office/officeart/2018/2/layout/IconVerticalSolidList"/>
    <dgm:cxn modelId="{362C6F01-9AA0-43AD-A0C9-82F8084777A2}" type="presParOf" srcId="{FDF8DE3B-354A-4D51-92F1-9F2BEFE86BE6}" destId="{537B7AC0-07E8-4C8A-AD0C-8098A98ACA6C}" srcOrd="2" destOrd="0" presId="urn:microsoft.com/office/officeart/2018/2/layout/IconVerticalSolidList"/>
    <dgm:cxn modelId="{567F0256-428B-4068-89C6-4ACB4FB62843}" type="presParOf" srcId="{FDF8DE3B-354A-4D51-92F1-9F2BEFE86BE6}" destId="{3FB94D8D-692D-4E2A-91D6-1C051F44073D}"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AE7F12D-5BE3-4817-BC32-47AB96F2C264}"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n-US"/>
        </a:p>
      </dgm:t>
    </dgm:pt>
    <dgm:pt modelId="{F8FE6A01-2190-4A86-A905-D8B31431E854}">
      <dgm:prSet custT="1"/>
      <dgm:spPr>
        <a:solidFill>
          <a:srgbClr val="3D8B4B"/>
        </a:solidFill>
        <a:ln>
          <a:solidFill>
            <a:srgbClr val="3D8B4B"/>
          </a:solidFill>
        </a:ln>
      </dgm:spPr>
      <dgm:t>
        <a:bodyPr/>
        <a:lstStyle/>
        <a:p>
          <a:r>
            <a:rPr lang="en-US" sz="2200" dirty="0"/>
            <a:t>Bowtie Analysis are designed to analyse 1 x loss of control event (hazard) at a time.</a:t>
          </a:r>
        </a:p>
      </dgm:t>
    </dgm:pt>
    <dgm:pt modelId="{2322A3CE-D3A7-4435-A38B-1BF309A1EE40}" type="parTrans" cxnId="{8060F17B-E121-4DB8-A15F-66C0782A9275}">
      <dgm:prSet/>
      <dgm:spPr/>
      <dgm:t>
        <a:bodyPr/>
        <a:lstStyle/>
        <a:p>
          <a:endParaRPr lang="en-US"/>
        </a:p>
      </dgm:t>
    </dgm:pt>
    <dgm:pt modelId="{DC88FA23-8A76-49CA-8010-32EF665DC200}" type="sibTrans" cxnId="{8060F17B-E121-4DB8-A15F-66C0782A9275}">
      <dgm:prSet/>
      <dgm:spPr/>
      <dgm:t>
        <a:bodyPr/>
        <a:lstStyle/>
        <a:p>
          <a:endParaRPr lang="en-US"/>
        </a:p>
      </dgm:t>
    </dgm:pt>
    <dgm:pt modelId="{48FF8775-CED1-416C-86C9-BB2F9F98E303}">
      <dgm:prSet/>
      <dgm:spPr>
        <a:ln>
          <a:solidFill>
            <a:srgbClr val="3D8B4B"/>
          </a:solidFill>
        </a:ln>
      </dgm:spPr>
      <dgm:t>
        <a:bodyPr/>
        <a:lstStyle/>
        <a:p>
          <a:r>
            <a:rPr lang="en-US"/>
            <a:t>Contact with Live Electrical Conductors, Falling from Height, Loss of Control of Vehicle, Failure of Strata</a:t>
          </a:r>
        </a:p>
      </dgm:t>
    </dgm:pt>
    <dgm:pt modelId="{9F2E11FA-FDDD-4502-9D82-150D7ADF0D61}" type="parTrans" cxnId="{13487CF3-3E50-4300-BAAC-B9C6D8D74538}">
      <dgm:prSet/>
      <dgm:spPr>
        <a:ln>
          <a:solidFill>
            <a:srgbClr val="3D8B4B"/>
          </a:solidFill>
        </a:ln>
      </dgm:spPr>
      <dgm:t>
        <a:bodyPr/>
        <a:lstStyle/>
        <a:p>
          <a:endParaRPr lang="en-US"/>
        </a:p>
      </dgm:t>
    </dgm:pt>
    <dgm:pt modelId="{D3ED690D-66B4-4AC5-A0D3-173DE1E86A55}" type="sibTrans" cxnId="{13487CF3-3E50-4300-BAAC-B9C6D8D74538}">
      <dgm:prSet/>
      <dgm:spPr/>
      <dgm:t>
        <a:bodyPr/>
        <a:lstStyle/>
        <a:p>
          <a:endParaRPr lang="en-US"/>
        </a:p>
      </dgm:t>
    </dgm:pt>
    <dgm:pt modelId="{2CE47B36-55F3-4F0B-899E-D534EF5AE606}">
      <dgm:prSet custT="1"/>
      <dgm:spPr>
        <a:solidFill>
          <a:srgbClr val="F25C40"/>
        </a:solidFill>
        <a:ln>
          <a:solidFill>
            <a:srgbClr val="F25C40"/>
          </a:solidFill>
        </a:ln>
      </dgm:spPr>
      <dgm:t>
        <a:bodyPr/>
        <a:lstStyle/>
        <a:p>
          <a:r>
            <a:rPr lang="en-US" sz="2200" dirty="0"/>
            <a:t>They are not designed to analyse a scope with multiple hazards.</a:t>
          </a:r>
        </a:p>
      </dgm:t>
    </dgm:pt>
    <dgm:pt modelId="{ED79A040-15C7-4960-A1BA-A653EAAF0F9F}" type="parTrans" cxnId="{B3884AD4-1E35-44FC-BE38-2FBEC67CDD2D}">
      <dgm:prSet/>
      <dgm:spPr/>
      <dgm:t>
        <a:bodyPr/>
        <a:lstStyle/>
        <a:p>
          <a:endParaRPr lang="en-US"/>
        </a:p>
      </dgm:t>
    </dgm:pt>
    <dgm:pt modelId="{671F1182-AC8C-46B9-9F3E-5B35178DF796}" type="sibTrans" cxnId="{B3884AD4-1E35-44FC-BE38-2FBEC67CDD2D}">
      <dgm:prSet/>
      <dgm:spPr/>
      <dgm:t>
        <a:bodyPr/>
        <a:lstStyle/>
        <a:p>
          <a:endParaRPr lang="en-US"/>
        </a:p>
      </dgm:t>
    </dgm:pt>
    <dgm:pt modelId="{3E79A80A-C5E3-4676-A021-E33C984CCFE5}">
      <dgm:prSet/>
      <dgm:spPr>
        <a:ln>
          <a:solidFill>
            <a:srgbClr val="F25C40"/>
          </a:solidFill>
        </a:ln>
      </dgm:spPr>
      <dgm:t>
        <a:bodyPr/>
        <a:lstStyle/>
        <a:p>
          <a:r>
            <a:rPr lang="en-US"/>
            <a:t>12 step Isolation process, Blasting Management Process, Confined Space Management</a:t>
          </a:r>
        </a:p>
      </dgm:t>
    </dgm:pt>
    <dgm:pt modelId="{1D6C7B0C-FB4D-4323-B084-D132808F5AEF}" type="parTrans" cxnId="{6AD750C4-7B63-49A4-A32C-344A3335EF2E}">
      <dgm:prSet/>
      <dgm:spPr>
        <a:ln>
          <a:solidFill>
            <a:srgbClr val="F25C40"/>
          </a:solidFill>
        </a:ln>
      </dgm:spPr>
      <dgm:t>
        <a:bodyPr/>
        <a:lstStyle/>
        <a:p>
          <a:endParaRPr lang="en-US"/>
        </a:p>
      </dgm:t>
    </dgm:pt>
    <dgm:pt modelId="{027488A0-B4B5-4902-BC30-4F56EDA2B848}" type="sibTrans" cxnId="{6AD750C4-7B63-49A4-A32C-344A3335EF2E}">
      <dgm:prSet/>
      <dgm:spPr/>
      <dgm:t>
        <a:bodyPr/>
        <a:lstStyle/>
        <a:p>
          <a:endParaRPr lang="en-US"/>
        </a:p>
      </dgm:t>
    </dgm:pt>
    <dgm:pt modelId="{46D1E2F9-48C1-4AD5-B211-68C7FE839DE8}">
      <dgm:prSet custT="1"/>
      <dgm:spPr>
        <a:solidFill>
          <a:srgbClr val="F25C40"/>
        </a:solidFill>
        <a:ln>
          <a:solidFill>
            <a:srgbClr val="F25C40"/>
          </a:solidFill>
        </a:ln>
      </dgm:spPr>
      <dgm:t>
        <a:bodyPr/>
        <a:lstStyle/>
        <a:p>
          <a:r>
            <a:rPr lang="en-US" sz="2200" dirty="0"/>
            <a:t>They are not designed to analyse failure modes of complex systems</a:t>
          </a:r>
        </a:p>
      </dgm:t>
    </dgm:pt>
    <dgm:pt modelId="{A786F512-4EB8-4CBE-A299-9CB8CD8EE453}" type="parTrans" cxnId="{8205626A-3623-48F9-BD63-CB6A8601CC7D}">
      <dgm:prSet/>
      <dgm:spPr/>
      <dgm:t>
        <a:bodyPr/>
        <a:lstStyle/>
        <a:p>
          <a:endParaRPr lang="en-US"/>
        </a:p>
      </dgm:t>
    </dgm:pt>
    <dgm:pt modelId="{BD5BC498-4FB1-4125-82D5-E62181280FAF}" type="sibTrans" cxnId="{8205626A-3623-48F9-BD63-CB6A8601CC7D}">
      <dgm:prSet/>
      <dgm:spPr/>
      <dgm:t>
        <a:bodyPr/>
        <a:lstStyle/>
        <a:p>
          <a:endParaRPr lang="en-US"/>
        </a:p>
      </dgm:t>
    </dgm:pt>
    <dgm:pt modelId="{B3073889-1247-48D5-B0EE-DE573FFC8508}">
      <dgm:prSet/>
      <dgm:spPr>
        <a:ln>
          <a:solidFill>
            <a:srgbClr val="F25C40"/>
          </a:solidFill>
        </a:ln>
      </dgm:spPr>
      <dgm:t>
        <a:bodyPr/>
        <a:lstStyle/>
        <a:p>
          <a:r>
            <a:rPr lang="en-US" dirty="0"/>
            <a:t>Gas monitoring system, Electrical Protection System, </a:t>
          </a:r>
        </a:p>
      </dgm:t>
    </dgm:pt>
    <dgm:pt modelId="{50BD396D-856B-4A17-9CFF-FF14AB0D4BC4}" type="parTrans" cxnId="{872151CA-C74E-4383-A1C1-31DDDA84A780}">
      <dgm:prSet/>
      <dgm:spPr>
        <a:ln>
          <a:solidFill>
            <a:srgbClr val="F25C40"/>
          </a:solidFill>
        </a:ln>
      </dgm:spPr>
      <dgm:t>
        <a:bodyPr/>
        <a:lstStyle/>
        <a:p>
          <a:endParaRPr lang="en-US"/>
        </a:p>
      </dgm:t>
    </dgm:pt>
    <dgm:pt modelId="{FF5A7CC5-E034-4273-8E74-BE651F45F5EB}" type="sibTrans" cxnId="{872151CA-C74E-4383-A1C1-31DDDA84A780}">
      <dgm:prSet/>
      <dgm:spPr/>
      <dgm:t>
        <a:bodyPr/>
        <a:lstStyle/>
        <a:p>
          <a:endParaRPr lang="en-US"/>
        </a:p>
      </dgm:t>
    </dgm:pt>
    <dgm:pt modelId="{C5405254-DA6D-D64C-BACA-7F544DD39281}" type="pres">
      <dgm:prSet presAssocID="{8AE7F12D-5BE3-4817-BC32-47AB96F2C264}" presName="diagram" presStyleCnt="0">
        <dgm:presLayoutVars>
          <dgm:chPref val="1"/>
          <dgm:dir/>
          <dgm:animOne val="branch"/>
          <dgm:animLvl val="lvl"/>
          <dgm:resizeHandles/>
        </dgm:presLayoutVars>
      </dgm:prSet>
      <dgm:spPr/>
    </dgm:pt>
    <dgm:pt modelId="{EF9C1E3D-17FD-D242-AFEB-D7164DDA9E46}" type="pres">
      <dgm:prSet presAssocID="{F8FE6A01-2190-4A86-A905-D8B31431E854}" presName="root" presStyleCnt="0"/>
      <dgm:spPr/>
    </dgm:pt>
    <dgm:pt modelId="{BDB3748A-57E0-BC40-8077-7A35349F29D4}" type="pres">
      <dgm:prSet presAssocID="{F8FE6A01-2190-4A86-A905-D8B31431E854}" presName="rootComposite" presStyleCnt="0"/>
      <dgm:spPr/>
    </dgm:pt>
    <dgm:pt modelId="{686A6C6C-FCB7-0441-BF50-9D27B6258B0D}" type="pres">
      <dgm:prSet presAssocID="{F8FE6A01-2190-4A86-A905-D8B31431E854}" presName="rootText" presStyleLbl="node1" presStyleIdx="0" presStyleCnt="3"/>
      <dgm:spPr/>
    </dgm:pt>
    <dgm:pt modelId="{402B207B-DA1C-4C44-945A-0B4E64D21607}" type="pres">
      <dgm:prSet presAssocID="{F8FE6A01-2190-4A86-A905-D8B31431E854}" presName="rootConnector" presStyleLbl="node1" presStyleIdx="0" presStyleCnt="3"/>
      <dgm:spPr/>
    </dgm:pt>
    <dgm:pt modelId="{4130FF18-1C2C-3248-9552-71CC6735A9D8}" type="pres">
      <dgm:prSet presAssocID="{F8FE6A01-2190-4A86-A905-D8B31431E854}" presName="childShape" presStyleCnt="0"/>
      <dgm:spPr/>
    </dgm:pt>
    <dgm:pt modelId="{DD185283-7189-BD44-BED6-08EC95BE976C}" type="pres">
      <dgm:prSet presAssocID="{9F2E11FA-FDDD-4502-9D82-150D7ADF0D61}" presName="Name13" presStyleLbl="parChTrans1D2" presStyleIdx="0" presStyleCnt="3"/>
      <dgm:spPr/>
    </dgm:pt>
    <dgm:pt modelId="{C3DCE6C0-0A3D-9A4A-AC35-302B5C8DFB0C}" type="pres">
      <dgm:prSet presAssocID="{48FF8775-CED1-416C-86C9-BB2F9F98E303}" presName="childText" presStyleLbl="bgAcc1" presStyleIdx="0" presStyleCnt="3">
        <dgm:presLayoutVars>
          <dgm:bulletEnabled val="1"/>
        </dgm:presLayoutVars>
      </dgm:prSet>
      <dgm:spPr/>
    </dgm:pt>
    <dgm:pt modelId="{CA36DB53-1F75-6048-83E6-DF84F6A4D0D6}" type="pres">
      <dgm:prSet presAssocID="{2CE47B36-55F3-4F0B-899E-D534EF5AE606}" presName="root" presStyleCnt="0"/>
      <dgm:spPr/>
    </dgm:pt>
    <dgm:pt modelId="{A494594B-AACA-8245-B08D-97447589C33D}" type="pres">
      <dgm:prSet presAssocID="{2CE47B36-55F3-4F0B-899E-D534EF5AE606}" presName="rootComposite" presStyleCnt="0"/>
      <dgm:spPr/>
    </dgm:pt>
    <dgm:pt modelId="{E4C834F7-C16F-8A4C-9760-B34F1184AFB7}" type="pres">
      <dgm:prSet presAssocID="{2CE47B36-55F3-4F0B-899E-D534EF5AE606}" presName="rootText" presStyleLbl="node1" presStyleIdx="1" presStyleCnt="3"/>
      <dgm:spPr/>
    </dgm:pt>
    <dgm:pt modelId="{E14E1732-13EC-BC45-B06F-F5CDAADA3AE7}" type="pres">
      <dgm:prSet presAssocID="{2CE47B36-55F3-4F0B-899E-D534EF5AE606}" presName="rootConnector" presStyleLbl="node1" presStyleIdx="1" presStyleCnt="3"/>
      <dgm:spPr/>
    </dgm:pt>
    <dgm:pt modelId="{629067BC-74B4-F745-999C-6757E5FB0FFD}" type="pres">
      <dgm:prSet presAssocID="{2CE47B36-55F3-4F0B-899E-D534EF5AE606}" presName="childShape" presStyleCnt="0"/>
      <dgm:spPr/>
    </dgm:pt>
    <dgm:pt modelId="{A0333838-8D3D-CF4B-AC04-ADC768581E76}" type="pres">
      <dgm:prSet presAssocID="{1D6C7B0C-FB4D-4323-B084-D132808F5AEF}" presName="Name13" presStyleLbl="parChTrans1D2" presStyleIdx="1" presStyleCnt="3"/>
      <dgm:spPr/>
    </dgm:pt>
    <dgm:pt modelId="{3D09566E-A489-8842-A84A-EB66DEE70CA0}" type="pres">
      <dgm:prSet presAssocID="{3E79A80A-C5E3-4676-A021-E33C984CCFE5}" presName="childText" presStyleLbl="bgAcc1" presStyleIdx="1" presStyleCnt="3">
        <dgm:presLayoutVars>
          <dgm:bulletEnabled val="1"/>
        </dgm:presLayoutVars>
      </dgm:prSet>
      <dgm:spPr/>
    </dgm:pt>
    <dgm:pt modelId="{9F997EE3-B039-F04E-9CF4-259BCF74608C}" type="pres">
      <dgm:prSet presAssocID="{46D1E2F9-48C1-4AD5-B211-68C7FE839DE8}" presName="root" presStyleCnt="0"/>
      <dgm:spPr/>
    </dgm:pt>
    <dgm:pt modelId="{BF700BC2-71D0-4C45-A368-59C1AD5D39E2}" type="pres">
      <dgm:prSet presAssocID="{46D1E2F9-48C1-4AD5-B211-68C7FE839DE8}" presName="rootComposite" presStyleCnt="0"/>
      <dgm:spPr/>
    </dgm:pt>
    <dgm:pt modelId="{E88A8C62-44FF-1C40-A8D5-1E076EBEA8F5}" type="pres">
      <dgm:prSet presAssocID="{46D1E2F9-48C1-4AD5-B211-68C7FE839DE8}" presName="rootText" presStyleLbl="node1" presStyleIdx="2" presStyleCnt="3"/>
      <dgm:spPr/>
    </dgm:pt>
    <dgm:pt modelId="{661D89A1-B742-EF48-AE91-0A9FC97A6047}" type="pres">
      <dgm:prSet presAssocID="{46D1E2F9-48C1-4AD5-B211-68C7FE839DE8}" presName="rootConnector" presStyleLbl="node1" presStyleIdx="2" presStyleCnt="3"/>
      <dgm:spPr/>
    </dgm:pt>
    <dgm:pt modelId="{38FD333E-C941-C74E-80D6-7AEBCE7114B1}" type="pres">
      <dgm:prSet presAssocID="{46D1E2F9-48C1-4AD5-B211-68C7FE839DE8}" presName="childShape" presStyleCnt="0"/>
      <dgm:spPr/>
    </dgm:pt>
    <dgm:pt modelId="{8BF65516-4F2D-7E45-88F6-D3B05100E10B}" type="pres">
      <dgm:prSet presAssocID="{50BD396D-856B-4A17-9CFF-FF14AB0D4BC4}" presName="Name13" presStyleLbl="parChTrans1D2" presStyleIdx="2" presStyleCnt="3"/>
      <dgm:spPr/>
    </dgm:pt>
    <dgm:pt modelId="{21B5248E-A076-3949-A7DB-64219C50050D}" type="pres">
      <dgm:prSet presAssocID="{B3073889-1247-48D5-B0EE-DE573FFC8508}" presName="childText" presStyleLbl="bgAcc1" presStyleIdx="2" presStyleCnt="3">
        <dgm:presLayoutVars>
          <dgm:bulletEnabled val="1"/>
        </dgm:presLayoutVars>
      </dgm:prSet>
      <dgm:spPr/>
    </dgm:pt>
  </dgm:ptLst>
  <dgm:cxnLst>
    <dgm:cxn modelId="{CEF7F204-DB79-3D4A-B20C-0A717AEF1CA8}" type="presOf" srcId="{46D1E2F9-48C1-4AD5-B211-68C7FE839DE8}" destId="{661D89A1-B742-EF48-AE91-0A9FC97A6047}" srcOrd="1" destOrd="0" presId="urn:microsoft.com/office/officeart/2005/8/layout/hierarchy3"/>
    <dgm:cxn modelId="{87AEB128-08F0-2C4B-933A-5094653676CB}" type="presOf" srcId="{1D6C7B0C-FB4D-4323-B084-D132808F5AEF}" destId="{A0333838-8D3D-CF4B-AC04-ADC768581E76}" srcOrd="0" destOrd="0" presId="urn:microsoft.com/office/officeart/2005/8/layout/hierarchy3"/>
    <dgm:cxn modelId="{5A91FB30-70C3-5640-B278-40850EC00C11}" type="presOf" srcId="{50BD396D-856B-4A17-9CFF-FF14AB0D4BC4}" destId="{8BF65516-4F2D-7E45-88F6-D3B05100E10B}" srcOrd="0" destOrd="0" presId="urn:microsoft.com/office/officeart/2005/8/layout/hierarchy3"/>
    <dgm:cxn modelId="{B2F18E39-85E6-4648-8E0B-16C8979665FE}" type="presOf" srcId="{2CE47B36-55F3-4F0B-899E-D534EF5AE606}" destId="{E4C834F7-C16F-8A4C-9760-B34F1184AFB7}" srcOrd="0" destOrd="0" presId="urn:microsoft.com/office/officeart/2005/8/layout/hierarchy3"/>
    <dgm:cxn modelId="{E9BCC24B-343E-ED40-879F-3BB53C48ED5E}" type="presOf" srcId="{48FF8775-CED1-416C-86C9-BB2F9F98E303}" destId="{C3DCE6C0-0A3D-9A4A-AC35-302B5C8DFB0C}" srcOrd="0" destOrd="0" presId="urn:microsoft.com/office/officeart/2005/8/layout/hierarchy3"/>
    <dgm:cxn modelId="{7016C652-EC4C-B946-9F76-8F683276F692}" type="presOf" srcId="{F8FE6A01-2190-4A86-A905-D8B31431E854}" destId="{402B207B-DA1C-4C44-945A-0B4E64D21607}" srcOrd="1" destOrd="0" presId="urn:microsoft.com/office/officeart/2005/8/layout/hierarchy3"/>
    <dgm:cxn modelId="{8205626A-3623-48F9-BD63-CB6A8601CC7D}" srcId="{8AE7F12D-5BE3-4817-BC32-47AB96F2C264}" destId="{46D1E2F9-48C1-4AD5-B211-68C7FE839DE8}" srcOrd="2" destOrd="0" parTransId="{A786F512-4EB8-4CBE-A299-9CB8CD8EE453}" sibTransId="{BD5BC498-4FB1-4125-82D5-E62181280FAF}"/>
    <dgm:cxn modelId="{8060F17B-E121-4DB8-A15F-66C0782A9275}" srcId="{8AE7F12D-5BE3-4817-BC32-47AB96F2C264}" destId="{F8FE6A01-2190-4A86-A905-D8B31431E854}" srcOrd="0" destOrd="0" parTransId="{2322A3CE-D3A7-4435-A38B-1BF309A1EE40}" sibTransId="{DC88FA23-8A76-49CA-8010-32EF665DC200}"/>
    <dgm:cxn modelId="{87052E7E-D824-DC49-BAFA-FA4BD655922D}" type="presOf" srcId="{8AE7F12D-5BE3-4817-BC32-47AB96F2C264}" destId="{C5405254-DA6D-D64C-BACA-7F544DD39281}" srcOrd="0" destOrd="0" presId="urn:microsoft.com/office/officeart/2005/8/layout/hierarchy3"/>
    <dgm:cxn modelId="{2755CB87-BD4F-0344-9768-CF83BF01DEAE}" type="presOf" srcId="{F8FE6A01-2190-4A86-A905-D8B31431E854}" destId="{686A6C6C-FCB7-0441-BF50-9D27B6258B0D}" srcOrd="0" destOrd="0" presId="urn:microsoft.com/office/officeart/2005/8/layout/hierarchy3"/>
    <dgm:cxn modelId="{00048589-375F-AC49-92C7-1D1223637662}" type="presOf" srcId="{B3073889-1247-48D5-B0EE-DE573FFC8508}" destId="{21B5248E-A076-3949-A7DB-64219C50050D}" srcOrd="0" destOrd="0" presId="urn:microsoft.com/office/officeart/2005/8/layout/hierarchy3"/>
    <dgm:cxn modelId="{BEF8F18D-8C97-F448-921C-10B6B6E5A853}" type="presOf" srcId="{3E79A80A-C5E3-4676-A021-E33C984CCFE5}" destId="{3D09566E-A489-8842-A84A-EB66DEE70CA0}" srcOrd="0" destOrd="0" presId="urn:microsoft.com/office/officeart/2005/8/layout/hierarchy3"/>
    <dgm:cxn modelId="{635E9DA0-8D0B-9D44-9C1B-153A6849CA0E}" type="presOf" srcId="{46D1E2F9-48C1-4AD5-B211-68C7FE839DE8}" destId="{E88A8C62-44FF-1C40-A8D5-1E076EBEA8F5}" srcOrd="0" destOrd="0" presId="urn:microsoft.com/office/officeart/2005/8/layout/hierarchy3"/>
    <dgm:cxn modelId="{9062B7B1-FDF4-584F-BCE8-099DE90DA85F}" type="presOf" srcId="{9F2E11FA-FDDD-4502-9D82-150D7ADF0D61}" destId="{DD185283-7189-BD44-BED6-08EC95BE976C}" srcOrd="0" destOrd="0" presId="urn:microsoft.com/office/officeart/2005/8/layout/hierarchy3"/>
    <dgm:cxn modelId="{6AD750C4-7B63-49A4-A32C-344A3335EF2E}" srcId="{2CE47B36-55F3-4F0B-899E-D534EF5AE606}" destId="{3E79A80A-C5E3-4676-A021-E33C984CCFE5}" srcOrd="0" destOrd="0" parTransId="{1D6C7B0C-FB4D-4323-B084-D132808F5AEF}" sibTransId="{027488A0-B4B5-4902-BC30-4F56EDA2B848}"/>
    <dgm:cxn modelId="{872151CA-C74E-4383-A1C1-31DDDA84A780}" srcId="{46D1E2F9-48C1-4AD5-B211-68C7FE839DE8}" destId="{B3073889-1247-48D5-B0EE-DE573FFC8508}" srcOrd="0" destOrd="0" parTransId="{50BD396D-856B-4A17-9CFF-FF14AB0D4BC4}" sibTransId="{FF5A7CC5-E034-4273-8E74-BE651F45F5EB}"/>
    <dgm:cxn modelId="{B3884AD4-1E35-44FC-BE38-2FBEC67CDD2D}" srcId="{8AE7F12D-5BE3-4817-BC32-47AB96F2C264}" destId="{2CE47B36-55F3-4F0B-899E-D534EF5AE606}" srcOrd="1" destOrd="0" parTransId="{ED79A040-15C7-4960-A1BA-A653EAAF0F9F}" sibTransId="{671F1182-AC8C-46B9-9F3E-5B35178DF796}"/>
    <dgm:cxn modelId="{B01AAFED-044D-A746-9B0C-8581A49C8D80}" type="presOf" srcId="{2CE47B36-55F3-4F0B-899E-D534EF5AE606}" destId="{E14E1732-13EC-BC45-B06F-F5CDAADA3AE7}" srcOrd="1" destOrd="0" presId="urn:microsoft.com/office/officeart/2005/8/layout/hierarchy3"/>
    <dgm:cxn modelId="{13487CF3-3E50-4300-BAAC-B9C6D8D74538}" srcId="{F8FE6A01-2190-4A86-A905-D8B31431E854}" destId="{48FF8775-CED1-416C-86C9-BB2F9F98E303}" srcOrd="0" destOrd="0" parTransId="{9F2E11FA-FDDD-4502-9D82-150D7ADF0D61}" sibTransId="{D3ED690D-66B4-4AC5-A0D3-173DE1E86A55}"/>
    <dgm:cxn modelId="{099B93DA-6C56-014A-915F-B94A2E43D5BB}" type="presParOf" srcId="{C5405254-DA6D-D64C-BACA-7F544DD39281}" destId="{EF9C1E3D-17FD-D242-AFEB-D7164DDA9E46}" srcOrd="0" destOrd="0" presId="urn:microsoft.com/office/officeart/2005/8/layout/hierarchy3"/>
    <dgm:cxn modelId="{5F859A3D-900A-044A-82A6-940DC8F5EA84}" type="presParOf" srcId="{EF9C1E3D-17FD-D242-AFEB-D7164DDA9E46}" destId="{BDB3748A-57E0-BC40-8077-7A35349F29D4}" srcOrd="0" destOrd="0" presId="urn:microsoft.com/office/officeart/2005/8/layout/hierarchy3"/>
    <dgm:cxn modelId="{C43067D0-2FE2-C244-BDCC-DCC501BB9874}" type="presParOf" srcId="{BDB3748A-57E0-BC40-8077-7A35349F29D4}" destId="{686A6C6C-FCB7-0441-BF50-9D27B6258B0D}" srcOrd="0" destOrd="0" presId="urn:microsoft.com/office/officeart/2005/8/layout/hierarchy3"/>
    <dgm:cxn modelId="{780854B5-6F16-8F4F-BA23-A15494EB74E9}" type="presParOf" srcId="{BDB3748A-57E0-BC40-8077-7A35349F29D4}" destId="{402B207B-DA1C-4C44-945A-0B4E64D21607}" srcOrd="1" destOrd="0" presId="urn:microsoft.com/office/officeart/2005/8/layout/hierarchy3"/>
    <dgm:cxn modelId="{8A646835-8EC1-5046-9ABD-56E1C2579EBB}" type="presParOf" srcId="{EF9C1E3D-17FD-D242-AFEB-D7164DDA9E46}" destId="{4130FF18-1C2C-3248-9552-71CC6735A9D8}" srcOrd="1" destOrd="0" presId="urn:microsoft.com/office/officeart/2005/8/layout/hierarchy3"/>
    <dgm:cxn modelId="{97AF6744-15B9-5B48-90F9-A3AC680873D4}" type="presParOf" srcId="{4130FF18-1C2C-3248-9552-71CC6735A9D8}" destId="{DD185283-7189-BD44-BED6-08EC95BE976C}" srcOrd="0" destOrd="0" presId="urn:microsoft.com/office/officeart/2005/8/layout/hierarchy3"/>
    <dgm:cxn modelId="{5F18FDE2-80F1-4045-95F9-69102AEA840A}" type="presParOf" srcId="{4130FF18-1C2C-3248-9552-71CC6735A9D8}" destId="{C3DCE6C0-0A3D-9A4A-AC35-302B5C8DFB0C}" srcOrd="1" destOrd="0" presId="urn:microsoft.com/office/officeart/2005/8/layout/hierarchy3"/>
    <dgm:cxn modelId="{3F1DC8FA-D978-894F-BCAC-CDDC0D61EB53}" type="presParOf" srcId="{C5405254-DA6D-D64C-BACA-7F544DD39281}" destId="{CA36DB53-1F75-6048-83E6-DF84F6A4D0D6}" srcOrd="1" destOrd="0" presId="urn:microsoft.com/office/officeart/2005/8/layout/hierarchy3"/>
    <dgm:cxn modelId="{52065734-4798-AB4F-A082-342F21B9F062}" type="presParOf" srcId="{CA36DB53-1F75-6048-83E6-DF84F6A4D0D6}" destId="{A494594B-AACA-8245-B08D-97447589C33D}" srcOrd="0" destOrd="0" presId="urn:microsoft.com/office/officeart/2005/8/layout/hierarchy3"/>
    <dgm:cxn modelId="{2514F5E1-989B-D247-9577-5743978C0815}" type="presParOf" srcId="{A494594B-AACA-8245-B08D-97447589C33D}" destId="{E4C834F7-C16F-8A4C-9760-B34F1184AFB7}" srcOrd="0" destOrd="0" presId="urn:microsoft.com/office/officeart/2005/8/layout/hierarchy3"/>
    <dgm:cxn modelId="{1AFB11A4-5A2E-3F4A-8EB6-D71684498591}" type="presParOf" srcId="{A494594B-AACA-8245-B08D-97447589C33D}" destId="{E14E1732-13EC-BC45-B06F-F5CDAADA3AE7}" srcOrd="1" destOrd="0" presId="urn:microsoft.com/office/officeart/2005/8/layout/hierarchy3"/>
    <dgm:cxn modelId="{07BC3291-25E3-A94A-B942-7910ABCE1AFD}" type="presParOf" srcId="{CA36DB53-1F75-6048-83E6-DF84F6A4D0D6}" destId="{629067BC-74B4-F745-999C-6757E5FB0FFD}" srcOrd="1" destOrd="0" presId="urn:microsoft.com/office/officeart/2005/8/layout/hierarchy3"/>
    <dgm:cxn modelId="{33A51765-5C9E-C448-A69B-F741C96CAF37}" type="presParOf" srcId="{629067BC-74B4-F745-999C-6757E5FB0FFD}" destId="{A0333838-8D3D-CF4B-AC04-ADC768581E76}" srcOrd="0" destOrd="0" presId="urn:microsoft.com/office/officeart/2005/8/layout/hierarchy3"/>
    <dgm:cxn modelId="{123FFB10-0B84-F246-8D2C-94CCB0C7549A}" type="presParOf" srcId="{629067BC-74B4-F745-999C-6757E5FB0FFD}" destId="{3D09566E-A489-8842-A84A-EB66DEE70CA0}" srcOrd="1" destOrd="0" presId="urn:microsoft.com/office/officeart/2005/8/layout/hierarchy3"/>
    <dgm:cxn modelId="{F17F980C-51C8-A040-B928-F9F01BF91B9D}" type="presParOf" srcId="{C5405254-DA6D-D64C-BACA-7F544DD39281}" destId="{9F997EE3-B039-F04E-9CF4-259BCF74608C}" srcOrd="2" destOrd="0" presId="urn:microsoft.com/office/officeart/2005/8/layout/hierarchy3"/>
    <dgm:cxn modelId="{DABA3AAB-B5A2-0B46-A2F7-54D4C21A05FE}" type="presParOf" srcId="{9F997EE3-B039-F04E-9CF4-259BCF74608C}" destId="{BF700BC2-71D0-4C45-A368-59C1AD5D39E2}" srcOrd="0" destOrd="0" presId="urn:microsoft.com/office/officeart/2005/8/layout/hierarchy3"/>
    <dgm:cxn modelId="{64CC4D43-4F6C-7D44-ABF3-20A054CD2E21}" type="presParOf" srcId="{BF700BC2-71D0-4C45-A368-59C1AD5D39E2}" destId="{E88A8C62-44FF-1C40-A8D5-1E076EBEA8F5}" srcOrd="0" destOrd="0" presId="urn:microsoft.com/office/officeart/2005/8/layout/hierarchy3"/>
    <dgm:cxn modelId="{4FA12E91-3F00-754B-ABF4-83F349FBFCC8}" type="presParOf" srcId="{BF700BC2-71D0-4C45-A368-59C1AD5D39E2}" destId="{661D89A1-B742-EF48-AE91-0A9FC97A6047}" srcOrd="1" destOrd="0" presId="urn:microsoft.com/office/officeart/2005/8/layout/hierarchy3"/>
    <dgm:cxn modelId="{24965253-742B-B348-BE70-BC9A164518D7}" type="presParOf" srcId="{9F997EE3-B039-F04E-9CF4-259BCF74608C}" destId="{38FD333E-C941-C74E-80D6-7AEBCE7114B1}" srcOrd="1" destOrd="0" presId="urn:microsoft.com/office/officeart/2005/8/layout/hierarchy3"/>
    <dgm:cxn modelId="{191E30AB-4838-9840-8382-75676B1B3F55}" type="presParOf" srcId="{38FD333E-C941-C74E-80D6-7AEBCE7114B1}" destId="{8BF65516-4F2D-7E45-88F6-D3B05100E10B}" srcOrd="0" destOrd="0" presId="urn:microsoft.com/office/officeart/2005/8/layout/hierarchy3"/>
    <dgm:cxn modelId="{58401BFD-4053-7A4A-B7C3-D493F43B0B42}" type="presParOf" srcId="{38FD333E-C941-C74E-80D6-7AEBCE7114B1}" destId="{21B5248E-A076-3949-A7DB-64219C50050D}"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041E75C-471A-0447-8E10-E693EC0A344C}" type="doc">
      <dgm:prSet loTypeId="urn:microsoft.com/office/officeart/2005/8/layout/process2" loCatId="" qsTypeId="urn:microsoft.com/office/officeart/2005/8/quickstyle/simple1" qsCatId="simple" csTypeId="urn:microsoft.com/office/officeart/2005/8/colors/accent1_2" csCatId="accent1" phldr="1"/>
      <dgm:spPr/>
    </dgm:pt>
    <dgm:pt modelId="{324F3EB7-6355-044F-88D0-D594C725D98C}">
      <dgm:prSet phldrT="[Text]" custT="1"/>
      <dgm:spPr>
        <a:solidFill>
          <a:srgbClr val="F25C40"/>
        </a:solidFill>
        <a:ln w="12700" cap="flat" cmpd="sng" algn="ctr">
          <a:solidFill>
            <a:srgbClr val="F25C40"/>
          </a:solidFill>
          <a:prstDash val="solid"/>
          <a:miter lim="800000"/>
        </a:ln>
        <a:effectLst/>
      </dgm:spPr>
      <dgm:t>
        <a:bodyPr spcFirstLastPara="0" vert="horz" wrap="square" lIns="72390" tIns="72390" rIns="72390" bIns="72390" numCol="1" spcCol="1270" anchor="ctr" anchorCtr="0"/>
        <a:lstStyle/>
        <a:p>
          <a:pPr marL="0" lvl="0" indent="0" algn="ctr" defTabSz="844550">
            <a:lnSpc>
              <a:spcPct val="90000"/>
            </a:lnSpc>
            <a:spcBef>
              <a:spcPct val="0"/>
            </a:spcBef>
            <a:spcAft>
              <a:spcPct val="35000"/>
            </a:spcAft>
            <a:buNone/>
          </a:pPr>
          <a:r>
            <a:rPr lang="en-GB" sz="1900" kern="1200" dirty="0">
              <a:solidFill>
                <a:srgbClr val="FFFFFF"/>
              </a:solidFill>
              <a:latin typeface="Calibri" panose="020F0502020204030204"/>
              <a:ea typeface="+mn-ea"/>
              <a:cs typeface="+mn-cs"/>
            </a:rPr>
            <a:t>Risk Analysis of Isolation Process</a:t>
          </a:r>
        </a:p>
      </dgm:t>
    </dgm:pt>
    <dgm:pt modelId="{AFD3621A-C2EC-3243-9167-D62C181C8FC4}" type="parTrans" cxnId="{9C8008BA-DAA2-9240-8E31-31E464DFC127}">
      <dgm:prSet/>
      <dgm:spPr/>
      <dgm:t>
        <a:bodyPr/>
        <a:lstStyle/>
        <a:p>
          <a:endParaRPr lang="en-GB"/>
        </a:p>
      </dgm:t>
    </dgm:pt>
    <dgm:pt modelId="{D53428B5-C368-3042-BB44-833F593055EE}" type="sibTrans" cxnId="{9C8008BA-DAA2-9240-8E31-31E464DFC127}">
      <dgm:prSet custT="1">
        <dgm:style>
          <a:lnRef idx="2">
            <a:schemeClr val="accent1">
              <a:shade val="15000"/>
            </a:schemeClr>
          </a:lnRef>
          <a:fillRef idx="1">
            <a:schemeClr val="accent1"/>
          </a:fillRef>
          <a:effectRef idx="0">
            <a:schemeClr val="accent1"/>
          </a:effectRef>
          <a:fontRef idx="minor">
            <a:schemeClr val="lt1"/>
          </a:fontRef>
        </dgm:style>
      </dgm:prSet>
      <dgm:spPr>
        <a:solidFill>
          <a:srgbClr val="F25C40"/>
        </a:solidFill>
        <a:ln>
          <a:solidFill>
            <a:srgbClr val="F25C40"/>
          </a:solidFill>
        </a:ln>
      </dgm:spPr>
      <dgm:t>
        <a:bodyPr rtlCol="0" anchor="ctr"/>
        <a:lstStyle/>
        <a:p>
          <a:pPr marL="0" algn="ctr" defTabSz="914400" rtl="0" eaLnBrk="1" latinLnBrk="0" hangingPunct="1"/>
          <a:endParaRPr lang="en-GB" sz="1800" kern="1200">
            <a:solidFill>
              <a:schemeClr val="lt1"/>
            </a:solidFill>
            <a:latin typeface="+mn-lt"/>
            <a:ea typeface="+mn-ea"/>
            <a:cs typeface="+mn-cs"/>
          </a:endParaRPr>
        </a:p>
      </dgm:t>
    </dgm:pt>
    <dgm:pt modelId="{D265EADF-D3E9-9048-981C-3702C2A8EB25}">
      <dgm:prSet phldrT="[Text]" custT="1"/>
      <dgm:spPr>
        <a:solidFill>
          <a:srgbClr val="FFC000"/>
        </a:solidFill>
        <a:ln>
          <a:solidFill>
            <a:srgbClr val="FFC000"/>
          </a:solidFill>
        </a:ln>
      </dgm:spPr>
      <dgm:t>
        <a:bodyPr/>
        <a:lstStyle/>
        <a:p>
          <a:r>
            <a:rPr lang="en-GB" sz="2200" dirty="0"/>
            <a:t>Workplace Risk Assessment and Control (WRAC)</a:t>
          </a:r>
        </a:p>
      </dgm:t>
    </dgm:pt>
    <dgm:pt modelId="{C58F4488-61E8-CC42-9D71-B5633745E507}" type="parTrans" cxnId="{02A97B34-1BBF-AF49-8367-2207DD73B59C}">
      <dgm:prSet/>
      <dgm:spPr/>
      <dgm:t>
        <a:bodyPr/>
        <a:lstStyle/>
        <a:p>
          <a:endParaRPr lang="en-GB"/>
        </a:p>
      </dgm:t>
    </dgm:pt>
    <dgm:pt modelId="{FEE1D036-AF39-444E-9497-3E93FA1B2B7D}" type="sibTrans" cxnId="{02A97B34-1BBF-AF49-8367-2207DD73B59C}">
      <dgm:prSet/>
      <dgm:spPr/>
      <dgm:t>
        <a:bodyPr/>
        <a:lstStyle/>
        <a:p>
          <a:endParaRPr lang="en-GB"/>
        </a:p>
      </dgm:t>
    </dgm:pt>
    <dgm:pt modelId="{5E86C55D-3873-6143-B8C5-2C14DF7A31D8}" type="pres">
      <dgm:prSet presAssocID="{9041E75C-471A-0447-8E10-E693EC0A344C}" presName="linearFlow" presStyleCnt="0">
        <dgm:presLayoutVars>
          <dgm:resizeHandles val="exact"/>
        </dgm:presLayoutVars>
      </dgm:prSet>
      <dgm:spPr/>
    </dgm:pt>
    <dgm:pt modelId="{64766D96-1566-A749-BDC2-088CD519C5AD}" type="pres">
      <dgm:prSet presAssocID="{324F3EB7-6355-044F-88D0-D594C725D98C}" presName="node" presStyleLbl="node1" presStyleIdx="0" presStyleCnt="2">
        <dgm:presLayoutVars>
          <dgm:bulletEnabled val="1"/>
        </dgm:presLayoutVars>
      </dgm:prSet>
      <dgm:spPr>
        <a:xfrm>
          <a:off x="636374" y="409"/>
          <a:ext cx="2413426" cy="1340792"/>
        </a:xfrm>
        <a:prstGeom prst="roundRect">
          <a:avLst>
            <a:gd name="adj" fmla="val 10000"/>
          </a:avLst>
        </a:prstGeom>
      </dgm:spPr>
    </dgm:pt>
    <dgm:pt modelId="{8ABBE01A-0CE4-8549-BDA6-C50A1838D44D}" type="pres">
      <dgm:prSet presAssocID="{D53428B5-C368-3042-BB44-833F593055EE}" presName="sibTrans" presStyleLbl="sibTrans2D1" presStyleIdx="0" presStyleCnt="1"/>
      <dgm:spPr>
        <a:xfrm rot="5400000">
          <a:off x="1591688" y="1374721"/>
          <a:ext cx="502797" cy="603356"/>
        </a:xfrm>
        <a:prstGeom prst="rightArrow">
          <a:avLst>
            <a:gd name="adj1" fmla="val 60000"/>
            <a:gd name="adj2" fmla="val 50000"/>
          </a:avLst>
        </a:prstGeom>
      </dgm:spPr>
    </dgm:pt>
    <dgm:pt modelId="{97CF8BAD-7E05-684F-8590-1B178604D2EE}" type="pres">
      <dgm:prSet presAssocID="{D53428B5-C368-3042-BB44-833F593055EE}" presName="connectorText" presStyleLbl="sibTrans2D1" presStyleIdx="0" presStyleCnt="1"/>
      <dgm:spPr/>
    </dgm:pt>
    <dgm:pt modelId="{5D92C815-2FB3-3B46-B048-4BD962326B20}" type="pres">
      <dgm:prSet presAssocID="{D265EADF-D3E9-9048-981C-3702C2A8EB25}" presName="node" presStyleLbl="node1" presStyleIdx="1" presStyleCnt="2">
        <dgm:presLayoutVars>
          <dgm:bulletEnabled val="1"/>
        </dgm:presLayoutVars>
      </dgm:prSet>
      <dgm:spPr/>
    </dgm:pt>
  </dgm:ptLst>
  <dgm:cxnLst>
    <dgm:cxn modelId="{40CF5700-D632-9346-8417-174348BA8280}" type="presOf" srcId="{9041E75C-471A-0447-8E10-E693EC0A344C}" destId="{5E86C55D-3873-6143-B8C5-2C14DF7A31D8}" srcOrd="0" destOrd="0" presId="urn:microsoft.com/office/officeart/2005/8/layout/process2"/>
    <dgm:cxn modelId="{02F94B31-EABE-4C40-B3CF-DDBF490E3A33}" type="presOf" srcId="{D265EADF-D3E9-9048-981C-3702C2A8EB25}" destId="{5D92C815-2FB3-3B46-B048-4BD962326B20}" srcOrd="0" destOrd="0" presId="urn:microsoft.com/office/officeart/2005/8/layout/process2"/>
    <dgm:cxn modelId="{02A97B34-1BBF-AF49-8367-2207DD73B59C}" srcId="{9041E75C-471A-0447-8E10-E693EC0A344C}" destId="{D265EADF-D3E9-9048-981C-3702C2A8EB25}" srcOrd="1" destOrd="0" parTransId="{C58F4488-61E8-CC42-9D71-B5633745E507}" sibTransId="{FEE1D036-AF39-444E-9497-3E93FA1B2B7D}"/>
    <dgm:cxn modelId="{2430B768-37B8-F548-BCB5-2319C6843E25}" type="presOf" srcId="{324F3EB7-6355-044F-88D0-D594C725D98C}" destId="{64766D96-1566-A749-BDC2-088CD519C5AD}" srcOrd="0" destOrd="0" presId="urn:microsoft.com/office/officeart/2005/8/layout/process2"/>
    <dgm:cxn modelId="{9C8008BA-DAA2-9240-8E31-31E464DFC127}" srcId="{9041E75C-471A-0447-8E10-E693EC0A344C}" destId="{324F3EB7-6355-044F-88D0-D594C725D98C}" srcOrd="0" destOrd="0" parTransId="{AFD3621A-C2EC-3243-9167-D62C181C8FC4}" sibTransId="{D53428B5-C368-3042-BB44-833F593055EE}"/>
    <dgm:cxn modelId="{51A959BB-FA4E-0F4E-AED9-6C4FC53A95C1}" type="presOf" srcId="{D53428B5-C368-3042-BB44-833F593055EE}" destId="{8ABBE01A-0CE4-8549-BDA6-C50A1838D44D}" srcOrd="0" destOrd="0" presId="urn:microsoft.com/office/officeart/2005/8/layout/process2"/>
    <dgm:cxn modelId="{735B76E0-D854-374E-B36B-7F2A0C48558D}" type="presOf" srcId="{D53428B5-C368-3042-BB44-833F593055EE}" destId="{97CF8BAD-7E05-684F-8590-1B178604D2EE}" srcOrd="1" destOrd="0" presId="urn:microsoft.com/office/officeart/2005/8/layout/process2"/>
    <dgm:cxn modelId="{47A1F19F-DADC-7341-813B-93B3CD089DC9}" type="presParOf" srcId="{5E86C55D-3873-6143-B8C5-2C14DF7A31D8}" destId="{64766D96-1566-A749-BDC2-088CD519C5AD}" srcOrd="0" destOrd="0" presId="urn:microsoft.com/office/officeart/2005/8/layout/process2"/>
    <dgm:cxn modelId="{E799A3C6-33A3-2346-A60C-649BA5842E44}" type="presParOf" srcId="{5E86C55D-3873-6143-B8C5-2C14DF7A31D8}" destId="{8ABBE01A-0CE4-8549-BDA6-C50A1838D44D}" srcOrd="1" destOrd="0" presId="urn:microsoft.com/office/officeart/2005/8/layout/process2"/>
    <dgm:cxn modelId="{8E609298-8713-3843-8AC6-DA4A0BF2F914}" type="presParOf" srcId="{8ABBE01A-0CE4-8549-BDA6-C50A1838D44D}" destId="{97CF8BAD-7E05-684F-8590-1B178604D2EE}" srcOrd="0" destOrd="0" presId="urn:microsoft.com/office/officeart/2005/8/layout/process2"/>
    <dgm:cxn modelId="{FFC9D73C-E921-D84E-A32E-C56ED899CD9B}" type="presParOf" srcId="{5E86C55D-3873-6143-B8C5-2C14DF7A31D8}" destId="{5D92C815-2FB3-3B46-B048-4BD962326B20}" srcOrd="2"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041E75C-471A-0447-8E10-E693EC0A344C}" type="doc">
      <dgm:prSet loTypeId="urn:microsoft.com/office/officeart/2005/8/layout/process2" loCatId="" qsTypeId="urn:microsoft.com/office/officeart/2005/8/quickstyle/simple1" qsCatId="simple" csTypeId="urn:microsoft.com/office/officeart/2005/8/colors/accent1_2" csCatId="accent1" phldr="1"/>
      <dgm:spPr/>
    </dgm:pt>
    <dgm:pt modelId="{324F3EB7-6355-044F-88D0-D594C725D98C}">
      <dgm:prSet phldrT="[Text]" custT="1"/>
      <dgm:spPr>
        <a:solidFill>
          <a:srgbClr val="F25C40"/>
        </a:solidFill>
        <a:ln w="12700" cap="flat" cmpd="sng" algn="ctr">
          <a:solidFill>
            <a:srgbClr val="F25C40"/>
          </a:solidFill>
          <a:prstDash val="solid"/>
          <a:miter lim="800000"/>
        </a:ln>
        <a:effectLst/>
      </dgm:spPr>
      <dgm:t>
        <a:bodyPr spcFirstLastPara="0" vert="horz" wrap="square" lIns="72390" tIns="72390" rIns="72390" bIns="72390" numCol="1" spcCol="1270" anchor="ctr" anchorCtr="0"/>
        <a:lstStyle/>
        <a:p>
          <a:pPr marL="0" lvl="0" indent="0" algn="ctr" defTabSz="844550">
            <a:lnSpc>
              <a:spcPct val="90000"/>
            </a:lnSpc>
            <a:spcBef>
              <a:spcPct val="0"/>
            </a:spcBef>
            <a:spcAft>
              <a:spcPct val="35000"/>
            </a:spcAft>
            <a:buNone/>
          </a:pPr>
          <a:r>
            <a:rPr lang="en-GB" sz="1900" kern="1200" dirty="0">
              <a:solidFill>
                <a:srgbClr val="FFFFFF"/>
              </a:solidFill>
              <a:latin typeface="Calibri" panose="020F0502020204030204"/>
              <a:ea typeface="+mn-ea"/>
              <a:cs typeface="+mn-cs"/>
            </a:rPr>
            <a:t>Critical Risk Analysis of ‘Contact with Live Electrical Conductors’</a:t>
          </a:r>
        </a:p>
      </dgm:t>
    </dgm:pt>
    <dgm:pt modelId="{AFD3621A-C2EC-3243-9167-D62C181C8FC4}" type="parTrans" cxnId="{9C8008BA-DAA2-9240-8E31-31E464DFC127}">
      <dgm:prSet/>
      <dgm:spPr/>
      <dgm:t>
        <a:bodyPr/>
        <a:lstStyle/>
        <a:p>
          <a:endParaRPr lang="en-GB"/>
        </a:p>
      </dgm:t>
    </dgm:pt>
    <dgm:pt modelId="{D53428B5-C368-3042-BB44-833F593055EE}" type="sibTrans" cxnId="{9C8008BA-DAA2-9240-8E31-31E464DFC127}">
      <dgm:prSet custT="1">
        <dgm:style>
          <a:lnRef idx="2">
            <a:schemeClr val="accent1">
              <a:shade val="15000"/>
            </a:schemeClr>
          </a:lnRef>
          <a:fillRef idx="1">
            <a:schemeClr val="accent1"/>
          </a:fillRef>
          <a:effectRef idx="0">
            <a:schemeClr val="accent1"/>
          </a:effectRef>
          <a:fontRef idx="minor">
            <a:schemeClr val="lt1"/>
          </a:fontRef>
        </dgm:style>
      </dgm:prSet>
      <dgm:spPr>
        <a:solidFill>
          <a:srgbClr val="F25C40"/>
        </a:solidFill>
        <a:ln>
          <a:solidFill>
            <a:srgbClr val="F25C40"/>
          </a:solidFill>
        </a:ln>
      </dgm:spPr>
      <dgm:t>
        <a:bodyPr spcFirstLastPara="0" vert="horz" wrap="square" lIns="0" tIns="0" rIns="0" bIns="0" numCol="1" spcCol="1270" rtlCol="0" anchor="ctr" anchorCtr="0"/>
        <a:lstStyle/>
        <a:p>
          <a:pPr marL="0" lvl="0" indent="0" algn="ctr" defTabSz="914400" rtl="0" eaLnBrk="1" latinLnBrk="0" hangingPunct="1">
            <a:lnSpc>
              <a:spcPct val="90000"/>
            </a:lnSpc>
            <a:spcBef>
              <a:spcPct val="0"/>
            </a:spcBef>
            <a:spcAft>
              <a:spcPct val="35000"/>
            </a:spcAft>
            <a:buNone/>
          </a:pPr>
          <a:endParaRPr lang="en-GB" sz="1800" kern="1200">
            <a:solidFill>
              <a:srgbClr val="FFFFFF"/>
            </a:solidFill>
            <a:latin typeface="Calibri" panose="020F0502020204030204"/>
            <a:ea typeface="+mn-ea"/>
            <a:cs typeface="+mn-cs"/>
          </a:endParaRPr>
        </a:p>
      </dgm:t>
    </dgm:pt>
    <dgm:pt modelId="{D265EADF-D3E9-9048-981C-3702C2A8EB25}">
      <dgm:prSet phldrT="[Text]" custT="1"/>
      <dgm:spPr>
        <a:solidFill>
          <a:srgbClr val="3D8B4B"/>
        </a:solidFill>
        <a:ln>
          <a:solidFill>
            <a:srgbClr val="3D8B4B"/>
          </a:solidFill>
        </a:ln>
      </dgm:spPr>
      <dgm:t>
        <a:bodyPr/>
        <a:lstStyle/>
        <a:p>
          <a:r>
            <a:rPr lang="en-GB" sz="2200" dirty="0"/>
            <a:t>Bowtie Analysis</a:t>
          </a:r>
        </a:p>
      </dgm:t>
    </dgm:pt>
    <dgm:pt modelId="{C58F4488-61E8-CC42-9D71-B5633745E507}" type="parTrans" cxnId="{02A97B34-1BBF-AF49-8367-2207DD73B59C}">
      <dgm:prSet/>
      <dgm:spPr/>
      <dgm:t>
        <a:bodyPr/>
        <a:lstStyle/>
        <a:p>
          <a:endParaRPr lang="en-GB"/>
        </a:p>
      </dgm:t>
    </dgm:pt>
    <dgm:pt modelId="{FEE1D036-AF39-444E-9497-3E93FA1B2B7D}" type="sibTrans" cxnId="{02A97B34-1BBF-AF49-8367-2207DD73B59C}">
      <dgm:prSet/>
      <dgm:spPr/>
      <dgm:t>
        <a:bodyPr/>
        <a:lstStyle/>
        <a:p>
          <a:endParaRPr lang="en-GB"/>
        </a:p>
      </dgm:t>
    </dgm:pt>
    <dgm:pt modelId="{5E86C55D-3873-6143-B8C5-2C14DF7A31D8}" type="pres">
      <dgm:prSet presAssocID="{9041E75C-471A-0447-8E10-E693EC0A344C}" presName="linearFlow" presStyleCnt="0">
        <dgm:presLayoutVars>
          <dgm:resizeHandles val="exact"/>
        </dgm:presLayoutVars>
      </dgm:prSet>
      <dgm:spPr/>
    </dgm:pt>
    <dgm:pt modelId="{64766D96-1566-A749-BDC2-088CD519C5AD}" type="pres">
      <dgm:prSet presAssocID="{324F3EB7-6355-044F-88D0-D594C725D98C}" presName="node" presStyleLbl="node1" presStyleIdx="0" presStyleCnt="2">
        <dgm:presLayoutVars>
          <dgm:bulletEnabled val="1"/>
        </dgm:presLayoutVars>
      </dgm:prSet>
      <dgm:spPr>
        <a:xfrm>
          <a:off x="636374" y="409"/>
          <a:ext cx="2413426" cy="1340792"/>
        </a:xfrm>
        <a:prstGeom prst="roundRect">
          <a:avLst>
            <a:gd name="adj" fmla="val 10000"/>
          </a:avLst>
        </a:prstGeom>
      </dgm:spPr>
    </dgm:pt>
    <dgm:pt modelId="{8ABBE01A-0CE4-8549-BDA6-C50A1838D44D}" type="pres">
      <dgm:prSet presAssocID="{D53428B5-C368-3042-BB44-833F593055EE}" presName="sibTrans" presStyleLbl="sibTrans2D1" presStyleIdx="0" presStyleCnt="1"/>
      <dgm:spPr>
        <a:xfrm rot="5400000">
          <a:off x="1591688" y="1374721"/>
          <a:ext cx="502797" cy="603356"/>
        </a:xfrm>
        <a:prstGeom prst="rightArrow">
          <a:avLst>
            <a:gd name="adj1" fmla="val 60000"/>
            <a:gd name="adj2" fmla="val 50000"/>
          </a:avLst>
        </a:prstGeom>
      </dgm:spPr>
    </dgm:pt>
    <dgm:pt modelId="{97CF8BAD-7E05-684F-8590-1B178604D2EE}" type="pres">
      <dgm:prSet presAssocID="{D53428B5-C368-3042-BB44-833F593055EE}" presName="connectorText" presStyleLbl="sibTrans2D1" presStyleIdx="0" presStyleCnt="1"/>
      <dgm:spPr/>
    </dgm:pt>
    <dgm:pt modelId="{5D92C815-2FB3-3B46-B048-4BD962326B20}" type="pres">
      <dgm:prSet presAssocID="{D265EADF-D3E9-9048-981C-3702C2A8EB25}" presName="node" presStyleLbl="node1" presStyleIdx="1" presStyleCnt="2">
        <dgm:presLayoutVars>
          <dgm:bulletEnabled val="1"/>
        </dgm:presLayoutVars>
      </dgm:prSet>
      <dgm:spPr/>
    </dgm:pt>
  </dgm:ptLst>
  <dgm:cxnLst>
    <dgm:cxn modelId="{40CF5700-D632-9346-8417-174348BA8280}" type="presOf" srcId="{9041E75C-471A-0447-8E10-E693EC0A344C}" destId="{5E86C55D-3873-6143-B8C5-2C14DF7A31D8}" srcOrd="0" destOrd="0" presId="urn:microsoft.com/office/officeart/2005/8/layout/process2"/>
    <dgm:cxn modelId="{02F94B31-EABE-4C40-B3CF-DDBF490E3A33}" type="presOf" srcId="{D265EADF-D3E9-9048-981C-3702C2A8EB25}" destId="{5D92C815-2FB3-3B46-B048-4BD962326B20}" srcOrd="0" destOrd="0" presId="urn:microsoft.com/office/officeart/2005/8/layout/process2"/>
    <dgm:cxn modelId="{02A97B34-1BBF-AF49-8367-2207DD73B59C}" srcId="{9041E75C-471A-0447-8E10-E693EC0A344C}" destId="{D265EADF-D3E9-9048-981C-3702C2A8EB25}" srcOrd="1" destOrd="0" parTransId="{C58F4488-61E8-CC42-9D71-B5633745E507}" sibTransId="{FEE1D036-AF39-444E-9497-3E93FA1B2B7D}"/>
    <dgm:cxn modelId="{2430B768-37B8-F548-BCB5-2319C6843E25}" type="presOf" srcId="{324F3EB7-6355-044F-88D0-D594C725D98C}" destId="{64766D96-1566-A749-BDC2-088CD519C5AD}" srcOrd="0" destOrd="0" presId="urn:microsoft.com/office/officeart/2005/8/layout/process2"/>
    <dgm:cxn modelId="{9C8008BA-DAA2-9240-8E31-31E464DFC127}" srcId="{9041E75C-471A-0447-8E10-E693EC0A344C}" destId="{324F3EB7-6355-044F-88D0-D594C725D98C}" srcOrd="0" destOrd="0" parTransId="{AFD3621A-C2EC-3243-9167-D62C181C8FC4}" sibTransId="{D53428B5-C368-3042-BB44-833F593055EE}"/>
    <dgm:cxn modelId="{51A959BB-FA4E-0F4E-AED9-6C4FC53A95C1}" type="presOf" srcId="{D53428B5-C368-3042-BB44-833F593055EE}" destId="{8ABBE01A-0CE4-8549-BDA6-C50A1838D44D}" srcOrd="0" destOrd="0" presId="urn:microsoft.com/office/officeart/2005/8/layout/process2"/>
    <dgm:cxn modelId="{735B76E0-D854-374E-B36B-7F2A0C48558D}" type="presOf" srcId="{D53428B5-C368-3042-BB44-833F593055EE}" destId="{97CF8BAD-7E05-684F-8590-1B178604D2EE}" srcOrd="1" destOrd="0" presId="urn:microsoft.com/office/officeart/2005/8/layout/process2"/>
    <dgm:cxn modelId="{47A1F19F-DADC-7341-813B-93B3CD089DC9}" type="presParOf" srcId="{5E86C55D-3873-6143-B8C5-2C14DF7A31D8}" destId="{64766D96-1566-A749-BDC2-088CD519C5AD}" srcOrd="0" destOrd="0" presId="urn:microsoft.com/office/officeart/2005/8/layout/process2"/>
    <dgm:cxn modelId="{E799A3C6-33A3-2346-A60C-649BA5842E44}" type="presParOf" srcId="{5E86C55D-3873-6143-B8C5-2C14DF7A31D8}" destId="{8ABBE01A-0CE4-8549-BDA6-C50A1838D44D}" srcOrd="1" destOrd="0" presId="urn:microsoft.com/office/officeart/2005/8/layout/process2"/>
    <dgm:cxn modelId="{8E609298-8713-3843-8AC6-DA4A0BF2F914}" type="presParOf" srcId="{8ABBE01A-0CE4-8549-BDA6-C50A1838D44D}" destId="{97CF8BAD-7E05-684F-8590-1B178604D2EE}" srcOrd="0" destOrd="0" presId="urn:microsoft.com/office/officeart/2005/8/layout/process2"/>
    <dgm:cxn modelId="{FFC9D73C-E921-D84E-A32E-C56ED899CD9B}" type="presParOf" srcId="{5E86C55D-3873-6143-B8C5-2C14DF7A31D8}" destId="{5D92C815-2FB3-3B46-B048-4BD962326B20}" srcOrd="2" destOrd="0" presId="urn:microsoft.com/office/officeart/2005/8/layout/process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ABC698-7FFE-EF41-BD15-B0A835909242}">
      <dsp:nvSpPr>
        <dsp:cNvPr id="0" name=""/>
        <dsp:cNvSpPr/>
      </dsp:nvSpPr>
      <dsp:spPr>
        <a:xfrm>
          <a:off x="3201" y="1064600"/>
          <a:ext cx="3900509" cy="1560203"/>
        </a:xfrm>
        <a:prstGeom prst="chevron">
          <a:avLst/>
        </a:prstGeom>
        <a:solidFill>
          <a:srgbClr val="F25C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018" tIns="46673" rIns="46673" bIns="46673" numCol="1" spcCol="1270" anchor="ctr" anchorCtr="0">
          <a:noAutofit/>
        </a:bodyPr>
        <a:lstStyle/>
        <a:p>
          <a:pPr marL="0" lvl="0" indent="0" algn="ctr" defTabSz="1555750">
            <a:lnSpc>
              <a:spcPct val="90000"/>
            </a:lnSpc>
            <a:spcBef>
              <a:spcPct val="0"/>
            </a:spcBef>
            <a:spcAft>
              <a:spcPct val="35000"/>
            </a:spcAft>
            <a:buNone/>
          </a:pPr>
          <a:r>
            <a:rPr lang="en-US" sz="3500" kern="1200"/>
            <a:t>Get your tools</a:t>
          </a:r>
        </a:p>
      </dsp:txBody>
      <dsp:txXfrm>
        <a:off x="783303" y="1064600"/>
        <a:ext cx="2340306" cy="1560203"/>
      </dsp:txXfrm>
    </dsp:sp>
    <dsp:sp modelId="{C3F14761-36EA-3244-8645-D8DCC7BB0FF3}">
      <dsp:nvSpPr>
        <dsp:cNvPr id="0" name=""/>
        <dsp:cNvSpPr/>
      </dsp:nvSpPr>
      <dsp:spPr>
        <a:xfrm>
          <a:off x="3513659" y="1064600"/>
          <a:ext cx="3900509" cy="1560203"/>
        </a:xfrm>
        <a:prstGeom prst="chevron">
          <a:avLst/>
        </a:prstGeom>
        <a:solidFill>
          <a:srgbClr val="F25C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018" tIns="46673" rIns="46673" bIns="46673" numCol="1" spcCol="1270" anchor="ctr" anchorCtr="0">
          <a:noAutofit/>
        </a:bodyPr>
        <a:lstStyle/>
        <a:p>
          <a:pPr marL="0" lvl="0" indent="0" algn="ctr" defTabSz="1555750">
            <a:lnSpc>
              <a:spcPct val="90000"/>
            </a:lnSpc>
            <a:spcBef>
              <a:spcPct val="0"/>
            </a:spcBef>
            <a:spcAft>
              <a:spcPct val="35000"/>
            </a:spcAft>
            <a:buNone/>
          </a:pPr>
          <a:r>
            <a:rPr lang="en-US" sz="3500" kern="1200"/>
            <a:t>Get rid of distractions</a:t>
          </a:r>
        </a:p>
      </dsp:txBody>
      <dsp:txXfrm>
        <a:off x="4293761" y="1064600"/>
        <a:ext cx="2340306" cy="1560203"/>
      </dsp:txXfrm>
    </dsp:sp>
    <dsp:sp modelId="{E95BAC56-080B-864A-9AE5-2B81DCB250CC}">
      <dsp:nvSpPr>
        <dsp:cNvPr id="0" name=""/>
        <dsp:cNvSpPr/>
      </dsp:nvSpPr>
      <dsp:spPr>
        <a:xfrm>
          <a:off x="7024118" y="1064600"/>
          <a:ext cx="3900509" cy="1560203"/>
        </a:xfrm>
        <a:prstGeom prst="chevron">
          <a:avLst/>
        </a:prstGeom>
        <a:solidFill>
          <a:srgbClr val="F25C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018" tIns="46673" rIns="46673" bIns="46673" numCol="1" spcCol="1270" anchor="ctr" anchorCtr="0">
          <a:noAutofit/>
        </a:bodyPr>
        <a:lstStyle/>
        <a:p>
          <a:pPr marL="0" lvl="0" indent="0" algn="ctr" defTabSz="1555750">
            <a:lnSpc>
              <a:spcPct val="90000"/>
            </a:lnSpc>
            <a:spcBef>
              <a:spcPct val="0"/>
            </a:spcBef>
            <a:spcAft>
              <a:spcPct val="35000"/>
            </a:spcAft>
            <a:buNone/>
          </a:pPr>
          <a:r>
            <a:rPr lang="en-US" sz="3500" kern="1200" dirty="0"/>
            <a:t>Get in state</a:t>
          </a:r>
        </a:p>
      </dsp:txBody>
      <dsp:txXfrm>
        <a:off x="7804220" y="1064600"/>
        <a:ext cx="2340306" cy="156020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766D96-1566-A749-BDC2-088CD519C5AD}">
      <dsp:nvSpPr>
        <dsp:cNvPr id="0" name=""/>
        <dsp:cNvSpPr/>
      </dsp:nvSpPr>
      <dsp:spPr>
        <a:xfrm>
          <a:off x="636374" y="409"/>
          <a:ext cx="2413426" cy="1340792"/>
        </a:xfrm>
        <a:prstGeom prst="roundRect">
          <a:avLst>
            <a:gd name="adj" fmla="val 10000"/>
          </a:avLst>
        </a:prstGeom>
        <a:solidFill>
          <a:srgbClr val="F25C40"/>
        </a:solidFill>
        <a:ln w="12700" cap="flat" cmpd="sng" algn="ctr">
          <a:solidFill>
            <a:srgbClr val="F25C4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t>Assessment of Electrical Protection Infrastructure</a:t>
          </a:r>
        </a:p>
      </dsp:txBody>
      <dsp:txXfrm>
        <a:off x="675644" y="39679"/>
        <a:ext cx="2334886" cy="1262252"/>
      </dsp:txXfrm>
    </dsp:sp>
    <dsp:sp modelId="{8ABBE01A-0CE4-8549-BDA6-C50A1838D44D}">
      <dsp:nvSpPr>
        <dsp:cNvPr id="0" name=""/>
        <dsp:cNvSpPr/>
      </dsp:nvSpPr>
      <dsp:spPr>
        <a:xfrm rot="5400000">
          <a:off x="1591688" y="1374721"/>
          <a:ext cx="502797" cy="603356"/>
        </a:xfrm>
        <a:prstGeom prst="rightArrow">
          <a:avLst>
            <a:gd name="adj1" fmla="val 60000"/>
            <a:gd name="adj2" fmla="val 50000"/>
          </a:avLst>
        </a:prstGeom>
        <a:solidFill>
          <a:srgbClr val="F25C40"/>
        </a:solidFill>
        <a:ln>
          <a:solidFill>
            <a:srgbClr val="F25C40"/>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a:p>
      </dsp:txBody>
      <dsp:txXfrm rot="-5400000">
        <a:off x="1662080" y="1425001"/>
        <a:ext cx="362014" cy="351958"/>
      </dsp:txXfrm>
    </dsp:sp>
    <dsp:sp modelId="{5D92C815-2FB3-3B46-B048-4BD962326B20}">
      <dsp:nvSpPr>
        <dsp:cNvPr id="0" name=""/>
        <dsp:cNvSpPr/>
      </dsp:nvSpPr>
      <dsp:spPr>
        <a:xfrm>
          <a:off x="636374" y="2011598"/>
          <a:ext cx="2413426" cy="1340792"/>
        </a:xfrm>
        <a:prstGeom prst="roundRect">
          <a:avLst>
            <a:gd name="adj" fmla="val 10000"/>
          </a:avLst>
        </a:prstGeom>
        <a:solidFill>
          <a:srgbClr val="FFC000"/>
        </a:solidFill>
        <a:ln w="12700" cap="flat" cmpd="sng" algn="ctr">
          <a:solidFill>
            <a:srgbClr val="FFC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t>Hazard Operability Study (HAZOP), Failure Modes Effects Analysis (FEMA)</a:t>
          </a:r>
        </a:p>
      </dsp:txBody>
      <dsp:txXfrm>
        <a:off x="675644" y="2050868"/>
        <a:ext cx="2334886" cy="126225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0030C3-8A66-1C40-B609-328D1581793C}">
      <dsp:nvSpPr>
        <dsp:cNvPr id="0" name=""/>
        <dsp:cNvSpPr/>
      </dsp:nvSpPr>
      <dsp:spPr>
        <a:xfrm>
          <a:off x="1241" y="241991"/>
          <a:ext cx="4518064" cy="2259032"/>
        </a:xfrm>
        <a:prstGeom prst="roundRect">
          <a:avLst>
            <a:gd name="adj" fmla="val 10000"/>
          </a:avLst>
        </a:prstGeom>
        <a:solidFill>
          <a:srgbClr val="F25C40"/>
        </a:solidFill>
        <a:ln w="12700" cap="flat" cmpd="sng" algn="ctr">
          <a:solidFill>
            <a:srgbClr val="F25C4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245" tIns="36830" rIns="55245" bIns="36830" numCol="1" spcCol="1270" anchor="ctr" anchorCtr="0">
          <a:noAutofit/>
        </a:bodyPr>
        <a:lstStyle/>
        <a:p>
          <a:pPr marL="0" lvl="0" indent="0" algn="ctr" defTabSz="1289050">
            <a:lnSpc>
              <a:spcPct val="90000"/>
            </a:lnSpc>
            <a:spcBef>
              <a:spcPct val="0"/>
            </a:spcBef>
            <a:spcAft>
              <a:spcPct val="35000"/>
            </a:spcAft>
            <a:buNone/>
          </a:pPr>
          <a:r>
            <a:rPr lang="en-GB" sz="2900" kern="1200" dirty="0"/>
            <a:t>Review each bowtie and ensure it has been used for a loss of control unwanted event only.  </a:t>
          </a:r>
          <a:endParaRPr lang="en-US" sz="2900" kern="1200" dirty="0"/>
        </a:p>
      </dsp:txBody>
      <dsp:txXfrm>
        <a:off x="67406" y="308156"/>
        <a:ext cx="4385734" cy="2126702"/>
      </dsp:txXfrm>
    </dsp:sp>
    <dsp:sp modelId="{2E45FE5D-446D-7E42-97FC-4C2B276C4BEA}">
      <dsp:nvSpPr>
        <dsp:cNvPr id="0" name=""/>
        <dsp:cNvSpPr/>
      </dsp:nvSpPr>
      <dsp:spPr>
        <a:xfrm>
          <a:off x="5648822" y="241991"/>
          <a:ext cx="4518064" cy="2259032"/>
        </a:xfrm>
        <a:prstGeom prst="roundRect">
          <a:avLst>
            <a:gd name="adj" fmla="val 10000"/>
          </a:avLst>
        </a:prstGeom>
        <a:solidFill>
          <a:srgbClr val="F25C40"/>
        </a:solidFill>
        <a:ln w="12700" cap="flat" cmpd="sng" algn="ctr">
          <a:solidFill>
            <a:srgbClr val="F25C4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245" tIns="36830" rIns="55245" bIns="36830" numCol="1" spcCol="1270" anchor="ctr" anchorCtr="0">
          <a:noAutofit/>
        </a:bodyPr>
        <a:lstStyle/>
        <a:p>
          <a:pPr marL="0" lvl="0" indent="0" algn="ctr" defTabSz="1289050">
            <a:lnSpc>
              <a:spcPct val="90000"/>
            </a:lnSpc>
            <a:spcBef>
              <a:spcPct val="0"/>
            </a:spcBef>
            <a:spcAft>
              <a:spcPct val="35000"/>
            </a:spcAft>
            <a:buNone/>
          </a:pPr>
          <a:r>
            <a:rPr lang="en-GB" sz="2900" kern="1200" dirty="0"/>
            <a:t>If you find examples of incorrect use, you need to implement the right tool to give you the best chance of saving lives.</a:t>
          </a:r>
          <a:endParaRPr lang="en-US" sz="2900" kern="1200" dirty="0"/>
        </a:p>
      </dsp:txBody>
      <dsp:txXfrm>
        <a:off x="5714987" y="308156"/>
        <a:ext cx="4385734" cy="212670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4BA556-3215-C846-A052-DC6BFE2556A7}">
      <dsp:nvSpPr>
        <dsp:cNvPr id="0" name=""/>
        <dsp:cNvSpPr/>
      </dsp:nvSpPr>
      <dsp:spPr>
        <a:xfrm>
          <a:off x="9844" y="408514"/>
          <a:ext cx="2942555" cy="1765533"/>
        </a:xfrm>
        <a:prstGeom prst="roundRect">
          <a:avLst>
            <a:gd name="adj" fmla="val 10000"/>
          </a:avLst>
        </a:prstGeom>
        <a:solidFill>
          <a:srgbClr val="3333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solidFill>
                <a:srgbClr val="45D62B"/>
              </a:solidFill>
            </a:rPr>
            <a:t>Book a time and date</a:t>
          </a:r>
        </a:p>
      </dsp:txBody>
      <dsp:txXfrm>
        <a:off x="61555" y="460225"/>
        <a:ext cx="2839133" cy="1662111"/>
      </dsp:txXfrm>
    </dsp:sp>
    <dsp:sp modelId="{A5455ED7-4767-5545-B6D3-3560A71D43F5}">
      <dsp:nvSpPr>
        <dsp:cNvPr id="0" name=""/>
        <dsp:cNvSpPr/>
      </dsp:nvSpPr>
      <dsp:spPr>
        <a:xfrm>
          <a:off x="3246655" y="926404"/>
          <a:ext cx="623821" cy="729753"/>
        </a:xfrm>
        <a:prstGeom prst="rightArrow">
          <a:avLst>
            <a:gd name="adj1" fmla="val 60000"/>
            <a:gd name="adj2" fmla="val 50000"/>
          </a:avLst>
        </a:prstGeom>
        <a:solidFill>
          <a:srgbClr val="45D62B"/>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77950">
            <a:lnSpc>
              <a:spcPct val="90000"/>
            </a:lnSpc>
            <a:spcBef>
              <a:spcPct val="0"/>
            </a:spcBef>
            <a:spcAft>
              <a:spcPct val="35000"/>
            </a:spcAft>
            <a:buNone/>
          </a:pPr>
          <a:endParaRPr lang="en-GB" sz="3100" kern="1200"/>
        </a:p>
      </dsp:txBody>
      <dsp:txXfrm>
        <a:off x="3246655" y="1072355"/>
        <a:ext cx="436675" cy="437851"/>
      </dsp:txXfrm>
    </dsp:sp>
    <dsp:sp modelId="{7680E5F8-48C7-8E48-BEBE-F9D6805582A4}">
      <dsp:nvSpPr>
        <dsp:cNvPr id="0" name=""/>
        <dsp:cNvSpPr/>
      </dsp:nvSpPr>
      <dsp:spPr>
        <a:xfrm>
          <a:off x="4129421" y="408514"/>
          <a:ext cx="2942555" cy="1765533"/>
        </a:xfrm>
        <a:prstGeom prst="roundRect">
          <a:avLst>
            <a:gd name="adj" fmla="val 10000"/>
          </a:avLst>
        </a:prstGeom>
        <a:solidFill>
          <a:srgbClr val="333333"/>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solidFill>
                <a:srgbClr val="45D62B"/>
              </a:solidFill>
              <a:latin typeface="Arial"/>
              <a:ea typeface="+mn-ea"/>
              <a:cs typeface="+mn-cs"/>
            </a:rPr>
            <a:t>15-minute call with Christian</a:t>
          </a:r>
        </a:p>
      </dsp:txBody>
      <dsp:txXfrm>
        <a:off x="4181132" y="460225"/>
        <a:ext cx="2839133" cy="1662111"/>
      </dsp:txXfrm>
    </dsp:sp>
    <dsp:sp modelId="{648A5112-5EBD-0148-AD9F-5853EBB29832}">
      <dsp:nvSpPr>
        <dsp:cNvPr id="0" name=""/>
        <dsp:cNvSpPr/>
      </dsp:nvSpPr>
      <dsp:spPr>
        <a:xfrm>
          <a:off x="7366232" y="926404"/>
          <a:ext cx="623821" cy="729753"/>
        </a:xfrm>
        <a:prstGeom prst="rightArrow">
          <a:avLst>
            <a:gd name="adj1" fmla="val 60000"/>
            <a:gd name="adj2" fmla="val 50000"/>
          </a:avLst>
        </a:prstGeom>
        <a:solidFill>
          <a:srgbClr val="45D62B"/>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77950">
            <a:lnSpc>
              <a:spcPct val="90000"/>
            </a:lnSpc>
            <a:spcBef>
              <a:spcPct val="0"/>
            </a:spcBef>
            <a:spcAft>
              <a:spcPct val="35000"/>
            </a:spcAft>
            <a:buNone/>
          </a:pPr>
          <a:endParaRPr lang="en-GB" sz="3100" kern="1200"/>
        </a:p>
      </dsp:txBody>
      <dsp:txXfrm>
        <a:off x="7366232" y="1072355"/>
        <a:ext cx="436675" cy="437851"/>
      </dsp:txXfrm>
    </dsp:sp>
    <dsp:sp modelId="{4371CD3F-1DFC-BE42-AE63-17021B2E747F}">
      <dsp:nvSpPr>
        <dsp:cNvPr id="0" name=""/>
        <dsp:cNvSpPr/>
      </dsp:nvSpPr>
      <dsp:spPr>
        <a:xfrm>
          <a:off x="8248999" y="408514"/>
          <a:ext cx="2942555" cy="1765533"/>
        </a:xfrm>
        <a:prstGeom prst="roundRect">
          <a:avLst>
            <a:gd name="adj" fmla="val 10000"/>
          </a:avLst>
        </a:prstGeom>
        <a:solidFill>
          <a:srgbClr val="333333"/>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solidFill>
                <a:srgbClr val="45D62B"/>
              </a:solidFill>
              <a:latin typeface="Arial"/>
              <a:ea typeface="+mn-ea"/>
              <a:cs typeface="+mn-cs"/>
            </a:rPr>
            <a:t>You have a plan</a:t>
          </a:r>
        </a:p>
      </dsp:txBody>
      <dsp:txXfrm>
        <a:off x="8300710" y="460225"/>
        <a:ext cx="2839133" cy="1662111"/>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244F17-0D7C-40E3-9A66-FB8BB86F1EB4}">
      <dsp:nvSpPr>
        <dsp:cNvPr id="0" name=""/>
        <dsp:cNvSpPr/>
      </dsp:nvSpPr>
      <dsp:spPr>
        <a:xfrm>
          <a:off x="788670" y="0"/>
          <a:ext cx="8938260" cy="3948876"/>
        </a:xfrm>
        <a:prstGeom prst="rightArrow">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A29074F-DD2B-4C7A-80E4-09147EDB462A}">
      <dsp:nvSpPr>
        <dsp:cNvPr id="0" name=""/>
        <dsp:cNvSpPr/>
      </dsp:nvSpPr>
      <dsp:spPr>
        <a:xfrm>
          <a:off x="128" y="1184662"/>
          <a:ext cx="5129435" cy="1579550"/>
        </a:xfrm>
        <a:prstGeom prst="roundRect">
          <a:avLst/>
        </a:prstGeom>
        <a:solidFill>
          <a:srgbClr val="F25C40"/>
        </a:solidFill>
        <a:ln w="12700" cap="flat" cmpd="sng" algn="ctr">
          <a:solidFill>
            <a:srgbClr val="F25C40">
              <a:alpha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kern="1200" dirty="0"/>
            <a:t>Attend our next Virtual Bowtie Masterclass</a:t>
          </a:r>
        </a:p>
      </dsp:txBody>
      <dsp:txXfrm>
        <a:off x="77235" y="1261769"/>
        <a:ext cx="4975221" cy="1425336"/>
      </dsp:txXfrm>
    </dsp:sp>
    <dsp:sp modelId="{87CE9408-72FD-4C25-920C-5BD8F5A099A6}">
      <dsp:nvSpPr>
        <dsp:cNvPr id="0" name=""/>
        <dsp:cNvSpPr/>
      </dsp:nvSpPr>
      <dsp:spPr>
        <a:xfrm>
          <a:off x="5386035" y="1184662"/>
          <a:ext cx="5129435" cy="1579550"/>
        </a:xfrm>
        <a:prstGeom prst="roundRect">
          <a:avLst/>
        </a:prstGeom>
        <a:solidFill>
          <a:srgbClr val="F25C40"/>
        </a:solidFill>
        <a:ln w="12700" cap="flat" cmpd="sng" algn="ctr">
          <a:solidFill>
            <a:srgbClr val="F25C40">
              <a:alpha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kern="1200"/>
            <a:t>It’s not for everyone.</a:t>
          </a:r>
        </a:p>
      </dsp:txBody>
      <dsp:txXfrm>
        <a:off x="5463142" y="1261769"/>
        <a:ext cx="4975221" cy="142533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7E3CAD-95A7-4D6A-BF28-75C8C080641A}">
      <dsp:nvSpPr>
        <dsp:cNvPr id="0" name=""/>
        <dsp:cNvSpPr/>
      </dsp:nvSpPr>
      <dsp:spPr>
        <a:xfrm>
          <a:off x="718664" y="202202"/>
          <a:ext cx="1955812" cy="1955812"/>
        </a:xfrm>
        <a:prstGeom prst="round2DiagRect">
          <a:avLst>
            <a:gd name="adj1" fmla="val 29727"/>
            <a:gd name="adj2" fmla="val 0"/>
          </a:avLst>
        </a:prstGeom>
        <a:solidFill>
          <a:srgbClr val="F25C40"/>
        </a:solidFill>
        <a:ln>
          <a:noFill/>
        </a:ln>
        <a:effectLst/>
      </dsp:spPr>
      <dsp:style>
        <a:lnRef idx="0">
          <a:scrgbClr r="0" g="0" b="0"/>
        </a:lnRef>
        <a:fillRef idx="1">
          <a:scrgbClr r="0" g="0" b="0"/>
        </a:fillRef>
        <a:effectRef idx="0">
          <a:scrgbClr r="0" g="0" b="0"/>
        </a:effectRef>
        <a:fontRef idx="minor"/>
      </dsp:style>
    </dsp:sp>
    <dsp:sp modelId="{26128CA4-8888-4643-AEF1-1B7141F6E169}">
      <dsp:nvSpPr>
        <dsp:cNvPr id="0" name=""/>
        <dsp:cNvSpPr/>
      </dsp:nvSpPr>
      <dsp:spPr>
        <a:xfrm>
          <a:off x="1135476" y="619014"/>
          <a:ext cx="1122187" cy="1122187"/>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E542DFC-F3F4-4E6E-8A34-DAF4D38A1838}">
      <dsp:nvSpPr>
        <dsp:cNvPr id="0" name=""/>
        <dsp:cNvSpPr/>
      </dsp:nvSpPr>
      <dsp:spPr>
        <a:xfrm>
          <a:off x="93445" y="2767202"/>
          <a:ext cx="32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89050">
            <a:lnSpc>
              <a:spcPct val="90000"/>
            </a:lnSpc>
            <a:spcBef>
              <a:spcPct val="0"/>
            </a:spcBef>
            <a:spcAft>
              <a:spcPct val="35000"/>
            </a:spcAft>
            <a:buNone/>
            <a:defRPr cap="all"/>
          </a:pPr>
          <a:r>
            <a:rPr lang="en-US" sz="2900" kern="1200" cap="none" dirty="0"/>
            <a:t>What’s The Problem? </a:t>
          </a:r>
        </a:p>
      </dsp:txBody>
      <dsp:txXfrm>
        <a:off x="93445" y="2767202"/>
        <a:ext cx="3206250" cy="720000"/>
      </dsp:txXfrm>
    </dsp:sp>
    <dsp:sp modelId="{0A4C04B2-9269-4B5A-BE9C-D5BF4D9EC545}">
      <dsp:nvSpPr>
        <dsp:cNvPr id="0" name=""/>
        <dsp:cNvSpPr/>
      </dsp:nvSpPr>
      <dsp:spPr>
        <a:xfrm>
          <a:off x="4486008" y="202202"/>
          <a:ext cx="1955812" cy="1955812"/>
        </a:xfrm>
        <a:prstGeom prst="round2DiagRect">
          <a:avLst>
            <a:gd name="adj1" fmla="val 29727"/>
            <a:gd name="adj2" fmla="val 0"/>
          </a:avLst>
        </a:prstGeom>
        <a:solidFill>
          <a:srgbClr val="F25C40"/>
        </a:solidFill>
        <a:ln>
          <a:noFill/>
        </a:ln>
        <a:effectLst/>
      </dsp:spPr>
      <dsp:style>
        <a:lnRef idx="0">
          <a:scrgbClr r="0" g="0" b="0"/>
        </a:lnRef>
        <a:fillRef idx="1">
          <a:scrgbClr r="0" g="0" b="0"/>
        </a:fillRef>
        <a:effectRef idx="0">
          <a:scrgbClr r="0" g="0" b="0"/>
        </a:effectRef>
        <a:fontRef idx="minor"/>
      </dsp:style>
    </dsp:sp>
    <dsp:sp modelId="{61479BCF-5D3A-44BA-A31C-4833107E1D6F}">
      <dsp:nvSpPr>
        <dsp:cNvPr id="0" name=""/>
        <dsp:cNvSpPr/>
      </dsp:nvSpPr>
      <dsp:spPr>
        <a:xfrm>
          <a:off x="4902820" y="619014"/>
          <a:ext cx="1122187" cy="1122187"/>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28C9FB6-A183-42A0-96BF-4A09D64B7F41}">
      <dsp:nvSpPr>
        <dsp:cNvPr id="0" name=""/>
        <dsp:cNvSpPr/>
      </dsp:nvSpPr>
      <dsp:spPr>
        <a:xfrm>
          <a:off x="3860789" y="2767202"/>
          <a:ext cx="32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defRPr cap="all"/>
          </a:pPr>
          <a:r>
            <a:rPr lang="en-US" sz="2500" kern="1200" cap="none" dirty="0">
              <a:solidFill>
                <a:srgbClr val="000000">
                  <a:hueOff val="0"/>
                  <a:satOff val="0"/>
                  <a:lumOff val="0"/>
                  <a:alphaOff val="0"/>
                </a:srgbClr>
              </a:solidFill>
              <a:latin typeface="Calibri" panose="020F0502020204030204"/>
              <a:ea typeface="+mn-ea"/>
              <a:cs typeface="+mn-cs"/>
            </a:rPr>
            <a:t>How do we know this to be true?</a:t>
          </a:r>
        </a:p>
      </dsp:txBody>
      <dsp:txXfrm>
        <a:off x="3860789" y="2767202"/>
        <a:ext cx="3206250" cy="720000"/>
      </dsp:txXfrm>
    </dsp:sp>
    <dsp:sp modelId="{B859022F-5367-4B65-92A0-DC706049EDCB}">
      <dsp:nvSpPr>
        <dsp:cNvPr id="0" name=""/>
        <dsp:cNvSpPr/>
      </dsp:nvSpPr>
      <dsp:spPr>
        <a:xfrm>
          <a:off x="8253352" y="202202"/>
          <a:ext cx="1955812" cy="1955812"/>
        </a:xfrm>
        <a:prstGeom prst="round2DiagRect">
          <a:avLst>
            <a:gd name="adj1" fmla="val 29727"/>
            <a:gd name="adj2" fmla="val 0"/>
          </a:avLst>
        </a:prstGeom>
        <a:solidFill>
          <a:srgbClr val="F25C40"/>
        </a:solidFill>
        <a:ln>
          <a:noFill/>
        </a:ln>
        <a:effectLst/>
      </dsp:spPr>
      <dsp:style>
        <a:lnRef idx="0">
          <a:scrgbClr r="0" g="0" b="0"/>
        </a:lnRef>
        <a:fillRef idx="1">
          <a:scrgbClr r="0" g="0" b="0"/>
        </a:fillRef>
        <a:effectRef idx="0">
          <a:scrgbClr r="0" g="0" b="0"/>
        </a:effectRef>
        <a:fontRef idx="minor"/>
      </dsp:style>
    </dsp:sp>
    <dsp:sp modelId="{02EAD472-0F90-4817-879D-D80FB88850EF}">
      <dsp:nvSpPr>
        <dsp:cNvPr id="0" name=""/>
        <dsp:cNvSpPr/>
      </dsp:nvSpPr>
      <dsp:spPr>
        <a:xfrm>
          <a:off x="8670164" y="619014"/>
          <a:ext cx="1122187" cy="1122187"/>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D40258E-B9ED-460C-BCAF-79EDB1C33557}">
      <dsp:nvSpPr>
        <dsp:cNvPr id="0" name=""/>
        <dsp:cNvSpPr/>
      </dsp:nvSpPr>
      <dsp:spPr>
        <a:xfrm>
          <a:off x="7628133" y="2767202"/>
          <a:ext cx="32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89050">
            <a:lnSpc>
              <a:spcPct val="90000"/>
            </a:lnSpc>
            <a:spcBef>
              <a:spcPct val="0"/>
            </a:spcBef>
            <a:spcAft>
              <a:spcPct val="35000"/>
            </a:spcAft>
            <a:buNone/>
            <a:defRPr cap="all"/>
          </a:pPr>
          <a:r>
            <a:rPr lang="en-US" sz="2900" kern="1200" cap="none" dirty="0"/>
            <a:t>My Promise</a:t>
          </a:r>
        </a:p>
      </dsp:txBody>
      <dsp:txXfrm>
        <a:off x="7628133" y="2767202"/>
        <a:ext cx="3206250" cy="7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D02EB3-BECB-C942-84A3-71A73E7D5BFC}">
      <dsp:nvSpPr>
        <dsp:cNvPr id="0" name=""/>
        <dsp:cNvSpPr/>
      </dsp:nvSpPr>
      <dsp:spPr>
        <a:xfrm>
          <a:off x="0" y="582511"/>
          <a:ext cx="5483266" cy="983384"/>
        </a:xfrm>
        <a:prstGeom prst="roundRect">
          <a:avLst/>
        </a:prstGeom>
        <a:solidFill>
          <a:srgbClr val="F25C40"/>
        </a:solidFill>
        <a:ln w="12700" cap="flat" cmpd="sng" algn="ctr">
          <a:solidFill>
            <a:srgbClr val="F25C4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kern="1200" dirty="0"/>
            <a:t>3 Strategies</a:t>
          </a:r>
        </a:p>
      </dsp:txBody>
      <dsp:txXfrm>
        <a:off x="48005" y="630516"/>
        <a:ext cx="5387256" cy="887374"/>
      </dsp:txXfrm>
    </dsp:sp>
    <dsp:sp modelId="{FAEFBF1F-3409-7D45-892C-29E9B99C1DF2}">
      <dsp:nvSpPr>
        <dsp:cNvPr id="0" name=""/>
        <dsp:cNvSpPr/>
      </dsp:nvSpPr>
      <dsp:spPr>
        <a:xfrm>
          <a:off x="0" y="1683976"/>
          <a:ext cx="5483266" cy="983384"/>
        </a:xfrm>
        <a:prstGeom prst="roundRect">
          <a:avLst/>
        </a:prstGeom>
        <a:solidFill>
          <a:srgbClr val="F25C40"/>
        </a:solidFill>
        <a:ln w="12700" cap="flat" cmpd="sng" algn="ctr">
          <a:solidFill>
            <a:srgbClr val="F25C4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kern="1200"/>
            <a:t>Q&amp;A</a:t>
          </a:r>
        </a:p>
      </dsp:txBody>
      <dsp:txXfrm>
        <a:off x="48005" y="1731981"/>
        <a:ext cx="5387256" cy="887374"/>
      </dsp:txXfrm>
    </dsp:sp>
    <dsp:sp modelId="{75D4FF76-055D-CC46-A9FB-4994BF816D6D}">
      <dsp:nvSpPr>
        <dsp:cNvPr id="0" name=""/>
        <dsp:cNvSpPr/>
      </dsp:nvSpPr>
      <dsp:spPr>
        <a:xfrm>
          <a:off x="0" y="2785441"/>
          <a:ext cx="5483266" cy="983384"/>
        </a:xfrm>
        <a:prstGeom prst="roundRect">
          <a:avLst/>
        </a:prstGeom>
        <a:solidFill>
          <a:srgbClr val="F25C40"/>
        </a:solidFill>
        <a:ln w="12700" cap="flat" cmpd="sng" algn="ctr">
          <a:solidFill>
            <a:srgbClr val="F25C4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kern="1200" dirty="0"/>
            <a:t>My all won’t be enough</a:t>
          </a:r>
        </a:p>
      </dsp:txBody>
      <dsp:txXfrm>
        <a:off x="48005" y="2833446"/>
        <a:ext cx="5387256" cy="88737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86C802-16FD-4867-B254-0D760AFEFEB0}">
      <dsp:nvSpPr>
        <dsp:cNvPr id="0" name=""/>
        <dsp:cNvSpPr/>
      </dsp:nvSpPr>
      <dsp:spPr>
        <a:xfrm>
          <a:off x="0" y="895997"/>
          <a:ext cx="6364224" cy="1654149"/>
        </a:xfrm>
        <a:prstGeom prst="roundRect">
          <a:avLst>
            <a:gd name="adj" fmla="val 10000"/>
          </a:avLst>
        </a:prstGeom>
        <a:solidFill>
          <a:srgbClr val="F25C40"/>
        </a:solidFill>
        <a:ln>
          <a:noFill/>
        </a:ln>
        <a:effectLst/>
      </dsp:spPr>
      <dsp:style>
        <a:lnRef idx="0">
          <a:scrgbClr r="0" g="0" b="0"/>
        </a:lnRef>
        <a:fillRef idx="1">
          <a:scrgbClr r="0" g="0" b="0"/>
        </a:fillRef>
        <a:effectRef idx="0">
          <a:scrgbClr r="0" g="0" b="0"/>
        </a:effectRef>
        <a:fontRef idx="minor"/>
      </dsp:style>
    </dsp:sp>
    <dsp:sp modelId="{26E2FDE5-BAE1-4701-B5D5-EEE8319CAE98}">
      <dsp:nvSpPr>
        <dsp:cNvPr id="0" name=""/>
        <dsp:cNvSpPr/>
      </dsp:nvSpPr>
      <dsp:spPr>
        <a:xfrm>
          <a:off x="500380" y="1268181"/>
          <a:ext cx="909782" cy="909782"/>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9F4321A-899C-49D8-A7E8-9B9A6BD11BFD}">
      <dsp:nvSpPr>
        <dsp:cNvPr id="0" name=""/>
        <dsp:cNvSpPr/>
      </dsp:nvSpPr>
      <dsp:spPr>
        <a:xfrm>
          <a:off x="1910542" y="895997"/>
          <a:ext cx="4453681" cy="1654149"/>
        </a:xfrm>
        <a:prstGeom prst="rect">
          <a:avLst/>
        </a:prstGeom>
        <a:solidFill>
          <a:srgbClr val="F25C40"/>
        </a:solidFill>
        <a:ln>
          <a:noFill/>
        </a:ln>
        <a:effectLst/>
      </dsp:spPr>
      <dsp:style>
        <a:lnRef idx="0">
          <a:scrgbClr r="0" g="0" b="0"/>
        </a:lnRef>
        <a:fillRef idx="0">
          <a:scrgbClr r="0" g="0" b="0"/>
        </a:fillRef>
        <a:effectRef idx="0">
          <a:scrgbClr r="0" g="0" b="0"/>
        </a:effectRef>
        <a:fontRef idx="minor"/>
      </dsp:style>
      <dsp:txBody>
        <a:bodyPr spcFirstLastPara="0" vert="horz" wrap="square" lIns="175064" tIns="175064" rIns="175064" bIns="175064" numCol="1" spcCol="1270" anchor="ctr" anchorCtr="0">
          <a:noAutofit/>
        </a:bodyPr>
        <a:lstStyle/>
        <a:p>
          <a:pPr marL="0" lvl="0" indent="0" algn="l" defTabSz="1022350">
            <a:lnSpc>
              <a:spcPct val="100000"/>
            </a:lnSpc>
            <a:spcBef>
              <a:spcPct val="0"/>
            </a:spcBef>
            <a:spcAft>
              <a:spcPct val="35000"/>
            </a:spcAft>
            <a:buNone/>
          </a:pPr>
          <a:r>
            <a:rPr lang="en-US" sz="2300" kern="1200" dirty="0"/>
            <a:t>You have absolutely clarity on the unwanted event to be analysed is</a:t>
          </a:r>
        </a:p>
      </dsp:txBody>
      <dsp:txXfrm>
        <a:off x="1910542" y="895997"/>
        <a:ext cx="4453681" cy="1654149"/>
      </dsp:txXfrm>
    </dsp:sp>
    <dsp:sp modelId="{8804C090-BAE4-4FFF-A645-DAA7C9854D4B}">
      <dsp:nvSpPr>
        <dsp:cNvPr id="0" name=""/>
        <dsp:cNvSpPr/>
      </dsp:nvSpPr>
      <dsp:spPr>
        <a:xfrm>
          <a:off x="0" y="2963684"/>
          <a:ext cx="6364224" cy="1654149"/>
        </a:xfrm>
        <a:prstGeom prst="roundRect">
          <a:avLst>
            <a:gd name="adj" fmla="val 10000"/>
          </a:avLst>
        </a:prstGeom>
        <a:solidFill>
          <a:srgbClr val="F25C40"/>
        </a:solidFill>
        <a:ln>
          <a:solidFill>
            <a:srgbClr val="F25C40"/>
          </a:solidFill>
        </a:ln>
        <a:effectLst/>
      </dsp:spPr>
      <dsp:style>
        <a:lnRef idx="0">
          <a:scrgbClr r="0" g="0" b="0"/>
        </a:lnRef>
        <a:fillRef idx="1">
          <a:scrgbClr r="0" g="0" b="0"/>
        </a:fillRef>
        <a:effectRef idx="0">
          <a:scrgbClr r="0" g="0" b="0"/>
        </a:effectRef>
        <a:fontRef idx="minor"/>
      </dsp:style>
    </dsp:sp>
    <dsp:sp modelId="{20E3F6CD-E4DE-4E37-95C5-7D4BD9EF9E55}">
      <dsp:nvSpPr>
        <dsp:cNvPr id="0" name=""/>
        <dsp:cNvSpPr/>
      </dsp:nvSpPr>
      <dsp:spPr>
        <a:xfrm>
          <a:off x="500380" y="3335868"/>
          <a:ext cx="909782" cy="909782"/>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6A3850C-A632-4BDA-AF2F-FFF0323F9DF0}">
      <dsp:nvSpPr>
        <dsp:cNvPr id="0" name=""/>
        <dsp:cNvSpPr/>
      </dsp:nvSpPr>
      <dsp:spPr>
        <a:xfrm>
          <a:off x="1910542" y="2963684"/>
          <a:ext cx="4453681" cy="16541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5064" tIns="175064" rIns="175064" bIns="175064" numCol="1" spcCol="1270" anchor="ctr" anchorCtr="0">
          <a:noAutofit/>
        </a:bodyPr>
        <a:lstStyle/>
        <a:p>
          <a:pPr marL="0" lvl="0" indent="0" algn="l" defTabSz="1022350">
            <a:lnSpc>
              <a:spcPct val="100000"/>
            </a:lnSpc>
            <a:spcBef>
              <a:spcPct val="0"/>
            </a:spcBef>
            <a:spcAft>
              <a:spcPct val="35000"/>
            </a:spcAft>
            <a:buNone/>
          </a:pPr>
          <a:r>
            <a:rPr lang="en-US" sz="2300" kern="1200" dirty="0"/>
            <a:t>Your Bowtie Analysis descriptions aligned to the Broad-Brush Risk Assessment Events</a:t>
          </a:r>
        </a:p>
      </dsp:txBody>
      <dsp:txXfrm>
        <a:off x="1910542" y="2963684"/>
        <a:ext cx="4453681" cy="165414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BD0034-77C6-C64E-A832-396A0AA1E754}">
      <dsp:nvSpPr>
        <dsp:cNvPr id="0" name=""/>
        <dsp:cNvSpPr/>
      </dsp:nvSpPr>
      <dsp:spPr>
        <a:xfrm>
          <a:off x="8751" y="933013"/>
          <a:ext cx="6213276" cy="2485310"/>
        </a:xfrm>
        <a:prstGeom prst="homePlate">
          <a:avLst/>
        </a:prstGeom>
        <a:solidFill>
          <a:srgbClr val="F25C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354" tIns="82677" rIns="41339" bIns="82677" numCol="1" spcCol="1270" anchor="ctr" anchorCtr="0">
          <a:noAutofit/>
        </a:bodyPr>
        <a:lstStyle/>
        <a:p>
          <a:pPr marL="0" lvl="0" indent="0" algn="ctr" defTabSz="1377950">
            <a:lnSpc>
              <a:spcPct val="90000"/>
            </a:lnSpc>
            <a:spcBef>
              <a:spcPct val="0"/>
            </a:spcBef>
            <a:spcAft>
              <a:spcPct val="35000"/>
            </a:spcAft>
            <a:buNone/>
          </a:pPr>
          <a:r>
            <a:rPr lang="en-GB" sz="3100" kern="1200" dirty="0"/>
            <a:t>Review your current bowties and ensure all the unwanted events are described as the point of loss of control.</a:t>
          </a:r>
          <a:endParaRPr lang="en-US" sz="3100" kern="1200" dirty="0"/>
        </a:p>
      </dsp:txBody>
      <dsp:txXfrm>
        <a:off x="8751" y="933013"/>
        <a:ext cx="5591949" cy="2485310"/>
      </dsp:txXfrm>
    </dsp:sp>
    <dsp:sp modelId="{0DC56338-8B38-A349-B871-76530FB10B3C}">
      <dsp:nvSpPr>
        <dsp:cNvPr id="0" name=""/>
        <dsp:cNvSpPr/>
      </dsp:nvSpPr>
      <dsp:spPr>
        <a:xfrm>
          <a:off x="4979372" y="933013"/>
          <a:ext cx="6213276" cy="2485310"/>
        </a:xfrm>
        <a:prstGeom prst="chevron">
          <a:avLst/>
        </a:prstGeom>
        <a:solidFill>
          <a:srgbClr val="F25C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4016" tIns="82677" rIns="41339" bIns="82677" numCol="1" spcCol="1270" anchor="ctr" anchorCtr="0">
          <a:noAutofit/>
        </a:bodyPr>
        <a:lstStyle/>
        <a:p>
          <a:pPr marL="0" lvl="0" indent="0" algn="ctr" defTabSz="1377950">
            <a:lnSpc>
              <a:spcPct val="90000"/>
            </a:lnSpc>
            <a:spcBef>
              <a:spcPct val="0"/>
            </a:spcBef>
            <a:spcAft>
              <a:spcPct val="35000"/>
            </a:spcAft>
            <a:buNone/>
          </a:pPr>
          <a:r>
            <a:rPr lang="en-GB" sz="3100" kern="1200"/>
            <a:t>If you find bowtie deficiencies, you need to fix them to give you the best chance of saving lives.</a:t>
          </a:r>
          <a:endParaRPr lang="en-US" sz="3100" kern="1200"/>
        </a:p>
      </dsp:txBody>
      <dsp:txXfrm>
        <a:off x="6222027" y="933013"/>
        <a:ext cx="3727966" cy="248531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F9A3C8-6939-4CEF-9B1D-D466C5DDE26A}">
      <dsp:nvSpPr>
        <dsp:cNvPr id="0" name=""/>
        <dsp:cNvSpPr/>
      </dsp:nvSpPr>
      <dsp:spPr>
        <a:xfrm>
          <a:off x="0" y="1929841"/>
          <a:ext cx="6364224" cy="1654149"/>
        </a:xfrm>
        <a:prstGeom prst="roundRect">
          <a:avLst>
            <a:gd name="adj" fmla="val 10000"/>
          </a:avLst>
        </a:prstGeom>
        <a:solidFill>
          <a:srgbClr val="F25C40"/>
        </a:solidFill>
        <a:ln>
          <a:noFill/>
        </a:ln>
        <a:effectLst/>
      </dsp:spPr>
      <dsp:style>
        <a:lnRef idx="0">
          <a:scrgbClr r="0" g="0" b="0"/>
        </a:lnRef>
        <a:fillRef idx="1">
          <a:scrgbClr r="0" g="0" b="0"/>
        </a:fillRef>
        <a:effectRef idx="0">
          <a:scrgbClr r="0" g="0" b="0"/>
        </a:effectRef>
        <a:fontRef idx="minor"/>
      </dsp:style>
    </dsp:sp>
    <dsp:sp modelId="{5759E610-351F-457D-915C-4093461FC1FF}">
      <dsp:nvSpPr>
        <dsp:cNvPr id="0" name=""/>
        <dsp:cNvSpPr/>
      </dsp:nvSpPr>
      <dsp:spPr>
        <a:xfrm>
          <a:off x="500380" y="2302024"/>
          <a:ext cx="909782" cy="909782"/>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FB94D8D-692D-4E2A-91D6-1C051F44073D}">
      <dsp:nvSpPr>
        <dsp:cNvPr id="0" name=""/>
        <dsp:cNvSpPr/>
      </dsp:nvSpPr>
      <dsp:spPr>
        <a:xfrm>
          <a:off x="1910542" y="1929841"/>
          <a:ext cx="4453681" cy="1654149"/>
        </a:xfrm>
        <a:prstGeom prst="rect">
          <a:avLst/>
        </a:prstGeom>
        <a:solidFill>
          <a:srgbClr val="F25C40"/>
        </a:solidFill>
        <a:ln>
          <a:solidFill>
            <a:srgbClr val="F25C40"/>
          </a:solidFill>
        </a:ln>
        <a:effectLst/>
      </dsp:spPr>
      <dsp:style>
        <a:lnRef idx="0">
          <a:scrgbClr r="0" g="0" b="0"/>
        </a:lnRef>
        <a:fillRef idx="0">
          <a:scrgbClr r="0" g="0" b="0"/>
        </a:fillRef>
        <a:effectRef idx="0">
          <a:scrgbClr r="0" g="0" b="0"/>
        </a:effectRef>
        <a:fontRef idx="minor"/>
      </dsp:style>
      <dsp:txBody>
        <a:bodyPr spcFirstLastPara="0" vert="horz" wrap="square" lIns="175064" tIns="175064" rIns="175064" bIns="175064" numCol="1" spcCol="1270" anchor="ctr" anchorCtr="0">
          <a:noAutofit/>
        </a:bodyPr>
        <a:lstStyle/>
        <a:p>
          <a:pPr marL="0" lvl="0" indent="0" algn="l" defTabSz="1111250">
            <a:lnSpc>
              <a:spcPct val="100000"/>
            </a:lnSpc>
            <a:spcBef>
              <a:spcPct val="0"/>
            </a:spcBef>
            <a:spcAft>
              <a:spcPct val="35000"/>
            </a:spcAft>
            <a:buNone/>
          </a:pPr>
          <a:r>
            <a:rPr lang="en-US" sz="2500" kern="1200" dirty="0"/>
            <a:t>We knew when to use a bowtie and when not to.</a:t>
          </a:r>
        </a:p>
      </dsp:txBody>
      <dsp:txXfrm>
        <a:off x="1910542" y="1929841"/>
        <a:ext cx="4453681" cy="165414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6A6C6C-FCB7-0441-BF50-9D27B6258B0D}">
      <dsp:nvSpPr>
        <dsp:cNvPr id="0" name=""/>
        <dsp:cNvSpPr/>
      </dsp:nvSpPr>
      <dsp:spPr>
        <a:xfrm>
          <a:off x="528854" y="512"/>
          <a:ext cx="2904589" cy="1452294"/>
        </a:xfrm>
        <a:prstGeom prst="roundRect">
          <a:avLst>
            <a:gd name="adj" fmla="val 10000"/>
          </a:avLst>
        </a:prstGeom>
        <a:solidFill>
          <a:srgbClr val="3D8B4B"/>
        </a:solidFill>
        <a:ln w="12700" cap="flat" cmpd="sng" algn="ctr">
          <a:solidFill>
            <a:srgbClr val="3D8B4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US" sz="2200" kern="1200" dirty="0"/>
            <a:t>Bowtie Analysis are designed to analyse 1 x loss of control event (hazard) at a time.</a:t>
          </a:r>
        </a:p>
      </dsp:txBody>
      <dsp:txXfrm>
        <a:off x="571390" y="43048"/>
        <a:ext cx="2819517" cy="1367222"/>
      </dsp:txXfrm>
    </dsp:sp>
    <dsp:sp modelId="{DD185283-7189-BD44-BED6-08EC95BE976C}">
      <dsp:nvSpPr>
        <dsp:cNvPr id="0" name=""/>
        <dsp:cNvSpPr/>
      </dsp:nvSpPr>
      <dsp:spPr>
        <a:xfrm>
          <a:off x="819313" y="1452807"/>
          <a:ext cx="290458" cy="1089221"/>
        </a:xfrm>
        <a:custGeom>
          <a:avLst/>
          <a:gdLst/>
          <a:ahLst/>
          <a:cxnLst/>
          <a:rect l="0" t="0" r="0" b="0"/>
          <a:pathLst>
            <a:path>
              <a:moveTo>
                <a:pt x="0" y="0"/>
              </a:moveTo>
              <a:lnTo>
                <a:pt x="0" y="1089221"/>
              </a:lnTo>
              <a:lnTo>
                <a:pt x="290458" y="1089221"/>
              </a:lnTo>
            </a:path>
          </a:pathLst>
        </a:custGeom>
        <a:noFill/>
        <a:ln w="12700" cap="flat" cmpd="sng" algn="ctr">
          <a:solidFill>
            <a:srgbClr val="3D8B4B"/>
          </a:solidFill>
          <a:prstDash val="solid"/>
          <a:miter lim="800000"/>
        </a:ln>
        <a:effectLst/>
      </dsp:spPr>
      <dsp:style>
        <a:lnRef idx="2">
          <a:scrgbClr r="0" g="0" b="0"/>
        </a:lnRef>
        <a:fillRef idx="0">
          <a:scrgbClr r="0" g="0" b="0"/>
        </a:fillRef>
        <a:effectRef idx="0">
          <a:scrgbClr r="0" g="0" b="0"/>
        </a:effectRef>
        <a:fontRef idx="minor"/>
      </dsp:style>
    </dsp:sp>
    <dsp:sp modelId="{C3DCE6C0-0A3D-9A4A-AC35-302B5C8DFB0C}">
      <dsp:nvSpPr>
        <dsp:cNvPr id="0" name=""/>
        <dsp:cNvSpPr/>
      </dsp:nvSpPr>
      <dsp:spPr>
        <a:xfrm>
          <a:off x="1109772" y="1815880"/>
          <a:ext cx="2323671" cy="1452294"/>
        </a:xfrm>
        <a:prstGeom prst="roundRect">
          <a:avLst>
            <a:gd name="adj" fmla="val 10000"/>
          </a:avLst>
        </a:prstGeom>
        <a:solidFill>
          <a:schemeClr val="lt1">
            <a:alpha val="90000"/>
            <a:hueOff val="0"/>
            <a:satOff val="0"/>
            <a:lumOff val="0"/>
            <a:alphaOff val="0"/>
          </a:schemeClr>
        </a:solidFill>
        <a:ln w="12700" cap="flat" cmpd="sng" algn="ctr">
          <a:solidFill>
            <a:srgbClr val="3D8B4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n-US" sz="1700" kern="1200"/>
            <a:t>Contact with Live Electrical Conductors, Falling from Height, Loss of Control of Vehicle, Failure of Strata</a:t>
          </a:r>
        </a:p>
      </dsp:txBody>
      <dsp:txXfrm>
        <a:off x="1152308" y="1858416"/>
        <a:ext cx="2238599" cy="1367222"/>
      </dsp:txXfrm>
    </dsp:sp>
    <dsp:sp modelId="{E4C834F7-C16F-8A4C-9760-B34F1184AFB7}">
      <dsp:nvSpPr>
        <dsp:cNvPr id="0" name=""/>
        <dsp:cNvSpPr/>
      </dsp:nvSpPr>
      <dsp:spPr>
        <a:xfrm>
          <a:off x="4159592" y="512"/>
          <a:ext cx="2904589" cy="1452294"/>
        </a:xfrm>
        <a:prstGeom prst="roundRect">
          <a:avLst>
            <a:gd name="adj" fmla="val 10000"/>
          </a:avLst>
        </a:prstGeom>
        <a:solidFill>
          <a:srgbClr val="F25C40"/>
        </a:solidFill>
        <a:ln w="12700" cap="flat" cmpd="sng" algn="ctr">
          <a:solidFill>
            <a:srgbClr val="F25C4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US" sz="2200" kern="1200" dirty="0"/>
            <a:t>They are not designed to analyse a scope with multiple hazards.</a:t>
          </a:r>
        </a:p>
      </dsp:txBody>
      <dsp:txXfrm>
        <a:off x="4202128" y="43048"/>
        <a:ext cx="2819517" cy="1367222"/>
      </dsp:txXfrm>
    </dsp:sp>
    <dsp:sp modelId="{A0333838-8D3D-CF4B-AC04-ADC768581E76}">
      <dsp:nvSpPr>
        <dsp:cNvPr id="0" name=""/>
        <dsp:cNvSpPr/>
      </dsp:nvSpPr>
      <dsp:spPr>
        <a:xfrm>
          <a:off x="4450051" y="1452807"/>
          <a:ext cx="290458" cy="1089221"/>
        </a:xfrm>
        <a:custGeom>
          <a:avLst/>
          <a:gdLst/>
          <a:ahLst/>
          <a:cxnLst/>
          <a:rect l="0" t="0" r="0" b="0"/>
          <a:pathLst>
            <a:path>
              <a:moveTo>
                <a:pt x="0" y="0"/>
              </a:moveTo>
              <a:lnTo>
                <a:pt x="0" y="1089221"/>
              </a:lnTo>
              <a:lnTo>
                <a:pt x="290458" y="1089221"/>
              </a:lnTo>
            </a:path>
          </a:pathLst>
        </a:custGeom>
        <a:noFill/>
        <a:ln w="12700" cap="flat" cmpd="sng" algn="ctr">
          <a:solidFill>
            <a:srgbClr val="F25C40"/>
          </a:solidFill>
          <a:prstDash val="solid"/>
          <a:miter lim="800000"/>
        </a:ln>
        <a:effectLst/>
      </dsp:spPr>
      <dsp:style>
        <a:lnRef idx="2">
          <a:scrgbClr r="0" g="0" b="0"/>
        </a:lnRef>
        <a:fillRef idx="0">
          <a:scrgbClr r="0" g="0" b="0"/>
        </a:fillRef>
        <a:effectRef idx="0">
          <a:scrgbClr r="0" g="0" b="0"/>
        </a:effectRef>
        <a:fontRef idx="minor"/>
      </dsp:style>
    </dsp:sp>
    <dsp:sp modelId="{3D09566E-A489-8842-A84A-EB66DEE70CA0}">
      <dsp:nvSpPr>
        <dsp:cNvPr id="0" name=""/>
        <dsp:cNvSpPr/>
      </dsp:nvSpPr>
      <dsp:spPr>
        <a:xfrm>
          <a:off x="4740510" y="1815880"/>
          <a:ext cx="2323671" cy="1452294"/>
        </a:xfrm>
        <a:prstGeom prst="roundRect">
          <a:avLst>
            <a:gd name="adj" fmla="val 10000"/>
          </a:avLst>
        </a:prstGeom>
        <a:solidFill>
          <a:schemeClr val="lt1">
            <a:alpha val="90000"/>
            <a:hueOff val="0"/>
            <a:satOff val="0"/>
            <a:lumOff val="0"/>
            <a:alphaOff val="0"/>
          </a:schemeClr>
        </a:solidFill>
        <a:ln w="12700" cap="flat" cmpd="sng" algn="ctr">
          <a:solidFill>
            <a:srgbClr val="F25C4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n-US" sz="1700" kern="1200"/>
            <a:t>12 step Isolation process, Blasting Management Process, Confined Space Management</a:t>
          </a:r>
        </a:p>
      </dsp:txBody>
      <dsp:txXfrm>
        <a:off x="4783046" y="1858416"/>
        <a:ext cx="2238599" cy="1367222"/>
      </dsp:txXfrm>
    </dsp:sp>
    <dsp:sp modelId="{E88A8C62-44FF-1C40-A8D5-1E076EBEA8F5}">
      <dsp:nvSpPr>
        <dsp:cNvPr id="0" name=""/>
        <dsp:cNvSpPr/>
      </dsp:nvSpPr>
      <dsp:spPr>
        <a:xfrm>
          <a:off x="7790329" y="512"/>
          <a:ext cx="2904589" cy="1452294"/>
        </a:xfrm>
        <a:prstGeom prst="roundRect">
          <a:avLst>
            <a:gd name="adj" fmla="val 10000"/>
          </a:avLst>
        </a:prstGeom>
        <a:solidFill>
          <a:srgbClr val="F25C40"/>
        </a:solidFill>
        <a:ln w="12700" cap="flat" cmpd="sng" algn="ctr">
          <a:solidFill>
            <a:srgbClr val="F25C4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US" sz="2200" kern="1200" dirty="0"/>
            <a:t>They are not designed to analyse failure modes of complex systems</a:t>
          </a:r>
        </a:p>
      </dsp:txBody>
      <dsp:txXfrm>
        <a:off x="7832865" y="43048"/>
        <a:ext cx="2819517" cy="1367222"/>
      </dsp:txXfrm>
    </dsp:sp>
    <dsp:sp modelId="{8BF65516-4F2D-7E45-88F6-D3B05100E10B}">
      <dsp:nvSpPr>
        <dsp:cNvPr id="0" name=""/>
        <dsp:cNvSpPr/>
      </dsp:nvSpPr>
      <dsp:spPr>
        <a:xfrm>
          <a:off x="8080788" y="1452807"/>
          <a:ext cx="290458" cy="1089221"/>
        </a:xfrm>
        <a:custGeom>
          <a:avLst/>
          <a:gdLst/>
          <a:ahLst/>
          <a:cxnLst/>
          <a:rect l="0" t="0" r="0" b="0"/>
          <a:pathLst>
            <a:path>
              <a:moveTo>
                <a:pt x="0" y="0"/>
              </a:moveTo>
              <a:lnTo>
                <a:pt x="0" y="1089221"/>
              </a:lnTo>
              <a:lnTo>
                <a:pt x="290458" y="1089221"/>
              </a:lnTo>
            </a:path>
          </a:pathLst>
        </a:custGeom>
        <a:noFill/>
        <a:ln w="12700" cap="flat" cmpd="sng" algn="ctr">
          <a:solidFill>
            <a:srgbClr val="F25C40"/>
          </a:solidFill>
          <a:prstDash val="solid"/>
          <a:miter lim="800000"/>
        </a:ln>
        <a:effectLst/>
      </dsp:spPr>
      <dsp:style>
        <a:lnRef idx="2">
          <a:scrgbClr r="0" g="0" b="0"/>
        </a:lnRef>
        <a:fillRef idx="0">
          <a:scrgbClr r="0" g="0" b="0"/>
        </a:fillRef>
        <a:effectRef idx="0">
          <a:scrgbClr r="0" g="0" b="0"/>
        </a:effectRef>
        <a:fontRef idx="minor"/>
      </dsp:style>
    </dsp:sp>
    <dsp:sp modelId="{21B5248E-A076-3949-A7DB-64219C50050D}">
      <dsp:nvSpPr>
        <dsp:cNvPr id="0" name=""/>
        <dsp:cNvSpPr/>
      </dsp:nvSpPr>
      <dsp:spPr>
        <a:xfrm>
          <a:off x="8371247" y="1815880"/>
          <a:ext cx="2323671" cy="1452294"/>
        </a:xfrm>
        <a:prstGeom prst="roundRect">
          <a:avLst>
            <a:gd name="adj" fmla="val 10000"/>
          </a:avLst>
        </a:prstGeom>
        <a:solidFill>
          <a:schemeClr val="lt1">
            <a:alpha val="90000"/>
            <a:hueOff val="0"/>
            <a:satOff val="0"/>
            <a:lumOff val="0"/>
            <a:alphaOff val="0"/>
          </a:schemeClr>
        </a:solidFill>
        <a:ln w="12700" cap="flat" cmpd="sng" algn="ctr">
          <a:solidFill>
            <a:srgbClr val="F25C4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n-US" sz="1700" kern="1200" dirty="0"/>
            <a:t>Gas monitoring system, Electrical Protection System, </a:t>
          </a:r>
        </a:p>
      </dsp:txBody>
      <dsp:txXfrm>
        <a:off x="8413783" y="1858416"/>
        <a:ext cx="2238599" cy="136722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766D96-1566-A749-BDC2-088CD519C5AD}">
      <dsp:nvSpPr>
        <dsp:cNvPr id="0" name=""/>
        <dsp:cNvSpPr/>
      </dsp:nvSpPr>
      <dsp:spPr>
        <a:xfrm>
          <a:off x="636374" y="409"/>
          <a:ext cx="2413426" cy="1340792"/>
        </a:xfrm>
        <a:prstGeom prst="roundRect">
          <a:avLst>
            <a:gd name="adj" fmla="val 10000"/>
          </a:avLst>
        </a:prstGeom>
        <a:solidFill>
          <a:srgbClr val="F25C40"/>
        </a:solidFill>
        <a:ln w="12700" cap="flat" cmpd="sng" algn="ctr">
          <a:solidFill>
            <a:srgbClr val="F25C4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solidFill>
                <a:srgbClr val="FFFFFF"/>
              </a:solidFill>
              <a:latin typeface="Calibri" panose="020F0502020204030204"/>
              <a:ea typeface="+mn-ea"/>
              <a:cs typeface="+mn-cs"/>
            </a:rPr>
            <a:t>Risk Analysis of Isolation Process</a:t>
          </a:r>
        </a:p>
      </dsp:txBody>
      <dsp:txXfrm>
        <a:off x="675644" y="39679"/>
        <a:ext cx="2334886" cy="1262252"/>
      </dsp:txXfrm>
    </dsp:sp>
    <dsp:sp modelId="{8ABBE01A-0CE4-8549-BDA6-C50A1838D44D}">
      <dsp:nvSpPr>
        <dsp:cNvPr id="0" name=""/>
        <dsp:cNvSpPr/>
      </dsp:nvSpPr>
      <dsp:spPr>
        <a:xfrm rot="5400000">
          <a:off x="1591688" y="1374721"/>
          <a:ext cx="502797" cy="603356"/>
        </a:xfrm>
        <a:prstGeom prst="rightArrow">
          <a:avLst>
            <a:gd name="adj1" fmla="val 60000"/>
            <a:gd name="adj2" fmla="val 50000"/>
          </a:avLst>
        </a:prstGeom>
        <a:solidFill>
          <a:srgbClr val="F25C40"/>
        </a:solidFill>
        <a:ln w="12700" cap="flat" cmpd="sng" algn="ctr">
          <a:solidFill>
            <a:srgbClr val="F25C40"/>
          </a:solidFill>
          <a:prstDash val="solid"/>
          <a:miter lim="800000"/>
        </a:ln>
        <a:effectLst/>
      </dsp:spPr>
      <dsp:style>
        <a:lnRef idx="2">
          <a:schemeClr val="accent1">
            <a:shade val="15000"/>
          </a:schemeClr>
        </a:lnRef>
        <a:fillRef idx="1">
          <a:schemeClr val="accent1"/>
        </a:fillRef>
        <a:effectRef idx="0">
          <a:schemeClr val="accent1"/>
        </a:effectRef>
        <a:fontRef idx="minor">
          <a:schemeClr val="lt1"/>
        </a:fontRef>
      </dsp:style>
      <dsp:txBody>
        <a:bodyPr spcFirstLastPara="0" vert="horz" wrap="square" lIns="0" tIns="0" rIns="0" bIns="0" numCol="1" spcCol="1270" rtlCol="0" anchor="ctr" anchorCtr="0">
          <a:noAutofit/>
        </a:bodyPr>
        <a:lstStyle/>
        <a:p>
          <a:pPr marL="0" lvl="0" indent="0" algn="ctr" defTabSz="914400" rtl="0" eaLnBrk="1" latinLnBrk="0" hangingPunct="1">
            <a:lnSpc>
              <a:spcPct val="90000"/>
            </a:lnSpc>
            <a:spcBef>
              <a:spcPct val="0"/>
            </a:spcBef>
            <a:spcAft>
              <a:spcPct val="35000"/>
            </a:spcAft>
            <a:buNone/>
          </a:pPr>
          <a:endParaRPr lang="en-GB" sz="1800" kern="1200">
            <a:solidFill>
              <a:schemeClr val="lt1"/>
            </a:solidFill>
            <a:latin typeface="+mn-lt"/>
            <a:ea typeface="+mn-ea"/>
            <a:cs typeface="+mn-cs"/>
          </a:endParaRPr>
        </a:p>
      </dsp:txBody>
      <dsp:txXfrm rot="-5400000">
        <a:off x="1662080" y="1425001"/>
        <a:ext cx="362014" cy="351958"/>
      </dsp:txXfrm>
    </dsp:sp>
    <dsp:sp modelId="{5D92C815-2FB3-3B46-B048-4BD962326B20}">
      <dsp:nvSpPr>
        <dsp:cNvPr id="0" name=""/>
        <dsp:cNvSpPr/>
      </dsp:nvSpPr>
      <dsp:spPr>
        <a:xfrm>
          <a:off x="636374" y="2011598"/>
          <a:ext cx="2413426" cy="1340792"/>
        </a:xfrm>
        <a:prstGeom prst="roundRect">
          <a:avLst>
            <a:gd name="adj" fmla="val 10000"/>
          </a:avLst>
        </a:prstGeom>
        <a:solidFill>
          <a:srgbClr val="FFC000"/>
        </a:solidFill>
        <a:ln w="12700" cap="flat" cmpd="sng" algn="ctr">
          <a:solidFill>
            <a:srgbClr val="FFC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dirty="0"/>
            <a:t>Workplace Risk Assessment and Control (WRAC)</a:t>
          </a:r>
        </a:p>
      </dsp:txBody>
      <dsp:txXfrm>
        <a:off x="675644" y="2050868"/>
        <a:ext cx="2334886" cy="126225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766D96-1566-A749-BDC2-088CD519C5AD}">
      <dsp:nvSpPr>
        <dsp:cNvPr id="0" name=""/>
        <dsp:cNvSpPr/>
      </dsp:nvSpPr>
      <dsp:spPr>
        <a:xfrm>
          <a:off x="636374" y="409"/>
          <a:ext cx="2413426" cy="1340792"/>
        </a:xfrm>
        <a:prstGeom prst="roundRect">
          <a:avLst>
            <a:gd name="adj" fmla="val 10000"/>
          </a:avLst>
        </a:prstGeom>
        <a:solidFill>
          <a:srgbClr val="F25C40"/>
        </a:solidFill>
        <a:ln w="12700" cap="flat" cmpd="sng" algn="ctr">
          <a:solidFill>
            <a:srgbClr val="F25C4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solidFill>
                <a:srgbClr val="FFFFFF"/>
              </a:solidFill>
              <a:latin typeface="Calibri" panose="020F0502020204030204"/>
              <a:ea typeface="+mn-ea"/>
              <a:cs typeface="+mn-cs"/>
            </a:rPr>
            <a:t>Critical Risk Analysis of ‘Contact with Live Electrical Conductors’</a:t>
          </a:r>
        </a:p>
      </dsp:txBody>
      <dsp:txXfrm>
        <a:off x="675644" y="39679"/>
        <a:ext cx="2334886" cy="1262252"/>
      </dsp:txXfrm>
    </dsp:sp>
    <dsp:sp modelId="{8ABBE01A-0CE4-8549-BDA6-C50A1838D44D}">
      <dsp:nvSpPr>
        <dsp:cNvPr id="0" name=""/>
        <dsp:cNvSpPr/>
      </dsp:nvSpPr>
      <dsp:spPr>
        <a:xfrm rot="5400000">
          <a:off x="1591688" y="1374721"/>
          <a:ext cx="502797" cy="603356"/>
        </a:xfrm>
        <a:prstGeom prst="rightArrow">
          <a:avLst>
            <a:gd name="adj1" fmla="val 60000"/>
            <a:gd name="adj2" fmla="val 50000"/>
          </a:avLst>
        </a:prstGeom>
        <a:solidFill>
          <a:srgbClr val="F25C40"/>
        </a:solidFill>
        <a:ln w="12700" cap="flat" cmpd="sng" algn="ctr">
          <a:solidFill>
            <a:srgbClr val="F25C40"/>
          </a:solidFill>
          <a:prstDash val="solid"/>
          <a:miter lim="800000"/>
        </a:ln>
        <a:effectLst/>
      </dsp:spPr>
      <dsp:style>
        <a:lnRef idx="2">
          <a:schemeClr val="accent1">
            <a:shade val="15000"/>
          </a:schemeClr>
        </a:lnRef>
        <a:fillRef idx="1">
          <a:schemeClr val="accent1"/>
        </a:fillRef>
        <a:effectRef idx="0">
          <a:schemeClr val="accent1"/>
        </a:effectRef>
        <a:fontRef idx="minor">
          <a:schemeClr val="lt1"/>
        </a:fontRef>
      </dsp:style>
      <dsp:txBody>
        <a:bodyPr spcFirstLastPara="0" vert="horz" wrap="square" lIns="0" tIns="0" rIns="0" bIns="0" numCol="1" spcCol="1270" rtlCol="0" anchor="ctr" anchorCtr="0">
          <a:noAutofit/>
        </a:bodyPr>
        <a:lstStyle/>
        <a:p>
          <a:pPr marL="0" lvl="0" indent="0" algn="ctr" defTabSz="914400" rtl="0" eaLnBrk="1" latinLnBrk="0" hangingPunct="1">
            <a:lnSpc>
              <a:spcPct val="90000"/>
            </a:lnSpc>
            <a:spcBef>
              <a:spcPct val="0"/>
            </a:spcBef>
            <a:spcAft>
              <a:spcPct val="35000"/>
            </a:spcAft>
            <a:buNone/>
          </a:pPr>
          <a:endParaRPr lang="en-GB" sz="1800" kern="1200">
            <a:solidFill>
              <a:srgbClr val="FFFFFF"/>
            </a:solidFill>
            <a:latin typeface="Calibri" panose="020F0502020204030204"/>
            <a:ea typeface="+mn-ea"/>
            <a:cs typeface="+mn-cs"/>
          </a:endParaRPr>
        </a:p>
      </dsp:txBody>
      <dsp:txXfrm rot="-5400000">
        <a:off x="1662080" y="1425001"/>
        <a:ext cx="362014" cy="351958"/>
      </dsp:txXfrm>
    </dsp:sp>
    <dsp:sp modelId="{5D92C815-2FB3-3B46-B048-4BD962326B20}">
      <dsp:nvSpPr>
        <dsp:cNvPr id="0" name=""/>
        <dsp:cNvSpPr/>
      </dsp:nvSpPr>
      <dsp:spPr>
        <a:xfrm>
          <a:off x="636374" y="2011598"/>
          <a:ext cx="2413426" cy="1340792"/>
        </a:xfrm>
        <a:prstGeom prst="roundRect">
          <a:avLst>
            <a:gd name="adj" fmla="val 10000"/>
          </a:avLst>
        </a:prstGeom>
        <a:solidFill>
          <a:srgbClr val="3D8B4B"/>
        </a:solidFill>
        <a:ln w="12700" cap="flat" cmpd="sng" algn="ctr">
          <a:solidFill>
            <a:srgbClr val="3D8B4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dirty="0"/>
            <a:t>Bowtie Analysis</a:t>
          </a:r>
        </a:p>
      </dsp:txBody>
      <dsp:txXfrm>
        <a:off x="675644" y="2050868"/>
        <a:ext cx="2334886" cy="1262252"/>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0.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C5B8429-CBFA-084D-AAAE-BF93DC256C5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05C4B1A-88CC-D648-A7CF-026D3AF5501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466A729-08D4-764A-80C8-EDA1309C2C26}" type="datetimeFigureOut">
              <a:rPr lang="en-US" smtClean="0"/>
              <a:t>12/17/25</a:t>
            </a:fld>
            <a:endParaRPr lang="en-US"/>
          </a:p>
        </p:txBody>
      </p:sp>
      <p:sp>
        <p:nvSpPr>
          <p:cNvPr id="4" name="Footer Placeholder 3">
            <a:extLst>
              <a:ext uri="{FF2B5EF4-FFF2-40B4-BE49-F238E27FC236}">
                <a16:creationId xmlns:a16="http://schemas.microsoft.com/office/drawing/2014/main" id="{6B75E502-E43F-C045-9F62-7FFE80D9F17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49A0E52-45A3-0546-834C-87BB27D1A7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C5EC974-0875-034E-AEFB-C75747592F3D}" type="slidenum">
              <a:rPr lang="en-US" smtClean="0"/>
              <a:t>‹#›</a:t>
            </a:fld>
            <a:endParaRPr lang="en-US"/>
          </a:p>
        </p:txBody>
      </p:sp>
    </p:spTree>
    <p:extLst>
      <p:ext uri="{BB962C8B-B14F-4D97-AF65-F5344CB8AC3E}">
        <p14:creationId xmlns:p14="http://schemas.microsoft.com/office/powerpoint/2010/main" val="25901799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D33186-D19A-FB4C-9888-5E2B85BE9369}" type="datetimeFigureOut">
              <a:rPr lang="en-US" smtClean="0"/>
              <a:t>12/17/25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968662-79F8-5646-95DA-17F07191B6CE}" type="slidenum">
              <a:rPr lang="en-US" smtClean="0"/>
              <a:t>‹#›</a:t>
            </a:fld>
            <a:endParaRPr lang="en-US"/>
          </a:p>
        </p:txBody>
      </p:sp>
    </p:spTree>
    <p:extLst>
      <p:ext uri="{BB962C8B-B14F-4D97-AF65-F5344CB8AC3E}">
        <p14:creationId xmlns:p14="http://schemas.microsoft.com/office/powerpoint/2010/main" val="10250574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3968662-79F8-5646-95DA-17F07191B6CE}" type="slidenum">
              <a:rPr lang="en-US" smtClean="0"/>
              <a:t>1</a:t>
            </a:fld>
            <a:endParaRPr lang="en-US"/>
          </a:p>
        </p:txBody>
      </p:sp>
    </p:spTree>
    <p:extLst>
      <p:ext uri="{BB962C8B-B14F-4D97-AF65-F5344CB8AC3E}">
        <p14:creationId xmlns:p14="http://schemas.microsoft.com/office/powerpoint/2010/main" val="19035742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Stick around until the end and I will tell you what to do to get a copy of the slides, a recording of this presentation, </a:t>
            </a:r>
          </a:p>
        </p:txBody>
      </p:sp>
      <p:sp>
        <p:nvSpPr>
          <p:cNvPr id="4" name="Slide Number Placeholder 3"/>
          <p:cNvSpPr>
            <a:spLocks noGrp="1"/>
          </p:cNvSpPr>
          <p:nvPr>
            <p:ph type="sldNum" sz="quarter" idx="5"/>
          </p:nvPr>
        </p:nvSpPr>
        <p:spPr/>
        <p:txBody>
          <a:bodyPr/>
          <a:lstStyle/>
          <a:p>
            <a:fld id="{03968662-79F8-5646-95DA-17F07191B6CE}" type="slidenum">
              <a:rPr lang="en-US" smtClean="0"/>
              <a:t>10</a:t>
            </a:fld>
            <a:endParaRPr lang="en-US"/>
          </a:p>
        </p:txBody>
      </p:sp>
    </p:spTree>
    <p:extLst>
      <p:ext uri="{BB962C8B-B14F-4D97-AF65-F5344CB8AC3E}">
        <p14:creationId xmlns:p14="http://schemas.microsoft.com/office/powerpoint/2010/main" val="1912478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questions and answer – 3 minutes</a:t>
            </a:r>
          </a:p>
          <a:p>
            <a:endParaRPr lang="en-US" dirty="0"/>
          </a:p>
          <a:p>
            <a:r>
              <a:rPr lang="en-US" dirty="0"/>
              <a:t>Thanks everyone for their contribution, we all agree there are some challenges, now let’s move onto the content to see what we can do to alleviate some of these pain points.</a:t>
            </a:r>
          </a:p>
        </p:txBody>
      </p:sp>
      <p:sp>
        <p:nvSpPr>
          <p:cNvPr id="4" name="Slide Number Placeholder 3"/>
          <p:cNvSpPr>
            <a:spLocks noGrp="1"/>
          </p:cNvSpPr>
          <p:nvPr>
            <p:ph type="sldNum" sz="quarter" idx="5"/>
          </p:nvPr>
        </p:nvSpPr>
        <p:spPr/>
        <p:txBody>
          <a:bodyPr/>
          <a:lstStyle/>
          <a:p>
            <a:fld id="{03968662-79F8-5646-95DA-17F07191B6CE}" type="slidenum">
              <a:rPr lang="en-US" smtClean="0"/>
              <a:t>11</a:t>
            </a:fld>
            <a:endParaRPr lang="en-US"/>
          </a:p>
        </p:txBody>
      </p:sp>
    </p:spTree>
    <p:extLst>
      <p:ext uri="{BB962C8B-B14F-4D97-AF65-F5344CB8AC3E}">
        <p14:creationId xmlns:p14="http://schemas.microsoft.com/office/powerpoint/2010/main" val="28184038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3968662-79F8-5646-95DA-17F07191B6CE}" type="slidenum">
              <a:rPr lang="en-US" smtClean="0"/>
              <a:t>12</a:t>
            </a:fld>
            <a:endParaRPr lang="en-US"/>
          </a:p>
        </p:txBody>
      </p:sp>
    </p:spTree>
    <p:extLst>
      <p:ext uri="{BB962C8B-B14F-4D97-AF65-F5344CB8AC3E}">
        <p14:creationId xmlns:p14="http://schemas.microsoft.com/office/powerpoint/2010/main" val="11668216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Imagine if you were in Los Angeles and wanted to fly to Austria. However, the booking people got the wording wrong, and you ended up in Australia. How would you feel about this? It was only a simple mistake in the wording, yet it had a profound impact on the outcome.</a:t>
            </a:r>
          </a:p>
          <a:p>
            <a:endParaRPr lang="en-US" dirty="0"/>
          </a:p>
          <a:p>
            <a:r>
              <a:rPr lang="en-US" dirty="0"/>
              <a:t>The same can happen with the </a:t>
            </a:r>
            <a:r>
              <a:rPr lang="en-US" dirty="0" err="1"/>
              <a:t>centre</a:t>
            </a:r>
            <a:r>
              <a:rPr lang="en-US" dirty="0"/>
              <a:t> of the knot of a bowtie analysis, get the wording wrong and you can end up with causes, impacts, and the right controls being completely missed – having critical risks of high likelihood of being realised.</a:t>
            </a:r>
          </a:p>
          <a:p>
            <a:endParaRPr lang="en-US" dirty="0"/>
          </a:p>
          <a:p>
            <a:endParaRPr lang="en-US" dirty="0"/>
          </a:p>
        </p:txBody>
      </p:sp>
      <p:sp>
        <p:nvSpPr>
          <p:cNvPr id="4" name="Slide Number Placeholder 3"/>
          <p:cNvSpPr>
            <a:spLocks noGrp="1"/>
          </p:cNvSpPr>
          <p:nvPr>
            <p:ph type="sldNum" sz="quarter" idx="5"/>
          </p:nvPr>
        </p:nvSpPr>
        <p:spPr/>
        <p:txBody>
          <a:bodyPr/>
          <a:lstStyle/>
          <a:p>
            <a:fld id="{03968662-79F8-5646-95DA-17F07191B6CE}" type="slidenum">
              <a:rPr lang="en-US" smtClean="0"/>
              <a:t>13</a:t>
            </a:fld>
            <a:endParaRPr lang="en-US"/>
          </a:p>
        </p:txBody>
      </p:sp>
    </p:spTree>
    <p:extLst>
      <p:ext uri="{BB962C8B-B14F-4D97-AF65-F5344CB8AC3E}">
        <p14:creationId xmlns:p14="http://schemas.microsoft.com/office/powerpoint/2010/main" val="32087657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In these types of scenarios we would often see this signs and symptoms </a:t>
            </a:r>
          </a:p>
          <a:p>
            <a:r>
              <a:rPr lang="en-AU" dirty="0"/>
              <a:t>Please use the chat function to write which of these applies to your business</a:t>
            </a:r>
          </a:p>
        </p:txBody>
      </p:sp>
      <p:sp>
        <p:nvSpPr>
          <p:cNvPr id="4" name="Slide Number Placeholder 3"/>
          <p:cNvSpPr>
            <a:spLocks noGrp="1"/>
          </p:cNvSpPr>
          <p:nvPr>
            <p:ph type="sldNum" sz="quarter" idx="5"/>
          </p:nvPr>
        </p:nvSpPr>
        <p:spPr/>
        <p:txBody>
          <a:bodyPr/>
          <a:lstStyle/>
          <a:p>
            <a:fld id="{03968662-79F8-5646-95DA-17F07191B6CE}" type="slidenum">
              <a:rPr lang="en-US" smtClean="0"/>
              <a:t>14</a:t>
            </a:fld>
            <a:endParaRPr lang="en-US"/>
          </a:p>
        </p:txBody>
      </p:sp>
    </p:spTree>
    <p:extLst>
      <p:ext uri="{BB962C8B-B14F-4D97-AF65-F5344CB8AC3E}">
        <p14:creationId xmlns:p14="http://schemas.microsoft.com/office/powerpoint/2010/main" val="31299626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968662-79F8-5646-95DA-17F07191B6CE}" type="slidenum">
              <a:rPr lang="en-US" smtClean="0"/>
              <a:t>15</a:t>
            </a:fld>
            <a:endParaRPr lang="en-US"/>
          </a:p>
        </p:txBody>
      </p:sp>
    </p:spTree>
    <p:extLst>
      <p:ext uri="{BB962C8B-B14F-4D97-AF65-F5344CB8AC3E}">
        <p14:creationId xmlns:p14="http://schemas.microsoft.com/office/powerpoint/2010/main" val="6102895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7E7B5A26-6E9B-4ABB-8F6D-0D901CC3C9C8}" type="slidenum">
              <a:rPr lang="en-AU" smtClean="0"/>
              <a:t>16</a:t>
            </a:fld>
            <a:endParaRPr lang="en-AU" dirty="0"/>
          </a:p>
        </p:txBody>
      </p:sp>
    </p:spTree>
    <p:extLst>
      <p:ext uri="{BB962C8B-B14F-4D97-AF65-F5344CB8AC3E}">
        <p14:creationId xmlns:p14="http://schemas.microsoft.com/office/powerpoint/2010/main" val="18479877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Describe this model here</a:t>
            </a:r>
            <a:endParaRPr lang="en-AU" dirty="0"/>
          </a:p>
        </p:txBody>
      </p:sp>
      <p:sp>
        <p:nvSpPr>
          <p:cNvPr id="4" name="Slide Number Placeholder 3"/>
          <p:cNvSpPr>
            <a:spLocks noGrp="1"/>
          </p:cNvSpPr>
          <p:nvPr>
            <p:ph type="sldNum" sz="quarter" idx="5"/>
          </p:nvPr>
        </p:nvSpPr>
        <p:spPr/>
        <p:txBody>
          <a:bodyPr/>
          <a:lstStyle/>
          <a:p>
            <a:fld id="{7E7B5A26-6E9B-4ABB-8F6D-0D901CC3C9C8}" type="slidenum">
              <a:rPr lang="en-AU" smtClean="0"/>
              <a:t>17</a:t>
            </a:fld>
            <a:endParaRPr lang="en-AU" dirty="0"/>
          </a:p>
        </p:txBody>
      </p:sp>
    </p:spTree>
    <p:extLst>
      <p:ext uri="{BB962C8B-B14F-4D97-AF65-F5344CB8AC3E}">
        <p14:creationId xmlns:p14="http://schemas.microsoft.com/office/powerpoint/2010/main" val="31353531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these activities, what might be the </a:t>
            </a:r>
            <a:r>
              <a:rPr lang="en-US" dirty="0" err="1"/>
              <a:t>centre</a:t>
            </a:r>
            <a:r>
              <a:rPr lang="en-US" dirty="0"/>
              <a:t> of the knot description for the bowtie that describes this as a loss of control event?</a:t>
            </a:r>
          </a:p>
          <a:p>
            <a:endParaRPr lang="en-US" dirty="0"/>
          </a:p>
        </p:txBody>
      </p:sp>
      <p:sp>
        <p:nvSpPr>
          <p:cNvPr id="4" name="Slide Number Placeholder 3"/>
          <p:cNvSpPr>
            <a:spLocks noGrp="1"/>
          </p:cNvSpPr>
          <p:nvPr>
            <p:ph type="sldNum" sz="quarter" idx="5"/>
          </p:nvPr>
        </p:nvSpPr>
        <p:spPr/>
        <p:txBody>
          <a:bodyPr/>
          <a:lstStyle/>
          <a:p>
            <a:fld id="{03968662-79F8-5646-95DA-17F07191B6CE}" type="slidenum">
              <a:rPr lang="en-US" smtClean="0"/>
              <a:t>18</a:t>
            </a:fld>
            <a:endParaRPr lang="en-US"/>
          </a:p>
        </p:txBody>
      </p:sp>
    </p:spTree>
    <p:extLst>
      <p:ext uri="{BB962C8B-B14F-4D97-AF65-F5344CB8AC3E}">
        <p14:creationId xmlns:p14="http://schemas.microsoft.com/office/powerpoint/2010/main" val="37929166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Imagine if we reworded the centre of the knot of our previous example</a:t>
            </a:r>
          </a:p>
          <a:p>
            <a:r>
              <a:rPr lang="en-AU" dirty="0"/>
              <a:t>Highlighted in the green box are potential consequences that we would not identify.</a:t>
            </a:r>
          </a:p>
          <a:p>
            <a:endParaRPr lang="en-AU" dirty="0"/>
          </a:p>
        </p:txBody>
      </p:sp>
      <p:sp>
        <p:nvSpPr>
          <p:cNvPr id="4" name="Slide Number Placeholder 3"/>
          <p:cNvSpPr>
            <a:spLocks noGrp="1"/>
          </p:cNvSpPr>
          <p:nvPr>
            <p:ph type="sldNum" sz="quarter" idx="5"/>
          </p:nvPr>
        </p:nvSpPr>
        <p:spPr/>
        <p:txBody>
          <a:bodyPr/>
          <a:lstStyle/>
          <a:p>
            <a:fld id="{7E7B5A26-6E9B-4ABB-8F6D-0D901CC3C9C8}" type="slidenum">
              <a:rPr lang="en-AU" smtClean="0"/>
              <a:t>19</a:t>
            </a:fld>
            <a:endParaRPr lang="en-AU" dirty="0"/>
          </a:p>
        </p:txBody>
      </p:sp>
    </p:spTree>
    <p:extLst>
      <p:ext uri="{BB962C8B-B14F-4D97-AF65-F5344CB8AC3E}">
        <p14:creationId xmlns:p14="http://schemas.microsoft.com/office/powerpoint/2010/main" val="17361961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3968662-79F8-5646-95DA-17F07191B6CE}" type="slidenum">
              <a:rPr lang="en-US" smtClean="0"/>
              <a:t>2</a:t>
            </a:fld>
            <a:endParaRPr lang="en-US"/>
          </a:p>
        </p:txBody>
      </p:sp>
    </p:spTree>
    <p:extLst>
      <p:ext uri="{BB962C8B-B14F-4D97-AF65-F5344CB8AC3E}">
        <p14:creationId xmlns:p14="http://schemas.microsoft.com/office/powerpoint/2010/main" val="8495256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7E7B5A26-6E9B-4ABB-8F6D-0D901CC3C9C8}" type="slidenum">
              <a:rPr lang="en-AU" smtClean="0"/>
              <a:t>20</a:t>
            </a:fld>
            <a:endParaRPr lang="en-AU" dirty="0"/>
          </a:p>
        </p:txBody>
      </p:sp>
    </p:spTree>
    <p:extLst>
      <p:ext uri="{BB962C8B-B14F-4D97-AF65-F5344CB8AC3E}">
        <p14:creationId xmlns:p14="http://schemas.microsoft.com/office/powerpoint/2010/main" val="35210966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Christmas we were working with a client who asked us to review their critical risk management documentation as part of our advisory service.</a:t>
            </a:r>
          </a:p>
          <a:p>
            <a:endParaRPr lang="en-US" dirty="0"/>
          </a:p>
          <a:p>
            <a:r>
              <a:rPr lang="en-US" dirty="0"/>
              <a:t>They had 30 bowties, and can anyone guess what we found when we reviewed their unwanted event descriptions?</a:t>
            </a:r>
          </a:p>
          <a:p>
            <a:endParaRPr lang="en-US" dirty="0"/>
          </a:p>
          <a:p>
            <a:r>
              <a:rPr lang="en-US" dirty="0"/>
              <a:t>14 of the bowties (almost half) had issues with the wording of their unwanted event. They are currently working on reviewing and updating their bowties to remove this issue. Which is a bit of work.</a:t>
            </a:r>
          </a:p>
          <a:p>
            <a:endParaRPr lang="en-US" dirty="0"/>
          </a:p>
          <a:p>
            <a:endParaRPr lang="en-US" dirty="0"/>
          </a:p>
        </p:txBody>
      </p:sp>
      <p:sp>
        <p:nvSpPr>
          <p:cNvPr id="4" name="Slide Number Placeholder 3"/>
          <p:cNvSpPr>
            <a:spLocks noGrp="1"/>
          </p:cNvSpPr>
          <p:nvPr>
            <p:ph type="sldNum" sz="quarter" idx="5"/>
          </p:nvPr>
        </p:nvSpPr>
        <p:spPr/>
        <p:txBody>
          <a:bodyPr/>
          <a:lstStyle/>
          <a:p>
            <a:fld id="{03968662-79F8-5646-95DA-17F07191B6CE}" type="slidenum">
              <a:rPr lang="en-US" smtClean="0"/>
              <a:t>21</a:t>
            </a:fld>
            <a:endParaRPr lang="en-US"/>
          </a:p>
        </p:txBody>
      </p:sp>
    </p:spTree>
    <p:extLst>
      <p:ext uri="{BB962C8B-B14F-4D97-AF65-F5344CB8AC3E}">
        <p14:creationId xmlns:p14="http://schemas.microsoft.com/office/powerpoint/2010/main" val="19967475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7E7B5A26-6E9B-4ABB-8F6D-0D901CC3C9C8}" type="slidenum">
              <a:rPr lang="en-AU" smtClean="0"/>
              <a:t>22</a:t>
            </a:fld>
            <a:endParaRPr lang="en-AU" dirty="0"/>
          </a:p>
        </p:txBody>
      </p:sp>
    </p:spTree>
    <p:extLst>
      <p:ext uri="{BB962C8B-B14F-4D97-AF65-F5344CB8AC3E}">
        <p14:creationId xmlns:p14="http://schemas.microsoft.com/office/powerpoint/2010/main" val="11097118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talked about;</a:t>
            </a:r>
          </a:p>
          <a:p>
            <a:pPr marL="171450" indent="-171450">
              <a:buFont typeface="Arial" panose="020B0604020202020204" pitchFamily="34" charset="0"/>
              <a:buChar char="•"/>
            </a:pPr>
            <a:r>
              <a:rPr lang="en-US" dirty="0"/>
              <a:t>the impacts of not getting the </a:t>
            </a:r>
            <a:r>
              <a:rPr lang="en-US" dirty="0" err="1"/>
              <a:t>centre</a:t>
            </a:r>
            <a:r>
              <a:rPr lang="en-US" dirty="0"/>
              <a:t> of the bowtie right</a:t>
            </a:r>
          </a:p>
          <a:p>
            <a:pPr marL="171450" indent="-171450">
              <a:buFont typeface="Arial" panose="020B0604020202020204" pitchFamily="34" charset="0"/>
              <a:buChar char="•"/>
            </a:pPr>
            <a:r>
              <a:rPr lang="en-US" dirty="0"/>
              <a:t>The process of defining the unwanted event as the point at which the system has lost control</a:t>
            </a:r>
          </a:p>
          <a:p>
            <a:pPr marL="171450" indent="-171450">
              <a:buFont typeface="Arial" panose="020B0604020202020204" pitchFamily="34" charset="0"/>
              <a:buChar char="•"/>
            </a:pPr>
            <a:r>
              <a:rPr lang="en-US" dirty="0"/>
              <a:t>A client who almost half of their bowties were incorrectly worded.</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What type of impact would it make to your Bowtie Analysis process if you have absolute certainty on on your unwanted events?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So now you know there is a process for obtaining certainty on your unwanted events, you have a decision to make. You can keep doing  Bowtie Analysis the old old way where you continue to get lazy on defining the unwanted event meaning the bowties end up with completely different outcomes than intended, or, you can be disciplined on defining the unwanted event and obtain absolute certainty you have identified the right ones.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What’s it going to be, the old way, or the new way, type your response in the chat box. </a:t>
            </a:r>
          </a:p>
        </p:txBody>
      </p:sp>
      <p:sp>
        <p:nvSpPr>
          <p:cNvPr id="4" name="Slide Number Placeholder 3"/>
          <p:cNvSpPr>
            <a:spLocks noGrp="1"/>
          </p:cNvSpPr>
          <p:nvPr>
            <p:ph type="sldNum" sz="quarter" idx="5"/>
          </p:nvPr>
        </p:nvSpPr>
        <p:spPr/>
        <p:txBody>
          <a:bodyPr/>
          <a:lstStyle/>
          <a:p>
            <a:fld id="{03968662-79F8-5646-95DA-17F07191B6CE}" type="slidenum">
              <a:rPr lang="en-US" smtClean="0"/>
              <a:t>23</a:t>
            </a:fld>
            <a:endParaRPr lang="en-US"/>
          </a:p>
        </p:txBody>
      </p:sp>
    </p:spTree>
    <p:extLst>
      <p:ext uri="{BB962C8B-B14F-4D97-AF65-F5344CB8AC3E}">
        <p14:creationId xmlns:p14="http://schemas.microsoft.com/office/powerpoint/2010/main" val="36348200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3968662-79F8-5646-95DA-17F07191B6CE}" type="slidenum">
              <a:rPr lang="en-US" smtClean="0"/>
              <a:t>24</a:t>
            </a:fld>
            <a:endParaRPr lang="en-US"/>
          </a:p>
        </p:txBody>
      </p:sp>
    </p:spTree>
    <p:extLst>
      <p:ext uri="{BB962C8B-B14F-4D97-AF65-F5344CB8AC3E}">
        <p14:creationId xmlns:p14="http://schemas.microsoft.com/office/powerpoint/2010/main" val="35914379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968662-79F8-5646-95DA-17F07191B6CE}" type="slidenum">
              <a:rPr lang="en-US" smtClean="0"/>
              <a:t>25</a:t>
            </a:fld>
            <a:endParaRPr lang="en-US"/>
          </a:p>
        </p:txBody>
      </p:sp>
    </p:spTree>
    <p:extLst>
      <p:ext uri="{BB962C8B-B14F-4D97-AF65-F5344CB8AC3E}">
        <p14:creationId xmlns:p14="http://schemas.microsoft.com/office/powerpoint/2010/main" val="28717789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Imagine if you were a professional mountain bike and road race cyclist, and at your next mountain bike race you used your road bike which has skinny </a:t>
            </a:r>
            <a:r>
              <a:rPr lang="en-US" dirty="0" err="1"/>
              <a:t>tyres</a:t>
            </a:r>
            <a:r>
              <a:rPr lang="en-US" dirty="0"/>
              <a:t> and no suspension? </a:t>
            </a:r>
          </a:p>
          <a:p>
            <a:pPr marL="171450" indent="-171450">
              <a:buFont typeface="Arial" panose="020B0604020202020204" pitchFamily="34" charset="0"/>
              <a:buChar char="•"/>
            </a:pPr>
            <a:r>
              <a:rPr lang="en-US" dirty="0"/>
              <a:t>What would be the result? </a:t>
            </a:r>
          </a:p>
          <a:p>
            <a:pPr marL="171450" indent="-171450">
              <a:buFont typeface="Arial" panose="020B0604020202020204" pitchFamily="34" charset="0"/>
              <a:buChar char="•"/>
            </a:pPr>
            <a:r>
              <a:rPr lang="en-US" dirty="0"/>
              <a:t>You could certainly make it work by tapping into your skills and experience, but unlikely you would win because the equipment is not designed for that type of race.</a:t>
            </a:r>
          </a:p>
          <a:p>
            <a:pPr marL="171450" indent="-171450">
              <a:buFont typeface="Arial" panose="020B0604020202020204" pitchFamily="34" charset="0"/>
              <a:buChar char="•"/>
            </a:pPr>
            <a:r>
              <a:rPr lang="en-US" dirty="0"/>
              <a:t>The same can happen if we use bowtie in the wrong circumstances – we can make it work with skills and experience, however it’s likely there will be missing risks, and controls.</a:t>
            </a:r>
          </a:p>
          <a:p>
            <a:endParaRPr lang="en-US" dirty="0"/>
          </a:p>
          <a:p>
            <a:endParaRPr lang="en-US" dirty="0"/>
          </a:p>
        </p:txBody>
      </p:sp>
      <p:sp>
        <p:nvSpPr>
          <p:cNvPr id="4" name="Slide Number Placeholder 3"/>
          <p:cNvSpPr>
            <a:spLocks noGrp="1"/>
          </p:cNvSpPr>
          <p:nvPr>
            <p:ph type="sldNum" sz="quarter" idx="5"/>
          </p:nvPr>
        </p:nvSpPr>
        <p:spPr/>
        <p:txBody>
          <a:bodyPr/>
          <a:lstStyle/>
          <a:p>
            <a:fld id="{03968662-79F8-5646-95DA-17F07191B6CE}" type="slidenum">
              <a:rPr lang="en-US" smtClean="0"/>
              <a:t>26</a:t>
            </a:fld>
            <a:endParaRPr lang="en-US"/>
          </a:p>
        </p:txBody>
      </p:sp>
    </p:spTree>
    <p:extLst>
      <p:ext uri="{BB962C8B-B14F-4D97-AF65-F5344CB8AC3E}">
        <p14:creationId xmlns:p14="http://schemas.microsoft.com/office/powerpoint/2010/main" val="2385037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In these types of scenarios, we would often see this signs and symptoms of confusion on when to use Bowtie Analysis</a:t>
            </a:r>
          </a:p>
        </p:txBody>
      </p:sp>
      <p:sp>
        <p:nvSpPr>
          <p:cNvPr id="4" name="Slide Number Placeholder 3"/>
          <p:cNvSpPr>
            <a:spLocks noGrp="1"/>
          </p:cNvSpPr>
          <p:nvPr>
            <p:ph type="sldNum" sz="quarter" idx="5"/>
          </p:nvPr>
        </p:nvSpPr>
        <p:spPr/>
        <p:txBody>
          <a:bodyPr/>
          <a:lstStyle/>
          <a:p>
            <a:fld id="{03968662-79F8-5646-95DA-17F07191B6CE}" type="slidenum">
              <a:rPr lang="en-US" smtClean="0"/>
              <a:t>27</a:t>
            </a:fld>
            <a:endParaRPr lang="en-US"/>
          </a:p>
        </p:txBody>
      </p:sp>
    </p:spTree>
    <p:extLst>
      <p:ext uri="{BB962C8B-B14F-4D97-AF65-F5344CB8AC3E}">
        <p14:creationId xmlns:p14="http://schemas.microsoft.com/office/powerpoint/2010/main" val="31825337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would it feel if you….</a:t>
            </a:r>
          </a:p>
          <a:p>
            <a:endParaRPr lang="en-US" dirty="0"/>
          </a:p>
          <a:p>
            <a:endParaRPr lang="en-US" dirty="0"/>
          </a:p>
          <a:p>
            <a:r>
              <a:rPr lang="en-US" dirty="0"/>
              <a:t>We’re going to cover 3 strategies you can perform to identify and review controls.</a:t>
            </a:r>
          </a:p>
          <a:p>
            <a:endParaRPr lang="en-US" dirty="0"/>
          </a:p>
        </p:txBody>
      </p:sp>
      <p:sp>
        <p:nvSpPr>
          <p:cNvPr id="4" name="Slide Number Placeholder 3"/>
          <p:cNvSpPr>
            <a:spLocks noGrp="1"/>
          </p:cNvSpPr>
          <p:nvPr>
            <p:ph type="sldNum" sz="quarter" idx="5"/>
          </p:nvPr>
        </p:nvSpPr>
        <p:spPr/>
        <p:txBody>
          <a:bodyPr/>
          <a:lstStyle/>
          <a:p>
            <a:fld id="{03968662-79F8-5646-95DA-17F07191B6CE}" type="slidenum">
              <a:rPr lang="en-US" smtClean="0"/>
              <a:t>28</a:t>
            </a:fld>
            <a:endParaRPr lang="en-US"/>
          </a:p>
        </p:txBody>
      </p:sp>
    </p:spTree>
    <p:extLst>
      <p:ext uri="{BB962C8B-B14F-4D97-AF65-F5344CB8AC3E}">
        <p14:creationId xmlns:p14="http://schemas.microsoft.com/office/powerpoint/2010/main" val="10477451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968662-79F8-5646-95DA-17F07191B6CE}" type="slidenum">
              <a:rPr lang="en-US" smtClean="0"/>
              <a:t>29</a:t>
            </a:fld>
            <a:endParaRPr lang="en-US"/>
          </a:p>
        </p:txBody>
      </p:sp>
    </p:spTree>
    <p:extLst>
      <p:ext uri="{BB962C8B-B14F-4D97-AF65-F5344CB8AC3E}">
        <p14:creationId xmlns:p14="http://schemas.microsoft.com/office/powerpoint/2010/main" val="20803012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FFF1E6-6B09-4C89-6D21-033C9FFAA4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6D5012-5BCB-6325-E0F9-B622789E09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22A202-BD6B-F1D7-586C-FB50ADC511A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5BC56C6-E227-0707-15F3-A7D2AA7841FC}"/>
              </a:ext>
            </a:extLst>
          </p:cNvPr>
          <p:cNvSpPr>
            <a:spLocks noGrp="1"/>
          </p:cNvSpPr>
          <p:nvPr>
            <p:ph type="sldNum" sz="quarter" idx="5"/>
          </p:nvPr>
        </p:nvSpPr>
        <p:spPr/>
        <p:txBody>
          <a:bodyPr/>
          <a:lstStyle/>
          <a:p>
            <a:fld id="{03968662-79F8-5646-95DA-17F07191B6CE}" type="slidenum">
              <a:rPr lang="en-US" smtClean="0"/>
              <a:t>3</a:t>
            </a:fld>
            <a:endParaRPr lang="en-US"/>
          </a:p>
        </p:txBody>
      </p:sp>
    </p:spTree>
    <p:extLst>
      <p:ext uri="{BB962C8B-B14F-4D97-AF65-F5344CB8AC3E}">
        <p14:creationId xmlns:p14="http://schemas.microsoft.com/office/powerpoint/2010/main" val="26384749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3968662-79F8-5646-95DA-17F07191B6CE}" type="slidenum">
              <a:rPr lang="en-US" smtClean="0"/>
              <a:t>30</a:t>
            </a:fld>
            <a:endParaRPr lang="en-US"/>
          </a:p>
        </p:txBody>
      </p:sp>
    </p:spTree>
    <p:extLst>
      <p:ext uri="{BB962C8B-B14F-4D97-AF65-F5344CB8AC3E}">
        <p14:creationId xmlns:p14="http://schemas.microsoft.com/office/powerpoint/2010/main" val="15624528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7E7B5A26-6E9B-4ABB-8F6D-0D901CC3C9C8}" type="slidenum">
              <a:rPr lang="en-AU" smtClean="0"/>
              <a:t>31</a:t>
            </a:fld>
            <a:endParaRPr lang="en-AU" dirty="0"/>
          </a:p>
        </p:txBody>
      </p:sp>
    </p:spTree>
    <p:extLst>
      <p:ext uri="{BB962C8B-B14F-4D97-AF65-F5344CB8AC3E}">
        <p14:creationId xmlns:p14="http://schemas.microsoft.com/office/powerpoint/2010/main" val="557548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talked about;</a:t>
            </a:r>
          </a:p>
          <a:p>
            <a:pPr marL="171450" indent="-171450">
              <a:buFont typeface="Arial" panose="020B0604020202020204" pitchFamily="34" charset="0"/>
              <a:buChar char="•"/>
            </a:pPr>
            <a:r>
              <a:rPr lang="en-US" dirty="0"/>
              <a:t>the impacts of only not using bowtie analysis for what it’s intended to do</a:t>
            </a:r>
          </a:p>
          <a:p>
            <a:pPr marL="171450" indent="-171450">
              <a:buFont typeface="Arial" panose="020B0604020202020204" pitchFamily="34" charset="0"/>
              <a:buChar char="•"/>
            </a:pPr>
            <a:r>
              <a:rPr lang="en-US" dirty="0"/>
              <a:t>Criteria that can be applied to help you know when it should be used and when it shouldn’t</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What type of impact would it make to your Critical Risk Management Process if you had bowties in place for what they are designed to do?</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The question I have for you is knowing what you now know, if you have examples of bowties used for the wrong purpose, will you take action to fix this, or just lave it as is?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Are you going to do look outside or continuing to look inside? Type you answer in the box?</a:t>
            </a:r>
          </a:p>
        </p:txBody>
      </p:sp>
      <p:sp>
        <p:nvSpPr>
          <p:cNvPr id="4" name="Slide Number Placeholder 3"/>
          <p:cNvSpPr>
            <a:spLocks noGrp="1"/>
          </p:cNvSpPr>
          <p:nvPr>
            <p:ph type="sldNum" sz="quarter" idx="5"/>
          </p:nvPr>
        </p:nvSpPr>
        <p:spPr/>
        <p:txBody>
          <a:bodyPr/>
          <a:lstStyle/>
          <a:p>
            <a:fld id="{03968662-79F8-5646-95DA-17F07191B6CE}" type="slidenum">
              <a:rPr lang="en-US" smtClean="0"/>
              <a:t>32</a:t>
            </a:fld>
            <a:endParaRPr lang="en-US"/>
          </a:p>
        </p:txBody>
      </p:sp>
    </p:spTree>
    <p:extLst>
      <p:ext uri="{BB962C8B-B14F-4D97-AF65-F5344CB8AC3E}">
        <p14:creationId xmlns:p14="http://schemas.microsoft.com/office/powerpoint/2010/main" val="11232788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968662-79F8-5646-95DA-17F07191B6CE}" type="slidenum">
              <a:rPr lang="en-US" smtClean="0"/>
              <a:t>33</a:t>
            </a:fld>
            <a:endParaRPr lang="en-US"/>
          </a:p>
        </p:txBody>
      </p:sp>
    </p:spTree>
    <p:extLst>
      <p:ext uri="{BB962C8B-B14F-4D97-AF65-F5344CB8AC3E}">
        <p14:creationId xmlns:p14="http://schemas.microsoft.com/office/powerpoint/2010/main" val="16856190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968662-79F8-5646-95DA-17F07191B6CE}" type="slidenum">
              <a:rPr lang="en-US" smtClean="0"/>
              <a:t>34</a:t>
            </a:fld>
            <a:endParaRPr lang="en-US"/>
          </a:p>
        </p:txBody>
      </p:sp>
    </p:spTree>
    <p:extLst>
      <p:ext uri="{BB962C8B-B14F-4D97-AF65-F5344CB8AC3E}">
        <p14:creationId xmlns:p14="http://schemas.microsoft.com/office/powerpoint/2010/main" val="12394900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Imagine if you were the coach of a soccer team and the only instructions you gave your players was you 3 attack, you 3 play in the middle and you 4 stay at the back and defend. </a:t>
            </a:r>
          </a:p>
          <a:p>
            <a:pPr marL="171450" indent="-171450">
              <a:buFont typeface="Arial" panose="020B0604020202020204" pitchFamily="34" charset="0"/>
              <a:buChar char="•"/>
            </a:pPr>
            <a:r>
              <a:rPr lang="en-US" dirty="0"/>
              <a:t>What would be the result? </a:t>
            </a:r>
          </a:p>
          <a:p>
            <a:pPr marL="171450" indent="-171450">
              <a:buFont typeface="Arial" panose="020B0604020202020204" pitchFamily="34" charset="0"/>
              <a:buChar char="•"/>
            </a:pPr>
            <a:r>
              <a:rPr lang="en-US" dirty="0"/>
              <a:t>Would the players know what their specific role was? </a:t>
            </a:r>
          </a:p>
          <a:p>
            <a:pPr marL="171450" indent="-171450">
              <a:buFont typeface="Arial" panose="020B0604020202020204" pitchFamily="34" charset="0"/>
              <a:buChar char="•"/>
            </a:pPr>
            <a:r>
              <a:rPr lang="en-US" dirty="0"/>
              <a:t>How would you know if they were doing their role well or not?</a:t>
            </a:r>
          </a:p>
          <a:p>
            <a:endParaRPr lang="en-US" dirty="0"/>
          </a:p>
          <a:p>
            <a:r>
              <a:rPr lang="en-US" dirty="0"/>
              <a:t>The same can happen if we use controls in our bowties that are not specific, measurable or auditable. </a:t>
            </a:r>
          </a:p>
          <a:p>
            <a:r>
              <a:rPr lang="en-US" dirty="0"/>
              <a:t>We haven’t been specific in what we want them to do, and therefore we don’t know if the control is working or not?</a:t>
            </a:r>
          </a:p>
          <a:p>
            <a:endParaRPr lang="en-US" dirty="0"/>
          </a:p>
          <a:p>
            <a:endParaRPr lang="en-US" dirty="0"/>
          </a:p>
        </p:txBody>
      </p:sp>
      <p:sp>
        <p:nvSpPr>
          <p:cNvPr id="4" name="Slide Number Placeholder 3"/>
          <p:cNvSpPr>
            <a:spLocks noGrp="1"/>
          </p:cNvSpPr>
          <p:nvPr>
            <p:ph type="sldNum" sz="quarter" idx="5"/>
          </p:nvPr>
        </p:nvSpPr>
        <p:spPr/>
        <p:txBody>
          <a:bodyPr/>
          <a:lstStyle/>
          <a:p>
            <a:fld id="{03968662-79F8-5646-95DA-17F07191B6CE}" type="slidenum">
              <a:rPr lang="en-US" smtClean="0"/>
              <a:t>35</a:t>
            </a:fld>
            <a:endParaRPr lang="en-US"/>
          </a:p>
        </p:txBody>
      </p:sp>
    </p:spTree>
    <p:extLst>
      <p:ext uri="{BB962C8B-B14F-4D97-AF65-F5344CB8AC3E}">
        <p14:creationId xmlns:p14="http://schemas.microsoft.com/office/powerpoint/2010/main" val="2349923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In these types of scenarios we would often see this signs and symptoms of Controls not well defined</a:t>
            </a:r>
          </a:p>
          <a:p>
            <a:endParaRPr lang="en-AU" dirty="0"/>
          </a:p>
        </p:txBody>
      </p:sp>
      <p:sp>
        <p:nvSpPr>
          <p:cNvPr id="4" name="Slide Number Placeholder 3"/>
          <p:cNvSpPr>
            <a:spLocks noGrp="1"/>
          </p:cNvSpPr>
          <p:nvPr>
            <p:ph type="sldNum" sz="quarter" idx="5"/>
          </p:nvPr>
        </p:nvSpPr>
        <p:spPr/>
        <p:txBody>
          <a:bodyPr/>
          <a:lstStyle/>
          <a:p>
            <a:fld id="{03968662-79F8-5646-95DA-17F07191B6CE}" type="slidenum">
              <a:rPr lang="en-US" smtClean="0"/>
              <a:t>36</a:t>
            </a:fld>
            <a:endParaRPr lang="en-US"/>
          </a:p>
        </p:txBody>
      </p:sp>
    </p:spTree>
    <p:extLst>
      <p:ext uri="{BB962C8B-B14F-4D97-AF65-F5344CB8AC3E}">
        <p14:creationId xmlns:p14="http://schemas.microsoft.com/office/powerpoint/2010/main" val="38744321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Imagine….</a:t>
            </a:r>
          </a:p>
          <a:p>
            <a:endParaRPr lang="en-US" dirty="0"/>
          </a:p>
          <a:p>
            <a:r>
              <a:rPr lang="en-US" dirty="0"/>
              <a:t>We’re going to cover a key strategy to prevent your Critical Controls from failing</a:t>
            </a:r>
          </a:p>
        </p:txBody>
      </p:sp>
      <p:sp>
        <p:nvSpPr>
          <p:cNvPr id="4" name="Slide Number Placeholder 3"/>
          <p:cNvSpPr>
            <a:spLocks noGrp="1"/>
          </p:cNvSpPr>
          <p:nvPr>
            <p:ph type="sldNum" sz="quarter" idx="5"/>
          </p:nvPr>
        </p:nvSpPr>
        <p:spPr/>
        <p:txBody>
          <a:bodyPr/>
          <a:lstStyle/>
          <a:p>
            <a:fld id="{03968662-79F8-5646-95DA-17F07191B6CE}" type="slidenum">
              <a:rPr lang="en-US" smtClean="0"/>
              <a:t>37</a:t>
            </a:fld>
            <a:endParaRPr lang="en-US"/>
          </a:p>
        </p:txBody>
      </p:sp>
    </p:spTree>
    <p:extLst>
      <p:ext uri="{BB962C8B-B14F-4D97-AF65-F5344CB8AC3E}">
        <p14:creationId xmlns:p14="http://schemas.microsoft.com/office/powerpoint/2010/main" val="13240326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3968662-79F8-5646-95DA-17F07191B6CE}" type="slidenum">
              <a:rPr lang="en-US" smtClean="0"/>
              <a:t>38</a:t>
            </a:fld>
            <a:endParaRPr lang="en-US"/>
          </a:p>
        </p:txBody>
      </p:sp>
    </p:spTree>
    <p:extLst>
      <p:ext uri="{BB962C8B-B14F-4D97-AF65-F5344CB8AC3E}">
        <p14:creationId xmlns:p14="http://schemas.microsoft.com/office/powerpoint/2010/main" val="4855133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3968662-79F8-5646-95DA-17F07191B6CE}" type="slidenum">
              <a:rPr lang="en-US" smtClean="0"/>
              <a:t>39</a:t>
            </a:fld>
            <a:endParaRPr lang="en-US"/>
          </a:p>
        </p:txBody>
      </p:sp>
    </p:spTree>
    <p:extLst>
      <p:ext uri="{BB962C8B-B14F-4D97-AF65-F5344CB8AC3E}">
        <p14:creationId xmlns:p14="http://schemas.microsoft.com/office/powerpoint/2010/main" val="38873615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Get your tools – pen, paper, get a drink</a:t>
            </a:r>
          </a:p>
          <a:p>
            <a:endParaRPr lang="en-US" dirty="0"/>
          </a:p>
          <a:p>
            <a:r>
              <a:rPr lang="en-US" dirty="0"/>
              <a:t>Get rid of all distractions – mute your phone, shut down </a:t>
            </a:r>
            <a:r>
              <a:rPr lang="en-US" dirty="0" err="1"/>
              <a:t>facebook</a:t>
            </a:r>
            <a:r>
              <a:rPr lang="en-US" dirty="0"/>
              <a:t>, fire up video to attend</a:t>
            </a:r>
          </a:p>
          <a:p>
            <a:endParaRPr lang="en-US" dirty="0"/>
          </a:p>
          <a:p>
            <a:r>
              <a:rPr lang="en-US" dirty="0"/>
              <a:t>Get in state – get yourself ready for a learning experience, If there was one emotional state that you would like to be in for this learning experience, what would it be?</a:t>
            </a:r>
          </a:p>
          <a:p>
            <a:r>
              <a:rPr lang="en-US" dirty="0"/>
              <a:t>By the way I’m standing up to get myself into state</a:t>
            </a:r>
          </a:p>
        </p:txBody>
      </p:sp>
      <p:sp>
        <p:nvSpPr>
          <p:cNvPr id="4" name="Slide Number Placeholder 3"/>
          <p:cNvSpPr>
            <a:spLocks noGrp="1"/>
          </p:cNvSpPr>
          <p:nvPr>
            <p:ph type="sldNum" sz="quarter" idx="5"/>
          </p:nvPr>
        </p:nvSpPr>
        <p:spPr/>
        <p:txBody>
          <a:bodyPr/>
          <a:lstStyle/>
          <a:p>
            <a:fld id="{03968662-79F8-5646-95DA-17F07191B6CE}" type="slidenum">
              <a:rPr lang="en-US" smtClean="0"/>
              <a:t>4</a:t>
            </a:fld>
            <a:endParaRPr lang="en-US"/>
          </a:p>
        </p:txBody>
      </p:sp>
    </p:spTree>
    <p:extLst>
      <p:ext uri="{BB962C8B-B14F-4D97-AF65-F5344CB8AC3E}">
        <p14:creationId xmlns:p14="http://schemas.microsoft.com/office/powerpoint/2010/main" val="33569415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7E7B5A26-6E9B-4ABB-8F6D-0D901CC3C9C8}" type="slidenum">
              <a:rPr lang="en-AU" smtClean="0"/>
              <a:t>40</a:t>
            </a:fld>
            <a:endParaRPr lang="en-AU" dirty="0"/>
          </a:p>
        </p:txBody>
      </p:sp>
    </p:spTree>
    <p:extLst>
      <p:ext uri="{BB962C8B-B14F-4D97-AF65-F5344CB8AC3E}">
        <p14:creationId xmlns:p14="http://schemas.microsoft.com/office/powerpoint/2010/main" val="8697565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7E7B5A26-6E9B-4ABB-8F6D-0D901CC3C9C8}" type="slidenum">
              <a:rPr lang="en-AU" smtClean="0"/>
              <a:t>41</a:t>
            </a:fld>
            <a:endParaRPr lang="en-AU" dirty="0"/>
          </a:p>
        </p:txBody>
      </p:sp>
    </p:spTree>
    <p:extLst>
      <p:ext uri="{BB962C8B-B14F-4D97-AF65-F5344CB8AC3E}">
        <p14:creationId xmlns:p14="http://schemas.microsoft.com/office/powerpoint/2010/main" val="24357067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7E7B5A26-6E9B-4ABB-8F6D-0D901CC3C9C8}" type="slidenum">
              <a:rPr lang="en-AU" smtClean="0"/>
              <a:t>42</a:t>
            </a:fld>
            <a:endParaRPr lang="en-AU" dirty="0"/>
          </a:p>
        </p:txBody>
      </p:sp>
    </p:spTree>
    <p:extLst>
      <p:ext uri="{BB962C8B-B14F-4D97-AF65-F5344CB8AC3E}">
        <p14:creationId xmlns:p14="http://schemas.microsoft.com/office/powerpoint/2010/main" val="27101060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7E7B5A26-6E9B-4ABB-8F6D-0D901CC3C9C8}" type="slidenum">
              <a:rPr lang="en-AU" smtClean="0"/>
              <a:t>43</a:t>
            </a:fld>
            <a:endParaRPr lang="en-AU" dirty="0"/>
          </a:p>
        </p:txBody>
      </p:sp>
    </p:spTree>
    <p:extLst>
      <p:ext uri="{BB962C8B-B14F-4D97-AF65-F5344CB8AC3E}">
        <p14:creationId xmlns:p14="http://schemas.microsoft.com/office/powerpoint/2010/main" val="24523978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7E7B5A26-6E9B-4ABB-8F6D-0D901CC3C9C8}" type="slidenum">
              <a:rPr lang="en-AU" smtClean="0"/>
              <a:t>44</a:t>
            </a:fld>
            <a:endParaRPr lang="en-AU" dirty="0"/>
          </a:p>
        </p:txBody>
      </p:sp>
    </p:spTree>
    <p:extLst>
      <p:ext uri="{BB962C8B-B14F-4D97-AF65-F5344CB8AC3E}">
        <p14:creationId xmlns:p14="http://schemas.microsoft.com/office/powerpoint/2010/main" val="240087195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7E7B5A26-6E9B-4ABB-8F6D-0D901CC3C9C8}" type="slidenum">
              <a:rPr lang="en-AU" smtClean="0"/>
              <a:t>45</a:t>
            </a:fld>
            <a:endParaRPr lang="en-AU" dirty="0"/>
          </a:p>
        </p:txBody>
      </p:sp>
    </p:spTree>
    <p:extLst>
      <p:ext uri="{BB962C8B-B14F-4D97-AF65-F5344CB8AC3E}">
        <p14:creationId xmlns:p14="http://schemas.microsoft.com/office/powerpoint/2010/main" val="22424551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7E7B5A26-6E9B-4ABB-8F6D-0D901CC3C9C8}" type="slidenum">
              <a:rPr lang="en-AU" smtClean="0"/>
              <a:t>46</a:t>
            </a:fld>
            <a:endParaRPr lang="en-AU" dirty="0"/>
          </a:p>
        </p:txBody>
      </p:sp>
    </p:spTree>
    <p:extLst>
      <p:ext uri="{BB962C8B-B14F-4D97-AF65-F5344CB8AC3E}">
        <p14:creationId xmlns:p14="http://schemas.microsoft.com/office/powerpoint/2010/main" val="40488084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7E7B5A26-6E9B-4ABB-8F6D-0D901CC3C9C8}" type="slidenum">
              <a:rPr lang="en-AU" smtClean="0"/>
              <a:t>47</a:t>
            </a:fld>
            <a:endParaRPr lang="en-AU" dirty="0"/>
          </a:p>
        </p:txBody>
      </p:sp>
    </p:spTree>
    <p:extLst>
      <p:ext uri="{BB962C8B-B14F-4D97-AF65-F5344CB8AC3E}">
        <p14:creationId xmlns:p14="http://schemas.microsoft.com/office/powerpoint/2010/main" val="251149281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Of the client we worked with before Christmas.</a:t>
            </a:r>
          </a:p>
          <a:p>
            <a:pPr marL="171450" indent="-171450">
              <a:buFont typeface="Arial" panose="020B0604020202020204" pitchFamily="34" charset="0"/>
              <a:buChar char="•"/>
            </a:pPr>
            <a:r>
              <a:rPr lang="en-US" dirty="0"/>
              <a:t>Out of the 30 bowties we reviewed, what do you think we found in relation to their controls in their bowties?</a:t>
            </a:r>
          </a:p>
          <a:p>
            <a:pPr marL="171450" indent="-171450">
              <a:buFont typeface="Arial" panose="020B0604020202020204" pitchFamily="34" charset="0"/>
              <a:buChar char="•"/>
            </a:pPr>
            <a:r>
              <a:rPr lang="en-US" dirty="0"/>
              <a:t>How many of the 30 bowties do you think had issues with their controls?</a:t>
            </a:r>
          </a:p>
          <a:p>
            <a:pPr marL="171450" indent="-171450">
              <a:buFont typeface="Arial" panose="020B0604020202020204" pitchFamily="34" charset="0"/>
              <a:buChar char="•"/>
            </a:pPr>
            <a:r>
              <a:rPr lang="en-US" dirty="0"/>
              <a:t>Correct all 30</a:t>
            </a:r>
          </a:p>
          <a:p>
            <a:pPr marL="171450" indent="-171450">
              <a:buFont typeface="Arial" panose="020B0604020202020204" pitchFamily="34" charset="0"/>
              <a:buChar char="•"/>
            </a:pPr>
            <a:r>
              <a:rPr lang="en-US" dirty="0"/>
              <a:t>So 100% of their bowties for their critical risks had weak or poorly defined critical controls.</a:t>
            </a:r>
          </a:p>
          <a:p>
            <a:pPr marL="171450" indent="-171450">
              <a:buFont typeface="Arial" panose="020B0604020202020204" pitchFamily="34" charset="0"/>
              <a:buChar char="•"/>
            </a:pPr>
            <a:r>
              <a:rPr lang="en-US" dirty="0"/>
              <a:t>Is it any wander that we still having significant incidents of worse</a:t>
            </a:r>
          </a:p>
        </p:txBody>
      </p:sp>
      <p:sp>
        <p:nvSpPr>
          <p:cNvPr id="4" name="Slide Number Placeholder 3"/>
          <p:cNvSpPr>
            <a:spLocks noGrp="1"/>
          </p:cNvSpPr>
          <p:nvPr>
            <p:ph type="sldNum" sz="quarter" idx="5"/>
          </p:nvPr>
        </p:nvSpPr>
        <p:spPr/>
        <p:txBody>
          <a:bodyPr/>
          <a:lstStyle/>
          <a:p>
            <a:fld id="{03968662-79F8-5646-95DA-17F07191B6CE}" type="slidenum">
              <a:rPr lang="en-US" smtClean="0"/>
              <a:t>48</a:t>
            </a:fld>
            <a:endParaRPr lang="en-US"/>
          </a:p>
        </p:txBody>
      </p:sp>
    </p:spTree>
    <p:extLst>
      <p:ext uri="{BB962C8B-B14F-4D97-AF65-F5344CB8AC3E}">
        <p14:creationId xmlns:p14="http://schemas.microsoft.com/office/powerpoint/2010/main" val="408795600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talked about;</a:t>
            </a:r>
          </a:p>
          <a:p>
            <a:pPr marL="171450" indent="-171450">
              <a:buFont typeface="Arial" panose="020B0604020202020204" pitchFamily="34" charset="0"/>
              <a:buChar char="•"/>
            </a:pPr>
            <a:r>
              <a:rPr lang="en-US" dirty="0"/>
              <a:t>the impacts of not articulating the defining controls adequately</a:t>
            </a:r>
          </a:p>
          <a:p>
            <a:pPr marL="171450" indent="-171450">
              <a:buFont typeface="Arial" panose="020B0604020202020204" pitchFamily="34" charset="0"/>
              <a:buChar char="•"/>
            </a:pPr>
            <a:r>
              <a:rPr lang="en-US" dirty="0"/>
              <a:t>The key criteria for defining controls</a:t>
            </a:r>
          </a:p>
          <a:p>
            <a:pPr marL="171450" indent="-171450">
              <a:buFont typeface="Arial" panose="020B0604020202020204" pitchFamily="34" charset="0"/>
              <a:buChar char="•"/>
            </a:pPr>
            <a:r>
              <a:rPr lang="en-US" dirty="0"/>
              <a:t>A case study from Mitchell Services where they applied the Performance Standard Process within their business</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What type of impact would it make to your Critical Risk Management Process if each for each Control was specific, measurable and auditable?</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I will make it a rhetorical question this time, you know how a choice, when it comes to managing Critical Controls will you stop at identification of the Control with some monitoring activities, or will you ensure all of the performance requirements are defined? </a:t>
            </a:r>
          </a:p>
          <a:p>
            <a:pPr marL="0" indent="0">
              <a:buFont typeface="Arial" panose="020B0604020202020204" pitchFamily="34" charset="0"/>
              <a:buNone/>
            </a:pPr>
            <a:endParaRPr lang="en-US" dirty="0"/>
          </a:p>
          <a:p>
            <a:endParaRPr lang="en-US" dirty="0"/>
          </a:p>
        </p:txBody>
      </p:sp>
      <p:sp>
        <p:nvSpPr>
          <p:cNvPr id="4" name="Slide Number Placeholder 3"/>
          <p:cNvSpPr>
            <a:spLocks noGrp="1"/>
          </p:cNvSpPr>
          <p:nvPr>
            <p:ph type="sldNum" sz="quarter" idx="5"/>
          </p:nvPr>
        </p:nvSpPr>
        <p:spPr/>
        <p:txBody>
          <a:bodyPr/>
          <a:lstStyle/>
          <a:p>
            <a:fld id="{03968662-79F8-5646-95DA-17F07191B6CE}" type="slidenum">
              <a:rPr lang="en-US" smtClean="0"/>
              <a:t>49</a:t>
            </a:fld>
            <a:endParaRPr lang="en-US"/>
          </a:p>
        </p:txBody>
      </p:sp>
    </p:spTree>
    <p:extLst>
      <p:ext uri="{BB962C8B-B14F-4D97-AF65-F5344CB8AC3E}">
        <p14:creationId xmlns:p14="http://schemas.microsoft.com/office/powerpoint/2010/main" val="42541830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To ensure that we are all on the same page, here is an example Bowtie</a:t>
            </a:r>
          </a:p>
          <a:p>
            <a:r>
              <a:rPr lang="en-AU" dirty="0"/>
              <a:t>Explain bowtie left to right</a:t>
            </a:r>
          </a:p>
          <a:p>
            <a:endParaRPr lang="en-AU" dirty="0"/>
          </a:p>
        </p:txBody>
      </p:sp>
      <p:sp>
        <p:nvSpPr>
          <p:cNvPr id="4" name="Slide Number Placeholder 3"/>
          <p:cNvSpPr>
            <a:spLocks noGrp="1"/>
          </p:cNvSpPr>
          <p:nvPr>
            <p:ph type="sldNum" sz="quarter" idx="5"/>
          </p:nvPr>
        </p:nvSpPr>
        <p:spPr/>
        <p:txBody>
          <a:bodyPr/>
          <a:lstStyle/>
          <a:p>
            <a:fld id="{7E7B5A26-6E9B-4ABB-8F6D-0D901CC3C9C8}" type="slidenum">
              <a:rPr lang="en-AU" smtClean="0"/>
              <a:t>5</a:t>
            </a:fld>
            <a:endParaRPr lang="en-AU" dirty="0"/>
          </a:p>
        </p:txBody>
      </p:sp>
    </p:spTree>
    <p:extLst>
      <p:ext uri="{BB962C8B-B14F-4D97-AF65-F5344CB8AC3E}">
        <p14:creationId xmlns:p14="http://schemas.microsoft.com/office/powerpoint/2010/main" val="292115576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out and up is an activity embedded within world class CRM processes</a:t>
            </a:r>
          </a:p>
        </p:txBody>
      </p:sp>
      <p:sp>
        <p:nvSpPr>
          <p:cNvPr id="4" name="Slide Number Placeholder 3"/>
          <p:cNvSpPr>
            <a:spLocks noGrp="1"/>
          </p:cNvSpPr>
          <p:nvPr>
            <p:ph type="sldNum" sz="quarter" idx="5"/>
          </p:nvPr>
        </p:nvSpPr>
        <p:spPr/>
        <p:txBody>
          <a:bodyPr/>
          <a:lstStyle/>
          <a:p>
            <a:fld id="{03968662-79F8-5646-95DA-17F07191B6CE}" type="slidenum">
              <a:rPr lang="en-US" smtClean="0"/>
              <a:t>50</a:t>
            </a:fld>
            <a:endParaRPr lang="en-US"/>
          </a:p>
        </p:txBody>
      </p:sp>
    </p:spTree>
    <p:extLst>
      <p:ext uri="{BB962C8B-B14F-4D97-AF65-F5344CB8AC3E}">
        <p14:creationId xmlns:p14="http://schemas.microsoft.com/office/powerpoint/2010/main" val="119121659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don’t know why you showed up today it could be because:</a:t>
            </a:r>
          </a:p>
          <a:p>
            <a:pPr marL="171450" indent="-171450">
              <a:buFont typeface="Arial" panose="020B0604020202020204" pitchFamily="34" charset="0"/>
              <a:buChar char="•"/>
            </a:pPr>
            <a:r>
              <a:rPr lang="en-US" dirty="0"/>
              <a:t>There is not a lot of knowledge or experience in using Bowtie Analysis?</a:t>
            </a:r>
          </a:p>
          <a:p>
            <a:pPr marL="171450" indent="-171450">
              <a:buFont typeface="Arial" panose="020B0604020202020204" pitchFamily="34" charset="0"/>
              <a:buChar char="•"/>
            </a:pPr>
            <a:r>
              <a:rPr lang="en-US" dirty="0"/>
              <a:t>You think the bowties in your organisation can be improved.</a:t>
            </a:r>
          </a:p>
          <a:p>
            <a:pPr marL="171450" indent="-171450">
              <a:buFont typeface="Arial" panose="020B0604020202020204" pitchFamily="34" charset="0"/>
              <a:buChar char="•"/>
            </a:pPr>
            <a:r>
              <a:rPr lang="en-US" dirty="0"/>
              <a:t>The bowties are a big light on detail</a:t>
            </a:r>
          </a:p>
          <a:p>
            <a:endParaRPr lang="en-US" dirty="0"/>
          </a:p>
        </p:txBody>
      </p:sp>
      <p:sp>
        <p:nvSpPr>
          <p:cNvPr id="4" name="Slide Number Placeholder 3"/>
          <p:cNvSpPr>
            <a:spLocks noGrp="1"/>
          </p:cNvSpPr>
          <p:nvPr>
            <p:ph type="sldNum" sz="quarter" idx="5"/>
          </p:nvPr>
        </p:nvSpPr>
        <p:spPr/>
        <p:txBody>
          <a:bodyPr/>
          <a:lstStyle/>
          <a:p>
            <a:fld id="{03968662-79F8-5646-95DA-17F07191B6CE}" type="slidenum">
              <a:rPr lang="en-US" smtClean="0"/>
              <a:t>52</a:t>
            </a:fld>
            <a:endParaRPr lang="en-US"/>
          </a:p>
        </p:txBody>
      </p:sp>
    </p:spTree>
    <p:extLst>
      <p:ext uri="{BB962C8B-B14F-4D97-AF65-F5344CB8AC3E}">
        <p14:creationId xmlns:p14="http://schemas.microsoft.com/office/powerpoint/2010/main" val="279695136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Know you know that – list them off above</a:t>
            </a:r>
          </a:p>
        </p:txBody>
      </p:sp>
      <p:sp>
        <p:nvSpPr>
          <p:cNvPr id="4" name="Slide Number Placeholder 3"/>
          <p:cNvSpPr>
            <a:spLocks noGrp="1"/>
          </p:cNvSpPr>
          <p:nvPr>
            <p:ph type="sldNum" sz="quarter" idx="5"/>
          </p:nvPr>
        </p:nvSpPr>
        <p:spPr/>
        <p:txBody>
          <a:bodyPr/>
          <a:lstStyle/>
          <a:p>
            <a:fld id="{03968662-79F8-5646-95DA-17F07191B6CE}" type="slidenum">
              <a:rPr lang="en-US" smtClean="0"/>
              <a:t>53</a:t>
            </a:fld>
            <a:endParaRPr lang="en-US"/>
          </a:p>
        </p:txBody>
      </p:sp>
    </p:spTree>
    <p:extLst>
      <p:ext uri="{BB962C8B-B14F-4D97-AF65-F5344CB8AC3E}">
        <p14:creationId xmlns:p14="http://schemas.microsoft.com/office/powerpoint/2010/main" val="426230294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3968662-79F8-5646-95DA-17F07191B6CE}" type="slidenum">
              <a:rPr lang="en-US" smtClean="0"/>
              <a:t>54</a:t>
            </a:fld>
            <a:endParaRPr lang="en-US"/>
          </a:p>
        </p:txBody>
      </p:sp>
    </p:spTree>
    <p:extLst>
      <p:ext uri="{BB962C8B-B14F-4D97-AF65-F5344CB8AC3E}">
        <p14:creationId xmlns:p14="http://schemas.microsoft.com/office/powerpoint/2010/main" val="387207251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3968662-79F8-5646-95DA-17F07191B6CE}" type="slidenum">
              <a:rPr lang="en-US" smtClean="0"/>
              <a:t>55</a:t>
            </a:fld>
            <a:endParaRPr lang="en-US"/>
          </a:p>
        </p:txBody>
      </p:sp>
    </p:spTree>
    <p:extLst>
      <p:ext uri="{BB962C8B-B14F-4D97-AF65-F5344CB8AC3E}">
        <p14:creationId xmlns:p14="http://schemas.microsoft.com/office/powerpoint/2010/main" val="322130286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then brings up the obvious question doesn’t it, how do I do it?</a:t>
            </a:r>
          </a:p>
        </p:txBody>
      </p:sp>
      <p:sp>
        <p:nvSpPr>
          <p:cNvPr id="4" name="Slide Number Placeholder 3"/>
          <p:cNvSpPr>
            <a:spLocks noGrp="1"/>
          </p:cNvSpPr>
          <p:nvPr>
            <p:ph type="sldNum" sz="quarter" idx="5"/>
          </p:nvPr>
        </p:nvSpPr>
        <p:spPr/>
        <p:txBody>
          <a:bodyPr/>
          <a:lstStyle/>
          <a:p>
            <a:fld id="{03968662-79F8-5646-95DA-17F07191B6CE}" type="slidenum">
              <a:rPr lang="en-US" smtClean="0"/>
              <a:t>56</a:t>
            </a:fld>
            <a:endParaRPr lang="en-US"/>
          </a:p>
        </p:txBody>
      </p:sp>
    </p:spTree>
    <p:extLst>
      <p:ext uri="{BB962C8B-B14F-4D97-AF65-F5344CB8AC3E}">
        <p14:creationId xmlns:p14="http://schemas.microsoft.com/office/powerpoint/2010/main" val="200555655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could perform trial and error with some of the content that you have learned on the webinar today and go it alone. Which will take time.</a:t>
            </a:r>
          </a:p>
          <a:p>
            <a:endParaRPr lang="en-US" dirty="0"/>
          </a:p>
          <a:p>
            <a:r>
              <a:rPr lang="en-US" dirty="0"/>
              <a:t>We all know that trial and error is the slowest way to get things done, and the quickest way is to follow a recipe of someone who has done this a bunch of times.</a:t>
            </a:r>
          </a:p>
        </p:txBody>
      </p:sp>
      <p:sp>
        <p:nvSpPr>
          <p:cNvPr id="4" name="Slide Number Placeholder 3"/>
          <p:cNvSpPr>
            <a:spLocks noGrp="1"/>
          </p:cNvSpPr>
          <p:nvPr>
            <p:ph type="sldNum" sz="quarter" idx="5"/>
          </p:nvPr>
        </p:nvSpPr>
        <p:spPr/>
        <p:txBody>
          <a:bodyPr/>
          <a:lstStyle/>
          <a:p>
            <a:fld id="{03968662-79F8-5646-95DA-17F07191B6CE}" type="slidenum">
              <a:rPr lang="en-US" smtClean="0"/>
              <a:t>57</a:t>
            </a:fld>
            <a:endParaRPr lang="en-US"/>
          </a:p>
        </p:txBody>
      </p:sp>
    </p:spTree>
    <p:extLst>
      <p:ext uri="{BB962C8B-B14F-4D97-AF65-F5344CB8AC3E}">
        <p14:creationId xmlns:p14="http://schemas.microsoft.com/office/powerpoint/2010/main" val="402927851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0"/>
        <p:cNvGrpSpPr/>
        <p:nvPr/>
      </p:nvGrpSpPr>
      <p:grpSpPr>
        <a:xfrm>
          <a:off x="0" y="0"/>
          <a:ext cx="0" cy="0"/>
          <a:chOff x="0" y="0"/>
          <a:chExt cx="0" cy="0"/>
        </a:xfrm>
      </p:grpSpPr>
      <p:sp>
        <p:nvSpPr>
          <p:cNvPr id="1001" name="Google Shape;1001;p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2" name="Google Shape;1002;p6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I promised you earlier that I would let you know where to go to get some more help and the help I want to offer you is exclusive access to our Critical Control Accelerator Workshop where in 40 minutes or less I give you everything you need to implement a Critical Control Management Program</a:t>
            </a:r>
          </a:p>
          <a:p>
            <a:pPr marL="0" lvl="0" indent="0" algn="l" rtl="0">
              <a:spcBef>
                <a:spcPts val="0"/>
              </a:spcBef>
              <a:spcAft>
                <a:spcPts val="0"/>
              </a:spcAft>
              <a:buNone/>
            </a:pPr>
            <a:endParaRPr dirty="0"/>
          </a:p>
          <a:p>
            <a:pPr marL="0" lvl="0" indent="0" algn="l" rtl="0">
              <a:spcBef>
                <a:spcPts val="0"/>
              </a:spcBef>
              <a:spcAft>
                <a:spcPts val="0"/>
              </a:spcAft>
              <a:buNone/>
            </a:pPr>
            <a:r>
              <a:rPr lang="en-US" dirty="0"/>
              <a:t>I want to let you know upfront that it’s not for everyone.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If you you are comfortable with your CRM Process and documentation, then this is not for you,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If you;</a:t>
            </a:r>
            <a:endParaRPr dirty="0"/>
          </a:p>
          <a:p>
            <a:pPr marL="171450" lvl="0" indent="-171450" algn="l" rtl="0">
              <a:spcBef>
                <a:spcPts val="0"/>
              </a:spcBef>
              <a:spcAft>
                <a:spcPts val="0"/>
              </a:spcAft>
              <a:buClr>
                <a:schemeClr val="dk1"/>
              </a:buClr>
              <a:buSzPts val="1200"/>
              <a:buFont typeface="Arial"/>
              <a:buChar char="•"/>
            </a:pPr>
            <a:r>
              <a:rPr lang="en-US" dirty="0"/>
              <a:t>Are willing to grow your CRM skills and knowledge,</a:t>
            </a:r>
            <a:endParaRPr dirty="0"/>
          </a:p>
          <a:p>
            <a:pPr marL="171450" lvl="0" indent="-171450" algn="l" rtl="0">
              <a:spcBef>
                <a:spcPts val="0"/>
              </a:spcBef>
              <a:spcAft>
                <a:spcPts val="0"/>
              </a:spcAft>
              <a:buClr>
                <a:schemeClr val="dk1"/>
              </a:buClr>
              <a:buSzPts val="1200"/>
              <a:buFont typeface="Arial"/>
              <a:buChar char="•"/>
            </a:pPr>
            <a:r>
              <a:rPr lang="en-US" dirty="0"/>
              <a:t>Know that your CRM program can be improved to help save lives</a:t>
            </a:r>
            <a:endParaRPr dirty="0"/>
          </a:p>
          <a:p>
            <a:pPr marL="171450" lvl="0" indent="-95250" algn="l" rtl="0">
              <a:spcBef>
                <a:spcPts val="0"/>
              </a:spcBef>
              <a:spcAft>
                <a:spcPts val="0"/>
              </a:spcAft>
              <a:buClr>
                <a:schemeClr val="dk1"/>
              </a:buClr>
              <a:buSzPts val="1200"/>
              <a:buFont typeface="Arial"/>
              <a:buNone/>
            </a:pPr>
            <a:endParaRPr dirty="0"/>
          </a:p>
          <a:p>
            <a:pPr marL="0" lvl="0" indent="0" algn="l" rtl="0">
              <a:spcBef>
                <a:spcPts val="0"/>
              </a:spcBef>
              <a:spcAft>
                <a:spcPts val="0"/>
              </a:spcAft>
              <a:buClr>
                <a:schemeClr val="dk1"/>
              </a:buClr>
              <a:buSzPts val="1200"/>
              <a:buFont typeface="Arial"/>
              <a:buNone/>
            </a:pPr>
            <a:r>
              <a:rPr lang="en-US" dirty="0"/>
              <a:t>Then this is for you</a:t>
            </a:r>
            <a:endParaRPr dirty="0"/>
          </a:p>
        </p:txBody>
      </p:sp>
      <p:sp>
        <p:nvSpPr>
          <p:cNvPr id="1003" name="Google Shape;1003;p6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58</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2"/>
        <p:cNvGrpSpPr/>
        <p:nvPr/>
      </p:nvGrpSpPr>
      <p:grpSpPr>
        <a:xfrm>
          <a:off x="0" y="0"/>
          <a:ext cx="0" cy="0"/>
          <a:chOff x="0" y="0"/>
          <a:chExt cx="0" cy="0"/>
        </a:xfrm>
      </p:grpSpPr>
      <p:sp>
        <p:nvSpPr>
          <p:cNvPr id="1013" name="Google Shape;1013;p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4" name="Google Shape;1014;p6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So why am I doing this, to help save lives at work.</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AU" dirty="0"/>
              <a:t>To help you save lives at work and get started now, I’ve finally been able to get all of our content online</a:t>
            </a:r>
            <a:endParaRPr dirty="0"/>
          </a:p>
          <a:p>
            <a:pPr marL="0" lvl="0" indent="0" algn="l" rtl="0">
              <a:spcBef>
                <a:spcPts val="0"/>
              </a:spcBef>
              <a:spcAft>
                <a:spcPts val="0"/>
              </a:spcAft>
              <a:buNone/>
            </a:pPr>
            <a:endParaRPr dirty="0"/>
          </a:p>
        </p:txBody>
      </p:sp>
      <p:sp>
        <p:nvSpPr>
          <p:cNvPr id="1015" name="Google Shape;1015;p6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59</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3"/>
        <p:cNvGrpSpPr/>
        <p:nvPr/>
      </p:nvGrpSpPr>
      <p:grpSpPr>
        <a:xfrm>
          <a:off x="0" y="0"/>
          <a:ext cx="0" cy="0"/>
          <a:chOff x="0" y="0"/>
          <a:chExt cx="0" cy="0"/>
        </a:xfrm>
      </p:grpSpPr>
      <p:sp>
        <p:nvSpPr>
          <p:cNvPr id="1034" name="Google Shape;1034;p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5" name="Google Shape;1035;p7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6" name="Google Shape;1036;p7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61</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problem – We’re not getting our bowties to the level they need to be.</a:t>
            </a:r>
          </a:p>
          <a:p>
            <a:pPr marL="171450" indent="-171450">
              <a:buFont typeface="Arial" panose="020B0604020202020204" pitchFamily="34" charset="0"/>
              <a:buChar char="•"/>
            </a:pPr>
            <a:r>
              <a:rPr lang="en-US" dirty="0"/>
              <a:t>How do we know this to be true – Every time we review bowties we see lots of issues, during incident investigation reviews we see that causes, consequences, or control failure modes were not identified.</a:t>
            </a:r>
          </a:p>
          <a:p>
            <a:pPr marL="171450" indent="-171450">
              <a:buFont typeface="Arial" panose="020B0604020202020204" pitchFamily="34" charset="0"/>
              <a:buChar char="•"/>
            </a:pPr>
            <a:r>
              <a:rPr lang="en-US" dirty="0"/>
              <a:t>My promise – I will share with you 3 critical elements of Bowtie Analysis that if you put in place will enhance it.</a:t>
            </a:r>
          </a:p>
          <a:p>
            <a:endParaRPr lang="en-US" dirty="0"/>
          </a:p>
        </p:txBody>
      </p:sp>
      <p:sp>
        <p:nvSpPr>
          <p:cNvPr id="4" name="Slide Number Placeholder 3"/>
          <p:cNvSpPr>
            <a:spLocks noGrp="1"/>
          </p:cNvSpPr>
          <p:nvPr>
            <p:ph type="sldNum" sz="quarter" idx="5"/>
          </p:nvPr>
        </p:nvSpPr>
        <p:spPr/>
        <p:txBody>
          <a:bodyPr/>
          <a:lstStyle/>
          <a:p>
            <a:fld id="{03968662-79F8-5646-95DA-17F07191B6CE}" type="slidenum">
              <a:rPr lang="en-US" smtClean="0"/>
              <a:t>6</a:t>
            </a:fld>
            <a:endParaRPr lang="en-US"/>
          </a:p>
        </p:txBody>
      </p:sp>
    </p:spTree>
    <p:extLst>
      <p:ext uri="{BB962C8B-B14F-4D97-AF65-F5344CB8AC3E}">
        <p14:creationId xmlns:p14="http://schemas.microsoft.com/office/powerpoint/2010/main" val="212893229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968662-79F8-5646-95DA-17F07191B6CE}" type="slidenum">
              <a:rPr lang="en-US" smtClean="0"/>
              <a:t>62</a:t>
            </a:fld>
            <a:endParaRPr lang="en-US" dirty="0"/>
          </a:p>
        </p:txBody>
      </p:sp>
    </p:spTree>
    <p:extLst>
      <p:ext uri="{BB962C8B-B14F-4D97-AF65-F5344CB8AC3E}">
        <p14:creationId xmlns:p14="http://schemas.microsoft.com/office/powerpoint/2010/main" val="361662660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promised you earlier that I would let you know where to go to get some more help and the help I want to offer you is a spot at our next Virtual Bowtie Analysis Masterclass</a:t>
            </a:r>
          </a:p>
          <a:p>
            <a:r>
              <a:rPr lang="en-US" dirty="0"/>
              <a:t>I want to let you know upfront that it’s not for everyone.</a:t>
            </a:r>
          </a:p>
          <a:p>
            <a:endParaRPr lang="en-US" dirty="0"/>
          </a:p>
          <a:p>
            <a:r>
              <a:rPr lang="en-US" dirty="0"/>
              <a:t>If you you are comfortable with your Bowtie Analysis knowledge and documentation, then this is not for you, </a:t>
            </a:r>
          </a:p>
          <a:p>
            <a:endParaRPr lang="en-US" dirty="0"/>
          </a:p>
          <a:p>
            <a:r>
              <a:rPr lang="en-US" dirty="0"/>
              <a:t>If you;</a:t>
            </a:r>
          </a:p>
          <a:p>
            <a:pPr marL="171450" indent="-171450">
              <a:buFont typeface="Arial" panose="020B0604020202020204" pitchFamily="34" charset="0"/>
              <a:buChar char="•"/>
            </a:pPr>
            <a:r>
              <a:rPr lang="en-US" dirty="0"/>
              <a:t>Are willing to grow your Bowtie Analysis skills and knowledge,</a:t>
            </a:r>
          </a:p>
          <a:p>
            <a:pPr marL="171450" indent="-171450">
              <a:buFont typeface="Arial" panose="020B0604020202020204" pitchFamily="34" charset="0"/>
              <a:buChar char="•"/>
            </a:pPr>
            <a:r>
              <a:rPr lang="en-US" dirty="0"/>
              <a:t>Know that your Bowtie Analysis process can be improved to help save lives</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Then this is for you</a:t>
            </a:r>
          </a:p>
        </p:txBody>
      </p:sp>
      <p:sp>
        <p:nvSpPr>
          <p:cNvPr id="4" name="Slide Number Placeholder 3"/>
          <p:cNvSpPr>
            <a:spLocks noGrp="1"/>
          </p:cNvSpPr>
          <p:nvPr>
            <p:ph type="sldNum" sz="quarter" idx="5"/>
          </p:nvPr>
        </p:nvSpPr>
        <p:spPr/>
        <p:txBody>
          <a:bodyPr/>
          <a:lstStyle/>
          <a:p>
            <a:fld id="{03968662-79F8-5646-95DA-17F07191B6CE}" type="slidenum">
              <a:rPr lang="en-US" smtClean="0"/>
              <a:t>63</a:t>
            </a:fld>
            <a:endParaRPr lang="en-US"/>
          </a:p>
        </p:txBody>
      </p:sp>
    </p:spTree>
    <p:extLst>
      <p:ext uri="{BB962C8B-B14F-4D97-AF65-F5344CB8AC3E}">
        <p14:creationId xmlns:p14="http://schemas.microsoft.com/office/powerpoint/2010/main" val="255993715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3968662-79F8-5646-95DA-17F07191B6CE}" type="slidenum">
              <a:rPr lang="en-US" smtClean="0"/>
              <a:t>64</a:t>
            </a:fld>
            <a:endParaRPr lang="en-US"/>
          </a:p>
        </p:txBody>
      </p:sp>
    </p:spTree>
    <p:extLst>
      <p:ext uri="{BB962C8B-B14F-4D97-AF65-F5344CB8AC3E}">
        <p14:creationId xmlns:p14="http://schemas.microsoft.com/office/powerpoint/2010/main" val="148804341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3968662-79F8-5646-95DA-17F07191B6CE}" type="slidenum">
              <a:rPr lang="en-US" smtClean="0"/>
              <a:t>65</a:t>
            </a:fld>
            <a:endParaRPr lang="en-US"/>
          </a:p>
        </p:txBody>
      </p:sp>
    </p:spTree>
    <p:extLst>
      <p:ext uri="{BB962C8B-B14F-4D97-AF65-F5344CB8AC3E}">
        <p14:creationId xmlns:p14="http://schemas.microsoft.com/office/powerpoint/2010/main" val="10215508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people are submitting their documents or checking out the CRM Courses, we have time for questions on the content or the free audit process.</a:t>
            </a:r>
          </a:p>
        </p:txBody>
      </p:sp>
      <p:sp>
        <p:nvSpPr>
          <p:cNvPr id="4" name="Slide Number Placeholder 3"/>
          <p:cNvSpPr>
            <a:spLocks noGrp="1"/>
          </p:cNvSpPr>
          <p:nvPr>
            <p:ph type="sldNum" sz="quarter" idx="5"/>
          </p:nvPr>
        </p:nvSpPr>
        <p:spPr/>
        <p:txBody>
          <a:bodyPr/>
          <a:lstStyle/>
          <a:p>
            <a:fld id="{03968662-79F8-5646-95DA-17F07191B6CE}" type="slidenum">
              <a:rPr lang="en-US" smtClean="0"/>
              <a:t>66</a:t>
            </a:fld>
            <a:endParaRPr lang="en-US"/>
          </a:p>
        </p:txBody>
      </p:sp>
    </p:spTree>
    <p:extLst>
      <p:ext uri="{BB962C8B-B14F-4D97-AF65-F5344CB8AC3E}">
        <p14:creationId xmlns:p14="http://schemas.microsoft.com/office/powerpoint/2010/main" val="150374324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968662-79F8-5646-95DA-17F07191B6CE}" type="slidenum">
              <a:rPr lang="en-US" smtClean="0"/>
              <a:t>67</a:t>
            </a:fld>
            <a:endParaRPr lang="en-US"/>
          </a:p>
        </p:txBody>
      </p:sp>
    </p:spTree>
    <p:extLst>
      <p:ext uri="{BB962C8B-B14F-4D97-AF65-F5344CB8AC3E}">
        <p14:creationId xmlns:p14="http://schemas.microsoft.com/office/powerpoint/2010/main" val="55709592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3968662-79F8-5646-95DA-17F07191B6CE}" type="slidenum">
              <a:rPr lang="en-US" smtClean="0"/>
              <a:t>68</a:t>
            </a:fld>
            <a:endParaRPr lang="en-US"/>
          </a:p>
        </p:txBody>
      </p:sp>
    </p:spTree>
    <p:extLst>
      <p:ext uri="{BB962C8B-B14F-4D97-AF65-F5344CB8AC3E}">
        <p14:creationId xmlns:p14="http://schemas.microsoft.com/office/powerpoint/2010/main" val="257567668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Thankyou for your time, especially during a week day.</a:t>
            </a:r>
          </a:p>
          <a:p>
            <a:endParaRPr lang="en-US" dirty="0"/>
          </a:p>
          <a:p>
            <a:r>
              <a:rPr lang="en-US" dirty="0"/>
              <a:t>I hope this was of value, if it was please share your thoughts using the chat function.</a:t>
            </a:r>
          </a:p>
          <a:p>
            <a:endParaRPr lang="en-US" dirty="0"/>
          </a:p>
          <a:p>
            <a:r>
              <a:rPr lang="en-US" dirty="0"/>
              <a:t>That’s the end of the formal proceedings, but I am more than happy to stay on the line to answer any other questions or discuss anything else. Depending on the numbers we might open up audio as well.</a:t>
            </a:r>
          </a:p>
        </p:txBody>
      </p:sp>
      <p:sp>
        <p:nvSpPr>
          <p:cNvPr id="4" name="Slide Number Placeholder 3"/>
          <p:cNvSpPr>
            <a:spLocks noGrp="1"/>
          </p:cNvSpPr>
          <p:nvPr>
            <p:ph type="sldNum" sz="quarter" idx="5"/>
          </p:nvPr>
        </p:nvSpPr>
        <p:spPr/>
        <p:txBody>
          <a:bodyPr/>
          <a:lstStyle/>
          <a:p>
            <a:fld id="{03968662-79F8-5646-95DA-17F07191B6CE}" type="slidenum">
              <a:rPr lang="en-US" smtClean="0"/>
              <a:t>69</a:t>
            </a:fld>
            <a:endParaRPr lang="en-US"/>
          </a:p>
        </p:txBody>
      </p:sp>
    </p:spTree>
    <p:extLst>
      <p:ext uri="{BB962C8B-B14F-4D97-AF65-F5344CB8AC3E}">
        <p14:creationId xmlns:p14="http://schemas.microsoft.com/office/powerpoint/2010/main" val="34154892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am I?</a:t>
            </a:r>
          </a:p>
          <a:p>
            <a:endParaRPr lang="en-US" dirty="0"/>
          </a:p>
          <a:p>
            <a:r>
              <a:rPr lang="en-US" dirty="0"/>
              <a:t>My name is Christian Young I help safety professionals in the mining industry gain control of their H&amp;S systems and activities to help save lives at work.</a:t>
            </a:r>
          </a:p>
          <a:p>
            <a:r>
              <a:rPr lang="en-US" dirty="0"/>
              <a:t>Here are some of the clients I have helped with their critical risk management process</a:t>
            </a:r>
          </a:p>
        </p:txBody>
      </p:sp>
      <p:sp>
        <p:nvSpPr>
          <p:cNvPr id="4" name="Slide Number Placeholder 3"/>
          <p:cNvSpPr>
            <a:spLocks noGrp="1"/>
          </p:cNvSpPr>
          <p:nvPr>
            <p:ph type="sldNum" sz="quarter" idx="5"/>
          </p:nvPr>
        </p:nvSpPr>
        <p:spPr/>
        <p:txBody>
          <a:bodyPr/>
          <a:lstStyle/>
          <a:p>
            <a:fld id="{03968662-79F8-5646-95DA-17F07191B6CE}" type="slidenum">
              <a:rPr lang="en-US" smtClean="0"/>
              <a:t>7</a:t>
            </a:fld>
            <a:endParaRPr lang="en-US"/>
          </a:p>
        </p:txBody>
      </p:sp>
    </p:spTree>
    <p:extLst>
      <p:ext uri="{BB962C8B-B14F-4D97-AF65-F5344CB8AC3E}">
        <p14:creationId xmlns:p14="http://schemas.microsoft.com/office/powerpoint/2010/main" val="21051639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me tell you a bit about the style of the webinar today</a:t>
            </a:r>
          </a:p>
          <a:p>
            <a:pPr marL="228600" indent="-228600">
              <a:buAutoNum type="arabicParenR"/>
            </a:pPr>
            <a:r>
              <a:rPr lang="en-US" dirty="0"/>
              <a:t>When I have a pause or I’m thinking UM slips out. I’m working on it, and have a bet with my daughter about how many times I say it, as it will be 5 pushups per UM.</a:t>
            </a:r>
          </a:p>
          <a:p>
            <a:pPr marL="228600" indent="-228600">
              <a:buAutoNum type="arabicParenR"/>
            </a:pPr>
            <a:r>
              <a:rPr lang="en-US" dirty="0"/>
              <a:t>I’m going to move quickly so that we can get through everything and have plenty of time for questions</a:t>
            </a:r>
          </a:p>
          <a:p>
            <a:pPr marL="228600" indent="-228600">
              <a:buAutoNum type="arabicParenR"/>
            </a:pPr>
            <a:r>
              <a:rPr lang="en-US" dirty="0"/>
              <a:t>I want to make it interactive, as the more I understand on what you need the more I can tailor the content to you. Therefore If I ask a question, please type your response in the chat box. In fact, right now, could you please go to the chat box and type sounds cool or similar that would be great.</a:t>
            </a:r>
          </a:p>
          <a:p>
            <a:pPr marL="228600" indent="-228600">
              <a:buAutoNum type="arabicParenR"/>
            </a:pPr>
            <a:endParaRPr lang="en-US" dirty="0"/>
          </a:p>
        </p:txBody>
      </p:sp>
      <p:sp>
        <p:nvSpPr>
          <p:cNvPr id="4" name="Slide Number Placeholder 3"/>
          <p:cNvSpPr>
            <a:spLocks noGrp="1"/>
          </p:cNvSpPr>
          <p:nvPr>
            <p:ph type="sldNum" sz="quarter" idx="5"/>
          </p:nvPr>
        </p:nvSpPr>
        <p:spPr/>
        <p:txBody>
          <a:bodyPr/>
          <a:lstStyle/>
          <a:p>
            <a:fld id="{03968662-79F8-5646-95DA-17F07191B6CE}" type="slidenum">
              <a:rPr lang="en-US" smtClean="0"/>
              <a:t>8</a:t>
            </a:fld>
            <a:endParaRPr lang="en-US"/>
          </a:p>
        </p:txBody>
      </p:sp>
    </p:spTree>
    <p:extLst>
      <p:ext uri="{BB962C8B-B14F-4D97-AF65-F5344CB8AC3E}">
        <p14:creationId xmlns:p14="http://schemas.microsoft.com/office/powerpoint/2010/main" val="22238942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me tell you about how today’s webinar is going to work.</a:t>
            </a:r>
          </a:p>
          <a:p>
            <a:pPr marL="171450" indent="-171450">
              <a:buFont typeface="Arial" panose="020B0604020202020204" pitchFamily="34" charset="0"/>
              <a:buChar char="•"/>
            </a:pPr>
            <a:r>
              <a:rPr lang="en-US" dirty="0"/>
              <a:t>I’m going to discuss each of the 3 strategies one by one – </a:t>
            </a:r>
          </a:p>
          <a:p>
            <a:pPr marL="171450" indent="-171450">
              <a:buFont typeface="Arial" panose="020B0604020202020204" pitchFamily="34" charset="0"/>
              <a:buChar char="•"/>
            </a:pPr>
            <a:r>
              <a:rPr lang="en-US" dirty="0"/>
              <a:t>Spend time on Q&amp;A as long as you need</a:t>
            </a:r>
          </a:p>
          <a:p>
            <a:endParaRPr lang="en-US" dirty="0"/>
          </a:p>
          <a:p>
            <a:endParaRPr lang="en-US" dirty="0"/>
          </a:p>
          <a:p>
            <a:r>
              <a:rPr lang="en-US" dirty="0"/>
              <a:t>Bowtie Analysis takes time to get right, and and a 45 minute discussion won’t even touch the surface,</a:t>
            </a:r>
          </a:p>
          <a:p>
            <a:r>
              <a:rPr lang="en-US" dirty="0"/>
              <a:t>I’m going to give you everything I can in the time we’ve got and at the end I’ll show you where to go to get more help if you want it. Is that ok?</a:t>
            </a:r>
          </a:p>
        </p:txBody>
      </p:sp>
      <p:sp>
        <p:nvSpPr>
          <p:cNvPr id="4" name="Slide Number Placeholder 3"/>
          <p:cNvSpPr>
            <a:spLocks noGrp="1"/>
          </p:cNvSpPr>
          <p:nvPr>
            <p:ph type="sldNum" sz="quarter" idx="5"/>
          </p:nvPr>
        </p:nvSpPr>
        <p:spPr/>
        <p:txBody>
          <a:bodyPr/>
          <a:lstStyle/>
          <a:p>
            <a:fld id="{03968662-79F8-5646-95DA-17F07191B6CE}" type="slidenum">
              <a:rPr lang="en-US" smtClean="0"/>
              <a:t>9</a:t>
            </a:fld>
            <a:endParaRPr lang="en-US"/>
          </a:p>
        </p:txBody>
      </p:sp>
    </p:spTree>
    <p:extLst>
      <p:ext uri="{BB962C8B-B14F-4D97-AF65-F5344CB8AC3E}">
        <p14:creationId xmlns:p14="http://schemas.microsoft.com/office/powerpoint/2010/main" val="29337157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0EB2D3D-EEF1-F74C-90BE-CF0B6AA2AF10}"/>
              </a:ext>
            </a:extLst>
          </p:cNvPr>
          <p:cNvSpPr/>
          <p:nvPr userDrawn="1"/>
        </p:nvSpPr>
        <p:spPr>
          <a:xfrm>
            <a:off x="279654" y="287718"/>
            <a:ext cx="11632692" cy="6282563"/>
          </a:xfrm>
          <a:prstGeom prst="rect">
            <a:avLst/>
          </a:prstGeom>
          <a:solidFill>
            <a:srgbClr val="F0EF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5B042E5-C90F-6946-883A-F80BF945D309}"/>
              </a:ext>
            </a:extLst>
          </p:cNvPr>
          <p:cNvSpPr>
            <a:spLocks noGrp="1"/>
          </p:cNvSpPr>
          <p:nvPr>
            <p:ph type="ctrTitle" hasCustomPrompt="1"/>
          </p:nvPr>
        </p:nvSpPr>
        <p:spPr>
          <a:xfrm>
            <a:off x="1524000" y="2513899"/>
            <a:ext cx="9144000" cy="996063"/>
          </a:xfrm>
        </p:spPr>
        <p:txBody>
          <a:bodyPr anchor="b"/>
          <a:lstStyle>
            <a:lvl1pPr algn="l">
              <a:defRPr sz="6000" b="1">
                <a:solidFill>
                  <a:srgbClr val="3D8B4B"/>
                </a:solidFill>
              </a:defRPr>
            </a:lvl1pPr>
          </a:lstStyle>
          <a:p>
            <a:r>
              <a:rPr lang="en-GB" dirty="0"/>
              <a:t>Click to edit title</a:t>
            </a:r>
            <a:endParaRPr lang="en-US" dirty="0"/>
          </a:p>
        </p:txBody>
      </p:sp>
      <p:sp>
        <p:nvSpPr>
          <p:cNvPr id="3" name="Subtitle 2">
            <a:extLst>
              <a:ext uri="{FF2B5EF4-FFF2-40B4-BE49-F238E27FC236}">
                <a16:creationId xmlns:a16="http://schemas.microsoft.com/office/drawing/2014/main" id="{C817DD92-E76E-994B-AEB4-A111F6C43E5D}"/>
              </a:ext>
            </a:extLst>
          </p:cNvPr>
          <p:cNvSpPr>
            <a:spLocks noGrp="1"/>
          </p:cNvSpPr>
          <p:nvPr>
            <p:ph type="subTitle" idx="1" hasCustomPrompt="1"/>
          </p:nvPr>
        </p:nvSpPr>
        <p:spPr>
          <a:xfrm>
            <a:off x="1524000" y="3602038"/>
            <a:ext cx="9144000" cy="328831"/>
          </a:xfrm>
        </p:spPr>
        <p:txBody>
          <a:bodyPr>
            <a:normAutofit/>
          </a:bodyPr>
          <a:lstStyle>
            <a:lvl1pPr marL="0" indent="0" algn="l">
              <a:buNone/>
              <a:defRPr sz="1600" b="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subtitle style</a:t>
            </a:r>
            <a:endParaRPr lang="en-US" dirty="0"/>
          </a:p>
        </p:txBody>
      </p:sp>
    </p:spTree>
    <p:extLst>
      <p:ext uri="{BB962C8B-B14F-4D97-AF65-F5344CB8AC3E}">
        <p14:creationId xmlns:p14="http://schemas.microsoft.com/office/powerpoint/2010/main" val="5705477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BC9A7-77F0-1F46-8B2C-C478E99575E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741A7110-911E-2D4B-896E-5D8AA596BAF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7BEB148F-7B2E-4449-AB74-3EE0749004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481F97D-A170-D24E-AE05-DA0430F8C39A}"/>
              </a:ext>
            </a:extLst>
          </p:cNvPr>
          <p:cNvSpPr>
            <a:spLocks noGrp="1"/>
          </p:cNvSpPr>
          <p:nvPr>
            <p:ph type="dt" sz="half" idx="10"/>
          </p:nvPr>
        </p:nvSpPr>
        <p:spPr/>
        <p:txBody>
          <a:bodyPr/>
          <a:lstStyle/>
          <a:p>
            <a:fld id="{C02DDB73-FD22-C947-BB2C-BC11FF76AA8D}" type="datetimeFigureOut">
              <a:rPr lang="en-US" smtClean="0"/>
              <a:t>12/17/25</a:t>
            </a:fld>
            <a:endParaRPr lang="en-US"/>
          </a:p>
        </p:txBody>
      </p:sp>
      <p:sp>
        <p:nvSpPr>
          <p:cNvPr id="6" name="Footer Placeholder 5">
            <a:extLst>
              <a:ext uri="{FF2B5EF4-FFF2-40B4-BE49-F238E27FC236}">
                <a16:creationId xmlns:a16="http://schemas.microsoft.com/office/drawing/2014/main" id="{C9C90E72-8678-E647-B3E5-4F0DD3F03B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4A9DD3-5104-AF48-8A82-05CFBB4A9936}"/>
              </a:ext>
            </a:extLst>
          </p:cNvPr>
          <p:cNvSpPr>
            <a:spLocks noGrp="1"/>
          </p:cNvSpPr>
          <p:nvPr>
            <p:ph type="sldNum" sz="quarter" idx="12"/>
          </p:nvPr>
        </p:nvSpPr>
        <p:spPr/>
        <p:txBody>
          <a:bodyPr/>
          <a:lstStyle/>
          <a:p>
            <a:fld id="{3F2D6EE6-314A-DB4E-BFB9-B5400DCB827A}" type="slidenum">
              <a:rPr lang="en-US" smtClean="0"/>
              <a:t>‹#›</a:t>
            </a:fld>
            <a:endParaRPr lang="en-US"/>
          </a:p>
        </p:txBody>
      </p:sp>
    </p:spTree>
    <p:extLst>
      <p:ext uri="{BB962C8B-B14F-4D97-AF65-F5344CB8AC3E}">
        <p14:creationId xmlns:p14="http://schemas.microsoft.com/office/powerpoint/2010/main" val="21348098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6C6B8-FF5D-5345-8930-8A32A3E772E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19EB60EA-FA05-574F-A83B-365841D966B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090A500-28F6-CC4F-95D9-E687A11A2F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99F8BBE-70EF-DD4A-B640-DB02C43D6646}"/>
              </a:ext>
            </a:extLst>
          </p:cNvPr>
          <p:cNvSpPr>
            <a:spLocks noGrp="1"/>
          </p:cNvSpPr>
          <p:nvPr>
            <p:ph type="dt" sz="half" idx="10"/>
          </p:nvPr>
        </p:nvSpPr>
        <p:spPr/>
        <p:txBody>
          <a:bodyPr/>
          <a:lstStyle/>
          <a:p>
            <a:fld id="{C02DDB73-FD22-C947-BB2C-BC11FF76AA8D}" type="datetimeFigureOut">
              <a:rPr lang="en-US" smtClean="0"/>
              <a:t>12/17/25</a:t>
            </a:fld>
            <a:endParaRPr lang="en-US"/>
          </a:p>
        </p:txBody>
      </p:sp>
      <p:sp>
        <p:nvSpPr>
          <p:cNvPr id="6" name="Footer Placeholder 5">
            <a:extLst>
              <a:ext uri="{FF2B5EF4-FFF2-40B4-BE49-F238E27FC236}">
                <a16:creationId xmlns:a16="http://schemas.microsoft.com/office/drawing/2014/main" id="{5B815F15-D0D6-2049-B379-A4C7CACC0F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5CAA87-E25B-BF4C-BF31-F40297A9E440}"/>
              </a:ext>
            </a:extLst>
          </p:cNvPr>
          <p:cNvSpPr>
            <a:spLocks noGrp="1"/>
          </p:cNvSpPr>
          <p:nvPr>
            <p:ph type="sldNum" sz="quarter" idx="12"/>
          </p:nvPr>
        </p:nvSpPr>
        <p:spPr/>
        <p:txBody>
          <a:bodyPr/>
          <a:lstStyle/>
          <a:p>
            <a:fld id="{3F2D6EE6-314A-DB4E-BFB9-B5400DCB827A}" type="slidenum">
              <a:rPr lang="en-US" smtClean="0"/>
              <a:t>‹#›</a:t>
            </a:fld>
            <a:endParaRPr lang="en-US"/>
          </a:p>
        </p:txBody>
      </p:sp>
    </p:spTree>
    <p:extLst>
      <p:ext uri="{BB962C8B-B14F-4D97-AF65-F5344CB8AC3E}">
        <p14:creationId xmlns:p14="http://schemas.microsoft.com/office/powerpoint/2010/main" val="31072296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391BA-5C19-3543-AA0B-B111402235B0}"/>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9BD3DE4-8EAE-B542-B1D3-C1AD175FF757}"/>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F946CCA-667D-6845-85D4-4B6E15F207A1}"/>
              </a:ext>
            </a:extLst>
          </p:cNvPr>
          <p:cNvSpPr>
            <a:spLocks noGrp="1"/>
          </p:cNvSpPr>
          <p:nvPr>
            <p:ph type="dt" sz="half" idx="10"/>
          </p:nvPr>
        </p:nvSpPr>
        <p:spPr/>
        <p:txBody>
          <a:bodyPr/>
          <a:lstStyle/>
          <a:p>
            <a:fld id="{C02DDB73-FD22-C947-BB2C-BC11FF76AA8D}" type="datetimeFigureOut">
              <a:rPr lang="en-US" smtClean="0"/>
              <a:t>12/17/25</a:t>
            </a:fld>
            <a:endParaRPr lang="en-US"/>
          </a:p>
        </p:txBody>
      </p:sp>
      <p:sp>
        <p:nvSpPr>
          <p:cNvPr id="5" name="Footer Placeholder 4">
            <a:extLst>
              <a:ext uri="{FF2B5EF4-FFF2-40B4-BE49-F238E27FC236}">
                <a16:creationId xmlns:a16="http://schemas.microsoft.com/office/drawing/2014/main" id="{DEB5D120-256A-4F42-A6A1-521FE921DF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4F854E-D641-8149-85BA-1B2BB3FDB9D1}"/>
              </a:ext>
            </a:extLst>
          </p:cNvPr>
          <p:cNvSpPr>
            <a:spLocks noGrp="1"/>
          </p:cNvSpPr>
          <p:nvPr>
            <p:ph type="sldNum" sz="quarter" idx="12"/>
          </p:nvPr>
        </p:nvSpPr>
        <p:spPr/>
        <p:txBody>
          <a:bodyPr/>
          <a:lstStyle/>
          <a:p>
            <a:fld id="{3F2D6EE6-314A-DB4E-BFB9-B5400DCB827A}" type="slidenum">
              <a:rPr lang="en-US" smtClean="0"/>
              <a:t>‹#›</a:t>
            </a:fld>
            <a:endParaRPr lang="en-US"/>
          </a:p>
        </p:txBody>
      </p:sp>
    </p:spTree>
    <p:extLst>
      <p:ext uri="{BB962C8B-B14F-4D97-AF65-F5344CB8AC3E}">
        <p14:creationId xmlns:p14="http://schemas.microsoft.com/office/powerpoint/2010/main" val="42725302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1F638E-A2C1-064E-8053-DF4EEE8DE1B5}"/>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DB9BEC6-20A3-F14B-95A0-D9514A712C0D}"/>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6811F38-E0FF-CD41-910B-96B2AA3172DF}"/>
              </a:ext>
            </a:extLst>
          </p:cNvPr>
          <p:cNvSpPr>
            <a:spLocks noGrp="1"/>
          </p:cNvSpPr>
          <p:nvPr>
            <p:ph type="dt" sz="half" idx="10"/>
          </p:nvPr>
        </p:nvSpPr>
        <p:spPr/>
        <p:txBody>
          <a:bodyPr/>
          <a:lstStyle/>
          <a:p>
            <a:fld id="{C02DDB73-FD22-C947-BB2C-BC11FF76AA8D}" type="datetimeFigureOut">
              <a:rPr lang="en-US" smtClean="0"/>
              <a:t>12/17/25</a:t>
            </a:fld>
            <a:endParaRPr lang="en-US"/>
          </a:p>
        </p:txBody>
      </p:sp>
      <p:sp>
        <p:nvSpPr>
          <p:cNvPr id="5" name="Footer Placeholder 4">
            <a:extLst>
              <a:ext uri="{FF2B5EF4-FFF2-40B4-BE49-F238E27FC236}">
                <a16:creationId xmlns:a16="http://schemas.microsoft.com/office/drawing/2014/main" id="{C55B06BE-0C02-C544-A3B6-0A69AA7C37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3E27DF-8485-FB4B-8A75-F5F4A565F8FC}"/>
              </a:ext>
            </a:extLst>
          </p:cNvPr>
          <p:cNvSpPr>
            <a:spLocks noGrp="1"/>
          </p:cNvSpPr>
          <p:nvPr>
            <p:ph type="sldNum" sz="quarter" idx="12"/>
          </p:nvPr>
        </p:nvSpPr>
        <p:spPr/>
        <p:txBody>
          <a:bodyPr/>
          <a:lstStyle/>
          <a:p>
            <a:fld id="{3F2D6EE6-314A-DB4E-BFB9-B5400DCB827A}" type="slidenum">
              <a:rPr lang="en-US" smtClean="0"/>
              <a:t>‹#›</a:t>
            </a:fld>
            <a:endParaRPr lang="en-US"/>
          </a:p>
        </p:txBody>
      </p:sp>
    </p:spTree>
    <p:extLst>
      <p:ext uri="{BB962C8B-B14F-4D97-AF65-F5344CB8AC3E}">
        <p14:creationId xmlns:p14="http://schemas.microsoft.com/office/powerpoint/2010/main" val="17989190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0EB2D3D-EEF1-F74C-90BE-CF0B6AA2AF10}"/>
              </a:ext>
            </a:extLst>
          </p:cNvPr>
          <p:cNvSpPr/>
          <p:nvPr userDrawn="1"/>
        </p:nvSpPr>
        <p:spPr>
          <a:xfrm flipH="1">
            <a:off x="0" y="0"/>
            <a:ext cx="279654" cy="6858000"/>
          </a:xfrm>
          <a:prstGeom prst="rect">
            <a:avLst/>
          </a:prstGeom>
          <a:solidFill>
            <a:srgbClr val="F0EF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8BF9B30-862F-6B41-B20C-2E3A8F480541}"/>
              </a:ext>
            </a:extLst>
          </p:cNvPr>
          <p:cNvSpPr/>
          <p:nvPr userDrawn="1"/>
        </p:nvSpPr>
        <p:spPr>
          <a:xfrm flipH="1">
            <a:off x="11912346" y="0"/>
            <a:ext cx="279654" cy="6858000"/>
          </a:xfrm>
          <a:prstGeom prst="rect">
            <a:avLst/>
          </a:prstGeom>
          <a:solidFill>
            <a:srgbClr val="F0EF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8D5D082-C7BC-824C-833C-38A367142EEA}"/>
              </a:ext>
            </a:extLst>
          </p:cNvPr>
          <p:cNvSpPr/>
          <p:nvPr userDrawn="1"/>
        </p:nvSpPr>
        <p:spPr>
          <a:xfrm rot="16200000" flipH="1">
            <a:off x="5918264" y="-5918264"/>
            <a:ext cx="279654" cy="12116181"/>
          </a:xfrm>
          <a:prstGeom prst="rect">
            <a:avLst/>
          </a:prstGeom>
          <a:solidFill>
            <a:srgbClr val="F0EF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50B9ED2-5D17-5C4B-9872-0CCC12D33A6C}"/>
              </a:ext>
            </a:extLst>
          </p:cNvPr>
          <p:cNvSpPr/>
          <p:nvPr userDrawn="1"/>
        </p:nvSpPr>
        <p:spPr>
          <a:xfrm rot="16200000" flipH="1">
            <a:off x="5918264" y="656274"/>
            <a:ext cx="279654" cy="12116181"/>
          </a:xfrm>
          <a:prstGeom prst="rect">
            <a:avLst/>
          </a:prstGeom>
          <a:solidFill>
            <a:srgbClr val="F0EF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D1474715-28D1-3D4E-8B7E-FF965C296A1C}"/>
              </a:ext>
            </a:extLst>
          </p:cNvPr>
          <p:cNvSpPr>
            <a:spLocks noGrp="1"/>
          </p:cNvSpPr>
          <p:nvPr>
            <p:ph type="title"/>
          </p:nvPr>
        </p:nvSpPr>
        <p:spPr>
          <a:xfrm>
            <a:off x="466344" y="538861"/>
            <a:ext cx="11201400" cy="1325563"/>
          </a:xfrm>
        </p:spPr>
        <p:txBody>
          <a:bodyPr/>
          <a:lstStyle>
            <a:lvl1pPr algn="ctr">
              <a:defRPr/>
            </a:lvl1pPr>
          </a:lstStyle>
          <a:p>
            <a:r>
              <a:rPr lang="en-GB" dirty="0"/>
              <a:t>Click to edit Master title style</a:t>
            </a:r>
            <a:endParaRPr lang="en-US" dirty="0"/>
          </a:p>
        </p:txBody>
      </p:sp>
      <p:sp>
        <p:nvSpPr>
          <p:cNvPr id="10" name="Content Placeholder 2">
            <a:extLst>
              <a:ext uri="{FF2B5EF4-FFF2-40B4-BE49-F238E27FC236}">
                <a16:creationId xmlns:a16="http://schemas.microsoft.com/office/drawing/2014/main" id="{E931B03B-72E8-D64D-BA5D-F4FFB066BA16}"/>
              </a:ext>
            </a:extLst>
          </p:cNvPr>
          <p:cNvSpPr>
            <a:spLocks noGrp="1"/>
          </p:cNvSpPr>
          <p:nvPr>
            <p:ph idx="1"/>
          </p:nvPr>
        </p:nvSpPr>
        <p:spPr>
          <a:xfrm>
            <a:off x="466344" y="1999361"/>
            <a:ext cx="11201400" cy="435133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4940695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25BA7F7-57EA-AB45-AB49-1E528208597A}"/>
              </a:ext>
            </a:extLst>
          </p:cNvPr>
          <p:cNvSpPr/>
          <p:nvPr userDrawn="1"/>
        </p:nvSpPr>
        <p:spPr>
          <a:xfrm>
            <a:off x="279654" y="287718"/>
            <a:ext cx="11632692" cy="6282563"/>
          </a:xfrm>
          <a:prstGeom prst="rect">
            <a:avLst/>
          </a:prstGeom>
          <a:solidFill>
            <a:srgbClr val="F0EF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832F6D-F971-FD41-A5EF-A0D41CA57B43}"/>
              </a:ext>
            </a:extLst>
          </p:cNvPr>
          <p:cNvSpPr>
            <a:spLocks noGrp="1"/>
          </p:cNvSpPr>
          <p:nvPr>
            <p:ph type="title"/>
          </p:nvPr>
        </p:nvSpPr>
        <p:spPr>
          <a:xfrm>
            <a:off x="466344" y="538861"/>
            <a:ext cx="8081911" cy="1325563"/>
          </a:xfrm>
        </p:spPr>
        <p:txBody>
          <a:bodyPr>
            <a:normAutofit/>
          </a:bodyPr>
          <a:lstStyle>
            <a:lvl1pPr algn="l">
              <a:defRPr sz="4000"/>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7D0416D1-F8DD-5D4C-ACCB-C938DEFBB963}"/>
              </a:ext>
            </a:extLst>
          </p:cNvPr>
          <p:cNvSpPr>
            <a:spLocks noGrp="1"/>
          </p:cNvSpPr>
          <p:nvPr>
            <p:ph idx="1"/>
          </p:nvPr>
        </p:nvSpPr>
        <p:spPr>
          <a:xfrm>
            <a:off x="466344" y="1999361"/>
            <a:ext cx="11201400" cy="4351338"/>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5" name="Picture 4">
            <a:extLst>
              <a:ext uri="{FF2B5EF4-FFF2-40B4-BE49-F238E27FC236}">
                <a16:creationId xmlns:a16="http://schemas.microsoft.com/office/drawing/2014/main" id="{357E9247-A441-1D44-B539-3BFA1DC8700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661785" y="801075"/>
            <a:ext cx="3005959" cy="684929"/>
          </a:xfrm>
          <a:prstGeom prst="rect">
            <a:avLst/>
          </a:prstGeom>
        </p:spPr>
      </p:pic>
    </p:spTree>
    <p:extLst>
      <p:ext uri="{BB962C8B-B14F-4D97-AF65-F5344CB8AC3E}">
        <p14:creationId xmlns:p14="http://schemas.microsoft.com/office/powerpoint/2010/main" val="29874242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E2800-75A0-7B48-A3E6-9369E4B7C26F}"/>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4242CDC9-9928-B044-8069-A58948A24FB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1883583485"/>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53FAAE3-AECA-864F-8BBE-F7BB056AFE4A}"/>
              </a:ext>
            </a:extLst>
          </p:cNvPr>
          <p:cNvSpPr/>
          <p:nvPr userDrawn="1"/>
        </p:nvSpPr>
        <p:spPr>
          <a:xfrm>
            <a:off x="0" y="0"/>
            <a:ext cx="6172200" cy="6858000"/>
          </a:xfrm>
          <a:prstGeom prst="rect">
            <a:avLst/>
          </a:prstGeom>
          <a:solidFill>
            <a:srgbClr val="F0EF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CA738A-6BDD-1646-AEE1-53F9265A2F3B}"/>
              </a:ext>
            </a:extLst>
          </p:cNvPr>
          <p:cNvSpPr>
            <a:spLocks noGrp="1"/>
          </p:cNvSpPr>
          <p:nvPr>
            <p:ph type="title"/>
          </p:nvPr>
        </p:nvSpPr>
        <p:spPr>
          <a:xfrm>
            <a:off x="585954" y="564821"/>
            <a:ext cx="4953000" cy="2504198"/>
          </a:xfrm>
        </p:spPr>
        <p:txBody>
          <a:body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76DD0DD0-BDC0-5346-B235-B9B243170D3F}"/>
              </a:ext>
            </a:extLst>
          </p:cNvPr>
          <p:cNvSpPr>
            <a:spLocks noGrp="1"/>
          </p:cNvSpPr>
          <p:nvPr>
            <p:ph sz="half" idx="1"/>
          </p:nvPr>
        </p:nvSpPr>
        <p:spPr>
          <a:xfrm>
            <a:off x="585954" y="3429000"/>
            <a:ext cx="4953000" cy="314379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a:extLst>
              <a:ext uri="{FF2B5EF4-FFF2-40B4-BE49-F238E27FC236}">
                <a16:creationId xmlns:a16="http://schemas.microsoft.com/office/drawing/2014/main" id="{E50C2BC5-0BFA-FD46-82E4-F65166037BCD}"/>
              </a:ext>
            </a:extLst>
          </p:cNvPr>
          <p:cNvSpPr>
            <a:spLocks noGrp="1"/>
          </p:cNvSpPr>
          <p:nvPr>
            <p:ph sz="half" idx="2"/>
          </p:nvPr>
        </p:nvSpPr>
        <p:spPr>
          <a:xfrm>
            <a:off x="6629400" y="365124"/>
            <a:ext cx="5181600" cy="620767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Rectangle 8">
            <a:extLst>
              <a:ext uri="{FF2B5EF4-FFF2-40B4-BE49-F238E27FC236}">
                <a16:creationId xmlns:a16="http://schemas.microsoft.com/office/drawing/2014/main" id="{F8560D7D-7930-0847-AA6D-D5327EEE238F}"/>
              </a:ext>
            </a:extLst>
          </p:cNvPr>
          <p:cNvSpPr/>
          <p:nvPr userDrawn="1"/>
        </p:nvSpPr>
        <p:spPr>
          <a:xfrm rot="5400000">
            <a:off x="3013720" y="785527"/>
            <a:ext cx="97467" cy="4953001"/>
          </a:xfrm>
          <a:prstGeom prst="rect">
            <a:avLst/>
          </a:prstGeom>
          <a:solidFill>
            <a:srgbClr val="3D8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74924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 (righ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53FAAE3-AECA-864F-8BBE-F7BB056AFE4A}"/>
              </a:ext>
            </a:extLst>
          </p:cNvPr>
          <p:cNvSpPr/>
          <p:nvPr userDrawn="1"/>
        </p:nvSpPr>
        <p:spPr>
          <a:xfrm>
            <a:off x="0" y="0"/>
            <a:ext cx="6172200" cy="6858000"/>
          </a:xfrm>
          <a:prstGeom prst="rect">
            <a:avLst/>
          </a:prstGeom>
          <a:solidFill>
            <a:srgbClr val="F0EF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CA738A-6BDD-1646-AEE1-53F9265A2F3B}"/>
              </a:ext>
            </a:extLst>
          </p:cNvPr>
          <p:cNvSpPr>
            <a:spLocks noGrp="1"/>
          </p:cNvSpPr>
          <p:nvPr>
            <p:ph type="title"/>
          </p:nvPr>
        </p:nvSpPr>
        <p:spPr>
          <a:xfrm>
            <a:off x="6702974" y="2176901"/>
            <a:ext cx="4953000" cy="2504198"/>
          </a:xfrm>
        </p:spPr>
        <p:txBody>
          <a:bodyPr/>
          <a:lstStyle/>
          <a:p>
            <a:r>
              <a:rPr lang="en-GB" dirty="0"/>
              <a:t>Click to edit Master title style</a:t>
            </a:r>
            <a:endParaRPr lang="en-US" dirty="0"/>
          </a:p>
        </p:txBody>
      </p:sp>
      <p:sp>
        <p:nvSpPr>
          <p:cNvPr id="6" name="Picture Placeholder 5">
            <a:extLst>
              <a:ext uri="{FF2B5EF4-FFF2-40B4-BE49-F238E27FC236}">
                <a16:creationId xmlns:a16="http://schemas.microsoft.com/office/drawing/2014/main" id="{15C605B9-B002-6E42-B42E-ACBEE4FABBEB}"/>
              </a:ext>
            </a:extLst>
          </p:cNvPr>
          <p:cNvSpPr>
            <a:spLocks noGrp="1"/>
          </p:cNvSpPr>
          <p:nvPr>
            <p:ph type="pic" sz="quarter" idx="10"/>
          </p:nvPr>
        </p:nvSpPr>
        <p:spPr>
          <a:xfrm>
            <a:off x="0" y="0"/>
            <a:ext cx="6172200" cy="6858000"/>
          </a:xfrm>
        </p:spPr>
        <p:txBody>
          <a:bodyPr/>
          <a:lstStyle/>
          <a:p>
            <a:endParaRPr lang="en-US"/>
          </a:p>
        </p:txBody>
      </p:sp>
    </p:spTree>
    <p:extLst>
      <p:ext uri="{BB962C8B-B14F-4D97-AF65-F5344CB8AC3E}">
        <p14:creationId xmlns:p14="http://schemas.microsoft.com/office/powerpoint/2010/main" val="34142904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B9CF4-4E46-244E-B79C-BAA40A5C4B1C}"/>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D0AD7C2-061B-B44E-8ACE-BEF965982C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F7A88B25-078D-CD4C-AAAA-1D6137ED8EA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1196D877-2631-3B45-902C-8B72D45601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1CE500CE-2358-3647-819D-6B890872F456}"/>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3A50E2B5-4190-7245-9CF1-1625624A66BF}"/>
              </a:ext>
            </a:extLst>
          </p:cNvPr>
          <p:cNvSpPr>
            <a:spLocks noGrp="1"/>
          </p:cNvSpPr>
          <p:nvPr>
            <p:ph type="dt" sz="half" idx="10"/>
          </p:nvPr>
        </p:nvSpPr>
        <p:spPr/>
        <p:txBody>
          <a:bodyPr/>
          <a:lstStyle/>
          <a:p>
            <a:fld id="{C02DDB73-FD22-C947-BB2C-BC11FF76AA8D}" type="datetimeFigureOut">
              <a:rPr lang="en-US" smtClean="0"/>
              <a:t>12/17/25</a:t>
            </a:fld>
            <a:endParaRPr lang="en-US"/>
          </a:p>
        </p:txBody>
      </p:sp>
      <p:sp>
        <p:nvSpPr>
          <p:cNvPr id="8" name="Footer Placeholder 7">
            <a:extLst>
              <a:ext uri="{FF2B5EF4-FFF2-40B4-BE49-F238E27FC236}">
                <a16:creationId xmlns:a16="http://schemas.microsoft.com/office/drawing/2014/main" id="{1F1A8014-41F8-AD4B-9001-5FC8BE7454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9E38B4D-23A1-C043-9B21-8388BFBDCDF0}"/>
              </a:ext>
            </a:extLst>
          </p:cNvPr>
          <p:cNvSpPr>
            <a:spLocks noGrp="1"/>
          </p:cNvSpPr>
          <p:nvPr>
            <p:ph type="sldNum" sz="quarter" idx="12"/>
          </p:nvPr>
        </p:nvSpPr>
        <p:spPr/>
        <p:txBody>
          <a:bodyPr/>
          <a:lstStyle/>
          <a:p>
            <a:fld id="{3F2D6EE6-314A-DB4E-BFB9-B5400DCB827A}" type="slidenum">
              <a:rPr lang="en-US" smtClean="0"/>
              <a:t>‹#›</a:t>
            </a:fld>
            <a:endParaRPr lang="en-US"/>
          </a:p>
        </p:txBody>
      </p:sp>
    </p:spTree>
    <p:extLst>
      <p:ext uri="{BB962C8B-B14F-4D97-AF65-F5344CB8AC3E}">
        <p14:creationId xmlns:p14="http://schemas.microsoft.com/office/powerpoint/2010/main" val="10009364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C3616-BB03-C940-A1FF-4BA49560B31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C500B32C-1000-A242-9DE2-B51392BDDD6F}"/>
              </a:ext>
            </a:extLst>
          </p:cNvPr>
          <p:cNvSpPr>
            <a:spLocks noGrp="1"/>
          </p:cNvSpPr>
          <p:nvPr>
            <p:ph type="dt" sz="half" idx="10"/>
          </p:nvPr>
        </p:nvSpPr>
        <p:spPr/>
        <p:txBody>
          <a:bodyPr/>
          <a:lstStyle/>
          <a:p>
            <a:fld id="{C02DDB73-FD22-C947-BB2C-BC11FF76AA8D}" type="datetimeFigureOut">
              <a:rPr lang="en-US" smtClean="0"/>
              <a:t>12/17/25</a:t>
            </a:fld>
            <a:endParaRPr lang="en-US"/>
          </a:p>
        </p:txBody>
      </p:sp>
      <p:sp>
        <p:nvSpPr>
          <p:cNvPr id="4" name="Footer Placeholder 3">
            <a:extLst>
              <a:ext uri="{FF2B5EF4-FFF2-40B4-BE49-F238E27FC236}">
                <a16:creationId xmlns:a16="http://schemas.microsoft.com/office/drawing/2014/main" id="{355D508B-C4DB-9347-9A53-4C173FDFB6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B6356A-3DAA-6F44-9080-526F668030AB}"/>
              </a:ext>
            </a:extLst>
          </p:cNvPr>
          <p:cNvSpPr>
            <a:spLocks noGrp="1"/>
          </p:cNvSpPr>
          <p:nvPr>
            <p:ph type="sldNum" sz="quarter" idx="12"/>
          </p:nvPr>
        </p:nvSpPr>
        <p:spPr/>
        <p:txBody>
          <a:bodyPr/>
          <a:lstStyle/>
          <a:p>
            <a:fld id="{3F2D6EE6-314A-DB4E-BFB9-B5400DCB827A}" type="slidenum">
              <a:rPr lang="en-US" smtClean="0"/>
              <a:t>‹#›</a:t>
            </a:fld>
            <a:endParaRPr lang="en-US"/>
          </a:p>
        </p:txBody>
      </p:sp>
    </p:spTree>
    <p:extLst>
      <p:ext uri="{BB962C8B-B14F-4D97-AF65-F5344CB8AC3E}">
        <p14:creationId xmlns:p14="http://schemas.microsoft.com/office/powerpoint/2010/main" val="22252266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9B252C51-BB8B-054D-86DB-2F5A15557897}"/>
              </a:ext>
            </a:extLst>
          </p:cNvPr>
          <p:cNvSpPr>
            <a:spLocks noGrp="1"/>
          </p:cNvSpPr>
          <p:nvPr>
            <p:ph type="pic" sz="quarter" idx="10"/>
          </p:nvPr>
        </p:nvSpPr>
        <p:spPr>
          <a:xfrm>
            <a:off x="279400" y="287338"/>
            <a:ext cx="11633200" cy="6283325"/>
          </a:xfrm>
        </p:spPr>
        <p:txBody>
          <a:bodyPr/>
          <a:lstStyle/>
          <a:p>
            <a:endParaRPr lang="en-US" dirty="0"/>
          </a:p>
        </p:txBody>
      </p:sp>
    </p:spTree>
    <p:extLst>
      <p:ext uri="{BB962C8B-B14F-4D97-AF65-F5344CB8AC3E}">
        <p14:creationId xmlns:p14="http://schemas.microsoft.com/office/powerpoint/2010/main" val="13071061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4608B0-BA80-0E42-82EA-410896215A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179203E6-D033-2D4A-AA04-B118CDB927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6A28661-639C-0142-8D8A-D2AA08134B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2DDB73-FD22-C947-BB2C-BC11FF76AA8D}" type="datetimeFigureOut">
              <a:rPr lang="en-US" smtClean="0"/>
              <a:t>12/17/25</a:t>
            </a:fld>
            <a:endParaRPr lang="en-US"/>
          </a:p>
        </p:txBody>
      </p:sp>
      <p:sp>
        <p:nvSpPr>
          <p:cNvPr id="5" name="Footer Placeholder 4">
            <a:extLst>
              <a:ext uri="{FF2B5EF4-FFF2-40B4-BE49-F238E27FC236}">
                <a16:creationId xmlns:a16="http://schemas.microsoft.com/office/drawing/2014/main" id="{37AC162A-0F11-EA4D-ACF9-D9931A1D4D0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A9F5330-35EA-4A4D-9931-B2F02E55089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2D6EE6-314A-DB4E-BFB9-B5400DCB827A}" type="slidenum">
              <a:rPr lang="en-US" smtClean="0"/>
              <a:t>‹#›</a:t>
            </a:fld>
            <a:endParaRPr lang="en-US"/>
          </a:p>
        </p:txBody>
      </p:sp>
    </p:spTree>
    <p:extLst>
      <p:ext uri="{BB962C8B-B14F-4D97-AF65-F5344CB8AC3E}">
        <p14:creationId xmlns:p14="http://schemas.microsoft.com/office/powerpoint/2010/main" val="3837807502"/>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0" r:id="rId3"/>
    <p:sldLayoutId id="2147483651" r:id="rId4"/>
    <p:sldLayoutId id="2147483652" r:id="rId5"/>
    <p:sldLayoutId id="2147483660" r:id="rId6"/>
    <p:sldLayoutId id="2147483653" r:id="rId7"/>
    <p:sldLayoutId id="2147483654" r:id="rId8"/>
    <p:sldLayoutId id="2147483655" r:id="rId9"/>
    <p:sldLayoutId id="2147483656" r:id="rId10"/>
    <p:sldLayoutId id="2147483657" r:id="rId11"/>
    <p:sldLayoutId id="2147483658" r:id="rId12"/>
    <p:sldLayoutId id="2147483659" r:id="rId13"/>
  </p:sldLayoutIdLst>
  <p:txStyles>
    <p:titleStyle>
      <a:lvl1pPr algn="l" defTabSz="914400" rtl="0" eaLnBrk="1" latinLnBrk="0" hangingPunct="1">
        <a:lnSpc>
          <a:spcPct val="90000"/>
        </a:lnSpc>
        <a:spcBef>
          <a:spcPct val="0"/>
        </a:spcBef>
        <a:buNone/>
        <a:defRPr sz="4400" b="1" kern="1200">
          <a:solidFill>
            <a:schemeClr val="tx1"/>
          </a:solidFill>
          <a:latin typeface="Montserrat"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8" Type="http://schemas.openxmlformats.org/officeDocument/2006/relationships/diagramData" Target="../diagrams/data9.xml"/><Relationship Id="rId13" Type="http://schemas.openxmlformats.org/officeDocument/2006/relationships/diagramData" Target="../diagrams/data10.xml"/><Relationship Id="rId3" Type="http://schemas.openxmlformats.org/officeDocument/2006/relationships/diagramData" Target="../diagrams/data8.xml"/><Relationship Id="rId7" Type="http://schemas.microsoft.com/office/2007/relationships/diagramDrawing" Target="../diagrams/drawing8.xml"/><Relationship Id="rId12" Type="http://schemas.microsoft.com/office/2007/relationships/diagramDrawing" Target="../diagrams/drawing9.xml"/><Relationship Id="rId17" Type="http://schemas.microsoft.com/office/2007/relationships/diagramDrawing" Target="../diagrams/drawing10.xml"/><Relationship Id="rId2" Type="http://schemas.openxmlformats.org/officeDocument/2006/relationships/notesSlide" Target="../notesSlides/notesSlide30.xml"/><Relationship Id="rId16" Type="http://schemas.openxmlformats.org/officeDocument/2006/relationships/diagramColors" Target="../diagrams/colors10.xml"/><Relationship Id="rId1" Type="http://schemas.openxmlformats.org/officeDocument/2006/relationships/slideLayout" Target="../slideLayouts/slideLayout3.xml"/><Relationship Id="rId6" Type="http://schemas.openxmlformats.org/officeDocument/2006/relationships/diagramColors" Target="../diagrams/colors8.xml"/><Relationship Id="rId11" Type="http://schemas.openxmlformats.org/officeDocument/2006/relationships/diagramColors" Target="../diagrams/colors9.xml"/><Relationship Id="rId5" Type="http://schemas.openxmlformats.org/officeDocument/2006/relationships/diagramQuickStyle" Target="../diagrams/quickStyle8.xml"/><Relationship Id="rId15" Type="http://schemas.openxmlformats.org/officeDocument/2006/relationships/diagramQuickStyle" Target="../diagrams/quickStyle10.xml"/><Relationship Id="rId10" Type="http://schemas.openxmlformats.org/officeDocument/2006/relationships/diagramQuickStyle" Target="../diagrams/quickStyle9.xml"/><Relationship Id="rId4" Type="http://schemas.openxmlformats.org/officeDocument/2006/relationships/diagramLayout" Target="../diagrams/layout8.xml"/><Relationship Id="rId9" Type="http://schemas.openxmlformats.org/officeDocument/2006/relationships/diagramLayout" Target="../diagrams/layout9.xml"/><Relationship Id="rId14" Type="http://schemas.openxmlformats.org/officeDocument/2006/relationships/diagramLayout" Target="../diagrams/layout10.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5.xml"/><Relationship Id="rId1" Type="http://schemas.openxmlformats.org/officeDocument/2006/relationships/slideLayout" Target="../slideLayouts/slideLayout9.xml"/><Relationship Id="rId4" Type="http://schemas.openxmlformats.org/officeDocument/2006/relationships/image" Target="../media/image32.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9.xml"/><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1.xm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diagramLayout" Target="../diagrams/layout12.xml"/><Relationship Id="rId7" Type="http://schemas.openxmlformats.org/officeDocument/2006/relationships/image" Target="../media/image44.png"/><Relationship Id="rId2" Type="http://schemas.openxmlformats.org/officeDocument/2006/relationships/diagramData" Target="../diagrams/data12.xml"/><Relationship Id="rId1" Type="http://schemas.openxmlformats.org/officeDocument/2006/relationships/slideLayout" Target="../slideLayouts/slideLayout3.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 Id="rId9" Type="http://schemas.openxmlformats.org/officeDocument/2006/relationships/image" Target="../media/image46.png"/></Relationships>
</file>

<file path=ppt/slides/_rels/slide6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9.xml"/><Relationship Id="rId1" Type="http://schemas.openxmlformats.org/officeDocument/2006/relationships/slideLayout" Target="../slideLayouts/slideLayout3.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6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61.xml"/><Relationship Id="rId1" Type="http://schemas.openxmlformats.org/officeDocument/2006/relationships/slideLayout" Target="../slideLayouts/slideLayout3.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62.xml"/><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6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3.xml"/><Relationship Id="rId1" Type="http://schemas.openxmlformats.org/officeDocument/2006/relationships/slideLayout" Target="../slideLayouts/slideLayout3.xml"/><Relationship Id="rId4" Type="http://schemas.openxmlformats.org/officeDocument/2006/relationships/image" Target="../media/image55.sv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hyperlink" Target="mailto:admin@impresssolutions.com.au" TargetMode="External"/><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6.xml"/><Relationship Id="rId1" Type="http://schemas.openxmlformats.org/officeDocument/2006/relationships/slideLayout" Target="../slideLayouts/slideLayout6.xml"/><Relationship Id="rId4" Type="http://schemas.openxmlformats.org/officeDocument/2006/relationships/image" Target="../media/image57.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AFC454B-A080-4D23-B177-6D5356C6E6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rgbClr val="3D8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427"/>
            <a:ext cx="12192000" cy="6858000"/>
          </a:xfrm>
          <a:prstGeom prst="rect">
            <a:avLst/>
          </a:prstGeom>
          <a:solidFill>
            <a:srgbClr val="DED4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58029" y="3334786"/>
            <a:ext cx="1942241" cy="1889551"/>
          </a:xfrm>
          <a:prstGeom prst="ellipse">
            <a:avLst/>
          </a:prstGeom>
          <a:solidFill>
            <a:srgbClr val="F2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Arc 14">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474479" y="1096414"/>
            <a:ext cx="2987899" cy="2987899"/>
          </a:xfrm>
          <a:prstGeom prst="arc">
            <a:avLst>
              <a:gd name="adj1" fmla="val 14455503"/>
              <a:gd name="adj2" fmla="val 227775"/>
            </a:avLst>
          </a:prstGeom>
          <a:ln w="127000" cap="rnd">
            <a:solidFill>
              <a:srgbClr val="F25C40"/>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EC04489-1642-E74B-9EA5-68B0588B5E9C}"/>
              </a:ext>
            </a:extLst>
          </p:cNvPr>
          <p:cNvSpPr>
            <a:spLocks noGrp="1"/>
          </p:cNvSpPr>
          <p:nvPr>
            <p:ph type="title"/>
          </p:nvPr>
        </p:nvSpPr>
        <p:spPr>
          <a:xfrm>
            <a:off x="4123821" y="2265698"/>
            <a:ext cx="7644627" cy="2013863"/>
          </a:xfrm>
        </p:spPr>
        <p:txBody>
          <a:bodyPr vert="horz" lIns="91440" tIns="45720" rIns="91440" bIns="45720" rtlCol="0" anchor="b">
            <a:noAutofit/>
          </a:bodyPr>
          <a:lstStyle/>
          <a:p>
            <a:r>
              <a:rPr lang="en-US" kern="1200" dirty="0">
                <a:solidFill>
                  <a:schemeClr val="tx1"/>
                </a:solidFill>
                <a:latin typeface="TT Norms Pro" panose="02000503030000020003" pitchFamily="50" charset="0"/>
              </a:rPr>
              <a:t>From Theory to Action: Harnessing Bowtie Analysis for Real Results</a:t>
            </a:r>
          </a:p>
        </p:txBody>
      </p:sp>
      <p:sp>
        <p:nvSpPr>
          <p:cNvPr id="8" name="Content Placeholder 2">
            <a:extLst>
              <a:ext uri="{FF2B5EF4-FFF2-40B4-BE49-F238E27FC236}">
                <a16:creationId xmlns:a16="http://schemas.microsoft.com/office/drawing/2014/main" id="{42497309-4CB9-AA4F-BCF9-2A1F22830970}"/>
              </a:ext>
            </a:extLst>
          </p:cNvPr>
          <p:cNvSpPr txBox="1">
            <a:spLocks/>
          </p:cNvSpPr>
          <p:nvPr/>
        </p:nvSpPr>
        <p:spPr>
          <a:xfrm>
            <a:off x="4123821" y="4482072"/>
            <a:ext cx="6251110" cy="128262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200" dirty="0"/>
              <a:t>Christian Young</a:t>
            </a:r>
          </a:p>
          <a:p>
            <a:endParaRPr lang="en-US" sz="2200" dirty="0"/>
          </a:p>
          <a:p>
            <a:pPr marL="0" indent="0">
              <a:buFont typeface="Arial" panose="020B0604020202020204" pitchFamily="34" charset="0"/>
              <a:buNone/>
            </a:pPr>
            <a:r>
              <a:rPr lang="en-US" sz="2200" dirty="0"/>
              <a:t>	</a:t>
            </a:r>
          </a:p>
        </p:txBody>
      </p:sp>
      <p:pic>
        <p:nvPicPr>
          <p:cNvPr id="3" name="Picture 2" descr="A black and white logo&#10;&#10;Description automatically generated">
            <a:extLst>
              <a:ext uri="{FF2B5EF4-FFF2-40B4-BE49-F238E27FC236}">
                <a16:creationId xmlns:a16="http://schemas.microsoft.com/office/drawing/2014/main" id="{98F2F9B6-D71E-97D3-EAE1-97A94E37BF56}"/>
              </a:ext>
            </a:extLst>
          </p:cNvPr>
          <p:cNvPicPr>
            <a:picLocks noChangeAspect="1"/>
          </p:cNvPicPr>
          <p:nvPr/>
        </p:nvPicPr>
        <p:blipFill>
          <a:blip r:embed="rId3"/>
          <a:stretch>
            <a:fillRect/>
          </a:stretch>
        </p:blipFill>
        <p:spPr>
          <a:xfrm>
            <a:off x="9534988" y="5774122"/>
            <a:ext cx="2501675" cy="942298"/>
          </a:xfrm>
          <a:prstGeom prst="rect">
            <a:avLst/>
          </a:prstGeom>
        </p:spPr>
      </p:pic>
    </p:spTree>
    <p:extLst>
      <p:ext uri="{BB962C8B-B14F-4D97-AF65-F5344CB8AC3E}">
        <p14:creationId xmlns:p14="http://schemas.microsoft.com/office/powerpoint/2010/main" val="12601187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C6132F-F644-9249-95B3-4456BDBBFD26}"/>
              </a:ext>
            </a:extLst>
          </p:cNvPr>
          <p:cNvSpPr>
            <a:spLocks noGrp="1"/>
          </p:cNvSpPr>
          <p:nvPr>
            <p:ph type="title"/>
          </p:nvPr>
        </p:nvSpPr>
        <p:spPr>
          <a:xfrm>
            <a:off x="5217080" y="329184"/>
            <a:ext cx="6251110" cy="1783080"/>
          </a:xfrm>
        </p:spPr>
        <p:txBody>
          <a:bodyPr anchor="b">
            <a:normAutofit/>
          </a:bodyPr>
          <a:lstStyle/>
          <a:p>
            <a:r>
              <a:rPr lang="en-US" sz="4800" dirty="0"/>
              <a:t>Stick around</a:t>
            </a:r>
          </a:p>
        </p:txBody>
      </p:sp>
      <p:pic>
        <p:nvPicPr>
          <p:cNvPr id="5" name="Picture 4" descr="A person climbing a snowy mountain&#10;&#10;Description automatically generated with medium confidence">
            <a:extLst>
              <a:ext uri="{FF2B5EF4-FFF2-40B4-BE49-F238E27FC236}">
                <a16:creationId xmlns:a16="http://schemas.microsoft.com/office/drawing/2014/main" id="{447E879F-E0A1-EE49-9769-7C7DB916CFA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2"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sX0" fmla="*/ 0 w 4243589"/>
              <a:gd name="csY0" fmla="*/ 0 h 18288"/>
              <a:gd name="csX1" fmla="*/ 478919 w 4243589"/>
              <a:gd name="csY1" fmla="*/ 0 h 18288"/>
              <a:gd name="csX2" fmla="*/ 957839 w 4243589"/>
              <a:gd name="csY2" fmla="*/ 0 h 18288"/>
              <a:gd name="csX3" fmla="*/ 1521630 w 4243589"/>
              <a:gd name="csY3" fmla="*/ 0 h 18288"/>
              <a:gd name="csX4" fmla="*/ 2212729 w 4243589"/>
              <a:gd name="csY4" fmla="*/ 0 h 18288"/>
              <a:gd name="csX5" fmla="*/ 2734084 w 4243589"/>
              <a:gd name="csY5" fmla="*/ 0 h 18288"/>
              <a:gd name="csX6" fmla="*/ 3255439 w 4243589"/>
              <a:gd name="csY6" fmla="*/ 0 h 18288"/>
              <a:gd name="csX7" fmla="*/ 4243589 w 4243589"/>
              <a:gd name="csY7" fmla="*/ 0 h 18288"/>
              <a:gd name="csX8" fmla="*/ 4243589 w 4243589"/>
              <a:gd name="csY8" fmla="*/ 18288 h 18288"/>
              <a:gd name="csX9" fmla="*/ 3594926 w 4243589"/>
              <a:gd name="csY9" fmla="*/ 18288 h 18288"/>
              <a:gd name="csX10" fmla="*/ 3073571 w 4243589"/>
              <a:gd name="csY10" fmla="*/ 18288 h 18288"/>
              <a:gd name="csX11" fmla="*/ 2552216 w 4243589"/>
              <a:gd name="csY11" fmla="*/ 18288 h 18288"/>
              <a:gd name="csX12" fmla="*/ 1903553 w 4243589"/>
              <a:gd name="csY12" fmla="*/ 18288 h 18288"/>
              <a:gd name="csX13" fmla="*/ 1212454 w 4243589"/>
              <a:gd name="csY13" fmla="*/ 18288 h 18288"/>
              <a:gd name="csX14" fmla="*/ 733535 w 4243589"/>
              <a:gd name="csY14" fmla="*/ 18288 h 18288"/>
              <a:gd name="csX15" fmla="*/ 0 w 4243589"/>
              <a:gd name="csY15" fmla="*/ 18288 h 18288"/>
              <a:gd name="csX16" fmla="*/ 0 w 4243589"/>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25C40"/>
          </a:solidFill>
          <a:ln w="44450" cap="rnd">
            <a:solidFill>
              <a:srgbClr val="F25C40"/>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1F8E44B-75A0-054A-AFCA-704B950A1218}"/>
              </a:ext>
            </a:extLst>
          </p:cNvPr>
          <p:cNvSpPr>
            <a:spLocks noGrp="1"/>
          </p:cNvSpPr>
          <p:nvPr>
            <p:ph idx="1"/>
          </p:nvPr>
        </p:nvSpPr>
        <p:spPr>
          <a:xfrm>
            <a:off x="5297762" y="2706624"/>
            <a:ext cx="6251110" cy="3483864"/>
          </a:xfrm>
        </p:spPr>
        <p:txBody>
          <a:bodyPr>
            <a:normAutofit/>
          </a:bodyPr>
          <a:lstStyle/>
          <a:p>
            <a:pPr marL="0" indent="0">
              <a:buNone/>
            </a:pPr>
            <a:r>
              <a:rPr lang="en-US" sz="2200" dirty="0"/>
              <a:t>Slides</a:t>
            </a:r>
          </a:p>
          <a:p>
            <a:pPr marL="0" indent="0">
              <a:buNone/>
            </a:pPr>
            <a:r>
              <a:rPr lang="en-US" sz="2200" dirty="0"/>
              <a:t>This Recoding</a:t>
            </a:r>
          </a:p>
          <a:p>
            <a:pPr marL="0" indent="0">
              <a:buNone/>
            </a:pPr>
            <a:endParaRPr lang="en-US" sz="2200" dirty="0"/>
          </a:p>
          <a:p>
            <a:endParaRPr lang="en-US" sz="2200" dirty="0"/>
          </a:p>
          <a:p>
            <a:endParaRPr lang="en-US" sz="2200" dirty="0"/>
          </a:p>
        </p:txBody>
      </p:sp>
    </p:spTree>
    <p:extLst>
      <p:ext uri="{BB962C8B-B14F-4D97-AF65-F5344CB8AC3E}">
        <p14:creationId xmlns:p14="http://schemas.microsoft.com/office/powerpoint/2010/main" val="31192152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E1BEB12-92AF-4445-98AD-4C7756E7C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rgbClr val="DED4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DED4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9800" y="2099696"/>
            <a:ext cx="1942241" cy="1889551"/>
          </a:xfrm>
          <a:prstGeom prst="ellipse">
            <a:avLst/>
          </a:prstGeom>
          <a:solidFill>
            <a:srgbClr val="F2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Arc 15">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613162" y="1492572"/>
            <a:ext cx="2987899" cy="2987899"/>
          </a:xfrm>
          <a:prstGeom prst="arc">
            <a:avLst>
              <a:gd name="adj1" fmla="val 14455503"/>
              <a:gd name="adj2" fmla="val 227775"/>
            </a:avLst>
          </a:prstGeom>
          <a:ln w="127000" cap="rnd">
            <a:solidFill>
              <a:srgbClr val="F25C40"/>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8E2C17B-C76C-A14B-88B0-EA71EF9DC53E}"/>
              </a:ext>
            </a:extLst>
          </p:cNvPr>
          <p:cNvSpPr>
            <a:spLocks noGrp="1"/>
          </p:cNvSpPr>
          <p:nvPr>
            <p:ph type="title"/>
          </p:nvPr>
        </p:nvSpPr>
        <p:spPr>
          <a:xfrm>
            <a:off x="4038600" y="1939159"/>
            <a:ext cx="7644627" cy="2751086"/>
          </a:xfrm>
        </p:spPr>
        <p:txBody>
          <a:bodyPr vert="horz" lIns="91440" tIns="45720" rIns="91440" bIns="45720" rtlCol="0" anchor="b">
            <a:normAutofit/>
          </a:bodyPr>
          <a:lstStyle/>
          <a:p>
            <a:pPr algn="r"/>
            <a:r>
              <a:rPr lang="en-US" sz="6000" kern="1200" dirty="0">
                <a:solidFill>
                  <a:schemeClr val="tx1"/>
                </a:solidFill>
                <a:latin typeface="+mj-lt"/>
                <a:ea typeface="+mj-ea"/>
                <a:cs typeface="+mj-cs"/>
              </a:rPr>
              <a:t>Question</a:t>
            </a:r>
          </a:p>
        </p:txBody>
      </p:sp>
      <p:sp>
        <p:nvSpPr>
          <p:cNvPr id="3" name="Content Placeholder 2">
            <a:extLst>
              <a:ext uri="{FF2B5EF4-FFF2-40B4-BE49-F238E27FC236}">
                <a16:creationId xmlns:a16="http://schemas.microsoft.com/office/drawing/2014/main" id="{A4C8E489-F328-8744-9B5F-451D6F5BFC05}"/>
              </a:ext>
            </a:extLst>
          </p:cNvPr>
          <p:cNvSpPr>
            <a:spLocks noGrp="1"/>
          </p:cNvSpPr>
          <p:nvPr>
            <p:ph idx="1"/>
          </p:nvPr>
        </p:nvSpPr>
        <p:spPr>
          <a:xfrm>
            <a:off x="3536576" y="4782320"/>
            <a:ext cx="8146651" cy="1329443"/>
          </a:xfrm>
        </p:spPr>
        <p:txBody>
          <a:bodyPr vert="horz" lIns="91440" tIns="45720" rIns="91440" bIns="45720" rtlCol="0">
            <a:normAutofit/>
          </a:bodyPr>
          <a:lstStyle/>
          <a:p>
            <a:pPr marL="0" indent="0" algn="r">
              <a:lnSpc>
                <a:spcPct val="90000"/>
              </a:lnSpc>
              <a:buNone/>
            </a:pPr>
            <a:r>
              <a:rPr lang="en-US" kern="1200" dirty="0">
                <a:solidFill>
                  <a:schemeClr val="tx1"/>
                </a:solidFill>
                <a:latin typeface="+mn-lt"/>
                <a:ea typeface="+mn-ea"/>
                <a:cs typeface="+mn-cs"/>
              </a:rPr>
              <a:t>What’s the hardest part about getting Bowtie Analysis right in your business or from your experience?</a:t>
            </a:r>
          </a:p>
        </p:txBody>
      </p:sp>
    </p:spTree>
    <p:extLst>
      <p:ext uri="{BB962C8B-B14F-4D97-AF65-F5344CB8AC3E}">
        <p14:creationId xmlns:p14="http://schemas.microsoft.com/office/powerpoint/2010/main" val="1539684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25C4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F2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6586B51-5B11-AA41-8AAA-11E3878E09D1}"/>
              </a:ext>
            </a:extLst>
          </p:cNvPr>
          <p:cNvSpPr>
            <a:spLocks noGrp="1"/>
          </p:cNvSpPr>
          <p:nvPr>
            <p:ph type="title"/>
          </p:nvPr>
        </p:nvSpPr>
        <p:spPr>
          <a:xfrm>
            <a:off x="890338" y="640080"/>
            <a:ext cx="4100762" cy="3566160"/>
          </a:xfrm>
        </p:spPr>
        <p:txBody>
          <a:bodyPr vert="horz" lIns="91440" tIns="45720" rIns="91440" bIns="45720" rtlCol="0" anchor="b">
            <a:normAutofit/>
          </a:bodyPr>
          <a:lstStyle/>
          <a:p>
            <a:r>
              <a:rPr lang="en-US" sz="5400" dirty="0">
                <a:latin typeface="+mj-lt"/>
              </a:rPr>
              <a:t>1. Know your destination</a:t>
            </a:r>
          </a:p>
        </p:txBody>
      </p:sp>
      <p:sp>
        <p:nvSpPr>
          <p:cNvPr id="5" name="Text Placeholder 4">
            <a:extLst>
              <a:ext uri="{FF2B5EF4-FFF2-40B4-BE49-F238E27FC236}">
                <a16:creationId xmlns:a16="http://schemas.microsoft.com/office/drawing/2014/main" id="{A24F03A8-825F-5947-AB6C-36E3E1710236}"/>
              </a:ext>
            </a:extLst>
          </p:cNvPr>
          <p:cNvSpPr>
            <a:spLocks noGrp="1"/>
          </p:cNvSpPr>
          <p:nvPr>
            <p:ph type="body" idx="1"/>
          </p:nvPr>
        </p:nvSpPr>
        <p:spPr>
          <a:xfrm>
            <a:off x="890339" y="4636008"/>
            <a:ext cx="3734014" cy="1572768"/>
          </a:xfrm>
        </p:spPr>
        <p:txBody>
          <a:bodyPr vert="horz" lIns="91440" tIns="45720" rIns="91440" bIns="45720" rtlCol="0">
            <a:normAutofit/>
          </a:bodyPr>
          <a:lstStyle/>
          <a:p>
            <a:r>
              <a:rPr lang="en-US" dirty="0">
                <a:solidFill>
                  <a:schemeClr val="tx1"/>
                </a:solidFill>
                <a:latin typeface="+mn-lt"/>
              </a:rPr>
              <a:t>Be clear on the Unwanted Event</a:t>
            </a:r>
          </a:p>
        </p:txBody>
      </p:sp>
      <p:sp>
        <p:nvSpPr>
          <p:cNvPr id="12"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Cruising Tips: Understanding Set and Drift Tactics - Sail Magazine">
            <a:extLst>
              <a:ext uri="{FF2B5EF4-FFF2-40B4-BE49-F238E27FC236}">
                <a16:creationId xmlns:a16="http://schemas.microsoft.com/office/drawing/2014/main" id="{23F9EF9D-287C-D8D4-4BF3-0C31B53336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4725" y="1081866"/>
            <a:ext cx="5417348" cy="3670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38395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8A94871E-96FC-4ADE-815B-41A636E34F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56493909-667A-EA4F-AB33-FBC907AEA9ED}"/>
              </a:ext>
            </a:extLst>
          </p:cNvPr>
          <p:cNvSpPr>
            <a:spLocks noGrp="1"/>
          </p:cNvSpPr>
          <p:nvPr>
            <p:ph type="title"/>
          </p:nvPr>
        </p:nvSpPr>
        <p:spPr>
          <a:xfrm>
            <a:off x="640080" y="320040"/>
            <a:ext cx="6692827" cy="3892669"/>
          </a:xfrm>
        </p:spPr>
        <p:txBody>
          <a:bodyPr vert="horz" lIns="91440" tIns="45720" rIns="91440" bIns="45720" rtlCol="0" anchor="b">
            <a:normAutofit/>
          </a:bodyPr>
          <a:lstStyle/>
          <a:p>
            <a:r>
              <a:rPr lang="en-US" sz="6600" kern="1200" dirty="0">
                <a:solidFill>
                  <a:schemeClr val="tx1"/>
                </a:solidFill>
                <a:latin typeface="+mj-lt"/>
                <a:ea typeface="+mj-ea"/>
                <a:cs typeface="+mj-cs"/>
              </a:rPr>
              <a:t>Imagine if</a:t>
            </a:r>
          </a:p>
        </p:txBody>
      </p:sp>
      <p:sp>
        <p:nvSpPr>
          <p:cNvPr id="15"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562" y="4409267"/>
            <a:ext cx="4243589" cy="18288"/>
          </a:xfrm>
          <a:custGeom>
            <a:avLst/>
            <a:gdLst>
              <a:gd name="csX0" fmla="*/ 0 w 4243589"/>
              <a:gd name="csY0" fmla="*/ 0 h 18288"/>
              <a:gd name="csX1" fmla="*/ 563791 w 4243589"/>
              <a:gd name="csY1" fmla="*/ 0 h 18288"/>
              <a:gd name="csX2" fmla="*/ 1042710 w 4243589"/>
              <a:gd name="csY2" fmla="*/ 0 h 18288"/>
              <a:gd name="csX3" fmla="*/ 1564066 w 4243589"/>
              <a:gd name="csY3" fmla="*/ 0 h 18288"/>
              <a:gd name="csX4" fmla="*/ 2212729 w 4243589"/>
              <a:gd name="csY4" fmla="*/ 0 h 18288"/>
              <a:gd name="csX5" fmla="*/ 2776520 w 4243589"/>
              <a:gd name="csY5" fmla="*/ 0 h 18288"/>
              <a:gd name="csX6" fmla="*/ 3297875 w 4243589"/>
              <a:gd name="csY6" fmla="*/ 0 h 18288"/>
              <a:gd name="csX7" fmla="*/ 4243589 w 4243589"/>
              <a:gd name="csY7" fmla="*/ 0 h 18288"/>
              <a:gd name="csX8" fmla="*/ 4243589 w 4243589"/>
              <a:gd name="csY8" fmla="*/ 18288 h 18288"/>
              <a:gd name="csX9" fmla="*/ 3637362 w 4243589"/>
              <a:gd name="csY9" fmla="*/ 18288 h 18288"/>
              <a:gd name="csX10" fmla="*/ 3116007 w 4243589"/>
              <a:gd name="csY10" fmla="*/ 18288 h 18288"/>
              <a:gd name="csX11" fmla="*/ 2424908 w 4243589"/>
              <a:gd name="csY11" fmla="*/ 18288 h 18288"/>
              <a:gd name="csX12" fmla="*/ 1861117 w 4243589"/>
              <a:gd name="csY12" fmla="*/ 18288 h 18288"/>
              <a:gd name="csX13" fmla="*/ 1382198 w 4243589"/>
              <a:gd name="csY13" fmla="*/ 18288 h 18288"/>
              <a:gd name="csX14" fmla="*/ 733535 w 4243589"/>
              <a:gd name="csY14" fmla="*/ 18288 h 18288"/>
              <a:gd name="csX15" fmla="*/ 0 w 4243589"/>
              <a:gd name="csY15" fmla="*/ 18288 h 18288"/>
              <a:gd name="csX16" fmla="*/ 0 w 4243589"/>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rgbClr val="F25C40"/>
          </a:solidFill>
          <a:ln w="38100" cap="rnd">
            <a:solidFill>
              <a:srgbClr val="F25C40"/>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Direct (non-stop) flights from Los Angeles to Sydney - schedules ...">
            <a:extLst>
              <a:ext uri="{FF2B5EF4-FFF2-40B4-BE49-F238E27FC236}">
                <a16:creationId xmlns:a16="http://schemas.microsoft.com/office/drawing/2014/main" id="{0FDB3F32-D1F7-B7E3-00CF-5A228D62EE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7650" y="3696850"/>
            <a:ext cx="4340849" cy="325563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irect (non-stop) flights from Los Angeles to Vienna - schedules ...">
            <a:extLst>
              <a:ext uri="{FF2B5EF4-FFF2-40B4-BE49-F238E27FC236}">
                <a16:creationId xmlns:a16="http://schemas.microsoft.com/office/drawing/2014/main" id="{F3A1CCDD-8FD2-99DA-3AB5-2819BA767C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7651" y="417949"/>
            <a:ext cx="4340849" cy="2645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1986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rgbClr val="F2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2EBBAA0-5F41-BE41-805A-89273FCFA895}"/>
              </a:ext>
            </a:extLst>
          </p:cNvPr>
          <p:cNvSpPr>
            <a:spLocks noGrp="1"/>
          </p:cNvSpPr>
          <p:nvPr>
            <p:ph type="title"/>
          </p:nvPr>
        </p:nvSpPr>
        <p:spPr>
          <a:xfrm>
            <a:off x="686834" y="1153572"/>
            <a:ext cx="3200400" cy="4461163"/>
          </a:xfrm>
        </p:spPr>
        <p:txBody>
          <a:bodyPr>
            <a:normAutofit/>
          </a:bodyPr>
          <a:lstStyle/>
          <a:p>
            <a:r>
              <a:rPr lang="en-US" dirty="0">
                <a:solidFill>
                  <a:srgbClr val="FFFFFF"/>
                </a:solidFill>
              </a:rPr>
              <a:t>Does this sound familiar?</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rgbClr val="F25C4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DC6A7E52-B607-EF49-921C-A6C6FF31698E}"/>
              </a:ext>
            </a:extLst>
          </p:cNvPr>
          <p:cNvSpPr>
            <a:spLocks noGrp="1"/>
          </p:cNvSpPr>
          <p:nvPr>
            <p:ph idx="1"/>
          </p:nvPr>
        </p:nvSpPr>
        <p:spPr>
          <a:xfrm>
            <a:off x="4447308" y="591344"/>
            <a:ext cx="6906491" cy="5585619"/>
          </a:xfrm>
        </p:spPr>
        <p:txBody>
          <a:bodyPr anchor="ctr">
            <a:normAutofit/>
          </a:bodyPr>
          <a:lstStyle/>
          <a:p>
            <a:r>
              <a:rPr lang="en-US" dirty="0"/>
              <a:t>The unwanted event (</a:t>
            </a:r>
            <a:r>
              <a:rPr lang="en-US" dirty="0" err="1"/>
              <a:t>centre</a:t>
            </a:r>
            <a:r>
              <a:rPr lang="en-US" dirty="0"/>
              <a:t> of the bowtie is;</a:t>
            </a:r>
          </a:p>
          <a:p>
            <a:pPr lvl="1"/>
            <a:r>
              <a:rPr lang="en-US" dirty="0"/>
              <a:t>a ‘failure of a control e.g. failure of emergency response</a:t>
            </a:r>
          </a:p>
          <a:p>
            <a:pPr lvl="1"/>
            <a:r>
              <a:rPr lang="en-US" dirty="0"/>
              <a:t>An impact e.g. Vehicle Collision</a:t>
            </a:r>
          </a:p>
          <a:p>
            <a:r>
              <a:rPr lang="en-US" dirty="0"/>
              <a:t>Critical Controls not relevant to the unwanted event</a:t>
            </a:r>
          </a:p>
          <a:p>
            <a:r>
              <a:rPr lang="en-US" dirty="0"/>
              <a:t>Incident Investigations identifying gaps in the bowtie</a:t>
            </a:r>
          </a:p>
          <a:p>
            <a:pPr marL="0" indent="0">
              <a:buNone/>
            </a:pPr>
            <a:endParaRPr lang="en-US" dirty="0"/>
          </a:p>
        </p:txBody>
      </p:sp>
    </p:spTree>
    <p:extLst>
      <p:ext uri="{BB962C8B-B14F-4D97-AF65-F5344CB8AC3E}">
        <p14:creationId xmlns:p14="http://schemas.microsoft.com/office/powerpoint/2010/main" val="37522602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517A47C-B2E5-4B79-8061-D74B1311A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Freeform: Shape 12">
            <a:extLst>
              <a:ext uri="{FF2B5EF4-FFF2-40B4-BE49-F238E27FC236}">
                <a16:creationId xmlns:a16="http://schemas.microsoft.com/office/drawing/2014/main" id="{C505E780-2083-4CB5-A42A-5E0E2908E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Freeform: Shape 14">
            <a:extLst>
              <a:ext uri="{FF2B5EF4-FFF2-40B4-BE49-F238E27FC236}">
                <a16:creationId xmlns:a16="http://schemas.microsoft.com/office/drawing/2014/main" id="{D2C0AE1C-0118-41AE-8A10-7CDCBF10E9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B43318A1-AF58-D946-ABB7-9446A8D7E893}"/>
              </a:ext>
            </a:extLst>
          </p:cNvPr>
          <p:cNvSpPr>
            <a:spLocks noGrp="1"/>
          </p:cNvSpPr>
          <p:nvPr>
            <p:ph type="title"/>
          </p:nvPr>
        </p:nvSpPr>
        <p:spPr>
          <a:xfrm>
            <a:off x="621792" y="1161288"/>
            <a:ext cx="3602736" cy="4526280"/>
          </a:xfrm>
        </p:spPr>
        <p:txBody>
          <a:bodyPr>
            <a:normAutofit/>
          </a:bodyPr>
          <a:lstStyle/>
          <a:p>
            <a:r>
              <a:rPr lang="en-US" dirty="0"/>
              <a:t>Wouldn’t it be nice if</a:t>
            </a:r>
          </a:p>
        </p:txBody>
      </p:sp>
      <p:sp>
        <p:nvSpPr>
          <p:cNvPr id="17" name="Rectangle 16">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81528"/>
            <a:ext cx="128016" cy="704088"/>
          </a:xfrm>
          <a:prstGeom prst="rect">
            <a:avLst/>
          </a:prstGeom>
          <a:solidFill>
            <a:srgbClr val="F25C40"/>
          </a:solidFill>
          <a:ln>
            <a:solidFill>
              <a:srgbClr val="F25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7" name="Content Placeholder 4">
            <a:extLst>
              <a:ext uri="{FF2B5EF4-FFF2-40B4-BE49-F238E27FC236}">
                <a16:creationId xmlns:a16="http://schemas.microsoft.com/office/drawing/2014/main" id="{520CD47D-49E4-4066-9B89-9D5B10077505}"/>
              </a:ext>
            </a:extLst>
          </p:cNvPr>
          <p:cNvGraphicFramePr>
            <a:graphicFrameLocks noGrp="1"/>
          </p:cNvGraphicFramePr>
          <p:nvPr>
            <p:ph idx="1"/>
            <p:extLst>
              <p:ext uri="{D42A27DB-BD31-4B8C-83A1-F6EECF244321}">
                <p14:modId xmlns:p14="http://schemas.microsoft.com/office/powerpoint/2010/main" val="2027568886"/>
              </p:ext>
            </p:extLst>
          </p:nvPr>
        </p:nvGraphicFramePr>
        <p:xfrm>
          <a:off x="5303520" y="676656"/>
          <a:ext cx="6364224" cy="55138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743304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B9EE3F3-89B7-43C3-8651-C4C968309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D6F0260C-AD5E-4C58-8BC6-79AB27AB1EA7}"/>
              </a:ext>
            </a:extLst>
          </p:cNvPr>
          <p:cNvSpPr>
            <a:spLocks noGrp="1"/>
          </p:cNvSpPr>
          <p:nvPr>
            <p:ph type="title"/>
          </p:nvPr>
        </p:nvSpPr>
        <p:spPr>
          <a:xfrm>
            <a:off x="411480" y="991443"/>
            <a:ext cx="4443154" cy="1087819"/>
          </a:xfrm>
        </p:spPr>
        <p:txBody>
          <a:bodyPr anchor="b">
            <a:normAutofit/>
          </a:bodyPr>
          <a:lstStyle/>
          <a:p>
            <a:r>
              <a:rPr lang="en-AU" sz="3400"/>
              <a:t>The Unwanted Event </a:t>
            </a:r>
          </a:p>
        </p:txBody>
      </p:sp>
      <p:sp>
        <p:nvSpPr>
          <p:cNvPr id="15" name="Rectangle 14">
            <a:extLst>
              <a:ext uri="{FF2B5EF4-FFF2-40B4-BE49-F238E27FC236}">
                <a16:creationId xmlns:a16="http://schemas.microsoft.com/office/drawing/2014/main" id="{33AE4636-AEEC-45D6-84D4-7AC2DA48EC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rgbClr val="F25C40"/>
          </a:solidFill>
          <a:ln>
            <a:solidFill>
              <a:srgbClr val="F25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8D9CE0F4-2EB2-4F1F-8AAC-DB3571D9FE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5541"/>
            <a:ext cx="4389120" cy="18288"/>
          </a:xfrm>
          <a:prstGeom prst="rect">
            <a:avLst/>
          </a:prstGeom>
          <a:solidFill>
            <a:srgbClr val="F25C40"/>
          </a:solidFill>
          <a:ln w="3175">
            <a:solidFill>
              <a:srgbClr val="F25C4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 name="Content Placeholder 4">
            <a:extLst>
              <a:ext uri="{FF2B5EF4-FFF2-40B4-BE49-F238E27FC236}">
                <a16:creationId xmlns:a16="http://schemas.microsoft.com/office/drawing/2014/main" id="{F3E773BF-CB8F-41A5-B3C1-10488B7ABAE7}"/>
              </a:ext>
            </a:extLst>
          </p:cNvPr>
          <p:cNvSpPr>
            <a:spLocks noGrp="1"/>
          </p:cNvSpPr>
          <p:nvPr>
            <p:ph idx="1"/>
          </p:nvPr>
        </p:nvSpPr>
        <p:spPr>
          <a:xfrm>
            <a:off x="411480" y="2684095"/>
            <a:ext cx="4443154" cy="3492868"/>
          </a:xfrm>
        </p:spPr>
        <p:txBody>
          <a:bodyPr>
            <a:normAutofit/>
          </a:bodyPr>
          <a:lstStyle/>
          <a:p>
            <a:pPr marL="0" indent="0">
              <a:buNone/>
            </a:pPr>
            <a:r>
              <a:rPr lang="en-GB" sz="1800" dirty="0"/>
              <a:t>The description of the unwanted event should describe the point at which the system has gone from in control to out of control. </a:t>
            </a:r>
            <a:endParaRPr lang="en-AU" sz="1800" dirty="0"/>
          </a:p>
        </p:txBody>
      </p:sp>
      <p:pic>
        <p:nvPicPr>
          <p:cNvPr id="8" name="Picture 7" descr="A diagram of a vehicle&#10;&#10;Description automatically generated">
            <a:extLst>
              <a:ext uri="{FF2B5EF4-FFF2-40B4-BE49-F238E27FC236}">
                <a16:creationId xmlns:a16="http://schemas.microsoft.com/office/drawing/2014/main" id="{8FD32504-4917-0B86-B2C3-34DD97499549}"/>
              </a:ext>
            </a:extLst>
          </p:cNvPr>
          <p:cNvPicPr>
            <a:picLocks noChangeAspect="1"/>
          </p:cNvPicPr>
          <p:nvPr/>
        </p:nvPicPr>
        <p:blipFill rotWithShape="1">
          <a:blip r:embed="rId3"/>
          <a:srcRect l="31505" t="23795" r="37437" b="30748"/>
          <a:stretch/>
        </p:blipFill>
        <p:spPr>
          <a:xfrm>
            <a:off x="5385816" y="1197923"/>
            <a:ext cx="6440424" cy="4406799"/>
          </a:xfrm>
          <a:prstGeom prst="rect">
            <a:avLst/>
          </a:prstGeom>
        </p:spPr>
      </p:pic>
    </p:spTree>
    <p:extLst>
      <p:ext uri="{BB962C8B-B14F-4D97-AF65-F5344CB8AC3E}">
        <p14:creationId xmlns:p14="http://schemas.microsoft.com/office/powerpoint/2010/main" val="41228299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37637D30-5155-4519-86E5-D9DB5B745F15}"/>
              </a:ext>
            </a:extLst>
          </p:cNvPr>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a:xfrm>
            <a:off x="988885" y="271463"/>
            <a:ext cx="9782429" cy="5824537"/>
          </a:xfrm>
          <a:prstGeom prst="rect">
            <a:avLst/>
          </a:prstGeom>
        </p:spPr>
      </p:pic>
      <p:sp>
        <p:nvSpPr>
          <p:cNvPr id="11" name="TextBox 10">
            <a:extLst>
              <a:ext uri="{FF2B5EF4-FFF2-40B4-BE49-F238E27FC236}">
                <a16:creationId xmlns:a16="http://schemas.microsoft.com/office/drawing/2014/main" id="{9F3B1D5F-10EA-490A-8F72-F916DBB24D14}"/>
              </a:ext>
            </a:extLst>
          </p:cNvPr>
          <p:cNvSpPr txBox="1"/>
          <p:nvPr/>
        </p:nvSpPr>
        <p:spPr>
          <a:xfrm>
            <a:off x="1242500" y="6096000"/>
            <a:ext cx="7211661" cy="430887"/>
          </a:xfrm>
          <a:prstGeom prst="rect">
            <a:avLst/>
          </a:prstGeom>
          <a:noFill/>
        </p:spPr>
        <p:txBody>
          <a:bodyPr wrap="square" rtlCol="0">
            <a:spAutoFit/>
          </a:bodyPr>
          <a:lstStyle/>
          <a:p>
            <a:r>
              <a:rPr lang="en-GB" sz="1000" b="1" i="1" dirty="0"/>
              <a:t>Source: M. Hassall, J. Joy, C. Doran and M. Punch, Selection and Optimisation of Risk Controls. ACARP report no C23007, 2015.</a:t>
            </a:r>
          </a:p>
          <a:p>
            <a:endParaRPr lang="en-AU" sz="1200" dirty="0"/>
          </a:p>
        </p:txBody>
      </p:sp>
    </p:spTree>
    <p:extLst>
      <p:ext uri="{BB962C8B-B14F-4D97-AF65-F5344CB8AC3E}">
        <p14:creationId xmlns:p14="http://schemas.microsoft.com/office/powerpoint/2010/main" val="41966285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rgbClr val="F2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56493909-667A-EA4F-AB33-FBC907AEA9ED}"/>
              </a:ext>
            </a:extLst>
          </p:cNvPr>
          <p:cNvSpPr>
            <a:spLocks noGrp="1"/>
          </p:cNvSpPr>
          <p:nvPr>
            <p:ph type="title"/>
          </p:nvPr>
        </p:nvSpPr>
        <p:spPr>
          <a:xfrm>
            <a:off x="1524000" y="1293338"/>
            <a:ext cx="9144000" cy="3274592"/>
          </a:xfrm>
        </p:spPr>
        <p:txBody>
          <a:bodyPr vert="horz" lIns="91440" tIns="45720" rIns="91440" bIns="45720" rtlCol="0" anchor="ctr">
            <a:normAutofit/>
          </a:bodyPr>
          <a:lstStyle/>
          <a:p>
            <a:pPr algn="ctr"/>
            <a:r>
              <a:rPr lang="en-US" sz="7200" kern="1200" dirty="0">
                <a:solidFill>
                  <a:schemeClr val="tx1"/>
                </a:solidFill>
                <a:latin typeface="+mj-lt"/>
                <a:ea typeface="+mj-ea"/>
                <a:cs typeface="+mj-cs"/>
              </a:rPr>
              <a:t>Working at Heights</a:t>
            </a:r>
            <a:br>
              <a:rPr lang="en-US" sz="7200" kern="1200" dirty="0">
                <a:solidFill>
                  <a:schemeClr val="tx1"/>
                </a:solidFill>
                <a:latin typeface="+mj-lt"/>
                <a:ea typeface="+mj-ea"/>
                <a:cs typeface="+mj-cs"/>
              </a:rPr>
            </a:br>
            <a:br>
              <a:rPr lang="en-US" sz="7200" kern="1200" dirty="0">
                <a:solidFill>
                  <a:schemeClr val="tx1"/>
                </a:solidFill>
                <a:latin typeface="+mj-lt"/>
                <a:ea typeface="+mj-ea"/>
                <a:cs typeface="+mj-cs"/>
              </a:rPr>
            </a:br>
            <a:r>
              <a:rPr lang="en-US" sz="7200" kern="1200" dirty="0">
                <a:solidFill>
                  <a:schemeClr val="tx1"/>
                </a:solidFill>
                <a:latin typeface="+mj-lt"/>
                <a:ea typeface="+mj-ea"/>
                <a:cs typeface="+mj-cs"/>
              </a:rPr>
              <a:t>Vehicle Interactions</a:t>
            </a:r>
          </a:p>
        </p:txBody>
      </p:sp>
      <p:cxnSp>
        <p:nvCxnSpPr>
          <p:cNvPr id="15" name="Straight Connector 14">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rgbClr val="F25C4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96505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0" name="Flowchart: Alternate Process 89">
            <a:extLst>
              <a:ext uri="{FF2B5EF4-FFF2-40B4-BE49-F238E27FC236}">
                <a16:creationId xmlns:a16="http://schemas.microsoft.com/office/drawing/2014/main" id="{0F2BF02C-4DDF-467F-BF83-EDCB150384A4}"/>
              </a:ext>
            </a:extLst>
          </p:cNvPr>
          <p:cNvSpPr/>
          <p:nvPr/>
        </p:nvSpPr>
        <p:spPr>
          <a:xfrm>
            <a:off x="9652784" y="1058783"/>
            <a:ext cx="2262185" cy="5569566"/>
          </a:xfrm>
          <a:prstGeom prst="flowChartAlternateProcess">
            <a:avLst/>
          </a:prstGeom>
          <a:solidFill>
            <a:srgbClr val="7030A0">
              <a:alpha val="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91" name="Flowchart: Alternate Process 90">
            <a:extLst>
              <a:ext uri="{FF2B5EF4-FFF2-40B4-BE49-F238E27FC236}">
                <a16:creationId xmlns:a16="http://schemas.microsoft.com/office/drawing/2014/main" id="{B464114F-E3F5-47DC-A3C1-976D3AEE1354}"/>
              </a:ext>
            </a:extLst>
          </p:cNvPr>
          <p:cNvSpPr/>
          <p:nvPr/>
        </p:nvSpPr>
        <p:spPr>
          <a:xfrm>
            <a:off x="149855" y="1058783"/>
            <a:ext cx="1501373" cy="5569566"/>
          </a:xfrm>
          <a:prstGeom prst="flowChartAlternateProcess">
            <a:avLst/>
          </a:prstGeom>
          <a:solidFill>
            <a:srgbClr val="7030A0">
              <a:alpha val="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FF00"/>
              </a:highlight>
            </a:endParaRPr>
          </a:p>
        </p:txBody>
      </p:sp>
      <p:sp>
        <p:nvSpPr>
          <p:cNvPr id="92" name="Flowchart: Alternate Process 91">
            <a:extLst>
              <a:ext uri="{FF2B5EF4-FFF2-40B4-BE49-F238E27FC236}">
                <a16:creationId xmlns:a16="http://schemas.microsoft.com/office/drawing/2014/main" id="{6D623F9F-4D85-419C-B9D7-1A7DFB7C65CE}"/>
              </a:ext>
            </a:extLst>
          </p:cNvPr>
          <p:cNvSpPr/>
          <p:nvPr/>
        </p:nvSpPr>
        <p:spPr>
          <a:xfrm>
            <a:off x="1664928" y="1059654"/>
            <a:ext cx="2852928" cy="5569566"/>
          </a:xfrm>
          <a:prstGeom prst="flowChartAlternateProcess">
            <a:avLst/>
          </a:prstGeom>
          <a:solidFill>
            <a:srgbClr val="00B0F0">
              <a:alpha val="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93" name="Flowchart: Connector 92">
            <a:extLst>
              <a:ext uri="{FF2B5EF4-FFF2-40B4-BE49-F238E27FC236}">
                <a16:creationId xmlns:a16="http://schemas.microsoft.com/office/drawing/2014/main" id="{50690983-DCF9-42A6-982D-4B3374B6873B}"/>
              </a:ext>
            </a:extLst>
          </p:cNvPr>
          <p:cNvSpPr/>
          <p:nvPr/>
        </p:nvSpPr>
        <p:spPr>
          <a:xfrm>
            <a:off x="5002101" y="3296920"/>
            <a:ext cx="1241946" cy="883194"/>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b="1" dirty="0"/>
              <a:t>LV Vehicle Collision</a:t>
            </a:r>
          </a:p>
        </p:txBody>
      </p:sp>
      <p:sp>
        <p:nvSpPr>
          <p:cNvPr id="94" name="Flowchart: Process 93">
            <a:extLst>
              <a:ext uri="{FF2B5EF4-FFF2-40B4-BE49-F238E27FC236}">
                <a16:creationId xmlns:a16="http://schemas.microsoft.com/office/drawing/2014/main" id="{8B6050DE-8BE8-4A30-B30F-4548B196F93B}"/>
              </a:ext>
            </a:extLst>
          </p:cNvPr>
          <p:cNvSpPr/>
          <p:nvPr/>
        </p:nvSpPr>
        <p:spPr>
          <a:xfrm>
            <a:off x="4995205" y="1130175"/>
            <a:ext cx="1241946" cy="805218"/>
          </a:xfrm>
          <a:prstGeom prst="flowChartProcess">
            <a:avLst/>
          </a:prstGeom>
          <a:pattFill prst="wdUpDiag">
            <a:fgClr>
              <a:srgbClr val="FFC00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b="1" dirty="0">
                <a:solidFill>
                  <a:schemeClr val="tx1"/>
                </a:solidFill>
              </a:rPr>
              <a:t>Vehicle Interaction</a:t>
            </a:r>
          </a:p>
        </p:txBody>
      </p:sp>
      <p:sp>
        <p:nvSpPr>
          <p:cNvPr id="95" name="Flowchart: Alternate Process 94">
            <a:extLst>
              <a:ext uri="{FF2B5EF4-FFF2-40B4-BE49-F238E27FC236}">
                <a16:creationId xmlns:a16="http://schemas.microsoft.com/office/drawing/2014/main" id="{29E5F3D8-3D3C-415B-906B-94F7891A20E5}"/>
              </a:ext>
            </a:extLst>
          </p:cNvPr>
          <p:cNvSpPr/>
          <p:nvPr/>
        </p:nvSpPr>
        <p:spPr>
          <a:xfrm>
            <a:off x="566381" y="1815154"/>
            <a:ext cx="702861" cy="552734"/>
          </a:xfrm>
          <a:prstGeom prst="flowChartAlternateProcess">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000" dirty="0">
                <a:solidFill>
                  <a:srgbClr val="404041"/>
                </a:solidFill>
              </a:rPr>
              <a:t>Driver unfit to drive</a:t>
            </a:r>
          </a:p>
        </p:txBody>
      </p:sp>
      <p:sp>
        <p:nvSpPr>
          <p:cNvPr id="96" name="Flowchart: Alternate Process 95">
            <a:extLst>
              <a:ext uri="{FF2B5EF4-FFF2-40B4-BE49-F238E27FC236}">
                <a16:creationId xmlns:a16="http://schemas.microsoft.com/office/drawing/2014/main" id="{40F38587-CD53-4CC6-8E2B-26F7FBE30A13}"/>
              </a:ext>
            </a:extLst>
          </p:cNvPr>
          <p:cNvSpPr/>
          <p:nvPr/>
        </p:nvSpPr>
        <p:spPr>
          <a:xfrm>
            <a:off x="10249469" y="1876569"/>
            <a:ext cx="1262418" cy="600501"/>
          </a:xfrm>
          <a:prstGeom prst="flowChartAlternateProcess">
            <a:avLst/>
          </a:prstGeom>
          <a:solidFill>
            <a:srgbClr val="FF000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solidFill>
              </a:rPr>
              <a:t>Injury or Fatality to driver</a:t>
            </a:r>
          </a:p>
        </p:txBody>
      </p:sp>
      <p:sp>
        <p:nvSpPr>
          <p:cNvPr id="97" name="Flowchart: Alternate Process 96">
            <a:extLst>
              <a:ext uri="{FF2B5EF4-FFF2-40B4-BE49-F238E27FC236}">
                <a16:creationId xmlns:a16="http://schemas.microsoft.com/office/drawing/2014/main" id="{02102288-374D-4BC1-AF5D-4B23C6C82119}"/>
              </a:ext>
            </a:extLst>
          </p:cNvPr>
          <p:cNvSpPr/>
          <p:nvPr/>
        </p:nvSpPr>
        <p:spPr>
          <a:xfrm>
            <a:off x="515016" y="3080983"/>
            <a:ext cx="754225" cy="552734"/>
          </a:xfrm>
          <a:prstGeom prst="flowChartAlternateProcess">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000" dirty="0">
                <a:solidFill>
                  <a:srgbClr val="404041"/>
                </a:solidFill>
              </a:rPr>
              <a:t>Speeding</a:t>
            </a:r>
          </a:p>
        </p:txBody>
      </p:sp>
      <p:sp>
        <p:nvSpPr>
          <p:cNvPr id="98" name="Flowchart: Alternate Process 97">
            <a:extLst>
              <a:ext uri="{FF2B5EF4-FFF2-40B4-BE49-F238E27FC236}">
                <a16:creationId xmlns:a16="http://schemas.microsoft.com/office/drawing/2014/main" id="{C37652B4-29A6-4130-BB86-46A5AF32D07F}"/>
              </a:ext>
            </a:extLst>
          </p:cNvPr>
          <p:cNvSpPr/>
          <p:nvPr/>
        </p:nvSpPr>
        <p:spPr>
          <a:xfrm>
            <a:off x="399199" y="4346812"/>
            <a:ext cx="870043" cy="552734"/>
          </a:xfrm>
          <a:prstGeom prst="flowChartAlternateProcess">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000" dirty="0">
                <a:solidFill>
                  <a:srgbClr val="404041"/>
                </a:solidFill>
              </a:rPr>
              <a:t>Driver Distraction</a:t>
            </a:r>
          </a:p>
        </p:txBody>
      </p:sp>
      <p:sp>
        <p:nvSpPr>
          <p:cNvPr id="99" name="Flowchart: Alternate Process 98">
            <a:extLst>
              <a:ext uri="{FF2B5EF4-FFF2-40B4-BE49-F238E27FC236}">
                <a16:creationId xmlns:a16="http://schemas.microsoft.com/office/drawing/2014/main" id="{07220DC7-EDFF-454E-BFC8-E15145E680E2}"/>
              </a:ext>
            </a:extLst>
          </p:cNvPr>
          <p:cNvSpPr/>
          <p:nvPr/>
        </p:nvSpPr>
        <p:spPr>
          <a:xfrm>
            <a:off x="566381" y="5575595"/>
            <a:ext cx="702861" cy="552734"/>
          </a:xfrm>
          <a:prstGeom prst="flowChartAlternateProcess">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000" dirty="0">
                <a:solidFill>
                  <a:srgbClr val="404041"/>
                </a:solidFill>
              </a:rPr>
              <a:t>Water on road</a:t>
            </a:r>
          </a:p>
        </p:txBody>
      </p:sp>
      <p:sp>
        <p:nvSpPr>
          <p:cNvPr id="100" name="Flowchart: Alternate Process 99">
            <a:extLst>
              <a:ext uri="{FF2B5EF4-FFF2-40B4-BE49-F238E27FC236}">
                <a16:creationId xmlns:a16="http://schemas.microsoft.com/office/drawing/2014/main" id="{EEB2CE48-5C4A-4F53-A771-56418F8041E4}"/>
              </a:ext>
            </a:extLst>
          </p:cNvPr>
          <p:cNvSpPr/>
          <p:nvPr/>
        </p:nvSpPr>
        <p:spPr>
          <a:xfrm>
            <a:off x="10249469" y="3067337"/>
            <a:ext cx="1262418" cy="600501"/>
          </a:xfrm>
          <a:prstGeom prst="flowChartAlternateProcess">
            <a:avLst/>
          </a:prstGeom>
          <a:solidFill>
            <a:srgbClr val="FF000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solidFill>
              </a:rPr>
              <a:t>Damage to vehicle</a:t>
            </a:r>
          </a:p>
        </p:txBody>
      </p:sp>
      <p:sp>
        <p:nvSpPr>
          <p:cNvPr id="102" name="Flowchart: Alternate Process 101">
            <a:extLst>
              <a:ext uri="{FF2B5EF4-FFF2-40B4-BE49-F238E27FC236}">
                <a16:creationId xmlns:a16="http://schemas.microsoft.com/office/drawing/2014/main" id="{2FAA2301-9910-4F39-8B93-FE89ABBFB554}"/>
              </a:ext>
            </a:extLst>
          </p:cNvPr>
          <p:cNvSpPr/>
          <p:nvPr/>
        </p:nvSpPr>
        <p:spPr>
          <a:xfrm>
            <a:off x="10249469" y="5448873"/>
            <a:ext cx="1262418" cy="600501"/>
          </a:xfrm>
          <a:prstGeom prst="flowChartAlternateProcess">
            <a:avLst/>
          </a:prstGeom>
          <a:solidFill>
            <a:srgbClr val="FF000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solidFill>
              </a:rPr>
              <a:t>Traffic Delay</a:t>
            </a:r>
          </a:p>
        </p:txBody>
      </p:sp>
      <p:sp>
        <p:nvSpPr>
          <p:cNvPr id="103" name="Flowchart: Alternate Process 102">
            <a:extLst>
              <a:ext uri="{FF2B5EF4-FFF2-40B4-BE49-F238E27FC236}">
                <a16:creationId xmlns:a16="http://schemas.microsoft.com/office/drawing/2014/main" id="{B2F3B689-70C4-4DAF-9E23-E586D36E81F4}"/>
              </a:ext>
            </a:extLst>
          </p:cNvPr>
          <p:cNvSpPr/>
          <p:nvPr/>
        </p:nvSpPr>
        <p:spPr>
          <a:xfrm>
            <a:off x="1712368" y="2199521"/>
            <a:ext cx="1006028" cy="336734"/>
          </a:xfrm>
          <a:prstGeom prst="flowChartAlternateProcess">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000" dirty="0">
                <a:solidFill>
                  <a:srgbClr val="404041"/>
                </a:solidFill>
              </a:rPr>
              <a:t>Lane detection system</a:t>
            </a:r>
          </a:p>
        </p:txBody>
      </p:sp>
      <p:sp>
        <p:nvSpPr>
          <p:cNvPr id="104" name="Flowchart: Alternate Process 103">
            <a:extLst>
              <a:ext uri="{FF2B5EF4-FFF2-40B4-BE49-F238E27FC236}">
                <a16:creationId xmlns:a16="http://schemas.microsoft.com/office/drawing/2014/main" id="{0CFE573B-39EC-4A8D-8094-97C1BF94CA67}"/>
              </a:ext>
            </a:extLst>
          </p:cNvPr>
          <p:cNvSpPr/>
          <p:nvPr/>
        </p:nvSpPr>
        <p:spPr>
          <a:xfrm>
            <a:off x="6816846" y="1104898"/>
            <a:ext cx="2852928" cy="5585666"/>
          </a:xfrm>
          <a:prstGeom prst="flowChartAlternateProcess">
            <a:avLst/>
          </a:prstGeom>
          <a:solidFill>
            <a:srgbClr val="00B0F0">
              <a:alpha val="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cxnSp>
        <p:nvCxnSpPr>
          <p:cNvPr id="105" name="Straight Connector 104">
            <a:extLst>
              <a:ext uri="{FF2B5EF4-FFF2-40B4-BE49-F238E27FC236}">
                <a16:creationId xmlns:a16="http://schemas.microsoft.com/office/drawing/2014/main" id="{6B48B9FC-7381-41D7-98C4-951C1D216F9B}"/>
              </a:ext>
            </a:extLst>
          </p:cNvPr>
          <p:cNvCxnSpPr>
            <a:cxnSpLocks/>
            <a:stCxn id="95" idx="3"/>
          </p:cNvCxnSpPr>
          <p:nvPr/>
        </p:nvCxnSpPr>
        <p:spPr>
          <a:xfrm>
            <a:off x="1269242" y="2091521"/>
            <a:ext cx="324886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2F8DBC1E-FFEC-4DC8-8ABF-4F32A8E5F7A0}"/>
              </a:ext>
            </a:extLst>
          </p:cNvPr>
          <p:cNvCxnSpPr>
            <a:cxnSpLocks/>
            <a:stCxn id="93" idx="1"/>
          </p:cNvCxnSpPr>
          <p:nvPr/>
        </p:nvCxnSpPr>
        <p:spPr>
          <a:xfrm flipH="1" flipV="1">
            <a:off x="4518110" y="2091521"/>
            <a:ext cx="665870" cy="133474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82A29B46-94E7-4854-A705-DFC97955038D}"/>
              </a:ext>
            </a:extLst>
          </p:cNvPr>
          <p:cNvCxnSpPr>
            <a:cxnSpLocks/>
          </p:cNvCxnSpPr>
          <p:nvPr/>
        </p:nvCxnSpPr>
        <p:spPr>
          <a:xfrm>
            <a:off x="1269241" y="3367587"/>
            <a:ext cx="324886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4EB415F2-6CC7-4529-9E63-3C21632114BD}"/>
              </a:ext>
            </a:extLst>
          </p:cNvPr>
          <p:cNvCxnSpPr>
            <a:cxnSpLocks/>
          </p:cNvCxnSpPr>
          <p:nvPr/>
        </p:nvCxnSpPr>
        <p:spPr>
          <a:xfrm>
            <a:off x="1269243" y="4635964"/>
            <a:ext cx="324886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26253298-9B31-4FE5-8A0D-B90199384B7D}"/>
              </a:ext>
            </a:extLst>
          </p:cNvPr>
          <p:cNvCxnSpPr>
            <a:cxnSpLocks/>
          </p:cNvCxnSpPr>
          <p:nvPr/>
        </p:nvCxnSpPr>
        <p:spPr>
          <a:xfrm>
            <a:off x="1269240" y="5844717"/>
            <a:ext cx="324886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1B4C87A4-37FD-4FAA-9FFA-96866818F4E5}"/>
              </a:ext>
            </a:extLst>
          </p:cNvPr>
          <p:cNvCxnSpPr>
            <a:cxnSpLocks/>
            <a:endCxn id="93" idx="2"/>
          </p:cNvCxnSpPr>
          <p:nvPr/>
        </p:nvCxnSpPr>
        <p:spPr>
          <a:xfrm>
            <a:off x="4500026" y="3367468"/>
            <a:ext cx="502075" cy="371049"/>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D66572E7-CB70-494B-B672-6BB498CEEC0D}"/>
              </a:ext>
            </a:extLst>
          </p:cNvPr>
          <p:cNvCxnSpPr>
            <a:cxnSpLocks/>
            <a:endCxn id="93" idx="3"/>
          </p:cNvCxnSpPr>
          <p:nvPr/>
        </p:nvCxnSpPr>
        <p:spPr>
          <a:xfrm flipV="1">
            <a:off x="4518107" y="4050773"/>
            <a:ext cx="665873" cy="58519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213EB722-9E87-43F0-B6CA-68D44A244EBD}"/>
              </a:ext>
            </a:extLst>
          </p:cNvPr>
          <p:cNvCxnSpPr>
            <a:cxnSpLocks/>
          </p:cNvCxnSpPr>
          <p:nvPr/>
        </p:nvCxnSpPr>
        <p:spPr>
          <a:xfrm flipV="1">
            <a:off x="4518107" y="4124087"/>
            <a:ext cx="798269" cy="172787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7664622C-844A-402D-9589-CD21B719B7F8}"/>
              </a:ext>
            </a:extLst>
          </p:cNvPr>
          <p:cNvCxnSpPr>
            <a:cxnSpLocks/>
          </p:cNvCxnSpPr>
          <p:nvPr/>
        </p:nvCxnSpPr>
        <p:spPr>
          <a:xfrm flipV="1">
            <a:off x="6820294" y="2172840"/>
            <a:ext cx="3429175" cy="3979"/>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F0C5CE8C-BA6A-4BE9-AA8B-A668A3700682}"/>
              </a:ext>
            </a:extLst>
          </p:cNvPr>
          <p:cNvCxnSpPr>
            <a:cxnSpLocks/>
          </p:cNvCxnSpPr>
          <p:nvPr/>
        </p:nvCxnSpPr>
        <p:spPr>
          <a:xfrm flipV="1">
            <a:off x="6820292" y="3422282"/>
            <a:ext cx="3429175" cy="3979"/>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CB965DEF-D87F-4563-97CF-3CAF22232770}"/>
              </a:ext>
            </a:extLst>
          </p:cNvPr>
          <p:cNvCxnSpPr>
            <a:cxnSpLocks/>
          </p:cNvCxnSpPr>
          <p:nvPr/>
        </p:nvCxnSpPr>
        <p:spPr>
          <a:xfrm flipV="1">
            <a:off x="6820293" y="4570694"/>
            <a:ext cx="2820093" cy="9779"/>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E421329A-8958-4033-9EAF-BEB986FB57A5}"/>
              </a:ext>
            </a:extLst>
          </p:cNvPr>
          <p:cNvCxnSpPr>
            <a:cxnSpLocks/>
          </p:cNvCxnSpPr>
          <p:nvPr/>
        </p:nvCxnSpPr>
        <p:spPr>
          <a:xfrm flipV="1">
            <a:off x="6832689" y="5749123"/>
            <a:ext cx="3429175" cy="3979"/>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D74C242A-5FB3-4A6F-8450-C2483835BB3F}"/>
              </a:ext>
            </a:extLst>
          </p:cNvPr>
          <p:cNvCxnSpPr>
            <a:endCxn id="93" idx="7"/>
          </p:cNvCxnSpPr>
          <p:nvPr/>
        </p:nvCxnSpPr>
        <p:spPr>
          <a:xfrm flipH="1">
            <a:off x="6062168" y="2176819"/>
            <a:ext cx="758124" cy="1249442"/>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13B3DEF6-D25F-4B27-817E-957C7BA7773C}"/>
              </a:ext>
            </a:extLst>
          </p:cNvPr>
          <p:cNvCxnSpPr>
            <a:endCxn id="93" idx="6"/>
          </p:cNvCxnSpPr>
          <p:nvPr/>
        </p:nvCxnSpPr>
        <p:spPr>
          <a:xfrm flipH="1">
            <a:off x="6244047" y="3429000"/>
            <a:ext cx="576247" cy="309517"/>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2368C12B-7F2E-42B8-B794-63E1111D8B24}"/>
              </a:ext>
            </a:extLst>
          </p:cNvPr>
          <p:cNvCxnSpPr>
            <a:cxnSpLocks/>
          </p:cNvCxnSpPr>
          <p:nvPr/>
        </p:nvCxnSpPr>
        <p:spPr>
          <a:xfrm flipH="1" flipV="1">
            <a:off x="6194564" y="3946005"/>
            <a:ext cx="625729" cy="634468"/>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F178763B-DE33-48F5-93C4-5DBBCDA6CCA7}"/>
              </a:ext>
            </a:extLst>
          </p:cNvPr>
          <p:cNvCxnSpPr>
            <a:endCxn id="93" idx="5"/>
          </p:cNvCxnSpPr>
          <p:nvPr/>
        </p:nvCxnSpPr>
        <p:spPr>
          <a:xfrm flipH="1" flipV="1">
            <a:off x="6062168" y="4050773"/>
            <a:ext cx="770521" cy="169835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21" name="Flowchart: Alternate Process 120">
            <a:extLst>
              <a:ext uri="{FF2B5EF4-FFF2-40B4-BE49-F238E27FC236}">
                <a16:creationId xmlns:a16="http://schemas.microsoft.com/office/drawing/2014/main" id="{203A7370-894F-4D18-A6EE-11B49F8894AF}"/>
              </a:ext>
            </a:extLst>
          </p:cNvPr>
          <p:cNvSpPr/>
          <p:nvPr/>
        </p:nvSpPr>
        <p:spPr>
          <a:xfrm>
            <a:off x="2272202" y="1590044"/>
            <a:ext cx="1004397" cy="336734"/>
          </a:xfrm>
          <a:prstGeom prst="flowChartAlternateProcess">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000" dirty="0">
                <a:solidFill>
                  <a:srgbClr val="404041"/>
                </a:solidFill>
              </a:rPr>
              <a:t>Drug &amp; Alcohol testing</a:t>
            </a:r>
          </a:p>
        </p:txBody>
      </p:sp>
      <p:sp>
        <p:nvSpPr>
          <p:cNvPr id="122" name="Flowchart: Alternate Process 121">
            <a:extLst>
              <a:ext uri="{FF2B5EF4-FFF2-40B4-BE49-F238E27FC236}">
                <a16:creationId xmlns:a16="http://schemas.microsoft.com/office/drawing/2014/main" id="{BC72EC4E-BB8D-4AA0-93B6-7510E65045F8}"/>
              </a:ext>
            </a:extLst>
          </p:cNvPr>
          <p:cNvSpPr/>
          <p:nvPr/>
        </p:nvSpPr>
        <p:spPr>
          <a:xfrm>
            <a:off x="3060969" y="2197586"/>
            <a:ext cx="904721" cy="336734"/>
          </a:xfrm>
          <a:prstGeom prst="flowChartAlternateProcess">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000" dirty="0">
                <a:solidFill>
                  <a:srgbClr val="404041"/>
                </a:solidFill>
              </a:rPr>
              <a:t>Vehicle Maintenance</a:t>
            </a:r>
          </a:p>
        </p:txBody>
      </p:sp>
      <p:sp>
        <p:nvSpPr>
          <p:cNvPr id="123" name="Flowchart: Alternate Process 122">
            <a:extLst>
              <a:ext uri="{FF2B5EF4-FFF2-40B4-BE49-F238E27FC236}">
                <a16:creationId xmlns:a16="http://schemas.microsoft.com/office/drawing/2014/main" id="{522C48F7-56F3-4A5F-B0F9-1E325F4C135B}"/>
              </a:ext>
            </a:extLst>
          </p:cNvPr>
          <p:cNvSpPr/>
          <p:nvPr/>
        </p:nvSpPr>
        <p:spPr>
          <a:xfrm>
            <a:off x="1732860" y="3506832"/>
            <a:ext cx="832625" cy="336734"/>
          </a:xfrm>
          <a:prstGeom prst="flowChartAlternateProcess">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000" dirty="0">
                <a:solidFill>
                  <a:srgbClr val="404041"/>
                </a:solidFill>
              </a:rPr>
              <a:t>Speed Limits</a:t>
            </a:r>
          </a:p>
        </p:txBody>
      </p:sp>
      <p:sp>
        <p:nvSpPr>
          <p:cNvPr id="124" name="Flowchart: Alternate Process 123">
            <a:extLst>
              <a:ext uri="{FF2B5EF4-FFF2-40B4-BE49-F238E27FC236}">
                <a16:creationId xmlns:a16="http://schemas.microsoft.com/office/drawing/2014/main" id="{9239BC84-E330-493C-96E2-9F5FFAF48E7D}"/>
              </a:ext>
            </a:extLst>
          </p:cNvPr>
          <p:cNvSpPr/>
          <p:nvPr/>
        </p:nvSpPr>
        <p:spPr>
          <a:xfrm>
            <a:off x="1732860" y="5983961"/>
            <a:ext cx="832625" cy="336734"/>
          </a:xfrm>
          <a:prstGeom prst="flowChartAlternateProcess">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900" dirty="0">
                <a:solidFill>
                  <a:srgbClr val="404041"/>
                </a:solidFill>
              </a:rPr>
              <a:t>Roadworthy Tyre checks</a:t>
            </a:r>
          </a:p>
        </p:txBody>
      </p:sp>
      <p:sp>
        <p:nvSpPr>
          <p:cNvPr id="125" name="Flowchart: Alternate Process 124">
            <a:extLst>
              <a:ext uri="{FF2B5EF4-FFF2-40B4-BE49-F238E27FC236}">
                <a16:creationId xmlns:a16="http://schemas.microsoft.com/office/drawing/2014/main" id="{6EA3B9A9-9544-487F-B26A-DEF34053558A}"/>
              </a:ext>
            </a:extLst>
          </p:cNvPr>
          <p:cNvSpPr/>
          <p:nvPr/>
        </p:nvSpPr>
        <p:spPr>
          <a:xfrm>
            <a:off x="2689603" y="3506832"/>
            <a:ext cx="832625" cy="336734"/>
          </a:xfrm>
          <a:prstGeom prst="flowChartAlternateProcess">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000" dirty="0">
                <a:solidFill>
                  <a:srgbClr val="404041"/>
                </a:solidFill>
              </a:rPr>
              <a:t>Speed Cameras</a:t>
            </a:r>
          </a:p>
        </p:txBody>
      </p:sp>
      <p:sp>
        <p:nvSpPr>
          <p:cNvPr id="126" name="Flowchart: Alternate Process 125">
            <a:extLst>
              <a:ext uri="{FF2B5EF4-FFF2-40B4-BE49-F238E27FC236}">
                <a16:creationId xmlns:a16="http://schemas.microsoft.com/office/drawing/2014/main" id="{95CD3D14-07B8-4EA5-B069-3C321A1C65B2}"/>
              </a:ext>
            </a:extLst>
          </p:cNvPr>
          <p:cNvSpPr/>
          <p:nvPr/>
        </p:nvSpPr>
        <p:spPr>
          <a:xfrm>
            <a:off x="1750470" y="4747255"/>
            <a:ext cx="988144" cy="336734"/>
          </a:xfrm>
          <a:prstGeom prst="flowChartAlternateProcess">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900" dirty="0">
                <a:solidFill>
                  <a:srgbClr val="404041"/>
                </a:solidFill>
              </a:rPr>
              <a:t>Lane detection system</a:t>
            </a:r>
          </a:p>
        </p:txBody>
      </p:sp>
      <p:sp>
        <p:nvSpPr>
          <p:cNvPr id="127" name="Flowchart: Alternate Process 126">
            <a:extLst>
              <a:ext uri="{FF2B5EF4-FFF2-40B4-BE49-F238E27FC236}">
                <a16:creationId xmlns:a16="http://schemas.microsoft.com/office/drawing/2014/main" id="{DD1F24B2-2350-4493-A0FD-8CF8FC68F75B}"/>
              </a:ext>
            </a:extLst>
          </p:cNvPr>
          <p:cNvSpPr/>
          <p:nvPr/>
        </p:nvSpPr>
        <p:spPr>
          <a:xfrm>
            <a:off x="7069852" y="2274285"/>
            <a:ext cx="832625" cy="336734"/>
          </a:xfrm>
          <a:prstGeom prst="flowChartAlternateProcess">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000" dirty="0">
                <a:solidFill>
                  <a:srgbClr val="404041"/>
                </a:solidFill>
              </a:rPr>
              <a:t>Crumple Zones</a:t>
            </a:r>
          </a:p>
        </p:txBody>
      </p:sp>
      <p:sp>
        <p:nvSpPr>
          <p:cNvPr id="128" name="Flowchart: Alternate Process 127">
            <a:extLst>
              <a:ext uri="{FF2B5EF4-FFF2-40B4-BE49-F238E27FC236}">
                <a16:creationId xmlns:a16="http://schemas.microsoft.com/office/drawing/2014/main" id="{A7BB2F09-15E6-4DCB-9957-D7EF440E85A2}"/>
              </a:ext>
            </a:extLst>
          </p:cNvPr>
          <p:cNvSpPr/>
          <p:nvPr/>
        </p:nvSpPr>
        <p:spPr>
          <a:xfrm>
            <a:off x="7069852" y="3570594"/>
            <a:ext cx="832625" cy="336734"/>
          </a:xfrm>
          <a:prstGeom prst="flowChartAlternateProcess">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000" dirty="0">
                <a:solidFill>
                  <a:srgbClr val="404041"/>
                </a:solidFill>
              </a:rPr>
              <a:t>Crumple Zones</a:t>
            </a:r>
          </a:p>
        </p:txBody>
      </p:sp>
      <p:sp>
        <p:nvSpPr>
          <p:cNvPr id="129" name="Flowchart: Alternate Process 128">
            <a:extLst>
              <a:ext uri="{FF2B5EF4-FFF2-40B4-BE49-F238E27FC236}">
                <a16:creationId xmlns:a16="http://schemas.microsoft.com/office/drawing/2014/main" id="{B1A01134-24EF-447F-9072-5D0BF5906103}"/>
              </a:ext>
            </a:extLst>
          </p:cNvPr>
          <p:cNvSpPr/>
          <p:nvPr/>
        </p:nvSpPr>
        <p:spPr>
          <a:xfrm>
            <a:off x="7102132" y="4739244"/>
            <a:ext cx="832625" cy="336734"/>
          </a:xfrm>
          <a:prstGeom prst="flowChartAlternateProcess">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000" dirty="0">
                <a:solidFill>
                  <a:srgbClr val="404041"/>
                </a:solidFill>
              </a:rPr>
              <a:t>Crumple Zones</a:t>
            </a:r>
          </a:p>
        </p:txBody>
      </p:sp>
      <p:sp>
        <p:nvSpPr>
          <p:cNvPr id="130" name="Flowchart: Alternate Process 129">
            <a:extLst>
              <a:ext uri="{FF2B5EF4-FFF2-40B4-BE49-F238E27FC236}">
                <a16:creationId xmlns:a16="http://schemas.microsoft.com/office/drawing/2014/main" id="{E9919D92-6155-4A94-9F90-6DD343C04682}"/>
              </a:ext>
            </a:extLst>
          </p:cNvPr>
          <p:cNvSpPr/>
          <p:nvPr/>
        </p:nvSpPr>
        <p:spPr>
          <a:xfrm>
            <a:off x="7102132" y="5907893"/>
            <a:ext cx="832625" cy="514373"/>
          </a:xfrm>
          <a:prstGeom prst="flowChartAlternateProcess">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000" dirty="0">
                <a:solidFill>
                  <a:srgbClr val="404041"/>
                </a:solidFill>
              </a:rPr>
              <a:t>Road monitoring cameras</a:t>
            </a:r>
          </a:p>
        </p:txBody>
      </p:sp>
      <p:sp>
        <p:nvSpPr>
          <p:cNvPr id="131" name="Flowchart: Alternate Process 130">
            <a:extLst>
              <a:ext uri="{FF2B5EF4-FFF2-40B4-BE49-F238E27FC236}">
                <a16:creationId xmlns:a16="http://schemas.microsoft.com/office/drawing/2014/main" id="{D0E39134-722B-48A8-BF0C-DFAEE3A4C250}"/>
              </a:ext>
            </a:extLst>
          </p:cNvPr>
          <p:cNvSpPr/>
          <p:nvPr/>
        </p:nvSpPr>
        <p:spPr>
          <a:xfrm>
            <a:off x="8118203" y="2274285"/>
            <a:ext cx="832625" cy="336734"/>
          </a:xfrm>
          <a:prstGeom prst="flowChartAlternateProcess">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000" dirty="0">
                <a:solidFill>
                  <a:srgbClr val="404041"/>
                </a:solidFill>
              </a:rPr>
              <a:t>Seatbelts</a:t>
            </a:r>
          </a:p>
        </p:txBody>
      </p:sp>
      <p:sp>
        <p:nvSpPr>
          <p:cNvPr id="132" name="Flowchart: Alternate Process 131">
            <a:extLst>
              <a:ext uri="{FF2B5EF4-FFF2-40B4-BE49-F238E27FC236}">
                <a16:creationId xmlns:a16="http://schemas.microsoft.com/office/drawing/2014/main" id="{521B7F73-0988-4A5E-AE0A-48BE98B8A800}"/>
              </a:ext>
            </a:extLst>
          </p:cNvPr>
          <p:cNvSpPr/>
          <p:nvPr/>
        </p:nvSpPr>
        <p:spPr>
          <a:xfrm>
            <a:off x="8129919" y="3575256"/>
            <a:ext cx="832625" cy="336734"/>
          </a:xfrm>
          <a:prstGeom prst="flowChartAlternateProcess">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000" dirty="0">
                <a:solidFill>
                  <a:srgbClr val="404041"/>
                </a:solidFill>
              </a:rPr>
              <a:t>Road Barriers</a:t>
            </a:r>
          </a:p>
        </p:txBody>
      </p:sp>
      <p:sp>
        <p:nvSpPr>
          <p:cNvPr id="133" name="Flowchart: Alternate Process 132">
            <a:extLst>
              <a:ext uri="{FF2B5EF4-FFF2-40B4-BE49-F238E27FC236}">
                <a16:creationId xmlns:a16="http://schemas.microsoft.com/office/drawing/2014/main" id="{90829542-9406-4504-BEA9-E1C45476A6FB}"/>
              </a:ext>
            </a:extLst>
          </p:cNvPr>
          <p:cNvSpPr/>
          <p:nvPr/>
        </p:nvSpPr>
        <p:spPr>
          <a:xfrm>
            <a:off x="8169302" y="4739244"/>
            <a:ext cx="832625" cy="336734"/>
          </a:xfrm>
          <a:prstGeom prst="flowChartAlternateProcess">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000" dirty="0">
                <a:solidFill>
                  <a:srgbClr val="404041"/>
                </a:solidFill>
              </a:rPr>
              <a:t>Pedestrian zones</a:t>
            </a:r>
          </a:p>
        </p:txBody>
      </p:sp>
      <p:cxnSp>
        <p:nvCxnSpPr>
          <p:cNvPr id="134" name="Straight Connector 133">
            <a:extLst>
              <a:ext uri="{FF2B5EF4-FFF2-40B4-BE49-F238E27FC236}">
                <a16:creationId xmlns:a16="http://schemas.microsoft.com/office/drawing/2014/main" id="{1B644667-BBBE-41E4-A635-CBB3832B1BB5}"/>
              </a:ext>
            </a:extLst>
          </p:cNvPr>
          <p:cNvCxnSpPr>
            <a:cxnSpLocks/>
            <a:stCxn id="103" idx="0"/>
          </p:cNvCxnSpPr>
          <p:nvPr/>
        </p:nvCxnSpPr>
        <p:spPr>
          <a:xfrm flipV="1">
            <a:off x="2215382" y="2091521"/>
            <a:ext cx="0" cy="108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C527F817-37C6-448C-95CC-02FA3759066D}"/>
              </a:ext>
            </a:extLst>
          </p:cNvPr>
          <p:cNvCxnSpPr>
            <a:cxnSpLocks/>
            <a:stCxn id="121" idx="2"/>
          </p:cNvCxnSpPr>
          <p:nvPr/>
        </p:nvCxnSpPr>
        <p:spPr>
          <a:xfrm flipH="1">
            <a:off x="2773161" y="1926778"/>
            <a:ext cx="1240" cy="164743"/>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EBF2A969-05A8-4C95-8F09-F86163685A61}"/>
              </a:ext>
            </a:extLst>
          </p:cNvPr>
          <p:cNvCxnSpPr>
            <a:cxnSpLocks/>
            <a:stCxn id="122" idx="0"/>
          </p:cNvCxnSpPr>
          <p:nvPr/>
        </p:nvCxnSpPr>
        <p:spPr>
          <a:xfrm flipH="1" flipV="1">
            <a:off x="3512094" y="2098964"/>
            <a:ext cx="1236" cy="98622"/>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DF5E68A6-EF94-4ABF-BAB7-AC33D4483B36}"/>
              </a:ext>
            </a:extLst>
          </p:cNvPr>
          <p:cNvCxnSpPr>
            <a:cxnSpLocks/>
            <a:stCxn id="123" idx="0"/>
          </p:cNvCxnSpPr>
          <p:nvPr/>
        </p:nvCxnSpPr>
        <p:spPr>
          <a:xfrm flipH="1" flipV="1">
            <a:off x="2147429" y="3367587"/>
            <a:ext cx="1744" cy="139245"/>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D6D9D4AB-4A6A-4243-B2AC-97966B934F8C}"/>
              </a:ext>
            </a:extLst>
          </p:cNvPr>
          <p:cNvCxnSpPr>
            <a:stCxn id="125" idx="0"/>
          </p:cNvCxnSpPr>
          <p:nvPr/>
        </p:nvCxnSpPr>
        <p:spPr>
          <a:xfrm flipH="1" flipV="1">
            <a:off x="3104381" y="3367468"/>
            <a:ext cx="1535" cy="139364"/>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274D4523-2883-4A94-B9A4-7970C736A873}"/>
              </a:ext>
            </a:extLst>
          </p:cNvPr>
          <p:cNvCxnSpPr>
            <a:cxnSpLocks/>
            <a:stCxn id="126" idx="0"/>
          </p:cNvCxnSpPr>
          <p:nvPr/>
        </p:nvCxnSpPr>
        <p:spPr>
          <a:xfrm flipV="1">
            <a:off x="2244542" y="4635964"/>
            <a:ext cx="0" cy="11129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D557CB91-3E1B-435E-B1ED-FCDE88FF179A}"/>
              </a:ext>
            </a:extLst>
          </p:cNvPr>
          <p:cNvCxnSpPr>
            <a:cxnSpLocks/>
            <a:stCxn id="124" idx="0"/>
          </p:cNvCxnSpPr>
          <p:nvPr/>
        </p:nvCxnSpPr>
        <p:spPr>
          <a:xfrm flipH="1" flipV="1">
            <a:off x="2149172" y="5844717"/>
            <a:ext cx="1" cy="139244"/>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52E3A49C-103B-4583-8B40-16FB47723568}"/>
              </a:ext>
            </a:extLst>
          </p:cNvPr>
          <p:cNvCxnSpPr>
            <a:cxnSpLocks/>
            <a:stCxn id="131" idx="0"/>
          </p:cNvCxnSpPr>
          <p:nvPr/>
        </p:nvCxnSpPr>
        <p:spPr>
          <a:xfrm flipH="1" flipV="1">
            <a:off x="8534515" y="2176819"/>
            <a:ext cx="1" cy="9746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83C8F237-16D2-4AE7-990D-9F54B384C72D}"/>
              </a:ext>
            </a:extLst>
          </p:cNvPr>
          <p:cNvCxnSpPr>
            <a:stCxn id="127" idx="0"/>
          </p:cNvCxnSpPr>
          <p:nvPr/>
        </p:nvCxnSpPr>
        <p:spPr>
          <a:xfrm flipH="1" flipV="1">
            <a:off x="7486164" y="2172840"/>
            <a:ext cx="1" cy="101445"/>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896D4495-06B0-4989-8D0C-A81D409D49BF}"/>
              </a:ext>
            </a:extLst>
          </p:cNvPr>
          <p:cNvCxnSpPr>
            <a:stCxn id="128" idx="0"/>
          </p:cNvCxnSpPr>
          <p:nvPr/>
        </p:nvCxnSpPr>
        <p:spPr>
          <a:xfrm flipH="1" flipV="1">
            <a:off x="7486164" y="3429000"/>
            <a:ext cx="1" cy="141594"/>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E02B48E8-7234-4A84-A241-3279AB732E2D}"/>
              </a:ext>
            </a:extLst>
          </p:cNvPr>
          <p:cNvCxnSpPr>
            <a:cxnSpLocks/>
            <a:stCxn id="132" idx="0"/>
          </p:cNvCxnSpPr>
          <p:nvPr/>
        </p:nvCxnSpPr>
        <p:spPr>
          <a:xfrm flipV="1">
            <a:off x="8546232" y="3422282"/>
            <a:ext cx="0" cy="152974"/>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F481B13B-21A8-453F-B299-72B852A17E88}"/>
              </a:ext>
            </a:extLst>
          </p:cNvPr>
          <p:cNvCxnSpPr>
            <a:stCxn id="129" idx="0"/>
          </p:cNvCxnSpPr>
          <p:nvPr/>
        </p:nvCxnSpPr>
        <p:spPr>
          <a:xfrm flipH="1" flipV="1">
            <a:off x="7518444" y="4570694"/>
            <a:ext cx="1" cy="16855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B3E4390E-3D9B-4630-8440-52559671639A}"/>
              </a:ext>
            </a:extLst>
          </p:cNvPr>
          <p:cNvCxnSpPr>
            <a:stCxn id="133" idx="0"/>
          </p:cNvCxnSpPr>
          <p:nvPr/>
        </p:nvCxnSpPr>
        <p:spPr>
          <a:xfrm flipH="1" flipV="1">
            <a:off x="8585614" y="4576494"/>
            <a:ext cx="1" cy="16275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3E8C1E22-2B0B-4D42-B8E8-0F47F271C6DF}"/>
              </a:ext>
            </a:extLst>
          </p:cNvPr>
          <p:cNvCxnSpPr>
            <a:cxnSpLocks/>
            <a:stCxn id="130" idx="0"/>
          </p:cNvCxnSpPr>
          <p:nvPr/>
        </p:nvCxnSpPr>
        <p:spPr>
          <a:xfrm flipV="1">
            <a:off x="7518445" y="5749125"/>
            <a:ext cx="0" cy="158768"/>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FE53EFF1-9423-4261-8399-42EB03A4767E}"/>
              </a:ext>
            </a:extLst>
          </p:cNvPr>
          <p:cNvCxnSpPr>
            <a:stCxn id="94" idx="2"/>
            <a:endCxn id="93" idx="0"/>
          </p:cNvCxnSpPr>
          <p:nvPr/>
        </p:nvCxnSpPr>
        <p:spPr>
          <a:xfrm>
            <a:off x="5616178" y="1935393"/>
            <a:ext cx="6896" cy="1361527"/>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49" name="TextBox 148">
            <a:extLst>
              <a:ext uri="{FF2B5EF4-FFF2-40B4-BE49-F238E27FC236}">
                <a16:creationId xmlns:a16="http://schemas.microsoft.com/office/drawing/2014/main" id="{9A925772-26FE-4BAD-A959-7CE58A378251}"/>
              </a:ext>
            </a:extLst>
          </p:cNvPr>
          <p:cNvSpPr txBox="1"/>
          <p:nvPr/>
        </p:nvSpPr>
        <p:spPr>
          <a:xfrm>
            <a:off x="1822556" y="1126976"/>
            <a:ext cx="2262187" cy="369332"/>
          </a:xfrm>
          <a:prstGeom prst="rect">
            <a:avLst/>
          </a:prstGeom>
          <a:noFill/>
        </p:spPr>
        <p:txBody>
          <a:bodyPr wrap="square" rtlCol="0">
            <a:spAutoFit/>
          </a:bodyPr>
          <a:lstStyle/>
          <a:p>
            <a:r>
              <a:rPr lang="en-AU" b="1" dirty="0"/>
              <a:t>Preventative Controls</a:t>
            </a:r>
          </a:p>
        </p:txBody>
      </p:sp>
      <p:sp>
        <p:nvSpPr>
          <p:cNvPr id="150" name="TextBox 149">
            <a:extLst>
              <a:ext uri="{FF2B5EF4-FFF2-40B4-BE49-F238E27FC236}">
                <a16:creationId xmlns:a16="http://schemas.microsoft.com/office/drawing/2014/main" id="{901E9377-2A40-4515-BE59-9DDA6359EECD}"/>
              </a:ext>
            </a:extLst>
          </p:cNvPr>
          <p:cNvSpPr txBox="1"/>
          <p:nvPr/>
        </p:nvSpPr>
        <p:spPr>
          <a:xfrm>
            <a:off x="7102132" y="1173584"/>
            <a:ext cx="2262187" cy="369332"/>
          </a:xfrm>
          <a:prstGeom prst="rect">
            <a:avLst/>
          </a:prstGeom>
          <a:noFill/>
        </p:spPr>
        <p:txBody>
          <a:bodyPr wrap="square" rtlCol="0">
            <a:spAutoFit/>
          </a:bodyPr>
          <a:lstStyle/>
          <a:p>
            <a:pPr algn="ctr"/>
            <a:r>
              <a:rPr lang="en-AU" b="1" dirty="0"/>
              <a:t>Mitigating Controls</a:t>
            </a:r>
          </a:p>
        </p:txBody>
      </p:sp>
      <p:sp>
        <p:nvSpPr>
          <p:cNvPr id="152" name="TextBox 151">
            <a:extLst>
              <a:ext uri="{FF2B5EF4-FFF2-40B4-BE49-F238E27FC236}">
                <a16:creationId xmlns:a16="http://schemas.microsoft.com/office/drawing/2014/main" id="{93BFF2DE-D24C-4707-AA45-D208C65A353E}"/>
              </a:ext>
            </a:extLst>
          </p:cNvPr>
          <p:cNvSpPr txBox="1"/>
          <p:nvPr/>
        </p:nvSpPr>
        <p:spPr>
          <a:xfrm>
            <a:off x="465519" y="1126976"/>
            <a:ext cx="870044" cy="369332"/>
          </a:xfrm>
          <a:prstGeom prst="rect">
            <a:avLst/>
          </a:prstGeom>
          <a:noFill/>
        </p:spPr>
        <p:txBody>
          <a:bodyPr wrap="square" rtlCol="0">
            <a:spAutoFit/>
          </a:bodyPr>
          <a:lstStyle/>
          <a:p>
            <a:r>
              <a:rPr lang="en-AU" b="1" dirty="0"/>
              <a:t>Causes</a:t>
            </a:r>
          </a:p>
        </p:txBody>
      </p:sp>
      <p:sp>
        <p:nvSpPr>
          <p:cNvPr id="153" name="TextBox 152">
            <a:extLst>
              <a:ext uri="{FF2B5EF4-FFF2-40B4-BE49-F238E27FC236}">
                <a16:creationId xmlns:a16="http://schemas.microsoft.com/office/drawing/2014/main" id="{ECD9DCAF-425E-4800-992F-6E8CDB71F788}"/>
              </a:ext>
            </a:extLst>
          </p:cNvPr>
          <p:cNvSpPr txBox="1"/>
          <p:nvPr/>
        </p:nvSpPr>
        <p:spPr>
          <a:xfrm>
            <a:off x="10002631" y="1163377"/>
            <a:ext cx="1562490" cy="369332"/>
          </a:xfrm>
          <a:prstGeom prst="rect">
            <a:avLst/>
          </a:prstGeom>
          <a:noFill/>
        </p:spPr>
        <p:txBody>
          <a:bodyPr wrap="square" rtlCol="0">
            <a:spAutoFit/>
          </a:bodyPr>
          <a:lstStyle/>
          <a:p>
            <a:r>
              <a:rPr lang="en-AU" b="1" dirty="0"/>
              <a:t>Consequences</a:t>
            </a:r>
          </a:p>
        </p:txBody>
      </p:sp>
      <p:sp>
        <p:nvSpPr>
          <p:cNvPr id="154" name="Flowchart: Alternate Process 153">
            <a:extLst>
              <a:ext uri="{FF2B5EF4-FFF2-40B4-BE49-F238E27FC236}">
                <a16:creationId xmlns:a16="http://schemas.microsoft.com/office/drawing/2014/main" id="{2B19FAD1-E57B-468A-A51D-E71B7A40AE81}"/>
              </a:ext>
            </a:extLst>
          </p:cNvPr>
          <p:cNvSpPr/>
          <p:nvPr/>
        </p:nvSpPr>
        <p:spPr>
          <a:xfrm>
            <a:off x="7610544" y="1750185"/>
            <a:ext cx="923971" cy="336734"/>
          </a:xfrm>
          <a:prstGeom prst="flowChartAlternateProcess">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000" dirty="0">
                <a:solidFill>
                  <a:srgbClr val="404041"/>
                </a:solidFill>
              </a:rPr>
              <a:t>Autonomous Braking</a:t>
            </a:r>
          </a:p>
        </p:txBody>
      </p:sp>
      <p:sp>
        <p:nvSpPr>
          <p:cNvPr id="155" name="Flowchart: Alternate Process 154">
            <a:extLst>
              <a:ext uri="{FF2B5EF4-FFF2-40B4-BE49-F238E27FC236}">
                <a16:creationId xmlns:a16="http://schemas.microsoft.com/office/drawing/2014/main" id="{835E1344-40D3-4574-86DD-6CEAED48A9FD}"/>
              </a:ext>
            </a:extLst>
          </p:cNvPr>
          <p:cNvSpPr/>
          <p:nvPr/>
        </p:nvSpPr>
        <p:spPr>
          <a:xfrm>
            <a:off x="2738614" y="5983961"/>
            <a:ext cx="832625" cy="336734"/>
          </a:xfrm>
          <a:prstGeom prst="flowChartAlternateProcess">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900" dirty="0">
                <a:solidFill>
                  <a:srgbClr val="404041"/>
                </a:solidFill>
              </a:rPr>
              <a:t>Road Drainage</a:t>
            </a:r>
          </a:p>
        </p:txBody>
      </p:sp>
      <p:sp>
        <p:nvSpPr>
          <p:cNvPr id="156" name="Flowchart: Alternate Process 155">
            <a:extLst>
              <a:ext uri="{FF2B5EF4-FFF2-40B4-BE49-F238E27FC236}">
                <a16:creationId xmlns:a16="http://schemas.microsoft.com/office/drawing/2014/main" id="{BE2406BE-F325-4F7D-9130-8E2B77348852}"/>
              </a:ext>
            </a:extLst>
          </p:cNvPr>
          <p:cNvSpPr/>
          <p:nvPr/>
        </p:nvSpPr>
        <p:spPr>
          <a:xfrm>
            <a:off x="2348868" y="5396693"/>
            <a:ext cx="832625" cy="336734"/>
          </a:xfrm>
          <a:prstGeom prst="flowChartAlternateProcess">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900" dirty="0">
                <a:solidFill>
                  <a:srgbClr val="404041"/>
                </a:solidFill>
              </a:rPr>
              <a:t>Road Inspections</a:t>
            </a:r>
          </a:p>
        </p:txBody>
      </p:sp>
      <p:sp>
        <p:nvSpPr>
          <p:cNvPr id="157" name="Flowchart: Alternate Process 156">
            <a:extLst>
              <a:ext uri="{FF2B5EF4-FFF2-40B4-BE49-F238E27FC236}">
                <a16:creationId xmlns:a16="http://schemas.microsoft.com/office/drawing/2014/main" id="{6CA23703-D6B3-4D31-BB6D-FFFF2D86F610}"/>
              </a:ext>
            </a:extLst>
          </p:cNvPr>
          <p:cNvSpPr/>
          <p:nvPr/>
        </p:nvSpPr>
        <p:spPr>
          <a:xfrm>
            <a:off x="3367017" y="5388205"/>
            <a:ext cx="832625" cy="336734"/>
          </a:xfrm>
          <a:prstGeom prst="flowChartAlternateProcess">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000" dirty="0">
                <a:solidFill>
                  <a:srgbClr val="404041"/>
                </a:solidFill>
              </a:rPr>
              <a:t>Speed Limits</a:t>
            </a:r>
          </a:p>
        </p:txBody>
      </p:sp>
      <p:sp>
        <p:nvSpPr>
          <p:cNvPr id="158" name="Flowchart: Alternate Process 157">
            <a:extLst>
              <a:ext uri="{FF2B5EF4-FFF2-40B4-BE49-F238E27FC236}">
                <a16:creationId xmlns:a16="http://schemas.microsoft.com/office/drawing/2014/main" id="{3B3D2080-0A24-4A30-AD22-4F499B581640}"/>
              </a:ext>
            </a:extLst>
          </p:cNvPr>
          <p:cNvSpPr/>
          <p:nvPr/>
        </p:nvSpPr>
        <p:spPr>
          <a:xfrm>
            <a:off x="3262182" y="4746686"/>
            <a:ext cx="887021" cy="336734"/>
          </a:xfrm>
          <a:prstGeom prst="flowChartAlternateProcess">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000" dirty="0">
                <a:solidFill>
                  <a:srgbClr val="404041"/>
                </a:solidFill>
              </a:rPr>
              <a:t>Police Enforcement</a:t>
            </a:r>
          </a:p>
        </p:txBody>
      </p:sp>
      <p:sp>
        <p:nvSpPr>
          <p:cNvPr id="159" name="Flowchart: Alternate Process 158">
            <a:extLst>
              <a:ext uri="{FF2B5EF4-FFF2-40B4-BE49-F238E27FC236}">
                <a16:creationId xmlns:a16="http://schemas.microsoft.com/office/drawing/2014/main" id="{0860E68B-E346-40BE-A0E5-2EF268C91D33}"/>
              </a:ext>
            </a:extLst>
          </p:cNvPr>
          <p:cNvSpPr/>
          <p:nvPr/>
        </p:nvSpPr>
        <p:spPr>
          <a:xfrm>
            <a:off x="2272202" y="2915609"/>
            <a:ext cx="924280" cy="336734"/>
          </a:xfrm>
          <a:prstGeom prst="flowChartAlternateProcess">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000" dirty="0">
                <a:solidFill>
                  <a:srgbClr val="404041"/>
                </a:solidFill>
              </a:rPr>
              <a:t>Speedometer</a:t>
            </a:r>
          </a:p>
        </p:txBody>
      </p:sp>
      <p:sp>
        <p:nvSpPr>
          <p:cNvPr id="160" name="Flowchart: Alternate Process 159">
            <a:extLst>
              <a:ext uri="{FF2B5EF4-FFF2-40B4-BE49-F238E27FC236}">
                <a16:creationId xmlns:a16="http://schemas.microsoft.com/office/drawing/2014/main" id="{B3A317BD-FD54-4D77-A48F-6FD1070A834E}"/>
              </a:ext>
            </a:extLst>
          </p:cNvPr>
          <p:cNvSpPr/>
          <p:nvPr/>
        </p:nvSpPr>
        <p:spPr>
          <a:xfrm>
            <a:off x="3405389" y="2915609"/>
            <a:ext cx="832625" cy="336734"/>
          </a:xfrm>
          <a:prstGeom prst="flowChartAlternateProcess">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900" dirty="0">
                <a:solidFill>
                  <a:srgbClr val="404041"/>
                </a:solidFill>
              </a:rPr>
              <a:t>License test</a:t>
            </a:r>
          </a:p>
        </p:txBody>
      </p:sp>
      <p:sp>
        <p:nvSpPr>
          <p:cNvPr id="161" name="Flowchart: Alternate Process 160">
            <a:extLst>
              <a:ext uri="{FF2B5EF4-FFF2-40B4-BE49-F238E27FC236}">
                <a16:creationId xmlns:a16="http://schemas.microsoft.com/office/drawing/2014/main" id="{6F8A9E3D-6EA1-496C-A90A-0ACBAC0BACD5}"/>
              </a:ext>
            </a:extLst>
          </p:cNvPr>
          <p:cNvSpPr/>
          <p:nvPr/>
        </p:nvSpPr>
        <p:spPr>
          <a:xfrm>
            <a:off x="2305706" y="4171869"/>
            <a:ext cx="923971" cy="336734"/>
          </a:xfrm>
          <a:prstGeom prst="flowChartAlternateProcess">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000" dirty="0">
                <a:solidFill>
                  <a:srgbClr val="404041"/>
                </a:solidFill>
              </a:rPr>
              <a:t>Autonomous Braking</a:t>
            </a:r>
          </a:p>
        </p:txBody>
      </p:sp>
      <p:cxnSp>
        <p:nvCxnSpPr>
          <p:cNvPr id="162" name="Straight Connector 161">
            <a:extLst>
              <a:ext uri="{FF2B5EF4-FFF2-40B4-BE49-F238E27FC236}">
                <a16:creationId xmlns:a16="http://schemas.microsoft.com/office/drawing/2014/main" id="{67DDC654-E366-42F5-B95C-CB8D29B56EF0}"/>
              </a:ext>
            </a:extLst>
          </p:cNvPr>
          <p:cNvCxnSpPr>
            <a:cxnSpLocks/>
          </p:cNvCxnSpPr>
          <p:nvPr/>
        </p:nvCxnSpPr>
        <p:spPr>
          <a:xfrm>
            <a:off x="2735249" y="3260035"/>
            <a:ext cx="51" cy="107552"/>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7D27A400-1651-4C65-A60C-FE5061B33864}"/>
              </a:ext>
            </a:extLst>
          </p:cNvPr>
          <p:cNvCxnSpPr>
            <a:cxnSpLocks/>
          </p:cNvCxnSpPr>
          <p:nvPr/>
        </p:nvCxnSpPr>
        <p:spPr>
          <a:xfrm>
            <a:off x="3833369" y="3263659"/>
            <a:ext cx="51" cy="107552"/>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2247C2F3-87E7-4505-B7AD-BF4B3087E68B}"/>
              </a:ext>
            </a:extLst>
          </p:cNvPr>
          <p:cNvCxnSpPr>
            <a:cxnSpLocks/>
          </p:cNvCxnSpPr>
          <p:nvPr/>
        </p:nvCxnSpPr>
        <p:spPr>
          <a:xfrm>
            <a:off x="2755069" y="4508603"/>
            <a:ext cx="0" cy="12736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9CEE57C6-8254-4B39-B5AB-A611A8AF98C9}"/>
              </a:ext>
            </a:extLst>
          </p:cNvPr>
          <p:cNvCxnSpPr>
            <a:cxnSpLocks/>
          </p:cNvCxnSpPr>
          <p:nvPr/>
        </p:nvCxnSpPr>
        <p:spPr>
          <a:xfrm>
            <a:off x="2765180" y="5741275"/>
            <a:ext cx="0" cy="103442"/>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C4C0956D-ED72-42AC-9B95-FA9165AE1EE4}"/>
              </a:ext>
            </a:extLst>
          </p:cNvPr>
          <p:cNvCxnSpPr>
            <a:cxnSpLocks/>
            <a:stCxn id="157" idx="2"/>
          </p:cNvCxnSpPr>
          <p:nvPr/>
        </p:nvCxnSpPr>
        <p:spPr>
          <a:xfrm>
            <a:off x="3783330" y="5724939"/>
            <a:ext cx="0" cy="131605"/>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8A447457-708E-4883-9D94-A1B3BBFF1B42}"/>
              </a:ext>
            </a:extLst>
          </p:cNvPr>
          <p:cNvCxnSpPr>
            <a:cxnSpLocks/>
          </p:cNvCxnSpPr>
          <p:nvPr/>
        </p:nvCxnSpPr>
        <p:spPr>
          <a:xfrm>
            <a:off x="8072529" y="2080077"/>
            <a:ext cx="51" cy="88592"/>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1A042BD2-B9AE-4C4C-BDDD-23B85903C316}"/>
              </a:ext>
            </a:extLst>
          </p:cNvPr>
          <p:cNvCxnSpPr>
            <a:cxnSpLocks/>
          </p:cNvCxnSpPr>
          <p:nvPr/>
        </p:nvCxnSpPr>
        <p:spPr>
          <a:xfrm flipV="1">
            <a:off x="3730442" y="4627953"/>
            <a:ext cx="0" cy="111291"/>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69" name="Flowchart: Alternate Process 168">
            <a:extLst>
              <a:ext uri="{FF2B5EF4-FFF2-40B4-BE49-F238E27FC236}">
                <a16:creationId xmlns:a16="http://schemas.microsoft.com/office/drawing/2014/main" id="{34E3AAC0-304D-4E7B-8DB6-F1BC6DEC71A9}"/>
              </a:ext>
            </a:extLst>
          </p:cNvPr>
          <p:cNvSpPr/>
          <p:nvPr/>
        </p:nvSpPr>
        <p:spPr>
          <a:xfrm>
            <a:off x="8169302" y="5921652"/>
            <a:ext cx="1150625" cy="336734"/>
          </a:xfrm>
          <a:prstGeom prst="flowChartAlternateProcess">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000" dirty="0">
                <a:solidFill>
                  <a:srgbClr val="404041"/>
                </a:solidFill>
              </a:rPr>
              <a:t>Minimum Road shoulder width</a:t>
            </a:r>
          </a:p>
        </p:txBody>
      </p:sp>
      <p:cxnSp>
        <p:nvCxnSpPr>
          <p:cNvPr id="170" name="Straight Connector 169">
            <a:extLst>
              <a:ext uri="{FF2B5EF4-FFF2-40B4-BE49-F238E27FC236}">
                <a16:creationId xmlns:a16="http://schemas.microsoft.com/office/drawing/2014/main" id="{8A11FE5E-AC75-452C-84C9-C24E5FBB1375}"/>
              </a:ext>
            </a:extLst>
          </p:cNvPr>
          <p:cNvCxnSpPr>
            <a:cxnSpLocks/>
            <a:stCxn id="169" idx="0"/>
          </p:cNvCxnSpPr>
          <p:nvPr/>
        </p:nvCxnSpPr>
        <p:spPr>
          <a:xfrm flipH="1" flipV="1">
            <a:off x="8744614" y="5762884"/>
            <a:ext cx="1" cy="15876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71" name="Flowchart: Alternate Process 170">
            <a:extLst>
              <a:ext uri="{FF2B5EF4-FFF2-40B4-BE49-F238E27FC236}">
                <a16:creationId xmlns:a16="http://schemas.microsoft.com/office/drawing/2014/main" id="{9AECCFF6-7E9E-4876-9070-2F4F010EB685}"/>
              </a:ext>
            </a:extLst>
          </p:cNvPr>
          <p:cNvSpPr/>
          <p:nvPr/>
        </p:nvSpPr>
        <p:spPr>
          <a:xfrm>
            <a:off x="3545946" y="1602395"/>
            <a:ext cx="923971" cy="336734"/>
          </a:xfrm>
          <a:prstGeom prst="flowChartAlternateProcess">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000" dirty="0">
                <a:solidFill>
                  <a:srgbClr val="404041"/>
                </a:solidFill>
              </a:rPr>
              <a:t>Autonomous Braking</a:t>
            </a:r>
          </a:p>
        </p:txBody>
      </p:sp>
      <p:cxnSp>
        <p:nvCxnSpPr>
          <p:cNvPr id="172" name="Straight Connector 171">
            <a:extLst>
              <a:ext uri="{FF2B5EF4-FFF2-40B4-BE49-F238E27FC236}">
                <a16:creationId xmlns:a16="http://schemas.microsoft.com/office/drawing/2014/main" id="{B443CBF4-E71D-400A-A2A5-08C497F1D67A}"/>
              </a:ext>
            </a:extLst>
          </p:cNvPr>
          <p:cNvCxnSpPr>
            <a:cxnSpLocks/>
          </p:cNvCxnSpPr>
          <p:nvPr/>
        </p:nvCxnSpPr>
        <p:spPr>
          <a:xfrm flipH="1">
            <a:off x="4027593" y="1926379"/>
            <a:ext cx="1240" cy="164743"/>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73" name="Flowchart: Alternate Process 172">
            <a:extLst>
              <a:ext uri="{FF2B5EF4-FFF2-40B4-BE49-F238E27FC236}">
                <a16:creationId xmlns:a16="http://schemas.microsoft.com/office/drawing/2014/main" id="{98B5E66B-FE93-4335-9F63-368FDD9529AF}"/>
              </a:ext>
            </a:extLst>
          </p:cNvPr>
          <p:cNvSpPr/>
          <p:nvPr/>
        </p:nvSpPr>
        <p:spPr>
          <a:xfrm>
            <a:off x="3576054" y="3509881"/>
            <a:ext cx="923971" cy="336734"/>
          </a:xfrm>
          <a:prstGeom prst="flowChartAlternateProcess">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000" dirty="0">
                <a:solidFill>
                  <a:srgbClr val="404041"/>
                </a:solidFill>
              </a:rPr>
              <a:t>Autonomous Braking</a:t>
            </a:r>
          </a:p>
        </p:txBody>
      </p:sp>
      <p:cxnSp>
        <p:nvCxnSpPr>
          <p:cNvPr id="174" name="Straight Connector 173">
            <a:extLst>
              <a:ext uri="{FF2B5EF4-FFF2-40B4-BE49-F238E27FC236}">
                <a16:creationId xmlns:a16="http://schemas.microsoft.com/office/drawing/2014/main" id="{E5862587-89FC-4548-80B2-71EA33BAB1D0}"/>
              </a:ext>
            </a:extLst>
          </p:cNvPr>
          <p:cNvCxnSpPr/>
          <p:nvPr/>
        </p:nvCxnSpPr>
        <p:spPr>
          <a:xfrm flipH="1" flipV="1">
            <a:off x="4060046" y="3379704"/>
            <a:ext cx="1535" cy="139364"/>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01" name="Flowchart: Alternate Process 100">
            <a:extLst>
              <a:ext uri="{FF2B5EF4-FFF2-40B4-BE49-F238E27FC236}">
                <a16:creationId xmlns:a16="http://schemas.microsoft.com/office/drawing/2014/main" id="{F8F6E8CB-72DB-4B90-BECF-23FD7EAFD4FE}"/>
              </a:ext>
            </a:extLst>
          </p:cNvPr>
          <p:cNvSpPr/>
          <p:nvPr/>
        </p:nvSpPr>
        <p:spPr>
          <a:xfrm>
            <a:off x="9652782" y="3843567"/>
            <a:ext cx="2262179" cy="1543092"/>
          </a:xfrm>
          <a:prstGeom prst="flowChartAlternateProcess">
            <a:avLst/>
          </a:prstGeom>
          <a:solidFill>
            <a:srgbClr val="FF0000">
              <a:alpha val="5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solidFill>
              </a:rPr>
              <a:t>Pedestrian Strike, infrastructure damage, HV collision, vehicle rollover, vehicle over open edge, vehicle into body of water / liquid </a:t>
            </a:r>
          </a:p>
        </p:txBody>
      </p:sp>
      <p:sp>
        <p:nvSpPr>
          <p:cNvPr id="3" name="Rectangle 2">
            <a:extLst>
              <a:ext uri="{FF2B5EF4-FFF2-40B4-BE49-F238E27FC236}">
                <a16:creationId xmlns:a16="http://schemas.microsoft.com/office/drawing/2014/main" id="{48ED84A2-EC73-E97E-D41D-246CE2B0FD23}"/>
              </a:ext>
            </a:extLst>
          </p:cNvPr>
          <p:cNvSpPr/>
          <p:nvPr/>
        </p:nvSpPr>
        <p:spPr>
          <a:xfrm>
            <a:off x="4635500" y="2915609"/>
            <a:ext cx="1981200" cy="1831077"/>
          </a:xfrm>
          <a:prstGeom prst="rect">
            <a:avLst/>
          </a:prstGeom>
          <a:noFill/>
          <a:ln w="28575">
            <a:solidFill>
              <a:srgbClr val="00B0F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40162074-3153-16D1-F10E-80CD79066C73}"/>
              </a:ext>
            </a:extLst>
          </p:cNvPr>
          <p:cNvSpPr/>
          <p:nvPr/>
        </p:nvSpPr>
        <p:spPr>
          <a:xfrm>
            <a:off x="9552147" y="3652484"/>
            <a:ext cx="2489989" cy="1831077"/>
          </a:xfrm>
          <a:prstGeom prst="rect">
            <a:avLst/>
          </a:prstGeom>
          <a:noFill/>
          <a:ln w="28575">
            <a:solidFill>
              <a:srgbClr val="00B0F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07196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rgbClr val="DED4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EB8FE6AB-0534-F240-BE69-BCF62A97254E}"/>
              </a:ext>
            </a:extLst>
          </p:cNvPr>
          <p:cNvSpPr>
            <a:spLocks noGrp="1"/>
          </p:cNvSpPr>
          <p:nvPr>
            <p:ph type="title"/>
          </p:nvPr>
        </p:nvSpPr>
        <p:spPr>
          <a:xfrm>
            <a:off x="686834" y="1153572"/>
            <a:ext cx="3200400" cy="4461163"/>
          </a:xfrm>
          <a:ln>
            <a:noFill/>
          </a:ln>
        </p:spPr>
        <p:txBody>
          <a:bodyPr>
            <a:normAutofit/>
          </a:bodyPr>
          <a:lstStyle/>
          <a:p>
            <a:r>
              <a:rPr lang="en-US" dirty="0">
                <a:solidFill>
                  <a:srgbClr val="F25C40"/>
                </a:solidFill>
              </a:rPr>
              <a:t>Use the chat function</a:t>
            </a:r>
          </a:p>
        </p:txBody>
      </p:sp>
      <p:sp>
        <p:nvSpPr>
          <p:cNvPr id="14" name="Arc 13">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rgbClr val="F25C4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28489A88-E924-C04B-8714-7F40794C506D}"/>
              </a:ext>
            </a:extLst>
          </p:cNvPr>
          <p:cNvSpPr>
            <a:spLocks noGrp="1"/>
          </p:cNvSpPr>
          <p:nvPr>
            <p:ph idx="1"/>
          </p:nvPr>
        </p:nvSpPr>
        <p:spPr>
          <a:xfrm>
            <a:off x="4447308" y="591344"/>
            <a:ext cx="6906491" cy="5585619"/>
          </a:xfrm>
        </p:spPr>
        <p:txBody>
          <a:bodyPr anchor="ctr">
            <a:normAutofit/>
          </a:bodyPr>
          <a:lstStyle/>
          <a:p>
            <a:pPr marL="0" indent="0">
              <a:buNone/>
            </a:pPr>
            <a:r>
              <a:rPr lang="en-US" sz="2400" dirty="0"/>
              <a:t>Where are you watching from?</a:t>
            </a:r>
          </a:p>
          <a:p>
            <a:endParaRPr lang="en-US" sz="2400" dirty="0"/>
          </a:p>
          <a:p>
            <a:pPr marL="0" indent="0">
              <a:buNone/>
            </a:pPr>
            <a:r>
              <a:rPr lang="en-US" sz="2400" dirty="0"/>
              <a:t>On a scale of 1-10 how would you rate your knowledge of Bowtie Analysis?</a:t>
            </a:r>
          </a:p>
          <a:p>
            <a:pPr marL="0" indent="0">
              <a:buNone/>
            </a:pPr>
            <a:endParaRPr lang="en-US" sz="2400" dirty="0"/>
          </a:p>
          <a:p>
            <a:pPr marL="0" indent="0">
              <a:buNone/>
            </a:pPr>
            <a:r>
              <a:rPr lang="en-US" sz="2400" dirty="0"/>
              <a:t>1 – Nonexistent, 10 - Expert</a:t>
            </a:r>
          </a:p>
          <a:p>
            <a:pPr marL="0" indent="0">
              <a:buNone/>
            </a:pPr>
            <a:endParaRPr lang="en-US" dirty="0"/>
          </a:p>
        </p:txBody>
      </p:sp>
    </p:spTree>
    <p:extLst>
      <p:ext uri="{BB962C8B-B14F-4D97-AF65-F5344CB8AC3E}">
        <p14:creationId xmlns:p14="http://schemas.microsoft.com/office/powerpoint/2010/main" val="24727934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3E773BF-CB8F-41A5-B3C1-10488B7ABAE7}"/>
              </a:ext>
            </a:extLst>
          </p:cNvPr>
          <p:cNvSpPr>
            <a:spLocks noGrp="1"/>
          </p:cNvSpPr>
          <p:nvPr>
            <p:ph idx="1"/>
          </p:nvPr>
        </p:nvSpPr>
        <p:spPr/>
        <p:txBody>
          <a:bodyPr/>
          <a:lstStyle/>
          <a:p>
            <a:pPr marL="0" indent="0">
              <a:buNone/>
            </a:pPr>
            <a:endParaRPr lang="en-GB" dirty="0"/>
          </a:p>
          <a:p>
            <a:endParaRPr lang="en-AU" dirty="0"/>
          </a:p>
        </p:txBody>
      </p:sp>
      <p:graphicFrame>
        <p:nvGraphicFramePr>
          <p:cNvPr id="2" name="Table 2">
            <a:extLst>
              <a:ext uri="{FF2B5EF4-FFF2-40B4-BE49-F238E27FC236}">
                <a16:creationId xmlns:a16="http://schemas.microsoft.com/office/drawing/2014/main" id="{B01FAB9D-2498-4377-8809-3BC993B8BA99}"/>
              </a:ext>
            </a:extLst>
          </p:cNvPr>
          <p:cNvGraphicFramePr>
            <a:graphicFrameLocks noGrp="1"/>
          </p:cNvGraphicFramePr>
          <p:nvPr>
            <p:extLst>
              <p:ext uri="{D42A27DB-BD31-4B8C-83A1-F6EECF244321}">
                <p14:modId xmlns:p14="http://schemas.microsoft.com/office/powerpoint/2010/main" val="3519729275"/>
              </p:ext>
            </p:extLst>
          </p:nvPr>
        </p:nvGraphicFramePr>
        <p:xfrm>
          <a:off x="524256" y="802861"/>
          <a:ext cx="11201400" cy="4572000"/>
        </p:xfrm>
        <a:graphic>
          <a:graphicData uri="http://schemas.openxmlformats.org/drawingml/2006/table">
            <a:tbl>
              <a:tblPr firstRow="1" bandRow="1">
                <a:tableStyleId>{5C22544A-7EE6-4342-B048-85BDC9FD1C3A}</a:tableStyleId>
              </a:tblPr>
              <a:tblGrid>
                <a:gridCol w="5600700">
                  <a:extLst>
                    <a:ext uri="{9D8B030D-6E8A-4147-A177-3AD203B41FA5}">
                      <a16:colId xmlns:a16="http://schemas.microsoft.com/office/drawing/2014/main" val="3810084659"/>
                    </a:ext>
                  </a:extLst>
                </a:gridCol>
                <a:gridCol w="5600700">
                  <a:extLst>
                    <a:ext uri="{9D8B030D-6E8A-4147-A177-3AD203B41FA5}">
                      <a16:colId xmlns:a16="http://schemas.microsoft.com/office/drawing/2014/main" val="879057170"/>
                    </a:ext>
                  </a:extLst>
                </a:gridCol>
              </a:tblGrid>
              <a:tr h="457200">
                <a:tc>
                  <a:txBody>
                    <a:bodyPr/>
                    <a:lstStyle/>
                    <a:p>
                      <a:pPr>
                        <a:lnSpc>
                          <a:spcPct val="150000"/>
                        </a:lnSpc>
                        <a:spcBef>
                          <a:spcPts val="300"/>
                        </a:spcBef>
                        <a:spcAft>
                          <a:spcPts val="300"/>
                        </a:spcAft>
                      </a:pPr>
                      <a:r>
                        <a:rPr lang="en-AU" sz="16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Good Examples</a:t>
                      </a:r>
                      <a:endParaRPr lang="en-A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Bef>
                          <a:spcPts val="300"/>
                        </a:spcBef>
                        <a:spcAft>
                          <a:spcPts val="300"/>
                        </a:spcAft>
                      </a:pPr>
                      <a:r>
                        <a:rPr lang="en-AU" sz="16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Poor Examples</a:t>
                      </a:r>
                      <a:endParaRPr lang="en-A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24606864"/>
                  </a:ext>
                </a:extLst>
              </a:tr>
              <a:tr h="457200">
                <a:tc>
                  <a:txBody>
                    <a:bodyPr/>
                    <a:lstStyle/>
                    <a:p>
                      <a:pPr algn="l">
                        <a:lnSpc>
                          <a:spcPct val="150000"/>
                        </a:lnSpc>
                        <a:spcBef>
                          <a:spcPts val="300"/>
                        </a:spcBef>
                        <a:spcAft>
                          <a:spcPts val="300"/>
                        </a:spcAft>
                      </a:pPr>
                      <a:r>
                        <a:rPr lang="en-AU" sz="1600" dirty="0">
                          <a:effectLst/>
                          <a:latin typeface="Calibri" panose="020F0502020204030204" pitchFamily="34" charset="0"/>
                          <a:ea typeface="Calibri" panose="020F0502020204030204" pitchFamily="34" charset="0"/>
                          <a:cs typeface="Calibri" panose="020F0502020204030204" pitchFamily="34" charset="0"/>
                        </a:rPr>
                        <a:t>Ignition of fire in a processing plant</a:t>
                      </a:r>
                      <a:endParaRPr lang="en-A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50000"/>
                        </a:lnSpc>
                        <a:spcBef>
                          <a:spcPts val="300"/>
                        </a:spcBef>
                        <a:spcAft>
                          <a:spcPts val="300"/>
                        </a:spcAft>
                      </a:pPr>
                      <a:r>
                        <a:rPr lang="en-AU" sz="1600" dirty="0">
                          <a:effectLst/>
                          <a:latin typeface="Calibri" panose="020F0502020204030204" pitchFamily="34" charset="0"/>
                          <a:ea typeface="Calibri" panose="020F0502020204030204" pitchFamily="34" charset="0"/>
                          <a:cs typeface="Calibri" panose="020F0502020204030204" pitchFamily="34" charset="0"/>
                        </a:rPr>
                        <a:t>Conveyor burnt down (This is a consequence)</a:t>
                      </a:r>
                      <a:endParaRPr lang="en-A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16085168"/>
                  </a:ext>
                </a:extLst>
              </a:tr>
              <a:tr h="457200">
                <a:tc>
                  <a:txBody>
                    <a:bodyPr/>
                    <a:lstStyle/>
                    <a:p>
                      <a:pPr algn="l">
                        <a:lnSpc>
                          <a:spcPct val="150000"/>
                        </a:lnSpc>
                        <a:spcBef>
                          <a:spcPts val="300"/>
                        </a:spcBef>
                        <a:spcAft>
                          <a:spcPts val="300"/>
                        </a:spcAft>
                      </a:pPr>
                      <a:r>
                        <a:rPr lang="en-AU" sz="1600" dirty="0">
                          <a:effectLst/>
                          <a:latin typeface="Calibri" panose="020F0502020204030204" pitchFamily="34" charset="0"/>
                          <a:ea typeface="Calibri" panose="020F0502020204030204" pitchFamily="34" charset="0"/>
                          <a:cs typeface="Calibri" panose="020F0502020204030204" pitchFamily="34" charset="0"/>
                        </a:rPr>
                        <a:t>Uncontrolled release of gas from storage vessel</a:t>
                      </a:r>
                      <a:endParaRPr lang="en-A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50000"/>
                        </a:lnSpc>
                        <a:spcBef>
                          <a:spcPts val="300"/>
                        </a:spcBef>
                        <a:spcAft>
                          <a:spcPts val="300"/>
                        </a:spcAft>
                      </a:pPr>
                      <a:r>
                        <a:rPr lang="en-AU" sz="1600" dirty="0">
                          <a:effectLst/>
                          <a:latin typeface="Calibri" panose="020F0502020204030204" pitchFamily="34" charset="0"/>
                          <a:ea typeface="Calibri" panose="020F0502020204030204" pitchFamily="34" charset="0"/>
                          <a:cs typeface="Calibri" panose="020F0502020204030204" pitchFamily="34" charset="0"/>
                        </a:rPr>
                        <a:t>Gas explosion (This is a consequence)</a:t>
                      </a:r>
                      <a:endParaRPr lang="en-A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38096454"/>
                  </a:ext>
                </a:extLst>
              </a:tr>
              <a:tr h="457200">
                <a:tc>
                  <a:txBody>
                    <a:bodyPr/>
                    <a:lstStyle/>
                    <a:p>
                      <a:pPr algn="l">
                        <a:lnSpc>
                          <a:spcPct val="150000"/>
                        </a:lnSpc>
                        <a:spcBef>
                          <a:spcPts val="300"/>
                        </a:spcBef>
                        <a:spcAft>
                          <a:spcPts val="300"/>
                        </a:spcAft>
                      </a:pPr>
                      <a:r>
                        <a:rPr lang="en-AU" sz="1600" dirty="0">
                          <a:effectLst/>
                          <a:latin typeface="Calibri" panose="020F0502020204030204" pitchFamily="34" charset="0"/>
                          <a:ea typeface="Calibri" panose="020F0502020204030204" pitchFamily="34" charset="0"/>
                          <a:cs typeface="Calibri" panose="020F0502020204030204" pitchFamily="34" charset="0"/>
                        </a:rPr>
                        <a:t>Diesel particulate emissions in workspace above acceptable limit</a:t>
                      </a:r>
                      <a:endParaRPr lang="en-A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50000"/>
                        </a:lnSpc>
                        <a:spcBef>
                          <a:spcPts val="300"/>
                        </a:spcBef>
                        <a:spcAft>
                          <a:spcPts val="300"/>
                        </a:spcAft>
                      </a:pPr>
                      <a:r>
                        <a:rPr lang="en-AU" sz="1600" dirty="0">
                          <a:effectLst/>
                          <a:latin typeface="Calibri" panose="020F0502020204030204" pitchFamily="34" charset="0"/>
                          <a:ea typeface="Calibri" panose="020F0502020204030204" pitchFamily="34" charset="0"/>
                          <a:cs typeface="Calibri" panose="020F0502020204030204" pitchFamily="34" charset="0"/>
                        </a:rPr>
                        <a:t>Diesel particulate emission over exposure  (This is a consequence)</a:t>
                      </a:r>
                      <a:endParaRPr lang="en-A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85645037"/>
                  </a:ext>
                </a:extLst>
              </a:tr>
              <a:tr h="457200">
                <a:tc>
                  <a:txBody>
                    <a:bodyPr/>
                    <a:lstStyle/>
                    <a:p>
                      <a:pPr algn="l">
                        <a:lnSpc>
                          <a:spcPct val="150000"/>
                        </a:lnSpc>
                        <a:spcBef>
                          <a:spcPts val="300"/>
                        </a:spcBef>
                        <a:spcAft>
                          <a:spcPts val="300"/>
                        </a:spcAft>
                      </a:pPr>
                      <a:r>
                        <a:rPr lang="en-AU" sz="1600" dirty="0">
                          <a:effectLst/>
                          <a:latin typeface="Calibri" panose="020F0502020204030204" pitchFamily="34" charset="0"/>
                          <a:ea typeface="Calibri" panose="020F0502020204030204" pitchFamily="34" charset="0"/>
                          <a:cs typeface="Calibri" panose="020F0502020204030204" pitchFamily="34" charset="0"/>
                        </a:rPr>
                        <a:t>Unplanned movement or contact made by vehicle</a:t>
                      </a:r>
                      <a:endParaRPr lang="en-A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50000"/>
                        </a:lnSpc>
                        <a:spcBef>
                          <a:spcPts val="300"/>
                        </a:spcBef>
                        <a:spcAft>
                          <a:spcPts val="300"/>
                        </a:spcAft>
                      </a:pPr>
                      <a:r>
                        <a:rPr lang="en-AU" sz="1600" dirty="0">
                          <a:effectLst/>
                          <a:latin typeface="Calibri" panose="020F0502020204030204" pitchFamily="34" charset="0"/>
                          <a:ea typeface="Calibri" panose="020F0502020204030204" pitchFamily="34" charset="0"/>
                          <a:cs typeface="Calibri" panose="020F0502020204030204" pitchFamily="34" charset="0"/>
                        </a:rPr>
                        <a:t>Human error (Poorly defined generalised comment)</a:t>
                      </a:r>
                      <a:endParaRPr lang="en-A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45850573"/>
                  </a:ext>
                </a:extLst>
              </a:tr>
              <a:tr h="457200">
                <a:tc>
                  <a:txBody>
                    <a:bodyPr/>
                    <a:lstStyle/>
                    <a:p>
                      <a:pPr algn="l">
                        <a:lnSpc>
                          <a:spcPct val="150000"/>
                        </a:lnSpc>
                        <a:spcBef>
                          <a:spcPts val="300"/>
                        </a:spcBef>
                        <a:spcAft>
                          <a:spcPts val="300"/>
                        </a:spcAft>
                      </a:pPr>
                      <a:r>
                        <a:rPr lang="en-AU" sz="1600" dirty="0">
                          <a:effectLst/>
                          <a:latin typeface="Calibri" panose="020F0502020204030204" pitchFamily="34" charset="0"/>
                          <a:ea typeface="Calibri" panose="020F0502020204030204" pitchFamily="34" charset="0"/>
                          <a:cs typeface="Calibri" panose="020F0502020204030204" pitchFamily="34" charset="0"/>
                        </a:rPr>
                        <a:t>Falling person or object in working at heights situation</a:t>
                      </a:r>
                      <a:endParaRPr lang="en-A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50000"/>
                        </a:lnSpc>
                        <a:spcBef>
                          <a:spcPts val="300"/>
                        </a:spcBef>
                        <a:spcAft>
                          <a:spcPts val="300"/>
                        </a:spcAft>
                      </a:pPr>
                      <a:r>
                        <a:rPr lang="en-AU" sz="1600" dirty="0">
                          <a:effectLst/>
                          <a:latin typeface="Calibri" panose="020F0502020204030204" pitchFamily="34" charset="0"/>
                          <a:ea typeface="Calibri" panose="020F0502020204030204" pitchFamily="34" charset="0"/>
                          <a:cs typeface="Calibri" panose="020F0502020204030204" pitchFamily="34" charset="0"/>
                        </a:rPr>
                        <a:t>Fall arrest not used (This is an ineffective use of a control)</a:t>
                      </a:r>
                      <a:endParaRPr lang="en-A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97857968"/>
                  </a:ext>
                </a:extLst>
              </a:tr>
              <a:tr h="457200">
                <a:tc>
                  <a:txBody>
                    <a:bodyPr/>
                    <a:lstStyle/>
                    <a:p>
                      <a:pPr algn="l">
                        <a:lnSpc>
                          <a:spcPct val="150000"/>
                        </a:lnSpc>
                        <a:spcBef>
                          <a:spcPts val="300"/>
                        </a:spcBef>
                        <a:spcAft>
                          <a:spcPts val="300"/>
                        </a:spcAft>
                      </a:pPr>
                      <a:r>
                        <a:rPr lang="en-AU" sz="1600" dirty="0">
                          <a:effectLst/>
                          <a:latin typeface="Calibri" panose="020F0502020204030204" pitchFamily="34" charset="0"/>
                          <a:ea typeface="Calibri" panose="020F0502020204030204" pitchFamily="34" charset="0"/>
                          <a:cs typeface="Calibri" panose="020F0502020204030204" pitchFamily="34" charset="0"/>
                        </a:rPr>
                        <a:t>Exposure to uncontrolled electrical energy</a:t>
                      </a:r>
                      <a:endParaRPr lang="en-A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50000"/>
                        </a:lnSpc>
                        <a:spcBef>
                          <a:spcPts val="300"/>
                        </a:spcBef>
                        <a:spcAft>
                          <a:spcPts val="300"/>
                        </a:spcAft>
                      </a:pPr>
                      <a:r>
                        <a:rPr lang="en-AU" sz="1600" dirty="0">
                          <a:effectLst/>
                          <a:latin typeface="Calibri" panose="020F0502020204030204" pitchFamily="34" charset="0"/>
                          <a:ea typeface="Calibri" panose="020F0502020204030204" pitchFamily="34" charset="0"/>
                          <a:cs typeface="Calibri" panose="020F0502020204030204" pitchFamily="34" charset="0"/>
                        </a:rPr>
                        <a:t>Incorrect isolation (This is a poorly executed control)</a:t>
                      </a:r>
                      <a:endParaRPr lang="en-A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55392255"/>
                  </a:ext>
                </a:extLst>
              </a:tr>
              <a:tr h="457200">
                <a:tc>
                  <a:txBody>
                    <a:bodyPr/>
                    <a:lstStyle/>
                    <a:p>
                      <a:pPr algn="l">
                        <a:lnSpc>
                          <a:spcPct val="150000"/>
                        </a:lnSpc>
                        <a:spcBef>
                          <a:spcPts val="300"/>
                        </a:spcBef>
                        <a:spcAft>
                          <a:spcPts val="300"/>
                        </a:spcAft>
                      </a:pPr>
                      <a:r>
                        <a:rPr lang="en-AU" sz="1600" dirty="0">
                          <a:effectLst/>
                          <a:latin typeface="Calibri" panose="020F0502020204030204" pitchFamily="34" charset="0"/>
                          <a:ea typeface="Calibri" panose="020F0502020204030204" pitchFamily="34" charset="0"/>
                          <a:cs typeface="Calibri" panose="020F0502020204030204" pitchFamily="34" charset="0"/>
                        </a:rPr>
                        <a:t>Inrush event</a:t>
                      </a:r>
                      <a:endParaRPr lang="en-A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50000"/>
                        </a:lnSpc>
                        <a:spcBef>
                          <a:spcPts val="300"/>
                        </a:spcBef>
                        <a:spcAft>
                          <a:spcPts val="300"/>
                        </a:spcAft>
                      </a:pPr>
                      <a:r>
                        <a:rPr lang="en-AU" sz="1600" dirty="0">
                          <a:effectLst/>
                          <a:latin typeface="Calibri" panose="020F0502020204030204" pitchFamily="34" charset="0"/>
                          <a:ea typeface="Calibri" panose="020F0502020204030204" pitchFamily="34" charset="0"/>
                          <a:cs typeface="Calibri" panose="020F0502020204030204" pitchFamily="34" charset="0"/>
                        </a:rPr>
                        <a:t>Flooded mine (This is a consequence)</a:t>
                      </a:r>
                      <a:endParaRPr lang="en-A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0005122"/>
                  </a:ext>
                </a:extLst>
              </a:tr>
              <a:tr h="457200">
                <a:tc>
                  <a:txBody>
                    <a:bodyPr/>
                    <a:lstStyle/>
                    <a:p>
                      <a:pPr algn="l">
                        <a:lnSpc>
                          <a:spcPct val="150000"/>
                        </a:lnSpc>
                        <a:spcBef>
                          <a:spcPts val="300"/>
                        </a:spcBef>
                        <a:spcAft>
                          <a:spcPts val="300"/>
                        </a:spcAft>
                      </a:pPr>
                      <a:r>
                        <a:rPr lang="en-AU" sz="1600" dirty="0">
                          <a:effectLst/>
                          <a:latin typeface="Calibri" panose="020F0502020204030204" pitchFamily="34" charset="0"/>
                          <a:ea typeface="Calibri" panose="020F0502020204030204" pitchFamily="34" charset="0"/>
                          <a:cs typeface="Calibri" panose="020F0502020204030204" pitchFamily="34" charset="0"/>
                        </a:rPr>
                        <a:t>Loss of control of strata</a:t>
                      </a:r>
                      <a:endParaRPr lang="en-A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50000"/>
                        </a:lnSpc>
                        <a:spcBef>
                          <a:spcPts val="300"/>
                        </a:spcBef>
                        <a:spcAft>
                          <a:spcPts val="300"/>
                        </a:spcAft>
                      </a:pPr>
                      <a:r>
                        <a:rPr lang="en-AU" sz="1600" dirty="0">
                          <a:effectLst/>
                          <a:latin typeface="Calibri" panose="020F0502020204030204" pitchFamily="34" charset="0"/>
                          <a:ea typeface="Calibri" panose="020F0502020204030204" pitchFamily="34" charset="0"/>
                          <a:cs typeface="Calibri" panose="020F0502020204030204" pitchFamily="34" charset="0"/>
                        </a:rPr>
                        <a:t>Cave in or wall slump (These are consequences)</a:t>
                      </a:r>
                      <a:endParaRPr lang="en-A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78921785"/>
                  </a:ext>
                </a:extLst>
              </a:tr>
              <a:tr h="457200">
                <a:tc>
                  <a:txBody>
                    <a:bodyPr/>
                    <a:lstStyle/>
                    <a:p>
                      <a:pPr algn="l">
                        <a:lnSpc>
                          <a:spcPct val="150000"/>
                        </a:lnSpc>
                        <a:spcBef>
                          <a:spcPts val="300"/>
                        </a:spcBef>
                        <a:spcAft>
                          <a:spcPts val="300"/>
                        </a:spcAft>
                      </a:pPr>
                      <a:r>
                        <a:rPr lang="en-AU" sz="1600" dirty="0">
                          <a:effectLst/>
                          <a:latin typeface="Calibri" panose="020F0502020204030204" pitchFamily="34" charset="0"/>
                          <a:ea typeface="Calibri" panose="020F0502020204030204" pitchFamily="34" charset="0"/>
                          <a:cs typeface="Calibri" panose="020F0502020204030204" pitchFamily="34" charset="0"/>
                        </a:rPr>
                        <a:t>Misfire of explosives</a:t>
                      </a:r>
                      <a:endParaRPr lang="en-A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50000"/>
                        </a:lnSpc>
                        <a:spcBef>
                          <a:spcPts val="300"/>
                        </a:spcBef>
                        <a:spcAft>
                          <a:spcPts val="300"/>
                        </a:spcAft>
                      </a:pPr>
                      <a:r>
                        <a:rPr lang="en-AU" sz="1600" dirty="0">
                          <a:effectLst/>
                          <a:latin typeface="Calibri" panose="020F0502020204030204" pitchFamily="34" charset="0"/>
                          <a:ea typeface="Calibri" panose="020F0502020204030204" pitchFamily="34" charset="0"/>
                          <a:cs typeface="Calibri" panose="020F0502020204030204" pitchFamily="34" charset="0"/>
                        </a:rPr>
                        <a:t>Contaminated explosives (This could be a cause)</a:t>
                      </a:r>
                      <a:endParaRPr lang="en-A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41044371"/>
                  </a:ext>
                </a:extLst>
              </a:tr>
            </a:tbl>
          </a:graphicData>
        </a:graphic>
      </p:graphicFrame>
    </p:spTree>
    <p:extLst>
      <p:ext uri="{BB962C8B-B14F-4D97-AF65-F5344CB8AC3E}">
        <p14:creationId xmlns:p14="http://schemas.microsoft.com/office/powerpoint/2010/main" val="19344198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Our Proposal | Bow East">
            <a:extLst>
              <a:ext uri="{FF2B5EF4-FFF2-40B4-BE49-F238E27FC236}">
                <a16:creationId xmlns:a16="http://schemas.microsoft.com/office/drawing/2014/main" id="{A022F5A4-F627-6F45-960D-27A93A2ACA59}"/>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667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19416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6F0260C-AD5E-4C58-8BC6-79AB27AB1EA7}"/>
              </a:ext>
            </a:extLst>
          </p:cNvPr>
          <p:cNvSpPr>
            <a:spLocks noGrp="1"/>
          </p:cNvSpPr>
          <p:nvPr>
            <p:ph type="title"/>
          </p:nvPr>
        </p:nvSpPr>
        <p:spPr/>
        <p:txBody>
          <a:bodyPr/>
          <a:lstStyle/>
          <a:p>
            <a:r>
              <a:rPr lang="en-AU" dirty="0"/>
              <a:t>What you need to do</a:t>
            </a:r>
          </a:p>
        </p:txBody>
      </p:sp>
      <p:graphicFrame>
        <p:nvGraphicFramePr>
          <p:cNvPr id="7" name="Content Placeholder 4">
            <a:extLst>
              <a:ext uri="{FF2B5EF4-FFF2-40B4-BE49-F238E27FC236}">
                <a16:creationId xmlns:a16="http://schemas.microsoft.com/office/drawing/2014/main" id="{3D614B7B-7219-D6C4-2BBF-B4F6843D66A2}"/>
              </a:ext>
            </a:extLst>
          </p:cNvPr>
          <p:cNvGraphicFramePr>
            <a:graphicFrameLocks noGrp="1"/>
          </p:cNvGraphicFramePr>
          <p:nvPr>
            <p:ph idx="1"/>
            <p:extLst>
              <p:ext uri="{D42A27DB-BD31-4B8C-83A1-F6EECF244321}">
                <p14:modId xmlns:p14="http://schemas.microsoft.com/office/powerpoint/2010/main" val="3195056891"/>
              </p:ext>
            </p:extLst>
          </p:nvPr>
        </p:nvGraphicFramePr>
        <p:xfrm>
          <a:off x="466344" y="1999361"/>
          <a:ext cx="112014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508436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D78B3CD1-4506-8B46-B549-EBCDDB69963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14500" y="889000"/>
            <a:ext cx="8763000" cy="50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08805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rgbClr val="F25C40"/>
          </a:solidFill>
          <a:ln>
            <a:solidFill>
              <a:srgbClr val="F25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noFill/>
          <a:ln w="127000" cap="rnd">
            <a:solidFill>
              <a:srgbClr val="F25C4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61F5B531-FDF7-1C47-9957-D51C943691E3}"/>
              </a:ext>
            </a:extLst>
          </p:cNvPr>
          <p:cNvSpPr>
            <a:spLocks noGrp="1"/>
          </p:cNvSpPr>
          <p:nvPr>
            <p:ph idx="1"/>
          </p:nvPr>
        </p:nvSpPr>
        <p:spPr>
          <a:xfrm>
            <a:off x="4447308" y="591344"/>
            <a:ext cx="6906491" cy="5585619"/>
          </a:xfrm>
        </p:spPr>
        <p:txBody>
          <a:bodyPr anchor="ctr">
            <a:normAutofit/>
          </a:bodyPr>
          <a:lstStyle/>
          <a:p>
            <a:pPr marL="0" indent="0">
              <a:buNone/>
            </a:pPr>
            <a:r>
              <a:rPr lang="en-US" dirty="0"/>
              <a:t>Defining the unwanted event as a Loss of control event is a key strategy in mastering bowtie analysis.</a:t>
            </a:r>
          </a:p>
        </p:txBody>
      </p:sp>
    </p:spTree>
    <p:extLst>
      <p:ext uri="{BB962C8B-B14F-4D97-AF65-F5344CB8AC3E}">
        <p14:creationId xmlns:p14="http://schemas.microsoft.com/office/powerpoint/2010/main" val="14775979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F25C40"/>
          </a:solidFill>
          <a:ln>
            <a:solidFill>
              <a:srgbClr val="3D8B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D9F48E-547F-B241-9F0F-D19693087B4B}"/>
              </a:ext>
            </a:extLst>
          </p:cNvPr>
          <p:cNvSpPr>
            <a:spLocks noGrp="1"/>
          </p:cNvSpPr>
          <p:nvPr>
            <p:ph type="title"/>
          </p:nvPr>
        </p:nvSpPr>
        <p:spPr>
          <a:xfrm>
            <a:off x="890338" y="640080"/>
            <a:ext cx="3734014" cy="3566160"/>
          </a:xfrm>
        </p:spPr>
        <p:txBody>
          <a:bodyPr vert="horz" lIns="91440" tIns="45720" rIns="91440" bIns="45720" rtlCol="0" anchor="b">
            <a:normAutofit/>
          </a:bodyPr>
          <a:lstStyle/>
          <a:p>
            <a:r>
              <a:rPr lang="en-US" sz="5400" dirty="0">
                <a:latin typeface="+mj-lt"/>
              </a:rPr>
              <a:t>2. Wrong tool for the job</a:t>
            </a:r>
          </a:p>
        </p:txBody>
      </p:sp>
      <p:sp>
        <p:nvSpPr>
          <p:cNvPr id="3" name="Text Placeholder 2">
            <a:extLst>
              <a:ext uri="{FF2B5EF4-FFF2-40B4-BE49-F238E27FC236}">
                <a16:creationId xmlns:a16="http://schemas.microsoft.com/office/drawing/2014/main" id="{9BF20482-19C0-824F-B97E-377889C6E244}"/>
              </a:ext>
            </a:extLst>
          </p:cNvPr>
          <p:cNvSpPr>
            <a:spLocks noGrp="1"/>
          </p:cNvSpPr>
          <p:nvPr>
            <p:ph type="body" idx="1"/>
          </p:nvPr>
        </p:nvSpPr>
        <p:spPr>
          <a:xfrm>
            <a:off x="890339" y="4636008"/>
            <a:ext cx="3734014" cy="1572768"/>
          </a:xfrm>
        </p:spPr>
        <p:txBody>
          <a:bodyPr vert="horz" lIns="91440" tIns="45720" rIns="91440" bIns="45720" rtlCol="0">
            <a:normAutofit/>
          </a:bodyPr>
          <a:lstStyle/>
          <a:p>
            <a:r>
              <a:rPr lang="en-US" dirty="0">
                <a:solidFill>
                  <a:schemeClr val="tx1"/>
                </a:solidFill>
                <a:latin typeface="+mn-lt"/>
              </a:rPr>
              <a:t>Use Bowtie Analysis at the wrong times. </a:t>
            </a:r>
          </a:p>
        </p:txBody>
      </p:sp>
      <p:sp>
        <p:nvSpPr>
          <p:cNvPr id="73"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Wrong tool for the job Meme Generator - Imgflip">
            <a:extLst>
              <a:ext uri="{FF2B5EF4-FFF2-40B4-BE49-F238E27FC236}">
                <a16:creationId xmlns:a16="http://schemas.microsoft.com/office/drawing/2014/main" id="{206AD8DF-865C-1A14-FD16-5C9A82885B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6442" y="1093216"/>
            <a:ext cx="6228757" cy="4671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93875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7" name="Rectangle 5126">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9" name="Rectangle 5128">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DED4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5D744C-0F18-9081-9367-0E1D1E1BA6FB}"/>
              </a:ext>
            </a:extLst>
          </p:cNvPr>
          <p:cNvSpPr>
            <a:spLocks noGrp="1"/>
          </p:cNvSpPr>
          <p:nvPr>
            <p:ph type="title"/>
          </p:nvPr>
        </p:nvSpPr>
        <p:spPr>
          <a:xfrm>
            <a:off x="640080" y="2074363"/>
            <a:ext cx="2752354" cy="2709275"/>
          </a:xfrm>
          <a:prstGeom prst="ellipse">
            <a:avLst/>
          </a:prstGeom>
          <a:solidFill>
            <a:srgbClr val="F25C40"/>
          </a:solidFill>
          <a:ln w="174625" cmpd="thinThick">
            <a:solidFill>
              <a:srgbClr val="F25C40"/>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Imagine If</a:t>
            </a:r>
          </a:p>
        </p:txBody>
      </p:sp>
      <p:pic>
        <p:nvPicPr>
          <p:cNvPr id="5122" name="Picture 2" descr="A comparison of a bicycle&#10;&#10;Description automatically generated">
            <a:extLst>
              <a:ext uri="{FF2B5EF4-FFF2-40B4-BE49-F238E27FC236}">
                <a16:creationId xmlns:a16="http://schemas.microsoft.com/office/drawing/2014/main" id="{D56E0AE5-05AB-58FF-EA65-136A67C25BC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644900" y="1220724"/>
            <a:ext cx="8191145" cy="3931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35175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rgbClr val="F2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2EBBAA0-5F41-BE41-805A-89273FCFA895}"/>
              </a:ext>
            </a:extLst>
          </p:cNvPr>
          <p:cNvSpPr>
            <a:spLocks noGrp="1"/>
          </p:cNvSpPr>
          <p:nvPr>
            <p:ph type="title"/>
          </p:nvPr>
        </p:nvSpPr>
        <p:spPr>
          <a:xfrm>
            <a:off x="686834" y="1153572"/>
            <a:ext cx="3200400" cy="4461163"/>
          </a:xfrm>
        </p:spPr>
        <p:txBody>
          <a:bodyPr>
            <a:normAutofit/>
          </a:bodyPr>
          <a:lstStyle/>
          <a:p>
            <a:r>
              <a:rPr lang="en-US">
                <a:solidFill>
                  <a:srgbClr val="FFFFFF"/>
                </a:solidFill>
              </a:rPr>
              <a:t>Sound familiar?</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rgbClr val="F25C4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DC6A7E52-B607-EF49-921C-A6C6FF31698E}"/>
              </a:ext>
            </a:extLst>
          </p:cNvPr>
          <p:cNvSpPr>
            <a:spLocks noGrp="1"/>
          </p:cNvSpPr>
          <p:nvPr>
            <p:ph idx="1"/>
          </p:nvPr>
        </p:nvSpPr>
        <p:spPr>
          <a:xfrm>
            <a:off x="4447308" y="591344"/>
            <a:ext cx="6906491" cy="5585619"/>
          </a:xfrm>
        </p:spPr>
        <p:txBody>
          <a:bodyPr anchor="ctr">
            <a:normAutofit/>
          </a:bodyPr>
          <a:lstStyle/>
          <a:p>
            <a:r>
              <a:rPr lang="en-US" dirty="0"/>
              <a:t>Uncertainty on when to use Bowtie Analysis</a:t>
            </a:r>
          </a:p>
          <a:p>
            <a:r>
              <a:rPr lang="en-US" dirty="0"/>
              <a:t>Bowtie Analysis have been modified to add likelihood scores</a:t>
            </a:r>
          </a:p>
          <a:p>
            <a:r>
              <a:rPr lang="en-US" dirty="0"/>
              <a:t>Bowties are used for process step risk assessments.</a:t>
            </a:r>
          </a:p>
          <a:p>
            <a:r>
              <a:rPr lang="en-US" dirty="0"/>
              <a:t>Bowties are used to assess complex systems</a:t>
            </a:r>
          </a:p>
        </p:txBody>
      </p:sp>
    </p:spTree>
    <p:extLst>
      <p:ext uri="{BB962C8B-B14F-4D97-AF65-F5344CB8AC3E}">
        <p14:creationId xmlns:p14="http://schemas.microsoft.com/office/powerpoint/2010/main" val="39925192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517A47C-B2E5-4B79-8061-D74B1311A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Freeform: Shape 12">
            <a:extLst>
              <a:ext uri="{FF2B5EF4-FFF2-40B4-BE49-F238E27FC236}">
                <a16:creationId xmlns:a16="http://schemas.microsoft.com/office/drawing/2014/main" id="{C505E780-2083-4CB5-A42A-5E0E2908E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Freeform: Shape 14">
            <a:extLst>
              <a:ext uri="{FF2B5EF4-FFF2-40B4-BE49-F238E27FC236}">
                <a16:creationId xmlns:a16="http://schemas.microsoft.com/office/drawing/2014/main" id="{D2C0AE1C-0118-41AE-8A10-7CDCBF10E9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B43318A1-AF58-D946-ABB7-9446A8D7E893}"/>
              </a:ext>
            </a:extLst>
          </p:cNvPr>
          <p:cNvSpPr>
            <a:spLocks noGrp="1"/>
          </p:cNvSpPr>
          <p:nvPr>
            <p:ph type="title"/>
          </p:nvPr>
        </p:nvSpPr>
        <p:spPr>
          <a:xfrm>
            <a:off x="621792" y="1161288"/>
            <a:ext cx="3602736" cy="4526280"/>
          </a:xfrm>
        </p:spPr>
        <p:txBody>
          <a:bodyPr>
            <a:normAutofit/>
          </a:bodyPr>
          <a:lstStyle/>
          <a:p>
            <a:r>
              <a:rPr lang="en-US" dirty="0"/>
              <a:t>Wouldn’t it be nice if</a:t>
            </a:r>
          </a:p>
        </p:txBody>
      </p:sp>
      <p:sp>
        <p:nvSpPr>
          <p:cNvPr id="17" name="Rectangle 16">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81528"/>
            <a:ext cx="128016" cy="704088"/>
          </a:xfrm>
          <a:prstGeom prst="rect">
            <a:avLst/>
          </a:prstGeom>
          <a:solidFill>
            <a:srgbClr val="F25C40"/>
          </a:solidFill>
          <a:ln>
            <a:solidFill>
              <a:srgbClr val="F25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7" name="Content Placeholder 4">
            <a:extLst>
              <a:ext uri="{FF2B5EF4-FFF2-40B4-BE49-F238E27FC236}">
                <a16:creationId xmlns:a16="http://schemas.microsoft.com/office/drawing/2014/main" id="{C529E1AE-3661-4960-A2B9-843AD03B4FFD}"/>
              </a:ext>
            </a:extLst>
          </p:cNvPr>
          <p:cNvGraphicFramePr>
            <a:graphicFrameLocks noGrp="1"/>
          </p:cNvGraphicFramePr>
          <p:nvPr>
            <p:ph idx="1"/>
            <p:extLst>
              <p:ext uri="{D42A27DB-BD31-4B8C-83A1-F6EECF244321}">
                <p14:modId xmlns:p14="http://schemas.microsoft.com/office/powerpoint/2010/main" val="2393606439"/>
              </p:ext>
            </p:extLst>
          </p:nvPr>
        </p:nvGraphicFramePr>
        <p:xfrm>
          <a:off x="5303520" y="676656"/>
          <a:ext cx="6364224" cy="55138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477741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76152AB-DB4E-43E1-BE8B-9E2B5DE4CA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92544CF4-9B52-4A7B-A4B3-88C72729B7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743290"/>
          </a:xfrm>
          <a:prstGeom prst="rect">
            <a:avLst/>
          </a:prstGeom>
          <a:ln w="9525">
            <a:solidFill>
              <a:srgbClr val="DEDEDE"/>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E75862C5-5C00-4421-BC7B-9B7B86DBC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729038"/>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11C24FB-B2DD-03ED-F065-67131E723610}"/>
              </a:ext>
            </a:extLst>
          </p:cNvPr>
          <p:cNvSpPr>
            <a:spLocks noGrp="1"/>
          </p:cNvSpPr>
          <p:nvPr>
            <p:ph type="title"/>
          </p:nvPr>
        </p:nvSpPr>
        <p:spPr>
          <a:xfrm>
            <a:off x="1115568" y="347730"/>
            <a:ext cx="10168128" cy="2052034"/>
          </a:xfrm>
        </p:spPr>
        <p:txBody>
          <a:bodyPr>
            <a:normAutofit/>
          </a:bodyPr>
          <a:lstStyle/>
          <a:p>
            <a:r>
              <a:rPr lang="en-US" sz="4800"/>
              <a:t>When to Use</a:t>
            </a:r>
          </a:p>
        </p:txBody>
      </p:sp>
      <p:sp>
        <p:nvSpPr>
          <p:cNvPr id="15" name="Rectangle 14">
            <a:extLst>
              <a:ext uri="{FF2B5EF4-FFF2-40B4-BE49-F238E27FC236}">
                <a16:creationId xmlns:a16="http://schemas.microsoft.com/office/drawing/2014/main" id="{089440EF-9BE9-4AE9-8C28-00B02296C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1010502"/>
            <a:ext cx="128016" cy="704088"/>
          </a:xfrm>
          <a:prstGeom prst="rect">
            <a:avLst/>
          </a:prstGeom>
          <a:solidFill>
            <a:srgbClr val="F25C40"/>
          </a:solidFill>
          <a:ln>
            <a:solidFill>
              <a:srgbClr val="F25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Content Placeholder 2">
            <a:extLst>
              <a:ext uri="{FF2B5EF4-FFF2-40B4-BE49-F238E27FC236}">
                <a16:creationId xmlns:a16="http://schemas.microsoft.com/office/drawing/2014/main" id="{772E2EE0-818E-A4DB-0159-BA63500115E6}"/>
              </a:ext>
            </a:extLst>
          </p:cNvPr>
          <p:cNvGraphicFramePr>
            <a:graphicFrameLocks noGrp="1"/>
          </p:cNvGraphicFramePr>
          <p:nvPr>
            <p:ph idx="1"/>
            <p:extLst>
              <p:ext uri="{D42A27DB-BD31-4B8C-83A1-F6EECF244321}">
                <p14:modId xmlns:p14="http://schemas.microsoft.com/office/powerpoint/2010/main" val="844927111"/>
              </p:ext>
            </p:extLst>
          </p:nvPr>
        </p:nvGraphicFramePr>
        <p:xfrm>
          <a:off x="498834" y="3241582"/>
          <a:ext cx="11223774" cy="3268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960586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6D1458E-5F12-BD9C-F773-A29ECDB9B179}"/>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7D1A2326-8EF1-2BBD-7D1F-A4F28D3DDF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rgbClr val="3D8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CF730BE-4AF3-DFEC-32DF-D11A2D766C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427"/>
            <a:ext cx="12192000" cy="6858000"/>
          </a:xfrm>
          <a:prstGeom prst="rect">
            <a:avLst/>
          </a:prstGeom>
          <a:solidFill>
            <a:srgbClr val="DED4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Freeform 13">
            <a:extLst>
              <a:ext uri="{FF2B5EF4-FFF2-40B4-BE49-F238E27FC236}">
                <a16:creationId xmlns:a16="http://schemas.microsoft.com/office/drawing/2014/main" id="{988E9E6C-F7FB-D488-96B4-1F2554E4DA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71E4140C-D8E7-0F22-CCEB-E0D0C53454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58029" y="3334786"/>
            <a:ext cx="1942241" cy="1889551"/>
          </a:xfrm>
          <a:prstGeom prst="ellipse">
            <a:avLst/>
          </a:prstGeom>
          <a:solidFill>
            <a:srgbClr val="F2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Arc 14">
            <a:extLst>
              <a:ext uri="{FF2B5EF4-FFF2-40B4-BE49-F238E27FC236}">
                <a16:creationId xmlns:a16="http://schemas.microsoft.com/office/drawing/2014/main" id="{AF3599B5-9C29-B920-56B8-097BA7B0AA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474479" y="1096414"/>
            <a:ext cx="2987899" cy="2987899"/>
          </a:xfrm>
          <a:prstGeom prst="arc">
            <a:avLst>
              <a:gd name="adj1" fmla="val 14455503"/>
              <a:gd name="adj2" fmla="val 227775"/>
            </a:avLst>
          </a:prstGeom>
          <a:ln w="127000" cap="rnd">
            <a:solidFill>
              <a:srgbClr val="F25C40"/>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7AE0089-024E-D60D-B2A1-91DC3A6C4F0F}"/>
              </a:ext>
            </a:extLst>
          </p:cNvPr>
          <p:cNvSpPr>
            <a:spLocks noGrp="1"/>
          </p:cNvSpPr>
          <p:nvPr>
            <p:ph type="title"/>
          </p:nvPr>
        </p:nvSpPr>
        <p:spPr>
          <a:xfrm>
            <a:off x="4123821" y="2265698"/>
            <a:ext cx="7644627" cy="2013863"/>
          </a:xfrm>
        </p:spPr>
        <p:txBody>
          <a:bodyPr vert="horz" lIns="91440" tIns="45720" rIns="91440" bIns="45720" rtlCol="0" anchor="b">
            <a:noAutofit/>
          </a:bodyPr>
          <a:lstStyle/>
          <a:p>
            <a:r>
              <a:rPr lang="en-US" kern="1200" dirty="0">
                <a:solidFill>
                  <a:schemeClr val="tx1"/>
                </a:solidFill>
                <a:latin typeface="TT Norms Pro" panose="02000503030000020003" pitchFamily="50" charset="0"/>
              </a:rPr>
              <a:t>From Theory to Action: Harnessing Bowtie Analysis for Real Results</a:t>
            </a:r>
          </a:p>
        </p:txBody>
      </p:sp>
      <p:sp>
        <p:nvSpPr>
          <p:cNvPr id="8" name="Content Placeholder 2">
            <a:extLst>
              <a:ext uri="{FF2B5EF4-FFF2-40B4-BE49-F238E27FC236}">
                <a16:creationId xmlns:a16="http://schemas.microsoft.com/office/drawing/2014/main" id="{9FCF5935-0307-8923-A521-90F3C66A0FE3}"/>
              </a:ext>
            </a:extLst>
          </p:cNvPr>
          <p:cNvSpPr txBox="1">
            <a:spLocks/>
          </p:cNvSpPr>
          <p:nvPr/>
        </p:nvSpPr>
        <p:spPr>
          <a:xfrm>
            <a:off x="4123821" y="4482072"/>
            <a:ext cx="6251110" cy="128262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200" dirty="0"/>
              <a:t>Christian Young</a:t>
            </a:r>
          </a:p>
          <a:p>
            <a:endParaRPr lang="en-US" sz="2200" dirty="0"/>
          </a:p>
          <a:p>
            <a:pPr marL="0" indent="0">
              <a:buFont typeface="Arial" panose="020B0604020202020204" pitchFamily="34" charset="0"/>
              <a:buNone/>
            </a:pPr>
            <a:r>
              <a:rPr lang="en-US" sz="2200" dirty="0"/>
              <a:t>	</a:t>
            </a:r>
          </a:p>
        </p:txBody>
      </p:sp>
      <p:pic>
        <p:nvPicPr>
          <p:cNvPr id="3" name="Picture 2" descr="A black and white logo&#10;&#10;Description automatically generated">
            <a:extLst>
              <a:ext uri="{FF2B5EF4-FFF2-40B4-BE49-F238E27FC236}">
                <a16:creationId xmlns:a16="http://schemas.microsoft.com/office/drawing/2014/main" id="{3C0BE76A-68D5-B66E-76CA-A818095ABC04}"/>
              </a:ext>
            </a:extLst>
          </p:cNvPr>
          <p:cNvPicPr>
            <a:picLocks noChangeAspect="1"/>
          </p:cNvPicPr>
          <p:nvPr/>
        </p:nvPicPr>
        <p:blipFill>
          <a:blip r:embed="rId3"/>
          <a:stretch>
            <a:fillRect/>
          </a:stretch>
        </p:blipFill>
        <p:spPr>
          <a:xfrm>
            <a:off x="9534988" y="5774122"/>
            <a:ext cx="2501675" cy="942298"/>
          </a:xfrm>
          <a:prstGeom prst="rect">
            <a:avLst/>
          </a:prstGeom>
        </p:spPr>
      </p:pic>
    </p:spTree>
    <p:extLst>
      <p:ext uri="{BB962C8B-B14F-4D97-AF65-F5344CB8AC3E}">
        <p14:creationId xmlns:p14="http://schemas.microsoft.com/office/powerpoint/2010/main" val="20542215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7DA431FD-3A6A-8F60-52B2-37FD9B08CBBD}"/>
              </a:ext>
            </a:extLst>
          </p:cNvPr>
          <p:cNvGraphicFramePr>
            <a:graphicFrameLocks noGrp="1"/>
          </p:cNvGraphicFramePr>
          <p:nvPr>
            <p:ph idx="1"/>
            <p:extLst>
              <p:ext uri="{D42A27DB-BD31-4B8C-83A1-F6EECF244321}">
                <p14:modId xmlns:p14="http://schemas.microsoft.com/office/powerpoint/2010/main" val="2520908124"/>
              </p:ext>
            </p:extLst>
          </p:nvPr>
        </p:nvGraphicFramePr>
        <p:xfrm>
          <a:off x="1063625" y="2971800"/>
          <a:ext cx="3686175" cy="3352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Content Placeholder 3">
            <a:extLst>
              <a:ext uri="{FF2B5EF4-FFF2-40B4-BE49-F238E27FC236}">
                <a16:creationId xmlns:a16="http://schemas.microsoft.com/office/drawing/2014/main" id="{C5ADAFD2-57E1-CDFB-F202-8B8288DA510A}"/>
              </a:ext>
            </a:extLst>
          </p:cNvPr>
          <p:cNvGraphicFramePr>
            <a:graphicFrameLocks/>
          </p:cNvGraphicFramePr>
          <p:nvPr>
            <p:extLst>
              <p:ext uri="{D42A27DB-BD31-4B8C-83A1-F6EECF244321}">
                <p14:modId xmlns:p14="http://schemas.microsoft.com/office/powerpoint/2010/main" val="1643654863"/>
              </p:ext>
            </p:extLst>
          </p:nvPr>
        </p:nvGraphicFramePr>
        <p:xfrm>
          <a:off x="4073525" y="2940939"/>
          <a:ext cx="3686175" cy="33528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6" name="Content Placeholder 3">
            <a:extLst>
              <a:ext uri="{FF2B5EF4-FFF2-40B4-BE49-F238E27FC236}">
                <a16:creationId xmlns:a16="http://schemas.microsoft.com/office/drawing/2014/main" id="{E58EDDF3-EF83-128F-04DD-510FB1548A9F}"/>
              </a:ext>
            </a:extLst>
          </p:cNvPr>
          <p:cNvGraphicFramePr>
            <a:graphicFrameLocks/>
          </p:cNvGraphicFramePr>
          <p:nvPr>
            <p:extLst>
              <p:ext uri="{D42A27DB-BD31-4B8C-83A1-F6EECF244321}">
                <p14:modId xmlns:p14="http://schemas.microsoft.com/office/powerpoint/2010/main" val="141651779"/>
              </p:ext>
            </p:extLst>
          </p:nvPr>
        </p:nvGraphicFramePr>
        <p:xfrm>
          <a:off x="7083425" y="2971800"/>
          <a:ext cx="3686175" cy="335280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7" name="Oval 6">
            <a:extLst>
              <a:ext uri="{FF2B5EF4-FFF2-40B4-BE49-F238E27FC236}">
                <a16:creationId xmlns:a16="http://schemas.microsoft.com/office/drawing/2014/main" id="{183B54A1-D8E4-BAA3-56E3-D348DFC72EA9}"/>
              </a:ext>
            </a:extLst>
          </p:cNvPr>
          <p:cNvSpPr/>
          <p:nvPr/>
        </p:nvSpPr>
        <p:spPr>
          <a:xfrm>
            <a:off x="4610100" y="482600"/>
            <a:ext cx="2663825" cy="1816100"/>
          </a:xfrm>
          <a:prstGeom prst="ellipse">
            <a:avLst/>
          </a:prstGeom>
          <a:solidFill>
            <a:srgbClr val="F25C40"/>
          </a:solidFill>
          <a:ln>
            <a:solidFill>
              <a:srgbClr val="F25C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Electrical Energy</a:t>
            </a:r>
          </a:p>
        </p:txBody>
      </p:sp>
      <p:sp>
        <p:nvSpPr>
          <p:cNvPr id="8" name="Down Arrow 7">
            <a:extLst>
              <a:ext uri="{FF2B5EF4-FFF2-40B4-BE49-F238E27FC236}">
                <a16:creationId xmlns:a16="http://schemas.microsoft.com/office/drawing/2014/main" id="{AF4C8763-183D-07D4-F276-8C5EDE3D5907}"/>
              </a:ext>
            </a:extLst>
          </p:cNvPr>
          <p:cNvSpPr/>
          <p:nvPr/>
        </p:nvSpPr>
        <p:spPr>
          <a:xfrm>
            <a:off x="5715000" y="2451100"/>
            <a:ext cx="508000" cy="393700"/>
          </a:xfrm>
          <a:prstGeom prst="downArrow">
            <a:avLst/>
          </a:prstGeom>
          <a:solidFill>
            <a:srgbClr val="F25C40"/>
          </a:solidFill>
          <a:ln>
            <a:solidFill>
              <a:srgbClr val="F25C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8">
            <a:extLst>
              <a:ext uri="{FF2B5EF4-FFF2-40B4-BE49-F238E27FC236}">
                <a16:creationId xmlns:a16="http://schemas.microsoft.com/office/drawing/2014/main" id="{9588AF5E-A38E-6ACB-950F-6290DB1446E3}"/>
              </a:ext>
            </a:extLst>
          </p:cNvPr>
          <p:cNvSpPr/>
          <p:nvPr/>
        </p:nvSpPr>
        <p:spPr>
          <a:xfrm rot="3260599">
            <a:off x="3968149" y="1846962"/>
            <a:ext cx="508000" cy="934340"/>
          </a:xfrm>
          <a:prstGeom prst="downArrow">
            <a:avLst/>
          </a:prstGeom>
          <a:solidFill>
            <a:srgbClr val="F25C40"/>
          </a:solidFill>
          <a:ln>
            <a:solidFill>
              <a:srgbClr val="F25C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a:extLst>
              <a:ext uri="{FF2B5EF4-FFF2-40B4-BE49-F238E27FC236}">
                <a16:creationId xmlns:a16="http://schemas.microsoft.com/office/drawing/2014/main" id="{DA431CE5-0FCF-F21B-13FE-CD02D091E7F7}"/>
              </a:ext>
            </a:extLst>
          </p:cNvPr>
          <p:cNvSpPr/>
          <p:nvPr/>
        </p:nvSpPr>
        <p:spPr>
          <a:xfrm rot="18618026">
            <a:off x="7410077" y="1864134"/>
            <a:ext cx="508000" cy="934340"/>
          </a:xfrm>
          <a:prstGeom prst="downArrow">
            <a:avLst/>
          </a:prstGeom>
          <a:solidFill>
            <a:srgbClr val="F25C40"/>
          </a:solidFill>
          <a:ln>
            <a:solidFill>
              <a:srgbClr val="F25C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45842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76152AB-DB4E-43E1-BE8B-9E2B5DE4CA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92544CF4-9B52-4A7B-A4B3-88C72729B7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743290"/>
          </a:xfrm>
          <a:prstGeom prst="rect">
            <a:avLst/>
          </a:prstGeom>
          <a:ln w="9525">
            <a:solidFill>
              <a:srgbClr val="DEDEDE"/>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Rectangle 14">
            <a:extLst>
              <a:ext uri="{FF2B5EF4-FFF2-40B4-BE49-F238E27FC236}">
                <a16:creationId xmlns:a16="http://schemas.microsoft.com/office/drawing/2014/main" id="{E75862C5-5C00-4421-BC7B-9B7B86DBC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729038"/>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D6F0260C-AD5E-4C58-8BC6-79AB27AB1EA7}"/>
              </a:ext>
            </a:extLst>
          </p:cNvPr>
          <p:cNvSpPr>
            <a:spLocks noGrp="1"/>
          </p:cNvSpPr>
          <p:nvPr>
            <p:ph type="title"/>
          </p:nvPr>
        </p:nvSpPr>
        <p:spPr>
          <a:xfrm>
            <a:off x="1115568" y="347730"/>
            <a:ext cx="10168128" cy="2052034"/>
          </a:xfrm>
        </p:spPr>
        <p:txBody>
          <a:bodyPr>
            <a:normAutofit/>
          </a:bodyPr>
          <a:lstStyle/>
          <a:p>
            <a:r>
              <a:rPr lang="en-AU" sz="4800"/>
              <a:t>What you need to do</a:t>
            </a:r>
          </a:p>
        </p:txBody>
      </p:sp>
      <p:sp>
        <p:nvSpPr>
          <p:cNvPr id="17" name="Rectangle 16">
            <a:extLst>
              <a:ext uri="{FF2B5EF4-FFF2-40B4-BE49-F238E27FC236}">
                <a16:creationId xmlns:a16="http://schemas.microsoft.com/office/drawing/2014/main" id="{089440EF-9BE9-4AE9-8C28-00B02296C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1010502"/>
            <a:ext cx="128016" cy="704088"/>
          </a:xfrm>
          <a:prstGeom prst="rect">
            <a:avLst/>
          </a:prstGeom>
          <a:solidFill>
            <a:srgbClr val="F25C40"/>
          </a:solidFill>
          <a:ln>
            <a:solidFill>
              <a:srgbClr val="F25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7" name="Content Placeholder 4">
            <a:extLst>
              <a:ext uri="{FF2B5EF4-FFF2-40B4-BE49-F238E27FC236}">
                <a16:creationId xmlns:a16="http://schemas.microsoft.com/office/drawing/2014/main" id="{E7165C2D-7255-34CF-B172-050E8D2278AD}"/>
              </a:ext>
            </a:extLst>
          </p:cNvPr>
          <p:cNvGraphicFramePr>
            <a:graphicFrameLocks noGrp="1"/>
          </p:cNvGraphicFramePr>
          <p:nvPr>
            <p:ph idx="1"/>
            <p:extLst>
              <p:ext uri="{D42A27DB-BD31-4B8C-83A1-F6EECF244321}">
                <p14:modId xmlns:p14="http://schemas.microsoft.com/office/powerpoint/2010/main" val="2707115108"/>
              </p:ext>
            </p:extLst>
          </p:nvPr>
        </p:nvGraphicFramePr>
        <p:xfrm>
          <a:off x="1115568" y="3241582"/>
          <a:ext cx="10168128" cy="27430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457188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rgbClr val="F25C40">
              <a:alpha val="62000"/>
            </a:srgbClr>
          </a:solidFill>
          <a:ln>
            <a:solidFill>
              <a:srgbClr val="F25C4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Content Placeholder 3" descr="A sign on the side of a road&#10;&#10;Description automatically generated with medium confidence">
            <a:extLst>
              <a:ext uri="{FF2B5EF4-FFF2-40B4-BE49-F238E27FC236}">
                <a16:creationId xmlns:a16="http://schemas.microsoft.com/office/drawing/2014/main" id="{323CA11A-3C33-D143-BABD-4CD0BD9C4B05}"/>
              </a:ext>
            </a:extLst>
          </p:cNvPr>
          <p:cNvPicPr>
            <a:picLocks noGrp="1" noChangeAspect="1"/>
          </p:cNvPicPr>
          <p:nvPr>
            <p:ph type="pic" sz="quarter" idx="10"/>
          </p:nvPr>
        </p:nvPicPr>
        <p:blipFill rotWithShape="1">
          <a:blip r:embed="rId3" cstate="hqprint">
            <a:extLst>
              <a:ext uri="{28A0092B-C50C-407E-A947-70E740481C1C}">
                <a14:useLocalDpi xmlns:a14="http://schemas.microsoft.com/office/drawing/2010/main"/>
              </a:ext>
            </a:extLst>
          </a:blip>
          <a:srcRect/>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Tree>
    <p:extLst>
      <p:ext uri="{BB962C8B-B14F-4D97-AF65-F5344CB8AC3E}">
        <p14:creationId xmlns:p14="http://schemas.microsoft.com/office/powerpoint/2010/main" val="39427145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4" descr="Light bulb on yellow background with sketched light beams and cord">
            <a:extLst>
              <a:ext uri="{FF2B5EF4-FFF2-40B4-BE49-F238E27FC236}">
                <a16:creationId xmlns:a16="http://schemas.microsoft.com/office/drawing/2014/main" id="{46A84EED-48ED-42B8-9251-20DA80F2843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sX0" fmla="*/ 0 w 4243589"/>
              <a:gd name="csY0" fmla="*/ 0 h 18288"/>
              <a:gd name="csX1" fmla="*/ 478919 w 4243589"/>
              <a:gd name="csY1" fmla="*/ 0 h 18288"/>
              <a:gd name="csX2" fmla="*/ 957839 w 4243589"/>
              <a:gd name="csY2" fmla="*/ 0 h 18288"/>
              <a:gd name="csX3" fmla="*/ 1521630 w 4243589"/>
              <a:gd name="csY3" fmla="*/ 0 h 18288"/>
              <a:gd name="csX4" fmla="*/ 2212729 w 4243589"/>
              <a:gd name="csY4" fmla="*/ 0 h 18288"/>
              <a:gd name="csX5" fmla="*/ 2734084 w 4243589"/>
              <a:gd name="csY5" fmla="*/ 0 h 18288"/>
              <a:gd name="csX6" fmla="*/ 3255439 w 4243589"/>
              <a:gd name="csY6" fmla="*/ 0 h 18288"/>
              <a:gd name="csX7" fmla="*/ 4243589 w 4243589"/>
              <a:gd name="csY7" fmla="*/ 0 h 18288"/>
              <a:gd name="csX8" fmla="*/ 4243589 w 4243589"/>
              <a:gd name="csY8" fmla="*/ 18288 h 18288"/>
              <a:gd name="csX9" fmla="*/ 3594926 w 4243589"/>
              <a:gd name="csY9" fmla="*/ 18288 h 18288"/>
              <a:gd name="csX10" fmla="*/ 3073571 w 4243589"/>
              <a:gd name="csY10" fmla="*/ 18288 h 18288"/>
              <a:gd name="csX11" fmla="*/ 2552216 w 4243589"/>
              <a:gd name="csY11" fmla="*/ 18288 h 18288"/>
              <a:gd name="csX12" fmla="*/ 1903553 w 4243589"/>
              <a:gd name="csY12" fmla="*/ 18288 h 18288"/>
              <a:gd name="csX13" fmla="*/ 1212454 w 4243589"/>
              <a:gd name="csY13" fmla="*/ 18288 h 18288"/>
              <a:gd name="csX14" fmla="*/ 733535 w 4243589"/>
              <a:gd name="csY14" fmla="*/ 18288 h 18288"/>
              <a:gd name="csX15" fmla="*/ 0 w 4243589"/>
              <a:gd name="csY15" fmla="*/ 18288 h 18288"/>
              <a:gd name="csX16" fmla="*/ 0 w 4243589"/>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25C40"/>
          </a:solidFill>
          <a:ln w="44450" cap="rnd">
            <a:solidFill>
              <a:srgbClr val="F25C40"/>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7B32D67-1924-6C4D-AF08-22400BD57A60}"/>
              </a:ext>
            </a:extLst>
          </p:cNvPr>
          <p:cNvSpPr>
            <a:spLocks noGrp="1"/>
          </p:cNvSpPr>
          <p:nvPr>
            <p:ph idx="1"/>
          </p:nvPr>
        </p:nvSpPr>
        <p:spPr>
          <a:xfrm>
            <a:off x="5297762" y="2706624"/>
            <a:ext cx="6251110" cy="3483864"/>
          </a:xfrm>
        </p:spPr>
        <p:txBody>
          <a:bodyPr>
            <a:normAutofit/>
          </a:bodyPr>
          <a:lstStyle/>
          <a:p>
            <a:pPr marL="0" indent="0">
              <a:buNone/>
            </a:pPr>
            <a:r>
              <a:rPr lang="en-US" sz="2200" dirty="0"/>
              <a:t>Ensuring that Bowie Analysis is only used for the analysis of single Loss of Control Events is a key strategy in mastering bowtie analysis.</a:t>
            </a:r>
          </a:p>
        </p:txBody>
      </p:sp>
    </p:spTree>
    <p:extLst>
      <p:ext uri="{BB962C8B-B14F-4D97-AF65-F5344CB8AC3E}">
        <p14:creationId xmlns:p14="http://schemas.microsoft.com/office/powerpoint/2010/main" val="11000269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6" name="Picture 2" descr="Do you get nervous before and during a performance?">
            <a:extLst>
              <a:ext uri="{FF2B5EF4-FFF2-40B4-BE49-F238E27FC236}">
                <a16:creationId xmlns:a16="http://schemas.microsoft.com/office/drawing/2014/main" id="{7E2789A4-8E35-8D45-B03C-404427142374}"/>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b="-1"/>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461BAE0-FC26-7E4F-89F8-87B7B09B81E7}"/>
              </a:ext>
            </a:extLst>
          </p:cNvPr>
          <p:cNvSpPr>
            <a:spLocks noGrp="1"/>
          </p:cNvSpPr>
          <p:nvPr>
            <p:ph type="title"/>
          </p:nvPr>
        </p:nvSpPr>
        <p:spPr>
          <a:xfrm>
            <a:off x="477980" y="1122363"/>
            <a:ext cx="4151169" cy="3204134"/>
          </a:xfrm>
        </p:spPr>
        <p:txBody>
          <a:bodyPr vert="horz" lIns="91440" tIns="45720" rIns="91440" bIns="45720" rtlCol="0" anchor="b">
            <a:normAutofit/>
          </a:bodyPr>
          <a:lstStyle/>
          <a:p>
            <a:r>
              <a:rPr lang="en-US" sz="4800" dirty="0">
                <a:latin typeface="+mj-lt"/>
              </a:rPr>
              <a:t>3. Are your Controlling Risk?</a:t>
            </a:r>
          </a:p>
        </p:txBody>
      </p:sp>
      <p:sp>
        <p:nvSpPr>
          <p:cNvPr id="3" name="Text Placeholder 2">
            <a:extLst>
              <a:ext uri="{FF2B5EF4-FFF2-40B4-BE49-F238E27FC236}">
                <a16:creationId xmlns:a16="http://schemas.microsoft.com/office/drawing/2014/main" id="{B8614836-38BE-2A49-95A9-48428B16A475}"/>
              </a:ext>
            </a:extLst>
          </p:cNvPr>
          <p:cNvSpPr>
            <a:spLocks noGrp="1"/>
          </p:cNvSpPr>
          <p:nvPr>
            <p:ph type="body" idx="1"/>
          </p:nvPr>
        </p:nvSpPr>
        <p:spPr>
          <a:xfrm>
            <a:off x="477980" y="4872922"/>
            <a:ext cx="4023359" cy="1208141"/>
          </a:xfrm>
        </p:spPr>
        <p:txBody>
          <a:bodyPr vert="horz" lIns="91440" tIns="45720" rIns="91440" bIns="45720" rtlCol="0">
            <a:normAutofit/>
          </a:bodyPr>
          <a:lstStyle/>
          <a:p>
            <a:r>
              <a:rPr lang="en-US" sz="2000" dirty="0">
                <a:solidFill>
                  <a:schemeClr val="tx1"/>
                </a:solidFill>
                <a:latin typeface="+mn-lt"/>
              </a:rPr>
              <a:t>Are your controls really controls?</a:t>
            </a:r>
          </a:p>
        </p:txBody>
      </p:sp>
      <p:sp>
        <p:nvSpPr>
          <p:cNvPr id="75" name="Rectangle 7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rgbClr val="F25C40"/>
          </a:solidFill>
          <a:ln>
            <a:solidFill>
              <a:srgbClr val="F25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7" name="Rectangle 7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F25C40"/>
          </a:solidFill>
          <a:ln w="3175">
            <a:solidFill>
              <a:srgbClr val="F25C4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08265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3" name="Rectangle 6152">
            <a:extLst>
              <a:ext uri="{FF2B5EF4-FFF2-40B4-BE49-F238E27FC236}">
                <a16:creationId xmlns:a16="http://schemas.microsoft.com/office/drawing/2014/main" id="{88263A24-0C1F-4677-B43C-4AE14E276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155" name="Rectangle 6154">
            <a:extLst>
              <a:ext uri="{FF2B5EF4-FFF2-40B4-BE49-F238E27FC236}">
                <a16:creationId xmlns:a16="http://schemas.microsoft.com/office/drawing/2014/main" id="{0ADDB668-2CA4-4D2B-9C34-3487CA33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553" y="304802"/>
            <a:ext cx="11097349" cy="1573149"/>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le 1">
            <a:extLst>
              <a:ext uri="{FF2B5EF4-FFF2-40B4-BE49-F238E27FC236}">
                <a16:creationId xmlns:a16="http://schemas.microsoft.com/office/drawing/2014/main" id="{60A44F1D-774C-9741-A7F0-BC274C20E018}"/>
              </a:ext>
            </a:extLst>
          </p:cNvPr>
          <p:cNvSpPr txBox="1">
            <a:spLocks/>
          </p:cNvSpPr>
          <p:nvPr/>
        </p:nvSpPr>
        <p:spPr>
          <a:xfrm>
            <a:off x="868680" y="405575"/>
            <a:ext cx="5001768" cy="1371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ontserrat" pitchFamily="2" charset="77"/>
                <a:ea typeface="+mj-ea"/>
                <a:cs typeface="+mj-cs"/>
              </a:defRPr>
            </a:lvl1pPr>
          </a:lstStyle>
          <a:p>
            <a:pPr>
              <a:spcAft>
                <a:spcPts val="600"/>
              </a:spcAft>
            </a:pPr>
            <a:r>
              <a:rPr lang="en-US" sz="3600">
                <a:latin typeface="+mj-lt"/>
              </a:rPr>
              <a:t>Imagine if</a:t>
            </a:r>
          </a:p>
        </p:txBody>
      </p:sp>
      <p:sp>
        <p:nvSpPr>
          <p:cNvPr id="6157" name="Rectangle 6156">
            <a:extLst>
              <a:ext uri="{FF2B5EF4-FFF2-40B4-BE49-F238E27FC236}">
                <a16:creationId xmlns:a16="http://schemas.microsoft.com/office/drawing/2014/main" id="{2568BC19-F052-4108-93E1-6A3D1DEC0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4784" y="764424"/>
            <a:ext cx="128016" cy="653903"/>
          </a:xfrm>
          <a:prstGeom prst="rect">
            <a:avLst/>
          </a:prstGeom>
          <a:solidFill>
            <a:srgbClr val="F25C40"/>
          </a:solidFill>
          <a:ln>
            <a:solidFill>
              <a:srgbClr val="F25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59" name="Rectangle 6158">
            <a:extLst>
              <a:ext uri="{FF2B5EF4-FFF2-40B4-BE49-F238E27FC236}">
                <a16:creationId xmlns:a16="http://schemas.microsoft.com/office/drawing/2014/main" id="{D5FD337D-4D6B-4C8B-B6F5-121097E098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86984" y="1071836"/>
            <a:ext cx="1021458"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146" name="Picture 2" descr="Football tactics and strategy team formation Vector Image">
            <a:extLst>
              <a:ext uri="{FF2B5EF4-FFF2-40B4-BE49-F238E27FC236}">
                <a16:creationId xmlns:a16="http://schemas.microsoft.com/office/drawing/2014/main" id="{2376AEC9-38F8-2322-1DC8-37C35A1B656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532"/>
          <a:stretch/>
        </p:blipFill>
        <p:spPr bwMode="auto">
          <a:xfrm>
            <a:off x="549058" y="2404930"/>
            <a:ext cx="5431536" cy="357856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Parlour touts Henry as potential future Arsenal boss | My Football">
            <a:extLst>
              <a:ext uri="{FF2B5EF4-FFF2-40B4-BE49-F238E27FC236}">
                <a16:creationId xmlns:a16="http://schemas.microsoft.com/office/drawing/2014/main" id="{DC179296-F8C0-8634-AC39-24738B20BB13}"/>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211408" y="2294953"/>
            <a:ext cx="5431536" cy="3788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41554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25C40"/>
          </a:solidFill>
          <a:ln w="12700" cap="flat" cmpd="sng" algn="ctr">
            <a:solidFill>
              <a:srgbClr val="F25C40"/>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solidFill>
            <a:srgbClr val="F25C40"/>
          </a:solidFill>
          <a:ln>
            <a:solidFill>
              <a:srgbClr val="F25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solidFill>
            <a:srgbClr val="F25C40"/>
          </a:solidFill>
          <a:ln>
            <a:solidFill>
              <a:srgbClr val="F25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solidFill>
            <a:srgbClr val="F25C40"/>
          </a:solidFill>
          <a:ln>
            <a:solidFill>
              <a:srgbClr val="F25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Rectangle 21">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solidFill>
            <a:srgbClr val="F25C40"/>
          </a:solidFill>
          <a:ln>
            <a:solidFill>
              <a:srgbClr val="F25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08FB814-ED0C-F942-AEE3-B300B020F41A}"/>
              </a:ext>
            </a:extLst>
          </p:cNvPr>
          <p:cNvSpPr>
            <a:spLocks noGrp="1"/>
          </p:cNvSpPr>
          <p:nvPr>
            <p:ph type="title"/>
          </p:nvPr>
        </p:nvSpPr>
        <p:spPr>
          <a:xfrm>
            <a:off x="466722" y="586855"/>
            <a:ext cx="3201366" cy="3387497"/>
          </a:xfrm>
        </p:spPr>
        <p:txBody>
          <a:bodyPr anchor="b">
            <a:normAutofit/>
          </a:bodyPr>
          <a:lstStyle/>
          <a:p>
            <a:pPr algn="r"/>
            <a:r>
              <a:rPr lang="en-US" dirty="0">
                <a:solidFill>
                  <a:srgbClr val="FFFFFF"/>
                </a:solidFill>
              </a:rPr>
              <a:t>Sound Familiar?</a:t>
            </a:r>
          </a:p>
        </p:txBody>
      </p:sp>
      <p:sp>
        <p:nvSpPr>
          <p:cNvPr id="5" name="Content Placeholder 4">
            <a:extLst>
              <a:ext uri="{FF2B5EF4-FFF2-40B4-BE49-F238E27FC236}">
                <a16:creationId xmlns:a16="http://schemas.microsoft.com/office/drawing/2014/main" id="{F6085EA9-B2A1-BC46-894C-594F2E09BD7C}"/>
              </a:ext>
            </a:extLst>
          </p:cNvPr>
          <p:cNvSpPr>
            <a:spLocks noGrp="1"/>
          </p:cNvSpPr>
          <p:nvPr>
            <p:ph idx="1"/>
          </p:nvPr>
        </p:nvSpPr>
        <p:spPr>
          <a:xfrm>
            <a:off x="4367695" y="649480"/>
            <a:ext cx="7357583" cy="5546047"/>
          </a:xfrm>
        </p:spPr>
        <p:txBody>
          <a:bodyPr anchor="ctr">
            <a:normAutofit/>
          </a:bodyPr>
          <a:lstStyle/>
          <a:p>
            <a:r>
              <a:rPr lang="en-US" sz="2000" dirty="0"/>
              <a:t>Controls are broad statements</a:t>
            </a:r>
          </a:p>
          <a:p>
            <a:r>
              <a:rPr lang="en-US" sz="2000" dirty="0"/>
              <a:t>Controls are copied over risk assessment after risk assessment.</a:t>
            </a:r>
          </a:p>
          <a:p>
            <a:r>
              <a:rPr lang="en-US" sz="2000" dirty="0"/>
              <a:t>Controls are not validated with SHMS documentation</a:t>
            </a:r>
          </a:p>
          <a:p>
            <a:r>
              <a:rPr lang="en-US" sz="2000" dirty="0"/>
              <a:t>The control (as described) cannot be audited.</a:t>
            </a:r>
          </a:p>
          <a:p>
            <a:r>
              <a:rPr lang="en-US" sz="2000" dirty="0"/>
              <a:t>Unable to perform Control effectiveness assessments of controls as they are no specific</a:t>
            </a:r>
          </a:p>
        </p:txBody>
      </p:sp>
    </p:spTree>
    <p:extLst>
      <p:ext uri="{BB962C8B-B14F-4D97-AF65-F5344CB8AC3E}">
        <p14:creationId xmlns:p14="http://schemas.microsoft.com/office/powerpoint/2010/main" val="41447404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CD0EA0-C31F-0940-B7D6-9076DC2B501A}"/>
              </a:ext>
            </a:extLst>
          </p:cNvPr>
          <p:cNvSpPr>
            <a:spLocks noGrp="1"/>
          </p:cNvSpPr>
          <p:nvPr>
            <p:ph type="title"/>
          </p:nvPr>
        </p:nvSpPr>
        <p:spPr>
          <a:xfrm>
            <a:off x="841248" y="548640"/>
            <a:ext cx="3600860" cy="5431536"/>
          </a:xfrm>
        </p:spPr>
        <p:txBody>
          <a:bodyPr>
            <a:normAutofit/>
          </a:bodyPr>
          <a:lstStyle/>
          <a:p>
            <a:r>
              <a:rPr lang="en-US" sz="5400" dirty="0"/>
              <a:t>Imagine</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sX0" fmla="*/ 0 w 4480560"/>
              <a:gd name="csY0" fmla="*/ 0 h 18288"/>
              <a:gd name="csX1" fmla="*/ 595274 w 4480560"/>
              <a:gd name="csY1" fmla="*/ 0 h 18288"/>
              <a:gd name="csX2" fmla="*/ 1100938 w 4480560"/>
              <a:gd name="csY2" fmla="*/ 0 h 18288"/>
              <a:gd name="csX3" fmla="*/ 1651406 w 4480560"/>
              <a:gd name="csY3" fmla="*/ 0 h 18288"/>
              <a:gd name="csX4" fmla="*/ 2336292 w 4480560"/>
              <a:gd name="csY4" fmla="*/ 0 h 18288"/>
              <a:gd name="csX5" fmla="*/ 2931566 w 4480560"/>
              <a:gd name="csY5" fmla="*/ 0 h 18288"/>
              <a:gd name="csX6" fmla="*/ 3482035 w 4480560"/>
              <a:gd name="csY6" fmla="*/ 0 h 18288"/>
              <a:gd name="csX7" fmla="*/ 4480560 w 4480560"/>
              <a:gd name="csY7" fmla="*/ 0 h 18288"/>
              <a:gd name="csX8" fmla="*/ 4480560 w 4480560"/>
              <a:gd name="csY8" fmla="*/ 18288 h 18288"/>
              <a:gd name="csX9" fmla="*/ 3840480 w 4480560"/>
              <a:gd name="csY9" fmla="*/ 18288 h 18288"/>
              <a:gd name="csX10" fmla="*/ 3290011 w 4480560"/>
              <a:gd name="csY10" fmla="*/ 18288 h 18288"/>
              <a:gd name="csX11" fmla="*/ 2560320 w 4480560"/>
              <a:gd name="csY11" fmla="*/ 18288 h 18288"/>
              <a:gd name="csX12" fmla="*/ 1965046 w 4480560"/>
              <a:gd name="csY12" fmla="*/ 18288 h 18288"/>
              <a:gd name="csX13" fmla="*/ 1459382 w 4480560"/>
              <a:gd name="csY13" fmla="*/ 18288 h 18288"/>
              <a:gd name="csX14" fmla="*/ 774497 w 4480560"/>
              <a:gd name="csY14" fmla="*/ 18288 h 18288"/>
              <a:gd name="csX15" fmla="*/ 0 w 4480560"/>
              <a:gd name="csY15" fmla="*/ 18288 h 18288"/>
              <a:gd name="csX16" fmla="*/ 0 w 4480560"/>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rgbClr val="F25C40"/>
          </a:solidFill>
          <a:ln w="41275" cap="rnd">
            <a:solidFill>
              <a:srgbClr val="F25C40"/>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B90986D-158F-D144-9BB0-C200FF71B57E}"/>
              </a:ext>
            </a:extLst>
          </p:cNvPr>
          <p:cNvSpPr>
            <a:spLocks noGrp="1"/>
          </p:cNvSpPr>
          <p:nvPr>
            <p:ph idx="1"/>
          </p:nvPr>
        </p:nvSpPr>
        <p:spPr>
          <a:xfrm>
            <a:off x="5126418" y="552091"/>
            <a:ext cx="6224335" cy="5431536"/>
          </a:xfrm>
        </p:spPr>
        <p:txBody>
          <a:bodyPr anchor="ctr">
            <a:normAutofit/>
          </a:bodyPr>
          <a:lstStyle/>
          <a:p>
            <a:pPr marL="0" indent="0">
              <a:buNone/>
            </a:pPr>
            <a:r>
              <a:rPr lang="en-US" sz="2200" dirty="0"/>
              <a:t>Controls are specific</a:t>
            </a:r>
          </a:p>
          <a:p>
            <a:pPr marL="0" indent="0">
              <a:buNone/>
            </a:pPr>
            <a:endParaRPr lang="en-US" sz="2200" dirty="0"/>
          </a:p>
          <a:p>
            <a:pPr marL="0" indent="0">
              <a:buNone/>
            </a:pPr>
            <a:r>
              <a:rPr lang="en-US" sz="2200" dirty="0"/>
              <a:t>Key controls have control effectiveness performed on them</a:t>
            </a:r>
          </a:p>
          <a:p>
            <a:pPr marL="0" indent="0">
              <a:buNone/>
            </a:pPr>
            <a:endParaRPr lang="en-US" sz="2200" dirty="0"/>
          </a:p>
        </p:txBody>
      </p:sp>
    </p:spTree>
    <p:extLst>
      <p:ext uri="{BB962C8B-B14F-4D97-AF65-F5344CB8AC3E}">
        <p14:creationId xmlns:p14="http://schemas.microsoft.com/office/powerpoint/2010/main" val="36053774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Magnifying glass and question mark">
            <a:extLst>
              <a:ext uri="{FF2B5EF4-FFF2-40B4-BE49-F238E27FC236}">
                <a16:creationId xmlns:a16="http://schemas.microsoft.com/office/drawing/2014/main" id="{36C68280-EC02-4F9D-7B1C-AB8DB04B6682}"/>
              </a:ext>
            </a:extLst>
          </p:cNvPr>
          <p:cNvPicPr>
            <a:picLocks noChangeAspect="1"/>
          </p:cNvPicPr>
          <p:nvPr/>
        </p:nvPicPr>
        <p:blipFill rotWithShape="1">
          <a:blip r:embed="rId3"/>
          <a:srcRect l="26740" r="23092"/>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id="{A6BB7CE6-CC50-28D8-89A9-F93415D135F2}"/>
              </a:ext>
            </a:extLst>
          </p:cNvPr>
          <p:cNvSpPr>
            <a:spLocks noGrp="1"/>
          </p:cNvSpPr>
          <p:nvPr>
            <p:ph idx="1"/>
          </p:nvPr>
        </p:nvSpPr>
        <p:spPr>
          <a:xfrm>
            <a:off x="6513788" y="2333297"/>
            <a:ext cx="4840010" cy="3843666"/>
          </a:xfrm>
        </p:spPr>
        <p:txBody>
          <a:bodyPr>
            <a:normAutofit/>
          </a:bodyPr>
          <a:lstStyle/>
          <a:p>
            <a:pPr marL="0" indent="0">
              <a:buNone/>
            </a:pPr>
            <a:r>
              <a:rPr lang="en-US" sz="2000" dirty="0"/>
              <a:t>Why is it important that we ensure our controls are specific, measurable and auditable?</a:t>
            </a:r>
          </a:p>
        </p:txBody>
      </p:sp>
    </p:spTree>
    <p:extLst>
      <p:ext uri="{BB962C8B-B14F-4D97-AF65-F5344CB8AC3E}">
        <p14:creationId xmlns:p14="http://schemas.microsoft.com/office/powerpoint/2010/main" val="20446158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B3F46-0D4B-DD9E-678E-A1E36F1FA2C9}"/>
              </a:ext>
            </a:extLst>
          </p:cNvPr>
          <p:cNvSpPr>
            <a:spLocks noGrp="1"/>
          </p:cNvSpPr>
          <p:nvPr>
            <p:ph type="title"/>
          </p:nvPr>
        </p:nvSpPr>
        <p:spPr>
          <a:xfrm>
            <a:off x="466344" y="538861"/>
            <a:ext cx="7016124" cy="1325563"/>
          </a:xfrm>
        </p:spPr>
        <p:txBody>
          <a:bodyPr/>
          <a:lstStyle/>
          <a:p>
            <a:r>
              <a:rPr lang="en-US" dirty="0"/>
              <a:t>Controls Fail</a:t>
            </a:r>
          </a:p>
        </p:txBody>
      </p:sp>
      <p:pic>
        <p:nvPicPr>
          <p:cNvPr id="6" name="Picture 5" descr="Graphical user interface&#10;&#10;Description automatically generated with low confidence">
            <a:extLst>
              <a:ext uri="{FF2B5EF4-FFF2-40B4-BE49-F238E27FC236}">
                <a16:creationId xmlns:a16="http://schemas.microsoft.com/office/drawing/2014/main" id="{12FDBB15-E944-A6F2-E0CB-7ACF1ABE24E9}"/>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168241" y="408136"/>
            <a:ext cx="1380730" cy="1907687"/>
          </a:xfrm>
          <a:prstGeom prst="rect">
            <a:avLst/>
          </a:prstGeom>
        </p:spPr>
      </p:pic>
      <p:pic>
        <p:nvPicPr>
          <p:cNvPr id="7" name="Content Placeholder 6" descr="Text&#10;&#10;Description automatically generated">
            <a:extLst>
              <a:ext uri="{FF2B5EF4-FFF2-40B4-BE49-F238E27FC236}">
                <a16:creationId xmlns:a16="http://schemas.microsoft.com/office/drawing/2014/main" id="{0073055F-D092-A68F-CBB5-51BF03B7EF0E}"/>
              </a:ext>
            </a:extLst>
          </p:cNvPr>
          <p:cNvPicPr>
            <a:picLocks noGrp="1"/>
          </p:cNvPicPr>
          <p:nvPr>
            <p:ph idx="1"/>
          </p:nvPr>
        </p:nvPicPr>
        <p:blipFill>
          <a:blip r:embed="rId4" cstate="screen">
            <a:extLst>
              <a:ext uri="{28A0092B-C50C-407E-A947-70E740481C1C}">
                <a14:useLocalDpi xmlns:a14="http://schemas.microsoft.com/office/drawing/2010/main" val="0"/>
              </a:ext>
            </a:extLst>
          </a:blip>
          <a:stretch>
            <a:fillRect/>
          </a:stretch>
        </p:blipFill>
        <p:spPr>
          <a:xfrm>
            <a:off x="6096000" y="408136"/>
            <a:ext cx="5629656" cy="3520183"/>
          </a:xfrm>
          <a:prstGeom prst="rect">
            <a:avLst/>
          </a:prstGeom>
        </p:spPr>
      </p:pic>
      <p:pic>
        <p:nvPicPr>
          <p:cNvPr id="8" name="Content Placeholder 6" descr="Text&#10;&#10;Description automatically generated">
            <a:extLst>
              <a:ext uri="{FF2B5EF4-FFF2-40B4-BE49-F238E27FC236}">
                <a16:creationId xmlns:a16="http://schemas.microsoft.com/office/drawing/2014/main" id="{373FF1EA-3FDC-1EFB-D65D-D49FFE8A84CD}"/>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466344" y="3442922"/>
            <a:ext cx="5417470" cy="2469051"/>
          </a:xfrm>
          <a:prstGeom prst="rect">
            <a:avLst/>
          </a:prstGeom>
        </p:spPr>
      </p:pic>
    </p:spTree>
    <p:extLst>
      <p:ext uri="{BB962C8B-B14F-4D97-AF65-F5344CB8AC3E}">
        <p14:creationId xmlns:p14="http://schemas.microsoft.com/office/powerpoint/2010/main" val="30541302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solidFill>
            <a:srgbClr val="F2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solidFill>
            <a:srgbClr val="F2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7A077D8-FA5E-B34F-AAE5-CFCCED97F053}"/>
              </a:ext>
            </a:extLst>
          </p:cNvPr>
          <p:cNvSpPr>
            <a:spLocks noGrp="1"/>
          </p:cNvSpPr>
          <p:nvPr>
            <p:ph type="title"/>
          </p:nvPr>
        </p:nvSpPr>
        <p:spPr>
          <a:xfrm>
            <a:off x="1383564" y="348865"/>
            <a:ext cx="9718111" cy="1576446"/>
          </a:xfrm>
        </p:spPr>
        <p:txBody>
          <a:bodyPr anchor="ctr">
            <a:normAutofit/>
          </a:bodyPr>
          <a:lstStyle/>
          <a:p>
            <a:r>
              <a:rPr lang="en-US" dirty="0">
                <a:solidFill>
                  <a:srgbClr val="FFFFFF"/>
                </a:solidFill>
              </a:rPr>
              <a:t>3 Gets</a:t>
            </a:r>
          </a:p>
        </p:txBody>
      </p:sp>
      <p:graphicFrame>
        <p:nvGraphicFramePr>
          <p:cNvPr id="5" name="Content Placeholder 2">
            <a:extLst>
              <a:ext uri="{FF2B5EF4-FFF2-40B4-BE49-F238E27FC236}">
                <a16:creationId xmlns:a16="http://schemas.microsoft.com/office/drawing/2014/main" id="{FB135E78-A35F-4F94-B4ED-25D4B334507D}"/>
              </a:ext>
            </a:extLst>
          </p:cNvPr>
          <p:cNvGraphicFramePr>
            <a:graphicFrameLocks noGrp="1"/>
          </p:cNvGraphicFramePr>
          <p:nvPr>
            <p:ph idx="1"/>
            <p:extLst>
              <p:ext uri="{D42A27DB-BD31-4B8C-83A1-F6EECF244321}">
                <p14:modId xmlns:p14="http://schemas.microsoft.com/office/powerpoint/2010/main" val="1322764265"/>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861392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8C126-A98B-4BA7-A217-E048EE8F3663}"/>
              </a:ext>
            </a:extLst>
          </p:cNvPr>
          <p:cNvSpPr>
            <a:spLocks noGrp="1"/>
          </p:cNvSpPr>
          <p:nvPr>
            <p:ph type="title"/>
          </p:nvPr>
        </p:nvSpPr>
        <p:spPr/>
        <p:txBody>
          <a:bodyPr/>
          <a:lstStyle/>
          <a:p>
            <a:r>
              <a:rPr lang="en-AU" dirty="0"/>
              <a:t>A Control</a:t>
            </a:r>
          </a:p>
        </p:txBody>
      </p:sp>
      <p:sp>
        <p:nvSpPr>
          <p:cNvPr id="3" name="Content Placeholder 2">
            <a:extLst>
              <a:ext uri="{FF2B5EF4-FFF2-40B4-BE49-F238E27FC236}">
                <a16:creationId xmlns:a16="http://schemas.microsoft.com/office/drawing/2014/main" id="{E645F9AA-70B0-4EAA-89D6-FCFD1A9B3E62}"/>
              </a:ext>
            </a:extLst>
          </p:cNvPr>
          <p:cNvSpPr>
            <a:spLocks noGrp="1"/>
          </p:cNvSpPr>
          <p:nvPr>
            <p:ph idx="1"/>
          </p:nvPr>
        </p:nvSpPr>
        <p:spPr>
          <a:xfrm>
            <a:off x="466344" y="1999361"/>
            <a:ext cx="7687056" cy="4351338"/>
          </a:xfrm>
        </p:spPr>
        <p:txBody>
          <a:bodyPr>
            <a:normAutofit fontScale="85000" lnSpcReduction="10000"/>
          </a:bodyPr>
          <a:lstStyle/>
          <a:p>
            <a:r>
              <a:rPr lang="en-GB" dirty="0"/>
              <a:t>Is;</a:t>
            </a:r>
          </a:p>
          <a:p>
            <a:pPr lvl="1"/>
            <a:r>
              <a:rPr lang="en-GB" dirty="0"/>
              <a:t>An act, or,</a:t>
            </a:r>
          </a:p>
          <a:p>
            <a:pPr lvl="1"/>
            <a:r>
              <a:rPr lang="en-GB" dirty="0"/>
              <a:t>An object or,</a:t>
            </a:r>
          </a:p>
          <a:p>
            <a:pPr lvl="1"/>
            <a:r>
              <a:rPr lang="en-GB" dirty="0"/>
              <a:t>A technological system.</a:t>
            </a:r>
          </a:p>
          <a:p>
            <a:pPr lvl="1"/>
            <a:endParaRPr lang="en-GB" dirty="0"/>
          </a:p>
          <a:p>
            <a:pPr marL="228600" lvl="1">
              <a:lnSpc>
                <a:spcPct val="100000"/>
              </a:lnSpc>
              <a:spcBef>
                <a:spcPts val="1000"/>
              </a:spcBef>
            </a:pPr>
            <a:r>
              <a:rPr lang="en-GB" sz="2800" dirty="0"/>
              <a:t>Must be;</a:t>
            </a:r>
          </a:p>
          <a:p>
            <a:pPr lvl="1"/>
            <a:r>
              <a:rPr lang="en-GB" dirty="0"/>
              <a:t>Intended to arrest or mitigate an unwanted event. </a:t>
            </a:r>
          </a:p>
          <a:p>
            <a:pPr lvl="1"/>
            <a:r>
              <a:rPr lang="en-GB" dirty="0"/>
              <a:t>Specifiable, measurable and auditable</a:t>
            </a:r>
          </a:p>
          <a:p>
            <a:pPr lvl="1"/>
            <a:r>
              <a:rPr lang="en-GB" dirty="0"/>
              <a:t>Mapped to the management system (Impress)</a:t>
            </a:r>
          </a:p>
          <a:p>
            <a:pPr marL="0" indent="0">
              <a:buNone/>
            </a:pPr>
            <a:endParaRPr lang="en-GB" dirty="0"/>
          </a:p>
          <a:p>
            <a:endParaRPr lang="nb-NO" sz="1200" dirty="0"/>
          </a:p>
          <a:p>
            <a:pPr marL="0" indent="0">
              <a:buNone/>
            </a:pPr>
            <a:r>
              <a:rPr lang="nb-NO" sz="1200" i="1" dirty="0"/>
              <a:t>Adapted from: Rasmussen &amp; Svedung, 2000; Leveson, 2004.</a:t>
            </a:r>
            <a:endParaRPr lang="en-AU" sz="1200" i="1" dirty="0"/>
          </a:p>
        </p:txBody>
      </p:sp>
      <p:sp>
        <p:nvSpPr>
          <p:cNvPr id="5" name="Date Placeholder 4">
            <a:extLst>
              <a:ext uri="{FF2B5EF4-FFF2-40B4-BE49-F238E27FC236}">
                <a16:creationId xmlns:a16="http://schemas.microsoft.com/office/drawing/2014/main" id="{72BE41BF-7C1C-4668-B1F8-4BFAC75380C5}"/>
              </a:ext>
            </a:extLst>
          </p:cNvPr>
          <p:cNvSpPr>
            <a:spLocks noGrp="1"/>
          </p:cNvSpPr>
          <p:nvPr>
            <p:ph type="dt" sz="half" idx="4294967295"/>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lang="en-US" sz="1000" kern="1200" smtClean="0">
                <a:solidFill>
                  <a:schemeClr val="tx1">
                    <a:tint val="75000"/>
                  </a:schemeClr>
                </a:solidFill>
                <a:latin typeface="TT Norms Pro" panose="02000503030000020003"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432B39-12D9-43A5-81F9-5E5EA38EFA1D}" type="datetime1">
              <a:rPr lang="en-AU" smtClean="0"/>
              <a:pPr/>
              <a:t>17/12/2025</a:t>
            </a:fld>
            <a:endParaRPr lang="en-US" dirty="0"/>
          </a:p>
        </p:txBody>
      </p:sp>
      <p:sp>
        <p:nvSpPr>
          <p:cNvPr id="6" name="Footer Placeholder 5">
            <a:extLst>
              <a:ext uri="{FF2B5EF4-FFF2-40B4-BE49-F238E27FC236}">
                <a16:creationId xmlns:a16="http://schemas.microsoft.com/office/drawing/2014/main" id="{2BB3899F-52E7-4258-B5C6-BDF340C44D35}"/>
              </a:ext>
            </a:extLst>
          </p:cNvPr>
          <p:cNvSpPr>
            <a:spLocks noGrp="1"/>
          </p:cNvSpPr>
          <p:nvPr>
            <p:ph type="ftr" sz="quarter" idx="4294967295"/>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chemeClr val="tx1">
                    <a:tint val="75000"/>
                  </a:schemeClr>
                </a:solidFill>
                <a:latin typeface="TT Norms Pro" panose="02000503030000020003"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Critical Risk Management Master Class</a:t>
            </a:r>
            <a:endParaRPr lang="en-US" dirty="0"/>
          </a:p>
        </p:txBody>
      </p:sp>
      <p:sp>
        <p:nvSpPr>
          <p:cNvPr id="7" name="Slide Number Placeholder 6">
            <a:extLst>
              <a:ext uri="{FF2B5EF4-FFF2-40B4-BE49-F238E27FC236}">
                <a16:creationId xmlns:a16="http://schemas.microsoft.com/office/drawing/2014/main" id="{BEFAFC27-B96A-4992-9473-8A39BD83318F}"/>
              </a:ext>
            </a:extLst>
          </p:cNvPr>
          <p:cNvSpPr>
            <a:spLocks noGrp="1"/>
          </p:cNvSpPr>
          <p:nvPr>
            <p:ph type="sldNum" sz="quarter" idx="4294967295"/>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lang="en-US" sz="1000" kern="1200" smtClean="0">
                <a:solidFill>
                  <a:schemeClr val="tx1">
                    <a:tint val="75000"/>
                  </a:schemeClr>
                </a:solidFill>
                <a:latin typeface="TT Norms Pro" panose="02000503030000020003"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F2D6EE6-314A-DB4E-BFB9-B5400DCB827A}" type="slidenum">
              <a:rPr lang="en-AU" smtClean="0"/>
              <a:pPr/>
              <a:t>40</a:t>
            </a:fld>
            <a:endParaRPr lang="en-US" dirty="0"/>
          </a:p>
        </p:txBody>
      </p:sp>
      <p:sp>
        <p:nvSpPr>
          <p:cNvPr id="4" name="Content Placeholder 2">
            <a:extLst>
              <a:ext uri="{FF2B5EF4-FFF2-40B4-BE49-F238E27FC236}">
                <a16:creationId xmlns:a16="http://schemas.microsoft.com/office/drawing/2014/main" id="{218AAB86-1428-C7E4-C2CC-3C47EBBFC167}"/>
              </a:ext>
            </a:extLst>
          </p:cNvPr>
          <p:cNvSpPr txBox="1">
            <a:spLocks/>
          </p:cNvSpPr>
          <p:nvPr/>
        </p:nvSpPr>
        <p:spPr>
          <a:xfrm>
            <a:off x="8610600" y="1999361"/>
            <a:ext cx="3009898" cy="3843666"/>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ontserrat" pitchFamily="2" charset="77"/>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ontserrat" pitchFamily="2" charset="77"/>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ontserrat" pitchFamily="2" charset="77"/>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a:solidFill>
                  <a:srgbClr val="F25C40"/>
                </a:solidFill>
              </a:rPr>
              <a:t>Provide a rating out of 10 for your organisation</a:t>
            </a:r>
          </a:p>
        </p:txBody>
      </p:sp>
    </p:spTree>
    <p:extLst>
      <p:ext uri="{BB962C8B-B14F-4D97-AF65-F5344CB8AC3E}">
        <p14:creationId xmlns:p14="http://schemas.microsoft.com/office/powerpoint/2010/main" val="4270967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rgbClr val="F2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466F40-7D1C-4CE1-8024-3B26542B9769}"/>
              </a:ext>
            </a:extLst>
          </p:cNvPr>
          <p:cNvSpPr>
            <a:spLocks noGrp="1"/>
          </p:cNvSpPr>
          <p:nvPr>
            <p:ph type="title"/>
          </p:nvPr>
        </p:nvSpPr>
        <p:spPr>
          <a:xfrm>
            <a:off x="686834" y="1153572"/>
            <a:ext cx="3200400" cy="4461163"/>
          </a:xfrm>
        </p:spPr>
        <p:txBody>
          <a:bodyPr>
            <a:normAutofit/>
          </a:bodyPr>
          <a:lstStyle/>
          <a:p>
            <a:r>
              <a:rPr lang="en-AU" dirty="0">
                <a:solidFill>
                  <a:srgbClr val="FFFFFF"/>
                </a:solidFill>
              </a:rPr>
              <a:t>Act</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rgbClr val="F25C4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3BB0D7C-1462-46B9-8016-2BA420734968}"/>
              </a:ext>
            </a:extLst>
          </p:cNvPr>
          <p:cNvSpPr>
            <a:spLocks noGrp="1"/>
          </p:cNvSpPr>
          <p:nvPr>
            <p:ph idx="1"/>
          </p:nvPr>
        </p:nvSpPr>
        <p:spPr>
          <a:xfrm>
            <a:off x="4447308" y="591344"/>
            <a:ext cx="6906491" cy="5585619"/>
          </a:xfrm>
        </p:spPr>
        <p:txBody>
          <a:bodyPr anchor="ctr">
            <a:normAutofit/>
          </a:bodyPr>
          <a:lstStyle/>
          <a:p>
            <a:pPr marL="0" indent="0">
              <a:buNone/>
            </a:pPr>
            <a:r>
              <a:rPr lang="en-GB" dirty="0"/>
              <a:t>A human ‘act’, which of itself, arrests or mitigates an unwanted event.</a:t>
            </a:r>
          </a:p>
          <a:p>
            <a:pPr marL="0" indent="0">
              <a:buNone/>
            </a:pPr>
            <a:endParaRPr lang="en-GB" dirty="0"/>
          </a:p>
        </p:txBody>
      </p:sp>
    </p:spTree>
    <p:extLst>
      <p:ext uri="{BB962C8B-B14F-4D97-AF65-F5344CB8AC3E}">
        <p14:creationId xmlns:p14="http://schemas.microsoft.com/office/powerpoint/2010/main" val="32474107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F9560-C286-4D4F-9638-A8758AD23879}"/>
              </a:ext>
            </a:extLst>
          </p:cNvPr>
          <p:cNvSpPr>
            <a:spLocks noGrp="1"/>
          </p:cNvSpPr>
          <p:nvPr>
            <p:ph type="title"/>
          </p:nvPr>
        </p:nvSpPr>
        <p:spPr/>
        <p:txBody>
          <a:bodyPr/>
          <a:lstStyle/>
          <a:p>
            <a:r>
              <a:rPr lang="en-US" dirty="0"/>
              <a:t>Question?</a:t>
            </a:r>
          </a:p>
        </p:txBody>
      </p:sp>
      <p:sp>
        <p:nvSpPr>
          <p:cNvPr id="3" name="Content Placeholder 2">
            <a:extLst>
              <a:ext uri="{FF2B5EF4-FFF2-40B4-BE49-F238E27FC236}">
                <a16:creationId xmlns:a16="http://schemas.microsoft.com/office/drawing/2014/main" id="{68D44D98-B764-4F47-BF6C-D67731231EDE}"/>
              </a:ext>
            </a:extLst>
          </p:cNvPr>
          <p:cNvSpPr>
            <a:spLocks noGrp="1"/>
          </p:cNvSpPr>
          <p:nvPr>
            <p:ph idx="1"/>
          </p:nvPr>
        </p:nvSpPr>
        <p:spPr/>
        <p:txBody>
          <a:bodyPr>
            <a:normAutofit fontScale="92500" lnSpcReduction="10000"/>
          </a:bodyPr>
          <a:lstStyle/>
          <a:p>
            <a:r>
              <a:rPr lang="en-GB" dirty="0"/>
              <a:t>Is  “Isolation Procedure” an ‘act’ type control for the hazard of “Incorrect isolation” ?</a:t>
            </a:r>
          </a:p>
          <a:p>
            <a:endParaRPr lang="en-GB" dirty="0"/>
          </a:p>
          <a:p>
            <a:r>
              <a:rPr lang="en-GB" dirty="0"/>
              <a:t>No</a:t>
            </a:r>
          </a:p>
          <a:p>
            <a:pPr lvl="1"/>
            <a:r>
              <a:rPr lang="en-GB" dirty="0"/>
              <a:t>The “Isolation Procedure” does not define the ‘act’</a:t>
            </a:r>
          </a:p>
          <a:p>
            <a:pPr marL="457200" lvl="1" indent="0">
              <a:buNone/>
            </a:pPr>
            <a:endParaRPr lang="en-GB" dirty="0"/>
          </a:p>
          <a:p>
            <a:pPr marL="228600" lvl="1">
              <a:spcBef>
                <a:spcPts val="1000"/>
              </a:spcBef>
            </a:pPr>
            <a:r>
              <a:rPr lang="en-GB" sz="2800" dirty="0"/>
              <a:t>More appropriate Control Description</a:t>
            </a:r>
          </a:p>
          <a:p>
            <a:pPr lvl="1"/>
            <a:r>
              <a:rPr lang="en-GB" dirty="0"/>
              <a:t>Look inside the procedure for the specific ‘act’ which controls this hazard </a:t>
            </a:r>
          </a:p>
          <a:p>
            <a:pPr lvl="2"/>
            <a:r>
              <a:rPr lang="en-GB" dirty="0"/>
              <a:t>e.g.. “Test the system is de-energised prior to commencing work”</a:t>
            </a:r>
          </a:p>
          <a:p>
            <a:pPr lvl="1"/>
            <a:r>
              <a:rPr lang="en-GB" dirty="0"/>
              <a:t>List this as the control</a:t>
            </a:r>
          </a:p>
        </p:txBody>
      </p:sp>
    </p:spTree>
    <p:extLst>
      <p:ext uri="{BB962C8B-B14F-4D97-AF65-F5344CB8AC3E}">
        <p14:creationId xmlns:p14="http://schemas.microsoft.com/office/powerpoint/2010/main" val="2312815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rgbClr val="F2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466F40-7D1C-4CE1-8024-3B26542B9769}"/>
              </a:ext>
            </a:extLst>
          </p:cNvPr>
          <p:cNvSpPr>
            <a:spLocks noGrp="1"/>
          </p:cNvSpPr>
          <p:nvPr>
            <p:ph type="title"/>
          </p:nvPr>
        </p:nvSpPr>
        <p:spPr>
          <a:xfrm>
            <a:off x="686834" y="1153572"/>
            <a:ext cx="3200400" cy="4461163"/>
          </a:xfrm>
        </p:spPr>
        <p:txBody>
          <a:bodyPr>
            <a:normAutofit/>
          </a:bodyPr>
          <a:lstStyle/>
          <a:p>
            <a:r>
              <a:rPr lang="en-AU">
                <a:solidFill>
                  <a:srgbClr val="FFFFFF"/>
                </a:solidFill>
              </a:rPr>
              <a:t>Object</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rgbClr val="F25C4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3BB0D7C-1462-46B9-8016-2BA420734968}"/>
              </a:ext>
            </a:extLst>
          </p:cNvPr>
          <p:cNvSpPr>
            <a:spLocks noGrp="1"/>
          </p:cNvSpPr>
          <p:nvPr>
            <p:ph idx="1"/>
          </p:nvPr>
        </p:nvSpPr>
        <p:spPr>
          <a:xfrm>
            <a:off x="4447308" y="591344"/>
            <a:ext cx="6906491" cy="5585619"/>
          </a:xfrm>
        </p:spPr>
        <p:txBody>
          <a:bodyPr anchor="ctr">
            <a:normAutofit/>
          </a:bodyPr>
          <a:lstStyle/>
          <a:p>
            <a:pPr marL="0" indent="0">
              <a:buNone/>
            </a:pPr>
            <a:r>
              <a:rPr lang="en-GB" dirty="0"/>
              <a:t>A physical, ‘engineered’ or designed ‘object’, which of itself, would arrest or mitigate an unwanted event.</a:t>
            </a:r>
          </a:p>
          <a:p>
            <a:endParaRPr lang="en-GB" dirty="0"/>
          </a:p>
        </p:txBody>
      </p:sp>
    </p:spTree>
    <p:extLst>
      <p:ext uri="{BB962C8B-B14F-4D97-AF65-F5344CB8AC3E}">
        <p14:creationId xmlns:p14="http://schemas.microsoft.com/office/powerpoint/2010/main" val="16729605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F9560-C286-4D4F-9638-A8758AD23879}"/>
              </a:ext>
            </a:extLst>
          </p:cNvPr>
          <p:cNvSpPr>
            <a:spLocks noGrp="1"/>
          </p:cNvSpPr>
          <p:nvPr>
            <p:ph type="title"/>
          </p:nvPr>
        </p:nvSpPr>
        <p:spPr/>
        <p:txBody>
          <a:bodyPr/>
          <a:lstStyle/>
          <a:p>
            <a:r>
              <a:rPr lang="en-US" dirty="0"/>
              <a:t>Question?</a:t>
            </a:r>
          </a:p>
        </p:txBody>
      </p:sp>
      <p:sp>
        <p:nvSpPr>
          <p:cNvPr id="3" name="Content Placeholder 2">
            <a:extLst>
              <a:ext uri="{FF2B5EF4-FFF2-40B4-BE49-F238E27FC236}">
                <a16:creationId xmlns:a16="http://schemas.microsoft.com/office/drawing/2014/main" id="{68D44D98-B764-4F47-BF6C-D67731231EDE}"/>
              </a:ext>
            </a:extLst>
          </p:cNvPr>
          <p:cNvSpPr>
            <a:spLocks noGrp="1"/>
          </p:cNvSpPr>
          <p:nvPr>
            <p:ph idx="1"/>
          </p:nvPr>
        </p:nvSpPr>
        <p:spPr/>
        <p:txBody>
          <a:bodyPr>
            <a:normAutofit/>
          </a:bodyPr>
          <a:lstStyle/>
          <a:p>
            <a:r>
              <a:rPr lang="en-GB" dirty="0"/>
              <a:t>Which of the following are object type controls?</a:t>
            </a:r>
          </a:p>
          <a:p>
            <a:pPr lvl="1"/>
            <a:r>
              <a:rPr lang="en-GB" dirty="0"/>
              <a:t>Seatbelts</a:t>
            </a:r>
          </a:p>
          <a:p>
            <a:pPr lvl="1"/>
            <a:r>
              <a:rPr lang="en-GB" dirty="0"/>
              <a:t>Flashing lights at rail crossings</a:t>
            </a:r>
          </a:p>
          <a:p>
            <a:pPr lvl="1"/>
            <a:r>
              <a:rPr lang="en-GB" dirty="0"/>
              <a:t>Fire sensors and alarm</a:t>
            </a:r>
          </a:p>
          <a:p>
            <a:endParaRPr lang="en-GB" dirty="0"/>
          </a:p>
          <a:p>
            <a:r>
              <a:rPr lang="en-GB" dirty="0"/>
              <a:t>Answer</a:t>
            </a:r>
          </a:p>
          <a:p>
            <a:pPr lvl="1"/>
            <a:r>
              <a:rPr lang="en-GB" dirty="0"/>
              <a:t>Fire sensors and alarm</a:t>
            </a:r>
          </a:p>
          <a:p>
            <a:pPr lvl="1"/>
            <a:r>
              <a:rPr lang="en-GB" dirty="0"/>
              <a:t>The other two require ‘acts’ to enable their success</a:t>
            </a:r>
          </a:p>
        </p:txBody>
      </p:sp>
    </p:spTree>
    <p:extLst>
      <p:ext uri="{BB962C8B-B14F-4D97-AF65-F5344CB8AC3E}">
        <p14:creationId xmlns:p14="http://schemas.microsoft.com/office/powerpoint/2010/main" val="1050182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rgbClr val="F2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466F40-7D1C-4CE1-8024-3B26542B9769}"/>
              </a:ext>
            </a:extLst>
          </p:cNvPr>
          <p:cNvSpPr>
            <a:spLocks noGrp="1"/>
          </p:cNvSpPr>
          <p:nvPr>
            <p:ph type="title"/>
          </p:nvPr>
        </p:nvSpPr>
        <p:spPr>
          <a:xfrm>
            <a:off x="686834" y="1153572"/>
            <a:ext cx="3200400" cy="4461163"/>
          </a:xfrm>
        </p:spPr>
        <p:txBody>
          <a:bodyPr>
            <a:normAutofit/>
          </a:bodyPr>
          <a:lstStyle/>
          <a:p>
            <a:r>
              <a:rPr lang="en-AU">
                <a:solidFill>
                  <a:srgbClr val="FFFFFF"/>
                </a:solidFill>
              </a:rPr>
              <a:t>System</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rgbClr val="F25C4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3BB0D7C-1462-46B9-8016-2BA420734968}"/>
              </a:ext>
            </a:extLst>
          </p:cNvPr>
          <p:cNvSpPr>
            <a:spLocks noGrp="1"/>
          </p:cNvSpPr>
          <p:nvPr>
            <p:ph idx="1"/>
          </p:nvPr>
        </p:nvSpPr>
        <p:spPr>
          <a:xfrm>
            <a:off x="4447308" y="591344"/>
            <a:ext cx="6906491" cy="5585619"/>
          </a:xfrm>
        </p:spPr>
        <p:txBody>
          <a:bodyPr anchor="ctr">
            <a:normAutofit/>
          </a:bodyPr>
          <a:lstStyle/>
          <a:p>
            <a:pPr marL="0" indent="0">
              <a:buNone/>
            </a:pPr>
            <a:r>
              <a:rPr lang="en-GB" dirty="0"/>
              <a:t>A combination - an object control that requires human acts to actuate, operate or respond.</a:t>
            </a:r>
          </a:p>
        </p:txBody>
      </p:sp>
    </p:spTree>
    <p:extLst>
      <p:ext uri="{BB962C8B-B14F-4D97-AF65-F5344CB8AC3E}">
        <p14:creationId xmlns:p14="http://schemas.microsoft.com/office/powerpoint/2010/main" val="14229106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rgbClr val="F2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466F40-7D1C-4CE1-8024-3B26542B9769}"/>
              </a:ext>
            </a:extLst>
          </p:cNvPr>
          <p:cNvSpPr>
            <a:spLocks noGrp="1"/>
          </p:cNvSpPr>
          <p:nvPr>
            <p:ph type="title"/>
          </p:nvPr>
        </p:nvSpPr>
        <p:spPr>
          <a:xfrm>
            <a:off x="686834" y="1153572"/>
            <a:ext cx="3200400" cy="4461163"/>
          </a:xfrm>
        </p:spPr>
        <p:txBody>
          <a:bodyPr>
            <a:normAutofit/>
          </a:bodyPr>
          <a:lstStyle/>
          <a:p>
            <a:r>
              <a:rPr lang="en-AU" sz="3700">
                <a:solidFill>
                  <a:srgbClr val="FFFFFF"/>
                </a:solidFill>
              </a:rPr>
              <a:t>Specific, Measurable, Auditable</a:t>
            </a:r>
          </a:p>
        </p:txBody>
      </p:sp>
      <p:sp>
        <p:nvSpPr>
          <p:cNvPr id="16" name="Arc 15">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rgbClr val="F25C4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3BB0D7C-1462-46B9-8016-2BA420734968}"/>
              </a:ext>
            </a:extLst>
          </p:cNvPr>
          <p:cNvSpPr>
            <a:spLocks noGrp="1"/>
          </p:cNvSpPr>
          <p:nvPr>
            <p:ph idx="1"/>
          </p:nvPr>
        </p:nvSpPr>
        <p:spPr>
          <a:xfrm>
            <a:off x="4447308" y="591344"/>
            <a:ext cx="6906491" cy="5585619"/>
          </a:xfrm>
        </p:spPr>
        <p:txBody>
          <a:bodyPr anchor="ctr">
            <a:normAutofit fontScale="77500" lnSpcReduction="20000"/>
          </a:bodyPr>
          <a:lstStyle/>
          <a:p>
            <a:pPr>
              <a:lnSpc>
                <a:spcPct val="120000"/>
              </a:lnSpc>
              <a:spcBef>
                <a:spcPts val="300"/>
              </a:spcBef>
              <a:spcAft>
                <a:spcPts val="300"/>
              </a:spcAft>
            </a:pPr>
            <a:r>
              <a:rPr lang="en-GB" dirty="0"/>
              <a:t>Specificity:</a:t>
            </a:r>
          </a:p>
          <a:p>
            <a:pPr lvl="1">
              <a:lnSpc>
                <a:spcPct val="120000"/>
              </a:lnSpc>
              <a:spcBef>
                <a:spcPts val="300"/>
              </a:spcBef>
              <a:spcAft>
                <a:spcPts val="300"/>
              </a:spcAft>
            </a:pPr>
            <a:r>
              <a:rPr lang="en-GB" dirty="0"/>
              <a:t>How would you describe the control to someone else such that they would know what to look for</a:t>
            </a:r>
          </a:p>
          <a:p>
            <a:pPr lvl="1">
              <a:lnSpc>
                <a:spcPct val="120000"/>
              </a:lnSpc>
              <a:spcBef>
                <a:spcPts val="300"/>
              </a:spcBef>
              <a:spcAft>
                <a:spcPts val="300"/>
              </a:spcAft>
            </a:pPr>
            <a:r>
              <a:rPr lang="en-GB" dirty="0"/>
              <a:t>E.g.. all drivers must drive a maximum 40km/hr through a school zone</a:t>
            </a:r>
          </a:p>
          <a:p>
            <a:pPr marL="457200" lvl="1" indent="0">
              <a:lnSpc>
                <a:spcPct val="120000"/>
              </a:lnSpc>
              <a:spcBef>
                <a:spcPts val="300"/>
              </a:spcBef>
              <a:spcAft>
                <a:spcPts val="300"/>
              </a:spcAft>
              <a:buNone/>
            </a:pPr>
            <a:endParaRPr lang="en-GB" dirty="0"/>
          </a:p>
          <a:p>
            <a:pPr>
              <a:lnSpc>
                <a:spcPct val="120000"/>
              </a:lnSpc>
              <a:spcBef>
                <a:spcPts val="300"/>
              </a:spcBef>
              <a:spcAft>
                <a:spcPts val="300"/>
              </a:spcAft>
            </a:pPr>
            <a:r>
              <a:rPr lang="en-GB" dirty="0"/>
              <a:t>Measurability:</a:t>
            </a:r>
          </a:p>
          <a:p>
            <a:pPr lvl="1">
              <a:lnSpc>
                <a:spcPct val="120000"/>
              </a:lnSpc>
              <a:spcBef>
                <a:spcPts val="300"/>
              </a:spcBef>
              <a:spcAft>
                <a:spcPts val="300"/>
              </a:spcAft>
            </a:pPr>
            <a:r>
              <a:rPr lang="en-GB" dirty="0"/>
              <a:t>How can you measure if it’s working or not</a:t>
            </a:r>
          </a:p>
          <a:p>
            <a:pPr lvl="1">
              <a:lnSpc>
                <a:spcPct val="120000"/>
              </a:lnSpc>
              <a:spcBef>
                <a:spcPts val="300"/>
              </a:spcBef>
              <a:spcAft>
                <a:spcPts val="300"/>
              </a:spcAft>
            </a:pPr>
            <a:r>
              <a:rPr lang="en-GB" dirty="0"/>
              <a:t>E.g.. GPS tracking, </a:t>
            </a:r>
          </a:p>
          <a:p>
            <a:pPr marL="457200" lvl="1" indent="0">
              <a:lnSpc>
                <a:spcPct val="120000"/>
              </a:lnSpc>
              <a:spcBef>
                <a:spcPts val="300"/>
              </a:spcBef>
              <a:spcAft>
                <a:spcPts val="300"/>
              </a:spcAft>
              <a:buNone/>
            </a:pPr>
            <a:endParaRPr lang="en-GB" dirty="0"/>
          </a:p>
          <a:p>
            <a:pPr>
              <a:lnSpc>
                <a:spcPct val="120000"/>
              </a:lnSpc>
              <a:spcBef>
                <a:spcPts val="300"/>
              </a:spcBef>
              <a:spcAft>
                <a:spcPts val="300"/>
              </a:spcAft>
            </a:pPr>
            <a:r>
              <a:rPr lang="en-GB" dirty="0"/>
              <a:t>Auditability:</a:t>
            </a:r>
          </a:p>
          <a:p>
            <a:pPr lvl="1">
              <a:lnSpc>
                <a:spcPct val="120000"/>
              </a:lnSpc>
              <a:spcBef>
                <a:spcPts val="300"/>
              </a:spcBef>
              <a:spcAft>
                <a:spcPts val="300"/>
              </a:spcAft>
            </a:pPr>
            <a:r>
              <a:rPr lang="en-GB" dirty="0"/>
              <a:t>How could you audit its effectiveness</a:t>
            </a:r>
          </a:p>
          <a:p>
            <a:pPr lvl="1">
              <a:lnSpc>
                <a:spcPct val="120000"/>
              </a:lnSpc>
              <a:spcBef>
                <a:spcPts val="300"/>
              </a:spcBef>
              <a:spcAft>
                <a:spcPts val="300"/>
              </a:spcAft>
            </a:pPr>
            <a:r>
              <a:rPr lang="en-GB" dirty="0"/>
              <a:t>E.g.. Review GPS logs, in field observations with radar gun</a:t>
            </a:r>
          </a:p>
          <a:p>
            <a:pPr>
              <a:lnSpc>
                <a:spcPct val="90000"/>
              </a:lnSpc>
            </a:pPr>
            <a:endParaRPr lang="en-AU" dirty="0"/>
          </a:p>
        </p:txBody>
      </p:sp>
    </p:spTree>
    <p:extLst>
      <p:ext uri="{BB962C8B-B14F-4D97-AF65-F5344CB8AC3E}">
        <p14:creationId xmlns:p14="http://schemas.microsoft.com/office/powerpoint/2010/main" val="7108383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FC82FAE-D0C1-4301-83E6-F9EBE55B0843}"/>
              </a:ext>
            </a:extLst>
          </p:cNvPr>
          <p:cNvSpPr txBox="1"/>
          <p:nvPr/>
        </p:nvSpPr>
        <p:spPr>
          <a:xfrm>
            <a:off x="2247899" y="6395424"/>
            <a:ext cx="8880731" cy="246221"/>
          </a:xfrm>
          <a:prstGeom prst="rect">
            <a:avLst/>
          </a:prstGeom>
          <a:noFill/>
        </p:spPr>
        <p:txBody>
          <a:bodyPr wrap="square" rtlCol="0">
            <a:spAutoFit/>
          </a:bodyPr>
          <a:lstStyle/>
          <a:p>
            <a:r>
              <a:rPr lang="en-GB" sz="1000" b="1" i="1" dirty="0"/>
              <a:t>Source: </a:t>
            </a:r>
            <a:r>
              <a:rPr lang="en-US" sz="1000" b="1" i="1" dirty="0"/>
              <a:t>The State of Queensland (Mining Safety and Health Advisory Committee) Risk assessment education resource.</a:t>
            </a:r>
            <a:endParaRPr lang="en-AU" sz="1200" dirty="0"/>
          </a:p>
        </p:txBody>
      </p:sp>
      <p:pic>
        <p:nvPicPr>
          <p:cNvPr id="10" name="Picture 9">
            <a:extLst>
              <a:ext uri="{FF2B5EF4-FFF2-40B4-BE49-F238E27FC236}">
                <a16:creationId xmlns:a16="http://schemas.microsoft.com/office/drawing/2014/main" id="{3A94C283-583A-61E0-324C-E14F8828341E}"/>
              </a:ext>
            </a:extLst>
          </p:cNvPr>
          <p:cNvPicPr>
            <a:picLocks noChangeAspect="1"/>
          </p:cNvPicPr>
          <p:nvPr/>
        </p:nvPicPr>
        <p:blipFill>
          <a:blip r:embed="rId3"/>
          <a:stretch>
            <a:fillRect/>
          </a:stretch>
        </p:blipFill>
        <p:spPr>
          <a:xfrm>
            <a:off x="1195424" y="145188"/>
            <a:ext cx="10568207" cy="6014312"/>
          </a:xfrm>
          <a:prstGeom prst="rect">
            <a:avLst/>
          </a:prstGeom>
        </p:spPr>
      </p:pic>
    </p:spTree>
    <p:extLst>
      <p:ext uri="{BB962C8B-B14F-4D97-AF65-F5344CB8AC3E}">
        <p14:creationId xmlns:p14="http://schemas.microsoft.com/office/powerpoint/2010/main" val="17134551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70" name="Picture 2" descr="The power of the question mark - SWOOP Analytics® | Digital Workplace  Analytics">
            <a:extLst>
              <a:ext uri="{FF2B5EF4-FFF2-40B4-BE49-F238E27FC236}">
                <a16:creationId xmlns:a16="http://schemas.microsoft.com/office/drawing/2014/main" id="{1F47F6C7-CA03-97B7-9597-FBEC03BE5B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500" y="927100"/>
            <a:ext cx="9525000" cy="500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71155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Freeform: Shape 10">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D02FE4B8-216A-B2E4-3CBA-AAA31D81EBB1}"/>
              </a:ext>
            </a:extLst>
          </p:cNvPr>
          <p:cNvSpPr>
            <a:spLocks noGrp="1"/>
          </p:cNvSpPr>
          <p:nvPr>
            <p:ph type="ctrTitle"/>
          </p:nvPr>
        </p:nvSpPr>
        <p:spPr>
          <a:xfrm>
            <a:off x="1524003" y="1999615"/>
            <a:ext cx="9144000" cy="2764028"/>
          </a:xfrm>
        </p:spPr>
        <p:txBody>
          <a:bodyPr anchor="ctr">
            <a:normAutofit/>
          </a:bodyPr>
          <a:lstStyle/>
          <a:p>
            <a:pPr algn="ctr"/>
            <a:r>
              <a:rPr lang="en-US" sz="7200" dirty="0">
                <a:solidFill>
                  <a:srgbClr val="F25C40"/>
                </a:solidFill>
              </a:rPr>
              <a:t>Another Decision</a:t>
            </a:r>
          </a:p>
        </p:txBody>
      </p:sp>
      <p:sp>
        <p:nvSpPr>
          <p:cNvPr id="15" name="Rectangle 14">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rgbClr val="F25C40"/>
          </a:solidFill>
          <a:ln>
            <a:solidFill>
              <a:srgbClr val="F25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22765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0" name="Flowchart: Alternate Process 89">
            <a:extLst>
              <a:ext uri="{FF2B5EF4-FFF2-40B4-BE49-F238E27FC236}">
                <a16:creationId xmlns:a16="http://schemas.microsoft.com/office/drawing/2014/main" id="{0F2BF02C-4DDF-467F-BF83-EDCB150384A4}"/>
              </a:ext>
            </a:extLst>
          </p:cNvPr>
          <p:cNvSpPr/>
          <p:nvPr/>
        </p:nvSpPr>
        <p:spPr>
          <a:xfrm>
            <a:off x="9652784" y="1058783"/>
            <a:ext cx="2262185" cy="5569566"/>
          </a:xfrm>
          <a:prstGeom prst="flowChartAlternateProcess">
            <a:avLst/>
          </a:prstGeom>
          <a:solidFill>
            <a:srgbClr val="7030A0">
              <a:alpha val="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91" name="Flowchart: Alternate Process 90">
            <a:extLst>
              <a:ext uri="{FF2B5EF4-FFF2-40B4-BE49-F238E27FC236}">
                <a16:creationId xmlns:a16="http://schemas.microsoft.com/office/drawing/2014/main" id="{B464114F-E3F5-47DC-A3C1-976D3AEE1354}"/>
              </a:ext>
            </a:extLst>
          </p:cNvPr>
          <p:cNvSpPr/>
          <p:nvPr/>
        </p:nvSpPr>
        <p:spPr>
          <a:xfrm>
            <a:off x="149855" y="1058783"/>
            <a:ext cx="1501373" cy="5569566"/>
          </a:xfrm>
          <a:prstGeom prst="flowChartAlternateProcess">
            <a:avLst/>
          </a:prstGeom>
          <a:solidFill>
            <a:srgbClr val="7030A0">
              <a:alpha val="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FF00"/>
              </a:highlight>
            </a:endParaRPr>
          </a:p>
        </p:txBody>
      </p:sp>
      <p:sp>
        <p:nvSpPr>
          <p:cNvPr id="92" name="Flowchart: Alternate Process 91">
            <a:extLst>
              <a:ext uri="{FF2B5EF4-FFF2-40B4-BE49-F238E27FC236}">
                <a16:creationId xmlns:a16="http://schemas.microsoft.com/office/drawing/2014/main" id="{6D623F9F-4D85-419C-B9D7-1A7DFB7C65CE}"/>
              </a:ext>
            </a:extLst>
          </p:cNvPr>
          <p:cNvSpPr/>
          <p:nvPr/>
        </p:nvSpPr>
        <p:spPr>
          <a:xfrm>
            <a:off x="1664928" y="1059654"/>
            <a:ext cx="2852928" cy="5569566"/>
          </a:xfrm>
          <a:prstGeom prst="flowChartAlternateProcess">
            <a:avLst/>
          </a:prstGeom>
          <a:solidFill>
            <a:srgbClr val="00B0F0">
              <a:alpha val="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93" name="Flowchart: Connector 92">
            <a:extLst>
              <a:ext uri="{FF2B5EF4-FFF2-40B4-BE49-F238E27FC236}">
                <a16:creationId xmlns:a16="http://schemas.microsoft.com/office/drawing/2014/main" id="{50690983-DCF9-42A6-982D-4B3374B6873B}"/>
              </a:ext>
            </a:extLst>
          </p:cNvPr>
          <p:cNvSpPr/>
          <p:nvPr/>
        </p:nvSpPr>
        <p:spPr>
          <a:xfrm>
            <a:off x="5002101" y="3296920"/>
            <a:ext cx="1241946" cy="883194"/>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b="1" dirty="0"/>
              <a:t>Loss of control of vehicle</a:t>
            </a:r>
          </a:p>
        </p:txBody>
      </p:sp>
      <p:sp>
        <p:nvSpPr>
          <p:cNvPr id="94" name="Flowchart: Process 93">
            <a:extLst>
              <a:ext uri="{FF2B5EF4-FFF2-40B4-BE49-F238E27FC236}">
                <a16:creationId xmlns:a16="http://schemas.microsoft.com/office/drawing/2014/main" id="{8B6050DE-8BE8-4A30-B30F-4548B196F93B}"/>
              </a:ext>
            </a:extLst>
          </p:cNvPr>
          <p:cNvSpPr/>
          <p:nvPr/>
        </p:nvSpPr>
        <p:spPr>
          <a:xfrm>
            <a:off x="4995205" y="1130175"/>
            <a:ext cx="1241946" cy="805218"/>
          </a:xfrm>
          <a:prstGeom prst="flowChartProcess">
            <a:avLst/>
          </a:prstGeom>
          <a:pattFill prst="wdUpDiag">
            <a:fgClr>
              <a:srgbClr val="FFC00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b="1" dirty="0">
                <a:solidFill>
                  <a:schemeClr val="tx1"/>
                </a:solidFill>
              </a:rPr>
              <a:t>Vehicle Interaction</a:t>
            </a:r>
          </a:p>
        </p:txBody>
      </p:sp>
      <p:sp>
        <p:nvSpPr>
          <p:cNvPr id="95" name="Flowchart: Alternate Process 94">
            <a:extLst>
              <a:ext uri="{FF2B5EF4-FFF2-40B4-BE49-F238E27FC236}">
                <a16:creationId xmlns:a16="http://schemas.microsoft.com/office/drawing/2014/main" id="{29E5F3D8-3D3C-415B-906B-94F7891A20E5}"/>
              </a:ext>
            </a:extLst>
          </p:cNvPr>
          <p:cNvSpPr/>
          <p:nvPr/>
        </p:nvSpPr>
        <p:spPr>
          <a:xfrm>
            <a:off x="566381" y="1815154"/>
            <a:ext cx="702861" cy="552734"/>
          </a:xfrm>
          <a:prstGeom prst="flowChartAlternateProcess">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000" dirty="0">
                <a:solidFill>
                  <a:srgbClr val="404041"/>
                </a:solidFill>
              </a:rPr>
              <a:t>Driver unfit to drive</a:t>
            </a:r>
          </a:p>
        </p:txBody>
      </p:sp>
      <p:sp>
        <p:nvSpPr>
          <p:cNvPr id="96" name="Flowchart: Alternate Process 95">
            <a:extLst>
              <a:ext uri="{FF2B5EF4-FFF2-40B4-BE49-F238E27FC236}">
                <a16:creationId xmlns:a16="http://schemas.microsoft.com/office/drawing/2014/main" id="{40F38587-CD53-4CC6-8E2B-26F7FBE30A13}"/>
              </a:ext>
            </a:extLst>
          </p:cNvPr>
          <p:cNvSpPr/>
          <p:nvPr/>
        </p:nvSpPr>
        <p:spPr>
          <a:xfrm>
            <a:off x="10249469" y="1876569"/>
            <a:ext cx="1262418" cy="600501"/>
          </a:xfrm>
          <a:prstGeom prst="flowChartAlternateProcess">
            <a:avLst/>
          </a:prstGeom>
          <a:solidFill>
            <a:srgbClr val="FF000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solidFill>
              </a:rPr>
              <a:t>Injury or Fatality to driver</a:t>
            </a:r>
          </a:p>
        </p:txBody>
      </p:sp>
      <p:sp>
        <p:nvSpPr>
          <p:cNvPr id="97" name="Flowchart: Alternate Process 96">
            <a:extLst>
              <a:ext uri="{FF2B5EF4-FFF2-40B4-BE49-F238E27FC236}">
                <a16:creationId xmlns:a16="http://schemas.microsoft.com/office/drawing/2014/main" id="{02102288-374D-4BC1-AF5D-4B23C6C82119}"/>
              </a:ext>
            </a:extLst>
          </p:cNvPr>
          <p:cNvSpPr/>
          <p:nvPr/>
        </p:nvSpPr>
        <p:spPr>
          <a:xfrm>
            <a:off x="515016" y="3080983"/>
            <a:ext cx="754225" cy="552734"/>
          </a:xfrm>
          <a:prstGeom prst="flowChartAlternateProcess">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000" dirty="0">
                <a:solidFill>
                  <a:srgbClr val="404041"/>
                </a:solidFill>
              </a:rPr>
              <a:t>Speeding</a:t>
            </a:r>
          </a:p>
        </p:txBody>
      </p:sp>
      <p:sp>
        <p:nvSpPr>
          <p:cNvPr id="98" name="Flowchart: Alternate Process 97">
            <a:extLst>
              <a:ext uri="{FF2B5EF4-FFF2-40B4-BE49-F238E27FC236}">
                <a16:creationId xmlns:a16="http://schemas.microsoft.com/office/drawing/2014/main" id="{C37652B4-29A6-4130-BB86-46A5AF32D07F}"/>
              </a:ext>
            </a:extLst>
          </p:cNvPr>
          <p:cNvSpPr/>
          <p:nvPr/>
        </p:nvSpPr>
        <p:spPr>
          <a:xfrm>
            <a:off x="399199" y="4346812"/>
            <a:ext cx="870043" cy="552734"/>
          </a:xfrm>
          <a:prstGeom prst="flowChartAlternateProcess">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000" dirty="0">
                <a:solidFill>
                  <a:srgbClr val="404041"/>
                </a:solidFill>
              </a:rPr>
              <a:t>Driver Distraction</a:t>
            </a:r>
          </a:p>
        </p:txBody>
      </p:sp>
      <p:sp>
        <p:nvSpPr>
          <p:cNvPr id="99" name="Flowchart: Alternate Process 98">
            <a:extLst>
              <a:ext uri="{FF2B5EF4-FFF2-40B4-BE49-F238E27FC236}">
                <a16:creationId xmlns:a16="http://schemas.microsoft.com/office/drawing/2014/main" id="{07220DC7-EDFF-454E-BFC8-E15145E680E2}"/>
              </a:ext>
            </a:extLst>
          </p:cNvPr>
          <p:cNvSpPr/>
          <p:nvPr/>
        </p:nvSpPr>
        <p:spPr>
          <a:xfrm>
            <a:off x="566381" y="5575595"/>
            <a:ext cx="702861" cy="552734"/>
          </a:xfrm>
          <a:prstGeom prst="flowChartAlternateProcess">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000" dirty="0">
                <a:solidFill>
                  <a:srgbClr val="404041"/>
                </a:solidFill>
              </a:rPr>
              <a:t>Water on road</a:t>
            </a:r>
          </a:p>
        </p:txBody>
      </p:sp>
      <p:sp>
        <p:nvSpPr>
          <p:cNvPr id="100" name="Flowchart: Alternate Process 99">
            <a:extLst>
              <a:ext uri="{FF2B5EF4-FFF2-40B4-BE49-F238E27FC236}">
                <a16:creationId xmlns:a16="http://schemas.microsoft.com/office/drawing/2014/main" id="{EEB2CE48-5C4A-4F53-A771-56418F8041E4}"/>
              </a:ext>
            </a:extLst>
          </p:cNvPr>
          <p:cNvSpPr/>
          <p:nvPr/>
        </p:nvSpPr>
        <p:spPr>
          <a:xfrm>
            <a:off x="10249469" y="3067337"/>
            <a:ext cx="1262418" cy="600501"/>
          </a:xfrm>
          <a:prstGeom prst="flowChartAlternateProcess">
            <a:avLst/>
          </a:prstGeom>
          <a:solidFill>
            <a:srgbClr val="FF000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solidFill>
              </a:rPr>
              <a:t>Damage to vehicle</a:t>
            </a:r>
          </a:p>
        </p:txBody>
      </p:sp>
      <p:sp>
        <p:nvSpPr>
          <p:cNvPr id="101" name="Flowchart: Alternate Process 100">
            <a:extLst>
              <a:ext uri="{FF2B5EF4-FFF2-40B4-BE49-F238E27FC236}">
                <a16:creationId xmlns:a16="http://schemas.microsoft.com/office/drawing/2014/main" id="{F8F6E8CB-72DB-4B90-BECF-23FD7EAFD4FE}"/>
              </a:ext>
            </a:extLst>
          </p:cNvPr>
          <p:cNvSpPr/>
          <p:nvPr/>
        </p:nvSpPr>
        <p:spPr>
          <a:xfrm>
            <a:off x="10249469" y="4258105"/>
            <a:ext cx="1262418" cy="600501"/>
          </a:xfrm>
          <a:prstGeom prst="flowChartAlternateProcess">
            <a:avLst/>
          </a:prstGeom>
          <a:solidFill>
            <a:srgbClr val="FF000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solidFill>
              </a:rPr>
              <a:t>Pedestrian Strike</a:t>
            </a:r>
          </a:p>
        </p:txBody>
      </p:sp>
      <p:sp>
        <p:nvSpPr>
          <p:cNvPr id="102" name="Flowchart: Alternate Process 101">
            <a:extLst>
              <a:ext uri="{FF2B5EF4-FFF2-40B4-BE49-F238E27FC236}">
                <a16:creationId xmlns:a16="http://schemas.microsoft.com/office/drawing/2014/main" id="{2FAA2301-9910-4F39-8B93-FE89ABBFB554}"/>
              </a:ext>
            </a:extLst>
          </p:cNvPr>
          <p:cNvSpPr/>
          <p:nvPr/>
        </p:nvSpPr>
        <p:spPr>
          <a:xfrm>
            <a:off x="10249469" y="5448873"/>
            <a:ext cx="1262418" cy="600501"/>
          </a:xfrm>
          <a:prstGeom prst="flowChartAlternateProcess">
            <a:avLst/>
          </a:prstGeom>
          <a:solidFill>
            <a:srgbClr val="FF000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solidFill>
              </a:rPr>
              <a:t>Traffic Delay</a:t>
            </a:r>
          </a:p>
        </p:txBody>
      </p:sp>
      <p:sp>
        <p:nvSpPr>
          <p:cNvPr id="103" name="Flowchart: Alternate Process 102">
            <a:extLst>
              <a:ext uri="{FF2B5EF4-FFF2-40B4-BE49-F238E27FC236}">
                <a16:creationId xmlns:a16="http://schemas.microsoft.com/office/drawing/2014/main" id="{B2F3B689-70C4-4DAF-9E23-E586D36E81F4}"/>
              </a:ext>
            </a:extLst>
          </p:cNvPr>
          <p:cNvSpPr/>
          <p:nvPr/>
        </p:nvSpPr>
        <p:spPr>
          <a:xfrm>
            <a:off x="1712368" y="2199521"/>
            <a:ext cx="1006028" cy="336734"/>
          </a:xfrm>
          <a:prstGeom prst="flowChartAlternateProcess">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000" dirty="0">
                <a:solidFill>
                  <a:srgbClr val="404041"/>
                </a:solidFill>
              </a:rPr>
              <a:t>Lane detection system</a:t>
            </a:r>
          </a:p>
        </p:txBody>
      </p:sp>
      <p:sp>
        <p:nvSpPr>
          <p:cNvPr id="104" name="Flowchart: Alternate Process 103">
            <a:extLst>
              <a:ext uri="{FF2B5EF4-FFF2-40B4-BE49-F238E27FC236}">
                <a16:creationId xmlns:a16="http://schemas.microsoft.com/office/drawing/2014/main" id="{0CFE573B-39EC-4A8D-8094-97C1BF94CA67}"/>
              </a:ext>
            </a:extLst>
          </p:cNvPr>
          <p:cNvSpPr/>
          <p:nvPr/>
        </p:nvSpPr>
        <p:spPr>
          <a:xfrm>
            <a:off x="6816846" y="1104898"/>
            <a:ext cx="2852928" cy="5585666"/>
          </a:xfrm>
          <a:prstGeom prst="flowChartAlternateProcess">
            <a:avLst/>
          </a:prstGeom>
          <a:solidFill>
            <a:srgbClr val="00B0F0">
              <a:alpha val="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cxnSp>
        <p:nvCxnSpPr>
          <p:cNvPr id="105" name="Straight Connector 104">
            <a:extLst>
              <a:ext uri="{FF2B5EF4-FFF2-40B4-BE49-F238E27FC236}">
                <a16:creationId xmlns:a16="http://schemas.microsoft.com/office/drawing/2014/main" id="{6B48B9FC-7381-41D7-98C4-951C1D216F9B}"/>
              </a:ext>
            </a:extLst>
          </p:cNvPr>
          <p:cNvCxnSpPr>
            <a:cxnSpLocks/>
            <a:stCxn id="95" idx="3"/>
          </p:cNvCxnSpPr>
          <p:nvPr/>
        </p:nvCxnSpPr>
        <p:spPr>
          <a:xfrm>
            <a:off x="1269242" y="2091521"/>
            <a:ext cx="324886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2F8DBC1E-FFEC-4DC8-8ABF-4F32A8E5F7A0}"/>
              </a:ext>
            </a:extLst>
          </p:cNvPr>
          <p:cNvCxnSpPr>
            <a:cxnSpLocks/>
            <a:stCxn id="93" idx="1"/>
          </p:cNvCxnSpPr>
          <p:nvPr/>
        </p:nvCxnSpPr>
        <p:spPr>
          <a:xfrm flipH="1" flipV="1">
            <a:off x="4518110" y="2091521"/>
            <a:ext cx="665870" cy="133474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82A29B46-94E7-4854-A705-DFC97955038D}"/>
              </a:ext>
            </a:extLst>
          </p:cNvPr>
          <p:cNvCxnSpPr>
            <a:cxnSpLocks/>
          </p:cNvCxnSpPr>
          <p:nvPr/>
        </p:nvCxnSpPr>
        <p:spPr>
          <a:xfrm>
            <a:off x="1269241" y="3367587"/>
            <a:ext cx="324886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4EB415F2-6CC7-4529-9E63-3C21632114BD}"/>
              </a:ext>
            </a:extLst>
          </p:cNvPr>
          <p:cNvCxnSpPr>
            <a:cxnSpLocks/>
          </p:cNvCxnSpPr>
          <p:nvPr/>
        </p:nvCxnSpPr>
        <p:spPr>
          <a:xfrm>
            <a:off x="1269243" y="4635964"/>
            <a:ext cx="324886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26253298-9B31-4FE5-8A0D-B90199384B7D}"/>
              </a:ext>
            </a:extLst>
          </p:cNvPr>
          <p:cNvCxnSpPr>
            <a:cxnSpLocks/>
          </p:cNvCxnSpPr>
          <p:nvPr/>
        </p:nvCxnSpPr>
        <p:spPr>
          <a:xfrm>
            <a:off x="1269240" y="5844717"/>
            <a:ext cx="324886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1B4C87A4-37FD-4FAA-9FFA-96866818F4E5}"/>
              </a:ext>
            </a:extLst>
          </p:cNvPr>
          <p:cNvCxnSpPr>
            <a:cxnSpLocks/>
            <a:endCxn id="93" idx="2"/>
          </p:cNvCxnSpPr>
          <p:nvPr/>
        </p:nvCxnSpPr>
        <p:spPr>
          <a:xfrm>
            <a:off x="4500026" y="3367468"/>
            <a:ext cx="502075" cy="371049"/>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D66572E7-CB70-494B-B672-6BB498CEEC0D}"/>
              </a:ext>
            </a:extLst>
          </p:cNvPr>
          <p:cNvCxnSpPr>
            <a:cxnSpLocks/>
            <a:endCxn id="93" idx="3"/>
          </p:cNvCxnSpPr>
          <p:nvPr/>
        </p:nvCxnSpPr>
        <p:spPr>
          <a:xfrm flipV="1">
            <a:off x="4518107" y="4050773"/>
            <a:ext cx="665873" cy="58519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213EB722-9E87-43F0-B6CA-68D44A244EBD}"/>
              </a:ext>
            </a:extLst>
          </p:cNvPr>
          <p:cNvCxnSpPr>
            <a:cxnSpLocks/>
          </p:cNvCxnSpPr>
          <p:nvPr/>
        </p:nvCxnSpPr>
        <p:spPr>
          <a:xfrm flipV="1">
            <a:off x="4518107" y="4124087"/>
            <a:ext cx="798269" cy="172787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7664622C-844A-402D-9589-CD21B719B7F8}"/>
              </a:ext>
            </a:extLst>
          </p:cNvPr>
          <p:cNvCxnSpPr>
            <a:cxnSpLocks/>
          </p:cNvCxnSpPr>
          <p:nvPr/>
        </p:nvCxnSpPr>
        <p:spPr>
          <a:xfrm flipV="1">
            <a:off x="6820294" y="2172840"/>
            <a:ext cx="3429175" cy="3979"/>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F0C5CE8C-BA6A-4BE9-AA8B-A668A3700682}"/>
              </a:ext>
            </a:extLst>
          </p:cNvPr>
          <p:cNvCxnSpPr>
            <a:cxnSpLocks/>
          </p:cNvCxnSpPr>
          <p:nvPr/>
        </p:nvCxnSpPr>
        <p:spPr>
          <a:xfrm flipV="1">
            <a:off x="6820292" y="3422282"/>
            <a:ext cx="3429175" cy="3979"/>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CB965DEF-D87F-4563-97CF-3CAF22232770}"/>
              </a:ext>
            </a:extLst>
          </p:cNvPr>
          <p:cNvCxnSpPr>
            <a:cxnSpLocks/>
          </p:cNvCxnSpPr>
          <p:nvPr/>
        </p:nvCxnSpPr>
        <p:spPr>
          <a:xfrm flipV="1">
            <a:off x="6820293" y="4576494"/>
            <a:ext cx="3429175" cy="3979"/>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E421329A-8958-4033-9EAF-BEB986FB57A5}"/>
              </a:ext>
            </a:extLst>
          </p:cNvPr>
          <p:cNvCxnSpPr>
            <a:cxnSpLocks/>
          </p:cNvCxnSpPr>
          <p:nvPr/>
        </p:nvCxnSpPr>
        <p:spPr>
          <a:xfrm flipV="1">
            <a:off x="6832689" y="5749123"/>
            <a:ext cx="3429175" cy="3979"/>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D74C242A-5FB3-4A6F-8450-C2483835BB3F}"/>
              </a:ext>
            </a:extLst>
          </p:cNvPr>
          <p:cNvCxnSpPr>
            <a:endCxn id="93" idx="7"/>
          </p:cNvCxnSpPr>
          <p:nvPr/>
        </p:nvCxnSpPr>
        <p:spPr>
          <a:xfrm flipH="1">
            <a:off x="6062168" y="2176819"/>
            <a:ext cx="758124" cy="1249442"/>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13B3DEF6-D25F-4B27-817E-957C7BA7773C}"/>
              </a:ext>
            </a:extLst>
          </p:cNvPr>
          <p:cNvCxnSpPr>
            <a:endCxn id="93" idx="6"/>
          </p:cNvCxnSpPr>
          <p:nvPr/>
        </p:nvCxnSpPr>
        <p:spPr>
          <a:xfrm flipH="1">
            <a:off x="6244047" y="3429000"/>
            <a:ext cx="576247" cy="309517"/>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2368C12B-7F2E-42B8-B794-63E1111D8B24}"/>
              </a:ext>
            </a:extLst>
          </p:cNvPr>
          <p:cNvCxnSpPr>
            <a:cxnSpLocks/>
          </p:cNvCxnSpPr>
          <p:nvPr/>
        </p:nvCxnSpPr>
        <p:spPr>
          <a:xfrm flipH="1" flipV="1">
            <a:off x="6194564" y="3946005"/>
            <a:ext cx="625729" cy="634468"/>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F178763B-DE33-48F5-93C4-5DBBCDA6CCA7}"/>
              </a:ext>
            </a:extLst>
          </p:cNvPr>
          <p:cNvCxnSpPr>
            <a:endCxn id="93" idx="5"/>
          </p:cNvCxnSpPr>
          <p:nvPr/>
        </p:nvCxnSpPr>
        <p:spPr>
          <a:xfrm flipH="1" flipV="1">
            <a:off x="6062168" y="4050773"/>
            <a:ext cx="770521" cy="169835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21" name="Flowchart: Alternate Process 120">
            <a:extLst>
              <a:ext uri="{FF2B5EF4-FFF2-40B4-BE49-F238E27FC236}">
                <a16:creationId xmlns:a16="http://schemas.microsoft.com/office/drawing/2014/main" id="{203A7370-894F-4D18-A6EE-11B49F8894AF}"/>
              </a:ext>
            </a:extLst>
          </p:cNvPr>
          <p:cNvSpPr/>
          <p:nvPr/>
        </p:nvSpPr>
        <p:spPr>
          <a:xfrm>
            <a:off x="2272202" y="1590044"/>
            <a:ext cx="1004397" cy="336734"/>
          </a:xfrm>
          <a:prstGeom prst="flowChartAlternateProcess">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000" dirty="0">
                <a:solidFill>
                  <a:srgbClr val="404041"/>
                </a:solidFill>
              </a:rPr>
              <a:t>Drug &amp; Alcohol testing</a:t>
            </a:r>
          </a:p>
        </p:txBody>
      </p:sp>
      <p:sp>
        <p:nvSpPr>
          <p:cNvPr id="122" name="Flowchart: Alternate Process 121">
            <a:extLst>
              <a:ext uri="{FF2B5EF4-FFF2-40B4-BE49-F238E27FC236}">
                <a16:creationId xmlns:a16="http://schemas.microsoft.com/office/drawing/2014/main" id="{BC72EC4E-BB8D-4AA0-93B6-7510E65045F8}"/>
              </a:ext>
            </a:extLst>
          </p:cNvPr>
          <p:cNvSpPr/>
          <p:nvPr/>
        </p:nvSpPr>
        <p:spPr>
          <a:xfrm>
            <a:off x="3060969" y="2197586"/>
            <a:ext cx="904721" cy="336734"/>
          </a:xfrm>
          <a:prstGeom prst="flowChartAlternateProcess">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000" dirty="0">
                <a:solidFill>
                  <a:srgbClr val="404041"/>
                </a:solidFill>
              </a:rPr>
              <a:t>Vehicle Maintenance</a:t>
            </a:r>
          </a:p>
        </p:txBody>
      </p:sp>
      <p:sp>
        <p:nvSpPr>
          <p:cNvPr id="123" name="Flowchart: Alternate Process 122">
            <a:extLst>
              <a:ext uri="{FF2B5EF4-FFF2-40B4-BE49-F238E27FC236}">
                <a16:creationId xmlns:a16="http://schemas.microsoft.com/office/drawing/2014/main" id="{522C48F7-56F3-4A5F-B0F9-1E325F4C135B}"/>
              </a:ext>
            </a:extLst>
          </p:cNvPr>
          <p:cNvSpPr/>
          <p:nvPr/>
        </p:nvSpPr>
        <p:spPr>
          <a:xfrm>
            <a:off x="1732860" y="3506832"/>
            <a:ext cx="832625" cy="336734"/>
          </a:xfrm>
          <a:prstGeom prst="flowChartAlternateProcess">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000" dirty="0">
                <a:solidFill>
                  <a:srgbClr val="404041"/>
                </a:solidFill>
              </a:rPr>
              <a:t>Speed Limits</a:t>
            </a:r>
          </a:p>
        </p:txBody>
      </p:sp>
      <p:sp>
        <p:nvSpPr>
          <p:cNvPr id="124" name="Flowchart: Alternate Process 123">
            <a:extLst>
              <a:ext uri="{FF2B5EF4-FFF2-40B4-BE49-F238E27FC236}">
                <a16:creationId xmlns:a16="http://schemas.microsoft.com/office/drawing/2014/main" id="{9239BC84-E330-493C-96E2-9F5FFAF48E7D}"/>
              </a:ext>
            </a:extLst>
          </p:cNvPr>
          <p:cNvSpPr/>
          <p:nvPr/>
        </p:nvSpPr>
        <p:spPr>
          <a:xfrm>
            <a:off x="1732860" y="5983961"/>
            <a:ext cx="832625" cy="336734"/>
          </a:xfrm>
          <a:prstGeom prst="flowChartAlternateProcess">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900" dirty="0">
                <a:solidFill>
                  <a:srgbClr val="404041"/>
                </a:solidFill>
              </a:rPr>
              <a:t>Roadworthy Tyre checks</a:t>
            </a:r>
          </a:p>
        </p:txBody>
      </p:sp>
      <p:sp>
        <p:nvSpPr>
          <p:cNvPr id="125" name="Flowchart: Alternate Process 124">
            <a:extLst>
              <a:ext uri="{FF2B5EF4-FFF2-40B4-BE49-F238E27FC236}">
                <a16:creationId xmlns:a16="http://schemas.microsoft.com/office/drawing/2014/main" id="{6EA3B9A9-9544-487F-B26A-DEF34053558A}"/>
              </a:ext>
            </a:extLst>
          </p:cNvPr>
          <p:cNvSpPr/>
          <p:nvPr/>
        </p:nvSpPr>
        <p:spPr>
          <a:xfrm>
            <a:off x="2689603" y="3506832"/>
            <a:ext cx="832625" cy="336734"/>
          </a:xfrm>
          <a:prstGeom prst="flowChartAlternateProcess">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000" dirty="0">
                <a:solidFill>
                  <a:srgbClr val="404041"/>
                </a:solidFill>
              </a:rPr>
              <a:t>Speed Cameras</a:t>
            </a:r>
          </a:p>
        </p:txBody>
      </p:sp>
      <p:sp>
        <p:nvSpPr>
          <p:cNvPr id="126" name="Flowchart: Alternate Process 125">
            <a:extLst>
              <a:ext uri="{FF2B5EF4-FFF2-40B4-BE49-F238E27FC236}">
                <a16:creationId xmlns:a16="http://schemas.microsoft.com/office/drawing/2014/main" id="{95CD3D14-07B8-4EA5-B069-3C321A1C65B2}"/>
              </a:ext>
            </a:extLst>
          </p:cNvPr>
          <p:cNvSpPr/>
          <p:nvPr/>
        </p:nvSpPr>
        <p:spPr>
          <a:xfrm>
            <a:off x="1750470" y="4747255"/>
            <a:ext cx="988144" cy="336734"/>
          </a:xfrm>
          <a:prstGeom prst="flowChartAlternateProcess">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900" dirty="0">
                <a:solidFill>
                  <a:srgbClr val="404041"/>
                </a:solidFill>
              </a:rPr>
              <a:t>Lane detection system</a:t>
            </a:r>
          </a:p>
        </p:txBody>
      </p:sp>
      <p:sp>
        <p:nvSpPr>
          <p:cNvPr id="127" name="Flowchart: Alternate Process 126">
            <a:extLst>
              <a:ext uri="{FF2B5EF4-FFF2-40B4-BE49-F238E27FC236}">
                <a16:creationId xmlns:a16="http://schemas.microsoft.com/office/drawing/2014/main" id="{DD1F24B2-2350-4493-A0FD-8CF8FC68F75B}"/>
              </a:ext>
            </a:extLst>
          </p:cNvPr>
          <p:cNvSpPr/>
          <p:nvPr/>
        </p:nvSpPr>
        <p:spPr>
          <a:xfrm>
            <a:off x="7069852" y="2274285"/>
            <a:ext cx="832625" cy="336734"/>
          </a:xfrm>
          <a:prstGeom prst="flowChartAlternateProcess">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000" dirty="0">
                <a:solidFill>
                  <a:srgbClr val="404041"/>
                </a:solidFill>
              </a:rPr>
              <a:t>Crumple Zones</a:t>
            </a:r>
          </a:p>
        </p:txBody>
      </p:sp>
      <p:sp>
        <p:nvSpPr>
          <p:cNvPr id="128" name="Flowchart: Alternate Process 127">
            <a:extLst>
              <a:ext uri="{FF2B5EF4-FFF2-40B4-BE49-F238E27FC236}">
                <a16:creationId xmlns:a16="http://schemas.microsoft.com/office/drawing/2014/main" id="{A7BB2F09-15E6-4DCB-9957-D7EF440E85A2}"/>
              </a:ext>
            </a:extLst>
          </p:cNvPr>
          <p:cNvSpPr/>
          <p:nvPr/>
        </p:nvSpPr>
        <p:spPr>
          <a:xfrm>
            <a:off x="7069852" y="3570594"/>
            <a:ext cx="832625" cy="336734"/>
          </a:xfrm>
          <a:prstGeom prst="flowChartAlternateProcess">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000" dirty="0">
                <a:solidFill>
                  <a:srgbClr val="404041"/>
                </a:solidFill>
              </a:rPr>
              <a:t>Crumple Zones</a:t>
            </a:r>
          </a:p>
        </p:txBody>
      </p:sp>
      <p:sp>
        <p:nvSpPr>
          <p:cNvPr id="129" name="Flowchart: Alternate Process 128">
            <a:extLst>
              <a:ext uri="{FF2B5EF4-FFF2-40B4-BE49-F238E27FC236}">
                <a16:creationId xmlns:a16="http://schemas.microsoft.com/office/drawing/2014/main" id="{B1A01134-24EF-447F-9072-5D0BF5906103}"/>
              </a:ext>
            </a:extLst>
          </p:cNvPr>
          <p:cNvSpPr/>
          <p:nvPr/>
        </p:nvSpPr>
        <p:spPr>
          <a:xfrm>
            <a:off x="7102132" y="4739244"/>
            <a:ext cx="832625" cy="336734"/>
          </a:xfrm>
          <a:prstGeom prst="flowChartAlternateProcess">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000" dirty="0">
                <a:solidFill>
                  <a:srgbClr val="404041"/>
                </a:solidFill>
              </a:rPr>
              <a:t>Crumple Zones</a:t>
            </a:r>
          </a:p>
        </p:txBody>
      </p:sp>
      <p:sp>
        <p:nvSpPr>
          <p:cNvPr id="130" name="Flowchart: Alternate Process 129">
            <a:extLst>
              <a:ext uri="{FF2B5EF4-FFF2-40B4-BE49-F238E27FC236}">
                <a16:creationId xmlns:a16="http://schemas.microsoft.com/office/drawing/2014/main" id="{E9919D92-6155-4A94-9F90-6DD343C04682}"/>
              </a:ext>
            </a:extLst>
          </p:cNvPr>
          <p:cNvSpPr/>
          <p:nvPr/>
        </p:nvSpPr>
        <p:spPr>
          <a:xfrm>
            <a:off x="7102132" y="5907893"/>
            <a:ext cx="832625" cy="514373"/>
          </a:xfrm>
          <a:prstGeom prst="flowChartAlternateProcess">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000" dirty="0">
                <a:solidFill>
                  <a:srgbClr val="404041"/>
                </a:solidFill>
              </a:rPr>
              <a:t>Road monitoring cameras</a:t>
            </a:r>
          </a:p>
        </p:txBody>
      </p:sp>
      <p:sp>
        <p:nvSpPr>
          <p:cNvPr id="131" name="Flowchart: Alternate Process 130">
            <a:extLst>
              <a:ext uri="{FF2B5EF4-FFF2-40B4-BE49-F238E27FC236}">
                <a16:creationId xmlns:a16="http://schemas.microsoft.com/office/drawing/2014/main" id="{D0E39134-722B-48A8-BF0C-DFAEE3A4C250}"/>
              </a:ext>
            </a:extLst>
          </p:cNvPr>
          <p:cNvSpPr/>
          <p:nvPr/>
        </p:nvSpPr>
        <p:spPr>
          <a:xfrm>
            <a:off x="8118203" y="2274285"/>
            <a:ext cx="832625" cy="336734"/>
          </a:xfrm>
          <a:prstGeom prst="flowChartAlternateProcess">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000" dirty="0">
                <a:solidFill>
                  <a:srgbClr val="404041"/>
                </a:solidFill>
              </a:rPr>
              <a:t>Seatbelts</a:t>
            </a:r>
          </a:p>
        </p:txBody>
      </p:sp>
      <p:sp>
        <p:nvSpPr>
          <p:cNvPr id="132" name="Flowchart: Alternate Process 131">
            <a:extLst>
              <a:ext uri="{FF2B5EF4-FFF2-40B4-BE49-F238E27FC236}">
                <a16:creationId xmlns:a16="http://schemas.microsoft.com/office/drawing/2014/main" id="{521B7F73-0988-4A5E-AE0A-48BE98B8A800}"/>
              </a:ext>
            </a:extLst>
          </p:cNvPr>
          <p:cNvSpPr/>
          <p:nvPr/>
        </p:nvSpPr>
        <p:spPr>
          <a:xfrm>
            <a:off x="8129919" y="3575256"/>
            <a:ext cx="832625" cy="336734"/>
          </a:xfrm>
          <a:prstGeom prst="flowChartAlternateProcess">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000" dirty="0">
                <a:solidFill>
                  <a:srgbClr val="404041"/>
                </a:solidFill>
              </a:rPr>
              <a:t>Road Barriers</a:t>
            </a:r>
          </a:p>
        </p:txBody>
      </p:sp>
      <p:sp>
        <p:nvSpPr>
          <p:cNvPr id="133" name="Flowchart: Alternate Process 132">
            <a:extLst>
              <a:ext uri="{FF2B5EF4-FFF2-40B4-BE49-F238E27FC236}">
                <a16:creationId xmlns:a16="http://schemas.microsoft.com/office/drawing/2014/main" id="{90829542-9406-4504-BEA9-E1C45476A6FB}"/>
              </a:ext>
            </a:extLst>
          </p:cNvPr>
          <p:cNvSpPr/>
          <p:nvPr/>
        </p:nvSpPr>
        <p:spPr>
          <a:xfrm>
            <a:off x="8169302" y="4739244"/>
            <a:ext cx="832625" cy="336734"/>
          </a:xfrm>
          <a:prstGeom prst="flowChartAlternateProcess">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000" dirty="0">
                <a:solidFill>
                  <a:srgbClr val="404041"/>
                </a:solidFill>
              </a:rPr>
              <a:t>Pedestrian zones</a:t>
            </a:r>
          </a:p>
        </p:txBody>
      </p:sp>
      <p:cxnSp>
        <p:nvCxnSpPr>
          <p:cNvPr id="134" name="Straight Connector 133">
            <a:extLst>
              <a:ext uri="{FF2B5EF4-FFF2-40B4-BE49-F238E27FC236}">
                <a16:creationId xmlns:a16="http://schemas.microsoft.com/office/drawing/2014/main" id="{1B644667-BBBE-41E4-A635-CBB3832B1BB5}"/>
              </a:ext>
            </a:extLst>
          </p:cNvPr>
          <p:cNvCxnSpPr>
            <a:cxnSpLocks/>
            <a:stCxn id="103" idx="0"/>
          </p:cNvCxnSpPr>
          <p:nvPr/>
        </p:nvCxnSpPr>
        <p:spPr>
          <a:xfrm flipV="1">
            <a:off x="2215382" y="2091521"/>
            <a:ext cx="0" cy="108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C527F817-37C6-448C-95CC-02FA3759066D}"/>
              </a:ext>
            </a:extLst>
          </p:cNvPr>
          <p:cNvCxnSpPr>
            <a:cxnSpLocks/>
            <a:stCxn id="121" idx="2"/>
          </p:cNvCxnSpPr>
          <p:nvPr/>
        </p:nvCxnSpPr>
        <p:spPr>
          <a:xfrm flipH="1">
            <a:off x="2773161" y="1926778"/>
            <a:ext cx="1240" cy="164743"/>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EBF2A969-05A8-4C95-8F09-F86163685A61}"/>
              </a:ext>
            </a:extLst>
          </p:cNvPr>
          <p:cNvCxnSpPr>
            <a:cxnSpLocks/>
            <a:stCxn id="122" idx="0"/>
          </p:cNvCxnSpPr>
          <p:nvPr/>
        </p:nvCxnSpPr>
        <p:spPr>
          <a:xfrm flipH="1" flipV="1">
            <a:off x="3512094" y="2098964"/>
            <a:ext cx="1236" cy="98622"/>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DF5E68A6-EF94-4ABF-BAB7-AC33D4483B36}"/>
              </a:ext>
            </a:extLst>
          </p:cNvPr>
          <p:cNvCxnSpPr>
            <a:cxnSpLocks/>
            <a:stCxn id="123" idx="0"/>
          </p:cNvCxnSpPr>
          <p:nvPr/>
        </p:nvCxnSpPr>
        <p:spPr>
          <a:xfrm flipH="1" flipV="1">
            <a:off x="2147429" y="3367587"/>
            <a:ext cx="1744" cy="139245"/>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D6D9D4AB-4A6A-4243-B2AC-97966B934F8C}"/>
              </a:ext>
            </a:extLst>
          </p:cNvPr>
          <p:cNvCxnSpPr>
            <a:stCxn id="125" idx="0"/>
          </p:cNvCxnSpPr>
          <p:nvPr/>
        </p:nvCxnSpPr>
        <p:spPr>
          <a:xfrm flipH="1" flipV="1">
            <a:off x="3104381" y="3367468"/>
            <a:ext cx="1535" cy="139364"/>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274D4523-2883-4A94-B9A4-7970C736A873}"/>
              </a:ext>
            </a:extLst>
          </p:cNvPr>
          <p:cNvCxnSpPr>
            <a:cxnSpLocks/>
            <a:stCxn id="126" idx="0"/>
          </p:cNvCxnSpPr>
          <p:nvPr/>
        </p:nvCxnSpPr>
        <p:spPr>
          <a:xfrm flipV="1">
            <a:off x="2244542" y="4635964"/>
            <a:ext cx="0" cy="11129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D557CB91-3E1B-435E-B1ED-FCDE88FF179A}"/>
              </a:ext>
            </a:extLst>
          </p:cNvPr>
          <p:cNvCxnSpPr>
            <a:cxnSpLocks/>
            <a:stCxn id="124" idx="0"/>
          </p:cNvCxnSpPr>
          <p:nvPr/>
        </p:nvCxnSpPr>
        <p:spPr>
          <a:xfrm flipH="1" flipV="1">
            <a:off x="2149172" y="5844717"/>
            <a:ext cx="1" cy="139244"/>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52E3A49C-103B-4583-8B40-16FB47723568}"/>
              </a:ext>
            </a:extLst>
          </p:cNvPr>
          <p:cNvCxnSpPr>
            <a:cxnSpLocks/>
            <a:stCxn id="131" idx="0"/>
          </p:cNvCxnSpPr>
          <p:nvPr/>
        </p:nvCxnSpPr>
        <p:spPr>
          <a:xfrm flipH="1" flipV="1">
            <a:off x="8534515" y="2176819"/>
            <a:ext cx="1" cy="9746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83C8F237-16D2-4AE7-990D-9F54B384C72D}"/>
              </a:ext>
            </a:extLst>
          </p:cNvPr>
          <p:cNvCxnSpPr>
            <a:stCxn id="127" idx="0"/>
          </p:cNvCxnSpPr>
          <p:nvPr/>
        </p:nvCxnSpPr>
        <p:spPr>
          <a:xfrm flipH="1" flipV="1">
            <a:off x="7486164" y="2172840"/>
            <a:ext cx="1" cy="101445"/>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896D4495-06B0-4989-8D0C-A81D409D49BF}"/>
              </a:ext>
            </a:extLst>
          </p:cNvPr>
          <p:cNvCxnSpPr>
            <a:stCxn id="128" idx="0"/>
          </p:cNvCxnSpPr>
          <p:nvPr/>
        </p:nvCxnSpPr>
        <p:spPr>
          <a:xfrm flipH="1" flipV="1">
            <a:off x="7486164" y="3429000"/>
            <a:ext cx="1" cy="141594"/>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E02B48E8-7234-4A84-A241-3279AB732E2D}"/>
              </a:ext>
            </a:extLst>
          </p:cNvPr>
          <p:cNvCxnSpPr>
            <a:cxnSpLocks/>
            <a:stCxn id="132" idx="0"/>
          </p:cNvCxnSpPr>
          <p:nvPr/>
        </p:nvCxnSpPr>
        <p:spPr>
          <a:xfrm flipV="1">
            <a:off x="8546232" y="3422282"/>
            <a:ext cx="0" cy="152974"/>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F481B13B-21A8-453F-B299-72B852A17E88}"/>
              </a:ext>
            </a:extLst>
          </p:cNvPr>
          <p:cNvCxnSpPr>
            <a:stCxn id="129" idx="0"/>
          </p:cNvCxnSpPr>
          <p:nvPr/>
        </p:nvCxnSpPr>
        <p:spPr>
          <a:xfrm flipH="1" flipV="1">
            <a:off x="7518444" y="4570694"/>
            <a:ext cx="1" cy="16855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B3E4390E-3D9B-4630-8440-52559671639A}"/>
              </a:ext>
            </a:extLst>
          </p:cNvPr>
          <p:cNvCxnSpPr>
            <a:stCxn id="133" idx="0"/>
          </p:cNvCxnSpPr>
          <p:nvPr/>
        </p:nvCxnSpPr>
        <p:spPr>
          <a:xfrm flipH="1" flipV="1">
            <a:off x="8585614" y="4576494"/>
            <a:ext cx="1" cy="16275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3E8C1E22-2B0B-4D42-B8E8-0F47F271C6DF}"/>
              </a:ext>
            </a:extLst>
          </p:cNvPr>
          <p:cNvCxnSpPr>
            <a:cxnSpLocks/>
            <a:stCxn id="130" idx="0"/>
          </p:cNvCxnSpPr>
          <p:nvPr/>
        </p:nvCxnSpPr>
        <p:spPr>
          <a:xfrm flipV="1">
            <a:off x="7518445" y="5749125"/>
            <a:ext cx="0" cy="158768"/>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FE53EFF1-9423-4261-8399-42EB03A4767E}"/>
              </a:ext>
            </a:extLst>
          </p:cNvPr>
          <p:cNvCxnSpPr>
            <a:stCxn id="94" idx="2"/>
            <a:endCxn id="93" idx="0"/>
          </p:cNvCxnSpPr>
          <p:nvPr/>
        </p:nvCxnSpPr>
        <p:spPr>
          <a:xfrm>
            <a:off x="5616178" y="1935393"/>
            <a:ext cx="6896" cy="1361527"/>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49" name="TextBox 148">
            <a:extLst>
              <a:ext uri="{FF2B5EF4-FFF2-40B4-BE49-F238E27FC236}">
                <a16:creationId xmlns:a16="http://schemas.microsoft.com/office/drawing/2014/main" id="{9A925772-26FE-4BAD-A959-7CE58A378251}"/>
              </a:ext>
            </a:extLst>
          </p:cNvPr>
          <p:cNvSpPr txBox="1"/>
          <p:nvPr/>
        </p:nvSpPr>
        <p:spPr>
          <a:xfrm>
            <a:off x="1822556" y="1126976"/>
            <a:ext cx="2262187" cy="369332"/>
          </a:xfrm>
          <a:prstGeom prst="rect">
            <a:avLst/>
          </a:prstGeom>
          <a:noFill/>
        </p:spPr>
        <p:txBody>
          <a:bodyPr wrap="square" rtlCol="0">
            <a:spAutoFit/>
          </a:bodyPr>
          <a:lstStyle/>
          <a:p>
            <a:r>
              <a:rPr lang="en-AU" b="1" dirty="0"/>
              <a:t>Preventative Controls</a:t>
            </a:r>
          </a:p>
        </p:txBody>
      </p:sp>
      <p:sp>
        <p:nvSpPr>
          <p:cNvPr id="150" name="TextBox 149">
            <a:extLst>
              <a:ext uri="{FF2B5EF4-FFF2-40B4-BE49-F238E27FC236}">
                <a16:creationId xmlns:a16="http://schemas.microsoft.com/office/drawing/2014/main" id="{901E9377-2A40-4515-BE59-9DDA6359EECD}"/>
              </a:ext>
            </a:extLst>
          </p:cNvPr>
          <p:cNvSpPr txBox="1"/>
          <p:nvPr/>
        </p:nvSpPr>
        <p:spPr>
          <a:xfrm>
            <a:off x="7102132" y="1173584"/>
            <a:ext cx="2262187" cy="369332"/>
          </a:xfrm>
          <a:prstGeom prst="rect">
            <a:avLst/>
          </a:prstGeom>
          <a:noFill/>
        </p:spPr>
        <p:txBody>
          <a:bodyPr wrap="square" rtlCol="0">
            <a:spAutoFit/>
          </a:bodyPr>
          <a:lstStyle/>
          <a:p>
            <a:pPr algn="ctr"/>
            <a:r>
              <a:rPr lang="en-AU" b="1" dirty="0"/>
              <a:t>Mitigating Controls</a:t>
            </a:r>
          </a:p>
        </p:txBody>
      </p:sp>
      <p:sp>
        <p:nvSpPr>
          <p:cNvPr id="152" name="TextBox 151">
            <a:extLst>
              <a:ext uri="{FF2B5EF4-FFF2-40B4-BE49-F238E27FC236}">
                <a16:creationId xmlns:a16="http://schemas.microsoft.com/office/drawing/2014/main" id="{93BFF2DE-D24C-4707-AA45-D208C65A353E}"/>
              </a:ext>
            </a:extLst>
          </p:cNvPr>
          <p:cNvSpPr txBox="1"/>
          <p:nvPr/>
        </p:nvSpPr>
        <p:spPr>
          <a:xfrm>
            <a:off x="465519" y="1126976"/>
            <a:ext cx="870044" cy="369332"/>
          </a:xfrm>
          <a:prstGeom prst="rect">
            <a:avLst/>
          </a:prstGeom>
          <a:noFill/>
        </p:spPr>
        <p:txBody>
          <a:bodyPr wrap="square" rtlCol="0">
            <a:spAutoFit/>
          </a:bodyPr>
          <a:lstStyle/>
          <a:p>
            <a:r>
              <a:rPr lang="en-AU" b="1" dirty="0"/>
              <a:t>Causes</a:t>
            </a:r>
          </a:p>
        </p:txBody>
      </p:sp>
      <p:sp>
        <p:nvSpPr>
          <p:cNvPr id="153" name="TextBox 152">
            <a:extLst>
              <a:ext uri="{FF2B5EF4-FFF2-40B4-BE49-F238E27FC236}">
                <a16:creationId xmlns:a16="http://schemas.microsoft.com/office/drawing/2014/main" id="{ECD9DCAF-425E-4800-992F-6E8CDB71F788}"/>
              </a:ext>
            </a:extLst>
          </p:cNvPr>
          <p:cNvSpPr txBox="1"/>
          <p:nvPr/>
        </p:nvSpPr>
        <p:spPr>
          <a:xfrm>
            <a:off x="10002631" y="1163377"/>
            <a:ext cx="1562490" cy="369332"/>
          </a:xfrm>
          <a:prstGeom prst="rect">
            <a:avLst/>
          </a:prstGeom>
          <a:noFill/>
        </p:spPr>
        <p:txBody>
          <a:bodyPr wrap="square" rtlCol="0">
            <a:spAutoFit/>
          </a:bodyPr>
          <a:lstStyle/>
          <a:p>
            <a:r>
              <a:rPr lang="en-AU" b="1" dirty="0"/>
              <a:t>Consequences</a:t>
            </a:r>
          </a:p>
        </p:txBody>
      </p:sp>
      <p:sp>
        <p:nvSpPr>
          <p:cNvPr id="154" name="Flowchart: Alternate Process 153">
            <a:extLst>
              <a:ext uri="{FF2B5EF4-FFF2-40B4-BE49-F238E27FC236}">
                <a16:creationId xmlns:a16="http://schemas.microsoft.com/office/drawing/2014/main" id="{2B19FAD1-E57B-468A-A51D-E71B7A40AE81}"/>
              </a:ext>
            </a:extLst>
          </p:cNvPr>
          <p:cNvSpPr/>
          <p:nvPr/>
        </p:nvSpPr>
        <p:spPr>
          <a:xfrm>
            <a:off x="7610544" y="1750185"/>
            <a:ext cx="923971" cy="336734"/>
          </a:xfrm>
          <a:prstGeom prst="flowChartAlternateProcess">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000" dirty="0">
                <a:solidFill>
                  <a:srgbClr val="404041"/>
                </a:solidFill>
              </a:rPr>
              <a:t>Autonomous Braking</a:t>
            </a:r>
          </a:p>
        </p:txBody>
      </p:sp>
      <p:sp>
        <p:nvSpPr>
          <p:cNvPr id="155" name="Flowchart: Alternate Process 154">
            <a:extLst>
              <a:ext uri="{FF2B5EF4-FFF2-40B4-BE49-F238E27FC236}">
                <a16:creationId xmlns:a16="http://schemas.microsoft.com/office/drawing/2014/main" id="{835E1344-40D3-4574-86DD-6CEAED48A9FD}"/>
              </a:ext>
            </a:extLst>
          </p:cNvPr>
          <p:cNvSpPr/>
          <p:nvPr/>
        </p:nvSpPr>
        <p:spPr>
          <a:xfrm>
            <a:off x="2738614" y="5983961"/>
            <a:ext cx="832625" cy="336734"/>
          </a:xfrm>
          <a:prstGeom prst="flowChartAlternateProcess">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900" dirty="0">
                <a:solidFill>
                  <a:srgbClr val="404041"/>
                </a:solidFill>
              </a:rPr>
              <a:t>Road Drainage</a:t>
            </a:r>
          </a:p>
        </p:txBody>
      </p:sp>
      <p:sp>
        <p:nvSpPr>
          <p:cNvPr id="156" name="Flowchart: Alternate Process 155">
            <a:extLst>
              <a:ext uri="{FF2B5EF4-FFF2-40B4-BE49-F238E27FC236}">
                <a16:creationId xmlns:a16="http://schemas.microsoft.com/office/drawing/2014/main" id="{BE2406BE-F325-4F7D-9130-8E2B77348852}"/>
              </a:ext>
            </a:extLst>
          </p:cNvPr>
          <p:cNvSpPr/>
          <p:nvPr/>
        </p:nvSpPr>
        <p:spPr>
          <a:xfrm>
            <a:off x="2348868" y="5396693"/>
            <a:ext cx="832625" cy="336734"/>
          </a:xfrm>
          <a:prstGeom prst="flowChartAlternateProcess">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900" dirty="0">
                <a:solidFill>
                  <a:srgbClr val="404041"/>
                </a:solidFill>
              </a:rPr>
              <a:t>Road Inspections</a:t>
            </a:r>
          </a:p>
        </p:txBody>
      </p:sp>
      <p:sp>
        <p:nvSpPr>
          <p:cNvPr id="157" name="Flowchart: Alternate Process 156">
            <a:extLst>
              <a:ext uri="{FF2B5EF4-FFF2-40B4-BE49-F238E27FC236}">
                <a16:creationId xmlns:a16="http://schemas.microsoft.com/office/drawing/2014/main" id="{6CA23703-D6B3-4D31-BB6D-FFFF2D86F610}"/>
              </a:ext>
            </a:extLst>
          </p:cNvPr>
          <p:cNvSpPr/>
          <p:nvPr/>
        </p:nvSpPr>
        <p:spPr>
          <a:xfrm>
            <a:off x="3367017" y="5388205"/>
            <a:ext cx="832625" cy="336734"/>
          </a:xfrm>
          <a:prstGeom prst="flowChartAlternateProcess">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000" dirty="0">
                <a:solidFill>
                  <a:srgbClr val="404041"/>
                </a:solidFill>
              </a:rPr>
              <a:t>Speed Limits</a:t>
            </a:r>
          </a:p>
        </p:txBody>
      </p:sp>
      <p:sp>
        <p:nvSpPr>
          <p:cNvPr id="158" name="Flowchart: Alternate Process 157">
            <a:extLst>
              <a:ext uri="{FF2B5EF4-FFF2-40B4-BE49-F238E27FC236}">
                <a16:creationId xmlns:a16="http://schemas.microsoft.com/office/drawing/2014/main" id="{3B3D2080-0A24-4A30-AD22-4F499B581640}"/>
              </a:ext>
            </a:extLst>
          </p:cNvPr>
          <p:cNvSpPr/>
          <p:nvPr/>
        </p:nvSpPr>
        <p:spPr>
          <a:xfrm>
            <a:off x="3262182" y="4746686"/>
            <a:ext cx="887021" cy="336734"/>
          </a:xfrm>
          <a:prstGeom prst="flowChartAlternateProcess">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000" dirty="0">
                <a:solidFill>
                  <a:srgbClr val="404041"/>
                </a:solidFill>
              </a:rPr>
              <a:t>Police Enforcement</a:t>
            </a:r>
          </a:p>
        </p:txBody>
      </p:sp>
      <p:sp>
        <p:nvSpPr>
          <p:cNvPr id="159" name="Flowchart: Alternate Process 158">
            <a:extLst>
              <a:ext uri="{FF2B5EF4-FFF2-40B4-BE49-F238E27FC236}">
                <a16:creationId xmlns:a16="http://schemas.microsoft.com/office/drawing/2014/main" id="{0860E68B-E346-40BE-A0E5-2EF268C91D33}"/>
              </a:ext>
            </a:extLst>
          </p:cNvPr>
          <p:cNvSpPr/>
          <p:nvPr/>
        </p:nvSpPr>
        <p:spPr>
          <a:xfrm>
            <a:off x="2272202" y="2915609"/>
            <a:ext cx="924280" cy="336734"/>
          </a:xfrm>
          <a:prstGeom prst="flowChartAlternateProcess">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000" dirty="0">
                <a:solidFill>
                  <a:srgbClr val="404041"/>
                </a:solidFill>
              </a:rPr>
              <a:t>Speedometer</a:t>
            </a:r>
          </a:p>
        </p:txBody>
      </p:sp>
      <p:sp>
        <p:nvSpPr>
          <p:cNvPr id="160" name="Flowchart: Alternate Process 159">
            <a:extLst>
              <a:ext uri="{FF2B5EF4-FFF2-40B4-BE49-F238E27FC236}">
                <a16:creationId xmlns:a16="http://schemas.microsoft.com/office/drawing/2014/main" id="{B3A317BD-FD54-4D77-A48F-6FD1070A834E}"/>
              </a:ext>
            </a:extLst>
          </p:cNvPr>
          <p:cNvSpPr/>
          <p:nvPr/>
        </p:nvSpPr>
        <p:spPr>
          <a:xfrm>
            <a:off x="3405389" y="2915609"/>
            <a:ext cx="832625" cy="336734"/>
          </a:xfrm>
          <a:prstGeom prst="flowChartAlternateProcess">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900" dirty="0">
                <a:solidFill>
                  <a:srgbClr val="404041"/>
                </a:solidFill>
              </a:rPr>
              <a:t>License test</a:t>
            </a:r>
          </a:p>
        </p:txBody>
      </p:sp>
      <p:sp>
        <p:nvSpPr>
          <p:cNvPr id="161" name="Flowchart: Alternate Process 160">
            <a:extLst>
              <a:ext uri="{FF2B5EF4-FFF2-40B4-BE49-F238E27FC236}">
                <a16:creationId xmlns:a16="http://schemas.microsoft.com/office/drawing/2014/main" id="{6F8A9E3D-6EA1-496C-A90A-0ACBAC0BACD5}"/>
              </a:ext>
            </a:extLst>
          </p:cNvPr>
          <p:cNvSpPr/>
          <p:nvPr/>
        </p:nvSpPr>
        <p:spPr>
          <a:xfrm>
            <a:off x="2305706" y="4171869"/>
            <a:ext cx="923971" cy="336734"/>
          </a:xfrm>
          <a:prstGeom prst="flowChartAlternateProcess">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000" dirty="0">
                <a:solidFill>
                  <a:srgbClr val="404041"/>
                </a:solidFill>
              </a:rPr>
              <a:t>Autonomous Braking</a:t>
            </a:r>
          </a:p>
        </p:txBody>
      </p:sp>
      <p:cxnSp>
        <p:nvCxnSpPr>
          <p:cNvPr id="162" name="Straight Connector 161">
            <a:extLst>
              <a:ext uri="{FF2B5EF4-FFF2-40B4-BE49-F238E27FC236}">
                <a16:creationId xmlns:a16="http://schemas.microsoft.com/office/drawing/2014/main" id="{67DDC654-E366-42F5-B95C-CB8D29B56EF0}"/>
              </a:ext>
            </a:extLst>
          </p:cNvPr>
          <p:cNvCxnSpPr>
            <a:cxnSpLocks/>
          </p:cNvCxnSpPr>
          <p:nvPr/>
        </p:nvCxnSpPr>
        <p:spPr>
          <a:xfrm>
            <a:off x="2735249" y="3260035"/>
            <a:ext cx="51" cy="107552"/>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7D27A400-1651-4C65-A60C-FE5061B33864}"/>
              </a:ext>
            </a:extLst>
          </p:cNvPr>
          <p:cNvCxnSpPr>
            <a:cxnSpLocks/>
          </p:cNvCxnSpPr>
          <p:nvPr/>
        </p:nvCxnSpPr>
        <p:spPr>
          <a:xfrm>
            <a:off x="3833369" y="3263659"/>
            <a:ext cx="51" cy="107552"/>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2247C2F3-87E7-4505-B7AD-BF4B3087E68B}"/>
              </a:ext>
            </a:extLst>
          </p:cNvPr>
          <p:cNvCxnSpPr>
            <a:cxnSpLocks/>
          </p:cNvCxnSpPr>
          <p:nvPr/>
        </p:nvCxnSpPr>
        <p:spPr>
          <a:xfrm>
            <a:off x="2755069" y="4508603"/>
            <a:ext cx="0" cy="12736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9CEE57C6-8254-4B39-B5AB-A611A8AF98C9}"/>
              </a:ext>
            </a:extLst>
          </p:cNvPr>
          <p:cNvCxnSpPr>
            <a:cxnSpLocks/>
          </p:cNvCxnSpPr>
          <p:nvPr/>
        </p:nvCxnSpPr>
        <p:spPr>
          <a:xfrm>
            <a:off x="2765180" y="5741275"/>
            <a:ext cx="0" cy="103442"/>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C4C0956D-ED72-42AC-9B95-FA9165AE1EE4}"/>
              </a:ext>
            </a:extLst>
          </p:cNvPr>
          <p:cNvCxnSpPr>
            <a:cxnSpLocks/>
            <a:stCxn id="157" idx="2"/>
          </p:cNvCxnSpPr>
          <p:nvPr/>
        </p:nvCxnSpPr>
        <p:spPr>
          <a:xfrm>
            <a:off x="3783330" y="5724939"/>
            <a:ext cx="0" cy="131605"/>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8A447457-708E-4883-9D94-A1B3BBFF1B42}"/>
              </a:ext>
            </a:extLst>
          </p:cNvPr>
          <p:cNvCxnSpPr>
            <a:cxnSpLocks/>
          </p:cNvCxnSpPr>
          <p:nvPr/>
        </p:nvCxnSpPr>
        <p:spPr>
          <a:xfrm>
            <a:off x="8072529" y="2080077"/>
            <a:ext cx="51" cy="88592"/>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1A042BD2-B9AE-4C4C-BDDD-23B85903C316}"/>
              </a:ext>
            </a:extLst>
          </p:cNvPr>
          <p:cNvCxnSpPr>
            <a:cxnSpLocks/>
          </p:cNvCxnSpPr>
          <p:nvPr/>
        </p:nvCxnSpPr>
        <p:spPr>
          <a:xfrm flipV="1">
            <a:off x="3730442" y="4627953"/>
            <a:ext cx="0" cy="111291"/>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69" name="Flowchart: Alternate Process 168">
            <a:extLst>
              <a:ext uri="{FF2B5EF4-FFF2-40B4-BE49-F238E27FC236}">
                <a16:creationId xmlns:a16="http://schemas.microsoft.com/office/drawing/2014/main" id="{34E3AAC0-304D-4E7B-8DB6-F1BC6DEC71A9}"/>
              </a:ext>
            </a:extLst>
          </p:cNvPr>
          <p:cNvSpPr/>
          <p:nvPr/>
        </p:nvSpPr>
        <p:spPr>
          <a:xfrm>
            <a:off x="8169302" y="5921652"/>
            <a:ext cx="1150625" cy="336734"/>
          </a:xfrm>
          <a:prstGeom prst="flowChartAlternateProcess">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000" dirty="0">
                <a:solidFill>
                  <a:srgbClr val="404041"/>
                </a:solidFill>
              </a:rPr>
              <a:t>Minimum Road shoulder width</a:t>
            </a:r>
          </a:p>
        </p:txBody>
      </p:sp>
      <p:cxnSp>
        <p:nvCxnSpPr>
          <p:cNvPr id="170" name="Straight Connector 169">
            <a:extLst>
              <a:ext uri="{FF2B5EF4-FFF2-40B4-BE49-F238E27FC236}">
                <a16:creationId xmlns:a16="http://schemas.microsoft.com/office/drawing/2014/main" id="{8A11FE5E-AC75-452C-84C9-C24E5FBB1375}"/>
              </a:ext>
            </a:extLst>
          </p:cNvPr>
          <p:cNvCxnSpPr>
            <a:cxnSpLocks/>
            <a:stCxn id="169" idx="0"/>
          </p:cNvCxnSpPr>
          <p:nvPr/>
        </p:nvCxnSpPr>
        <p:spPr>
          <a:xfrm flipH="1" flipV="1">
            <a:off x="8744614" y="5762884"/>
            <a:ext cx="1" cy="15876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71" name="Flowchart: Alternate Process 170">
            <a:extLst>
              <a:ext uri="{FF2B5EF4-FFF2-40B4-BE49-F238E27FC236}">
                <a16:creationId xmlns:a16="http://schemas.microsoft.com/office/drawing/2014/main" id="{9AECCFF6-7E9E-4876-9070-2F4F010EB685}"/>
              </a:ext>
            </a:extLst>
          </p:cNvPr>
          <p:cNvSpPr/>
          <p:nvPr/>
        </p:nvSpPr>
        <p:spPr>
          <a:xfrm>
            <a:off x="3545946" y="1602395"/>
            <a:ext cx="923971" cy="336734"/>
          </a:xfrm>
          <a:prstGeom prst="flowChartAlternateProcess">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000" dirty="0">
                <a:solidFill>
                  <a:srgbClr val="404041"/>
                </a:solidFill>
              </a:rPr>
              <a:t>Autonomous Braking</a:t>
            </a:r>
          </a:p>
        </p:txBody>
      </p:sp>
      <p:cxnSp>
        <p:nvCxnSpPr>
          <p:cNvPr id="172" name="Straight Connector 171">
            <a:extLst>
              <a:ext uri="{FF2B5EF4-FFF2-40B4-BE49-F238E27FC236}">
                <a16:creationId xmlns:a16="http://schemas.microsoft.com/office/drawing/2014/main" id="{B443CBF4-E71D-400A-A2A5-08C497F1D67A}"/>
              </a:ext>
            </a:extLst>
          </p:cNvPr>
          <p:cNvCxnSpPr>
            <a:cxnSpLocks/>
          </p:cNvCxnSpPr>
          <p:nvPr/>
        </p:nvCxnSpPr>
        <p:spPr>
          <a:xfrm flipH="1">
            <a:off x="4027593" y="1926379"/>
            <a:ext cx="1240" cy="164743"/>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73" name="Flowchart: Alternate Process 172">
            <a:extLst>
              <a:ext uri="{FF2B5EF4-FFF2-40B4-BE49-F238E27FC236}">
                <a16:creationId xmlns:a16="http://schemas.microsoft.com/office/drawing/2014/main" id="{98B5E66B-FE93-4335-9F63-368FDD9529AF}"/>
              </a:ext>
            </a:extLst>
          </p:cNvPr>
          <p:cNvSpPr/>
          <p:nvPr/>
        </p:nvSpPr>
        <p:spPr>
          <a:xfrm>
            <a:off x="3576054" y="3509881"/>
            <a:ext cx="923971" cy="336734"/>
          </a:xfrm>
          <a:prstGeom prst="flowChartAlternateProcess">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000" dirty="0">
                <a:solidFill>
                  <a:srgbClr val="404041"/>
                </a:solidFill>
              </a:rPr>
              <a:t>Autonomous Braking</a:t>
            </a:r>
          </a:p>
        </p:txBody>
      </p:sp>
      <p:cxnSp>
        <p:nvCxnSpPr>
          <p:cNvPr id="174" name="Straight Connector 173">
            <a:extLst>
              <a:ext uri="{FF2B5EF4-FFF2-40B4-BE49-F238E27FC236}">
                <a16:creationId xmlns:a16="http://schemas.microsoft.com/office/drawing/2014/main" id="{E5862587-89FC-4548-80B2-71EA33BAB1D0}"/>
              </a:ext>
            </a:extLst>
          </p:cNvPr>
          <p:cNvCxnSpPr/>
          <p:nvPr/>
        </p:nvCxnSpPr>
        <p:spPr>
          <a:xfrm flipH="1" flipV="1">
            <a:off x="4060046" y="3379704"/>
            <a:ext cx="1535" cy="139364"/>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09532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4" descr="Light bulb on yellow background with sketched light beams and cord">
            <a:extLst>
              <a:ext uri="{FF2B5EF4-FFF2-40B4-BE49-F238E27FC236}">
                <a16:creationId xmlns:a16="http://schemas.microsoft.com/office/drawing/2014/main" id="{ED964C43-6694-47CC-8F0E-E43C487B9FB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rgbClr val="F25C40"/>
          </a:solidFill>
          <a:ln>
            <a:solidFill>
              <a:srgbClr val="F25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F25C40"/>
          </a:solidFill>
          <a:ln w="3175">
            <a:solidFill>
              <a:srgbClr val="F25C4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B7B32D67-1924-6C4D-AF08-22400BD57A60}"/>
              </a:ext>
            </a:extLst>
          </p:cNvPr>
          <p:cNvSpPr>
            <a:spLocks noGrp="1"/>
          </p:cNvSpPr>
          <p:nvPr>
            <p:ph idx="1"/>
          </p:nvPr>
        </p:nvSpPr>
        <p:spPr>
          <a:xfrm>
            <a:off x="371094" y="2732342"/>
            <a:ext cx="3438906" cy="3207258"/>
          </a:xfrm>
        </p:spPr>
        <p:txBody>
          <a:bodyPr anchor="t">
            <a:normAutofit/>
          </a:bodyPr>
          <a:lstStyle/>
          <a:p>
            <a:pPr marL="0" indent="0">
              <a:buNone/>
            </a:pPr>
            <a:r>
              <a:rPr lang="en-US" sz="1700" dirty="0"/>
              <a:t>Ensuring controls are clearly defined is a key strategy in </a:t>
            </a:r>
            <a:r>
              <a:rPr lang="en-US" sz="1800" dirty="0"/>
              <a:t>a key strategy in mastering bowtie analysis.</a:t>
            </a:r>
            <a:endParaRPr lang="en-US" sz="1700" dirty="0"/>
          </a:p>
        </p:txBody>
      </p:sp>
    </p:spTree>
    <p:extLst>
      <p:ext uri="{BB962C8B-B14F-4D97-AF65-F5344CB8AC3E}">
        <p14:creationId xmlns:p14="http://schemas.microsoft.com/office/powerpoint/2010/main" val="14552030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Person handing over keys">
            <a:extLst>
              <a:ext uri="{FF2B5EF4-FFF2-40B4-BE49-F238E27FC236}">
                <a16:creationId xmlns:a16="http://schemas.microsoft.com/office/drawing/2014/main" id="{C697DC0A-4CFE-483E-8A8E-5B4DE6161CFA}"/>
              </a:ext>
            </a:extLst>
          </p:cNvPr>
          <p:cNvPicPr>
            <a:picLocks noChangeAspect="1"/>
          </p:cNvPicPr>
          <p:nvPr/>
        </p:nvPicPr>
        <p:blipFill rotWithShape="1">
          <a:blip r:embed="rId2"/>
          <a:srcRect r="15627" b="-1"/>
          <a:stretch/>
        </p:blipFill>
        <p:spPr>
          <a:xfrm>
            <a:off x="3523488" y="10"/>
            <a:ext cx="8668512" cy="6857990"/>
          </a:xfrm>
          <a:prstGeom prst="rect">
            <a:avLst/>
          </a:prstGeom>
        </p:spPr>
      </p:pic>
      <p:sp>
        <p:nvSpPr>
          <p:cNvPr id="12" name="Rectangle 11">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09CF24D3-E99E-061E-3D3B-4C33CE50B39A}"/>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a:solidFill>
                  <a:schemeClr val="bg1"/>
                </a:solidFill>
                <a:latin typeface="+mj-lt"/>
              </a:rPr>
              <a:t>What is your key takeaway so far?</a:t>
            </a:r>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91715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Question Mark, Question, Character, Problem, Task, Help">
            <a:extLst>
              <a:ext uri="{FF2B5EF4-FFF2-40B4-BE49-F238E27FC236}">
                <a16:creationId xmlns:a16="http://schemas.microsoft.com/office/drawing/2014/main" id="{A4378CFF-8F69-744F-AE47-733D46F5802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0"/>
            <a:ext cx="109728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3246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solidFill>
              <a:srgbClr val="F25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rgbClr val="F25C40"/>
          </a:solidFill>
          <a:ln>
            <a:solidFill>
              <a:srgbClr val="F25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rgbClr val="F25C4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A0613AC2-F763-384E-BB94-794F0682EBBC}"/>
              </a:ext>
            </a:extLst>
          </p:cNvPr>
          <p:cNvSpPr>
            <a:spLocks noGrp="1"/>
          </p:cNvSpPr>
          <p:nvPr>
            <p:ph idx="1"/>
          </p:nvPr>
        </p:nvSpPr>
        <p:spPr>
          <a:xfrm>
            <a:off x="4447308" y="591344"/>
            <a:ext cx="6906491" cy="5585619"/>
          </a:xfrm>
        </p:spPr>
        <p:txBody>
          <a:bodyPr anchor="ctr">
            <a:normAutofit/>
          </a:bodyPr>
          <a:lstStyle/>
          <a:p>
            <a:pPr marL="0" indent="0">
              <a:buNone/>
            </a:pPr>
            <a:r>
              <a:rPr lang="en-US" dirty="0"/>
              <a:t>Poorly defined unwanted events lead to deficient bowties. The criteria of “loss of control of system” should be applied.</a:t>
            </a:r>
          </a:p>
        </p:txBody>
      </p:sp>
    </p:spTree>
    <p:extLst>
      <p:ext uri="{BB962C8B-B14F-4D97-AF65-F5344CB8AC3E}">
        <p14:creationId xmlns:p14="http://schemas.microsoft.com/office/powerpoint/2010/main" val="36193867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rgbClr val="F2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rgbClr val="F25C40"/>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rgbClr val="F25C40"/>
          </a:solidFill>
          <a:ln>
            <a:solidFill>
              <a:srgbClr val="F25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436AB406-5645-8A4B-9B2C-77411F87478E}"/>
              </a:ext>
            </a:extLst>
          </p:cNvPr>
          <p:cNvSpPr>
            <a:spLocks noGrp="1"/>
          </p:cNvSpPr>
          <p:nvPr>
            <p:ph idx="1"/>
          </p:nvPr>
        </p:nvSpPr>
        <p:spPr>
          <a:xfrm>
            <a:off x="5370153" y="1526033"/>
            <a:ext cx="5536397" cy="3935281"/>
          </a:xfrm>
        </p:spPr>
        <p:txBody>
          <a:bodyPr>
            <a:normAutofit/>
          </a:bodyPr>
          <a:lstStyle/>
          <a:p>
            <a:pPr marL="0" indent="0">
              <a:buNone/>
            </a:pPr>
            <a:r>
              <a:rPr lang="en-US" dirty="0"/>
              <a:t>Bowtie Analysis should only be used to assess a single loss of control event at a time.</a:t>
            </a:r>
          </a:p>
          <a:p>
            <a:endParaRPr lang="en-US" dirty="0"/>
          </a:p>
        </p:txBody>
      </p:sp>
    </p:spTree>
    <p:extLst>
      <p:ext uri="{BB962C8B-B14F-4D97-AF65-F5344CB8AC3E}">
        <p14:creationId xmlns:p14="http://schemas.microsoft.com/office/powerpoint/2010/main" val="29313690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rgbClr val="F2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40B9454A-C497-DF43-B4A5-E780A859134E}"/>
              </a:ext>
            </a:extLst>
          </p:cNvPr>
          <p:cNvSpPr>
            <a:spLocks noGrp="1"/>
          </p:cNvSpPr>
          <p:nvPr>
            <p:ph idx="1"/>
          </p:nvPr>
        </p:nvSpPr>
        <p:spPr>
          <a:xfrm>
            <a:off x="4447308" y="591344"/>
            <a:ext cx="6906491" cy="5585619"/>
          </a:xfrm>
        </p:spPr>
        <p:txBody>
          <a:bodyPr anchor="ctr">
            <a:normAutofit/>
          </a:bodyPr>
          <a:lstStyle/>
          <a:p>
            <a:pPr marL="0" indent="0">
              <a:buNone/>
            </a:pPr>
            <a:r>
              <a:rPr lang="en-US" dirty="0"/>
              <a:t>Controls need to be specific, measurable and auditable to enable us to determine if we have controlled the risk.</a:t>
            </a:r>
          </a:p>
          <a:p>
            <a:endParaRPr lang="en-US" dirty="0"/>
          </a:p>
        </p:txBody>
      </p:sp>
    </p:spTree>
    <p:extLst>
      <p:ext uri="{BB962C8B-B14F-4D97-AF65-F5344CB8AC3E}">
        <p14:creationId xmlns:p14="http://schemas.microsoft.com/office/powerpoint/2010/main" val="25426769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D14307-D0AE-6248-BE24-34B9615BB8F8}"/>
              </a:ext>
            </a:extLst>
          </p:cNvPr>
          <p:cNvSpPr>
            <a:spLocks noGrp="1"/>
          </p:cNvSpPr>
          <p:nvPr>
            <p:ph type="title"/>
          </p:nvPr>
        </p:nvSpPr>
        <p:spPr>
          <a:xfrm>
            <a:off x="640080" y="325369"/>
            <a:ext cx="4368602" cy="1956841"/>
          </a:xfrm>
        </p:spPr>
        <p:txBody>
          <a:bodyPr anchor="b">
            <a:normAutofit/>
          </a:bodyPr>
          <a:lstStyle/>
          <a:p>
            <a:r>
              <a:rPr lang="en-US" sz="5000" dirty="0"/>
              <a:t>The obvious question</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rgbClr val="F25C40"/>
          </a:solidFill>
          <a:ln w="44450" cap="rnd">
            <a:solidFill>
              <a:srgbClr val="F25C40"/>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Question mark on green pastel background">
            <a:extLst>
              <a:ext uri="{FF2B5EF4-FFF2-40B4-BE49-F238E27FC236}">
                <a16:creationId xmlns:a16="http://schemas.microsoft.com/office/drawing/2014/main" id="{BA15AA93-6B05-4127-886F-25701B77DF2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7" name="Content Placeholder 2">
            <a:extLst>
              <a:ext uri="{FF2B5EF4-FFF2-40B4-BE49-F238E27FC236}">
                <a16:creationId xmlns:a16="http://schemas.microsoft.com/office/drawing/2014/main" id="{7BFC3E49-A8A4-0542-B0E2-504422332B62}"/>
              </a:ext>
            </a:extLst>
          </p:cNvPr>
          <p:cNvSpPr>
            <a:spLocks noGrp="1"/>
          </p:cNvSpPr>
          <p:nvPr>
            <p:ph idx="1"/>
          </p:nvPr>
        </p:nvSpPr>
        <p:spPr>
          <a:xfrm>
            <a:off x="640081" y="1148556"/>
            <a:ext cx="4114800" cy="5585619"/>
          </a:xfrm>
        </p:spPr>
        <p:txBody>
          <a:bodyPr anchor="ctr">
            <a:normAutofit/>
          </a:bodyPr>
          <a:lstStyle/>
          <a:p>
            <a:pPr marL="0" indent="0">
              <a:buNone/>
            </a:pPr>
            <a:endParaRPr lang="en-US" dirty="0"/>
          </a:p>
          <a:p>
            <a:pPr marL="0" indent="0">
              <a:buNone/>
            </a:pPr>
            <a:r>
              <a:rPr lang="en-US" dirty="0"/>
              <a:t>How do I do it?</a:t>
            </a:r>
          </a:p>
        </p:txBody>
      </p:sp>
    </p:spTree>
    <p:extLst>
      <p:ext uri="{BB962C8B-B14F-4D97-AF65-F5344CB8AC3E}">
        <p14:creationId xmlns:p14="http://schemas.microsoft.com/office/powerpoint/2010/main" val="3071769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E973A2-2D47-3644-83ED-1628DF8590A4}"/>
              </a:ext>
            </a:extLst>
          </p:cNvPr>
          <p:cNvSpPr>
            <a:spLocks noGrp="1"/>
          </p:cNvSpPr>
          <p:nvPr>
            <p:ph type="title"/>
          </p:nvPr>
        </p:nvSpPr>
        <p:spPr>
          <a:xfrm>
            <a:off x="841248" y="548640"/>
            <a:ext cx="3600860" cy="5431536"/>
          </a:xfrm>
        </p:spPr>
        <p:txBody>
          <a:bodyPr>
            <a:normAutofit/>
          </a:bodyPr>
          <a:lstStyle/>
          <a:p>
            <a:r>
              <a:rPr lang="en-US" sz="5400"/>
              <a:t>Slow or Fast</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sX0" fmla="*/ 0 w 4480560"/>
              <a:gd name="csY0" fmla="*/ 0 h 18288"/>
              <a:gd name="csX1" fmla="*/ 595274 w 4480560"/>
              <a:gd name="csY1" fmla="*/ 0 h 18288"/>
              <a:gd name="csX2" fmla="*/ 1100938 w 4480560"/>
              <a:gd name="csY2" fmla="*/ 0 h 18288"/>
              <a:gd name="csX3" fmla="*/ 1651406 w 4480560"/>
              <a:gd name="csY3" fmla="*/ 0 h 18288"/>
              <a:gd name="csX4" fmla="*/ 2336292 w 4480560"/>
              <a:gd name="csY4" fmla="*/ 0 h 18288"/>
              <a:gd name="csX5" fmla="*/ 2931566 w 4480560"/>
              <a:gd name="csY5" fmla="*/ 0 h 18288"/>
              <a:gd name="csX6" fmla="*/ 3482035 w 4480560"/>
              <a:gd name="csY6" fmla="*/ 0 h 18288"/>
              <a:gd name="csX7" fmla="*/ 4480560 w 4480560"/>
              <a:gd name="csY7" fmla="*/ 0 h 18288"/>
              <a:gd name="csX8" fmla="*/ 4480560 w 4480560"/>
              <a:gd name="csY8" fmla="*/ 18288 h 18288"/>
              <a:gd name="csX9" fmla="*/ 3840480 w 4480560"/>
              <a:gd name="csY9" fmla="*/ 18288 h 18288"/>
              <a:gd name="csX10" fmla="*/ 3290011 w 4480560"/>
              <a:gd name="csY10" fmla="*/ 18288 h 18288"/>
              <a:gd name="csX11" fmla="*/ 2560320 w 4480560"/>
              <a:gd name="csY11" fmla="*/ 18288 h 18288"/>
              <a:gd name="csX12" fmla="*/ 1965046 w 4480560"/>
              <a:gd name="csY12" fmla="*/ 18288 h 18288"/>
              <a:gd name="csX13" fmla="*/ 1459382 w 4480560"/>
              <a:gd name="csY13" fmla="*/ 18288 h 18288"/>
              <a:gd name="csX14" fmla="*/ 774497 w 4480560"/>
              <a:gd name="csY14" fmla="*/ 18288 h 18288"/>
              <a:gd name="csX15" fmla="*/ 0 w 4480560"/>
              <a:gd name="csY15" fmla="*/ 18288 h 18288"/>
              <a:gd name="csX16" fmla="*/ 0 w 4480560"/>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rgbClr val="F25C40"/>
          </a:solidFill>
          <a:ln w="41275" cap="rnd">
            <a:solidFill>
              <a:srgbClr val="F25C40"/>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34A2B59-F2C6-6A47-88E6-C28E1F0B4D66}"/>
              </a:ext>
            </a:extLst>
          </p:cNvPr>
          <p:cNvSpPr>
            <a:spLocks noGrp="1"/>
          </p:cNvSpPr>
          <p:nvPr>
            <p:ph idx="1"/>
          </p:nvPr>
        </p:nvSpPr>
        <p:spPr>
          <a:xfrm>
            <a:off x="5126418" y="552091"/>
            <a:ext cx="6224335" cy="5431536"/>
          </a:xfrm>
        </p:spPr>
        <p:txBody>
          <a:bodyPr anchor="ctr">
            <a:normAutofit/>
          </a:bodyPr>
          <a:lstStyle/>
          <a:p>
            <a:pPr marL="0" indent="0">
              <a:buNone/>
            </a:pPr>
            <a:r>
              <a:rPr lang="en-US" sz="2200" dirty="0"/>
              <a:t>Trial and Error Vs system</a:t>
            </a:r>
          </a:p>
        </p:txBody>
      </p:sp>
    </p:spTree>
    <p:extLst>
      <p:ext uri="{BB962C8B-B14F-4D97-AF65-F5344CB8AC3E}">
        <p14:creationId xmlns:p14="http://schemas.microsoft.com/office/powerpoint/2010/main" val="24443318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Shape 1004"/>
        <p:cNvGrpSpPr/>
        <p:nvPr/>
      </p:nvGrpSpPr>
      <p:grpSpPr>
        <a:xfrm>
          <a:off x="0" y="0"/>
          <a:ext cx="0" cy="0"/>
          <a:chOff x="0" y="0"/>
          <a:chExt cx="0" cy="0"/>
        </a:xfrm>
      </p:grpSpPr>
      <p:sp>
        <p:nvSpPr>
          <p:cNvPr id="1005" name="Google Shape;1005;p67"/>
          <p:cNvSpPr txBox="1">
            <a:spLocks noGrp="1"/>
          </p:cNvSpPr>
          <p:nvPr>
            <p:ph type="title"/>
          </p:nvPr>
        </p:nvSpPr>
        <p:spPr>
          <a:xfrm>
            <a:off x="838200" y="994389"/>
            <a:ext cx="851586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33333"/>
              </a:buClr>
              <a:buSzPts val="5400"/>
              <a:buFont typeface="Arial"/>
              <a:buNone/>
            </a:pPr>
            <a:r>
              <a:rPr lang="en-US" sz="3000" dirty="0">
                <a:latin typeface="TT Norms Pro" panose="02000503030000020003" pitchFamily="50" charset="0"/>
              </a:rPr>
              <a:t>Help is here – If you don’t know how big the gap is</a:t>
            </a:r>
            <a:endParaRPr sz="3000" dirty="0">
              <a:latin typeface="TT Norms Pro" panose="02000503030000020003" pitchFamily="50" charset="0"/>
            </a:endParaRPr>
          </a:p>
        </p:txBody>
      </p:sp>
      <p:grpSp>
        <p:nvGrpSpPr>
          <p:cNvPr id="1006" name="Google Shape;1006;p67"/>
          <p:cNvGrpSpPr/>
          <p:nvPr/>
        </p:nvGrpSpPr>
        <p:grpSpPr>
          <a:xfrm>
            <a:off x="838200" y="2228087"/>
            <a:ext cx="10515600" cy="3948876"/>
            <a:chOff x="594711" y="0"/>
            <a:chExt cx="9326176" cy="3948876"/>
          </a:xfrm>
        </p:grpSpPr>
        <p:sp>
          <p:nvSpPr>
            <p:cNvPr id="1007" name="Google Shape;1007;p67"/>
            <p:cNvSpPr/>
            <p:nvPr/>
          </p:nvSpPr>
          <p:spPr>
            <a:xfrm>
              <a:off x="788670" y="0"/>
              <a:ext cx="8938260" cy="3948876"/>
            </a:xfrm>
            <a:prstGeom prst="rightArrow">
              <a:avLst>
                <a:gd name="adj1" fmla="val 50000"/>
                <a:gd name="adj2" fmla="val 50000"/>
              </a:avLst>
            </a:prstGeom>
            <a:solidFill>
              <a:srgbClr val="DED4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67"/>
            <p:cNvSpPr/>
            <p:nvPr/>
          </p:nvSpPr>
          <p:spPr>
            <a:xfrm>
              <a:off x="594711" y="1184662"/>
              <a:ext cx="4534852" cy="1579550"/>
            </a:xfrm>
            <a:prstGeom prst="roundRect">
              <a:avLst>
                <a:gd name="adj" fmla="val 16667"/>
              </a:avLst>
            </a:prstGeom>
            <a:solidFill>
              <a:srgbClr val="333331"/>
            </a:solidFill>
            <a:ln w="12700" cap="flat" cmpd="sng">
              <a:solidFill>
                <a:srgbClr val="F25C40">
                  <a:alpha val="0"/>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67"/>
            <p:cNvSpPr txBox="1"/>
            <p:nvPr/>
          </p:nvSpPr>
          <p:spPr>
            <a:xfrm>
              <a:off x="671818" y="1261769"/>
              <a:ext cx="4380638" cy="1425336"/>
            </a:xfrm>
            <a:prstGeom prst="rect">
              <a:avLst/>
            </a:prstGeom>
            <a:noFill/>
            <a:ln>
              <a:noFill/>
            </a:ln>
          </p:spPr>
          <p:txBody>
            <a:bodyPr spcFirstLastPara="1" wrap="square" lIns="152400" tIns="152400" rIns="152400" bIns="152400" anchor="ctr" anchorCtr="0">
              <a:noAutofit/>
            </a:bodyPr>
            <a:lstStyle/>
            <a:p>
              <a:pPr marL="0" marR="0" lvl="0" indent="0" algn="ctr" rtl="0">
                <a:lnSpc>
                  <a:spcPct val="90000"/>
                </a:lnSpc>
                <a:spcBef>
                  <a:spcPts val="0"/>
                </a:spcBef>
                <a:spcAft>
                  <a:spcPts val="0"/>
                </a:spcAft>
                <a:buClr>
                  <a:srgbClr val="45D62B"/>
                </a:buClr>
                <a:buSzPts val="4000"/>
                <a:buFont typeface="Calibri"/>
                <a:buNone/>
              </a:pPr>
              <a:r>
                <a:rPr lang="en-US" sz="4000" dirty="0">
                  <a:solidFill>
                    <a:srgbClr val="45D62B"/>
                  </a:solidFill>
                  <a:latin typeface="Calibri"/>
                  <a:ea typeface="Calibri"/>
                  <a:cs typeface="Calibri"/>
                  <a:sym typeface="Calibri"/>
                </a:rPr>
                <a:t>Free Critical Risk Triage Call</a:t>
              </a:r>
              <a:endParaRPr dirty="0"/>
            </a:p>
          </p:txBody>
        </p:sp>
        <p:sp>
          <p:nvSpPr>
            <p:cNvPr id="1010" name="Google Shape;1010;p67"/>
            <p:cNvSpPr/>
            <p:nvPr/>
          </p:nvSpPr>
          <p:spPr>
            <a:xfrm>
              <a:off x="5386035" y="1184662"/>
              <a:ext cx="4534852" cy="1579550"/>
            </a:xfrm>
            <a:prstGeom prst="roundRect">
              <a:avLst>
                <a:gd name="adj" fmla="val 16667"/>
              </a:avLst>
            </a:prstGeom>
            <a:solidFill>
              <a:srgbClr val="333331"/>
            </a:solidFill>
            <a:ln w="12700" cap="flat" cmpd="sng">
              <a:solidFill>
                <a:srgbClr val="F25C40">
                  <a:alpha val="0"/>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67"/>
            <p:cNvSpPr txBox="1"/>
            <p:nvPr/>
          </p:nvSpPr>
          <p:spPr>
            <a:xfrm>
              <a:off x="5463142" y="1261769"/>
              <a:ext cx="4380638" cy="1425336"/>
            </a:xfrm>
            <a:prstGeom prst="rect">
              <a:avLst/>
            </a:prstGeom>
            <a:noFill/>
            <a:ln>
              <a:noFill/>
            </a:ln>
          </p:spPr>
          <p:txBody>
            <a:bodyPr spcFirstLastPara="1" wrap="square" lIns="152400" tIns="152400" rIns="152400" bIns="152400" anchor="ctr" anchorCtr="0">
              <a:noAutofit/>
            </a:bodyPr>
            <a:lstStyle/>
            <a:p>
              <a:pPr marL="0" marR="0" lvl="0" indent="0" algn="ctr" rtl="0">
                <a:lnSpc>
                  <a:spcPct val="90000"/>
                </a:lnSpc>
                <a:spcBef>
                  <a:spcPts val="0"/>
                </a:spcBef>
                <a:spcAft>
                  <a:spcPts val="0"/>
                </a:spcAft>
                <a:buClr>
                  <a:srgbClr val="45D62B"/>
                </a:buClr>
                <a:buSzPts val="4000"/>
                <a:buFont typeface="Calibri"/>
                <a:buNone/>
              </a:pPr>
              <a:r>
                <a:rPr lang="en-US" sz="4000">
                  <a:solidFill>
                    <a:srgbClr val="45D62B"/>
                  </a:solidFill>
                  <a:latin typeface="Calibri"/>
                  <a:ea typeface="Calibri"/>
                  <a:cs typeface="Calibri"/>
                  <a:sym typeface="Calibri"/>
                </a:rPr>
                <a:t>It’s not for everyone</a:t>
              </a:r>
              <a:endParaRPr/>
            </a:p>
          </p:txBody>
        </p:sp>
      </p:gr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016"/>
        <p:cNvGrpSpPr/>
        <p:nvPr/>
      </p:nvGrpSpPr>
      <p:grpSpPr>
        <a:xfrm>
          <a:off x="0" y="0"/>
          <a:ext cx="0" cy="0"/>
          <a:chOff x="0" y="0"/>
          <a:chExt cx="0" cy="0"/>
        </a:xfrm>
      </p:grpSpPr>
      <p:pic>
        <p:nvPicPr>
          <p:cNvPr id="1017" name="Google Shape;1017;p68" descr="The fact there were black miners in Wales from the 1800s onwards was a surprise to Mr Blake"/>
          <p:cNvPicPr preferRelativeResize="0"/>
          <p:nvPr/>
        </p:nvPicPr>
        <p:blipFill rotWithShape="1">
          <a:blip r:embed="rId3">
            <a:alphaModFix/>
          </a:blip>
          <a:srcRect/>
          <a:stretch/>
        </p:blipFill>
        <p:spPr>
          <a:xfrm>
            <a:off x="19" y="10"/>
            <a:ext cx="12191981" cy="6857990"/>
          </a:xfrm>
          <a:prstGeom prst="rect">
            <a:avLst/>
          </a:prstGeom>
          <a:noFill/>
          <a:ln>
            <a:noFill/>
          </a:ln>
        </p:spPr>
      </p:pic>
      <p:sp>
        <p:nvSpPr>
          <p:cNvPr id="1018" name="Google Shape;1018;p68"/>
          <p:cNvSpPr txBox="1">
            <a:spLocks noGrp="1"/>
          </p:cNvSpPr>
          <p:nvPr>
            <p:ph type="title"/>
          </p:nvPr>
        </p:nvSpPr>
        <p:spPr>
          <a:xfrm>
            <a:off x="541511" y="3124200"/>
            <a:ext cx="9078562" cy="23876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45D62B"/>
              </a:buClr>
              <a:buSzPts val="6600"/>
              <a:buFont typeface="Arial"/>
              <a:buNone/>
            </a:pPr>
            <a:r>
              <a:rPr lang="en-US" sz="6600" dirty="0">
                <a:solidFill>
                  <a:srgbClr val="45D62B"/>
                </a:solidFill>
                <a:latin typeface="TT Norms Pro" panose="02000503030000020003" pitchFamily="50" charset="0"/>
                <a:sym typeface="Arial"/>
              </a:rPr>
              <a:t>Save lives at work</a:t>
            </a:r>
            <a:endParaRPr dirty="0">
              <a:latin typeface="TT Norms Pro" panose="02000503030000020003" pitchFamily="50"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solidFill>
            <a:srgbClr val="F2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solidFill>
            <a:srgbClr val="F2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FC95E82-7E12-D849-A6C3-635CB85B7A0D}"/>
              </a:ext>
            </a:extLst>
          </p:cNvPr>
          <p:cNvSpPr>
            <a:spLocks noGrp="1"/>
          </p:cNvSpPr>
          <p:nvPr>
            <p:ph type="title"/>
          </p:nvPr>
        </p:nvSpPr>
        <p:spPr>
          <a:xfrm>
            <a:off x="1383564" y="348865"/>
            <a:ext cx="9718111" cy="1576446"/>
          </a:xfrm>
        </p:spPr>
        <p:txBody>
          <a:bodyPr anchor="ctr">
            <a:normAutofit/>
          </a:bodyPr>
          <a:lstStyle/>
          <a:p>
            <a:r>
              <a:rPr lang="en-US" dirty="0">
                <a:solidFill>
                  <a:srgbClr val="FFFFFF"/>
                </a:solidFill>
              </a:rPr>
              <a:t>Where are with Bowtie Analysis?</a:t>
            </a:r>
          </a:p>
        </p:txBody>
      </p:sp>
      <p:graphicFrame>
        <p:nvGraphicFramePr>
          <p:cNvPr id="5" name="Content Placeholder 2">
            <a:extLst>
              <a:ext uri="{FF2B5EF4-FFF2-40B4-BE49-F238E27FC236}">
                <a16:creationId xmlns:a16="http://schemas.microsoft.com/office/drawing/2014/main" id="{3CE4D11D-2F68-4E9F-A2AD-DE7C718C9E50}"/>
              </a:ext>
            </a:extLst>
          </p:cNvPr>
          <p:cNvGraphicFramePr>
            <a:graphicFrameLocks noGrp="1"/>
          </p:cNvGraphicFramePr>
          <p:nvPr>
            <p:ph idx="1"/>
            <p:extLst>
              <p:ext uri="{D42A27DB-BD31-4B8C-83A1-F6EECF244321}">
                <p14:modId xmlns:p14="http://schemas.microsoft.com/office/powerpoint/2010/main" val="4182105609"/>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0488521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C768BAD2-E1A9-B564-8D79-6CD18729E129}"/>
              </a:ext>
            </a:extLst>
          </p:cNvPr>
          <p:cNvGraphicFramePr/>
          <p:nvPr/>
        </p:nvGraphicFramePr>
        <p:xfrm>
          <a:off x="392202" y="1377780"/>
          <a:ext cx="11201399" cy="25825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a:extLst>
              <a:ext uri="{FF2B5EF4-FFF2-40B4-BE49-F238E27FC236}">
                <a16:creationId xmlns:a16="http://schemas.microsoft.com/office/drawing/2014/main" id="{9F5733F1-DF4E-6AE1-3573-F0007864BD4A}"/>
              </a:ext>
            </a:extLst>
          </p:cNvPr>
          <p:cNvPicPr>
            <a:picLocks noChangeAspect="1"/>
          </p:cNvPicPr>
          <p:nvPr/>
        </p:nvPicPr>
        <p:blipFill>
          <a:blip r:embed="rId7"/>
          <a:srcRect l="50231"/>
          <a:stretch/>
        </p:blipFill>
        <p:spPr>
          <a:xfrm>
            <a:off x="4740860" y="4073994"/>
            <a:ext cx="2504081" cy="1406226"/>
          </a:xfrm>
          <a:prstGeom prst="rect">
            <a:avLst/>
          </a:prstGeom>
        </p:spPr>
      </p:pic>
      <p:pic>
        <p:nvPicPr>
          <p:cNvPr id="7" name="Picture 6">
            <a:extLst>
              <a:ext uri="{FF2B5EF4-FFF2-40B4-BE49-F238E27FC236}">
                <a16:creationId xmlns:a16="http://schemas.microsoft.com/office/drawing/2014/main" id="{5F7AC898-CFC4-EA9E-EEDC-279A80F53FE7}"/>
              </a:ext>
            </a:extLst>
          </p:cNvPr>
          <p:cNvPicPr>
            <a:picLocks noChangeAspect="1"/>
          </p:cNvPicPr>
          <p:nvPr/>
        </p:nvPicPr>
        <p:blipFill>
          <a:blip r:embed="rId8"/>
          <a:stretch>
            <a:fillRect/>
          </a:stretch>
        </p:blipFill>
        <p:spPr>
          <a:xfrm>
            <a:off x="8822725" y="4073994"/>
            <a:ext cx="2618088" cy="1546435"/>
          </a:xfrm>
          <a:prstGeom prst="rect">
            <a:avLst/>
          </a:prstGeom>
        </p:spPr>
      </p:pic>
      <p:pic>
        <p:nvPicPr>
          <p:cNvPr id="3" name="Picture 2" descr="A screenshot of a calendar&#10;&#10;AI-generated content may be incorrect.">
            <a:extLst>
              <a:ext uri="{FF2B5EF4-FFF2-40B4-BE49-F238E27FC236}">
                <a16:creationId xmlns:a16="http://schemas.microsoft.com/office/drawing/2014/main" id="{99EBE8C6-2665-005E-79FB-71198FFF1330}"/>
              </a:ext>
            </a:extLst>
          </p:cNvPr>
          <p:cNvPicPr>
            <a:picLocks noChangeAspect="1"/>
          </p:cNvPicPr>
          <p:nvPr/>
        </p:nvPicPr>
        <p:blipFill>
          <a:blip r:embed="rId9"/>
          <a:stretch>
            <a:fillRect/>
          </a:stretch>
        </p:blipFill>
        <p:spPr>
          <a:xfrm>
            <a:off x="727268" y="4073994"/>
            <a:ext cx="2642009" cy="1411599"/>
          </a:xfrm>
          <a:prstGeom prst="rect">
            <a:avLst/>
          </a:prstGeom>
        </p:spPr>
      </p:pic>
    </p:spTree>
    <p:extLst>
      <p:ext uri="{BB962C8B-B14F-4D97-AF65-F5344CB8AC3E}">
        <p14:creationId xmlns:p14="http://schemas.microsoft.com/office/powerpoint/2010/main" val="73593529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Shape 1037"/>
        <p:cNvGrpSpPr/>
        <p:nvPr/>
      </p:nvGrpSpPr>
      <p:grpSpPr>
        <a:xfrm>
          <a:off x="0" y="0"/>
          <a:ext cx="0" cy="0"/>
          <a:chOff x="0" y="0"/>
          <a:chExt cx="0" cy="0"/>
        </a:xfrm>
      </p:grpSpPr>
      <p:sp>
        <p:nvSpPr>
          <p:cNvPr id="1038" name="Google Shape;1038;p70"/>
          <p:cNvSpPr txBox="1">
            <a:spLocks noGrp="1"/>
          </p:cNvSpPr>
          <p:nvPr>
            <p:ph type="title"/>
          </p:nvPr>
        </p:nvSpPr>
        <p:spPr>
          <a:xfrm>
            <a:off x="466344" y="538861"/>
            <a:ext cx="8681738" cy="10299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33333"/>
              </a:buClr>
              <a:buSzPts val="3600"/>
              <a:buFont typeface="Arial"/>
              <a:buNone/>
            </a:pPr>
            <a:r>
              <a:rPr lang="en-US"/>
              <a:t>Benefits</a:t>
            </a:r>
            <a:endParaRPr/>
          </a:p>
        </p:txBody>
      </p:sp>
      <p:grpSp>
        <p:nvGrpSpPr>
          <p:cNvPr id="1039" name="Google Shape;1039;p70"/>
          <p:cNvGrpSpPr/>
          <p:nvPr/>
        </p:nvGrpSpPr>
        <p:grpSpPr>
          <a:xfrm>
            <a:off x="496153" y="2330131"/>
            <a:ext cx="11141780" cy="3689796"/>
            <a:chOff x="29809" y="330770"/>
            <a:chExt cx="11141780" cy="3689796"/>
          </a:xfrm>
        </p:grpSpPr>
        <p:sp>
          <p:nvSpPr>
            <p:cNvPr id="1040" name="Google Shape;1040;p70"/>
            <p:cNvSpPr/>
            <p:nvPr/>
          </p:nvSpPr>
          <p:spPr>
            <a:xfrm>
              <a:off x="29809" y="330770"/>
              <a:ext cx="1475034" cy="1475034"/>
            </a:xfrm>
            <a:prstGeom prst="ellipse">
              <a:avLst/>
            </a:prstGeom>
            <a:solidFill>
              <a:srgbClr val="3333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70"/>
            <p:cNvSpPr/>
            <p:nvPr/>
          </p:nvSpPr>
          <p:spPr>
            <a:xfrm>
              <a:off x="339567" y="640527"/>
              <a:ext cx="855520" cy="855520"/>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70"/>
            <p:cNvSpPr/>
            <p:nvPr/>
          </p:nvSpPr>
          <p:spPr>
            <a:xfrm>
              <a:off x="1820923" y="330770"/>
              <a:ext cx="3476867" cy="147503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70"/>
            <p:cNvSpPr txBox="1"/>
            <p:nvPr/>
          </p:nvSpPr>
          <p:spPr>
            <a:xfrm>
              <a:off x="1820923" y="330770"/>
              <a:ext cx="3476867" cy="1475034"/>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2400"/>
                <a:buFont typeface="Calibri"/>
                <a:buNone/>
              </a:pPr>
              <a:r>
                <a:rPr lang="en-US" sz="2400" dirty="0">
                  <a:solidFill>
                    <a:schemeClr val="dk1"/>
                  </a:solidFill>
                  <a:latin typeface="Calibri"/>
                  <a:cs typeface="Calibri"/>
                  <a:sym typeface="Calibri"/>
                </a:rPr>
                <a:t>You know exactly where you are and what to do in  30 minutes, not 5 years.</a:t>
              </a:r>
              <a:endParaRPr dirty="0"/>
            </a:p>
          </p:txBody>
        </p:sp>
        <p:sp>
          <p:nvSpPr>
            <p:cNvPr id="1044" name="Google Shape;1044;p70"/>
            <p:cNvSpPr/>
            <p:nvPr/>
          </p:nvSpPr>
          <p:spPr>
            <a:xfrm>
              <a:off x="5903608" y="330770"/>
              <a:ext cx="1475034" cy="1475034"/>
            </a:xfrm>
            <a:prstGeom prst="ellipse">
              <a:avLst/>
            </a:prstGeom>
            <a:solidFill>
              <a:srgbClr val="3333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70"/>
            <p:cNvSpPr/>
            <p:nvPr/>
          </p:nvSpPr>
          <p:spPr>
            <a:xfrm>
              <a:off x="6213366" y="640527"/>
              <a:ext cx="855520" cy="855520"/>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70"/>
            <p:cNvSpPr/>
            <p:nvPr/>
          </p:nvSpPr>
          <p:spPr>
            <a:xfrm>
              <a:off x="7694722" y="330770"/>
              <a:ext cx="3476867" cy="147503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70"/>
            <p:cNvSpPr txBox="1"/>
            <p:nvPr/>
          </p:nvSpPr>
          <p:spPr>
            <a:xfrm>
              <a:off x="7694722" y="330770"/>
              <a:ext cx="3476867" cy="1475034"/>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2400"/>
                <a:buFont typeface="Calibri"/>
                <a:buNone/>
              </a:pPr>
              <a:r>
                <a:rPr lang="en-US" sz="2400" dirty="0">
                  <a:solidFill>
                    <a:schemeClr val="dk1"/>
                  </a:solidFill>
                  <a:latin typeface="Calibri"/>
                  <a:ea typeface="Calibri"/>
                  <a:cs typeface="Calibri"/>
                  <a:sym typeface="Calibri"/>
                </a:rPr>
                <a:t>Don’t pay $100K to Consultants for a review</a:t>
              </a:r>
              <a:endParaRPr dirty="0"/>
            </a:p>
          </p:txBody>
        </p:sp>
        <p:sp>
          <p:nvSpPr>
            <p:cNvPr id="1048" name="Google Shape;1048;p70"/>
            <p:cNvSpPr/>
            <p:nvPr/>
          </p:nvSpPr>
          <p:spPr>
            <a:xfrm>
              <a:off x="29809" y="2545532"/>
              <a:ext cx="1475034" cy="1475034"/>
            </a:xfrm>
            <a:prstGeom prst="ellipse">
              <a:avLst/>
            </a:prstGeom>
            <a:solidFill>
              <a:srgbClr val="3333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70"/>
            <p:cNvSpPr/>
            <p:nvPr/>
          </p:nvSpPr>
          <p:spPr>
            <a:xfrm>
              <a:off x="339567" y="2855290"/>
              <a:ext cx="855520" cy="855520"/>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70"/>
            <p:cNvSpPr/>
            <p:nvPr/>
          </p:nvSpPr>
          <p:spPr>
            <a:xfrm>
              <a:off x="1820923" y="2545532"/>
              <a:ext cx="3476867" cy="147503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70"/>
            <p:cNvSpPr txBox="1"/>
            <p:nvPr/>
          </p:nvSpPr>
          <p:spPr>
            <a:xfrm>
              <a:off x="1820923" y="2545532"/>
              <a:ext cx="3476867" cy="1475034"/>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2400"/>
                <a:buFont typeface="Calibri"/>
                <a:buNone/>
              </a:pPr>
              <a:r>
                <a:rPr lang="en-US" sz="2400">
                  <a:solidFill>
                    <a:schemeClr val="dk1"/>
                  </a:solidFill>
                  <a:latin typeface="Calibri"/>
                  <a:ea typeface="Calibri"/>
                  <a:cs typeface="Calibri"/>
                  <a:sym typeface="Calibri"/>
                </a:rPr>
                <a:t>Use our 25 years of CRM skills and experience to improve your process.</a:t>
              </a:r>
              <a:endParaRPr/>
            </a:p>
          </p:txBody>
        </p:sp>
        <p:sp>
          <p:nvSpPr>
            <p:cNvPr id="1052" name="Google Shape;1052;p70"/>
            <p:cNvSpPr/>
            <p:nvPr/>
          </p:nvSpPr>
          <p:spPr>
            <a:xfrm>
              <a:off x="5903608" y="2545532"/>
              <a:ext cx="1475034" cy="1475034"/>
            </a:xfrm>
            <a:prstGeom prst="ellipse">
              <a:avLst/>
            </a:prstGeom>
            <a:solidFill>
              <a:srgbClr val="3333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70"/>
            <p:cNvSpPr/>
            <p:nvPr/>
          </p:nvSpPr>
          <p:spPr>
            <a:xfrm>
              <a:off x="6213366" y="2855290"/>
              <a:ext cx="855520" cy="855520"/>
            </a:xfrm>
            <a:prstGeom prst="rect">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70"/>
            <p:cNvSpPr/>
            <p:nvPr/>
          </p:nvSpPr>
          <p:spPr>
            <a:xfrm>
              <a:off x="7694722" y="2545532"/>
              <a:ext cx="3476867" cy="147503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70"/>
            <p:cNvSpPr txBox="1"/>
            <p:nvPr/>
          </p:nvSpPr>
          <p:spPr>
            <a:xfrm>
              <a:off x="7694722" y="2545532"/>
              <a:ext cx="3476867" cy="1475034"/>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2400"/>
                <a:buFont typeface="Calibri"/>
                <a:buNone/>
              </a:pPr>
              <a:r>
                <a:rPr lang="en-US" sz="2400" dirty="0">
                  <a:solidFill>
                    <a:schemeClr val="dk1"/>
                  </a:solidFill>
                  <a:latin typeface="Calibri"/>
                  <a:ea typeface="Calibri"/>
                  <a:cs typeface="Calibri"/>
                  <a:sym typeface="Calibri"/>
                </a:rPr>
                <a:t>Identify low hanging fruit that can make meaningful change.</a:t>
              </a:r>
              <a:endParaRPr dirty="0"/>
            </a:p>
          </p:txBody>
        </p:sp>
      </p:gr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2" name="Picture 2" descr="One carrot cake cupcake with a bite taken out of it">
            <a:extLst>
              <a:ext uri="{FF2B5EF4-FFF2-40B4-BE49-F238E27FC236}">
                <a16:creationId xmlns:a16="http://schemas.microsoft.com/office/drawing/2014/main" id="{A284B1AF-4CC5-8E44-96EB-CFD483A99A58}"/>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r="-1" b="-1"/>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244BBB69-C8A4-E843-9429-627B8B32D2EF}"/>
              </a:ext>
            </a:extLst>
          </p:cNvPr>
          <p:cNvSpPr>
            <a:spLocks noGrp="1"/>
          </p:cNvSpPr>
          <p:nvPr>
            <p:ph idx="1"/>
          </p:nvPr>
        </p:nvSpPr>
        <p:spPr>
          <a:xfrm>
            <a:off x="5297762" y="2706624"/>
            <a:ext cx="6251110" cy="3483864"/>
          </a:xfrm>
        </p:spPr>
        <p:txBody>
          <a:bodyPr>
            <a:normAutofit/>
          </a:bodyPr>
          <a:lstStyle/>
          <a:p>
            <a:pPr marL="0" indent="0">
              <a:buNone/>
            </a:pPr>
            <a:r>
              <a:rPr lang="en-US" sz="2200" dirty="0"/>
              <a:t>Only taking submissions for the next 2 weeks only.</a:t>
            </a:r>
          </a:p>
          <a:p>
            <a:endParaRPr lang="en-US" sz="2200" dirty="0"/>
          </a:p>
          <a:p>
            <a:pPr marL="0" indent="0">
              <a:buNone/>
            </a:pPr>
            <a:endParaRPr lang="en-US" sz="2200" dirty="0"/>
          </a:p>
        </p:txBody>
      </p:sp>
    </p:spTree>
    <p:extLst>
      <p:ext uri="{BB962C8B-B14F-4D97-AF65-F5344CB8AC3E}">
        <p14:creationId xmlns:p14="http://schemas.microsoft.com/office/powerpoint/2010/main" val="182839058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2CB676-4D0F-5B4B-9B74-F11229F88C41}"/>
              </a:ext>
            </a:extLst>
          </p:cNvPr>
          <p:cNvSpPr>
            <a:spLocks noGrp="1"/>
          </p:cNvSpPr>
          <p:nvPr>
            <p:ph type="title"/>
          </p:nvPr>
        </p:nvSpPr>
        <p:spPr>
          <a:xfrm>
            <a:off x="838200" y="558038"/>
            <a:ext cx="10515600" cy="1325563"/>
          </a:xfrm>
        </p:spPr>
        <p:txBody>
          <a:bodyPr>
            <a:normAutofit/>
          </a:bodyPr>
          <a:lstStyle/>
          <a:p>
            <a:r>
              <a:rPr lang="en-US" sz="5400" dirty="0"/>
              <a:t>Help is here</a:t>
            </a:r>
          </a:p>
        </p:txBody>
      </p:sp>
      <p:sp>
        <p:nvSpPr>
          <p:cNvPr id="11"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65313"/>
            <a:ext cx="10424160" cy="18288"/>
          </a:xfrm>
          <a:custGeom>
            <a:avLst/>
            <a:gdLst>
              <a:gd name="csX0" fmla="*/ 0 w 10424160"/>
              <a:gd name="csY0" fmla="*/ 0 h 18288"/>
              <a:gd name="csX1" fmla="*/ 903427 w 10424160"/>
              <a:gd name="csY1" fmla="*/ 0 h 18288"/>
              <a:gd name="csX2" fmla="*/ 1389888 w 10424160"/>
              <a:gd name="csY2" fmla="*/ 0 h 18288"/>
              <a:gd name="csX3" fmla="*/ 2189074 w 10424160"/>
              <a:gd name="csY3" fmla="*/ 0 h 18288"/>
              <a:gd name="csX4" fmla="*/ 2675534 w 10424160"/>
              <a:gd name="csY4" fmla="*/ 0 h 18288"/>
              <a:gd name="csX5" fmla="*/ 3370478 w 10424160"/>
              <a:gd name="csY5" fmla="*/ 0 h 18288"/>
              <a:gd name="csX6" fmla="*/ 4169664 w 10424160"/>
              <a:gd name="csY6" fmla="*/ 0 h 18288"/>
              <a:gd name="csX7" fmla="*/ 4551883 w 10424160"/>
              <a:gd name="csY7" fmla="*/ 0 h 18288"/>
              <a:gd name="csX8" fmla="*/ 4934102 w 10424160"/>
              <a:gd name="csY8" fmla="*/ 0 h 18288"/>
              <a:gd name="csX9" fmla="*/ 5837530 w 10424160"/>
              <a:gd name="csY9" fmla="*/ 0 h 18288"/>
              <a:gd name="csX10" fmla="*/ 6532474 w 10424160"/>
              <a:gd name="csY10" fmla="*/ 0 h 18288"/>
              <a:gd name="csX11" fmla="*/ 6914693 w 10424160"/>
              <a:gd name="csY11" fmla="*/ 0 h 18288"/>
              <a:gd name="csX12" fmla="*/ 7609637 w 10424160"/>
              <a:gd name="csY12" fmla="*/ 0 h 18288"/>
              <a:gd name="csX13" fmla="*/ 8513064 w 10424160"/>
              <a:gd name="csY13" fmla="*/ 0 h 18288"/>
              <a:gd name="csX14" fmla="*/ 9103766 w 10424160"/>
              <a:gd name="csY14" fmla="*/ 0 h 18288"/>
              <a:gd name="csX15" fmla="*/ 9694469 w 10424160"/>
              <a:gd name="csY15" fmla="*/ 0 h 18288"/>
              <a:gd name="csX16" fmla="*/ 10424160 w 10424160"/>
              <a:gd name="csY16" fmla="*/ 0 h 18288"/>
              <a:gd name="csX17" fmla="*/ 10424160 w 10424160"/>
              <a:gd name="csY17" fmla="*/ 18288 h 18288"/>
              <a:gd name="csX18" fmla="*/ 9729216 w 10424160"/>
              <a:gd name="csY18" fmla="*/ 18288 h 18288"/>
              <a:gd name="csX19" fmla="*/ 8930030 w 10424160"/>
              <a:gd name="csY19" fmla="*/ 18288 h 18288"/>
              <a:gd name="csX20" fmla="*/ 8130845 w 10424160"/>
              <a:gd name="csY20" fmla="*/ 18288 h 18288"/>
              <a:gd name="csX21" fmla="*/ 7644384 w 10424160"/>
              <a:gd name="csY21" fmla="*/ 18288 h 18288"/>
              <a:gd name="csX22" fmla="*/ 6740957 w 10424160"/>
              <a:gd name="csY22" fmla="*/ 18288 h 18288"/>
              <a:gd name="csX23" fmla="*/ 6046013 w 10424160"/>
              <a:gd name="csY23" fmla="*/ 18288 h 18288"/>
              <a:gd name="csX24" fmla="*/ 5663794 w 10424160"/>
              <a:gd name="csY24" fmla="*/ 18288 h 18288"/>
              <a:gd name="csX25" fmla="*/ 4968850 w 10424160"/>
              <a:gd name="csY25" fmla="*/ 18288 h 18288"/>
              <a:gd name="csX26" fmla="*/ 4378147 w 10424160"/>
              <a:gd name="csY26" fmla="*/ 18288 h 18288"/>
              <a:gd name="csX27" fmla="*/ 3787445 w 10424160"/>
              <a:gd name="csY27" fmla="*/ 18288 h 18288"/>
              <a:gd name="csX28" fmla="*/ 3196742 w 10424160"/>
              <a:gd name="csY28" fmla="*/ 18288 h 18288"/>
              <a:gd name="csX29" fmla="*/ 2606040 w 10424160"/>
              <a:gd name="csY29" fmla="*/ 18288 h 18288"/>
              <a:gd name="csX30" fmla="*/ 1806854 w 10424160"/>
              <a:gd name="csY30" fmla="*/ 18288 h 18288"/>
              <a:gd name="csX31" fmla="*/ 1111910 w 10424160"/>
              <a:gd name="csY31" fmla="*/ 18288 h 18288"/>
              <a:gd name="csX32" fmla="*/ 729691 w 10424160"/>
              <a:gd name="csY32" fmla="*/ 18288 h 18288"/>
              <a:gd name="csX33" fmla="*/ 0 w 10424160"/>
              <a:gd name="csY33" fmla="*/ 18288 h 18288"/>
              <a:gd name="csX34" fmla="*/ 0 w 10424160"/>
              <a:gd name="csY34"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Lst>
            <a:rect l="l" t="t" r="r" b="b"/>
            <a:pathLst>
              <a:path w="10424160" h="18288" fill="none" extrusionOk="0">
                <a:moveTo>
                  <a:pt x="0" y="0"/>
                </a:moveTo>
                <a:cubicBezTo>
                  <a:pt x="251416" y="-3874"/>
                  <a:pt x="479411" y="-20508"/>
                  <a:pt x="903427" y="0"/>
                </a:cubicBezTo>
                <a:cubicBezTo>
                  <a:pt x="1327443" y="20508"/>
                  <a:pt x="1177990" y="-7387"/>
                  <a:pt x="1389888" y="0"/>
                </a:cubicBezTo>
                <a:cubicBezTo>
                  <a:pt x="1601786" y="7387"/>
                  <a:pt x="1928602" y="-6697"/>
                  <a:pt x="2189074" y="0"/>
                </a:cubicBezTo>
                <a:cubicBezTo>
                  <a:pt x="2449546" y="6697"/>
                  <a:pt x="2440085" y="-21144"/>
                  <a:pt x="2675534" y="0"/>
                </a:cubicBezTo>
                <a:cubicBezTo>
                  <a:pt x="2910983" y="21144"/>
                  <a:pt x="3026158" y="-11124"/>
                  <a:pt x="3370478" y="0"/>
                </a:cubicBezTo>
                <a:cubicBezTo>
                  <a:pt x="3714798" y="11124"/>
                  <a:pt x="3864539" y="-10660"/>
                  <a:pt x="4169664" y="0"/>
                </a:cubicBezTo>
                <a:cubicBezTo>
                  <a:pt x="4474789" y="10660"/>
                  <a:pt x="4471218" y="16488"/>
                  <a:pt x="4551883" y="0"/>
                </a:cubicBezTo>
                <a:cubicBezTo>
                  <a:pt x="4632548" y="-16488"/>
                  <a:pt x="4786830" y="7986"/>
                  <a:pt x="4934102" y="0"/>
                </a:cubicBezTo>
                <a:cubicBezTo>
                  <a:pt x="5081374" y="-7986"/>
                  <a:pt x="5575881" y="-33003"/>
                  <a:pt x="5837530" y="0"/>
                </a:cubicBezTo>
                <a:cubicBezTo>
                  <a:pt x="6099179" y="33003"/>
                  <a:pt x="6305895" y="14170"/>
                  <a:pt x="6532474" y="0"/>
                </a:cubicBezTo>
                <a:cubicBezTo>
                  <a:pt x="6759053" y="-14170"/>
                  <a:pt x="6726707" y="16121"/>
                  <a:pt x="6914693" y="0"/>
                </a:cubicBezTo>
                <a:cubicBezTo>
                  <a:pt x="7102679" y="-16121"/>
                  <a:pt x="7397857" y="32594"/>
                  <a:pt x="7609637" y="0"/>
                </a:cubicBezTo>
                <a:cubicBezTo>
                  <a:pt x="7821417" y="-32594"/>
                  <a:pt x="8141235" y="-3745"/>
                  <a:pt x="8513064" y="0"/>
                </a:cubicBezTo>
                <a:cubicBezTo>
                  <a:pt x="8884893" y="3745"/>
                  <a:pt x="8877548" y="3359"/>
                  <a:pt x="9103766" y="0"/>
                </a:cubicBezTo>
                <a:cubicBezTo>
                  <a:pt x="9329984" y="-3359"/>
                  <a:pt x="9545570" y="-17843"/>
                  <a:pt x="9694469" y="0"/>
                </a:cubicBezTo>
                <a:cubicBezTo>
                  <a:pt x="9843368" y="17843"/>
                  <a:pt x="10162477" y="-1217"/>
                  <a:pt x="10424160" y="0"/>
                </a:cubicBezTo>
                <a:cubicBezTo>
                  <a:pt x="10424498" y="7640"/>
                  <a:pt x="10423710" y="11289"/>
                  <a:pt x="10424160" y="18288"/>
                </a:cubicBezTo>
                <a:cubicBezTo>
                  <a:pt x="10184680" y="20716"/>
                  <a:pt x="10034768" y="-9357"/>
                  <a:pt x="9729216" y="18288"/>
                </a:cubicBezTo>
                <a:cubicBezTo>
                  <a:pt x="9423664" y="45933"/>
                  <a:pt x="9309220" y="36372"/>
                  <a:pt x="8930030" y="18288"/>
                </a:cubicBezTo>
                <a:cubicBezTo>
                  <a:pt x="8550840" y="204"/>
                  <a:pt x="8513376" y="34707"/>
                  <a:pt x="8130845" y="18288"/>
                </a:cubicBezTo>
                <a:cubicBezTo>
                  <a:pt x="7748315" y="1869"/>
                  <a:pt x="7864674" y="19659"/>
                  <a:pt x="7644384" y="18288"/>
                </a:cubicBezTo>
                <a:cubicBezTo>
                  <a:pt x="7424094" y="16917"/>
                  <a:pt x="6947001" y="55680"/>
                  <a:pt x="6740957" y="18288"/>
                </a:cubicBezTo>
                <a:cubicBezTo>
                  <a:pt x="6534913" y="-19104"/>
                  <a:pt x="6313809" y="33391"/>
                  <a:pt x="6046013" y="18288"/>
                </a:cubicBezTo>
                <a:cubicBezTo>
                  <a:pt x="5778217" y="3185"/>
                  <a:pt x="5786775" y="1439"/>
                  <a:pt x="5663794" y="18288"/>
                </a:cubicBezTo>
                <a:cubicBezTo>
                  <a:pt x="5540813" y="35137"/>
                  <a:pt x="5204724" y="25434"/>
                  <a:pt x="4968850" y="18288"/>
                </a:cubicBezTo>
                <a:cubicBezTo>
                  <a:pt x="4732976" y="11142"/>
                  <a:pt x="4559928" y="34568"/>
                  <a:pt x="4378147" y="18288"/>
                </a:cubicBezTo>
                <a:cubicBezTo>
                  <a:pt x="4196366" y="2008"/>
                  <a:pt x="3992200" y="35409"/>
                  <a:pt x="3787445" y="18288"/>
                </a:cubicBezTo>
                <a:cubicBezTo>
                  <a:pt x="3582690" y="1167"/>
                  <a:pt x="3488876" y="-7583"/>
                  <a:pt x="3196742" y="18288"/>
                </a:cubicBezTo>
                <a:cubicBezTo>
                  <a:pt x="2904608" y="44159"/>
                  <a:pt x="2729828" y="45906"/>
                  <a:pt x="2606040" y="18288"/>
                </a:cubicBezTo>
                <a:cubicBezTo>
                  <a:pt x="2482252" y="-9330"/>
                  <a:pt x="2000672" y="-5498"/>
                  <a:pt x="1806854" y="18288"/>
                </a:cubicBezTo>
                <a:cubicBezTo>
                  <a:pt x="1613036" y="42074"/>
                  <a:pt x="1310933" y="-4240"/>
                  <a:pt x="1111910" y="18288"/>
                </a:cubicBezTo>
                <a:cubicBezTo>
                  <a:pt x="912887" y="40816"/>
                  <a:pt x="891560" y="1701"/>
                  <a:pt x="729691" y="18288"/>
                </a:cubicBezTo>
                <a:cubicBezTo>
                  <a:pt x="567822" y="34875"/>
                  <a:pt x="203025" y="34462"/>
                  <a:pt x="0" y="18288"/>
                </a:cubicBezTo>
                <a:cubicBezTo>
                  <a:pt x="-82" y="11708"/>
                  <a:pt x="-178" y="8956"/>
                  <a:pt x="0" y="0"/>
                </a:cubicBezTo>
                <a:close/>
              </a:path>
              <a:path w="10424160" h="18288" stroke="0" extrusionOk="0">
                <a:moveTo>
                  <a:pt x="0" y="0"/>
                </a:moveTo>
                <a:cubicBezTo>
                  <a:pt x="119910" y="17195"/>
                  <a:pt x="345032" y="1652"/>
                  <a:pt x="590702" y="0"/>
                </a:cubicBezTo>
                <a:cubicBezTo>
                  <a:pt x="836372" y="-1652"/>
                  <a:pt x="830717" y="-10944"/>
                  <a:pt x="972922" y="0"/>
                </a:cubicBezTo>
                <a:cubicBezTo>
                  <a:pt x="1115127" y="10944"/>
                  <a:pt x="1638708" y="17269"/>
                  <a:pt x="1876349" y="0"/>
                </a:cubicBezTo>
                <a:cubicBezTo>
                  <a:pt x="2113990" y="-17269"/>
                  <a:pt x="2263529" y="27642"/>
                  <a:pt x="2467051" y="0"/>
                </a:cubicBezTo>
                <a:cubicBezTo>
                  <a:pt x="2670573" y="-27642"/>
                  <a:pt x="2867743" y="-1552"/>
                  <a:pt x="3057754" y="0"/>
                </a:cubicBezTo>
                <a:cubicBezTo>
                  <a:pt x="3247765" y="1552"/>
                  <a:pt x="3729099" y="45169"/>
                  <a:pt x="3961181" y="0"/>
                </a:cubicBezTo>
                <a:cubicBezTo>
                  <a:pt x="4193263" y="-45169"/>
                  <a:pt x="4313735" y="4067"/>
                  <a:pt x="4447642" y="0"/>
                </a:cubicBezTo>
                <a:cubicBezTo>
                  <a:pt x="4581549" y="-4067"/>
                  <a:pt x="5123626" y="11867"/>
                  <a:pt x="5351069" y="0"/>
                </a:cubicBezTo>
                <a:cubicBezTo>
                  <a:pt x="5578512" y="-11867"/>
                  <a:pt x="6044105" y="-19983"/>
                  <a:pt x="6254496" y="0"/>
                </a:cubicBezTo>
                <a:cubicBezTo>
                  <a:pt x="6464887" y="19983"/>
                  <a:pt x="6664731" y="4232"/>
                  <a:pt x="6949440" y="0"/>
                </a:cubicBezTo>
                <a:cubicBezTo>
                  <a:pt x="7234149" y="-4232"/>
                  <a:pt x="7497205" y="28731"/>
                  <a:pt x="7852867" y="0"/>
                </a:cubicBezTo>
                <a:cubicBezTo>
                  <a:pt x="8208529" y="-28731"/>
                  <a:pt x="8287556" y="2616"/>
                  <a:pt x="8443570" y="0"/>
                </a:cubicBezTo>
                <a:cubicBezTo>
                  <a:pt x="8599584" y="-2616"/>
                  <a:pt x="8871283" y="-14113"/>
                  <a:pt x="9034272" y="0"/>
                </a:cubicBezTo>
                <a:cubicBezTo>
                  <a:pt x="9197261" y="14113"/>
                  <a:pt x="9604978" y="-35623"/>
                  <a:pt x="9833458" y="0"/>
                </a:cubicBezTo>
                <a:cubicBezTo>
                  <a:pt x="10061938" y="35623"/>
                  <a:pt x="10231944" y="-8194"/>
                  <a:pt x="10424160" y="0"/>
                </a:cubicBezTo>
                <a:cubicBezTo>
                  <a:pt x="10424285" y="4395"/>
                  <a:pt x="10424085" y="9776"/>
                  <a:pt x="10424160" y="18288"/>
                </a:cubicBezTo>
                <a:cubicBezTo>
                  <a:pt x="10058736" y="-5772"/>
                  <a:pt x="9942989" y="-18764"/>
                  <a:pt x="9624974" y="18288"/>
                </a:cubicBezTo>
                <a:cubicBezTo>
                  <a:pt x="9306959" y="55340"/>
                  <a:pt x="9229263" y="24995"/>
                  <a:pt x="8930030" y="18288"/>
                </a:cubicBezTo>
                <a:cubicBezTo>
                  <a:pt x="8630797" y="11581"/>
                  <a:pt x="8647263" y="10931"/>
                  <a:pt x="8547811" y="18288"/>
                </a:cubicBezTo>
                <a:cubicBezTo>
                  <a:pt x="8448359" y="25645"/>
                  <a:pt x="8173221" y="219"/>
                  <a:pt x="8061350" y="18288"/>
                </a:cubicBezTo>
                <a:cubicBezTo>
                  <a:pt x="7949479" y="36357"/>
                  <a:pt x="7437002" y="17516"/>
                  <a:pt x="7157923" y="18288"/>
                </a:cubicBezTo>
                <a:cubicBezTo>
                  <a:pt x="6878844" y="19060"/>
                  <a:pt x="6610241" y="8864"/>
                  <a:pt x="6462979" y="18288"/>
                </a:cubicBezTo>
                <a:cubicBezTo>
                  <a:pt x="6315717" y="27712"/>
                  <a:pt x="6124879" y="4989"/>
                  <a:pt x="5976518" y="18288"/>
                </a:cubicBezTo>
                <a:cubicBezTo>
                  <a:pt x="5828157" y="31587"/>
                  <a:pt x="5566880" y="7112"/>
                  <a:pt x="5281574" y="18288"/>
                </a:cubicBezTo>
                <a:cubicBezTo>
                  <a:pt x="4996268" y="29464"/>
                  <a:pt x="5085614" y="20493"/>
                  <a:pt x="4899355" y="18288"/>
                </a:cubicBezTo>
                <a:cubicBezTo>
                  <a:pt x="4713096" y="16083"/>
                  <a:pt x="4606138" y="34359"/>
                  <a:pt x="4517136" y="18288"/>
                </a:cubicBezTo>
                <a:cubicBezTo>
                  <a:pt x="4428134" y="2217"/>
                  <a:pt x="4125335" y="52414"/>
                  <a:pt x="3822192" y="18288"/>
                </a:cubicBezTo>
                <a:cubicBezTo>
                  <a:pt x="3519049" y="-15838"/>
                  <a:pt x="3453132" y="3859"/>
                  <a:pt x="3335731" y="18288"/>
                </a:cubicBezTo>
                <a:cubicBezTo>
                  <a:pt x="3218330" y="32717"/>
                  <a:pt x="2718749" y="-13936"/>
                  <a:pt x="2536546" y="18288"/>
                </a:cubicBezTo>
                <a:cubicBezTo>
                  <a:pt x="2354343" y="50512"/>
                  <a:pt x="2190669" y="3238"/>
                  <a:pt x="2050085" y="18288"/>
                </a:cubicBezTo>
                <a:cubicBezTo>
                  <a:pt x="1909501" y="33338"/>
                  <a:pt x="1520975" y="3062"/>
                  <a:pt x="1250899" y="18288"/>
                </a:cubicBezTo>
                <a:cubicBezTo>
                  <a:pt x="980823" y="33514"/>
                  <a:pt x="992936" y="28036"/>
                  <a:pt x="868680" y="18288"/>
                </a:cubicBezTo>
                <a:cubicBezTo>
                  <a:pt x="744424" y="8540"/>
                  <a:pt x="230364" y="33365"/>
                  <a:pt x="0" y="18288"/>
                </a:cubicBezTo>
                <a:cubicBezTo>
                  <a:pt x="-504" y="12101"/>
                  <a:pt x="-591" y="7719"/>
                  <a:pt x="0" y="0"/>
                </a:cubicBezTo>
                <a:close/>
              </a:path>
            </a:pathLst>
          </a:custGeom>
          <a:solidFill>
            <a:srgbClr val="F25C40"/>
          </a:solidFill>
          <a:ln w="41275" cap="rnd">
            <a:solidFill>
              <a:srgbClr val="F25C40"/>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E4141A52-B31C-499A-8534-70846FFE2ACC}"/>
              </a:ext>
            </a:extLst>
          </p:cNvPr>
          <p:cNvGraphicFramePr>
            <a:graphicFrameLocks noGrp="1"/>
          </p:cNvGraphicFramePr>
          <p:nvPr>
            <p:ph idx="1"/>
            <p:extLst>
              <p:ext uri="{D42A27DB-BD31-4B8C-83A1-F6EECF244321}">
                <p14:modId xmlns:p14="http://schemas.microsoft.com/office/powerpoint/2010/main" val="2981918708"/>
              </p:ext>
            </p:extLst>
          </p:nvPr>
        </p:nvGraphicFramePr>
        <p:xfrm>
          <a:off x="838200" y="2228087"/>
          <a:ext cx="10515600" cy="39488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3566805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B23FE733-F95B-4DF6-AFC5-BEEB3577C4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1" name="Rectangle 20">
            <a:extLst>
              <a:ext uri="{FF2B5EF4-FFF2-40B4-BE49-F238E27FC236}">
                <a16:creationId xmlns:a16="http://schemas.microsoft.com/office/drawing/2014/main" id="{9080D120-BD54-46E1-BA37-82F5E8089E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9573" y="633619"/>
            <a:ext cx="6852464" cy="5495925"/>
          </a:xfrm>
          <a:prstGeom prst="rect">
            <a:avLst/>
          </a:prstGeom>
          <a:ln w="9525">
            <a:solidFill>
              <a:srgbClr val="DEDEDE"/>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0F53743-85A1-F42B-DC55-0A52A98996A0}"/>
              </a:ext>
            </a:extLst>
          </p:cNvPr>
          <p:cNvSpPr>
            <a:spLocks noGrp="1"/>
          </p:cNvSpPr>
          <p:nvPr>
            <p:ph type="title"/>
          </p:nvPr>
        </p:nvSpPr>
        <p:spPr>
          <a:xfrm>
            <a:off x="832001" y="1403580"/>
            <a:ext cx="6007608" cy="560848"/>
          </a:xfrm>
        </p:spPr>
        <p:txBody>
          <a:bodyPr>
            <a:noAutofit/>
          </a:bodyPr>
          <a:lstStyle/>
          <a:p>
            <a:r>
              <a:rPr lang="en-US" sz="2800" dirty="0"/>
              <a:t>Virtual Bowtie Analysis Masterclass</a:t>
            </a:r>
          </a:p>
        </p:txBody>
      </p:sp>
      <p:sp>
        <p:nvSpPr>
          <p:cNvPr id="23" name="Rectangle 22">
            <a:extLst>
              <a:ext uri="{FF2B5EF4-FFF2-40B4-BE49-F238E27FC236}">
                <a16:creationId xmlns:a16="http://schemas.microsoft.com/office/drawing/2014/main" id="{81D83946-74FA-498A-AC80-9926F041B5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565" y="1181536"/>
            <a:ext cx="128016" cy="704088"/>
          </a:xfrm>
          <a:prstGeom prst="rect">
            <a:avLst/>
          </a:prstGeom>
          <a:solidFill>
            <a:srgbClr val="F25C40"/>
          </a:solidFill>
          <a:ln>
            <a:solidFill>
              <a:srgbClr val="F25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5" name="Rectangle 24">
            <a:extLst>
              <a:ext uri="{FF2B5EF4-FFF2-40B4-BE49-F238E27FC236}">
                <a16:creationId xmlns:a16="http://schemas.microsoft.com/office/drawing/2014/main" id="{5060D983-8B52-443A-8183-2A1DE0561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454" y="2121408"/>
            <a:ext cx="5824728" cy="9144"/>
          </a:xfrm>
          <a:prstGeom prst="rect">
            <a:avLst/>
          </a:prstGeom>
          <a:solidFill>
            <a:srgbClr val="D5D5D5"/>
          </a:solidFill>
          <a:ln w="3175">
            <a:solidFill>
              <a:srgbClr val="F25C4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B475E5B9-861E-0314-61F4-21B4C86FF9D8}"/>
              </a:ext>
            </a:extLst>
          </p:cNvPr>
          <p:cNvSpPr>
            <a:spLocks noGrp="1"/>
          </p:cNvSpPr>
          <p:nvPr>
            <p:ph idx="1"/>
          </p:nvPr>
        </p:nvSpPr>
        <p:spPr>
          <a:xfrm>
            <a:off x="841243" y="2359152"/>
            <a:ext cx="6420793" cy="3429000"/>
          </a:xfrm>
        </p:spPr>
        <p:txBody>
          <a:bodyPr>
            <a:noAutofit/>
          </a:bodyPr>
          <a:lstStyle/>
          <a:p>
            <a:pPr marL="0" indent="0">
              <a:lnSpc>
                <a:spcPct val="90000"/>
              </a:lnSpc>
              <a:buNone/>
            </a:pPr>
            <a:r>
              <a:rPr lang="en-US" sz="1200" dirty="0"/>
              <a:t>Details</a:t>
            </a:r>
          </a:p>
          <a:p>
            <a:pPr marL="228600" lvl="1">
              <a:lnSpc>
                <a:spcPct val="90000"/>
              </a:lnSpc>
              <a:spcBef>
                <a:spcPts val="1000"/>
              </a:spcBef>
            </a:pPr>
            <a:r>
              <a:rPr lang="en-US" sz="1200" dirty="0"/>
              <a:t>Wednesday 14</a:t>
            </a:r>
            <a:r>
              <a:rPr lang="en-US" sz="1200" baseline="30000" dirty="0"/>
              <a:t>th</a:t>
            </a:r>
            <a:r>
              <a:rPr lang="en-US" sz="1200" dirty="0"/>
              <a:t> </a:t>
            </a:r>
            <a:r>
              <a:rPr lang="en-US" sz="1200"/>
              <a:t>of January 2026</a:t>
            </a:r>
            <a:endParaRPr lang="en-US" sz="1200" dirty="0"/>
          </a:p>
          <a:p>
            <a:pPr>
              <a:lnSpc>
                <a:spcPct val="90000"/>
              </a:lnSpc>
            </a:pPr>
            <a:r>
              <a:rPr lang="en-US" sz="1200" dirty="0"/>
              <a:t>What You Will Learn:</a:t>
            </a:r>
          </a:p>
          <a:p>
            <a:pPr lvl="1">
              <a:lnSpc>
                <a:spcPct val="90000"/>
              </a:lnSpc>
            </a:pPr>
            <a:r>
              <a:rPr lang="en-US" sz="1200" dirty="0"/>
              <a:t>Comprehensive Bowtie Analysis Techniques.</a:t>
            </a:r>
          </a:p>
          <a:p>
            <a:pPr lvl="1">
              <a:lnSpc>
                <a:spcPct val="90000"/>
              </a:lnSpc>
            </a:pPr>
            <a:r>
              <a:rPr lang="en-US" sz="1200" dirty="0"/>
              <a:t>A deep understanding of the do’s and don’ts in Bowtie Analysis.</a:t>
            </a:r>
          </a:p>
          <a:p>
            <a:pPr lvl="1">
              <a:lnSpc>
                <a:spcPct val="90000"/>
              </a:lnSpc>
            </a:pPr>
            <a:r>
              <a:rPr lang="en-US" sz="1200" dirty="0"/>
              <a:t>Skills to identify critical controls and assess control effectiveness.</a:t>
            </a:r>
          </a:p>
          <a:p>
            <a:pPr lvl="1">
              <a:lnSpc>
                <a:spcPct val="90000"/>
              </a:lnSpc>
            </a:pPr>
            <a:r>
              <a:rPr lang="en-US" sz="1200" dirty="0"/>
              <a:t>Techniques for facilitating a successful Bowtie Analysis workshop.</a:t>
            </a:r>
          </a:p>
          <a:p>
            <a:pPr>
              <a:lnSpc>
                <a:spcPct val="90000"/>
              </a:lnSpc>
            </a:pPr>
            <a:r>
              <a:rPr lang="en-US" sz="1200" dirty="0"/>
              <a:t>What you will receive;</a:t>
            </a:r>
          </a:p>
          <a:p>
            <a:pPr lvl="1">
              <a:lnSpc>
                <a:spcPct val="90000"/>
              </a:lnSpc>
            </a:pPr>
            <a:r>
              <a:rPr lang="en-US" sz="1200" dirty="0"/>
              <a:t> Course workbook</a:t>
            </a:r>
          </a:p>
          <a:p>
            <a:pPr lvl="1">
              <a:lnSpc>
                <a:spcPct val="90000"/>
              </a:lnSpc>
            </a:pPr>
            <a:r>
              <a:rPr lang="en-US" sz="1200" dirty="0"/>
              <a:t>Editable Templates to use within your business</a:t>
            </a:r>
          </a:p>
          <a:p>
            <a:pPr lvl="1">
              <a:lnSpc>
                <a:spcPct val="90000"/>
              </a:lnSpc>
            </a:pPr>
            <a:r>
              <a:rPr lang="en-US" sz="1200" dirty="0"/>
              <a:t>Flowcharts for selecting and evaluating Critical Controls</a:t>
            </a:r>
          </a:p>
          <a:p>
            <a:pPr lvl="1">
              <a:lnSpc>
                <a:spcPct val="90000"/>
              </a:lnSpc>
            </a:pPr>
            <a:r>
              <a:rPr lang="en-US" sz="1200" dirty="0"/>
              <a:t>Additional 30 minute Q&amp;A session</a:t>
            </a:r>
          </a:p>
          <a:p>
            <a:pPr lvl="1">
              <a:lnSpc>
                <a:spcPct val="90000"/>
              </a:lnSpc>
            </a:pPr>
            <a:r>
              <a:rPr lang="en-US" sz="1200" dirty="0"/>
              <a:t>1 year of complimentary support</a:t>
            </a:r>
          </a:p>
          <a:p>
            <a:pPr>
              <a:lnSpc>
                <a:spcPct val="90000"/>
              </a:lnSpc>
            </a:pPr>
            <a:r>
              <a:rPr lang="en-US" sz="1200" dirty="0"/>
              <a:t>Total investment $439</a:t>
            </a:r>
          </a:p>
        </p:txBody>
      </p:sp>
      <p:pic>
        <p:nvPicPr>
          <p:cNvPr id="8" name="Picture 7">
            <a:extLst>
              <a:ext uri="{FF2B5EF4-FFF2-40B4-BE49-F238E27FC236}">
                <a16:creationId xmlns:a16="http://schemas.microsoft.com/office/drawing/2014/main" id="{ABAD3625-80C8-F024-8404-6ED4048297F0}"/>
              </a:ext>
            </a:extLst>
          </p:cNvPr>
          <p:cNvPicPr>
            <a:picLocks noChangeAspect="1"/>
          </p:cNvPicPr>
          <p:nvPr/>
        </p:nvPicPr>
        <p:blipFill>
          <a:blip r:embed="rId3"/>
          <a:stretch>
            <a:fillRect/>
          </a:stretch>
        </p:blipFill>
        <p:spPr>
          <a:xfrm>
            <a:off x="7694470" y="1504981"/>
            <a:ext cx="4233672" cy="1159702"/>
          </a:xfrm>
          <a:prstGeom prst="rect">
            <a:avLst/>
          </a:prstGeom>
        </p:spPr>
      </p:pic>
      <p:pic>
        <p:nvPicPr>
          <p:cNvPr id="7" name="Picture 6" descr="A white paper with black text&#10;&#10;Description automatically generated">
            <a:extLst>
              <a:ext uri="{FF2B5EF4-FFF2-40B4-BE49-F238E27FC236}">
                <a16:creationId xmlns:a16="http://schemas.microsoft.com/office/drawing/2014/main" id="{BFCA2951-F21A-3B50-FE04-4B413C4D8780}"/>
              </a:ext>
            </a:extLst>
          </p:cNvPr>
          <p:cNvPicPr>
            <a:picLocks noChangeAspect="1"/>
          </p:cNvPicPr>
          <p:nvPr/>
        </p:nvPicPr>
        <p:blipFill>
          <a:blip r:embed="rId4"/>
          <a:stretch>
            <a:fillRect/>
          </a:stretch>
        </p:blipFill>
        <p:spPr>
          <a:xfrm>
            <a:off x="7680960" y="3613916"/>
            <a:ext cx="4230116" cy="2368864"/>
          </a:xfrm>
          <a:prstGeom prst="rect">
            <a:avLst/>
          </a:prstGeom>
        </p:spPr>
      </p:pic>
    </p:spTree>
    <p:extLst>
      <p:ext uri="{BB962C8B-B14F-4D97-AF65-F5344CB8AC3E}">
        <p14:creationId xmlns:p14="http://schemas.microsoft.com/office/powerpoint/2010/main" val="268032407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D13CC36-B950-4F02-9BAF-9A7EB26739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4F2E2428-58BA-458D-AA54-05502E63F3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48215" cy="6857999"/>
          </a:xfrm>
          <a:custGeom>
            <a:avLst/>
            <a:gdLst>
              <a:gd name="connsiteX0" fmla="*/ 0 w 9024730"/>
              <a:gd name="connsiteY0" fmla="*/ 0 h 6857999"/>
              <a:gd name="connsiteX1" fmla="*/ 9024730 w 9024730"/>
              <a:gd name="connsiteY1" fmla="*/ 0 h 6857999"/>
              <a:gd name="connsiteX2" fmla="*/ 9024730 w 9024730"/>
              <a:gd name="connsiteY2" fmla="*/ 2 h 6857999"/>
              <a:gd name="connsiteX3" fmla="*/ 8447016 w 9024730"/>
              <a:gd name="connsiteY3" fmla="*/ 2 h 6857999"/>
              <a:gd name="connsiteX4" fmla="*/ 8441214 w 9024730"/>
              <a:gd name="connsiteY4" fmla="*/ 14562 h 6857999"/>
              <a:gd name="connsiteX5" fmla="*/ 8445389 w 9024730"/>
              <a:gd name="connsiteY5" fmla="*/ 59077 h 6857999"/>
              <a:gd name="connsiteX6" fmla="*/ 8437086 w 9024730"/>
              <a:gd name="connsiteY6" fmla="*/ 107668 h 6857999"/>
              <a:gd name="connsiteX7" fmla="*/ 8458599 w 9024730"/>
              <a:gd name="connsiteY7" fmla="*/ 246136 h 6857999"/>
              <a:gd name="connsiteX8" fmla="*/ 8433237 w 9024730"/>
              <a:gd name="connsiteY8" fmla="*/ 372908 h 6857999"/>
              <a:gd name="connsiteX9" fmla="*/ 8430194 w 9024730"/>
              <a:gd name="connsiteY9" fmla="*/ 450607 h 6857999"/>
              <a:gd name="connsiteX10" fmla="*/ 8443315 w 9024730"/>
              <a:gd name="connsiteY10" fmla="*/ 812800 h 6857999"/>
              <a:gd name="connsiteX11" fmla="*/ 8453042 w 9024730"/>
              <a:gd name="connsiteY11" fmla="*/ 912727 h 6857999"/>
              <a:gd name="connsiteX12" fmla="*/ 8451649 w 9024730"/>
              <a:gd name="connsiteY12" fmla="*/ 989950 h 6857999"/>
              <a:gd name="connsiteX13" fmla="*/ 8455592 w 9024730"/>
              <a:gd name="connsiteY13" fmla="*/ 1141745 h 6857999"/>
              <a:gd name="connsiteX14" fmla="*/ 8470203 w 9024730"/>
              <a:gd name="connsiteY14" fmla="*/ 1265454 h 6857999"/>
              <a:gd name="connsiteX15" fmla="*/ 8499638 w 9024730"/>
              <a:gd name="connsiteY15" fmla="*/ 1385480 h 6857999"/>
              <a:gd name="connsiteX16" fmla="*/ 8518660 w 9024730"/>
              <a:gd name="connsiteY16" fmla="*/ 1458060 h 6857999"/>
              <a:gd name="connsiteX17" fmla="*/ 8539125 w 9024730"/>
              <a:gd name="connsiteY17" fmla="*/ 1513175 h 6857999"/>
              <a:gd name="connsiteX18" fmla="*/ 8570281 w 9024730"/>
              <a:gd name="connsiteY18" fmla="*/ 1570809 h 6857999"/>
              <a:gd name="connsiteX19" fmla="*/ 8605212 w 9024730"/>
              <a:gd name="connsiteY19" fmla="*/ 1638391 h 6857999"/>
              <a:gd name="connsiteX20" fmla="*/ 8626457 w 9024730"/>
              <a:gd name="connsiteY20" fmla="*/ 1742490 h 6857999"/>
              <a:gd name="connsiteX21" fmla="*/ 8654861 w 9024730"/>
              <a:gd name="connsiteY21" fmla="*/ 1818229 h 6857999"/>
              <a:gd name="connsiteX22" fmla="*/ 8648005 w 9024730"/>
              <a:gd name="connsiteY22" fmla="*/ 1862723 h 6857999"/>
              <a:gd name="connsiteX23" fmla="*/ 8654469 w 9024730"/>
              <a:gd name="connsiteY23" fmla="*/ 1917476 h 6857999"/>
              <a:gd name="connsiteX24" fmla="*/ 8649702 w 9024730"/>
              <a:gd name="connsiteY24" fmla="*/ 1972204 h 6857999"/>
              <a:gd name="connsiteX25" fmla="*/ 8656357 w 9024730"/>
              <a:gd name="connsiteY25" fmla="*/ 2054291 h 6857999"/>
              <a:gd name="connsiteX26" fmla="*/ 8648660 w 9024730"/>
              <a:gd name="connsiteY26" fmla="*/ 2227417 h 6857999"/>
              <a:gd name="connsiteX27" fmla="*/ 8607609 w 9024730"/>
              <a:gd name="connsiteY27" fmla="*/ 2510933 h 6857999"/>
              <a:gd name="connsiteX28" fmla="*/ 8608432 w 9024730"/>
              <a:gd name="connsiteY28" fmla="*/ 2741866 h 6857999"/>
              <a:gd name="connsiteX29" fmla="*/ 8619112 w 9024730"/>
              <a:gd name="connsiteY29" fmla="*/ 2864935 h 6857999"/>
              <a:gd name="connsiteX30" fmla="*/ 8627742 w 9024730"/>
              <a:gd name="connsiteY30" fmla="*/ 2950807 h 6857999"/>
              <a:gd name="connsiteX31" fmla="*/ 8611822 w 9024730"/>
              <a:gd name="connsiteY31" fmla="*/ 2978246 h 6857999"/>
              <a:gd name="connsiteX32" fmla="*/ 8608239 w 9024730"/>
              <a:gd name="connsiteY32" fmla="*/ 2995916 h 6857999"/>
              <a:gd name="connsiteX33" fmla="*/ 8598647 w 9024730"/>
              <a:gd name="connsiteY33" fmla="*/ 2998648 h 6857999"/>
              <a:gd name="connsiteX34" fmla="*/ 8587108 w 9024730"/>
              <a:gd name="connsiteY34" fmla="*/ 3023630 h 6857999"/>
              <a:gd name="connsiteX35" fmla="*/ 8577885 w 9024730"/>
              <a:gd name="connsiteY35" fmla="*/ 3096975 h 6857999"/>
              <a:gd name="connsiteX36" fmla="*/ 8557492 w 9024730"/>
              <a:gd name="connsiteY36" fmla="*/ 3216657 h 6857999"/>
              <a:gd name="connsiteX37" fmla="*/ 8560894 w 9024730"/>
              <a:gd name="connsiteY37" fmla="*/ 3310980 h 6857999"/>
              <a:gd name="connsiteX38" fmla="*/ 8547852 w 9024730"/>
              <a:gd name="connsiteY38" fmla="*/ 3344725 h 6857999"/>
              <a:gd name="connsiteX39" fmla="*/ 8535427 w 9024730"/>
              <a:gd name="connsiteY39" fmla="*/ 3393250 h 6857999"/>
              <a:gd name="connsiteX40" fmla="*/ 8520092 w 9024730"/>
              <a:gd name="connsiteY40" fmla="*/ 3514536 h 6857999"/>
              <a:gd name="connsiteX41" fmla="*/ 8497231 w 9024730"/>
              <a:gd name="connsiteY41" fmla="*/ 3686149 h 6857999"/>
              <a:gd name="connsiteX42" fmla="*/ 8489799 w 9024730"/>
              <a:gd name="connsiteY42" fmla="*/ 3692208 h 6857999"/>
              <a:gd name="connsiteX43" fmla="*/ 8475804 w 9024730"/>
              <a:gd name="connsiteY43" fmla="*/ 3776022 h 6857999"/>
              <a:gd name="connsiteX44" fmla="*/ 8471279 w 9024730"/>
              <a:gd name="connsiteY44" fmla="*/ 3977138 h 6857999"/>
              <a:gd name="connsiteX45" fmla="*/ 8408913 w 9024730"/>
              <a:gd name="connsiteY45" fmla="*/ 4222149 h 6857999"/>
              <a:gd name="connsiteX46" fmla="*/ 8402112 w 9024730"/>
              <a:gd name="connsiteY46" fmla="*/ 4364683 h 6857999"/>
              <a:gd name="connsiteX47" fmla="*/ 8393355 w 9024730"/>
              <a:gd name="connsiteY47" fmla="*/ 4462471 h 6857999"/>
              <a:gd name="connsiteX48" fmla="*/ 8376166 w 9024730"/>
              <a:gd name="connsiteY48" fmla="*/ 4574052 h 6857999"/>
              <a:gd name="connsiteX49" fmla="*/ 8341678 w 9024730"/>
              <a:gd name="connsiteY49" fmla="*/ 4667756 h 6857999"/>
              <a:gd name="connsiteX50" fmla="*/ 8273661 w 9024730"/>
              <a:gd name="connsiteY50" fmla="*/ 4799019 h 6857999"/>
              <a:gd name="connsiteX51" fmla="*/ 8256132 w 9024730"/>
              <a:gd name="connsiteY51" fmla="*/ 4849614 h 6857999"/>
              <a:gd name="connsiteX52" fmla="*/ 8226804 w 9024730"/>
              <a:gd name="connsiteY52" fmla="*/ 4919971 h 6857999"/>
              <a:gd name="connsiteX53" fmla="*/ 8171825 w 9024730"/>
              <a:gd name="connsiteY53" fmla="*/ 5010766 h 6857999"/>
              <a:gd name="connsiteX54" fmla="*/ 8143172 w 9024730"/>
              <a:gd name="connsiteY54" fmla="*/ 5088190 h 6857999"/>
              <a:gd name="connsiteX55" fmla="*/ 8126363 w 9024730"/>
              <a:gd name="connsiteY55" fmla="*/ 5143922 h 6857999"/>
              <a:gd name="connsiteX56" fmla="*/ 8103782 w 9024730"/>
              <a:gd name="connsiteY56" fmla="*/ 5284346 h 6857999"/>
              <a:gd name="connsiteX57" fmla="*/ 8084361 w 9024730"/>
              <a:gd name="connsiteY57" fmla="*/ 5390948 h 6857999"/>
              <a:gd name="connsiteX58" fmla="*/ 8062552 w 9024730"/>
              <a:gd name="connsiteY58" fmla="*/ 5470854 h 6857999"/>
              <a:gd name="connsiteX59" fmla="*/ 8057342 w 9024730"/>
              <a:gd name="connsiteY59" fmla="*/ 5529643 h 6857999"/>
              <a:gd name="connsiteX60" fmla="*/ 8044923 w 9024730"/>
              <a:gd name="connsiteY60" fmla="*/ 5597292 h 6857999"/>
              <a:gd name="connsiteX61" fmla="*/ 8035233 w 9024730"/>
              <a:gd name="connsiteY61" fmla="*/ 5608899 h 6857999"/>
              <a:gd name="connsiteX62" fmla="*/ 8018178 w 9024730"/>
              <a:gd name="connsiteY62" fmla="*/ 5684911 h 6857999"/>
              <a:gd name="connsiteX63" fmla="*/ 8018018 w 9024730"/>
              <a:gd name="connsiteY63" fmla="*/ 5755776 h 6857999"/>
              <a:gd name="connsiteX64" fmla="*/ 8008640 w 9024730"/>
              <a:gd name="connsiteY64" fmla="*/ 5889599 h 6857999"/>
              <a:gd name="connsiteX65" fmla="*/ 8013542 w 9024730"/>
              <a:gd name="connsiteY65" fmla="*/ 5989744 h 6857999"/>
              <a:gd name="connsiteX66" fmla="*/ 7980757 w 9024730"/>
              <a:gd name="connsiteY66" fmla="*/ 6084926 h 6857999"/>
              <a:gd name="connsiteX67" fmla="*/ 7975907 w 9024730"/>
              <a:gd name="connsiteY67" fmla="*/ 6346549 h 6857999"/>
              <a:gd name="connsiteX68" fmla="*/ 7974221 w 9024730"/>
              <a:gd name="connsiteY68" fmla="*/ 6527527 h 6857999"/>
              <a:gd name="connsiteX69" fmla="*/ 7979135 w 9024730"/>
              <a:gd name="connsiteY69" fmla="*/ 6627129 h 6857999"/>
              <a:gd name="connsiteX70" fmla="*/ 7979404 w 9024730"/>
              <a:gd name="connsiteY70" fmla="*/ 6694819 h 6857999"/>
              <a:gd name="connsiteX71" fmla="*/ 8009526 w 9024730"/>
              <a:gd name="connsiteY71" fmla="*/ 6765445 h 6857999"/>
              <a:gd name="connsiteX72" fmla="*/ 8018211 w 9024730"/>
              <a:gd name="connsiteY72" fmla="*/ 6844697 h 6857999"/>
              <a:gd name="connsiteX73" fmla="*/ 8019608 w 9024730"/>
              <a:gd name="connsiteY73" fmla="*/ 6857999 h 6857999"/>
              <a:gd name="connsiteX74" fmla="*/ 0 w 9024730"/>
              <a:gd name="connsiteY74"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9024730" h="6857999">
                <a:moveTo>
                  <a:pt x="0" y="0"/>
                </a:moveTo>
                <a:lnTo>
                  <a:pt x="9024730" y="0"/>
                </a:lnTo>
                <a:lnTo>
                  <a:pt x="9024730" y="2"/>
                </a:lnTo>
                <a:lnTo>
                  <a:pt x="8447016" y="2"/>
                </a:lnTo>
                <a:lnTo>
                  <a:pt x="8441214" y="14562"/>
                </a:lnTo>
                <a:lnTo>
                  <a:pt x="8445389" y="59077"/>
                </a:lnTo>
                <a:cubicBezTo>
                  <a:pt x="8445971" y="76949"/>
                  <a:pt x="8436504" y="89796"/>
                  <a:pt x="8437086" y="107668"/>
                </a:cubicBezTo>
                <a:cubicBezTo>
                  <a:pt x="8417947" y="138162"/>
                  <a:pt x="8459241" y="201929"/>
                  <a:pt x="8458599" y="246136"/>
                </a:cubicBezTo>
                <a:cubicBezTo>
                  <a:pt x="8457958" y="290343"/>
                  <a:pt x="8471649" y="364179"/>
                  <a:pt x="8433237" y="372908"/>
                </a:cubicBezTo>
                <a:cubicBezTo>
                  <a:pt x="8426916" y="431308"/>
                  <a:pt x="8438389" y="357606"/>
                  <a:pt x="8430194" y="450607"/>
                </a:cubicBezTo>
                <a:cubicBezTo>
                  <a:pt x="8466727" y="551950"/>
                  <a:pt x="8430182" y="787036"/>
                  <a:pt x="8443315" y="812800"/>
                </a:cubicBezTo>
                <a:cubicBezTo>
                  <a:pt x="8478999" y="860799"/>
                  <a:pt x="8435788" y="854953"/>
                  <a:pt x="8453042" y="912727"/>
                </a:cubicBezTo>
                <a:cubicBezTo>
                  <a:pt x="8462900" y="945986"/>
                  <a:pt x="8451223" y="951781"/>
                  <a:pt x="8451649" y="989950"/>
                </a:cubicBezTo>
                <a:cubicBezTo>
                  <a:pt x="8452074" y="1028120"/>
                  <a:pt x="8452500" y="1095828"/>
                  <a:pt x="8455592" y="1141745"/>
                </a:cubicBezTo>
                <a:cubicBezTo>
                  <a:pt x="8458684" y="1187662"/>
                  <a:pt x="8470047" y="1234783"/>
                  <a:pt x="8470203" y="1265454"/>
                </a:cubicBezTo>
                <a:cubicBezTo>
                  <a:pt x="8458947" y="1304052"/>
                  <a:pt x="8496012" y="1370755"/>
                  <a:pt x="8499638" y="1385480"/>
                </a:cubicBezTo>
                <a:cubicBezTo>
                  <a:pt x="8514485" y="1422714"/>
                  <a:pt x="8525070" y="1428103"/>
                  <a:pt x="8518660" y="1458060"/>
                </a:cubicBezTo>
                <a:cubicBezTo>
                  <a:pt x="8518783" y="1468057"/>
                  <a:pt x="8539003" y="1503177"/>
                  <a:pt x="8539125" y="1513175"/>
                </a:cubicBezTo>
                <a:lnTo>
                  <a:pt x="8570281" y="1570809"/>
                </a:lnTo>
                <a:cubicBezTo>
                  <a:pt x="8597636" y="1617136"/>
                  <a:pt x="8594573" y="1601443"/>
                  <a:pt x="8605212" y="1638391"/>
                </a:cubicBezTo>
                <a:cubicBezTo>
                  <a:pt x="8629645" y="1719640"/>
                  <a:pt x="8613884" y="1715203"/>
                  <a:pt x="8626457" y="1742490"/>
                </a:cubicBezTo>
                <a:lnTo>
                  <a:pt x="8654861" y="1818229"/>
                </a:lnTo>
                <a:cubicBezTo>
                  <a:pt x="8657202" y="1824059"/>
                  <a:pt x="8651899" y="1851211"/>
                  <a:pt x="8648005" y="1862723"/>
                </a:cubicBezTo>
                <a:lnTo>
                  <a:pt x="8654469" y="1917476"/>
                </a:lnTo>
                <a:lnTo>
                  <a:pt x="8649702" y="1972204"/>
                </a:lnTo>
                <a:cubicBezTo>
                  <a:pt x="8652251" y="1979569"/>
                  <a:pt x="8651461" y="2048203"/>
                  <a:pt x="8656357" y="2054291"/>
                </a:cubicBezTo>
                <a:cubicBezTo>
                  <a:pt x="8672645" y="2141657"/>
                  <a:pt x="8632397" y="2189849"/>
                  <a:pt x="8648660" y="2227417"/>
                </a:cubicBezTo>
                <a:cubicBezTo>
                  <a:pt x="8639941" y="2317591"/>
                  <a:pt x="8613796" y="2407644"/>
                  <a:pt x="8607609" y="2510933"/>
                </a:cubicBezTo>
                <a:cubicBezTo>
                  <a:pt x="8633490" y="2597916"/>
                  <a:pt x="8602674" y="2649734"/>
                  <a:pt x="8608432" y="2741866"/>
                </a:cubicBezTo>
                <a:cubicBezTo>
                  <a:pt x="8630300" y="2779815"/>
                  <a:pt x="8631929" y="2817058"/>
                  <a:pt x="8619112" y="2864935"/>
                </a:cubicBezTo>
                <a:cubicBezTo>
                  <a:pt x="8655820" y="2860552"/>
                  <a:pt x="8588374" y="2937673"/>
                  <a:pt x="8627742" y="2950807"/>
                </a:cubicBezTo>
                <a:lnTo>
                  <a:pt x="8611822" y="2978246"/>
                </a:lnTo>
                <a:lnTo>
                  <a:pt x="8608239" y="2995916"/>
                </a:lnTo>
                <a:lnTo>
                  <a:pt x="8598647" y="2998648"/>
                </a:lnTo>
                <a:lnTo>
                  <a:pt x="8587108" y="3023630"/>
                </a:lnTo>
                <a:cubicBezTo>
                  <a:pt x="8584111" y="3033333"/>
                  <a:pt x="8577413" y="3084375"/>
                  <a:pt x="8577885" y="3096975"/>
                </a:cubicBezTo>
                <a:cubicBezTo>
                  <a:pt x="8594321" y="3142205"/>
                  <a:pt x="8535131" y="3160433"/>
                  <a:pt x="8557492" y="3216657"/>
                </a:cubicBezTo>
                <a:cubicBezTo>
                  <a:pt x="8562518" y="3237178"/>
                  <a:pt x="8573573" y="3299737"/>
                  <a:pt x="8560894" y="3310980"/>
                </a:cubicBezTo>
                <a:cubicBezTo>
                  <a:pt x="8557601" y="3323902"/>
                  <a:pt x="8561083" y="3339340"/>
                  <a:pt x="8547852" y="3344725"/>
                </a:cubicBezTo>
                <a:cubicBezTo>
                  <a:pt x="8531788" y="3353908"/>
                  <a:pt x="8553430" y="3400659"/>
                  <a:pt x="8535427" y="3393250"/>
                </a:cubicBezTo>
                <a:cubicBezTo>
                  <a:pt x="8550195" y="3426421"/>
                  <a:pt x="8529553" y="3487753"/>
                  <a:pt x="8520092" y="3514536"/>
                </a:cubicBezTo>
                <a:cubicBezTo>
                  <a:pt x="8513726" y="3563353"/>
                  <a:pt x="8500070" y="3650327"/>
                  <a:pt x="8497231" y="3686149"/>
                </a:cubicBezTo>
                <a:cubicBezTo>
                  <a:pt x="8494574" y="3687657"/>
                  <a:pt x="8493370" y="3677229"/>
                  <a:pt x="8489799" y="3692208"/>
                </a:cubicBezTo>
                <a:cubicBezTo>
                  <a:pt x="8486228" y="3707187"/>
                  <a:pt x="8465938" y="3757479"/>
                  <a:pt x="8475804" y="3776022"/>
                </a:cubicBezTo>
                <a:cubicBezTo>
                  <a:pt x="8441061" y="3875691"/>
                  <a:pt x="8487451" y="3939839"/>
                  <a:pt x="8471279" y="3977138"/>
                </a:cubicBezTo>
                <a:cubicBezTo>
                  <a:pt x="8465599" y="4067300"/>
                  <a:pt x="8419685" y="4164564"/>
                  <a:pt x="8408913" y="4222149"/>
                </a:cubicBezTo>
                <a:cubicBezTo>
                  <a:pt x="8403583" y="4287917"/>
                  <a:pt x="8398240" y="4339232"/>
                  <a:pt x="8402112" y="4364683"/>
                </a:cubicBezTo>
                <a:lnTo>
                  <a:pt x="8393355" y="4462471"/>
                </a:lnTo>
                <a:cubicBezTo>
                  <a:pt x="8396004" y="4503329"/>
                  <a:pt x="8376320" y="4548111"/>
                  <a:pt x="8376166" y="4574052"/>
                </a:cubicBezTo>
                <a:cubicBezTo>
                  <a:pt x="8369380" y="4670665"/>
                  <a:pt x="8352302" y="4649921"/>
                  <a:pt x="8341678" y="4667756"/>
                </a:cubicBezTo>
                <a:cubicBezTo>
                  <a:pt x="8320864" y="4705850"/>
                  <a:pt x="8290794" y="4758928"/>
                  <a:pt x="8273661" y="4799019"/>
                </a:cubicBezTo>
                <a:cubicBezTo>
                  <a:pt x="8254323" y="4834076"/>
                  <a:pt x="8262378" y="4811645"/>
                  <a:pt x="8256132" y="4849614"/>
                </a:cubicBezTo>
                <a:cubicBezTo>
                  <a:pt x="8239320" y="4853334"/>
                  <a:pt x="8207060" y="4883089"/>
                  <a:pt x="8226804" y="4919971"/>
                </a:cubicBezTo>
                <a:lnTo>
                  <a:pt x="8171825" y="5010766"/>
                </a:lnTo>
                <a:cubicBezTo>
                  <a:pt x="8150097" y="4983259"/>
                  <a:pt x="8165842" y="5107656"/>
                  <a:pt x="8143172" y="5088190"/>
                </a:cubicBezTo>
                <a:cubicBezTo>
                  <a:pt x="8128060" y="5102008"/>
                  <a:pt x="8138350" y="5118851"/>
                  <a:pt x="8126363" y="5143922"/>
                </a:cubicBezTo>
                <a:cubicBezTo>
                  <a:pt x="8116335" y="5192745"/>
                  <a:pt x="8111851" y="5226225"/>
                  <a:pt x="8103782" y="5284346"/>
                </a:cubicBezTo>
                <a:cubicBezTo>
                  <a:pt x="8101016" y="5338386"/>
                  <a:pt x="8095811" y="5337325"/>
                  <a:pt x="8084361" y="5390948"/>
                </a:cubicBezTo>
                <a:cubicBezTo>
                  <a:pt x="8082912" y="5429655"/>
                  <a:pt x="8063705" y="5449508"/>
                  <a:pt x="8062552" y="5470854"/>
                </a:cubicBezTo>
                <a:cubicBezTo>
                  <a:pt x="8086776" y="5526328"/>
                  <a:pt x="8037513" y="5496377"/>
                  <a:pt x="8057342" y="5529643"/>
                </a:cubicBezTo>
                <a:cubicBezTo>
                  <a:pt x="8050653" y="5550879"/>
                  <a:pt x="8055939" y="5587444"/>
                  <a:pt x="8044923" y="5597292"/>
                </a:cubicBezTo>
                <a:lnTo>
                  <a:pt x="8035233" y="5608899"/>
                </a:lnTo>
                <a:cubicBezTo>
                  <a:pt x="8030775" y="5623501"/>
                  <a:pt x="8021047" y="5660431"/>
                  <a:pt x="8018178" y="5684911"/>
                </a:cubicBezTo>
                <a:cubicBezTo>
                  <a:pt x="8005590" y="5692608"/>
                  <a:pt x="8011744" y="5734344"/>
                  <a:pt x="8018018" y="5755776"/>
                </a:cubicBezTo>
                <a:cubicBezTo>
                  <a:pt x="8019409" y="5792777"/>
                  <a:pt x="7989082" y="5848613"/>
                  <a:pt x="8008640" y="5889599"/>
                </a:cubicBezTo>
                <a:cubicBezTo>
                  <a:pt x="8011480" y="5932097"/>
                  <a:pt x="8009486" y="5940901"/>
                  <a:pt x="8013542" y="5989744"/>
                </a:cubicBezTo>
                <a:cubicBezTo>
                  <a:pt x="8022089" y="6020787"/>
                  <a:pt x="7982918" y="6024963"/>
                  <a:pt x="7980757" y="6084926"/>
                </a:cubicBezTo>
                <a:cubicBezTo>
                  <a:pt x="7974117" y="6134231"/>
                  <a:pt x="7999371" y="6240432"/>
                  <a:pt x="7975907" y="6346549"/>
                </a:cubicBezTo>
                <a:cubicBezTo>
                  <a:pt x="7987225" y="6409741"/>
                  <a:pt x="7980509" y="6468689"/>
                  <a:pt x="7974221" y="6527527"/>
                </a:cubicBezTo>
                <a:cubicBezTo>
                  <a:pt x="7955361" y="6585667"/>
                  <a:pt x="7987786" y="6579284"/>
                  <a:pt x="7979135" y="6627129"/>
                </a:cubicBezTo>
                <a:cubicBezTo>
                  <a:pt x="7983057" y="6635153"/>
                  <a:pt x="7984986" y="6697665"/>
                  <a:pt x="7979404" y="6694819"/>
                </a:cubicBezTo>
                <a:cubicBezTo>
                  <a:pt x="7981755" y="6716947"/>
                  <a:pt x="8003903" y="6732844"/>
                  <a:pt x="8009526" y="6765445"/>
                </a:cubicBezTo>
                <a:cubicBezTo>
                  <a:pt x="8011113" y="6776325"/>
                  <a:pt x="8014662" y="6810511"/>
                  <a:pt x="8018211" y="6844697"/>
                </a:cubicBezTo>
                <a:lnTo>
                  <a:pt x="8019608" y="6857999"/>
                </a:lnTo>
                <a:lnTo>
                  <a:pt x="0" y="685799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363BD8D-9E96-E667-F24E-0604B59C9B62}"/>
              </a:ext>
            </a:extLst>
          </p:cNvPr>
          <p:cNvSpPr>
            <a:spLocks noGrp="1"/>
          </p:cNvSpPr>
          <p:nvPr>
            <p:ph type="title"/>
          </p:nvPr>
        </p:nvSpPr>
        <p:spPr>
          <a:xfrm>
            <a:off x="723900" y="609600"/>
            <a:ext cx="7294160" cy="1322887"/>
          </a:xfrm>
        </p:spPr>
        <p:txBody>
          <a:bodyPr>
            <a:normAutofit/>
          </a:bodyPr>
          <a:lstStyle/>
          <a:p>
            <a:r>
              <a:rPr lang="en-US" dirty="0"/>
              <a:t>Satisfaction Guarantee</a:t>
            </a:r>
          </a:p>
        </p:txBody>
      </p:sp>
      <p:sp>
        <p:nvSpPr>
          <p:cNvPr id="3" name="Content Placeholder 2">
            <a:extLst>
              <a:ext uri="{FF2B5EF4-FFF2-40B4-BE49-F238E27FC236}">
                <a16:creationId xmlns:a16="http://schemas.microsoft.com/office/drawing/2014/main" id="{069E13DC-5E47-F9E6-C556-6CAB759C2022}"/>
              </a:ext>
            </a:extLst>
          </p:cNvPr>
          <p:cNvSpPr>
            <a:spLocks noGrp="1"/>
          </p:cNvSpPr>
          <p:nvPr>
            <p:ph idx="1"/>
          </p:nvPr>
        </p:nvSpPr>
        <p:spPr>
          <a:xfrm>
            <a:off x="596900" y="2194102"/>
            <a:ext cx="7114085" cy="3908585"/>
          </a:xfrm>
        </p:spPr>
        <p:txBody>
          <a:bodyPr>
            <a:normAutofit/>
          </a:bodyPr>
          <a:lstStyle/>
          <a:p>
            <a:pPr>
              <a:lnSpc>
                <a:spcPct val="90000"/>
              </a:lnSpc>
              <a:spcBef>
                <a:spcPts val="200"/>
              </a:spcBef>
              <a:spcAft>
                <a:spcPts val="200"/>
              </a:spcAft>
            </a:pPr>
            <a:r>
              <a:rPr lang="en-US" sz="2000" dirty="0"/>
              <a:t>We’re so confident in the transformative power of our Bowtie Analysis Master Class that we offer an unmatched satisfaction guarantee.</a:t>
            </a:r>
          </a:p>
          <a:p>
            <a:pPr>
              <a:lnSpc>
                <a:spcPct val="90000"/>
              </a:lnSpc>
              <a:spcBef>
                <a:spcPts val="200"/>
              </a:spcBef>
              <a:spcAft>
                <a:spcPts val="200"/>
              </a:spcAft>
            </a:pPr>
            <a:endParaRPr lang="en-US" sz="2000" dirty="0"/>
          </a:p>
          <a:p>
            <a:pPr>
              <a:lnSpc>
                <a:spcPct val="90000"/>
              </a:lnSpc>
              <a:spcBef>
                <a:spcPts val="200"/>
              </a:spcBef>
              <a:spcAft>
                <a:spcPts val="200"/>
              </a:spcAft>
            </a:pPr>
            <a:r>
              <a:rPr lang="en-US" sz="2000" dirty="0"/>
              <a:t>If you’ve fully participated in the Masterclass, completed all coursework, and still feel that it hasn’t delivered exceptional value, we will not only provide you with a full refund but also allow you to keep all course resources.</a:t>
            </a:r>
          </a:p>
          <a:p>
            <a:pPr>
              <a:lnSpc>
                <a:spcPct val="90000"/>
              </a:lnSpc>
              <a:spcBef>
                <a:spcPts val="200"/>
              </a:spcBef>
              <a:spcAft>
                <a:spcPts val="200"/>
              </a:spcAft>
            </a:pPr>
            <a:endParaRPr lang="en-US" sz="2000" dirty="0"/>
          </a:p>
          <a:p>
            <a:pPr>
              <a:lnSpc>
                <a:spcPct val="90000"/>
              </a:lnSpc>
              <a:spcBef>
                <a:spcPts val="200"/>
              </a:spcBef>
              <a:spcAft>
                <a:spcPts val="200"/>
              </a:spcAft>
            </a:pPr>
            <a:r>
              <a:rPr lang="en-US" sz="2000" dirty="0"/>
              <a:t>Our commitment is to your absolute satisfaction and empowerment in mining safety – without any risk to you.</a:t>
            </a:r>
          </a:p>
        </p:txBody>
      </p:sp>
      <p:pic>
        <p:nvPicPr>
          <p:cNvPr id="7" name="Graphic 6" descr="Handshake">
            <a:extLst>
              <a:ext uri="{FF2B5EF4-FFF2-40B4-BE49-F238E27FC236}">
                <a16:creationId xmlns:a16="http://schemas.microsoft.com/office/drawing/2014/main" id="{D04C9628-9266-2C53-E004-AC681C4433A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795981" y="1990229"/>
            <a:ext cx="2906973" cy="2906973"/>
          </a:xfrm>
          <a:prstGeom prst="rect">
            <a:avLst/>
          </a:prstGeom>
        </p:spPr>
      </p:pic>
    </p:spTree>
    <p:extLst>
      <p:ext uri="{BB962C8B-B14F-4D97-AF65-F5344CB8AC3E}">
        <p14:creationId xmlns:p14="http://schemas.microsoft.com/office/powerpoint/2010/main" val="22418519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ED8E54F9-849C-4865-8C5E-FD967B81D7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391AE6B3-1D2D-4C67-A4DB-888635B527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054983"/>
          </a:xfrm>
          <a:custGeom>
            <a:avLst/>
            <a:gdLst>
              <a:gd name="connsiteX0" fmla="*/ 6788003 w 12188952"/>
              <a:gd name="connsiteY0" fmla="*/ 5986774 h 6054983"/>
              <a:gd name="connsiteX1" fmla="*/ 6787005 w 12188952"/>
              <a:gd name="connsiteY1" fmla="*/ 5986852 h 6054983"/>
              <a:gd name="connsiteX2" fmla="*/ 6786779 w 12188952"/>
              <a:gd name="connsiteY2" fmla="*/ 5987386 h 6054983"/>
              <a:gd name="connsiteX3" fmla="*/ 0 w 12188952"/>
              <a:gd name="connsiteY3" fmla="*/ 0 h 6054983"/>
              <a:gd name="connsiteX4" fmla="*/ 12188952 w 12188952"/>
              <a:gd name="connsiteY4" fmla="*/ 0 h 6054983"/>
              <a:gd name="connsiteX5" fmla="*/ 12188952 w 12188952"/>
              <a:gd name="connsiteY5" fmla="*/ 5092539 h 6054983"/>
              <a:gd name="connsiteX6" fmla="*/ 12058081 w 12188952"/>
              <a:gd name="connsiteY6" fmla="*/ 5131579 h 6054983"/>
              <a:gd name="connsiteX7" fmla="*/ 11673881 w 12188952"/>
              <a:gd name="connsiteY7" fmla="*/ 5235154 h 6054983"/>
              <a:gd name="connsiteX8" fmla="*/ 10422749 w 12188952"/>
              <a:gd name="connsiteY8" fmla="*/ 5518693 h 6054983"/>
              <a:gd name="connsiteX9" fmla="*/ 9421666 w 12188952"/>
              <a:gd name="connsiteY9" fmla="*/ 5693855 h 6054983"/>
              <a:gd name="connsiteX10" fmla="*/ 8456304 w 12188952"/>
              <a:gd name="connsiteY10" fmla="*/ 5827556 h 6054983"/>
              <a:gd name="connsiteX11" fmla="*/ 7714041 w 12188952"/>
              <a:gd name="connsiteY11" fmla="*/ 5907503 h 6054983"/>
              <a:gd name="connsiteX12" fmla="*/ 6949978 w 12188952"/>
              <a:gd name="connsiteY12" fmla="*/ 5973283 h 6054983"/>
              <a:gd name="connsiteX13" fmla="*/ 6934569 w 12188952"/>
              <a:gd name="connsiteY13" fmla="*/ 5975354 h 6054983"/>
              <a:gd name="connsiteX14" fmla="*/ 6788750 w 12188952"/>
              <a:gd name="connsiteY14" fmla="*/ 5986715 h 6054983"/>
              <a:gd name="connsiteX15" fmla="*/ 6798241 w 12188952"/>
              <a:gd name="connsiteY15" fmla="*/ 5988535 h 6054983"/>
              <a:gd name="connsiteX16" fmla="*/ 6833723 w 12188952"/>
              <a:gd name="connsiteY16" fmla="*/ 5986828 h 6054983"/>
              <a:gd name="connsiteX17" fmla="*/ 6882282 w 12188952"/>
              <a:gd name="connsiteY17" fmla="*/ 5983850 h 6054983"/>
              <a:gd name="connsiteX18" fmla="*/ 7576876 w 12188952"/>
              <a:gd name="connsiteY18" fmla="*/ 5951323 h 6054983"/>
              <a:gd name="connsiteX19" fmla="*/ 8621689 w 12188952"/>
              <a:gd name="connsiteY19" fmla="*/ 5864426 h 6054983"/>
              <a:gd name="connsiteX20" fmla="*/ 9477600 w 12188952"/>
              <a:gd name="connsiteY20" fmla="*/ 5760520 h 6054983"/>
              <a:gd name="connsiteX21" fmla="*/ 10626651 w 12188952"/>
              <a:gd name="connsiteY21" fmla="*/ 5566363 h 6054983"/>
              <a:gd name="connsiteX22" fmla="*/ 11995498 w 12188952"/>
              <a:gd name="connsiteY22" fmla="*/ 5240369 h 6054983"/>
              <a:gd name="connsiteX23" fmla="*/ 12188952 w 12188952"/>
              <a:gd name="connsiteY23" fmla="*/ 5183370 h 6054983"/>
              <a:gd name="connsiteX24" fmla="*/ 12188952 w 12188952"/>
              <a:gd name="connsiteY24" fmla="*/ 5238107 h 6054983"/>
              <a:gd name="connsiteX25" fmla="*/ 11826300 w 12188952"/>
              <a:gd name="connsiteY25" fmla="*/ 5343406 h 6054983"/>
              <a:gd name="connsiteX26" fmla="*/ 10936448 w 12188952"/>
              <a:gd name="connsiteY26" fmla="*/ 5557921 h 6054983"/>
              <a:gd name="connsiteX27" fmla="*/ 9983034 w 12188952"/>
              <a:gd name="connsiteY27" fmla="*/ 5737926 h 6054983"/>
              <a:gd name="connsiteX28" fmla="*/ 9184585 w 12188952"/>
              <a:gd name="connsiteY28" fmla="*/ 5853873 h 6054983"/>
              <a:gd name="connsiteX29" fmla="*/ 8576053 w 12188952"/>
              <a:gd name="connsiteY29" fmla="*/ 5923392 h 6054983"/>
              <a:gd name="connsiteX30" fmla="*/ 7862392 w 12188952"/>
              <a:gd name="connsiteY30" fmla="*/ 5984843 h 6054983"/>
              <a:gd name="connsiteX31" fmla="*/ 6933768 w 12188952"/>
              <a:gd name="connsiteY31" fmla="*/ 6036237 h 6054983"/>
              <a:gd name="connsiteX32" fmla="*/ 6476130 w 12188952"/>
              <a:gd name="connsiteY32" fmla="*/ 6050140 h 6054983"/>
              <a:gd name="connsiteX33" fmla="*/ 6360703 w 12188952"/>
              <a:gd name="connsiteY33" fmla="*/ 6054983 h 6054983"/>
              <a:gd name="connsiteX34" fmla="*/ 6055614 w 12188952"/>
              <a:gd name="connsiteY34" fmla="*/ 6054983 h 6054983"/>
              <a:gd name="connsiteX35" fmla="*/ 5976289 w 12188952"/>
              <a:gd name="connsiteY35" fmla="*/ 6050389 h 6054983"/>
              <a:gd name="connsiteX36" fmla="*/ 5263770 w 12188952"/>
              <a:gd name="connsiteY36" fmla="*/ 6014140 h 6054983"/>
              <a:gd name="connsiteX37" fmla="*/ 4345190 w 12188952"/>
              <a:gd name="connsiteY37" fmla="*/ 5952070 h 6054983"/>
              <a:gd name="connsiteX38" fmla="*/ 3372201 w 12188952"/>
              <a:gd name="connsiteY38" fmla="*/ 5853501 h 6054983"/>
              <a:gd name="connsiteX39" fmla="*/ 2361582 w 12188952"/>
              <a:gd name="connsiteY39" fmla="*/ 5734574 h 6054983"/>
              <a:gd name="connsiteX40" fmla="*/ 1232869 w 12188952"/>
              <a:gd name="connsiteY40" fmla="*/ 5561398 h 6054983"/>
              <a:gd name="connsiteX41" fmla="*/ 68483 w 12188952"/>
              <a:gd name="connsiteY41" fmla="*/ 5321691 h 6054983"/>
              <a:gd name="connsiteX42" fmla="*/ 0 w 12188952"/>
              <a:gd name="connsiteY42" fmla="*/ 5304336 h 6054983"/>
              <a:gd name="connsiteX43" fmla="*/ 0 w 12188952"/>
              <a:gd name="connsiteY43" fmla="*/ 5247847 h 6054983"/>
              <a:gd name="connsiteX44" fmla="*/ 72423 w 12188952"/>
              <a:gd name="connsiteY44" fmla="*/ 5266624 h 6054983"/>
              <a:gd name="connsiteX45" fmla="*/ 600566 w 12188952"/>
              <a:gd name="connsiteY45" fmla="*/ 5384994 h 6054983"/>
              <a:gd name="connsiteX46" fmla="*/ 1769069 w 12188952"/>
              <a:gd name="connsiteY46" fmla="*/ 5595162 h 6054983"/>
              <a:gd name="connsiteX47" fmla="*/ 2612900 w 12188952"/>
              <a:gd name="connsiteY47" fmla="*/ 5712104 h 6054983"/>
              <a:gd name="connsiteX48" fmla="*/ 2580488 w 12188952"/>
              <a:gd name="connsiteY48" fmla="*/ 5702173 h 6054983"/>
              <a:gd name="connsiteX49" fmla="*/ 1112357 w 12188952"/>
              <a:gd name="connsiteY49" fmla="*/ 5369476 h 6054983"/>
              <a:gd name="connsiteX50" fmla="*/ 420307 w 12188952"/>
              <a:gd name="connsiteY50" fmla="*/ 5170043 h 6054983"/>
              <a:gd name="connsiteX51" fmla="*/ 0 w 12188952"/>
              <a:gd name="connsiteY51" fmla="*/ 5031126 h 6054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88952" h="6054983">
                <a:moveTo>
                  <a:pt x="6788003" y="5986774"/>
                </a:moveTo>
                <a:lnTo>
                  <a:pt x="6787005" y="5986852"/>
                </a:lnTo>
                <a:lnTo>
                  <a:pt x="6786779" y="5987386"/>
                </a:lnTo>
                <a:close/>
                <a:moveTo>
                  <a:pt x="0" y="0"/>
                </a:moveTo>
                <a:lnTo>
                  <a:pt x="12188952" y="0"/>
                </a:lnTo>
                <a:lnTo>
                  <a:pt x="12188952" y="5092539"/>
                </a:lnTo>
                <a:lnTo>
                  <a:pt x="12058081" y="5131579"/>
                </a:lnTo>
                <a:cubicBezTo>
                  <a:pt x="11930517" y="5167793"/>
                  <a:pt x="11802439" y="5202322"/>
                  <a:pt x="11673881" y="5235154"/>
                </a:cubicBezTo>
                <a:cubicBezTo>
                  <a:pt x="11259973" y="5342661"/>
                  <a:pt x="10842632" y="5436263"/>
                  <a:pt x="10422749" y="5518693"/>
                </a:cubicBezTo>
                <a:cubicBezTo>
                  <a:pt x="10090287" y="5583904"/>
                  <a:pt x="9756593" y="5642301"/>
                  <a:pt x="9421666" y="5693855"/>
                </a:cubicBezTo>
                <a:cubicBezTo>
                  <a:pt x="9100721" y="5743512"/>
                  <a:pt x="8778938" y="5788079"/>
                  <a:pt x="8456304" y="5827556"/>
                </a:cubicBezTo>
                <a:cubicBezTo>
                  <a:pt x="8209307" y="5857722"/>
                  <a:pt x="7961801" y="5883295"/>
                  <a:pt x="7714041" y="5907503"/>
                </a:cubicBezTo>
                <a:lnTo>
                  <a:pt x="6949978" y="5973283"/>
                </a:lnTo>
                <a:lnTo>
                  <a:pt x="6934569" y="5975354"/>
                </a:lnTo>
                <a:lnTo>
                  <a:pt x="6788750" y="5986715"/>
                </a:lnTo>
                <a:lnTo>
                  <a:pt x="6798241" y="5988535"/>
                </a:lnTo>
                <a:cubicBezTo>
                  <a:pt x="6809920" y="5989001"/>
                  <a:pt x="6822028" y="5986828"/>
                  <a:pt x="6833723" y="5986828"/>
                </a:cubicBezTo>
                <a:cubicBezTo>
                  <a:pt x="6849867" y="5986828"/>
                  <a:pt x="6866012" y="5984221"/>
                  <a:pt x="6882282" y="5983850"/>
                </a:cubicBezTo>
                <a:cubicBezTo>
                  <a:pt x="7114026" y="5978388"/>
                  <a:pt x="7345514" y="5966221"/>
                  <a:pt x="7576876" y="5951323"/>
                </a:cubicBezTo>
                <a:cubicBezTo>
                  <a:pt x="7925570" y="5928855"/>
                  <a:pt x="8274011" y="5900676"/>
                  <a:pt x="8621689" y="5864426"/>
                </a:cubicBezTo>
                <a:cubicBezTo>
                  <a:pt x="8907712" y="5835128"/>
                  <a:pt x="9193011" y="5800493"/>
                  <a:pt x="9477600" y="5760520"/>
                </a:cubicBezTo>
                <a:cubicBezTo>
                  <a:pt x="9862435" y="5706146"/>
                  <a:pt x="10245452" y="5641432"/>
                  <a:pt x="10626651" y="5566363"/>
                </a:cubicBezTo>
                <a:cubicBezTo>
                  <a:pt x="11087341" y="5475243"/>
                  <a:pt x="11544088" y="5367737"/>
                  <a:pt x="11995498" y="5240369"/>
                </a:cubicBezTo>
                <a:lnTo>
                  <a:pt x="12188952" y="5183370"/>
                </a:lnTo>
                <a:lnTo>
                  <a:pt x="12188952" y="5238107"/>
                </a:lnTo>
                <a:lnTo>
                  <a:pt x="11826300" y="5343406"/>
                </a:lnTo>
                <a:cubicBezTo>
                  <a:pt x="11531885" y="5423103"/>
                  <a:pt x="11235310" y="5493989"/>
                  <a:pt x="10936448" y="5557921"/>
                </a:cubicBezTo>
                <a:cubicBezTo>
                  <a:pt x="10620168" y="5625703"/>
                  <a:pt x="10302365" y="5685700"/>
                  <a:pt x="9983034" y="5737926"/>
                </a:cubicBezTo>
                <a:cubicBezTo>
                  <a:pt x="9717606" y="5781375"/>
                  <a:pt x="9451451" y="5820020"/>
                  <a:pt x="9184585" y="5853873"/>
                </a:cubicBezTo>
                <a:cubicBezTo>
                  <a:pt x="8981951" y="5879447"/>
                  <a:pt x="8779319" y="5903530"/>
                  <a:pt x="8576053" y="5923392"/>
                </a:cubicBezTo>
                <a:cubicBezTo>
                  <a:pt x="8338462" y="5946112"/>
                  <a:pt x="8100618" y="5967587"/>
                  <a:pt x="7862392" y="5984843"/>
                </a:cubicBezTo>
                <a:cubicBezTo>
                  <a:pt x="7553105" y="6007187"/>
                  <a:pt x="7243690" y="6025065"/>
                  <a:pt x="6933768" y="6036237"/>
                </a:cubicBezTo>
                <a:cubicBezTo>
                  <a:pt x="6781221" y="6041700"/>
                  <a:pt x="6628676" y="6045548"/>
                  <a:pt x="6476130" y="6050140"/>
                </a:cubicBezTo>
                <a:cubicBezTo>
                  <a:pt x="6437585" y="6048056"/>
                  <a:pt x="6398929" y="6049681"/>
                  <a:pt x="6360703" y="6054983"/>
                </a:cubicBezTo>
                <a:lnTo>
                  <a:pt x="6055614" y="6054983"/>
                </a:lnTo>
                <a:lnTo>
                  <a:pt x="5976289" y="6050389"/>
                </a:lnTo>
                <a:cubicBezTo>
                  <a:pt x="5738826" y="6037976"/>
                  <a:pt x="5501363" y="6024197"/>
                  <a:pt x="5263770" y="6014140"/>
                </a:cubicBezTo>
                <a:cubicBezTo>
                  <a:pt x="4957027" y="6001724"/>
                  <a:pt x="4650663" y="5981244"/>
                  <a:pt x="4345190" y="5952070"/>
                </a:cubicBezTo>
                <a:cubicBezTo>
                  <a:pt x="4020648" y="5921158"/>
                  <a:pt x="3696870" y="5886523"/>
                  <a:pt x="3372201" y="5853501"/>
                </a:cubicBezTo>
                <a:cubicBezTo>
                  <a:pt x="3034653" y="5819239"/>
                  <a:pt x="2697781" y="5779600"/>
                  <a:pt x="2361582" y="5734574"/>
                </a:cubicBezTo>
                <a:cubicBezTo>
                  <a:pt x="1984196" y="5684421"/>
                  <a:pt x="1607962" y="5626695"/>
                  <a:pt x="1232869" y="5561398"/>
                </a:cubicBezTo>
                <a:cubicBezTo>
                  <a:pt x="841970" y="5492685"/>
                  <a:pt x="453644" y="5414197"/>
                  <a:pt x="68483" y="5321691"/>
                </a:cubicBezTo>
                <a:lnTo>
                  <a:pt x="0" y="5304336"/>
                </a:lnTo>
                <a:lnTo>
                  <a:pt x="0" y="5247847"/>
                </a:lnTo>
                <a:lnTo>
                  <a:pt x="72423" y="5266624"/>
                </a:lnTo>
                <a:cubicBezTo>
                  <a:pt x="247899" y="5308802"/>
                  <a:pt x="424058" y="5348062"/>
                  <a:pt x="600566" y="5384994"/>
                </a:cubicBezTo>
                <a:cubicBezTo>
                  <a:pt x="988032" y="5465808"/>
                  <a:pt x="1377788" y="5534706"/>
                  <a:pt x="1769069" y="5595162"/>
                </a:cubicBezTo>
                <a:cubicBezTo>
                  <a:pt x="2051913" y="5638738"/>
                  <a:pt x="2335141" y="5678835"/>
                  <a:pt x="2612900" y="5712104"/>
                </a:cubicBezTo>
                <a:cubicBezTo>
                  <a:pt x="2604892" y="5714711"/>
                  <a:pt x="2593962" y="5704655"/>
                  <a:pt x="2580488" y="5702173"/>
                </a:cubicBezTo>
                <a:cubicBezTo>
                  <a:pt x="2086656" y="5610221"/>
                  <a:pt x="1597284" y="5499328"/>
                  <a:pt x="1112357" y="5369476"/>
                </a:cubicBezTo>
                <a:cubicBezTo>
                  <a:pt x="880233" y="5307405"/>
                  <a:pt x="649550" y="5240927"/>
                  <a:pt x="420307" y="5170043"/>
                </a:cubicBezTo>
                <a:lnTo>
                  <a:pt x="0" y="5031126"/>
                </a:lnTo>
                <a:close/>
              </a:path>
            </a:pathLst>
          </a:custGeom>
          <a:solidFill>
            <a:srgbClr val="F25C40"/>
          </a:solidFill>
          <a:ln>
            <a:solidFill>
              <a:srgbClr val="F25C4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748D1C0-BBE2-2642-A9A7-AFB1B88089BE}"/>
              </a:ext>
            </a:extLst>
          </p:cNvPr>
          <p:cNvSpPr>
            <a:spLocks noGrp="1"/>
          </p:cNvSpPr>
          <p:nvPr>
            <p:ph type="title"/>
          </p:nvPr>
        </p:nvSpPr>
        <p:spPr>
          <a:xfrm>
            <a:off x="1524000" y="929452"/>
            <a:ext cx="9144000" cy="2526738"/>
          </a:xfrm>
        </p:spPr>
        <p:txBody>
          <a:bodyPr vert="horz" lIns="91440" tIns="45720" rIns="91440" bIns="45720" rtlCol="0" anchor="b">
            <a:normAutofit/>
          </a:bodyPr>
          <a:lstStyle/>
          <a:p>
            <a:pPr algn="ctr"/>
            <a:r>
              <a:rPr lang="en-US" sz="6600" kern="1200" dirty="0">
                <a:solidFill>
                  <a:srgbClr val="FFFFFF"/>
                </a:solidFill>
                <a:latin typeface="+mj-lt"/>
                <a:ea typeface="+mj-ea"/>
                <a:cs typeface="+mj-cs"/>
              </a:rPr>
              <a:t>Questions / Comments</a:t>
            </a:r>
          </a:p>
        </p:txBody>
      </p:sp>
      <p:sp>
        <p:nvSpPr>
          <p:cNvPr id="11" name="sketch line">
            <a:extLst>
              <a:ext uri="{FF2B5EF4-FFF2-40B4-BE49-F238E27FC236}">
                <a16:creationId xmlns:a16="http://schemas.microsoft.com/office/drawing/2014/main" id="{6D080EC2-42B5-4E04-BBF7-F0BC5CB7C9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3566566"/>
            <a:ext cx="4243589" cy="18288"/>
          </a:xfrm>
          <a:custGeom>
            <a:avLst/>
            <a:gdLst>
              <a:gd name="csX0" fmla="*/ 0 w 4243589"/>
              <a:gd name="csY0" fmla="*/ 0 h 18288"/>
              <a:gd name="csX1" fmla="*/ 563791 w 4243589"/>
              <a:gd name="csY1" fmla="*/ 0 h 18288"/>
              <a:gd name="csX2" fmla="*/ 1042710 w 4243589"/>
              <a:gd name="csY2" fmla="*/ 0 h 18288"/>
              <a:gd name="csX3" fmla="*/ 1564066 w 4243589"/>
              <a:gd name="csY3" fmla="*/ 0 h 18288"/>
              <a:gd name="csX4" fmla="*/ 2212729 w 4243589"/>
              <a:gd name="csY4" fmla="*/ 0 h 18288"/>
              <a:gd name="csX5" fmla="*/ 2776520 w 4243589"/>
              <a:gd name="csY5" fmla="*/ 0 h 18288"/>
              <a:gd name="csX6" fmla="*/ 3297875 w 4243589"/>
              <a:gd name="csY6" fmla="*/ 0 h 18288"/>
              <a:gd name="csX7" fmla="*/ 4243589 w 4243589"/>
              <a:gd name="csY7" fmla="*/ 0 h 18288"/>
              <a:gd name="csX8" fmla="*/ 4243589 w 4243589"/>
              <a:gd name="csY8" fmla="*/ 18288 h 18288"/>
              <a:gd name="csX9" fmla="*/ 3637362 w 4243589"/>
              <a:gd name="csY9" fmla="*/ 18288 h 18288"/>
              <a:gd name="csX10" fmla="*/ 3116007 w 4243589"/>
              <a:gd name="csY10" fmla="*/ 18288 h 18288"/>
              <a:gd name="csX11" fmla="*/ 2424908 w 4243589"/>
              <a:gd name="csY11" fmla="*/ 18288 h 18288"/>
              <a:gd name="csX12" fmla="*/ 1861117 w 4243589"/>
              <a:gd name="csY12" fmla="*/ 18288 h 18288"/>
              <a:gd name="csX13" fmla="*/ 1382198 w 4243589"/>
              <a:gd name="csY13" fmla="*/ 18288 h 18288"/>
              <a:gd name="csX14" fmla="*/ 733535 w 4243589"/>
              <a:gd name="csY14" fmla="*/ 18288 h 18288"/>
              <a:gd name="csX15" fmla="*/ 0 w 4243589"/>
              <a:gd name="csY15" fmla="*/ 18288 h 18288"/>
              <a:gd name="csX16" fmla="*/ 0 w 4243589"/>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252149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F360EB-7523-4E4E-A15C-D9807CFB6A1E}"/>
              </a:ext>
            </a:extLst>
          </p:cNvPr>
          <p:cNvSpPr>
            <a:spLocks noGrp="1"/>
          </p:cNvSpPr>
          <p:nvPr>
            <p:ph type="title"/>
          </p:nvPr>
        </p:nvSpPr>
        <p:spPr>
          <a:xfrm>
            <a:off x="630936" y="640080"/>
            <a:ext cx="4818888" cy="1481328"/>
          </a:xfrm>
        </p:spPr>
        <p:txBody>
          <a:bodyPr anchor="b">
            <a:normAutofit/>
          </a:bodyPr>
          <a:lstStyle/>
          <a:p>
            <a:r>
              <a:rPr lang="en-US" sz="5400"/>
              <a:t>Resources</a:t>
            </a:r>
          </a:p>
        </p:txBody>
      </p:sp>
      <p:sp>
        <p:nvSpPr>
          <p:cNvPr id="14"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rgbClr val="F25C40"/>
          </a:solidFill>
          <a:ln w="38100" cap="rnd">
            <a:solidFill>
              <a:srgbClr val="F25C40"/>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9BEBCAD-17DD-354F-90DC-FCA85BF7EC51}"/>
              </a:ext>
            </a:extLst>
          </p:cNvPr>
          <p:cNvSpPr>
            <a:spLocks noGrp="1"/>
          </p:cNvSpPr>
          <p:nvPr>
            <p:ph idx="1"/>
          </p:nvPr>
        </p:nvSpPr>
        <p:spPr>
          <a:xfrm>
            <a:off x="630935" y="2660904"/>
            <a:ext cx="5101649" cy="3547872"/>
          </a:xfrm>
        </p:spPr>
        <p:txBody>
          <a:bodyPr anchor="t">
            <a:normAutofit/>
          </a:bodyPr>
          <a:lstStyle/>
          <a:p>
            <a:pPr>
              <a:lnSpc>
                <a:spcPct val="90000"/>
              </a:lnSpc>
            </a:pPr>
            <a:r>
              <a:rPr lang="en-US" sz="2200" dirty="0"/>
              <a:t>Email </a:t>
            </a:r>
            <a:r>
              <a:rPr lang="en-US" sz="2000" dirty="0">
                <a:hlinkClick r:id="rId3"/>
              </a:rPr>
              <a:t>admin@impresssolutions.com.au</a:t>
            </a:r>
            <a:r>
              <a:rPr lang="en-US" sz="2000" dirty="0"/>
              <a:t> </a:t>
            </a:r>
          </a:p>
          <a:p>
            <a:pPr>
              <a:lnSpc>
                <a:spcPct val="90000"/>
              </a:lnSpc>
            </a:pPr>
            <a:endParaRPr lang="en-US" sz="2200" dirty="0"/>
          </a:p>
          <a:p>
            <a:pPr>
              <a:lnSpc>
                <a:spcPct val="90000"/>
              </a:lnSpc>
            </a:pPr>
            <a:r>
              <a:rPr lang="en-US" sz="2200" dirty="0"/>
              <a:t>Slides + Audio </a:t>
            </a:r>
          </a:p>
          <a:p>
            <a:pPr marL="0" indent="0">
              <a:lnSpc>
                <a:spcPct val="90000"/>
              </a:lnSpc>
              <a:buNone/>
            </a:pPr>
            <a:endParaRPr lang="en-US" sz="2200" dirty="0"/>
          </a:p>
          <a:p>
            <a:pPr>
              <a:lnSpc>
                <a:spcPct val="90000"/>
              </a:lnSpc>
            </a:pPr>
            <a:r>
              <a:rPr lang="en-US" sz="2200" dirty="0"/>
              <a:t>Once recording is edited, we will send through materials</a:t>
            </a:r>
          </a:p>
        </p:txBody>
      </p:sp>
    </p:spTree>
    <p:extLst>
      <p:ext uri="{BB962C8B-B14F-4D97-AF65-F5344CB8AC3E}">
        <p14:creationId xmlns:p14="http://schemas.microsoft.com/office/powerpoint/2010/main" val="304088999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73A1E-243D-EA4A-B3FB-60FC0C00E990}"/>
              </a:ext>
            </a:extLst>
          </p:cNvPr>
          <p:cNvSpPr>
            <a:spLocks noGrp="1"/>
          </p:cNvSpPr>
          <p:nvPr>
            <p:ph type="title"/>
          </p:nvPr>
        </p:nvSpPr>
        <p:spPr/>
        <p:txBody>
          <a:bodyPr>
            <a:normAutofit/>
          </a:bodyPr>
          <a:lstStyle/>
          <a:p>
            <a:r>
              <a:rPr lang="en-US" sz="3200" dirty="0">
                <a:solidFill>
                  <a:srgbClr val="333331"/>
                </a:solidFill>
              </a:rPr>
              <a:t>Christian Young</a:t>
            </a:r>
            <a:br>
              <a:rPr lang="en-US" dirty="0"/>
            </a:br>
            <a:r>
              <a:rPr lang="en-US" sz="2700" dirty="0">
                <a:solidFill>
                  <a:schemeClr val="bg2">
                    <a:lumMod val="90000"/>
                  </a:schemeClr>
                </a:solidFill>
              </a:rPr>
              <a:t>FOUNDER</a:t>
            </a:r>
            <a:endParaRPr lang="en-US" dirty="0"/>
          </a:p>
        </p:txBody>
      </p:sp>
      <p:sp>
        <p:nvSpPr>
          <p:cNvPr id="7" name="Rectangle 6">
            <a:extLst>
              <a:ext uri="{FF2B5EF4-FFF2-40B4-BE49-F238E27FC236}">
                <a16:creationId xmlns:a16="http://schemas.microsoft.com/office/drawing/2014/main" id="{10B1B96A-43C9-3843-90C4-4BAA36DFCACE}"/>
              </a:ext>
            </a:extLst>
          </p:cNvPr>
          <p:cNvSpPr/>
          <p:nvPr/>
        </p:nvSpPr>
        <p:spPr>
          <a:xfrm>
            <a:off x="6702974" y="4333498"/>
            <a:ext cx="4155881" cy="1292662"/>
          </a:xfrm>
          <a:prstGeom prst="rect">
            <a:avLst/>
          </a:prstGeom>
        </p:spPr>
        <p:txBody>
          <a:bodyPr wrap="none">
            <a:spAutoFit/>
          </a:bodyPr>
          <a:lstStyle/>
          <a:p>
            <a:r>
              <a:rPr lang="en-AU" sz="2400" dirty="0">
                <a:solidFill>
                  <a:srgbClr val="333331"/>
                </a:solidFill>
              </a:rPr>
              <a:t>0473 497 838</a:t>
            </a:r>
          </a:p>
          <a:p>
            <a:r>
              <a:rPr lang="en-US" dirty="0">
                <a:solidFill>
                  <a:srgbClr val="333331"/>
                </a:solidFill>
              </a:rPr>
              <a:t>Christian.Young@impresssolutions.com.au</a:t>
            </a:r>
          </a:p>
          <a:p>
            <a:endParaRPr lang="en-AU" dirty="0"/>
          </a:p>
          <a:p>
            <a:r>
              <a:rPr lang="en-US" dirty="0">
                <a:solidFill>
                  <a:schemeClr val="bg2">
                    <a:lumMod val="90000"/>
                  </a:schemeClr>
                </a:solidFill>
              </a:rPr>
              <a:t>www.impresssolutions.com.au</a:t>
            </a:r>
          </a:p>
        </p:txBody>
      </p:sp>
      <p:pic>
        <p:nvPicPr>
          <p:cNvPr id="9" name="Picture Placeholder 8" descr="A person in a black shirt&#10;&#10;Description automatically generated">
            <a:extLst>
              <a:ext uri="{FF2B5EF4-FFF2-40B4-BE49-F238E27FC236}">
                <a16:creationId xmlns:a16="http://schemas.microsoft.com/office/drawing/2014/main" id="{90BEE004-B9CB-999B-E812-1174967D62F6}"/>
              </a:ext>
            </a:extLst>
          </p:cNvPr>
          <p:cNvPicPr>
            <a:picLocks noGrp="1" noChangeAspect="1"/>
          </p:cNvPicPr>
          <p:nvPr>
            <p:ph type="pic" sz="quarter" idx="10"/>
          </p:nvPr>
        </p:nvPicPr>
        <p:blipFill>
          <a:blip r:embed="rId3" cstate="hqprint">
            <a:extLst>
              <a:ext uri="{28A0092B-C50C-407E-A947-70E740481C1C}">
                <a14:useLocalDpi xmlns:a14="http://schemas.microsoft.com/office/drawing/2010/main"/>
              </a:ext>
            </a:extLst>
          </a:blip>
          <a:srcRect/>
          <a:stretch>
            <a:fillRect/>
          </a:stretch>
        </p:blipFill>
        <p:spPr/>
      </p:pic>
      <p:pic>
        <p:nvPicPr>
          <p:cNvPr id="4" name="Picture 3" descr="A black and white logo&#10;&#10;Description automatically generated">
            <a:extLst>
              <a:ext uri="{FF2B5EF4-FFF2-40B4-BE49-F238E27FC236}">
                <a16:creationId xmlns:a16="http://schemas.microsoft.com/office/drawing/2014/main" id="{A84671A4-C08A-4B68-54A8-BF7BE5F00D47}"/>
              </a:ext>
            </a:extLst>
          </p:cNvPr>
          <p:cNvPicPr>
            <a:picLocks noChangeAspect="1"/>
          </p:cNvPicPr>
          <p:nvPr/>
        </p:nvPicPr>
        <p:blipFill>
          <a:blip r:embed="rId4"/>
          <a:stretch>
            <a:fillRect/>
          </a:stretch>
        </p:blipFill>
        <p:spPr>
          <a:xfrm>
            <a:off x="6702974" y="445523"/>
            <a:ext cx="3810196" cy="1428823"/>
          </a:xfrm>
          <a:prstGeom prst="rect">
            <a:avLst/>
          </a:prstGeom>
        </p:spPr>
      </p:pic>
    </p:spTree>
    <p:extLst>
      <p:ext uri="{BB962C8B-B14F-4D97-AF65-F5344CB8AC3E}">
        <p14:creationId xmlns:p14="http://schemas.microsoft.com/office/powerpoint/2010/main" val="53610217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F25C4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586B51-5B11-AA41-8AAA-11E3878E09D1}"/>
              </a:ext>
            </a:extLst>
          </p:cNvPr>
          <p:cNvSpPr>
            <a:spLocks noGrp="1"/>
          </p:cNvSpPr>
          <p:nvPr>
            <p:ph type="title"/>
          </p:nvPr>
        </p:nvSpPr>
        <p:spPr/>
        <p:txBody>
          <a:bodyPr/>
          <a:lstStyle/>
          <a:p>
            <a:r>
              <a:rPr lang="en-US" dirty="0"/>
              <a:t>Thank you</a:t>
            </a:r>
          </a:p>
        </p:txBody>
      </p:sp>
    </p:spTree>
    <p:extLst>
      <p:ext uri="{BB962C8B-B14F-4D97-AF65-F5344CB8AC3E}">
        <p14:creationId xmlns:p14="http://schemas.microsoft.com/office/powerpoint/2010/main" val="29412576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21BCEB-4EFA-364E-A8B1-80F8AF07D936}"/>
              </a:ext>
            </a:extLst>
          </p:cNvPr>
          <p:cNvSpPr>
            <a:spLocks noGrp="1"/>
          </p:cNvSpPr>
          <p:nvPr>
            <p:ph type="title"/>
          </p:nvPr>
        </p:nvSpPr>
        <p:spPr>
          <a:xfrm>
            <a:off x="4671288" y="513504"/>
            <a:ext cx="7685902" cy="827262"/>
          </a:xfrm>
        </p:spPr>
        <p:txBody>
          <a:bodyPr anchor="b">
            <a:noAutofit/>
          </a:bodyPr>
          <a:lstStyle/>
          <a:p>
            <a:r>
              <a:rPr lang="en-US" sz="3200" dirty="0"/>
              <a:t>I help you save lives at Work</a:t>
            </a:r>
          </a:p>
        </p:txBody>
      </p:sp>
      <p:pic>
        <p:nvPicPr>
          <p:cNvPr id="5" name="Picture 4">
            <a:extLst>
              <a:ext uri="{FF2B5EF4-FFF2-40B4-BE49-F238E27FC236}">
                <a16:creationId xmlns:a16="http://schemas.microsoft.com/office/drawing/2014/main" id="{899F8C08-CCEA-8044-9395-365C5CB0A08A}"/>
              </a:ext>
            </a:extLst>
          </p:cNvPr>
          <p:cNvPicPr>
            <a:picLocks noChangeAspect="1"/>
          </p:cNvPicPr>
          <p:nvPr/>
        </p:nvPicPr>
        <p:blipFill>
          <a:blip r:embed="rId3"/>
          <a:srcRect/>
          <a:stretch/>
        </p:blipFill>
        <p:spPr>
          <a:xfrm>
            <a:off x="102109" y="10"/>
            <a:ext cx="4453127"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7" name="Rectangle 9">
            <a:extLst>
              <a:ext uri="{FF2B5EF4-FFF2-40B4-BE49-F238E27FC236}">
                <a16:creationId xmlns:a16="http://schemas.microsoft.com/office/drawing/2014/main" id="{F7676ADA-CD84-0D25-E8D5-58F9ECAD37DE}"/>
              </a:ext>
            </a:extLst>
          </p:cNvPr>
          <p:cNvSpPr>
            <a:spLocks noChangeArrowheads="1"/>
          </p:cNvSpPr>
          <p:nvPr/>
        </p:nvSpPr>
        <p:spPr bwMode="auto">
          <a:xfrm>
            <a:off x="5297762" y="298759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sp>
        <p:nvSpPr>
          <p:cNvPr id="8" name="Rectangle 10">
            <a:extLst>
              <a:ext uri="{FF2B5EF4-FFF2-40B4-BE49-F238E27FC236}">
                <a16:creationId xmlns:a16="http://schemas.microsoft.com/office/drawing/2014/main" id="{A57E1143-61F3-E4C0-3A0E-2369BDBC7D8E}"/>
              </a:ext>
            </a:extLst>
          </p:cNvPr>
          <p:cNvSpPr>
            <a:spLocks noChangeArrowheads="1"/>
          </p:cNvSpPr>
          <p:nvPr/>
        </p:nvSpPr>
        <p:spPr bwMode="auto">
          <a:xfrm>
            <a:off x="5297762" y="344479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pic>
        <p:nvPicPr>
          <p:cNvPr id="11" name="Picture 10" descr="A group of logos on a white background&#10;&#10;AI-generated content may be incorrect.">
            <a:extLst>
              <a:ext uri="{FF2B5EF4-FFF2-40B4-BE49-F238E27FC236}">
                <a16:creationId xmlns:a16="http://schemas.microsoft.com/office/drawing/2014/main" id="{E8122BEE-30A4-0F84-8D0B-06A85C5C7B8A}"/>
              </a:ext>
            </a:extLst>
          </p:cNvPr>
          <p:cNvPicPr>
            <a:picLocks noChangeAspect="1"/>
          </p:cNvPicPr>
          <p:nvPr/>
        </p:nvPicPr>
        <p:blipFill>
          <a:blip r:embed="rId4"/>
          <a:stretch>
            <a:fillRect/>
          </a:stretch>
        </p:blipFill>
        <p:spPr>
          <a:xfrm>
            <a:off x="4891712" y="2119932"/>
            <a:ext cx="6791892" cy="3798955"/>
          </a:xfrm>
          <a:prstGeom prst="rect">
            <a:avLst/>
          </a:prstGeom>
        </p:spPr>
      </p:pic>
    </p:spTree>
    <p:extLst>
      <p:ext uri="{BB962C8B-B14F-4D97-AF65-F5344CB8AC3E}">
        <p14:creationId xmlns:p14="http://schemas.microsoft.com/office/powerpoint/2010/main" val="40308277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3FDB83-FED3-EC48-BC35-153627CCBEE9}"/>
              </a:ext>
            </a:extLst>
          </p:cNvPr>
          <p:cNvSpPr>
            <a:spLocks noGrp="1"/>
          </p:cNvSpPr>
          <p:nvPr>
            <p:ph type="title"/>
          </p:nvPr>
        </p:nvSpPr>
        <p:spPr>
          <a:xfrm>
            <a:off x="572493" y="238539"/>
            <a:ext cx="11018520" cy="1434415"/>
          </a:xfrm>
        </p:spPr>
        <p:txBody>
          <a:bodyPr anchor="b">
            <a:normAutofit/>
          </a:bodyPr>
          <a:lstStyle/>
          <a:p>
            <a:r>
              <a:rPr lang="en-US" sz="5400" dirty="0"/>
              <a:t>My style</a:t>
            </a:r>
          </a:p>
        </p:txBody>
      </p:sp>
      <p:sp>
        <p:nvSpPr>
          <p:cNvPr id="137"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sX0" fmla="*/ 0 w 10972800"/>
              <a:gd name="csY0" fmla="*/ 0 h 18288"/>
              <a:gd name="csX1" fmla="*/ 356616 w 10972800"/>
              <a:gd name="csY1" fmla="*/ 0 h 18288"/>
              <a:gd name="csX2" fmla="*/ 1042416 w 10972800"/>
              <a:gd name="csY2" fmla="*/ 0 h 18288"/>
              <a:gd name="csX3" fmla="*/ 1947672 w 10972800"/>
              <a:gd name="csY3" fmla="*/ 0 h 18288"/>
              <a:gd name="csX4" fmla="*/ 2633472 w 10972800"/>
              <a:gd name="csY4" fmla="*/ 0 h 18288"/>
              <a:gd name="csX5" fmla="*/ 2990088 w 10972800"/>
              <a:gd name="csY5" fmla="*/ 0 h 18288"/>
              <a:gd name="csX6" fmla="*/ 3456432 w 10972800"/>
              <a:gd name="csY6" fmla="*/ 0 h 18288"/>
              <a:gd name="csX7" fmla="*/ 4361688 w 10972800"/>
              <a:gd name="csY7" fmla="*/ 0 h 18288"/>
              <a:gd name="csX8" fmla="*/ 5266944 w 10972800"/>
              <a:gd name="csY8" fmla="*/ 0 h 18288"/>
              <a:gd name="csX9" fmla="*/ 6172200 w 10972800"/>
              <a:gd name="csY9" fmla="*/ 0 h 18288"/>
              <a:gd name="csX10" fmla="*/ 6528816 w 10972800"/>
              <a:gd name="csY10" fmla="*/ 0 h 18288"/>
              <a:gd name="csX11" fmla="*/ 7214616 w 10972800"/>
              <a:gd name="csY11" fmla="*/ 0 h 18288"/>
              <a:gd name="csX12" fmla="*/ 7790688 w 10972800"/>
              <a:gd name="csY12" fmla="*/ 0 h 18288"/>
              <a:gd name="csX13" fmla="*/ 8147304 w 10972800"/>
              <a:gd name="csY13" fmla="*/ 0 h 18288"/>
              <a:gd name="csX14" fmla="*/ 9052560 w 10972800"/>
              <a:gd name="csY14" fmla="*/ 0 h 18288"/>
              <a:gd name="csX15" fmla="*/ 9409176 w 10972800"/>
              <a:gd name="csY15" fmla="*/ 0 h 18288"/>
              <a:gd name="csX16" fmla="*/ 9765792 w 10972800"/>
              <a:gd name="csY16" fmla="*/ 0 h 18288"/>
              <a:gd name="csX17" fmla="*/ 10341864 w 10972800"/>
              <a:gd name="csY17" fmla="*/ 0 h 18288"/>
              <a:gd name="csX18" fmla="*/ 10972800 w 10972800"/>
              <a:gd name="csY18" fmla="*/ 0 h 18288"/>
              <a:gd name="csX19" fmla="*/ 10972800 w 10972800"/>
              <a:gd name="csY19" fmla="*/ 18288 h 18288"/>
              <a:gd name="csX20" fmla="*/ 10177272 w 10972800"/>
              <a:gd name="csY20" fmla="*/ 18288 h 18288"/>
              <a:gd name="csX21" fmla="*/ 9820656 w 10972800"/>
              <a:gd name="csY21" fmla="*/ 18288 h 18288"/>
              <a:gd name="csX22" fmla="*/ 9464040 w 10972800"/>
              <a:gd name="csY22" fmla="*/ 18288 h 18288"/>
              <a:gd name="csX23" fmla="*/ 8778240 w 10972800"/>
              <a:gd name="csY23" fmla="*/ 18288 h 18288"/>
              <a:gd name="csX24" fmla="*/ 8421624 w 10972800"/>
              <a:gd name="csY24" fmla="*/ 18288 h 18288"/>
              <a:gd name="csX25" fmla="*/ 7735824 w 10972800"/>
              <a:gd name="csY25" fmla="*/ 18288 h 18288"/>
              <a:gd name="csX26" fmla="*/ 6940296 w 10972800"/>
              <a:gd name="csY26" fmla="*/ 18288 h 18288"/>
              <a:gd name="csX27" fmla="*/ 6254496 w 10972800"/>
              <a:gd name="csY27" fmla="*/ 18288 h 18288"/>
              <a:gd name="csX28" fmla="*/ 5458968 w 10972800"/>
              <a:gd name="csY28" fmla="*/ 18288 h 18288"/>
              <a:gd name="csX29" fmla="*/ 4663440 w 10972800"/>
              <a:gd name="csY29" fmla="*/ 18288 h 18288"/>
              <a:gd name="csX30" fmla="*/ 4306824 w 10972800"/>
              <a:gd name="csY30" fmla="*/ 18288 h 18288"/>
              <a:gd name="csX31" fmla="*/ 3840480 w 10972800"/>
              <a:gd name="csY31" fmla="*/ 18288 h 18288"/>
              <a:gd name="csX32" fmla="*/ 3264408 w 10972800"/>
              <a:gd name="csY32" fmla="*/ 18288 h 18288"/>
              <a:gd name="csX33" fmla="*/ 2578608 w 10972800"/>
              <a:gd name="csY33" fmla="*/ 18288 h 18288"/>
              <a:gd name="csX34" fmla="*/ 1673352 w 10972800"/>
              <a:gd name="csY34" fmla="*/ 18288 h 18288"/>
              <a:gd name="csX35" fmla="*/ 877824 w 10972800"/>
              <a:gd name="csY35" fmla="*/ 18288 h 18288"/>
              <a:gd name="csX36" fmla="*/ 0 w 10972800"/>
              <a:gd name="csY36" fmla="*/ 18288 h 18288"/>
              <a:gd name="csX37" fmla="*/ 0 w 10972800"/>
              <a:gd name="csY37"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rgbClr val="F25C40">
              <a:alpha val="75000"/>
            </a:srgbClr>
          </a:solidFill>
          <a:ln w="44450" cap="rnd">
            <a:solidFill>
              <a:srgbClr val="F25C40">
                <a:alpha val="75000"/>
              </a:srgb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9D70B1E-5DA5-6548-A7BE-F414D05C2CF7}"/>
              </a:ext>
            </a:extLst>
          </p:cNvPr>
          <p:cNvSpPr>
            <a:spLocks noGrp="1"/>
          </p:cNvSpPr>
          <p:nvPr>
            <p:ph idx="1"/>
          </p:nvPr>
        </p:nvSpPr>
        <p:spPr>
          <a:xfrm>
            <a:off x="572493" y="2071316"/>
            <a:ext cx="6713552" cy="4119172"/>
          </a:xfrm>
        </p:spPr>
        <p:txBody>
          <a:bodyPr anchor="t">
            <a:normAutofit/>
          </a:bodyPr>
          <a:lstStyle/>
          <a:p>
            <a:pPr marL="0" indent="0">
              <a:buNone/>
            </a:pPr>
            <a:r>
              <a:rPr lang="en-US" sz="3000" dirty="0"/>
              <a:t>UMM!!!! </a:t>
            </a:r>
          </a:p>
          <a:p>
            <a:pPr marL="0" indent="0">
              <a:buNone/>
            </a:pPr>
            <a:endParaRPr lang="en-US" sz="3000" dirty="0"/>
          </a:p>
          <a:p>
            <a:pPr marL="0" indent="0">
              <a:buNone/>
            </a:pPr>
            <a:r>
              <a:rPr lang="en-US" sz="3000" dirty="0"/>
              <a:t>We’ll move fast</a:t>
            </a:r>
          </a:p>
          <a:p>
            <a:endParaRPr lang="en-US" sz="3000" dirty="0"/>
          </a:p>
          <a:p>
            <a:pPr marL="0" indent="0">
              <a:buNone/>
            </a:pPr>
            <a:r>
              <a:rPr lang="en-US" sz="3000" dirty="0"/>
              <a:t>I need you</a:t>
            </a:r>
          </a:p>
        </p:txBody>
      </p:sp>
      <p:pic>
        <p:nvPicPr>
          <p:cNvPr id="8194" name="Picture 2" descr="How to Do Push-Ups Correctly">
            <a:extLst>
              <a:ext uri="{FF2B5EF4-FFF2-40B4-BE49-F238E27FC236}">
                <a16:creationId xmlns:a16="http://schemas.microsoft.com/office/drawing/2014/main" id="{0A5C85B7-28C4-FD4D-A659-75A325F8BAF6}"/>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43621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B3400AD-4DE5-104D-A267-7A670BD67900}"/>
              </a:ext>
            </a:extLst>
          </p:cNvPr>
          <p:cNvSpPr>
            <a:spLocks noGrp="1"/>
          </p:cNvSpPr>
          <p:nvPr>
            <p:ph type="title"/>
          </p:nvPr>
        </p:nvSpPr>
        <p:spPr>
          <a:xfrm>
            <a:off x="466345" y="538861"/>
            <a:ext cx="5223256" cy="1325563"/>
          </a:xfrm>
        </p:spPr>
        <p:txBody>
          <a:bodyPr/>
          <a:lstStyle/>
          <a:p>
            <a:r>
              <a:rPr lang="en-US" dirty="0"/>
              <a:t>Content</a:t>
            </a:r>
          </a:p>
        </p:txBody>
      </p:sp>
      <p:graphicFrame>
        <p:nvGraphicFramePr>
          <p:cNvPr id="6" name="Content Placeholder 2">
            <a:extLst>
              <a:ext uri="{FF2B5EF4-FFF2-40B4-BE49-F238E27FC236}">
                <a16:creationId xmlns:a16="http://schemas.microsoft.com/office/drawing/2014/main" id="{EA909310-E6E0-E64E-BF9E-E1AA7AD31E7F}"/>
              </a:ext>
            </a:extLst>
          </p:cNvPr>
          <p:cNvGraphicFramePr>
            <a:graphicFrameLocks/>
          </p:cNvGraphicFramePr>
          <p:nvPr>
            <p:extLst>
              <p:ext uri="{D42A27DB-BD31-4B8C-83A1-F6EECF244321}">
                <p14:modId xmlns:p14="http://schemas.microsoft.com/office/powerpoint/2010/main" val="29044301"/>
              </p:ext>
            </p:extLst>
          </p:nvPr>
        </p:nvGraphicFramePr>
        <p:xfrm>
          <a:off x="466344" y="1999361"/>
          <a:ext cx="5483266"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7">
            <a:extLst>
              <a:ext uri="{FF2B5EF4-FFF2-40B4-BE49-F238E27FC236}">
                <a16:creationId xmlns:a16="http://schemas.microsoft.com/office/drawing/2014/main" id="{EF989E8B-560E-534A-9C1C-26FC4A0D09A5}"/>
              </a:ext>
            </a:extLst>
          </p:cNvPr>
          <p:cNvSpPr/>
          <p:nvPr/>
        </p:nvSpPr>
        <p:spPr>
          <a:xfrm>
            <a:off x="7620000" y="1556951"/>
            <a:ext cx="2768600" cy="2100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C4EE5B1-C09B-974E-8C16-825787B91744}"/>
              </a:ext>
            </a:extLst>
          </p:cNvPr>
          <p:cNvSpPr/>
          <p:nvPr/>
        </p:nvSpPr>
        <p:spPr>
          <a:xfrm>
            <a:off x="9142359" y="2966616"/>
            <a:ext cx="2768600" cy="2100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455D785-DAF0-064F-B47B-C8EDD365D07F}"/>
              </a:ext>
            </a:extLst>
          </p:cNvPr>
          <p:cNvSpPr/>
          <p:nvPr/>
        </p:nvSpPr>
        <p:spPr>
          <a:xfrm>
            <a:off x="9423400" y="5349030"/>
            <a:ext cx="2768600" cy="2100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451A00D-EB4B-33B0-89D0-9A322F1B3D9A}"/>
              </a:ext>
            </a:extLst>
          </p:cNvPr>
          <p:cNvPicPr>
            <a:picLocks noChangeAspect="1"/>
          </p:cNvPicPr>
          <p:nvPr/>
        </p:nvPicPr>
        <p:blipFill>
          <a:blip r:embed="rId8"/>
          <a:stretch>
            <a:fillRect/>
          </a:stretch>
        </p:blipFill>
        <p:spPr>
          <a:xfrm>
            <a:off x="6615059" y="2935756"/>
            <a:ext cx="5054600" cy="2365293"/>
          </a:xfrm>
          <a:prstGeom prst="rect">
            <a:avLst/>
          </a:prstGeom>
        </p:spPr>
      </p:pic>
    </p:spTree>
    <p:extLst>
      <p:ext uri="{BB962C8B-B14F-4D97-AF65-F5344CB8AC3E}">
        <p14:creationId xmlns:p14="http://schemas.microsoft.com/office/powerpoint/2010/main" val="2335963766"/>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3D8A4B"/>
      </a:dk2>
      <a:lt2>
        <a:srgbClr val="E7E6E6"/>
      </a:lt2>
      <a:accent1>
        <a:srgbClr val="76A5B2"/>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E515CBE15FA5043BF47E6C3E634E4F7" ma:contentTypeVersion="18" ma:contentTypeDescription="Create a new document." ma:contentTypeScope="" ma:versionID="658a1f8ee73f6105b93a8e0f63b1308e">
  <xsd:schema xmlns:xsd="http://www.w3.org/2001/XMLSchema" xmlns:xs="http://www.w3.org/2001/XMLSchema" xmlns:p="http://schemas.microsoft.com/office/2006/metadata/properties" xmlns:ns2="a35e475b-f371-489a-aaa0-3166e289bec6" xmlns:ns3="feef1f52-54f8-4833-8d7a-5ab9a62cae36" targetNamespace="http://schemas.microsoft.com/office/2006/metadata/properties" ma:root="true" ma:fieldsID="9d68b8e79bc2328ea0c8783e2fd123c4" ns2:_="" ns3:_="">
    <xsd:import namespace="a35e475b-f371-489a-aaa0-3166e289bec6"/>
    <xsd:import namespace="feef1f52-54f8-4833-8d7a-5ab9a62cae3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Location" minOccurs="0"/>
                <xsd:element ref="ns2:MediaServiceGenerationTime" minOccurs="0"/>
                <xsd:element ref="ns2:MediaServiceEventHashCode" minOccurs="0"/>
                <xsd:element ref="ns2:MediaServiceAutoTags" minOccurs="0"/>
                <xsd:element ref="ns2:MediaServiceOCR" minOccurs="0"/>
                <xsd:element ref="ns2:MediaLengthInSeconds" minOccurs="0"/>
                <xsd:element ref="ns2:MediaServiceObjectDetectorVersions" minOccurs="0"/>
                <xsd:element ref="ns2:MediaServiceSearchPropertie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5e475b-f371-489a-aaa0-3166e289bec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Tags" ma:index="18" nillable="true" ma:displayName="Tags" ma:internalName="MediaServiceAutoTags"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72d2cc4f-6c63-4c17-a8b0-f4c171e3f074"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eef1f52-54f8-4833-8d7a-5ab9a62cae3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44306aca-2e0b-42c8-8d94-1e8332a7d819}" ma:internalName="TaxCatchAll" ma:showField="CatchAllData" ma:web="feef1f52-54f8-4833-8d7a-5ab9a62cae3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35e475b-f371-489a-aaa0-3166e289bec6">
      <Terms xmlns="http://schemas.microsoft.com/office/infopath/2007/PartnerControls"/>
    </lcf76f155ced4ddcb4097134ff3c332f>
    <TaxCatchAll xmlns="feef1f52-54f8-4833-8d7a-5ab9a62cae36" xsi:nil="true"/>
  </documentManagement>
</p:properties>
</file>

<file path=customXml/itemProps1.xml><?xml version="1.0" encoding="utf-8"?>
<ds:datastoreItem xmlns:ds="http://schemas.openxmlformats.org/officeDocument/2006/customXml" ds:itemID="{576983F3-15D9-4A2C-9399-F757B70E97A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35e475b-f371-489a-aaa0-3166e289bec6"/>
    <ds:schemaRef ds:uri="feef1f52-54f8-4833-8d7a-5ab9a62cae3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4C8FB87-E802-4CC0-AADA-80CA1D027C67}">
  <ds:schemaRefs>
    <ds:schemaRef ds:uri="http://schemas.microsoft.com/sharepoint/v3/contenttype/forms"/>
  </ds:schemaRefs>
</ds:datastoreItem>
</file>

<file path=customXml/itemProps3.xml><?xml version="1.0" encoding="utf-8"?>
<ds:datastoreItem xmlns:ds="http://schemas.openxmlformats.org/officeDocument/2006/customXml" ds:itemID="{277462E9-08ED-4932-AA90-F5E53B7DEB7E}">
  <ds:schemaRefs>
    <ds:schemaRef ds:uri="http://schemas.microsoft.com/office/2006/documentManagement/types"/>
    <ds:schemaRef ds:uri="http://purl.org/dc/terms/"/>
    <ds:schemaRef ds:uri="http://purl.org/dc/dcmitype/"/>
    <ds:schemaRef ds:uri="http://schemas.microsoft.com/office/2006/metadata/properties"/>
    <ds:schemaRef ds:uri="a35e475b-f371-489a-aaa0-3166e289bec6"/>
    <ds:schemaRef ds:uri="http://purl.org/dc/elements/1.1/"/>
    <ds:schemaRef ds:uri="http://schemas.openxmlformats.org/package/2006/metadata/core-properties"/>
    <ds:schemaRef ds:uri="http://schemas.microsoft.com/office/infopath/2007/PartnerControls"/>
    <ds:schemaRef ds:uri="feef1f52-54f8-4833-8d7a-5ab9a62cae36"/>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6970</TotalTime>
  <Words>4008</Words>
  <Application>Microsoft Macintosh PowerPoint</Application>
  <PresentationFormat>Widescreen</PresentationFormat>
  <Paragraphs>522</Paragraphs>
  <Slides>69</Slides>
  <Notes>67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69</vt:i4>
      </vt:variant>
    </vt:vector>
  </HeadingPairs>
  <TitlesOfParts>
    <vt:vector size="74" baseType="lpstr">
      <vt:lpstr>Arial</vt:lpstr>
      <vt:lpstr>Calibri</vt:lpstr>
      <vt:lpstr>Montserrat</vt:lpstr>
      <vt:lpstr>TT Norms Pro</vt:lpstr>
      <vt:lpstr>Office Theme</vt:lpstr>
      <vt:lpstr>From Theory to Action: Harnessing Bowtie Analysis for Real Results</vt:lpstr>
      <vt:lpstr>Use the chat function</vt:lpstr>
      <vt:lpstr>From Theory to Action: Harnessing Bowtie Analysis for Real Results</vt:lpstr>
      <vt:lpstr>3 Gets</vt:lpstr>
      <vt:lpstr>PowerPoint Presentation</vt:lpstr>
      <vt:lpstr>Where are with Bowtie Analysis?</vt:lpstr>
      <vt:lpstr>I help you save lives at Work</vt:lpstr>
      <vt:lpstr>My style</vt:lpstr>
      <vt:lpstr>Content</vt:lpstr>
      <vt:lpstr>Stick around</vt:lpstr>
      <vt:lpstr>Question</vt:lpstr>
      <vt:lpstr>1. Know your destination</vt:lpstr>
      <vt:lpstr>Imagine if</vt:lpstr>
      <vt:lpstr>Does this sound familiar?</vt:lpstr>
      <vt:lpstr>Wouldn’t it be nice if</vt:lpstr>
      <vt:lpstr>The Unwanted Event </vt:lpstr>
      <vt:lpstr>PowerPoint Presentation</vt:lpstr>
      <vt:lpstr>Working at Heights  Vehicle Interactions</vt:lpstr>
      <vt:lpstr>PowerPoint Presentation</vt:lpstr>
      <vt:lpstr>PowerPoint Presentation</vt:lpstr>
      <vt:lpstr>PowerPoint Presentation</vt:lpstr>
      <vt:lpstr>What you need to do</vt:lpstr>
      <vt:lpstr>PowerPoint Presentation</vt:lpstr>
      <vt:lpstr>PowerPoint Presentation</vt:lpstr>
      <vt:lpstr>2. Wrong tool for the job</vt:lpstr>
      <vt:lpstr>Imagine If</vt:lpstr>
      <vt:lpstr>Sound familiar?</vt:lpstr>
      <vt:lpstr>Wouldn’t it be nice if</vt:lpstr>
      <vt:lpstr>When to Use</vt:lpstr>
      <vt:lpstr>PowerPoint Presentation</vt:lpstr>
      <vt:lpstr>What you need to do</vt:lpstr>
      <vt:lpstr>PowerPoint Presentation</vt:lpstr>
      <vt:lpstr>PowerPoint Presentation</vt:lpstr>
      <vt:lpstr>3. Are your Controlling Risk?</vt:lpstr>
      <vt:lpstr>PowerPoint Presentation</vt:lpstr>
      <vt:lpstr>Sound Familiar?</vt:lpstr>
      <vt:lpstr>Imagine</vt:lpstr>
      <vt:lpstr>PowerPoint Presentation</vt:lpstr>
      <vt:lpstr>Controls Fail</vt:lpstr>
      <vt:lpstr>A Control</vt:lpstr>
      <vt:lpstr>Act</vt:lpstr>
      <vt:lpstr>Question?</vt:lpstr>
      <vt:lpstr>Object</vt:lpstr>
      <vt:lpstr>Question?</vt:lpstr>
      <vt:lpstr>System</vt:lpstr>
      <vt:lpstr>Specific, Measurable, Auditable</vt:lpstr>
      <vt:lpstr>PowerPoint Presentation</vt:lpstr>
      <vt:lpstr>PowerPoint Presentation</vt:lpstr>
      <vt:lpstr>Another Decision</vt:lpstr>
      <vt:lpstr>PowerPoint Presentation</vt:lpstr>
      <vt:lpstr>What is your key takeaway so far?</vt:lpstr>
      <vt:lpstr>PowerPoint Presentation</vt:lpstr>
      <vt:lpstr>PowerPoint Presentation</vt:lpstr>
      <vt:lpstr>PowerPoint Presentation</vt:lpstr>
      <vt:lpstr>PowerPoint Presentation</vt:lpstr>
      <vt:lpstr>The obvious question</vt:lpstr>
      <vt:lpstr>Slow or Fast</vt:lpstr>
      <vt:lpstr>Help is here – If you don’t know how big the gap is</vt:lpstr>
      <vt:lpstr>Save lives at work</vt:lpstr>
      <vt:lpstr>PowerPoint Presentation</vt:lpstr>
      <vt:lpstr>Benefits</vt:lpstr>
      <vt:lpstr>PowerPoint Presentation</vt:lpstr>
      <vt:lpstr>Help is here</vt:lpstr>
      <vt:lpstr>Virtual Bowtie Analysis Masterclass</vt:lpstr>
      <vt:lpstr>Satisfaction Guarantee</vt:lpstr>
      <vt:lpstr>Questions / Comments</vt:lpstr>
      <vt:lpstr>Resources</vt:lpstr>
      <vt:lpstr>Christian Young FOUNDER</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Impress Solutions</dc:title>
  <dc:creator>Brent Neale</dc:creator>
  <cp:lastModifiedBy>Lovely</cp:lastModifiedBy>
  <cp:revision>93</cp:revision>
  <cp:lastPrinted>2024-01-15T21:46:40Z</cp:lastPrinted>
  <dcterms:created xsi:type="dcterms:W3CDTF">2019-11-02T03:51:07Z</dcterms:created>
  <dcterms:modified xsi:type="dcterms:W3CDTF">2025-12-17T05:58:12Z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0x0101006E515CBE15FA5043BF47E6C3E634E4F7</vt:lpwstr>
  </property>
  <property fmtid="{D5CDD505-2E9C-101B-9397-08002B2CF9AE}" pid="3" name="MediaServiceImageTags">
    <vt:lpwstr/>
  </property>
</Properties>
</file>