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80" r:id="rId5"/>
    <p:sldId id="321" r:id="rId6"/>
    <p:sldId id="326" r:id="rId7"/>
    <p:sldId id="325" r:id="rId8"/>
    <p:sldId id="322" r:id="rId9"/>
    <p:sldId id="348" r:id="rId10"/>
    <p:sldId id="323" r:id="rId11"/>
    <p:sldId id="332" r:id="rId12"/>
    <p:sldId id="335" r:id="rId13"/>
    <p:sldId id="330" r:id="rId14"/>
    <p:sldId id="339" r:id="rId15"/>
    <p:sldId id="346" r:id="rId16"/>
    <p:sldId id="333" r:id="rId17"/>
    <p:sldId id="334" r:id="rId18"/>
    <p:sldId id="345" r:id="rId19"/>
    <p:sldId id="347" r:id="rId20"/>
  </p:sldIdLst>
  <p:sldSz cx="12192000" cy="6858000"/>
  <p:notesSz cx="6858000" cy="9144000"/>
  <p:embeddedFontLst>
    <p:embeddedFont>
      <p:font typeface="Avenir Next LT Pro" panose="020B0504020202020204" pitchFamily="34" charset="0"/>
      <p:regular r:id="rId23"/>
      <p:bold r:id="rId24"/>
      <p:italic r:id="rId25"/>
      <p:boldItalic r:id="rId26"/>
    </p:embeddedFont>
    <p:embeddedFont>
      <p:font typeface="Avenir Next LT Pro Demi" panose="020B0704020202020204" pitchFamily="34" charset="0"/>
      <p:regular r:id="rId27"/>
      <p:bold r:id="rId28"/>
      <p:boldItalic r:id="rId29"/>
    </p:embeddedFont>
    <p:embeddedFont>
      <p:font typeface="Impact" panose="020B0806030902050204" pitchFamily="3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D7E9"/>
    <a:srgbClr val="003057"/>
    <a:srgbClr val="2F5F80"/>
    <a:srgbClr val="00A1CC"/>
    <a:srgbClr val="FFBFD9"/>
    <a:srgbClr val="F2F2F2"/>
    <a:srgbClr val="16A3CD"/>
    <a:srgbClr val="32621C"/>
    <a:srgbClr val="008DB4"/>
    <a:srgbClr val="23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DB023-8BC5-4B46-B740-7A82E8369395}" v="3" dt="2025-06-04T09:48:29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61" d="100"/>
          <a:sy n="61" d="100"/>
        </p:scale>
        <p:origin x="9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0DBECC-1F78-2373-515F-A82BDCF1B9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8AC16-E3BE-FFE5-4ACD-7FA489CC68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2F2DA-BEAF-4762-9113-3B160F7B19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ADEC9-961F-B0FE-A5C9-2D44FCDF59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872BA-AF39-A5BE-6C2D-BDD061BE66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58971-5274-40EB-B3C2-4F8BE2817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8159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2DBB7-3222-4C10-8147-5D699B548C4D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FDC6D-45DC-4614-B9F3-EDF705D323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054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0" y="1908000"/>
            <a:ext cx="9144000" cy="2010065"/>
          </a:xfrm>
        </p:spPr>
        <p:txBody>
          <a:bodyPr anchor="t"/>
          <a:lstStyle>
            <a:lvl1pPr algn="l">
              <a:lnSpc>
                <a:spcPct val="80000"/>
              </a:lnSpc>
              <a:defRPr sz="8900" cap="all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700" y="4284000"/>
            <a:ext cx="5194300" cy="64821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C5DD1A-7768-1C51-FC8A-F743022480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2444" y="6300001"/>
            <a:ext cx="4627156" cy="234150"/>
          </a:xfrm>
        </p:spPr>
        <p:txBody>
          <a:bodyPr anchor="b">
            <a:noAutofit/>
          </a:bodyPr>
          <a:lstStyle>
            <a:lvl1pPr marL="0" indent="0" algn="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77B4D-439B-3FDD-D51F-AAD8582EF2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03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3664" y="2390401"/>
            <a:ext cx="9464674" cy="1682836"/>
          </a:xfrm>
        </p:spPr>
        <p:txBody>
          <a:bodyPr anchor="t"/>
          <a:lstStyle>
            <a:lvl1pPr algn="ctr">
              <a:lnSpc>
                <a:spcPct val="80000"/>
              </a:lnSpc>
              <a:defRPr sz="7600" cap="all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2422" y="4464000"/>
            <a:ext cx="4627156" cy="279796"/>
          </a:xfrm>
        </p:spPr>
        <p:txBody>
          <a:bodyPr anchor="t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4BFE68-3188-A888-3CD2-1D9DF7F8F1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03" y="5544000"/>
            <a:ext cx="774194" cy="96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34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Single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1" y="612775"/>
            <a:ext cx="4730400" cy="4512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701" y="1557338"/>
            <a:ext cx="4730400" cy="4500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55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700" y="1558800"/>
            <a:ext cx="4730400" cy="44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938" y="1557338"/>
            <a:ext cx="4730400" cy="44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and Content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700" y="1558800"/>
            <a:ext cx="4730400" cy="393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260000"/>
            <a:ext cx="4732338" cy="4230000"/>
          </a:xfrm>
          <a:prstGeom prst="roundRect">
            <a:avLst>
              <a:gd name="adj" fmla="val 3040"/>
            </a:avLst>
          </a:prstGeom>
          <a:solidFill>
            <a:schemeClr val="accent2">
              <a:alpha val="40000"/>
            </a:schemeClr>
          </a:solidFill>
        </p:spPr>
        <p:txBody>
          <a:bodyPr lIns="252000" tIns="252000" rIns="252000" bIns="25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5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1C08-768E-D7DB-D4E1-602879BA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81F9F-0EAD-1B3A-6F9B-D8C1CAB90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88FEAC-3DCF-D23F-C01A-1774C5BCA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8F528-14E8-2D5D-77C7-0433C61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CAD96D5-3D1B-2481-878A-6363741FF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1701" y="1557338"/>
            <a:ext cx="5126400" cy="3823200"/>
          </a:xfrm>
          <a:prstGeom prst="roundRect">
            <a:avLst>
              <a:gd name="adj" fmla="val 3040"/>
            </a:avLst>
          </a:prstGeom>
          <a:solidFill>
            <a:schemeClr val="accent2">
              <a:alpha val="40000"/>
            </a:schemeClr>
          </a:solidFill>
        </p:spPr>
        <p:txBody>
          <a:bodyPr lIns="252000" tIns="252000" rIns="252000" bIns="25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EA67157-2F12-DB51-9BFE-146565BFC5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5850" y="1557338"/>
            <a:ext cx="5126038" cy="3822700"/>
          </a:xfrm>
          <a:prstGeom prst="roundRect">
            <a:avLst>
              <a:gd name="adj" fmla="val 2875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8850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2EAED-C47D-8ABD-093E-E971EA12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A9E667-86F4-A711-E7E6-DEC24B171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93C6C3-5539-68EC-D0AC-5A78A4CD2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7CF024-6E02-F272-81E2-1DEBD8BC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77ACDFB-ED10-3F7F-6B02-F4384F10A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00" y="1557338"/>
            <a:ext cx="3448800" cy="4082400"/>
          </a:xfrm>
          <a:prstGeom prst="roundRect">
            <a:avLst>
              <a:gd name="adj" fmla="val 3407"/>
            </a:avLst>
          </a:prstGeom>
          <a:solidFill>
            <a:schemeClr val="accent2">
              <a:alpha val="40000"/>
            </a:schemeClr>
          </a:solidFill>
        </p:spPr>
        <p:txBody>
          <a:bodyPr lIns="252000" tIns="252000" rIns="252000" bIns="25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D857FEA-56C0-543A-6823-A1F06D89CA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71600" y="1557338"/>
            <a:ext cx="3448800" cy="4082400"/>
          </a:xfrm>
          <a:prstGeom prst="roundRect">
            <a:avLst>
              <a:gd name="adj" fmla="val 3407"/>
            </a:avLst>
          </a:prstGeom>
          <a:solidFill>
            <a:schemeClr val="accent2">
              <a:alpha val="40000"/>
            </a:schemeClr>
          </a:solidFill>
        </p:spPr>
        <p:txBody>
          <a:bodyPr lIns="252000" tIns="252000" rIns="252000" bIns="25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59F1486-07BC-2B57-0EC3-01C54EC71A8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95200" y="1557338"/>
            <a:ext cx="3448800" cy="4082400"/>
          </a:xfrm>
          <a:prstGeom prst="roundRect">
            <a:avLst>
              <a:gd name="adj" fmla="val 3407"/>
            </a:avLst>
          </a:prstGeom>
          <a:solidFill>
            <a:schemeClr val="accent2">
              <a:alpha val="40000"/>
            </a:schemeClr>
          </a:solidFill>
        </p:spPr>
        <p:txBody>
          <a:bodyPr lIns="252000" tIns="252000" rIns="252000" bIns="25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27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98922C-D527-9136-9405-08E107088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3600" y="108000"/>
            <a:ext cx="5335200" cy="3272400"/>
          </a:xfrm>
          <a:prstGeom prst="roundRect">
            <a:avLst>
              <a:gd name="adj" fmla="val 2875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A389F4E-27F8-F09F-F15D-C035E5C73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53600" y="3477600"/>
            <a:ext cx="5335200" cy="3272400"/>
          </a:xfrm>
          <a:prstGeom prst="roundRect">
            <a:avLst>
              <a:gd name="adj" fmla="val 2875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1" y="612774"/>
            <a:ext cx="4730399" cy="7948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700" y="1558800"/>
            <a:ext cx="4730400" cy="44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03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98922C-D527-9136-9405-08E107088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9200" y="108000"/>
            <a:ext cx="7509600" cy="6649200"/>
          </a:xfrm>
          <a:prstGeom prst="roundRect">
            <a:avLst>
              <a:gd name="adj" fmla="val 14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1" y="612774"/>
            <a:ext cx="2822400" cy="7948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700" y="1558800"/>
            <a:ext cx="2822400" cy="44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7502" y="6323445"/>
            <a:ext cx="2080288" cy="21070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298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0E3B24D-1C13-83AB-7750-354F580CB4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8000" y="107999"/>
            <a:ext cx="11980800" cy="6642001"/>
          </a:xfrm>
          <a:prstGeom prst="roundRect">
            <a:avLst>
              <a:gd name="adj" fmla="val 1290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58F047-D684-FD98-9094-7D1BCA6C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218" y="1379914"/>
            <a:ext cx="8423564" cy="1518458"/>
          </a:xfrm>
        </p:spPr>
        <p:txBody>
          <a:bodyPr anchor="t"/>
          <a:lstStyle>
            <a:lvl1pPr algn="ctr">
              <a:lnSpc>
                <a:spcPct val="80000"/>
              </a:lnSpc>
              <a:defRPr sz="1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B135D-63C4-04F3-5EFB-764269C2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05478-8A0F-CEE5-9BAE-ADC91C34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9FD1C-BC07-7767-351B-F5B05EC13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97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E1AF-C1C4-4F74-E321-701371DE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5622-3FCE-5C6C-9DE3-1020236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CB09-77E4-9853-89E7-F1F73696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5905C7-2620-FC37-78B9-44EA9B106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749" y="2352502"/>
            <a:ext cx="6162504" cy="215299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986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E1AF-C1C4-4F74-E321-701371DE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5622-3FCE-5C6C-9DE3-1020236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CB09-77E4-9853-89E7-F1F73696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5F316-9899-58E0-27D0-6A990AD0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749" y="2352502"/>
            <a:ext cx="6162504" cy="215299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231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EF080-3161-B31B-78E3-7D23822AA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1" y="2390401"/>
            <a:ext cx="10388600" cy="168283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CFFDF2-B784-3F18-84DC-AE8AD2DCAB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00" y="5558400"/>
            <a:ext cx="936000" cy="9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36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EF080-3161-B31B-78E3-7D23822AA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1" y="2390401"/>
            <a:ext cx="10388600" cy="168283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3FF912-2424-7351-1977-F296FF5B93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03" y="5529600"/>
            <a:ext cx="774194" cy="96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16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1" y="612775"/>
            <a:ext cx="10388598" cy="64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1701" y="1557338"/>
            <a:ext cx="10388598" cy="45005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A8F0-AC4B-E4A0-94D0-99C4BFD97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85138" y="6323445"/>
            <a:ext cx="2743200" cy="21070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9F7AFDD-4B99-411B-8A59-58DCBCC500D4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FC7A-298A-77A0-6596-56B0B3FD8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97501" y="6323445"/>
            <a:ext cx="3698499" cy="21070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8602" y="6323444"/>
            <a:ext cx="423286" cy="2107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BA349-D9F1-1A12-8246-1359A7BE6630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6174150"/>
            <a:ext cx="339231" cy="36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08921A-E149-22E6-7F83-CE9A0E26C31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37213" y="67056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ctr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88" r:id="rId5"/>
    <p:sldLayoutId id="2147483652" r:id="rId6"/>
    <p:sldLayoutId id="2147483658" r:id="rId7"/>
    <p:sldLayoutId id="2147483681" r:id="rId8"/>
    <p:sldLayoutId id="2147483685" r:id="rId9"/>
    <p:sldLayoutId id="2147483682" r:id="rId10"/>
    <p:sldLayoutId id="2147483684" r:id="rId11"/>
    <p:sldLayoutId id="2147483683" r:id="rId12"/>
    <p:sldLayoutId id="2147483651" r:id="rId13"/>
    <p:sldLayoutId id="2147483659" r:id="rId14"/>
    <p:sldLayoutId id="2147483686" r:id="rId15"/>
    <p:sldLayoutId id="2147483687" r:id="rId16"/>
    <p:sldLayoutId id="2147483654" r:id="rId17"/>
    <p:sldLayoutId id="214748365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 cap="all" baseline="0">
          <a:solidFill>
            <a:schemeClr val="accent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2268"/>
        </a:spcAft>
        <a:buFont typeface="Arial" panose="020B0604020202020204" pitchFamily="34" charset="0"/>
        <a:buNone/>
        <a:defRPr sz="2000" b="0" kern="1200">
          <a:solidFill>
            <a:schemeClr val="tx2"/>
          </a:solidFill>
          <a:latin typeface="Avenir Next LT Pro Demi" panose="020B0704020202020204" pitchFamily="34" charset="0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●"/>
        <a:defRPr sz="1800" b="0" kern="1200">
          <a:solidFill>
            <a:schemeClr val="tx2"/>
          </a:solidFill>
          <a:latin typeface="Avenir Next LT Pro Demi" panose="020B0704020202020204" pitchFamily="34" charset="0"/>
          <a:ea typeface="+mn-ea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5200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68" userDrawn="1">
          <p15:clr>
            <a:srgbClr val="F26B43"/>
          </p15:clr>
        </p15:guide>
        <p15:guide id="4" pos="7113" userDrawn="1">
          <p15:clr>
            <a:srgbClr val="F26B43"/>
          </p15:clr>
        </p15:guide>
        <p15:guide id="5" orient="horz" pos="386" userDrawn="1">
          <p15:clr>
            <a:srgbClr val="F26B43"/>
          </p15:clr>
        </p15:guide>
        <p15:guide id="6" orient="horz" pos="4116" userDrawn="1">
          <p15:clr>
            <a:srgbClr val="F26B43"/>
          </p15:clr>
        </p15:guide>
        <p15:guide id="7" orient="horz" pos="3816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pos="68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psupplierhub.com/hiv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hyperlink" Target="mailto:Coop-CS@circana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psupplierhub.com/hiv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hyperlink" Target="mailto:Coop-CS@circan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E33A79-E210-125A-5780-394F13A126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MEMBERSHIP promotions</a:t>
            </a:r>
            <a:br>
              <a:rPr lang="en-US" dirty="0"/>
            </a:br>
            <a:r>
              <a:rPr lang="en-US" sz="3200" dirty="0"/>
              <a:t>supplier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7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Description automatically generated">
            <a:extLst>
              <a:ext uri="{FF2B5EF4-FFF2-40B4-BE49-F238E27FC236}">
                <a16:creationId xmlns:a16="http://schemas.microsoft.com/office/drawing/2014/main" id="{B61A77F9-B219-7A82-978A-3B5570E3A2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32"/>
          <a:stretch/>
        </p:blipFill>
        <p:spPr>
          <a:xfrm>
            <a:off x="820848" y="934129"/>
            <a:ext cx="10143326" cy="5716537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3F58A58-E850-5E39-0B9D-DE83AAE6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88" y="207334"/>
            <a:ext cx="10388598" cy="648000"/>
          </a:xfrm>
        </p:spPr>
        <p:txBody>
          <a:bodyPr/>
          <a:lstStyle/>
          <a:p>
            <a:r>
              <a:rPr lang="en-GB" dirty="0"/>
              <a:t>Why become a coop member?</a:t>
            </a:r>
          </a:p>
        </p:txBody>
      </p:sp>
    </p:spTree>
    <p:extLst>
      <p:ext uri="{BB962C8B-B14F-4D97-AF65-F5344CB8AC3E}">
        <p14:creationId xmlns:p14="http://schemas.microsoft.com/office/powerpoint/2010/main" val="385722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3F58A58-E850-5E39-0B9D-DE83AAE6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88" y="207334"/>
            <a:ext cx="10388598" cy="648000"/>
          </a:xfrm>
        </p:spPr>
        <p:txBody>
          <a:bodyPr/>
          <a:lstStyle/>
          <a:p>
            <a:r>
              <a:rPr lang="en-GB" dirty="0"/>
              <a:t>How to become a coop member?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53C895-9A31-8AE5-B0DA-799B4C21D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1" y="855334"/>
            <a:ext cx="10812970" cy="49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9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D008C875-8194-8041-FBC7-E84A70BD9DBB}"/>
              </a:ext>
            </a:extLst>
          </p:cNvPr>
          <p:cNvSpPr/>
          <p:nvPr/>
        </p:nvSpPr>
        <p:spPr>
          <a:xfrm>
            <a:off x="5276192" y="890752"/>
            <a:ext cx="2228193" cy="231227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solidFill>
                  <a:schemeClr val="bg1"/>
                </a:solidFill>
              </a:rPr>
              <a:t>97% </a:t>
            </a:r>
            <a:r>
              <a:rPr lang="en-GB" sz="1600">
                <a:solidFill>
                  <a:schemeClr val="bg1"/>
                </a:solidFill>
              </a:rPr>
              <a:t>of total Co-op member spend is spent in Food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09115B-0AF9-3637-8E13-BBBA121DED63}"/>
              </a:ext>
            </a:extLst>
          </p:cNvPr>
          <p:cNvSpPr/>
          <p:nvPr/>
        </p:nvSpPr>
        <p:spPr>
          <a:xfrm>
            <a:off x="4046483" y="2801007"/>
            <a:ext cx="2774731" cy="27642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Member Penetration has increased from 37.4% to 40.5%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9157B8-7E8D-4FE5-BF74-50A070A79E92}"/>
              </a:ext>
            </a:extLst>
          </p:cNvPr>
          <p:cNvSpPr/>
          <p:nvPr/>
        </p:nvSpPr>
        <p:spPr>
          <a:xfrm>
            <a:off x="8576440" y="2979683"/>
            <a:ext cx="3289739" cy="324506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>
                <a:solidFill>
                  <a:schemeClr val="bg1"/>
                </a:solidFill>
              </a:rPr>
              <a:t>3.72m members </a:t>
            </a:r>
            <a:r>
              <a:rPr lang="en-GB" sz="2000">
                <a:solidFill>
                  <a:schemeClr val="bg1"/>
                </a:solidFill>
              </a:rPr>
              <a:t>shopping in a Co-op Food store in the last 4 weeks</a:t>
            </a:r>
            <a:r>
              <a:rPr lang="en-GB" sz="2000" b="1">
                <a:solidFill>
                  <a:schemeClr val="bg1"/>
                </a:solidFill>
              </a:rPr>
              <a:t>- up 22.9% YOY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027CC9-1141-D310-B82A-019F1875A3A6}"/>
              </a:ext>
            </a:extLst>
          </p:cNvPr>
          <p:cNvSpPr/>
          <p:nvPr/>
        </p:nvSpPr>
        <p:spPr>
          <a:xfrm>
            <a:off x="7357242" y="520263"/>
            <a:ext cx="3142593" cy="30690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>
              <a:solidFill>
                <a:schemeClr val="bg1"/>
              </a:solidFill>
            </a:endParaRPr>
          </a:p>
          <a:p>
            <a:pPr algn="ctr"/>
            <a:r>
              <a:rPr lang="en-GB" sz="2000" b="1">
                <a:solidFill>
                  <a:schemeClr val="bg1"/>
                </a:solidFill>
              </a:rPr>
              <a:t>Member sales worth £3.1bn, an increase in spend of +20% YOY</a:t>
            </a:r>
            <a:endParaRPr lang="en-GB" sz="110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D635703-DD6D-F762-7D5A-4592FA24471E}"/>
              </a:ext>
            </a:extLst>
          </p:cNvPr>
          <p:cNvSpPr/>
          <p:nvPr/>
        </p:nvSpPr>
        <p:spPr>
          <a:xfrm>
            <a:off x="1434662" y="1366346"/>
            <a:ext cx="3142593" cy="30690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>
              <a:solidFill>
                <a:schemeClr val="bg1"/>
              </a:solidFill>
            </a:endParaRPr>
          </a:p>
          <a:p>
            <a:pPr algn="ctr"/>
            <a:r>
              <a:rPr lang="en-GB" sz="2400" b="1">
                <a:solidFill>
                  <a:schemeClr val="bg1"/>
                </a:solidFill>
              </a:rPr>
              <a:t>6.19m Active Members </a:t>
            </a:r>
          </a:p>
          <a:p>
            <a:pPr algn="ctr"/>
            <a:endParaRPr lang="en-GB" sz="2400" b="1">
              <a:solidFill>
                <a:schemeClr val="bg1"/>
              </a:solidFill>
            </a:endParaRPr>
          </a:p>
          <a:p>
            <a:pPr algn="ctr"/>
            <a:r>
              <a:rPr lang="en-GB" sz="1200">
                <a:solidFill>
                  <a:schemeClr val="bg1"/>
                </a:solidFill>
              </a:rPr>
              <a:t>Trading across Co-op in the L52wks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8F9F68-BFE5-907D-E25C-D38538659E5C}"/>
              </a:ext>
            </a:extLst>
          </p:cNvPr>
          <p:cNvSpPr txBox="1"/>
          <p:nvPr/>
        </p:nvSpPr>
        <p:spPr>
          <a:xfrm>
            <a:off x="136634" y="115614"/>
            <a:ext cx="5780690" cy="8644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4400" b="1">
                <a:solidFill>
                  <a:schemeClr val="tx2"/>
                </a:solidFill>
              </a:rPr>
              <a:t>Membership in 2024</a:t>
            </a:r>
          </a:p>
        </p:txBody>
      </p:sp>
    </p:spTree>
    <p:extLst>
      <p:ext uri="{BB962C8B-B14F-4D97-AF65-F5344CB8AC3E}">
        <p14:creationId xmlns:p14="http://schemas.microsoft.com/office/powerpoint/2010/main" val="69569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A screen shot of a phone&#10;&#10;Description automatically generated">
            <a:extLst>
              <a:ext uri="{FF2B5EF4-FFF2-40B4-BE49-F238E27FC236}">
                <a16:creationId xmlns:a16="http://schemas.microsoft.com/office/drawing/2014/main" id="{3C4E1CD1-DB11-78B1-B279-1C39A3E14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838" y="456576"/>
            <a:ext cx="2862888" cy="543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048B57-B3DF-C934-23BF-7FC78F4A9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993" y="2246168"/>
            <a:ext cx="1272807" cy="1272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7EFE-3A06-E2ED-FBBD-5229102BEF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63" t="13158" r="24582" b="14072"/>
          <a:stretch/>
        </p:blipFill>
        <p:spPr>
          <a:xfrm>
            <a:off x="6651993" y="3735047"/>
            <a:ext cx="1116994" cy="1287187"/>
          </a:xfrm>
          <a:prstGeom prst="rect">
            <a:avLst/>
          </a:prstGeom>
        </p:spPr>
      </p:pic>
      <p:pic>
        <p:nvPicPr>
          <p:cNvPr id="1028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8356D7C1-B7C4-C9EF-1306-7EA8651BA8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85" r="3992" b="8859"/>
          <a:stretch/>
        </p:blipFill>
        <p:spPr bwMode="auto">
          <a:xfrm>
            <a:off x="7561076" y="3713277"/>
            <a:ext cx="1688813" cy="90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282894-3051-F07C-E6A7-69C08CE9AC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070" b="21131"/>
          <a:stretch/>
        </p:blipFill>
        <p:spPr>
          <a:xfrm>
            <a:off x="7916998" y="2462240"/>
            <a:ext cx="1449563" cy="89581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B2A3121-4999-3DBB-B68F-75E3B3E152EE}"/>
              </a:ext>
            </a:extLst>
          </p:cNvPr>
          <p:cNvSpPr/>
          <p:nvPr/>
        </p:nvSpPr>
        <p:spPr>
          <a:xfrm>
            <a:off x="118834" y="2631359"/>
            <a:ext cx="6365116" cy="14984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5000"/>
              </a:lnSpc>
            </a:pPr>
            <a:r>
              <a:rPr lang="en-GB" sz="1600" b="1" dirty="0">
                <a:latin typeface="+mj-lt"/>
              </a:rPr>
              <a:t>Member Prices </a:t>
            </a:r>
            <a:r>
              <a:rPr lang="en-GB" sz="1600" dirty="0">
                <a:latin typeface="+mj-lt"/>
              </a:rPr>
              <a:t>are </a:t>
            </a:r>
            <a:r>
              <a:rPr lang="en-GB" sz="1600" b="1" dirty="0">
                <a:latin typeface="+mj-lt"/>
              </a:rPr>
              <a:t>now live on Deliveroo, in Co-op Live and in our EG on the Move Franchises</a:t>
            </a:r>
            <a:r>
              <a:rPr lang="en-GB" sz="1600" dirty="0">
                <a:latin typeface="+mj-lt"/>
              </a:rPr>
              <a:t>, allowing </a:t>
            </a:r>
            <a:r>
              <a:rPr lang="en-GB" sz="1600" b="1" dirty="0">
                <a:latin typeface="+mj-lt"/>
              </a:rPr>
              <a:t>members to access </a:t>
            </a:r>
            <a:r>
              <a:rPr lang="en-GB" sz="1600" dirty="0">
                <a:latin typeface="+mj-lt"/>
              </a:rPr>
              <a:t>member prices </a:t>
            </a:r>
            <a:r>
              <a:rPr lang="en-GB" sz="1600" b="1" dirty="0">
                <a:latin typeface="+mj-lt"/>
              </a:rPr>
              <a:t>however they choose to shop </a:t>
            </a:r>
            <a:r>
              <a:rPr lang="en-GB" sz="1600" dirty="0">
                <a:latin typeface="+mj-lt"/>
              </a:rPr>
              <a:t>and engage with Co-op. </a:t>
            </a:r>
            <a:endParaRPr lang="en-GB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4214935-7D8F-1963-4ED9-8B34CFA68DCA}"/>
              </a:ext>
            </a:extLst>
          </p:cNvPr>
          <p:cNvSpPr/>
          <p:nvPr/>
        </p:nvSpPr>
        <p:spPr>
          <a:xfrm>
            <a:off x="118834" y="4327407"/>
            <a:ext cx="6365115" cy="14100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5000"/>
              </a:lnSpc>
            </a:pPr>
            <a:r>
              <a:rPr lang="en-GB" sz="1600" dirty="0">
                <a:solidFill>
                  <a:schemeClr val="tx2"/>
                </a:solidFill>
                <a:latin typeface="+mj-lt"/>
              </a:rPr>
              <a:t>We’ve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scaled our App proposition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through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trialling Booster Offers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with our most engaged members-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driving uplift in trips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to store and driving an i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ncrease in spend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when they do shop more often.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8675967-B02F-7706-7093-7E4A23E70F60}"/>
              </a:ext>
            </a:extLst>
          </p:cNvPr>
          <p:cNvSpPr/>
          <p:nvPr/>
        </p:nvSpPr>
        <p:spPr>
          <a:xfrm>
            <a:off x="119274" y="965855"/>
            <a:ext cx="6365116" cy="14676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5000"/>
              </a:lnSpc>
            </a:pPr>
            <a:r>
              <a:rPr lang="en-GB" sz="1600" dirty="0">
                <a:solidFill>
                  <a:schemeClr val="tx2"/>
                </a:solidFill>
                <a:latin typeface="+mj-lt"/>
              </a:rPr>
              <a:t>Launched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our Member Swipe Report in Hive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giving the ability for users to </a:t>
            </a:r>
            <a:r>
              <a:rPr lang="en-GB" sz="1600" b="1" dirty="0">
                <a:solidFill>
                  <a:schemeClr val="tx2"/>
                </a:solidFill>
                <a:latin typeface="+mj-lt"/>
              </a:rPr>
              <a:t>see the member penetration at line level </a:t>
            </a:r>
            <a:r>
              <a:rPr lang="en-GB" sz="1600" dirty="0">
                <a:solidFill>
                  <a:schemeClr val="tx2"/>
                </a:solidFill>
                <a:latin typeface="+mj-lt"/>
              </a:rPr>
              <a:t>every week. This is a great tool to help determine how members react to our member promotional activity in store.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737DFB-AECD-7AE4-B7E3-F7B5E47A9F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739" t="24400" r="18956" b="20302"/>
          <a:stretch/>
        </p:blipFill>
        <p:spPr>
          <a:xfrm>
            <a:off x="6651993" y="965856"/>
            <a:ext cx="2530011" cy="11166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E8C174E-36FE-92AC-605B-1FA6B7D6A2A4}"/>
              </a:ext>
            </a:extLst>
          </p:cNvPr>
          <p:cNvSpPr txBox="1"/>
          <p:nvPr/>
        </p:nvSpPr>
        <p:spPr>
          <a:xfrm>
            <a:off x="136634" y="115614"/>
            <a:ext cx="5780690" cy="8644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4400" b="1" dirty="0">
                <a:solidFill>
                  <a:schemeClr val="tx2"/>
                </a:solidFill>
              </a:rPr>
              <a:t>Membership News</a:t>
            </a:r>
          </a:p>
        </p:txBody>
      </p:sp>
    </p:spTree>
    <p:extLst>
      <p:ext uri="{BB962C8B-B14F-4D97-AF65-F5344CB8AC3E}">
        <p14:creationId xmlns:p14="http://schemas.microsoft.com/office/powerpoint/2010/main" val="29846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E5942D2B-D76F-5F7E-569C-F81FAAA6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69343"/>
            <a:ext cx="11950700" cy="6035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9534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diagram of a company&#10;&#10;Description automatically generated">
            <a:extLst>
              <a:ext uri="{FF2B5EF4-FFF2-40B4-BE49-F238E27FC236}">
                <a16:creationId xmlns:a16="http://schemas.microsoft.com/office/drawing/2014/main" id="{C2F43E48-8687-9D0A-0C7D-D39B42836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3" y="2732261"/>
            <a:ext cx="3878861" cy="387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3DB17F-53DF-5FF7-8304-8E75D18E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35" y="246878"/>
            <a:ext cx="11284707" cy="1701178"/>
          </a:xfrm>
          <a:prstGeom prst="rect">
            <a:avLst/>
          </a:prstGeom>
        </p:spPr>
      </p:pic>
      <p:pic>
        <p:nvPicPr>
          <p:cNvPr id="7" name="Picture 6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210B2E7B-4839-FBE7-F090-F8E9AD078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054" y="3154320"/>
            <a:ext cx="2548890" cy="328597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DD4FDB6-72DB-5773-3F4D-C8EE6E251566}"/>
              </a:ext>
            </a:extLst>
          </p:cNvPr>
          <p:cNvSpPr/>
          <p:nvPr/>
        </p:nvSpPr>
        <p:spPr>
          <a:xfrm>
            <a:off x="8009553" y="3148047"/>
            <a:ext cx="3289739" cy="3245069"/>
          </a:xfrm>
          <a:prstGeom prst="ellipse">
            <a:avLst/>
          </a:prstGeom>
          <a:solidFill>
            <a:srgbClr val="00A1CC"/>
          </a:solidFill>
          <a:ln>
            <a:solidFill>
              <a:srgbClr val="00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3600">
              <a:solidFill>
                <a:schemeClr val="bg1"/>
              </a:solidFill>
              <a:latin typeface="Impact"/>
            </a:endParaRPr>
          </a:p>
          <a:p>
            <a:pPr algn="ctr"/>
            <a:r>
              <a:rPr lang="en-GB" sz="3600">
                <a:solidFill>
                  <a:schemeClr val="bg1"/>
                </a:solidFill>
                <a:latin typeface="Impact"/>
              </a:rPr>
              <a:t>8m Active Members by 2030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21B521-E989-3083-AD24-D90E8AE8C84A}"/>
              </a:ext>
            </a:extLst>
          </p:cNvPr>
          <p:cNvSpPr/>
          <p:nvPr/>
        </p:nvSpPr>
        <p:spPr>
          <a:xfrm>
            <a:off x="586636" y="2079580"/>
            <a:ext cx="11284706" cy="94482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5000"/>
              </a:lnSpc>
            </a:pPr>
            <a:r>
              <a:rPr lang="en-GB" sz="1600" b="1">
                <a:solidFill>
                  <a:schemeClr val="bg1"/>
                </a:solidFill>
                <a:latin typeface="+mj-lt"/>
              </a:rPr>
              <a:t>2025</a:t>
            </a:r>
            <a:r>
              <a:rPr lang="en-GB" sz="1600">
                <a:solidFill>
                  <a:schemeClr val="bg1"/>
                </a:solidFill>
                <a:latin typeface="+mj-lt"/>
              </a:rPr>
              <a:t> sees us continue to </a:t>
            </a:r>
            <a:r>
              <a:rPr lang="en-GB" sz="1600" b="1">
                <a:solidFill>
                  <a:schemeClr val="bg1"/>
                </a:solidFill>
                <a:latin typeface="+mj-lt"/>
              </a:rPr>
              <a:t>showcase member value </a:t>
            </a:r>
            <a:r>
              <a:rPr lang="en-GB" sz="1600">
                <a:solidFill>
                  <a:schemeClr val="bg1"/>
                </a:solidFill>
                <a:latin typeface="+mj-lt"/>
              </a:rPr>
              <a:t>across </a:t>
            </a:r>
            <a:r>
              <a:rPr lang="en-GB" sz="1600" b="1">
                <a:solidFill>
                  <a:schemeClr val="bg1"/>
                </a:solidFill>
                <a:latin typeface="+mj-lt"/>
              </a:rPr>
              <a:t>all our channels</a:t>
            </a:r>
            <a:r>
              <a:rPr lang="en-GB" sz="1600">
                <a:solidFill>
                  <a:schemeClr val="bg1"/>
                </a:solidFill>
                <a:latin typeface="+mj-lt"/>
              </a:rPr>
              <a:t>, continuing to highlight this through our Owned By You Right by You brand platform, as we aim to get to </a:t>
            </a:r>
            <a:r>
              <a:rPr lang="en-GB" sz="1600" b="1">
                <a:solidFill>
                  <a:schemeClr val="bg1"/>
                </a:solidFill>
                <a:latin typeface="+mj-lt"/>
              </a:rPr>
              <a:t>8m active members by 2030</a:t>
            </a:r>
            <a:r>
              <a:rPr lang="en-GB" sz="1600">
                <a:solidFill>
                  <a:schemeClr val="bg1"/>
                </a:solidFill>
                <a:latin typeface="Impact"/>
              </a:rPr>
              <a:t>. </a:t>
            </a:r>
          </a:p>
        </p:txBody>
      </p:sp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D3F1774F-A1F2-4B3B-8D08-98121E2E1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97222" y="31559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4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285" y="-5674"/>
            <a:ext cx="12216570" cy="145287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0BFA1-BCAB-6AE6-B923-330CD7D79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48" y="160235"/>
            <a:ext cx="10925115" cy="853715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> Types of member promotions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9743BA-33B3-B618-9551-FBD6EF421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3362" y="2806088"/>
            <a:ext cx="2215293" cy="27952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dirty="0"/>
              <a:t>This is where we offer a promotional price which is only accessible to customers who scan their member card. </a:t>
            </a:r>
          </a:p>
          <a:p>
            <a:pPr marL="0" indent="0">
              <a:buNone/>
            </a:pPr>
            <a:r>
              <a:rPr lang="en-GB" sz="7200" dirty="0"/>
              <a:t>Non-members pay full price (AYR base price).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120B44-0F92-64FB-B9D4-FE2E2DBF4FB2}"/>
              </a:ext>
            </a:extLst>
          </p:cNvPr>
          <p:cNvSpPr txBox="1">
            <a:spLocks/>
          </p:cNvSpPr>
          <p:nvPr/>
        </p:nvSpPr>
        <p:spPr>
          <a:xfrm>
            <a:off x="8409059" y="2769609"/>
            <a:ext cx="2941212" cy="3475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This is where we offer a market matching price for all customers and then a market leading promotional price which is only accessible to customers who scan their member card.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AD345B-D2B6-0B82-2FF5-A432AB854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38514"/>
            <a:ext cx="2215293" cy="42485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0E9561-4544-9B86-0749-973171777EA0}"/>
              </a:ext>
            </a:extLst>
          </p:cNvPr>
          <p:cNvSpPr txBox="1"/>
          <p:nvPr/>
        </p:nvSpPr>
        <p:spPr>
          <a:xfrm>
            <a:off x="8403308" y="1613114"/>
            <a:ext cx="35109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/>
              <a:t>Member Enhanced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/>
              <a:t>Promotion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997D70-A099-0947-6C4F-90A42921F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849" y="1774993"/>
            <a:ext cx="2215293" cy="41757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35B107-DFFB-CA5F-52C4-583056F90CE4}"/>
              </a:ext>
            </a:extLst>
          </p:cNvPr>
          <p:cNvSpPr txBox="1"/>
          <p:nvPr/>
        </p:nvSpPr>
        <p:spPr>
          <a:xfrm>
            <a:off x="2862790" y="1774993"/>
            <a:ext cx="35109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/>
              <a:t>Member Only Promotion</a:t>
            </a:r>
          </a:p>
        </p:txBody>
      </p:sp>
    </p:spTree>
    <p:extLst>
      <p:ext uri="{BB962C8B-B14F-4D97-AF65-F5344CB8AC3E}">
        <p14:creationId xmlns:p14="http://schemas.microsoft.com/office/powerpoint/2010/main" val="301136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285" y="-5674"/>
            <a:ext cx="12216570" cy="145287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0BFA1-BCAB-6AE6-B923-330CD7D79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48" y="160235"/>
            <a:ext cx="10925115" cy="853715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> EDLP, WIGIG &amp; Seasonal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8BB56-B13C-0539-3677-D9568396A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65" y="1778992"/>
            <a:ext cx="8043894" cy="35845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="1" dirty="0"/>
              <a:t>Member only promotions can still be run on EDLP, WIGIG and Seasonal lines.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 Base price for all customers is competitive vs the market.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Member price offers a deal that is more competitive that the base price.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Lines will not show a member saving/cross out due to price establishment rules (same ruling as current).</a:t>
            </a:r>
            <a:endParaRPr lang="en-GB" sz="2000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Lines can be run as a price promotion, multi buy or link save (as the 2025 Prosecco/Roses Valentines' example)</a:t>
            </a:r>
          </a:p>
          <a:p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1FF307-1C84-553B-8EE6-26D1C5DC3DE8}"/>
              </a:ext>
            </a:extLst>
          </p:cNvPr>
          <p:cNvSpPr/>
          <p:nvPr/>
        </p:nvSpPr>
        <p:spPr>
          <a:xfrm>
            <a:off x="355065" y="5553057"/>
            <a:ext cx="11430535" cy="1052543"/>
          </a:xfrm>
          <a:prstGeom prst="roundRect">
            <a:avLst/>
          </a:prstGeom>
          <a:solidFill>
            <a:srgbClr val="93D7E9"/>
          </a:solidFill>
          <a:ln>
            <a:noFill/>
            <a:prstDash val="sys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GB" sz="1600" dirty="0">
                <a:solidFill>
                  <a:srgbClr val="003057"/>
                </a:solidFill>
                <a:latin typeface="Avenir Next LT Pro" panose="020B0504020202020204" pitchFamily="34" charset="0"/>
              </a:rPr>
              <a:t>For specific line level queries on EDLP/WIGIGs or Seasonal, please reach out to your buyer for support to talk through options.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AAB970-7441-D204-246F-5295C1531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692" y="160235"/>
            <a:ext cx="2746466" cy="3591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DE9D96-FFF3-E486-FA47-3E36039C7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818" y="3761937"/>
            <a:ext cx="2356214" cy="145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20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3"/>
            <a:ext cx="12216570" cy="145287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3DEBDC7E-AF7F-131D-AEB7-9DEA944F1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27" y="139601"/>
            <a:ext cx="10925115" cy="85371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Step 1 : identify the deal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member only space in tcg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A0318447-9372-C78C-49BB-DC5FD2B1A2D0}"/>
              </a:ext>
            </a:extLst>
          </p:cNvPr>
          <p:cNvSpPr txBox="1"/>
          <p:nvPr/>
        </p:nvSpPr>
        <p:spPr>
          <a:xfrm>
            <a:off x="428837" y="1826316"/>
            <a:ext cx="11070173" cy="4031873"/>
          </a:xfrm>
          <a:prstGeom prst="rect">
            <a:avLst/>
          </a:prstGeom>
          <a:solidFill>
            <a:schemeClr val="bg1"/>
          </a:solidFill>
          <a:ln w="28575">
            <a:solidFill>
              <a:srgbClr val="4472C4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rgbClr val="00A1CC"/>
                </a:solidFill>
                <a:ea typeface="Calibri"/>
                <a:cs typeface="Calibri"/>
              </a:rPr>
              <a:t>The following off shelf sites are dedicated to featuring Member Only promotional activity;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Grocery End 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Grocery End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Chilled End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Freezer Door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Bakery Stand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BWS End 2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A1CC"/>
                </a:solidFill>
                <a:ea typeface="Calibri"/>
                <a:cs typeface="Calibri"/>
              </a:rPr>
              <a:t>Wine Tower 2</a:t>
            </a:r>
          </a:p>
          <a:p>
            <a:r>
              <a:rPr lang="en-GB" sz="2000" i="1" dirty="0">
                <a:solidFill>
                  <a:srgbClr val="00A1CC"/>
                </a:solidFill>
                <a:ea typeface="Calibri"/>
                <a:cs typeface="Calibri"/>
              </a:rPr>
              <a:t>Unless specifically agreed as part of the promotional planning process, there shouldn’t be any deals in this space without a Member Only offer</a:t>
            </a:r>
          </a:p>
        </p:txBody>
      </p:sp>
    </p:spTree>
    <p:extLst>
      <p:ext uri="{BB962C8B-B14F-4D97-AF65-F5344CB8AC3E}">
        <p14:creationId xmlns:p14="http://schemas.microsoft.com/office/powerpoint/2010/main" val="4171909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3"/>
            <a:ext cx="12216570" cy="145287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Step 1 : identify the deal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membership guardrails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5EEC1D-FF83-D339-E50B-E9E01B09C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34" y="1925379"/>
            <a:ext cx="11345332" cy="47364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1AA069-FED7-9775-752C-65E5824C5546}"/>
              </a:ext>
            </a:extLst>
          </p:cNvPr>
          <p:cNvSpPr/>
          <p:nvPr/>
        </p:nvSpPr>
        <p:spPr>
          <a:xfrm>
            <a:off x="10177202" y="131929"/>
            <a:ext cx="1506194" cy="1583197"/>
          </a:xfrm>
          <a:prstGeom prst="roundRect">
            <a:avLst/>
          </a:prstGeom>
          <a:solidFill>
            <a:srgbClr val="00A1CC"/>
          </a:solidFill>
          <a:ln>
            <a:solidFill>
              <a:srgbClr val="00A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aseline="0" dirty="0">
                <a:solidFill>
                  <a:srgbClr val="FFFFFF"/>
                </a:solidFill>
                <a:latin typeface="Avenir Next LT Pro"/>
              </a:rPr>
              <a:t>Contact your category buyer with any questions </a:t>
            </a:r>
            <a:r>
              <a:rPr lang="en-GB" sz="1400" dirty="0">
                <a:latin typeface="Avenir Next LT Pro"/>
                <a:ea typeface="Avenir Next LT Pro"/>
                <a:cs typeface="Avenir Next LT Pro"/>
              </a:rPr>
              <a:t>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92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3"/>
            <a:ext cx="12216570" cy="1452879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Step 1 : identify the deal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other channels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CDC115-BBB1-B6FA-8412-0573677D0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5" y="1584808"/>
            <a:ext cx="11458290" cy="496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6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6A3E9-F079-0D9B-9720-08116E9DBB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63" b="42633"/>
          <a:stretch/>
        </p:blipFill>
        <p:spPr>
          <a:xfrm>
            <a:off x="640770" y="3290424"/>
            <a:ext cx="7752732" cy="1772464"/>
          </a:xfrm>
          <a:prstGeom prst="rect">
            <a:avLst/>
          </a:prstGeom>
        </p:spPr>
      </p:pic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4"/>
            <a:ext cx="12216570" cy="1299866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Step 3 : fund the deal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member only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0AA75-1FBC-264E-A326-14165BBB089F}"/>
              </a:ext>
            </a:extLst>
          </p:cNvPr>
          <p:cNvSpPr txBox="1"/>
          <p:nvPr/>
        </p:nvSpPr>
        <p:spPr>
          <a:xfrm>
            <a:off x="-268478" y="1477086"/>
            <a:ext cx="1272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For </a:t>
            </a:r>
            <a:r>
              <a:rPr lang="en-GB" sz="2000" b="1" u="sng" dirty="0"/>
              <a:t>Member Only</a:t>
            </a:r>
            <a:r>
              <a:rPr lang="en-GB" sz="2000" b="1" dirty="0"/>
              <a:t>, the 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</a:rPr>
              <a:t>“Incremental Member Funding” </a:t>
            </a:r>
            <a:r>
              <a:rPr lang="en-GB" b="1" i="1" dirty="0">
                <a:solidFill>
                  <a:schemeClr val="accent5">
                    <a:lumMod val="75000"/>
                  </a:schemeClr>
                </a:solidFill>
              </a:rPr>
              <a:t>(FRTS opt in) </a:t>
            </a:r>
            <a:r>
              <a:rPr lang="en-GB" sz="2000" b="1" dirty="0"/>
              <a:t>+</a:t>
            </a:r>
            <a:r>
              <a:rPr lang="en-GB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GB" sz="2000" b="1" dirty="0">
                <a:solidFill>
                  <a:srgbClr val="FF0000"/>
                </a:solidFill>
              </a:rPr>
              <a:t>“All-Customer Funding” </a:t>
            </a:r>
            <a:r>
              <a:rPr lang="en-GB" b="1" i="1" dirty="0">
                <a:solidFill>
                  <a:srgbClr val="FF0000"/>
                </a:solidFill>
              </a:rPr>
              <a:t>(Standard offer)</a:t>
            </a:r>
            <a:r>
              <a:rPr lang="en-GB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2000" b="1" dirty="0"/>
              <a:t>= </a:t>
            </a:r>
            <a:r>
              <a:rPr lang="en-GB" sz="2000" b="1" dirty="0">
                <a:solidFill>
                  <a:srgbClr val="00B050"/>
                </a:solidFill>
              </a:rPr>
              <a:t>“Member Only Funding” </a:t>
            </a:r>
            <a:r>
              <a:rPr lang="en-GB" b="1" i="1" dirty="0">
                <a:solidFill>
                  <a:srgbClr val="00B050"/>
                </a:solidFill>
              </a:rPr>
              <a:t>(Total TCG offer)</a:t>
            </a:r>
            <a:endParaRPr lang="en-GB" sz="2000" b="1" i="1" dirty="0">
              <a:solidFill>
                <a:srgbClr val="00B05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67E1D7-E986-89AC-E40B-EE34DED939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904" r="527" b="37378"/>
          <a:stretch/>
        </p:blipFill>
        <p:spPr>
          <a:xfrm>
            <a:off x="8393502" y="3290424"/>
            <a:ext cx="3140016" cy="1934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7FFBCF-B7F2-0910-66B6-EAD714F358AC}"/>
              </a:ext>
            </a:extLst>
          </p:cNvPr>
          <p:cNvSpPr txBox="1"/>
          <p:nvPr/>
        </p:nvSpPr>
        <p:spPr>
          <a:xfrm>
            <a:off x="3033945" y="2453332"/>
            <a:ext cx="636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u="sng" dirty="0"/>
              <a:t>E.g. below… </a:t>
            </a:r>
            <a:r>
              <a:rPr lang="en-GB" sz="2400" b="1" u="sng" dirty="0">
                <a:solidFill>
                  <a:schemeClr val="accent5">
                    <a:lumMod val="75000"/>
                  </a:schemeClr>
                </a:solidFill>
              </a:rPr>
              <a:t>£0.17 </a:t>
            </a:r>
            <a:r>
              <a:rPr lang="en-GB" sz="2400" b="1" u="sng" dirty="0"/>
              <a:t>+ </a:t>
            </a:r>
            <a:r>
              <a:rPr lang="en-GB" sz="2400" b="1" u="sng" dirty="0">
                <a:solidFill>
                  <a:srgbClr val="FF0000"/>
                </a:solidFill>
              </a:rPr>
              <a:t>£0.32   </a:t>
            </a:r>
            <a:r>
              <a:rPr lang="en-GB" sz="2400" b="1" u="sng" dirty="0"/>
              <a:t>=    </a:t>
            </a:r>
            <a:r>
              <a:rPr lang="en-GB" sz="2400" b="1" u="sng" dirty="0">
                <a:solidFill>
                  <a:srgbClr val="00B050"/>
                </a:solidFill>
              </a:rPr>
              <a:t>£0.49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D23561-1CCB-D72A-9E10-D3ED5562CD91}"/>
              </a:ext>
            </a:extLst>
          </p:cNvPr>
          <p:cNvCxnSpPr>
            <a:cxnSpLocks/>
          </p:cNvCxnSpPr>
          <p:nvPr/>
        </p:nvCxnSpPr>
        <p:spPr>
          <a:xfrm>
            <a:off x="8810113" y="2854170"/>
            <a:ext cx="565556" cy="121749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5E8817-0D72-A88B-F5F0-33C1E29A8131}"/>
              </a:ext>
            </a:extLst>
          </p:cNvPr>
          <p:cNvCxnSpPr>
            <a:cxnSpLocks/>
          </p:cNvCxnSpPr>
          <p:nvPr/>
        </p:nvCxnSpPr>
        <p:spPr>
          <a:xfrm>
            <a:off x="5755094" y="2844195"/>
            <a:ext cx="4075683" cy="1934839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01D79D9-EC21-DA1F-939C-BFF725B9F3DB}"/>
              </a:ext>
            </a:extLst>
          </p:cNvPr>
          <p:cNvCxnSpPr>
            <a:cxnSpLocks/>
          </p:cNvCxnSpPr>
          <p:nvPr/>
        </p:nvCxnSpPr>
        <p:spPr>
          <a:xfrm>
            <a:off x="7260105" y="2854170"/>
            <a:ext cx="3907766" cy="19248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436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E87C2-90C9-AB14-9E96-DAC6DD478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63" b="42633"/>
          <a:stretch/>
        </p:blipFill>
        <p:spPr>
          <a:xfrm>
            <a:off x="253981" y="3206617"/>
            <a:ext cx="8904074" cy="2035689"/>
          </a:xfrm>
          <a:prstGeom prst="rect">
            <a:avLst/>
          </a:prstGeom>
        </p:spPr>
      </p:pic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4"/>
            <a:ext cx="12216570" cy="1299866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Step 3 : fund the deal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 member enhanced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0AA75-1FBC-264E-A326-14165BBB089F}"/>
              </a:ext>
            </a:extLst>
          </p:cNvPr>
          <p:cNvSpPr txBox="1"/>
          <p:nvPr/>
        </p:nvSpPr>
        <p:spPr>
          <a:xfrm>
            <a:off x="65606" y="1438918"/>
            <a:ext cx="120607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For </a:t>
            </a:r>
            <a:r>
              <a:rPr lang="en-GB" sz="2000" b="1" u="sng" dirty="0"/>
              <a:t>Member Enhanced</a:t>
            </a:r>
            <a:r>
              <a:rPr lang="en-GB" sz="2000" b="1" dirty="0"/>
              <a:t>, the </a:t>
            </a:r>
            <a:r>
              <a:rPr lang="en-GB" sz="2000" b="1" dirty="0">
                <a:solidFill>
                  <a:srgbClr val="00B050"/>
                </a:solidFill>
              </a:rPr>
              <a:t>“Member Only Funding” </a:t>
            </a:r>
            <a:r>
              <a:rPr lang="en-GB" b="1" i="1" dirty="0">
                <a:solidFill>
                  <a:srgbClr val="00B050"/>
                </a:solidFill>
              </a:rPr>
              <a:t>(Total TCG offer) </a:t>
            </a:r>
            <a:r>
              <a:rPr lang="en-GB" b="1" dirty="0"/>
              <a:t>and</a:t>
            </a:r>
            <a:r>
              <a:rPr lang="en-GB" b="1" i="1" dirty="0">
                <a:solidFill>
                  <a:srgbClr val="00B050"/>
                </a:solidFill>
              </a:rPr>
              <a:t> </a:t>
            </a:r>
            <a:r>
              <a:rPr lang="en-GB" sz="1800" b="1" dirty="0">
                <a:solidFill>
                  <a:schemeClr val="accent5">
                    <a:lumMod val="75000"/>
                  </a:schemeClr>
                </a:solidFill>
              </a:rPr>
              <a:t>“Incremental Member Funding” </a:t>
            </a:r>
            <a:r>
              <a:rPr lang="en-GB" b="1" i="1" dirty="0">
                <a:solidFill>
                  <a:schemeClr val="accent5">
                    <a:lumMod val="75000"/>
                  </a:schemeClr>
                </a:solidFill>
              </a:rPr>
              <a:t>(FRTS opt in) </a:t>
            </a:r>
            <a:r>
              <a:rPr lang="en-GB" b="1" u="sng" dirty="0"/>
              <a:t>should be the same</a:t>
            </a:r>
            <a:endParaRPr lang="en-GB" sz="2000" b="1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FFBCF-B7F2-0910-66B6-EAD714F358AC}"/>
              </a:ext>
            </a:extLst>
          </p:cNvPr>
          <p:cNvSpPr txBox="1"/>
          <p:nvPr/>
        </p:nvSpPr>
        <p:spPr>
          <a:xfrm>
            <a:off x="3033945" y="2453332"/>
            <a:ext cx="6366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u="sng" dirty="0"/>
              <a:t>E.g. below… </a:t>
            </a:r>
            <a:r>
              <a:rPr lang="en-GB" sz="2400" b="1" u="sng" dirty="0">
                <a:solidFill>
                  <a:srgbClr val="00B050"/>
                </a:solidFill>
              </a:rPr>
              <a:t>£0.16 </a:t>
            </a:r>
            <a:r>
              <a:rPr lang="en-GB" sz="2400" b="1" u="sng" dirty="0"/>
              <a:t>is the same as </a:t>
            </a:r>
            <a:r>
              <a:rPr lang="en-GB" sz="2400" b="1" u="sng" dirty="0">
                <a:solidFill>
                  <a:schemeClr val="accent5">
                    <a:lumMod val="75000"/>
                  </a:schemeClr>
                </a:solidFill>
              </a:rPr>
              <a:t>£0.16 </a:t>
            </a:r>
            <a:endParaRPr lang="en-GB" sz="2400" b="1" u="sng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48378C-C36B-153E-8CDF-FF09495D3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787"/>
          <a:stretch/>
        </p:blipFill>
        <p:spPr>
          <a:xfrm>
            <a:off x="9158055" y="3206619"/>
            <a:ext cx="2769539" cy="288273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D23561-1CCB-D72A-9E10-D3ED5562CD91}"/>
              </a:ext>
            </a:extLst>
          </p:cNvPr>
          <p:cNvCxnSpPr>
            <a:cxnSpLocks/>
          </p:cNvCxnSpPr>
          <p:nvPr/>
        </p:nvCxnSpPr>
        <p:spPr>
          <a:xfrm>
            <a:off x="5806626" y="2804291"/>
            <a:ext cx="4001608" cy="254408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5E8817-0D72-A88B-F5F0-33C1E29A8131}"/>
              </a:ext>
            </a:extLst>
          </p:cNvPr>
          <p:cNvCxnSpPr>
            <a:cxnSpLocks/>
          </p:cNvCxnSpPr>
          <p:nvPr/>
        </p:nvCxnSpPr>
        <p:spPr>
          <a:xfrm>
            <a:off x="8872663" y="2804291"/>
            <a:ext cx="1875850" cy="2438015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7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570" y="0"/>
            <a:ext cx="12216570" cy="85371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</a:rPr>
              <a:t> hive: member volume sales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26F6B9-7C7F-3827-B30F-D9C66926AA1F}"/>
              </a:ext>
            </a:extLst>
          </p:cNvPr>
          <p:cNvSpPr txBox="1"/>
          <p:nvPr/>
        </p:nvSpPr>
        <p:spPr>
          <a:xfrm>
            <a:off x="8775121" y="131929"/>
            <a:ext cx="3312543" cy="1384995"/>
          </a:xfrm>
          <a:prstGeom prst="rect">
            <a:avLst/>
          </a:prstGeom>
          <a:solidFill>
            <a:srgbClr val="93D7E9"/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Use the following link for more info on Hive </a:t>
            </a:r>
            <a:r>
              <a:rPr lang="en-GB" sz="1400" dirty="0">
                <a:hlinkClick r:id="rId3" tooltip="https://www.coopsupplierhub.com/hive"/>
              </a:rPr>
              <a:t>https://www.coopsupplierhub.com/hive</a:t>
            </a:r>
            <a:endParaRPr lang="en-GB" sz="1400" dirty="0"/>
          </a:p>
          <a:p>
            <a:r>
              <a:rPr lang="en-GB" sz="1400" dirty="0"/>
              <a:t>For sign up queries, the below</a:t>
            </a:r>
          </a:p>
          <a:p>
            <a:r>
              <a:rPr lang="en-GB" sz="1400" dirty="0">
                <a:hlinkClick r:id="rId4" tooltip="mailto:coop-cs@circana.com"/>
              </a:rPr>
              <a:t>Coop-CS@circana.com</a:t>
            </a:r>
            <a:endParaRPr lang="en-GB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D0ED64-FCA8-27D1-536A-086A1F5FB241}"/>
              </a:ext>
            </a:extLst>
          </p:cNvPr>
          <p:cNvSpPr txBox="1"/>
          <p:nvPr/>
        </p:nvSpPr>
        <p:spPr>
          <a:xfrm>
            <a:off x="104335" y="985645"/>
            <a:ext cx="83150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There are reports available through Hive to understand the performance of your Membership deals. Please refer to the following guides or the links on the right for more information.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518D20-0006-B5E5-F903-109A14CA38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948"/>
          <a:stretch/>
        </p:blipFill>
        <p:spPr>
          <a:xfrm>
            <a:off x="1676618" y="2115709"/>
            <a:ext cx="4120334" cy="44918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BC26CB-2AFC-4AA3-608C-AC86ADD76C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488" b="23167"/>
          <a:stretch/>
        </p:blipFill>
        <p:spPr>
          <a:xfrm>
            <a:off x="5926347" y="2040905"/>
            <a:ext cx="4416966" cy="3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70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ut Blue Squircle.png" descr="Cut Blue Squircle.png">
            <a:extLst>
              <a:ext uri="{FF2B5EF4-FFF2-40B4-BE49-F238E27FC236}">
                <a16:creationId xmlns:a16="http://schemas.microsoft.com/office/drawing/2014/main" id="{A154E56A-C43D-71FF-2F95-1155058BE3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570" y="0"/>
            <a:ext cx="12216570" cy="853715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E47B9C8-EFE8-6514-5F24-C385ED109CAF}"/>
              </a:ext>
            </a:extLst>
          </p:cNvPr>
          <p:cNvSpPr txBox="1">
            <a:spLocks/>
          </p:cNvSpPr>
          <p:nvPr/>
        </p:nvSpPr>
        <p:spPr>
          <a:xfrm>
            <a:off x="225106" y="131929"/>
            <a:ext cx="10925115" cy="8537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cap="all" baseline="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1"/>
                </a:solidFill>
              </a:rPr>
              <a:t> hive: member volume sales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26F6B9-7C7F-3827-B30F-D9C66926AA1F}"/>
              </a:ext>
            </a:extLst>
          </p:cNvPr>
          <p:cNvSpPr txBox="1"/>
          <p:nvPr/>
        </p:nvSpPr>
        <p:spPr>
          <a:xfrm>
            <a:off x="8775121" y="131929"/>
            <a:ext cx="3312543" cy="1384995"/>
          </a:xfrm>
          <a:prstGeom prst="rect">
            <a:avLst/>
          </a:prstGeom>
          <a:solidFill>
            <a:srgbClr val="93D7E9"/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Use the following link for more info on Hive </a:t>
            </a:r>
            <a:r>
              <a:rPr lang="en-GB" sz="1400" dirty="0">
                <a:hlinkClick r:id="rId3" tooltip="https://www.coopsupplierhub.com/hive"/>
              </a:rPr>
              <a:t>https://www.coopsupplierhub.com/hive</a:t>
            </a:r>
            <a:endParaRPr lang="en-GB" sz="1400" dirty="0"/>
          </a:p>
          <a:p>
            <a:r>
              <a:rPr lang="en-GB" sz="1400" dirty="0"/>
              <a:t>For sign up queries, the below</a:t>
            </a:r>
          </a:p>
          <a:p>
            <a:r>
              <a:rPr lang="en-GB" sz="1400" dirty="0">
                <a:hlinkClick r:id="rId4" tooltip="mailto:coop-cs@circana.com"/>
              </a:rPr>
              <a:t>Coop-CS@circana.com</a:t>
            </a:r>
            <a:endParaRPr lang="en-GB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FCB71-DAC5-2AE5-0F42-B250ADE34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67" y="1516924"/>
            <a:ext cx="9949991" cy="52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86797"/>
      </p:ext>
    </p:extLst>
  </p:cSld>
  <p:clrMapOvr>
    <a:masterClrMapping/>
  </p:clrMapOvr>
</p:sld>
</file>

<file path=ppt/theme/theme1.xml><?xml version="1.0" encoding="utf-8"?>
<a:theme xmlns:a="http://schemas.openxmlformats.org/drawingml/2006/main" name="Co-op PPT Theme">
  <a:themeElements>
    <a:clrScheme name="Co-op colour theme">
      <a:dk1>
        <a:sysClr val="windowText" lastClr="000000"/>
      </a:dk1>
      <a:lt1>
        <a:sysClr val="window" lastClr="FFFFFF"/>
      </a:lt1>
      <a:dk2>
        <a:srgbClr val="003057"/>
      </a:dk2>
      <a:lt2>
        <a:srgbClr val="BFE7F2"/>
      </a:lt2>
      <a:accent1>
        <a:srgbClr val="00A1CC"/>
      </a:accent1>
      <a:accent2>
        <a:srgbClr val="FF94BF"/>
      </a:accent2>
      <a:accent3>
        <a:srgbClr val="FFA465"/>
      </a:accent3>
      <a:accent4>
        <a:srgbClr val="E1EC54"/>
      </a:accent4>
      <a:accent5>
        <a:srgbClr val="FFD245"/>
      </a:accent5>
      <a:accent6>
        <a:srgbClr val="BFBFFD"/>
      </a:accent6>
      <a:hlink>
        <a:srgbClr val="00A1CC"/>
      </a:hlink>
      <a:folHlink>
        <a:srgbClr val="C164C9"/>
      </a:folHlink>
    </a:clrScheme>
    <a:fontScheme name="Co-op font theme">
      <a:majorFont>
        <a:latin typeface="Co-op Headline 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4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D0238344-8C29-FC43-9430-980DF7DBAA9E}" vid="{738F652B-FA74-7244-BBDF-E5608052AA6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C032C2AF60F14E8D53BA07505468F7" ma:contentTypeVersion="16" ma:contentTypeDescription="Create a new document." ma:contentTypeScope="" ma:versionID="85e7e02f471fca29ea348eeb82ae099c">
  <xsd:schema xmlns:xsd="http://www.w3.org/2001/XMLSchema" xmlns:xs="http://www.w3.org/2001/XMLSchema" xmlns:p="http://schemas.microsoft.com/office/2006/metadata/properties" xmlns:ns2="0ccb0839-fdba-4cad-954d-d82f201f6088" xmlns:ns3="ec6a35a2-078c-4690-9aba-7b34f73ec7cd" targetNamespace="http://schemas.microsoft.com/office/2006/metadata/properties" ma:root="true" ma:fieldsID="37c6df2535678d6435951a6bd9b903c0" ns2:_="" ns3:_="">
    <xsd:import namespace="0ccb0839-fdba-4cad-954d-d82f201f6088"/>
    <xsd:import namespace="ec6a35a2-078c-4690-9aba-7b34f73ec7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cb0839-fdba-4cad-954d-d82f201f60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b9ca7c4-3d60-4112-9586-c18b40cff0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6a35a2-078c-4690-9aba-7b34f73ec7c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84bda42-2b90-4348-8bd9-a6892a2ad896}" ma:internalName="TaxCatchAll" ma:showField="CatchAllData" ma:web="ec6a35a2-078c-4690-9aba-7b34f73ec7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cb0839-fdba-4cad-954d-d82f201f6088">
      <Terms xmlns="http://schemas.microsoft.com/office/infopath/2007/PartnerControls"/>
    </lcf76f155ced4ddcb4097134ff3c332f>
    <TaxCatchAll xmlns="ec6a35a2-078c-4690-9aba-7b34f73ec7c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91A423-0AB4-420C-84C0-D35202D8BF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cb0839-fdba-4cad-954d-d82f201f6088"/>
    <ds:schemaRef ds:uri="ec6a35a2-078c-4690-9aba-7b34f73ec7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ABC190-577C-405A-BCBE-3E6A350441F3}">
  <ds:schemaRefs>
    <ds:schemaRef ds:uri="http://purl.org/dc/dcmitype/"/>
    <ds:schemaRef ds:uri="ec6a35a2-078c-4690-9aba-7b34f73ec7cd"/>
    <ds:schemaRef ds:uri="http://schemas.microsoft.com/office/2006/metadata/properties"/>
    <ds:schemaRef ds:uri="http://schemas.microsoft.com/office/2006/documentManagement/types"/>
    <ds:schemaRef ds:uri="0ccb0839-fdba-4cad-954d-d82f201f6088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966A97B-7798-4260-BD79-E96DED4D34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0d3635-b9d1-49b6-b6f4-18a3ba491178}" enabled="1" method="Privileged" siteId="{834fb7b4-624d-4de8-a977-2d46ad979bd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Co-op PowerPoint Template  Impact</Template>
  <TotalTime>10314</TotalTime>
  <Words>747</Words>
  <Application>Microsoft Office PowerPoint</Application>
  <PresentationFormat>Widescreen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Avenir Next LT Pro Demi</vt:lpstr>
      <vt:lpstr>Wingdings</vt:lpstr>
      <vt:lpstr>Arial</vt:lpstr>
      <vt:lpstr>Impact</vt:lpstr>
      <vt:lpstr>Avenir Next LT Pro</vt:lpstr>
      <vt:lpstr>Aptos</vt:lpstr>
      <vt:lpstr>Co-op PPT Theme</vt:lpstr>
      <vt:lpstr>MEMBERSHIP promotions supplier guide</vt:lpstr>
      <vt:lpstr>Why become a coop member?</vt:lpstr>
      <vt:lpstr>How to become a coop member?</vt:lpstr>
      <vt:lpstr>PowerPoint Presentation</vt:lpstr>
      <vt:lpstr>PowerPoint Presentation</vt:lpstr>
      <vt:lpstr>PowerPoint Presentation</vt:lpstr>
      <vt:lpstr>PowerPoint Presentation</vt:lpstr>
      <vt:lpstr> Types of member promotions</vt:lpstr>
      <vt:lpstr> EDLP, WIGIG &amp; Seasonal</vt:lpstr>
      <vt:lpstr>Step 1 : identify the deal  member only space in tcg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to the template Custom layouts and example slides</dc:title>
  <dc:creator>Rachel Hardwick (Group Marketing)</dc:creator>
  <cp:lastModifiedBy>Will Grabe (127342 Commercial Operations)</cp:lastModifiedBy>
  <cp:revision>6</cp:revision>
  <dcterms:created xsi:type="dcterms:W3CDTF">2024-07-10T13:11:03Z</dcterms:created>
  <dcterms:modified xsi:type="dcterms:W3CDTF">2025-06-04T13:41:37Z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0x010100C8C032C2AF60F14E8D53BA07505468F7</vt:lpwstr>
  </property>
  <property fmtid="{D5CDD505-2E9C-101B-9397-08002B2CF9AE}" pid="3" name="MSIP_Label_f20d3635-b9d1-49b6-b6f4-18a3ba491178_Enabled">
    <vt:lpwstr>true</vt:lpwstr>
  </property>
  <property fmtid="{D5CDD505-2E9C-101B-9397-08002B2CF9AE}" pid="4" name="MSIP_Label_f20d3635-b9d1-49b6-b6f4-18a3ba491178_SetDate">
    <vt:lpwstr>2024-07-22T16:19:42Z</vt:lpwstr>
  </property>
  <property fmtid="{D5CDD505-2E9C-101B-9397-08002B2CF9AE}" pid="5" name="MSIP_Label_f20d3635-b9d1-49b6-b6f4-18a3ba491178_Method">
    <vt:lpwstr>Privileged</vt:lpwstr>
  </property>
  <property fmtid="{D5CDD505-2E9C-101B-9397-08002B2CF9AE}" pid="6" name="MSIP_Label_f20d3635-b9d1-49b6-b6f4-18a3ba491178_Name">
    <vt:lpwstr>COOP-Internal</vt:lpwstr>
  </property>
  <property fmtid="{D5CDD505-2E9C-101B-9397-08002B2CF9AE}" pid="7" name="MSIP_Label_f20d3635-b9d1-49b6-b6f4-18a3ba491178_SiteId">
    <vt:lpwstr>834fb7b4-624d-4de8-a977-2d46ad979bd9</vt:lpwstr>
  </property>
  <property fmtid="{D5CDD505-2E9C-101B-9397-08002B2CF9AE}" pid="8" name="MSIP_Label_f20d3635-b9d1-49b6-b6f4-18a3ba491178_ActionId">
    <vt:lpwstr>ab00585b-018f-4a80-8a27-3b5f2e208734</vt:lpwstr>
  </property>
  <property fmtid="{D5CDD505-2E9C-101B-9397-08002B2CF9AE}" pid="9" name="MSIP_Label_f20d3635-b9d1-49b6-b6f4-18a3ba491178_ContentBits">
    <vt:lpwstr>3</vt:lpwstr>
  </property>
  <property fmtid="{D5CDD505-2E9C-101B-9397-08002B2CF9AE}" pid="10" name="ClassificationContentMarkingFooterLocations">
    <vt:lpwstr>Co-op PPT Theme:9</vt:lpwstr>
  </property>
  <property fmtid="{D5CDD505-2E9C-101B-9397-08002B2CF9AE}" pid="11" name="ClassificationContentMarkingFooterText">
    <vt:lpwstr>BUSINESS USE </vt:lpwstr>
  </property>
  <property fmtid="{D5CDD505-2E9C-101B-9397-08002B2CF9AE}" pid="12" name="MediaServiceImageTags">
    <vt:lpwstr/>
  </property>
</Properties>
</file>