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45" r:id="rId5"/>
    <p:sldId id="280" r:id="rId6"/>
    <p:sldId id="319" r:id="rId7"/>
    <p:sldId id="365" r:id="rId8"/>
    <p:sldId id="359" r:id="rId9"/>
    <p:sldId id="366" r:id="rId10"/>
    <p:sldId id="355" r:id="rId11"/>
    <p:sldId id="356" r:id="rId12"/>
    <p:sldId id="364" r:id="rId13"/>
    <p:sldId id="374" r:id="rId14"/>
    <p:sldId id="373" r:id="rId15"/>
    <p:sldId id="299" r:id="rId16"/>
    <p:sldId id="336" r:id="rId17"/>
    <p:sldId id="329" r:id="rId18"/>
    <p:sldId id="330" r:id="rId19"/>
    <p:sldId id="286" r:id="rId2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B29"/>
    <a:srgbClr val="FF6600"/>
    <a:srgbClr val="0D6A37"/>
    <a:srgbClr val="93BE47"/>
    <a:srgbClr val="0B3656"/>
    <a:srgbClr val="F15A29"/>
    <a:srgbClr val="95BD46"/>
    <a:srgbClr val="093756"/>
    <a:srgbClr val="582D5B"/>
    <a:srgbClr val="B63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 autoAdjust="0"/>
    <p:restoredTop sz="78838" autoAdjust="0"/>
  </p:normalViewPr>
  <p:slideViewPr>
    <p:cSldViewPr snapToGrid="0">
      <p:cViewPr varScale="1">
        <p:scale>
          <a:sx n="93" d="100"/>
          <a:sy n="93" d="100"/>
        </p:scale>
        <p:origin x="162" y="84"/>
      </p:cViewPr>
      <p:guideLst/>
    </p:cSldViewPr>
  </p:slideViewPr>
  <p:outlineViewPr>
    <p:cViewPr>
      <p:scale>
        <a:sx n="33" d="100"/>
        <a:sy n="33" d="100"/>
      </p:scale>
      <p:origin x="0" y="-1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511239881527911"/>
          <c:y val="5.3834367070799534E-2"/>
          <c:w val="0.55949006276915358"/>
          <c:h val="0.870325920130461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Very/Somewhat Satisfied</c:v>
                </c:pt>
              </c:strCache>
            </c:strRef>
          </c:tx>
          <c:spPr>
            <a:solidFill>
              <a:srgbClr val="116B3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6.24607709405749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0C-4E73-A397-66E974D3670A}"/>
                </c:ext>
              </c:extLst>
            </c:dLbl>
            <c:dLbl>
              <c:idx val="1"/>
              <c:layout>
                <c:manualLayout>
                  <c:x val="-6.92132867179345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0C-4E73-A397-66E974D3670A}"/>
                </c:ext>
              </c:extLst>
            </c:dLbl>
            <c:dLbl>
              <c:idx val="2"/>
              <c:layout>
                <c:manualLayout>
                  <c:x val="-5.57082551632154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0C-4E73-A397-66E974D3670A}"/>
                </c:ext>
              </c:extLst>
            </c:dLbl>
            <c:dLbl>
              <c:idx val="3"/>
              <c:layout>
                <c:manualLayout>
                  <c:x val="-6.24607709405749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0C-4E73-A397-66E974D3670A}"/>
                </c:ext>
              </c:extLst>
            </c:dLbl>
            <c:dLbl>
              <c:idx val="4"/>
              <c:layout>
                <c:manualLayout>
                  <c:x val="-6.75251577735946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0C-4E73-A397-66E974D3670A}"/>
                </c:ext>
              </c:extLst>
            </c:dLbl>
            <c:dLbl>
              <c:idx val="5"/>
              <c:layout>
                <c:manualLayout>
                  <c:x val="-7.090141566227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0C-4E73-A397-66E974D367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Quality of Health Care Coverage</c:v>
                </c:pt>
                <c:pt idx="1">
                  <c:v>Plan's Overall Ease of Use</c:v>
                </c:pt>
                <c:pt idx="2">
                  <c:v>Health Care Expense Recordkeeping</c:v>
                </c:pt>
                <c:pt idx="3">
                  <c:v>Breadth of Health Care Coverage</c:v>
                </c:pt>
                <c:pt idx="4">
                  <c:v>Tax Savings</c:v>
                </c:pt>
                <c:pt idx="5">
                  <c:v>Health Care Cost Management Help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0.89</c:v>
                </c:pt>
                <c:pt idx="1">
                  <c:v>0.87</c:v>
                </c:pt>
                <c:pt idx="2">
                  <c:v>0.84</c:v>
                </c:pt>
                <c:pt idx="3">
                  <c:v>0.83</c:v>
                </c:pt>
                <c:pt idx="4">
                  <c:v>0.82</c:v>
                </c:pt>
                <c:pt idx="5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C-4E73-A397-66E974D36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180794224"/>
        <c:axId val="1180785904"/>
      </c:barChart>
      <c:catAx>
        <c:axId val="118079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785904"/>
        <c:crosses val="autoZero"/>
        <c:auto val="0"/>
        <c:lblAlgn val="ctr"/>
        <c:lblOffset val="100"/>
        <c:noMultiLvlLbl val="0"/>
      </c:catAx>
      <c:valAx>
        <c:axId val="118078590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794224"/>
        <c:crosses val="autoZero"/>
        <c:crossBetween val="between"/>
        <c:majorUnit val="0.2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18" tIns="46408" rIns="92818" bIns="464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18" tIns="46408" rIns="92818" bIns="46408" rtlCol="0"/>
          <a:lstStyle>
            <a:lvl1pPr algn="r">
              <a:defRPr sz="1200"/>
            </a:lvl1pPr>
          </a:lstStyle>
          <a:p>
            <a:fld id="{C6AE0926-EF9F-4DF1-AB11-70DD998DDD9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8" tIns="46408" rIns="92818" bIns="464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4"/>
            <a:ext cx="5486400" cy="3660458"/>
          </a:xfrm>
          <a:prstGeom prst="rect">
            <a:avLst/>
          </a:prstGeom>
        </p:spPr>
        <p:txBody>
          <a:bodyPr vert="horz" lIns="92818" tIns="46408" rIns="92818" bIns="464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2818" tIns="46408" rIns="92818" bIns="464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6434"/>
          </a:xfrm>
          <a:prstGeom prst="rect">
            <a:avLst/>
          </a:prstGeom>
        </p:spPr>
        <p:txBody>
          <a:bodyPr vert="horz" lIns="92818" tIns="46408" rIns="92818" bIns="46408" rtlCol="0" anchor="b"/>
          <a:lstStyle>
            <a:lvl1pPr algn="r">
              <a:defRPr sz="1200"/>
            </a:lvl1pPr>
          </a:lstStyle>
          <a:p>
            <a:fld id="{BD60537E-1DFC-492A-AD42-18FBD9E1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0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0537E-1DFC-492A-AD42-18FBD9E1BE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4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48F9-5D84-4CF3-9299-E78FDCF6E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22966-F6A1-4131-8BD3-32344E627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F7EEA-F73C-43DE-B91F-8528DB5E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5A636-3E3B-4778-95C7-46EAF604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923D4-A3E2-45DB-9CE4-FD3C18D4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7E94-EF94-4D7E-807F-67D66E15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3FC05-0568-43D3-90D4-7D789ADFB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EB60A-39A7-4A18-B330-1322E23E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0B607-444B-4532-8A1C-267DBF7A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AD2CC-6CB3-4964-A567-3D638296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B989D2-C1C4-4202-95AB-064830490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19D1B-A9C3-4A2E-91F2-4ACE32481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6ADBB-18B5-4A21-A147-B4814B81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01BF-8F95-41B5-82CD-4D590FA4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07CAF-05CF-4B3C-A359-058CA628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3FEB-0CE3-4EDA-B08D-0F4C0FB2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9B9F7-7AC6-478E-934B-8916A5EEF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1ACE3-976B-44FD-8D25-9491425E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A4A22-33F0-4761-A7BC-D32C4B8A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DBB4F-79B2-4DEA-B4EC-9C3187A9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9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23DF-3ABF-48AE-AAE0-D6389D00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1F9BD-7DCF-4B13-95A1-90C839D8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DB25-2268-46E2-8A20-ACA05E13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D068C-EB2B-4E89-ABEA-6ACA4F97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FEAFC-8682-413B-8845-079FA2B1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5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9AC0-97D3-45EA-B478-C9F1E79A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96A50-D121-4C44-B86C-839D03177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FF0A5-FF94-41F4-810C-49025B455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40E2A-F9DD-433F-B517-4705BAAD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A31D2-BDDA-4205-B36E-B2606D7A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44C99-ADC7-4F93-BFB3-35A4794D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9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00C4-F832-4728-A89F-92867445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DB231-DF7A-40BE-85C1-5EC2BE4E1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6EC79-1284-4F4E-9D5F-B91FE8DFE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81A0C-CD49-4D0E-890E-5288B3040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1EE71-D867-45DA-96BB-48493B9C5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BDD8F-A1E1-4A90-8952-F4BA08C2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72C41-7055-4D92-8FF2-42058824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76A2F-F213-4DC0-A585-DC623929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0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1D7C4-D1AA-4848-B7C5-A8C665C2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448D1-F36E-4FD7-9827-2B49ADD3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FD650-02D1-4855-87C6-A5A895D6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B4B14-877D-40C2-AFBA-A10BE3F5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ACA62-C95A-4D06-8E04-F89AB982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02669-2CC9-4137-9B3A-DEF0324C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F62F6-9CB7-4B07-8E62-7EC26303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6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88FD-A4DC-40D3-95B0-1AC8C276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8B3B-D301-4B15-B084-CAB80D12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8E60C-C7DB-4B51-90C9-9E46AB425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6F7DE-13AF-4922-91B1-B4CF8317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A33F9-3241-4004-88C9-5D8F334E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879C1-70D0-4395-95A3-0065AF2B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2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9C91-FE9A-4315-B241-E3997738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DA95E-DEE8-4AB3-9610-75A51B462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B7D8A-CE6C-47FE-9FE5-CD422F4B9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414B6-9E98-47F0-AB92-489C8614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09906-E414-47B0-BB02-4C5B1423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2BA8A-3758-49B0-BE57-88B7F500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5258E-E8FA-4DBF-AC7F-B70A496D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1E907-456A-4EC5-B4B5-83E6F4D4E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A7D90-7E3F-4E87-8F54-3A5596873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E4C93-0BDB-4119-8142-33F827633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7C890-7B0F-4C0F-B293-0808830C0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6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78EE110-2F81-49B7-ADB4-BA8B58CC7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1"/>
          <a:stretch/>
        </p:blipFill>
        <p:spPr>
          <a:xfrm>
            <a:off x="0" y="0"/>
            <a:ext cx="12192000" cy="5678905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3394C752-CF23-4137-AE6C-61B37ECA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60" y="4468168"/>
            <a:ext cx="11309511" cy="9048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en-US" altLang="en-US" sz="3600" b="1" dirty="0">
                <a:solidFill>
                  <a:schemeClr val="bg1"/>
                </a:solidFill>
                <a:latin typeface="Century Gothic"/>
                <a:cs typeface="Arial"/>
              </a:rPr>
              <a:t>2025 Benefit Account Offerings</a:t>
            </a:r>
          </a:p>
          <a:p>
            <a:r>
              <a:rPr lang="en-US" alt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Savings Accounts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35C2D22-E386-43A2-AFC6-0AF862B98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9" t="80889" r="3704" b="5295"/>
          <a:stretch/>
        </p:blipFill>
        <p:spPr>
          <a:xfrm>
            <a:off x="8148746" y="5931108"/>
            <a:ext cx="3638093" cy="74617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873A44-D63D-9287-3FD8-2381E116064F}"/>
              </a:ext>
            </a:extLst>
          </p:cNvPr>
          <p:cNvCxnSpPr/>
          <p:nvPr/>
        </p:nvCxnSpPr>
        <p:spPr>
          <a:xfrm>
            <a:off x="8069802" y="5934901"/>
            <a:ext cx="0" cy="6924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oup of colorful icons&#10;&#10;Description automatically generated with low confidence">
            <a:extLst>
              <a:ext uri="{FF2B5EF4-FFF2-40B4-BE49-F238E27FC236}">
                <a16:creationId xmlns:a16="http://schemas.microsoft.com/office/drawing/2014/main" id="{B6C9C1C1-4443-53EE-7821-30FECAE16C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6367"/>
          <a:stretch/>
        </p:blipFill>
        <p:spPr>
          <a:xfrm>
            <a:off x="405161" y="5753819"/>
            <a:ext cx="2500245" cy="11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3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7C19EF-2155-434C-ACA2-B407EBD2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HSAs and Retirement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893927-0630-4C6D-81A4-F95BD5F68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09" y="1321529"/>
            <a:ext cx="11342440" cy="3831771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HSA can be a great resource for retirement, helping you pay for medical expenses and even Medicare Part A, B, and D premiums. 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enroll in Medicare, you must pro-rate your contributions for the number of months you had HSA-qualified coverage, prior to the month your Medicare enrollment is effective. 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turn 65, the 20% tax penalty for using the HSA on non-qualified medical expenses is waived and is subject only to normal income tax.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qualified expenses:</a:t>
            </a:r>
          </a:p>
          <a:p>
            <a:pPr marL="858838" lvl="1" indent="-401638">
              <a:lnSpc>
                <a:spcPct val="100000"/>
              </a:lnSpc>
              <a:spcBef>
                <a:spcPts val="0"/>
              </a:spcBef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Out-of-pocket healthcare expenses while enrolled in Medicare (including Medicare premiums, deductibles, co-insurance and co-pays, but not “Medigap”)</a:t>
            </a:r>
          </a:p>
          <a:p>
            <a:pPr marL="858838" lvl="1" indent="-401638">
              <a:lnSpc>
                <a:spcPct val="100000"/>
              </a:lnSpc>
              <a:spcBef>
                <a:spcPts val="0"/>
              </a:spcBef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 share of health insurance premiums for employer-based coverage (for employees over 65 only)</a:t>
            </a:r>
          </a:p>
          <a:p>
            <a:pPr marL="858838" lvl="1" indent="-401638">
              <a:lnSpc>
                <a:spcPct val="100000"/>
              </a:lnSpc>
              <a:spcBef>
                <a:spcPts val="0"/>
              </a:spcBef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Premiums for COBRA continuation health insurance coverage </a:t>
            </a:r>
          </a:p>
          <a:p>
            <a:pPr marL="858838" lvl="1" indent="-401638">
              <a:lnSpc>
                <a:spcPct val="100000"/>
              </a:lnSpc>
              <a:spcBef>
                <a:spcPts val="0"/>
              </a:spcBef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Premiums for qualified long-term care insurance coverage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None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8.	Each spouse age 55 or older can contribute an additional $1,000 “catch-up” on top of the annual maximum contribution for that tax year. If you did not have HDHP coverage for the full year, you must pro-rate your “catch-up” contribution for the number of full months you were “eligible”, i.e., had HDHP coverage. If you had HSA-qualified HDHP coverage for the entire year, you can deposit the entire “catch-up” amount starting with the year you turn 55, regardless of when you turn 55 during the year. If both spouses want to make “catch-up” contributions, each spouse must have a separate HSA. 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9.	In the year you enroll in Medicare, you must prorate your “catch-up” contribution for the number of months you had HSA-qualified HDHP coverage, prior to the month your Medicare enrollment is effective. You can delay enrollment in Medicare Part A only if you delay taking Social Security. You can delay taking Social Security up until age 70 and one half years old. 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10.	Once enrolled in Medicare, you can no longer contribute any funds, including “catch-up” amounts, to your HSA. If you are not enrolled in Medicare, you can contribute to your HSA and continue to make “catch-up”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195675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7C19EF-2155-434C-ACA2-B407EBD2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HSA TAX BENEFITS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58D324-0C51-4DF2-9C67-419C32112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1" y="1677966"/>
            <a:ext cx="3454519" cy="3365156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en-US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Reduces federal income taxes by reducing adjusted gross income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en-US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Reduces state income taxes (in most states)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en-US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HSA contributions earn interest tax-free and do not need to be itemized for taxes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3"/>
              </a:buBlip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1" name="Table 7">
            <a:extLst>
              <a:ext uri="{FF2B5EF4-FFF2-40B4-BE49-F238E27FC236}">
                <a16:creationId xmlns:a16="http://schemas.microsoft.com/office/drawing/2014/main" id="{CDCC301B-99CF-4003-9F46-DB69BFE03B2A}"/>
              </a:ext>
            </a:extLst>
          </p:cNvPr>
          <p:cNvGraphicFramePr>
            <a:graphicFrameLocks noGrp="1"/>
          </p:cNvGraphicFramePr>
          <p:nvPr/>
        </p:nvGraphicFramePr>
        <p:xfrm>
          <a:off x="4003159" y="1677966"/>
          <a:ext cx="7863841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3782448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3241924"/>
                    </a:ext>
                  </a:extLst>
                </a:gridCol>
                <a:gridCol w="1737361">
                  <a:extLst>
                    <a:ext uri="{9D8B030D-6E8A-4147-A177-3AD203B41FA5}">
                      <a16:colId xmlns:a16="http://schemas.microsoft.com/office/drawing/2014/main" val="331927789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32346162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14225812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4726283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COVERAGE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TYPE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75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TAX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BRACKET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75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SALARY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RANGE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75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ANNUAL TAX SAVINGS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BY CONTRIBUTION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75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75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CONSUMERS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75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485684"/>
                  </a:ext>
                </a:extLst>
              </a:tr>
              <a:tr h="201168">
                <a:tc rowSpan="5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Single Filing with Single</a:t>
                      </a:r>
                      <a:b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Coverage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$3,000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$2,000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$1,200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144655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Single Filing with Single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$8,026 - $32,550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$450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$180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527904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$32,551 - $78,850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$750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243102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$78,851 - $164,550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$840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$560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$336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86167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$164,551 - $357,700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$990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$660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$396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39323"/>
                  </a:ext>
                </a:extLst>
              </a:tr>
              <a:tr h="20116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Single Filing with Family</a:t>
                      </a:r>
                      <a:b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Coverage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$5,950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$4,000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$2,000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525294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$8,026 - $32,550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$893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$600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42404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$32,551 - $78,850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$1,488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$1,000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4232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$78,851 - $164,550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$1,666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$1,120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$560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921807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$164,551 - $357,700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$1,964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$1,320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$660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74950"/>
                  </a:ext>
                </a:extLst>
              </a:tr>
              <a:tr h="20116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Married Filing with Single</a:t>
                      </a:r>
                      <a:b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Coverage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$3,000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$2,000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$1,200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082698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$16,051 - $65,100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$450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$180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04444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$65,101- $131,450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$750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02160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$131,451 - $200,300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$840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$560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$336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098467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$200,301 - $357,700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$990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$660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$396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36753"/>
                  </a:ext>
                </a:extLst>
              </a:tr>
              <a:tr h="20116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Married Filing with Family</a:t>
                      </a:r>
                      <a:b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Coverage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$5,950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$4,000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$2,000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41369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$16,051 - $65,100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$893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$600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49491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$65,101- $131,450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$1,488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$1,000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916581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$131,451 - $200,300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$1,666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$1,120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$560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18812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33%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$200,301 - $357,700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$1,964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$1,320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$660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48143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6FA8D856-C341-43F7-9367-DC8A7ADAB07A}"/>
              </a:ext>
            </a:extLst>
          </p:cNvPr>
          <p:cNvSpPr/>
          <p:nvPr/>
        </p:nvSpPr>
        <p:spPr>
          <a:xfrm>
            <a:off x="6160747" y="2542903"/>
            <a:ext cx="5760720" cy="182880"/>
          </a:xfrm>
          <a:prstGeom prst="rect">
            <a:avLst/>
          </a:prstGeom>
          <a:noFill/>
          <a:ln w="38100">
            <a:solidFill>
              <a:srgbClr val="F15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7701D5-AD8D-4E5A-B89A-4CF92D570F1A}"/>
              </a:ext>
            </a:extLst>
          </p:cNvPr>
          <p:cNvSpPr/>
          <p:nvPr/>
        </p:nvSpPr>
        <p:spPr>
          <a:xfrm>
            <a:off x="6153108" y="3555937"/>
            <a:ext cx="5760720" cy="182880"/>
          </a:xfrm>
          <a:prstGeom prst="rect">
            <a:avLst/>
          </a:prstGeom>
          <a:noFill/>
          <a:ln w="38100">
            <a:solidFill>
              <a:srgbClr val="F15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DADCF2-D317-43AC-8178-69829020B049}"/>
              </a:ext>
            </a:extLst>
          </p:cNvPr>
          <p:cNvSpPr/>
          <p:nvPr/>
        </p:nvSpPr>
        <p:spPr>
          <a:xfrm>
            <a:off x="6153108" y="4554050"/>
            <a:ext cx="5760720" cy="182880"/>
          </a:xfrm>
          <a:prstGeom prst="rect">
            <a:avLst/>
          </a:prstGeom>
          <a:noFill/>
          <a:ln w="38100">
            <a:solidFill>
              <a:srgbClr val="F15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9AC5509-F38E-497D-921E-7481370F5B59}"/>
              </a:ext>
            </a:extLst>
          </p:cNvPr>
          <p:cNvSpPr/>
          <p:nvPr/>
        </p:nvSpPr>
        <p:spPr>
          <a:xfrm>
            <a:off x="6145469" y="5567084"/>
            <a:ext cx="5760720" cy="182880"/>
          </a:xfrm>
          <a:prstGeom prst="rect">
            <a:avLst/>
          </a:prstGeom>
          <a:noFill/>
          <a:ln w="38100">
            <a:solidFill>
              <a:srgbClr val="F15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6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7BFDB24-C223-4A30-885C-1603418A9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6" b="29368"/>
          <a:stretch/>
        </p:blipFill>
        <p:spPr>
          <a:xfrm flipH="1">
            <a:off x="-3" y="0"/>
            <a:ext cx="12192002" cy="6858000"/>
          </a:xfrm>
          <a:prstGeom prst="rect">
            <a:avLst/>
          </a:prstGeom>
          <a:effectLst>
            <a:reflection stA="45000" endPos="0" dist="50800" dir="5400000" sy="-100000" algn="bl" rotWithShape="0"/>
          </a:effec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BA690622-1B73-419F-B348-8CC0B7586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36" y="3896106"/>
            <a:ext cx="10951464" cy="17687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0"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14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Customer Focused &amp;</a:t>
            </a:r>
            <a:br>
              <a:rPr lang="en-US" alt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Technology Driven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46438C-E8AC-40BD-B904-946277AA4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2" y="567262"/>
            <a:ext cx="5724036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9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FACDB6-CE7B-454B-BECC-3B2A8B19D0C7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931094" y="2436212"/>
            <a:ext cx="553938" cy="1944310"/>
          </a:xfrm>
          <a:prstGeom prst="line">
            <a:avLst/>
          </a:prstGeom>
          <a:ln w="38100">
            <a:solidFill>
              <a:srgbClr val="93B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9C508A8-4D2F-4040-9136-96F566B0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140688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SMART DEBIT CARD SOLUTION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solidFill>
              <a:srgbClr val="0A406B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solidFill>
              <a:srgbClr val="0A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6BE7CC4-F3C1-4671-8F00-B5BB8754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35AE89C9-6E5D-4ABE-9108-A7A00DDDD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565" y="4689534"/>
            <a:ext cx="1634214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0A406B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Dependent Care FSA</a:t>
            </a:r>
            <a:endParaRPr lang="en-US" sz="2400" b="1" dirty="0">
              <a:solidFill>
                <a:srgbClr val="0A406B"/>
              </a:solidFill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3D4CA9F1-492D-470D-A1D9-4FD806657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239" y="4695397"/>
            <a:ext cx="1458862" cy="62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0A406B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Health Care</a:t>
            </a:r>
            <a:br>
              <a:rPr lang="en-US" sz="1600" b="1" dirty="0">
                <a:solidFill>
                  <a:srgbClr val="0A406B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A406B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FSA</a:t>
            </a:r>
            <a:endParaRPr lang="en-US" sz="2400" b="1" dirty="0">
              <a:solidFill>
                <a:srgbClr val="0A406B"/>
              </a:solidFill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7FEF8F84-433C-4EDA-9659-8FF727C21EE2}"/>
              </a:ext>
            </a:extLst>
          </p:cNvPr>
          <p:cNvSpPr/>
          <p:nvPr/>
        </p:nvSpPr>
        <p:spPr>
          <a:xfrm>
            <a:off x="8841522" y="4380522"/>
            <a:ext cx="182880" cy="182880"/>
          </a:xfrm>
          <a:prstGeom prst="flowChartConnector">
            <a:avLst/>
          </a:prstGeom>
          <a:solidFill>
            <a:srgbClr val="0B3656"/>
          </a:solidFill>
          <a:ln w="38100">
            <a:solidFill>
              <a:srgbClr val="95B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33AE09E1-1C4B-4D81-B666-7DE2D521EAD5}"/>
              </a:ext>
            </a:extLst>
          </p:cNvPr>
          <p:cNvSpPr/>
          <p:nvPr/>
        </p:nvSpPr>
        <p:spPr>
          <a:xfrm>
            <a:off x="7839654" y="4380522"/>
            <a:ext cx="182880" cy="182880"/>
          </a:xfrm>
          <a:prstGeom prst="flowChartConnector">
            <a:avLst/>
          </a:prstGeom>
          <a:solidFill>
            <a:srgbClr val="0B3656"/>
          </a:solidFill>
          <a:ln w="38100">
            <a:solidFill>
              <a:srgbClr val="95B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EA0FDE8-7B52-4A30-92B6-BCF19166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2093685"/>
            <a:ext cx="4775580" cy="37905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r>
              <a:rPr lang="en-US" sz="2400" b="1" dirty="0">
                <a:solidFill>
                  <a:srgbClr val="0B36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Easy, immediate, thought-free access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funds with one benefits debit card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to pay for eligible Health Care FSA and Dependent Care FSA expenses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Linked to the NueSynergy mobile app and online account for real-time account balance information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B733E9-6256-48A2-99F4-4FE8782F3EBA}"/>
              </a:ext>
            </a:extLst>
          </p:cNvPr>
          <p:cNvSpPr txBox="1"/>
          <p:nvPr/>
        </p:nvSpPr>
        <p:spPr>
          <a:xfrm>
            <a:off x="543199" y="1291703"/>
            <a:ext cx="87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srgbClr val="95BD46"/>
                </a:solidFill>
                <a:latin typeface="+mn-lt"/>
                <a:cs typeface="Arial" charset="0"/>
              </a:rPr>
              <a:t>One Card for All Consumer Directed Benefit Accounts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F3C067-4810-413B-94D9-F78D8521B887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8461703" y="2436212"/>
            <a:ext cx="471259" cy="1944310"/>
          </a:xfrm>
          <a:prstGeom prst="line">
            <a:avLst/>
          </a:prstGeom>
          <a:ln w="38100">
            <a:solidFill>
              <a:srgbClr val="93B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AE24D81C-5F3A-4FAC-B6AA-D412D934FB15}"/>
              </a:ext>
            </a:extLst>
          </p:cNvPr>
          <p:cNvPicPr/>
          <p:nvPr/>
        </p:nvPicPr>
        <p:blipFill rotWithShape="1">
          <a:blip r:embed="rId4"/>
          <a:srcRect l="20994" t="39645" r="45192" b="22485"/>
          <a:stretch/>
        </p:blipFill>
        <p:spPr bwMode="auto">
          <a:xfrm>
            <a:off x="7085795" y="2295009"/>
            <a:ext cx="2798475" cy="176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433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DA7DA1-37E5-4688-90A2-6AC4F9F3EB27}"/>
              </a:ext>
            </a:extLst>
          </p:cNvPr>
          <p:cNvCxnSpPr/>
          <p:nvPr/>
        </p:nvCxnSpPr>
        <p:spPr>
          <a:xfrm>
            <a:off x="957943" y="2290354"/>
            <a:ext cx="4302034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9C508A8-4D2F-4040-9136-96F566B0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140688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SMART MOBILE APP FEATURES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solidFill>
              <a:srgbClr val="0A406B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solidFill>
              <a:srgbClr val="0A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6BE7CC4-F3C1-4671-8F00-B5BB8754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E2FE18-5F72-430E-8BCF-73A65E7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3" y="1650379"/>
            <a:ext cx="5299378" cy="45831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and innovative technology makes the experience more convenient while providing more of the important information needed to make health care decisions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Account tracking allows up-to-date viewing of balance, claims status, and contributions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Prescription storing and cost savings opportunities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Transparency tools to evaluate providers and shop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procedures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Geotracking to find nearby providers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Reporting tools to help maximize benefits and potential savings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71F9D-F3AF-4754-9FC2-18BD32C2FE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6" t="14715" r="83138" b="8537"/>
          <a:stretch/>
        </p:blipFill>
        <p:spPr>
          <a:xfrm>
            <a:off x="3252265" y="2962218"/>
            <a:ext cx="1341978" cy="2880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A7CED1-223C-4B83-B65A-125BC513E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88" t="15041" r="76036" b="7561"/>
          <a:stretch/>
        </p:blipFill>
        <p:spPr>
          <a:xfrm>
            <a:off x="4548568" y="2956111"/>
            <a:ext cx="1451152" cy="2878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4A7067-CB50-4F8E-BB4F-CF816C4F5B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08" t="18137" r="81890" b="4634"/>
          <a:stretch/>
        </p:blipFill>
        <p:spPr>
          <a:xfrm>
            <a:off x="1789858" y="2935865"/>
            <a:ext cx="1417965" cy="28781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A5CB5E-1BD0-4547-9AC6-CE3000378D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921" t="19167" r="58018" b="5610"/>
          <a:stretch/>
        </p:blipFill>
        <p:spPr>
          <a:xfrm>
            <a:off x="253490" y="1744395"/>
            <a:ext cx="1358419" cy="28565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D177E2-B520-43CE-8354-3C7DE8DE0E8B}"/>
              </a:ext>
            </a:extLst>
          </p:cNvPr>
          <p:cNvCxnSpPr>
            <a:cxnSpLocks/>
          </p:cNvCxnSpPr>
          <p:nvPr/>
        </p:nvCxnSpPr>
        <p:spPr>
          <a:xfrm>
            <a:off x="5233854" y="2281645"/>
            <a:ext cx="0" cy="539932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40FEC1-068E-477A-B84E-565656CCFA07}"/>
              </a:ext>
            </a:extLst>
          </p:cNvPr>
          <p:cNvCxnSpPr>
            <a:cxnSpLocks/>
          </p:cNvCxnSpPr>
          <p:nvPr/>
        </p:nvCxnSpPr>
        <p:spPr>
          <a:xfrm>
            <a:off x="3870963" y="2290354"/>
            <a:ext cx="0" cy="539932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E0063E-57C5-4583-8E27-46EC40C02D73}"/>
              </a:ext>
            </a:extLst>
          </p:cNvPr>
          <p:cNvCxnSpPr>
            <a:cxnSpLocks/>
          </p:cNvCxnSpPr>
          <p:nvPr/>
        </p:nvCxnSpPr>
        <p:spPr>
          <a:xfrm>
            <a:off x="2473237" y="2290354"/>
            <a:ext cx="0" cy="539932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01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C0B8B1-E6EF-4412-834F-3B6BA386F7D3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4E2BA8-24BF-4B79-8771-94AF672571BA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solidFill>
              <a:srgbClr val="0A406B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C2F69D0-5786-4295-A427-BC41FA546B46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solidFill>
              <a:srgbClr val="0A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3BF807F8-468F-4B3A-843A-CC47E5E6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1" y="624431"/>
            <a:ext cx="11495049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MEMBER PORTAL</a:t>
            </a:r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DCDAC4E0-5186-47F2-B17A-CB10DE0C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03F296-56AA-4403-AD42-DC2E0D61B98B}"/>
              </a:ext>
            </a:extLst>
          </p:cNvPr>
          <p:cNvGrpSpPr/>
          <p:nvPr/>
        </p:nvGrpSpPr>
        <p:grpSpPr>
          <a:xfrm>
            <a:off x="204440" y="1429025"/>
            <a:ext cx="7205569" cy="4956317"/>
            <a:chOff x="1365504" y="1057275"/>
            <a:chExt cx="8178546" cy="5625574"/>
          </a:xfrm>
        </p:grpSpPr>
        <p:pic>
          <p:nvPicPr>
            <p:cNvPr id="18" name="Picture 17" descr="A flat screen television&#10;&#10;Description automatically generated">
              <a:extLst>
                <a:ext uri="{FF2B5EF4-FFF2-40B4-BE49-F238E27FC236}">
                  <a16:creationId xmlns:a16="http://schemas.microsoft.com/office/drawing/2014/main" id="{60C5A306-0816-4336-A819-00608B66E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504" y="1057275"/>
              <a:ext cx="8178546" cy="562557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22686D-A985-4984-979D-124F0FD80E32}"/>
                </a:ext>
              </a:extLst>
            </p:cNvPr>
            <p:cNvSpPr/>
            <p:nvPr/>
          </p:nvSpPr>
          <p:spPr>
            <a:xfrm>
              <a:off x="2392230" y="1349477"/>
              <a:ext cx="6371927" cy="397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D3D97DF7-EB3A-4BC0-835C-0B436F698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 t="10000" r="19375" b="4038"/>
          <a:stretch/>
        </p:blipFill>
        <p:spPr bwMode="auto">
          <a:xfrm>
            <a:off x="1109019" y="1683863"/>
            <a:ext cx="5613878" cy="348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975A5D-5422-4976-9C17-8C5D0941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9443" y="1650379"/>
            <a:ext cx="4565613" cy="4583189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Allows members convenient and secure access 24/7/365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Real-time, year-to-date benefit account tracking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Claims filing and status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Secure communications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Meaningful insights to better guide healthcare spending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Educational videos and planning calculators </a:t>
            </a:r>
          </a:p>
        </p:txBody>
      </p:sp>
    </p:spTree>
    <p:extLst>
      <p:ext uri="{BB962C8B-B14F-4D97-AF65-F5344CB8AC3E}">
        <p14:creationId xmlns:p14="http://schemas.microsoft.com/office/powerpoint/2010/main" val="165913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391FE9-4015-46FF-8CF2-6FE560BBF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6" b="29368"/>
          <a:stretch/>
        </p:blipFill>
        <p:spPr>
          <a:xfrm flipH="1">
            <a:off x="-3" y="0"/>
            <a:ext cx="12192002" cy="6858000"/>
          </a:xfrm>
          <a:prstGeom prst="rect">
            <a:avLst/>
          </a:prstGeom>
          <a:effectLst>
            <a:reflection stA="45000" endPos="0" dist="50800" dir="5400000" sy="-100000" algn="bl" rotWithShape="0"/>
          </a:effec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79982969-B981-4447-AA13-1297591DA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4228635"/>
            <a:ext cx="86677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 b="1" dirty="0">
                <a:solidFill>
                  <a:srgbClr val="95BD46"/>
                </a:solidFill>
                <a:latin typeface="+mn-lt"/>
              </a:rPr>
              <a:t>NueSynergy, Inc.</a:t>
            </a:r>
          </a:p>
          <a:p>
            <a:pPr algn="r" eaLnBrk="1" hangingPunct="1"/>
            <a:r>
              <a:rPr lang="en-US" altLang="en-US" sz="3200" dirty="0">
                <a:solidFill>
                  <a:schemeClr val="bg1"/>
                </a:solidFill>
                <a:latin typeface="+mn-lt"/>
              </a:rPr>
              <a:t>(855) 890-7239</a:t>
            </a:r>
            <a:r>
              <a:rPr lang="en-US" altLang="en-US" sz="3200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+mn-lt"/>
              </a:rPr>
              <a:t> CustomerService@NueSynergy.com</a:t>
            </a:r>
          </a:p>
          <a:p>
            <a:pPr algn="r" eaLnBrk="1" hangingPunct="1"/>
            <a:r>
              <a:rPr lang="en-US" altLang="en-US" sz="3200" b="1" dirty="0">
                <a:solidFill>
                  <a:srgbClr val="93BE47"/>
                </a:solidFill>
                <a:latin typeface="+mn-lt"/>
              </a:rPr>
              <a:t>www.NueSynergy.com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7EE3FA-B909-44C0-8DBE-A3088A338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2" y="567262"/>
            <a:ext cx="5724036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9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08A8-4D2F-4040-9136-96F566B0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THE NUESYNERGY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4D0D-CCC5-46D7-B93B-FA15666F0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2" y="1551958"/>
            <a:ext cx="6485337" cy="4628200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Providing full-service administration since 1996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Award-winning live, U.S.-based customer service: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Calls answered in under 30 seconds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98.5% first call resolution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Electronic claims processed within 24 hours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 debit card convenience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Easy-to-use smart mobile app and participant web portal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solidFill>
              <a:srgbClr val="0A406B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solidFill>
              <a:srgbClr val="0A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BA2488-7FEC-4208-B66C-4D736E51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A62A-D1DB-4F53-803E-7A463B95D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95" y="1660552"/>
            <a:ext cx="3761749" cy="2507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63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56B99A-939F-4AB2-8B10-F60F3DA4B5CB}"/>
              </a:ext>
            </a:extLst>
          </p:cNvPr>
          <p:cNvSpPr/>
          <p:nvPr/>
        </p:nvSpPr>
        <p:spPr>
          <a:xfrm>
            <a:off x="9201985" y="2059824"/>
            <a:ext cx="2377440" cy="2377440"/>
          </a:xfrm>
          <a:prstGeom prst="rect">
            <a:avLst/>
          </a:prstGeom>
          <a:solidFill>
            <a:srgbClr val="F15A2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CABB1EE-3377-4BA8-B0EB-AB5E52F0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09" y="1863401"/>
            <a:ext cx="8312187" cy="4546108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Must be paired with an HSA compliant high deductible health plan (HDHP)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Consumer owned, tax-favored account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Contributions are tax-free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Funds used to pay for current and future medical expenses for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employees, spouses and dependents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Tool for saving and investing tax-free dollars to cover health care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expenses into retirement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7C19EF-2155-434C-ACA2-B407EBD2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HEALTH SAVINGS ACCOUNT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938A1E-0BAE-403A-AB25-FFBEDA553760}"/>
              </a:ext>
            </a:extLst>
          </p:cNvPr>
          <p:cNvSpPr txBox="1"/>
          <p:nvPr/>
        </p:nvSpPr>
        <p:spPr>
          <a:xfrm>
            <a:off x="492509" y="1198468"/>
            <a:ext cx="87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srgbClr val="93BE47"/>
                </a:solidFill>
                <a:latin typeface="+mn-lt"/>
                <a:cs typeface="Arial" charset="0"/>
              </a:rPr>
              <a:t>Tax-advantaged savings for qualified medical expenses 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A5A3DB3C-38EB-480B-A073-DB97934DB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0642" y="2888800"/>
            <a:ext cx="1511495" cy="6364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108D4C-52B1-4805-AF27-464DE7DEA3DC}"/>
              </a:ext>
            </a:extLst>
          </p:cNvPr>
          <p:cNvSpPr txBox="1"/>
          <p:nvPr/>
        </p:nvSpPr>
        <p:spPr>
          <a:xfrm>
            <a:off x="9201984" y="4005291"/>
            <a:ext cx="2377439" cy="30777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 charset="0"/>
              </a:rPr>
              <a:t>FREEDOM &amp; ACCESSIBILITY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2B0091-F59B-4F54-95FB-1F6EEADEAA76}"/>
              </a:ext>
            </a:extLst>
          </p:cNvPr>
          <p:cNvSpPr txBox="1"/>
          <p:nvPr/>
        </p:nvSpPr>
        <p:spPr>
          <a:xfrm>
            <a:off x="9201985" y="2132758"/>
            <a:ext cx="2377440" cy="51270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  <a:t>Health Savings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  <a:t>Accounts</a:t>
            </a:r>
          </a:p>
        </p:txBody>
      </p:sp>
    </p:spTree>
    <p:extLst>
      <p:ext uri="{BB962C8B-B14F-4D97-AF65-F5344CB8AC3E}">
        <p14:creationId xmlns:p14="http://schemas.microsoft.com/office/powerpoint/2010/main" val="411047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7C19EF-2155-434C-ACA2-B407EBD2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2025 CONTRIBUTION LIMITS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172F62B-AA02-4DF6-AAC7-989A5BFE9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5260"/>
              </p:ext>
            </p:extLst>
          </p:nvPr>
        </p:nvGraphicFramePr>
        <p:xfrm>
          <a:off x="1269752" y="1743547"/>
          <a:ext cx="8961120" cy="420624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marL="7429" marR="7429" marT="7429" marB="74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marL="7429" marR="7429" marT="7429" marB="74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B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2026</a:t>
                      </a:r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MAXIMUM CONTRIBUTION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INDIVIDUAL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$4,300</a:t>
                      </a:r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B29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$4,400</a:t>
                      </a:r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37461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FAMILY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$8,550</a:t>
                      </a:r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B2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$8,750</a:t>
                      </a:r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CATCH-UP CONTRIBUTIONS </a:t>
                      </a:r>
                      <a:r>
                        <a:rPr lang="en-US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(AGE 55 &amp; OLDER)</a:t>
                      </a:r>
                      <a:endParaRPr lang="en-US" sz="12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$1,000</a:t>
                      </a:r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B29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$1,000</a:t>
                      </a:r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HDHP MINIMUM DEDUCTIBLES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3353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INDIVIDUAL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$1,650</a:t>
                      </a:r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B2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$1,700</a:t>
                      </a:r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FAMILY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$3,300</a:t>
                      </a:r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B29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$3,400</a:t>
                      </a:r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OUT-OF-POCKET MAXIMUM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5193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INDIVIDUAL OUT-OF-POCKET MAXIMUM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$8,300</a:t>
                      </a:r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B2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$8,500</a:t>
                      </a:r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FAMILY OUT-OF-POCKET MAXIMUM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$16,600</a:t>
                      </a:r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B29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$17,000</a:t>
                      </a:r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/>
                      <a:endParaRPr lang="en-US" sz="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7160" marR="7429" marT="7429" marB="74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0" dirty="0"/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B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0" dirty="0"/>
                    </a:p>
                  </a:txBody>
                  <a:tcPr marL="7429" marR="7429" marT="7429" marB="74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73627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F22A6A9-7818-4769-9443-25F87BF786B2}"/>
              </a:ext>
            </a:extLst>
          </p:cNvPr>
          <p:cNvSpPr txBox="1"/>
          <p:nvPr/>
        </p:nvSpPr>
        <p:spPr>
          <a:xfrm>
            <a:off x="55582" y="6545607"/>
            <a:ext cx="97174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SOURCE: 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30292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E0FFBA-DF5C-4494-94BC-0DAE40F68879}"/>
              </a:ext>
            </a:extLst>
          </p:cNvPr>
          <p:cNvCxnSpPr>
            <a:cxnSpLocks/>
          </p:cNvCxnSpPr>
          <p:nvPr/>
        </p:nvCxnSpPr>
        <p:spPr>
          <a:xfrm flipH="1">
            <a:off x="7859658" y="1959429"/>
            <a:ext cx="714833" cy="772275"/>
          </a:xfrm>
          <a:prstGeom prst="line">
            <a:avLst/>
          </a:prstGeom>
          <a:ln w="76200">
            <a:solidFill>
              <a:srgbClr val="F15B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A0B0B03-6DAD-4039-A932-9B8934388F86}"/>
              </a:ext>
            </a:extLst>
          </p:cNvPr>
          <p:cNvSpPr txBox="1"/>
          <p:nvPr/>
        </p:nvSpPr>
        <p:spPr>
          <a:xfrm>
            <a:off x="8371020" y="1749278"/>
            <a:ext cx="2560320" cy="640080"/>
          </a:xfrm>
          <a:prstGeom prst="rect">
            <a:avLst/>
          </a:prstGeom>
          <a:solidFill>
            <a:schemeClr val="bg1"/>
          </a:solidFill>
          <a:ln w="38100">
            <a:solidFill>
              <a:srgbClr val="F15B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91440" rIns="0" bIns="91440" anchor="ctr" anchorCtr="0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600" b="1" dirty="0">
                <a:solidFill>
                  <a:srgbClr val="1A75BC"/>
                </a:solidFill>
                <a:latin typeface="+mn-lt"/>
                <a:cs typeface="Arial" charset="0"/>
              </a:rPr>
              <a:t>Employer and/or Employee</a:t>
            </a:r>
            <a:br>
              <a:rPr lang="en-US" sz="1600" b="1" dirty="0">
                <a:solidFill>
                  <a:srgbClr val="1A75BC"/>
                </a:solidFill>
                <a:latin typeface="+mn-lt"/>
                <a:cs typeface="Arial" charset="0"/>
              </a:rPr>
            </a:br>
            <a:r>
              <a:rPr lang="en-US" sz="1600" b="1" dirty="0">
                <a:solidFill>
                  <a:srgbClr val="1A75BC"/>
                </a:solidFill>
                <a:latin typeface="+mn-lt"/>
                <a:cs typeface="Arial" charset="0"/>
              </a:rPr>
              <a:t>Contributions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B7F7AD-D79A-41D8-806A-380580DD5F87}"/>
              </a:ext>
            </a:extLst>
          </p:cNvPr>
          <p:cNvCxnSpPr>
            <a:cxnSpLocks/>
          </p:cNvCxnSpPr>
          <p:nvPr/>
        </p:nvCxnSpPr>
        <p:spPr>
          <a:xfrm>
            <a:off x="3088226" y="2891246"/>
            <a:ext cx="0" cy="1915885"/>
          </a:xfrm>
          <a:prstGeom prst="line">
            <a:avLst/>
          </a:prstGeom>
          <a:ln w="76200">
            <a:solidFill>
              <a:srgbClr val="F15B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654A3E2-4AE6-4353-AD77-B7260DF44273}"/>
              </a:ext>
            </a:extLst>
          </p:cNvPr>
          <p:cNvSpPr txBox="1"/>
          <p:nvPr/>
        </p:nvSpPr>
        <p:spPr>
          <a:xfrm>
            <a:off x="1249752" y="4343173"/>
            <a:ext cx="2560320" cy="605037"/>
          </a:xfrm>
          <a:prstGeom prst="rect">
            <a:avLst/>
          </a:prstGeom>
          <a:solidFill>
            <a:srgbClr val="09385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91440" rIns="0" bIns="91440" anchor="ctr" anchorCtr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  <a:t>Large </a:t>
            </a: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Medical Claims Protection</a:t>
            </a:r>
            <a:endParaRPr lang="en-US" sz="16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8CC87F-EE64-4F59-85B3-AE8F40D30873}"/>
              </a:ext>
            </a:extLst>
          </p:cNvPr>
          <p:cNvSpPr txBox="1"/>
          <p:nvPr/>
        </p:nvSpPr>
        <p:spPr>
          <a:xfrm>
            <a:off x="1244269" y="3403601"/>
            <a:ext cx="2560320" cy="605037"/>
          </a:xfrm>
          <a:prstGeom prst="rect">
            <a:avLst/>
          </a:prstGeom>
          <a:solidFill>
            <a:srgbClr val="09385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91440" rIns="0" bIns="91440" anchor="ctr" anchorCtr="0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  <a:t>HDHP</a:t>
            </a:r>
            <a:b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</a:br>
            <a: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  <a:t>Insurance Carrier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B75660-2C89-4393-B9B6-3B7814398EDC}"/>
              </a:ext>
            </a:extLst>
          </p:cNvPr>
          <p:cNvCxnSpPr/>
          <p:nvPr/>
        </p:nvCxnSpPr>
        <p:spPr>
          <a:xfrm>
            <a:off x="4478899" y="2743200"/>
            <a:ext cx="1973534" cy="0"/>
          </a:xfrm>
          <a:prstGeom prst="line">
            <a:avLst/>
          </a:prstGeom>
          <a:ln w="76200">
            <a:solidFill>
              <a:srgbClr val="F15B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C0B8B1-E6EF-4412-834F-3B6BA386F7D3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4E2BA8-24BF-4B79-8771-94AF672571BA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solidFill>
              <a:srgbClr val="0A406B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C2F69D0-5786-4295-A427-BC41FA546B46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solidFill>
              <a:srgbClr val="0A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DEDF09-7EC1-4AD8-8EF3-8C7A8B94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94CC9DA-3B49-4E9A-97CC-DEDD5673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HOW AN HSA WORKS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406ABF-CC17-4CBA-B515-A3DDCEE2F2A1}"/>
              </a:ext>
            </a:extLst>
          </p:cNvPr>
          <p:cNvSpPr txBox="1"/>
          <p:nvPr/>
        </p:nvSpPr>
        <p:spPr>
          <a:xfrm>
            <a:off x="2624972" y="2460154"/>
            <a:ext cx="2560320" cy="605037"/>
          </a:xfrm>
          <a:prstGeom prst="rect">
            <a:avLst/>
          </a:prstGeom>
          <a:solidFill>
            <a:srgbClr val="09385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91440" rIns="0" bIns="91440" anchor="ctr" anchorCtr="0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  <a:t>High Deductible</a:t>
            </a:r>
            <a:b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</a:br>
            <a: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  <a:t>Health Plan (HDHP)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8B0F975-8D09-4B29-8673-B5B4FB66F909}"/>
              </a:ext>
            </a:extLst>
          </p:cNvPr>
          <p:cNvSpPr/>
          <p:nvPr/>
        </p:nvSpPr>
        <p:spPr>
          <a:xfrm rot="10800000">
            <a:off x="6313353" y="4670750"/>
            <a:ext cx="1065240" cy="918310"/>
          </a:xfrm>
          <a:prstGeom prst="triangle">
            <a:avLst/>
          </a:prstGeom>
          <a:noFill/>
          <a:ln w="76200">
            <a:solidFill>
              <a:srgbClr val="F15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B2A68E-244D-4E0F-81D7-AE23B3740997}"/>
              </a:ext>
            </a:extLst>
          </p:cNvPr>
          <p:cNvGrpSpPr/>
          <p:nvPr/>
        </p:nvGrpSpPr>
        <p:grpSpPr>
          <a:xfrm>
            <a:off x="4101729" y="4345775"/>
            <a:ext cx="5497197" cy="608985"/>
            <a:chOff x="4763586" y="3046382"/>
            <a:chExt cx="5497197" cy="608985"/>
          </a:xfrm>
          <a:solidFill>
            <a:srgbClr val="1A75B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D25DAE8-FF1F-4DB2-81AB-E6FB10D02478}"/>
                </a:ext>
              </a:extLst>
            </p:cNvPr>
            <p:cNvSpPr txBox="1"/>
            <p:nvPr/>
          </p:nvSpPr>
          <p:spPr>
            <a:xfrm>
              <a:off x="4763586" y="3046382"/>
              <a:ext cx="2560320" cy="605037"/>
            </a:xfrm>
            <a:prstGeom prst="rect">
              <a:avLst/>
            </a:prstGeom>
            <a:grpFill/>
          </p:spPr>
          <p:txBody>
            <a:bodyPr wrap="square" lIns="0" tIns="91440" rIns="0" bIns="91440" anchor="ctr" anchorCtr="0">
              <a:spAutoFit/>
            </a:bodyPr>
            <a:lstStyle/>
            <a:p>
              <a:pPr algn="ctr" eaLnBrk="1" hangingPunct="1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+mn-lt"/>
                  <a:cs typeface="Arial" charset="0"/>
                </a:rPr>
                <a:t>Tax Advantage:</a:t>
              </a:r>
              <a:br>
                <a:rPr lang="en-US" sz="1600" b="1" dirty="0">
                  <a:solidFill>
                    <a:srgbClr val="FFFF00"/>
                  </a:solidFill>
                  <a:latin typeface="+mn-lt"/>
                  <a:cs typeface="Arial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+mn-lt"/>
                  <a:cs typeface="Arial" charset="0"/>
                </a:rPr>
                <a:t>Pre-Tax Contributions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905A86D-89DB-4892-B030-5F067F56A978}"/>
                </a:ext>
              </a:extLst>
            </p:cNvPr>
            <p:cNvSpPr txBox="1"/>
            <p:nvPr/>
          </p:nvSpPr>
          <p:spPr>
            <a:xfrm>
              <a:off x="7700463" y="3050330"/>
              <a:ext cx="2560320" cy="605037"/>
            </a:xfrm>
            <a:prstGeom prst="rect">
              <a:avLst/>
            </a:prstGeom>
            <a:grpFill/>
          </p:spPr>
          <p:txBody>
            <a:bodyPr wrap="square" lIns="0" tIns="91440" rIns="0" bIns="91440" anchor="ctr" anchorCtr="0">
              <a:spAutoFit/>
            </a:bodyPr>
            <a:lstStyle/>
            <a:p>
              <a:pPr algn="ctr" eaLnBrk="1" hangingPunct="1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+mn-lt"/>
                  <a:cs typeface="Arial" charset="0"/>
                </a:rPr>
                <a:t>Tax Advantage:</a:t>
              </a:r>
              <a:br>
                <a:rPr lang="en-US" sz="1600" b="1" dirty="0">
                  <a:solidFill>
                    <a:srgbClr val="FFFF00"/>
                  </a:solidFill>
                  <a:latin typeface="+mn-lt"/>
                  <a:cs typeface="Arial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+mn-lt"/>
                  <a:cs typeface="Arial" charset="0"/>
                </a:rPr>
                <a:t>Tax-Free Interest Income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2D96EAA-7552-42EA-A400-DA36C8F9FBCE}"/>
              </a:ext>
            </a:extLst>
          </p:cNvPr>
          <p:cNvSpPr txBox="1"/>
          <p:nvPr/>
        </p:nvSpPr>
        <p:spPr>
          <a:xfrm>
            <a:off x="5578877" y="5193007"/>
            <a:ext cx="2560320" cy="605037"/>
          </a:xfrm>
          <a:prstGeom prst="rect">
            <a:avLst/>
          </a:prstGeom>
          <a:solidFill>
            <a:srgbClr val="1A75BC"/>
          </a:solidFill>
        </p:spPr>
        <p:txBody>
          <a:bodyPr wrap="square" lIns="0" tIns="91440" rIns="0" bIns="91440" anchor="ctr" anchorCtr="0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600" b="1" dirty="0">
                <a:solidFill>
                  <a:srgbClr val="FFFF00"/>
                </a:solidFill>
                <a:latin typeface="+mn-lt"/>
                <a:cs typeface="Arial" charset="0"/>
              </a:rPr>
              <a:t>Tax Advantage:</a:t>
            </a:r>
            <a:br>
              <a:rPr lang="en-US" sz="1600" b="1" dirty="0">
                <a:solidFill>
                  <a:srgbClr val="FFFF00"/>
                </a:solidFill>
                <a:latin typeface="+mn-lt"/>
                <a:cs typeface="Arial" charset="0"/>
              </a:rPr>
            </a:br>
            <a: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  <a:t>Tax-Free Medical Expenses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0CF1513-A9E8-47AB-A197-382F13526CE4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6845973" y="2976154"/>
            <a:ext cx="0" cy="1694596"/>
          </a:xfrm>
          <a:prstGeom prst="line">
            <a:avLst/>
          </a:prstGeom>
          <a:ln w="76200">
            <a:solidFill>
              <a:srgbClr val="F15B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D472F7A-6214-4EBF-9E71-544E11C7EA4A}"/>
              </a:ext>
            </a:extLst>
          </p:cNvPr>
          <p:cNvSpPr txBox="1"/>
          <p:nvPr/>
        </p:nvSpPr>
        <p:spPr>
          <a:xfrm>
            <a:off x="5578877" y="2457552"/>
            <a:ext cx="2560320" cy="605037"/>
          </a:xfrm>
          <a:prstGeom prst="rect">
            <a:avLst/>
          </a:prstGeom>
          <a:solidFill>
            <a:srgbClr val="1A75B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91440" rIns="0" bIns="91440" anchor="ctr" anchorCtr="0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  <a:t>Health Savings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  <a:t>Account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C55B6D-3402-46B3-8FDD-F66D7B8E33B4}"/>
              </a:ext>
            </a:extLst>
          </p:cNvPr>
          <p:cNvSpPr txBox="1"/>
          <p:nvPr/>
        </p:nvSpPr>
        <p:spPr>
          <a:xfrm>
            <a:off x="5578877" y="3414408"/>
            <a:ext cx="2560320" cy="605037"/>
          </a:xfrm>
          <a:prstGeom prst="rect">
            <a:avLst/>
          </a:prstGeom>
          <a:solidFill>
            <a:srgbClr val="1A75B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91440" rIns="0" bIns="91440" anchor="ctr" anchorCtr="0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  <a:t>Helps Pay</a:t>
            </a:r>
            <a:b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</a:br>
            <a:r>
              <a:rPr lang="en-US" sz="1600" b="1" dirty="0">
                <a:solidFill>
                  <a:schemeClr val="bg1"/>
                </a:solidFill>
                <a:latin typeface="+mn-lt"/>
                <a:cs typeface="Arial" charset="0"/>
              </a:rPr>
              <a:t>Deductible</a:t>
            </a:r>
          </a:p>
        </p:txBody>
      </p:sp>
    </p:spTree>
    <p:extLst>
      <p:ext uri="{BB962C8B-B14F-4D97-AF65-F5344CB8AC3E}">
        <p14:creationId xmlns:p14="http://schemas.microsoft.com/office/powerpoint/2010/main" val="379540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9E4F0F7-5986-4604-A642-3554D53F313F}"/>
              </a:ext>
            </a:extLst>
          </p:cNvPr>
          <p:cNvSpPr txBox="1">
            <a:spLocks/>
          </p:cNvSpPr>
          <p:nvPr/>
        </p:nvSpPr>
        <p:spPr>
          <a:xfrm>
            <a:off x="4528457" y="1964797"/>
            <a:ext cx="7097486" cy="410508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576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None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7C19EF-2155-434C-ACA2-B407EBD2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Benefits of the HSA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67CAA6D-26E2-4A82-9174-952B3FA5E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1" y="1964798"/>
            <a:ext cx="3611273" cy="3750786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en-US" sz="2000" b="1" dirty="0">
                <a:solidFill>
                  <a:srgbClr val="1A75BC"/>
                </a:solidFill>
                <a:cs typeface="Arial"/>
              </a:rPr>
              <a:t>Health Savings Accounts can help reign in rising health care costs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premiums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Provide Incentives to get Involved with health care decisions</a:t>
            </a:r>
            <a:endParaRPr lang="en-US" sz="1800" kern="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en-US" sz="2000" b="1" kern="0" dirty="0">
                <a:solidFill>
                  <a:srgbClr val="1A75BC"/>
                </a:solidFill>
                <a:cs typeface="Arial" charset="0"/>
              </a:rPr>
              <a:t>Increased Plan Satisfaction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3"/>
              </a:buBlip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9A3F97-C324-475B-9185-B40E89278305}"/>
              </a:ext>
            </a:extLst>
          </p:cNvPr>
          <p:cNvSpPr txBox="1">
            <a:spLocks/>
          </p:cNvSpPr>
          <p:nvPr/>
        </p:nvSpPr>
        <p:spPr>
          <a:xfrm>
            <a:off x="4528457" y="2016992"/>
            <a:ext cx="7097486" cy="378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Percentage Very/Somewhat Satisfied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93536FA-2F30-4436-B25C-7058176A284C}"/>
              </a:ext>
            </a:extLst>
          </p:cNvPr>
          <p:cNvGraphicFramePr/>
          <p:nvPr/>
        </p:nvGraphicFramePr>
        <p:xfrm>
          <a:off x="4012203" y="2373405"/>
          <a:ext cx="7523122" cy="358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34EC769-5460-434C-B166-49372F635626}"/>
              </a:ext>
            </a:extLst>
          </p:cNvPr>
          <p:cNvSpPr txBox="1"/>
          <p:nvPr/>
        </p:nvSpPr>
        <p:spPr>
          <a:xfrm>
            <a:off x="55582" y="6545607"/>
            <a:ext cx="123508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SOURCE: 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Fidelity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0638BB-FBA7-4221-97A4-5FFFF31D3F85}"/>
              </a:ext>
            </a:extLst>
          </p:cNvPr>
          <p:cNvSpPr txBox="1"/>
          <p:nvPr/>
        </p:nvSpPr>
        <p:spPr>
          <a:xfrm>
            <a:off x="492509" y="1198468"/>
            <a:ext cx="87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srgbClr val="93BE47"/>
                </a:solidFill>
                <a:latin typeface="+mn-lt"/>
                <a:cs typeface="Arial" charset="0"/>
              </a:rPr>
              <a:t>Health Savings Account (HSA)</a:t>
            </a:r>
          </a:p>
        </p:txBody>
      </p:sp>
    </p:spTree>
    <p:extLst>
      <p:ext uri="{BB962C8B-B14F-4D97-AF65-F5344CB8AC3E}">
        <p14:creationId xmlns:p14="http://schemas.microsoft.com/office/powerpoint/2010/main" val="47031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CABB1EE-3377-4BA8-B0EB-AB5E52F0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0" y="1968137"/>
            <a:ext cx="7205868" cy="4127863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Portable: HSA account holder can take the HSA balance with them when they change jobs or retire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Triple tax savings: Pre-tax contributions, tax-deferred investments growth, tax-free dollars to cover health care expenses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Unused balances carry over each year without limitations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HSA balance (including any employer contributions) belongs exclusively to the account holder.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7C19EF-2155-434C-ACA2-B407EBD2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Benefits of the HSA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938A1E-0BAE-403A-AB25-FFBEDA553760}"/>
              </a:ext>
            </a:extLst>
          </p:cNvPr>
          <p:cNvSpPr txBox="1"/>
          <p:nvPr/>
        </p:nvSpPr>
        <p:spPr>
          <a:xfrm>
            <a:off x="492509" y="1198468"/>
            <a:ext cx="87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srgbClr val="93BE47"/>
                </a:solidFill>
                <a:latin typeface="+mn-lt"/>
                <a:cs typeface="Arial" charset="0"/>
              </a:rPr>
              <a:t>Health Savings Account (HSA)</a:t>
            </a:r>
          </a:p>
        </p:txBody>
      </p:sp>
      <p:pic>
        <p:nvPicPr>
          <p:cNvPr id="4" name="Picture 3" descr="A group of people holding a baby&#10;&#10;Description automatically generated with low confidence">
            <a:extLst>
              <a:ext uri="{FF2B5EF4-FFF2-40B4-BE49-F238E27FC236}">
                <a16:creationId xmlns:a16="http://schemas.microsoft.com/office/drawing/2014/main" id="{F618FA1F-08B8-409C-8111-6D9B47C8D2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0"/>
          <a:stretch/>
        </p:blipFill>
        <p:spPr>
          <a:xfrm>
            <a:off x="8276595" y="2063590"/>
            <a:ext cx="3314792" cy="2875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409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7C19EF-2155-434C-ACA2-B407EBD2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Benefits of the HSA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67CAA6D-26E2-4A82-9174-952B3FA5E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0" y="2203266"/>
            <a:ext cx="6604976" cy="3831771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en-US" sz="2000" b="1" dirty="0">
                <a:solidFill>
                  <a:srgbClr val="1A75BC"/>
                </a:solidFill>
                <a:cs typeface="Arial"/>
              </a:rPr>
              <a:t>Low Utilizer: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Can keep the money rather than give it to the insurance company and either roll it over from year to year or use it on other qualified expenses.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en-US" sz="2000" b="1" dirty="0">
                <a:solidFill>
                  <a:srgbClr val="1A75BC"/>
                </a:solidFill>
                <a:cs typeface="Arial"/>
              </a:rPr>
              <a:t>Medium Utilizer: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most cases, the money saved on premiums and the tax break received from contributions offsets the initial out-of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pocket deductible costs. This saves money over a traditional copay plan, although it is important for each individual accountholder to do the math for themselves.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en-US" sz="2000" b="1" dirty="0">
                <a:solidFill>
                  <a:srgbClr val="1A75BC"/>
                </a:solidFill>
                <a:cs typeface="Arial"/>
              </a:rPr>
              <a:t>High Utilizer: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More likely to hit their out-of-pocket maximum, and then the insurance company pays 100% of the cost – even for prescriptions.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8B6140A-82DF-4BF2-BC0A-6A26F6B9282E}"/>
              </a:ext>
            </a:extLst>
          </p:cNvPr>
          <p:cNvSpPr txBox="1">
            <a:spLocks/>
          </p:cNvSpPr>
          <p:nvPr/>
        </p:nvSpPr>
        <p:spPr>
          <a:xfrm>
            <a:off x="492509" y="1539469"/>
            <a:ext cx="10904036" cy="550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None/>
            </a:pPr>
            <a:r>
              <a:rPr lang="en-US" altLang="en-US" sz="2400" b="1" i="1" dirty="0">
                <a:solidFill>
                  <a:srgbClr val="1A75BC"/>
                </a:solidFill>
              </a:rPr>
              <a:t>HSAs have many advantages and can work well regardless of how they are used.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</a:pPr>
            <a:endParaRPr lang="en-US" sz="2400" b="1" i="1" dirty="0">
              <a:solidFill>
                <a:srgbClr val="1A75BC"/>
              </a:solidFill>
              <a:cs typeface="Arial"/>
            </a:endParaRPr>
          </a:p>
        </p:txBody>
      </p:sp>
      <p:pic>
        <p:nvPicPr>
          <p:cNvPr id="18" name="Picture 17" descr="A person sitting at a table in a living room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4D3026CC-3AA3-4677-A8B7-B49039C976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r="29142" b="3993"/>
          <a:stretch/>
        </p:blipFill>
        <p:spPr>
          <a:xfrm>
            <a:off x="8276594" y="2332587"/>
            <a:ext cx="3314793" cy="3085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470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7C19EF-2155-434C-ACA2-B407EBD2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ADDED BENEFITS OF AN HSA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893927-0630-4C6D-81A4-F95BD5F68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0" y="1861457"/>
            <a:ext cx="5281273" cy="3831771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use the money in your HSA for other qualified medical expenses that may or may not be covered by your health plan – things like dental, vision, orthodontia, and visits to the chiropractor.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HSA money can also be used for your spouse and dependent child(ren)’s eligible expenses – whether they’re covered under your health plan or not.</a:t>
            </a:r>
          </a:p>
        </p:txBody>
      </p:sp>
      <p:pic>
        <p:nvPicPr>
          <p:cNvPr id="5122" name="Picture 2" descr="The Tax Breaks of Health Savings Accounts (HSAs)">
            <a:extLst>
              <a:ext uri="{FF2B5EF4-FFF2-40B4-BE49-F238E27FC236}">
                <a16:creationId xmlns:a16="http://schemas.microsoft.com/office/drawing/2014/main" id="{0B513D26-8565-486E-A4CC-C2BBFED22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6119"/>
          <a:stretch/>
        </p:blipFill>
        <p:spPr bwMode="auto">
          <a:xfrm>
            <a:off x="6664769" y="2010189"/>
            <a:ext cx="4456076" cy="279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5421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2FCADB8E52C84085928DE5FFCC0CBB" ma:contentTypeVersion="21" ma:contentTypeDescription="Create a new document." ma:contentTypeScope="" ma:versionID="b4e6362df0a3880339443b68f8b8ccab">
  <xsd:schema xmlns:xsd="http://www.w3.org/2001/XMLSchema" xmlns:xs="http://www.w3.org/2001/XMLSchema" xmlns:p="http://schemas.microsoft.com/office/2006/metadata/properties" xmlns:ns1="http://schemas.microsoft.com/sharepoint/v3" xmlns:ns2="3aae2a65-d17b-4edb-aa65-f452e8189e2e" xmlns:ns3="3b49e697-7799-4dec-8469-b161f2150f92" targetNamespace="http://schemas.microsoft.com/office/2006/metadata/properties" ma:root="true" ma:fieldsID="e7ebbfac806d63e1a6dcec8d2e773c5d" ns1:_="" ns2:_="" ns3:_="">
    <xsd:import namespace="http://schemas.microsoft.com/sharepoint/v3"/>
    <xsd:import namespace="3aae2a65-d17b-4edb-aa65-f452e8189e2e"/>
    <xsd:import namespace="3b49e697-7799-4dec-8469-b161f2150f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Exported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2a65-d17b-4edb-aa65-f452e8189e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Exported" ma:index="20" nillable="true" ma:displayName="Exported" ma:description="Exported from Alegeus on" ma:format="DateOnly" ma:internalName="Exported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1c638b-60cf-44c7-b855-9a70f4a180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Year" ma:index="28" nillable="true" ma:displayName="Year" ma:format="Dropdown" ma:internalName="Ye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9e697-7799-4dec-8469-b161f2150f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361aa8-1718-40fa-ac64-bb886b08758b}" ma:internalName="TaxCatchAll" ma:showField="CatchAllData" ma:web="3b49e697-7799-4dec-8469-b161f2150f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Year xmlns="3aae2a65-d17b-4edb-aa65-f452e8189e2e" xsi:nil="true"/>
    <TaxCatchAll xmlns="3b49e697-7799-4dec-8469-b161f2150f92" xsi:nil="true"/>
    <Exported xmlns="3aae2a65-d17b-4edb-aa65-f452e8189e2e" xsi:nil="true"/>
    <_ip_UnifiedCompliancePolicyProperties xmlns="http://schemas.microsoft.com/sharepoint/v3" xsi:nil="true"/>
    <lcf76f155ced4ddcb4097134ff3c332f xmlns="3aae2a65-d17b-4edb-aa65-f452e8189e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87EB1E-C7A7-4461-A792-B155451EAF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4BA62C-4BCD-466A-AAA4-D06CB04B0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ae2a65-d17b-4edb-aa65-f452e8189e2e"/>
    <ds:schemaRef ds:uri="3b49e697-7799-4dec-8469-b161f2150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F493D6-6AC3-4FAF-B4E1-C64248ABD9F0}">
  <ds:schemaRefs>
    <ds:schemaRef ds:uri="686dc63f-4a0e-44e8-b59f-dde22ebb727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schemas.microsoft.com/sharepoint/v3"/>
    <ds:schemaRef ds:uri="3aae2a65-d17b-4edb-aa65-f452e8189e2e"/>
    <ds:schemaRef ds:uri="3b49e697-7799-4dec-8469-b161f2150f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5166</TotalTime>
  <Words>1450</Words>
  <Application>Microsoft Office PowerPoint</Application>
  <PresentationFormat>Widescreen</PresentationFormat>
  <Paragraphs>249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THE NUESYNERGY DIFFERENCE</vt:lpstr>
      <vt:lpstr>HEALTH SAVINGS ACCOUNT</vt:lpstr>
      <vt:lpstr>2025 CONTRIBUTION LIMITS</vt:lpstr>
      <vt:lpstr>HOW AN HSA WORKS</vt:lpstr>
      <vt:lpstr>Benefits of the HSA</vt:lpstr>
      <vt:lpstr>Benefits of the HSA</vt:lpstr>
      <vt:lpstr>Benefits of the HSA</vt:lpstr>
      <vt:lpstr>ADDED BENEFITS OF AN HSA</vt:lpstr>
      <vt:lpstr>HSAs and Retirement</vt:lpstr>
      <vt:lpstr>HSA TAX BENEFITS</vt:lpstr>
      <vt:lpstr>PowerPoint Presentation</vt:lpstr>
      <vt:lpstr>SMART DEBIT CARD SOLUTION</vt:lpstr>
      <vt:lpstr>SMART MOBILE APP FEATURES</vt:lpstr>
      <vt:lpstr>MEMBER PORTAL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Kirchmeyer</dc:creator>
  <cp:lastModifiedBy>Lexi Garcia</cp:lastModifiedBy>
  <cp:revision>152</cp:revision>
  <cp:lastPrinted>2020-02-26T19:55:07Z</cp:lastPrinted>
  <dcterms:created xsi:type="dcterms:W3CDTF">2020-02-03T21:11:00Z</dcterms:created>
  <dcterms:modified xsi:type="dcterms:W3CDTF">2025-07-09T16:08:09Z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0x0101007C2FCADB8E52C84085928DE5FFCC0CBB</vt:lpwstr>
  </property>
</Properties>
</file>