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45" r:id="rId5"/>
    <p:sldId id="280" r:id="rId6"/>
    <p:sldId id="321" r:id="rId7"/>
    <p:sldId id="349" r:id="rId8"/>
    <p:sldId id="351" r:id="rId9"/>
    <p:sldId id="299" r:id="rId10"/>
    <p:sldId id="336" r:id="rId11"/>
    <p:sldId id="329" r:id="rId12"/>
    <p:sldId id="330" r:id="rId13"/>
    <p:sldId id="286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B29"/>
    <a:srgbClr val="FF6600"/>
    <a:srgbClr val="0D6A37"/>
    <a:srgbClr val="93BE47"/>
    <a:srgbClr val="0B3656"/>
    <a:srgbClr val="F15A29"/>
    <a:srgbClr val="95BD46"/>
    <a:srgbClr val="093756"/>
    <a:srgbClr val="582D5B"/>
    <a:srgbClr val="B63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CF255-3E3E-B5C4-F239-DB51BED2F7C7}" v="58" dt="2025-07-02T19:15:03.347"/>
    <p1510:client id="{3F0E7FD1-FF92-49F2-12BA-645062A07AF6}" v="2" dt="2025-07-02T20:16:4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78838" autoAdjust="0"/>
  </p:normalViewPr>
  <p:slideViewPr>
    <p:cSldViewPr snapToGrid="0">
      <p:cViewPr varScale="1">
        <p:scale>
          <a:sx n="93" d="100"/>
          <a:sy n="93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r">
              <a:defRPr sz="1200"/>
            </a:lvl1pPr>
          </a:lstStyle>
          <a:p>
            <a:fld id="{C6AE0926-EF9F-4DF1-AB11-70DD998DDD9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8" rIns="92818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4"/>
            <a:ext cx="5486400" cy="3660458"/>
          </a:xfrm>
          <a:prstGeom prst="rect">
            <a:avLst/>
          </a:prstGeom>
        </p:spPr>
        <p:txBody>
          <a:bodyPr vert="horz" lIns="92818" tIns="46408" rIns="92818" bIns="464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r">
              <a:defRPr sz="1200"/>
            </a:lvl1pPr>
          </a:lstStyle>
          <a:p>
            <a:fld id="{BD60537E-1DFC-492A-AD42-18FBD9E1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537E-1DFC-492A-AD42-18FBD9E1BE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48F9-5D84-4CF3-9299-E78FDCF6E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2966-F6A1-4131-8BD3-32344E627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7EEA-F73C-43DE-B91F-8528DB5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A636-3E3B-4778-95C7-46EAF60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23D4-A3E2-45DB-9CE4-FD3C18D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7E94-EF94-4D7E-807F-67D66E1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FC05-0568-43D3-90D4-7D789ADF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B60A-39A7-4A18-B330-1322E23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B607-444B-4532-8A1C-267DBF7A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D2CC-6CB3-4964-A567-3D638296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989D2-C1C4-4202-95AB-06483049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19D1B-A9C3-4A2E-91F2-4ACE3248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ADBB-18B5-4A21-A147-B4814B8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1BF-8F95-41B5-82CD-4D590FA4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7CAF-05CF-4B3C-A359-058CA62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FEB-0CE3-4EDA-B08D-0F4C0FB2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B9F7-7AC6-478E-934B-8916A5EE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ACE3-976B-44FD-8D25-9491425E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4A22-33F0-4761-A7BC-D32C4B8A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BB4F-79B2-4DEA-B4EC-9C3187A9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23DF-3ABF-48AE-AAE0-D6389D00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1F9BD-7DCF-4B13-95A1-90C839D8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DB25-2268-46E2-8A20-ACA05E1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068C-EB2B-4E89-ABEA-6ACA4F97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EAFC-8682-413B-8845-079FA2B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9AC0-97D3-45EA-B478-C9F1E79A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6A50-D121-4C44-B86C-839D03177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F0A5-FF94-41F4-810C-49025B45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40E2A-F9DD-433F-B517-4705BAA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A31D2-BDDA-4205-B36E-B2606D7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44C99-ADC7-4F93-BFB3-35A4794D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00C4-F832-4728-A89F-92867445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B231-DF7A-40BE-85C1-5EC2BE4E1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EC79-1284-4F4E-9D5F-B91FE8DF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81A0C-CD49-4D0E-890E-5288B3040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EE71-D867-45DA-96BB-48493B9C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BDD8F-A1E1-4A90-8952-F4BA08C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72C41-7055-4D92-8FF2-42058824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76A2F-F213-4DC0-A585-DC623929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D7C4-D1AA-4848-B7C5-A8C665C2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448D1-F36E-4FD7-9827-2B49ADD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FD650-02D1-4855-87C6-A5A895D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B4B14-877D-40C2-AFBA-A10BE3F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ACA62-C95A-4D06-8E04-F89AB982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2669-2CC9-4137-9B3A-DEF0324C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62F6-9CB7-4B07-8E62-7EC26303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88FD-A4DC-40D3-95B0-1AC8C276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8B3B-D301-4B15-B084-CAB80D12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8E60C-C7DB-4B51-90C9-9E46AB42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F7DE-13AF-4922-91B1-B4CF831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33F9-3241-4004-88C9-5D8F334E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79C1-70D0-4395-95A3-0065AF2B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9C91-FE9A-4315-B241-E3997738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DA95E-DEE8-4AB3-9610-75A51B46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B7D8A-CE6C-47FE-9FE5-CD422F4B9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14B6-9E98-47F0-AB92-489C8614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09906-E414-47B0-BB02-4C5B1423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2BA8A-3758-49B0-BE57-88B7F500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5258E-E8FA-4DBF-AC7F-B70A496D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E907-456A-4EC5-B4B5-83E6F4D4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7D90-7E3F-4E87-8F54-3A5596873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6E97-A931-4A4A-BC02-C0FB1955DF4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4C93-0BDB-4119-8142-33F82763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890-7B0F-4C0F-B293-0808830C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D503-0099-425B-ADC2-71E1EC7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8EE110-2F81-49B7-ADB4-BA8B58CC7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1"/>
          <a:stretch/>
        </p:blipFill>
        <p:spPr>
          <a:xfrm>
            <a:off x="0" y="0"/>
            <a:ext cx="12192000" cy="5678905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394C752-CF23-4137-AE6C-61B37ECA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60" y="4478446"/>
            <a:ext cx="11309511" cy="904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Century Gothic"/>
                <a:cs typeface="Arial"/>
              </a:rPr>
              <a:t>2025 Benefit Account Offerings</a:t>
            </a:r>
          </a:p>
          <a:p>
            <a:r>
              <a:rPr lang="en-US" alt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FSA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5C2D22-E386-43A2-AFC6-0AF862B98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t="80889" r="3704" b="5295"/>
          <a:stretch/>
        </p:blipFill>
        <p:spPr>
          <a:xfrm>
            <a:off x="8148746" y="5931108"/>
            <a:ext cx="3638093" cy="7461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73A44-D63D-9287-3FD8-2381E116064F}"/>
              </a:ext>
            </a:extLst>
          </p:cNvPr>
          <p:cNvCxnSpPr/>
          <p:nvPr/>
        </p:nvCxnSpPr>
        <p:spPr>
          <a:xfrm>
            <a:off x="8069802" y="5934901"/>
            <a:ext cx="0" cy="6924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colorful icons&#10;&#10;Description automatically generated with low confidence">
            <a:extLst>
              <a:ext uri="{FF2B5EF4-FFF2-40B4-BE49-F238E27FC236}">
                <a16:creationId xmlns:a16="http://schemas.microsoft.com/office/drawing/2014/main" id="{B6C9C1C1-4443-53EE-7821-30FECAE16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6367"/>
          <a:stretch/>
        </p:blipFill>
        <p:spPr>
          <a:xfrm>
            <a:off x="405161" y="5753819"/>
            <a:ext cx="2500245" cy="11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391FE9-4015-46FF-8CF2-6FE560BBF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9982969-B981-4447-AA13-1297591D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4228635"/>
            <a:ext cx="86677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95BD46"/>
                </a:solidFill>
                <a:latin typeface="+mn-lt"/>
              </a:rPr>
              <a:t>NueSynergy, Inc.</a:t>
            </a:r>
          </a:p>
          <a:p>
            <a:pPr algn="r" eaLnBrk="1" hangingPunct="1"/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(855) 890-7239</a:t>
            </a:r>
            <a:r>
              <a:rPr lang="en-US" altLang="en-US" sz="32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 CustomerService@NueSynergy.com</a:t>
            </a:r>
          </a:p>
          <a:p>
            <a:pPr algn="r" eaLnBrk="1" hangingPunct="1"/>
            <a:r>
              <a:rPr lang="en-US" altLang="en-US" sz="3200" b="1" dirty="0">
                <a:solidFill>
                  <a:srgbClr val="93BE47"/>
                </a:solidFill>
                <a:latin typeface="+mn-lt"/>
              </a:rPr>
              <a:t>www.NueSynergy.com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7EE3FA-B909-44C0-8DBE-A3088A33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NUESYNERGY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4D0D-CCC5-46D7-B93B-FA15666F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551958"/>
            <a:ext cx="6485337" cy="4628200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full-service administration since 1996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Award-winning live, U.S.-based customer service: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answered in under 30 seconds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98.5% first call resolution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claims processed within 24 hours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debit card convenience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Easy-to-use smart mobile app and participant web portal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A2488-7FEC-4208-B66C-4D736E51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A62A-D1DB-4F53-803E-7A463B95D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5" y="1660552"/>
            <a:ext cx="3761749" cy="250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3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920699"/>
            <a:ext cx="7417492" cy="43128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you to set aside pre-tax dollars for eligible medical, dental, and vision expenses for you and your dependents, even if they aren’t covered under your primary health plan</a:t>
            </a:r>
            <a:endParaRPr lang="en-US"/>
          </a:p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an annual election amount; up to $3,300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beginning of the plan year, account is pre-funded and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contribution is immediately available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use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Election amount is deducted from paychecks in equal installments throughout the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$3,300 contribution over 24 pay periods = $137.53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marL="401320" indent="-401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Money contributed is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from federal and state taxes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remains tax-free when spent on eligible expenses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2E6F83-A265-4D15-B7A9-2C53CA75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 CARE FSA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02236-5948-4F60-A8D5-EB35C50D8036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Savings on many of the expenses you already pay for </a:t>
            </a: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 </a:t>
            </a:r>
            <a:endParaRPr lang="en-US" sz="2400" b="1" i="1" dirty="0">
              <a:solidFill>
                <a:srgbClr val="93BE47"/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1BA0F9-8F35-CB06-8FDF-A357E08D0A6D}"/>
              </a:ext>
            </a:extLst>
          </p:cNvPr>
          <p:cNvGrpSpPr/>
          <p:nvPr/>
        </p:nvGrpSpPr>
        <p:grpSpPr>
          <a:xfrm>
            <a:off x="8402287" y="2065534"/>
            <a:ext cx="2377442" cy="2377440"/>
            <a:chOff x="9201983" y="2059824"/>
            <a:chExt cx="2377442" cy="23774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F6124-9F16-37EC-2899-D24A44756DB1}"/>
                </a:ext>
              </a:extLst>
            </p:cNvPr>
            <p:cNvSpPr/>
            <p:nvPr/>
          </p:nvSpPr>
          <p:spPr>
            <a:xfrm>
              <a:off x="9201985" y="2059824"/>
              <a:ext cx="2377440" cy="2377440"/>
            </a:xfrm>
            <a:prstGeom prst="rect">
              <a:avLst/>
            </a:prstGeom>
            <a:solidFill>
              <a:srgbClr val="93BE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0DDBBF-202E-CE29-71D1-A5E5EA4D18F2}"/>
                </a:ext>
              </a:extLst>
            </p:cNvPr>
            <p:cNvSpPr txBox="1"/>
            <p:nvPr/>
          </p:nvSpPr>
          <p:spPr>
            <a:xfrm>
              <a:off x="9201984" y="2132758"/>
              <a:ext cx="2377439" cy="51270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Flexible Spending</a:t>
              </a:r>
            </a:p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Arial" charset="0"/>
                </a:rPr>
                <a:t>Account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D947AB4-6627-1E97-0064-E6C07362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7703" y="2887680"/>
              <a:ext cx="837373" cy="7716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6B4508-C9DE-21A1-6CB0-4F10CEB1E2C7}"/>
                </a:ext>
              </a:extLst>
            </p:cNvPr>
            <p:cNvSpPr txBox="1"/>
            <p:nvPr/>
          </p:nvSpPr>
          <p:spPr>
            <a:xfrm>
              <a:off x="9201983" y="3788463"/>
              <a:ext cx="2377440" cy="52322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HEALTH CARE</a:t>
              </a:r>
            </a:p>
            <a:p>
              <a:pPr algn="ctr" eaLnBrk="1" hangingPunct="1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 charset="0"/>
                </a:rPr>
                <a:t>FSA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79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CABB1EE-3377-4BA8-B0EB-AB5E52F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1831287"/>
            <a:ext cx="6298905" cy="364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en-US" sz="2000" b="0" i="0" u="none" strike="noStrike" baseline="0" dirty="0">
                <a:solidFill>
                  <a:srgbClr val="221E1F"/>
                </a:solidFill>
              </a:rPr>
              <a:t>Your Health Care FSA can cover costs for hundreds of eligible medical, dental, and vision expenses for you and your dependents, like: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Feminine care products and over the counter medications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Copays, deductible payments, coinsurance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Doctor office visits, exams, lab work, x-rays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Hospital charges and prescription drugs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Dental exams, x-rays, fillings, crowns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Orthodontia, including braces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fr-FR" sz="1800" b="0" i="0" u="none" strike="noStrike" baseline="0" dirty="0">
                <a:solidFill>
                  <a:srgbClr val="221E1F"/>
                </a:solidFill>
              </a:rPr>
              <a:t>Vision exams, frames, contact </a:t>
            </a:r>
            <a:r>
              <a:rPr lang="fr-FR" sz="1800" b="0" i="0" u="none" strike="noStrike" baseline="0" dirty="0" err="1">
                <a:solidFill>
                  <a:srgbClr val="221E1F"/>
                </a:solidFill>
              </a:rPr>
              <a:t>lenses</a:t>
            </a:r>
            <a:r>
              <a:rPr lang="fr-FR" sz="1800" dirty="0">
                <a:solidFill>
                  <a:srgbClr val="221E1F"/>
                </a:solidFill>
              </a:rPr>
              <a:t>/</a:t>
            </a:r>
            <a:r>
              <a:rPr lang="fr-FR" sz="1800" b="0" i="0" u="none" strike="noStrike" baseline="0" dirty="0">
                <a:solidFill>
                  <a:srgbClr val="221E1F"/>
                </a:solidFill>
              </a:rPr>
              <a:t>solution</a:t>
            </a:r>
            <a:endParaRPr lang="fr-FR" sz="1800" dirty="0">
              <a:solidFill>
                <a:srgbClr val="221E1F"/>
              </a:solidFill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Laser vision correction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Physical therapy/chiropractic care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Medical supplies and first aid kits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2E6F83-A265-4D15-B7A9-2C53CA75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ELIGIBLE EXPENSES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02236-5948-4F60-A8D5-EB35C50D8036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Health </a:t>
            </a: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Care FSA </a:t>
            </a:r>
            <a:endParaRPr lang="en-US" sz="2400" b="1" i="1" dirty="0">
              <a:solidFill>
                <a:srgbClr val="93BE47"/>
              </a:solidFill>
              <a:latin typeface="+mn-lt"/>
              <a:cs typeface="Arial" charset="0"/>
            </a:endParaRPr>
          </a:p>
        </p:txBody>
      </p:sp>
      <p:pic>
        <p:nvPicPr>
          <p:cNvPr id="2050" name="Picture 2" descr="Pharmacy Shopping Carts and Shopping Baskets">
            <a:extLst>
              <a:ext uri="{FF2B5EF4-FFF2-40B4-BE49-F238E27FC236}">
                <a16:creationId xmlns:a16="http://schemas.microsoft.com/office/drawing/2014/main" id="{D2873534-E0C5-476F-8880-6DCB020D6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 bwMode="auto">
          <a:xfrm>
            <a:off x="7070031" y="1989024"/>
            <a:ext cx="4326514" cy="2548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94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5899E-DF96-6700-7BB8-5E78E535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5" t="29533" r="18301" b="5941"/>
          <a:stretch/>
        </p:blipFill>
        <p:spPr>
          <a:xfrm>
            <a:off x="1538663" y="1622983"/>
            <a:ext cx="9114674" cy="478669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  <a:solidFill>
            <a:srgbClr val="0A406B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CBF7F0-8E13-4536-9160-D2E8346C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FF044-EBA0-47E2-9B87-7D92F2F63EFC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93BE47"/>
                </a:solidFill>
                <a:cs typeface="Arial" charset="0"/>
              </a:rPr>
              <a:t>Health Care </a:t>
            </a:r>
            <a:r>
              <a:rPr lang="en-US" sz="2400" b="1" i="1" dirty="0">
                <a:solidFill>
                  <a:srgbClr val="93BE47"/>
                </a:solidFill>
                <a:latin typeface="+mn-lt"/>
                <a:cs typeface="Arial" charset="0"/>
              </a:rPr>
              <a:t>FSA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3418-A256-44C7-B116-101B8C5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15628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 DO YOU SAVE?</a:t>
            </a:r>
          </a:p>
        </p:txBody>
      </p:sp>
    </p:spTree>
    <p:extLst>
      <p:ext uri="{BB962C8B-B14F-4D97-AF65-F5344CB8AC3E}">
        <p14:creationId xmlns:p14="http://schemas.microsoft.com/office/powerpoint/2010/main" val="41346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BFDB24-C223-4A30-885C-1603418A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6" b="29368"/>
          <a:stretch/>
        </p:blipFill>
        <p:spPr>
          <a:xfrm flipH="1">
            <a:off x="-3" y="0"/>
            <a:ext cx="12192002" cy="6858000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A690622-1B73-419F-B348-8CC0B758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" y="3896106"/>
            <a:ext cx="10951464" cy="17687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4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Focused &amp;</a:t>
            </a:r>
            <a:b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 Driven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46438C-E8AC-40BD-B904-946277AA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" y="567262"/>
            <a:ext cx="572403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ACDB6-CE7B-454B-BECC-3B2A8B19D0C7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931094" y="2436212"/>
            <a:ext cx="553938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DEBIT CARD SOLUTION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35AE89C9-6E5D-4ABE-9108-A7A00DDD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565" y="4689534"/>
            <a:ext cx="1634214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Dependent Care 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3D4CA9F1-492D-470D-A1D9-4FD80665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239" y="4695397"/>
            <a:ext cx="1458862" cy="62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Health Care</a:t>
            </a:r>
            <a:b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A406B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FSA</a:t>
            </a:r>
            <a:endParaRPr lang="en-US" sz="2400" b="1" dirty="0">
              <a:solidFill>
                <a:srgbClr val="0A406B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FEF8F84-433C-4EDA-9659-8FF727C21EE2}"/>
              </a:ext>
            </a:extLst>
          </p:cNvPr>
          <p:cNvSpPr/>
          <p:nvPr/>
        </p:nvSpPr>
        <p:spPr>
          <a:xfrm>
            <a:off x="8841522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3AE09E1-1C4B-4D81-B666-7DE2D521EAD5}"/>
              </a:ext>
            </a:extLst>
          </p:cNvPr>
          <p:cNvSpPr/>
          <p:nvPr/>
        </p:nvSpPr>
        <p:spPr>
          <a:xfrm>
            <a:off x="7839654" y="4380522"/>
            <a:ext cx="182880" cy="182880"/>
          </a:xfrm>
          <a:prstGeom prst="flowChartConnector">
            <a:avLst/>
          </a:prstGeom>
          <a:solidFill>
            <a:srgbClr val="0B3656"/>
          </a:solidFill>
          <a:ln w="38100">
            <a:solidFill>
              <a:srgbClr val="95B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EA0FDE8-7B52-4A30-92B6-BCF19166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2093685"/>
            <a:ext cx="4775580" cy="37905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2400" b="1" dirty="0">
                <a:solidFill>
                  <a:srgbClr val="0B36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Easy, immediate, thought-free access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funds with one benefits debit card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to pay for eligible Health Care FSA and Dependent Care FSA expenses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Linked to the NueSynergy mobile app and online account for real-time account balance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B733E9-6256-48A2-99F4-4FE8782F3EBA}"/>
              </a:ext>
            </a:extLst>
          </p:cNvPr>
          <p:cNvSpPr txBox="1"/>
          <p:nvPr/>
        </p:nvSpPr>
        <p:spPr>
          <a:xfrm>
            <a:off x="543199" y="1291703"/>
            <a:ext cx="871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95BD46"/>
                </a:solidFill>
                <a:latin typeface="+mn-lt"/>
                <a:cs typeface="Arial" charset="0"/>
              </a:rPr>
              <a:t>One Card for All Consumer Directed Benefit Accounts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F3C067-4810-413B-94D9-F78D8521B887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8461703" y="2436212"/>
            <a:ext cx="471259" cy="1944310"/>
          </a:xfrm>
          <a:prstGeom prst="line">
            <a:avLst/>
          </a:prstGeom>
          <a:ln w="38100">
            <a:solidFill>
              <a:srgbClr val="93B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E24D81C-5F3A-4FAC-B6AA-D412D934FB15}"/>
              </a:ext>
            </a:extLst>
          </p:cNvPr>
          <p:cNvPicPr/>
          <p:nvPr/>
        </p:nvPicPr>
        <p:blipFill rotWithShape="1">
          <a:blip r:embed="rId4"/>
          <a:srcRect l="20994" t="39645" r="45192" b="22485"/>
          <a:stretch/>
        </p:blipFill>
        <p:spPr bwMode="auto">
          <a:xfrm>
            <a:off x="7085795" y="2295009"/>
            <a:ext cx="2798475" cy="176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33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A7DA1-37E5-4688-90A2-6AC4F9F3EB27}"/>
              </a:ext>
            </a:extLst>
          </p:cNvPr>
          <p:cNvCxnSpPr/>
          <p:nvPr/>
        </p:nvCxnSpPr>
        <p:spPr>
          <a:xfrm>
            <a:off x="957943" y="2290354"/>
            <a:ext cx="4302034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C508A8-4D2F-4040-9136-96F566B0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624431"/>
            <a:ext cx="1140688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MOBILE APP FEATURES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689ABB-6AD4-4432-B078-F17CA5FA5ABB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13350F-8803-49CB-8470-EFB25E0D8E7D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08CED0B-1811-4691-AFA2-4E6B3490C5F8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BE7CC4-F3C1-4671-8F00-B5BB875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2FE18-5F72-430E-8BCF-73A65E7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3" y="1650379"/>
            <a:ext cx="5299378" cy="4583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and innovative technology makes the experience more convenient while providing more of the important information needed to make health care decisions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tracking allows up-to-date viewing of balance, claims status, and contributions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Prescription storing and cost savings opportunities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tools to evaluate providers and shop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procedures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Geotracking to find nearby providers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tools to help maximize benefits and potential savings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71F9D-F3AF-4754-9FC2-18BD32C2F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6" t="14715" r="83138" b="8537"/>
          <a:stretch/>
        </p:blipFill>
        <p:spPr>
          <a:xfrm>
            <a:off x="3252265" y="2962218"/>
            <a:ext cx="1341978" cy="2880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7CED1-223C-4B83-B65A-125BC513E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15041" r="76036" b="7561"/>
          <a:stretch/>
        </p:blipFill>
        <p:spPr>
          <a:xfrm>
            <a:off x="4548568" y="2956111"/>
            <a:ext cx="1451152" cy="287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A7067-CB50-4F8E-BB4F-CF816C4F5B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8" t="18137" r="81890" b="4634"/>
          <a:stretch/>
        </p:blipFill>
        <p:spPr>
          <a:xfrm>
            <a:off x="1789858" y="2935865"/>
            <a:ext cx="1417965" cy="2878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5CB5E-1BD0-4547-9AC6-CE3000378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21" t="19167" r="58018" b="5610"/>
          <a:stretch/>
        </p:blipFill>
        <p:spPr>
          <a:xfrm>
            <a:off x="253490" y="1744395"/>
            <a:ext cx="1358419" cy="28565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D177E2-B520-43CE-8354-3C7DE8DE0E8B}"/>
              </a:ext>
            </a:extLst>
          </p:cNvPr>
          <p:cNvCxnSpPr>
            <a:cxnSpLocks/>
          </p:cNvCxnSpPr>
          <p:nvPr/>
        </p:nvCxnSpPr>
        <p:spPr>
          <a:xfrm>
            <a:off x="5233854" y="2281645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40FEC1-068E-477A-B84E-565656CCFA07}"/>
              </a:ext>
            </a:extLst>
          </p:cNvPr>
          <p:cNvCxnSpPr>
            <a:cxnSpLocks/>
          </p:cNvCxnSpPr>
          <p:nvPr/>
        </p:nvCxnSpPr>
        <p:spPr>
          <a:xfrm>
            <a:off x="3870963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E0063E-57C5-4583-8E27-46EC40C02D73}"/>
              </a:ext>
            </a:extLst>
          </p:cNvPr>
          <p:cNvCxnSpPr>
            <a:cxnSpLocks/>
          </p:cNvCxnSpPr>
          <p:nvPr/>
        </p:nvCxnSpPr>
        <p:spPr>
          <a:xfrm>
            <a:off x="2473237" y="2290354"/>
            <a:ext cx="0" cy="539932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1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90B82-F298-45CC-B54E-55D7EC8F7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90" y="6547779"/>
            <a:ext cx="1561171" cy="257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1544AD-D800-40B4-BA87-FA4765551512}"/>
              </a:ext>
            </a:extLst>
          </p:cNvPr>
          <p:cNvSpPr/>
          <p:nvPr/>
        </p:nvSpPr>
        <p:spPr>
          <a:xfrm>
            <a:off x="0" y="0"/>
            <a:ext cx="12192000" cy="550979"/>
          </a:xfrm>
          <a:prstGeom prst="rect">
            <a:avLst/>
          </a:prstGeom>
          <a:solidFill>
            <a:srgbClr val="95B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0B8B1-E6EF-4412-834F-3B6BA386F7D3}"/>
              </a:ext>
            </a:extLst>
          </p:cNvPr>
          <p:cNvGrpSpPr/>
          <p:nvPr/>
        </p:nvGrpSpPr>
        <p:grpSpPr>
          <a:xfrm>
            <a:off x="0" y="6499457"/>
            <a:ext cx="10208529" cy="361143"/>
            <a:chOff x="0" y="6499457"/>
            <a:chExt cx="10208529" cy="361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E2BA8-24BF-4B79-8771-94AF672571BA}"/>
                </a:ext>
              </a:extLst>
            </p:cNvPr>
            <p:cNvSpPr/>
            <p:nvPr/>
          </p:nvSpPr>
          <p:spPr>
            <a:xfrm>
              <a:off x="0" y="6499457"/>
              <a:ext cx="10040252" cy="358541"/>
            </a:xfrm>
            <a:prstGeom prst="rect">
              <a:avLst/>
            </a:prstGeom>
            <a:solidFill>
              <a:srgbClr val="0A406B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C2F69D0-5786-4295-A427-BC41FA546B46}"/>
                </a:ext>
              </a:extLst>
            </p:cNvPr>
            <p:cNvSpPr/>
            <p:nvPr/>
          </p:nvSpPr>
          <p:spPr>
            <a:xfrm rot="5400000">
              <a:off x="9939544" y="6591615"/>
              <a:ext cx="358542" cy="179428"/>
            </a:xfrm>
            <a:prstGeom prst="triangle">
              <a:avLst/>
            </a:prstGeom>
            <a:solidFill>
              <a:srgbClr val="0A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3BF807F8-468F-4B3A-843A-CC47E5E6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1" y="624431"/>
            <a:ext cx="11495049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MEMBER PORTAL</a:t>
            </a: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CDAC4E0-5186-47F2-B17A-CB10DE0C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545" y="92926"/>
            <a:ext cx="730405" cy="365125"/>
          </a:xfrm>
        </p:spPr>
        <p:txBody>
          <a:bodyPr/>
          <a:lstStyle/>
          <a:p>
            <a:fld id="{66DFD503-0099-425B-ADC2-71E1EC7796D9}" type="slidenum"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03F296-56AA-4403-AD42-DC2E0D61B98B}"/>
              </a:ext>
            </a:extLst>
          </p:cNvPr>
          <p:cNvGrpSpPr/>
          <p:nvPr/>
        </p:nvGrpSpPr>
        <p:grpSpPr>
          <a:xfrm>
            <a:off x="204440" y="1429025"/>
            <a:ext cx="7205569" cy="4956317"/>
            <a:chOff x="1365504" y="1057275"/>
            <a:chExt cx="8178546" cy="5625574"/>
          </a:xfrm>
        </p:grpSpPr>
        <p:pic>
          <p:nvPicPr>
            <p:cNvPr id="18" name="Picture 17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60C5A306-0816-4336-A819-00608B66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504" y="1057275"/>
              <a:ext cx="8178546" cy="562557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22686D-A985-4984-979D-124F0FD80E32}"/>
                </a:ext>
              </a:extLst>
            </p:cNvPr>
            <p:cNvSpPr/>
            <p:nvPr/>
          </p:nvSpPr>
          <p:spPr>
            <a:xfrm>
              <a:off x="2392230" y="1349477"/>
              <a:ext cx="6371927" cy="397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D3D97DF7-EB3A-4BC0-835C-0B436F698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0000" r="19375" b="4038"/>
          <a:stretch/>
        </p:blipFill>
        <p:spPr bwMode="auto">
          <a:xfrm>
            <a:off x="1109019" y="1683863"/>
            <a:ext cx="5613878" cy="348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975A5D-5422-4976-9C17-8C5D0941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43" y="1650379"/>
            <a:ext cx="4565613" cy="4583189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members convenient and secure access 24/7/365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Real-time, year-to-date benefit account tracking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Claims filing and status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communications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Meaningful insights to better guide healthcare spending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80000"/>
              <a:buBlip>
                <a:blip r:embed="rId6"/>
              </a:buBlip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 videos and planning calculators </a:t>
            </a:r>
          </a:p>
        </p:txBody>
      </p:sp>
    </p:spTree>
    <p:extLst>
      <p:ext uri="{BB962C8B-B14F-4D97-AF65-F5344CB8AC3E}">
        <p14:creationId xmlns:p14="http://schemas.microsoft.com/office/powerpoint/2010/main" val="165913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CADB8E52C84085928DE5FFCC0CBB" ma:contentTypeVersion="21" ma:contentTypeDescription="Create a new document." ma:contentTypeScope="" ma:versionID="b4e6362df0a3880339443b68f8b8ccab">
  <xsd:schema xmlns:xsd="http://www.w3.org/2001/XMLSchema" xmlns:xs="http://www.w3.org/2001/XMLSchema" xmlns:p="http://schemas.microsoft.com/office/2006/metadata/properties" xmlns:ns1="http://schemas.microsoft.com/sharepoint/v3" xmlns:ns2="3aae2a65-d17b-4edb-aa65-f452e8189e2e" xmlns:ns3="3b49e697-7799-4dec-8469-b161f2150f92" targetNamespace="http://schemas.microsoft.com/office/2006/metadata/properties" ma:root="true" ma:fieldsID="e7ebbfac806d63e1a6dcec8d2e773c5d" ns1:_="" ns2:_="" ns3:_="">
    <xsd:import namespace="http://schemas.microsoft.com/sharepoint/v3"/>
    <xsd:import namespace="3aae2a65-d17b-4edb-aa65-f452e8189e2e"/>
    <xsd:import namespace="3b49e697-7799-4dec-8469-b161f2150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Exported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2a65-d17b-4edb-aa65-f452e8189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Exported" ma:index="20" nillable="true" ma:displayName="Exported" ma:description="Exported from Alegeus on" ma:format="DateOnly" ma:internalName="Exported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1c638b-60cf-44c7-b855-9a70f4a18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9e697-7799-4dec-8469-b161f2150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361aa8-1718-40fa-ac64-bb886b08758b}" ma:internalName="TaxCatchAll" ma:showField="CatchAllData" ma:web="3b49e697-7799-4dec-8469-b161f2150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Year xmlns="3aae2a65-d17b-4edb-aa65-f452e8189e2e" xsi:nil="true"/>
    <TaxCatchAll xmlns="3b49e697-7799-4dec-8469-b161f2150f92" xsi:nil="true"/>
    <Exported xmlns="3aae2a65-d17b-4edb-aa65-f452e8189e2e" xsi:nil="true"/>
    <_ip_UnifiedCompliancePolicyProperties xmlns="http://schemas.microsoft.com/sharepoint/v3" xsi:nil="true"/>
    <lcf76f155ced4ddcb4097134ff3c332f xmlns="3aae2a65-d17b-4edb-aa65-f452e8189e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4BA62C-4BCD-466A-AAA4-D06CB04B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e2a65-d17b-4edb-aa65-f452e8189e2e"/>
    <ds:schemaRef ds:uri="3b49e697-7799-4dec-8469-b161f215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87EB1E-C7A7-4461-A792-B155451EA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493D6-6AC3-4FAF-B4E1-C64248ABD9F0}">
  <ds:schemaRefs>
    <ds:schemaRef ds:uri="686dc63f-4a0e-44e8-b59f-dde22ebb727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sharepoint/v3"/>
    <ds:schemaRef ds:uri="3aae2a65-d17b-4edb-aa65-f452e8189e2e"/>
    <ds:schemaRef ds:uri="3b49e697-7799-4dec-8469-b161f2150f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472</Words>
  <Application>Microsoft Office PowerPoint</Application>
  <PresentationFormat>Widescreen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THE NUESYNERGY DIFFERENCE</vt:lpstr>
      <vt:lpstr>HEALTH CARE FSA </vt:lpstr>
      <vt:lpstr>ELIGIBLE EXPENSES</vt:lpstr>
      <vt:lpstr>HOW DO YOU SAVE?</vt:lpstr>
      <vt:lpstr>PowerPoint Presentation</vt:lpstr>
      <vt:lpstr>SMART DEBIT CARD SOLUTION</vt:lpstr>
      <vt:lpstr>SMART MOBILE APP FEATURES</vt:lpstr>
      <vt:lpstr>MEMBER PORTAL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Kirchmeyer</dc:creator>
  <cp:lastModifiedBy>Lexi Garcia</cp:lastModifiedBy>
  <cp:revision>152</cp:revision>
  <cp:lastPrinted>2020-02-26T19:55:07Z</cp:lastPrinted>
  <dcterms:created xsi:type="dcterms:W3CDTF">2020-02-03T21:11:00Z</dcterms:created>
  <dcterms:modified xsi:type="dcterms:W3CDTF">2025-07-09T16:11:00Z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0x0101007C2FCADB8E52C84085928DE5FFCC0CBB</vt:lpwstr>
  </property>
</Properties>
</file>