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345" r:id="rId5"/>
    <p:sldId id="280" r:id="rId6"/>
    <p:sldId id="321" r:id="rId7"/>
    <p:sldId id="349" r:id="rId8"/>
    <p:sldId id="351" r:id="rId9"/>
    <p:sldId id="299" r:id="rId10"/>
    <p:sldId id="336" r:id="rId11"/>
    <p:sldId id="329" r:id="rId12"/>
    <p:sldId id="330" r:id="rId13"/>
    <p:sldId id="286" r:id="rId14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5B29"/>
    <a:srgbClr val="FF6600"/>
    <a:srgbClr val="0D6A37"/>
    <a:srgbClr val="93BE47"/>
    <a:srgbClr val="0B3656"/>
    <a:srgbClr val="F15A29"/>
    <a:srgbClr val="95BD46"/>
    <a:srgbClr val="093756"/>
    <a:srgbClr val="582D5B"/>
    <a:srgbClr val="B639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7CF255-3E3E-B5C4-F239-DB51BED2F7C7}" v="58" dt="2025-07-02T19:15:03.347"/>
    <p1510:client id="{3F0E7FD1-FF92-49F2-12BA-645062A07AF6}" v="2" dt="2025-07-02T20:16:47.9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13" autoAdjust="0"/>
    <p:restoredTop sz="78838" autoAdjust="0"/>
  </p:normalViewPr>
  <p:slideViewPr>
    <p:cSldViewPr snapToGrid="0">
      <p:cViewPr varScale="1">
        <p:scale>
          <a:sx n="93" d="100"/>
          <a:sy n="93" d="100"/>
        </p:scale>
        <p:origin x="162" y="84"/>
      </p:cViewPr>
      <p:guideLst/>
    </p:cSldViewPr>
  </p:slideViewPr>
  <p:outlineViewPr>
    <p:cViewPr>
      <p:scale>
        <a:sx n="33" d="100"/>
        <a:sy n="33" d="100"/>
      </p:scale>
      <p:origin x="0" y="-180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5"/>
          </a:xfrm>
          <a:prstGeom prst="rect">
            <a:avLst/>
          </a:prstGeom>
        </p:spPr>
        <p:txBody>
          <a:bodyPr vert="horz" lIns="92818" tIns="46408" rIns="92818" bIns="4640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5"/>
          </a:xfrm>
          <a:prstGeom prst="rect">
            <a:avLst/>
          </a:prstGeom>
        </p:spPr>
        <p:txBody>
          <a:bodyPr vert="horz" lIns="92818" tIns="46408" rIns="92818" bIns="46408" rtlCol="0"/>
          <a:lstStyle>
            <a:lvl1pPr algn="r">
              <a:defRPr sz="1200"/>
            </a:lvl1pPr>
          </a:lstStyle>
          <a:p>
            <a:fld id="{C6AE0926-EF9F-4DF1-AB11-70DD998DDD93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39763" y="1162050"/>
            <a:ext cx="5578475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18" tIns="46408" rIns="92818" bIns="4640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4"/>
            <a:ext cx="5486400" cy="3660458"/>
          </a:xfrm>
          <a:prstGeom prst="rect">
            <a:avLst/>
          </a:prstGeom>
        </p:spPr>
        <p:txBody>
          <a:bodyPr vert="horz" lIns="92818" tIns="46408" rIns="92818" bIns="464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2971800" cy="466434"/>
          </a:xfrm>
          <a:prstGeom prst="rect">
            <a:avLst/>
          </a:prstGeom>
        </p:spPr>
        <p:txBody>
          <a:bodyPr vert="horz" lIns="92818" tIns="46408" rIns="92818" bIns="4640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9"/>
            <a:ext cx="2971800" cy="466434"/>
          </a:xfrm>
          <a:prstGeom prst="rect">
            <a:avLst/>
          </a:prstGeom>
        </p:spPr>
        <p:txBody>
          <a:bodyPr vert="horz" lIns="92818" tIns="46408" rIns="92818" bIns="46408" rtlCol="0" anchor="b"/>
          <a:lstStyle>
            <a:lvl1pPr algn="r">
              <a:defRPr sz="1200"/>
            </a:lvl1pPr>
          </a:lstStyle>
          <a:p>
            <a:fld id="{BD60537E-1DFC-492A-AD42-18FBD9E1B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06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0537E-1DFC-492A-AD42-18FBD9E1BE3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843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148F9-5D84-4CF3-9299-E78FDCF6E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22966-F6A1-4131-8BD3-32344E627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3F7EEA-F73C-43DE-B91F-8528DB5E8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5A636-3E3B-4778-95C7-46EAF604E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923D4-A3E2-45DB-9CE4-FD3C18D40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46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33FEB-0CE3-4EDA-B08D-0F4C0FB2C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9B9F7-7AC6-478E-934B-8916A5EEF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1ACE3-976B-44FD-8D25-9491425E1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A4A22-33F0-4761-A7BC-D32C4B8AE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DBB4F-79B2-4DEA-B4EC-9C3187A9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94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F23DF-3ABF-48AE-AAE0-D6389D008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1F9BD-7DCF-4B13-95A1-90C839D84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DDB25-2268-46E2-8A20-ACA05E135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D068C-EB2B-4E89-ABEA-6ACA4F977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FEAFC-8682-413B-8845-079FA2B18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5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E9AC0-97D3-45EA-B478-C9F1E79A3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96A50-D121-4C44-B86C-839D031770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FFF0A5-FF94-41F4-810C-49025B455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340E2A-F9DD-433F-B517-4705BAADD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A31D2-BDDA-4205-B36E-B2606D7A5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44C99-ADC7-4F93-BFB3-35A4794D0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97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C00C4-F832-4728-A89F-92867445A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DB231-DF7A-40BE-85C1-5EC2BE4E1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B6EC79-1284-4F4E-9D5F-B91FE8DFE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781A0C-CD49-4D0E-890E-5288B3040C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81EE71-D867-45DA-96BB-48493B9C59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7BDD8F-A1E1-4A90-8952-F4BA08C2C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272C41-7055-4D92-8FF2-420588242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576A2F-F213-4DC0-A585-DC6239291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06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1D7C4-D1AA-4848-B7C5-A8C665C2F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A448D1-F36E-4FD7-9827-2B49ADD31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CFD650-02D1-4855-87C6-A5A895D63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3B4B14-877D-40C2-AFBA-A10BE3F5A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07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AACA62-C95A-4D06-8E04-F89AB982D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D02669-2CC9-4137-9B3A-DEF0324C4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F62F6-9CB7-4B07-8E62-7EC2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466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888FD-A4DC-40D3-95B0-1AC8C276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28B3B-D301-4B15-B084-CAB80D124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8E60C-C7DB-4B51-90C9-9E46AB4253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F6F7DE-13AF-4922-91B1-B4CF83174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2A33F9-3241-4004-88C9-5D8F334EB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9879C1-70D0-4395-95A3-0065AF2BE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023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69C91-FE9A-4315-B241-E39977380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1DA95E-DEE8-4AB3-9610-75A51B4621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B7D8A-CE6C-47FE-9FE5-CD422F4B9D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C414B6-9E98-47F0-AB92-489C8614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709906-E414-47B0-BB02-4C5B1423B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32BA8A-3758-49B0-BE57-88B7F500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5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97E94-EF94-4D7E-807F-67D66E15D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73FC05-0568-43D3-90D4-7D789ADFBE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EB60A-39A7-4A18-B330-1322E23E9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0B607-444B-4532-8A1C-267DBF7AF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AD2CC-6CB3-4964-A567-3D6382965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3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B989D2-C1C4-4202-95AB-0648304900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919D1B-A9C3-4A2E-91F2-4ACE32481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06ADBB-18B5-4A21-A147-B4814B81D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E01BF-8F95-41B5-82CD-4D590FA49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07CAF-05CF-4B3C-A359-058CA6280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91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A5258E-E8FA-4DBF-AC7F-B70A496D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1E907-456A-4EC5-B4B5-83E6F4D4E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A7D90-7E3F-4E87-8F54-3A5596873F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E4C93-0BDB-4119-8142-33F827633D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7C890-7B0F-4C0F-B293-0808830C0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6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1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578EE110-2F81-49B7-ADB4-BA8B58CC74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31"/>
          <a:stretch/>
        </p:blipFill>
        <p:spPr>
          <a:xfrm>
            <a:off x="0" y="0"/>
            <a:ext cx="12192000" cy="5678905"/>
          </a:xfrm>
          <a:prstGeom prst="rect">
            <a:avLst/>
          </a:prstGeom>
        </p:spPr>
      </p:pic>
      <p:sp>
        <p:nvSpPr>
          <p:cNvPr id="3" name="Text Box 5">
            <a:extLst>
              <a:ext uri="{FF2B5EF4-FFF2-40B4-BE49-F238E27FC236}">
                <a16:creationId xmlns:a16="http://schemas.microsoft.com/office/drawing/2014/main" id="{3394C752-CF23-4137-AE6C-61B37ECA9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60" y="4478446"/>
            <a:ext cx="11309511" cy="90488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altLang="en-US" sz="3600" b="1" dirty="0">
                <a:solidFill>
                  <a:schemeClr val="bg1"/>
                </a:solidFill>
                <a:latin typeface="Century Gothic"/>
                <a:cs typeface="Arial"/>
              </a:rPr>
              <a:t>2025 Benefit Account Offerings</a:t>
            </a:r>
          </a:p>
          <a:p>
            <a:r>
              <a:rPr lang="en-US" altLang="en-US" sz="2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Health Care FSA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535C2D22-E386-43A2-AFC6-0AF862B982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89" t="80889" r="3704" b="5295"/>
          <a:stretch/>
        </p:blipFill>
        <p:spPr>
          <a:xfrm>
            <a:off x="8148746" y="5931108"/>
            <a:ext cx="3638093" cy="74617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8873A44-D63D-9287-3FD8-2381E116064F}"/>
              </a:ext>
            </a:extLst>
          </p:cNvPr>
          <p:cNvCxnSpPr/>
          <p:nvPr/>
        </p:nvCxnSpPr>
        <p:spPr>
          <a:xfrm>
            <a:off x="8069802" y="5934901"/>
            <a:ext cx="0" cy="69245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group of colorful icons&#10;&#10;Description automatically generated with low confidence">
            <a:extLst>
              <a:ext uri="{FF2B5EF4-FFF2-40B4-BE49-F238E27FC236}">
                <a16:creationId xmlns:a16="http://schemas.microsoft.com/office/drawing/2014/main" id="{B6C9C1C1-4443-53EE-7821-30FECAE16C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0" t="6367"/>
          <a:stretch/>
        </p:blipFill>
        <p:spPr>
          <a:xfrm>
            <a:off x="405161" y="5753819"/>
            <a:ext cx="2500245" cy="110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933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508A8-4D2F-4040-9136-96F566B00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051560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THE NUESYNERGY DIFFERENCE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E4D0D-CCC5-46D7-B93B-FA15666F0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12" y="1551958"/>
            <a:ext cx="6485337" cy="4628200"/>
          </a:xfrm>
        </p:spPr>
        <p:txBody>
          <a:bodyPr>
            <a:noAutofit/>
          </a:bodyPr>
          <a:lstStyle/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2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Providing full-service administration since 1996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2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Award-winning live, U.S.-based customer service: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Calls answered in under 30 seconds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98.5% first call resolution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2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Electronic claims processed within 24 hours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2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Smart debit card convenience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2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Easy-to-use smart mobile app and participant web portal</a:t>
            </a: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solidFill>
              <a:srgbClr val="0A406B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solidFill>
              <a:srgbClr val="0A40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3BA2488-7FEC-4208-B66C-4D736E515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10A62A-D1DB-4F53-803E-7A463B95D5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795" y="1660552"/>
            <a:ext cx="3761749" cy="25078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26313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CABB1EE-3377-4BA8-B0EB-AB5E52F01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12" y="1920699"/>
            <a:ext cx="7417492" cy="431287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01320" indent="-401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3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Allows you to set aside pre-tax dollars for eligible medical, dental, and vision expenses for you and your dependents, even if they aren’t covered under your primary health plan</a:t>
            </a:r>
            <a:endParaRPr lang="en-US"/>
          </a:p>
          <a:p>
            <a:pPr marL="401320" indent="-40132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Blip>
                <a:blip r:embed="rId3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Choose an annual election amount; up to $3,300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 the beginning of the plan year, account is pre-funded and </a:t>
            </a:r>
            <a:r>
              <a:rPr lang="en-US" sz="18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full contribution is immediately available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for use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Election amount is deducted from paychecks in equal installments throughout the year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Example:  $3,300 contribution over 24 pay periods = $137.53</a:t>
            </a:r>
            <a:endParaRPr lang="en-US" sz="1800" i="1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pPr marL="401320" indent="-40132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Blip>
                <a:blip r:embed="rId3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Money contributed is </a:t>
            </a:r>
            <a:r>
              <a:rPr lang="en-US" sz="20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free from federal and state taxes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remains tax-free when spent on eligible expenses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a typeface="Calibri" panose="020F0502020204030204"/>
              <a:cs typeface="Arial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02E6F83-A265-4D15-B7A9-2C53CA758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1" y="624431"/>
            <a:ext cx="11156289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HEALTH CARE FSA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702236-5948-4F60-A8D5-EB35C50D8036}"/>
              </a:ext>
            </a:extLst>
          </p:cNvPr>
          <p:cNvSpPr txBox="1"/>
          <p:nvPr/>
        </p:nvSpPr>
        <p:spPr>
          <a:xfrm>
            <a:off x="543199" y="1291703"/>
            <a:ext cx="8712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srgbClr val="93BE47"/>
                </a:solidFill>
                <a:latin typeface="+mn-lt"/>
                <a:cs typeface="Arial" charset="0"/>
              </a:rPr>
              <a:t>Savings on many of the expenses you already pay for </a:t>
            </a:r>
            <a:r>
              <a:rPr lang="en-US" sz="2400" b="1" i="1" dirty="0">
                <a:solidFill>
                  <a:srgbClr val="93BE47"/>
                </a:solidFill>
                <a:cs typeface="Arial" charset="0"/>
              </a:rPr>
              <a:t> </a:t>
            </a:r>
            <a:endParaRPr lang="en-US" sz="2400" b="1" i="1" dirty="0">
              <a:solidFill>
                <a:srgbClr val="93BE47"/>
              </a:solidFill>
              <a:latin typeface="+mn-lt"/>
              <a:cs typeface="Arial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91BA0F9-8F35-CB06-8FDF-A357E08D0A6D}"/>
              </a:ext>
            </a:extLst>
          </p:cNvPr>
          <p:cNvGrpSpPr/>
          <p:nvPr/>
        </p:nvGrpSpPr>
        <p:grpSpPr>
          <a:xfrm>
            <a:off x="8402287" y="2065534"/>
            <a:ext cx="2377442" cy="2377440"/>
            <a:chOff x="9201983" y="2059824"/>
            <a:chExt cx="2377442" cy="237744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88F6124-9F16-37EC-2899-D24A44756DB1}"/>
                </a:ext>
              </a:extLst>
            </p:cNvPr>
            <p:cNvSpPr/>
            <p:nvPr/>
          </p:nvSpPr>
          <p:spPr>
            <a:xfrm>
              <a:off x="9201985" y="2059824"/>
              <a:ext cx="2377440" cy="2377440"/>
            </a:xfrm>
            <a:prstGeom prst="rect">
              <a:avLst/>
            </a:prstGeom>
            <a:solidFill>
              <a:srgbClr val="93BE4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60DDBBF-202E-CE29-71D1-A5E5EA4D18F2}"/>
                </a:ext>
              </a:extLst>
            </p:cNvPr>
            <p:cNvSpPr txBox="1"/>
            <p:nvPr/>
          </p:nvSpPr>
          <p:spPr>
            <a:xfrm>
              <a:off x="9201984" y="2132758"/>
              <a:ext cx="2377439" cy="51270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 eaLnBrk="1" hangingPunct="1">
                <a:lnSpc>
                  <a:spcPct val="85000"/>
                </a:lnSpc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+mn-lt"/>
                  <a:cs typeface="Arial" charset="0"/>
                </a:rPr>
                <a:t>Flexible Spending</a:t>
              </a:r>
            </a:p>
            <a:p>
              <a:pPr algn="ctr" eaLnBrk="1" hangingPunct="1">
                <a:lnSpc>
                  <a:spcPct val="85000"/>
                </a:lnSpc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+mn-lt"/>
                  <a:cs typeface="Arial" charset="0"/>
                </a:rPr>
                <a:t>Account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D947AB4-6627-1E97-0064-E6C073627E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007703" y="2887680"/>
              <a:ext cx="837373" cy="771697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C6B4508-C9DE-21A1-6CB0-4F10CEB1E2C7}"/>
                </a:ext>
              </a:extLst>
            </p:cNvPr>
            <p:cNvSpPr txBox="1"/>
            <p:nvPr/>
          </p:nvSpPr>
          <p:spPr>
            <a:xfrm>
              <a:off x="9201983" y="3788463"/>
              <a:ext cx="2377440" cy="52322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1" dirty="0">
                  <a:solidFill>
                    <a:schemeClr val="bg1"/>
                  </a:solidFill>
                  <a:cs typeface="Arial" charset="0"/>
                </a:rPr>
                <a:t>HEALTH CARE</a:t>
              </a:r>
            </a:p>
            <a:p>
              <a:pPr algn="ctr" eaLnBrk="1" hangingPunct="1">
                <a:defRPr/>
              </a:pPr>
              <a:r>
                <a:rPr lang="en-US" sz="1400" b="1" dirty="0">
                  <a:solidFill>
                    <a:schemeClr val="bg1"/>
                  </a:solidFill>
                  <a:latin typeface="+mn-lt"/>
                  <a:cs typeface="Arial" charset="0"/>
                </a:rPr>
                <a:t>FSA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8794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CABB1EE-3377-4BA8-B0EB-AB5E52F01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12" y="1831287"/>
            <a:ext cx="6298905" cy="364638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None/>
            </a:pPr>
            <a:r>
              <a:rPr lang="en-US" sz="2000" b="0" i="0" u="none" strike="noStrike" baseline="0" dirty="0">
                <a:solidFill>
                  <a:srgbClr val="221E1F"/>
                </a:solidFill>
              </a:rPr>
              <a:t>Your Health Care FSA can cover costs for hundreds of eligible medical, dental, and vision expenses for you and your dependents, like: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Blip>
                <a:blip r:embed="rId3"/>
              </a:buBlip>
            </a:pPr>
            <a:r>
              <a:rPr lang="en-US" sz="1800" b="0" i="0" u="none" strike="noStrike" baseline="0" dirty="0">
                <a:solidFill>
                  <a:srgbClr val="221E1F"/>
                </a:solidFill>
              </a:rPr>
              <a:t>Feminine care products and over the counter medications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Blip>
                <a:blip r:embed="rId3"/>
              </a:buBlip>
            </a:pPr>
            <a:r>
              <a:rPr lang="en-US" sz="1800" b="0" i="0" u="none" strike="noStrike" baseline="0" dirty="0">
                <a:solidFill>
                  <a:srgbClr val="221E1F"/>
                </a:solidFill>
              </a:rPr>
              <a:t>Copays, deductible payments, coinsurance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Blip>
                <a:blip r:embed="rId3"/>
              </a:buBlip>
            </a:pPr>
            <a:r>
              <a:rPr lang="en-US" sz="1800" b="0" i="0" u="none" strike="noStrike" baseline="0" dirty="0">
                <a:solidFill>
                  <a:srgbClr val="221E1F"/>
                </a:solidFill>
              </a:rPr>
              <a:t>Doctor office visits, exams, lab work, x-rays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Blip>
                <a:blip r:embed="rId3"/>
              </a:buBlip>
            </a:pPr>
            <a:r>
              <a:rPr lang="en-US" sz="1800" b="0" i="0" u="none" strike="noStrike" baseline="0" dirty="0">
                <a:solidFill>
                  <a:srgbClr val="221E1F"/>
                </a:solidFill>
              </a:rPr>
              <a:t>Hospital charges and prescription drugs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Blip>
                <a:blip r:embed="rId3"/>
              </a:buBlip>
            </a:pPr>
            <a:r>
              <a:rPr lang="en-US" sz="1800" b="0" i="0" u="none" strike="noStrike" baseline="0" dirty="0">
                <a:solidFill>
                  <a:srgbClr val="221E1F"/>
                </a:solidFill>
              </a:rPr>
              <a:t>Dental exams, x-rays, fillings, crowns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Blip>
                <a:blip r:embed="rId3"/>
              </a:buBlip>
            </a:pPr>
            <a:r>
              <a:rPr lang="en-US" sz="1800" b="0" i="0" u="none" strike="noStrike" baseline="0" dirty="0">
                <a:solidFill>
                  <a:srgbClr val="221E1F"/>
                </a:solidFill>
              </a:rPr>
              <a:t>Orthodontia, including braces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Blip>
                <a:blip r:embed="rId3"/>
              </a:buBlip>
            </a:pPr>
            <a:r>
              <a:rPr lang="fr-FR" sz="1800" b="0" i="0" u="none" strike="noStrike" baseline="0" dirty="0">
                <a:solidFill>
                  <a:srgbClr val="221E1F"/>
                </a:solidFill>
              </a:rPr>
              <a:t>Vision exams, frames, contact </a:t>
            </a:r>
            <a:r>
              <a:rPr lang="fr-FR" sz="1800" b="0" i="0" u="none" strike="noStrike" baseline="0" dirty="0" err="1">
                <a:solidFill>
                  <a:srgbClr val="221E1F"/>
                </a:solidFill>
              </a:rPr>
              <a:t>lenses</a:t>
            </a:r>
            <a:r>
              <a:rPr lang="fr-FR" sz="1800" dirty="0">
                <a:solidFill>
                  <a:srgbClr val="221E1F"/>
                </a:solidFill>
              </a:rPr>
              <a:t>/</a:t>
            </a:r>
            <a:r>
              <a:rPr lang="fr-FR" sz="1800" b="0" i="0" u="none" strike="noStrike" baseline="0" dirty="0">
                <a:solidFill>
                  <a:srgbClr val="221E1F"/>
                </a:solidFill>
              </a:rPr>
              <a:t>solution</a:t>
            </a:r>
            <a:endParaRPr lang="fr-FR" sz="1800" dirty="0">
              <a:solidFill>
                <a:srgbClr val="221E1F"/>
              </a:solidFill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Blip>
                <a:blip r:embed="rId3"/>
              </a:buBlip>
            </a:pPr>
            <a:r>
              <a:rPr lang="en-US" sz="1800" b="0" i="0" u="none" strike="noStrike" baseline="0" dirty="0">
                <a:solidFill>
                  <a:srgbClr val="221E1F"/>
                </a:solidFill>
              </a:rPr>
              <a:t>Laser vision correction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Blip>
                <a:blip r:embed="rId3"/>
              </a:buBlip>
            </a:pPr>
            <a:r>
              <a:rPr lang="en-US" sz="1800" b="0" i="0" u="none" strike="noStrike" baseline="0" dirty="0">
                <a:solidFill>
                  <a:srgbClr val="221E1F"/>
                </a:solidFill>
              </a:rPr>
              <a:t>Physical therapy/chiropractic care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b="0" i="0" u="none" strike="noStrike" baseline="0" dirty="0">
                <a:solidFill>
                  <a:srgbClr val="221E1F"/>
                </a:solidFill>
              </a:rPr>
              <a:t>Medical supplies and first aid kits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02E6F83-A265-4D15-B7A9-2C53CA758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051560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ELIGIBLE EXPENSES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702236-5948-4F60-A8D5-EB35C50D8036}"/>
              </a:ext>
            </a:extLst>
          </p:cNvPr>
          <p:cNvSpPr txBox="1"/>
          <p:nvPr/>
        </p:nvSpPr>
        <p:spPr>
          <a:xfrm>
            <a:off x="543199" y="1291703"/>
            <a:ext cx="8712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srgbClr val="93BE47"/>
                </a:solidFill>
                <a:latin typeface="+mn-lt"/>
                <a:cs typeface="Arial" charset="0"/>
              </a:rPr>
              <a:t>Health </a:t>
            </a:r>
            <a:r>
              <a:rPr lang="en-US" sz="2400" b="1" i="1" dirty="0">
                <a:solidFill>
                  <a:srgbClr val="93BE47"/>
                </a:solidFill>
                <a:cs typeface="Arial" charset="0"/>
              </a:rPr>
              <a:t>Care FSA </a:t>
            </a:r>
            <a:endParaRPr lang="en-US" sz="2400" b="1" i="1" dirty="0">
              <a:solidFill>
                <a:srgbClr val="93BE47"/>
              </a:solidFill>
              <a:latin typeface="+mn-lt"/>
              <a:cs typeface="Arial" charset="0"/>
            </a:endParaRPr>
          </a:p>
        </p:txBody>
      </p:sp>
      <p:pic>
        <p:nvPicPr>
          <p:cNvPr id="2050" name="Picture 2" descr="Pharmacy Shopping Carts and Shopping Baskets">
            <a:extLst>
              <a:ext uri="{FF2B5EF4-FFF2-40B4-BE49-F238E27FC236}">
                <a16:creationId xmlns:a16="http://schemas.microsoft.com/office/drawing/2014/main" id="{D2873534-E0C5-476F-8880-6DCB020D6A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2"/>
          <a:stretch/>
        </p:blipFill>
        <p:spPr bwMode="auto">
          <a:xfrm>
            <a:off x="7070031" y="1989024"/>
            <a:ext cx="4326514" cy="2548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27945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45899E-DF96-6700-7BB8-5E78E535F0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45" t="29533" r="18301" b="5941"/>
          <a:stretch/>
        </p:blipFill>
        <p:spPr>
          <a:xfrm>
            <a:off x="1538663" y="1622983"/>
            <a:ext cx="9114674" cy="4786698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3FF044-EBA0-47E2-9B87-7D92F2F63EFC}"/>
              </a:ext>
            </a:extLst>
          </p:cNvPr>
          <p:cNvSpPr txBox="1"/>
          <p:nvPr/>
        </p:nvSpPr>
        <p:spPr>
          <a:xfrm>
            <a:off x="543199" y="1291703"/>
            <a:ext cx="8712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srgbClr val="93BE47"/>
                </a:solidFill>
                <a:cs typeface="Arial" charset="0"/>
              </a:rPr>
              <a:t>Health Care </a:t>
            </a:r>
            <a:r>
              <a:rPr lang="en-US" sz="2400" b="1" i="1" dirty="0">
                <a:solidFill>
                  <a:srgbClr val="93BE47"/>
                </a:solidFill>
                <a:latin typeface="+mn-lt"/>
                <a:cs typeface="Arial" charset="0"/>
              </a:rPr>
              <a:t>FSA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D713418-A256-44C7-B116-101B8C5E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1" y="624431"/>
            <a:ext cx="11156289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HOW DO YOU SAVE?</a:t>
            </a:r>
          </a:p>
        </p:txBody>
      </p:sp>
    </p:spTree>
    <p:extLst>
      <p:ext uri="{BB962C8B-B14F-4D97-AF65-F5344CB8AC3E}">
        <p14:creationId xmlns:p14="http://schemas.microsoft.com/office/powerpoint/2010/main" val="4134634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7BFDB24-C223-4A30-885C-1603418A96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66" b="29368"/>
          <a:stretch/>
        </p:blipFill>
        <p:spPr>
          <a:xfrm flipH="1">
            <a:off x="-3" y="0"/>
            <a:ext cx="12192002" cy="6858000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</p:pic>
      <p:sp>
        <p:nvSpPr>
          <p:cNvPr id="8" name="Text Box 5">
            <a:extLst>
              <a:ext uri="{FF2B5EF4-FFF2-40B4-BE49-F238E27FC236}">
                <a16:creationId xmlns:a16="http://schemas.microsoft.com/office/drawing/2014/main" id="{BA690622-1B73-419F-B348-8CC0B7586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336" y="3896106"/>
            <a:ext cx="10951464" cy="176873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0" anchor="ctr" anchorCtr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14000"/>
              </a:lnSpc>
            </a:pPr>
            <a:r>
              <a:rPr lang="en-US" alt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Customer Focused &amp;</a:t>
            </a:r>
            <a:br>
              <a:rPr lang="en-US" alt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alt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Technology Driven 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2D46438C-E8AC-40BD-B904-946277AA45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62" y="567262"/>
            <a:ext cx="5724036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92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5FACDB6-CE7B-454B-BECC-3B2A8B19D0C7}"/>
              </a:ext>
            </a:extLst>
          </p:cNvPr>
          <p:cNvCxnSpPr>
            <a:cxnSpLocks/>
            <a:endCxn id="38" idx="0"/>
          </p:cNvCxnSpPr>
          <p:nvPr/>
        </p:nvCxnSpPr>
        <p:spPr>
          <a:xfrm flipH="1">
            <a:off x="7931094" y="2436212"/>
            <a:ext cx="553938" cy="1944310"/>
          </a:xfrm>
          <a:prstGeom prst="line">
            <a:avLst/>
          </a:prstGeom>
          <a:ln w="38100">
            <a:solidFill>
              <a:srgbClr val="93BE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9C508A8-4D2F-4040-9136-96F566B00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140688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SMART DEBIT CARD SOLUTION</a:t>
            </a: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solidFill>
              <a:srgbClr val="0A406B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solidFill>
              <a:srgbClr val="0A40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16BE7CC4-F3C1-4671-8F00-B5BB8754C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 Box 2">
            <a:extLst>
              <a:ext uri="{FF2B5EF4-FFF2-40B4-BE49-F238E27FC236}">
                <a16:creationId xmlns:a16="http://schemas.microsoft.com/office/drawing/2014/main" id="{35AE89C9-6E5D-4ABE-9108-A7A00DDDD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0565" y="4689534"/>
            <a:ext cx="1634214" cy="497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1000"/>
              </a:spcAft>
            </a:pPr>
            <a:r>
              <a:rPr lang="en-US" sz="1600" b="1" dirty="0">
                <a:solidFill>
                  <a:srgbClr val="0A406B"/>
                </a:solidFill>
                <a:effectLst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Dependent Care FSA</a:t>
            </a:r>
            <a:endParaRPr lang="en-US" sz="2400" b="1" dirty="0">
              <a:solidFill>
                <a:srgbClr val="0A406B"/>
              </a:solidFill>
              <a:effectLst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32" name="Text Box 2">
            <a:extLst>
              <a:ext uri="{FF2B5EF4-FFF2-40B4-BE49-F238E27FC236}">
                <a16:creationId xmlns:a16="http://schemas.microsoft.com/office/drawing/2014/main" id="{3D4CA9F1-492D-470D-A1D9-4FD806657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0239" y="4695397"/>
            <a:ext cx="1458862" cy="622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1000"/>
              </a:spcAft>
            </a:pPr>
            <a:r>
              <a:rPr lang="en-US" sz="1600" b="1" dirty="0">
                <a:solidFill>
                  <a:srgbClr val="0A406B"/>
                </a:solidFill>
                <a:effectLst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Health Care</a:t>
            </a:r>
            <a:br>
              <a:rPr lang="en-US" sz="1600" b="1" dirty="0">
                <a:solidFill>
                  <a:srgbClr val="0A406B"/>
                </a:solidFill>
                <a:effectLst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</a:br>
            <a:r>
              <a:rPr lang="en-US" sz="1600" b="1" dirty="0">
                <a:solidFill>
                  <a:srgbClr val="0A406B"/>
                </a:solidFill>
                <a:effectLst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FSA</a:t>
            </a:r>
            <a:endParaRPr lang="en-US" sz="2400" b="1" dirty="0">
              <a:solidFill>
                <a:srgbClr val="0A406B"/>
              </a:solidFill>
              <a:effectLst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36" name="Flowchart: Connector 35">
            <a:extLst>
              <a:ext uri="{FF2B5EF4-FFF2-40B4-BE49-F238E27FC236}">
                <a16:creationId xmlns:a16="http://schemas.microsoft.com/office/drawing/2014/main" id="{7FEF8F84-433C-4EDA-9659-8FF727C21EE2}"/>
              </a:ext>
            </a:extLst>
          </p:cNvPr>
          <p:cNvSpPr/>
          <p:nvPr/>
        </p:nvSpPr>
        <p:spPr>
          <a:xfrm>
            <a:off x="8841522" y="4380522"/>
            <a:ext cx="182880" cy="182880"/>
          </a:xfrm>
          <a:prstGeom prst="flowChartConnector">
            <a:avLst/>
          </a:prstGeom>
          <a:solidFill>
            <a:srgbClr val="0B3656"/>
          </a:solidFill>
          <a:ln w="38100">
            <a:solidFill>
              <a:srgbClr val="95BD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lowchart: Connector 37">
            <a:extLst>
              <a:ext uri="{FF2B5EF4-FFF2-40B4-BE49-F238E27FC236}">
                <a16:creationId xmlns:a16="http://schemas.microsoft.com/office/drawing/2014/main" id="{33AE09E1-1C4B-4D81-B666-7DE2D521EAD5}"/>
              </a:ext>
            </a:extLst>
          </p:cNvPr>
          <p:cNvSpPr/>
          <p:nvPr/>
        </p:nvSpPr>
        <p:spPr>
          <a:xfrm>
            <a:off x="7839654" y="4380522"/>
            <a:ext cx="182880" cy="182880"/>
          </a:xfrm>
          <a:prstGeom prst="flowChartConnector">
            <a:avLst/>
          </a:prstGeom>
          <a:solidFill>
            <a:srgbClr val="0B3656"/>
          </a:solidFill>
          <a:ln w="38100">
            <a:solidFill>
              <a:srgbClr val="95BD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AEA0FDE8-7B52-4A30-92B6-BCF191660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458" y="2093685"/>
            <a:ext cx="4775580" cy="379059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None/>
            </a:pPr>
            <a:r>
              <a:rPr lang="en-US" sz="2400" b="1" dirty="0">
                <a:solidFill>
                  <a:srgbClr val="0B365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Easy, immediate, thought-free access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funds with one benefits debit card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to pay for eligible Health Care FSA and Dependent Care FSA expenses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Linked to the NueSynergy mobile app and online account for real-time account balance information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BB733E9-6256-48A2-99F4-4FE8782F3EBA}"/>
              </a:ext>
            </a:extLst>
          </p:cNvPr>
          <p:cNvSpPr txBox="1"/>
          <p:nvPr/>
        </p:nvSpPr>
        <p:spPr>
          <a:xfrm>
            <a:off x="543199" y="1291703"/>
            <a:ext cx="8712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2400" b="1" i="1" dirty="0">
                <a:solidFill>
                  <a:srgbClr val="95BD46"/>
                </a:solidFill>
                <a:latin typeface="+mn-lt"/>
                <a:cs typeface="Arial" charset="0"/>
              </a:rPr>
              <a:t>One Card for All Consumer Directed Benefit Accounts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6F3C067-4810-413B-94D9-F78D8521B887}"/>
              </a:ext>
            </a:extLst>
          </p:cNvPr>
          <p:cNvCxnSpPr>
            <a:cxnSpLocks/>
            <a:endCxn id="36" idx="0"/>
          </p:cNvCxnSpPr>
          <p:nvPr/>
        </p:nvCxnSpPr>
        <p:spPr>
          <a:xfrm>
            <a:off x="8461703" y="2436212"/>
            <a:ext cx="471259" cy="1944310"/>
          </a:xfrm>
          <a:prstGeom prst="line">
            <a:avLst/>
          </a:prstGeom>
          <a:ln w="38100">
            <a:solidFill>
              <a:srgbClr val="93BE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AE24D81C-5F3A-4FAC-B6AA-D412D934FB15}"/>
              </a:ext>
            </a:extLst>
          </p:cNvPr>
          <p:cNvPicPr/>
          <p:nvPr/>
        </p:nvPicPr>
        <p:blipFill rotWithShape="1">
          <a:blip r:embed="rId4"/>
          <a:srcRect l="20994" t="39645" r="45192" b="22485"/>
          <a:stretch/>
        </p:blipFill>
        <p:spPr bwMode="auto">
          <a:xfrm>
            <a:off x="7085795" y="2295009"/>
            <a:ext cx="2798475" cy="1762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64330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DA7DA1-37E5-4688-90A2-6AC4F9F3EB27}"/>
              </a:ext>
            </a:extLst>
          </p:cNvPr>
          <p:cNvCxnSpPr/>
          <p:nvPr/>
        </p:nvCxnSpPr>
        <p:spPr>
          <a:xfrm>
            <a:off x="957943" y="2290354"/>
            <a:ext cx="4302034" cy="0"/>
          </a:xfrm>
          <a:prstGeom prst="line">
            <a:avLst/>
          </a:prstGeom>
          <a:ln w="5715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9C508A8-4D2F-4040-9136-96F566B00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140688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SMART MOBILE APP FEATURES</a:t>
            </a: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solidFill>
              <a:srgbClr val="0A406B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solidFill>
              <a:srgbClr val="0A40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16BE7CC4-F3C1-4671-8F00-B5BB8754C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3E2FE18-5F72-430E-8BCF-73A65E7E2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8183" y="1650379"/>
            <a:ext cx="5299378" cy="458318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New and innovative technology makes the experience more convenient while providing more of the important information needed to make health care decisions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Account tracking allows up-to-date viewing of balance, claims status, and contributions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Prescription storing and cost savings opportunities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Transparency tools to evaluate providers and shop</a:t>
            </a:r>
            <a:b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procedures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Geotracking to find nearby providers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Reporting tools to help maximize benefits and potential savings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C71F9D-F3AF-4754-9FC2-18BD32C2FE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06" t="14715" r="83138" b="8537"/>
          <a:stretch/>
        </p:blipFill>
        <p:spPr>
          <a:xfrm>
            <a:off x="3252265" y="2962218"/>
            <a:ext cx="1341978" cy="28807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A7CED1-223C-4B83-B65A-125BC513EBB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988" t="15041" r="76036" b="7561"/>
          <a:stretch/>
        </p:blipFill>
        <p:spPr>
          <a:xfrm>
            <a:off x="4548568" y="2956111"/>
            <a:ext cx="1451152" cy="28781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4A7067-CB50-4F8E-BB4F-CF816C4F5B2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408" t="18137" r="81890" b="4634"/>
          <a:stretch/>
        </p:blipFill>
        <p:spPr>
          <a:xfrm>
            <a:off x="1789858" y="2935865"/>
            <a:ext cx="1417965" cy="28781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A5CB5E-1BD0-4547-9AC6-CE3000378DA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921" t="19167" r="58018" b="5610"/>
          <a:stretch/>
        </p:blipFill>
        <p:spPr>
          <a:xfrm>
            <a:off x="253490" y="1744395"/>
            <a:ext cx="1358419" cy="2856541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5D177E2-B520-43CE-8354-3C7DE8DE0E8B}"/>
              </a:ext>
            </a:extLst>
          </p:cNvPr>
          <p:cNvCxnSpPr>
            <a:cxnSpLocks/>
          </p:cNvCxnSpPr>
          <p:nvPr/>
        </p:nvCxnSpPr>
        <p:spPr>
          <a:xfrm>
            <a:off x="5233854" y="2281645"/>
            <a:ext cx="0" cy="539932"/>
          </a:xfrm>
          <a:prstGeom prst="straightConnector1">
            <a:avLst/>
          </a:prstGeom>
          <a:ln w="5715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540FEC1-068E-477A-B84E-565656CCFA07}"/>
              </a:ext>
            </a:extLst>
          </p:cNvPr>
          <p:cNvCxnSpPr>
            <a:cxnSpLocks/>
          </p:cNvCxnSpPr>
          <p:nvPr/>
        </p:nvCxnSpPr>
        <p:spPr>
          <a:xfrm>
            <a:off x="3870963" y="2290354"/>
            <a:ext cx="0" cy="539932"/>
          </a:xfrm>
          <a:prstGeom prst="straightConnector1">
            <a:avLst/>
          </a:prstGeom>
          <a:ln w="5715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FE0063E-57C5-4583-8E27-46EC40C02D73}"/>
              </a:ext>
            </a:extLst>
          </p:cNvPr>
          <p:cNvCxnSpPr>
            <a:cxnSpLocks/>
          </p:cNvCxnSpPr>
          <p:nvPr/>
        </p:nvCxnSpPr>
        <p:spPr>
          <a:xfrm>
            <a:off x="2473237" y="2290354"/>
            <a:ext cx="0" cy="539932"/>
          </a:xfrm>
          <a:prstGeom prst="straightConnector1">
            <a:avLst/>
          </a:prstGeom>
          <a:ln w="5715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011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CC0B8B1-E6EF-4412-834F-3B6BA386F7D3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A4E2BA8-24BF-4B79-8771-94AF672571BA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solidFill>
              <a:srgbClr val="0A406B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4C2F69D0-5786-4295-A427-BC41FA546B46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solidFill>
              <a:srgbClr val="0A40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3BF807F8-468F-4B3A-843A-CC47E5E61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1" y="624431"/>
            <a:ext cx="11495049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MEMBER PORTAL</a:t>
            </a:r>
          </a:p>
        </p:txBody>
      </p:sp>
      <p:sp>
        <p:nvSpPr>
          <p:cNvPr id="51" name="Slide Number Placeholder 5">
            <a:extLst>
              <a:ext uri="{FF2B5EF4-FFF2-40B4-BE49-F238E27FC236}">
                <a16:creationId xmlns:a16="http://schemas.microsoft.com/office/drawing/2014/main" id="{DCDAC4E0-5186-47F2-B17A-CB10DE0CF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803F296-56AA-4403-AD42-DC2E0D61B98B}"/>
              </a:ext>
            </a:extLst>
          </p:cNvPr>
          <p:cNvGrpSpPr/>
          <p:nvPr/>
        </p:nvGrpSpPr>
        <p:grpSpPr>
          <a:xfrm>
            <a:off x="204440" y="1429025"/>
            <a:ext cx="7205569" cy="4956317"/>
            <a:chOff x="1365504" y="1057275"/>
            <a:chExt cx="8178546" cy="5625574"/>
          </a:xfrm>
        </p:grpSpPr>
        <p:pic>
          <p:nvPicPr>
            <p:cNvPr id="18" name="Picture 17" descr="A flat screen television&#10;&#10;Description automatically generated">
              <a:extLst>
                <a:ext uri="{FF2B5EF4-FFF2-40B4-BE49-F238E27FC236}">
                  <a16:creationId xmlns:a16="http://schemas.microsoft.com/office/drawing/2014/main" id="{60C5A306-0816-4336-A819-00608B66E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5504" y="1057275"/>
              <a:ext cx="8178546" cy="5625574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D22686D-A985-4984-979D-124F0FD80E32}"/>
                </a:ext>
              </a:extLst>
            </p:cNvPr>
            <p:cNvSpPr/>
            <p:nvPr/>
          </p:nvSpPr>
          <p:spPr>
            <a:xfrm>
              <a:off x="2392230" y="1349477"/>
              <a:ext cx="6371927" cy="3974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3" name="Picture 2">
            <a:extLst>
              <a:ext uri="{FF2B5EF4-FFF2-40B4-BE49-F238E27FC236}">
                <a16:creationId xmlns:a16="http://schemas.microsoft.com/office/drawing/2014/main" id="{D3D97DF7-EB3A-4BC0-835C-0B436F6983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0" t="10000" r="19375" b="4038"/>
          <a:stretch/>
        </p:blipFill>
        <p:spPr bwMode="auto">
          <a:xfrm>
            <a:off x="1109019" y="1683863"/>
            <a:ext cx="5613878" cy="3487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E975A5D-5422-4976-9C17-8C5D0941E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9443" y="1650379"/>
            <a:ext cx="4565613" cy="4583189"/>
          </a:xfrm>
        </p:spPr>
        <p:txBody>
          <a:bodyPr>
            <a:noAutofit/>
          </a:bodyPr>
          <a:lstStyle/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6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Allows members convenient and secure access 24/7/365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6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Real-time, year-to-date benefit account tracking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6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Claims filing and status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6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Secure communications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6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Meaningful insights to better guide healthcare spending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6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Educational videos and planning calculators </a:t>
            </a:r>
          </a:p>
        </p:txBody>
      </p:sp>
    </p:spTree>
    <p:extLst>
      <p:ext uri="{BB962C8B-B14F-4D97-AF65-F5344CB8AC3E}">
        <p14:creationId xmlns:p14="http://schemas.microsoft.com/office/powerpoint/2010/main" val="1659131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AA391FE9-4015-46FF-8CF2-6FE560BBF8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66" b="29368"/>
          <a:stretch/>
        </p:blipFill>
        <p:spPr>
          <a:xfrm flipH="1">
            <a:off x="-3" y="0"/>
            <a:ext cx="12192002" cy="6858000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79982969-B981-4447-AA13-1297591DA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1" y="4228635"/>
            <a:ext cx="866775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3200" b="1" dirty="0">
                <a:solidFill>
                  <a:srgbClr val="95BD46"/>
                </a:solidFill>
                <a:latin typeface="+mn-lt"/>
              </a:rPr>
              <a:t>NueSynergy, Inc.</a:t>
            </a:r>
          </a:p>
          <a:p>
            <a:pPr algn="r" eaLnBrk="1" hangingPunct="1"/>
            <a:r>
              <a:rPr lang="en-US" altLang="en-US" sz="3200" dirty="0">
                <a:solidFill>
                  <a:schemeClr val="bg1"/>
                </a:solidFill>
                <a:latin typeface="+mn-lt"/>
              </a:rPr>
              <a:t>(855) 890-7239</a:t>
            </a:r>
            <a:r>
              <a:rPr lang="en-US" altLang="en-US" sz="3200" dirty="0">
                <a:solidFill>
                  <a:schemeClr val="bg1"/>
                </a:solidFill>
                <a:latin typeface="+mn-lt"/>
                <a:sym typeface="Symbol" panose="05050102010706020507" pitchFamily="18" charset="2"/>
              </a:rPr>
              <a:t> </a:t>
            </a:r>
            <a:r>
              <a:rPr lang="en-US" altLang="en-US" sz="3200" dirty="0">
                <a:solidFill>
                  <a:schemeClr val="bg1"/>
                </a:solidFill>
                <a:latin typeface="+mn-lt"/>
              </a:rPr>
              <a:t> CustomerService@NueSynergy.com</a:t>
            </a:r>
          </a:p>
          <a:p>
            <a:pPr algn="r" eaLnBrk="1" hangingPunct="1"/>
            <a:r>
              <a:rPr lang="en-US" altLang="en-US" sz="3200" b="1" dirty="0">
                <a:solidFill>
                  <a:srgbClr val="93BE47"/>
                </a:solidFill>
                <a:latin typeface="+mn-lt"/>
              </a:rPr>
              <a:t>www.NueSynergy.com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7EE3FA-B909-44C0-8DBE-A3088A338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62" y="567262"/>
            <a:ext cx="5724036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699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2FCADB8E52C84085928DE5FFCC0CBB" ma:contentTypeVersion="21" ma:contentTypeDescription="Create a new document." ma:contentTypeScope="" ma:versionID="b4e6362df0a3880339443b68f8b8ccab">
  <xsd:schema xmlns:xsd="http://www.w3.org/2001/XMLSchema" xmlns:xs="http://www.w3.org/2001/XMLSchema" xmlns:p="http://schemas.microsoft.com/office/2006/metadata/properties" xmlns:ns1="http://schemas.microsoft.com/sharepoint/v3" xmlns:ns2="3aae2a65-d17b-4edb-aa65-f452e8189e2e" xmlns:ns3="3b49e697-7799-4dec-8469-b161f2150f92" targetNamespace="http://schemas.microsoft.com/office/2006/metadata/properties" ma:root="true" ma:fieldsID="e7ebbfac806d63e1a6dcec8d2e773c5d" ns1:_="" ns2:_="" ns3:_="">
    <xsd:import namespace="http://schemas.microsoft.com/sharepoint/v3"/>
    <xsd:import namespace="3aae2a65-d17b-4edb-aa65-f452e8189e2e"/>
    <xsd:import namespace="3b49e697-7799-4dec-8469-b161f2150f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Exported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  <xsd:element ref="ns2:Ye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ae2a65-d17b-4edb-aa65-f452e8189e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Exported" ma:index="20" nillable="true" ma:displayName="Exported" ma:description="Exported from Alegeus on" ma:format="DateOnly" ma:internalName="Exported">
      <xsd:simpleType>
        <xsd:restriction base="dms:DateTim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e1c638b-60cf-44c7-b855-9a70f4a180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Year" ma:index="28" nillable="true" ma:displayName="Year" ma:format="Dropdown" ma:internalName="Yea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49e697-7799-4dec-8469-b161f2150f9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6361aa8-1718-40fa-ac64-bb886b08758b}" ma:internalName="TaxCatchAll" ma:showField="CatchAllData" ma:web="3b49e697-7799-4dec-8469-b161f2150f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Year xmlns="3aae2a65-d17b-4edb-aa65-f452e8189e2e" xsi:nil="true"/>
    <TaxCatchAll xmlns="3b49e697-7799-4dec-8469-b161f2150f92" xsi:nil="true"/>
    <Exported xmlns="3aae2a65-d17b-4edb-aa65-f452e8189e2e" xsi:nil="true"/>
    <_ip_UnifiedCompliancePolicyProperties xmlns="http://schemas.microsoft.com/sharepoint/v3" xsi:nil="true"/>
    <lcf76f155ced4ddcb4097134ff3c332f xmlns="3aae2a65-d17b-4edb-aa65-f452e8189e2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B4BA62C-4BCD-466A-AAA4-D06CB04B07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aae2a65-d17b-4edb-aa65-f452e8189e2e"/>
    <ds:schemaRef ds:uri="3b49e697-7799-4dec-8469-b161f2150f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C87EB1E-C7A7-4461-A792-B155451EAF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F493D6-6AC3-4FAF-B4E1-C64248ABD9F0}">
  <ds:schemaRefs>
    <ds:schemaRef ds:uri="686dc63f-4a0e-44e8-b59f-dde22ebb727e"/>
    <ds:schemaRef ds:uri="http://purl.org/dc/elements/1.1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terms/"/>
    <ds:schemaRef ds:uri="http://schemas.microsoft.com/sharepoint/v3"/>
    <ds:schemaRef ds:uri="3aae2a65-d17b-4edb-aa65-f452e8189e2e"/>
    <ds:schemaRef ds:uri="3b49e697-7799-4dec-8469-b161f2150f9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5164</TotalTime>
  <Words>472</Words>
  <Application>Microsoft Office PowerPoint</Application>
  <PresentationFormat>Widescreen</PresentationFormat>
  <Paragraphs>70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Wingdings</vt:lpstr>
      <vt:lpstr>Office Theme</vt:lpstr>
      <vt:lpstr>PowerPoint Presentation</vt:lpstr>
      <vt:lpstr>THE NUESYNERGY DIFFERENCE</vt:lpstr>
      <vt:lpstr>HEALTH CARE FSA </vt:lpstr>
      <vt:lpstr>ELIGIBLE EXPENSES</vt:lpstr>
      <vt:lpstr>HOW DO YOU SAVE?</vt:lpstr>
      <vt:lpstr>PowerPoint Presentation</vt:lpstr>
      <vt:lpstr>SMART DEBIT CARD SOLUTION</vt:lpstr>
      <vt:lpstr>SMART MOBILE APP FEATURES</vt:lpstr>
      <vt:lpstr>MEMBER PORTAL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Kirchmeyer</dc:creator>
  <cp:lastModifiedBy>Lexi Garcia</cp:lastModifiedBy>
  <cp:revision>152</cp:revision>
  <cp:lastPrinted>2020-02-26T19:55:07Z</cp:lastPrinted>
  <dcterms:created xsi:type="dcterms:W3CDTF">2020-02-03T21:11:00Z</dcterms:created>
  <dcterms:modified xsi:type="dcterms:W3CDTF">2025-07-09T16:11:00Z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0x0101007C2FCADB8E52C84085928DE5FFCC0CBB</vt:lpwstr>
  </property>
</Properties>
</file>