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335" r:id="rId5"/>
    <p:sldId id="396" r:id="rId6"/>
    <p:sldId id="417" r:id="rId7"/>
    <p:sldId id="346" r:id="rId8"/>
    <p:sldId id="342" r:id="rId9"/>
    <p:sldId id="418" r:id="rId10"/>
    <p:sldId id="423" r:id="rId11"/>
    <p:sldId id="424" r:id="rId12"/>
    <p:sldId id="419" r:id="rId13"/>
    <p:sldId id="422" r:id="rId14"/>
    <p:sldId id="421" r:id="rId15"/>
    <p:sldId id="420" r:id="rId16"/>
    <p:sldId id="327" r:id="rId17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95BD46"/>
    <a:srgbClr val="66FF33"/>
    <a:srgbClr val="0B3656"/>
    <a:srgbClr val="093756"/>
    <a:srgbClr val="F15A29"/>
    <a:srgbClr val="B63940"/>
    <a:srgbClr val="1B75BC"/>
    <a:srgbClr val="582D5B"/>
    <a:srgbClr val="FB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31E1DD-633F-4130-063F-61AB9E6EDD96}" v="18" dt="2025-07-09T16:12:40.4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13" autoAdjust="0"/>
    <p:restoredTop sz="78838" autoAdjust="0"/>
  </p:normalViewPr>
  <p:slideViewPr>
    <p:cSldViewPr snapToGrid="0">
      <p:cViewPr varScale="1">
        <p:scale>
          <a:sx n="107" d="100"/>
          <a:sy n="107" d="100"/>
        </p:scale>
        <p:origin x="564" y="102"/>
      </p:cViewPr>
      <p:guideLst/>
    </p:cSldViewPr>
  </p:slideViewPr>
  <p:outlineViewPr>
    <p:cViewPr>
      <p:scale>
        <a:sx n="33" d="100"/>
        <a:sy n="33" d="100"/>
      </p:scale>
      <p:origin x="0" y="-18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Kirchmeyer" userId="1d67c322-2104-4dde-896f-f250dc03ddff" providerId="ADAL" clId="{C99288B2-B378-476E-824F-2BBE8785D8F8}"/>
    <pc:docChg chg="modSld">
      <pc:chgData name="John Kirchmeyer" userId="1d67c322-2104-4dde-896f-f250dc03ddff" providerId="ADAL" clId="{C99288B2-B378-476E-824F-2BBE8785D8F8}" dt="2024-05-21T20:57:23.776" v="0" actId="207"/>
      <pc:docMkLst>
        <pc:docMk/>
      </pc:docMkLst>
      <pc:sldChg chg="modSp mod">
        <pc:chgData name="John Kirchmeyer" userId="1d67c322-2104-4dde-896f-f250dc03ddff" providerId="ADAL" clId="{C99288B2-B378-476E-824F-2BBE8785D8F8}" dt="2024-05-21T20:57:23.776" v="0" actId="207"/>
        <pc:sldMkLst>
          <pc:docMk/>
          <pc:sldMk cId="2163647790" sldId="342"/>
        </pc:sldMkLst>
      </pc:sldChg>
    </pc:docChg>
  </pc:docChgLst>
  <pc:docChgLst>
    <pc:chgData name="Lexi Garcia" userId="S::lgarcia@nuesynergy.com::783b2b55-d039-4589-b7c5-b37e6a4b63aa" providerId="AD" clId="Web-{FA31E1DD-633F-4130-063F-61AB9E6EDD96}"/>
    <pc:docChg chg="modSld">
      <pc:chgData name="Lexi Garcia" userId="S::lgarcia@nuesynergy.com::783b2b55-d039-4589-b7c5-b37e6a4b63aa" providerId="AD" clId="Web-{FA31E1DD-633F-4130-063F-61AB9E6EDD96}" dt="2025-07-09T16:12:40.429" v="11" actId="1076"/>
      <pc:docMkLst>
        <pc:docMk/>
      </pc:docMkLst>
      <pc:sldChg chg="addSp delSp modSp">
        <pc:chgData name="Lexi Garcia" userId="S::lgarcia@nuesynergy.com::783b2b55-d039-4589-b7c5-b37e6a4b63aa" providerId="AD" clId="Web-{FA31E1DD-633F-4130-063F-61AB9E6EDD96}" dt="2025-07-09T16:12:40.429" v="11" actId="1076"/>
        <pc:sldMkLst>
          <pc:docMk/>
          <pc:sldMk cId="638512331" sldId="327"/>
        </pc:sldMkLst>
        <pc:spChg chg="del mod">
          <ac:chgData name="Lexi Garcia" userId="S::lgarcia@nuesynergy.com::783b2b55-d039-4589-b7c5-b37e6a4b63aa" providerId="AD" clId="Web-{FA31E1DD-633F-4130-063F-61AB9E6EDD96}" dt="2025-07-09T16:12:18.523" v="4"/>
          <ac:spMkLst>
            <pc:docMk/>
            <pc:sldMk cId="638512331" sldId="327"/>
            <ac:spMk id="6" creationId="{0996FFB3-71FC-2718-5E0D-5E537E6229D5}"/>
          </ac:spMkLst>
        </pc:spChg>
        <pc:picChg chg="add mod">
          <ac:chgData name="Lexi Garcia" userId="S::lgarcia@nuesynergy.com::783b2b55-d039-4589-b7c5-b37e6a4b63aa" providerId="AD" clId="Web-{FA31E1DD-633F-4130-063F-61AB9E6EDD96}" dt="2025-07-09T16:12:40.429" v="11" actId="1076"/>
          <ac:picMkLst>
            <pc:docMk/>
            <pc:sldMk cId="638512331" sldId="327"/>
            <ac:picMk id="4" creationId="{C53F6171-CDC7-1065-95E1-AE59BEC1C2EB}"/>
          </ac:picMkLst>
        </pc:picChg>
      </pc:sldChg>
    </pc:docChg>
  </pc:docChgLst>
  <pc:docChgLst>
    <pc:chgData name="Josh Collins" userId="S::jcollins@nuesynergy.com::bae25239-b342-4256-96fa-99fe1839f575" providerId="AD" clId="Web-{F72F568D-3C85-B3CD-1231-D31E6BCE797E}"/>
    <pc:docChg chg="modSld">
      <pc:chgData name="Josh Collins" userId="S::jcollins@nuesynergy.com::bae25239-b342-4256-96fa-99fe1839f575" providerId="AD" clId="Web-{F72F568D-3C85-B3CD-1231-D31E6BCE797E}" dt="2025-06-03T22:58:29.019" v="4" actId="1076"/>
      <pc:docMkLst>
        <pc:docMk/>
      </pc:docMkLst>
      <pc:sldChg chg="modSp">
        <pc:chgData name="Josh Collins" userId="S::jcollins@nuesynergy.com::bae25239-b342-4256-96fa-99fe1839f575" providerId="AD" clId="Web-{F72F568D-3C85-B3CD-1231-D31E6BCE797E}" dt="2025-06-03T22:54:54.198" v="0" actId="1076"/>
        <pc:sldMkLst>
          <pc:docMk/>
          <pc:sldMk cId="2163647790" sldId="342"/>
        </pc:sldMkLst>
      </pc:sldChg>
      <pc:sldChg chg="addSp delSp modSp">
        <pc:chgData name="Josh Collins" userId="S::jcollins@nuesynergy.com::bae25239-b342-4256-96fa-99fe1839f575" providerId="AD" clId="Web-{F72F568D-3C85-B3CD-1231-D31E6BCE797E}" dt="2025-06-03T22:58:29.019" v="4" actId="1076"/>
        <pc:sldMkLst>
          <pc:docMk/>
          <pc:sldMk cId="2858281525" sldId="41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5"/>
          </a:xfrm>
          <a:prstGeom prst="rect">
            <a:avLst/>
          </a:prstGeom>
        </p:spPr>
        <p:txBody>
          <a:bodyPr vert="horz" lIns="92818" tIns="46408" rIns="92818" bIns="464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5"/>
          </a:xfrm>
          <a:prstGeom prst="rect">
            <a:avLst/>
          </a:prstGeom>
        </p:spPr>
        <p:txBody>
          <a:bodyPr vert="horz" lIns="92818" tIns="46408" rIns="92818" bIns="46408" rtlCol="0"/>
          <a:lstStyle>
            <a:lvl1pPr algn="r">
              <a:defRPr sz="1200"/>
            </a:lvl1pPr>
          </a:lstStyle>
          <a:p>
            <a:fld id="{C6AE0926-EF9F-4DF1-AB11-70DD998DDD93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97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18" tIns="46408" rIns="92818" bIns="464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4"/>
            <a:ext cx="5486400" cy="3660458"/>
          </a:xfrm>
          <a:prstGeom prst="rect">
            <a:avLst/>
          </a:prstGeom>
        </p:spPr>
        <p:txBody>
          <a:bodyPr vert="horz" lIns="92818" tIns="46408" rIns="92818" bIns="464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2971800" cy="466434"/>
          </a:xfrm>
          <a:prstGeom prst="rect">
            <a:avLst/>
          </a:prstGeom>
        </p:spPr>
        <p:txBody>
          <a:bodyPr vert="horz" lIns="92818" tIns="46408" rIns="92818" bIns="464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9"/>
            <a:ext cx="2971800" cy="466434"/>
          </a:xfrm>
          <a:prstGeom prst="rect">
            <a:avLst/>
          </a:prstGeom>
        </p:spPr>
        <p:txBody>
          <a:bodyPr vert="horz" lIns="92818" tIns="46408" rIns="92818" bIns="46408" rtlCol="0" anchor="b"/>
          <a:lstStyle>
            <a:lvl1pPr algn="r">
              <a:defRPr sz="1200"/>
            </a:lvl1pPr>
          </a:lstStyle>
          <a:p>
            <a:fld id="{BD60537E-1DFC-492A-AD42-18FBD9E1B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506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Length of service</a:t>
            </a:r>
          </a:p>
          <a:p>
            <a:r>
              <a:rPr lang="en-US" dirty="0"/>
              <a:t>Quality of Team</a:t>
            </a:r>
          </a:p>
          <a:p>
            <a:r>
              <a:rPr lang="en-US" dirty="0"/>
              <a:t>Overall Support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60537E-1DFC-492A-AD42-18FBD9E1BE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464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Valued Alegeus partner</a:t>
            </a:r>
          </a:p>
          <a:p>
            <a:r>
              <a:rPr lang="en-US" dirty="0"/>
              <a:t>Success and overall growth over the 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60537E-1DFC-492A-AD42-18FBD9E1BE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903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148F9-5D84-4CF3-9299-E78FDCF6E6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D22966-F6A1-4131-8BD3-32344E6272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3F7EEA-F73C-43DE-B91F-8528DB5E8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6E97-A931-4A4A-BC02-C0FB1955DF44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5A636-3E3B-4778-95C7-46EAF604E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923D4-A3E2-45DB-9CE4-FD3C18D40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D503-0099-425B-ADC2-71E1EC77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44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97E94-EF94-4D7E-807F-67D66E15D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73FC05-0568-43D3-90D4-7D789ADFBE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BEB60A-39A7-4A18-B330-1322E23E9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6E97-A931-4A4A-BC02-C0FB1955DF44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0B607-444B-4532-8A1C-267DBF7AF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5AD2CC-6CB3-4964-A567-3D6382965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D503-0099-425B-ADC2-71E1EC77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3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B989D2-C1C4-4202-95AB-0648304900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919D1B-A9C3-4A2E-91F2-4ACE32481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06ADBB-18B5-4A21-A147-B4814B81D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6E97-A931-4A4A-BC02-C0FB1955DF44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E01BF-8F95-41B5-82CD-4D590FA4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07CAF-05CF-4B3C-A359-058CA6280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D503-0099-425B-ADC2-71E1EC77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916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33FEB-0CE3-4EDA-B08D-0F4C0FB2C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9B9F7-7AC6-478E-934B-8916A5EEF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C1ACE3-976B-44FD-8D25-9491425E1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6E97-A931-4A4A-BC02-C0FB1955DF44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EA4A22-33F0-4761-A7BC-D32C4B8AE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DBB4F-79B2-4DEA-B4EC-9C3187A9E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D503-0099-425B-ADC2-71E1EC77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694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F23DF-3ABF-48AE-AAE0-D6389D008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91F9BD-7DCF-4B13-95A1-90C839D84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DDB25-2268-46E2-8A20-ACA05E135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6E97-A931-4A4A-BC02-C0FB1955DF44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D068C-EB2B-4E89-ABEA-6ACA4F977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FEAFC-8682-413B-8845-079FA2B18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D503-0099-425B-ADC2-71E1EC77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59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E9AC0-97D3-45EA-B478-C9F1E79A3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96A50-D121-4C44-B86C-839D031770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FFF0A5-FF94-41F4-810C-49025B455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340E2A-F9DD-433F-B517-4705BAADD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6E97-A931-4A4A-BC02-C0FB1955DF44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A31D2-BDDA-4205-B36E-B2606D7A5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44C99-ADC7-4F93-BFB3-35A4794D0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D503-0099-425B-ADC2-71E1EC77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97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C00C4-F832-4728-A89F-92867445A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BDB231-DF7A-40BE-85C1-5EC2BE4E15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B6EC79-1284-4F4E-9D5F-B91FE8DFE2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781A0C-CD49-4D0E-890E-5288B3040C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81EE71-D867-45DA-96BB-48493B9C59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7BDD8F-A1E1-4A90-8952-F4BA08C2C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6E97-A931-4A4A-BC02-C0FB1955DF44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272C41-7055-4D92-8FF2-420588242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576A2F-F213-4DC0-A585-DC6239291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D503-0099-425B-ADC2-71E1EC77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06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1D7C4-D1AA-4848-B7C5-A8C665C2F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A448D1-F36E-4FD7-9827-2B49ADD31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6E97-A931-4A4A-BC02-C0FB1955DF44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CFD650-02D1-4855-87C6-A5A895D63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3B4B14-877D-40C2-AFBA-A10BE3F5A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D503-0099-425B-ADC2-71E1EC77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07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AACA62-C95A-4D06-8E04-F89AB982D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6E97-A931-4A4A-BC02-C0FB1955DF44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D02669-2CC9-4137-9B3A-DEF0324C4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7F62F6-9CB7-4B07-8E62-7EC263031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D503-0099-425B-ADC2-71E1EC77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466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888FD-A4DC-40D3-95B0-1AC8C2767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28B3B-D301-4B15-B084-CAB80D124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B8E60C-C7DB-4B51-90C9-9E46AB4253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F6F7DE-13AF-4922-91B1-B4CF83174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6E97-A931-4A4A-BC02-C0FB1955DF44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2A33F9-3241-4004-88C9-5D8F334EB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9879C1-70D0-4395-95A3-0065AF2BE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D503-0099-425B-ADC2-71E1EC77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023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69C91-FE9A-4315-B241-E39977380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1DA95E-DEE8-4AB3-9610-75A51B4621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3B7D8A-CE6C-47FE-9FE5-CD422F4B9D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C414B6-9E98-47F0-AB92-489C86148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6E97-A931-4A4A-BC02-C0FB1955DF44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709906-E414-47B0-BB02-4C5B1423B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32BA8A-3758-49B0-BE57-88B7F5003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D503-0099-425B-ADC2-71E1EC77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5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A5258E-E8FA-4DBF-AC7F-B70A496DC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C1E907-456A-4EC5-B4B5-83E6F4D4EC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A7D90-7E3F-4E87-8F54-3A5596873F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C6E97-A931-4A4A-BC02-C0FB1955DF44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EE4C93-0BDB-4119-8142-33F827633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7C890-7B0F-4C0F-B293-0808830C00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FD503-0099-425B-ADC2-71E1EC77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68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18" Type="http://schemas.openxmlformats.org/officeDocument/2006/relationships/image" Target="../media/image2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17" Type="http://schemas.openxmlformats.org/officeDocument/2006/relationships/image" Target="../media/image25.png"/><Relationship Id="rId2" Type="http://schemas.openxmlformats.org/officeDocument/2006/relationships/image" Target="../media/image5.jpg"/><Relationship Id="rId16" Type="http://schemas.openxmlformats.org/officeDocument/2006/relationships/image" Target="../media/image2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Relationship Id="rId14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18E056EB-5F53-4FFD-8590-86FE73B370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07"/>
          <a:stretch/>
        </p:blipFill>
        <p:spPr>
          <a:xfrm>
            <a:off x="-1" y="0"/>
            <a:ext cx="12191989" cy="5599612"/>
          </a:xfrm>
          <a:prstGeom prst="rect">
            <a:avLst/>
          </a:prstGeom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3394C752-CF23-4137-AE6C-61B37ECA9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2112" y="4137538"/>
            <a:ext cx="8232388" cy="12219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800"/>
              </a:spcAft>
            </a:pPr>
            <a:r>
              <a:rPr lang="en-US" alt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Full Service, Customer-Focused Administration</a:t>
            </a:r>
            <a:endParaRPr lang="en-US" altLang="en-US" sz="4400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6114B5-F267-4FA1-A26F-552C2C86C784}"/>
              </a:ext>
            </a:extLst>
          </p:cNvPr>
          <p:cNvSpPr txBox="1"/>
          <p:nvPr/>
        </p:nvSpPr>
        <p:spPr>
          <a:xfrm>
            <a:off x="6677248" y="941840"/>
            <a:ext cx="5231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SERVICE </a:t>
            </a:r>
            <a:r>
              <a:rPr lang="en-US" sz="2800" dirty="0">
                <a:solidFill>
                  <a:schemeClr val="bg1"/>
                </a:solidFill>
              </a:rPr>
              <a:t>&amp;</a:t>
            </a:r>
            <a:r>
              <a:rPr lang="en-US" sz="2800" b="1" dirty="0">
                <a:solidFill>
                  <a:schemeClr val="bg1"/>
                </a:solidFill>
              </a:rPr>
              <a:t> INNOVATION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C14BB2EF-5F39-4914-B6BA-F2F1379706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9" t="80889" r="3704" b="5295"/>
          <a:stretch/>
        </p:blipFill>
        <p:spPr>
          <a:xfrm>
            <a:off x="8161559" y="5821740"/>
            <a:ext cx="3925206" cy="805061"/>
          </a:xfrm>
          <a:prstGeom prst="rect">
            <a:avLst/>
          </a:prstGeom>
        </p:spPr>
      </p:pic>
      <p:pic>
        <p:nvPicPr>
          <p:cNvPr id="4" name="Picture 3" descr="A group of colorful icons&#10;&#10;Description automatically generated with low confidence">
            <a:extLst>
              <a:ext uri="{FF2B5EF4-FFF2-40B4-BE49-F238E27FC236}">
                <a16:creationId xmlns:a16="http://schemas.microsoft.com/office/drawing/2014/main" id="{7B499554-05B5-90C8-3BE4-2B80E1D667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95" y="5609768"/>
            <a:ext cx="2808521" cy="124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363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0990B82-F298-45CC-B54E-55D7EC8F7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390" y="6547779"/>
            <a:ext cx="1561171" cy="25759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31544AD-D800-40B4-BA87-FA4765551512}"/>
              </a:ext>
            </a:extLst>
          </p:cNvPr>
          <p:cNvSpPr/>
          <p:nvPr/>
        </p:nvSpPr>
        <p:spPr>
          <a:xfrm>
            <a:off x="0" y="0"/>
            <a:ext cx="12192000" cy="550979"/>
          </a:xfrm>
          <a:prstGeom prst="rect">
            <a:avLst/>
          </a:prstGeom>
          <a:solidFill>
            <a:srgbClr val="95BD4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A689ABB-6AD4-4432-B078-F17CA5FA5ABB}"/>
              </a:ext>
            </a:extLst>
          </p:cNvPr>
          <p:cNvGrpSpPr/>
          <p:nvPr/>
        </p:nvGrpSpPr>
        <p:grpSpPr>
          <a:xfrm>
            <a:off x="0" y="6499457"/>
            <a:ext cx="10208529" cy="361143"/>
            <a:chOff x="0" y="6499457"/>
            <a:chExt cx="10208529" cy="361143"/>
          </a:xfrm>
          <a:solidFill>
            <a:srgbClr val="0A406B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613350F-8803-49CB-8470-EFB25E0D8E7D}"/>
                </a:ext>
              </a:extLst>
            </p:cNvPr>
            <p:cNvSpPr/>
            <p:nvPr/>
          </p:nvSpPr>
          <p:spPr>
            <a:xfrm>
              <a:off x="0" y="6499457"/>
              <a:ext cx="10040252" cy="358541"/>
            </a:xfrm>
            <a:prstGeom prst="rect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908CED0B-1811-4691-AFA2-4E6B3490C5F8}"/>
                </a:ext>
              </a:extLst>
            </p:cNvPr>
            <p:cNvSpPr/>
            <p:nvPr/>
          </p:nvSpPr>
          <p:spPr>
            <a:xfrm rot="5400000">
              <a:off x="9939544" y="6591615"/>
              <a:ext cx="358542" cy="17942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8CBF7F0-8E13-4536-9160-D2E8346CB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6545" y="92926"/>
            <a:ext cx="730405" cy="365125"/>
          </a:xfrm>
        </p:spPr>
        <p:txBody>
          <a:bodyPr/>
          <a:lstStyle/>
          <a:p>
            <a:fld id="{66DFD503-0099-425B-ADC2-71E1EC7796D9}" type="slidenum">
              <a:rPr lang="en-US"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fld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D713418-A256-44C7-B116-101B8C5E4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511" y="624431"/>
            <a:ext cx="11156289" cy="85407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COBRAcare+ Administration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FCE834-CC11-CD17-FC0F-60F1DFF9BB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779" b="6867"/>
          <a:stretch/>
        </p:blipFill>
        <p:spPr>
          <a:xfrm>
            <a:off x="650393" y="1404186"/>
            <a:ext cx="8058368" cy="489540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B102A8-0BB9-C61F-F2D4-0761A2314604}"/>
              </a:ext>
            </a:extLst>
          </p:cNvPr>
          <p:cNvSpPr txBox="1"/>
          <p:nvPr/>
        </p:nvSpPr>
        <p:spPr>
          <a:xfrm>
            <a:off x="8910918" y="1406787"/>
            <a:ext cx="28778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i="1" dirty="0">
                <a:solidFill>
                  <a:srgbClr val="0070C0"/>
                </a:solidFill>
                <a:latin typeface="+mn-lt"/>
                <a:cs typeface="Arial" charset="0"/>
              </a:rPr>
              <a:t>Employer Details</a:t>
            </a:r>
          </a:p>
          <a:p>
            <a:pPr>
              <a:defRPr/>
            </a:pPr>
            <a:r>
              <a:rPr lang="en-US" sz="2400" b="1" i="1" dirty="0">
                <a:solidFill>
                  <a:srgbClr val="0070C0"/>
                </a:solidFill>
                <a:latin typeface="+mn-lt"/>
                <a:cs typeface="Arial" charset="0"/>
              </a:rPr>
              <a:t>Audit View</a:t>
            </a:r>
          </a:p>
        </p:txBody>
      </p:sp>
    </p:spTree>
    <p:extLst>
      <p:ext uri="{BB962C8B-B14F-4D97-AF65-F5344CB8AC3E}">
        <p14:creationId xmlns:p14="http://schemas.microsoft.com/office/powerpoint/2010/main" val="3734047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0990B82-F298-45CC-B54E-55D7EC8F7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390" y="6547779"/>
            <a:ext cx="1561171" cy="25759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31544AD-D800-40B4-BA87-FA4765551512}"/>
              </a:ext>
            </a:extLst>
          </p:cNvPr>
          <p:cNvSpPr/>
          <p:nvPr/>
        </p:nvSpPr>
        <p:spPr>
          <a:xfrm>
            <a:off x="0" y="0"/>
            <a:ext cx="12192000" cy="550979"/>
          </a:xfrm>
          <a:prstGeom prst="rect">
            <a:avLst/>
          </a:prstGeom>
          <a:solidFill>
            <a:srgbClr val="95BD4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A689ABB-6AD4-4432-B078-F17CA5FA5ABB}"/>
              </a:ext>
            </a:extLst>
          </p:cNvPr>
          <p:cNvGrpSpPr/>
          <p:nvPr/>
        </p:nvGrpSpPr>
        <p:grpSpPr>
          <a:xfrm>
            <a:off x="0" y="6499457"/>
            <a:ext cx="10208529" cy="361143"/>
            <a:chOff x="0" y="6499457"/>
            <a:chExt cx="10208529" cy="361143"/>
          </a:xfrm>
          <a:solidFill>
            <a:srgbClr val="0A406B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613350F-8803-49CB-8470-EFB25E0D8E7D}"/>
                </a:ext>
              </a:extLst>
            </p:cNvPr>
            <p:cNvSpPr/>
            <p:nvPr/>
          </p:nvSpPr>
          <p:spPr>
            <a:xfrm>
              <a:off x="0" y="6499457"/>
              <a:ext cx="10040252" cy="358541"/>
            </a:xfrm>
            <a:prstGeom prst="rect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908CED0B-1811-4691-AFA2-4E6B3490C5F8}"/>
                </a:ext>
              </a:extLst>
            </p:cNvPr>
            <p:cNvSpPr/>
            <p:nvPr/>
          </p:nvSpPr>
          <p:spPr>
            <a:xfrm rot="5400000">
              <a:off x="9939544" y="6591615"/>
              <a:ext cx="358542" cy="17942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8CBF7F0-8E13-4536-9160-D2E8346CB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6545" y="92926"/>
            <a:ext cx="730405" cy="365125"/>
          </a:xfrm>
        </p:spPr>
        <p:txBody>
          <a:bodyPr/>
          <a:lstStyle/>
          <a:p>
            <a:fld id="{66DFD503-0099-425B-ADC2-71E1EC7796D9}" type="slidenum">
              <a:rPr lang="en-US"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fld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D713418-A256-44C7-B116-101B8C5E4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511" y="624431"/>
            <a:ext cx="11156289" cy="85407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COBRAcare+ Administration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EDAFE7-5D44-5C69-D3B1-29CAF76F33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457" b="7189"/>
          <a:stretch/>
        </p:blipFill>
        <p:spPr>
          <a:xfrm>
            <a:off x="632463" y="1404186"/>
            <a:ext cx="8058368" cy="489540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6F609E-EE5A-8A8D-CC2F-E5A6298CCA83}"/>
              </a:ext>
            </a:extLst>
          </p:cNvPr>
          <p:cNvSpPr txBox="1"/>
          <p:nvPr/>
        </p:nvSpPr>
        <p:spPr>
          <a:xfrm>
            <a:off x="8910918" y="1406787"/>
            <a:ext cx="28778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i="1" dirty="0">
                <a:solidFill>
                  <a:srgbClr val="0070C0"/>
                </a:solidFill>
                <a:latin typeface="+mn-lt"/>
                <a:cs typeface="Arial" charset="0"/>
              </a:rPr>
              <a:t>Itemized Medical Plan View</a:t>
            </a:r>
          </a:p>
        </p:txBody>
      </p:sp>
    </p:spTree>
    <p:extLst>
      <p:ext uri="{BB962C8B-B14F-4D97-AF65-F5344CB8AC3E}">
        <p14:creationId xmlns:p14="http://schemas.microsoft.com/office/powerpoint/2010/main" val="96229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0990B82-F298-45CC-B54E-55D7EC8F7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390" y="6547779"/>
            <a:ext cx="1561171" cy="25759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31544AD-D800-40B4-BA87-FA4765551512}"/>
              </a:ext>
            </a:extLst>
          </p:cNvPr>
          <p:cNvSpPr/>
          <p:nvPr/>
        </p:nvSpPr>
        <p:spPr>
          <a:xfrm>
            <a:off x="0" y="0"/>
            <a:ext cx="12192000" cy="550979"/>
          </a:xfrm>
          <a:prstGeom prst="rect">
            <a:avLst/>
          </a:prstGeom>
          <a:solidFill>
            <a:srgbClr val="95BD4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A689ABB-6AD4-4432-B078-F17CA5FA5ABB}"/>
              </a:ext>
            </a:extLst>
          </p:cNvPr>
          <p:cNvGrpSpPr/>
          <p:nvPr/>
        </p:nvGrpSpPr>
        <p:grpSpPr>
          <a:xfrm>
            <a:off x="0" y="6499457"/>
            <a:ext cx="10208529" cy="361143"/>
            <a:chOff x="0" y="6499457"/>
            <a:chExt cx="10208529" cy="361143"/>
          </a:xfrm>
          <a:solidFill>
            <a:srgbClr val="0A406B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613350F-8803-49CB-8470-EFB25E0D8E7D}"/>
                </a:ext>
              </a:extLst>
            </p:cNvPr>
            <p:cNvSpPr/>
            <p:nvPr/>
          </p:nvSpPr>
          <p:spPr>
            <a:xfrm>
              <a:off x="0" y="6499457"/>
              <a:ext cx="10040252" cy="358541"/>
            </a:xfrm>
            <a:prstGeom prst="rect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908CED0B-1811-4691-AFA2-4E6B3490C5F8}"/>
                </a:ext>
              </a:extLst>
            </p:cNvPr>
            <p:cNvSpPr/>
            <p:nvPr/>
          </p:nvSpPr>
          <p:spPr>
            <a:xfrm rot="5400000">
              <a:off x="9939544" y="6591615"/>
              <a:ext cx="358542" cy="17942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8CBF7F0-8E13-4536-9160-D2E8346CB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6545" y="92926"/>
            <a:ext cx="730405" cy="365125"/>
          </a:xfrm>
        </p:spPr>
        <p:txBody>
          <a:bodyPr/>
          <a:lstStyle/>
          <a:p>
            <a:fld id="{66DFD503-0099-425B-ADC2-71E1EC7796D9}" type="slidenum">
              <a:rPr lang="en-US"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fld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D713418-A256-44C7-B116-101B8C5E4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511" y="624431"/>
            <a:ext cx="11156289" cy="85407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COBRAcare+ Administration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FB64F5-BDBE-3A3A-6A74-58AFFF8B92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457" b="7189"/>
          <a:stretch/>
        </p:blipFill>
        <p:spPr>
          <a:xfrm>
            <a:off x="650392" y="1406787"/>
            <a:ext cx="8058368" cy="489540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F0093F-F0B5-C2BF-936E-376E1420BA86}"/>
              </a:ext>
            </a:extLst>
          </p:cNvPr>
          <p:cNvSpPr txBox="1"/>
          <p:nvPr/>
        </p:nvSpPr>
        <p:spPr>
          <a:xfrm>
            <a:off x="8910918" y="1406787"/>
            <a:ext cx="28778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i="1" dirty="0">
                <a:solidFill>
                  <a:srgbClr val="0070C0"/>
                </a:solidFill>
                <a:latin typeface="+mn-lt"/>
                <a:cs typeface="Arial" charset="0"/>
              </a:rPr>
              <a:t>Specific Medical Plans Info View</a:t>
            </a:r>
          </a:p>
        </p:txBody>
      </p:sp>
    </p:spTree>
    <p:extLst>
      <p:ext uri="{BB962C8B-B14F-4D97-AF65-F5344CB8AC3E}">
        <p14:creationId xmlns:p14="http://schemas.microsoft.com/office/powerpoint/2010/main" val="2516158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A391FE9-4015-46FF-8CF2-6FE560BBF8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66" b="29368"/>
          <a:stretch/>
        </p:blipFill>
        <p:spPr>
          <a:xfrm flipH="1">
            <a:off x="-3" y="0"/>
            <a:ext cx="12192002" cy="6858000"/>
          </a:xfrm>
          <a:prstGeom prst="rect">
            <a:avLst/>
          </a:prstGeom>
          <a:effectLst>
            <a:reflection stA="45000" endPos="0" dist="50800" dir="5400000" sy="-100000" algn="bl" rotWithShape="0"/>
          </a:effectLst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9AE80095-4787-4D47-BE21-AE2296FD07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368" y="433447"/>
            <a:ext cx="4133383" cy="962934"/>
          </a:xfrm>
          <a:prstGeom prst="rect">
            <a:avLst/>
          </a:prstGeom>
        </p:spPr>
      </p:pic>
      <p:pic>
        <p:nvPicPr>
          <p:cNvPr id="2" name="Picture 1" descr="A group of colorful icons&#10;&#10;Description automatically generated with low confidence">
            <a:extLst>
              <a:ext uri="{FF2B5EF4-FFF2-40B4-BE49-F238E27FC236}">
                <a16:creationId xmlns:a16="http://schemas.microsoft.com/office/drawing/2014/main" id="{6524BBD0-C22D-2042-A626-831E2BCB75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34" y="290798"/>
            <a:ext cx="2808521" cy="12482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0B450A-0F33-FFDE-2E31-C9B26D83F765}"/>
              </a:ext>
            </a:extLst>
          </p:cNvPr>
          <p:cNvSpPr txBox="1"/>
          <p:nvPr/>
        </p:nvSpPr>
        <p:spPr>
          <a:xfrm>
            <a:off x="-3" y="6567202"/>
            <a:ext cx="1384268" cy="27699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i="1" dirty="0">
                <a:solidFill>
                  <a:schemeClr val="bg1"/>
                </a:solidFill>
                <a:cs typeface="Arial" charset="0"/>
              </a:rPr>
              <a:t>5/24</a:t>
            </a:r>
          </a:p>
        </p:txBody>
      </p:sp>
      <p:pic>
        <p:nvPicPr>
          <p:cNvPr id="4" name="Picture 3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C53F6171-CDC7-1065-95E1-AE59BEC1C2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0307" y="4172283"/>
            <a:ext cx="8763001" cy="239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512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508A8-4D2F-4040-9136-96F566B00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512" y="624431"/>
            <a:ext cx="10515600" cy="85407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The NueSynergy Difference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E4D0D-CCC5-46D7-B93B-FA15666F0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512" y="1688710"/>
            <a:ext cx="5110429" cy="4491370"/>
          </a:xfrm>
        </p:spPr>
        <p:txBody>
          <a:bodyPr>
            <a:noAutofit/>
          </a:bodyPr>
          <a:lstStyle/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80000"/>
              <a:buBlip>
                <a:blip r:embed="rId3"/>
              </a:buBlip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Based in Leawood, Kansas</a:t>
            </a: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80000"/>
              <a:buBlip>
                <a:blip r:embed="rId3"/>
              </a:buBlip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Nationwide, full-service administration since 1996</a:t>
            </a: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80000"/>
              <a:buBlip>
                <a:blip r:embed="rId3"/>
              </a:buBlip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Flexible solutions, continuous innovation, and collaborative partnership model</a:t>
            </a: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80000"/>
              <a:buBlip>
                <a:blip r:embed="rId3"/>
              </a:buBlip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Security, reliability, stability and proven financial solutions</a:t>
            </a: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80000"/>
              <a:buBlip>
                <a:blip r:embed="rId3"/>
              </a:buBlip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Innovative benefit funding and payments platform, providing essential spending, saving and investing capabilities</a:t>
            </a: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80000"/>
              <a:buBlip>
                <a:blip r:embed="rId3"/>
              </a:buBlip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80000"/>
              <a:buBlip>
                <a:blip r:embed="rId3"/>
              </a:buBlip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0990B82-F298-45CC-B54E-55D7EC8F7E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390" y="6547779"/>
            <a:ext cx="1561171" cy="25759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31544AD-D800-40B4-BA87-FA4765551512}"/>
              </a:ext>
            </a:extLst>
          </p:cNvPr>
          <p:cNvSpPr/>
          <p:nvPr/>
        </p:nvSpPr>
        <p:spPr>
          <a:xfrm>
            <a:off x="0" y="0"/>
            <a:ext cx="12192000" cy="550979"/>
          </a:xfrm>
          <a:prstGeom prst="rect">
            <a:avLst/>
          </a:prstGeom>
          <a:solidFill>
            <a:srgbClr val="95BD4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A689ABB-6AD4-4432-B078-F17CA5FA5ABB}"/>
              </a:ext>
            </a:extLst>
          </p:cNvPr>
          <p:cNvGrpSpPr/>
          <p:nvPr/>
        </p:nvGrpSpPr>
        <p:grpSpPr>
          <a:xfrm>
            <a:off x="0" y="6499457"/>
            <a:ext cx="10208529" cy="361143"/>
            <a:chOff x="0" y="6499457"/>
            <a:chExt cx="10208529" cy="361143"/>
          </a:xfrm>
          <a:solidFill>
            <a:srgbClr val="0A406B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613350F-8803-49CB-8470-EFB25E0D8E7D}"/>
                </a:ext>
              </a:extLst>
            </p:cNvPr>
            <p:cNvSpPr/>
            <p:nvPr/>
          </p:nvSpPr>
          <p:spPr>
            <a:xfrm>
              <a:off x="0" y="6499457"/>
              <a:ext cx="10040252" cy="358541"/>
            </a:xfrm>
            <a:prstGeom prst="rect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908CED0B-1811-4691-AFA2-4E6B3490C5F8}"/>
                </a:ext>
              </a:extLst>
            </p:cNvPr>
            <p:cNvSpPr/>
            <p:nvPr/>
          </p:nvSpPr>
          <p:spPr>
            <a:xfrm rot="5400000">
              <a:off x="9939544" y="6591615"/>
              <a:ext cx="358542" cy="17942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8CBF7F0-8E13-4536-9160-D2E8346CB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6545" y="92926"/>
            <a:ext cx="730405" cy="365125"/>
          </a:xfrm>
        </p:spPr>
        <p:txBody>
          <a:bodyPr/>
          <a:lstStyle/>
          <a:p>
            <a:fld id="{66DFD503-0099-425B-ADC2-71E1EC7796D9}" type="slidenum">
              <a:rPr lang="en-US"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fld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1839BD5E-685D-4298-8FD9-3B7DFFD66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9" b="4339"/>
          <a:stretch/>
        </p:blipFill>
        <p:spPr bwMode="auto">
          <a:xfrm>
            <a:off x="6463868" y="1797883"/>
            <a:ext cx="4932678" cy="29982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27332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508A8-4D2F-4040-9136-96F566B00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512" y="624431"/>
            <a:ext cx="10515600" cy="85407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The NueSynergy Difference</a:t>
            </a: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0990B82-F298-45CC-B54E-55D7EC8F7E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390" y="6547779"/>
            <a:ext cx="1561171" cy="25759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31544AD-D800-40B4-BA87-FA4765551512}"/>
              </a:ext>
            </a:extLst>
          </p:cNvPr>
          <p:cNvSpPr/>
          <p:nvPr/>
        </p:nvSpPr>
        <p:spPr>
          <a:xfrm>
            <a:off x="0" y="0"/>
            <a:ext cx="12192000" cy="550979"/>
          </a:xfrm>
          <a:prstGeom prst="rect">
            <a:avLst/>
          </a:prstGeom>
          <a:solidFill>
            <a:srgbClr val="95BD4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A689ABB-6AD4-4432-B078-F17CA5FA5ABB}"/>
              </a:ext>
            </a:extLst>
          </p:cNvPr>
          <p:cNvGrpSpPr/>
          <p:nvPr/>
        </p:nvGrpSpPr>
        <p:grpSpPr>
          <a:xfrm>
            <a:off x="0" y="6499457"/>
            <a:ext cx="10208529" cy="361143"/>
            <a:chOff x="0" y="6499457"/>
            <a:chExt cx="10208529" cy="361143"/>
          </a:xfrm>
          <a:solidFill>
            <a:srgbClr val="0A406B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613350F-8803-49CB-8470-EFB25E0D8E7D}"/>
                </a:ext>
              </a:extLst>
            </p:cNvPr>
            <p:cNvSpPr/>
            <p:nvPr/>
          </p:nvSpPr>
          <p:spPr>
            <a:xfrm>
              <a:off x="0" y="6499457"/>
              <a:ext cx="10040252" cy="358541"/>
            </a:xfrm>
            <a:prstGeom prst="rect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908CED0B-1811-4691-AFA2-4E6B3490C5F8}"/>
                </a:ext>
              </a:extLst>
            </p:cNvPr>
            <p:cNvSpPr/>
            <p:nvPr/>
          </p:nvSpPr>
          <p:spPr>
            <a:xfrm rot="5400000">
              <a:off x="9939544" y="6591615"/>
              <a:ext cx="358542" cy="17942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8CBF7F0-8E13-4536-9160-D2E8346CB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6545" y="92926"/>
            <a:ext cx="730405" cy="365125"/>
          </a:xfrm>
        </p:spPr>
        <p:txBody>
          <a:bodyPr/>
          <a:lstStyle/>
          <a:p>
            <a:fld id="{66DFD503-0099-425B-ADC2-71E1EC7796D9}" type="slidenum">
              <a:rPr lang="en-US"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fld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8F78F7A-003A-70EF-3802-D57DF7A86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512" y="1707235"/>
            <a:ext cx="6603232" cy="462000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01320" indent="-40132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80000"/>
              <a:buBlip>
                <a:blip r:embed="rId4"/>
              </a:buBlip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Multiple awards for growth, effective solutions, innovation, and operations efficiency</a:t>
            </a:r>
          </a:p>
          <a:p>
            <a:pPr marL="401320" indent="-40132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80000"/>
              <a:buBlip>
                <a:blip r:embed="rId4"/>
              </a:buBlip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Recognized as an industry thought leader and solution provider</a:t>
            </a: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80000"/>
              <a:buBlip>
                <a:blip r:embed="rId4"/>
              </a:buBlip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Award winning, live customer service: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80000"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Employees average 10+ years of benefit administration experience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80000"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Proprietary monitoring system ensures service team quality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80000"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Calls answered in under 30 seconds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80000"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98.5% first call resolution</a:t>
            </a:r>
          </a:p>
          <a:p>
            <a:pPr marL="401320" indent="-40132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  <a:buBlip>
                <a:blip r:embed="rId4"/>
              </a:buBlip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Data-driven insights and innovative AI technology</a:t>
            </a:r>
            <a:b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deliver truly personalized guidance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51F89B9-E492-6247-2242-072E1E354F5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8" r="6076"/>
          <a:stretch/>
        </p:blipFill>
        <p:spPr>
          <a:xfrm>
            <a:off x="7467600" y="1829822"/>
            <a:ext cx="4168587" cy="30556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88609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508A8-4D2F-4040-9136-96F566B00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512" y="624431"/>
            <a:ext cx="10515600" cy="85407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NueSynergy Presence</a:t>
            </a: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0990B82-F298-45CC-B54E-55D7EC8F7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390" y="6547779"/>
            <a:ext cx="1561171" cy="25759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31544AD-D800-40B4-BA87-FA4765551512}"/>
              </a:ext>
            </a:extLst>
          </p:cNvPr>
          <p:cNvSpPr/>
          <p:nvPr/>
        </p:nvSpPr>
        <p:spPr>
          <a:xfrm>
            <a:off x="0" y="0"/>
            <a:ext cx="12192000" cy="550979"/>
          </a:xfrm>
          <a:prstGeom prst="rect">
            <a:avLst/>
          </a:prstGeom>
          <a:solidFill>
            <a:srgbClr val="95BD4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A689ABB-6AD4-4432-B078-F17CA5FA5ABB}"/>
              </a:ext>
            </a:extLst>
          </p:cNvPr>
          <p:cNvGrpSpPr/>
          <p:nvPr/>
        </p:nvGrpSpPr>
        <p:grpSpPr>
          <a:xfrm>
            <a:off x="0" y="6499457"/>
            <a:ext cx="10208529" cy="361143"/>
            <a:chOff x="0" y="6499457"/>
            <a:chExt cx="10208529" cy="36114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613350F-8803-49CB-8470-EFB25E0D8E7D}"/>
                </a:ext>
              </a:extLst>
            </p:cNvPr>
            <p:cNvSpPr/>
            <p:nvPr/>
          </p:nvSpPr>
          <p:spPr>
            <a:xfrm>
              <a:off x="0" y="6499457"/>
              <a:ext cx="10040252" cy="358541"/>
            </a:xfrm>
            <a:prstGeom prst="rect">
              <a:avLst/>
            </a:prstGeom>
            <a:solidFill>
              <a:srgbClr val="0A406B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908CED0B-1811-4691-AFA2-4E6B3490C5F8}"/>
                </a:ext>
              </a:extLst>
            </p:cNvPr>
            <p:cNvSpPr/>
            <p:nvPr/>
          </p:nvSpPr>
          <p:spPr>
            <a:xfrm rot="5400000">
              <a:off x="9939544" y="6591615"/>
              <a:ext cx="358542" cy="179428"/>
            </a:xfrm>
            <a:prstGeom prst="triangle">
              <a:avLst/>
            </a:prstGeom>
            <a:solidFill>
              <a:srgbClr val="0A40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3BA2488-7FEC-4208-B66C-4D736E515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6545" y="92926"/>
            <a:ext cx="730405" cy="365125"/>
          </a:xfrm>
        </p:spPr>
        <p:txBody>
          <a:bodyPr/>
          <a:lstStyle/>
          <a:p>
            <a:fld id="{66DFD503-0099-425B-ADC2-71E1EC7796D9}" type="slidenum">
              <a:rPr lang="en-US"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fld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6343CFB-BA39-41A7-8AA5-92E1CCCF8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1607" y="1477889"/>
            <a:ext cx="4025591" cy="4318381"/>
          </a:xfrm>
        </p:spPr>
        <p:txBody>
          <a:bodyPr>
            <a:noAutofit/>
          </a:bodyPr>
          <a:lstStyle/>
          <a:p>
            <a:pPr marL="0" indent="0">
              <a:lnSpc>
                <a:spcPct val="85000"/>
              </a:lnSpc>
              <a:spcBef>
                <a:spcPts val="0"/>
              </a:spcBef>
              <a:spcAft>
                <a:spcPts val="400"/>
              </a:spcAft>
              <a:buSzPct val="80000"/>
              <a:buNone/>
            </a:pPr>
            <a:r>
              <a:rPr lang="en-US" sz="2200" b="1" dirty="0">
                <a:solidFill>
                  <a:srgbClr val="0A406B"/>
                </a:solidFill>
              </a:rPr>
              <a:t>Nationwide presence, focused on personal service.</a:t>
            </a: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80000"/>
              <a:buBlip>
                <a:blip r:embed="rId3"/>
              </a:buBlip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Sales and administrative support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8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Leawood, Kansas (Headquarters)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8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Portland, Oregon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8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Boise, Idaho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8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Phoenix, Arizona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8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Wichita, Kansas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8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Fayetteville, Arkansas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8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Philadelphia, Pennsylvania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8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Harrisonburg, Virginia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8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Charlotte, North Carolina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Ocala, Florida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64E2BC-DE94-5711-B4B8-94663A2AF2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58" t="76365" b="-1733"/>
          <a:stretch/>
        </p:blipFill>
        <p:spPr>
          <a:xfrm>
            <a:off x="7862666" y="5355365"/>
            <a:ext cx="3266888" cy="982578"/>
          </a:xfrm>
          <a:prstGeom prst="rect">
            <a:avLst/>
          </a:prstGeom>
        </p:spPr>
      </p:pic>
      <p:pic>
        <p:nvPicPr>
          <p:cNvPr id="5" name="Picture 4" descr="A map of the united states&#10;&#10;Description automatically generated">
            <a:extLst>
              <a:ext uri="{FF2B5EF4-FFF2-40B4-BE49-F238E27FC236}">
                <a16:creationId xmlns:a16="http://schemas.microsoft.com/office/drawing/2014/main" id="{21F8E66E-E8C4-4F9C-48D2-67BCCCB6B3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32" y="1650060"/>
            <a:ext cx="7033359" cy="4379611"/>
          </a:xfrm>
          <a:prstGeom prst="rect">
            <a:avLst/>
          </a:prstGeom>
        </p:spPr>
      </p:pic>
      <p:sp>
        <p:nvSpPr>
          <p:cNvPr id="6" name="Rectangle: Single Corner Snipped 5">
            <a:extLst>
              <a:ext uri="{FF2B5EF4-FFF2-40B4-BE49-F238E27FC236}">
                <a16:creationId xmlns:a16="http://schemas.microsoft.com/office/drawing/2014/main" id="{15D8D229-D4C3-64CF-1B26-48CB353B2288}"/>
              </a:ext>
            </a:extLst>
          </p:cNvPr>
          <p:cNvSpPr/>
          <p:nvPr/>
        </p:nvSpPr>
        <p:spPr>
          <a:xfrm>
            <a:off x="608434" y="5747110"/>
            <a:ext cx="3019670" cy="428183"/>
          </a:xfrm>
          <a:prstGeom prst="snip1Rect">
            <a:avLst>
              <a:gd name="adj" fmla="val 5000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91440" rtlCol="0" anchor="b" anchorCtr="0"/>
          <a:lstStyle/>
          <a:p>
            <a:r>
              <a:rPr lang="en-US" sz="1600" b="1" i="1" dirty="0">
                <a:solidFill>
                  <a:schemeClr val="bg1"/>
                </a:solidFill>
                <a:cs typeface="Arial" charset="0"/>
              </a:rPr>
              <a:t>Enrolled Members by State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DA844E9-64CC-40B8-8C06-2AFDCC639E96}"/>
              </a:ext>
            </a:extLst>
          </p:cNvPr>
          <p:cNvSpPr/>
          <p:nvPr/>
        </p:nvSpPr>
        <p:spPr>
          <a:xfrm>
            <a:off x="3628104" y="5970215"/>
            <a:ext cx="4013688" cy="205855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7FFCA88-347D-1176-74E9-5F3153150F67}"/>
              </a:ext>
            </a:extLst>
          </p:cNvPr>
          <p:cNvSpPr/>
          <p:nvPr/>
        </p:nvSpPr>
        <p:spPr>
          <a:xfrm>
            <a:off x="6700203" y="3028093"/>
            <a:ext cx="147051" cy="224083"/>
          </a:xfrm>
          <a:custGeom>
            <a:avLst/>
            <a:gdLst>
              <a:gd name="connsiteX0" fmla="*/ 100068 w 200080"/>
              <a:gd name="connsiteY0" fmla="*/ 140109 h 304891"/>
              <a:gd name="connsiteX1" fmla="*/ 59111 w 200080"/>
              <a:gd name="connsiteY1" fmla="*/ 97246 h 304891"/>
              <a:gd name="connsiteX2" fmla="*/ 101021 w 200080"/>
              <a:gd name="connsiteY2" fmla="*/ 55336 h 304891"/>
              <a:gd name="connsiteX3" fmla="*/ 142931 w 200080"/>
              <a:gd name="connsiteY3" fmla="*/ 97246 h 304891"/>
              <a:gd name="connsiteX4" fmla="*/ 130548 w 200080"/>
              <a:gd name="connsiteY4" fmla="*/ 126774 h 304891"/>
              <a:gd name="connsiteX5" fmla="*/ 100068 w 200080"/>
              <a:gd name="connsiteY5" fmla="*/ 140109 h 304891"/>
              <a:gd name="connsiteX6" fmla="*/ 59111 w 200080"/>
              <a:gd name="connsiteY6" fmla="*/ 7711 h 304891"/>
              <a:gd name="connsiteX7" fmla="*/ 11486 w 200080"/>
              <a:gd name="connsiteY7" fmla="*/ 50574 h 304891"/>
              <a:gd name="connsiteX8" fmla="*/ 6723 w 200080"/>
              <a:gd name="connsiteY8" fmla="*/ 132489 h 304891"/>
              <a:gd name="connsiteX9" fmla="*/ 52443 w 200080"/>
              <a:gd name="connsiteY9" fmla="*/ 231549 h 304891"/>
              <a:gd name="connsiteX10" fmla="*/ 82923 w 200080"/>
              <a:gd name="connsiteY10" fmla="*/ 294414 h 304891"/>
              <a:gd name="connsiteX11" fmla="*/ 100068 w 200080"/>
              <a:gd name="connsiteY11" fmla="*/ 304891 h 304891"/>
              <a:gd name="connsiteX12" fmla="*/ 117213 w 200080"/>
              <a:gd name="connsiteY12" fmla="*/ 294414 h 304891"/>
              <a:gd name="connsiteX13" fmla="*/ 147693 w 200080"/>
              <a:gd name="connsiteY13" fmla="*/ 231549 h 304891"/>
              <a:gd name="connsiteX14" fmla="*/ 193413 w 200080"/>
              <a:gd name="connsiteY14" fmla="*/ 133441 h 304891"/>
              <a:gd name="connsiteX15" fmla="*/ 200081 w 200080"/>
              <a:gd name="connsiteY15" fmla="*/ 97246 h 304891"/>
              <a:gd name="connsiteX16" fmla="*/ 59111 w 200080"/>
              <a:gd name="connsiteY16" fmla="*/ 7711 h 30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0080" h="304891">
                <a:moveTo>
                  <a:pt x="100068" y="140109"/>
                </a:moveTo>
                <a:cubicBezTo>
                  <a:pt x="77208" y="140109"/>
                  <a:pt x="58158" y="121059"/>
                  <a:pt x="59111" y="97246"/>
                </a:cubicBezTo>
                <a:cubicBezTo>
                  <a:pt x="59111" y="74386"/>
                  <a:pt x="78161" y="55336"/>
                  <a:pt x="101021" y="55336"/>
                </a:cubicBezTo>
                <a:cubicBezTo>
                  <a:pt x="123881" y="55336"/>
                  <a:pt x="142931" y="74386"/>
                  <a:pt x="142931" y="97246"/>
                </a:cubicBezTo>
                <a:cubicBezTo>
                  <a:pt x="142931" y="108676"/>
                  <a:pt x="138168" y="119154"/>
                  <a:pt x="130548" y="126774"/>
                </a:cubicBezTo>
                <a:cubicBezTo>
                  <a:pt x="121976" y="135346"/>
                  <a:pt x="111498" y="140109"/>
                  <a:pt x="100068" y="140109"/>
                </a:cubicBezTo>
                <a:close/>
                <a:moveTo>
                  <a:pt x="59111" y="7711"/>
                </a:moveTo>
                <a:cubicBezTo>
                  <a:pt x="38156" y="15331"/>
                  <a:pt x="21963" y="31524"/>
                  <a:pt x="11486" y="50574"/>
                </a:cubicBezTo>
                <a:cubicBezTo>
                  <a:pt x="-1849" y="76291"/>
                  <a:pt x="-3754" y="105819"/>
                  <a:pt x="6723" y="132489"/>
                </a:cubicBezTo>
                <a:lnTo>
                  <a:pt x="52443" y="231549"/>
                </a:lnTo>
                <a:lnTo>
                  <a:pt x="82923" y="294414"/>
                </a:lnTo>
                <a:cubicBezTo>
                  <a:pt x="85781" y="301081"/>
                  <a:pt x="92448" y="304891"/>
                  <a:pt x="100068" y="304891"/>
                </a:cubicBezTo>
                <a:cubicBezTo>
                  <a:pt x="107688" y="304891"/>
                  <a:pt x="114356" y="301081"/>
                  <a:pt x="117213" y="294414"/>
                </a:cubicBezTo>
                <a:lnTo>
                  <a:pt x="147693" y="231549"/>
                </a:lnTo>
                <a:lnTo>
                  <a:pt x="193413" y="133441"/>
                </a:lnTo>
                <a:cubicBezTo>
                  <a:pt x="198176" y="122011"/>
                  <a:pt x="200081" y="109629"/>
                  <a:pt x="200081" y="97246"/>
                </a:cubicBezTo>
                <a:cubicBezTo>
                  <a:pt x="200081" y="30571"/>
                  <a:pt x="131501" y="-19911"/>
                  <a:pt x="59111" y="7711"/>
                </a:cubicBezTo>
                <a:close/>
              </a:path>
            </a:pathLst>
          </a:custGeom>
          <a:solidFill>
            <a:srgbClr val="FFFF00"/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682FA71-1F22-5C72-CC95-7D3CC77B11D6}"/>
              </a:ext>
            </a:extLst>
          </p:cNvPr>
          <p:cNvSpPr/>
          <p:nvPr/>
        </p:nvSpPr>
        <p:spPr>
          <a:xfrm>
            <a:off x="4051585" y="3760188"/>
            <a:ext cx="147051" cy="224083"/>
          </a:xfrm>
          <a:custGeom>
            <a:avLst/>
            <a:gdLst>
              <a:gd name="connsiteX0" fmla="*/ 100068 w 200080"/>
              <a:gd name="connsiteY0" fmla="*/ 140109 h 304891"/>
              <a:gd name="connsiteX1" fmla="*/ 59111 w 200080"/>
              <a:gd name="connsiteY1" fmla="*/ 97246 h 304891"/>
              <a:gd name="connsiteX2" fmla="*/ 101021 w 200080"/>
              <a:gd name="connsiteY2" fmla="*/ 55336 h 304891"/>
              <a:gd name="connsiteX3" fmla="*/ 142931 w 200080"/>
              <a:gd name="connsiteY3" fmla="*/ 97246 h 304891"/>
              <a:gd name="connsiteX4" fmla="*/ 130548 w 200080"/>
              <a:gd name="connsiteY4" fmla="*/ 126774 h 304891"/>
              <a:gd name="connsiteX5" fmla="*/ 100068 w 200080"/>
              <a:gd name="connsiteY5" fmla="*/ 140109 h 304891"/>
              <a:gd name="connsiteX6" fmla="*/ 59111 w 200080"/>
              <a:gd name="connsiteY6" fmla="*/ 7711 h 304891"/>
              <a:gd name="connsiteX7" fmla="*/ 11486 w 200080"/>
              <a:gd name="connsiteY7" fmla="*/ 50574 h 304891"/>
              <a:gd name="connsiteX8" fmla="*/ 6723 w 200080"/>
              <a:gd name="connsiteY8" fmla="*/ 132489 h 304891"/>
              <a:gd name="connsiteX9" fmla="*/ 52443 w 200080"/>
              <a:gd name="connsiteY9" fmla="*/ 231549 h 304891"/>
              <a:gd name="connsiteX10" fmla="*/ 82923 w 200080"/>
              <a:gd name="connsiteY10" fmla="*/ 294414 h 304891"/>
              <a:gd name="connsiteX11" fmla="*/ 100068 w 200080"/>
              <a:gd name="connsiteY11" fmla="*/ 304891 h 304891"/>
              <a:gd name="connsiteX12" fmla="*/ 117213 w 200080"/>
              <a:gd name="connsiteY12" fmla="*/ 294414 h 304891"/>
              <a:gd name="connsiteX13" fmla="*/ 147693 w 200080"/>
              <a:gd name="connsiteY13" fmla="*/ 231549 h 304891"/>
              <a:gd name="connsiteX14" fmla="*/ 193413 w 200080"/>
              <a:gd name="connsiteY14" fmla="*/ 133441 h 304891"/>
              <a:gd name="connsiteX15" fmla="*/ 200081 w 200080"/>
              <a:gd name="connsiteY15" fmla="*/ 97246 h 304891"/>
              <a:gd name="connsiteX16" fmla="*/ 59111 w 200080"/>
              <a:gd name="connsiteY16" fmla="*/ 7711 h 30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0080" h="304891">
                <a:moveTo>
                  <a:pt x="100068" y="140109"/>
                </a:moveTo>
                <a:cubicBezTo>
                  <a:pt x="77208" y="140109"/>
                  <a:pt x="58158" y="121059"/>
                  <a:pt x="59111" y="97246"/>
                </a:cubicBezTo>
                <a:cubicBezTo>
                  <a:pt x="59111" y="74386"/>
                  <a:pt x="78161" y="55336"/>
                  <a:pt x="101021" y="55336"/>
                </a:cubicBezTo>
                <a:cubicBezTo>
                  <a:pt x="123881" y="55336"/>
                  <a:pt x="142931" y="74386"/>
                  <a:pt x="142931" y="97246"/>
                </a:cubicBezTo>
                <a:cubicBezTo>
                  <a:pt x="142931" y="108676"/>
                  <a:pt x="138168" y="119154"/>
                  <a:pt x="130548" y="126774"/>
                </a:cubicBezTo>
                <a:cubicBezTo>
                  <a:pt x="121976" y="135346"/>
                  <a:pt x="111498" y="140109"/>
                  <a:pt x="100068" y="140109"/>
                </a:cubicBezTo>
                <a:close/>
                <a:moveTo>
                  <a:pt x="59111" y="7711"/>
                </a:moveTo>
                <a:cubicBezTo>
                  <a:pt x="38156" y="15331"/>
                  <a:pt x="21963" y="31524"/>
                  <a:pt x="11486" y="50574"/>
                </a:cubicBezTo>
                <a:cubicBezTo>
                  <a:pt x="-1849" y="76291"/>
                  <a:pt x="-3754" y="105819"/>
                  <a:pt x="6723" y="132489"/>
                </a:cubicBezTo>
                <a:lnTo>
                  <a:pt x="52443" y="231549"/>
                </a:lnTo>
                <a:lnTo>
                  <a:pt x="82923" y="294414"/>
                </a:lnTo>
                <a:cubicBezTo>
                  <a:pt x="85781" y="301081"/>
                  <a:pt x="92448" y="304891"/>
                  <a:pt x="100068" y="304891"/>
                </a:cubicBezTo>
                <a:cubicBezTo>
                  <a:pt x="107688" y="304891"/>
                  <a:pt x="114356" y="301081"/>
                  <a:pt x="117213" y="294414"/>
                </a:cubicBezTo>
                <a:lnTo>
                  <a:pt x="147693" y="231549"/>
                </a:lnTo>
                <a:lnTo>
                  <a:pt x="193413" y="133441"/>
                </a:lnTo>
                <a:cubicBezTo>
                  <a:pt x="198176" y="122011"/>
                  <a:pt x="200081" y="109629"/>
                  <a:pt x="200081" y="97246"/>
                </a:cubicBezTo>
                <a:cubicBezTo>
                  <a:pt x="200081" y="30571"/>
                  <a:pt x="131501" y="-19911"/>
                  <a:pt x="59111" y="7711"/>
                </a:cubicBezTo>
                <a:close/>
              </a:path>
            </a:pathLst>
          </a:custGeom>
          <a:solidFill>
            <a:srgbClr val="FFFF00"/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3B77E52-8D30-E6A8-29D2-3DF81BB8EC22}"/>
              </a:ext>
            </a:extLst>
          </p:cNvPr>
          <p:cNvSpPr/>
          <p:nvPr/>
        </p:nvSpPr>
        <p:spPr>
          <a:xfrm>
            <a:off x="2044743" y="4218092"/>
            <a:ext cx="147051" cy="224083"/>
          </a:xfrm>
          <a:custGeom>
            <a:avLst/>
            <a:gdLst>
              <a:gd name="connsiteX0" fmla="*/ 100068 w 200080"/>
              <a:gd name="connsiteY0" fmla="*/ 140109 h 304891"/>
              <a:gd name="connsiteX1" fmla="*/ 59111 w 200080"/>
              <a:gd name="connsiteY1" fmla="*/ 97246 h 304891"/>
              <a:gd name="connsiteX2" fmla="*/ 101021 w 200080"/>
              <a:gd name="connsiteY2" fmla="*/ 55336 h 304891"/>
              <a:gd name="connsiteX3" fmla="*/ 142931 w 200080"/>
              <a:gd name="connsiteY3" fmla="*/ 97246 h 304891"/>
              <a:gd name="connsiteX4" fmla="*/ 130548 w 200080"/>
              <a:gd name="connsiteY4" fmla="*/ 126774 h 304891"/>
              <a:gd name="connsiteX5" fmla="*/ 100068 w 200080"/>
              <a:gd name="connsiteY5" fmla="*/ 140109 h 304891"/>
              <a:gd name="connsiteX6" fmla="*/ 59111 w 200080"/>
              <a:gd name="connsiteY6" fmla="*/ 7711 h 304891"/>
              <a:gd name="connsiteX7" fmla="*/ 11486 w 200080"/>
              <a:gd name="connsiteY7" fmla="*/ 50574 h 304891"/>
              <a:gd name="connsiteX8" fmla="*/ 6723 w 200080"/>
              <a:gd name="connsiteY8" fmla="*/ 132489 h 304891"/>
              <a:gd name="connsiteX9" fmla="*/ 52443 w 200080"/>
              <a:gd name="connsiteY9" fmla="*/ 231549 h 304891"/>
              <a:gd name="connsiteX10" fmla="*/ 82923 w 200080"/>
              <a:gd name="connsiteY10" fmla="*/ 294414 h 304891"/>
              <a:gd name="connsiteX11" fmla="*/ 100068 w 200080"/>
              <a:gd name="connsiteY11" fmla="*/ 304891 h 304891"/>
              <a:gd name="connsiteX12" fmla="*/ 117213 w 200080"/>
              <a:gd name="connsiteY12" fmla="*/ 294414 h 304891"/>
              <a:gd name="connsiteX13" fmla="*/ 147693 w 200080"/>
              <a:gd name="connsiteY13" fmla="*/ 231549 h 304891"/>
              <a:gd name="connsiteX14" fmla="*/ 193413 w 200080"/>
              <a:gd name="connsiteY14" fmla="*/ 133441 h 304891"/>
              <a:gd name="connsiteX15" fmla="*/ 200081 w 200080"/>
              <a:gd name="connsiteY15" fmla="*/ 97246 h 304891"/>
              <a:gd name="connsiteX16" fmla="*/ 59111 w 200080"/>
              <a:gd name="connsiteY16" fmla="*/ 7711 h 30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0080" h="304891">
                <a:moveTo>
                  <a:pt x="100068" y="140109"/>
                </a:moveTo>
                <a:cubicBezTo>
                  <a:pt x="77208" y="140109"/>
                  <a:pt x="58158" y="121059"/>
                  <a:pt x="59111" y="97246"/>
                </a:cubicBezTo>
                <a:cubicBezTo>
                  <a:pt x="59111" y="74386"/>
                  <a:pt x="78161" y="55336"/>
                  <a:pt x="101021" y="55336"/>
                </a:cubicBezTo>
                <a:cubicBezTo>
                  <a:pt x="123881" y="55336"/>
                  <a:pt x="142931" y="74386"/>
                  <a:pt x="142931" y="97246"/>
                </a:cubicBezTo>
                <a:cubicBezTo>
                  <a:pt x="142931" y="108676"/>
                  <a:pt x="138168" y="119154"/>
                  <a:pt x="130548" y="126774"/>
                </a:cubicBezTo>
                <a:cubicBezTo>
                  <a:pt x="121976" y="135346"/>
                  <a:pt x="111498" y="140109"/>
                  <a:pt x="100068" y="140109"/>
                </a:cubicBezTo>
                <a:close/>
                <a:moveTo>
                  <a:pt x="59111" y="7711"/>
                </a:moveTo>
                <a:cubicBezTo>
                  <a:pt x="38156" y="15331"/>
                  <a:pt x="21963" y="31524"/>
                  <a:pt x="11486" y="50574"/>
                </a:cubicBezTo>
                <a:cubicBezTo>
                  <a:pt x="-1849" y="76291"/>
                  <a:pt x="-3754" y="105819"/>
                  <a:pt x="6723" y="132489"/>
                </a:cubicBezTo>
                <a:lnTo>
                  <a:pt x="52443" y="231549"/>
                </a:lnTo>
                <a:lnTo>
                  <a:pt x="82923" y="294414"/>
                </a:lnTo>
                <a:cubicBezTo>
                  <a:pt x="85781" y="301081"/>
                  <a:pt x="92448" y="304891"/>
                  <a:pt x="100068" y="304891"/>
                </a:cubicBezTo>
                <a:cubicBezTo>
                  <a:pt x="107688" y="304891"/>
                  <a:pt x="114356" y="301081"/>
                  <a:pt x="117213" y="294414"/>
                </a:cubicBezTo>
                <a:lnTo>
                  <a:pt x="147693" y="231549"/>
                </a:lnTo>
                <a:lnTo>
                  <a:pt x="193413" y="133441"/>
                </a:lnTo>
                <a:cubicBezTo>
                  <a:pt x="198176" y="122011"/>
                  <a:pt x="200081" y="109629"/>
                  <a:pt x="200081" y="97246"/>
                </a:cubicBezTo>
                <a:cubicBezTo>
                  <a:pt x="200081" y="30571"/>
                  <a:pt x="131501" y="-19911"/>
                  <a:pt x="59111" y="7711"/>
                </a:cubicBezTo>
                <a:close/>
              </a:path>
            </a:pathLst>
          </a:custGeom>
          <a:solidFill>
            <a:srgbClr val="FFFF00"/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BEEF26B-6B32-B411-A66E-CC951B4B56FE}"/>
              </a:ext>
            </a:extLst>
          </p:cNvPr>
          <p:cNvSpPr/>
          <p:nvPr/>
        </p:nvSpPr>
        <p:spPr>
          <a:xfrm>
            <a:off x="1843766" y="2572750"/>
            <a:ext cx="147051" cy="224083"/>
          </a:xfrm>
          <a:custGeom>
            <a:avLst/>
            <a:gdLst>
              <a:gd name="connsiteX0" fmla="*/ 100068 w 200080"/>
              <a:gd name="connsiteY0" fmla="*/ 140109 h 304891"/>
              <a:gd name="connsiteX1" fmla="*/ 59111 w 200080"/>
              <a:gd name="connsiteY1" fmla="*/ 97246 h 304891"/>
              <a:gd name="connsiteX2" fmla="*/ 101021 w 200080"/>
              <a:gd name="connsiteY2" fmla="*/ 55336 h 304891"/>
              <a:gd name="connsiteX3" fmla="*/ 142931 w 200080"/>
              <a:gd name="connsiteY3" fmla="*/ 97246 h 304891"/>
              <a:gd name="connsiteX4" fmla="*/ 130548 w 200080"/>
              <a:gd name="connsiteY4" fmla="*/ 126774 h 304891"/>
              <a:gd name="connsiteX5" fmla="*/ 100068 w 200080"/>
              <a:gd name="connsiteY5" fmla="*/ 140109 h 304891"/>
              <a:gd name="connsiteX6" fmla="*/ 59111 w 200080"/>
              <a:gd name="connsiteY6" fmla="*/ 7711 h 304891"/>
              <a:gd name="connsiteX7" fmla="*/ 11486 w 200080"/>
              <a:gd name="connsiteY7" fmla="*/ 50574 h 304891"/>
              <a:gd name="connsiteX8" fmla="*/ 6723 w 200080"/>
              <a:gd name="connsiteY8" fmla="*/ 132489 h 304891"/>
              <a:gd name="connsiteX9" fmla="*/ 52443 w 200080"/>
              <a:gd name="connsiteY9" fmla="*/ 231549 h 304891"/>
              <a:gd name="connsiteX10" fmla="*/ 82923 w 200080"/>
              <a:gd name="connsiteY10" fmla="*/ 294414 h 304891"/>
              <a:gd name="connsiteX11" fmla="*/ 100068 w 200080"/>
              <a:gd name="connsiteY11" fmla="*/ 304891 h 304891"/>
              <a:gd name="connsiteX12" fmla="*/ 117213 w 200080"/>
              <a:gd name="connsiteY12" fmla="*/ 294414 h 304891"/>
              <a:gd name="connsiteX13" fmla="*/ 147693 w 200080"/>
              <a:gd name="connsiteY13" fmla="*/ 231549 h 304891"/>
              <a:gd name="connsiteX14" fmla="*/ 193413 w 200080"/>
              <a:gd name="connsiteY14" fmla="*/ 133441 h 304891"/>
              <a:gd name="connsiteX15" fmla="*/ 200081 w 200080"/>
              <a:gd name="connsiteY15" fmla="*/ 97246 h 304891"/>
              <a:gd name="connsiteX16" fmla="*/ 59111 w 200080"/>
              <a:gd name="connsiteY16" fmla="*/ 7711 h 30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0080" h="304891">
                <a:moveTo>
                  <a:pt x="100068" y="140109"/>
                </a:moveTo>
                <a:cubicBezTo>
                  <a:pt x="77208" y="140109"/>
                  <a:pt x="58158" y="121059"/>
                  <a:pt x="59111" y="97246"/>
                </a:cubicBezTo>
                <a:cubicBezTo>
                  <a:pt x="59111" y="74386"/>
                  <a:pt x="78161" y="55336"/>
                  <a:pt x="101021" y="55336"/>
                </a:cubicBezTo>
                <a:cubicBezTo>
                  <a:pt x="123881" y="55336"/>
                  <a:pt x="142931" y="74386"/>
                  <a:pt x="142931" y="97246"/>
                </a:cubicBezTo>
                <a:cubicBezTo>
                  <a:pt x="142931" y="108676"/>
                  <a:pt x="138168" y="119154"/>
                  <a:pt x="130548" y="126774"/>
                </a:cubicBezTo>
                <a:cubicBezTo>
                  <a:pt x="121976" y="135346"/>
                  <a:pt x="111498" y="140109"/>
                  <a:pt x="100068" y="140109"/>
                </a:cubicBezTo>
                <a:close/>
                <a:moveTo>
                  <a:pt x="59111" y="7711"/>
                </a:moveTo>
                <a:cubicBezTo>
                  <a:pt x="38156" y="15331"/>
                  <a:pt x="21963" y="31524"/>
                  <a:pt x="11486" y="50574"/>
                </a:cubicBezTo>
                <a:cubicBezTo>
                  <a:pt x="-1849" y="76291"/>
                  <a:pt x="-3754" y="105819"/>
                  <a:pt x="6723" y="132489"/>
                </a:cubicBezTo>
                <a:lnTo>
                  <a:pt x="52443" y="231549"/>
                </a:lnTo>
                <a:lnTo>
                  <a:pt x="82923" y="294414"/>
                </a:lnTo>
                <a:cubicBezTo>
                  <a:pt x="85781" y="301081"/>
                  <a:pt x="92448" y="304891"/>
                  <a:pt x="100068" y="304891"/>
                </a:cubicBezTo>
                <a:cubicBezTo>
                  <a:pt x="107688" y="304891"/>
                  <a:pt x="114356" y="301081"/>
                  <a:pt x="117213" y="294414"/>
                </a:cubicBezTo>
                <a:lnTo>
                  <a:pt x="147693" y="231549"/>
                </a:lnTo>
                <a:lnTo>
                  <a:pt x="193413" y="133441"/>
                </a:lnTo>
                <a:cubicBezTo>
                  <a:pt x="198176" y="122011"/>
                  <a:pt x="200081" y="109629"/>
                  <a:pt x="200081" y="97246"/>
                </a:cubicBezTo>
                <a:cubicBezTo>
                  <a:pt x="200081" y="30571"/>
                  <a:pt x="131501" y="-19911"/>
                  <a:pt x="59111" y="7711"/>
                </a:cubicBezTo>
                <a:close/>
              </a:path>
            </a:pathLst>
          </a:custGeom>
          <a:solidFill>
            <a:srgbClr val="FFFF00"/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191AA32-014C-6A50-07F9-904D379480E5}"/>
              </a:ext>
            </a:extLst>
          </p:cNvPr>
          <p:cNvSpPr/>
          <p:nvPr/>
        </p:nvSpPr>
        <p:spPr>
          <a:xfrm>
            <a:off x="1220125" y="2064849"/>
            <a:ext cx="147051" cy="224083"/>
          </a:xfrm>
          <a:custGeom>
            <a:avLst/>
            <a:gdLst>
              <a:gd name="connsiteX0" fmla="*/ 100068 w 200080"/>
              <a:gd name="connsiteY0" fmla="*/ 140109 h 304891"/>
              <a:gd name="connsiteX1" fmla="*/ 59111 w 200080"/>
              <a:gd name="connsiteY1" fmla="*/ 97246 h 304891"/>
              <a:gd name="connsiteX2" fmla="*/ 101021 w 200080"/>
              <a:gd name="connsiteY2" fmla="*/ 55336 h 304891"/>
              <a:gd name="connsiteX3" fmla="*/ 142931 w 200080"/>
              <a:gd name="connsiteY3" fmla="*/ 97246 h 304891"/>
              <a:gd name="connsiteX4" fmla="*/ 130548 w 200080"/>
              <a:gd name="connsiteY4" fmla="*/ 126774 h 304891"/>
              <a:gd name="connsiteX5" fmla="*/ 100068 w 200080"/>
              <a:gd name="connsiteY5" fmla="*/ 140109 h 304891"/>
              <a:gd name="connsiteX6" fmla="*/ 59111 w 200080"/>
              <a:gd name="connsiteY6" fmla="*/ 7711 h 304891"/>
              <a:gd name="connsiteX7" fmla="*/ 11486 w 200080"/>
              <a:gd name="connsiteY7" fmla="*/ 50574 h 304891"/>
              <a:gd name="connsiteX8" fmla="*/ 6723 w 200080"/>
              <a:gd name="connsiteY8" fmla="*/ 132489 h 304891"/>
              <a:gd name="connsiteX9" fmla="*/ 52443 w 200080"/>
              <a:gd name="connsiteY9" fmla="*/ 231549 h 304891"/>
              <a:gd name="connsiteX10" fmla="*/ 82923 w 200080"/>
              <a:gd name="connsiteY10" fmla="*/ 294414 h 304891"/>
              <a:gd name="connsiteX11" fmla="*/ 100068 w 200080"/>
              <a:gd name="connsiteY11" fmla="*/ 304891 h 304891"/>
              <a:gd name="connsiteX12" fmla="*/ 117213 w 200080"/>
              <a:gd name="connsiteY12" fmla="*/ 294414 h 304891"/>
              <a:gd name="connsiteX13" fmla="*/ 147693 w 200080"/>
              <a:gd name="connsiteY13" fmla="*/ 231549 h 304891"/>
              <a:gd name="connsiteX14" fmla="*/ 193413 w 200080"/>
              <a:gd name="connsiteY14" fmla="*/ 133441 h 304891"/>
              <a:gd name="connsiteX15" fmla="*/ 200081 w 200080"/>
              <a:gd name="connsiteY15" fmla="*/ 97246 h 304891"/>
              <a:gd name="connsiteX16" fmla="*/ 59111 w 200080"/>
              <a:gd name="connsiteY16" fmla="*/ 7711 h 30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0080" h="304891">
                <a:moveTo>
                  <a:pt x="100068" y="140109"/>
                </a:moveTo>
                <a:cubicBezTo>
                  <a:pt x="77208" y="140109"/>
                  <a:pt x="58158" y="121059"/>
                  <a:pt x="59111" y="97246"/>
                </a:cubicBezTo>
                <a:cubicBezTo>
                  <a:pt x="59111" y="74386"/>
                  <a:pt x="78161" y="55336"/>
                  <a:pt x="101021" y="55336"/>
                </a:cubicBezTo>
                <a:cubicBezTo>
                  <a:pt x="123881" y="55336"/>
                  <a:pt x="142931" y="74386"/>
                  <a:pt x="142931" y="97246"/>
                </a:cubicBezTo>
                <a:cubicBezTo>
                  <a:pt x="142931" y="108676"/>
                  <a:pt x="138168" y="119154"/>
                  <a:pt x="130548" y="126774"/>
                </a:cubicBezTo>
                <a:cubicBezTo>
                  <a:pt x="121976" y="135346"/>
                  <a:pt x="111498" y="140109"/>
                  <a:pt x="100068" y="140109"/>
                </a:cubicBezTo>
                <a:close/>
                <a:moveTo>
                  <a:pt x="59111" y="7711"/>
                </a:moveTo>
                <a:cubicBezTo>
                  <a:pt x="38156" y="15331"/>
                  <a:pt x="21963" y="31524"/>
                  <a:pt x="11486" y="50574"/>
                </a:cubicBezTo>
                <a:cubicBezTo>
                  <a:pt x="-1849" y="76291"/>
                  <a:pt x="-3754" y="105819"/>
                  <a:pt x="6723" y="132489"/>
                </a:cubicBezTo>
                <a:lnTo>
                  <a:pt x="52443" y="231549"/>
                </a:lnTo>
                <a:lnTo>
                  <a:pt x="82923" y="294414"/>
                </a:lnTo>
                <a:cubicBezTo>
                  <a:pt x="85781" y="301081"/>
                  <a:pt x="92448" y="304891"/>
                  <a:pt x="100068" y="304891"/>
                </a:cubicBezTo>
                <a:cubicBezTo>
                  <a:pt x="107688" y="304891"/>
                  <a:pt x="114356" y="301081"/>
                  <a:pt x="117213" y="294414"/>
                </a:cubicBezTo>
                <a:lnTo>
                  <a:pt x="147693" y="231549"/>
                </a:lnTo>
                <a:lnTo>
                  <a:pt x="193413" y="133441"/>
                </a:lnTo>
                <a:cubicBezTo>
                  <a:pt x="198176" y="122011"/>
                  <a:pt x="200081" y="109629"/>
                  <a:pt x="200081" y="97246"/>
                </a:cubicBezTo>
                <a:cubicBezTo>
                  <a:pt x="200081" y="30571"/>
                  <a:pt x="131501" y="-19911"/>
                  <a:pt x="59111" y="7711"/>
                </a:cubicBezTo>
                <a:close/>
              </a:path>
            </a:pathLst>
          </a:custGeom>
          <a:solidFill>
            <a:srgbClr val="FFFF00"/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9029EF4-4F8D-1DF7-CD57-94E7B4361E44}"/>
              </a:ext>
            </a:extLst>
          </p:cNvPr>
          <p:cNvSpPr/>
          <p:nvPr/>
        </p:nvSpPr>
        <p:spPr>
          <a:xfrm>
            <a:off x="6243051" y="3504087"/>
            <a:ext cx="147051" cy="224083"/>
          </a:xfrm>
          <a:custGeom>
            <a:avLst/>
            <a:gdLst>
              <a:gd name="connsiteX0" fmla="*/ 100068 w 200080"/>
              <a:gd name="connsiteY0" fmla="*/ 140109 h 304891"/>
              <a:gd name="connsiteX1" fmla="*/ 59111 w 200080"/>
              <a:gd name="connsiteY1" fmla="*/ 97246 h 304891"/>
              <a:gd name="connsiteX2" fmla="*/ 101021 w 200080"/>
              <a:gd name="connsiteY2" fmla="*/ 55336 h 304891"/>
              <a:gd name="connsiteX3" fmla="*/ 142931 w 200080"/>
              <a:gd name="connsiteY3" fmla="*/ 97246 h 304891"/>
              <a:gd name="connsiteX4" fmla="*/ 130548 w 200080"/>
              <a:gd name="connsiteY4" fmla="*/ 126774 h 304891"/>
              <a:gd name="connsiteX5" fmla="*/ 100068 w 200080"/>
              <a:gd name="connsiteY5" fmla="*/ 140109 h 304891"/>
              <a:gd name="connsiteX6" fmla="*/ 59111 w 200080"/>
              <a:gd name="connsiteY6" fmla="*/ 7711 h 304891"/>
              <a:gd name="connsiteX7" fmla="*/ 11486 w 200080"/>
              <a:gd name="connsiteY7" fmla="*/ 50574 h 304891"/>
              <a:gd name="connsiteX8" fmla="*/ 6723 w 200080"/>
              <a:gd name="connsiteY8" fmla="*/ 132489 h 304891"/>
              <a:gd name="connsiteX9" fmla="*/ 52443 w 200080"/>
              <a:gd name="connsiteY9" fmla="*/ 231549 h 304891"/>
              <a:gd name="connsiteX10" fmla="*/ 82923 w 200080"/>
              <a:gd name="connsiteY10" fmla="*/ 294414 h 304891"/>
              <a:gd name="connsiteX11" fmla="*/ 100068 w 200080"/>
              <a:gd name="connsiteY11" fmla="*/ 304891 h 304891"/>
              <a:gd name="connsiteX12" fmla="*/ 117213 w 200080"/>
              <a:gd name="connsiteY12" fmla="*/ 294414 h 304891"/>
              <a:gd name="connsiteX13" fmla="*/ 147693 w 200080"/>
              <a:gd name="connsiteY13" fmla="*/ 231549 h 304891"/>
              <a:gd name="connsiteX14" fmla="*/ 193413 w 200080"/>
              <a:gd name="connsiteY14" fmla="*/ 133441 h 304891"/>
              <a:gd name="connsiteX15" fmla="*/ 200081 w 200080"/>
              <a:gd name="connsiteY15" fmla="*/ 97246 h 304891"/>
              <a:gd name="connsiteX16" fmla="*/ 59111 w 200080"/>
              <a:gd name="connsiteY16" fmla="*/ 7711 h 30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0080" h="304891">
                <a:moveTo>
                  <a:pt x="100068" y="140109"/>
                </a:moveTo>
                <a:cubicBezTo>
                  <a:pt x="77208" y="140109"/>
                  <a:pt x="58158" y="121059"/>
                  <a:pt x="59111" y="97246"/>
                </a:cubicBezTo>
                <a:cubicBezTo>
                  <a:pt x="59111" y="74386"/>
                  <a:pt x="78161" y="55336"/>
                  <a:pt x="101021" y="55336"/>
                </a:cubicBezTo>
                <a:cubicBezTo>
                  <a:pt x="123881" y="55336"/>
                  <a:pt x="142931" y="74386"/>
                  <a:pt x="142931" y="97246"/>
                </a:cubicBezTo>
                <a:cubicBezTo>
                  <a:pt x="142931" y="108676"/>
                  <a:pt x="138168" y="119154"/>
                  <a:pt x="130548" y="126774"/>
                </a:cubicBezTo>
                <a:cubicBezTo>
                  <a:pt x="121976" y="135346"/>
                  <a:pt x="111498" y="140109"/>
                  <a:pt x="100068" y="140109"/>
                </a:cubicBezTo>
                <a:close/>
                <a:moveTo>
                  <a:pt x="59111" y="7711"/>
                </a:moveTo>
                <a:cubicBezTo>
                  <a:pt x="38156" y="15331"/>
                  <a:pt x="21963" y="31524"/>
                  <a:pt x="11486" y="50574"/>
                </a:cubicBezTo>
                <a:cubicBezTo>
                  <a:pt x="-1849" y="76291"/>
                  <a:pt x="-3754" y="105819"/>
                  <a:pt x="6723" y="132489"/>
                </a:cubicBezTo>
                <a:lnTo>
                  <a:pt x="52443" y="231549"/>
                </a:lnTo>
                <a:lnTo>
                  <a:pt x="82923" y="294414"/>
                </a:lnTo>
                <a:cubicBezTo>
                  <a:pt x="85781" y="301081"/>
                  <a:pt x="92448" y="304891"/>
                  <a:pt x="100068" y="304891"/>
                </a:cubicBezTo>
                <a:cubicBezTo>
                  <a:pt x="107688" y="304891"/>
                  <a:pt x="114356" y="301081"/>
                  <a:pt x="117213" y="294414"/>
                </a:cubicBezTo>
                <a:lnTo>
                  <a:pt x="147693" y="231549"/>
                </a:lnTo>
                <a:lnTo>
                  <a:pt x="193413" y="133441"/>
                </a:lnTo>
                <a:cubicBezTo>
                  <a:pt x="198176" y="122011"/>
                  <a:pt x="200081" y="109629"/>
                  <a:pt x="200081" y="97246"/>
                </a:cubicBezTo>
                <a:cubicBezTo>
                  <a:pt x="200081" y="30571"/>
                  <a:pt x="131501" y="-19911"/>
                  <a:pt x="59111" y="7711"/>
                </a:cubicBezTo>
                <a:close/>
              </a:path>
            </a:pathLst>
          </a:custGeom>
          <a:solidFill>
            <a:srgbClr val="FFFF00"/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0BEDB1CC-B73B-A9FF-BB86-323A3F50A296}"/>
              </a:ext>
            </a:extLst>
          </p:cNvPr>
          <p:cNvSpPr/>
          <p:nvPr/>
        </p:nvSpPr>
        <p:spPr>
          <a:xfrm>
            <a:off x="6096000" y="4967559"/>
            <a:ext cx="147051" cy="224083"/>
          </a:xfrm>
          <a:custGeom>
            <a:avLst/>
            <a:gdLst>
              <a:gd name="connsiteX0" fmla="*/ 100068 w 200080"/>
              <a:gd name="connsiteY0" fmla="*/ 140109 h 304891"/>
              <a:gd name="connsiteX1" fmla="*/ 59111 w 200080"/>
              <a:gd name="connsiteY1" fmla="*/ 97246 h 304891"/>
              <a:gd name="connsiteX2" fmla="*/ 101021 w 200080"/>
              <a:gd name="connsiteY2" fmla="*/ 55336 h 304891"/>
              <a:gd name="connsiteX3" fmla="*/ 142931 w 200080"/>
              <a:gd name="connsiteY3" fmla="*/ 97246 h 304891"/>
              <a:gd name="connsiteX4" fmla="*/ 130548 w 200080"/>
              <a:gd name="connsiteY4" fmla="*/ 126774 h 304891"/>
              <a:gd name="connsiteX5" fmla="*/ 100068 w 200080"/>
              <a:gd name="connsiteY5" fmla="*/ 140109 h 304891"/>
              <a:gd name="connsiteX6" fmla="*/ 59111 w 200080"/>
              <a:gd name="connsiteY6" fmla="*/ 7711 h 304891"/>
              <a:gd name="connsiteX7" fmla="*/ 11486 w 200080"/>
              <a:gd name="connsiteY7" fmla="*/ 50574 h 304891"/>
              <a:gd name="connsiteX8" fmla="*/ 6723 w 200080"/>
              <a:gd name="connsiteY8" fmla="*/ 132489 h 304891"/>
              <a:gd name="connsiteX9" fmla="*/ 52443 w 200080"/>
              <a:gd name="connsiteY9" fmla="*/ 231549 h 304891"/>
              <a:gd name="connsiteX10" fmla="*/ 82923 w 200080"/>
              <a:gd name="connsiteY10" fmla="*/ 294414 h 304891"/>
              <a:gd name="connsiteX11" fmla="*/ 100068 w 200080"/>
              <a:gd name="connsiteY11" fmla="*/ 304891 h 304891"/>
              <a:gd name="connsiteX12" fmla="*/ 117213 w 200080"/>
              <a:gd name="connsiteY12" fmla="*/ 294414 h 304891"/>
              <a:gd name="connsiteX13" fmla="*/ 147693 w 200080"/>
              <a:gd name="connsiteY13" fmla="*/ 231549 h 304891"/>
              <a:gd name="connsiteX14" fmla="*/ 193413 w 200080"/>
              <a:gd name="connsiteY14" fmla="*/ 133441 h 304891"/>
              <a:gd name="connsiteX15" fmla="*/ 200081 w 200080"/>
              <a:gd name="connsiteY15" fmla="*/ 97246 h 304891"/>
              <a:gd name="connsiteX16" fmla="*/ 59111 w 200080"/>
              <a:gd name="connsiteY16" fmla="*/ 7711 h 30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0080" h="304891">
                <a:moveTo>
                  <a:pt x="100068" y="140109"/>
                </a:moveTo>
                <a:cubicBezTo>
                  <a:pt x="77208" y="140109"/>
                  <a:pt x="58158" y="121059"/>
                  <a:pt x="59111" y="97246"/>
                </a:cubicBezTo>
                <a:cubicBezTo>
                  <a:pt x="59111" y="74386"/>
                  <a:pt x="78161" y="55336"/>
                  <a:pt x="101021" y="55336"/>
                </a:cubicBezTo>
                <a:cubicBezTo>
                  <a:pt x="123881" y="55336"/>
                  <a:pt x="142931" y="74386"/>
                  <a:pt x="142931" y="97246"/>
                </a:cubicBezTo>
                <a:cubicBezTo>
                  <a:pt x="142931" y="108676"/>
                  <a:pt x="138168" y="119154"/>
                  <a:pt x="130548" y="126774"/>
                </a:cubicBezTo>
                <a:cubicBezTo>
                  <a:pt x="121976" y="135346"/>
                  <a:pt x="111498" y="140109"/>
                  <a:pt x="100068" y="140109"/>
                </a:cubicBezTo>
                <a:close/>
                <a:moveTo>
                  <a:pt x="59111" y="7711"/>
                </a:moveTo>
                <a:cubicBezTo>
                  <a:pt x="38156" y="15331"/>
                  <a:pt x="21963" y="31524"/>
                  <a:pt x="11486" y="50574"/>
                </a:cubicBezTo>
                <a:cubicBezTo>
                  <a:pt x="-1849" y="76291"/>
                  <a:pt x="-3754" y="105819"/>
                  <a:pt x="6723" y="132489"/>
                </a:cubicBezTo>
                <a:lnTo>
                  <a:pt x="52443" y="231549"/>
                </a:lnTo>
                <a:lnTo>
                  <a:pt x="82923" y="294414"/>
                </a:lnTo>
                <a:cubicBezTo>
                  <a:pt x="85781" y="301081"/>
                  <a:pt x="92448" y="304891"/>
                  <a:pt x="100068" y="304891"/>
                </a:cubicBezTo>
                <a:cubicBezTo>
                  <a:pt x="107688" y="304891"/>
                  <a:pt x="114356" y="301081"/>
                  <a:pt x="117213" y="294414"/>
                </a:cubicBezTo>
                <a:lnTo>
                  <a:pt x="147693" y="231549"/>
                </a:lnTo>
                <a:lnTo>
                  <a:pt x="193413" y="133441"/>
                </a:lnTo>
                <a:cubicBezTo>
                  <a:pt x="198176" y="122011"/>
                  <a:pt x="200081" y="109629"/>
                  <a:pt x="200081" y="97246"/>
                </a:cubicBezTo>
                <a:cubicBezTo>
                  <a:pt x="200081" y="30571"/>
                  <a:pt x="131501" y="-19911"/>
                  <a:pt x="59111" y="7711"/>
                </a:cubicBezTo>
                <a:close/>
              </a:path>
            </a:pathLst>
          </a:custGeom>
          <a:solidFill>
            <a:srgbClr val="FFFF00"/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E10A0452-D8D2-C5F0-2937-C6A1292AF72E}"/>
              </a:ext>
            </a:extLst>
          </p:cNvPr>
          <p:cNvSpPr/>
          <p:nvPr/>
        </p:nvSpPr>
        <p:spPr>
          <a:xfrm>
            <a:off x="6220955" y="3984271"/>
            <a:ext cx="147051" cy="224083"/>
          </a:xfrm>
          <a:custGeom>
            <a:avLst/>
            <a:gdLst>
              <a:gd name="connsiteX0" fmla="*/ 100068 w 200080"/>
              <a:gd name="connsiteY0" fmla="*/ 140109 h 304891"/>
              <a:gd name="connsiteX1" fmla="*/ 59111 w 200080"/>
              <a:gd name="connsiteY1" fmla="*/ 97246 h 304891"/>
              <a:gd name="connsiteX2" fmla="*/ 101021 w 200080"/>
              <a:gd name="connsiteY2" fmla="*/ 55336 h 304891"/>
              <a:gd name="connsiteX3" fmla="*/ 142931 w 200080"/>
              <a:gd name="connsiteY3" fmla="*/ 97246 h 304891"/>
              <a:gd name="connsiteX4" fmla="*/ 130548 w 200080"/>
              <a:gd name="connsiteY4" fmla="*/ 126774 h 304891"/>
              <a:gd name="connsiteX5" fmla="*/ 100068 w 200080"/>
              <a:gd name="connsiteY5" fmla="*/ 140109 h 304891"/>
              <a:gd name="connsiteX6" fmla="*/ 59111 w 200080"/>
              <a:gd name="connsiteY6" fmla="*/ 7711 h 304891"/>
              <a:gd name="connsiteX7" fmla="*/ 11486 w 200080"/>
              <a:gd name="connsiteY7" fmla="*/ 50574 h 304891"/>
              <a:gd name="connsiteX8" fmla="*/ 6723 w 200080"/>
              <a:gd name="connsiteY8" fmla="*/ 132489 h 304891"/>
              <a:gd name="connsiteX9" fmla="*/ 52443 w 200080"/>
              <a:gd name="connsiteY9" fmla="*/ 231549 h 304891"/>
              <a:gd name="connsiteX10" fmla="*/ 82923 w 200080"/>
              <a:gd name="connsiteY10" fmla="*/ 294414 h 304891"/>
              <a:gd name="connsiteX11" fmla="*/ 100068 w 200080"/>
              <a:gd name="connsiteY11" fmla="*/ 304891 h 304891"/>
              <a:gd name="connsiteX12" fmla="*/ 117213 w 200080"/>
              <a:gd name="connsiteY12" fmla="*/ 294414 h 304891"/>
              <a:gd name="connsiteX13" fmla="*/ 147693 w 200080"/>
              <a:gd name="connsiteY13" fmla="*/ 231549 h 304891"/>
              <a:gd name="connsiteX14" fmla="*/ 193413 w 200080"/>
              <a:gd name="connsiteY14" fmla="*/ 133441 h 304891"/>
              <a:gd name="connsiteX15" fmla="*/ 200081 w 200080"/>
              <a:gd name="connsiteY15" fmla="*/ 97246 h 304891"/>
              <a:gd name="connsiteX16" fmla="*/ 59111 w 200080"/>
              <a:gd name="connsiteY16" fmla="*/ 7711 h 30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0080" h="304891">
                <a:moveTo>
                  <a:pt x="100068" y="140109"/>
                </a:moveTo>
                <a:cubicBezTo>
                  <a:pt x="77208" y="140109"/>
                  <a:pt x="58158" y="121059"/>
                  <a:pt x="59111" y="97246"/>
                </a:cubicBezTo>
                <a:cubicBezTo>
                  <a:pt x="59111" y="74386"/>
                  <a:pt x="78161" y="55336"/>
                  <a:pt x="101021" y="55336"/>
                </a:cubicBezTo>
                <a:cubicBezTo>
                  <a:pt x="123881" y="55336"/>
                  <a:pt x="142931" y="74386"/>
                  <a:pt x="142931" y="97246"/>
                </a:cubicBezTo>
                <a:cubicBezTo>
                  <a:pt x="142931" y="108676"/>
                  <a:pt x="138168" y="119154"/>
                  <a:pt x="130548" y="126774"/>
                </a:cubicBezTo>
                <a:cubicBezTo>
                  <a:pt x="121976" y="135346"/>
                  <a:pt x="111498" y="140109"/>
                  <a:pt x="100068" y="140109"/>
                </a:cubicBezTo>
                <a:close/>
                <a:moveTo>
                  <a:pt x="59111" y="7711"/>
                </a:moveTo>
                <a:cubicBezTo>
                  <a:pt x="38156" y="15331"/>
                  <a:pt x="21963" y="31524"/>
                  <a:pt x="11486" y="50574"/>
                </a:cubicBezTo>
                <a:cubicBezTo>
                  <a:pt x="-1849" y="76291"/>
                  <a:pt x="-3754" y="105819"/>
                  <a:pt x="6723" y="132489"/>
                </a:cubicBezTo>
                <a:lnTo>
                  <a:pt x="52443" y="231549"/>
                </a:lnTo>
                <a:lnTo>
                  <a:pt x="82923" y="294414"/>
                </a:lnTo>
                <a:cubicBezTo>
                  <a:pt x="85781" y="301081"/>
                  <a:pt x="92448" y="304891"/>
                  <a:pt x="100068" y="304891"/>
                </a:cubicBezTo>
                <a:cubicBezTo>
                  <a:pt x="107688" y="304891"/>
                  <a:pt x="114356" y="301081"/>
                  <a:pt x="117213" y="294414"/>
                </a:cubicBezTo>
                <a:lnTo>
                  <a:pt x="147693" y="231549"/>
                </a:lnTo>
                <a:lnTo>
                  <a:pt x="193413" y="133441"/>
                </a:lnTo>
                <a:cubicBezTo>
                  <a:pt x="198176" y="122011"/>
                  <a:pt x="200081" y="109629"/>
                  <a:pt x="200081" y="97246"/>
                </a:cubicBezTo>
                <a:cubicBezTo>
                  <a:pt x="200081" y="30571"/>
                  <a:pt x="131501" y="-19911"/>
                  <a:pt x="59111" y="7711"/>
                </a:cubicBezTo>
                <a:close/>
              </a:path>
            </a:pathLst>
          </a:custGeom>
          <a:solidFill>
            <a:srgbClr val="FFFF00"/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CA901991-41E6-4BBE-E40C-40BC138A199D}"/>
              </a:ext>
            </a:extLst>
          </p:cNvPr>
          <p:cNvSpPr/>
          <p:nvPr/>
        </p:nvSpPr>
        <p:spPr>
          <a:xfrm>
            <a:off x="4213745" y="3478637"/>
            <a:ext cx="191656" cy="292054"/>
          </a:xfrm>
          <a:custGeom>
            <a:avLst/>
            <a:gdLst>
              <a:gd name="connsiteX0" fmla="*/ 100068 w 200080"/>
              <a:gd name="connsiteY0" fmla="*/ 140109 h 304891"/>
              <a:gd name="connsiteX1" fmla="*/ 59111 w 200080"/>
              <a:gd name="connsiteY1" fmla="*/ 97246 h 304891"/>
              <a:gd name="connsiteX2" fmla="*/ 101021 w 200080"/>
              <a:gd name="connsiteY2" fmla="*/ 55336 h 304891"/>
              <a:gd name="connsiteX3" fmla="*/ 142931 w 200080"/>
              <a:gd name="connsiteY3" fmla="*/ 97246 h 304891"/>
              <a:gd name="connsiteX4" fmla="*/ 130548 w 200080"/>
              <a:gd name="connsiteY4" fmla="*/ 126774 h 304891"/>
              <a:gd name="connsiteX5" fmla="*/ 100068 w 200080"/>
              <a:gd name="connsiteY5" fmla="*/ 140109 h 304891"/>
              <a:gd name="connsiteX6" fmla="*/ 59111 w 200080"/>
              <a:gd name="connsiteY6" fmla="*/ 7711 h 304891"/>
              <a:gd name="connsiteX7" fmla="*/ 11486 w 200080"/>
              <a:gd name="connsiteY7" fmla="*/ 50574 h 304891"/>
              <a:gd name="connsiteX8" fmla="*/ 6723 w 200080"/>
              <a:gd name="connsiteY8" fmla="*/ 132489 h 304891"/>
              <a:gd name="connsiteX9" fmla="*/ 52443 w 200080"/>
              <a:gd name="connsiteY9" fmla="*/ 231549 h 304891"/>
              <a:gd name="connsiteX10" fmla="*/ 82923 w 200080"/>
              <a:gd name="connsiteY10" fmla="*/ 294414 h 304891"/>
              <a:gd name="connsiteX11" fmla="*/ 100068 w 200080"/>
              <a:gd name="connsiteY11" fmla="*/ 304891 h 304891"/>
              <a:gd name="connsiteX12" fmla="*/ 117213 w 200080"/>
              <a:gd name="connsiteY12" fmla="*/ 294414 h 304891"/>
              <a:gd name="connsiteX13" fmla="*/ 147693 w 200080"/>
              <a:gd name="connsiteY13" fmla="*/ 231549 h 304891"/>
              <a:gd name="connsiteX14" fmla="*/ 193413 w 200080"/>
              <a:gd name="connsiteY14" fmla="*/ 133441 h 304891"/>
              <a:gd name="connsiteX15" fmla="*/ 200081 w 200080"/>
              <a:gd name="connsiteY15" fmla="*/ 97246 h 304891"/>
              <a:gd name="connsiteX16" fmla="*/ 59111 w 200080"/>
              <a:gd name="connsiteY16" fmla="*/ 7711 h 30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0080" h="304891">
                <a:moveTo>
                  <a:pt x="100068" y="140109"/>
                </a:moveTo>
                <a:cubicBezTo>
                  <a:pt x="77208" y="140109"/>
                  <a:pt x="58158" y="121059"/>
                  <a:pt x="59111" y="97246"/>
                </a:cubicBezTo>
                <a:cubicBezTo>
                  <a:pt x="59111" y="74386"/>
                  <a:pt x="78161" y="55336"/>
                  <a:pt x="101021" y="55336"/>
                </a:cubicBezTo>
                <a:cubicBezTo>
                  <a:pt x="123881" y="55336"/>
                  <a:pt x="142931" y="74386"/>
                  <a:pt x="142931" y="97246"/>
                </a:cubicBezTo>
                <a:cubicBezTo>
                  <a:pt x="142931" y="108676"/>
                  <a:pt x="138168" y="119154"/>
                  <a:pt x="130548" y="126774"/>
                </a:cubicBezTo>
                <a:cubicBezTo>
                  <a:pt x="121976" y="135346"/>
                  <a:pt x="111498" y="140109"/>
                  <a:pt x="100068" y="140109"/>
                </a:cubicBezTo>
                <a:close/>
                <a:moveTo>
                  <a:pt x="59111" y="7711"/>
                </a:moveTo>
                <a:cubicBezTo>
                  <a:pt x="38156" y="15331"/>
                  <a:pt x="21963" y="31524"/>
                  <a:pt x="11486" y="50574"/>
                </a:cubicBezTo>
                <a:cubicBezTo>
                  <a:pt x="-1849" y="76291"/>
                  <a:pt x="-3754" y="105819"/>
                  <a:pt x="6723" y="132489"/>
                </a:cubicBezTo>
                <a:lnTo>
                  <a:pt x="52443" y="231549"/>
                </a:lnTo>
                <a:lnTo>
                  <a:pt x="82923" y="294414"/>
                </a:lnTo>
                <a:cubicBezTo>
                  <a:pt x="85781" y="301081"/>
                  <a:pt x="92448" y="304891"/>
                  <a:pt x="100068" y="304891"/>
                </a:cubicBezTo>
                <a:cubicBezTo>
                  <a:pt x="107688" y="304891"/>
                  <a:pt x="114356" y="301081"/>
                  <a:pt x="117213" y="294414"/>
                </a:cubicBezTo>
                <a:lnTo>
                  <a:pt x="147693" y="231549"/>
                </a:lnTo>
                <a:lnTo>
                  <a:pt x="193413" y="133441"/>
                </a:lnTo>
                <a:cubicBezTo>
                  <a:pt x="198176" y="122011"/>
                  <a:pt x="200081" y="109629"/>
                  <a:pt x="200081" y="97246"/>
                </a:cubicBezTo>
                <a:cubicBezTo>
                  <a:pt x="200081" y="30571"/>
                  <a:pt x="131501" y="-19911"/>
                  <a:pt x="59111" y="7711"/>
                </a:cubicBezTo>
                <a:close/>
              </a:path>
            </a:pathLst>
          </a:custGeom>
          <a:solidFill>
            <a:srgbClr val="FF0000"/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43B11B5-6F13-B45C-BC90-2C1B645F85B1}"/>
              </a:ext>
            </a:extLst>
          </p:cNvPr>
          <p:cNvSpPr/>
          <p:nvPr/>
        </p:nvSpPr>
        <p:spPr>
          <a:xfrm>
            <a:off x="4422353" y="4055892"/>
            <a:ext cx="147051" cy="224083"/>
          </a:xfrm>
          <a:custGeom>
            <a:avLst/>
            <a:gdLst>
              <a:gd name="connsiteX0" fmla="*/ 100068 w 200080"/>
              <a:gd name="connsiteY0" fmla="*/ 140109 h 304891"/>
              <a:gd name="connsiteX1" fmla="*/ 59111 w 200080"/>
              <a:gd name="connsiteY1" fmla="*/ 97246 h 304891"/>
              <a:gd name="connsiteX2" fmla="*/ 101021 w 200080"/>
              <a:gd name="connsiteY2" fmla="*/ 55336 h 304891"/>
              <a:gd name="connsiteX3" fmla="*/ 142931 w 200080"/>
              <a:gd name="connsiteY3" fmla="*/ 97246 h 304891"/>
              <a:gd name="connsiteX4" fmla="*/ 130548 w 200080"/>
              <a:gd name="connsiteY4" fmla="*/ 126774 h 304891"/>
              <a:gd name="connsiteX5" fmla="*/ 100068 w 200080"/>
              <a:gd name="connsiteY5" fmla="*/ 140109 h 304891"/>
              <a:gd name="connsiteX6" fmla="*/ 59111 w 200080"/>
              <a:gd name="connsiteY6" fmla="*/ 7711 h 304891"/>
              <a:gd name="connsiteX7" fmla="*/ 11486 w 200080"/>
              <a:gd name="connsiteY7" fmla="*/ 50574 h 304891"/>
              <a:gd name="connsiteX8" fmla="*/ 6723 w 200080"/>
              <a:gd name="connsiteY8" fmla="*/ 132489 h 304891"/>
              <a:gd name="connsiteX9" fmla="*/ 52443 w 200080"/>
              <a:gd name="connsiteY9" fmla="*/ 231549 h 304891"/>
              <a:gd name="connsiteX10" fmla="*/ 82923 w 200080"/>
              <a:gd name="connsiteY10" fmla="*/ 294414 h 304891"/>
              <a:gd name="connsiteX11" fmla="*/ 100068 w 200080"/>
              <a:gd name="connsiteY11" fmla="*/ 304891 h 304891"/>
              <a:gd name="connsiteX12" fmla="*/ 117213 w 200080"/>
              <a:gd name="connsiteY12" fmla="*/ 294414 h 304891"/>
              <a:gd name="connsiteX13" fmla="*/ 147693 w 200080"/>
              <a:gd name="connsiteY13" fmla="*/ 231549 h 304891"/>
              <a:gd name="connsiteX14" fmla="*/ 193413 w 200080"/>
              <a:gd name="connsiteY14" fmla="*/ 133441 h 304891"/>
              <a:gd name="connsiteX15" fmla="*/ 200081 w 200080"/>
              <a:gd name="connsiteY15" fmla="*/ 97246 h 304891"/>
              <a:gd name="connsiteX16" fmla="*/ 59111 w 200080"/>
              <a:gd name="connsiteY16" fmla="*/ 7711 h 30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0080" h="304891">
                <a:moveTo>
                  <a:pt x="100068" y="140109"/>
                </a:moveTo>
                <a:cubicBezTo>
                  <a:pt x="77208" y="140109"/>
                  <a:pt x="58158" y="121059"/>
                  <a:pt x="59111" y="97246"/>
                </a:cubicBezTo>
                <a:cubicBezTo>
                  <a:pt x="59111" y="74386"/>
                  <a:pt x="78161" y="55336"/>
                  <a:pt x="101021" y="55336"/>
                </a:cubicBezTo>
                <a:cubicBezTo>
                  <a:pt x="123881" y="55336"/>
                  <a:pt x="142931" y="74386"/>
                  <a:pt x="142931" y="97246"/>
                </a:cubicBezTo>
                <a:cubicBezTo>
                  <a:pt x="142931" y="108676"/>
                  <a:pt x="138168" y="119154"/>
                  <a:pt x="130548" y="126774"/>
                </a:cubicBezTo>
                <a:cubicBezTo>
                  <a:pt x="121976" y="135346"/>
                  <a:pt x="111498" y="140109"/>
                  <a:pt x="100068" y="140109"/>
                </a:cubicBezTo>
                <a:close/>
                <a:moveTo>
                  <a:pt x="59111" y="7711"/>
                </a:moveTo>
                <a:cubicBezTo>
                  <a:pt x="38156" y="15331"/>
                  <a:pt x="21963" y="31524"/>
                  <a:pt x="11486" y="50574"/>
                </a:cubicBezTo>
                <a:cubicBezTo>
                  <a:pt x="-1849" y="76291"/>
                  <a:pt x="-3754" y="105819"/>
                  <a:pt x="6723" y="132489"/>
                </a:cubicBezTo>
                <a:lnTo>
                  <a:pt x="52443" y="231549"/>
                </a:lnTo>
                <a:lnTo>
                  <a:pt x="82923" y="294414"/>
                </a:lnTo>
                <a:cubicBezTo>
                  <a:pt x="85781" y="301081"/>
                  <a:pt x="92448" y="304891"/>
                  <a:pt x="100068" y="304891"/>
                </a:cubicBezTo>
                <a:cubicBezTo>
                  <a:pt x="107688" y="304891"/>
                  <a:pt x="114356" y="301081"/>
                  <a:pt x="117213" y="294414"/>
                </a:cubicBezTo>
                <a:lnTo>
                  <a:pt x="147693" y="231549"/>
                </a:lnTo>
                <a:lnTo>
                  <a:pt x="193413" y="133441"/>
                </a:lnTo>
                <a:cubicBezTo>
                  <a:pt x="198176" y="122011"/>
                  <a:pt x="200081" y="109629"/>
                  <a:pt x="200081" y="97246"/>
                </a:cubicBezTo>
                <a:cubicBezTo>
                  <a:pt x="200081" y="30571"/>
                  <a:pt x="131501" y="-19911"/>
                  <a:pt x="59111" y="7711"/>
                </a:cubicBezTo>
                <a:close/>
              </a:path>
            </a:pathLst>
          </a:custGeom>
          <a:solidFill>
            <a:srgbClr val="FFFF00"/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C4B002C-0F73-47F5-3537-E43E18CD61F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714" t="12711" r="70929" b="81214"/>
          <a:stretch/>
        </p:blipFill>
        <p:spPr>
          <a:xfrm>
            <a:off x="10720214" y="5777233"/>
            <a:ext cx="1140823" cy="39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427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C5A1900-9ED2-4687-B0A8-C4DFE8DB673A}"/>
              </a:ext>
            </a:extLst>
          </p:cNvPr>
          <p:cNvCxnSpPr/>
          <p:nvPr/>
        </p:nvCxnSpPr>
        <p:spPr>
          <a:xfrm>
            <a:off x="910108" y="3414986"/>
            <a:ext cx="0" cy="510135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73BEF77-A409-48E7-8332-05873503D27B}"/>
              </a:ext>
            </a:extLst>
          </p:cNvPr>
          <p:cNvCxnSpPr>
            <a:cxnSpLocks/>
          </p:cNvCxnSpPr>
          <p:nvPr/>
        </p:nvCxnSpPr>
        <p:spPr>
          <a:xfrm>
            <a:off x="5329583" y="3457834"/>
            <a:ext cx="0" cy="1997899"/>
          </a:xfrm>
          <a:prstGeom prst="line">
            <a:avLst/>
          </a:prstGeom>
          <a:ln w="5715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51A259F-6C2E-4BB4-A8C9-50F83B77AC88}"/>
              </a:ext>
            </a:extLst>
          </p:cNvPr>
          <p:cNvCxnSpPr>
            <a:cxnSpLocks/>
          </p:cNvCxnSpPr>
          <p:nvPr/>
        </p:nvCxnSpPr>
        <p:spPr>
          <a:xfrm>
            <a:off x="2377937" y="3425491"/>
            <a:ext cx="0" cy="1731522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8E22437-CFB4-4729-84E6-7CAE43FAA612}"/>
              </a:ext>
            </a:extLst>
          </p:cNvPr>
          <p:cNvCxnSpPr>
            <a:cxnSpLocks/>
          </p:cNvCxnSpPr>
          <p:nvPr/>
        </p:nvCxnSpPr>
        <p:spPr>
          <a:xfrm>
            <a:off x="11219007" y="3392474"/>
            <a:ext cx="0" cy="2063259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DDCDD1F-C6FA-453B-BB0A-ABA0D246C94E}"/>
              </a:ext>
            </a:extLst>
          </p:cNvPr>
          <p:cNvCxnSpPr>
            <a:cxnSpLocks/>
          </p:cNvCxnSpPr>
          <p:nvPr/>
        </p:nvCxnSpPr>
        <p:spPr>
          <a:xfrm>
            <a:off x="6803808" y="3433306"/>
            <a:ext cx="0" cy="1115982"/>
          </a:xfrm>
          <a:prstGeom prst="line">
            <a:avLst/>
          </a:prstGeom>
          <a:ln w="5715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6B40800-B5EA-4B33-8968-A5FEEDE64C79}"/>
              </a:ext>
            </a:extLst>
          </p:cNvPr>
          <p:cNvCxnSpPr>
            <a:cxnSpLocks/>
          </p:cNvCxnSpPr>
          <p:nvPr/>
        </p:nvCxnSpPr>
        <p:spPr>
          <a:xfrm>
            <a:off x="8280439" y="3591371"/>
            <a:ext cx="13991" cy="1864362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AA75414-88D9-44B6-959A-2D12341485D5}"/>
              </a:ext>
            </a:extLst>
          </p:cNvPr>
          <p:cNvCxnSpPr/>
          <p:nvPr/>
        </p:nvCxnSpPr>
        <p:spPr>
          <a:xfrm>
            <a:off x="3851086" y="3407868"/>
            <a:ext cx="0" cy="510135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C775E61-BAF0-4A93-8D90-C1E331466B75}"/>
              </a:ext>
            </a:extLst>
          </p:cNvPr>
          <p:cNvCxnSpPr/>
          <p:nvPr/>
        </p:nvCxnSpPr>
        <p:spPr>
          <a:xfrm>
            <a:off x="9761215" y="3404737"/>
            <a:ext cx="0" cy="510135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ardrop 65">
            <a:extLst>
              <a:ext uri="{FF2B5EF4-FFF2-40B4-BE49-F238E27FC236}">
                <a16:creationId xmlns:a16="http://schemas.microsoft.com/office/drawing/2014/main" id="{2FC32BBC-5162-4D18-9BDE-AC856DF522CF}"/>
              </a:ext>
            </a:extLst>
          </p:cNvPr>
          <p:cNvSpPr/>
          <p:nvPr/>
        </p:nvSpPr>
        <p:spPr>
          <a:xfrm rot="8100000">
            <a:off x="372479" y="2228957"/>
            <a:ext cx="1106657" cy="1106657"/>
          </a:xfrm>
          <a:prstGeom prst="teardrop">
            <a:avLst/>
          </a:prstGeom>
          <a:solidFill>
            <a:srgbClr val="0A406B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ardrop 66">
            <a:extLst>
              <a:ext uri="{FF2B5EF4-FFF2-40B4-BE49-F238E27FC236}">
                <a16:creationId xmlns:a16="http://schemas.microsoft.com/office/drawing/2014/main" id="{5E1F016D-DFA9-4FEC-BD16-E929B57A1B29}"/>
              </a:ext>
            </a:extLst>
          </p:cNvPr>
          <p:cNvSpPr/>
          <p:nvPr/>
        </p:nvSpPr>
        <p:spPr>
          <a:xfrm rot="8100000">
            <a:off x="1837165" y="2228958"/>
            <a:ext cx="1106657" cy="1106657"/>
          </a:xfrm>
          <a:prstGeom prst="teardrop">
            <a:avLst/>
          </a:prstGeom>
          <a:solidFill>
            <a:srgbClr val="0A406B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ardrop 67">
            <a:extLst>
              <a:ext uri="{FF2B5EF4-FFF2-40B4-BE49-F238E27FC236}">
                <a16:creationId xmlns:a16="http://schemas.microsoft.com/office/drawing/2014/main" id="{7149BFC4-5887-476B-9333-635B8E55765C}"/>
              </a:ext>
            </a:extLst>
          </p:cNvPr>
          <p:cNvSpPr/>
          <p:nvPr/>
        </p:nvSpPr>
        <p:spPr>
          <a:xfrm rot="8100000">
            <a:off x="3301529" y="2228957"/>
            <a:ext cx="1106657" cy="1106657"/>
          </a:xfrm>
          <a:prstGeom prst="teardrop">
            <a:avLst/>
          </a:prstGeom>
          <a:solidFill>
            <a:srgbClr val="0A406B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ardrop 68">
            <a:extLst>
              <a:ext uri="{FF2B5EF4-FFF2-40B4-BE49-F238E27FC236}">
                <a16:creationId xmlns:a16="http://schemas.microsoft.com/office/drawing/2014/main" id="{DD39894A-44FC-41D8-B187-7B6EAE0A1A6E}"/>
              </a:ext>
            </a:extLst>
          </p:cNvPr>
          <p:cNvSpPr/>
          <p:nvPr/>
        </p:nvSpPr>
        <p:spPr>
          <a:xfrm rot="8100000">
            <a:off x="4766215" y="2228958"/>
            <a:ext cx="1106657" cy="1106657"/>
          </a:xfrm>
          <a:prstGeom prst="teardrop">
            <a:avLst/>
          </a:prstGeom>
          <a:solidFill>
            <a:srgbClr val="0A406B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ardrop 69">
            <a:extLst>
              <a:ext uri="{FF2B5EF4-FFF2-40B4-BE49-F238E27FC236}">
                <a16:creationId xmlns:a16="http://schemas.microsoft.com/office/drawing/2014/main" id="{E4F60271-8903-419F-9294-4F474F245065}"/>
              </a:ext>
            </a:extLst>
          </p:cNvPr>
          <p:cNvSpPr/>
          <p:nvPr/>
        </p:nvSpPr>
        <p:spPr>
          <a:xfrm rot="8100000">
            <a:off x="6241729" y="2228957"/>
            <a:ext cx="1106657" cy="1106657"/>
          </a:xfrm>
          <a:prstGeom prst="teardrop">
            <a:avLst/>
          </a:prstGeom>
          <a:solidFill>
            <a:srgbClr val="0A406B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ardrop 70">
            <a:extLst>
              <a:ext uri="{FF2B5EF4-FFF2-40B4-BE49-F238E27FC236}">
                <a16:creationId xmlns:a16="http://schemas.microsoft.com/office/drawing/2014/main" id="{EB41C204-74F3-468D-8FAD-9D04FD7C961C}"/>
              </a:ext>
            </a:extLst>
          </p:cNvPr>
          <p:cNvSpPr/>
          <p:nvPr/>
        </p:nvSpPr>
        <p:spPr>
          <a:xfrm rot="8100000">
            <a:off x="7717566" y="2228958"/>
            <a:ext cx="1106657" cy="1106657"/>
          </a:xfrm>
          <a:prstGeom prst="teardrop">
            <a:avLst/>
          </a:prstGeom>
          <a:solidFill>
            <a:srgbClr val="0A406B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ardrop 71">
            <a:extLst>
              <a:ext uri="{FF2B5EF4-FFF2-40B4-BE49-F238E27FC236}">
                <a16:creationId xmlns:a16="http://schemas.microsoft.com/office/drawing/2014/main" id="{B473FEBC-083B-4F95-B38B-39E25E287834}"/>
              </a:ext>
            </a:extLst>
          </p:cNvPr>
          <p:cNvSpPr/>
          <p:nvPr/>
        </p:nvSpPr>
        <p:spPr>
          <a:xfrm rot="8100000">
            <a:off x="9204232" y="2228957"/>
            <a:ext cx="1106657" cy="1106657"/>
          </a:xfrm>
          <a:prstGeom prst="teardrop">
            <a:avLst/>
          </a:prstGeom>
          <a:solidFill>
            <a:srgbClr val="FF6600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ardrop 72">
            <a:extLst>
              <a:ext uri="{FF2B5EF4-FFF2-40B4-BE49-F238E27FC236}">
                <a16:creationId xmlns:a16="http://schemas.microsoft.com/office/drawing/2014/main" id="{C600A8D0-01CD-46FD-90A2-2A242C259597}"/>
              </a:ext>
            </a:extLst>
          </p:cNvPr>
          <p:cNvSpPr/>
          <p:nvPr/>
        </p:nvSpPr>
        <p:spPr>
          <a:xfrm rot="8100000">
            <a:off x="10668918" y="2228958"/>
            <a:ext cx="1106657" cy="1106657"/>
          </a:xfrm>
          <a:prstGeom prst="teardrop">
            <a:avLst/>
          </a:prstGeom>
          <a:solidFill>
            <a:srgbClr val="0A406B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7BA669B3-CB9F-44D2-8502-ADD949E279A5}"/>
              </a:ext>
            </a:extLst>
          </p:cNvPr>
          <p:cNvSpPr txBox="1">
            <a:spLocks/>
          </p:cNvSpPr>
          <p:nvPr/>
        </p:nvSpPr>
        <p:spPr>
          <a:xfrm>
            <a:off x="60032" y="3876853"/>
            <a:ext cx="1707170" cy="128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80000"/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rgbClr val="0A406B"/>
                </a:solidFill>
                <a:cs typeface="Arial"/>
              </a:rPr>
              <a:t>Health</a:t>
            </a:r>
            <a:br>
              <a:rPr lang="en-US" sz="1600" b="1" dirty="0">
                <a:solidFill>
                  <a:srgbClr val="0A406B"/>
                </a:solidFill>
                <a:cs typeface="Arial"/>
              </a:rPr>
            </a:br>
            <a:r>
              <a:rPr lang="en-US" sz="1600" b="1" dirty="0">
                <a:solidFill>
                  <a:srgbClr val="0A406B"/>
                </a:solidFill>
                <a:cs typeface="Arial"/>
              </a:rPr>
              <a:t>Reimbursement</a:t>
            </a:r>
            <a:br>
              <a:rPr lang="en-US" sz="1600" b="1" dirty="0">
                <a:solidFill>
                  <a:srgbClr val="0A406B"/>
                </a:solidFill>
                <a:cs typeface="Arial"/>
              </a:rPr>
            </a:br>
            <a:r>
              <a:rPr lang="en-US" sz="1600" b="1" dirty="0">
                <a:solidFill>
                  <a:srgbClr val="0A406B"/>
                </a:solidFill>
                <a:cs typeface="Arial"/>
              </a:rPr>
              <a:t>Arrangement</a:t>
            </a:r>
            <a:br>
              <a:rPr lang="en-US" sz="1600" b="1" dirty="0">
                <a:solidFill>
                  <a:srgbClr val="0A406B"/>
                </a:solidFill>
                <a:cs typeface="Arial"/>
              </a:rPr>
            </a:br>
            <a:r>
              <a:rPr lang="en-US" sz="1600" b="1" dirty="0">
                <a:solidFill>
                  <a:srgbClr val="0A406B"/>
                </a:solidFill>
                <a:cs typeface="Arial"/>
              </a:rPr>
              <a:t>(HRA)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BC945700-94F5-454A-B06A-3470E234DAD3}"/>
              </a:ext>
            </a:extLst>
          </p:cNvPr>
          <p:cNvSpPr txBox="1">
            <a:spLocks/>
          </p:cNvSpPr>
          <p:nvPr/>
        </p:nvSpPr>
        <p:spPr>
          <a:xfrm>
            <a:off x="1887535" y="3883853"/>
            <a:ext cx="998311" cy="104708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80000"/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rgbClr val="0A406B"/>
                </a:solidFill>
                <a:cs typeface="Arial"/>
              </a:rPr>
              <a:t>Flexible Spending Account</a:t>
            </a:r>
            <a:br>
              <a:rPr lang="en-US" sz="1600" b="1" dirty="0">
                <a:solidFill>
                  <a:srgbClr val="0A406B"/>
                </a:solidFill>
                <a:cs typeface="Arial"/>
              </a:rPr>
            </a:br>
            <a:r>
              <a:rPr lang="en-US" sz="1600" b="1" dirty="0">
                <a:solidFill>
                  <a:srgbClr val="0A406B"/>
                </a:solidFill>
                <a:cs typeface="Arial"/>
              </a:rPr>
              <a:t>(FSA)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CD358D32-D879-4517-A066-5FDC46513B4D}"/>
              </a:ext>
            </a:extLst>
          </p:cNvPr>
          <p:cNvSpPr txBox="1">
            <a:spLocks/>
          </p:cNvSpPr>
          <p:nvPr/>
        </p:nvSpPr>
        <p:spPr>
          <a:xfrm>
            <a:off x="10506170" y="3864750"/>
            <a:ext cx="1438331" cy="105547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80000"/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rgbClr val="0A406B"/>
                </a:solidFill>
                <a:cs typeface="Arial"/>
              </a:rPr>
              <a:t>Additional NueSynergy Specialty Solutions</a:t>
            </a: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3EEBDB3C-0BAF-43C7-BE5C-5CF1493B6D5C}"/>
              </a:ext>
            </a:extLst>
          </p:cNvPr>
          <p:cNvSpPr txBox="1">
            <a:spLocks/>
          </p:cNvSpPr>
          <p:nvPr/>
        </p:nvSpPr>
        <p:spPr>
          <a:xfrm>
            <a:off x="7572424" y="3865702"/>
            <a:ext cx="1438331" cy="106523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80000"/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rgbClr val="0A406B"/>
                </a:solidFill>
                <a:cs typeface="Arial"/>
              </a:rPr>
              <a:t>Billing Solutions &amp; Reconciliation</a:t>
            </a:r>
            <a:br>
              <a:rPr lang="en-US" sz="1600" b="1" dirty="0">
                <a:solidFill>
                  <a:srgbClr val="0A406B"/>
                </a:solidFill>
                <a:cs typeface="Arial"/>
              </a:rPr>
            </a:br>
            <a:r>
              <a:rPr lang="en-US" sz="1600" b="1" dirty="0">
                <a:solidFill>
                  <a:srgbClr val="0A406B"/>
                </a:solidFill>
                <a:cs typeface="Arial"/>
              </a:rPr>
              <a:t>Services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C508A8-4D2F-4040-9136-96F566B00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512" y="624431"/>
            <a:ext cx="10515600" cy="85407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Administrative Plan Offerings</a:t>
            </a: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0990B82-F298-45CC-B54E-55D7EC8F7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390" y="6547779"/>
            <a:ext cx="1561171" cy="25759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31544AD-D800-40B4-BA87-FA4765551512}"/>
              </a:ext>
            </a:extLst>
          </p:cNvPr>
          <p:cNvSpPr/>
          <p:nvPr/>
        </p:nvSpPr>
        <p:spPr>
          <a:xfrm>
            <a:off x="0" y="0"/>
            <a:ext cx="12192000" cy="550979"/>
          </a:xfrm>
          <a:prstGeom prst="rect">
            <a:avLst/>
          </a:prstGeom>
          <a:solidFill>
            <a:srgbClr val="95BD4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A689ABB-6AD4-4432-B078-F17CA5FA5ABB}"/>
              </a:ext>
            </a:extLst>
          </p:cNvPr>
          <p:cNvGrpSpPr/>
          <p:nvPr/>
        </p:nvGrpSpPr>
        <p:grpSpPr>
          <a:xfrm>
            <a:off x="0" y="6499457"/>
            <a:ext cx="10208529" cy="361143"/>
            <a:chOff x="0" y="6499457"/>
            <a:chExt cx="10208529" cy="361143"/>
          </a:xfrm>
          <a:solidFill>
            <a:srgbClr val="0A406B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613350F-8803-49CB-8470-EFB25E0D8E7D}"/>
                </a:ext>
              </a:extLst>
            </p:cNvPr>
            <p:cNvSpPr/>
            <p:nvPr/>
          </p:nvSpPr>
          <p:spPr>
            <a:xfrm>
              <a:off x="0" y="6499457"/>
              <a:ext cx="10040252" cy="358541"/>
            </a:xfrm>
            <a:prstGeom prst="rect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908CED0B-1811-4691-AFA2-4E6B3490C5F8}"/>
                </a:ext>
              </a:extLst>
            </p:cNvPr>
            <p:cNvSpPr/>
            <p:nvPr/>
          </p:nvSpPr>
          <p:spPr>
            <a:xfrm rot="5400000">
              <a:off x="9939544" y="6591615"/>
              <a:ext cx="358542" cy="17942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8CBF7F0-8E13-4536-9160-D2E8346CB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6545" y="92926"/>
            <a:ext cx="730405" cy="365125"/>
          </a:xfrm>
        </p:spPr>
        <p:txBody>
          <a:bodyPr/>
          <a:lstStyle/>
          <a:p>
            <a:fld id="{66DFD503-0099-425B-ADC2-71E1EC7796D9}" type="slidenum">
              <a:rPr lang="en-US"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fld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603DE5-4A37-4178-B258-E78FE219AD5B}"/>
              </a:ext>
            </a:extLst>
          </p:cNvPr>
          <p:cNvSpPr txBox="1"/>
          <p:nvPr/>
        </p:nvSpPr>
        <p:spPr>
          <a:xfrm>
            <a:off x="543199" y="1291703"/>
            <a:ext cx="87123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400" b="1" i="1" dirty="0">
                <a:solidFill>
                  <a:srgbClr val="95BD46"/>
                </a:solidFill>
                <a:latin typeface="+mn-lt"/>
                <a:cs typeface="Arial" charset="0"/>
              </a:rPr>
              <a:t>Services </a:t>
            </a:r>
            <a:r>
              <a:rPr lang="en-US" sz="2400" b="1" i="1" dirty="0">
                <a:solidFill>
                  <a:srgbClr val="95BD46"/>
                </a:solidFill>
                <a:cs typeface="Arial" charset="0"/>
              </a:rPr>
              <a:t>offered by NueSynergy</a:t>
            </a:r>
            <a:endParaRPr lang="en-US" sz="2400" b="1" i="1" dirty="0">
              <a:solidFill>
                <a:srgbClr val="95BD46"/>
              </a:solidFill>
              <a:latin typeface="+mn-lt"/>
              <a:cs typeface="Arial" charset="0"/>
            </a:endParaRP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DE5C1F33-94A8-4C3D-B2C8-564610FCE8E4}"/>
              </a:ext>
            </a:extLst>
          </p:cNvPr>
          <p:cNvSpPr txBox="1">
            <a:spLocks/>
          </p:cNvSpPr>
          <p:nvPr/>
        </p:nvSpPr>
        <p:spPr>
          <a:xfrm>
            <a:off x="3221894" y="3880886"/>
            <a:ext cx="1280160" cy="815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80000"/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rgbClr val="0A406B"/>
                </a:solidFill>
                <a:cs typeface="Arial"/>
              </a:rPr>
              <a:t>Health</a:t>
            </a:r>
            <a:br>
              <a:rPr lang="en-US" sz="1600" b="1" dirty="0">
                <a:solidFill>
                  <a:srgbClr val="0A406B"/>
                </a:solidFill>
                <a:cs typeface="Arial"/>
              </a:rPr>
            </a:br>
            <a:r>
              <a:rPr lang="en-US" sz="1600" b="1" dirty="0">
                <a:solidFill>
                  <a:srgbClr val="0A406B"/>
                </a:solidFill>
                <a:cs typeface="Arial"/>
              </a:rPr>
              <a:t>Savings</a:t>
            </a:r>
            <a:br>
              <a:rPr lang="en-US" sz="1600" b="1" dirty="0">
                <a:solidFill>
                  <a:srgbClr val="0A406B"/>
                </a:solidFill>
                <a:cs typeface="Arial"/>
              </a:rPr>
            </a:br>
            <a:r>
              <a:rPr lang="en-US" sz="1600" b="1" dirty="0">
                <a:solidFill>
                  <a:srgbClr val="0A406B"/>
                </a:solidFill>
                <a:cs typeface="Arial"/>
              </a:rPr>
              <a:t>Account</a:t>
            </a:r>
            <a:br>
              <a:rPr lang="en-US" sz="1600" b="1" dirty="0">
                <a:solidFill>
                  <a:srgbClr val="0A406B"/>
                </a:solidFill>
                <a:cs typeface="Arial"/>
              </a:rPr>
            </a:br>
            <a:r>
              <a:rPr lang="en-US" sz="1600" b="1" dirty="0">
                <a:solidFill>
                  <a:srgbClr val="0A406B"/>
                </a:solidFill>
                <a:cs typeface="Arial"/>
              </a:rPr>
              <a:t>(HSA)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03561D8F-AF60-4678-9125-432A824B3BF9}"/>
              </a:ext>
            </a:extLst>
          </p:cNvPr>
          <p:cNvSpPr txBox="1">
            <a:spLocks/>
          </p:cNvSpPr>
          <p:nvPr/>
        </p:nvSpPr>
        <p:spPr>
          <a:xfrm>
            <a:off x="7550988" y="5179438"/>
            <a:ext cx="1486883" cy="55560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80000"/>
              <a:buFont typeface="Arial" panose="020B0604020202020204" pitchFamily="34" charset="0"/>
              <a:buNone/>
            </a:pPr>
            <a:r>
              <a:rPr lang="en-US" sz="1400" dirty="0">
                <a:solidFill>
                  <a:srgbClr val="0A406B"/>
                </a:solidFill>
                <a:cs typeface="Arial"/>
              </a:rPr>
              <a:t>Combined Billing, Invoice Consolidation</a:t>
            </a:r>
            <a:br>
              <a:rPr lang="en-US" sz="1400" dirty="0">
                <a:solidFill>
                  <a:srgbClr val="0A406B"/>
                </a:solidFill>
                <a:cs typeface="Arial"/>
              </a:rPr>
            </a:br>
            <a:r>
              <a:rPr lang="en-US" sz="1400" dirty="0">
                <a:solidFill>
                  <a:srgbClr val="0A406B"/>
                </a:solidFill>
                <a:cs typeface="Arial"/>
              </a:rPr>
              <a:t>&amp; Direct Billing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6FAAB5E0-8E30-4E58-BE90-46B84B5462C4}"/>
              </a:ext>
            </a:extLst>
          </p:cNvPr>
          <p:cNvSpPr txBox="1">
            <a:spLocks/>
          </p:cNvSpPr>
          <p:nvPr/>
        </p:nvSpPr>
        <p:spPr>
          <a:xfrm>
            <a:off x="9028033" y="3863100"/>
            <a:ext cx="1486884" cy="71322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80000"/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rgbClr val="0A406B"/>
                </a:solidFill>
                <a:cs typeface="Arial"/>
              </a:rPr>
              <a:t>COBRAcare+ Administration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D62B556-5B9B-4927-A805-105F2B02CB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22336" y="2485833"/>
            <a:ext cx="714869" cy="65880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B1380EA1-76AE-4BF5-9D6E-8AA96A4ECF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82837" y="2622953"/>
            <a:ext cx="940788" cy="396121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AEAC3DDB-D5C0-4561-AF81-FE080C300E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6967" y="2487443"/>
            <a:ext cx="557326" cy="743101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D70E9DA6-0380-4191-8393-D7A79F9AFE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80368" y="2491128"/>
            <a:ext cx="594182" cy="656076"/>
          </a:xfrm>
          <a:prstGeom prst="rect">
            <a:avLst/>
          </a:prstGeom>
        </p:spPr>
      </p:pic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AA974D29-BE4A-47D7-92F5-04EE1BD90B65}"/>
              </a:ext>
            </a:extLst>
          </p:cNvPr>
          <p:cNvSpPr txBox="1">
            <a:spLocks/>
          </p:cNvSpPr>
          <p:nvPr/>
        </p:nvSpPr>
        <p:spPr>
          <a:xfrm>
            <a:off x="1471185" y="5177008"/>
            <a:ext cx="1814231" cy="5574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80000"/>
              <a:buFont typeface="Arial" panose="020B0604020202020204" pitchFamily="34" charset="0"/>
              <a:buNone/>
            </a:pPr>
            <a:r>
              <a:rPr lang="en-US" sz="1400" dirty="0">
                <a:solidFill>
                  <a:srgbClr val="0A406B"/>
                </a:solidFill>
                <a:cs typeface="Arial"/>
              </a:rPr>
              <a:t>Health Care, Dependent Care,</a:t>
            </a:r>
            <a:br>
              <a:rPr lang="en-US" sz="1400" dirty="0">
                <a:solidFill>
                  <a:srgbClr val="0A406B"/>
                </a:solidFill>
                <a:cs typeface="Arial"/>
              </a:rPr>
            </a:br>
            <a:r>
              <a:rPr lang="en-US" sz="1400" dirty="0">
                <a:solidFill>
                  <a:srgbClr val="0A406B"/>
                </a:solidFill>
                <a:cs typeface="Arial"/>
              </a:rPr>
              <a:t>Limited Purpose, Commuter</a:t>
            </a: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0F683016-7E4C-468A-9CA1-49FB43DA13BB}"/>
              </a:ext>
            </a:extLst>
          </p:cNvPr>
          <p:cNvSpPr txBox="1">
            <a:spLocks/>
          </p:cNvSpPr>
          <p:nvPr/>
        </p:nvSpPr>
        <p:spPr>
          <a:xfrm>
            <a:off x="4820640" y="3873139"/>
            <a:ext cx="998311" cy="104708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80000"/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rgbClr val="0A406B"/>
                </a:solidFill>
                <a:cs typeface="Arial"/>
              </a:rPr>
              <a:t>Lifestyle Spending Account</a:t>
            </a:r>
            <a:br>
              <a:rPr lang="en-US" sz="1600" b="1" dirty="0">
                <a:solidFill>
                  <a:srgbClr val="0A406B"/>
                </a:solidFill>
                <a:cs typeface="Arial"/>
              </a:rPr>
            </a:br>
            <a:r>
              <a:rPr lang="en-US" sz="1600" b="1" dirty="0">
                <a:solidFill>
                  <a:srgbClr val="0A406B"/>
                </a:solidFill>
                <a:cs typeface="Arial"/>
              </a:rPr>
              <a:t>(LSA)</a:t>
            </a: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00F9ADCC-D360-4CA2-B4BC-872ED8589265}"/>
              </a:ext>
            </a:extLst>
          </p:cNvPr>
          <p:cNvSpPr txBox="1">
            <a:spLocks/>
          </p:cNvSpPr>
          <p:nvPr/>
        </p:nvSpPr>
        <p:spPr>
          <a:xfrm>
            <a:off x="5957571" y="3862511"/>
            <a:ext cx="1707832" cy="71322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80000"/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rgbClr val="0A406B"/>
                </a:solidFill>
                <a:cs typeface="Arial"/>
              </a:rPr>
              <a:t>SpouseSaver Incentive Account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D4E84FAA-9C27-4ED0-A527-244950ADA17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830940" y="2478946"/>
            <a:ext cx="775301" cy="676326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D896AEE3-A97B-449E-8B49-2C51CBE1209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385046" y="2449970"/>
            <a:ext cx="808985" cy="808985"/>
          </a:xfrm>
          <a:prstGeom prst="rect">
            <a:avLst/>
          </a:prstGeom>
        </p:spPr>
      </p:pic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8C243DA1-7087-4938-AC76-02F1125534B2}"/>
              </a:ext>
            </a:extLst>
          </p:cNvPr>
          <p:cNvSpPr txBox="1">
            <a:spLocks/>
          </p:cNvSpPr>
          <p:nvPr/>
        </p:nvSpPr>
        <p:spPr>
          <a:xfrm>
            <a:off x="4422467" y="5177008"/>
            <a:ext cx="1814231" cy="5574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80000"/>
              <a:buFont typeface="Arial" panose="020B0604020202020204" pitchFamily="34" charset="0"/>
              <a:buNone/>
            </a:pPr>
            <a:r>
              <a:rPr lang="en-US" sz="1400" dirty="0">
                <a:solidFill>
                  <a:srgbClr val="0A406B"/>
                </a:solidFill>
                <a:cs typeface="Arial"/>
              </a:rPr>
              <a:t>Student Loan Payback, Memberships, Entry Fees, Apparel &amp; Equipment</a:t>
            </a:r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1EC60E8A-47DD-403C-BEC1-57682E9B7B8A}"/>
              </a:ext>
            </a:extLst>
          </p:cNvPr>
          <p:cNvSpPr txBox="1">
            <a:spLocks/>
          </p:cNvSpPr>
          <p:nvPr/>
        </p:nvSpPr>
        <p:spPr>
          <a:xfrm>
            <a:off x="10484333" y="5178375"/>
            <a:ext cx="1486883" cy="92096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80000"/>
              <a:buFont typeface="Arial" panose="020B0604020202020204" pitchFamily="34" charset="0"/>
              <a:buNone/>
            </a:pPr>
            <a:r>
              <a:rPr lang="en-US" sz="1400" dirty="0">
                <a:solidFill>
                  <a:srgbClr val="0A406B"/>
                </a:solidFill>
                <a:cs typeface="Arial"/>
              </a:rPr>
              <a:t>Compliance Services &amp; Communications Module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F951D81-E768-C8B2-AEF4-00A8B0C1636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011644" y="2433960"/>
            <a:ext cx="631781" cy="695247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375B181-A039-22C1-3E98-85A0C6A5D8E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473202" y="2433116"/>
            <a:ext cx="575196" cy="91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647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0990B82-F298-45CC-B54E-55D7EC8F7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390" y="6547779"/>
            <a:ext cx="1561171" cy="25759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31544AD-D800-40B4-BA87-FA4765551512}"/>
              </a:ext>
            </a:extLst>
          </p:cNvPr>
          <p:cNvSpPr/>
          <p:nvPr/>
        </p:nvSpPr>
        <p:spPr>
          <a:xfrm>
            <a:off x="0" y="0"/>
            <a:ext cx="12192000" cy="550979"/>
          </a:xfrm>
          <a:prstGeom prst="rect">
            <a:avLst/>
          </a:prstGeom>
          <a:solidFill>
            <a:srgbClr val="95BD4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A689ABB-6AD4-4432-B078-F17CA5FA5ABB}"/>
              </a:ext>
            </a:extLst>
          </p:cNvPr>
          <p:cNvGrpSpPr/>
          <p:nvPr/>
        </p:nvGrpSpPr>
        <p:grpSpPr>
          <a:xfrm>
            <a:off x="0" y="6499457"/>
            <a:ext cx="10208529" cy="361143"/>
            <a:chOff x="0" y="6499457"/>
            <a:chExt cx="10208529" cy="361143"/>
          </a:xfrm>
          <a:solidFill>
            <a:srgbClr val="0A406B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613350F-8803-49CB-8470-EFB25E0D8E7D}"/>
                </a:ext>
              </a:extLst>
            </p:cNvPr>
            <p:cNvSpPr/>
            <p:nvPr/>
          </p:nvSpPr>
          <p:spPr>
            <a:xfrm>
              <a:off x="0" y="6499457"/>
              <a:ext cx="10040252" cy="358541"/>
            </a:xfrm>
            <a:prstGeom prst="rect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908CED0B-1811-4691-AFA2-4E6B3490C5F8}"/>
                </a:ext>
              </a:extLst>
            </p:cNvPr>
            <p:cNvSpPr/>
            <p:nvPr/>
          </p:nvSpPr>
          <p:spPr>
            <a:xfrm rot="5400000">
              <a:off x="9939544" y="6591615"/>
              <a:ext cx="358542" cy="17942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8CBF7F0-8E13-4536-9160-D2E8346CB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6545" y="92926"/>
            <a:ext cx="730405" cy="365125"/>
          </a:xfrm>
        </p:spPr>
        <p:txBody>
          <a:bodyPr/>
          <a:lstStyle/>
          <a:p>
            <a:fld id="{66DFD503-0099-425B-ADC2-71E1EC7796D9}" type="slidenum">
              <a:rPr lang="en-US"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fld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3FF044-EBA0-47E2-9B87-7D92F2F63EFC}"/>
              </a:ext>
            </a:extLst>
          </p:cNvPr>
          <p:cNvSpPr txBox="1"/>
          <p:nvPr/>
        </p:nvSpPr>
        <p:spPr>
          <a:xfrm>
            <a:off x="543199" y="1291703"/>
            <a:ext cx="87123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i="1" dirty="0">
                <a:solidFill>
                  <a:srgbClr val="93BE47"/>
                </a:solidFill>
                <a:latin typeface="+mn-lt"/>
                <a:cs typeface="Arial" charset="0"/>
              </a:rPr>
              <a:t>Employer-centric, high-touch COBRA solution </a:t>
            </a:r>
            <a:r>
              <a:rPr lang="en-US" sz="2400" b="1" i="1" dirty="0">
                <a:solidFill>
                  <a:srgbClr val="93BE47"/>
                </a:solidFill>
                <a:cs typeface="Arial" charset="0"/>
              </a:rPr>
              <a:t> </a:t>
            </a:r>
            <a:endParaRPr lang="en-US" sz="2400" b="1" i="1" dirty="0">
              <a:solidFill>
                <a:srgbClr val="93BE47"/>
              </a:solidFill>
              <a:latin typeface="+mn-lt"/>
              <a:cs typeface="Arial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D713418-A256-44C7-B116-101B8C5E4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511" y="624431"/>
            <a:ext cx="11156289" cy="85407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COBRAcare+ Administration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D72B997-DC2D-C8EF-9364-B1289BBC1EF5}"/>
              </a:ext>
            </a:extLst>
          </p:cNvPr>
          <p:cNvGrpSpPr/>
          <p:nvPr/>
        </p:nvGrpSpPr>
        <p:grpSpPr>
          <a:xfrm>
            <a:off x="8402287" y="2065534"/>
            <a:ext cx="2377442" cy="2377440"/>
            <a:chOff x="9201983" y="2059824"/>
            <a:chExt cx="2377442" cy="237744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B52B7C7-CDBD-79B5-756E-EE450526CCFD}"/>
                </a:ext>
              </a:extLst>
            </p:cNvPr>
            <p:cNvSpPr/>
            <p:nvPr/>
          </p:nvSpPr>
          <p:spPr>
            <a:xfrm>
              <a:off x="9201985" y="2059824"/>
              <a:ext cx="2377440" cy="2377440"/>
            </a:xfrm>
            <a:prstGeom prst="rect">
              <a:avLst/>
            </a:prstGeom>
            <a:solidFill>
              <a:srgbClr val="1B75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499A267-DB92-9CA3-527D-904B7E680F17}"/>
                </a:ext>
              </a:extLst>
            </p:cNvPr>
            <p:cNvSpPr txBox="1"/>
            <p:nvPr/>
          </p:nvSpPr>
          <p:spPr>
            <a:xfrm>
              <a:off x="9201984" y="2132758"/>
              <a:ext cx="2377439" cy="512704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 algn="ctr" eaLnBrk="1" hangingPunct="1">
                <a:lnSpc>
                  <a:spcPct val="85000"/>
                </a:lnSpc>
                <a:defRPr/>
              </a:pPr>
              <a:r>
                <a:rPr lang="en-US" sz="1600" b="1" dirty="0">
                  <a:solidFill>
                    <a:schemeClr val="bg1"/>
                  </a:solidFill>
                  <a:latin typeface="+mn-lt"/>
                  <a:cs typeface="Arial" charset="0"/>
                </a:rPr>
                <a:t>COBRAcare+</a:t>
              </a:r>
            </a:p>
            <a:p>
              <a:pPr algn="ctr" eaLnBrk="1" hangingPunct="1">
                <a:lnSpc>
                  <a:spcPct val="85000"/>
                </a:lnSpc>
                <a:defRPr/>
              </a:pPr>
              <a:r>
                <a:rPr lang="en-US" sz="1600" b="1" dirty="0">
                  <a:solidFill>
                    <a:schemeClr val="bg1"/>
                  </a:solidFill>
                  <a:cs typeface="Arial" charset="0"/>
                </a:rPr>
                <a:t>Administration</a:t>
              </a:r>
              <a:endParaRPr lang="en-US" sz="1600" b="1" dirty="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6014D7E-01FE-4ADF-A7F6-13BF451BAE7B}"/>
                </a:ext>
              </a:extLst>
            </p:cNvPr>
            <p:cNvSpPr txBox="1"/>
            <p:nvPr/>
          </p:nvSpPr>
          <p:spPr>
            <a:xfrm>
              <a:off x="9201983" y="3788463"/>
              <a:ext cx="2377440" cy="523220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 algn="ctr" eaLnBrk="1" hangingPunct="1">
                <a:defRPr/>
              </a:pPr>
              <a:r>
                <a:rPr lang="en-US" sz="1400" b="1" dirty="0">
                  <a:solidFill>
                    <a:schemeClr val="bg1"/>
                  </a:solidFill>
                  <a:cs typeface="Arial" charset="0"/>
                </a:rPr>
                <a:t>Dependable &amp;</a:t>
              </a:r>
              <a:br>
                <a:rPr lang="en-US" sz="1400" b="1" dirty="0">
                  <a:solidFill>
                    <a:schemeClr val="bg1"/>
                  </a:solidFill>
                  <a:cs typeface="Arial" charset="0"/>
                </a:rPr>
              </a:br>
              <a:r>
                <a:rPr lang="en-US" sz="1400" b="1" dirty="0">
                  <a:solidFill>
                    <a:schemeClr val="bg1"/>
                  </a:solidFill>
                  <a:cs typeface="Arial" charset="0"/>
                </a:rPr>
                <a:t>Helpful</a:t>
              </a:r>
              <a:endParaRPr lang="en-US" sz="1400" b="1" dirty="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C21FA63-D6E1-9D19-F48E-4F4A67071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512" y="1824510"/>
            <a:ext cx="7172312" cy="428368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  <a:buNone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 complimentary COBRA advisory service that engages and assists qualified beneficiaries in understanding not only their COBRA options, but those plans available in the individual market.</a:t>
            </a:r>
            <a:endParaRPr lang="en-US" sz="2200" b="1" dirty="0">
              <a:solidFill>
                <a:schemeClr val="tx1">
                  <a:lumMod val="75000"/>
                  <a:lumOff val="25000"/>
                </a:schemeClr>
              </a:solidFill>
              <a:cs typeface="Arial"/>
            </a:endParaRP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  <a:buBlip>
                <a:blip r:embed="rId3"/>
              </a:buBlip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NueSynergy takes the extra step to check available health coverage and compare it to the employer’s COBRA benefits</a:t>
            </a: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  <a:buBlip>
                <a:blip r:embed="rId3"/>
              </a:buBlip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the COBRA-eligible selects: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 individual coverage option, we’ll help them get set up – and the employer no longer has an obligation to fulfill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COBRA, NueSynergy will help get them set up and will provide required communications and payment options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516300A-5075-7213-C4AC-421FE544F7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03409" y="2755045"/>
            <a:ext cx="575196" cy="91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281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0990B82-F298-45CC-B54E-55D7EC8F7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390" y="6547779"/>
            <a:ext cx="1561171" cy="25759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31544AD-D800-40B4-BA87-FA4765551512}"/>
              </a:ext>
            </a:extLst>
          </p:cNvPr>
          <p:cNvSpPr/>
          <p:nvPr/>
        </p:nvSpPr>
        <p:spPr>
          <a:xfrm>
            <a:off x="0" y="0"/>
            <a:ext cx="12192000" cy="550979"/>
          </a:xfrm>
          <a:prstGeom prst="rect">
            <a:avLst/>
          </a:prstGeom>
          <a:solidFill>
            <a:srgbClr val="95BD4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A689ABB-6AD4-4432-B078-F17CA5FA5ABB}"/>
              </a:ext>
            </a:extLst>
          </p:cNvPr>
          <p:cNvGrpSpPr/>
          <p:nvPr/>
        </p:nvGrpSpPr>
        <p:grpSpPr>
          <a:xfrm>
            <a:off x="0" y="6499457"/>
            <a:ext cx="10208529" cy="361143"/>
            <a:chOff x="0" y="6499457"/>
            <a:chExt cx="10208529" cy="361143"/>
          </a:xfrm>
          <a:solidFill>
            <a:srgbClr val="0A406B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613350F-8803-49CB-8470-EFB25E0D8E7D}"/>
                </a:ext>
              </a:extLst>
            </p:cNvPr>
            <p:cNvSpPr/>
            <p:nvPr/>
          </p:nvSpPr>
          <p:spPr>
            <a:xfrm>
              <a:off x="0" y="6499457"/>
              <a:ext cx="10040252" cy="358541"/>
            </a:xfrm>
            <a:prstGeom prst="rect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908CED0B-1811-4691-AFA2-4E6B3490C5F8}"/>
                </a:ext>
              </a:extLst>
            </p:cNvPr>
            <p:cNvSpPr/>
            <p:nvPr/>
          </p:nvSpPr>
          <p:spPr>
            <a:xfrm rot="5400000">
              <a:off x="9939544" y="6591615"/>
              <a:ext cx="358542" cy="17942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8CBF7F0-8E13-4536-9160-D2E8346CB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6545" y="92926"/>
            <a:ext cx="730405" cy="365125"/>
          </a:xfrm>
        </p:spPr>
        <p:txBody>
          <a:bodyPr/>
          <a:lstStyle/>
          <a:p>
            <a:fld id="{66DFD503-0099-425B-ADC2-71E1EC7796D9}" type="slidenum">
              <a:rPr lang="en-US"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fld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14" descr="A screenshot of a video game&#10;&#10;Description automatically generated">
            <a:extLst>
              <a:ext uri="{FF2B5EF4-FFF2-40B4-BE49-F238E27FC236}">
                <a16:creationId xmlns:a16="http://schemas.microsoft.com/office/drawing/2014/main" id="{DE168422-C6A5-EDFB-96A8-EDC598AB8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2" y="2166968"/>
            <a:ext cx="11974596" cy="35819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6F4836A-3908-108C-B896-AFDCB5E5E139}"/>
              </a:ext>
            </a:extLst>
          </p:cNvPr>
          <p:cNvSpPr txBox="1"/>
          <p:nvPr/>
        </p:nvSpPr>
        <p:spPr>
          <a:xfrm>
            <a:off x="543199" y="1291703"/>
            <a:ext cx="87123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i="1" dirty="0">
                <a:solidFill>
                  <a:srgbClr val="93BE47"/>
                </a:solidFill>
                <a:latin typeface="+mn-lt"/>
                <a:cs typeface="Arial" charset="0"/>
              </a:rPr>
              <a:t>How it works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ED64CE6C-9797-8FF5-8904-2C70FCF51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511" y="624431"/>
            <a:ext cx="11156289" cy="85407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COBRAcare+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176044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0990B82-F298-45CC-B54E-55D7EC8F7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390" y="6547779"/>
            <a:ext cx="1561171" cy="25759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31544AD-D800-40B4-BA87-FA4765551512}"/>
              </a:ext>
            </a:extLst>
          </p:cNvPr>
          <p:cNvSpPr/>
          <p:nvPr/>
        </p:nvSpPr>
        <p:spPr>
          <a:xfrm>
            <a:off x="0" y="0"/>
            <a:ext cx="12192000" cy="550979"/>
          </a:xfrm>
          <a:prstGeom prst="rect">
            <a:avLst/>
          </a:prstGeom>
          <a:solidFill>
            <a:srgbClr val="95BD4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A689ABB-6AD4-4432-B078-F17CA5FA5ABB}"/>
              </a:ext>
            </a:extLst>
          </p:cNvPr>
          <p:cNvGrpSpPr/>
          <p:nvPr/>
        </p:nvGrpSpPr>
        <p:grpSpPr>
          <a:xfrm>
            <a:off x="0" y="6499457"/>
            <a:ext cx="10208529" cy="361143"/>
            <a:chOff x="0" y="6499457"/>
            <a:chExt cx="10208529" cy="361143"/>
          </a:xfrm>
          <a:solidFill>
            <a:srgbClr val="0A406B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613350F-8803-49CB-8470-EFB25E0D8E7D}"/>
                </a:ext>
              </a:extLst>
            </p:cNvPr>
            <p:cNvSpPr/>
            <p:nvPr/>
          </p:nvSpPr>
          <p:spPr>
            <a:xfrm>
              <a:off x="0" y="6499457"/>
              <a:ext cx="10040252" cy="358541"/>
            </a:xfrm>
            <a:prstGeom prst="rect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908CED0B-1811-4691-AFA2-4E6B3490C5F8}"/>
                </a:ext>
              </a:extLst>
            </p:cNvPr>
            <p:cNvSpPr/>
            <p:nvPr/>
          </p:nvSpPr>
          <p:spPr>
            <a:xfrm rot="5400000">
              <a:off x="9939544" y="6591615"/>
              <a:ext cx="358542" cy="17942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8CBF7F0-8E13-4536-9160-D2E8346CB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6545" y="92926"/>
            <a:ext cx="730405" cy="365125"/>
          </a:xfrm>
        </p:spPr>
        <p:txBody>
          <a:bodyPr/>
          <a:lstStyle/>
          <a:p>
            <a:fld id="{66DFD503-0099-425B-ADC2-71E1EC7796D9}" type="slidenum">
              <a:rPr lang="en-US"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fld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88956F-BC23-A70D-E4B1-221E5F9F80F2}"/>
              </a:ext>
            </a:extLst>
          </p:cNvPr>
          <p:cNvSpPr txBox="1"/>
          <p:nvPr/>
        </p:nvSpPr>
        <p:spPr>
          <a:xfrm>
            <a:off x="136712" y="6522687"/>
            <a:ext cx="61004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1" dirty="0">
                <a:solidFill>
                  <a:schemeClr val="bg1"/>
                </a:solidFill>
                <a:cs typeface="Arial" charset="0"/>
              </a:rPr>
              <a:t>Source: Employee Benefit Research Institute, 2018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59F2FF4-C355-9D75-F2CA-54F61ABBB00D}"/>
              </a:ext>
            </a:extLst>
          </p:cNvPr>
          <p:cNvGrpSpPr/>
          <p:nvPr/>
        </p:nvGrpSpPr>
        <p:grpSpPr>
          <a:xfrm>
            <a:off x="3922893" y="2145778"/>
            <a:ext cx="7863841" cy="3707025"/>
            <a:chOff x="2291550" y="2548656"/>
            <a:chExt cx="7863841" cy="370702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4B80C69-A1CD-E7ED-742C-CC23E77FD2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839" t="41071" r="21029" b="11282"/>
            <a:stretch/>
          </p:blipFill>
          <p:spPr>
            <a:xfrm>
              <a:off x="2291550" y="2548656"/>
              <a:ext cx="7827265" cy="327912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7D6A9B6-994E-10EE-8344-472E6CD76B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5441" t="33313" r="18309" b="58681"/>
            <a:stretch/>
          </p:blipFill>
          <p:spPr>
            <a:xfrm>
              <a:off x="2291550" y="5744898"/>
              <a:ext cx="7863841" cy="510783"/>
            </a:xfrm>
            <a:prstGeom prst="rect">
              <a:avLst/>
            </a:prstGeom>
          </p:spPr>
        </p:pic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DDD20E88-3F99-FE9C-88A2-97DB9388F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511" y="624431"/>
            <a:ext cx="11156289" cy="85407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Health Care Spending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3E6C6E-BBAE-108A-9DE4-CE59C607C0EC}"/>
              </a:ext>
            </a:extLst>
          </p:cNvPr>
          <p:cNvSpPr txBox="1"/>
          <p:nvPr/>
        </p:nvSpPr>
        <p:spPr>
          <a:xfrm>
            <a:off x="543199" y="1291703"/>
            <a:ext cx="87123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i="1" dirty="0">
                <a:solidFill>
                  <a:srgbClr val="93BE47"/>
                </a:solidFill>
                <a:latin typeface="+mn-lt"/>
                <a:cs typeface="Arial" charset="0"/>
              </a:rPr>
              <a:t>How it works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45B50E3-6F70-6D80-8103-0BF644D6C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511" y="2052192"/>
            <a:ext cx="3379694" cy="390037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COBRA enrollees spend more on health care than full-time employees still receiving health insurance benefits through their employer.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/>
            </a:endParaRP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  <a:buBlip>
                <a:blip r:embed="rId4"/>
              </a:buBlip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Average spend for a person with COBRA coverage: </a:t>
            </a:r>
            <a:r>
              <a:rPr lang="en-US" sz="1800" b="1" dirty="0">
                <a:solidFill>
                  <a:srgbClr val="FF6600"/>
                </a:solidFill>
              </a:rPr>
              <a:t>$18,752</a:t>
            </a: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  <a:buBlip>
                <a:blip r:embed="rId4"/>
              </a:buBlip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Average spend for a person with individual coverage through their employer: </a:t>
            </a:r>
            <a:r>
              <a:rPr lang="en-US" sz="1800" b="1" dirty="0">
                <a:solidFill>
                  <a:srgbClr val="FF6600"/>
                </a:solidFill>
              </a:rPr>
              <a:t>$6,724</a:t>
            </a:r>
          </a:p>
        </p:txBody>
      </p:sp>
    </p:spTree>
    <p:extLst>
      <p:ext uri="{BB962C8B-B14F-4D97-AF65-F5344CB8AC3E}">
        <p14:creationId xmlns:p14="http://schemas.microsoft.com/office/powerpoint/2010/main" val="1480055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0990B82-F298-45CC-B54E-55D7EC8F7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390" y="6547779"/>
            <a:ext cx="1561171" cy="25759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31544AD-D800-40B4-BA87-FA4765551512}"/>
              </a:ext>
            </a:extLst>
          </p:cNvPr>
          <p:cNvSpPr/>
          <p:nvPr/>
        </p:nvSpPr>
        <p:spPr>
          <a:xfrm>
            <a:off x="0" y="0"/>
            <a:ext cx="12192000" cy="550979"/>
          </a:xfrm>
          <a:prstGeom prst="rect">
            <a:avLst/>
          </a:prstGeom>
          <a:solidFill>
            <a:srgbClr val="95BD4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A689ABB-6AD4-4432-B078-F17CA5FA5ABB}"/>
              </a:ext>
            </a:extLst>
          </p:cNvPr>
          <p:cNvGrpSpPr/>
          <p:nvPr/>
        </p:nvGrpSpPr>
        <p:grpSpPr>
          <a:xfrm>
            <a:off x="0" y="6499457"/>
            <a:ext cx="10208529" cy="361143"/>
            <a:chOff x="0" y="6499457"/>
            <a:chExt cx="10208529" cy="361143"/>
          </a:xfrm>
          <a:solidFill>
            <a:srgbClr val="0A406B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613350F-8803-49CB-8470-EFB25E0D8E7D}"/>
                </a:ext>
              </a:extLst>
            </p:cNvPr>
            <p:cNvSpPr/>
            <p:nvPr/>
          </p:nvSpPr>
          <p:spPr>
            <a:xfrm>
              <a:off x="0" y="6499457"/>
              <a:ext cx="10040252" cy="358541"/>
            </a:xfrm>
            <a:prstGeom prst="rect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908CED0B-1811-4691-AFA2-4E6B3490C5F8}"/>
                </a:ext>
              </a:extLst>
            </p:cNvPr>
            <p:cNvSpPr/>
            <p:nvPr/>
          </p:nvSpPr>
          <p:spPr>
            <a:xfrm rot="5400000">
              <a:off x="9939544" y="6591615"/>
              <a:ext cx="358542" cy="17942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8CBF7F0-8E13-4536-9160-D2E8346CB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6545" y="92926"/>
            <a:ext cx="730405" cy="365125"/>
          </a:xfrm>
        </p:spPr>
        <p:txBody>
          <a:bodyPr/>
          <a:lstStyle/>
          <a:p>
            <a:fld id="{66DFD503-0099-425B-ADC2-71E1EC7796D9}" type="slidenum">
              <a:rPr lang="en-US"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fld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D713418-A256-44C7-B116-101B8C5E4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511" y="624431"/>
            <a:ext cx="11156289" cy="85407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COBRAcare+ Administration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DBD5821-8670-CFEF-759F-98D0471942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588" b="7058"/>
          <a:stretch/>
        </p:blipFill>
        <p:spPr>
          <a:xfrm>
            <a:off x="632463" y="1406787"/>
            <a:ext cx="8058368" cy="489540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E3CDC6B-29BD-8D7C-5BFF-E65075310174}"/>
              </a:ext>
            </a:extLst>
          </p:cNvPr>
          <p:cNvSpPr txBox="1"/>
          <p:nvPr/>
        </p:nvSpPr>
        <p:spPr>
          <a:xfrm>
            <a:off x="8910918" y="1406787"/>
            <a:ext cx="28778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i="1" dirty="0">
                <a:solidFill>
                  <a:srgbClr val="0070C0"/>
                </a:solidFill>
                <a:latin typeface="+mn-lt"/>
                <a:cs typeface="Arial" charset="0"/>
              </a:rPr>
              <a:t>Employer Details</a:t>
            </a:r>
          </a:p>
          <a:p>
            <a:pPr>
              <a:defRPr/>
            </a:pPr>
            <a:r>
              <a:rPr lang="en-US" sz="2400" b="1" i="1" dirty="0">
                <a:solidFill>
                  <a:srgbClr val="0070C0"/>
                </a:solidFill>
                <a:latin typeface="+mn-lt"/>
                <a:cs typeface="Arial" charset="0"/>
              </a:rPr>
              <a:t>View</a:t>
            </a:r>
          </a:p>
        </p:txBody>
      </p:sp>
    </p:spTree>
    <p:extLst>
      <p:ext uri="{BB962C8B-B14F-4D97-AF65-F5344CB8AC3E}">
        <p14:creationId xmlns:p14="http://schemas.microsoft.com/office/powerpoint/2010/main" val="1677414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2FCADB8E52C84085928DE5FFCC0CBB" ma:contentTypeVersion="21" ma:contentTypeDescription="Create a new document." ma:contentTypeScope="" ma:versionID="b4e6362df0a3880339443b68f8b8ccab">
  <xsd:schema xmlns:xsd="http://www.w3.org/2001/XMLSchema" xmlns:xs="http://www.w3.org/2001/XMLSchema" xmlns:p="http://schemas.microsoft.com/office/2006/metadata/properties" xmlns:ns1="http://schemas.microsoft.com/sharepoint/v3" xmlns:ns2="3aae2a65-d17b-4edb-aa65-f452e8189e2e" xmlns:ns3="3b49e697-7799-4dec-8469-b161f2150f92" targetNamespace="http://schemas.microsoft.com/office/2006/metadata/properties" ma:root="true" ma:fieldsID="e7ebbfac806d63e1a6dcec8d2e773c5d" ns1:_="" ns2:_="" ns3:_="">
    <xsd:import namespace="http://schemas.microsoft.com/sharepoint/v3"/>
    <xsd:import namespace="3aae2a65-d17b-4edb-aa65-f452e8189e2e"/>
    <xsd:import namespace="3b49e697-7799-4dec-8469-b161f2150f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Exported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  <xsd:element ref="ns2:Ye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ae2a65-d17b-4edb-aa65-f452e8189e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Exported" ma:index="20" nillable="true" ma:displayName="Exported" ma:description="Exported from Alegeus on" ma:format="DateOnly" ma:internalName="Exported">
      <xsd:simpleType>
        <xsd:restriction base="dms:DateTime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e1c638b-60cf-44c7-b855-9a70f4a180e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Year" ma:index="28" nillable="true" ma:displayName="Year" ma:format="Dropdown" ma:internalName="Year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49e697-7799-4dec-8469-b161f2150f9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6361aa8-1718-40fa-ac64-bb886b08758b}" ma:internalName="TaxCatchAll" ma:showField="CatchAllData" ma:web="3b49e697-7799-4dec-8469-b161f2150f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b49e697-7799-4dec-8469-b161f2150f92" xsi:nil="true"/>
    <lcf76f155ced4ddcb4097134ff3c332f xmlns="3aae2a65-d17b-4edb-aa65-f452e8189e2e">
      <Terms xmlns="http://schemas.microsoft.com/office/infopath/2007/PartnerControls"/>
    </lcf76f155ced4ddcb4097134ff3c332f>
    <_ip_UnifiedCompliancePolicyUIAction xmlns="http://schemas.microsoft.com/sharepoint/v3" xsi:nil="true"/>
    <Year xmlns="3aae2a65-d17b-4edb-aa65-f452e8189e2e" xsi:nil="true"/>
    <Exported xmlns="3aae2a65-d17b-4edb-aa65-f452e8189e2e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BE381AE-AA89-48E8-A48A-4535E5C500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aae2a65-d17b-4edb-aa65-f452e8189e2e"/>
    <ds:schemaRef ds:uri="3b49e697-7799-4dec-8469-b161f2150f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FF493D6-6AC3-4FAF-B4E1-C64248ABD9F0}">
  <ds:schemaRefs>
    <ds:schemaRef ds:uri="http://schemas.microsoft.com/office/2006/documentManagement/types"/>
    <ds:schemaRef ds:uri="686dc63f-4a0e-44e8-b59f-dde22ebb727e"/>
    <ds:schemaRef ds:uri="http://purl.org/dc/dcmitype/"/>
    <ds:schemaRef ds:uri="http://purl.org/dc/elements/1.1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terms/"/>
    <ds:schemaRef ds:uri="3b49e697-7799-4dec-8469-b161f2150f92"/>
    <ds:schemaRef ds:uri="3aae2a65-d17b-4edb-aa65-f452e8189e2e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CC87EB1E-C7A7-4461-A792-B155451EAF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3911</TotalTime>
  <Words>518</Words>
  <Application>Microsoft Office PowerPoint</Application>
  <PresentationFormat>Widescreen</PresentationFormat>
  <Paragraphs>95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The NueSynergy Difference</vt:lpstr>
      <vt:lpstr>The NueSynergy Difference</vt:lpstr>
      <vt:lpstr>NueSynergy Presence</vt:lpstr>
      <vt:lpstr>Administrative Plan Offerings</vt:lpstr>
      <vt:lpstr>COBRAcare+ Administration</vt:lpstr>
      <vt:lpstr>COBRAcare+ Administration</vt:lpstr>
      <vt:lpstr>Health Care Spending</vt:lpstr>
      <vt:lpstr>COBRAcare+ Administration</vt:lpstr>
      <vt:lpstr>COBRAcare+ Administration</vt:lpstr>
      <vt:lpstr>COBRAcare+ Administration</vt:lpstr>
      <vt:lpstr>COBRAcare+ Administration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Kirchmeyer</dc:creator>
  <cp:lastModifiedBy>John Kirchmeyer</cp:lastModifiedBy>
  <cp:revision>133</cp:revision>
  <cp:lastPrinted>2020-02-26T19:55:07Z</cp:lastPrinted>
  <dcterms:created xsi:type="dcterms:W3CDTF">2020-02-03T21:11:00Z</dcterms:created>
  <dcterms:modified xsi:type="dcterms:W3CDTF">2025-07-09T16:12:44Z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0x0101007C2FCADB8E52C84085928DE5FFCC0CBB</vt:lpwstr>
  </property>
</Properties>
</file>