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8288000" cy="10287000"/>
  <p:notesSz cx="6858000" cy="9144000"/>
  <p:embeddedFontLst>
    <p:embeddedFont>
      <p:font typeface="Neo Tech Bold" charset="1" panose="020B0804030504040204"/>
      <p:regular r:id="rId19"/>
    </p:embeddedFont>
    <p:embeddedFont>
      <p:font typeface="Prompt" charset="1" panose="00000500000000000000"/>
      <p:regular r:id="rId20"/>
    </p:embeddedFont>
    <p:embeddedFont>
      <p:font typeface="Prompt Bold" charset="1" panose="00000800000000000000"/>
      <p:regular r:id="rId21"/>
    </p:embeddedFont>
    <p:embeddedFont>
      <p:font typeface="Intro Rust" charset="1" panose="00000500000000000000"/>
      <p:regular r:id="rId22"/>
    </p:embeddedFont>
    <p:embeddedFont>
      <p:font typeface="Evolve Sans" charset="1" panose="02000503000000020004"/>
      <p:regular r:id="rId23"/>
    </p:embeddedFont>
    <p:embeddedFont>
      <p:font typeface="Canva Sans" charset="1" panose="020B0503030501040103"/>
      <p:regular r:id="rId24"/>
    </p:embeddedFont>
    <p:embeddedFont>
      <p:font typeface="Coco Gothic Bold" charset="1" panose="00000000000000000000"/>
      <p:regular r:id="rId25"/>
    </p:embeddedFont>
    <p:embeddedFont>
      <p:font typeface="ITC New Baskerville Semi-Bold" charset="1" panose="02020702060506020304"/>
      <p:regular r:id="rId26"/>
    </p:embeddedFont>
    <p:embeddedFont>
      <p:font typeface="Montserrat Light Bold" charset="1" panose="00000800000000000000"/>
      <p:regular r:id="rId27"/>
    </p:embeddedFont>
    <p:embeddedFont>
      <p:font typeface="Evolve Sans Bold" charset="1" panose="02000806000000020004"/>
      <p:regular r:id="rId28"/>
    </p:embeddedFont>
    <p:embeddedFont>
      <p:font typeface="Canva Sans Bold" charset="1" panose="020B0803030501040103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9.svg" Type="http://schemas.openxmlformats.org/officeDocument/2006/relationships/image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27.jpe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Relationship Id="rId9" Target="../media/image28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png" Type="http://schemas.openxmlformats.org/officeDocument/2006/relationships/image"/><Relationship Id="rId3" Target="../media/image31.svg" Type="http://schemas.openxmlformats.org/officeDocument/2006/relationships/image"/><Relationship Id="rId4" Target="../media/image32.jpeg" Type="http://schemas.openxmlformats.org/officeDocument/2006/relationships/image"/><Relationship Id="rId5" Target="https://2growmybiz.com/ai-avatar" TargetMode="External" Type="http://schemas.openxmlformats.org/officeDocument/2006/relationships/hyperlink"/><Relationship Id="rId6" Target="https://2growmybiz.com/ai-avatar" TargetMode="External" Type="http://schemas.openxmlformats.org/officeDocument/2006/relationships/hyperlink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png" Type="http://schemas.openxmlformats.org/officeDocument/2006/relationships/image"/><Relationship Id="rId3" Target="../media/image31.svg" Type="http://schemas.openxmlformats.org/officeDocument/2006/relationships/image"/><Relationship Id="rId4" Target="../media/image33.jpeg" Type="http://schemas.openxmlformats.org/officeDocument/2006/relationships/image"/><Relationship Id="rId5" Target="https://2growmybiz.com/ai-biz-strategy" TargetMode="External" Type="http://schemas.openxmlformats.org/officeDocument/2006/relationships/hyperlink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png" Type="http://schemas.openxmlformats.org/officeDocument/2006/relationships/image"/><Relationship Id="rId3" Target="../media/image31.svg" Type="http://schemas.openxmlformats.org/officeDocument/2006/relationships/image"/><Relationship Id="rId4" Target="../media/image34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10.png" Type="http://schemas.openxmlformats.org/officeDocument/2006/relationships/image"/><Relationship Id="rId7" Target="../media/image11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10.png" Type="http://schemas.openxmlformats.org/officeDocument/2006/relationships/image"/><Relationship Id="rId7" Target="../media/image11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4.svg" Type="http://schemas.openxmlformats.org/officeDocument/2006/relationships/image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12.jpe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Relationship Id="rId9" Target="../media/image13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svg" Type="http://schemas.openxmlformats.org/officeDocument/2006/relationships/image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15.jpe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Relationship Id="rId9" Target="../media/image1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0.svg" Type="http://schemas.openxmlformats.org/officeDocument/2006/relationships/image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18.jpe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Relationship Id="rId9" Target="../media/image19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3.svg" Type="http://schemas.openxmlformats.org/officeDocument/2006/relationships/image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21.jpe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Relationship Id="rId9" Target="../media/image22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6.svg" Type="http://schemas.openxmlformats.org/officeDocument/2006/relationships/image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24.jpe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Relationship Id="rId9" Target="../media/image2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FB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78673" y="1113631"/>
            <a:ext cx="16530654" cy="8435861"/>
            <a:chOff x="0" y="0"/>
            <a:chExt cx="4353753" cy="222179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53752" cy="2221791"/>
            </a:xfrm>
            <a:custGeom>
              <a:avLst/>
              <a:gdLst/>
              <a:ahLst/>
              <a:cxnLst/>
              <a:rect r="r" b="b" t="t" l="l"/>
              <a:pathLst>
                <a:path h="2221791" w="4353752">
                  <a:moveTo>
                    <a:pt x="0" y="0"/>
                  </a:moveTo>
                  <a:lnTo>
                    <a:pt x="4353752" y="0"/>
                  </a:lnTo>
                  <a:lnTo>
                    <a:pt x="4353752" y="2221791"/>
                  </a:lnTo>
                  <a:lnTo>
                    <a:pt x="0" y="2221791"/>
                  </a:lnTo>
                  <a:close/>
                </a:path>
              </a:pathLst>
            </a:custGeom>
            <a:solidFill>
              <a:srgbClr val="F2F1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353753" cy="22598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9561690" y="2148011"/>
            <a:ext cx="7346764" cy="5559051"/>
          </a:xfrm>
          <a:custGeom>
            <a:avLst/>
            <a:gdLst/>
            <a:ahLst/>
            <a:cxnLst/>
            <a:rect r="r" b="b" t="t" l="l"/>
            <a:pathLst>
              <a:path h="5559051" w="7346764">
                <a:moveTo>
                  <a:pt x="0" y="0"/>
                </a:moveTo>
                <a:lnTo>
                  <a:pt x="7346764" y="0"/>
                </a:lnTo>
                <a:lnTo>
                  <a:pt x="7346764" y="5559052"/>
                </a:lnTo>
                <a:lnTo>
                  <a:pt x="0" y="55590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0" y="0"/>
            <a:ext cx="18288000" cy="701414"/>
            <a:chOff x="0" y="0"/>
            <a:chExt cx="4816593" cy="18473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816592" cy="184734"/>
            </a:xfrm>
            <a:custGeom>
              <a:avLst/>
              <a:gdLst/>
              <a:ahLst/>
              <a:cxnLst/>
              <a:rect r="r" b="b" t="t" l="l"/>
              <a:pathLst>
                <a:path h="184734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84734"/>
                  </a:lnTo>
                  <a:lnTo>
                    <a:pt x="0" y="184734"/>
                  </a:lnTo>
                  <a:close/>
                </a:path>
              </a:pathLst>
            </a:custGeom>
            <a:solidFill>
              <a:srgbClr val="7E73FE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4816593" cy="2228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7346851" y="244455"/>
            <a:ext cx="212503" cy="212503"/>
            <a:chOff x="0" y="0"/>
            <a:chExt cx="55968" cy="5596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55968" cy="55968"/>
            </a:xfrm>
            <a:custGeom>
              <a:avLst/>
              <a:gdLst/>
              <a:ahLst/>
              <a:cxnLst/>
              <a:rect r="r" b="b" t="t" l="l"/>
              <a:pathLst>
                <a:path h="55968" w="55968">
                  <a:moveTo>
                    <a:pt x="0" y="0"/>
                  </a:moveTo>
                  <a:lnTo>
                    <a:pt x="55968" y="0"/>
                  </a:lnTo>
                  <a:lnTo>
                    <a:pt x="55968" y="55968"/>
                  </a:lnTo>
                  <a:lnTo>
                    <a:pt x="0" y="5596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55968" cy="940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6908454" y="227063"/>
            <a:ext cx="247288" cy="247288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17750463" y="251691"/>
            <a:ext cx="198031" cy="198031"/>
          </a:xfrm>
          <a:custGeom>
            <a:avLst/>
            <a:gdLst/>
            <a:ahLst/>
            <a:cxnLst/>
            <a:rect r="r" b="b" t="t" l="l"/>
            <a:pathLst>
              <a:path h="198031" w="198031">
                <a:moveTo>
                  <a:pt x="0" y="0"/>
                </a:moveTo>
                <a:lnTo>
                  <a:pt x="198032" y="0"/>
                </a:lnTo>
                <a:lnTo>
                  <a:pt x="198032" y="198032"/>
                </a:lnTo>
                <a:lnTo>
                  <a:pt x="0" y="1980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388420" y="227063"/>
            <a:ext cx="369087" cy="247288"/>
          </a:xfrm>
          <a:custGeom>
            <a:avLst/>
            <a:gdLst/>
            <a:ahLst/>
            <a:cxnLst/>
            <a:rect r="r" b="b" t="t" l="l"/>
            <a:pathLst>
              <a:path h="247288" w="369087">
                <a:moveTo>
                  <a:pt x="0" y="0"/>
                </a:moveTo>
                <a:lnTo>
                  <a:pt x="369087" y="0"/>
                </a:lnTo>
                <a:lnTo>
                  <a:pt x="369087" y="247288"/>
                </a:lnTo>
                <a:lnTo>
                  <a:pt x="0" y="2472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7" id="17"/>
          <p:cNvGrpSpPr/>
          <p:nvPr/>
        </p:nvGrpSpPr>
        <p:grpSpPr>
          <a:xfrm rot="0">
            <a:off x="1539127" y="1240443"/>
            <a:ext cx="2623185" cy="2623185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8"/>
              <a:stretch>
                <a:fillRect l="-79777" t="0" r="-74190" b="0"/>
              </a:stretch>
            </a:blipFill>
          </p:spPr>
        </p:sp>
      </p:grpSp>
      <p:sp>
        <p:nvSpPr>
          <p:cNvPr name="TextBox 19" id="19"/>
          <p:cNvSpPr txBox="true"/>
          <p:nvPr/>
        </p:nvSpPr>
        <p:spPr>
          <a:xfrm rot="0">
            <a:off x="1539127" y="3784192"/>
            <a:ext cx="7452501" cy="4326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060"/>
              </a:lnSpc>
            </a:pPr>
            <a:r>
              <a:rPr lang="en-US" sz="7900" b="true">
                <a:solidFill>
                  <a:srgbClr val="09124D"/>
                </a:solidFill>
                <a:latin typeface="Neo Tech Bold"/>
                <a:ea typeface="Neo Tech Bold"/>
                <a:cs typeface="Neo Tech Bold"/>
                <a:sym typeface="Neo Tech Bold"/>
              </a:rPr>
              <a:t>AI Content Repurposing Workshop 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539127" y="8001281"/>
            <a:ext cx="6106323" cy="10573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9124D"/>
                </a:solidFill>
                <a:latin typeface="Prompt"/>
                <a:ea typeface="Prompt"/>
                <a:cs typeface="Prompt"/>
                <a:sym typeface="Prompt"/>
              </a:rPr>
              <a:t>Maximize the value from a single video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9896327" y="8001281"/>
            <a:ext cx="6106323" cy="5239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9124D"/>
                </a:solidFill>
                <a:latin typeface="Prompt"/>
                <a:ea typeface="Prompt"/>
                <a:cs typeface="Prompt"/>
                <a:sym typeface="Prompt"/>
              </a:rPr>
              <a:t>Bill Quigley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FB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78673" y="1113631"/>
            <a:ext cx="16530654" cy="8435861"/>
            <a:chOff x="0" y="0"/>
            <a:chExt cx="4353753" cy="222179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53752" cy="2221791"/>
            </a:xfrm>
            <a:custGeom>
              <a:avLst/>
              <a:gdLst/>
              <a:ahLst/>
              <a:cxnLst/>
              <a:rect r="r" b="b" t="t" l="l"/>
              <a:pathLst>
                <a:path h="2221791" w="4353752">
                  <a:moveTo>
                    <a:pt x="0" y="0"/>
                  </a:moveTo>
                  <a:lnTo>
                    <a:pt x="4353752" y="0"/>
                  </a:lnTo>
                  <a:lnTo>
                    <a:pt x="4353752" y="2221791"/>
                  </a:lnTo>
                  <a:lnTo>
                    <a:pt x="0" y="2221791"/>
                  </a:lnTo>
                  <a:close/>
                </a:path>
              </a:pathLst>
            </a:custGeom>
            <a:solidFill>
              <a:srgbClr val="F2F1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353753" cy="22598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0" y="0"/>
            <a:ext cx="18288000" cy="701414"/>
            <a:chOff x="0" y="0"/>
            <a:chExt cx="4816593" cy="18473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816592" cy="184734"/>
            </a:xfrm>
            <a:custGeom>
              <a:avLst/>
              <a:gdLst/>
              <a:ahLst/>
              <a:cxnLst/>
              <a:rect r="r" b="b" t="t" l="l"/>
              <a:pathLst>
                <a:path h="184734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84734"/>
                  </a:lnTo>
                  <a:lnTo>
                    <a:pt x="0" y="184734"/>
                  </a:lnTo>
                  <a:close/>
                </a:path>
              </a:pathLst>
            </a:custGeom>
            <a:solidFill>
              <a:srgbClr val="7E73FE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816593" cy="2228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7346851" y="244455"/>
            <a:ext cx="212503" cy="212503"/>
            <a:chOff x="0" y="0"/>
            <a:chExt cx="55968" cy="5596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55968" cy="55968"/>
            </a:xfrm>
            <a:custGeom>
              <a:avLst/>
              <a:gdLst/>
              <a:ahLst/>
              <a:cxnLst/>
              <a:rect r="r" b="b" t="t" l="l"/>
              <a:pathLst>
                <a:path h="55968" w="55968">
                  <a:moveTo>
                    <a:pt x="0" y="0"/>
                  </a:moveTo>
                  <a:lnTo>
                    <a:pt x="55968" y="0"/>
                  </a:lnTo>
                  <a:lnTo>
                    <a:pt x="55968" y="55968"/>
                  </a:lnTo>
                  <a:lnTo>
                    <a:pt x="0" y="5596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55968" cy="940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6908454" y="227063"/>
            <a:ext cx="247288" cy="247288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17750463" y="251691"/>
            <a:ext cx="198031" cy="198031"/>
          </a:xfrm>
          <a:custGeom>
            <a:avLst/>
            <a:gdLst/>
            <a:ahLst/>
            <a:cxnLst/>
            <a:rect r="r" b="b" t="t" l="l"/>
            <a:pathLst>
              <a:path h="198031" w="198031">
                <a:moveTo>
                  <a:pt x="0" y="0"/>
                </a:moveTo>
                <a:lnTo>
                  <a:pt x="198032" y="0"/>
                </a:lnTo>
                <a:lnTo>
                  <a:pt x="198032" y="198032"/>
                </a:lnTo>
                <a:lnTo>
                  <a:pt x="0" y="1980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388420" y="227063"/>
            <a:ext cx="369087" cy="247288"/>
          </a:xfrm>
          <a:custGeom>
            <a:avLst/>
            <a:gdLst/>
            <a:ahLst/>
            <a:cxnLst/>
            <a:rect r="r" b="b" t="t" l="l"/>
            <a:pathLst>
              <a:path h="247288" w="369087">
                <a:moveTo>
                  <a:pt x="0" y="0"/>
                </a:moveTo>
                <a:lnTo>
                  <a:pt x="369087" y="0"/>
                </a:lnTo>
                <a:lnTo>
                  <a:pt x="369087" y="247288"/>
                </a:lnTo>
                <a:lnTo>
                  <a:pt x="0" y="2472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0">
            <a:off x="1418379" y="2426097"/>
            <a:ext cx="5370513" cy="6320535"/>
            <a:chOff x="0" y="0"/>
            <a:chExt cx="832033" cy="979216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32033" cy="979216"/>
            </a:xfrm>
            <a:custGeom>
              <a:avLst/>
              <a:gdLst/>
              <a:ahLst/>
              <a:cxnLst/>
              <a:rect r="r" b="b" t="t" l="l"/>
              <a:pathLst>
                <a:path h="979216" w="832033">
                  <a:moveTo>
                    <a:pt x="36039" y="0"/>
                  </a:moveTo>
                  <a:lnTo>
                    <a:pt x="795994" y="0"/>
                  </a:lnTo>
                  <a:cubicBezTo>
                    <a:pt x="805552" y="0"/>
                    <a:pt x="814719" y="3797"/>
                    <a:pt x="821477" y="10556"/>
                  </a:cubicBezTo>
                  <a:cubicBezTo>
                    <a:pt x="828236" y="17314"/>
                    <a:pt x="832033" y="26481"/>
                    <a:pt x="832033" y="36039"/>
                  </a:cubicBezTo>
                  <a:lnTo>
                    <a:pt x="832033" y="943177"/>
                  </a:lnTo>
                  <a:cubicBezTo>
                    <a:pt x="832033" y="963081"/>
                    <a:pt x="815898" y="979216"/>
                    <a:pt x="795994" y="979216"/>
                  </a:cubicBezTo>
                  <a:lnTo>
                    <a:pt x="36039" y="979216"/>
                  </a:lnTo>
                  <a:cubicBezTo>
                    <a:pt x="16135" y="979216"/>
                    <a:pt x="0" y="963081"/>
                    <a:pt x="0" y="943177"/>
                  </a:cubicBezTo>
                  <a:lnTo>
                    <a:pt x="0" y="36039"/>
                  </a:lnTo>
                  <a:cubicBezTo>
                    <a:pt x="0" y="16135"/>
                    <a:pt x="16135" y="0"/>
                    <a:pt x="36039" y="0"/>
                  </a:cubicBezTo>
                  <a:close/>
                </a:path>
              </a:pathLst>
            </a:custGeom>
            <a:blipFill>
              <a:blip r:embed="rId6"/>
              <a:stretch>
                <a:fillRect l="-38322" t="0" r="-38322" b="0"/>
              </a:stretch>
            </a:blip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6278481" y="8309664"/>
            <a:ext cx="813188" cy="813188"/>
            <a:chOff x="0" y="0"/>
            <a:chExt cx="812800" cy="8128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1" id="21"/>
          <p:cNvSpPr/>
          <p:nvPr/>
        </p:nvSpPr>
        <p:spPr>
          <a:xfrm flipH="false" flipV="false" rot="0">
            <a:off x="6398901" y="8472652"/>
            <a:ext cx="572348" cy="487211"/>
          </a:xfrm>
          <a:custGeom>
            <a:avLst/>
            <a:gdLst/>
            <a:ahLst/>
            <a:cxnLst/>
            <a:rect r="r" b="b" t="t" l="l"/>
            <a:pathLst>
              <a:path h="487211" w="572348">
                <a:moveTo>
                  <a:pt x="0" y="0"/>
                </a:moveTo>
                <a:lnTo>
                  <a:pt x="572348" y="0"/>
                </a:lnTo>
                <a:lnTo>
                  <a:pt x="572348" y="487211"/>
                </a:lnTo>
                <a:lnTo>
                  <a:pt x="0" y="48721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2" id="22"/>
          <p:cNvGrpSpPr/>
          <p:nvPr/>
        </p:nvGrpSpPr>
        <p:grpSpPr>
          <a:xfrm rot="0">
            <a:off x="-662891" y="1385554"/>
            <a:ext cx="7451783" cy="745281"/>
            <a:chOff x="0" y="0"/>
            <a:chExt cx="1962610" cy="196288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962610" cy="196288"/>
            </a:xfrm>
            <a:custGeom>
              <a:avLst/>
              <a:gdLst/>
              <a:ahLst/>
              <a:cxnLst/>
              <a:rect r="r" b="b" t="t" l="l"/>
              <a:pathLst>
                <a:path h="196288" w="1962610">
                  <a:moveTo>
                    <a:pt x="25973" y="0"/>
                  </a:moveTo>
                  <a:lnTo>
                    <a:pt x="1936636" y="0"/>
                  </a:lnTo>
                  <a:cubicBezTo>
                    <a:pt x="1950981" y="0"/>
                    <a:pt x="1962610" y="11629"/>
                    <a:pt x="1962610" y="25973"/>
                  </a:cubicBezTo>
                  <a:lnTo>
                    <a:pt x="1962610" y="170315"/>
                  </a:lnTo>
                  <a:cubicBezTo>
                    <a:pt x="1962610" y="184659"/>
                    <a:pt x="1950981" y="196288"/>
                    <a:pt x="1936636" y="196288"/>
                  </a:cubicBezTo>
                  <a:lnTo>
                    <a:pt x="25973" y="196288"/>
                  </a:lnTo>
                  <a:cubicBezTo>
                    <a:pt x="11629" y="196288"/>
                    <a:pt x="0" y="184659"/>
                    <a:pt x="0" y="170315"/>
                  </a:cubicBezTo>
                  <a:lnTo>
                    <a:pt x="0" y="25973"/>
                  </a:lnTo>
                  <a:cubicBezTo>
                    <a:pt x="0" y="11629"/>
                    <a:pt x="11629" y="0"/>
                    <a:pt x="25973" y="0"/>
                  </a:cubicBezTo>
                  <a:close/>
                </a:path>
              </a:pathLst>
            </a:custGeom>
            <a:solidFill>
              <a:srgbClr val="09124D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38100"/>
              <a:ext cx="1962610" cy="2343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AutoShape 25" id="25"/>
          <p:cNvSpPr/>
          <p:nvPr/>
        </p:nvSpPr>
        <p:spPr>
          <a:xfrm flipV="true">
            <a:off x="7513906" y="1366285"/>
            <a:ext cx="0" cy="7890869"/>
          </a:xfrm>
          <a:prstGeom prst="line">
            <a:avLst/>
          </a:prstGeom>
          <a:ln cap="flat" w="38100">
            <a:solidFill>
              <a:srgbClr val="FCD24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26" id="26"/>
          <p:cNvGrpSpPr/>
          <p:nvPr/>
        </p:nvGrpSpPr>
        <p:grpSpPr>
          <a:xfrm rot="0">
            <a:off x="8021464" y="2045110"/>
            <a:ext cx="9112213" cy="1021139"/>
            <a:chOff x="0" y="0"/>
            <a:chExt cx="2399924" cy="268942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2399924" cy="268942"/>
            </a:xfrm>
            <a:custGeom>
              <a:avLst/>
              <a:gdLst/>
              <a:ahLst/>
              <a:cxnLst/>
              <a:rect r="r" b="b" t="t" l="l"/>
              <a:pathLst>
                <a:path h="268942" w="2399924">
                  <a:moveTo>
                    <a:pt x="0" y="0"/>
                  </a:moveTo>
                  <a:lnTo>
                    <a:pt x="2399924" y="0"/>
                  </a:lnTo>
                  <a:lnTo>
                    <a:pt x="2399924" y="268942"/>
                  </a:lnTo>
                  <a:lnTo>
                    <a:pt x="0" y="268942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9124D"/>
              </a:solidFill>
              <a:prstDash val="solid"/>
              <a:miter/>
            </a:ln>
          </p:spPr>
        </p:sp>
        <p:sp>
          <p:nvSpPr>
            <p:cNvPr name="TextBox 28" id="28"/>
            <p:cNvSpPr txBox="true"/>
            <p:nvPr/>
          </p:nvSpPr>
          <p:spPr>
            <a:xfrm>
              <a:off x="0" y="-28575"/>
              <a:ext cx="2399924" cy="2975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659"/>
                </a:lnSpc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8021464" y="1385554"/>
            <a:ext cx="9112213" cy="490470"/>
            <a:chOff x="0" y="0"/>
            <a:chExt cx="2399924" cy="129177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2399924" cy="129177"/>
            </a:xfrm>
            <a:custGeom>
              <a:avLst/>
              <a:gdLst/>
              <a:ahLst/>
              <a:cxnLst/>
              <a:rect r="r" b="b" t="t" l="l"/>
              <a:pathLst>
                <a:path h="129177" w="2399924">
                  <a:moveTo>
                    <a:pt x="0" y="0"/>
                  </a:moveTo>
                  <a:lnTo>
                    <a:pt x="2399924" y="0"/>
                  </a:lnTo>
                  <a:lnTo>
                    <a:pt x="2399924" y="129177"/>
                  </a:lnTo>
                  <a:lnTo>
                    <a:pt x="0" y="129177"/>
                  </a:lnTo>
                  <a:close/>
                </a:path>
              </a:pathLst>
            </a:custGeom>
            <a:solidFill>
              <a:srgbClr val="09124D"/>
            </a:solidFill>
            <a:ln cap="sq">
              <a:noFill/>
              <a:prstDash val="solid"/>
              <a:miter/>
            </a:ln>
          </p:spPr>
        </p:sp>
        <p:sp>
          <p:nvSpPr>
            <p:cNvPr name="TextBox 31" id="31"/>
            <p:cNvSpPr txBox="true"/>
            <p:nvPr/>
          </p:nvSpPr>
          <p:spPr>
            <a:xfrm>
              <a:off x="0" y="-28575"/>
              <a:ext cx="2399924" cy="15775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8021464" y="3992505"/>
            <a:ext cx="9112213" cy="5285063"/>
            <a:chOff x="0" y="0"/>
            <a:chExt cx="2399924" cy="1391951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2399924" cy="1391951"/>
            </a:xfrm>
            <a:custGeom>
              <a:avLst/>
              <a:gdLst/>
              <a:ahLst/>
              <a:cxnLst/>
              <a:rect r="r" b="b" t="t" l="l"/>
              <a:pathLst>
                <a:path h="1391951" w="2399924">
                  <a:moveTo>
                    <a:pt x="0" y="0"/>
                  </a:moveTo>
                  <a:lnTo>
                    <a:pt x="2399924" y="0"/>
                  </a:lnTo>
                  <a:lnTo>
                    <a:pt x="2399924" y="1391951"/>
                  </a:lnTo>
                  <a:lnTo>
                    <a:pt x="0" y="1391951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9124D"/>
              </a:solidFill>
              <a:prstDash val="solid"/>
              <a:miter/>
            </a:ln>
          </p:spPr>
        </p:sp>
        <p:sp>
          <p:nvSpPr>
            <p:cNvPr name="TextBox 34" id="34"/>
            <p:cNvSpPr txBox="true"/>
            <p:nvPr/>
          </p:nvSpPr>
          <p:spPr>
            <a:xfrm>
              <a:off x="0" y="-28575"/>
              <a:ext cx="2399924" cy="142052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659"/>
                </a:lnSpc>
              </a:pP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8021464" y="3332949"/>
            <a:ext cx="9112213" cy="490470"/>
            <a:chOff x="0" y="0"/>
            <a:chExt cx="2399924" cy="129177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2399924" cy="129177"/>
            </a:xfrm>
            <a:custGeom>
              <a:avLst/>
              <a:gdLst/>
              <a:ahLst/>
              <a:cxnLst/>
              <a:rect r="r" b="b" t="t" l="l"/>
              <a:pathLst>
                <a:path h="129177" w="2399924">
                  <a:moveTo>
                    <a:pt x="0" y="0"/>
                  </a:moveTo>
                  <a:lnTo>
                    <a:pt x="2399924" y="0"/>
                  </a:lnTo>
                  <a:lnTo>
                    <a:pt x="2399924" y="129177"/>
                  </a:lnTo>
                  <a:lnTo>
                    <a:pt x="0" y="129177"/>
                  </a:lnTo>
                  <a:close/>
                </a:path>
              </a:pathLst>
            </a:custGeom>
            <a:solidFill>
              <a:srgbClr val="09124D"/>
            </a:solidFill>
            <a:ln cap="sq">
              <a:noFill/>
              <a:prstDash val="solid"/>
              <a:miter/>
            </a:ln>
          </p:spPr>
        </p:sp>
        <p:sp>
          <p:nvSpPr>
            <p:cNvPr name="TextBox 37" id="37"/>
            <p:cNvSpPr txBox="true"/>
            <p:nvPr/>
          </p:nvSpPr>
          <p:spPr>
            <a:xfrm>
              <a:off x="0" y="-28575"/>
              <a:ext cx="2399924" cy="15775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38" id="38"/>
          <p:cNvSpPr/>
          <p:nvPr/>
        </p:nvSpPr>
        <p:spPr>
          <a:xfrm flipH="false" flipV="false" rot="0">
            <a:off x="1049720" y="1434807"/>
            <a:ext cx="600726" cy="600726"/>
          </a:xfrm>
          <a:custGeom>
            <a:avLst/>
            <a:gdLst/>
            <a:ahLst/>
            <a:cxnLst/>
            <a:rect r="r" b="b" t="t" l="l"/>
            <a:pathLst>
              <a:path h="600726" w="600726">
                <a:moveTo>
                  <a:pt x="0" y="0"/>
                </a:moveTo>
                <a:lnTo>
                  <a:pt x="600726" y="0"/>
                </a:lnTo>
                <a:lnTo>
                  <a:pt x="600726" y="600727"/>
                </a:lnTo>
                <a:lnTo>
                  <a:pt x="0" y="60072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9" id="39"/>
          <p:cNvSpPr txBox="true"/>
          <p:nvPr/>
        </p:nvSpPr>
        <p:spPr>
          <a:xfrm rot="0">
            <a:off x="1926969" y="1447575"/>
            <a:ext cx="4471932" cy="5879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40"/>
              </a:lnSpc>
            </a:pPr>
            <a:r>
              <a:rPr lang="en-US" sz="3100" b="true">
                <a:solidFill>
                  <a:srgbClr val="FFFFFF"/>
                </a:solidFill>
                <a:latin typeface="Neo Tech Bold"/>
                <a:ea typeface="Neo Tech Bold"/>
                <a:cs typeface="Neo Tech Bold"/>
                <a:sym typeface="Neo Tech Bold"/>
              </a:rPr>
              <a:t>OFFER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8196421" y="2309962"/>
            <a:ext cx="8819450" cy="3961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b="true" sz="2399">
                <a:solidFill>
                  <a:srgbClr val="F14624"/>
                </a:solidFill>
                <a:latin typeface="Prompt Bold"/>
                <a:ea typeface="Prompt Bold"/>
                <a:cs typeface="Prompt Bold"/>
                <a:sym typeface="Prompt Bold"/>
              </a:rPr>
              <a:t>Act now to take advantage of these exclusive discounts!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8142591" y="3359426"/>
            <a:ext cx="7559785" cy="3687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59"/>
              </a:lnSpc>
              <a:spcBef>
                <a:spcPct val="0"/>
              </a:spcBef>
            </a:pPr>
            <a:r>
              <a:rPr lang="en-US" b="true" sz="1899">
                <a:solidFill>
                  <a:srgbClr val="FFFFFF"/>
                </a:solidFill>
                <a:latin typeface="Neo Tech Bold"/>
                <a:ea typeface="Neo Tech Bold"/>
                <a:cs typeface="Neo Tech Bold"/>
                <a:sym typeface="Neo Tech Bold"/>
              </a:rPr>
              <a:t>OFFER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8142591" y="4123303"/>
            <a:ext cx="8819450" cy="13969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999" b="true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Offer 1</a:t>
            </a:r>
            <a:r>
              <a:rPr lang="en-US" sz="1999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: </a:t>
            </a:r>
            <a:r>
              <a:rPr lang="en-US" sz="1999" u="sng" b="true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Detailed Customer Avatar Prompt</a:t>
            </a:r>
          </a:p>
          <a:p>
            <a:pPr algn="l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Unlock the power of AI to create your ideal Customer Avatar with our proven prompt.</a:t>
            </a:r>
          </a:p>
          <a:p>
            <a:pPr algn="l"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🎯 Special Price: </a:t>
            </a:r>
            <a:r>
              <a:rPr lang="en-US" b="true" sz="1999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$27</a:t>
            </a:r>
            <a:r>
              <a:rPr lang="en-US" sz="1999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 (Reg. $47)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1418379" y="8959974"/>
            <a:ext cx="5370513" cy="264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0"/>
              </a:lnSpc>
              <a:spcBef>
                <a:spcPct val="0"/>
              </a:spcBef>
            </a:pPr>
            <a:r>
              <a:rPr lang="en-US" b="true" sz="160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AI-generated image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8167846" y="5748884"/>
            <a:ext cx="8819450" cy="13969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999" b="true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Offer 2</a:t>
            </a:r>
            <a:r>
              <a:rPr lang="en-US" sz="1999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: </a:t>
            </a:r>
            <a:r>
              <a:rPr lang="en-US" sz="1999" u="sng" b="true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Biz Strategy</a:t>
            </a:r>
            <a:r>
              <a:rPr lang="en-US" sz="1999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 Documents + 1-Hour Session</a:t>
            </a:r>
          </a:p>
          <a:p>
            <a:pPr algn="l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Get our comprehensive Business Strategy documents and a 1-hour personalized strategy session to help you apply them effectively.</a:t>
            </a:r>
          </a:p>
          <a:p>
            <a:pPr algn="l"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📈 Special Price: </a:t>
            </a:r>
            <a:r>
              <a:rPr lang="en-US" b="true" sz="1999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$147</a:t>
            </a:r>
            <a:r>
              <a:rPr lang="en-US" sz="1999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 (Reg. $197)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8167846" y="7479241"/>
            <a:ext cx="8819450" cy="13969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999" b="true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Offer 3</a:t>
            </a:r>
            <a:r>
              <a:rPr lang="en-US" sz="1999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: Register for Our </a:t>
            </a:r>
            <a:r>
              <a:rPr lang="en-US" sz="1999" u="sng" b="true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Automation Class</a:t>
            </a:r>
          </a:p>
          <a:p>
            <a:pPr algn="l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Master automation and streamline your business processes in our upcoming live 'Automation Class'.</a:t>
            </a:r>
          </a:p>
          <a:p>
            <a:pPr algn="l"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🚀 Special Price: </a:t>
            </a:r>
            <a:r>
              <a:rPr lang="en-US" b="true" sz="1999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$47</a:t>
            </a:r>
            <a:r>
              <a:rPr lang="en-US" sz="1999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 (Reg. $97)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FB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497762" y="4517539"/>
            <a:ext cx="6665943" cy="5381884"/>
          </a:xfrm>
          <a:custGeom>
            <a:avLst/>
            <a:gdLst/>
            <a:ahLst/>
            <a:cxnLst/>
            <a:rect r="r" b="b" t="t" l="l"/>
            <a:pathLst>
              <a:path h="5381884" w="6665943">
                <a:moveTo>
                  <a:pt x="0" y="0"/>
                </a:moveTo>
                <a:lnTo>
                  <a:pt x="6665944" y="0"/>
                </a:lnTo>
                <a:lnTo>
                  <a:pt x="6665944" y="5381884"/>
                </a:lnTo>
                <a:lnTo>
                  <a:pt x="0" y="53818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273841" y="1605631"/>
            <a:ext cx="6665943" cy="5381884"/>
          </a:xfrm>
          <a:custGeom>
            <a:avLst/>
            <a:gdLst/>
            <a:ahLst/>
            <a:cxnLst/>
            <a:rect r="r" b="b" t="t" l="l"/>
            <a:pathLst>
              <a:path h="5381884" w="6665943">
                <a:moveTo>
                  <a:pt x="0" y="0"/>
                </a:moveTo>
                <a:lnTo>
                  <a:pt x="6665943" y="0"/>
                </a:lnTo>
                <a:lnTo>
                  <a:pt x="6665943" y="5381884"/>
                </a:lnTo>
                <a:lnTo>
                  <a:pt x="0" y="53818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-5400000">
            <a:off x="1298866" y="1598702"/>
            <a:ext cx="1926830" cy="4524561"/>
            <a:chOff x="0" y="0"/>
            <a:chExt cx="4975860" cy="1168426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975860" cy="11684261"/>
            </a:xfrm>
            <a:custGeom>
              <a:avLst/>
              <a:gdLst/>
              <a:ahLst/>
              <a:cxnLst/>
              <a:rect r="r" b="b" t="t" l="l"/>
              <a:pathLst>
                <a:path h="11684261" w="4975860">
                  <a:moveTo>
                    <a:pt x="4975860" y="0"/>
                  </a:moveTo>
                  <a:lnTo>
                    <a:pt x="4975860" y="10813041"/>
                  </a:lnTo>
                  <a:lnTo>
                    <a:pt x="2486660" y="11684261"/>
                  </a:lnTo>
                  <a:lnTo>
                    <a:pt x="0" y="10813041"/>
                  </a:lnTo>
                  <a:lnTo>
                    <a:pt x="1270" y="10096761"/>
                  </a:lnTo>
                  <a:lnTo>
                    <a:pt x="6350" y="2801565"/>
                  </a:lnTo>
                  <a:lnTo>
                    <a:pt x="0" y="0"/>
                  </a:lnTo>
                  <a:lnTo>
                    <a:pt x="4975860" y="0"/>
                  </a:lnTo>
                  <a:close/>
                </a:path>
              </a:pathLst>
            </a:custGeom>
            <a:solidFill>
              <a:srgbClr val="444444"/>
            </a:solid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5023936" y="2117729"/>
            <a:ext cx="3894276" cy="7705494"/>
            <a:chOff x="0" y="0"/>
            <a:chExt cx="2620010" cy="518414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53340" y="25400"/>
              <a:ext cx="2513330" cy="5132070"/>
            </a:xfrm>
            <a:custGeom>
              <a:avLst/>
              <a:gdLst/>
              <a:ahLst/>
              <a:cxnLst/>
              <a:rect r="r" b="b" t="t" l="l"/>
              <a:pathLst>
                <a:path h="5132070" w="251333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85420" y="156210"/>
              <a:ext cx="2251710" cy="4876800"/>
            </a:xfrm>
            <a:custGeom>
              <a:avLst/>
              <a:gdLst/>
              <a:ahLst/>
              <a:cxnLst/>
              <a:rect r="r" b="b" t="t" l="l"/>
              <a:pathLst>
                <a:path h="4876800" w="225171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4"/>
              <a:stretch>
                <a:fillRect l="-37746" t="0" r="-6721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1121410" y="198120"/>
              <a:ext cx="347980" cy="43180"/>
            </a:xfrm>
            <a:custGeom>
              <a:avLst/>
              <a:gdLst/>
              <a:ahLst/>
              <a:cxnLst/>
              <a:rect r="r" b="b" t="t" l="l"/>
              <a:pathLst>
                <a:path h="43180" w="3479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1578312" y="187909"/>
              <a:ext cx="66636" cy="63602"/>
            </a:xfrm>
            <a:custGeom>
              <a:avLst/>
              <a:gdLst/>
              <a:ahLst/>
              <a:cxnLst/>
              <a:rect r="r" b="b" t="t" l="l"/>
              <a:pathLst>
                <a:path h="63602" w="66636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0" y="685800"/>
              <a:ext cx="27940" cy="213360"/>
            </a:xfrm>
            <a:custGeom>
              <a:avLst/>
              <a:gdLst/>
              <a:ahLst/>
              <a:cxnLst/>
              <a:rect r="r" b="b" t="t" l="l"/>
              <a:pathLst>
                <a:path h="213360" w="2794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0" y="1057910"/>
              <a:ext cx="27940" cy="384810"/>
            </a:xfrm>
            <a:custGeom>
              <a:avLst/>
              <a:gdLst/>
              <a:ahLst/>
              <a:cxnLst/>
              <a:rect r="r" b="b" t="t" l="l"/>
              <a:pathLst>
                <a:path h="384810" w="2794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0" y="1526540"/>
              <a:ext cx="27940" cy="386080"/>
            </a:xfrm>
            <a:custGeom>
              <a:avLst/>
              <a:gdLst/>
              <a:ahLst/>
              <a:cxnLst/>
              <a:rect r="r" b="b" t="t" l="l"/>
              <a:pathLst>
                <a:path h="386080" w="2794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2592070" y="1184910"/>
              <a:ext cx="27940" cy="618490"/>
            </a:xfrm>
            <a:custGeom>
              <a:avLst/>
              <a:gdLst/>
              <a:ahLst/>
              <a:cxnLst/>
              <a:rect r="r" b="b" t="t" l="l"/>
              <a:pathLst>
                <a:path h="618490" w="2794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27940" y="0"/>
              <a:ext cx="2564130" cy="5182870"/>
            </a:xfrm>
            <a:custGeom>
              <a:avLst/>
              <a:gdLst/>
              <a:ahLst/>
              <a:cxnLst/>
              <a:rect r="r" b="b" t="t" l="l"/>
              <a:pathLst>
                <a:path h="5182870" w="256413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130741" y="4900597"/>
            <a:ext cx="3867359" cy="3086100"/>
            <a:chOff x="0" y="0"/>
            <a:chExt cx="1018564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018564" cy="812800"/>
            </a:xfrm>
            <a:custGeom>
              <a:avLst/>
              <a:gdLst/>
              <a:ahLst/>
              <a:cxnLst/>
              <a:rect r="r" b="b" t="t" l="l"/>
              <a:pathLst>
                <a:path h="812800" w="1018564">
                  <a:moveTo>
                    <a:pt x="0" y="0"/>
                  </a:moveTo>
                  <a:lnTo>
                    <a:pt x="1018564" y="0"/>
                  </a:lnTo>
                  <a:lnTo>
                    <a:pt x="1018564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0" y="-28575"/>
              <a:ext cx="1018564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9" id="19"/>
          <p:cNvSpPr txBox="true"/>
          <p:nvPr/>
        </p:nvSpPr>
        <p:spPr>
          <a:xfrm rot="0">
            <a:off x="409761" y="291067"/>
            <a:ext cx="8229600" cy="22376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spc="12">
                <a:solidFill>
                  <a:srgbClr val="171810"/>
                </a:solidFill>
                <a:latin typeface="Intro Rust"/>
                <a:ea typeface="Intro Rust"/>
                <a:cs typeface="Intro Rust"/>
                <a:sym typeface="Intro Rust"/>
              </a:rPr>
              <a:t>customer avatar offer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28700" y="3042415"/>
            <a:ext cx="883695" cy="2501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60"/>
              </a:lnSpc>
            </a:pPr>
            <a:r>
              <a:rPr lang="en-US" sz="1400">
                <a:solidFill>
                  <a:srgbClr val="B1B1B1"/>
                </a:solidFill>
                <a:latin typeface="Evolve Sans"/>
                <a:ea typeface="Evolve Sans"/>
                <a:cs typeface="Evolve Sans"/>
                <a:sym typeface="Evolve Sans"/>
              </a:rPr>
              <a:t>ONLY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28700" y="3160594"/>
            <a:ext cx="2114131" cy="11042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960"/>
              </a:lnSpc>
            </a:pPr>
            <a:r>
              <a:rPr lang="en-US" sz="6400" spc="889">
                <a:solidFill>
                  <a:srgbClr val="E3E6E0"/>
                </a:solidFill>
                <a:latin typeface="Intro Rust"/>
                <a:ea typeface="Intro Rust"/>
                <a:cs typeface="Intro Rust"/>
                <a:sym typeface="Intro Rust"/>
              </a:rPr>
              <a:t>$27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339868" y="9583235"/>
            <a:ext cx="3145054" cy="3161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555555"/>
                </a:solidFill>
                <a:latin typeface="Evolve Sans"/>
                <a:ea typeface="Evolve Sans"/>
                <a:cs typeface="Evolve Sans"/>
                <a:sym typeface="Evolve Sans"/>
              </a:rPr>
              <a:t>2GrowMyBiz.com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185958" y="4282372"/>
            <a:ext cx="1956873" cy="4013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B1B1B1"/>
                </a:solidFill>
                <a:latin typeface="Evolve Sans"/>
                <a:ea typeface="Evolve Sans"/>
                <a:cs typeface="Evolve Sans"/>
                <a:sym typeface="Evolve Sans"/>
              </a:rPr>
              <a:t>Normally $47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353176" y="5138722"/>
            <a:ext cx="3820578" cy="26223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Demographics</a:t>
            </a:r>
          </a:p>
          <a:p>
            <a:pPr algn="l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Social Media Groups</a:t>
            </a:r>
          </a:p>
          <a:p>
            <a:pPr algn="l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Publications Read</a:t>
            </a:r>
          </a:p>
          <a:p>
            <a:pPr algn="l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Associations In</a:t>
            </a:r>
          </a:p>
          <a:p>
            <a:pPr algn="l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Brands Use </a:t>
            </a:r>
          </a:p>
          <a:p>
            <a:pPr algn="l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&amp; More</a:t>
            </a:r>
          </a:p>
        </p:txBody>
      </p:sp>
      <p:grpSp>
        <p:nvGrpSpPr>
          <p:cNvPr name="Group 25" id="25"/>
          <p:cNvGrpSpPr/>
          <p:nvPr/>
        </p:nvGrpSpPr>
        <p:grpSpPr>
          <a:xfrm rot="0">
            <a:off x="11928742" y="1036132"/>
            <a:ext cx="5910202" cy="1492564"/>
            <a:chOff x="0" y="0"/>
            <a:chExt cx="7880269" cy="1990085"/>
          </a:xfrm>
        </p:grpSpPr>
        <p:sp>
          <p:nvSpPr>
            <p:cNvPr name="TextBox 26" id="26"/>
            <p:cNvSpPr txBox="true"/>
            <p:nvPr/>
          </p:nvSpPr>
          <p:spPr>
            <a:xfrm rot="0">
              <a:off x="0" y="0"/>
              <a:ext cx="7880269" cy="6582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548"/>
                </a:lnSpc>
              </a:pPr>
              <a:r>
                <a:rPr lang="en-US" b="true" sz="3225" spc="599">
                  <a:solidFill>
                    <a:srgbClr val="000000"/>
                  </a:solidFill>
                  <a:latin typeface="Coco Gothic Bold"/>
                  <a:ea typeface="Coco Gothic Bold"/>
                  <a:cs typeface="Coco Gothic Bold"/>
                  <a:sym typeface="Coco Gothic Bold"/>
                </a:rPr>
                <a:t>WHAT</a:t>
              </a:r>
            </a:p>
          </p:txBody>
        </p:sp>
        <p:sp>
          <p:nvSpPr>
            <p:cNvPr name="TextBox 27" id="27"/>
            <p:cNvSpPr txBox="true"/>
            <p:nvPr/>
          </p:nvSpPr>
          <p:spPr>
            <a:xfrm rot="0">
              <a:off x="0" y="676981"/>
              <a:ext cx="7880269" cy="131310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086"/>
                </a:lnSpc>
              </a:pPr>
              <a:r>
                <a:rPr lang="en-US" b="true" sz="6762">
                  <a:solidFill>
                    <a:srgbClr val="000000"/>
                  </a:solidFill>
                  <a:latin typeface="ITC New Baskerville Semi-Bold"/>
                  <a:ea typeface="ITC New Baskerville Semi-Bold"/>
                  <a:cs typeface="ITC New Baskerville Semi-Bold"/>
                  <a:sym typeface="ITC New Baskerville Semi-Bold"/>
                </a:rPr>
                <a:t>YOUR GET</a:t>
              </a:r>
            </a:p>
          </p:txBody>
        </p:sp>
      </p:grpSp>
      <p:sp>
        <p:nvSpPr>
          <p:cNvPr name="TextBox 28" id="28"/>
          <p:cNvSpPr txBox="true"/>
          <p:nvPr/>
        </p:nvSpPr>
        <p:spPr>
          <a:xfrm rot="0">
            <a:off x="12939784" y="2623862"/>
            <a:ext cx="4319516" cy="33070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69"/>
              </a:lnSpc>
            </a:pPr>
            <a:r>
              <a:rPr lang="en-US" sz="2299" spc="367" b="true">
                <a:solidFill>
                  <a:srgbClr val="000000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Avatar Prompt</a:t>
            </a:r>
          </a:p>
          <a:p>
            <a:pPr algn="l">
              <a:lnSpc>
                <a:spcPts val="4369"/>
              </a:lnSpc>
            </a:pPr>
            <a:r>
              <a:rPr lang="en-US" sz="2299" spc="367" b="true">
                <a:solidFill>
                  <a:srgbClr val="000000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Instructions</a:t>
            </a:r>
          </a:p>
          <a:p>
            <a:pPr algn="l">
              <a:lnSpc>
                <a:spcPts val="4369"/>
              </a:lnSpc>
            </a:pPr>
            <a:r>
              <a:rPr lang="en-US" sz="2299" spc="367" b="true">
                <a:solidFill>
                  <a:srgbClr val="000000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30 minute Zoom</a:t>
            </a:r>
          </a:p>
          <a:p>
            <a:pPr algn="l">
              <a:lnSpc>
                <a:spcPts val="4369"/>
              </a:lnSpc>
            </a:pPr>
            <a:r>
              <a:rPr lang="en-US" sz="2299" spc="367" b="true">
                <a:solidFill>
                  <a:srgbClr val="000000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LOADS of Information on Your Perfect Customer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2723576" y="6652277"/>
            <a:ext cx="4535724" cy="5308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39"/>
              </a:lnSpc>
            </a:pPr>
            <a:r>
              <a:rPr lang="en-US" b="true" sz="3099" u="sng">
                <a:solidFill>
                  <a:srgbClr val="E5725C"/>
                </a:solidFill>
                <a:latin typeface="Evolve Sans Bold"/>
                <a:ea typeface="Evolve Sans Bold"/>
                <a:cs typeface="Evolve Sans Bold"/>
                <a:sym typeface="Evolve Sans Bold"/>
                <a:hlinkClick r:id="rId5" tooltip="https://2growmybiz.com/ai-avatar"/>
              </a:rPr>
              <a:t>2growmybiz.com/ai-avatar</a:t>
            </a:r>
            <a:r>
              <a:rPr lang="en-US" b="true" sz="3099" u="sng">
                <a:solidFill>
                  <a:srgbClr val="E5725C"/>
                </a:solidFill>
                <a:latin typeface="Evolve Sans Bold"/>
                <a:ea typeface="Evolve Sans Bold"/>
                <a:cs typeface="Evolve Sans Bold"/>
                <a:sym typeface="Evolve Sans Bold"/>
                <a:hlinkClick r:id="rId6" tooltip="https://2growmybiz.com/ai-avatar"/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FB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497762" y="4517539"/>
            <a:ext cx="6665943" cy="5381884"/>
          </a:xfrm>
          <a:custGeom>
            <a:avLst/>
            <a:gdLst/>
            <a:ahLst/>
            <a:cxnLst/>
            <a:rect r="r" b="b" t="t" l="l"/>
            <a:pathLst>
              <a:path h="5381884" w="6665943">
                <a:moveTo>
                  <a:pt x="0" y="0"/>
                </a:moveTo>
                <a:lnTo>
                  <a:pt x="6665944" y="0"/>
                </a:lnTo>
                <a:lnTo>
                  <a:pt x="6665944" y="5381884"/>
                </a:lnTo>
                <a:lnTo>
                  <a:pt x="0" y="53818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273841" y="1605631"/>
            <a:ext cx="6665943" cy="5381884"/>
          </a:xfrm>
          <a:custGeom>
            <a:avLst/>
            <a:gdLst/>
            <a:ahLst/>
            <a:cxnLst/>
            <a:rect r="r" b="b" t="t" l="l"/>
            <a:pathLst>
              <a:path h="5381884" w="6665943">
                <a:moveTo>
                  <a:pt x="0" y="0"/>
                </a:moveTo>
                <a:lnTo>
                  <a:pt x="6665943" y="0"/>
                </a:lnTo>
                <a:lnTo>
                  <a:pt x="6665943" y="5381884"/>
                </a:lnTo>
                <a:lnTo>
                  <a:pt x="0" y="53818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-5400000">
            <a:off x="1298866" y="1598702"/>
            <a:ext cx="1926830" cy="4524561"/>
            <a:chOff x="0" y="0"/>
            <a:chExt cx="4975860" cy="1168426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975860" cy="11684261"/>
            </a:xfrm>
            <a:custGeom>
              <a:avLst/>
              <a:gdLst/>
              <a:ahLst/>
              <a:cxnLst/>
              <a:rect r="r" b="b" t="t" l="l"/>
              <a:pathLst>
                <a:path h="11684261" w="4975860">
                  <a:moveTo>
                    <a:pt x="4975860" y="0"/>
                  </a:moveTo>
                  <a:lnTo>
                    <a:pt x="4975860" y="10813041"/>
                  </a:lnTo>
                  <a:lnTo>
                    <a:pt x="2486660" y="11684261"/>
                  </a:lnTo>
                  <a:lnTo>
                    <a:pt x="0" y="10813041"/>
                  </a:lnTo>
                  <a:lnTo>
                    <a:pt x="1270" y="10096761"/>
                  </a:lnTo>
                  <a:lnTo>
                    <a:pt x="6350" y="2801565"/>
                  </a:lnTo>
                  <a:lnTo>
                    <a:pt x="0" y="0"/>
                  </a:lnTo>
                  <a:lnTo>
                    <a:pt x="4975860" y="0"/>
                  </a:lnTo>
                  <a:close/>
                </a:path>
              </a:pathLst>
            </a:custGeom>
            <a:solidFill>
              <a:srgbClr val="444444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30741" y="4900597"/>
            <a:ext cx="3867359" cy="3086100"/>
            <a:chOff x="0" y="0"/>
            <a:chExt cx="1018564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018564" cy="812800"/>
            </a:xfrm>
            <a:custGeom>
              <a:avLst/>
              <a:gdLst/>
              <a:ahLst/>
              <a:cxnLst/>
              <a:rect r="r" b="b" t="t" l="l"/>
              <a:pathLst>
                <a:path h="812800" w="1018564">
                  <a:moveTo>
                    <a:pt x="0" y="0"/>
                  </a:moveTo>
                  <a:lnTo>
                    <a:pt x="1018564" y="0"/>
                  </a:lnTo>
                  <a:lnTo>
                    <a:pt x="1018564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28575"/>
              <a:ext cx="1018564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4668858" y="1759592"/>
            <a:ext cx="7115588" cy="4740761"/>
          </a:xfrm>
          <a:custGeom>
            <a:avLst/>
            <a:gdLst/>
            <a:ahLst/>
            <a:cxnLst/>
            <a:rect r="r" b="b" t="t" l="l"/>
            <a:pathLst>
              <a:path h="4740761" w="7115588">
                <a:moveTo>
                  <a:pt x="0" y="0"/>
                </a:moveTo>
                <a:lnTo>
                  <a:pt x="7115588" y="0"/>
                </a:lnTo>
                <a:lnTo>
                  <a:pt x="7115588" y="4740761"/>
                </a:lnTo>
                <a:lnTo>
                  <a:pt x="0" y="47407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409761" y="291067"/>
            <a:ext cx="8229600" cy="22376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spc="12">
                <a:solidFill>
                  <a:srgbClr val="171810"/>
                </a:solidFill>
                <a:latin typeface="Intro Rust"/>
                <a:ea typeface="Intro Rust"/>
                <a:cs typeface="Intro Rust"/>
                <a:sym typeface="Intro Rust"/>
              </a:rPr>
              <a:t>Biz Strategy offer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87096" y="3025763"/>
            <a:ext cx="2920592" cy="11042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960"/>
              </a:lnSpc>
            </a:pPr>
            <a:r>
              <a:rPr lang="en-US" sz="6400" spc="889">
                <a:solidFill>
                  <a:srgbClr val="E3E6E0"/>
                </a:solidFill>
                <a:latin typeface="Intro Rust"/>
                <a:ea typeface="Intro Rust"/>
                <a:cs typeface="Intro Rust"/>
                <a:sym typeface="Intro Rust"/>
              </a:rPr>
              <a:t>$147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18278" y="9583235"/>
            <a:ext cx="3145054" cy="3161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555555"/>
                </a:solidFill>
                <a:latin typeface="Evolve Sans"/>
                <a:ea typeface="Evolve Sans"/>
                <a:cs typeface="Evolve Sans"/>
                <a:sym typeface="Evolve Sans"/>
              </a:rPr>
              <a:t>2GrowMyBiz.com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790804" y="4176650"/>
            <a:ext cx="1956873" cy="5568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3199">
                <a:solidFill>
                  <a:srgbClr val="F14624"/>
                </a:solidFill>
                <a:latin typeface="Evolve Sans"/>
                <a:ea typeface="Evolve Sans"/>
                <a:cs typeface="Evolve Sans"/>
                <a:sym typeface="Evolve Sans"/>
              </a:rPr>
              <a:t>SAVE $50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53176" y="5138722"/>
            <a:ext cx="3394501" cy="26223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Business Strategy Plan gives you the clarity, insights, and actionable steps to scale your business and stand out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11928742" y="1036132"/>
            <a:ext cx="5910202" cy="1492564"/>
            <a:chOff x="0" y="0"/>
            <a:chExt cx="7880269" cy="1990085"/>
          </a:xfrm>
        </p:grpSpPr>
        <p:sp>
          <p:nvSpPr>
            <p:cNvPr name="TextBox 16" id="16"/>
            <p:cNvSpPr txBox="true"/>
            <p:nvPr/>
          </p:nvSpPr>
          <p:spPr>
            <a:xfrm rot="0">
              <a:off x="0" y="0"/>
              <a:ext cx="7880269" cy="6582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548"/>
                </a:lnSpc>
              </a:pPr>
              <a:r>
                <a:rPr lang="en-US" b="true" sz="3225" spc="599">
                  <a:solidFill>
                    <a:srgbClr val="000000"/>
                  </a:solidFill>
                  <a:latin typeface="Coco Gothic Bold"/>
                  <a:ea typeface="Coco Gothic Bold"/>
                  <a:cs typeface="Coco Gothic Bold"/>
                  <a:sym typeface="Coco Gothic Bold"/>
                </a:rPr>
                <a:t>WHAT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0" y="676981"/>
              <a:ext cx="7880269" cy="131310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086"/>
                </a:lnSpc>
              </a:pPr>
              <a:r>
                <a:rPr lang="en-US" b="true" sz="6762">
                  <a:solidFill>
                    <a:srgbClr val="000000"/>
                  </a:solidFill>
                  <a:latin typeface="ITC New Baskerville Semi-Bold"/>
                  <a:ea typeface="ITC New Baskerville Semi-Bold"/>
                  <a:cs typeface="ITC New Baskerville Semi-Bold"/>
                  <a:sym typeface="ITC New Baskerville Semi-Bold"/>
                </a:rPr>
                <a:t>YOUR GET</a:t>
              </a: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11928742" y="2623862"/>
            <a:ext cx="5910202" cy="38668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96567" indent="-248284" lvl="1">
              <a:lnSpc>
                <a:spcPts val="4369"/>
              </a:lnSpc>
              <a:buFont typeface="Arial"/>
              <a:buChar char="•"/>
            </a:pPr>
            <a:r>
              <a:rPr lang="en-US" b="true" sz="2299" spc="367">
                <a:solidFill>
                  <a:srgbClr val="000000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Marketing Foundation</a:t>
            </a:r>
          </a:p>
          <a:p>
            <a:pPr algn="l" marL="496567" indent="-248284" lvl="1">
              <a:lnSpc>
                <a:spcPts val="4369"/>
              </a:lnSpc>
              <a:buFont typeface="Arial"/>
              <a:buChar char="•"/>
            </a:pPr>
            <a:r>
              <a:rPr lang="en-US" b="true" sz="2299" spc="367">
                <a:solidFill>
                  <a:srgbClr val="000000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Actionable Insights to Drive Smarter Decisions</a:t>
            </a:r>
          </a:p>
          <a:p>
            <a:pPr algn="l" marL="496567" indent="-248284" lvl="1">
              <a:lnSpc>
                <a:spcPts val="4369"/>
              </a:lnSpc>
              <a:buFont typeface="Arial"/>
              <a:buChar char="•"/>
            </a:pPr>
            <a:r>
              <a:rPr lang="en-US" b="true" sz="2299" spc="367">
                <a:solidFill>
                  <a:srgbClr val="000000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Ideas Brainstorming to Unlock Your Business’s Potential</a:t>
            </a:r>
          </a:p>
          <a:p>
            <a:pPr algn="l" marL="496567" indent="-248284" lvl="1">
              <a:lnSpc>
                <a:spcPts val="4369"/>
              </a:lnSpc>
              <a:buFont typeface="Arial"/>
              <a:buChar char="•"/>
            </a:pPr>
            <a:r>
              <a:rPr lang="en-US" b="true" sz="2299" spc="367">
                <a:solidFill>
                  <a:srgbClr val="000000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Marketing Funnel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175116" y="9100050"/>
            <a:ext cx="7084184" cy="5308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39"/>
              </a:lnSpc>
            </a:pPr>
            <a:r>
              <a:rPr lang="en-US" b="true" sz="3099" u="sng">
                <a:solidFill>
                  <a:srgbClr val="E5725C"/>
                </a:solidFill>
                <a:latin typeface="Evolve Sans Bold"/>
                <a:ea typeface="Evolve Sans Bold"/>
                <a:cs typeface="Evolve Sans Bold"/>
                <a:sym typeface="Evolve Sans Bold"/>
                <a:hlinkClick r:id="rId5" tooltip="https://2growmybiz.com/ai-biz-strategy"/>
              </a:rPr>
              <a:t>https://2growmybiz.com/ai-biz-strategy 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2263606" y="7505064"/>
            <a:ext cx="4308109" cy="7714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00"/>
              </a:lnSpc>
            </a:pPr>
            <a:r>
              <a:rPr lang="en-US" sz="45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Over 40+ pages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FB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497762" y="4517539"/>
            <a:ext cx="6665943" cy="5381884"/>
          </a:xfrm>
          <a:custGeom>
            <a:avLst/>
            <a:gdLst/>
            <a:ahLst/>
            <a:cxnLst/>
            <a:rect r="r" b="b" t="t" l="l"/>
            <a:pathLst>
              <a:path h="5381884" w="6665943">
                <a:moveTo>
                  <a:pt x="0" y="0"/>
                </a:moveTo>
                <a:lnTo>
                  <a:pt x="6665944" y="0"/>
                </a:lnTo>
                <a:lnTo>
                  <a:pt x="6665944" y="5381884"/>
                </a:lnTo>
                <a:lnTo>
                  <a:pt x="0" y="53818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273841" y="1605631"/>
            <a:ext cx="6665943" cy="5381884"/>
          </a:xfrm>
          <a:custGeom>
            <a:avLst/>
            <a:gdLst/>
            <a:ahLst/>
            <a:cxnLst/>
            <a:rect r="r" b="b" t="t" l="l"/>
            <a:pathLst>
              <a:path h="5381884" w="6665943">
                <a:moveTo>
                  <a:pt x="0" y="0"/>
                </a:moveTo>
                <a:lnTo>
                  <a:pt x="6665943" y="0"/>
                </a:lnTo>
                <a:lnTo>
                  <a:pt x="6665943" y="5381884"/>
                </a:lnTo>
                <a:lnTo>
                  <a:pt x="0" y="53818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-5400000">
            <a:off x="1298866" y="1598702"/>
            <a:ext cx="1926830" cy="4524561"/>
            <a:chOff x="0" y="0"/>
            <a:chExt cx="4975860" cy="1168426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975860" cy="11684261"/>
            </a:xfrm>
            <a:custGeom>
              <a:avLst/>
              <a:gdLst/>
              <a:ahLst/>
              <a:cxnLst/>
              <a:rect r="r" b="b" t="t" l="l"/>
              <a:pathLst>
                <a:path h="11684261" w="4975860">
                  <a:moveTo>
                    <a:pt x="4975860" y="0"/>
                  </a:moveTo>
                  <a:lnTo>
                    <a:pt x="4975860" y="10813041"/>
                  </a:lnTo>
                  <a:lnTo>
                    <a:pt x="2486660" y="11684261"/>
                  </a:lnTo>
                  <a:lnTo>
                    <a:pt x="0" y="10813041"/>
                  </a:lnTo>
                  <a:lnTo>
                    <a:pt x="1270" y="10096761"/>
                  </a:lnTo>
                  <a:lnTo>
                    <a:pt x="6350" y="2801565"/>
                  </a:lnTo>
                  <a:lnTo>
                    <a:pt x="0" y="0"/>
                  </a:lnTo>
                  <a:lnTo>
                    <a:pt x="4975860" y="0"/>
                  </a:lnTo>
                  <a:close/>
                </a:path>
              </a:pathLst>
            </a:custGeom>
            <a:solidFill>
              <a:srgbClr val="444444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30741" y="4900597"/>
            <a:ext cx="3867359" cy="3086100"/>
            <a:chOff x="0" y="0"/>
            <a:chExt cx="1018564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018564" cy="812800"/>
            </a:xfrm>
            <a:custGeom>
              <a:avLst/>
              <a:gdLst/>
              <a:ahLst/>
              <a:cxnLst/>
              <a:rect r="r" b="b" t="t" l="l"/>
              <a:pathLst>
                <a:path h="812800" w="1018564">
                  <a:moveTo>
                    <a:pt x="0" y="0"/>
                  </a:moveTo>
                  <a:lnTo>
                    <a:pt x="1018564" y="0"/>
                  </a:lnTo>
                  <a:lnTo>
                    <a:pt x="1018564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28575"/>
              <a:ext cx="1018564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5008287" y="2324487"/>
            <a:ext cx="7060366" cy="3856725"/>
          </a:xfrm>
          <a:custGeom>
            <a:avLst/>
            <a:gdLst/>
            <a:ahLst/>
            <a:cxnLst/>
            <a:rect r="r" b="b" t="t" l="l"/>
            <a:pathLst>
              <a:path h="3856725" w="7060366">
                <a:moveTo>
                  <a:pt x="0" y="0"/>
                </a:moveTo>
                <a:lnTo>
                  <a:pt x="7060366" y="0"/>
                </a:lnTo>
                <a:lnTo>
                  <a:pt x="7060366" y="3856726"/>
                </a:lnTo>
                <a:lnTo>
                  <a:pt x="0" y="38567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409761" y="291067"/>
            <a:ext cx="9197051" cy="22376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spc="12">
                <a:solidFill>
                  <a:srgbClr val="171810"/>
                </a:solidFill>
                <a:latin typeface="Intro Rust"/>
                <a:ea typeface="Intro Rust"/>
                <a:cs typeface="Intro Rust"/>
                <a:sym typeface="Intro Rust"/>
              </a:rPr>
              <a:t>Automation Class offer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87096" y="3025763"/>
            <a:ext cx="2920592" cy="11042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960"/>
              </a:lnSpc>
            </a:pPr>
            <a:r>
              <a:rPr lang="en-US" sz="6400" spc="889">
                <a:solidFill>
                  <a:srgbClr val="E3E6E0"/>
                </a:solidFill>
                <a:latin typeface="Intro Rust"/>
                <a:ea typeface="Intro Rust"/>
                <a:cs typeface="Intro Rust"/>
                <a:sym typeface="Intro Rust"/>
              </a:rPr>
              <a:t>$47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74865" y="9419648"/>
            <a:ext cx="3145054" cy="3161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555555"/>
                </a:solidFill>
                <a:latin typeface="Evolve Sans"/>
                <a:ea typeface="Evolve Sans"/>
                <a:cs typeface="Evolve Sans"/>
                <a:sym typeface="Evolve Sans"/>
              </a:rPr>
              <a:t>2GrowMyBiz.com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790804" y="4176650"/>
            <a:ext cx="1956873" cy="5568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3199">
                <a:solidFill>
                  <a:srgbClr val="F14624"/>
                </a:solidFill>
                <a:latin typeface="Evolve Sans"/>
                <a:ea typeface="Evolve Sans"/>
                <a:cs typeface="Evolve Sans"/>
                <a:sym typeface="Evolve Sans"/>
              </a:rPr>
              <a:t>SAVE $50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53176" y="5138722"/>
            <a:ext cx="3394501" cy="21842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Learn about Automation and how it will help you to automate many of the processes in your Biz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11928742" y="1036132"/>
            <a:ext cx="5910202" cy="1492564"/>
            <a:chOff x="0" y="0"/>
            <a:chExt cx="7880269" cy="1990085"/>
          </a:xfrm>
        </p:grpSpPr>
        <p:sp>
          <p:nvSpPr>
            <p:cNvPr name="TextBox 16" id="16"/>
            <p:cNvSpPr txBox="true"/>
            <p:nvPr/>
          </p:nvSpPr>
          <p:spPr>
            <a:xfrm rot="0">
              <a:off x="0" y="0"/>
              <a:ext cx="7880269" cy="6582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548"/>
                </a:lnSpc>
              </a:pPr>
              <a:r>
                <a:rPr lang="en-US" b="true" sz="3225" spc="599">
                  <a:solidFill>
                    <a:srgbClr val="000000"/>
                  </a:solidFill>
                  <a:latin typeface="Coco Gothic Bold"/>
                  <a:ea typeface="Coco Gothic Bold"/>
                  <a:cs typeface="Coco Gothic Bold"/>
                  <a:sym typeface="Coco Gothic Bold"/>
                </a:rPr>
                <a:t>WHAT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0" y="676981"/>
              <a:ext cx="7880269" cy="131310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086"/>
                </a:lnSpc>
              </a:pPr>
              <a:r>
                <a:rPr lang="en-US" b="true" sz="6762">
                  <a:solidFill>
                    <a:srgbClr val="000000"/>
                  </a:solidFill>
                  <a:latin typeface="ITC New Baskerville Semi-Bold"/>
                  <a:ea typeface="ITC New Baskerville Semi-Bold"/>
                  <a:cs typeface="ITC New Baskerville Semi-Bold"/>
                  <a:sym typeface="ITC New Baskerville Semi-Bold"/>
                </a:rPr>
                <a:t>YOUR GET</a:t>
              </a: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12939784" y="2623862"/>
            <a:ext cx="4319516" cy="33070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69"/>
              </a:lnSpc>
            </a:pPr>
            <a:r>
              <a:rPr lang="en-US" sz="2299" spc="367" b="true">
                <a:solidFill>
                  <a:srgbClr val="000000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Avatar Prompt</a:t>
            </a:r>
          </a:p>
          <a:p>
            <a:pPr algn="l">
              <a:lnSpc>
                <a:spcPts val="4369"/>
              </a:lnSpc>
            </a:pPr>
            <a:r>
              <a:rPr lang="en-US" sz="2299" spc="367" b="true">
                <a:solidFill>
                  <a:srgbClr val="000000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Instructions</a:t>
            </a:r>
          </a:p>
          <a:p>
            <a:pPr algn="l">
              <a:lnSpc>
                <a:spcPts val="4369"/>
              </a:lnSpc>
            </a:pPr>
            <a:r>
              <a:rPr lang="en-US" sz="2299" spc="367" b="true">
                <a:solidFill>
                  <a:srgbClr val="000000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30 minute Zoom</a:t>
            </a:r>
          </a:p>
          <a:p>
            <a:pPr algn="l">
              <a:lnSpc>
                <a:spcPts val="4369"/>
              </a:lnSpc>
            </a:pPr>
            <a:r>
              <a:rPr lang="en-US" sz="2299" spc="367" b="true">
                <a:solidFill>
                  <a:srgbClr val="000000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LOADS of Information on Your Perfect Customer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2615981" y="9070745"/>
            <a:ext cx="4535724" cy="5308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39"/>
              </a:lnSpc>
            </a:pPr>
            <a:r>
              <a:rPr lang="en-US" sz="3099" b="true">
                <a:solidFill>
                  <a:srgbClr val="E5725C"/>
                </a:solidFill>
                <a:latin typeface="Evolve Sans Bold"/>
                <a:ea typeface="Evolve Sans Bold"/>
                <a:cs typeface="Evolve Sans Bold"/>
                <a:sym typeface="Evolve Sans Bold"/>
              </a:rPr>
              <a:t>2GrowMyBiz.com/?????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FB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78673" y="1113631"/>
            <a:ext cx="16530654" cy="8435861"/>
            <a:chOff x="0" y="0"/>
            <a:chExt cx="4353753" cy="222179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53752" cy="2221791"/>
            </a:xfrm>
            <a:custGeom>
              <a:avLst/>
              <a:gdLst/>
              <a:ahLst/>
              <a:cxnLst/>
              <a:rect r="r" b="b" t="t" l="l"/>
              <a:pathLst>
                <a:path h="2221791" w="4353752">
                  <a:moveTo>
                    <a:pt x="0" y="0"/>
                  </a:moveTo>
                  <a:lnTo>
                    <a:pt x="4353752" y="0"/>
                  </a:lnTo>
                  <a:lnTo>
                    <a:pt x="4353752" y="2221791"/>
                  </a:lnTo>
                  <a:lnTo>
                    <a:pt x="0" y="2221791"/>
                  </a:lnTo>
                  <a:close/>
                </a:path>
              </a:pathLst>
            </a:custGeom>
            <a:solidFill>
              <a:srgbClr val="F2F1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353753" cy="22598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0" y="0"/>
            <a:ext cx="18288000" cy="701414"/>
            <a:chOff x="0" y="0"/>
            <a:chExt cx="4816593" cy="18473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816592" cy="184734"/>
            </a:xfrm>
            <a:custGeom>
              <a:avLst/>
              <a:gdLst/>
              <a:ahLst/>
              <a:cxnLst/>
              <a:rect r="r" b="b" t="t" l="l"/>
              <a:pathLst>
                <a:path h="184734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84734"/>
                  </a:lnTo>
                  <a:lnTo>
                    <a:pt x="0" y="184734"/>
                  </a:lnTo>
                  <a:close/>
                </a:path>
              </a:pathLst>
            </a:custGeom>
            <a:solidFill>
              <a:srgbClr val="7E73FE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816593" cy="2228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7346851" y="244455"/>
            <a:ext cx="212503" cy="212503"/>
            <a:chOff x="0" y="0"/>
            <a:chExt cx="55968" cy="5596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55968" cy="55968"/>
            </a:xfrm>
            <a:custGeom>
              <a:avLst/>
              <a:gdLst/>
              <a:ahLst/>
              <a:cxnLst/>
              <a:rect r="r" b="b" t="t" l="l"/>
              <a:pathLst>
                <a:path h="55968" w="55968">
                  <a:moveTo>
                    <a:pt x="0" y="0"/>
                  </a:moveTo>
                  <a:lnTo>
                    <a:pt x="55968" y="0"/>
                  </a:lnTo>
                  <a:lnTo>
                    <a:pt x="55968" y="55968"/>
                  </a:lnTo>
                  <a:lnTo>
                    <a:pt x="0" y="5596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55968" cy="940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6908454" y="227063"/>
            <a:ext cx="247288" cy="247288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17750463" y="251691"/>
            <a:ext cx="198031" cy="198031"/>
          </a:xfrm>
          <a:custGeom>
            <a:avLst/>
            <a:gdLst/>
            <a:ahLst/>
            <a:cxnLst/>
            <a:rect r="r" b="b" t="t" l="l"/>
            <a:pathLst>
              <a:path h="198031" w="198031">
                <a:moveTo>
                  <a:pt x="0" y="0"/>
                </a:moveTo>
                <a:lnTo>
                  <a:pt x="198032" y="0"/>
                </a:lnTo>
                <a:lnTo>
                  <a:pt x="198032" y="198032"/>
                </a:lnTo>
                <a:lnTo>
                  <a:pt x="0" y="1980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388420" y="227063"/>
            <a:ext cx="369087" cy="247288"/>
          </a:xfrm>
          <a:custGeom>
            <a:avLst/>
            <a:gdLst/>
            <a:ahLst/>
            <a:cxnLst/>
            <a:rect r="r" b="b" t="t" l="l"/>
            <a:pathLst>
              <a:path h="247288" w="369087">
                <a:moveTo>
                  <a:pt x="0" y="0"/>
                </a:moveTo>
                <a:lnTo>
                  <a:pt x="369087" y="0"/>
                </a:lnTo>
                <a:lnTo>
                  <a:pt x="369087" y="247288"/>
                </a:lnTo>
                <a:lnTo>
                  <a:pt x="0" y="2472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7918875" y="1936920"/>
            <a:ext cx="2450250" cy="2085776"/>
          </a:xfrm>
          <a:custGeom>
            <a:avLst/>
            <a:gdLst/>
            <a:ahLst/>
            <a:cxnLst/>
            <a:rect r="r" b="b" t="t" l="l"/>
            <a:pathLst>
              <a:path h="2085776" w="2450250">
                <a:moveTo>
                  <a:pt x="0" y="0"/>
                </a:moveTo>
                <a:lnTo>
                  <a:pt x="2450250" y="0"/>
                </a:lnTo>
                <a:lnTo>
                  <a:pt x="2450250" y="2085775"/>
                </a:lnTo>
                <a:lnTo>
                  <a:pt x="0" y="20857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3308004" y="4180688"/>
            <a:ext cx="11671991" cy="1842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439"/>
              </a:lnSpc>
            </a:pPr>
            <a:r>
              <a:rPr lang="en-US" sz="9600" b="true">
                <a:solidFill>
                  <a:srgbClr val="09124D"/>
                </a:solidFill>
                <a:latin typeface="Neo Tech Bold"/>
                <a:ea typeface="Neo Tech Bold"/>
                <a:cs typeface="Neo Tech Bold"/>
                <a:sym typeface="Neo Tech Bold"/>
              </a:rPr>
              <a:t>Lesson Objective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4210572" y="6246807"/>
            <a:ext cx="9866856" cy="31912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9124D"/>
                </a:solidFill>
                <a:latin typeface="Prompt"/>
                <a:ea typeface="Prompt"/>
                <a:cs typeface="Prompt"/>
                <a:sym typeface="Prompt"/>
              </a:rPr>
              <a:t>Repurposing content is a highly effective strategy for maximizing the value of your efforts while minimizing the time and resources needed to create entirely new materials. 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9124D"/>
                </a:solidFill>
                <a:latin typeface="Prompt"/>
                <a:ea typeface="Prompt"/>
                <a:cs typeface="Prompt"/>
                <a:sym typeface="Prompt"/>
              </a:rPr>
              <a:t>We will Repurpose a video to create other marketing materials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FB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78673" y="1332706"/>
            <a:ext cx="16530654" cy="8435861"/>
            <a:chOff x="0" y="0"/>
            <a:chExt cx="4353753" cy="222179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53752" cy="2221791"/>
            </a:xfrm>
            <a:custGeom>
              <a:avLst/>
              <a:gdLst/>
              <a:ahLst/>
              <a:cxnLst/>
              <a:rect r="r" b="b" t="t" l="l"/>
              <a:pathLst>
                <a:path h="2221791" w="4353752">
                  <a:moveTo>
                    <a:pt x="0" y="0"/>
                  </a:moveTo>
                  <a:lnTo>
                    <a:pt x="4353752" y="0"/>
                  </a:lnTo>
                  <a:lnTo>
                    <a:pt x="4353752" y="2221791"/>
                  </a:lnTo>
                  <a:lnTo>
                    <a:pt x="0" y="2221791"/>
                  </a:lnTo>
                  <a:close/>
                </a:path>
              </a:pathLst>
            </a:custGeom>
            <a:solidFill>
              <a:srgbClr val="F2F1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353753" cy="22598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0" y="0"/>
            <a:ext cx="18288000" cy="701414"/>
            <a:chOff x="0" y="0"/>
            <a:chExt cx="4816593" cy="18473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816592" cy="184734"/>
            </a:xfrm>
            <a:custGeom>
              <a:avLst/>
              <a:gdLst/>
              <a:ahLst/>
              <a:cxnLst/>
              <a:rect r="r" b="b" t="t" l="l"/>
              <a:pathLst>
                <a:path h="184734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84734"/>
                  </a:lnTo>
                  <a:lnTo>
                    <a:pt x="0" y="184734"/>
                  </a:lnTo>
                  <a:close/>
                </a:path>
              </a:pathLst>
            </a:custGeom>
            <a:solidFill>
              <a:srgbClr val="7E73FE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816593" cy="2228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7346851" y="244455"/>
            <a:ext cx="212503" cy="212503"/>
            <a:chOff x="0" y="0"/>
            <a:chExt cx="55968" cy="5596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55968" cy="55968"/>
            </a:xfrm>
            <a:custGeom>
              <a:avLst/>
              <a:gdLst/>
              <a:ahLst/>
              <a:cxnLst/>
              <a:rect r="r" b="b" t="t" l="l"/>
              <a:pathLst>
                <a:path h="55968" w="55968">
                  <a:moveTo>
                    <a:pt x="0" y="0"/>
                  </a:moveTo>
                  <a:lnTo>
                    <a:pt x="55968" y="0"/>
                  </a:lnTo>
                  <a:lnTo>
                    <a:pt x="55968" y="55968"/>
                  </a:lnTo>
                  <a:lnTo>
                    <a:pt x="0" y="5596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55968" cy="940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6908454" y="227063"/>
            <a:ext cx="247288" cy="247288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17750463" y="251691"/>
            <a:ext cx="198031" cy="198031"/>
          </a:xfrm>
          <a:custGeom>
            <a:avLst/>
            <a:gdLst/>
            <a:ahLst/>
            <a:cxnLst/>
            <a:rect r="r" b="b" t="t" l="l"/>
            <a:pathLst>
              <a:path h="198031" w="198031">
                <a:moveTo>
                  <a:pt x="0" y="0"/>
                </a:moveTo>
                <a:lnTo>
                  <a:pt x="198032" y="0"/>
                </a:lnTo>
                <a:lnTo>
                  <a:pt x="198032" y="198032"/>
                </a:lnTo>
                <a:lnTo>
                  <a:pt x="0" y="1980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388420" y="227063"/>
            <a:ext cx="369087" cy="247288"/>
          </a:xfrm>
          <a:custGeom>
            <a:avLst/>
            <a:gdLst/>
            <a:ahLst/>
            <a:cxnLst/>
            <a:rect r="r" b="b" t="t" l="l"/>
            <a:pathLst>
              <a:path h="247288" w="369087">
                <a:moveTo>
                  <a:pt x="0" y="0"/>
                </a:moveTo>
                <a:lnTo>
                  <a:pt x="369087" y="0"/>
                </a:lnTo>
                <a:lnTo>
                  <a:pt x="369087" y="247288"/>
                </a:lnTo>
                <a:lnTo>
                  <a:pt x="0" y="2472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0">
            <a:off x="2094808" y="3758515"/>
            <a:ext cx="671179" cy="671179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2094808" y="5067911"/>
            <a:ext cx="671179" cy="671179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2094808" y="6606268"/>
            <a:ext cx="671179" cy="671179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5" id="25"/>
          <p:cNvSpPr/>
          <p:nvPr/>
        </p:nvSpPr>
        <p:spPr>
          <a:xfrm flipH="false" flipV="false" rot="0">
            <a:off x="11269773" y="3825943"/>
            <a:ext cx="5018049" cy="4114800"/>
          </a:xfrm>
          <a:custGeom>
            <a:avLst/>
            <a:gdLst/>
            <a:ahLst/>
            <a:cxnLst/>
            <a:rect r="r" b="b" t="t" l="l"/>
            <a:pathLst>
              <a:path h="4114800" w="5018049">
                <a:moveTo>
                  <a:pt x="0" y="0"/>
                </a:moveTo>
                <a:lnTo>
                  <a:pt x="5018049" y="0"/>
                </a:lnTo>
                <a:lnTo>
                  <a:pt x="50180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2094808" y="1594735"/>
            <a:ext cx="7715323" cy="1847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439"/>
              </a:lnSpc>
            </a:pPr>
            <a:r>
              <a:rPr lang="en-US" sz="9600" b="true">
                <a:solidFill>
                  <a:srgbClr val="09124D"/>
                </a:solidFill>
                <a:latin typeface="Neo Tech Bold"/>
                <a:ea typeface="Neo Tech Bold"/>
                <a:cs typeface="Neo Tech Bold"/>
                <a:sym typeface="Neo Tech Bold"/>
              </a:rPr>
              <a:t>WHY?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2237904" y="3811246"/>
            <a:ext cx="384987" cy="637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79"/>
              </a:lnSpc>
            </a:pPr>
            <a:r>
              <a:rPr lang="en-US" b="true" sz="3999">
                <a:solidFill>
                  <a:srgbClr val="7E73FE"/>
                </a:solidFill>
                <a:latin typeface="Neo Tech Bold"/>
                <a:ea typeface="Neo Tech Bold"/>
                <a:cs typeface="Neo Tech Bold"/>
                <a:sym typeface="Neo Tech Bold"/>
              </a:rPr>
              <a:t>1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2237904" y="5101550"/>
            <a:ext cx="384987" cy="637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79"/>
              </a:lnSpc>
            </a:pPr>
            <a:r>
              <a:rPr lang="en-US" b="true" sz="3999">
                <a:solidFill>
                  <a:srgbClr val="7E73FE"/>
                </a:solidFill>
                <a:latin typeface="Neo Tech Bold"/>
                <a:ea typeface="Neo Tech Bold"/>
                <a:cs typeface="Neo Tech Bold"/>
                <a:sym typeface="Neo Tech Bold"/>
              </a:rPr>
              <a:t>2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3036971" y="5092025"/>
            <a:ext cx="6773160" cy="9352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b="true">
                <a:solidFill>
                  <a:srgbClr val="09124D"/>
                </a:solidFill>
                <a:latin typeface="Prompt Bold"/>
                <a:ea typeface="Prompt Bold"/>
                <a:cs typeface="Prompt Bold"/>
                <a:sym typeface="Prompt Bold"/>
              </a:rPr>
              <a:t>Boost Engagement and Conversion Rates</a:t>
            </a:r>
            <a:r>
              <a:rPr lang="en-US" sz="1800">
                <a:solidFill>
                  <a:srgbClr val="09124D"/>
                </a:solidFill>
                <a:latin typeface="Prompt"/>
                <a:ea typeface="Prompt"/>
                <a:cs typeface="Prompt"/>
                <a:sym typeface="Prompt"/>
              </a:rPr>
              <a:t> - Repurposing allows you to reinforce your message across multiple touchpoints, increasing the likelihood of engagement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2237904" y="6658957"/>
            <a:ext cx="384987" cy="637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79"/>
              </a:lnSpc>
            </a:pPr>
            <a:r>
              <a:rPr lang="en-US" b="true" sz="3999">
                <a:solidFill>
                  <a:srgbClr val="7E73FE"/>
                </a:solidFill>
                <a:latin typeface="Neo Tech Bold"/>
                <a:ea typeface="Neo Tech Bold"/>
                <a:cs typeface="Neo Tech Bold"/>
                <a:sym typeface="Neo Tech Bold"/>
              </a:rPr>
              <a:t>3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3036971" y="6604389"/>
            <a:ext cx="6773160" cy="9352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b="true">
                <a:solidFill>
                  <a:srgbClr val="09124D"/>
                </a:solidFill>
                <a:latin typeface="Prompt Bold"/>
                <a:ea typeface="Prompt Bold"/>
                <a:cs typeface="Prompt Bold"/>
                <a:sym typeface="Prompt Bold"/>
              </a:rPr>
              <a:t>Maintain Consistency in Brand Messaging</a:t>
            </a:r>
            <a:r>
              <a:rPr lang="en-US" sz="1800">
                <a:solidFill>
                  <a:srgbClr val="09124D"/>
                </a:solidFill>
                <a:latin typeface="Prompt"/>
                <a:ea typeface="Prompt"/>
                <a:cs typeface="Prompt"/>
                <a:sym typeface="Prompt"/>
              </a:rPr>
              <a:t> - This ensures consistency in your brand voice and messaging across platforms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3036971" y="3777523"/>
            <a:ext cx="6773160" cy="9352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b="true">
                <a:solidFill>
                  <a:srgbClr val="09124D"/>
                </a:solidFill>
                <a:latin typeface="Prompt Bold"/>
                <a:ea typeface="Prompt Bold"/>
                <a:cs typeface="Prompt Bold"/>
                <a:sym typeface="Prompt Bold"/>
              </a:rPr>
              <a:t>Save Time and Resources</a:t>
            </a:r>
            <a:r>
              <a:rPr lang="en-US" sz="1800">
                <a:solidFill>
                  <a:srgbClr val="09124D"/>
                </a:solidFill>
                <a:latin typeface="Prompt"/>
                <a:ea typeface="Prompt"/>
                <a:cs typeface="Prompt"/>
                <a:sym typeface="Prompt"/>
              </a:rPr>
              <a:t> - Creating new content from scratch can be time-intensive and costly. Repurposing allows you to leverage the effort already invested</a:t>
            </a:r>
          </a:p>
        </p:txBody>
      </p:sp>
      <p:grpSp>
        <p:nvGrpSpPr>
          <p:cNvPr name="Group 33" id="33"/>
          <p:cNvGrpSpPr/>
          <p:nvPr/>
        </p:nvGrpSpPr>
        <p:grpSpPr>
          <a:xfrm rot="0">
            <a:off x="2094808" y="8006683"/>
            <a:ext cx="671179" cy="671179"/>
            <a:chOff x="0" y="0"/>
            <a:chExt cx="812800" cy="812800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5" id="35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36" id="36"/>
          <p:cNvSpPr txBox="true"/>
          <p:nvPr/>
        </p:nvSpPr>
        <p:spPr>
          <a:xfrm rot="0">
            <a:off x="2237904" y="8059372"/>
            <a:ext cx="384987" cy="637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79"/>
              </a:lnSpc>
            </a:pPr>
            <a:r>
              <a:rPr lang="en-US" b="true" sz="3999">
                <a:solidFill>
                  <a:srgbClr val="7E73FE"/>
                </a:solidFill>
                <a:latin typeface="Neo Tech Bold"/>
                <a:ea typeface="Neo Tech Bold"/>
                <a:cs typeface="Neo Tech Bold"/>
                <a:sym typeface="Neo Tech Bold"/>
              </a:rPr>
              <a:t>4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3036971" y="8004804"/>
            <a:ext cx="6773160" cy="9352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b="true">
                <a:solidFill>
                  <a:srgbClr val="09124D"/>
                </a:solidFill>
                <a:latin typeface="Prompt Bold"/>
                <a:ea typeface="Prompt Bold"/>
                <a:cs typeface="Prompt Bold"/>
                <a:sym typeface="Prompt Bold"/>
              </a:rPr>
              <a:t>Maximize Return on Investment (ROI) </a:t>
            </a:r>
            <a:r>
              <a:rPr lang="en-US" sz="1800">
                <a:solidFill>
                  <a:srgbClr val="09124D"/>
                </a:solidFill>
                <a:latin typeface="Prompt"/>
                <a:ea typeface="Prompt"/>
                <a:cs typeface="Prompt"/>
                <a:sym typeface="Prompt"/>
              </a:rPr>
              <a:t>- Repurposing ensures that this investment pays off by multiplying the ways in which you can use and distribute the content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FB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78673" y="1275556"/>
            <a:ext cx="16530654" cy="8435861"/>
            <a:chOff x="0" y="0"/>
            <a:chExt cx="4353753" cy="222179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53752" cy="2221791"/>
            </a:xfrm>
            <a:custGeom>
              <a:avLst/>
              <a:gdLst/>
              <a:ahLst/>
              <a:cxnLst/>
              <a:rect r="r" b="b" t="t" l="l"/>
              <a:pathLst>
                <a:path h="2221791" w="4353752">
                  <a:moveTo>
                    <a:pt x="0" y="0"/>
                  </a:moveTo>
                  <a:lnTo>
                    <a:pt x="4353752" y="0"/>
                  </a:lnTo>
                  <a:lnTo>
                    <a:pt x="4353752" y="2221791"/>
                  </a:lnTo>
                  <a:lnTo>
                    <a:pt x="0" y="2221791"/>
                  </a:lnTo>
                  <a:close/>
                </a:path>
              </a:pathLst>
            </a:custGeom>
            <a:solidFill>
              <a:srgbClr val="F2F1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353753" cy="22598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0" y="0"/>
            <a:ext cx="18288000" cy="701414"/>
            <a:chOff x="0" y="0"/>
            <a:chExt cx="4816593" cy="18473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816592" cy="184734"/>
            </a:xfrm>
            <a:custGeom>
              <a:avLst/>
              <a:gdLst/>
              <a:ahLst/>
              <a:cxnLst/>
              <a:rect r="r" b="b" t="t" l="l"/>
              <a:pathLst>
                <a:path h="184734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84734"/>
                  </a:lnTo>
                  <a:lnTo>
                    <a:pt x="0" y="184734"/>
                  </a:lnTo>
                  <a:close/>
                </a:path>
              </a:pathLst>
            </a:custGeom>
            <a:solidFill>
              <a:srgbClr val="7E73FE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816593" cy="2228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7346851" y="244455"/>
            <a:ext cx="212503" cy="212503"/>
            <a:chOff x="0" y="0"/>
            <a:chExt cx="55968" cy="5596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55968" cy="55968"/>
            </a:xfrm>
            <a:custGeom>
              <a:avLst/>
              <a:gdLst/>
              <a:ahLst/>
              <a:cxnLst/>
              <a:rect r="r" b="b" t="t" l="l"/>
              <a:pathLst>
                <a:path h="55968" w="55968">
                  <a:moveTo>
                    <a:pt x="0" y="0"/>
                  </a:moveTo>
                  <a:lnTo>
                    <a:pt x="55968" y="0"/>
                  </a:lnTo>
                  <a:lnTo>
                    <a:pt x="55968" y="55968"/>
                  </a:lnTo>
                  <a:lnTo>
                    <a:pt x="0" y="5596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55968" cy="940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6908454" y="227063"/>
            <a:ext cx="247288" cy="247288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17750463" y="251691"/>
            <a:ext cx="198031" cy="198031"/>
          </a:xfrm>
          <a:custGeom>
            <a:avLst/>
            <a:gdLst/>
            <a:ahLst/>
            <a:cxnLst/>
            <a:rect r="r" b="b" t="t" l="l"/>
            <a:pathLst>
              <a:path h="198031" w="198031">
                <a:moveTo>
                  <a:pt x="0" y="0"/>
                </a:moveTo>
                <a:lnTo>
                  <a:pt x="198032" y="0"/>
                </a:lnTo>
                <a:lnTo>
                  <a:pt x="198032" y="198032"/>
                </a:lnTo>
                <a:lnTo>
                  <a:pt x="0" y="1980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388420" y="227063"/>
            <a:ext cx="369087" cy="247288"/>
          </a:xfrm>
          <a:custGeom>
            <a:avLst/>
            <a:gdLst/>
            <a:ahLst/>
            <a:cxnLst/>
            <a:rect r="r" b="b" t="t" l="l"/>
            <a:pathLst>
              <a:path h="247288" w="369087">
                <a:moveTo>
                  <a:pt x="0" y="0"/>
                </a:moveTo>
                <a:lnTo>
                  <a:pt x="369087" y="0"/>
                </a:lnTo>
                <a:lnTo>
                  <a:pt x="369087" y="247288"/>
                </a:lnTo>
                <a:lnTo>
                  <a:pt x="0" y="2472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0">
            <a:off x="2094808" y="3758515"/>
            <a:ext cx="671179" cy="671179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2094808" y="5010761"/>
            <a:ext cx="671179" cy="671179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2094808" y="6606268"/>
            <a:ext cx="671179" cy="671179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5" id="25"/>
          <p:cNvSpPr/>
          <p:nvPr/>
        </p:nvSpPr>
        <p:spPr>
          <a:xfrm flipH="false" flipV="false" rot="0">
            <a:off x="11269773" y="3825943"/>
            <a:ext cx="5018049" cy="4114800"/>
          </a:xfrm>
          <a:custGeom>
            <a:avLst/>
            <a:gdLst/>
            <a:ahLst/>
            <a:cxnLst/>
            <a:rect r="r" b="b" t="t" l="l"/>
            <a:pathLst>
              <a:path h="4114800" w="5018049">
                <a:moveTo>
                  <a:pt x="0" y="0"/>
                </a:moveTo>
                <a:lnTo>
                  <a:pt x="5018049" y="0"/>
                </a:lnTo>
                <a:lnTo>
                  <a:pt x="50180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2094808" y="1594735"/>
            <a:ext cx="7715323" cy="1847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439"/>
              </a:lnSpc>
            </a:pPr>
            <a:r>
              <a:rPr lang="en-US" sz="9600" b="true">
                <a:solidFill>
                  <a:srgbClr val="09124D"/>
                </a:solidFill>
                <a:latin typeface="Neo Tech Bold"/>
                <a:ea typeface="Neo Tech Bold"/>
                <a:cs typeface="Neo Tech Bold"/>
                <a:sym typeface="Neo Tech Bold"/>
              </a:rPr>
              <a:t>Our Tasks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2237904" y="3811246"/>
            <a:ext cx="384987" cy="637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79"/>
              </a:lnSpc>
            </a:pPr>
            <a:r>
              <a:rPr lang="en-US" b="true" sz="3999">
                <a:solidFill>
                  <a:srgbClr val="7E73FE"/>
                </a:solidFill>
                <a:latin typeface="Neo Tech Bold"/>
                <a:ea typeface="Neo Tech Bold"/>
                <a:cs typeface="Neo Tech Bold"/>
                <a:sym typeface="Neo Tech Bold"/>
              </a:rPr>
              <a:t>1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2237904" y="5044400"/>
            <a:ext cx="384987" cy="637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79"/>
              </a:lnSpc>
            </a:pPr>
            <a:r>
              <a:rPr lang="en-US" b="true" sz="3999">
                <a:solidFill>
                  <a:srgbClr val="7E73FE"/>
                </a:solidFill>
                <a:latin typeface="Neo Tech Bold"/>
                <a:ea typeface="Neo Tech Bold"/>
                <a:cs typeface="Neo Tech Bold"/>
                <a:sym typeface="Neo Tech Bold"/>
              </a:rPr>
              <a:t>2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3036971" y="5034875"/>
            <a:ext cx="6773160" cy="3066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b="true">
                <a:solidFill>
                  <a:srgbClr val="09124D"/>
                </a:solidFill>
                <a:latin typeface="Prompt Bold"/>
                <a:ea typeface="Prompt Bold"/>
                <a:cs typeface="Prompt Bold"/>
                <a:sym typeface="Prompt Bold"/>
              </a:rPr>
              <a:t>Turn Transcripts into Blog Posts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2237904" y="6658957"/>
            <a:ext cx="384987" cy="637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79"/>
              </a:lnSpc>
            </a:pPr>
            <a:r>
              <a:rPr lang="en-US" b="true" sz="3999">
                <a:solidFill>
                  <a:srgbClr val="7E73FE"/>
                </a:solidFill>
                <a:latin typeface="Neo Tech Bold"/>
                <a:ea typeface="Neo Tech Bold"/>
                <a:cs typeface="Neo Tech Bold"/>
                <a:sym typeface="Neo Tech Bold"/>
              </a:rPr>
              <a:t>3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3036971" y="6604389"/>
            <a:ext cx="6773160" cy="3066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b="true">
                <a:solidFill>
                  <a:srgbClr val="09124D"/>
                </a:solidFill>
                <a:latin typeface="Prompt Bold"/>
                <a:ea typeface="Prompt Bold"/>
                <a:cs typeface="Prompt Bold"/>
                <a:sym typeface="Prompt Bold"/>
              </a:rPr>
              <a:t>Creating a Newsletter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3036971" y="3777523"/>
            <a:ext cx="6773160" cy="3066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b="true">
                <a:solidFill>
                  <a:srgbClr val="09124D"/>
                </a:solidFill>
                <a:latin typeface="Prompt Bold"/>
                <a:ea typeface="Prompt Bold"/>
                <a:cs typeface="Prompt Bold"/>
                <a:sym typeface="Prompt Bold"/>
              </a:rPr>
              <a:t>Transcribe Video Content</a:t>
            </a:r>
          </a:p>
        </p:txBody>
      </p:sp>
      <p:grpSp>
        <p:nvGrpSpPr>
          <p:cNvPr name="Group 33" id="33"/>
          <p:cNvGrpSpPr/>
          <p:nvPr/>
        </p:nvGrpSpPr>
        <p:grpSpPr>
          <a:xfrm rot="0">
            <a:off x="2094808" y="8006683"/>
            <a:ext cx="671179" cy="671179"/>
            <a:chOff x="0" y="0"/>
            <a:chExt cx="812800" cy="812800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5" id="35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36" id="36"/>
          <p:cNvSpPr txBox="true"/>
          <p:nvPr/>
        </p:nvSpPr>
        <p:spPr>
          <a:xfrm rot="0">
            <a:off x="2237904" y="8059372"/>
            <a:ext cx="384987" cy="637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79"/>
              </a:lnSpc>
            </a:pPr>
            <a:r>
              <a:rPr lang="en-US" b="true" sz="3999">
                <a:solidFill>
                  <a:srgbClr val="7E73FE"/>
                </a:solidFill>
                <a:latin typeface="Neo Tech Bold"/>
                <a:ea typeface="Neo Tech Bold"/>
                <a:cs typeface="Neo Tech Bold"/>
                <a:sym typeface="Neo Tech Bold"/>
              </a:rPr>
              <a:t>4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3036971" y="8004804"/>
            <a:ext cx="6773160" cy="3066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b="true">
                <a:solidFill>
                  <a:srgbClr val="09124D"/>
                </a:solidFill>
                <a:latin typeface="Prompt Bold"/>
                <a:ea typeface="Prompt Bold"/>
                <a:cs typeface="Prompt Bold"/>
                <a:sym typeface="Prompt Bold"/>
              </a:rPr>
              <a:t>Writing Nurturing Emails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FB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78673" y="1113631"/>
            <a:ext cx="16530654" cy="8435861"/>
            <a:chOff x="0" y="0"/>
            <a:chExt cx="4353753" cy="222179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53752" cy="2221791"/>
            </a:xfrm>
            <a:custGeom>
              <a:avLst/>
              <a:gdLst/>
              <a:ahLst/>
              <a:cxnLst/>
              <a:rect r="r" b="b" t="t" l="l"/>
              <a:pathLst>
                <a:path h="2221791" w="4353752">
                  <a:moveTo>
                    <a:pt x="0" y="0"/>
                  </a:moveTo>
                  <a:lnTo>
                    <a:pt x="4353752" y="0"/>
                  </a:lnTo>
                  <a:lnTo>
                    <a:pt x="4353752" y="2221791"/>
                  </a:lnTo>
                  <a:lnTo>
                    <a:pt x="0" y="2221791"/>
                  </a:lnTo>
                  <a:close/>
                </a:path>
              </a:pathLst>
            </a:custGeom>
            <a:solidFill>
              <a:srgbClr val="F2F1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353753" cy="22598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0" y="0"/>
            <a:ext cx="18288000" cy="701414"/>
            <a:chOff x="0" y="0"/>
            <a:chExt cx="4816593" cy="18473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816592" cy="184734"/>
            </a:xfrm>
            <a:custGeom>
              <a:avLst/>
              <a:gdLst/>
              <a:ahLst/>
              <a:cxnLst/>
              <a:rect r="r" b="b" t="t" l="l"/>
              <a:pathLst>
                <a:path h="184734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84734"/>
                  </a:lnTo>
                  <a:lnTo>
                    <a:pt x="0" y="184734"/>
                  </a:lnTo>
                  <a:close/>
                </a:path>
              </a:pathLst>
            </a:custGeom>
            <a:solidFill>
              <a:srgbClr val="7E73FE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816593" cy="2228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7346851" y="244455"/>
            <a:ext cx="212503" cy="212503"/>
            <a:chOff x="0" y="0"/>
            <a:chExt cx="55968" cy="5596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55968" cy="55968"/>
            </a:xfrm>
            <a:custGeom>
              <a:avLst/>
              <a:gdLst/>
              <a:ahLst/>
              <a:cxnLst/>
              <a:rect r="r" b="b" t="t" l="l"/>
              <a:pathLst>
                <a:path h="55968" w="55968">
                  <a:moveTo>
                    <a:pt x="0" y="0"/>
                  </a:moveTo>
                  <a:lnTo>
                    <a:pt x="55968" y="0"/>
                  </a:lnTo>
                  <a:lnTo>
                    <a:pt x="55968" y="55968"/>
                  </a:lnTo>
                  <a:lnTo>
                    <a:pt x="0" y="5596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55968" cy="940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6908454" y="227063"/>
            <a:ext cx="247288" cy="247288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17750463" y="251691"/>
            <a:ext cx="198031" cy="198031"/>
          </a:xfrm>
          <a:custGeom>
            <a:avLst/>
            <a:gdLst/>
            <a:ahLst/>
            <a:cxnLst/>
            <a:rect r="r" b="b" t="t" l="l"/>
            <a:pathLst>
              <a:path h="198031" w="198031">
                <a:moveTo>
                  <a:pt x="0" y="0"/>
                </a:moveTo>
                <a:lnTo>
                  <a:pt x="198032" y="0"/>
                </a:lnTo>
                <a:lnTo>
                  <a:pt x="198032" y="198032"/>
                </a:lnTo>
                <a:lnTo>
                  <a:pt x="0" y="1980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388420" y="227063"/>
            <a:ext cx="369087" cy="247288"/>
          </a:xfrm>
          <a:custGeom>
            <a:avLst/>
            <a:gdLst/>
            <a:ahLst/>
            <a:cxnLst/>
            <a:rect r="r" b="b" t="t" l="l"/>
            <a:pathLst>
              <a:path h="247288" w="369087">
                <a:moveTo>
                  <a:pt x="0" y="0"/>
                </a:moveTo>
                <a:lnTo>
                  <a:pt x="369087" y="0"/>
                </a:lnTo>
                <a:lnTo>
                  <a:pt x="369087" y="247288"/>
                </a:lnTo>
                <a:lnTo>
                  <a:pt x="0" y="2472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0">
            <a:off x="1418379" y="2426097"/>
            <a:ext cx="5370513" cy="6320535"/>
            <a:chOff x="0" y="0"/>
            <a:chExt cx="832033" cy="979216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32033" cy="979216"/>
            </a:xfrm>
            <a:custGeom>
              <a:avLst/>
              <a:gdLst/>
              <a:ahLst/>
              <a:cxnLst/>
              <a:rect r="r" b="b" t="t" l="l"/>
              <a:pathLst>
                <a:path h="979216" w="832033">
                  <a:moveTo>
                    <a:pt x="36039" y="0"/>
                  </a:moveTo>
                  <a:lnTo>
                    <a:pt x="795994" y="0"/>
                  </a:lnTo>
                  <a:cubicBezTo>
                    <a:pt x="805552" y="0"/>
                    <a:pt x="814719" y="3797"/>
                    <a:pt x="821477" y="10556"/>
                  </a:cubicBezTo>
                  <a:cubicBezTo>
                    <a:pt x="828236" y="17314"/>
                    <a:pt x="832033" y="26481"/>
                    <a:pt x="832033" y="36039"/>
                  </a:cubicBezTo>
                  <a:lnTo>
                    <a:pt x="832033" y="943177"/>
                  </a:lnTo>
                  <a:cubicBezTo>
                    <a:pt x="832033" y="963081"/>
                    <a:pt x="815898" y="979216"/>
                    <a:pt x="795994" y="979216"/>
                  </a:cubicBezTo>
                  <a:lnTo>
                    <a:pt x="36039" y="979216"/>
                  </a:lnTo>
                  <a:cubicBezTo>
                    <a:pt x="16135" y="979216"/>
                    <a:pt x="0" y="963081"/>
                    <a:pt x="0" y="943177"/>
                  </a:cubicBezTo>
                  <a:lnTo>
                    <a:pt x="0" y="36039"/>
                  </a:lnTo>
                  <a:cubicBezTo>
                    <a:pt x="0" y="16135"/>
                    <a:pt x="16135" y="0"/>
                    <a:pt x="36039" y="0"/>
                  </a:cubicBezTo>
                  <a:close/>
                </a:path>
              </a:pathLst>
            </a:custGeom>
            <a:blipFill>
              <a:blip r:embed="rId6"/>
              <a:stretch>
                <a:fillRect l="-54612" t="0" r="-54612" b="0"/>
              </a:stretch>
            </a:blip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6278481" y="8309664"/>
            <a:ext cx="813188" cy="813188"/>
            <a:chOff x="0" y="0"/>
            <a:chExt cx="812800" cy="8128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1" id="21"/>
          <p:cNvSpPr/>
          <p:nvPr/>
        </p:nvSpPr>
        <p:spPr>
          <a:xfrm flipH="false" flipV="false" rot="0">
            <a:off x="6398901" y="8472652"/>
            <a:ext cx="572348" cy="487211"/>
          </a:xfrm>
          <a:custGeom>
            <a:avLst/>
            <a:gdLst/>
            <a:ahLst/>
            <a:cxnLst/>
            <a:rect r="r" b="b" t="t" l="l"/>
            <a:pathLst>
              <a:path h="487211" w="572348">
                <a:moveTo>
                  <a:pt x="0" y="0"/>
                </a:moveTo>
                <a:lnTo>
                  <a:pt x="572348" y="0"/>
                </a:lnTo>
                <a:lnTo>
                  <a:pt x="572348" y="487211"/>
                </a:lnTo>
                <a:lnTo>
                  <a:pt x="0" y="48721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2" id="22"/>
          <p:cNvGrpSpPr/>
          <p:nvPr/>
        </p:nvGrpSpPr>
        <p:grpSpPr>
          <a:xfrm rot="0">
            <a:off x="-662891" y="1385554"/>
            <a:ext cx="7451783" cy="745281"/>
            <a:chOff x="0" y="0"/>
            <a:chExt cx="1962610" cy="196288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962610" cy="196288"/>
            </a:xfrm>
            <a:custGeom>
              <a:avLst/>
              <a:gdLst/>
              <a:ahLst/>
              <a:cxnLst/>
              <a:rect r="r" b="b" t="t" l="l"/>
              <a:pathLst>
                <a:path h="196288" w="1962610">
                  <a:moveTo>
                    <a:pt x="25973" y="0"/>
                  </a:moveTo>
                  <a:lnTo>
                    <a:pt x="1936636" y="0"/>
                  </a:lnTo>
                  <a:cubicBezTo>
                    <a:pt x="1950981" y="0"/>
                    <a:pt x="1962610" y="11629"/>
                    <a:pt x="1962610" y="25973"/>
                  </a:cubicBezTo>
                  <a:lnTo>
                    <a:pt x="1962610" y="170315"/>
                  </a:lnTo>
                  <a:cubicBezTo>
                    <a:pt x="1962610" y="184659"/>
                    <a:pt x="1950981" y="196288"/>
                    <a:pt x="1936636" y="196288"/>
                  </a:cubicBezTo>
                  <a:lnTo>
                    <a:pt x="25973" y="196288"/>
                  </a:lnTo>
                  <a:cubicBezTo>
                    <a:pt x="11629" y="196288"/>
                    <a:pt x="0" y="184659"/>
                    <a:pt x="0" y="170315"/>
                  </a:cubicBezTo>
                  <a:lnTo>
                    <a:pt x="0" y="25973"/>
                  </a:lnTo>
                  <a:cubicBezTo>
                    <a:pt x="0" y="11629"/>
                    <a:pt x="11629" y="0"/>
                    <a:pt x="25973" y="0"/>
                  </a:cubicBezTo>
                  <a:close/>
                </a:path>
              </a:pathLst>
            </a:custGeom>
            <a:solidFill>
              <a:srgbClr val="09124D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38100"/>
              <a:ext cx="1962610" cy="2343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AutoShape 25" id="25"/>
          <p:cNvSpPr/>
          <p:nvPr/>
        </p:nvSpPr>
        <p:spPr>
          <a:xfrm flipV="true">
            <a:off x="7513906" y="1366285"/>
            <a:ext cx="0" cy="7890869"/>
          </a:xfrm>
          <a:prstGeom prst="line">
            <a:avLst/>
          </a:prstGeom>
          <a:ln cap="flat" w="38100">
            <a:solidFill>
              <a:srgbClr val="FCD24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26" id="26"/>
          <p:cNvGrpSpPr/>
          <p:nvPr/>
        </p:nvGrpSpPr>
        <p:grpSpPr>
          <a:xfrm rot="0">
            <a:off x="8021464" y="2045110"/>
            <a:ext cx="9112213" cy="1021139"/>
            <a:chOff x="0" y="0"/>
            <a:chExt cx="2399924" cy="268942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2399924" cy="268942"/>
            </a:xfrm>
            <a:custGeom>
              <a:avLst/>
              <a:gdLst/>
              <a:ahLst/>
              <a:cxnLst/>
              <a:rect r="r" b="b" t="t" l="l"/>
              <a:pathLst>
                <a:path h="268942" w="2399924">
                  <a:moveTo>
                    <a:pt x="0" y="0"/>
                  </a:moveTo>
                  <a:lnTo>
                    <a:pt x="2399924" y="0"/>
                  </a:lnTo>
                  <a:lnTo>
                    <a:pt x="2399924" y="268942"/>
                  </a:lnTo>
                  <a:lnTo>
                    <a:pt x="0" y="268942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9124D"/>
              </a:solidFill>
              <a:prstDash val="solid"/>
              <a:miter/>
            </a:ln>
          </p:spPr>
        </p:sp>
        <p:sp>
          <p:nvSpPr>
            <p:cNvPr name="TextBox 28" id="28"/>
            <p:cNvSpPr txBox="true"/>
            <p:nvPr/>
          </p:nvSpPr>
          <p:spPr>
            <a:xfrm>
              <a:off x="0" y="-28575"/>
              <a:ext cx="2399924" cy="2975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659"/>
                </a:lnSpc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8021464" y="1385554"/>
            <a:ext cx="9112213" cy="490470"/>
            <a:chOff x="0" y="0"/>
            <a:chExt cx="2399924" cy="129177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2399924" cy="129177"/>
            </a:xfrm>
            <a:custGeom>
              <a:avLst/>
              <a:gdLst/>
              <a:ahLst/>
              <a:cxnLst/>
              <a:rect r="r" b="b" t="t" l="l"/>
              <a:pathLst>
                <a:path h="129177" w="2399924">
                  <a:moveTo>
                    <a:pt x="0" y="0"/>
                  </a:moveTo>
                  <a:lnTo>
                    <a:pt x="2399924" y="0"/>
                  </a:lnTo>
                  <a:lnTo>
                    <a:pt x="2399924" y="129177"/>
                  </a:lnTo>
                  <a:lnTo>
                    <a:pt x="0" y="129177"/>
                  </a:lnTo>
                  <a:close/>
                </a:path>
              </a:pathLst>
            </a:custGeom>
            <a:solidFill>
              <a:srgbClr val="09124D"/>
            </a:solidFill>
            <a:ln cap="sq">
              <a:noFill/>
              <a:prstDash val="solid"/>
              <a:miter/>
            </a:ln>
          </p:spPr>
        </p:sp>
        <p:sp>
          <p:nvSpPr>
            <p:cNvPr name="TextBox 31" id="31"/>
            <p:cNvSpPr txBox="true"/>
            <p:nvPr/>
          </p:nvSpPr>
          <p:spPr>
            <a:xfrm>
              <a:off x="0" y="-28575"/>
              <a:ext cx="2399924" cy="15775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8021464" y="3992505"/>
            <a:ext cx="9112213" cy="5285063"/>
            <a:chOff x="0" y="0"/>
            <a:chExt cx="2399924" cy="1391951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2399924" cy="1391951"/>
            </a:xfrm>
            <a:custGeom>
              <a:avLst/>
              <a:gdLst/>
              <a:ahLst/>
              <a:cxnLst/>
              <a:rect r="r" b="b" t="t" l="l"/>
              <a:pathLst>
                <a:path h="1391951" w="2399924">
                  <a:moveTo>
                    <a:pt x="0" y="0"/>
                  </a:moveTo>
                  <a:lnTo>
                    <a:pt x="2399924" y="0"/>
                  </a:lnTo>
                  <a:lnTo>
                    <a:pt x="2399924" y="1391951"/>
                  </a:lnTo>
                  <a:lnTo>
                    <a:pt x="0" y="1391951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9124D"/>
              </a:solidFill>
              <a:prstDash val="solid"/>
              <a:miter/>
            </a:ln>
          </p:spPr>
        </p:sp>
        <p:sp>
          <p:nvSpPr>
            <p:cNvPr name="TextBox 34" id="34"/>
            <p:cNvSpPr txBox="true"/>
            <p:nvPr/>
          </p:nvSpPr>
          <p:spPr>
            <a:xfrm>
              <a:off x="0" y="-28575"/>
              <a:ext cx="2399924" cy="142052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659"/>
                </a:lnSpc>
              </a:pP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8021464" y="3332949"/>
            <a:ext cx="9112213" cy="490470"/>
            <a:chOff x="0" y="0"/>
            <a:chExt cx="2399924" cy="129177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2399924" cy="129177"/>
            </a:xfrm>
            <a:custGeom>
              <a:avLst/>
              <a:gdLst/>
              <a:ahLst/>
              <a:cxnLst/>
              <a:rect r="r" b="b" t="t" l="l"/>
              <a:pathLst>
                <a:path h="129177" w="2399924">
                  <a:moveTo>
                    <a:pt x="0" y="0"/>
                  </a:moveTo>
                  <a:lnTo>
                    <a:pt x="2399924" y="0"/>
                  </a:lnTo>
                  <a:lnTo>
                    <a:pt x="2399924" y="129177"/>
                  </a:lnTo>
                  <a:lnTo>
                    <a:pt x="0" y="129177"/>
                  </a:lnTo>
                  <a:close/>
                </a:path>
              </a:pathLst>
            </a:custGeom>
            <a:solidFill>
              <a:srgbClr val="09124D"/>
            </a:solidFill>
            <a:ln cap="sq">
              <a:noFill/>
              <a:prstDash val="solid"/>
              <a:miter/>
            </a:ln>
          </p:spPr>
        </p:sp>
        <p:sp>
          <p:nvSpPr>
            <p:cNvPr name="TextBox 37" id="37"/>
            <p:cNvSpPr txBox="true"/>
            <p:nvPr/>
          </p:nvSpPr>
          <p:spPr>
            <a:xfrm>
              <a:off x="0" y="-28575"/>
              <a:ext cx="2399924" cy="15775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38" id="38"/>
          <p:cNvSpPr/>
          <p:nvPr/>
        </p:nvSpPr>
        <p:spPr>
          <a:xfrm flipH="false" flipV="false" rot="0">
            <a:off x="1145335" y="1422821"/>
            <a:ext cx="622289" cy="622289"/>
          </a:xfrm>
          <a:custGeom>
            <a:avLst/>
            <a:gdLst/>
            <a:ahLst/>
            <a:cxnLst/>
            <a:rect r="r" b="b" t="t" l="l"/>
            <a:pathLst>
              <a:path h="622289" w="622289">
                <a:moveTo>
                  <a:pt x="0" y="0"/>
                </a:moveTo>
                <a:lnTo>
                  <a:pt x="622289" y="0"/>
                </a:lnTo>
                <a:lnTo>
                  <a:pt x="622289" y="622289"/>
                </a:lnTo>
                <a:lnTo>
                  <a:pt x="0" y="62228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9" id="39"/>
          <p:cNvSpPr txBox="true"/>
          <p:nvPr/>
        </p:nvSpPr>
        <p:spPr>
          <a:xfrm rot="0">
            <a:off x="1927880" y="1447575"/>
            <a:ext cx="4351512" cy="5879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40"/>
              </a:lnSpc>
            </a:pPr>
            <a:r>
              <a:rPr lang="en-US" sz="3100" b="true">
                <a:solidFill>
                  <a:srgbClr val="FFFFFF"/>
                </a:solidFill>
                <a:latin typeface="Neo Tech Bold"/>
                <a:ea typeface="Neo Tech Bold"/>
                <a:cs typeface="Neo Tech Bold"/>
                <a:sym typeface="Neo Tech Bold"/>
              </a:rPr>
              <a:t>Video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8142591" y="1412031"/>
            <a:ext cx="7559785" cy="3687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59"/>
              </a:lnSpc>
              <a:spcBef>
                <a:spcPct val="0"/>
              </a:spcBef>
            </a:pPr>
            <a:r>
              <a:rPr lang="en-US" b="true" sz="1899">
                <a:solidFill>
                  <a:srgbClr val="FFFFFF"/>
                </a:solidFill>
                <a:latin typeface="Neo Tech Bold"/>
                <a:ea typeface="Neo Tech Bold"/>
                <a:cs typeface="Neo Tech Bold"/>
                <a:sym typeface="Neo Tech Bold"/>
              </a:rPr>
              <a:t>Transcribing Video Content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8142591" y="2166382"/>
            <a:ext cx="8819450" cy="7372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53388" indent="-226694" lvl="1">
              <a:lnSpc>
                <a:spcPts val="2939"/>
              </a:lnSpc>
              <a:buFont typeface="Arial"/>
              <a:buChar char="•"/>
            </a:pPr>
            <a:r>
              <a:rPr lang="en-US" b="true" sz="2099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vizard.ai</a:t>
            </a:r>
            <a:r>
              <a:rPr lang="en-US" sz="2099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 - Free for 60 minutes ($14.50/mon)</a:t>
            </a:r>
          </a:p>
          <a:p>
            <a:pPr algn="l" marL="453388" indent="-226694" lvl="1">
              <a:lnSpc>
                <a:spcPts val="2939"/>
              </a:lnSpc>
              <a:buFont typeface="Arial"/>
              <a:buChar char="•"/>
            </a:pPr>
            <a:r>
              <a:rPr lang="en-US" b="true" sz="2099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otter.ai</a:t>
            </a:r>
            <a:r>
              <a:rPr lang="en-US" sz="2099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 - Free for 300 minutes ($8.33/mon)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8142591" y="3359426"/>
            <a:ext cx="7559785" cy="3687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59"/>
              </a:lnSpc>
              <a:spcBef>
                <a:spcPct val="0"/>
              </a:spcBef>
            </a:pPr>
            <a:r>
              <a:rPr lang="en-US" b="true" sz="1899">
                <a:solidFill>
                  <a:srgbClr val="FFFFFF"/>
                </a:solidFill>
                <a:latin typeface="Neo Tech Bold"/>
                <a:ea typeface="Neo Tech Bold"/>
                <a:cs typeface="Neo Tech Bold"/>
                <a:sym typeface="Neo Tech Bold"/>
              </a:rPr>
              <a:t>Getting Started with Transcription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8142591" y="4113778"/>
            <a:ext cx="8819450" cy="1480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53388" indent="-226694" lvl="1">
              <a:lnSpc>
                <a:spcPts val="2939"/>
              </a:lnSpc>
              <a:buFont typeface="Arial"/>
              <a:buChar char="•"/>
            </a:pPr>
            <a:r>
              <a:rPr lang="en-US" sz="2099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Upload Video</a:t>
            </a:r>
          </a:p>
          <a:p>
            <a:pPr algn="l" marL="453388" indent="-226694" lvl="1">
              <a:lnSpc>
                <a:spcPts val="2939"/>
              </a:lnSpc>
              <a:buFont typeface="Arial"/>
              <a:buChar char="•"/>
            </a:pPr>
            <a:r>
              <a:rPr lang="en-US" sz="2099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Review Transcript</a:t>
            </a:r>
          </a:p>
          <a:p>
            <a:pPr algn="l" marL="453388" indent="-226694" lvl="1">
              <a:lnSpc>
                <a:spcPts val="2939"/>
              </a:lnSpc>
              <a:buFont typeface="Arial"/>
              <a:buChar char="•"/>
            </a:pPr>
            <a:r>
              <a:rPr lang="en-US" sz="2099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Edit Transcript</a:t>
            </a:r>
          </a:p>
          <a:p>
            <a:pPr algn="l" marL="453388" indent="-226694" lvl="1">
              <a:lnSpc>
                <a:spcPts val="2939"/>
              </a:lnSpc>
              <a:buFont typeface="Arial"/>
              <a:buChar char="•"/>
            </a:pPr>
            <a:r>
              <a:rPr lang="en-US" sz="2099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Save Transcript (to Google Docs)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FB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78673" y="1113631"/>
            <a:ext cx="16530654" cy="8435861"/>
            <a:chOff x="0" y="0"/>
            <a:chExt cx="4353753" cy="222179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53752" cy="2221791"/>
            </a:xfrm>
            <a:custGeom>
              <a:avLst/>
              <a:gdLst/>
              <a:ahLst/>
              <a:cxnLst/>
              <a:rect r="r" b="b" t="t" l="l"/>
              <a:pathLst>
                <a:path h="2221791" w="4353752">
                  <a:moveTo>
                    <a:pt x="0" y="0"/>
                  </a:moveTo>
                  <a:lnTo>
                    <a:pt x="4353752" y="0"/>
                  </a:lnTo>
                  <a:lnTo>
                    <a:pt x="4353752" y="2221791"/>
                  </a:lnTo>
                  <a:lnTo>
                    <a:pt x="0" y="2221791"/>
                  </a:lnTo>
                  <a:close/>
                </a:path>
              </a:pathLst>
            </a:custGeom>
            <a:solidFill>
              <a:srgbClr val="F2F1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353753" cy="22598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0" y="0"/>
            <a:ext cx="18288000" cy="701414"/>
            <a:chOff x="0" y="0"/>
            <a:chExt cx="4816593" cy="18473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816592" cy="184734"/>
            </a:xfrm>
            <a:custGeom>
              <a:avLst/>
              <a:gdLst/>
              <a:ahLst/>
              <a:cxnLst/>
              <a:rect r="r" b="b" t="t" l="l"/>
              <a:pathLst>
                <a:path h="184734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84734"/>
                  </a:lnTo>
                  <a:lnTo>
                    <a:pt x="0" y="184734"/>
                  </a:lnTo>
                  <a:close/>
                </a:path>
              </a:pathLst>
            </a:custGeom>
            <a:solidFill>
              <a:srgbClr val="7E73FE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816593" cy="2228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7346851" y="244455"/>
            <a:ext cx="212503" cy="212503"/>
            <a:chOff x="0" y="0"/>
            <a:chExt cx="55968" cy="5596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55968" cy="55968"/>
            </a:xfrm>
            <a:custGeom>
              <a:avLst/>
              <a:gdLst/>
              <a:ahLst/>
              <a:cxnLst/>
              <a:rect r="r" b="b" t="t" l="l"/>
              <a:pathLst>
                <a:path h="55968" w="55968">
                  <a:moveTo>
                    <a:pt x="0" y="0"/>
                  </a:moveTo>
                  <a:lnTo>
                    <a:pt x="55968" y="0"/>
                  </a:lnTo>
                  <a:lnTo>
                    <a:pt x="55968" y="55968"/>
                  </a:lnTo>
                  <a:lnTo>
                    <a:pt x="0" y="5596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55968" cy="940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6908454" y="227063"/>
            <a:ext cx="247288" cy="247288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17750463" y="251691"/>
            <a:ext cx="198031" cy="198031"/>
          </a:xfrm>
          <a:custGeom>
            <a:avLst/>
            <a:gdLst/>
            <a:ahLst/>
            <a:cxnLst/>
            <a:rect r="r" b="b" t="t" l="l"/>
            <a:pathLst>
              <a:path h="198031" w="198031">
                <a:moveTo>
                  <a:pt x="0" y="0"/>
                </a:moveTo>
                <a:lnTo>
                  <a:pt x="198032" y="0"/>
                </a:lnTo>
                <a:lnTo>
                  <a:pt x="198032" y="198032"/>
                </a:lnTo>
                <a:lnTo>
                  <a:pt x="0" y="1980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388420" y="227063"/>
            <a:ext cx="369087" cy="247288"/>
          </a:xfrm>
          <a:custGeom>
            <a:avLst/>
            <a:gdLst/>
            <a:ahLst/>
            <a:cxnLst/>
            <a:rect r="r" b="b" t="t" l="l"/>
            <a:pathLst>
              <a:path h="247288" w="369087">
                <a:moveTo>
                  <a:pt x="0" y="0"/>
                </a:moveTo>
                <a:lnTo>
                  <a:pt x="369087" y="0"/>
                </a:lnTo>
                <a:lnTo>
                  <a:pt x="369087" y="247288"/>
                </a:lnTo>
                <a:lnTo>
                  <a:pt x="0" y="2472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0">
            <a:off x="1314562" y="2399424"/>
            <a:ext cx="5370513" cy="6320535"/>
            <a:chOff x="0" y="0"/>
            <a:chExt cx="832033" cy="979216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32033" cy="979216"/>
            </a:xfrm>
            <a:custGeom>
              <a:avLst/>
              <a:gdLst/>
              <a:ahLst/>
              <a:cxnLst/>
              <a:rect r="r" b="b" t="t" l="l"/>
              <a:pathLst>
                <a:path h="979216" w="832033">
                  <a:moveTo>
                    <a:pt x="36039" y="0"/>
                  </a:moveTo>
                  <a:lnTo>
                    <a:pt x="795994" y="0"/>
                  </a:lnTo>
                  <a:cubicBezTo>
                    <a:pt x="805552" y="0"/>
                    <a:pt x="814719" y="3797"/>
                    <a:pt x="821477" y="10556"/>
                  </a:cubicBezTo>
                  <a:cubicBezTo>
                    <a:pt x="828236" y="17314"/>
                    <a:pt x="832033" y="26481"/>
                    <a:pt x="832033" y="36039"/>
                  </a:cubicBezTo>
                  <a:lnTo>
                    <a:pt x="832033" y="943177"/>
                  </a:lnTo>
                  <a:cubicBezTo>
                    <a:pt x="832033" y="963081"/>
                    <a:pt x="815898" y="979216"/>
                    <a:pt x="795994" y="979216"/>
                  </a:cubicBezTo>
                  <a:lnTo>
                    <a:pt x="36039" y="979216"/>
                  </a:lnTo>
                  <a:cubicBezTo>
                    <a:pt x="16135" y="979216"/>
                    <a:pt x="0" y="963081"/>
                    <a:pt x="0" y="943177"/>
                  </a:cubicBezTo>
                  <a:lnTo>
                    <a:pt x="0" y="36039"/>
                  </a:lnTo>
                  <a:cubicBezTo>
                    <a:pt x="0" y="16135"/>
                    <a:pt x="16135" y="0"/>
                    <a:pt x="36039" y="0"/>
                  </a:cubicBezTo>
                  <a:close/>
                </a:path>
              </a:pathLst>
            </a:custGeom>
            <a:blipFill>
              <a:blip r:embed="rId6"/>
              <a:stretch>
                <a:fillRect l="-38322" t="0" r="-38322" b="0"/>
              </a:stretch>
            </a:blip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6278481" y="8309664"/>
            <a:ext cx="813188" cy="813188"/>
            <a:chOff x="0" y="0"/>
            <a:chExt cx="812800" cy="8128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1" id="21"/>
          <p:cNvSpPr/>
          <p:nvPr/>
        </p:nvSpPr>
        <p:spPr>
          <a:xfrm flipH="false" flipV="false" rot="0">
            <a:off x="6398901" y="8472652"/>
            <a:ext cx="572348" cy="487211"/>
          </a:xfrm>
          <a:custGeom>
            <a:avLst/>
            <a:gdLst/>
            <a:ahLst/>
            <a:cxnLst/>
            <a:rect r="r" b="b" t="t" l="l"/>
            <a:pathLst>
              <a:path h="487211" w="572348">
                <a:moveTo>
                  <a:pt x="0" y="0"/>
                </a:moveTo>
                <a:lnTo>
                  <a:pt x="572348" y="0"/>
                </a:lnTo>
                <a:lnTo>
                  <a:pt x="572348" y="487211"/>
                </a:lnTo>
                <a:lnTo>
                  <a:pt x="0" y="48721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2" id="22"/>
          <p:cNvGrpSpPr/>
          <p:nvPr/>
        </p:nvGrpSpPr>
        <p:grpSpPr>
          <a:xfrm rot="0">
            <a:off x="-662891" y="1385554"/>
            <a:ext cx="7451783" cy="745281"/>
            <a:chOff x="0" y="0"/>
            <a:chExt cx="1962610" cy="196288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962610" cy="196288"/>
            </a:xfrm>
            <a:custGeom>
              <a:avLst/>
              <a:gdLst/>
              <a:ahLst/>
              <a:cxnLst/>
              <a:rect r="r" b="b" t="t" l="l"/>
              <a:pathLst>
                <a:path h="196288" w="1962610">
                  <a:moveTo>
                    <a:pt x="25973" y="0"/>
                  </a:moveTo>
                  <a:lnTo>
                    <a:pt x="1936636" y="0"/>
                  </a:lnTo>
                  <a:cubicBezTo>
                    <a:pt x="1950981" y="0"/>
                    <a:pt x="1962610" y="11629"/>
                    <a:pt x="1962610" y="25973"/>
                  </a:cubicBezTo>
                  <a:lnTo>
                    <a:pt x="1962610" y="170315"/>
                  </a:lnTo>
                  <a:cubicBezTo>
                    <a:pt x="1962610" y="184659"/>
                    <a:pt x="1950981" y="196288"/>
                    <a:pt x="1936636" y="196288"/>
                  </a:cubicBezTo>
                  <a:lnTo>
                    <a:pt x="25973" y="196288"/>
                  </a:lnTo>
                  <a:cubicBezTo>
                    <a:pt x="11629" y="196288"/>
                    <a:pt x="0" y="184659"/>
                    <a:pt x="0" y="170315"/>
                  </a:cubicBezTo>
                  <a:lnTo>
                    <a:pt x="0" y="25973"/>
                  </a:lnTo>
                  <a:cubicBezTo>
                    <a:pt x="0" y="11629"/>
                    <a:pt x="11629" y="0"/>
                    <a:pt x="25973" y="0"/>
                  </a:cubicBezTo>
                  <a:close/>
                </a:path>
              </a:pathLst>
            </a:custGeom>
            <a:solidFill>
              <a:srgbClr val="09124D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38100"/>
              <a:ext cx="1962610" cy="2343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AutoShape 25" id="25"/>
          <p:cNvSpPr/>
          <p:nvPr/>
        </p:nvSpPr>
        <p:spPr>
          <a:xfrm flipV="true">
            <a:off x="7513906" y="1366285"/>
            <a:ext cx="0" cy="7890869"/>
          </a:xfrm>
          <a:prstGeom prst="line">
            <a:avLst/>
          </a:prstGeom>
          <a:ln cap="flat" w="38100">
            <a:solidFill>
              <a:srgbClr val="FCD24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26" id="26"/>
          <p:cNvGrpSpPr/>
          <p:nvPr/>
        </p:nvGrpSpPr>
        <p:grpSpPr>
          <a:xfrm rot="0">
            <a:off x="8021464" y="2045110"/>
            <a:ext cx="9112213" cy="1021139"/>
            <a:chOff x="0" y="0"/>
            <a:chExt cx="2399924" cy="268942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2399924" cy="268942"/>
            </a:xfrm>
            <a:custGeom>
              <a:avLst/>
              <a:gdLst/>
              <a:ahLst/>
              <a:cxnLst/>
              <a:rect r="r" b="b" t="t" l="l"/>
              <a:pathLst>
                <a:path h="268942" w="2399924">
                  <a:moveTo>
                    <a:pt x="0" y="0"/>
                  </a:moveTo>
                  <a:lnTo>
                    <a:pt x="2399924" y="0"/>
                  </a:lnTo>
                  <a:lnTo>
                    <a:pt x="2399924" y="268942"/>
                  </a:lnTo>
                  <a:lnTo>
                    <a:pt x="0" y="268942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9124D"/>
              </a:solidFill>
              <a:prstDash val="solid"/>
              <a:miter/>
            </a:ln>
          </p:spPr>
        </p:sp>
        <p:sp>
          <p:nvSpPr>
            <p:cNvPr name="TextBox 28" id="28"/>
            <p:cNvSpPr txBox="true"/>
            <p:nvPr/>
          </p:nvSpPr>
          <p:spPr>
            <a:xfrm>
              <a:off x="0" y="-28575"/>
              <a:ext cx="2399924" cy="2975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659"/>
                </a:lnSpc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8021464" y="1385554"/>
            <a:ext cx="9112213" cy="490470"/>
            <a:chOff x="0" y="0"/>
            <a:chExt cx="2399924" cy="129177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2399924" cy="129177"/>
            </a:xfrm>
            <a:custGeom>
              <a:avLst/>
              <a:gdLst/>
              <a:ahLst/>
              <a:cxnLst/>
              <a:rect r="r" b="b" t="t" l="l"/>
              <a:pathLst>
                <a:path h="129177" w="2399924">
                  <a:moveTo>
                    <a:pt x="0" y="0"/>
                  </a:moveTo>
                  <a:lnTo>
                    <a:pt x="2399924" y="0"/>
                  </a:lnTo>
                  <a:lnTo>
                    <a:pt x="2399924" y="129177"/>
                  </a:lnTo>
                  <a:lnTo>
                    <a:pt x="0" y="129177"/>
                  </a:lnTo>
                  <a:close/>
                </a:path>
              </a:pathLst>
            </a:custGeom>
            <a:solidFill>
              <a:srgbClr val="09124D"/>
            </a:solidFill>
            <a:ln cap="sq">
              <a:noFill/>
              <a:prstDash val="solid"/>
              <a:miter/>
            </a:ln>
          </p:spPr>
        </p:sp>
        <p:sp>
          <p:nvSpPr>
            <p:cNvPr name="TextBox 31" id="31"/>
            <p:cNvSpPr txBox="true"/>
            <p:nvPr/>
          </p:nvSpPr>
          <p:spPr>
            <a:xfrm>
              <a:off x="0" y="-28575"/>
              <a:ext cx="2399924" cy="15775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8021464" y="3992505"/>
            <a:ext cx="9112213" cy="5285063"/>
            <a:chOff x="0" y="0"/>
            <a:chExt cx="2399924" cy="1391951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2399924" cy="1391951"/>
            </a:xfrm>
            <a:custGeom>
              <a:avLst/>
              <a:gdLst/>
              <a:ahLst/>
              <a:cxnLst/>
              <a:rect r="r" b="b" t="t" l="l"/>
              <a:pathLst>
                <a:path h="1391951" w="2399924">
                  <a:moveTo>
                    <a:pt x="0" y="0"/>
                  </a:moveTo>
                  <a:lnTo>
                    <a:pt x="2399924" y="0"/>
                  </a:lnTo>
                  <a:lnTo>
                    <a:pt x="2399924" y="1391951"/>
                  </a:lnTo>
                  <a:lnTo>
                    <a:pt x="0" y="1391951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9124D"/>
              </a:solidFill>
              <a:prstDash val="solid"/>
              <a:miter/>
            </a:ln>
          </p:spPr>
        </p:sp>
        <p:sp>
          <p:nvSpPr>
            <p:cNvPr name="TextBox 34" id="34"/>
            <p:cNvSpPr txBox="true"/>
            <p:nvPr/>
          </p:nvSpPr>
          <p:spPr>
            <a:xfrm>
              <a:off x="0" y="-28575"/>
              <a:ext cx="2399924" cy="142052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659"/>
                </a:lnSpc>
              </a:pP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8021464" y="3332949"/>
            <a:ext cx="9112213" cy="490470"/>
            <a:chOff x="0" y="0"/>
            <a:chExt cx="2399924" cy="129177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2399924" cy="129177"/>
            </a:xfrm>
            <a:custGeom>
              <a:avLst/>
              <a:gdLst/>
              <a:ahLst/>
              <a:cxnLst/>
              <a:rect r="r" b="b" t="t" l="l"/>
              <a:pathLst>
                <a:path h="129177" w="2399924">
                  <a:moveTo>
                    <a:pt x="0" y="0"/>
                  </a:moveTo>
                  <a:lnTo>
                    <a:pt x="2399924" y="0"/>
                  </a:lnTo>
                  <a:lnTo>
                    <a:pt x="2399924" y="129177"/>
                  </a:lnTo>
                  <a:lnTo>
                    <a:pt x="0" y="129177"/>
                  </a:lnTo>
                  <a:close/>
                </a:path>
              </a:pathLst>
            </a:custGeom>
            <a:solidFill>
              <a:srgbClr val="09124D"/>
            </a:solidFill>
            <a:ln cap="sq">
              <a:noFill/>
              <a:prstDash val="solid"/>
              <a:miter/>
            </a:ln>
          </p:spPr>
        </p:sp>
        <p:sp>
          <p:nvSpPr>
            <p:cNvPr name="TextBox 37" id="37"/>
            <p:cNvSpPr txBox="true"/>
            <p:nvPr/>
          </p:nvSpPr>
          <p:spPr>
            <a:xfrm>
              <a:off x="0" y="-28575"/>
              <a:ext cx="2399924" cy="15775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38" id="38"/>
          <p:cNvSpPr/>
          <p:nvPr/>
        </p:nvSpPr>
        <p:spPr>
          <a:xfrm flipH="false" flipV="false" rot="0">
            <a:off x="1028700" y="1531796"/>
            <a:ext cx="703353" cy="543341"/>
          </a:xfrm>
          <a:custGeom>
            <a:avLst/>
            <a:gdLst/>
            <a:ahLst/>
            <a:cxnLst/>
            <a:rect r="r" b="b" t="t" l="l"/>
            <a:pathLst>
              <a:path h="543341" w="703353">
                <a:moveTo>
                  <a:pt x="0" y="0"/>
                </a:moveTo>
                <a:lnTo>
                  <a:pt x="703353" y="0"/>
                </a:lnTo>
                <a:lnTo>
                  <a:pt x="703353" y="543341"/>
                </a:lnTo>
                <a:lnTo>
                  <a:pt x="0" y="54334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9" id="39"/>
          <p:cNvSpPr txBox="true"/>
          <p:nvPr/>
        </p:nvSpPr>
        <p:spPr>
          <a:xfrm rot="0">
            <a:off x="1927880" y="1447575"/>
            <a:ext cx="4351512" cy="5879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40"/>
              </a:lnSpc>
            </a:pPr>
            <a:r>
              <a:rPr lang="en-US" sz="3100" b="true">
                <a:solidFill>
                  <a:srgbClr val="FFFFFF"/>
                </a:solidFill>
                <a:latin typeface="Neo Tech Bold"/>
                <a:ea typeface="Neo Tech Bold"/>
                <a:cs typeface="Neo Tech Bold"/>
                <a:sym typeface="Neo Tech Bold"/>
              </a:rPr>
              <a:t>Blogs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8142591" y="1412031"/>
            <a:ext cx="7559785" cy="3687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59"/>
              </a:lnSpc>
              <a:spcBef>
                <a:spcPct val="0"/>
              </a:spcBef>
            </a:pPr>
            <a:r>
              <a:rPr lang="en-US" b="true" sz="1899">
                <a:solidFill>
                  <a:srgbClr val="FFFFFF"/>
                </a:solidFill>
                <a:latin typeface="Neo Tech Bold"/>
                <a:ea typeface="Neo Tech Bold"/>
                <a:cs typeface="Neo Tech Bold"/>
                <a:sym typeface="Neo Tech Bold"/>
              </a:rPr>
              <a:t>Turning Transcripts into Blog Posts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8142591" y="2185432"/>
            <a:ext cx="8819450" cy="6470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10209" indent="-205105" lvl="1">
              <a:lnSpc>
                <a:spcPts val="2659"/>
              </a:lnSpc>
              <a:buFont typeface="Arial"/>
              <a:buChar char="•"/>
            </a:pPr>
            <a:r>
              <a:rPr lang="en-US" b="true" sz="1899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ChatGPT </a:t>
            </a:r>
            <a:r>
              <a:rPr lang="en-US" sz="1899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-  Free ($20/month )</a:t>
            </a:r>
          </a:p>
          <a:p>
            <a:pPr algn="l" marL="410209" indent="-205105" lvl="1">
              <a:lnSpc>
                <a:spcPts val="2659"/>
              </a:lnSpc>
              <a:buFont typeface="Arial"/>
              <a:buChar char="•"/>
            </a:pPr>
            <a:r>
              <a:rPr lang="en-US" b="true" sz="1899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Copy.ai</a:t>
            </a:r>
            <a:r>
              <a:rPr lang="en-US" sz="1899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 - Free ($49/mon ) ++ Workflow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8142591" y="3359426"/>
            <a:ext cx="7559785" cy="370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59"/>
              </a:lnSpc>
              <a:spcBef>
                <a:spcPct val="0"/>
              </a:spcBef>
            </a:pPr>
            <a:r>
              <a:rPr lang="en-US" b="true" sz="1899">
                <a:solidFill>
                  <a:srgbClr val="FFFFFF"/>
                </a:solidFill>
                <a:latin typeface="Neo Tech Bold"/>
                <a:ea typeface="Neo Tech Bold"/>
                <a:cs typeface="Neo Tech Bold"/>
                <a:sym typeface="Neo Tech Bold"/>
              </a:rPr>
              <a:t>Type Title of Your Story Here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8142591" y="4113778"/>
            <a:ext cx="8819450" cy="1989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96567" indent="-248284" lvl="1">
              <a:lnSpc>
                <a:spcPts val="3219"/>
              </a:lnSpc>
              <a:buAutoNum type="arabicPeriod" startAt="1"/>
            </a:pPr>
            <a:r>
              <a:rPr lang="en-US" sz="2299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Use the Chat options</a:t>
            </a:r>
          </a:p>
          <a:p>
            <a:pPr algn="l" marL="496567" indent="-248284" lvl="1">
              <a:lnSpc>
                <a:spcPts val="3219"/>
              </a:lnSpc>
              <a:buAutoNum type="arabicPeriod" startAt="1"/>
            </a:pPr>
            <a:r>
              <a:rPr lang="en-US" b="true" sz="2299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PROMPT </a:t>
            </a:r>
            <a:r>
              <a:rPr lang="en-US" sz="2299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- You are an established blog writer.  Based on this uploaded transcript, create a 1,000-word blog post summarizing the key points</a:t>
            </a:r>
          </a:p>
          <a:p>
            <a:pPr algn="l" marL="496567" indent="-248284" lvl="1">
              <a:lnSpc>
                <a:spcPts val="3219"/>
              </a:lnSpc>
              <a:buAutoNum type="arabicPeriod" startAt="1"/>
            </a:pPr>
            <a:r>
              <a:rPr lang="en-US" sz="2299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Upload transcript or paste the transcript into the Chat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8142591" y="8054145"/>
            <a:ext cx="8819450" cy="789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My preference is ChatGPT as it is faster and will upload files.  Copy AI may require a plan to upload files.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FB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78673" y="1113631"/>
            <a:ext cx="16530654" cy="8435861"/>
            <a:chOff x="0" y="0"/>
            <a:chExt cx="4353753" cy="222179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53752" cy="2221791"/>
            </a:xfrm>
            <a:custGeom>
              <a:avLst/>
              <a:gdLst/>
              <a:ahLst/>
              <a:cxnLst/>
              <a:rect r="r" b="b" t="t" l="l"/>
              <a:pathLst>
                <a:path h="2221791" w="4353752">
                  <a:moveTo>
                    <a:pt x="0" y="0"/>
                  </a:moveTo>
                  <a:lnTo>
                    <a:pt x="4353752" y="0"/>
                  </a:lnTo>
                  <a:lnTo>
                    <a:pt x="4353752" y="2221791"/>
                  </a:lnTo>
                  <a:lnTo>
                    <a:pt x="0" y="2221791"/>
                  </a:lnTo>
                  <a:close/>
                </a:path>
              </a:pathLst>
            </a:custGeom>
            <a:solidFill>
              <a:srgbClr val="F2F1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353753" cy="22598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0" y="0"/>
            <a:ext cx="18288000" cy="701414"/>
            <a:chOff x="0" y="0"/>
            <a:chExt cx="4816593" cy="18473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816592" cy="184734"/>
            </a:xfrm>
            <a:custGeom>
              <a:avLst/>
              <a:gdLst/>
              <a:ahLst/>
              <a:cxnLst/>
              <a:rect r="r" b="b" t="t" l="l"/>
              <a:pathLst>
                <a:path h="184734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84734"/>
                  </a:lnTo>
                  <a:lnTo>
                    <a:pt x="0" y="184734"/>
                  </a:lnTo>
                  <a:close/>
                </a:path>
              </a:pathLst>
            </a:custGeom>
            <a:solidFill>
              <a:srgbClr val="7E73FE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816593" cy="2228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7346851" y="244455"/>
            <a:ext cx="212503" cy="212503"/>
            <a:chOff x="0" y="0"/>
            <a:chExt cx="55968" cy="5596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55968" cy="55968"/>
            </a:xfrm>
            <a:custGeom>
              <a:avLst/>
              <a:gdLst/>
              <a:ahLst/>
              <a:cxnLst/>
              <a:rect r="r" b="b" t="t" l="l"/>
              <a:pathLst>
                <a:path h="55968" w="55968">
                  <a:moveTo>
                    <a:pt x="0" y="0"/>
                  </a:moveTo>
                  <a:lnTo>
                    <a:pt x="55968" y="0"/>
                  </a:lnTo>
                  <a:lnTo>
                    <a:pt x="55968" y="55968"/>
                  </a:lnTo>
                  <a:lnTo>
                    <a:pt x="0" y="5596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55968" cy="940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6908454" y="227063"/>
            <a:ext cx="247288" cy="247288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17750463" y="251691"/>
            <a:ext cx="198031" cy="198031"/>
          </a:xfrm>
          <a:custGeom>
            <a:avLst/>
            <a:gdLst/>
            <a:ahLst/>
            <a:cxnLst/>
            <a:rect r="r" b="b" t="t" l="l"/>
            <a:pathLst>
              <a:path h="198031" w="198031">
                <a:moveTo>
                  <a:pt x="0" y="0"/>
                </a:moveTo>
                <a:lnTo>
                  <a:pt x="198032" y="0"/>
                </a:lnTo>
                <a:lnTo>
                  <a:pt x="198032" y="198032"/>
                </a:lnTo>
                <a:lnTo>
                  <a:pt x="0" y="1980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388420" y="227063"/>
            <a:ext cx="369087" cy="247288"/>
          </a:xfrm>
          <a:custGeom>
            <a:avLst/>
            <a:gdLst/>
            <a:ahLst/>
            <a:cxnLst/>
            <a:rect r="r" b="b" t="t" l="l"/>
            <a:pathLst>
              <a:path h="247288" w="369087">
                <a:moveTo>
                  <a:pt x="0" y="0"/>
                </a:moveTo>
                <a:lnTo>
                  <a:pt x="369087" y="0"/>
                </a:lnTo>
                <a:lnTo>
                  <a:pt x="369087" y="247288"/>
                </a:lnTo>
                <a:lnTo>
                  <a:pt x="0" y="2472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0">
            <a:off x="1418379" y="2426097"/>
            <a:ext cx="5370513" cy="6320535"/>
            <a:chOff x="0" y="0"/>
            <a:chExt cx="832033" cy="979216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32033" cy="979216"/>
            </a:xfrm>
            <a:custGeom>
              <a:avLst/>
              <a:gdLst/>
              <a:ahLst/>
              <a:cxnLst/>
              <a:rect r="r" b="b" t="t" l="l"/>
              <a:pathLst>
                <a:path h="979216" w="832033">
                  <a:moveTo>
                    <a:pt x="36039" y="0"/>
                  </a:moveTo>
                  <a:lnTo>
                    <a:pt x="795994" y="0"/>
                  </a:lnTo>
                  <a:cubicBezTo>
                    <a:pt x="805552" y="0"/>
                    <a:pt x="814719" y="3797"/>
                    <a:pt x="821477" y="10556"/>
                  </a:cubicBezTo>
                  <a:cubicBezTo>
                    <a:pt x="828236" y="17314"/>
                    <a:pt x="832033" y="26481"/>
                    <a:pt x="832033" y="36039"/>
                  </a:cubicBezTo>
                  <a:lnTo>
                    <a:pt x="832033" y="943177"/>
                  </a:lnTo>
                  <a:cubicBezTo>
                    <a:pt x="832033" y="963081"/>
                    <a:pt x="815898" y="979216"/>
                    <a:pt x="795994" y="979216"/>
                  </a:cubicBezTo>
                  <a:lnTo>
                    <a:pt x="36039" y="979216"/>
                  </a:lnTo>
                  <a:cubicBezTo>
                    <a:pt x="16135" y="979216"/>
                    <a:pt x="0" y="963081"/>
                    <a:pt x="0" y="943177"/>
                  </a:cubicBezTo>
                  <a:lnTo>
                    <a:pt x="0" y="36039"/>
                  </a:lnTo>
                  <a:cubicBezTo>
                    <a:pt x="0" y="16135"/>
                    <a:pt x="16135" y="0"/>
                    <a:pt x="36039" y="0"/>
                  </a:cubicBezTo>
                  <a:close/>
                </a:path>
              </a:pathLst>
            </a:custGeom>
            <a:blipFill>
              <a:blip r:embed="rId6"/>
              <a:stretch>
                <a:fillRect l="-72593" t="0" r="-72593" b="0"/>
              </a:stretch>
            </a:blip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6278481" y="8309664"/>
            <a:ext cx="813188" cy="813188"/>
            <a:chOff x="0" y="0"/>
            <a:chExt cx="812800" cy="8128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1" id="21"/>
          <p:cNvSpPr/>
          <p:nvPr/>
        </p:nvSpPr>
        <p:spPr>
          <a:xfrm flipH="false" flipV="false" rot="0">
            <a:off x="6398901" y="8472652"/>
            <a:ext cx="572348" cy="487211"/>
          </a:xfrm>
          <a:custGeom>
            <a:avLst/>
            <a:gdLst/>
            <a:ahLst/>
            <a:cxnLst/>
            <a:rect r="r" b="b" t="t" l="l"/>
            <a:pathLst>
              <a:path h="487211" w="572348">
                <a:moveTo>
                  <a:pt x="0" y="0"/>
                </a:moveTo>
                <a:lnTo>
                  <a:pt x="572348" y="0"/>
                </a:lnTo>
                <a:lnTo>
                  <a:pt x="572348" y="487211"/>
                </a:lnTo>
                <a:lnTo>
                  <a:pt x="0" y="48721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2" id="22"/>
          <p:cNvGrpSpPr/>
          <p:nvPr/>
        </p:nvGrpSpPr>
        <p:grpSpPr>
          <a:xfrm rot="0">
            <a:off x="-662891" y="1385554"/>
            <a:ext cx="7451783" cy="745281"/>
            <a:chOff x="0" y="0"/>
            <a:chExt cx="1962610" cy="196288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962610" cy="196288"/>
            </a:xfrm>
            <a:custGeom>
              <a:avLst/>
              <a:gdLst/>
              <a:ahLst/>
              <a:cxnLst/>
              <a:rect r="r" b="b" t="t" l="l"/>
              <a:pathLst>
                <a:path h="196288" w="1962610">
                  <a:moveTo>
                    <a:pt x="25973" y="0"/>
                  </a:moveTo>
                  <a:lnTo>
                    <a:pt x="1936636" y="0"/>
                  </a:lnTo>
                  <a:cubicBezTo>
                    <a:pt x="1950981" y="0"/>
                    <a:pt x="1962610" y="11629"/>
                    <a:pt x="1962610" y="25973"/>
                  </a:cubicBezTo>
                  <a:lnTo>
                    <a:pt x="1962610" y="170315"/>
                  </a:lnTo>
                  <a:cubicBezTo>
                    <a:pt x="1962610" y="184659"/>
                    <a:pt x="1950981" y="196288"/>
                    <a:pt x="1936636" y="196288"/>
                  </a:cubicBezTo>
                  <a:lnTo>
                    <a:pt x="25973" y="196288"/>
                  </a:lnTo>
                  <a:cubicBezTo>
                    <a:pt x="11629" y="196288"/>
                    <a:pt x="0" y="184659"/>
                    <a:pt x="0" y="170315"/>
                  </a:cubicBezTo>
                  <a:lnTo>
                    <a:pt x="0" y="25973"/>
                  </a:lnTo>
                  <a:cubicBezTo>
                    <a:pt x="0" y="11629"/>
                    <a:pt x="11629" y="0"/>
                    <a:pt x="25973" y="0"/>
                  </a:cubicBezTo>
                  <a:close/>
                </a:path>
              </a:pathLst>
            </a:custGeom>
            <a:solidFill>
              <a:srgbClr val="09124D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38100"/>
              <a:ext cx="1962610" cy="2343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AutoShape 25" id="25"/>
          <p:cNvSpPr/>
          <p:nvPr/>
        </p:nvSpPr>
        <p:spPr>
          <a:xfrm flipV="true">
            <a:off x="7513906" y="1366285"/>
            <a:ext cx="0" cy="7890869"/>
          </a:xfrm>
          <a:prstGeom prst="line">
            <a:avLst/>
          </a:prstGeom>
          <a:ln cap="flat" w="38100">
            <a:solidFill>
              <a:srgbClr val="FCD24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26" id="26"/>
          <p:cNvGrpSpPr/>
          <p:nvPr/>
        </p:nvGrpSpPr>
        <p:grpSpPr>
          <a:xfrm rot="0">
            <a:off x="8021464" y="2045110"/>
            <a:ext cx="9112213" cy="1021139"/>
            <a:chOff x="0" y="0"/>
            <a:chExt cx="2399924" cy="268942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2399924" cy="268942"/>
            </a:xfrm>
            <a:custGeom>
              <a:avLst/>
              <a:gdLst/>
              <a:ahLst/>
              <a:cxnLst/>
              <a:rect r="r" b="b" t="t" l="l"/>
              <a:pathLst>
                <a:path h="268942" w="2399924">
                  <a:moveTo>
                    <a:pt x="0" y="0"/>
                  </a:moveTo>
                  <a:lnTo>
                    <a:pt x="2399924" y="0"/>
                  </a:lnTo>
                  <a:lnTo>
                    <a:pt x="2399924" y="268942"/>
                  </a:lnTo>
                  <a:lnTo>
                    <a:pt x="0" y="268942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9124D"/>
              </a:solidFill>
              <a:prstDash val="solid"/>
              <a:miter/>
            </a:ln>
          </p:spPr>
        </p:sp>
        <p:sp>
          <p:nvSpPr>
            <p:cNvPr name="TextBox 28" id="28"/>
            <p:cNvSpPr txBox="true"/>
            <p:nvPr/>
          </p:nvSpPr>
          <p:spPr>
            <a:xfrm>
              <a:off x="0" y="-28575"/>
              <a:ext cx="2399924" cy="2975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659"/>
                </a:lnSpc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8021464" y="1385554"/>
            <a:ext cx="9112213" cy="490470"/>
            <a:chOff x="0" y="0"/>
            <a:chExt cx="2399924" cy="129177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2399924" cy="129177"/>
            </a:xfrm>
            <a:custGeom>
              <a:avLst/>
              <a:gdLst/>
              <a:ahLst/>
              <a:cxnLst/>
              <a:rect r="r" b="b" t="t" l="l"/>
              <a:pathLst>
                <a:path h="129177" w="2399924">
                  <a:moveTo>
                    <a:pt x="0" y="0"/>
                  </a:moveTo>
                  <a:lnTo>
                    <a:pt x="2399924" y="0"/>
                  </a:lnTo>
                  <a:lnTo>
                    <a:pt x="2399924" y="129177"/>
                  </a:lnTo>
                  <a:lnTo>
                    <a:pt x="0" y="129177"/>
                  </a:lnTo>
                  <a:close/>
                </a:path>
              </a:pathLst>
            </a:custGeom>
            <a:solidFill>
              <a:srgbClr val="09124D"/>
            </a:solidFill>
            <a:ln cap="sq">
              <a:noFill/>
              <a:prstDash val="solid"/>
              <a:miter/>
            </a:ln>
          </p:spPr>
        </p:sp>
        <p:sp>
          <p:nvSpPr>
            <p:cNvPr name="TextBox 31" id="31"/>
            <p:cNvSpPr txBox="true"/>
            <p:nvPr/>
          </p:nvSpPr>
          <p:spPr>
            <a:xfrm>
              <a:off x="0" y="-28575"/>
              <a:ext cx="2399924" cy="15775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8021464" y="3992505"/>
            <a:ext cx="9112213" cy="5285063"/>
            <a:chOff x="0" y="0"/>
            <a:chExt cx="2399924" cy="1391951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2399924" cy="1391951"/>
            </a:xfrm>
            <a:custGeom>
              <a:avLst/>
              <a:gdLst/>
              <a:ahLst/>
              <a:cxnLst/>
              <a:rect r="r" b="b" t="t" l="l"/>
              <a:pathLst>
                <a:path h="1391951" w="2399924">
                  <a:moveTo>
                    <a:pt x="0" y="0"/>
                  </a:moveTo>
                  <a:lnTo>
                    <a:pt x="2399924" y="0"/>
                  </a:lnTo>
                  <a:lnTo>
                    <a:pt x="2399924" y="1391951"/>
                  </a:lnTo>
                  <a:lnTo>
                    <a:pt x="0" y="1391951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9124D"/>
              </a:solidFill>
              <a:prstDash val="solid"/>
              <a:miter/>
            </a:ln>
          </p:spPr>
        </p:sp>
        <p:sp>
          <p:nvSpPr>
            <p:cNvPr name="TextBox 34" id="34"/>
            <p:cNvSpPr txBox="true"/>
            <p:nvPr/>
          </p:nvSpPr>
          <p:spPr>
            <a:xfrm>
              <a:off x="0" y="-28575"/>
              <a:ext cx="2399924" cy="142052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659"/>
                </a:lnSpc>
              </a:pP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8021464" y="3332949"/>
            <a:ext cx="9112213" cy="490470"/>
            <a:chOff x="0" y="0"/>
            <a:chExt cx="2399924" cy="129177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2399924" cy="129177"/>
            </a:xfrm>
            <a:custGeom>
              <a:avLst/>
              <a:gdLst/>
              <a:ahLst/>
              <a:cxnLst/>
              <a:rect r="r" b="b" t="t" l="l"/>
              <a:pathLst>
                <a:path h="129177" w="2399924">
                  <a:moveTo>
                    <a:pt x="0" y="0"/>
                  </a:moveTo>
                  <a:lnTo>
                    <a:pt x="2399924" y="0"/>
                  </a:lnTo>
                  <a:lnTo>
                    <a:pt x="2399924" y="129177"/>
                  </a:lnTo>
                  <a:lnTo>
                    <a:pt x="0" y="129177"/>
                  </a:lnTo>
                  <a:close/>
                </a:path>
              </a:pathLst>
            </a:custGeom>
            <a:solidFill>
              <a:srgbClr val="09124D"/>
            </a:solidFill>
            <a:ln cap="sq">
              <a:noFill/>
              <a:prstDash val="solid"/>
              <a:miter/>
            </a:ln>
          </p:spPr>
        </p:sp>
        <p:sp>
          <p:nvSpPr>
            <p:cNvPr name="TextBox 37" id="37"/>
            <p:cNvSpPr txBox="true"/>
            <p:nvPr/>
          </p:nvSpPr>
          <p:spPr>
            <a:xfrm>
              <a:off x="0" y="-28575"/>
              <a:ext cx="2399924" cy="15775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38" id="38"/>
          <p:cNvSpPr/>
          <p:nvPr/>
        </p:nvSpPr>
        <p:spPr>
          <a:xfrm flipH="false" flipV="false" rot="0">
            <a:off x="888198" y="1441324"/>
            <a:ext cx="695019" cy="584685"/>
          </a:xfrm>
          <a:custGeom>
            <a:avLst/>
            <a:gdLst/>
            <a:ahLst/>
            <a:cxnLst/>
            <a:rect r="r" b="b" t="t" l="l"/>
            <a:pathLst>
              <a:path h="584685" w="695019">
                <a:moveTo>
                  <a:pt x="0" y="0"/>
                </a:moveTo>
                <a:lnTo>
                  <a:pt x="695019" y="0"/>
                </a:lnTo>
                <a:lnTo>
                  <a:pt x="695019" y="584685"/>
                </a:lnTo>
                <a:lnTo>
                  <a:pt x="0" y="58468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9" id="39"/>
          <p:cNvSpPr txBox="true"/>
          <p:nvPr/>
        </p:nvSpPr>
        <p:spPr>
          <a:xfrm rot="0">
            <a:off x="1926969" y="1447575"/>
            <a:ext cx="4351512" cy="5879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40"/>
              </a:lnSpc>
            </a:pPr>
            <a:r>
              <a:rPr lang="en-US" sz="3100" b="true">
                <a:solidFill>
                  <a:srgbClr val="FFFFFF"/>
                </a:solidFill>
                <a:latin typeface="Neo Tech Bold"/>
                <a:ea typeface="Neo Tech Bold"/>
                <a:cs typeface="Neo Tech Bold"/>
                <a:sym typeface="Neo Tech Bold"/>
              </a:rPr>
              <a:t>Newsletters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8142591" y="1412031"/>
            <a:ext cx="7559785" cy="3687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59"/>
              </a:lnSpc>
              <a:spcBef>
                <a:spcPct val="0"/>
              </a:spcBef>
            </a:pPr>
            <a:r>
              <a:rPr lang="en-US" b="true" sz="1899">
                <a:solidFill>
                  <a:srgbClr val="FFFFFF"/>
                </a:solidFill>
                <a:latin typeface="Neo Tech Bold"/>
                <a:ea typeface="Neo Tech Bold"/>
                <a:cs typeface="Neo Tech Bold"/>
                <a:sym typeface="Neo Tech Bold"/>
              </a:rPr>
              <a:t>Creating a Newsletter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8142591" y="2175907"/>
            <a:ext cx="8819450" cy="6921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999" b="true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ChatGPT </a:t>
            </a:r>
            <a:r>
              <a:rPr lang="en-US" sz="1999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-  Free ($20/month )</a:t>
            </a:r>
          </a:p>
          <a:p>
            <a:pPr algn="l">
              <a:lnSpc>
                <a:spcPts val="2799"/>
              </a:lnSpc>
              <a:spcBef>
                <a:spcPct val="0"/>
              </a:spcBef>
            </a:pPr>
            <a:r>
              <a:rPr lang="en-US" b="true" sz="1999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Copy.ai </a:t>
            </a:r>
            <a:r>
              <a:rPr lang="en-US" sz="1999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- Free ($49/mon ) ++ Workflow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8142591" y="3359426"/>
            <a:ext cx="7559785" cy="370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59"/>
              </a:lnSpc>
              <a:spcBef>
                <a:spcPct val="0"/>
              </a:spcBef>
            </a:pPr>
            <a:r>
              <a:rPr lang="en-US" b="true" sz="1899">
                <a:solidFill>
                  <a:srgbClr val="FFFFFF"/>
                </a:solidFill>
                <a:latin typeface="Neo Tech Bold"/>
                <a:ea typeface="Neo Tech Bold"/>
                <a:cs typeface="Neo Tech Bold"/>
                <a:sym typeface="Neo Tech Bold"/>
              </a:rPr>
              <a:t>Type Title of Your Story Here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8142591" y="4123303"/>
            <a:ext cx="8819450" cy="17494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31799" indent="-215899" lvl="1">
              <a:lnSpc>
                <a:spcPts val="2799"/>
              </a:lnSpc>
              <a:buAutoNum type="arabicPeriod" startAt="1"/>
            </a:pPr>
            <a:r>
              <a:rPr lang="en-US" sz="1999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Use the Chat options</a:t>
            </a:r>
          </a:p>
          <a:p>
            <a:pPr algn="l" marL="431799" indent="-215899" lvl="1">
              <a:lnSpc>
                <a:spcPts val="2799"/>
              </a:lnSpc>
              <a:buAutoNum type="arabicPeriod" startAt="1"/>
            </a:pPr>
            <a:r>
              <a:rPr lang="en-US" b="true" sz="1999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PROMPT </a:t>
            </a:r>
            <a:r>
              <a:rPr lang="en-US" sz="1999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- You are an established newsletter writer.  Summarize this uploaded transcript into a 1000-word newsletter with a call-to-action</a:t>
            </a:r>
          </a:p>
          <a:p>
            <a:pPr algn="l" marL="431799" indent="-215899" lvl="1">
              <a:lnSpc>
                <a:spcPts val="2799"/>
              </a:lnSpc>
              <a:buAutoNum type="arabicPeriod" startAt="1"/>
            </a:pPr>
            <a:r>
              <a:rPr lang="en-US" sz="1999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Add transcript or paste the transcript into the Chat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FB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78673" y="1113631"/>
            <a:ext cx="16530654" cy="8435861"/>
            <a:chOff x="0" y="0"/>
            <a:chExt cx="4353753" cy="222179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53752" cy="2221791"/>
            </a:xfrm>
            <a:custGeom>
              <a:avLst/>
              <a:gdLst/>
              <a:ahLst/>
              <a:cxnLst/>
              <a:rect r="r" b="b" t="t" l="l"/>
              <a:pathLst>
                <a:path h="2221791" w="4353752">
                  <a:moveTo>
                    <a:pt x="0" y="0"/>
                  </a:moveTo>
                  <a:lnTo>
                    <a:pt x="4353752" y="0"/>
                  </a:lnTo>
                  <a:lnTo>
                    <a:pt x="4353752" y="2221791"/>
                  </a:lnTo>
                  <a:lnTo>
                    <a:pt x="0" y="2221791"/>
                  </a:lnTo>
                  <a:close/>
                </a:path>
              </a:pathLst>
            </a:custGeom>
            <a:solidFill>
              <a:srgbClr val="F2F1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353753" cy="22598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0" y="0"/>
            <a:ext cx="18288000" cy="701414"/>
            <a:chOff x="0" y="0"/>
            <a:chExt cx="4816593" cy="18473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816592" cy="184734"/>
            </a:xfrm>
            <a:custGeom>
              <a:avLst/>
              <a:gdLst/>
              <a:ahLst/>
              <a:cxnLst/>
              <a:rect r="r" b="b" t="t" l="l"/>
              <a:pathLst>
                <a:path h="184734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84734"/>
                  </a:lnTo>
                  <a:lnTo>
                    <a:pt x="0" y="184734"/>
                  </a:lnTo>
                  <a:close/>
                </a:path>
              </a:pathLst>
            </a:custGeom>
            <a:solidFill>
              <a:srgbClr val="7E73FE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816593" cy="2228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7346851" y="244455"/>
            <a:ext cx="212503" cy="212503"/>
            <a:chOff x="0" y="0"/>
            <a:chExt cx="55968" cy="5596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55968" cy="55968"/>
            </a:xfrm>
            <a:custGeom>
              <a:avLst/>
              <a:gdLst/>
              <a:ahLst/>
              <a:cxnLst/>
              <a:rect r="r" b="b" t="t" l="l"/>
              <a:pathLst>
                <a:path h="55968" w="55968">
                  <a:moveTo>
                    <a:pt x="0" y="0"/>
                  </a:moveTo>
                  <a:lnTo>
                    <a:pt x="55968" y="0"/>
                  </a:lnTo>
                  <a:lnTo>
                    <a:pt x="55968" y="55968"/>
                  </a:lnTo>
                  <a:lnTo>
                    <a:pt x="0" y="5596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55968" cy="940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6908454" y="227063"/>
            <a:ext cx="247288" cy="247288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17750463" y="251691"/>
            <a:ext cx="198031" cy="198031"/>
          </a:xfrm>
          <a:custGeom>
            <a:avLst/>
            <a:gdLst/>
            <a:ahLst/>
            <a:cxnLst/>
            <a:rect r="r" b="b" t="t" l="l"/>
            <a:pathLst>
              <a:path h="198031" w="198031">
                <a:moveTo>
                  <a:pt x="0" y="0"/>
                </a:moveTo>
                <a:lnTo>
                  <a:pt x="198032" y="0"/>
                </a:lnTo>
                <a:lnTo>
                  <a:pt x="198032" y="198032"/>
                </a:lnTo>
                <a:lnTo>
                  <a:pt x="0" y="1980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388420" y="227063"/>
            <a:ext cx="369087" cy="247288"/>
          </a:xfrm>
          <a:custGeom>
            <a:avLst/>
            <a:gdLst/>
            <a:ahLst/>
            <a:cxnLst/>
            <a:rect r="r" b="b" t="t" l="l"/>
            <a:pathLst>
              <a:path h="247288" w="369087">
                <a:moveTo>
                  <a:pt x="0" y="0"/>
                </a:moveTo>
                <a:lnTo>
                  <a:pt x="369087" y="0"/>
                </a:lnTo>
                <a:lnTo>
                  <a:pt x="369087" y="247288"/>
                </a:lnTo>
                <a:lnTo>
                  <a:pt x="0" y="2472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0">
            <a:off x="1418379" y="2426097"/>
            <a:ext cx="5370513" cy="6320535"/>
            <a:chOff x="0" y="0"/>
            <a:chExt cx="832033" cy="979216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32033" cy="979216"/>
            </a:xfrm>
            <a:custGeom>
              <a:avLst/>
              <a:gdLst/>
              <a:ahLst/>
              <a:cxnLst/>
              <a:rect r="r" b="b" t="t" l="l"/>
              <a:pathLst>
                <a:path h="979216" w="832033">
                  <a:moveTo>
                    <a:pt x="36039" y="0"/>
                  </a:moveTo>
                  <a:lnTo>
                    <a:pt x="795994" y="0"/>
                  </a:lnTo>
                  <a:cubicBezTo>
                    <a:pt x="805552" y="0"/>
                    <a:pt x="814719" y="3797"/>
                    <a:pt x="821477" y="10556"/>
                  </a:cubicBezTo>
                  <a:cubicBezTo>
                    <a:pt x="828236" y="17314"/>
                    <a:pt x="832033" y="26481"/>
                    <a:pt x="832033" y="36039"/>
                  </a:cubicBezTo>
                  <a:lnTo>
                    <a:pt x="832033" y="943177"/>
                  </a:lnTo>
                  <a:cubicBezTo>
                    <a:pt x="832033" y="963081"/>
                    <a:pt x="815898" y="979216"/>
                    <a:pt x="795994" y="979216"/>
                  </a:cubicBezTo>
                  <a:lnTo>
                    <a:pt x="36039" y="979216"/>
                  </a:lnTo>
                  <a:cubicBezTo>
                    <a:pt x="16135" y="979216"/>
                    <a:pt x="0" y="963081"/>
                    <a:pt x="0" y="943177"/>
                  </a:cubicBezTo>
                  <a:lnTo>
                    <a:pt x="0" y="36039"/>
                  </a:lnTo>
                  <a:cubicBezTo>
                    <a:pt x="0" y="16135"/>
                    <a:pt x="16135" y="0"/>
                    <a:pt x="36039" y="0"/>
                  </a:cubicBezTo>
                  <a:close/>
                </a:path>
              </a:pathLst>
            </a:custGeom>
            <a:blipFill>
              <a:blip r:embed="rId6"/>
              <a:stretch>
                <a:fillRect l="-28459" t="0" r="-28459" b="0"/>
              </a:stretch>
            </a:blip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6278481" y="8309664"/>
            <a:ext cx="813188" cy="813188"/>
            <a:chOff x="0" y="0"/>
            <a:chExt cx="812800" cy="8128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1" id="21"/>
          <p:cNvSpPr/>
          <p:nvPr/>
        </p:nvSpPr>
        <p:spPr>
          <a:xfrm flipH="false" flipV="false" rot="0">
            <a:off x="6398901" y="8472652"/>
            <a:ext cx="572348" cy="487211"/>
          </a:xfrm>
          <a:custGeom>
            <a:avLst/>
            <a:gdLst/>
            <a:ahLst/>
            <a:cxnLst/>
            <a:rect r="r" b="b" t="t" l="l"/>
            <a:pathLst>
              <a:path h="487211" w="572348">
                <a:moveTo>
                  <a:pt x="0" y="0"/>
                </a:moveTo>
                <a:lnTo>
                  <a:pt x="572348" y="0"/>
                </a:lnTo>
                <a:lnTo>
                  <a:pt x="572348" y="487211"/>
                </a:lnTo>
                <a:lnTo>
                  <a:pt x="0" y="48721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2" id="22"/>
          <p:cNvGrpSpPr/>
          <p:nvPr/>
        </p:nvGrpSpPr>
        <p:grpSpPr>
          <a:xfrm rot="0">
            <a:off x="-662891" y="1385554"/>
            <a:ext cx="7451783" cy="745281"/>
            <a:chOff x="0" y="0"/>
            <a:chExt cx="1962610" cy="196288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962610" cy="196288"/>
            </a:xfrm>
            <a:custGeom>
              <a:avLst/>
              <a:gdLst/>
              <a:ahLst/>
              <a:cxnLst/>
              <a:rect r="r" b="b" t="t" l="l"/>
              <a:pathLst>
                <a:path h="196288" w="1962610">
                  <a:moveTo>
                    <a:pt x="25973" y="0"/>
                  </a:moveTo>
                  <a:lnTo>
                    <a:pt x="1936636" y="0"/>
                  </a:lnTo>
                  <a:cubicBezTo>
                    <a:pt x="1950981" y="0"/>
                    <a:pt x="1962610" y="11629"/>
                    <a:pt x="1962610" y="25973"/>
                  </a:cubicBezTo>
                  <a:lnTo>
                    <a:pt x="1962610" y="170315"/>
                  </a:lnTo>
                  <a:cubicBezTo>
                    <a:pt x="1962610" y="184659"/>
                    <a:pt x="1950981" y="196288"/>
                    <a:pt x="1936636" y="196288"/>
                  </a:cubicBezTo>
                  <a:lnTo>
                    <a:pt x="25973" y="196288"/>
                  </a:lnTo>
                  <a:cubicBezTo>
                    <a:pt x="11629" y="196288"/>
                    <a:pt x="0" y="184659"/>
                    <a:pt x="0" y="170315"/>
                  </a:cubicBezTo>
                  <a:lnTo>
                    <a:pt x="0" y="25973"/>
                  </a:lnTo>
                  <a:cubicBezTo>
                    <a:pt x="0" y="11629"/>
                    <a:pt x="11629" y="0"/>
                    <a:pt x="25973" y="0"/>
                  </a:cubicBezTo>
                  <a:close/>
                </a:path>
              </a:pathLst>
            </a:custGeom>
            <a:solidFill>
              <a:srgbClr val="09124D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38100"/>
              <a:ext cx="1962610" cy="2343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5" id="25"/>
          <p:cNvSpPr/>
          <p:nvPr/>
        </p:nvSpPr>
        <p:spPr>
          <a:xfrm flipH="false" flipV="false" rot="0">
            <a:off x="1304769" y="1526102"/>
            <a:ext cx="505874" cy="450228"/>
          </a:xfrm>
          <a:custGeom>
            <a:avLst/>
            <a:gdLst/>
            <a:ahLst/>
            <a:cxnLst/>
            <a:rect r="r" b="b" t="t" l="l"/>
            <a:pathLst>
              <a:path h="450228" w="505874">
                <a:moveTo>
                  <a:pt x="0" y="0"/>
                </a:moveTo>
                <a:lnTo>
                  <a:pt x="505874" y="0"/>
                </a:lnTo>
                <a:lnTo>
                  <a:pt x="505874" y="450227"/>
                </a:lnTo>
                <a:lnTo>
                  <a:pt x="0" y="45022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1926969" y="1447575"/>
            <a:ext cx="4471932" cy="5879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40"/>
              </a:lnSpc>
            </a:pPr>
            <a:r>
              <a:rPr lang="en-US" sz="3100" b="true">
                <a:solidFill>
                  <a:srgbClr val="FFFFFF"/>
                </a:solidFill>
                <a:latin typeface="Neo Tech Bold"/>
                <a:ea typeface="Neo Tech Bold"/>
                <a:cs typeface="Neo Tech Bold"/>
                <a:sym typeface="Neo Tech Bold"/>
              </a:rPr>
              <a:t>Emails</a:t>
            </a:r>
          </a:p>
        </p:txBody>
      </p:sp>
      <p:sp>
        <p:nvSpPr>
          <p:cNvPr name="AutoShape 27" id="27"/>
          <p:cNvSpPr/>
          <p:nvPr/>
        </p:nvSpPr>
        <p:spPr>
          <a:xfrm flipV="true">
            <a:off x="7513906" y="1366285"/>
            <a:ext cx="0" cy="7890869"/>
          </a:xfrm>
          <a:prstGeom prst="line">
            <a:avLst/>
          </a:prstGeom>
          <a:ln cap="flat" w="38100">
            <a:solidFill>
              <a:srgbClr val="FCD24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28" id="28"/>
          <p:cNvGrpSpPr/>
          <p:nvPr/>
        </p:nvGrpSpPr>
        <p:grpSpPr>
          <a:xfrm rot="0">
            <a:off x="8021464" y="2045110"/>
            <a:ext cx="9112213" cy="1021139"/>
            <a:chOff x="0" y="0"/>
            <a:chExt cx="2399924" cy="268942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2399924" cy="268942"/>
            </a:xfrm>
            <a:custGeom>
              <a:avLst/>
              <a:gdLst/>
              <a:ahLst/>
              <a:cxnLst/>
              <a:rect r="r" b="b" t="t" l="l"/>
              <a:pathLst>
                <a:path h="268942" w="2399924">
                  <a:moveTo>
                    <a:pt x="0" y="0"/>
                  </a:moveTo>
                  <a:lnTo>
                    <a:pt x="2399924" y="0"/>
                  </a:lnTo>
                  <a:lnTo>
                    <a:pt x="2399924" y="268942"/>
                  </a:lnTo>
                  <a:lnTo>
                    <a:pt x="0" y="268942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9124D"/>
              </a:solidFill>
              <a:prstDash val="solid"/>
              <a:miter/>
            </a:ln>
          </p:spPr>
        </p:sp>
        <p:sp>
          <p:nvSpPr>
            <p:cNvPr name="TextBox 30" id="30"/>
            <p:cNvSpPr txBox="true"/>
            <p:nvPr/>
          </p:nvSpPr>
          <p:spPr>
            <a:xfrm>
              <a:off x="0" y="-28575"/>
              <a:ext cx="2399924" cy="2975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659"/>
                </a:lnSpc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8021464" y="1385554"/>
            <a:ext cx="9112213" cy="490470"/>
            <a:chOff x="0" y="0"/>
            <a:chExt cx="2399924" cy="129177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2399924" cy="129177"/>
            </a:xfrm>
            <a:custGeom>
              <a:avLst/>
              <a:gdLst/>
              <a:ahLst/>
              <a:cxnLst/>
              <a:rect r="r" b="b" t="t" l="l"/>
              <a:pathLst>
                <a:path h="129177" w="2399924">
                  <a:moveTo>
                    <a:pt x="0" y="0"/>
                  </a:moveTo>
                  <a:lnTo>
                    <a:pt x="2399924" y="0"/>
                  </a:lnTo>
                  <a:lnTo>
                    <a:pt x="2399924" y="129177"/>
                  </a:lnTo>
                  <a:lnTo>
                    <a:pt x="0" y="129177"/>
                  </a:lnTo>
                  <a:close/>
                </a:path>
              </a:pathLst>
            </a:custGeom>
            <a:solidFill>
              <a:srgbClr val="09124D"/>
            </a:solidFill>
            <a:ln cap="sq">
              <a:noFill/>
              <a:prstDash val="solid"/>
              <a:miter/>
            </a:ln>
          </p:spPr>
        </p:sp>
        <p:sp>
          <p:nvSpPr>
            <p:cNvPr name="TextBox 33" id="33"/>
            <p:cNvSpPr txBox="true"/>
            <p:nvPr/>
          </p:nvSpPr>
          <p:spPr>
            <a:xfrm>
              <a:off x="0" y="-28575"/>
              <a:ext cx="2399924" cy="15775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34" id="34"/>
          <p:cNvSpPr txBox="true"/>
          <p:nvPr/>
        </p:nvSpPr>
        <p:spPr>
          <a:xfrm rot="0">
            <a:off x="8142591" y="1412031"/>
            <a:ext cx="7559785" cy="3687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59"/>
              </a:lnSpc>
              <a:spcBef>
                <a:spcPct val="0"/>
              </a:spcBef>
            </a:pPr>
            <a:r>
              <a:rPr lang="en-US" b="true" sz="1899">
                <a:solidFill>
                  <a:srgbClr val="FFFFFF"/>
                </a:solidFill>
                <a:latin typeface="Neo Tech Bold"/>
                <a:ea typeface="Neo Tech Bold"/>
                <a:cs typeface="Neo Tech Bold"/>
                <a:sym typeface="Neo Tech Bold"/>
              </a:rPr>
              <a:t>Writing Nurturing Emails</a:t>
            </a:r>
          </a:p>
        </p:txBody>
      </p:sp>
      <p:grpSp>
        <p:nvGrpSpPr>
          <p:cNvPr name="Group 35" id="35"/>
          <p:cNvGrpSpPr/>
          <p:nvPr/>
        </p:nvGrpSpPr>
        <p:grpSpPr>
          <a:xfrm rot="0">
            <a:off x="8021464" y="3992505"/>
            <a:ext cx="9112213" cy="5285063"/>
            <a:chOff x="0" y="0"/>
            <a:chExt cx="2399924" cy="1391951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2399924" cy="1391951"/>
            </a:xfrm>
            <a:custGeom>
              <a:avLst/>
              <a:gdLst/>
              <a:ahLst/>
              <a:cxnLst/>
              <a:rect r="r" b="b" t="t" l="l"/>
              <a:pathLst>
                <a:path h="1391951" w="2399924">
                  <a:moveTo>
                    <a:pt x="0" y="0"/>
                  </a:moveTo>
                  <a:lnTo>
                    <a:pt x="2399924" y="0"/>
                  </a:lnTo>
                  <a:lnTo>
                    <a:pt x="2399924" y="1391951"/>
                  </a:lnTo>
                  <a:lnTo>
                    <a:pt x="0" y="1391951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9124D"/>
              </a:solidFill>
              <a:prstDash val="solid"/>
              <a:miter/>
            </a:ln>
          </p:spPr>
        </p:sp>
        <p:sp>
          <p:nvSpPr>
            <p:cNvPr name="TextBox 37" id="37"/>
            <p:cNvSpPr txBox="true"/>
            <p:nvPr/>
          </p:nvSpPr>
          <p:spPr>
            <a:xfrm>
              <a:off x="0" y="-28575"/>
              <a:ext cx="2399924" cy="142052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659"/>
                </a:lnSpc>
              </a:pPr>
            </a:p>
          </p:txBody>
        </p:sp>
      </p:grpSp>
      <p:grpSp>
        <p:nvGrpSpPr>
          <p:cNvPr name="Group 38" id="38"/>
          <p:cNvGrpSpPr/>
          <p:nvPr/>
        </p:nvGrpSpPr>
        <p:grpSpPr>
          <a:xfrm rot="0">
            <a:off x="8021464" y="3332949"/>
            <a:ext cx="9112213" cy="490470"/>
            <a:chOff x="0" y="0"/>
            <a:chExt cx="2399924" cy="129177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2399924" cy="129177"/>
            </a:xfrm>
            <a:custGeom>
              <a:avLst/>
              <a:gdLst/>
              <a:ahLst/>
              <a:cxnLst/>
              <a:rect r="r" b="b" t="t" l="l"/>
              <a:pathLst>
                <a:path h="129177" w="2399924">
                  <a:moveTo>
                    <a:pt x="0" y="0"/>
                  </a:moveTo>
                  <a:lnTo>
                    <a:pt x="2399924" y="0"/>
                  </a:lnTo>
                  <a:lnTo>
                    <a:pt x="2399924" y="129177"/>
                  </a:lnTo>
                  <a:lnTo>
                    <a:pt x="0" y="129177"/>
                  </a:lnTo>
                  <a:close/>
                </a:path>
              </a:pathLst>
            </a:custGeom>
            <a:solidFill>
              <a:srgbClr val="09124D"/>
            </a:solidFill>
            <a:ln cap="sq">
              <a:noFill/>
              <a:prstDash val="solid"/>
              <a:miter/>
            </a:ln>
          </p:spPr>
        </p:sp>
        <p:sp>
          <p:nvSpPr>
            <p:cNvPr name="TextBox 40" id="40"/>
            <p:cNvSpPr txBox="true"/>
            <p:nvPr/>
          </p:nvSpPr>
          <p:spPr>
            <a:xfrm>
              <a:off x="0" y="-28575"/>
              <a:ext cx="2399924" cy="15775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41" id="41"/>
          <p:cNvSpPr txBox="true"/>
          <p:nvPr/>
        </p:nvSpPr>
        <p:spPr>
          <a:xfrm rot="0">
            <a:off x="8142591" y="3359426"/>
            <a:ext cx="7559785" cy="370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59"/>
              </a:lnSpc>
              <a:spcBef>
                <a:spcPct val="0"/>
              </a:spcBef>
            </a:pPr>
            <a:r>
              <a:rPr lang="en-US" b="true" sz="1899">
                <a:solidFill>
                  <a:srgbClr val="FFFFFF"/>
                </a:solidFill>
                <a:latin typeface="Neo Tech Bold"/>
                <a:ea typeface="Neo Tech Bold"/>
                <a:cs typeface="Neo Tech Bold"/>
                <a:sym typeface="Neo Tech Bold"/>
              </a:rPr>
              <a:t>Type Title of Your Story Here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8142591" y="2190559"/>
            <a:ext cx="8819450" cy="6921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999" b="true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ChatGPT </a:t>
            </a:r>
            <a:r>
              <a:rPr lang="en-US" sz="1999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-  Free ($20/month )</a:t>
            </a:r>
          </a:p>
          <a:p>
            <a:pPr algn="l">
              <a:lnSpc>
                <a:spcPts val="2799"/>
              </a:lnSpc>
              <a:spcBef>
                <a:spcPct val="0"/>
              </a:spcBef>
            </a:pPr>
            <a:r>
              <a:rPr lang="en-US" b="true" sz="1999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Copy.ai </a:t>
            </a:r>
            <a:r>
              <a:rPr lang="en-US" sz="1999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- Free ($49/mon ) ++ Workflow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8142591" y="4123303"/>
            <a:ext cx="8819450" cy="17494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31799" indent="-215899" lvl="1">
              <a:lnSpc>
                <a:spcPts val="2799"/>
              </a:lnSpc>
              <a:buAutoNum type="arabicPeriod" startAt="1"/>
            </a:pPr>
            <a:r>
              <a:rPr lang="en-US" sz="1999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Use the Chat options</a:t>
            </a:r>
          </a:p>
          <a:p>
            <a:pPr algn="l" marL="431799" indent="-215899" lvl="1">
              <a:lnSpc>
                <a:spcPts val="2799"/>
              </a:lnSpc>
              <a:buAutoNum type="arabicPeriod" startAt="1"/>
            </a:pPr>
            <a:r>
              <a:rPr lang="en-US" b="true" sz="1999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PROMPT </a:t>
            </a:r>
            <a:r>
              <a:rPr lang="en-US" sz="1999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- You are an established email writer.  create 5 different emails to leads that will inform them of this topic.  Add a call to action at the end of the emails.  Add transcript or paste the transcript into the Chat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FB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78673" y="1113631"/>
            <a:ext cx="16530654" cy="8435861"/>
            <a:chOff x="0" y="0"/>
            <a:chExt cx="4353753" cy="222179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53752" cy="2221791"/>
            </a:xfrm>
            <a:custGeom>
              <a:avLst/>
              <a:gdLst/>
              <a:ahLst/>
              <a:cxnLst/>
              <a:rect r="r" b="b" t="t" l="l"/>
              <a:pathLst>
                <a:path h="2221791" w="4353752">
                  <a:moveTo>
                    <a:pt x="0" y="0"/>
                  </a:moveTo>
                  <a:lnTo>
                    <a:pt x="4353752" y="0"/>
                  </a:lnTo>
                  <a:lnTo>
                    <a:pt x="4353752" y="2221791"/>
                  </a:lnTo>
                  <a:lnTo>
                    <a:pt x="0" y="2221791"/>
                  </a:lnTo>
                  <a:close/>
                </a:path>
              </a:pathLst>
            </a:custGeom>
            <a:solidFill>
              <a:srgbClr val="F2F1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353753" cy="22598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0" y="0"/>
            <a:ext cx="18288000" cy="701414"/>
            <a:chOff x="0" y="0"/>
            <a:chExt cx="4816593" cy="18473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816592" cy="184734"/>
            </a:xfrm>
            <a:custGeom>
              <a:avLst/>
              <a:gdLst/>
              <a:ahLst/>
              <a:cxnLst/>
              <a:rect r="r" b="b" t="t" l="l"/>
              <a:pathLst>
                <a:path h="184734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84734"/>
                  </a:lnTo>
                  <a:lnTo>
                    <a:pt x="0" y="184734"/>
                  </a:lnTo>
                  <a:close/>
                </a:path>
              </a:pathLst>
            </a:custGeom>
            <a:solidFill>
              <a:srgbClr val="7E73FE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816593" cy="2228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7346851" y="244455"/>
            <a:ext cx="212503" cy="212503"/>
            <a:chOff x="0" y="0"/>
            <a:chExt cx="55968" cy="5596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55968" cy="55968"/>
            </a:xfrm>
            <a:custGeom>
              <a:avLst/>
              <a:gdLst/>
              <a:ahLst/>
              <a:cxnLst/>
              <a:rect r="r" b="b" t="t" l="l"/>
              <a:pathLst>
                <a:path h="55968" w="55968">
                  <a:moveTo>
                    <a:pt x="0" y="0"/>
                  </a:moveTo>
                  <a:lnTo>
                    <a:pt x="55968" y="0"/>
                  </a:lnTo>
                  <a:lnTo>
                    <a:pt x="55968" y="55968"/>
                  </a:lnTo>
                  <a:lnTo>
                    <a:pt x="0" y="5596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55968" cy="940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6908454" y="227063"/>
            <a:ext cx="247288" cy="247288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17750463" y="251691"/>
            <a:ext cx="198031" cy="198031"/>
          </a:xfrm>
          <a:custGeom>
            <a:avLst/>
            <a:gdLst/>
            <a:ahLst/>
            <a:cxnLst/>
            <a:rect r="r" b="b" t="t" l="l"/>
            <a:pathLst>
              <a:path h="198031" w="198031">
                <a:moveTo>
                  <a:pt x="0" y="0"/>
                </a:moveTo>
                <a:lnTo>
                  <a:pt x="198032" y="0"/>
                </a:lnTo>
                <a:lnTo>
                  <a:pt x="198032" y="198032"/>
                </a:lnTo>
                <a:lnTo>
                  <a:pt x="0" y="1980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388420" y="227063"/>
            <a:ext cx="369087" cy="247288"/>
          </a:xfrm>
          <a:custGeom>
            <a:avLst/>
            <a:gdLst/>
            <a:ahLst/>
            <a:cxnLst/>
            <a:rect r="r" b="b" t="t" l="l"/>
            <a:pathLst>
              <a:path h="247288" w="369087">
                <a:moveTo>
                  <a:pt x="0" y="0"/>
                </a:moveTo>
                <a:lnTo>
                  <a:pt x="369087" y="0"/>
                </a:lnTo>
                <a:lnTo>
                  <a:pt x="369087" y="247288"/>
                </a:lnTo>
                <a:lnTo>
                  <a:pt x="0" y="2472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0">
            <a:off x="1418379" y="2426097"/>
            <a:ext cx="5370513" cy="6320535"/>
            <a:chOff x="0" y="0"/>
            <a:chExt cx="832033" cy="979216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32033" cy="979216"/>
            </a:xfrm>
            <a:custGeom>
              <a:avLst/>
              <a:gdLst/>
              <a:ahLst/>
              <a:cxnLst/>
              <a:rect r="r" b="b" t="t" l="l"/>
              <a:pathLst>
                <a:path h="979216" w="832033">
                  <a:moveTo>
                    <a:pt x="36039" y="0"/>
                  </a:moveTo>
                  <a:lnTo>
                    <a:pt x="795994" y="0"/>
                  </a:lnTo>
                  <a:cubicBezTo>
                    <a:pt x="805552" y="0"/>
                    <a:pt x="814719" y="3797"/>
                    <a:pt x="821477" y="10556"/>
                  </a:cubicBezTo>
                  <a:cubicBezTo>
                    <a:pt x="828236" y="17314"/>
                    <a:pt x="832033" y="26481"/>
                    <a:pt x="832033" y="36039"/>
                  </a:cubicBezTo>
                  <a:lnTo>
                    <a:pt x="832033" y="943177"/>
                  </a:lnTo>
                  <a:cubicBezTo>
                    <a:pt x="832033" y="963081"/>
                    <a:pt x="815898" y="979216"/>
                    <a:pt x="795994" y="979216"/>
                  </a:cubicBezTo>
                  <a:lnTo>
                    <a:pt x="36039" y="979216"/>
                  </a:lnTo>
                  <a:cubicBezTo>
                    <a:pt x="16135" y="979216"/>
                    <a:pt x="0" y="963081"/>
                    <a:pt x="0" y="943177"/>
                  </a:cubicBezTo>
                  <a:lnTo>
                    <a:pt x="0" y="36039"/>
                  </a:lnTo>
                  <a:cubicBezTo>
                    <a:pt x="0" y="16135"/>
                    <a:pt x="16135" y="0"/>
                    <a:pt x="36039" y="0"/>
                  </a:cubicBezTo>
                  <a:close/>
                </a:path>
              </a:pathLst>
            </a:custGeom>
            <a:blipFill>
              <a:blip r:embed="rId6"/>
              <a:stretch>
                <a:fillRect l="-38322" t="0" r="-38322" b="0"/>
              </a:stretch>
            </a:blip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6278481" y="8309664"/>
            <a:ext cx="813188" cy="813188"/>
            <a:chOff x="0" y="0"/>
            <a:chExt cx="812800" cy="8128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1" id="21"/>
          <p:cNvSpPr/>
          <p:nvPr/>
        </p:nvSpPr>
        <p:spPr>
          <a:xfrm flipH="false" flipV="false" rot="0">
            <a:off x="6398901" y="8472652"/>
            <a:ext cx="572348" cy="487211"/>
          </a:xfrm>
          <a:custGeom>
            <a:avLst/>
            <a:gdLst/>
            <a:ahLst/>
            <a:cxnLst/>
            <a:rect r="r" b="b" t="t" l="l"/>
            <a:pathLst>
              <a:path h="487211" w="572348">
                <a:moveTo>
                  <a:pt x="0" y="0"/>
                </a:moveTo>
                <a:lnTo>
                  <a:pt x="572348" y="0"/>
                </a:lnTo>
                <a:lnTo>
                  <a:pt x="572348" y="487211"/>
                </a:lnTo>
                <a:lnTo>
                  <a:pt x="0" y="48721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2" id="22"/>
          <p:cNvGrpSpPr/>
          <p:nvPr/>
        </p:nvGrpSpPr>
        <p:grpSpPr>
          <a:xfrm rot="0">
            <a:off x="-662891" y="1385554"/>
            <a:ext cx="7451783" cy="745281"/>
            <a:chOff x="0" y="0"/>
            <a:chExt cx="1962610" cy="196288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962610" cy="196288"/>
            </a:xfrm>
            <a:custGeom>
              <a:avLst/>
              <a:gdLst/>
              <a:ahLst/>
              <a:cxnLst/>
              <a:rect r="r" b="b" t="t" l="l"/>
              <a:pathLst>
                <a:path h="196288" w="1962610">
                  <a:moveTo>
                    <a:pt x="25973" y="0"/>
                  </a:moveTo>
                  <a:lnTo>
                    <a:pt x="1936636" y="0"/>
                  </a:lnTo>
                  <a:cubicBezTo>
                    <a:pt x="1950981" y="0"/>
                    <a:pt x="1962610" y="11629"/>
                    <a:pt x="1962610" y="25973"/>
                  </a:cubicBezTo>
                  <a:lnTo>
                    <a:pt x="1962610" y="170315"/>
                  </a:lnTo>
                  <a:cubicBezTo>
                    <a:pt x="1962610" y="184659"/>
                    <a:pt x="1950981" y="196288"/>
                    <a:pt x="1936636" y="196288"/>
                  </a:cubicBezTo>
                  <a:lnTo>
                    <a:pt x="25973" y="196288"/>
                  </a:lnTo>
                  <a:cubicBezTo>
                    <a:pt x="11629" y="196288"/>
                    <a:pt x="0" y="184659"/>
                    <a:pt x="0" y="170315"/>
                  </a:cubicBezTo>
                  <a:lnTo>
                    <a:pt x="0" y="25973"/>
                  </a:lnTo>
                  <a:cubicBezTo>
                    <a:pt x="0" y="11629"/>
                    <a:pt x="11629" y="0"/>
                    <a:pt x="25973" y="0"/>
                  </a:cubicBezTo>
                  <a:close/>
                </a:path>
              </a:pathLst>
            </a:custGeom>
            <a:solidFill>
              <a:srgbClr val="09124D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38100"/>
              <a:ext cx="1962610" cy="2343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AutoShape 25" id="25"/>
          <p:cNvSpPr/>
          <p:nvPr/>
        </p:nvSpPr>
        <p:spPr>
          <a:xfrm flipV="true">
            <a:off x="7513906" y="1366285"/>
            <a:ext cx="0" cy="7890869"/>
          </a:xfrm>
          <a:prstGeom prst="line">
            <a:avLst/>
          </a:prstGeom>
          <a:ln cap="flat" w="38100">
            <a:solidFill>
              <a:srgbClr val="FCD24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26" id="26"/>
          <p:cNvGrpSpPr/>
          <p:nvPr/>
        </p:nvGrpSpPr>
        <p:grpSpPr>
          <a:xfrm rot="0">
            <a:off x="8021464" y="2045110"/>
            <a:ext cx="9112213" cy="1021139"/>
            <a:chOff x="0" y="0"/>
            <a:chExt cx="2399924" cy="268942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2399924" cy="268942"/>
            </a:xfrm>
            <a:custGeom>
              <a:avLst/>
              <a:gdLst/>
              <a:ahLst/>
              <a:cxnLst/>
              <a:rect r="r" b="b" t="t" l="l"/>
              <a:pathLst>
                <a:path h="268942" w="2399924">
                  <a:moveTo>
                    <a:pt x="0" y="0"/>
                  </a:moveTo>
                  <a:lnTo>
                    <a:pt x="2399924" y="0"/>
                  </a:lnTo>
                  <a:lnTo>
                    <a:pt x="2399924" y="268942"/>
                  </a:lnTo>
                  <a:lnTo>
                    <a:pt x="0" y="268942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9124D"/>
              </a:solidFill>
              <a:prstDash val="solid"/>
              <a:miter/>
            </a:ln>
          </p:spPr>
        </p:sp>
        <p:sp>
          <p:nvSpPr>
            <p:cNvPr name="TextBox 28" id="28"/>
            <p:cNvSpPr txBox="true"/>
            <p:nvPr/>
          </p:nvSpPr>
          <p:spPr>
            <a:xfrm>
              <a:off x="0" y="-28575"/>
              <a:ext cx="2399924" cy="2975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659"/>
                </a:lnSpc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8021464" y="1385554"/>
            <a:ext cx="9112213" cy="490470"/>
            <a:chOff x="0" y="0"/>
            <a:chExt cx="2399924" cy="129177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2399924" cy="129177"/>
            </a:xfrm>
            <a:custGeom>
              <a:avLst/>
              <a:gdLst/>
              <a:ahLst/>
              <a:cxnLst/>
              <a:rect r="r" b="b" t="t" l="l"/>
              <a:pathLst>
                <a:path h="129177" w="2399924">
                  <a:moveTo>
                    <a:pt x="0" y="0"/>
                  </a:moveTo>
                  <a:lnTo>
                    <a:pt x="2399924" y="0"/>
                  </a:lnTo>
                  <a:lnTo>
                    <a:pt x="2399924" y="129177"/>
                  </a:lnTo>
                  <a:lnTo>
                    <a:pt x="0" y="129177"/>
                  </a:lnTo>
                  <a:close/>
                </a:path>
              </a:pathLst>
            </a:custGeom>
            <a:solidFill>
              <a:srgbClr val="09124D"/>
            </a:solidFill>
            <a:ln cap="sq">
              <a:noFill/>
              <a:prstDash val="solid"/>
              <a:miter/>
            </a:ln>
          </p:spPr>
        </p:sp>
        <p:sp>
          <p:nvSpPr>
            <p:cNvPr name="TextBox 31" id="31"/>
            <p:cNvSpPr txBox="true"/>
            <p:nvPr/>
          </p:nvSpPr>
          <p:spPr>
            <a:xfrm>
              <a:off x="0" y="-28575"/>
              <a:ext cx="2399924" cy="15775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8021464" y="3992505"/>
            <a:ext cx="9112213" cy="5285063"/>
            <a:chOff x="0" y="0"/>
            <a:chExt cx="2399924" cy="1391951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2399924" cy="1391951"/>
            </a:xfrm>
            <a:custGeom>
              <a:avLst/>
              <a:gdLst/>
              <a:ahLst/>
              <a:cxnLst/>
              <a:rect r="r" b="b" t="t" l="l"/>
              <a:pathLst>
                <a:path h="1391951" w="2399924">
                  <a:moveTo>
                    <a:pt x="0" y="0"/>
                  </a:moveTo>
                  <a:lnTo>
                    <a:pt x="2399924" y="0"/>
                  </a:lnTo>
                  <a:lnTo>
                    <a:pt x="2399924" y="1391951"/>
                  </a:lnTo>
                  <a:lnTo>
                    <a:pt x="0" y="1391951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9124D"/>
              </a:solidFill>
              <a:prstDash val="solid"/>
              <a:miter/>
            </a:ln>
          </p:spPr>
        </p:sp>
        <p:sp>
          <p:nvSpPr>
            <p:cNvPr name="TextBox 34" id="34"/>
            <p:cNvSpPr txBox="true"/>
            <p:nvPr/>
          </p:nvSpPr>
          <p:spPr>
            <a:xfrm>
              <a:off x="0" y="-28575"/>
              <a:ext cx="2399924" cy="142052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659"/>
                </a:lnSpc>
              </a:pP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8021464" y="3332949"/>
            <a:ext cx="9112213" cy="490470"/>
            <a:chOff x="0" y="0"/>
            <a:chExt cx="2399924" cy="129177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2399924" cy="129177"/>
            </a:xfrm>
            <a:custGeom>
              <a:avLst/>
              <a:gdLst/>
              <a:ahLst/>
              <a:cxnLst/>
              <a:rect r="r" b="b" t="t" l="l"/>
              <a:pathLst>
                <a:path h="129177" w="2399924">
                  <a:moveTo>
                    <a:pt x="0" y="0"/>
                  </a:moveTo>
                  <a:lnTo>
                    <a:pt x="2399924" y="0"/>
                  </a:lnTo>
                  <a:lnTo>
                    <a:pt x="2399924" y="129177"/>
                  </a:lnTo>
                  <a:lnTo>
                    <a:pt x="0" y="129177"/>
                  </a:lnTo>
                  <a:close/>
                </a:path>
              </a:pathLst>
            </a:custGeom>
            <a:solidFill>
              <a:srgbClr val="09124D"/>
            </a:solidFill>
            <a:ln cap="sq">
              <a:noFill/>
              <a:prstDash val="solid"/>
              <a:miter/>
            </a:ln>
          </p:spPr>
        </p:sp>
        <p:sp>
          <p:nvSpPr>
            <p:cNvPr name="TextBox 37" id="37"/>
            <p:cNvSpPr txBox="true"/>
            <p:nvPr/>
          </p:nvSpPr>
          <p:spPr>
            <a:xfrm>
              <a:off x="0" y="-28575"/>
              <a:ext cx="2399924" cy="15775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38" id="38"/>
          <p:cNvSpPr/>
          <p:nvPr/>
        </p:nvSpPr>
        <p:spPr>
          <a:xfrm flipH="false" flipV="false" rot="0">
            <a:off x="1418379" y="1526102"/>
            <a:ext cx="291125" cy="456666"/>
          </a:xfrm>
          <a:custGeom>
            <a:avLst/>
            <a:gdLst/>
            <a:ahLst/>
            <a:cxnLst/>
            <a:rect r="r" b="b" t="t" l="l"/>
            <a:pathLst>
              <a:path h="456666" w="291125">
                <a:moveTo>
                  <a:pt x="0" y="0"/>
                </a:moveTo>
                <a:lnTo>
                  <a:pt x="291125" y="0"/>
                </a:lnTo>
                <a:lnTo>
                  <a:pt x="291125" y="456666"/>
                </a:lnTo>
                <a:lnTo>
                  <a:pt x="0" y="45666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9" id="39"/>
          <p:cNvSpPr txBox="true"/>
          <p:nvPr/>
        </p:nvSpPr>
        <p:spPr>
          <a:xfrm rot="0">
            <a:off x="1926969" y="1447575"/>
            <a:ext cx="4471932" cy="5879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40"/>
              </a:lnSpc>
            </a:pPr>
            <a:r>
              <a:rPr lang="en-US" sz="3100" b="true">
                <a:solidFill>
                  <a:srgbClr val="FFFFFF"/>
                </a:solidFill>
                <a:latin typeface="Neo Tech Bold"/>
                <a:ea typeface="Neo Tech Bold"/>
                <a:cs typeface="Neo Tech Bold"/>
                <a:sym typeface="Neo Tech Bold"/>
              </a:rPr>
              <a:t>Resources Used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8142591" y="1412031"/>
            <a:ext cx="7559785" cy="370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59"/>
              </a:lnSpc>
              <a:spcBef>
                <a:spcPct val="0"/>
              </a:spcBef>
            </a:pPr>
            <a:r>
              <a:rPr lang="en-US" b="true" sz="1899">
                <a:solidFill>
                  <a:srgbClr val="FFFFFF"/>
                </a:solidFill>
                <a:latin typeface="Neo Tech Bold"/>
                <a:ea typeface="Neo Tech Bold"/>
                <a:cs typeface="Neo Tech Bold"/>
                <a:sym typeface="Neo Tech Bold"/>
              </a:rPr>
              <a:t>What prompt did you use to generate your image?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8142591" y="2185432"/>
            <a:ext cx="8819450" cy="24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Type answer here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8142591" y="3359426"/>
            <a:ext cx="7559785" cy="3687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59"/>
              </a:lnSpc>
              <a:spcBef>
                <a:spcPct val="0"/>
              </a:spcBef>
            </a:pPr>
            <a:r>
              <a:rPr lang="en-US" b="true" sz="1899">
                <a:solidFill>
                  <a:srgbClr val="FFFFFF"/>
                </a:solidFill>
                <a:latin typeface="Neo Tech Bold"/>
                <a:ea typeface="Neo Tech Bold"/>
                <a:cs typeface="Neo Tech Bold"/>
                <a:sym typeface="Neo Tech Bold"/>
              </a:rPr>
              <a:t>Resources Used in the Workshop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8142591" y="4123303"/>
            <a:ext cx="8819450" cy="17270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9746" indent="-269873" lvl="1">
              <a:lnSpc>
                <a:spcPts val="3499"/>
              </a:lnSpc>
              <a:buAutoNum type="arabicPeriod" startAt="1"/>
            </a:pPr>
            <a:r>
              <a:rPr lang="en-US" b="true" sz="2499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Transcribe Video</a:t>
            </a:r>
            <a:r>
              <a:rPr lang="en-US" sz="2499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 - Otter AI &amp; Vizard AI</a:t>
            </a:r>
          </a:p>
          <a:p>
            <a:pPr algn="l" marL="539746" indent="-269873" lvl="1">
              <a:lnSpc>
                <a:spcPts val="3499"/>
              </a:lnSpc>
              <a:buAutoNum type="arabicPeriod" startAt="1"/>
            </a:pPr>
            <a:r>
              <a:rPr lang="en-US" b="true" sz="2499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Create Blog</a:t>
            </a:r>
            <a:r>
              <a:rPr lang="en-US" sz="2499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 - ChatGPT, Claude &amp; Copy AI</a:t>
            </a:r>
          </a:p>
          <a:p>
            <a:pPr algn="l" marL="539746" indent="-269873" lvl="1">
              <a:lnSpc>
                <a:spcPts val="3499"/>
              </a:lnSpc>
              <a:buAutoNum type="arabicPeriod" startAt="1"/>
            </a:pPr>
            <a:r>
              <a:rPr lang="en-US" b="true" sz="2499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Create Newsletter</a:t>
            </a:r>
            <a:r>
              <a:rPr lang="en-US" sz="2499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 - ChatGPT, Claude &amp; Copy AI</a:t>
            </a:r>
          </a:p>
          <a:p>
            <a:pPr algn="l" marL="539746" indent="-269873" lvl="1">
              <a:lnSpc>
                <a:spcPts val="3499"/>
              </a:lnSpc>
              <a:buAutoNum type="arabicPeriod" startAt="1"/>
            </a:pPr>
            <a:r>
              <a:rPr lang="en-US" b="true" sz="2499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Create 5 Emails</a:t>
            </a:r>
            <a:r>
              <a:rPr lang="en-US" sz="2499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 - ChatGPT, Claude &amp; Copy AI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DAGdCvu3qYw</dc:identifier>
  <dcterms:modified xsi:type="dcterms:W3CDTF">2011-08-01T06:04:30Z</dcterms:modified>
  <cp:revision>1</cp:revision>
  <dc:title>AI Content Repurposing Workshop</dc:title>
</cp:coreProperties>
</file>