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6" r:id="rId19"/>
    <p:sldId id="274" r:id="rId20"/>
    <p:sldId id="275" r:id="rId21"/>
  </p:sldIdLst>
  <p:sldSz cx="18288000" cy="10287000"/>
  <p:notesSz cx="6858000" cy="9144000"/>
  <p:embeddedFontLst>
    <p:embeddedFont>
      <p:font typeface="Arial Bold" panose="020B0704020202020204" pitchFamily="34" charset="0"/>
      <p:regular r:id="rId23"/>
      <p:bold r:id="rId24"/>
    </p:embeddedFont>
    <p:embeddedFont>
      <p:font typeface="Bebas Neue Bold" panose="020B0604020202020204" charset="0"/>
      <p:regular r:id="rId25"/>
    </p:embeddedFont>
    <p:embeddedFont>
      <p:font typeface="Calibri" panose="020F0502020204030204" pitchFamily="34" charset="0"/>
      <p:regular r:id="rId26"/>
      <p:bold r:id="rId27"/>
      <p:italic r:id="rId28"/>
      <p:boldItalic r:id="rId29"/>
    </p:embeddedFont>
    <p:embeddedFont>
      <p:font typeface="Canva Sans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1716"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incredibly powerful nurture tool that most small businesses are not leveraging is video messaging.</a:t>
            </a:r>
          </a:p>
          <a:p>
            <a:endParaRPr lang="en-US"/>
          </a:p>
          <a:p>
            <a:r>
              <a:rPr lang="en-US"/>
              <a:t>Video messages allow you to quickly record a video, the video gets uploaded into the cloud, and then a link to the video plus a preview gets dropped into the conversation ready to be sent.</a:t>
            </a:r>
          </a:p>
          <a:p>
            <a:endParaRPr lang="en-US"/>
          </a:p>
          <a:p>
            <a:r>
              <a:rPr lang="en-US"/>
              <a:t>Imagine how much more business you would close if you and your staff were sending personalized hello videos to new leads!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Speaking of closing leads, most small businesses are not set up to quickly and easily collect payment on the fly.</a:t>
            </a:r>
          </a:p>
          <a:p>
            <a:endParaRPr lang="en-US"/>
          </a:p>
          <a:p>
            <a:r>
              <a:rPr lang="en-US"/>
              <a:t>Have you ever been out of the office or out on a job and needed a way to quickly collect money from someone?</a:t>
            </a:r>
          </a:p>
          <a:p>
            <a:endParaRPr lang="en-US"/>
          </a:p>
          <a:p>
            <a:r>
              <a:rPr lang="en-US"/>
              <a:t>A technology called Text-2-Pay enables you, right from within the mobile app, to quickly create an invoice and a link to the invoice gets dropped into the conversation.</a:t>
            </a:r>
          </a:p>
          <a:p>
            <a:endParaRPr lang="en-US"/>
          </a:p>
          <a:p>
            <a:r>
              <a:rPr lang="en-US"/>
              <a:t>And with Google &amp; Apple pay included, the person receiving the text can just click the link, scan their face, and the invoice is paid!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addition to Text-2-Pay, there's also Tap-2-Pay which turns any modern mobile phone into a credit card terminal.</a:t>
            </a:r>
          </a:p>
          <a:p>
            <a:endParaRPr lang="en-US"/>
          </a:p>
          <a:p>
            <a:r>
              <a:rPr lang="en-US"/>
              <a:t>So if you're off-premise, you need to collect a payment that doesn't require an invoice, you can just punch in the amount, have the buyer tab their credit card to your phone to make payment, and then you can hit email to send their receipt!</a:t>
            </a:r>
          </a:p>
          <a:p>
            <a:endParaRPr lang="en-US"/>
          </a:p>
          <a:p>
            <a:r>
              <a:rPr lang="en-US"/>
              <a:t>Collecting money has literally never been easier.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we've talked about a few ways to quickly take payment, let's talk about what should happen after payment has been made.</a:t>
            </a:r>
          </a:p>
          <a:p>
            <a:endParaRPr lang="en-US"/>
          </a:p>
          <a:p>
            <a:r>
              <a:rPr lang="en-US"/>
              <a:t>Most businesses focus all their attention on getting that sale, and they don't have a system or process in place to take the next step, which is turning that customer into a review. </a:t>
            </a:r>
          </a:p>
          <a:p>
            <a:endParaRPr lang="en-US"/>
          </a:p>
          <a:p>
            <a:r>
              <a:rPr lang="en-US"/>
              <a:t>Generating a consistent flow of new reviews is crucial to a businesses growth for several reasons.</a:t>
            </a:r>
          </a:p>
          <a:p>
            <a:endParaRPr lang="en-US"/>
          </a:p>
          <a:p>
            <a:r>
              <a:rPr lang="en-US"/>
              <a:t>A steady stream of positive reviews correlates very strongly with better rankings in local search results, and the large majority of consumers look at reviews before making a decision about who to do business with.</a:t>
            </a:r>
          </a:p>
          <a:p>
            <a:endParaRPr lang="en-US"/>
          </a:p>
          <a:p>
            <a:r>
              <a:rPr lang="en-US"/>
              <a:t>So the more reviews you generate, the more visibility you get from Google and on top of that, you start converting more of that traffic from Google because people like your reviews, so it creates a flywheel effect where you just gain more and more momentum.</a:t>
            </a:r>
          </a:p>
          <a:p>
            <a:endParaRPr lang="en-US"/>
          </a:p>
          <a:p>
            <a:r>
              <a:rPr lang="en-US"/>
              <a:t>The problem is most businesses don't have a system in place to easily generate reviews consistently.</a:t>
            </a:r>
          </a:p>
          <a:p>
            <a:endParaRPr lang="en-US"/>
          </a:p>
          <a:p>
            <a:r>
              <a:rPr lang="en-US"/>
              <a:t>With a feature called Review Requests, though, we can pre-program a message requesting a review that links directly to the review panel in Google that can be shot out with just a few taps.</a:t>
            </a:r>
          </a:p>
          <a:p>
            <a:endParaRPr lang="en-US"/>
          </a:p>
          <a:p>
            <a:r>
              <a:rPr lang="en-US"/>
              <a:t>In a lot of cases, this can even be automated to fire off a purchase or an appointment.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big opportunity that's typically missed by local businesses when it comes to reviews is the act of simply replying.</a:t>
            </a:r>
          </a:p>
          <a:p>
            <a:endParaRPr lang="en-US"/>
          </a:p>
          <a:p>
            <a:r>
              <a:rPr lang="en-US"/>
              <a:t>As you can see, the stats are around review replies are crazy, but the truth is we like to see how a business interacts with its customers - especially when they business gets a bad review.</a:t>
            </a:r>
          </a:p>
          <a:p>
            <a:endParaRPr lang="en-US"/>
          </a:p>
          <a:p>
            <a:r>
              <a:rPr lang="en-US"/>
              <a:t>And as crazy as it might sound, there's actually a bond that's created between a business and customer when the business takes the time to reply to a review, so it creates loyalty.</a:t>
            </a:r>
          </a:p>
          <a:p>
            <a:endParaRPr lang="en-US"/>
          </a:p>
          <a:p>
            <a:r>
              <a:rPr lang="en-US"/>
              <a:t>Whether you do this manually in your Google Business Profile or you use an app like ours where you can do it right in the conversation stream, it's critical that you 1) consistently request review and 2) reply to every review as they come 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Ok, so let's talk about what we call Database Reactivations.</a:t>
            </a:r>
          </a:p>
          <a:p>
            <a:endParaRPr lang="en-US"/>
          </a:p>
          <a:p>
            <a:r>
              <a:rPr lang="en-US"/>
              <a:t>This is a huge miss for most local businesses, because it's dramatically easier and drastically cheaper to turn an existing customer into a repeat buyer than it is to acquire a new customer.</a:t>
            </a:r>
          </a:p>
          <a:p>
            <a:endParaRPr lang="en-US"/>
          </a:p>
          <a:p>
            <a:r>
              <a:rPr lang="en-US"/>
              <a:t>But to do that, you first need a database (also known as a CRM), which is a place to house the contact information of your leads and customers as they come 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you have a database in place, you then need a way to broadcast messages, stories, promotions, etc.</a:t>
            </a:r>
          </a:p>
          <a:p>
            <a:endParaRPr lang="en-US"/>
          </a:p>
          <a:p>
            <a:r>
              <a:rPr lang="en-US"/>
              <a:t>Ideally, you have a nice visual email builder as well like the one on the screen where you can easily drag and drop elements to design really visually appealing emails.</a:t>
            </a:r>
          </a:p>
          <a:p>
            <a:endParaRPr lang="en-US"/>
          </a:p>
          <a:p>
            <a:r>
              <a:rPr lang="en-US"/>
              <a:t>How many of you have ever tried Groupon? </a:t>
            </a:r>
          </a:p>
          <a:p>
            <a:endParaRPr lang="en-US"/>
          </a:p>
          <a:p>
            <a:r>
              <a:rPr lang="en-US"/>
              <a:t>It probably didn't go so well right? It's not fun to have to give a 50% discount and then give another 25% to Groupon.</a:t>
            </a:r>
          </a:p>
          <a:p>
            <a:endParaRPr lang="en-US"/>
          </a:p>
          <a:p>
            <a:r>
              <a:rPr lang="en-US"/>
              <a:t>But when you consistently build your own database and you have the tools to activate it, you essentially have the power of Groupon but you're keeping all the revenue!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have a tool like ours, you can even do reactivation campaigns with text-messages.</a:t>
            </a:r>
          </a:p>
          <a:p>
            <a:endParaRPr lang="en-US"/>
          </a:p>
          <a:p>
            <a:r>
              <a:rPr lang="en-US"/>
              <a:t>That chat icon there on the screen is what we call a Bulk Action that allows you to shoot a text message to a whole list of people at once or drip a message out over time.</a:t>
            </a:r>
          </a:p>
          <a:p>
            <a:endParaRPr lang="en-US"/>
          </a:p>
          <a:p>
            <a:r>
              <a:rPr lang="en-US"/>
              <a:t>We talked about the open rates of text messages earlier so as you can imagine, SMS reactivation campaigns are incredibly effective - you just have to make sure that your registered correctly with the carriers and that everyone on text list has opted in, but we have a whole Trust Center that makes that process easy.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Businesses that successfully leverage online marketing are:</a:t>
            </a:r>
          </a:p>
          <a:p>
            <a:endParaRPr lang="en-US"/>
          </a:p>
          <a:p>
            <a:r>
              <a:rPr lang="en-US"/>
              <a:t>1. Consistently generating new Leads</a:t>
            </a:r>
          </a:p>
          <a:p>
            <a:endParaRPr lang="en-US"/>
          </a:p>
          <a:p>
            <a:r>
              <a:rPr lang="en-US"/>
              <a:t>2. Consistently nurturing those leads via conversations and automated messaging into Bookings</a:t>
            </a:r>
          </a:p>
          <a:p>
            <a:endParaRPr lang="en-US"/>
          </a:p>
          <a:p>
            <a:r>
              <a:rPr lang="en-US"/>
              <a:t>3. Consistently turning conversations into Sales</a:t>
            </a:r>
          </a:p>
          <a:p>
            <a:endParaRPr lang="en-US"/>
          </a:p>
          <a:p>
            <a:r>
              <a:rPr lang="en-US"/>
              <a:t>4. Consistently turning new sales into new online reviews</a:t>
            </a:r>
          </a:p>
          <a:p>
            <a:endParaRPr lang="en-US"/>
          </a:p>
          <a:p>
            <a:r>
              <a:rPr lang="en-US"/>
              <a:t>5. Consistently reactivating existing customers into repeat buyers</a:t>
            </a:r>
          </a:p>
          <a:p>
            <a:endParaRPr lang="en-US"/>
          </a:p>
          <a:p>
            <a:r>
              <a:rPr lang="en-US"/>
              <a:t>Sounds easy enough right? But most businesses are not consistently hitting the mark in each of these layers of the pipeline.</a:t>
            </a:r>
          </a:p>
          <a:p>
            <a:endParaRPr lang="en-US"/>
          </a:p>
          <a:p>
            <a:r>
              <a:rPr lang="en-US"/>
              <a:t>So let's dive into each and talk about some specific ways to ensure your business is consistently capitalizing on each of these stages.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4254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to help you go back and and make sure you've got these bases covered for your own businesses, I've put together a checklist that we actually use as an initial audit when we take on a new client.</a:t>
            </a:r>
          </a:p>
          <a:p>
            <a:endParaRPr lang="en-US"/>
          </a:p>
          <a:p>
            <a:r>
              <a:rPr lang="en-US"/>
              <a:t>Take this back to your team and hopefully it serves as a guide to help you plug some of the common gaps that we talked about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everyone, my name is [your name] and I'm excited to speak with you all today about some modern growth capabilities that most local businesses are currently overlooking, which results in money left on the table.</a:t>
            </a:r>
          </a:p>
          <a:p>
            <a:endParaRPr lang="en-US"/>
          </a:p>
          <a:p>
            <a:r>
              <a:rPr lang="en-US"/>
              <a:t>As a proud citizen of [Town/County Name], I'm on a mission to help the local businesses in our area thrive and prosper.</a:t>
            </a:r>
          </a:p>
          <a:p>
            <a:endParaRPr lang="en-US"/>
          </a:p>
          <a:p>
            <a:r>
              <a:rPr lang="en-US"/>
              <a:t>*Optional*</a:t>
            </a:r>
          </a:p>
          <a:p>
            <a:endParaRPr lang="en-US"/>
          </a:p>
          <a:p>
            <a:r>
              <a:rPr lang="en-US"/>
              <a:t>To give you a little background about myself...</a:t>
            </a:r>
          </a:p>
          <a:p>
            <a:endParaRPr lang="en-US"/>
          </a:p>
          <a:p>
            <a:r>
              <a:rPr lang="en-US"/>
              <a:t>Over time, the roadmap to online success for a local business has become pretty clear.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Thanks so much for your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Businesses that successfully leverage online marketing are:</a:t>
            </a:r>
          </a:p>
          <a:p>
            <a:endParaRPr lang="en-US"/>
          </a:p>
          <a:p>
            <a:r>
              <a:rPr lang="en-US"/>
              <a:t>1. Consistently generating new Leads</a:t>
            </a:r>
          </a:p>
          <a:p>
            <a:endParaRPr lang="en-US"/>
          </a:p>
          <a:p>
            <a:r>
              <a:rPr lang="en-US"/>
              <a:t>2. Consistently nurturing those leads via conversations and automated messaging into Bookings</a:t>
            </a:r>
          </a:p>
          <a:p>
            <a:endParaRPr lang="en-US"/>
          </a:p>
          <a:p>
            <a:r>
              <a:rPr lang="en-US"/>
              <a:t>3. Consistently turning conversations into Sales</a:t>
            </a:r>
          </a:p>
          <a:p>
            <a:endParaRPr lang="en-US"/>
          </a:p>
          <a:p>
            <a:r>
              <a:rPr lang="en-US"/>
              <a:t>4. Consistently turning new sales into new online reviews</a:t>
            </a:r>
          </a:p>
          <a:p>
            <a:endParaRPr lang="en-US"/>
          </a:p>
          <a:p>
            <a:r>
              <a:rPr lang="en-US"/>
              <a:t>5. Consistently reactivating existing customers into repeat buyers</a:t>
            </a:r>
          </a:p>
          <a:p>
            <a:endParaRPr lang="en-US"/>
          </a:p>
          <a:p>
            <a:r>
              <a:rPr lang="en-US"/>
              <a:t>Sounds easy enough right? But most businesses are not consistently hitting the mark in each of these layers of the pipeline.</a:t>
            </a:r>
          </a:p>
          <a:p>
            <a:endParaRPr lang="en-US"/>
          </a:p>
          <a:p>
            <a:r>
              <a:rPr lang="en-US"/>
              <a:t>So let's dive into each and talk about some specific ways to ensure your business is consistently capitalizing on each of these stages.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it comes to consistently generating more leads, most of us immediately think of ads as the solve.</a:t>
            </a:r>
          </a:p>
          <a:p>
            <a:endParaRPr lang="en-US"/>
          </a:p>
          <a:p>
            <a:r>
              <a:rPr lang="en-US"/>
              <a:t>Now don't get me wrong, paid ads can be highly effective and if you have the budget, you should definitely be running ads, but there are some other tactics and tools we can put in place to generate leads without having to spend on ads.</a:t>
            </a:r>
          </a:p>
          <a:p>
            <a:endParaRPr lang="en-US"/>
          </a:p>
          <a:p>
            <a:r>
              <a:rPr lang="en-US"/>
              <a:t>The first way to easily start generating more leads is to text-enable your business. </a:t>
            </a:r>
          </a:p>
          <a:p>
            <a:endParaRPr lang="en-US"/>
          </a:p>
          <a:p>
            <a:r>
              <a:rPr lang="en-US"/>
              <a:t>SMS is the most preferred method of communication by a long shot and when someone receives an SMS, it's almost guaranteed to be opened.</a:t>
            </a:r>
          </a:p>
          <a:p>
            <a:endParaRPr lang="en-US"/>
          </a:p>
          <a:p>
            <a:r>
              <a:rPr lang="en-US"/>
              <a:t>By adding a simple message widget to your website, you can enable visitors to initiate a text-message conversation that you can manage in a mobile app or on a computer without having to use your real mobile number.</a:t>
            </a:r>
          </a:p>
          <a:p>
            <a:endParaRPr lang="en-US"/>
          </a:p>
          <a:p>
            <a:r>
              <a:rPr lang="en-US"/>
              <a:t>It's great because up until recently, these widgets have been live chat, which have frustrated users because there's never anyone available on the other end and they don't want to have to sit around forever on a website waiting for a reply.</a:t>
            </a:r>
          </a:p>
          <a:p>
            <a:endParaRPr lang="en-US"/>
          </a:p>
          <a:p>
            <a:r>
              <a:rPr lang="en-US"/>
              <a:t>With an SMS chat widget, the user is free to leave the site after they send the initial message because the conversation will continue on their phone.</a:t>
            </a:r>
          </a:p>
          <a:p>
            <a:endParaRPr lang="en-US"/>
          </a:p>
          <a:p>
            <a:r>
              <a:rPr lang="en-US"/>
              <a:t>Businesses are typically amazed by the amount of conversations that are generated as soon as they put this on their 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your business is SMS capable, you'll be ready to fix an issue that is likely costing you a small fortune, which are missed calls.</a:t>
            </a:r>
          </a:p>
          <a:p>
            <a:endParaRPr lang="en-US"/>
          </a:p>
          <a:p>
            <a:r>
              <a:rPr lang="en-US"/>
              <a:t>Statistically, the average local business misses about 64% of all their inbound calls!</a:t>
            </a:r>
          </a:p>
          <a:p>
            <a:endParaRPr lang="en-US"/>
          </a:p>
          <a:p>
            <a:r>
              <a:rPr lang="en-US"/>
              <a:t>Now some of you might be thinking "There's no way we miss 64% of our calls" - fair enough. </a:t>
            </a:r>
          </a:p>
          <a:p>
            <a:endParaRPr lang="en-US"/>
          </a:p>
          <a:p>
            <a:r>
              <a:rPr lang="en-US"/>
              <a:t>Let's assume you're only missing 20% and that equates to 10 missed calls per day and that 1 of those 10 would have been a sale but the caller went on to dial a competitor - do the math on how much that's costing you every day, every week, and every month.</a:t>
            </a:r>
          </a:p>
          <a:p>
            <a:endParaRPr lang="en-US"/>
          </a:p>
          <a:p>
            <a:r>
              <a:rPr lang="en-US"/>
              <a:t>The good news is that modern technology enables us to actually automate back a text message saying "Sorry we missed your call - how can we help" to anyone who calls in but doesn't get an answer.</a:t>
            </a:r>
          </a:p>
          <a:p>
            <a:endParaRPr lang="en-US"/>
          </a:p>
          <a:p>
            <a:r>
              <a:rPr lang="en-US"/>
              <a:t>Imagine how much money in lost revenue this one tactic would bring back!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next easy win to generate more leads with no ad spend is to activate Google Chat.</a:t>
            </a:r>
          </a:p>
          <a:p>
            <a:endParaRPr lang="en-US"/>
          </a:p>
          <a:p>
            <a:r>
              <a:rPr lang="en-US"/>
              <a:t>This is a feature from Google that most businesses don't even know exists but when you turn it on, Google ads a new message icon to your Google Business Profile that shows up in mobile search results and in the Google Maps app allowing users to shoot you a message right from your Google Business Profile.</a:t>
            </a:r>
          </a:p>
          <a:p>
            <a:endParaRPr lang="en-US"/>
          </a:p>
          <a:p>
            <a:r>
              <a:rPr lang="en-US"/>
              <a:t>As we talked about already with SMS, people don't want to have to call so as soon as they see there's a chat option, they jump on it.</a:t>
            </a:r>
          </a:p>
          <a:p>
            <a:endParaRPr lang="en-US"/>
          </a:p>
          <a:p>
            <a:r>
              <a:rPr lang="en-US"/>
              <a:t>Now I hate to be the bearer of bad news, but if you haven't figured it out yet, Google doesn't actually want anyone leaving the search results to actually go to a website, so they're going to start pushing this feature hard. Best to get ahead of your competitors while they're still in the dark about this one.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last way to generate leads without paid ads is with online listings.</a:t>
            </a:r>
          </a:p>
          <a:p>
            <a:endParaRPr lang="en-US"/>
          </a:p>
          <a:p>
            <a:r>
              <a:rPr lang="en-US"/>
              <a:t>Now this one does have a recurring cost but it can be pretty powerful because having your business listed correctly across the top directories around the internet correlates pretty strongly with business that tend to rank well in search results.</a:t>
            </a:r>
          </a:p>
          <a:p>
            <a:endParaRPr lang="en-US"/>
          </a:p>
          <a:p>
            <a:r>
              <a:rPr lang="en-US"/>
              <a:t>And that makes sense because Google loves to see consistency so it has to choose between a business whose phone number and hours are different across only three directories and a business whose info is the same across a hundred directories, which do you think it will recommend?</a:t>
            </a:r>
          </a:p>
          <a:p>
            <a:endParaRPr lang="en-US"/>
          </a:p>
          <a:p>
            <a:r>
              <a:rPr lang="en-US"/>
              <a:t>With Listings, you can input all your business's important info like name, address, phone number, etc. and have that info automatically published across all the top directories around the web - nearly 100 in total.</a:t>
            </a:r>
          </a:p>
          <a:p>
            <a:endParaRPr lang="en-US"/>
          </a:p>
          <a:p>
            <a:r>
              <a:rPr lang="en-US"/>
              <a:t>Listings then locks that data, so no third party can change it, which is pretty common and leads to inconsistencies over time.</a:t>
            </a:r>
          </a:p>
          <a:p>
            <a:endParaRPr lang="en-US"/>
          </a:p>
          <a:p>
            <a:r>
              <a:rPr lang="en-US"/>
              <a:t>It's hard to get someone to claim your lead offer if they don't even know you exist, and Listings can be a great way to get yourself in front of a lot more people online.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it comes to nurturing leads into sales, the number one issue local businesses face is speed.</a:t>
            </a:r>
          </a:p>
          <a:p>
            <a:endParaRPr lang="en-US"/>
          </a:p>
          <a:p>
            <a:r>
              <a:rPr lang="en-US"/>
              <a:t>Studies show that there's basically a five-minute shot clock. If you can get a new lead to engage within 5 minutes, the odds of closing that lead skyrocket.</a:t>
            </a:r>
          </a:p>
          <a:p>
            <a:endParaRPr lang="en-US"/>
          </a:p>
          <a:p>
            <a:r>
              <a:rPr lang="en-US"/>
              <a:t>The problem is, most small businesses are too busy with their day-to-day operations to reply that quickly.</a:t>
            </a:r>
          </a:p>
          <a:p>
            <a:endParaRPr lang="en-US"/>
          </a:p>
          <a:p>
            <a:r>
              <a:rPr lang="en-US"/>
              <a:t>One thing that helps with this is having your lead channels funnel into a consolidated mobile app, so you can quickly reply to everything in one place whenever your pocket buzzes.</a:t>
            </a:r>
          </a:p>
          <a:p>
            <a:endParaRPr lang="en-US"/>
          </a:p>
          <a:p>
            <a:r>
              <a:rPr lang="en-US"/>
              <a:t>With a consolidated mobile communication stream, it's not just one person who's receiving the new leads as you can have team members all working out of the same inbox, but you can also leverage some really handy features, which we'll cover in the next two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tool is called Snippets.</a:t>
            </a:r>
          </a:p>
          <a:p>
            <a:endParaRPr lang="en-US"/>
          </a:p>
          <a:p>
            <a:r>
              <a:rPr lang="en-US"/>
              <a:t>Snippets allow you to create pre-defined messages and save them so that anyone on your team can quickly drop a curated response into a conversation.</a:t>
            </a:r>
          </a:p>
          <a:p>
            <a:endParaRPr lang="en-US"/>
          </a:p>
          <a:p>
            <a:r>
              <a:rPr lang="en-US"/>
              <a:t>They save a ton of time as you and your staff no longer have to type out the same answers to questions you get asked over and over again, and they ensure that everyone on your team is giving the same exact response that you want delivered.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sv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745" b="-745"/>
            </a:stretch>
          </a:blipFill>
        </p:spPr>
        <p:txBody>
          <a:bodyPr/>
          <a:lstStyle/>
          <a:p>
            <a:endParaRPr lang="en-US"/>
          </a:p>
        </p:txBody>
      </p:sp>
      <p:sp>
        <p:nvSpPr>
          <p:cNvPr id="7" name="Freeform 3">
            <a:extLst>
              <a:ext uri="{FF2B5EF4-FFF2-40B4-BE49-F238E27FC236}">
                <a16:creationId xmlns:a16="http://schemas.microsoft.com/office/drawing/2014/main" id="{336E199C-BCA9-4859-AAB2-3080E501A5E9}"/>
              </a:ext>
            </a:extLst>
          </p:cNvPr>
          <p:cNvSpPr/>
          <p:nvPr/>
        </p:nvSpPr>
        <p:spPr>
          <a:xfrm rot="5400000">
            <a:off x="3991840" y="-4002233"/>
            <a:ext cx="10290464"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43341" y="2005500"/>
            <a:ext cx="2443200" cy="486100"/>
          </a:xfrm>
          <a:custGeom>
            <a:avLst/>
            <a:gdLst/>
            <a:ahLst/>
            <a:cxnLst/>
            <a:rect l="l" t="t" r="r" b="b"/>
            <a:pathLst>
              <a:path w="2443200" h="486100">
                <a:moveTo>
                  <a:pt x="0" y="0"/>
                </a:moveTo>
                <a:lnTo>
                  <a:pt x="2443200" y="0"/>
                </a:lnTo>
                <a:lnTo>
                  <a:pt x="2443200" y="486100"/>
                </a:lnTo>
                <a:lnTo>
                  <a:pt x="0" y="486100"/>
                </a:lnTo>
                <a:lnTo>
                  <a:pt x="0" y="0"/>
                </a:lnTo>
                <a:close/>
              </a:path>
            </a:pathLst>
          </a:custGeom>
          <a:solidFill>
            <a:srgbClr val="2006BA"/>
          </a:solidFill>
        </p:spPr>
        <p:txBody>
          <a:bodyPr/>
          <a:lstStyle/>
          <a:p>
            <a:endParaRPr lang="en-US" dirty="0"/>
          </a:p>
        </p:txBody>
      </p:sp>
      <p:sp>
        <p:nvSpPr>
          <p:cNvPr id="5" name="Freeform 5"/>
          <p:cNvSpPr/>
          <p:nvPr/>
        </p:nvSpPr>
        <p:spPr>
          <a:xfrm>
            <a:off x="17213486" y="0"/>
            <a:ext cx="559100" cy="9372282"/>
          </a:xfrm>
          <a:custGeom>
            <a:avLst/>
            <a:gdLst/>
            <a:ahLst/>
            <a:cxnLst/>
            <a:rect l="l" t="t" r="r" b="b"/>
            <a:pathLst>
              <a:path w="559100" h="9372282">
                <a:moveTo>
                  <a:pt x="0" y="0"/>
                </a:moveTo>
                <a:lnTo>
                  <a:pt x="559100" y="0"/>
                </a:lnTo>
                <a:lnTo>
                  <a:pt x="559100" y="9372282"/>
                </a:lnTo>
                <a:lnTo>
                  <a:pt x="0" y="9372282"/>
                </a:lnTo>
                <a:lnTo>
                  <a:pt x="0" y="0"/>
                </a:lnTo>
                <a:close/>
              </a:path>
            </a:pathLst>
          </a:custGeom>
          <a:solidFill>
            <a:srgbClr val="2006BA"/>
          </a:solidFill>
        </p:spPr>
        <p:txBody>
          <a:bodyPr/>
          <a:lstStyle/>
          <a:p>
            <a:endParaRPr lang="en-US"/>
          </a:p>
        </p:txBody>
      </p:sp>
      <p:sp>
        <p:nvSpPr>
          <p:cNvPr id="6" name="TextBox 6"/>
          <p:cNvSpPr txBox="1"/>
          <p:nvPr/>
        </p:nvSpPr>
        <p:spPr>
          <a:xfrm>
            <a:off x="1028700" y="3587001"/>
            <a:ext cx="13225350" cy="4491304"/>
          </a:xfrm>
          <a:prstGeom prst="rect">
            <a:avLst/>
          </a:prstGeom>
        </p:spPr>
        <p:txBody>
          <a:bodyPr lIns="0" tIns="0" rIns="0" bIns="0" rtlCol="0" anchor="t">
            <a:spAutoFit/>
          </a:bodyPr>
          <a:lstStyle/>
          <a:p>
            <a:pPr algn="l">
              <a:lnSpc>
                <a:spcPts val="11558"/>
              </a:lnSpc>
            </a:pPr>
            <a:r>
              <a:rPr lang="en-US" sz="12040" b="1" dirty="0">
                <a:solidFill>
                  <a:srgbClr val="FFFFFF"/>
                </a:solidFill>
                <a:latin typeface="Bebas Neue Bold"/>
                <a:ea typeface="Bebas Neue Bold"/>
                <a:cs typeface="Bebas Neue Bold"/>
                <a:sym typeface="Bebas Neue Bold"/>
              </a:rPr>
              <a:t>5 Marketing Gaps Nearly </a:t>
            </a:r>
            <a:r>
              <a:rPr lang="en-US" sz="12040" b="1" dirty="0">
                <a:latin typeface="Bebas Neue Bold"/>
                <a:ea typeface="Bebas Neue Bold"/>
                <a:cs typeface="Bebas Neue Bold"/>
                <a:sym typeface="Bebas Neue Bold"/>
              </a:rPr>
              <a:t>Every Business </a:t>
            </a:r>
            <a:r>
              <a:rPr lang="en-US" sz="12040" b="1" dirty="0">
                <a:solidFill>
                  <a:srgbClr val="FFFFFF"/>
                </a:solidFill>
                <a:latin typeface="Bebas Neue Bold"/>
                <a:ea typeface="Bebas Neue Bold"/>
                <a:cs typeface="Bebas Neue Bold"/>
                <a:sym typeface="Bebas Neue Bold"/>
              </a:rPr>
              <a:t>Has And How To Fix Them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88411" y="0"/>
            <a:ext cx="13051989" cy="13027742"/>
          </a:xfrm>
          <a:custGeom>
            <a:avLst/>
            <a:gdLst/>
            <a:ahLst/>
            <a:cxnLst/>
            <a:rect l="l" t="t" r="r" b="b"/>
            <a:pathLst>
              <a:path w="13051989" h="13027742">
                <a:moveTo>
                  <a:pt x="0" y="0"/>
                </a:moveTo>
                <a:lnTo>
                  <a:pt x="13051989" y="0"/>
                </a:lnTo>
                <a:lnTo>
                  <a:pt x="13051989" y="13027742"/>
                </a:lnTo>
                <a:lnTo>
                  <a:pt x="0" y="13027742"/>
                </a:lnTo>
                <a:lnTo>
                  <a:pt x="0" y="0"/>
                </a:lnTo>
                <a:close/>
              </a:path>
            </a:pathLst>
          </a:custGeom>
          <a:blipFill>
            <a:blip r:embed="rId3"/>
            <a:stretch>
              <a:fillRect t="-93" b="-93"/>
            </a:stretch>
          </a:blipFill>
        </p:spPr>
        <p:txBody>
          <a:bodyPr/>
          <a:lstStyle/>
          <a:p>
            <a:endParaRPr lang="en-US"/>
          </a:p>
        </p:txBody>
      </p:sp>
      <p:sp>
        <p:nvSpPr>
          <p:cNvPr id="10" name="Freeform 3">
            <a:extLst>
              <a:ext uri="{FF2B5EF4-FFF2-40B4-BE49-F238E27FC236}">
                <a16:creationId xmlns:a16="http://schemas.microsoft.com/office/drawing/2014/main" id="{0FD6414C-C6DB-4FE8-BBDC-66DB004A7704}"/>
              </a:ext>
            </a:extLst>
          </p:cNvPr>
          <p:cNvSpPr/>
          <p:nvPr/>
        </p:nvSpPr>
        <p:spPr>
          <a:xfrm rot="5400000">
            <a:off x="3998767" y="-4008293"/>
            <a:ext cx="10290464" cy="18288002"/>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t="-19583" b="1"/>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9144000" y="1821288"/>
            <a:ext cx="3911881" cy="8465712"/>
          </a:xfrm>
          <a:custGeom>
            <a:avLst/>
            <a:gdLst/>
            <a:ahLst/>
            <a:cxnLst/>
            <a:rect l="l" t="t" r="r" b="b"/>
            <a:pathLst>
              <a:path w="3911881" h="8465712">
                <a:moveTo>
                  <a:pt x="0" y="0"/>
                </a:moveTo>
                <a:lnTo>
                  <a:pt x="3911881" y="0"/>
                </a:lnTo>
                <a:lnTo>
                  <a:pt x="3911881" y="8465712"/>
                </a:lnTo>
                <a:lnTo>
                  <a:pt x="0" y="8465712"/>
                </a:lnTo>
                <a:lnTo>
                  <a:pt x="0" y="0"/>
                </a:lnTo>
                <a:close/>
              </a:path>
            </a:pathLst>
          </a:custGeom>
          <a:blipFill>
            <a:blip r:embed="rId6"/>
            <a:stretch>
              <a:fillRect/>
            </a:stretch>
          </a:blipFill>
        </p:spPr>
        <p:txBody>
          <a:bodyPr/>
          <a:lstStyle/>
          <a:p>
            <a:endParaRPr lang="en-US"/>
          </a:p>
        </p:txBody>
      </p:sp>
      <p:sp>
        <p:nvSpPr>
          <p:cNvPr id="7" name="Freeform 7"/>
          <p:cNvSpPr/>
          <p:nvPr/>
        </p:nvSpPr>
        <p:spPr>
          <a:xfrm>
            <a:off x="13535034" y="1821288"/>
            <a:ext cx="3911881" cy="8465712"/>
          </a:xfrm>
          <a:custGeom>
            <a:avLst/>
            <a:gdLst/>
            <a:ahLst/>
            <a:cxnLst/>
            <a:rect l="l" t="t" r="r" b="b"/>
            <a:pathLst>
              <a:path w="3911881" h="8465712">
                <a:moveTo>
                  <a:pt x="0" y="0"/>
                </a:moveTo>
                <a:lnTo>
                  <a:pt x="3911881" y="0"/>
                </a:lnTo>
                <a:lnTo>
                  <a:pt x="3911881" y="8465712"/>
                </a:lnTo>
                <a:lnTo>
                  <a:pt x="0" y="8465712"/>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962825" y="842835"/>
            <a:ext cx="112663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Aren't Set Up To Nurture Well </a:t>
            </a:r>
          </a:p>
        </p:txBody>
      </p:sp>
      <p:sp>
        <p:nvSpPr>
          <p:cNvPr id="9" name="TextBox 9"/>
          <p:cNvSpPr txBox="1"/>
          <p:nvPr/>
        </p:nvSpPr>
        <p:spPr>
          <a:xfrm>
            <a:off x="962825" y="4429125"/>
            <a:ext cx="7234724" cy="2998851"/>
          </a:xfrm>
          <a:prstGeom prst="rect">
            <a:avLst/>
          </a:prstGeom>
        </p:spPr>
        <p:txBody>
          <a:bodyPr lIns="0" tIns="0" rIns="0" bIns="0" rtlCol="0" anchor="t">
            <a:spAutoFit/>
          </a:bodyPr>
          <a:lstStyle/>
          <a:p>
            <a:pPr algn="l">
              <a:lnSpc>
                <a:spcPts val="4691"/>
              </a:lnSpc>
            </a:pPr>
            <a:r>
              <a:rPr lang="en-US" sz="3399">
                <a:solidFill>
                  <a:srgbClr val="FFFFFF"/>
                </a:solidFill>
                <a:latin typeface="Arial"/>
                <a:ea typeface="Arial"/>
                <a:cs typeface="Arial"/>
                <a:sym typeface="Arial"/>
              </a:rPr>
              <a:t>Most businesses don't leverage personal video</a:t>
            </a:r>
          </a:p>
          <a:p>
            <a:pPr marL="734060" lvl="1" indent="-367030" algn="l">
              <a:lnSpc>
                <a:spcPts val="4691"/>
              </a:lnSpc>
              <a:buFont typeface="Arial"/>
              <a:buChar char="•"/>
            </a:pPr>
            <a:r>
              <a:rPr lang="en-US" sz="3400">
                <a:solidFill>
                  <a:srgbClr val="FFFFFF"/>
                </a:solidFill>
                <a:latin typeface="Arial"/>
                <a:ea typeface="Arial"/>
                <a:cs typeface="Arial"/>
                <a:sym typeface="Arial"/>
              </a:rPr>
              <a:t>93% of companies who send personalized videos see an increase in conversion rates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65051" y="0"/>
            <a:ext cx="12222949" cy="12222949"/>
          </a:xfrm>
          <a:custGeom>
            <a:avLst/>
            <a:gdLst/>
            <a:ahLst/>
            <a:cxnLst/>
            <a:rect l="l" t="t" r="r" b="b"/>
            <a:pathLst>
              <a:path w="12222949" h="12222949">
                <a:moveTo>
                  <a:pt x="0" y="0"/>
                </a:moveTo>
                <a:lnTo>
                  <a:pt x="12222949" y="0"/>
                </a:lnTo>
                <a:lnTo>
                  <a:pt x="12222949" y="12222949"/>
                </a:lnTo>
                <a:lnTo>
                  <a:pt x="0" y="12222949"/>
                </a:lnTo>
                <a:lnTo>
                  <a:pt x="0" y="0"/>
                </a:lnTo>
                <a:close/>
              </a:path>
            </a:pathLst>
          </a:custGeom>
          <a:blipFill>
            <a:blip r:embed="rId3"/>
            <a:stretch>
              <a:fillRect/>
            </a:stretch>
          </a:blipFill>
        </p:spPr>
        <p:txBody>
          <a:bodyPr/>
          <a:lstStyle/>
          <a:p>
            <a:endParaRPr lang="en-US"/>
          </a:p>
        </p:txBody>
      </p:sp>
      <p:sp>
        <p:nvSpPr>
          <p:cNvPr id="10" name="Freeform 3">
            <a:extLst>
              <a:ext uri="{FF2B5EF4-FFF2-40B4-BE49-F238E27FC236}">
                <a16:creationId xmlns:a16="http://schemas.microsoft.com/office/drawing/2014/main" id="{CC4C9DF2-ACDC-4E15-9CEB-7D69B3CF0C17}"/>
              </a:ext>
            </a:extLst>
          </p:cNvPr>
          <p:cNvSpPr/>
          <p:nvPr/>
        </p:nvSpPr>
        <p:spPr>
          <a:xfrm rot="5400000">
            <a:off x="3998767" y="-4008293"/>
            <a:ext cx="10290464" cy="18288002"/>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t="-19583" b="1"/>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3547038" y="424029"/>
            <a:ext cx="4569666" cy="9892892"/>
          </a:xfrm>
          <a:custGeom>
            <a:avLst/>
            <a:gdLst/>
            <a:ahLst/>
            <a:cxnLst/>
            <a:rect l="l" t="t" r="r" b="b"/>
            <a:pathLst>
              <a:path w="4569666" h="9892892">
                <a:moveTo>
                  <a:pt x="0" y="0"/>
                </a:moveTo>
                <a:lnTo>
                  <a:pt x="4569666" y="0"/>
                </a:lnTo>
                <a:lnTo>
                  <a:pt x="4569666" y="9892892"/>
                </a:lnTo>
                <a:lnTo>
                  <a:pt x="0" y="9892892"/>
                </a:lnTo>
                <a:lnTo>
                  <a:pt x="0" y="0"/>
                </a:lnTo>
                <a:close/>
              </a:path>
            </a:pathLst>
          </a:custGeom>
          <a:blipFill>
            <a:blip r:embed="rId6"/>
            <a:stretch>
              <a:fillRect/>
            </a:stretch>
          </a:blipFill>
        </p:spPr>
        <p:txBody>
          <a:bodyPr/>
          <a:lstStyle/>
          <a:p>
            <a:endParaRPr lang="en-US"/>
          </a:p>
        </p:txBody>
      </p:sp>
      <p:sp>
        <p:nvSpPr>
          <p:cNvPr id="7" name="Freeform 7"/>
          <p:cNvSpPr/>
          <p:nvPr/>
        </p:nvSpPr>
        <p:spPr>
          <a:xfrm>
            <a:off x="9144000" y="1814021"/>
            <a:ext cx="3915239" cy="8472979"/>
          </a:xfrm>
          <a:custGeom>
            <a:avLst/>
            <a:gdLst/>
            <a:ahLst/>
            <a:cxnLst/>
            <a:rect l="l" t="t" r="r" b="b"/>
            <a:pathLst>
              <a:path w="3915239" h="8472979">
                <a:moveTo>
                  <a:pt x="0" y="0"/>
                </a:moveTo>
                <a:lnTo>
                  <a:pt x="3915239" y="0"/>
                </a:lnTo>
                <a:lnTo>
                  <a:pt x="3915239" y="8472979"/>
                </a:lnTo>
                <a:lnTo>
                  <a:pt x="0" y="8472979"/>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962825" y="816225"/>
            <a:ext cx="112663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Aren't Ready To Quickly Collect Payment </a:t>
            </a:r>
          </a:p>
        </p:txBody>
      </p:sp>
      <p:sp>
        <p:nvSpPr>
          <p:cNvPr id="9" name="TextBox 9"/>
          <p:cNvSpPr txBox="1"/>
          <p:nvPr/>
        </p:nvSpPr>
        <p:spPr>
          <a:xfrm>
            <a:off x="1048775" y="5237125"/>
            <a:ext cx="6651891" cy="2895219"/>
          </a:xfrm>
          <a:prstGeom prst="rect">
            <a:avLst/>
          </a:prstGeom>
        </p:spPr>
        <p:txBody>
          <a:bodyPr lIns="0" tIns="0" rIns="0" bIns="0" rtlCol="0" anchor="t">
            <a:spAutoFit/>
          </a:bodyPr>
          <a:lstStyle/>
          <a:p>
            <a:pPr algn="l">
              <a:lnSpc>
                <a:spcPts val="4967"/>
              </a:lnSpc>
            </a:pPr>
            <a:r>
              <a:rPr lang="en-US" sz="3600">
                <a:solidFill>
                  <a:srgbClr val="FFFFFF"/>
                </a:solidFill>
                <a:latin typeface="Arial"/>
                <a:ea typeface="Arial"/>
                <a:cs typeface="Arial"/>
                <a:sym typeface="Arial"/>
              </a:rPr>
              <a:t>Most businesses don't have a way to create and  text someone an invoice </a:t>
            </a:r>
          </a:p>
          <a:p>
            <a:pPr marL="1706880" lvl="1" indent="-853440" algn="l">
              <a:lnSpc>
                <a:spcPts val="7727"/>
              </a:lnSpc>
            </a:pPr>
            <a:endParaRPr lang="en-US" sz="3600">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65051" y="0"/>
            <a:ext cx="12222949" cy="12222949"/>
          </a:xfrm>
          <a:custGeom>
            <a:avLst/>
            <a:gdLst/>
            <a:ahLst/>
            <a:cxnLst/>
            <a:rect l="l" t="t" r="r" b="b"/>
            <a:pathLst>
              <a:path w="12222949" h="12222949">
                <a:moveTo>
                  <a:pt x="0" y="0"/>
                </a:moveTo>
                <a:lnTo>
                  <a:pt x="12222949" y="0"/>
                </a:lnTo>
                <a:lnTo>
                  <a:pt x="12222949" y="12222949"/>
                </a:lnTo>
                <a:lnTo>
                  <a:pt x="0" y="12222949"/>
                </a:lnTo>
                <a:lnTo>
                  <a:pt x="0" y="0"/>
                </a:lnTo>
                <a:close/>
              </a:path>
            </a:pathLst>
          </a:custGeom>
          <a:blipFill>
            <a:blip r:embed="rId3"/>
            <a:stretch>
              <a:fillRect/>
            </a:stretch>
          </a:blipFill>
        </p:spPr>
        <p:txBody>
          <a:bodyPr/>
          <a:lstStyle/>
          <a:p>
            <a:endParaRPr lang="en-US"/>
          </a:p>
        </p:txBody>
      </p:sp>
      <p:sp>
        <p:nvSpPr>
          <p:cNvPr id="11" name="Freeform 3">
            <a:extLst>
              <a:ext uri="{FF2B5EF4-FFF2-40B4-BE49-F238E27FC236}">
                <a16:creationId xmlns:a16="http://schemas.microsoft.com/office/drawing/2014/main" id="{56A99BB0-B496-4D4F-BE69-02EE2CB0BAF6}"/>
              </a:ext>
            </a:extLst>
          </p:cNvPr>
          <p:cNvSpPr/>
          <p:nvPr/>
        </p:nvSpPr>
        <p:spPr>
          <a:xfrm rot="5400000">
            <a:off x="3998767" y="-4008293"/>
            <a:ext cx="10290464" cy="18288002"/>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t="-19583" b="1"/>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4134399" y="1262036"/>
            <a:ext cx="4153601" cy="9024964"/>
          </a:xfrm>
          <a:custGeom>
            <a:avLst/>
            <a:gdLst/>
            <a:ahLst/>
            <a:cxnLst/>
            <a:rect l="l" t="t" r="r" b="b"/>
            <a:pathLst>
              <a:path w="4153601" h="9024964">
                <a:moveTo>
                  <a:pt x="0" y="0"/>
                </a:moveTo>
                <a:lnTo>
                  <a:pt x="4153601" y="0"/>
                </a:lnTo>
                <a:lnTo>
                  <a:pt x="4153601" y="9024964"/>
                </a:lnTo>
                <a:lnTo>
                  <a:pt x="0" y="9024964"/>
                </a:lnTo>
                <a:lnTo>
                  <a:pt x="0" y="0"/>
                </a:lnTo>
                <a:close/>
              </a:path>
            </a:pathLst>
          </a:custGeom>
          <a:blipFill>
            <a:blip r:embed="rId6"/>
            <a:stretch>
              <a:fillRect/>
            </a:stretch>
          </a:blipFill>
        </p:spPr>
        <p:txBody>
          <a:bodyPr/>
          <a:lstStyle/>
          <a:p>
            <a:endParaRPr lang="en-US"/>
          </a:p>
        </p:txBody>
      </p:sp>
      <p:sp>
        <p:nvSpPr>
          <p:cNvPr id="7" name="Freeform 7"/>
          <p:cNvSpPr/>
          <p:nvPr/>
        </p:nvSpPr>
        <p:spPr>
          <a:xfrm>
            <a:off x="6398358" y="2611954"/>
            <a:ext cx="3929933" cy="8535150"/>
          </a:xfrm>
          <a:custGeom>
            <a:avLst/>
            <a:gdLst/>
            <a:ahLst/>
            <a:cxnLst/>
            <a:rect l="l" t="t" r="r" b="b"/>
            <a:pathLst>
              <a:path w="3929933" h="8535150">
                <a:moveTo>
                  <a:pt x="0" y="0"/>
                </a:moveTo>
                <a:lnTo>
                  <a:pt x="3929933" y="0"/>
                </a:lnTo>
                <a:lnTo>
                  <a:pt x="3929933" y="8535150"/>
                </a:lnTo>
                <a:lnTo>
                  <a:pt x="0" y="8535150"/>
                </a:lnTo>
                <a:lnTo>
                  <a:pt x="0" y="0"/>
                </a:lnTo>
                <a:close/>
              </a:path>
            </a:pathLst>
          </a:custGeom>
          <a:blipFill>
            <a:blip r:embed="rId7"/>
            <a:stretch>
              <a:fillRect/>
            </a:stretch>
          </a:blipFill>
        </p:spPr>
        <p:txBody>
          <a:bodyPr/>
          <a:lstStyle/>
          <a:p>
            <a:endParaRPr lang="en-US"/>
          </a:p>
        </p:txBody>
      </p:sp>
      <p:sp>
        <p:nvSpPr>
          <p:cNvPr id="8" name="Freeform 8"/>
          <p:cNvSpPr/>
          <p:nvPr/>
        </p:nvSpPr>
        <p:spPr>
          <a:xfrm>
            <a:off x="10452116" y="2611954"/>
            <a:ext cx="3554118" cy="7698920"/>
          </a:xfrm>
          <a:custGeom>
            <a:avLst/>
            <a:gdLst/>
            <a:ahLst/>
            <a:cxnLst/>
            <a:rect l="l" t="t" r="r" b="b"/>
            <a:pathLst>
              <a:path w="3554118" h="7698920">
                <a:moveTo>
                  <a:pt x="0" y="0"/>
                </a:moveTo>
                <a:lnTo>
                  <a:pt x="3554118" y="0"/>
                </a:lnTo>
                <a:lnTo>
                  <a:pt x="3554118" y="7698920"/>
                </a:lnTo>
                <a:lnTo>
                  <a:pt x="0" y="769892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962825" y="816225"/>
            <a:ext cx="112663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Aren't Ready To Quickly Collect Payment </a:t>
            </a:r>
          </a:p>
        </p:txBody>
      </p:sp>
      <p:sp>
        <p:nvSpPr>
          <p:cNvPr id="10" name="TextBox 10"/>
          <p:cNvSpPr txBox="1"/>
          <p:nvPr/>
        </p:nvSpPr>
        <p:spPr>
          <a:xfrm>
            <a:off x="517826" y="4986945"/>
            <a:ext cx="5547225" cy="2796539"/>
          </a:xfrm>
          <a:prstGeom prst="rect">
            <a:avLst/>
          </a:prstGeom>
        </p:spPr>
        <p:txBody>
          <a:bodyPr lIns="0" tIns="0" rIns="0" bIns="0" rtlCol="0" anchor="t">
            <a:spAutoFit/>
          </a:bodyPr>
          <a:lstStyle/>
          <a:p>
            <a:pPr algn="l">
              <a:lnSpc>
                <a:spcPts val="5460"/>
              </a:lnSpc>
            </a:pPr>
            <a:r>
              <a:rPr lang="en-US" sz="3900">
                <a:solidFill>
                  <a:srgbClr val="FFFFFF"/>
                </a:solidFill>
                <a:latin typeface="Arial"/>
                <a:ea typeface="Arial"/>
                <a:cs typeface="Arial"/>
                <a:sym typeface="Arial"/>
              </a:rPr>
              <a:t>Most businesses can't collect credit card payments outside off premise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8984" y="-9525"/>
            <a:ext cx="11779016" cy="11779016"/>
          </a:xfrm>
          <a:custGeom>
            <a:avLst/>
            <a:gdLst/>
            <a:ahLst/>
            <a:cxnLst/>
            <a:rect l="l" t="t" r="r" b="b"/>
            <a:pathLst>
              <a:path w="11779016" h="11779016">
                <a:moveTo>
                  <a:pt x="0" y="0"/>
                </a:moveTo>
                <a:lnTo>
                  <a:pt x="11779016" y="0"/>
                </a:lnTo>
                <a:lnTo>
                  <a:pt x="11779016" y="11779016"/>
                </a:lnTo>
                <a:lnTo>
                  <a:pt x="0" y="11779016"/>
                </a:lnTo>
                <a:lnTo>
                  <a:pt x="0" y="0"/>
                </a:lnTo>
                <a:close/>
              </a:path>
            </a:pathLst>
          </a:custGeom>
          <a:blipFill>
            <a:blip r:embed="rId3"/>
            <a:stretch>
              <a:fillRect/>
            </a:stretch>
          </a:blipFill>
        </p:spPr>
        <p:txBody>
          <a:bodyPr/>
          <a:lstStyle/>
          <a:p>
            <a:endParaRPr lang="en-US"/>
          </a:p>
        </p:txBody>
      </p:sp>
      <p:sp>
        <p:nvSpPr>
          <p:cNvPr id="10" name="Freeform 3">
            <a:extLst>
              <a:ext uri="{FF2B5EF4-FFF2-40B4-BE49-F238E27FC236}">
                <a16:creationId xmlns:a16="http://schemas.microsoft.com/office/drawing/2014/main" id="{162BA63B-B282-4FEC-8B7D-57DEAB9C171D}"/>
              </a:ext>
            </a:extLst>
          </p:cNvPr>
          <p:cNvSpPr/>
          <p:nvPr/>
        </p:nvSpPr>
        <p:spPr>
          <a:xfrm rot="5400000">
            <a:off x="3998767" y="-4008293"/>
            <a:ext cx="10290464" cy="18288002"/>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t="-19583" b="1"/>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3288175" y="478175"/>
            <a:ext cx="5075298" cy="9808825"/>
          </a:xfrm>
          <a:custGeom>
            <a:avLst/>
            <a:gdLst/>
            <a:ahLst/>
            <a:cxnLst/>
            <a:rect l="l" t="t" r="r" b="b"/>
            <a:pathLst>
              <a:path w="5075298" h="9808825">
                <a:moveTo>
                  <a:pt x="0" y="0"/>
                </a:moveTo>
                <a:lnTo>
                  <a:pt x="5075298" y="0"/>
                </a:lnTo>
                <a:lnTo>
                  <a:pt x="5075298" y="9808825"/>
                </a:lnTo>
                <a:lnTo>
                  <a:pt x="0" y="9808825"/>
                </a:lnTo>
                <a:lnTo>
                  <a:pt x="0" y="0"/>
                </a:lnTo>
                <a:close/>
              </a:path>
            </a:pathLst>
          </a:custGeom>
          <a:blipFill>
            <a:blip r:embed="rId6"/>
            <a:stretch>
              <a:fillRect/>
            </a:stretch>
          </a:blipFill>
        </p:spPr>
        <p:txBody>
          <a:bodyPr/>
          <a:lstStyle/>
          <a:p>
            <a:endParaRPr lang="en-US"/>
          </a:p>
        </p:txBody>
      </p:sp>
      <p:sp>
        <p:nvSpPr>
          <p:cNvPr id="7" name="Freeform 7"/>
          <p:cNvSpPr/>
          <p:nvPr/>
        </p:nvSpPr>
        <p:spPr>
          <a:xfrm>
            <a:off x="9293029" y="1637890"/>
            <a:ext cx="3995146" cy="8649110"/>
          </a:xfrm>
          <a:custGeom>
            <a:avLst/>
            <a:gdLst/>
            <a:ahLst/>
            <a:cxnLst/>
            <a:rect l="l" t="t" r="r" b="b"/>
            <a:pathLst>
              <a:path w="3995146" h="8649110">
                <a:moveTo>
                  <a:pt x="0" y="0"/>
                </a:moveTo>
                <a:lnTo>
                  <a:pt x="3995146" y="0"/>
                </a:lnTo>
                <a:lnTo>
                  <a:pt x="3995146" y="8649110"/>
                </a:lnTo>
                <a:lnTo>
                  <a:pt x="0" y="8649110"/>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962825" y="816225"/>
            <a:ext cx="123253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Don't Consistently Generate Reviews</a:t>
            </a:r>
          </a:p>
        </p:txBody>
      </p:sp>
      <p:sp>
        <p:nvSpPr>
          <p:cNvPr id="9" name="TextBox 9"/>
          <p:cNvSpPr txBox="1"/>
          <p:nvPr/>
        </p:nvSpPr>
        <p:spPr>
          <a:xfrm>
            <a:off x="714917" y="4017709"/>
            <a:ext cx="7861012" cy="7010019"/>
          </a:xfrm>
          <a:prstGeom prst="rect">
            <a:avLst/>
          </a:prstGeom>
        </p:spPr>
        <p:txBody>
          <a:bodyPr lIns="0" tIns="0" rIns="0" bIns="0" rtlCol="0" anchor="t">
            <a:spAutoFit/>
          </a:bodyPr>
          <a:lstStyle/>
          <a:p>
            <a:pPr algn="l">
              <a:lnSpc>
                <a:spcPts val="4967"/>
              </a:lnSpc>
            </a:pPr>
            <a:r>
              <a:rPr lang="en-US" sz="3600" dirty="0">
                <a:solidFill>
                  <a:srgbClr val="FFFFFF"/>
                </a:solidFill>
                <a:latin typeface="Arial"/>
                <a:ea typeface="Arial"/>
                <a:cs typeface="Arial"/>
                <a:sym typeface="Arial"/>
              </a:rPr>
              <a:t>Most local businesses don't have a way to quickly request a Google Review</a:t>
            </a:r>
          </a:p>
          <a:p>
            <a:pPr marL="561345" lvl="1" indent="-280673" algn="l">
              <a:lnSpc>
                <a:spcPts val="3588"/>
              </a:lnSpc>
              <a:buFont typeface="Arial"/>
              <a:buChar char="•"/>
            </a:pPr>
            <a:r>
              <a:rPr lang="en-US" sz="2600" dirty="0">
                <a:solidFill>
                  <a:srgbClr val="FFFFFF"/>
                </a:solidFill>
                <a:latin typeface="Arial"/>
                <a:ea typeface="Arial"/>
                <a:cs typeface="Arial"/>
                <a:sym typeface="Arial"/>
              </a:rPr>
              <a:t>A steady increase in reviews has been shown to correlate with an increase in BGP phone calls</a:t>
            </a:r>
          </a:p>
          <a:p>
            <a:pPr marL="561345" lvl="1" indent="-280673" algn="l">
              <a:lnSpc>
                <a:spcPts val="3588"/>
              </a:lnSpc>
              <a:buFont typeface="Arial"/>
              <a:buChar char="•"/>
            </a:pPr>
            <a:r>
              <a:rPr lang="en-US" sz="2600" dirty="0">
                <a:solidFill>
                  <a:srgbClr val="FFFFFF"/>
                </a:solidFill>
                <a:latin typeface="Arial"/>
                <a:ea typeface="Arial"/>
                <a:cs typeface="Arial"/>
                <a:sym typeface="Arial"/>
              </a:rPr>
              <a:t>88% of consumers worldwide consult reviews when discovering a local business</a:t>
            </a:r>
          </a:p>
          <a:p>
            <a:pPr marL="561345" lvl="1" indent="-280673" algn="l">
              <a:lnSpc>
                <a:spcPts val="3588"/>
              </a:lnSpc>
              <a:buFont typeface="Arial"/>
              <a:buChar char="•"/>
            </a:pPr>
            <a:r>
              <a:rPr lang="en-US" sz="2600" dirty="0">
                <a:solidFill>
                  <a:srgbClr val="FFFFFF"/>
                </a:solidFill>
                <a:latin typeface="Arial"/>
                <a:ea typeface="Arial"/>
                <a:cs typeface="Arial"/>
                <a:sym typeface="Arial"/>
              </a:rPr>
              <a:t>60% of consumers feel the number of reviews a business has is critical when deciding whether to use its services.</a:t>
            </a:r>
          </a:p>
          <a:p>
            <a:pPr marL="1706880" lvl="1" indent="-853440" algn="l">
              <a:lnSpc>
                <a:spcPts val="7727"/>
              </a:lnSpc>
            </a:pPr>
            <a:endParaRPr lang="en-US" sz="2600" dirty="0">
              <a:solidFill>
                <a:srgbClr val="FFFFFF"/>
              </a:solidFill>
              <a:latin typeface="Arial"/>
              <a:ea typeface="Arial"/>
              <a:cs typeface="Arial"/>
              <a:sym typeface="Arial"/>
            </a:endParaRPr>
          </a:p>
          <a:p>
            <a:pPr marL="1706880" lvl="1" indent="-853440" algn="l">
              <a:lnSpc>
                <a:spcPts val="7727"/>
              </a:lnSpc>
            </a:pPr>
            <a:endParaRPr lang="en-US" sz="2600" dirty="0">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08984" y="-9525"/>
            <a:ext cx="11779016" cy="11779016"/>
          </a:xfrm>
          <a:custGeom>
            <a:avLst/>
            <a:gdLst/>
            <a:ahLst/>
            <a:cxnLst/>
            <a:rect l="l" t="t" r="r" b="b"/>
            <a:pathLst>
              <a:path w="11779016" h="11779016">
                <a:moveTo>
                  <a:pt x="0" y="0"/>
                </a:moveTo>
                <a:lnTo>
                  <a:pt x="11779016" y="0"/>
                </a:lnTo>
                <a:lnTo>
                  <a:pt x="11779016" y="11779016"/>
                </a:lnTo>
                <a:lnTo>
                  <a:pt x="0" y="11779016"/>
                </a:lnTo>
                <a:lnTo>
                  <a:pt x="0" y="0"/>
                </a:lnTo>
                <a:close/>
              </a:path>
            </a:pathLst>
          </a:custGeom>
          <a:blipFill>
            <a:blip r:embed="rId3"/>
            <a:stretch>
              <a:fillRect/>
            </a:stretch>
          </a:blipFill>
        </p:spPr>
        <p:txBody>
          <a:bodyPr/>
          <a:lstStyle/>
          <a:p>
            <a:endParaRPr lang="en-US"/>
          </a:p>
        </p:txBody>
      </p:sp>
      <p:sp>
        <p:nvSpPr>
          <p:cNvPr id="9" name="Freeform 3">
            <a:extLst>
              <a:ext uri="{FF2B5EF4-FFF2-40B4-BE49-F238E27FC236}">
                <a16:creationId xmlns:a16="http://schemas.microsoft.com/office/drawing/2014/main" id="{CAB6C75A-492E-4190-9BA8-FA5F9DF297A0}"/>
              </a:ext>
            </a:extLst>
          </p:cNvPr>
          <p:cNvSpPr/>
          <p:nvPr/>
        </p:nvSpPr>
        <p:spPr>
          <a:xfrm rot="5400000">
            <a:off x="3998767" y="-4008293"/>
            <a:ext cx="10290464" cy="18288002"/>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t="-19583" b="1"/>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2472051" y="2423681"/>
            <a:ext cx="5528616" cy="6937069"/>
          </a:xfrm>
          <a:custGeom>
            <a:avLst/>
            <a:gdLst/>
            <a:ahLst/>
            <a:cxnLst/>
            <a:rect l="l" t="t" r="r" b="b"/>
            <a:pathLst>
              <a:path w="5528616" h="6937069">
                <a:moveTo>
                  <a:pt x="0" y="0"/>
                </a:moveTo>
                <a:lnTo>
                  <a:pt x="5528616" y="0"/>
                </a:lnTo>
                <a:lnTo>
                  <a:pt x="5528616" y="6937069"/>
                </a:lnTo>
                <a:lnTo>
                  <a:pt x="0" y="6937069"/>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816225"/>
            <a:ext cx="123253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Don't Consistently Generate Reviews</a:t>
            </a:r>
          </a:p>
        </p:txBody>
      </p:sp>
      <p:sp>
        <p:nvSpPr>
          <p:cNvPr id="8" name="TextBox 8"/>
          <p:cNvSpPr txBox="1"/>
          <p:nvPr/>
        </p:nvSpPr>
        <p:spPr>
          <a:xfrm>
            <a:off x="898555" y="3950931"/>
            <a:ext cx="10332992" cy="5409819"/>
          </a:xfrm>
          <a:prstGeom prst="rect">
            <a:avLst/>
          </a:prstGeom>
        </p:spPr>
        <p:txBody>
          <a:bodyPr lIns="0" tIns="0" rIns="0" bIns="0" rtlCol="0" anchor="t">
            <a:spAutoFit/>
          </a:bodyPr>
          <a:lstStyle/>
          <a:p>
            <a:pPr algn="l">
              <a:lnSpc>
                <a:spcPts val="4967"/>
              </a:lnSpc>
            </a:pPr>
            <a:r>
              <a:rPr lang="en-US" sz="3600">
                <a:solidFill>
                  <a:srgbClr val="FFFFFF"/>
                </a:solidFill>
                <a:latin typeface="Arial"/>
                <a:ea typeface="Arial"/>
                <a:cs typeface="Arial"/>
                <a:sym typeface="Arial"/>
              </a:rPr>
              <a:t>Most businesses don't reply to reviews</a:t>
            </a:r>
          </a:p>
          <a:p>
            <a:pPr marL="777240" lvl="1" indent="-388620" algn="l">
              <a:lnSpc>
                <a:spcPts val="4967"/>
              </a:lnSpc>
              <a:buFont typeface="Arial"/>
              <a:buChar char="•"/>
            </a:pPr>
            <a:r>
              <a:rPr lang="en-US" sz="3600">
                <a:solidFill>
                  <a:srgbClr val="FFFFFF"/>
                </a:solidFill>
                <a:latin typeface="Arial"/>
                <a:ea typeface="Arial"/>
                <a:cs typeface="Arial"/>
                <a:sym typeface="Arial"/>
              </a:rPr>
              <a:t>89% of consumers say they’re likely to choose a local business that responds to reviews. </a:t>
            </a:r>
          </a:p>
          <a:p>
            <a:pPr marL="777240" lvl="1" indent="-388620" algn="l">
              <a:lnSpc>
                <a:spcPts val="4967"/>
              </a:lnSpc>
              <a:buFont typeface="Arial"/>
              <a:buChar char="•"/>
            </a:pPr>
            <a:r>
              <a:rPr lang="en-US" sz="3600">
                <a:solidFill>
                  <a:srgbClr val="FFFFFF"/>
                </a:solidFill>
                <a:latin typeface="Arial"/>
                <a:ea typeface="Arial"/>
                <a:cs typeface="Arial"/>
                <a:sym typeface="Arial"/>
              </a:rPr>
              <a:t>People who receive a response feel connected to the company and others are more likely to leave a review if they see the business responds. </a:t>
            </a:r>
          </a:p>
          <a:p>
            <a:pPr marL="1706880" lvl="1" indent="-853440" algn="l">
              <a:lnSpc>
                <a:spcPts val="7727"/>
              </a:lnSpc>
            </a:pPr>
            <a:endParaRPr lang="en-US" sz="3600">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47465" y="-533436"/>
            <a:ext cx="11536545" cy="11536545"/>
          </a:xfrm>
          <a:custGeom>
            <a:avLst/>
            <a:gdLst/>
            <a:ahLst/>
            <a:cxnLst/>
            <a:rect l="l" t="t" r="r" b="b"/>
            <a:pathLst>
              <a:path w="11536545" h="11536545">
                <a:moveTo>
                  <a:pt x="0" y="0"/>
                </a:moveTo>
                <a:lnTo>
                  <a:pt x="11536544" y="0"/>
                </a:lnTo>
                <a:lnTo>
                  <a:pt x="11536544" y="11536544"/>
                </a:lnTo>
                <a:lnTo>
                  <a:pt x="0" y="11536544"/>
                </a:lnTo>
                <a:lnTo>
                  <a:pt x="0" y="0"/>
                </a:lnTo>
                <a:close/>
              </a:path>
            </a:pathLst>
          </a:custGeom>
          <a:blipFill>
            <a:blip r:embed="rId3"/>
            <a:stretch>
              <a:fillRect/>
            </a:stretch>
          </a:blipFill>
        </p:spPr>
        <p:txBody>
          <a:bodyPr/>
          <a:lstStyle/>
          <a:p>
            <a:endParaRPr lang="en-US"/>
          </a:p>
        </p:txBody>
      </p:sp>
      <p:sp>
        <p:nvSpPr>
          <p:cNvPr id="9" name="Freeform 3">
            <a:extLst>
              <a:ext uri="{FF2B5EF4-FFF2-40B4-BE49-F238E27FC236}">
                <a16:creationId xmlns:a16="http://schemas.microsoft.com/office/drawing/2014/main" id="{0BAFEE43-BD87-4E02-BC36-92D42025E9DC}"/>
              </a:ext>
            </a:extLst>
          </p:cNvPr>
          <p:cNvSpPr/>
          <p:nvPr/>
        </p:nvSpPr>
        <p:spPr>
          <a:xfrm rot="5400000">
            <a:off x="3991840" y="-4002233"/>
            <a:ext cx="10290464"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2289811" y="5188548"/>
            <a:ext cx="13708378" cy="6128787"/>
          </a:xfrm>
          <a:custGeom>
            <a:avLst/>
            <a:gdLst/>
            <a:ahLst/>
            <a:cxnLst/>
            <a:rect l="l" t="t" r="r" b="b"/>
            <a:pathLst>
              <a:path w="13708378" h="6128787">
                <a:moveTo>
                  <a:pt x="0" y="0"/>
                </a:moveTo>
                <a:lnTo>
                  <a:pt x="13708378" y="0"/>
                </a:lnTo>
                <a:lnTo>
                  <a:pt x="13708378" y="6128787"/>
                </a:lnTo>
                <a:lnTo>
                  <a:pt x="0" y="6128787"/>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977875"/>
            <a:ext cx="103045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Don't Reactivate Their Database</a:t>
            </a:r>
          </a:p>
        </p:txBody>
      </p:sp>
      <p:sp>
        <p:nvSpPr>
          <p:cNvPr id="8" name="TextBox 8"/>
          <p:cNvSpPr txBox="1"/>
          <p:nvPr/>
        </p:nvSpPr>
        <p:spPr>
          <a:xfrm>
            <a:off x="1028700" y="4280244"/>
            <a:ext cx="10822950" cy="679704"/>
          </a:xfrm>
          <a:prstGeom prst="rect">
            <a:avLst/>
          </a:prstGeom>
        </p:spPr>
        <p:txBody>
          <a:bodyPr lIns="0" tIns="0" rIns="0" bIns="0" rtlCol="0" anchor="t">
            <a:spAutoFit/>
          </a:bodyPr>
          <a:lstStyle/>
          <a:p>
            <a:pPr algn="l">
              <a:lnSpc>
                <a:spcPts val="4967"/>
              </a:lnSpc>
            </a:pPr>
            <a:r>
              <a:rPr lang="en-US" sz="3600">
                <a:solidFill>
                  <a:srgbClr val="FFFFFF"/>
                </a:solidFill>
                <a:latin typeface="Arial"/>
                <a:ea typeface="Arial"/>
                <a:cs typeface="Arial"/>
                <a:sym typeface="Arial"/>
              </a:rPr>
              <a:t>Most businesses don't have a database to reactivate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47465" y="-533436"/>
            <a:ext cx="11536545" cy="11536545"/>
          </a:xfrm>
          <a:custGeom>
            <a:avLst/>
            <a:gdLst/>
            <a:ahLst/>
            <a:cxnLst/>
            <a:rect l="l" t="t" r="r" b="b"/>
            <a:pathLst>
              <a:path w="11536545" h="11536545">
                <a:moveTo>
                  <a:pt x="0" y="0"/>
                </a:moveTo>
                <a:lnTo>
                  <a:pt x="11536544" y="0"/>
                </a:lnTo>
                <a:lnTo>
                  <a:pt x="11536544" y="11536544"/>
                </a:lnTo>
                <a:lnTo>
                  <a:pt x="0" y="11536544"/>
                </a:lnTo>
                <a:lnTo>
                  <a:pt x="0" y="0"/>
                </a:lnTo>
                <a:close/>
              </a:path>
            </a:pathLst>
          </a:custGeom>
          <a:blipFill>
            <a:blip r:embed="rId3"/>
            <a:stretch>
              <a:fillRect/>
            </a:stretch>
          </a:blipFill>
        </p:spPr>
        <p:txBody>
          <a:bodyPr/>
          <a:lstStyle/>
          <a:p>
            <a:endParaRPr lang="en-US"/>
          </a:p>
        </p:txBody>
      </p:sp>
      <p:sp>
        <p:nvSpPr>
          <p:cNvPr id="9" name="Freeform 3">
            <a:extLst>
              <a:ext uri="{FF2B5EF4-FFF2-40B4-BE49-F238E27FC236}">
                <a16:creationId xmlns:a16="http://schemas.microsoft.com/office/drawing/2014/main" id="{45A5EBF5-AE4B-4FDE-BC01-9FC98BB9246A}"/>
              </a:ext>
            </a:extLst>
          </p:cNvPr>
          <p:cNvSpPr/>
          <p:nvPr/>
        </p:nvSpPr>
        <p:spPr>
          <a:xfrm rot="5400000">
            <a:off x="3991840" y="-4002233"/>
            <a:ext cx="10290464"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6352785" y="3968496"/>
            <a:ext cx="11898072" cy="6948288"/>
          </a:xfrm>
          <a:custGeom>
            <a:avLst/>
            <a:gdLst/>
            <a:ahLst/>
            <a:cxnLst/>
            <a:rect l="l" t="t" r="r" b="b"/>
            <a:pathLst>
              <a:path w="11898072" h="6948288">
                <a:moveTo>
                  <a:pt x="0" y="0"/>
                </a:moveTo>
                <a:lnTo>
                  <a:pt x="11898071" y="0"/>
                </a:lnTo>
                <a:lnTo>
                  <a:pt x="11898071" y="6948288"/>
                </a:lnTo>
                <a:lnTo>
                  <a:pt x="0" y="6948288"/>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977875"/>
            <a:ext cx="103045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Don't Reactivate Their Database</a:t>
            </a:r>
          </a:p>
        </p:txBody>
      </p:sp>
      <p:sp>
        <p:nvSpPr>
          <p:cNvPr id="8" name="TextBox 8"/>
          <p:cNvSpPr txBox="1"/>
          <p:nvPr/>
        </p:nvSpPr>
        <p:spPr>
          <a:xfrm>
            <a:off x="579264" y="5308298"/>
            <a:ext cx="5324085" cy="2565654"/>
          </a:xfrm>
          <a:prstGeom prst="rect">
            <a:avLst/>
          </a:prstGeom>
        </p:spPr>
        <p:txBody>
          <a:bodyPr lIns="0" tIns="0" rIns="0" bIns="0" rtlCol="0" anchor="t">
            <a:spAutoFit/>
          </a:bodyPr>
          <a:lstStyle/>
          <a:p>
            <a:pPr algn="l">
              <a:lnSpc>
                <a:spcPts val="4967"/>
              </a:lnSpc>
            </a:pPr>
            <a:r>
              <a:rPr lang="en-US" sz="3600">
                <a:solidFill>
                  <a:srgbClr val="FFFFFF"/>
                </a:solidFill>
                <a:latin typeface="Arial"/>
                <a:ea typeface="Arial"/>
                <a:cs typeface="Arial"/>
                <a:sym typeface="Arial"/>
              </a:rPr>
              <a:t>Most businesses don't have a way to do bulk email (especially in a way that looks professional)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47465" y="-3465"/>
            <a:ext cx="11536545" cy="10290465"/>
          </a:xfrm>
          <a:custGeom>
            <a:avLst/>
            <a:gdLst/>
            <a:ahLst/>
            <a:cxnLst/>
            <a:rect l="l" t="t" r="r" b="b"/>
            <a:pathLst>
              <a:path w="11536545" h="11536545">
                <a:moveTo>
                  <a:pt x="0" y="0"/>
                </a:moveTo>
                <a:lnTo>
                  <a:pt x="11536544" y="0"/>
                </a:lnTo>
                <a:lnTo>
                  <a:pt x="11536544" y="11536544"/>
                </a:lnTo>
                <a:lnTo>
                  <a:pt x="0" y="11536544"/>
                </a:lnTo>
                <a:lnTo>
                  <a:pt x="0" y="0"/>
                </a:lnTo>
                <a:close/>
              </a:path>
            </a:pathLst>
          </a:custGeom>
          <a:blipFill>
            <a:blip r:embed="rId3"/>
            <a:stretch>
              <a:fillRect t="-5149" b="-6960"/>
            </a:stretch>
          </a:blipFill>
        </p:spPr>
        <p:txBody>
          <a:bodyPr/>
          <a:lstStyle/>
          <a:p>
            <a:endParaRPr lang="en-US"/>
          </a:p>
        </p:txBody>
      </p:sp>
      <p:sp>
        <p:nvSpPr>
          <p:cNvPr id="9" name="Freeform 3">
            <a:extLst>
              <a:ext uri="{FF2B5EF4-FFF2-40B4-BE49-F238E27FC236}">
                <a16:creationId xmlns:a16="http://schemas.microsoft.com/office/drawing/2014/main" id="{844A54A1-605A-40F9-8A13-C5D80958B041}"/>
              </a:ext>
            </a:extLst>
          </p:cNvPr>
          <p:cNvSpPr/>
          <p:nvPr/>
        </p:nvSpPr>
        <p:spPr>
          <a:xfrm rot="5400000">
            <a:off x="3991840" y="-4002233"/>
            <a:ext cx="10290464"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2892461" y="5742648"/>
            <a:ext cx="13559427" cy="4544352"/>
          </a:xfrm>
          <a:custGeom>
            <a:avLst/>
            <a:gdLst/>
            <a:ahLst/>
            <a:cxnLst/>
            <a:rect l="l" t="t" r="r" b="b"/>
            <a:pathLst>
              <a:path w="13559427" h="7031304">
                <a:moveTo>
                  <a:pt x="0" y="0"/>
                </a:moveTo>
                <a:lnTo>
                  <a:pt x="13559426" y="0"/>
                </a:lnTo>
                <a:lnTo>
                  <a:pt x="13559426" y="7031304"/>
                </a:lnTo>
                <a:lnTo>
                  <a:pt x="0" y="7031304"/>
                </a:lnTo>
                <a:lnTo>
                  <a:pt x="0" y="0"/>
                </a:lnTo>
                <a:close/>
              </a:path>
            </a:pathLst>
          </a:custGeom>
          <a:blipFill>
            <a:blip r:embed="rId6"/>
            <a:stretch>
              <a:fillRect b="-54726"/>
            </a:stretch>
          </a:blipFill>
        </p:spPr>
        <p:txBody>
          <a:bodyPr/>
          <a:lstStyle/>
          <a:p>
            <a:endParaRPr lang="en-US"/>
          </a:p>
        </p:txBody>
      </p:sp>
      <p:sp>
        <p:nvSpPr>
          <p:cNvPr id="7" name="TextBox 7"/>
          <p:cNvSpPr txBox="1"/>
          <p:nvPr/>
        </p:nvSpPr>
        <p:spPr>
          <a:xfrm>
            <a:off x="962825" y="977875"/>
            <a:ext cx="103045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Don't Reactivate Their Database</a:t>
            </a:r>
          </a:p>
        </p:txBody>
      </p:sp>
      <p:sp>
        <p:nvSpPr>
          <p:cNvPr id="8" name="TextBox 8"/>
          <p:cNvSpPr txBox="1"/>
          <p:nvPr/>
        </p:nvSpPr>
        <p:spPr>
          <a:xfrm>
            <a:off x="1048775" y="4455025"/>
            <a:ext cx="10822950" cy="679704"/>
          </a:xfrm>
          <a:prstGeom prst="rect">
            <a:avLst/>
          </a:prstGeom>
        </p:spPr>
        <p:txBody>
          <a:bodyPr lIns="0" tIns="0" rIns="0" bIns="0" rtlCol="0" anchor="t">
            <a:spAutoFit/>
          </a:bodyPr>
          <a:lstStyle/>
          <a:p>
            <a:pPr algn="l">
              <a:lnSpc>
                <a:spcPts val="4967"/>
              </a:lnSpc>
            </a:pPr>
            <a:r>
              <a:rPr lang="en-US" sz="3600">
                <a:solidFill>
                  <a:srgbClr val="FFFFFF"/>
                </a:solidFill>
                <a:latin typeface="Arial"/>
                <a:ea typeface="Arial"/>
                <a:cs typeface="Arial"/>
                <a:sym typeface="Arial"/>
              </a:rPr>
              <a:t>Most businesses don't have a way to bulk SMS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9508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3">
            <a:extLst>
              <a:ext uri="{FF2B5EF4-FFF2-40B4-BE49-F238E27FC236}">
                <a16:creationId xmlns:a16="http://schemas.microsoft.com/office/drawing/2014/main" id="{96314C1F-4485-4937-AC41-4057B8853324}"/>
              </a:ext>
            </a:extLst>
          </p:cNvPr>
          <p:cNvSpPr/>
          <p:nvPr/>
        </p:nvSpPr>
        <p:spPr>
          <a:xfrm rot="5400000">
            <a:off x="3991839" y="-4002232"/>
            <a:ext cx="10290466"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240300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11478077" y="3305633"/>
            <a:ext cx="5911138" cy="6474103"/>
          </a:xfrm>
          <a:custGeom>
            <a:avLst/>
            <a:gdLst/>
            <a:ahLst/>
            <a:cxnLst/>
            <a:rect l="l" t="t" r="r" b="b"/>
            <a:pathLst>
              <a:path w="5911138" h="6474103">
                <a:moveTo>
                  <a:pt x="0" y="0"/>
                </a:moveTo>
                <a:lnTo>
                  <a:pt x="5911137" y="0"/>
                </a:lnTo>
                <a:lnTo>
                  <a:pt x="5911137" y="6474103"/>
                </a:lnTo>
                <a:lnTo>
                  <a:pt x="0" y="647410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891275" y="696250"/>
            <a:ext cx="12276150" cy="1085850"/>
          </a:xfrm>
          <a:prstGeom prst="rect">
            <a:avLst/>
          </a:prstGeom>
        </p:spPr>
        <p:txBody>
          <a:bodyPr lIns="0" tIns="0" rIns="0" bIns="0" rtlCol="0" anchor="t">
            <a:spAutoFit/>
          </a:bodyPr>
          <a:lstStyle/>
          <a:p>
            <a:pPr algn="l">
              <a:lnSpc>
                <a:spcPts val="8448"/>
              </a:lnSpc>
            </a:pPr>
            <a:r>
              <a:rPr lang="en-US" sz="7040" b="1">
                <a:solidFill>
                  <a:srgbClr val="FFFFFF"/>
                </a:solidFill>
                <a:latin typeface="Bebas Neue Bold"/>
                <a:ea typeface="Bebas Neue Bold"/>
                <a:cs typeface="Bebas Neue Bold"/>
                <a:sym typeface="Bebas Neue Bold"/>
              </a:rPr>
              <a:t>How Businesses Succeed Online In 2023</a:t>
            </a:r>
          </a:p>
        </p:txBody>
      </p:sp>
      <p:sp>
        <p:nvSpPr>
          <p:cNvPr id="7" name="TextBox 7"/>
          <p:cNvSpPr txBox="1"/>
          <p:nvPr/>
        </p:nvSpPr>
        <p:spPr>
          <a:xfrm>
            <a:off x="364670" y="4772223"/>
            <a:ext cx="9955350" cy="2773644"/>
          </a:xfrm>
          <a:prstGeom prst="rect">
            <a:avLst/>
          </a:prstGeom>
        </p:spPr>
        <p:txBody>
          <a:bodyPr lIns="0" tIns="0" rIns="0" bIns="0" rtlCol="0" anchor="t">
            <a:spAutoFit/>
          </a:bodyPr>
          <a:lstStyle/>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generate </a:t>
            </a:r>
            <a:r>
              <a:rPr lang="en-US" sz="3200" b="1" dirty="0">
                <a:latin typeface="Arial Bold"/>
                <a:ea typeface="Arial Bold"/>
                <a:cs typeface="Arial Bold"/>
                <a:sym typeface="Arial Bold"/>
              </a:rPr>
              <a:t>Leads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nurture leads into </a:t>
            </a:r>
            <a:r>
              <a:rPr lang="en-US" sz="3200" b="1" dirty="0">
                <a:latin typeface="Arial Bold"/>
                <a:ea typeface="Arial Bold"/>
                <a:cs typeface="Arial Bold"/>
                <a:sym typeface="Arial Bold"/>
              </a:rPr>
              <a:t>Bookings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turn bookings into </a:t>
            </a:r>
            <a:r>
              <a:rPr lang="en-US" sz="3200" b="1" dirty="0">
                <a:latin typeface="Arial Bold"/>
                <a:ea typeface="Arial Bold"/>
                <a:cs typeface="Arial Bold"/>
                <a:sym typeface="Arial Bold"/>
              </a:rPr>
              <a:t>Sales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turn sales into </a:t>
            </a:r>
            <a:r>
              <a:rPr lang="en-US" sz="3200" b="1" dirty="0">
                <a:latin typeface="Arial Bold"/>
                <a:ea typeface="Arial Bold"/>
                <a:cs typeface="Arial Bold"/>
                <a:sym typeface="Arial Bold"/>
              </a:rPr>
              <a:t>Reviews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turn sales into </a:t>
            </a:r>
            <a:r>
              <a:rPr lang="en-US" sz="3200" b="1" dirty="0">
                <a:latin typeface="Arial Bold"/>
                <a:ea typeface="Arial Bold"/>
                <a:cs typeface="Arial Bold"/>
                <a:sym typeface="Arial Bold"/>
              </a:rPr>
              <a:t>Repeat</a:t>
            </a:r>
            <a:r>
              <a:rPr lang="en-US" sz="3200" b="1" dirty="0">
                <a:solidFill>
                  <a:srgbClr val="F2CC4B"/>
                </a:solidFill>
                <a:latin typeface="Arial Bold"/>
                <a:ea typeface="Arial Bold"/>
                <a:cs typeface="Arial Bold"/>
                <a:sym typeface="Arial Bold"/>
              </a:rPr>
              <a:t> </a:t>
            </a:r>
            <a:r>
              <a:rPr lang="en-US" sz="3200" b="1" dirty="0">
                <a:latin typeface="Arial Bold"/>
                <a:ea typeface="Arial Bold"/>
                <a:cs typeface="Arial Bold"/>
                <a:sym typeface="Arial Bold"/>
              </a:rPr>
              <a:t>Buyers</a:t>
            </a:r>
          </a:p>
        </p:txBody>
      </p:sp>
    </p:spTree>
    <p:extLst>
      <p:ext uri="{BB962C8B-B14F-4D97-AF65-F5344CB8AC3E}">
        <p14:creationId xmlns:p14="http://schemas.microsoft.com/office/powerpoint/2010/main" val="2621766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833" b="-833"/>
            </a:stretch>
          </a:blipFill>
        </p:spPr>
        <p:txBody>
          <a:bodyPr/>
          <a:lstStyle/>
          <a:p>
            <a:endParaRPr lang="en-US"/>
          </a:p>
        </p:txBody>
      </p:sp>
      <p:sp>
        <p:nvSpPr>
          <p:cNvPr id="8" name="Freeform 3">
            <a:extLst>
              <a:ext uri="{FF2B5EF4-FFF2-40B4-BE49-F238E27FC236}">
                <a16:creationId xmlns:a16="http://schemas.microsoft.com/office/drawing/2014/main" id="{C76F720F-892D-450F-96CB-CA81A598762E}"/>
              </a:ext>
            </a:extLst>
          </p:cNvPr>
          <p:cNvSpPr/>
          <p:nvPr/>
        </p:nvSpPr>
        <p:spPr>
          <a:xfrm rot="5400000">
            <a:off x="3991840" y="-4002233"/>
            <a:ext cx="10290464"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9456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3429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7" name="TextBox 7"/>
          <p:cNvSpPr txBox="1"/>
          <p:nvPr/>
        </p:nvSpPr>
        <p:spPr>
          <a:xfrm>
            <a:off x="1445775" y="4123226"/>
            <a:ext cx="8178150" cy="2999308"/>
          </a:xfrm>
          <a:prstGeom prst="rect">
            <a:avLst/>
          </a:prstGeom>
        </p:spPr>
        <p:txBody>
          <a:bodyPr lIns="0" tIns="0" rIns="0" bIns="0" rtlCol="0" anchor="t">
            <a:spAutoFit/>
          </a:bodyPr>
          <a:lstStyle/>
          <a:p>
            <a:pPr algn="l">
              <a:lnSpc>
                <a:spcPts val="11366"/>
              </a:lnSpc>
            </a:pPr>
            <a:r>
              <a:rPr lang="en-US" sz="11840" b="1" dirty="0">
                <a:solidFill>
                  <a:srgbClr val="FFFFFF"/>
                </a:solidFill>
                <a:latin typeface="Bebas Neue Bold"/>
                <a:ea typeface="Bebas Neue Bold"/>
                <a:cs typeface="Bebas Neue Bold"/>
                <a:sym typeface="Bebas Neue Bold"/>
              </a:rPr>
              <a:t>Your Checklist For </a:t>
            </a:r>
            <a:r>
              <a:rPr lang="en-US" sz="11840" b="1" dirty="0">
                <a:latin typeface="Bebas Neue Bold"/>
                <a:ea typeface="Bebas Neue Bold"/>
                <a:cs typeface="Bebas Neue Bold"/>
                <a:sym typeface="Bebas Neue Bold"/>
              </a:rPr>
              <a:t>Success</a:t>
            </a:r>
          </a:p>
        </p:txBody>
      </p:sp>
      <p:pic>
        <p:nvPicPr>
          <p:cNvPr id="10" name="Picture 9">
            <a:extLst>
              <a:ext uri="{FF2B5EF4-FFF2-40B4-BE49-F238E27FC236}">
                <a16:creationId xmlns:a16="http://schemas.microsoft.com/office/drawing/2014/main" id="{A85577EB-2C2C-4ED9-9EB6-7B3393D3B5C3}"/>
              </a:ext>
            </a:extLst>
          </p:cNvPr>
          <p:cNvPicPr>
            <a:picLocks noChangeAspect="1"/>
          </p:cNvPicPr>
          <p:nvPr/>
        </p:nvPicPr>
        <p:blipFill rotWithShape="1">
          <a:blip r:embed="rId6">
            <a:extLst>
              <a:ext uri="{28A0092B-C50C-407E-A947-70E740481C1C}">
                <a14:useLocalDpi xmlns:a14="http://schemas.microsoft.com/office/drawing/2010/main" val="0"/>
              </a:ext>
            </a:extLst>
          </a:blip>
          <a:srcRect l="17884" t="3342" r="17897" b="4299"/>
          <a:stretch/>
        </p:blipFill>
        <p:spPr>
          <a:xfrm>
            <a:off x="10820400" y="1750867"/>
            <a:ext cx="4648200" cy="6781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642" t="-1947" r="-12418" b="-17113"/>
            </a:stretch>
          </a:blipFill>
        </p:spPr>
        <p:txBody>
          <a:bodyPr/>
          <a:lstStyle/>
          <a:p>
            <a:endParaRPr lang="en-US"/>
          </a:p>
        </p:txBody>
      </p:sp>
      <p:sp>
        <p:nvSpPr>
          <p:cNvPr id="10" name="Freeform 3">
            <a:extLst>
              <a:ext uri="{FF2B5EF4-FFF2-40B4-BE49-F238E27FC236}">
                <a16:creationId xmlns:a16="http://schemas.microsoft.com/office/drawing/2014/main" id="{A4E98E2B-3E78-4EBF-BCF9-08F8778D4C2B}"/>
              </a:ext>
            </a:extLst>
          </p:cNvPr>
          <p:cNvSpPr/>
          <p:nvPr/>
        </p:nvSpPr>
        <p:spPr>
          <a:xfrm rot="5400000">
            <a:off x="3991839" y="-4002232"/>
            <a:ext cx="10290466"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891275" y="666675"/>
            <a:ext cx="8417550" cy="1228725"/>
          </a:xfrm>
          <a:prstGeom prst="rect">
            <a:avLst/>
          </a:prstGeom>
        </p:spPr>
        <p:txBody>
          <a:bodyPr lIns="0" tIns="0" rIns="0" bIns="0" rtlCol="0" anchor="t">
            <a:spAutoFit/>
          </a:bodyPr>
          <a:lstStyle/>
          <a:p>
            <a:pPr algn="l">
              <a:lnSpc>
                <a:spcPts val="9648"/>
              </a:lnSpc>
            </a:pPr>
            <a:r>
              <a:rPr lang="en-US" sz="8040" b="1" dirty="0">
                <a:solidFill>
                  <a:srgbClr val="FFFFFF"/>
                </a:solidFill>
                <a:latin typeface="Bebas Neue Bold"/>
                <a:ea typeface="Bebas Neue Bold"/>
                <a:cs typeface="Bebas Neue Bold"/>
                <a:sym typeface="Bebas Neue Bold"/>
              </a:rPr>
              <a:t>DFA Marketing</a:t>
            </a:r>
          </a:p>
        </p:txBody>
      </p:sp>
      <p:sp>
        <p:nvSpPr>
          <p:cNvPr id="5" name="Freeform 5"/>
          <p:cNvSpPr/>
          <p:nvPr/>
        </p:nvSpPr>
        <p:spPr>
          <a:xfrm>
            <a:off x="0" y="240300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7" name="Freeform 7"/>
          <p:cNvSpPr/>
          <p:nvPr/>
        </p:nvSpPr>
        <p:spPr>
          <a:xfrm>
            <a:off x="9014450" y="-200376"/>
            <a:ext cx="10487350" cy="10487350"/>
          </a:xfrm>
          <a:custGeom>
            <a:avLst/>
            <a:gdLst/>
            <a:ahLst/>
            <a:cxnLst/>
            <a:rect l="l" t="t" r="r" b="b"/>
            <a:pathLst>
              <a:path w="10487350" h="10487350">
                <a:moveTo>
                  <a:pt x="0" y="0"/>
                </a:moveTo>
                <a:lnTo>
                  <a:pt x="10487350" y="0"/>
                </a:lnTo>
                <a:lnTo>
                  <a:pt x="10487350" y="10487350"/>
                </a:lnTo>
                <a:lnTo>
                  <a:pt x="0" y="10487350"/>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432773" y="4632789"/>
            <a:ext cx="6538439" cy="1384995"/>
          </a:xfrm>
          <a:prstGeom prst="rect">
            <a:avLst/>
          </a:prstGeom>
        </p:spPr>
        <p:txBody>
          <a:bodyPr wrap="square" lIns="0" tIns="0" rIns="0" bIns="0" rtlCol="0" anchor="t">
            <a:spAutoFit/>
          </a:bodyPr>
          <a:lstStyle/>
          <a:p>
            <a:pPr algn="l">
              <a:lnSpc>
                <a:spcPts val="10848"/>
              </a:lnSpc>
            </a:pPr>
            <a:r>
              <a:rPr lang="en-US" sz="9040" b="1" dirty="0">
                <a:latin typeface="Bebas Neue Bold"/>
                <a:ea typeface="Bebas Neue Bold"/>
                <a:cs typeface="Bebas Neue Bold"/>
                <a:sym typeface="Bebas Neue Bold"/>
              </a:rPr>
              <a:t> Paul </a:t>
            </a:r>
            <a:r>
              <a:rPr lang="en-US" sz="9040" b="1" dirty="0" err="1">
                <a:latin typeface="Bebas Neue Bold"/>
                <a:ea typeface="Bebas Neue Bold"/>
                <a:cs typeface="Bebas Neue Bold"/>
                <a:sym typeface="Bebas Neue Bold"/>
              </a:rPr>
              <a:t>thompson</a:t>
            </a:r>
            <a:endParaRPr lang="en-US" sz="9040" b="1" dirty="0">
              <a:latin typeface="Bebas Neue Bold"/>
              <a:ea typeface="Bebas Neue Bold"/>
              <a:cs typeface="Bebas Neue Bold"/>
              <a:sym typeface="Bebas Neue Bold"/>
            </a:endParaRPr>
          </a:p>
        </p:txBody>
      </p:sp>
      <p:sp>
        <p:nvSpPr>
          <p:cNvPr id="9" name="TextBox 9"/>
          <p:cNvSpPr txBox="1"/>
          <p:nvPr/>
        </p:nvSpPr>
        <p:spPr>
          <a:xfrm>
            <a:off x="1432774" y="5814101"/>
            <a:ext cx="8209350" cy="1390650"/>
          </a:xfrm>
          <a:prstGeom prst="rect">
            <a:avLst/>
          </a:prstGeom>
        </p:spPr>
        <p:txBody>
          <a:bodyPr lIns="0" tIns="0" rIns="0" bIns="0" rtlCol="0" anchor="t">
            <a:spAutoFit/>
          </a:bodyPr>
          <a:lstStyle/>
          <a:p>
            <a:pPr algn="l">
              <a:lnSpc>
                <a:spcPts val="10848"/>
              </a:lnSpc>
            </a:pPr>
            <a:r>
              <a:rPr lang="en-US" sz="9040" b="1">
                <a:solidFill>
                  <a:srgbClr val="FFFFFF"/>
                </a:solidFill>
                <a:latin typeface="Bebas Neue Bold"/>
                <a:ea typeface="Bebas Neue Bold"/>
                <a:cs typeface="Bebas Neue Bold"/>
                <a:sym typeface="Bebas Neue Bold"/>
              </a:rPr>
              <a:t>Marketing Expert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32" b="-932"/>
            </a:stretch>
          </a:blipFill>
        </p:spPr>
        <p:txBody>
          <a:bodyPr/>
          <a:lstStyle/>
          <a:p>
            <a:endParaRPr lang="en-US"/>
          </a:p>
        </p:txBody>
      </p:sp>
      <p:sp>
        <p:nvSpPr>
          <p:cNvPr id="8" name="Freeform 3">
            <a:extLst>
              <a:ext uri="{FF2B5EF4-FFF2-40B4-BE49-F238E27FC236}">
                <a16:creationId xmlns:a16="http://schemas.microsoft.com/office/drawing/2014/main" id="{C053E141-9242-4E92-8A48-9962B3403DEF}"/>
              </a:ext>
            </a:extLst>
          </p:cNvPr>
          <p:cNvSpPr/>
          <p:nvPr/>
        </p:nvSpPr>
        <p:spPr>
          <a:xfrm rot="5400000">
            <a:off x="3991840" y="-4002233"/>
            <a:ext cx="10290464"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8700" y="2005500"/>
            <a:ext cx="2443200" cy="486100"/>
          </a:xfrm>
          <a:custGeom>
            <a:avLst/>
            <a:gdLst/>
            <a:ahLst/>
            <a:cxnLst/>
            <a:rect l="l" t="t" r="r" b="b"/>
            <a:pathLst>
              <a:path w="2443200" h="486100">
                <a:moveTo>
                  <a:pt x="0" y="0"/>
                </a:moveTo>
                <a:lnTo>
                  <a:pt x="2443200" y="0"/>
                </a:lnTo>
                <a:lnTo>
                  <a:pt x="2443200" y="486100"/>
                </a:lnTo>
                <a:lnTo>
                  <a:pt x="0" y="486100"/>
                </a:lnTo>
                <a:lnTo>
                  <a:pt x="0" y="0"/>
                </a:lnTo>
                <a:close/>
              </a:path>
            </a:pathLst>
          </a:custGeom>
          <a:solidFill>
            <a:srgbClr val="2006BA"/>
          </a:solidFill>
        </p:spPr>
        <p:txBody>
          <a:bodyPr/>
          <a:lstStyle/>
          <a:p>
            <a:endParaRPr lang="en-US"/>
          </a:p>
        </p:txBody>
      </p:sp>
      <p:sp>
        <p:nvSpPr>
          <p:cNvPr id="5" name="Freeform 5"/>
          <p:cNvSpPr/>
          <p:nvPr/>
        </p:nvSpPr>
        <p:spPr>
          <a:xfrm>
            <a:off x="17237529" y="5442"/>
            <a:ext cx="559100" cy="10281558"/>
          </a:xfrm>
          <a:custGeom>
            <a:avLst/>
            <a:gdLst/>
            <a:ahLst/>
            <a:cxnLst/>
            <a:rect l="l" t="t" r="r" b="b"/>
            <a:pathLst>
              <a:path w="559100" h="9372282">
                <a:moveTo>
                  <a:pt x="0" y="0"/>
                </a:moveTo>
                <a:lnTo>
                  <a:pt x="559100" y="0"/>
                </a:lnTo>
                <a:lnTo>
                  <a:pt x="559100" y="9372282"/>
                </a:lnTo>
                <a:lnTo>
                  <a:pt x="0" y="9372282"/>
                </a:lnTo>
                <a:lnTo>
                  <a:pt x="0" y="0"/>
                </a:lnTo>
                <a:close/>
              </a:path>
            </a:pathLst>
          </a:custGeom>
          <a:solidFill>
            <a:srgbClr val="2006BA"/>
          </a:solidFill>
        </p:spPr>
        <p:txBody>
          <a:bodyPr/>
          <a:lstStyle/>
          <a:p>
            <a:endParaRPr lang="en-US"/>
          </a:p>
        </p:txBody>
      </p:sp>
      <p:sp>
        <p:nvSpPr>
          <p:cNvPr id="6" name="TextBox 6"/>
          <p:cNvSpPr txBox="1"/>
          <p:nvPr/>
        </p:nvSpPr>
        <p:spPr>
          <a:xfrm>
            <a:off x="1456825" y="3652837"/>
            <a:ext cx="12338550" cy="2962275"/>
          </a:xfrm>
          <a:prstGeom prst="rect">
            <a:avLst/>
          </a:prstGeom>
        </p:spPr>
        <p:txBody>
          <a:bodyPr lIns="0" tIns="0" rIns="0" bIns="0" rtlCol="0" anchor="t">
            <a:spAutoFit/>
          </a:bodyPr>
          <a:lstStyle/>
          <a:p>
            <a:pPr algn="l">
              <a:lnSpc>
                <a:spcPts val="23039"/>
              </a:lnSpc>
            </a:pPr>
            <a:r>
              <a:rPr lang="en-US" sz="19200" b="1" dirty="0">
                <a:solidFill>
                  <a:srgbClr val="FFFFFF"/>
                </a:solidFill>
                <a:latin typeface="Bebas Neue Bold"/>
                <a:ea typeface="Bebas Neue Bold"/>
                <a:cs typeface="Bebas Neue Bold"/>
                <a:sym typeface="Bebas Neue Bold"/>
              </a:rPr>
              <a:t>THANK </a:t>
            </a:r>
            <a:r>
              <a:rPr lang="en-US" sz="19200" b="1" dirty="0">
                <a:latin typeface="Bebas Neue Bold"/>
                <a:ea typeface="Bebas Neue Bold"/>
                <a:cs typeface="Bebas Neue Bold"/>
                <a:sym typeface="Bebas Neue Bold"/>
              </a:rPr>
              <a:t>YOU!</a:t>
            </a:r>
          </a:p>
        </p:txBody>
      </p:sp>
      <p:sp>
        <p:nvSpPr>
          <p:cNvPr id="7" name="TextBox 7"/>
          <p:cNvSpPr txBox="1"/>
          <p:nvPr/>
        </p:nvSpPr>
        <p:spPr>
          <a:xfrm>
            <a:off x="2272071" y="6324924"/>
            <a:ext cx="7005224" cy="580376"/>
          </a:xfrm>
          <a:prstGeom prst="rect">
            <a:avLst/>
          </a:prstGeom>
        </p:spPr>
        <p:txBody>
          <a:bodyPr wrap="square" lIns="0" tIns="0" rIns="0" bIns="0" rtlCol="0" anchor="t">
            <a:spAutoFit/>
          </a:bodyPr>
          <a:lstStyle/>
          <a:p>
            <a:pPr algn="ctr">
              <a:lnSpc>
                <a:spcPts val="4760"/>
              </a:lnSpc>
            </a:pPr>
            <a:r>
              <a:rPr lang="en-US" sz="3400" b="1" dirty="0">
                <a:solidFill>
                  <a:srgbClr val="FFFFFF"/>
                </a:solidFill>
                <a:latin typeface="Canva Sans Bold"/>
                <a:ea typeface="Canva Sans Bold"/>
                <a:cs typeface="Canva Sans Bold"/>
                <a:sym typeface="Canva Sans Bold"/>
              </a:rPr>
              <a:t>dfasales@dfamarketing.com</a:t>
            </a:r>
          </a:p>
        </p:txBody>
      </p:sp>
      <p:sp>
        <p:nvSpPr>
          <p:cNvPr id="9" name="Freeform 5">
            <a:extLst>
              <a:ext uri="{FF2B5EF4-FFF2-40B4-BE49-F238E27FC236}">
                <a16:creationId xmlns:a16="http://schemas.microsoft.com/office/drawing/2014/main" id="{6392A257-DFF0-43F6-9D09-43AA83938391}"/>
              </a:ext>
            </a:extLst>
          </p:cNvPr>
          <p:cNvSpPr/>
          <p:nvPr/>
        </p:nvSpPr>
        <p:spPr>
          <a:xfrm>
            <a:off x="758479" y="9368817"/>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9508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3">
            <a:extLst>
              <a:ext uri="{FF2B5EF4-FFF2-40B4-BE49-F238E27FC236}">
                <a16:creationId xmlns:a16="http://schemas.microsoft.com/office/drawing/2014/main" id="{96314C1F-4485-4937-AC41-4057B8853324}"/>
              </a:ext>
            </a:extLst>
          </p:cNvPr>
          <p:cNvSpPr/>
          <p:nvPr/>
        </p:nvSpPr>
        <p:spPr>
          <a:xfrm rot="5400000">
            <a:off x="3991839" y="-4002232"/>
            <a:ext cx="10290466"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240300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11478077" y="3305633"/>
            <a:ext cx="5911138" cy="6474103"/>
          </a:xfrm>
          <a:custGeom>
            <a:avLst/>
            <a:gdLst/>
            <a:ahLst/>
            <a:cxnLst/>
            <a:rect l="l" t="t" r="r" b="b"/>
            <a:pathLst>
              <a:path w="5911138" h="6474103">
                <a:moveTo>
                  <a:pt x="0" y="0"/>
                </a:moveTo>
                <a:lnTo>
                  <a:pt x="5911137" y="0"/>
                </a:lnTo>
                <a:lnTo>
                  <a:pt x="5911137" y="6474103"/>
                </a:lnTo>
                <a:lnTo>
                  <a:pt x="0" y="647410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891275" y="696250"/>
            <a:ext cx="12276150" cy="1085850"/>
          </a:xfrm>
          <a:prstGeom prst="rect">
            <a:avLst/>
          </a:prstGeom>
        </p:spPr>
        <p:txBody>
          <a:bodyPr lIns="0" tIns="0" rIns="0" bIns="0" rtlCol="0" anchor="t">
            <a:spAutoFit/>
          </a:bodyPr>
          <a:lstStyle/>
          <a:p>
            <a:pPr algn="l">
              <a:lnSpc>
                <a:spcPts val="8448"/>
              </a:lnSpc>
            </a:pPr>
            <a:r>
              <a:rPr lang="en-US" sz="7040" b="1">
                <a:solidFill>
                  <a:srgbClr val="FFFFFF"/>
                </a:solidFill>
                <a:latin typeface="Bebas Neue Bold"/>
                <a:ea typeface="Bebas Neue Bold"/>
                <a:cs typeface="Bebas Neue Bold"/>
                <a:sym typeface="Bebas Neue Bold"/>
              </a:rPr>
              <a:t>How Businesses Succeed Online In 2023</a:t>
            </a:r>
          </a:p>
        </p:txBody>
      </p:sp>
      <p:sp>
        <p:nvSpPr>
          <p:cNvPr id="7" name="TextBox 7"/>
          <p:cNvSpPr txBox="1"/>
          <p:nvPr/>
        </p:nvSpPr>
        <p:spPr>
          <a:xfrm>
            <a:off x="364670" y="4772223"/>
            <a:ext cx="9955350" cy="2773644"/>
          </a:xfrm>
          <a:prstGeom prst="rect">
            <a:avLst/>
          </a:prstGeom>
        </p:spPr>
        <p:txBody>
          <a:bodyPr lIns="0" tIns="0" rIns="0" bIns="0" rtlCol="0" anchor="t">
            <a:spAutoFit/>
          </a:bodyPr>
          <a:lstStyle/>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generate </a:t>
            </a:r>
            <a:r>
              <a:rPr lang="en-US" sz="3200" b="1" dirty="0">
                <a:latin typeface="Arial Bold"/>
                <a:ea typeface="Arial Bold"/>
                <a:cs typeface="Arial Bold"/>
                <a:sym typeface="Arial Bold"/>
              </a:rPr>
              <a:t>Leads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nurture leads into </a:t>
            </a:r>
            <a:r>
              <a:rPr lang="en-US" sz="3200" b="1" dirty="0">
                <a:latin typeface="Arial Bold"/>
                <a:ea typeface="Arial Bold"/>
                <a:cs typeface="Arial Bold"/>
                <a:sym typeface="Arial Bold"/>
              </a:rPr>
              <a:t>Bookings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turn bookings into </a:t>
            </a:r>
            <a:r>
              <a:rPr lang="en-US" sz="3200" b="1" dirty="0">
                <a:latin typeface="Arial Bold"/>
                <a:ea typeface="Arial Bold"/>
                <a:cs typeface="Arial Bold"/>
                <a:sym typeface="Arial Bold"/>
              </a:rPr>
              <a:t>Sales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turn sales into </a:t>
            </a:r>
            <a:r>
              <a:rPr lang="en-US" sz="3200" b="1" dirty="0">
                <a:latin typeface="Arial Bold"/>
                <a:ea typeface="Arial Bold"/>
                <a:cs typeface="Arial Bold"/>
                <a:sym typeface="Arial Bold"/>
              </a:rPr>
              <a:t>Reviews</a:t>
            </a:r>
          </a:p>
          <a:p>
            <a:pPr marL="1026160" lvl="1" indent="-513080" algn="l">
              <a:lnSpc>
                <a:spcPts val="4416"/>
              </a:lnSpc>
              <a:buFont typeface="Arial"/>
              <a:buChar char="•"/>
            </a:pPr>
            <a:r>
              <a:rPr lang="en-US" sz="3200" dirty="0">
                <a:solidFill>
                  <a:srgbClr val="FFFFFF"/>
                </a:solidFill>
                <a:latin typeface="Arial"/>
                <a:ea typeface="Arial"/>
                <a:cs typeface="Arial"/>
                <a:sym typeface="Arial"/>
              </a:rPr>
              <a:t>Consistently turn sales into </a:t>
            </a:r>
            <a:r>
              <a:rPr lang="en-US" sz="3200" b="1" dirty="0">
                <a:latin typeface="Arial Bold"/>
                <a:ea typeface="Arial Bold"/>
                <a:cs typeface="Arial Bold"/>
                <a:sym typeface="Arial Bold"/>
              </a:rPr>
              <a:t>Repeat</a:t>
            </a:r>
            <a:r>
              <a:rPr lang="en-US" sz="3200" b="1" dirty="0">
                <a:solidFill>
                  <a:srgbClr val="F2CC4B"/>
                </a:solidFill>
                <a:latin typeface="Arial Bold"/>
                <a:ea typeface="Arial Bold"/>
                <a:cs typeface="Arial Bold"/>
                <a:sym typeface="Arial Bold"/>
              </a:rPr>
              <a:t> </a:t>
            </a:r>
            <a:r>
              <a:rPr lang="en-US" sz="3200" b="1" dirty="0">
                <a:latin typeface="Arial Bold"/>
                <a:ea typeface="Arial Bold"/>
                <a:cs typeface="Arial Bold"/>
                <a:sym typeface="Arial Bold"/>
              </a:rPr>
              <a:t>Buyers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16516" y="0"/>
            <a:ext cx="13471484" cy="10287000"/>
          </a:xfrm>
          <a:custGeom>
            <a:avLst/>
            <a:gdLst/>
            <a:ahLst/>
            <a:cxnLst/>
            <a:rect l="l" t="t" r="r" b="b"/>
            <a:pathLst>
              <a:path w="13471484" h="13471484">
                <a:moveTo>
                  <a:pt x="0" y="0"/>
                </a:moveTo>
                <a:lnTo>
                  <a:pt x="13471484" y="0"/>
                </a:lnTo>
                <a:lnTo>
                  <a:pt x="13471484" y="13471484"/>
                </a:lnTo>
                <a:lnTo>
                  <a:pt x="0" y="13471484"/>
                </a:lnTo>
                <a:lnTo>
                  <a:pt x="0" y="0"/>
                </a:lnTo>
                <a:close/>
              </a:path>
            </a:pathLst>
          </a:custGeom>
          <a:blipFill>
            <a:blip r:embed="rId3"/>
            <a:stretch>
              <a:fillRect b="-22593"/>
            </a:stretch>
          </a:blipFill>
        </p:spPr>
        <p:txBody>
          <a:bodyPr/>
          <a:lstStyle/>
          <a:p>
            <a:endParaRPr lang="en-US" dirty="0"/>
          </a:p>
        </p:txBody>
      </p:sp>
      <p:sp>
        <p:nvSpPr>
          <p:cNvPr id="11" name="Freeform 3">
            <a:extLst>
              <a:ext uri="{FF2B5EF4-FFF2-40B4-BE49-F238E27FC236}">
                <a16:creationId xmlns:a16="http://schemas.microsoft.com/office/drawing/2014/main" id="{5E9D6ECE-D42A-423E-B7DA-0958AB99B4E0}"/>
              </a:ext>
            </a:extLst>
          </p:cNvPr>
          <p:cNvSpPr/>
          <p:nvPr/>
        </p:nvSpPr>
        <p:spPr>
          <a:xfrm rot="5400000">
            <a:off x="3991839" y="-4002232"/>
            <a:ext cx="10290466"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3138761" y="1028700"/>
            <a:ext cx="4120539" cy="8229600"/>
          </a:xfrm>
          <a:custGeom>
            <a:avLst/>
            <a:gdLst/>
            <a:ahLst/>
            <a:cxnLst/>
            <a:rect l="l" t="t" r="r" b="b"/>
            <a:pathLst>
              <a:path w="4120539" h="8229600">
                <a:moveTo>
                  <a:pt x="0" y="0"/>
                </a:moveTo>
                <a:lnTo>
                  <a:pt x="4120539" y="0"/>
                </a:lnTo>
                <a:lnTo>
                  <a:pt x="4120539" y="8229600"/>
                </a:lnTo>
                <a:lnTo>
                  <a:pt x="0" y="822960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865525"/>
            <a:ext cx="9504150" cy="1795729"/>
          </a:xfrm>
          <a:prstGeom prst="rect">
            <a:avLst/>
          </a:prstGeom>
        </p:spPr>
        <p:txBody>
          <a:bodyPr lIns="0" tIns="0" rIns="0" bIns="0" rtlCol="0" anchor="t">
            <a:spAutoFit/>
          </a:bodyPr>
          <a:lstStyle/>
          <a:p>
            <a:pPr algn="l">
              <a:lnSpc>
                <a:spcPts val="6758"/>
              </a:lnSpc>
            </a:pPr>
            <a:r>
              <a:rPr lang="en-US" sz="7040" b="1" dirty="0">
                <a:solidFill>
                  <a:srgbClr val="FFFFFF"/>
                </a:solidFill>
                <a:latin typeface="Bebas Neue Bold"/>
                <a:ea typeface="Bebas Neue Bold"/>
                <a:cs typeface="Bebas Neue Bold"/>
                <a:sym typeface="Bebas Neue Bold"/>
              </a:rPr>
              <a:t>Most Businesses Are Leaving Leads On The Table</a:t>
            </a:r>
          </a:p>
        </p:txBody>
      </p:sp>
      <p:sp>
        <p:nvSpPr>
          <p:cNvPr id="8" name="TextBox 8"/>
          <p:cNvSpPr txBox="1"/>
          <p:nvPr/>
        </p:nvSpPr>
        <p:spPr>
          <a:xfrm>
            <a:off x="567776" y="4673927"/>
            <a:ext cx="10738382" cy="2345549"/>
          </a:xfrm>
          <a:prstGeom prst="rect">
            <a:avLst/>
          </a:prstGeom>
        </p:spPr>
        <p:txBody>
          <a:bodyPr lIns="0" tIns="0" rIns="0" bIns="0" rtlCol="0" anchor="t">
            <a:spAutoFit/>
          </a:bodyPr>
          <a:lstStyle/>
          <a:p>
            <a:pPr algn="l">
              <a:lnSpc>
                <a:spcPts val="4582"/>
              </a:lnSpc>
            </a:pPr>
            <a:r>
              <a:rPr lang="en-US" sz="3320">
                <a:solidFill>
                  <a:srgbClr val="FFFFFF"/>
                </a:solidFill>
                <a:latin typeface="Arial"/>
                <a:ea typeface="Arial"/>
                <a:cs typeface="Arial"/>
                <a:sym typeface="Arial"/>
              </a:rPr>
              <a:t>Most local businesses still don't have SMS capability</a:t>
            </a:r>
          </a:p>
          <a:p>
            <a:pPr marL="716956" lvl="1" indent="-358478" algn="l">
              <a:lnSpc>
                <a:spcPts val="4582"/>
              </a:lnSpc>
              <a:buFont typeface="Arial"/>
              <a:buChar char="•"/>
            </a:pPr>
            <a:r>
              <a:rPr lang="en-US" sz="3320">
                <a:solidFill>
                  <a:srgbClr val="FFFFFF"/>
                </a:solidFill>
                <a:latin typeface="Arial"/>
                <a:ea typeface="Arial"/>
                <a:cs typeface="Arial"/>
                <a:sym typeface="Arial"/>
              </a:rPr>
              <a:t>SMS is the most preferred method of communication</a:t>
            </a:r>
          </a:p>
          <a:p>
            <a:pPr marL="716957" lvl="1" indent="-358478" algn="l">
              <a:lnSpc>
                <a:spcPts val="4582"/>
              </a:lnSpc>
              <a:buFont typeface="Arial"/>
              <a:buChar char="•"/>
            </a:pPr>
            <a:r>
              <a:rPr lang="en-US" sz="3320">
                <a:solidFill>
                  <a:srgbClr val="FFFFFF"/>
                </a:solidFill>
                <a:latin typeface="Arial"/>
                <a:ea typeface="Arial"/>
                <a:cs typeface="Arial"/>
                <a:sym typeface="Arial"/>
              </a:rPr>
              <a:t>Average SMS open rates are 98% compared to email (16%)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16516" y="0"/>
            <a:ext cx="13471484" cy="10287000"/>
          </a:xfrm>
          <a:custGeom>
            <a:avLst/>
            <a:gdLst/>
            <a:ahLst/>
            <a:cxnLst/>
            <a:rect l="l" t="t" r="r" b="b"/>
            <a:pathLst>
              <a:path w="13471484" h="13471484">
                <a:moveTo>
                  <a:pt x="0" y="0"/>
                </a:moveTo>
                <a:lnTo>
                  <a:pt x="13471484" y="0"/>
                </a:lnTo>
                <a:lnTo>
                  <a:pt x="13471484" y="13471484"/>
                </a:lnTo>
                <a:lnTo>
                  <a:pt x="0" y="13471484"/>
                </a:lnTo>
                <a:lnTo>
                  <a:pt x="0" y="0"/>
                </a:lnTo>
                <a:close/>
              </a:path>
            </a:pathLst>
          </a:custGeom>
          <a:blipFill>
            <a:blip r:embed="rId3"/>
            <a:stretch>
              <a:fillRect t="-1" b="-24814"/>
            </a:stretch>
          </a:blipFill>
        </p:spPr>
        <p:txBody>
          <a:bodyPr/>
          <a:lstStyle/>
          <a:p>
            <a:endParaRPr lang="en-US" dirty="0"/>
          </a:p>
        </p:txBody>
      </p:sp>
      <p:sp>
        <p:nvSpPr>
          <p:cNvPr id="9" name="Freeform 3">
            <a:extLst>
              <a:ext uri="{FF2B5EF4-FFF2-40B4-BE49-F238E27FC236}">
                <a16:creationId xmlns:a16="http://schemas.microsoft.com/office/drawing/2014/main" id="{9F3DCA15-171C-4F29-B7B5-BE371189B08F}"/>
              </a:ext>
            </a:extLst>
          </p:cNvPr>
          <p:cNvSpPr/>
          <p:nvPr/>
        </p:nvSpPr>
        <p:spPr>
          <a:xfrm rot="5400000">
            <a:off x="3991839" y="-4002232"/>
            <a:ext cx="10290466"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1945841" y="3960278"/>
            <a:ext cx="6494559" cy="6326722"/>
          </a:xfrm>
          <a:custGeom>
            <a:avLst/>
            <a:gdLst/>
            <a:ahLst/>
            <a:cxnLst/>
            <a:rect l="l" t="t" r="r" b="b"/>
            <a:pathLst>
              <a:path w="6494559" h="5539872">
                <a:moveTo>
                  <a:pt x="0" y="0"/>
                </a:moveTo>
                <a:lnTo>
                  <a:pt x="6494559" y="0"/>
                </a:lnTo>
                <a:lnTo>
                  <a:pt x="6494559" y="5539872"/>
                </a:lnTo>
                <a:lnTo>
                  <a:pt x="0" y="5539872"/>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865525"/>
            <a:ext cx="95041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 Leaving Leads On The Table</a:t>
            </a:r>
          </a:p>
        </p:txBody>
      </p:sp>
      <p:sp>
        <p:nvSpPr>
          <p:cNvPr id="8" name="TextBox 8"/>
          <p:cNvSpPr txBox="1"/>
          <p:nvPr/>
        </p:nvSpPr>
        <p:spPr>
          <a:xfrm>
            <a:off x="567776" y="4664402"/>
            <a:ext cx="10994550" cy="2408301"/>
          </a:xfrm>
          <a:prstGeom prst="rect">
            <a:avLst/>
          </a:prstGeom>
        </p:spPr>
        <p:txBody>
          <a:bodyPr lIns="0" tIns="0" rIns="0" bIns="0" rtlCol="0" anchor="t">
            <a:spAutoFit/>
          </a:bodyPr>
          <a:lstStyle/>
          <a:p>
            <a:pPr algn="l">
              <a:lnSpc>
                <a:spcPts val="4691"/>
              </a:lnSpc>
            </a:pPr>
            <a:r>
              <a:rPr lang="en-US" sz="3399">
                <a:solidFill>
                  <a:srgbClr val="FFFFFF"/>
                </a:solidFill>
                <a:latin typeface="Arial"/>
                <a:ea typeface="Arial"/>
                <a:cs typeface="Arial"/>
                <a:sym typeface="Arial"/>
              </a:rPr>
              <a:t>Most local businesses don't have a Missed-Call Text-Back in place</a:t>
            </a:r>
          </a:p>
          <a:p>
            <a:pPr marL="734060" lvl="1" indent="-367030" algn="l">
              <a:lnSpc>
                <a:spcPts val="4691"/>
              </a:lnSpc>
              <a:buFont typeface="Arial"/>
              <a:buChar char="•"/>
            </a:pPr>
            <a:r>
              <a:rPr lang="en-US" sz="3400">
                <a:solidFill>
                  <a:srgbClr val="FFFFFF"/>
                </a:solidFill>
                <a:latin typeface="Arial"/>
                <a:ea typeface="Arial"/>
                <a:cs typeface="Arial"/>
                <a:sym typeface="Arial"/>
              </a:rPr>
              <a:t>64% of inbound calls to SMBs go unanswered every day!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16516" y="0"/>
            <a:ext cx="13471484" cy="10287000"/>
          </a:xfrm>
          <a:custGeom>
            <a:avLst/>
            <a:gdLst/>
            <a:ahLst/>
            <a:cxnLst/>
            <a:rect l="l" t="t" r="r" b="b"/>
            <a:pathLst>
              <a:path w="13471484" h="13471484">
                <a:moveTo>
                  <a:pt x="0" y="0"/>
                </a:moveTo>
                <a:lnTo>
                  <a:pt x="13471484" y="0"/>
                </a:lnTo>
                <a:lnTo>
                  <a:pt x="13471484" y="13471484"/>
                </a:lnTo>
                <a:lnTo>
                  <a:pt x="0" y="13471484"/>
                </a:lnTo>
                <a:lnTo>
                  <a:pt x="0" y="0"/>
                </a:lnTo>
                <a:close/>
              </a:path>
            </a:pathLst>
          </a:custGeom>
          <a:blipFill>
            <a:blip r:embed="rId3"/>
            <a:stretch>
              <a:fillRect b="-30956"/>
            </a:stretch>
          </a:blipFill>
        </p:spPr>
        <p:txBody>
          <a:bodyPr/>
          <a:lstStyle/>
          <a:p>
            <a:endParaRPr lang="en-US"/>
          </a:p>
        </p:txBody>
      </p:sp>
      <p:sp>
        <p:nvSpPr>
          <p:cNvPr id="9" name="Freeform 3">
            <a:extLst>
              <a:ext uri="{FF2B5EF4-FFF2-40B4-BE49-F238E27FC236}">
                <a16:creationId xmlns:a16="http://schemas.microsoft.com/office/drawing/2014/main" id="{77C1638F-F09C-4930-A3DC-4AAE5E3A8038}"/>
              </a:ext>
            </a:extLst>
          </p:cNvPr>
          <p:cNvSpPr/>
          <p:nvPr/>
        </p:nvSpPr>
        <p:spPr>
          <a:xfrm rot="5400000">
            <a:off x="3991839" y="-4002232"/>
            <a:ext cx="10290466"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2684344" y="801587"/>
            <a:ext cx="5012915" cy="8456713"/>
          </a:xfrm>
          <a:custGeom>
            <a:avLst/>
            <a:gdLst/>
            <a:ahLst/>
            <a:cxnLst/>
            <a:rect l="l" t="t" r="r" b="b"/>
            <a:pathLst>
              <a:path w="5012915" h="8456713">
                <a:moveTo>
                  <a:pt x="0" y="0"/>
                </a:moveTo>
                <a:lnTo>
                  <a:pt x="5012915" y="0"/>
                </a:lnTo>
                <a:lnTo>
                  <a:pt x="5012915" y="8456713"/>
                </a:lnTo>
                <a:lnTo>
                  <a:pt x="0" y="8456713"/>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865525"/>
            <a:ext cx="95041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 Leaving Leads On The Table</a:t>
            </a:r>
          </a:p>
        </p:txBody>
      </p:sp>
      <p:sp>
        <p:nvSpPr>
          <p:cNvPr id="8" name="TextBox 8"/>
          <p:cNvSpPr txBox="1"/>
          <p:nvPr/>
        </p:nvSpPr>
        <p:spPr>
          <a:xfrm>
            <a:off x="567776" y="4664402"/>
            <a:ext cx="10994550" cy="1817751"/>
          </a:xfrm>
          <a:prstGeom prst="rect">
            <a:avLst/>
          </a:prstGeom>
        </p:spPr>
        <p:txBody>
          <a:bodyPr lIns="0" tIns="0" rIns="0" bIns="0" rtlCol="0" anchor="t">
            <a:spAutoFit/>
          </a:bodyPr>
          <a:lstStyle/>
          <a:p>
            <a:pPr algn="l">
              <a:lnSpc>
                <a:spcPts val="4691"/>
              </a:lnSpc>
            </a:pPr>
            <a:r>
              <a:rPr lang="en-US" sz="3399">
                <a:solidFill>
                  <a:srgbClr val="FFFFFF"/>
                </a:solidFill>
                <a:latin typeface="Arial"/>
                <a:ea typeface="Arial"/>
                <a:cs typeface="Arial"/>
                <a:sym typeface="Arial"/>
              </a:rPr>
              <a:t>Most local businesses don't have Google Chat activated</a:t>
            </a:r>
          </a:p>
          <a:p>
            <a:pPr marL="734060" lvl="1" indent="-367030" algn="l">
              <a:lnSpc>
                <a:spcPts val="4691"/>
              </a:lnSpc>
              <a:buFont typeface="Arial"/>
              <a:buChar char="•"/>
            </a:pPr>
            <a:r>
              <a:rPr lang="en-US" sz="3400">
                <a:solidFill>
                  <a:srgbClr val="FFFFFF"/>
                </a:solidFill>
                <a:latin typeface="Arial"/>
                <a:ea typeface="Arial"/>
                <a:cs typeface="Arial"/>
                <a:sym typeface="Arial"/>
              </a:rPr>
              <a:t>The average business receives over 1000 visits per month to their Google Business Profile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16516" y="0"/>
            <a:ext cx="13471484" cy="13471484"/>
          </a:xfrm>
          <a:custGeom>
            <a:avLst/>
            <a:gdLst/>
            <a:ahLst/>
            <a:cxnLst/>
            <a:rect l="l" t="t" r="r" b="b"/>
            <a:pathLst>
              <a:path w="13471484" h="13471484">
                <a:moveTo>
                  <a:pt x="0" y="0"/>
                </a:moveTo>
                <a:lnTo>
                  <a:pt x="13471484" y="0"/>
                </a:lnTo>
                <a:lnTo>
                  <a:pt x="13471484" y="13471484"/>
                </a:lnTo>
                <a:lnTo>
                  <a:pt x="0" y="13471484"/>
                </a:lnTo>
                <a:lnTo>
                  <a:pt x="0" y="0"/>
                </a:lnTo>
                <a:close/>
              </a:path>
            </a:pathLst>
          </a:custGeom>
          <a:blipFill>
            <a:blip r:embed="rId3"/>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9" name="Freeform 3">
            <a:extLst>
              <a:ext uri="{FF2B5EF4-FFF2-40B4-BE49-F238E27FC236}">
                <a16:creationId xmlns:a16="http://schemas.microsoft.com/office/drawing/2014/main" id="{2DF77206-23A5-4592-87CB-5B34E266D3A8}"/>
              </a:ext>
            </a:extLst>
          </p:cNvPr>
          <p:cNvSpPr/>
          <p:nvPr/>
        </p:nvSpPr>
        <p:spPr>
          <a:xfrm rot="5400000">
            <a:off x="3998767" y="-4008293"/>
            <a:ext cx="10290464" cy="18288002"/>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t="-19583" b="1"/>
            </a:stretch>
          </a:blip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2454563" y="5782880"/>
            <a:ext cx="13559427" cy="6984959"/>
          </a:xfrm>
          <a:custGeom>
            <a:avLst/>
            <a:gdLst/>
            <a:ahLst/>
            <a:cxnLst/>
            <a:rect l="l" t="t" r="r" b="b"/>
            <a:pathLst>
              <a:path w="13559427" h="6984959">
                <a:moveTo>
                  <a:pt x="0" y="0"/>
                </a:moveTo>
                <a:lnTo>
                  <a:pt x="13559427" y="0"/>
                </a:lnTo>
                <a:lnTo>
                  <a:pt x="13559427" y="6984959"/>
                </a:lnTo>
                <a:lnTo>
                  <a:pt x="0" y="6984959"/>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865525"/>
            <a:ext cx="95041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 Leaving Leads On The Table</a:t>
            </a:r>
          </a:p>
        </p:txBody>
      </p:sp>
      <p:sp>
        <p:nvSpPr>
          <p:cNvPr id="8" name="TextBox 8"/>
          <p:cNvSpPr txBox="1"/>
          <p:nvPr/>
        </p:nvSpPr>
        <p:spPr>
          <a:xfrm>
            <a:off x="491434" y="3711375"/>
            <a:ext cx="15994928" cy="1817751"/>
          </a:xfrm>
          <a:prstGeom prst="rect">
            <a:avLst/>
          </a:prstGeom>
        </p:spPr>
        <p:txBody>
          <a:bodyPr lIns="0" tIns="0" rIns="0" bIns="0" rtlCol="0" anchor="t">
            <a:spAutoFit/>
          </a:bodyPr>
          <a:lstStyle/>
          <a:p>
            <a:pPr marL="1061364" lvl="1" indent="-530682" algn="l">
              <a:lnSpc>
                <a:spcPts val="4691"/>
              </a:lnSpc>
              <a:buFont typeface="Arial"/>
              <a:buChar char="•"/>
            </a:pPr>
            <a:r>
              <a:rPr lang="en-US" sz="3399">
                <a:solidFill>
                  <a:srgbClr val="FFFFFF"/>
                </a:solidFill>
                <a:latin typeface="Arial"/>
                <a:ea typeface="Arial"/>
                <a:cs typeface="Arial"/>
                <a:sym typeface="Arial"/>
              </a:rPr>
              <a:t>Top-ranking local businesses have approximately 81 citations from top-level domains on average</a:t>
            </a:r>
          </a:p>
          <a:p>
            <a:pPr marL="1061364" lvl="1" indent="-530682" algn="l">
              <a:lnSpc>
                <a:spcPts val="4691"/>
              </a:lnSpc>
              <a:buFont typeface="Arial"/>
              <a:buChar char="•"/>
            </a:pPr>
            <a:r>
              <a:rPr lang="en-US" sz="3399">
                <a:solidFill>
                  <a:srgbClr val="FFFFFF"/>
                </a:solidFill>
                <a:latin typeface="Arial"/>
                <a:ea typeface="Arial"/>
                <a:cs typeface="Arial"/>
                <a:sym typeface="Arial"/>
              </a:rPr>
              <a:t>Google loves to see consistent data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88411" y="0"/>
            <a:ext cx="13051989" cy="13027742"/>
          </a:xfrm>
          <a:custGeom>
            <a:avLst/>
            <a:gdLst/>
            <a:ahLst/>
            <a:cxnLst/>
            <a:rect l="l" t="t" r="r" b="b"/>
            <a:pathLst>
              <a:path w="13051989" h="13027742">
                <a:moveTo>
                  <a:pt x="0" y="0"/>
                </a:moveTo>
                <a:lnTo>
                  <a:pt x="13051989" y="0"/>
                </a:lnTo>
                <a:lnTo>
                  <a:pt x="13051989" y="13027742"/>
                </a:lnTo>
                <a:lnTo>
                  <a:pt x="0" y="13027742"/>
                </a:lnTo>
                <a:lnTo>
                  <a:pt x="0" y="0"/>
                </a:lnTo>
                <a:close/>
              </a:path>
            </a:pathLst>
          </a:custGeom>
          <a:blipFill>
            <a:blip r:embed="rId3"/>
            <a:stretch>
              <a:fillRect t="-93" b="-93"/>
            </a:stretch>
          </a:blipFill>
        </p:spPr>
        <p:txBody>
          <a:bodyPr/>
          <a:lstStyle/>
          <a:p>
            <a:endParaRPr lang="en-US"/>
          </a:p>
        </p:txBody>
      </p:sp>
      <p:sp>
        <p:nvSpPr>
          <p:cNvPr id="9" name="Freeform 3">
            <a:extLst>
              <a:ext uri="{FF2B5EF4-FFF2-40B4-BE49-F238E27FC236}">
                <a16:creationId xmlns:a16="http://schemas.microsoft.com/office/drawing/2014/main" id="{C3832E1B-3C0F-44FB-B56A-4A4B49C2B3A9}"/>
              </a:ext>
            </a:extLst>
          </p:cNvPr>
          <p:cNvSpPr/>
          <p:nvPr/>
        </p:nvSpPr>
        <p:spPr>
          <a:xfrm rot="5400000">
            <a:off x="3998767" y="-4008293"/>
            <a:ext cx="10290464" cy="18288002"/>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t="-19583" b="1"/>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12722515" y="339209"/>
            <a:ext cx="4914978" cy="9175820"/>
          </a:xfrm>
          <a:custGeom>
            <a:avLst/>
            <a:gdLst/>
            <a:ahLst/>
            <a:cxnLst/>
            <a:rect l="l" t="t" r="r" b="b"/>
            <a:pathLst>
              <a:path w="4914978" h="9175820">
                <a:moveTo>
                  <a:pt x="0" y="0"/>
                </a:moveTo>
                <a:lnTo>
                  <a:pt x="4914978" y="0"/>
                </a:lnTo>
                <a:lnTo>
                  <a:pt x="4914978" y="9175820"/>
                </a:lnTo>
                <a:lnTo>
                  <a:pt x="0" y="917582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962825" y="842835"/>
            <a:ext cx="112663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Aren't Set Up To Nurture Well </a:t>
            </a:r>
          </a:p>
        </p:txBody>
      </p:sp>
      <p:sp>
        <p:nvSpPr>
          <p:cNvPr id="8" name="TextBox 8"/>
          <p:cNvSpPr txBox="1"/>
          <p:nvPr/>
        </p:nvSpPr>
        <p:spPr>
          <a:xfrm>
            <a:off x="1028700" y="4803294"/>
            <a:ext cx="10994550" cy="2408301"/>
          </a:xfrm>
          <a:prstGeom prst="rect">
            <a:avLst/>
          </a:prstGeom>
        </p:spPr>
        <p:txBody>
          <a:bodyPr lIns="0" tIns="0" rIns="0" bIns="0" rtlCol="0" anchor="t">
            <a:spAutoFit/>
          </a:bodyPr>
          <a:lstStyle/>
          <a:p>
            <a:pPr algn="l">
              <a:lnSpc>
                <a:spcPts val="4691"/>
              </a:lnSpc>
            </a:pPr>
            <a:r>
              <a:rPr lang="en-US" sz="3399">
                <a:solidFill>
                  <a:srgbClr val="FFFFFF"/>
                </a:solidFill>
                <a:latin typeface="Arial"/>
                <a:ea typeface="Arial"/>
                <a:cs typeface="Arial"/>
                <a:sym typeface="Arial"/>
              </a:rPr>
              <a:t>Most local businesses don't reply fast enough</a:t>
            </a:r>
          </a:p>
          <a:p>
            <a:pPr marL="734060" lvl="1" indent="-367030" algn="l">
              <a:lnSpc>
                <a:spcPts val="4691"/>
              </a:lnSpc>
              <a:buFont typeface="Arial"/>
              <a:buChar char="•"/>
            </a:pPr>
            <a:r>
              <a:rPr lang="en-US" sz="3400">
                <a:solidFill>
                  <a:srgbClr val="FFFFFF"/>
                </a:solidFill>
                <a:latin typeface="Arial"/>
                <a:ea typeface="Arial"/>
                <a:cs typeface="Arial"/>
                <a:sym typeface="Arial"/>
              </a:rPr>
              <a:t>The odds of a business connecting with a lead within five minutes of the lead being generated are about 100 times more likely than waiting 30 minutes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88411" y="0"/>
            <a:ext cx="13051989" cy="10359237"/>
          </a:xfrm>
          <a:custGeom>
            <a:avLst/>
            <a:gdLst/>
            <a:ahLst/>
            <a:cxnLst/>
            <a:rect l="l" t="t" r="r" b="b"/>
            <a:pathLst>
              <a:path w="13051989" h="13027742">
                <a:moveTo>
                  <a:pt x="0" y="0"/>
                </a:moveTo>
                <a:lnTo>
                  <a:pt x="13051989" y="0"/>
                </a:lnTo>
                <a:lnTo>
                  <a:pt x="13051989" y="13027742"/>
                </a:lnTo>
                <a:lnTo>
                  <a:pt x="0" y="13027742"/>
                </a:lnTo>
                <a:lnTo>
                  <a:pt x="0" y="0"/>
                </a:lnTo>
                <a:close/>
              </a:path>
            </a:pathLst>
          </a:custGeom>
          <a:blipFill>
            <a:blip r:embed="rId3"/>
            <a:stretch>
              <a:fillRect t="-117" b="-25877"/>
            </a:stretch>
          </a:blipFill>
        </p:spPr>
        <p:txBody>
          <a:bodyPr/>
          <a:lstStyle/>
          <a:p>
            <a:endParaRPr lang="en-US"/>
          </a:p>
        </p:txBody>
      </p:sp>
      <p:sp>
        <p:nvSpPr>
          <p:cNvPr id="10" name="Freeform 3">
            <a:extLst>
              <a:ext uri="{FF2B5EF4-FFF2-40B4-BE49-F238E27FC236}">
                <a16:creationId xmlns:a16="http://schemas.microsoft.com/office/drawing/2014/main" id="{9308947A-D7AF-46D4-9E47-238E86C14060}"/>
              </a:ext>
            </a:extLst>
          </p:cNvPr>
          <p:cNvSpPr/>
          <p:nvPr/>
        </p:nvSpPr>
        <p:spPr>
          <a:xfrm rot="5400000">
            <a:off x="3991839" y="-4002232"/>
            <a:ext cx="10290466" cy="18288001"/>
          </a:xfrm>
          <a:custGeom>
            <a:avLst/>
            <a:gdLst/>
            <a:ahLst/>
            <a:cxnLst/>
            <a:rect l="l" t="t" r="r" b="b"/>
            <a:pathLst>
              <a:path w="21170564" h="21170564">
                <a:moveTo>
                  <a:pt x="0" y="0"/>
                </a:moveTo>
                <a:lnTo>
                  <a:pt x="21170564" y="0"/>
                </a:lnTo>
                <a:lnTo>
                  <a:pt x="21170564" y="21170564"/>
                </a:lnTo>
                <a:lnTo>
                  <a:pt x="0" y="21170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3003050"/>
            <a:ext cx="12130102" cy="489250"/>
          </a:xfrm>
          <a:custGeom>
            <a:avLst/>
            <a:gdLst/>
            <a:ahLst/>
            <a:cxnLst/>
            <a:rect l="l" t="t" r="r" b="b"/>
            <a:pathLst>
              <a:path w="12130102" h="489250">
                <a:moveTo>
                  <a:pt x="0" y="0"/>
                </a:moveTo>
                <a:lnTo>
                  <a:pt x="12130102" y="0"/>
                </a:lnTo>
                <a:lnTo>
                  <a:pt x="12130102" y="489250"/>
                </a:lnTo>
                <a:lnTo>
                  <a:pt x="0" y="489250"/>
                </a:lnTo>
                <a:lnTo>
                  <a:pt x="0" y="0"/>
                </a:lnTo>
                <a:close/>
              </a:path>
            </a:pathLst>
          </a:custGeom>
          <a:solidFill>
            <a:srgbClr val="2006BA"/>
          </a:solidFill>
        </p:spPr>
        <p:txBody>
          <a:bodyPr/>
          <a:lstStyle/>
          <a:p>
            <a:endParaRPr lang="en-US"/>
          </a:p>
        </p:txBody>
      </p:sp>
      <p:sp>
        <p:nvSpPr>
          <p:cNvPr id="5" name="Freeform 5"/>
          <p:cNvSpPr/>
          <p:nvPr/>
        </p:nvSpPr>
        <p:spPr>
          <a:xfrm>
            <a:off x="903950" y="9500150"/>
            <a:ext cx="17536450" cy="489250"/>
          </a:xfrm>
          <a:custGeom>
            <a:avLst/>
            <a:gdLst/>
            <a:ahLst/>
            <a:cxnLst/>
            <a:rect l="l" t="t" r="r" b="b"/>
            <a:pathLst>
              <a:path w="17536450" h="489250">
                <a:moveTo>
                  <a:pt x="0" y="0"/>
                </a:moveTo>
                <a:lnTo>
                  <a:pt x="17536450" y="0"/>
                </a:lnTo>
                <a:lnTo>
                  <a:pt x="17536450" y="489250"/>
                </a:lnTo>
                <a:lnTo>
                  <a:pt x="0" y="489250"/>
                </a:lnTo>
                <a:lnTo>
                  <a:pt x="0" y="0"/>
                </a:lnTo>
                <a:close/>
              </a:path>
            </a:pathLst>
          </a:custGeom>
          <a:solidFill>
            <a:srgbClr val="2006BA"/>
          </a:solidFill>
        </p:spPr>
        <p:txBody>
          <a:bodyPr/>
          <a:lstStyle/>
          <a:p>
            <a:endParaRPr lang="en-US"/>
          </a:p>
        </p:txBody>
      </p:sp>
      <p:sp>
        <p:nvSpPr>
          <p:cNvPr id="6" name="Freeform 6"/>
          <p:cNvSpPr/>
          <p:nvPr/>
        </p:nvSpPr>
        <p:spPr>
          <a:xfrm>
            <a:off x="8959706" y="2804295"/>
            <a:ext cx="4948991" cy="7482705"/>
          </a:xfrm>
          <a:custGeom>
            <a:avLst/>
            <a:gdLst/>
            <a:ahLst/>
            <a:cxnLst/>
            <a:rect l="l" t="t" r="r" b="b"/>
            <a:pathLst>
              <a:path w="4948991" h="7482705">
                <a:moveTo>
                  <a:pt x="0" y="0"/>
                </a:moveTo>
                <a:lnTo>
                  <a:pt x="4948991" y="0"/>
                </a:lnTo>
                <a:lnTo>
                  <a:pt x="4948991" y="7482705"/>
                </a:lnTo>
                <a:lnTo>
                  <a:pt x="0" y="7482705"/>
                </a:lnTo>
                <a:lnTo>
                  <a:pt x="0" y="0"/>
                </a:lnTo>
                <a:close/>
              </a:path>
            </a:pathLst>
          </a:custGeom>
          <a:blipFill>
            <a:blip r:embed="rId6"/>
            <a:stretch>
              <a:fillRect/>
            </a:stretch>
          </a:blipFill>
        </p:spPr>
        <p:txBody>
          <a:bodyPr/>
          <a:lstStyle/>
          <a:p>
            <a:endParaRPr lang="en-US"/>
          </a:p>
        </p:txBody>
      </p:sp>
      <p:sp>
        <p:nvSpPr>
          <p:cNvPr id="7" name="Freeform 7"/>
          <p:cNvSpPr/>
          <p:nvPr/>
        </p:nvSpPr>
        <p:spPr>
          <a:xfrm>
            <a:off x="14134835" y="2732059"/>
            <a:ext cx="3813589" cy="7627178"/>
          </a:xfrm>
          <a:custGeom>
            <a:avLst/>
            <a:gdLst/>
            <a:ahLst/>
            <a:cxnLst/>
            <a:rect l="l" t="t" r="r" b="b"/>
            <a:pathLst>
              <a:path w="3813589" h="7627178">
                <a:moveTo>
                  <a:pt x="0" y="0"/>
                </a:moveTo>
                <a:lnTo>
                  <a:pt x="3813589" y="0"/>
                </a:lnTo>
                <a:lnTo>
                  <a:pt x="3813589" y="7627177"/>
                </a:lnTo>
                <a:lnTo>
                  <a:pt x="0" y="7627177"/>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962825" y="842835"/>
            <a:ext cx="11266350" cy="1795729"/>
          </a:xfrm>
          <a:prstGeom prst="rect">
            <a:avLst/>
          </a:prstGeom>
        </p:spPr>
        <p:txBody>
          <a:bodyPr lIns="0" tIns="0" rIns="0" bIns="0" rtlCol="0" anchor="t">
            <a:spAutoFit/>
          </a:bodyPr>
          <a:lstStyle/>
          <a:p>
            <a:pPr algn="l">
              <a:lnSpc>
                <a:spcPts val="6758"/>
              </a:lnSpc>
            </a:pPr>
            <a:r>
              <a:rPr lang="en-US" sz="7040" b="1">
                <a:solidFill>
                  <a:srgbClr val="FFFFFF"/>
                </a:solidFill>
                <a:latin typeface="Bebas Neue Bold"/>
                <a:ea typeface="Bebas Neue Bold"/>
                <a:cs typeface="Bebas Neue Bold"/>
                <a:sym typeface="Bebas Neue Bold"/>
              </a:rPr>
              <a:t>Most Businesses Aren't Set Up To Nurture Well </a:t>
            </a:r>
          </a:p>
        </p:txBody>
      </p:sp>
      <p:sp>
        <p:nvSpPr>
          <p:cNvPr id="9" name="TextBox 9"/>
          <p:cNvSpPr txBox="1"/>
          <p:nvPr/>
        </p:nvSpPr>
        <p:spPr>
          <a:xfrm>
            <a:off x="1028700" y="4184952"/>
            <a:ext cx="7024784" cy="4179951"/>
          </a:xfrm>
          <a:prstGeom prst="rect">
            <a:avLst/>
          </a:prstGeom>
        </p:spPr>
        <p:txBody>
          <a:bodyPr lIns="0" tIns="0" rIns="0" bIns="0" rtlCol="0" anchor="t">
            <a:spAutoFit/>
          </a:bodyPr>
          <a:lstStyle/>
          <a:p>
            <a:pPr marL="734059" lvl="1" indent="-367030" algn="l">
              <a:lnSpc>
                <a:spcPts val="4691"/>
              </a:lnSpc>
              <a:buFont typeface="Arial"/>
              <a:buChar char="•"/>
            </a:pPr>
            <a:r>
              <a:rPr lang="en-US" sz="3399">
                <a:solidFill>
                  <a:srgbClr val="FFFFFF"/>
                </a:solidFill>
                <a:latin typeface="Arial"/>
                <a:ea typeface="Arial"/>
                <a:cs typeface="Arial"/>
                <a:sym typeface="Arial"/>
              </a:rPr>
              <a:t>Most businesses don't reply quick enough</a:t>
            </a:r>
          </a:p>
          <a:p>
            <a:pPr marL="734059" lvl="1" indent="-367030" algn="l">
              <a:lnSpc>
                <a:spcPts val="4691"/>
              </a:lnSpc>
              <a:buFont typeface="Arial"/>
              <a:buChar char="•"/>
            </a:pPr>
            <a:r>
              <a:rPr lang="en-US" sz="3399">
                <a:solidFill>
                  <a:srgbClr val="FFFFFF"/>
                </a:solidFill>
                <a:latin typeface="Arial"/>
                <a:ea typeface="Arial"/>
                <a:cs typeface="Arial"/>
                <a:sym typeface="Arial"/>
              </a:rPr>
              <a:t>Businesses waste time answering the same questions every day</a:t>
            </a:r>
          </a:p>
          <a:p>
            <a:pPr marL="734060" lvl="1" indent="-367030" algn="l">
              <a:lnSpc>
                <a:spcPts val="4691"/>
              </a:lnSpc>
              <a:buFont typeface="Arial"/>
              <a:buChar char="•"/>
            </a:pPr>
            <a:r>
              <a:rPr lang="en-US" sz="3400">
                <a:solidFill>
                  <a:srgbClr val="FFFFFF"/>
                </a:solidFill>
                <a:latin typeface="Arial"/>
                <a:ea typeface="Arial"/>
                <a:cs typeface="Arial"/>
                <a:sym typeface="Arial"/>
              </a:rPr>
              <a:t>Most businesses don't reply consistently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2942</Words>
  <Application>Microsoft Office PowerPoint</Application>
  <PresentationFormat>Custom</PresentationFormat>
  <Paragraphs>260</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Arial Bold</vt:lpstr>
      <vt:lpstr>Bebas Neue Bold</vt:lpstr>
      <vt:lpstr>Canva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Copy of WL Slide Deck for Biz Meetups V2.pptx</dc:title>
  <cp:lastModifiedBy>HP</cp:lastModifiedBy>
  <cp:revision>6</cp:revision>
  <dcterms:created xsi:type="dcterms:W3CDTF">2006-08-16T00:00:00Z</dcterms:created>
  <dcterms:modified xsi:type="dcterms:W3CDTF">2025-07-08T12:48:47Z</dcterms:modified>
  <dc:identifier>DAGsgoGg8vE</dc:identifier>
</cp:coreProperties>
</file>