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8"/>
  </p:notesMasterIdLst>
  <p:sldIdLst>
    <p:sldId id="257" r:id="rId2"/>
    <p:sldId id="256" r:id="rId3"/>
    <p:sldId id="730" r:id="rId4"/>
    <p:sldId id="727" r:id="rId5"/>
    <p:sldId id="728" r:id="rId6"/>
    <p:sldId id="729" r:id="rId7"/>
    <p:sldId id="322" r:id="rId8"/>
    <p:sldId id="383" r:id="rId9"/>
    <p:sldId id="374" r:id="rId10"/>
    <p:sldId id="375" r:id="rId11"/>
    <p:sldId id="376" r:id="rId12"/>
    <p:sldId id="377" r:id="rId13"/>
    <p:sldId id="378" r:id="rId14"/>
    <p:sldId id="351" r:id="rId15"/>
    <p:sldId id="412" r:id="rId16"/>
    <p:sldId id="353" r:id="rId17"/>
    <p:sldId id="358" r:id="rId18"/>
    <p:sldId id="352" r:id="rId19"/>
    <p:sldId id="326" r:id="rId20"/>
    <p:sldId id="407" r:id="rId21"/>
    <p:sldId id="408" r:id="rId22"/>
    <p:sldId id="333" r:id="rId23"/>
    <p:sldId id="380" r:id="rId24"/>
    <p:sldId id="379" r:id="rId25"/>
    <p:sldId id="323" r:id="rId26"/>
    <p:sldId id="381" r:id="rId27"/>
    <p:sldId id="329" r:id="rId28"/>
    <p:sldId id="334" r:id="rId29"/>
    <p:sldId id="349" r:id="rId30"/>
    <p:sldId id="350" r:id="rId31"/>
    <p:sldId id="336" r:id="rId32"/>
    <p:sldId id="354" r:id="rId33"/>
    <p:sldId id="366" r:id="rId34"/>
    <p:sldId id="367" r:id="rId35"/>
    <p:sldId id="368" r:id="rId36"/>
    <p:sldId id="409" r:id="rId37"/>
    <p:sldId id="410" r:id="rId38"/>
    <p:sldId id="411" r:id="rId39"/>
    <p:sldId id="372" r:id="rId40"/>
    <p:sldId id="384" r:id="rId41"/>
    <p:sldId id="385" r:id="rId42"/>
    <p:sldId id="386" r:id="rId43"/>
    <p:sldId id="387" r:id="rId44"/>
    <p:sldId id="388" r:id="rId45"/>
    <p:sldId id="389" r:id="rId46"/>
    <p:sldId id="390" r:id="rId47"/>
    <p:sldId id="391" r:id="rId48"/>
    <p:sldId id="392" r:id="rId49"/>
    <p:sldId id="404" r:id="rId50"/>
    <p:sldId id="394" r:id="rId51"/>
    <p:sldId id="400" r:id="rId52"/>
    <p:sldId id="401" r:id="rId53"/>
    <p:sldId id="402" r:id="rId54"/>
    <p:sldId id="403" r:id="rId55"/>
    <p:sldId id="413" r:id="rId56"/>
    <p:sldId id="38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29" autoAdjust="0"/>
    <p:restoredTop sz="95939" autoAdjust="0"/>
  </p:normalViewPr>
  <p:slideViewPr>
    <p:cSldViewPr snapToGrid="0" snapToObjects="1">
      <p:cViewPr varScale="1">
        <p:scale>
          <a:sx n="80" d="100"/>
          <a:sy n="80" d="100"/>
        </p:scale>
        <p:origin x="192" y="1168"/>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34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638ED-1AB3-284C-8326-733B27436976}" type="datetimeFigureOut">
              <a:rPr lang="en-US" smtClean="0"/>
              <a:t>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24AF5-E2BA-3549-BBA6-0736BDAE79FA}" type="slidenum">
              <a:rPr lang="en-US" smtClean="0"/>
              <a:t>‹#›</a:t>
            </a:fld>
            <a:endParaRPr lang="en-US"/>
          </a:p>
        </p:txBody>
      </p:sp>
    </p:spTree>
    <p:extLst>
      <p:ext uri="{BB962C8B-B14F-4D97-AF65-F5344CB8AC3E}">
        <p14:creationId xmlns:p14="http://schemas.microsoft.com/office/powerpoint/2010/main" val="3738913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1C267-CFBD-4BD1-A61C-0CBD66904434}" type="slidenum">
              <a:rPr lang="en-US"/>
              <a:pPr/>
              <a:t>8</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707F0-1BBD-4D2B-967D-F31A7889B97D}" type="slidenum">
              <a:rPr lang="en-US"/>
              <a:pPr/>
              <a:t>34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86947-2ADF-48B7-A544-6B67B7D86E9A}" type="slidenum">
              <a:rPr lang="en-US"/>
              <a:pPr/>
              <a:t>35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These twelve obstacles are very real in the 75 participant church. You can find this type of church located anywhere in the United States. They are found in all denominations.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F8A036-6052-1C40-A9CB-4C0B50F7DE23}" type="slidenum">
              <a:rPr lang="en-US"/>
              <a:pPr>
                <a:defRPr/>
              </a:pPr>
              <a:t>36</a:t>
            </a:fld>
            <a:endParaRPr lang="en-US"/>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45008F-9FC3-8C46-8AFF-9169D87ECC60}" type="slidenum">
              <a:rPr lang="en-US"/>
              <a:pPr>
                <a:defRPr/>
              </a:pPr>
              <a:t>37</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8973DA-AA9C-1A45-8E1B-B08DA1974871}" type="slidenum">
              <a:rPr lang="en-US"/>
              <a:pPr>
                <a:defRPr/>
              </a:pPr>
              <a:t>38</a:t>
            </a:fld>
            <a:endParaRPr lang="en-US"/>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04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3BCFB1D-67A0-4FAE-B358-6A0ECC2A9F7A}"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Comic Sans MS" pitchFamily="66" charset="0"/>
              </a:rPr>
              <a:t>*</a:t>
            </a:r>
            <a:r>
              <a:rPr lang="en-US" sz="1200" b="1" dirty="0">
                <a:latin typeface="Comic Sans MS" pitchFamily="66" charset="0"/>
              </a:rPr>
              <a:t>Thanks to the Lutheran Research Project of 1991-2002</a:t>
            </a:r>
          </a:p>
          <a:p>
            <a:endParaRPr lang="en-US" dirty="0"/>
          </a:p>
        </p:txBody>
      </p:sp>
      <p:sp>
        <p:nvSpPr>
          <p:cNvPr id="4" name="Slide Number Placeholder 3"/>
          <p:cNvSpPr>
            <a:spLocks noGrp="1"/>
          </p:cNvSpPr>
          <p:nvPr>
            <p:ph type="sldNum" sz="quarter" idx="10"/>
          </p:nvPr>
        </p:nvSpPr>
        <p:spPr/>
        <p:txBody>
          <a:bodyPr/>
          <a:lstStyle/>
          <a:p>
            <a:fld id="{035A277F-8603-4723-B3ED-D5475C2DD4CE}"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Schaller, </a:t>
            </a:r>
            <a:r>
              <a:rPr lang="en-US" u="sng" dirty="0">
                <a:solidFill>
                  <a:schemeClr val="tx1"/>
                </a:solidFill>
              </a:rPr>
              <a:t>The Small Church Is Different,</a:t>
            </a:r>
            <a:r>
              <a:rPr lang="en-US" dirty="0">
                <a:solidFill>
                  <a:schemeClr val="tx1"/>
                </a:solidFill>
              </a:rPr>
              <a:t> p. 15.</a:t>
            </a:r>
          </a:p>
          <a:p>
            <a:endParaRPr lang="en-US" dirty="0"/>
          </a:p>
        </p:txBody>
      </p:sp>
      <p:sp>
        <p:nvSpPr>
          <p:cNvPr id="4" name="Slide Number Placeholder 3"/>
          <p:cNvSpPr>
            <a:spLocks noGrp="1"/>
          </p:cNvSpPr>
          <p:nvPr>
            <p:ph type="sldNum" sz="quarter" idx="10"/>
          </p:nvPr>
        </p:nvSpPr>
        <p:spPr/>
        <p:txBody>
          <a:bodyPr/>
          <a:lstStyle/>
          <a:p>
            <a:fld id="{3D524AF5-E2BA-3549-BBA6-0736BDAE79FA}" type="slidenum">
              <a:rPr lang="en-US" smtClean="0"/>
              <a:t>14</a:t>
            </a:fld>
            <a:endParaRPr lang="en-US"/>
          </a:p>
        </p:txBody>
      </p:sp>
    </p:spTree>
    <p:extLst>
      <p:ext uri="{BB962C8B-B14F-4D97-AF65-F5344CB8AC3E}">
        <p14:creationId xmlns:p14="http://schemas.microsoft.com/office/powerpoint/2010/main" val="138356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49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52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53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tx1"/>
                </a:solidFill>
              </a:rPr>
              <a:t>Dudley, p. 20.</a:t>
            </a:r>
          </a:p>
          <a:p>
            <a:pPr marL="0" indent="0">
              <a:buNone/>
            </a:pPr>
            <a:r>
              <a:rPr lang="en-US" baseline="30000" dirty="0">
                <a:solidFill>
                  <a:schemeClr val="tx1"/>
                </a:solidFill>
              </a:rPr>
              <a:t>       </a:t>
            </a:r>
            <a:r>
              <a:rPr lang="en-US" dirty="0">
                <a:solidFill>
                  <a:schemeClr val="tx1"/>
                </a:solidFill>
              </a:rPr>
              <a:t>Ibid. </a:t>
            </a:r>
          </a:p>
          <a:p>
            <a:endParaRPr lang="en-US" dirty="0"/>
          </a:p>
        </p:txBody>
      </p:sp>
      <p:sp>
        <p:nvSpPr>
          <p:cNvPr id="4" name="Slide Number Placeholder 3"/>
          <p:cNvSpPr>
            <a:spLocks noGrp="1"/>
          </p:cNvSpPr>
          <p:nvPr>
            <p:ph type="sldNum" sz="quarter" idx="10"/>
          </p:nvPr>
        </p:nvSpPr>
        <p:spPr/>
        <p:txBody>
          <a:bodyPr/>
          <a:lstStyle/>
          <a:p>
            <a:fld id="{3D524AF5-E2BA-3549-BBA6-0736BDAE79FA}" type="slidenum">
              <a:rPr lang="en-US" smtClean="0"/>
              <a:t>16</a:t>
            </a:fld>
            <a:endParaRPr lang="en-US"/>
          </a:p>
        </p:txBody>
      </p:sp>
    </p:spTree>
    <p:extLst>
      <p:ext uri="{BB962C8B-B14F-4D97-AF65-F5344CB8AC3E}">
        <p14:creationId xmlns:p14="http://schemas.microsoft.com/office/powerpoint/2010/main" val="324540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A277F-8603-4723-B3ED-D5475C2DD4CE}"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A03D8-C2D2-4FE6-9DE6-FA39B862D90B}" type="slidenum">
              <a:rPr lang="en-US"/>
              <a:pPr/>
              <a:t>17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30000" dirty="0">
                <a:solidFill>
                  <a:schemeClr val="tx1"/>
                </a:solidFill>
              </a:rPr>
              <a:t> </a:t>
            </a:r>
            <a:r>
              <a:rPr lang="en-US" dirty="0">
                <a:solidFill>
                  <a:schemeClr val="tx1"/>
                </a:solidFill>
              </a:rPr>
              <a:t>Carl S. Dudley, </a:t>
            </a:r>
            <a:r>
              <a:rPr lang="en-US" u="sng" dirty="0">
                <a:solidFill>
                  <a:schemeClr val="tx1"/>
                </a:solidFill>
              </a:rPr>
              <a:t>Making the Small Church Effective</a:t>
            </a:r>
            <a:r>
              <a:rPr lang="en-US" dirty="0">
                <a:solidFill>
                  <a:schemeClr val="tx1"/>
                </a:solidFill>
              </a:rPr>
              <a:t>, Nashville, Abingdon Press, 1993, p. 9.</a:t>
            </a:r>
          </a:p>
          <a:p>
            <a:pPr marL="0" indent="0">
              <a:buNone/>
            </a:pPr>
            <a:endParaRPr lang="en-US" baseline="30000" dirty="0">
              <a:solidFill>
                <a:schemeClr val="tx1"/>
              </a:solidFill>
            </a:endParaRPr>
          </a:p>
          <a:p>
            <a:pPr marL="0" indent="0">
              <a:buNone/>
            </a:pPr>
            <a:r>
              <a:rPr lang="en-US" baseline="30000" dirty="0">
                <a:solidFill>
                  <a:schemeClr val="tx1"/>
                </a:solidFill>
              </a:rPr>
              <a:t>       </a:t>
            </a:r>
            <a:r>
              <a:rPr lang="en-US" dirty="0">
                <a:solidFill>
                  <a:schemeClr val="tx1"/>
                </a:solidFill>
              </a:rPr>
              <a:t>Ibid, p. 19.</a:t>
            </a:r>
          </a:p>
          <a:p>
            <a:pPr marL="0" indent="0">
              <a:buNone/>
            </a:pPr>
            <a:endParaRPr lang="en-US" baseline="30000" dirty="0">
              <a:solidFill>
                <a:schemeClr val="tx1"/>
              </a:solidFill>
            </a:endParaRPr>
          </a:p>
          <a:p>
            <a:pPr marL="0" indent="0">
              <a:buNone/>
            </a:pPr>
            <a:r>
              <a:rPr lang="en-US" baseline="30000" dirty="0">
                <a:solidFill>
                  <a:schemeClr val="tx1"/>
                </a:solidFill>
              </a:rPr>
              <a:t>       </a:t>
            </a:r>
            <a:r>
              <a:rPr lang="en-US" dirty="0">
                <a:solidFill>
                  <a:schemeClr val="tx1"/>
                </a:solidFill>
              </a:rPr>
              <a:t>James L. Lowery, Jr., </a:t>
            </a:r>
            <a:r>
              <a:rPr lang="en-US" u="sng" dirty="0">
                <a:solidFill>
                  <a:schemeClr val="tx1"/>
                </a:solidFill>
              </a:rPr>
              <a:t>Peers, Tents and Owls,</a:t>
            </a:r>
            <a:r>
              <a:rPr lang="en-US" dirty="0">
                <a:solidFill>
                  <a:schemeClr val="tx1"/>
                </a:solidFill>
              </a:rPr>
              <a:t> New York, Morehouse-Barlow Publishers, 1973, p. 89.</a:t>
            </a:r>
          </a:p>
          <a:p>
            <a:endParaRPr lang="en-US" dirty="0"/>
          </a:p>
        </p:txBody>
      </p:sp>
      <p:sp>
        <p:nvSpPr>
          <p:cNvPr id="4" name="Slide Number Placeholder 3"/>
          <p:cNvSpPr>
            <a:spLocks noGrp="1"/>
          </p:cNvSpPr>
          <p:nvPr>
            <p:ph type="sldNum" sz="quarter" idx="10"/>
          </p:nvPr>
        </p:nvSpPr>
        <p:spPr/>
        <p:txBody>
          <a:bodyPr/>
          <a:lstStyle/>
          <a:p>
            <a:fld id="{3D524AF5-E2BA-3549-BBA6-0736BDAE79FA}" type="slidenum">
              <a:rPr lang="en-US" smtClean="0"/>
              <a:t>18</a:t>
            </a:fld>
            <a:endParaRPr lang="en-US"/>
          </a:p>
        </p:txBody>
      </p:sp>
    </p:spTree>
    <p:extLst>
      <p:ext uri="{BB962C8B-B14F-4D97-AF65-F5344CB8AC3E}">
        <p14:creationId xmlns:p14="http://schemas.microsoft.com/office/powerpoint/2010/main" val="168486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80CDBB-2ABB-8D4B-B874-C4555D9D2E50}" type="slidenum">
              <a:rPr lang="en-US"/>
              <a:pPr>
                <a:defRPr/>
              </a:pPr>
              <a:t>21</a:t>
            </a:fld>
            <a:endParaRPr lang="en-US"/>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lnSpc>
                <a:spcPct val="80000"/>
              </a:lnSpc>
            </a:pPr>
            <a:r>
              <a:rPr lang="en-US" sz="400" dirty="0"/>
              <a:t>You are waiting at the starting line for the starter</a:t>
            </a:r>
            <a:r>
              <a:rPr lang="ja-JP" altLang="en-US" sz="400" dirty="0"/>
              <a:t>’</a:t>
            </a:r>
            <a:r>
              <a:rPr lang="en-US" sz="400" dirty="0"/>
              <a:t>s horn to sound and the sailing race to begin! It</a:t>
            </a:r>
            <a:r>
              <a:rPr lang="ja-JP" altLang="en-US" sz="400" dirty="0"/>
              <a:t>’</a:t>
            </a:r>
            <a:r>
              <a:rPr lang="en-US" sz="400" dirty="0"/>
              <a:t>s going to be a while, that much you know, because most of the boats are still at a dead stop. With ten minutes to go before the start you hear and see a new wave of activity begin as the boats display life and begin to move towards the starting line.  Some start fast and others start out ever so slowly. It seems to take the larger boats so long to get going!  When younger I raced sailboats of all sizes.  It was so easy to get a 14 foot </a:t>
            </a:r>
            <a:r>
              <a:rPr lang="en-US" sz="400" dirty="0" err="1"/>
              <a:t>Hobbie</a:t>
            </a:r>
            <a:r>
              <a:rPr lang="en-US" sz="400" dirty="0"/>
              <a:t> Cat moving as compared to the 69 foot Morgan deep hull.  But once that larger sailboat began to move the wind within its sails had no problem maintaining hull sped and plowing through the water with great efficiency! It</a:t>
            </a:r>
            <a:r>
              <a:rPr lang="ja-JP" altLang="en-US" sz="400" dirty="0"/>
              <a:t>’</a:t>
            </a:r>
            <a:r>
              <a:rPr lang="en-US" sz="400" dirty="0"/>
              <a:t>s the principle of inertia at work: things at rest tend to want to stay at rest and things in motion tend to want to stay in motion.  That is also true in beginning a new church:</a:t>
            </a:r>
          </a:p>
          <a:p>
            <a:pPr>
              <a:lnSpc>
                <a:spcPct val="80000"/>
              </a:lnSpc>
            </a:pPr>
            <a:endParaRPr lang="en-US" sz="400" b="1" i="1" dirty="0"/>
          </a:p>
          <a:p>
            <a:pPr>
              <a:lnSpc>
                <a:spcPct val="80000"/>
              </a:lnSpc>
            </a:pPr>
            <a:r>
              <a:rPr lang="en-US" sz="400" b="1" i="1" dirty="0"/>
              <a:t>Sometimes the greatest risk is in doing nothing.</a:t>
            </a:r>
            <a:r>
              <a:rPr lang="en-US" sz="400" dirty="0"/>
              <a:t> </a:t>
            </a:r>
          </a:p>
          <a:p>
            <a:pPr>
              <a:lnSpc>
                <a:spcPct val="80000"/>
              </a:lnSpc>
            </a:pPr>
            <a:endParaRPr lang="en-US" sz="400" dirty="0"/>
          </a:p>
          <a:p>
            <a:pPr>
              <a:lnSpc>
                <a:spcPct val="80000"/>
              </a:lnSpc>
            </a:pPr>
            <a:r>
              <a:rPr lang="en-US" sz="400" dirty="0"/>
              <a:t>The inertia that a moving object builds up is called momentum. It takes lots of energy to build up momentum but it takes far less energy to maintain it. Momentum is more than a principle of physics. It</a:t>
            </a:r>
            <a:r>
              <a:rPr lang="ja-JP" altLang="en-US" sz="400" dirty="0"/>
              <a:t>’</a:t>
            </a:r>
            <a:r>
              <a:rPr lang="en-US" sz="400" dirty="0"/>
              <a:t>s a principle we can apply to our personal lives and to the life of a new church plant as well. </a:t>
            </a:r>
          </a:p>
          <a:p>
            <a:pPr>
              <a:lnSpc>
                <a:spcPct val="80000"/>
              </a:lnSpc>
            </a:pPr>
            <a:endParaRPr lang="en-US" sz="400" dirty="0"/>
          </a:p>
          <a:p>
            <a:pPr>
              <a:lnSpc>
                <a:spcPct val="80000"/>
              </a:lnSpc>
            </a:pPr>
            <a:r>
              <a:rPr lang="en-US" sz="400" b="1" dirty="0"/>
              <a:t>The Muscle of Momentum </a:t>
            </a:r>
          </a:p>
          <a:p>
            <a:pPr>
              <a:lnSpc>
                <a:spcPct val="80000"/>
              </a:lnSpc>
            </a:pPr>
            <a:r>
              <a:rPr lang="en-US" sz="400" dirty="0"/>
              <a:t>Two teams have a game together. The team the experts consider to be the underdog has previously played teams not as good as they are, so they</a:t>
            </a:r>
            <a:r>
              <a:rPr lang="ja-JP" altLang="en-US" sz="400" dirty="0"/>
              <a:t>’</a:t>
            </a:r>
            <a:r>
              <a:rPr lang="en-US" sz="400" dirty="0" err="1"/>
              <a:t>ve</a:t>
            </a:r>
            <a:r>
              <a:rPr lang="en-US" sz="400" dirty="0"/>
              <a:t> won all of their games; they</a:t>
            </a:r>
            <a:r>
              <a:rPr lang="ja-JP" altLang="en-US" sz="400" dirty="0"/>
              <a:t>’</a:t>
            </a:r>
            <a:r>
              <a:rPr lang="en-US" sz="400" dirty="0"/>
              <a:t>re undefeated. The better team has played teams ranked as better than themselves, so they</a:t>
            </a:r>
            <a:r>
              <a:rPr lang="ja-JP" altLang="en-US" sz="400" dirty="0"/>
              <a:t>’</a:t>
            </a:r>
            <a:r>
              <a:rPr lang="en-US" sz="400" dirty="0" err="1"/>
              <a:t>ve</a:t>
            </a:r>
            <a:r>
              <a:rPr lang="en-US" sz="400" dirty="0"/>
              <a:t> lost all their games. Who</a:t>
            </a:r>
            <a:r>
              <a:rPr lang="ja-JP" altLang="en-US" sz="400" dirty="0"/>
              <a:t>’</a:t>
            </a:r>
            <a:r>
              <a:rPr lang="en-US" sz="400" dirty="0"/>
              <a:t>s going to win? No one can know for certain, but a betting person would be smart to put money on the underdog team that</a:t>
            </a:r>
            <a:r>
              <a:rPr lang="ja-JP" altLang="en-US" sz="400" dirty="0"/>
              <a:t>’</a:t>
            </a:r>
            <a:r>
              <a:rPr lang="en-US" sz="400" dirty="0"/>
              <a:t>s undefeated. Momentum can be a big advantage! </a:t>
            </a:r>
          </a:p>
          <a:p>
            <a:pPr>
              <a:lnSpc>
                <a:spcPct val="80000"/>
              </a:lnSpc>
            </a:pPr>
            <a:endParaRPr lang="en-US" sz="400" dirty="0"/>
          </a:p>
          <a:p>
            <a:pPr>
              <a:lnSpc>
                <a:spcPct val="80000"/>
              </a:lnSpc>
            </a:pPr>
            <a:r>
              <a:rPr lang="en-US" sz="400" dirty="0"/>
              <a:t>John Maxwell, a nationally-known church leadership expert, has written a book called </a:t>
            </a:r>
            <a:r>
              <a:rPr lang="en-US" sz="400" i="1" dirty="0"/>
              <a:t>The 21 Irrefutable Laws of Leadership</a:t>
            </a:r>
            <a:r>
              <a:rPr lang="en-US" sz="400" dirty="0"/>
              <a:t>.(Thomas Nelson Publisher, Nashville, Tenn. © 1998, Maxwell Motivation, Inc.) One of the 21 laws is the law of momentum. Maxwell argues that a leader must create and sustain momentum among those he leads if he is to succeed.   Someone has well said:</a:t>
            </a:r>
          </a:p>
          <a:p>
            <a:pPr>
              <a:lnSpc>
                <a:spcPct val="80000"/>
              </a:lnSpc>
            </a:pPr>
            <a:endParaRPr lang="en-US" sz="400" b="1" i="1" dirty="0"/>
          </a:p>
          <a:p>
            <a:pPr>
              <a:lnSpc>
                <a:spcPct val="80000"/>
              </a:lnSpc>
            </a:pPr>
            <a:r>
              <a:rPr lang="en-US" sz="400" b="1" i="1" dirty="0"/>
              <a:t>A minister </a:t>
            </a:r>
            <a:r>
              <a:rPr lang="en-US" sz="400" b="1" i="1" dirty="0" err="1"/>
              <a:t>doesn</a:t>
            </a:r>
            <a:r>
              <a:rPr lang="ja-JP" altLang="en-US" sz="400" b="1" i="1" dirty="0"/>
              <a:t>’</a:t>
            </a:r>
            <a:r>
              <a:rPr lang="en-US" sz="400" b="1" i="1" dirty="0"/>
              <a:t>t become truly effective as a leader until </a:t>
            </a:r>
            <a:endParaRPr lang="en-US" sz="400" dirty="0"/>
          </a:p>
          <a:p>
            <a:pPr>
              <a:lnSpc>
                <a:spcPct val="80000"/>
              </a:lnSpc>
            </a:pPr>
            <a:r>
              <a:rPr lang="en-US" sz="400" b="1" i="1" dirty="0"/>
              <a:t>after seven years at a church.</a:t>
            </a:r>
            <a:r>
              <a:rPr lang="en-US" sz="400" dirty="0"/>
              <a:t> </a:t>
            </a:r>
          </a:p>
          <a:p>
            <a:pPr>
              <a:lnSpc>
                <a:spcPct val="80000"/>
              </a:lnSpc>
            </a:pPr>
            <a:endParaRPr lang="en-US" sz="400" dirty="0"/>
          </a:p>
          <a:p>
            <a:pPr>
              <a:lnSpc>
                <a:spcPct val="80000"/>
              </a:lnSpc>
            </a:pPr>
            <a:r>
              <a:rPr lang="en-US" sz="400" dirty="0"/>
              <a:t>Even new churches can experience a lack of momentum when there is little measurable growth, either spiritually or numerically during the conception stage. We often refer to this in an older more established church as being on a plateau. This inertia of going nowhere </a:t>
            </a:r>
            <a:r>
              <a:rPr lang="en-US" sz="400" dirty="0" err="1"/>
              <a:t>doesn</a:t>
            </a:r>
            <a:r>
              <a:rPr lang="ja-JP" altLang="en-US" sz="400" dirty="0"/>
              <a:t>’</a:t>
            </a:r>
            <a:r>
              <a:rPr lang="en-US" sz="400" dirty="0"/>
              <a:t>t last long, however. Negative momentum (going backward faster and faster) begins. </a:t>
            </a:r>
          </a:p>
          <a:p>
            <a:pPr>
              <a:lnSpc>
                <a:spcPct val="80000"/>
              </a:lnSpc>
            </a:pPr>
            <a:endParaRPr lang="en-US" sz="400" b="1" dirty="0"/>
          </a:p>
          <a:p>
            <a:pPr>
              <a:lnSpc>
                <a:spcPct val="80000"/>
              </a:lnSpc>
            </a:pPr>
            <a:r>
              <a:rPr lang="en-US" sz="400" b="1" dirty="0"/>
              <a:t>Jesus Told a Story about Momentum </a:t>
            </a:r>
          </a:p>
          <a:p>
            <a:pPr>
              <a:lnSpc>
                <a:spcPct val="80000"/>
              </a:lnSpc>
            </a:pPr>
            <a:r>
              <a:rPr lang="en-US" sz="400" dirty="0"/>
              <a:t>Momentum played a role in one of the stories Jesus told. The story is about a wealthy man who had to be away on business for an extended period of time. He called together his three associates and gave them his wealth to invest while he was gone. One was given five talents, another was given two, and the third was given one talent to oversee. </a:t>
            </a:r>
          </a:p>
          <a:p>
            <a:pPr>
              <a:lnSpc>
                <a:spcPct val="80000"/>
              </a:lnSpc>
            </a:pPr>
            <a:endParaRPr lang="en-US" sz="400" dirty="0"/>
          </a:p>
          <a:p>
            <a:pPr>
              <a:lnSpc>
                <a:spcPct val="80000"/>
              </a:lnSpc>
            </a:pPr>
            <a:r>
              <a:rPr lang="en-US" sz="400" dirty="0"/>
              <a:t>A talent was about what an ordinary worker could earn in 20 years. For comparison, let</a:t>
            </a:r>
            <a:r>
              <a:rPr lang="ja-JP" altLang="en-US" sz="400" dirty="0"/>
              <a:t>’</a:t>
            </a:r>
            <a:r>
              <a:rPr lang="en-US" sz="400" dirty="0"/>
              <a:t>s use $30,000 for a worker</a:t>
            </a:r>
            <a:r>
              <a:rPr lang="ja-JP" altLang="en-US" sz="400" dirty="0"/>
              <a:t>’</a:t>
            </a:r>
            <a:r>
              <a:rPr lang="en-US" sz="400" dirty="0"/>
              <a:t>s annual salary today. That means one worker was given $3 million, another $1.2 million, and the third $600,000. </a:t>
            </a:r>
          </a:p>
          <a:p>
            <a:pPr>
              <a:lnSpc>
                <a:spcPct val="80000"/>
              </a:lnSpc>
            </a:pPr>
            <a:endParaRPr lang="en-US" sz="400" dirty="0"/>
          </a:p>
          <a:p>
            <a:pPr>
              <a:lnSpc>
                <a:spcPct val="80000"/>
              </a:lnSpc>
            </a:pPr>
            <a:r>
              <a:rPr lang="en-US" sz="400" dirty="0"/>
              <a:t>After a long period of time the wealthy man returned and found that the first associate had invested the $3 million and doubled it to $6 million. The second associate had invested his as well, and also doubled it—to $2.4 million. The third, however, had simply hid his $600,000 in a mattress, a tin can in the backyard, or some place like that, and had the same $600,000 to give back to his boss. </a:t>
            </a:r>
          </a:p>
          <a:p>
            <a:pPr>
              <a:lnSpc>
                <a:spcPct val="80000"/>
              </a:lnSpc>
            </a:pPr>
            <a:endParaRPr lang="en-US" sz="400" dirty="0"/>
          </a:p>
          <a:p>
            <a:pPr>
              <a:lnSpc>
                <a:spcPct val="80000"/>
              </a:lnSpc>
            </a:pPr>
            <a:r>
              <a:rPr lang="en-US" sz="400" dirty="0"/>
              <a:t>The boss was very pleased with the first two men for doubling his money, but he was angry with the third man. He took the $600,000 he had given to that man and gave it to the one with $6 million. Jesus wants His followers to see the importance of using whatever God gives us in life. We</a:t>
            </a:r>
            <a:r>
              <a:rPr lang="ja-JP" altLang="en-US" sz="400" dirty="0"/>
              <a:t>’</a:t>
            </a:r>
            <a:r>
              <a:rPr lang="en-US" sz="400" dirty="0"/>
              <a:t>re to invest wisely what He</a:t>
            </a:r>
            <a:r>
              <a:rPr lang="ja-JP" altLang="en-US" sz="400" dirty="0"/>
              <a:t>’</a:t>
            </a:r>
            <a:r>
              <a:rPr lang="en-US" sz="400" dirty="0"/>
              <a:t>s given us in opportunities, finances, abilities, and time. Jesus indicates that when we attempt to do something with what we</a:t>
            </a:r>
            <a:r>
              <a:rPr lang="ja-JP" altLang="en-US" sz="400" dirty="0"/>
              <a:t>’</a:t>
            </a:r>
            <a:r>
              <a:rPr lang="en-US" sz="400" dirty="0" err="1"/>
              <a:t>ve</a:t>
            </a:r>
            <a:r>
              <a:rPr lang="en-US" sz="400" dirty="0"/>
              <a:t> been given, we</a:t>
            </a:r>
            <a:r>
              <a:rPr lang="ja-JP" altLang="en-US" sz="400" dirty="0"/>
              <a:t>’</a:t>
            </a:r>
            <a:r>
              <a:rPr lang="en-US" sz="400" dirty="0"/>
              <a:t>re going to end up with more, and this increase will increase even more. In Jesus</a:t>
            </a:r>
            <a:r>
              <a:rPr lang="ja-JP" altLang="en-US" sz="400" dirty="0"/>
              <a:t>’</a:t>
            </a:r>
            <a:r>
              <a:rPr lang="en-US" sz="400" dirty="0"/>
              <a:t> story, the man who had acquired the ten talents was given an eleventh (the one taken from the man who did nothing) presumably to continue to multiply his boss</a:t>
            </a:r>
            <a:r>
              <a:rPr lang="ja-JP" altLang="en-US" sz="400" dirty="0"/>
              <a:t>’</a:t>
            </a:r>
            <a:r>
              <a:rPr lang="en-US" sz="400" dirty="0"/>
              <a:t>s wealth. </a:t>
            </a:r>
          </a:p>
          <a:p>
            <a:pPr>
              <a:lnSpc>
                <a:spcPct val="80000"/>
              </a:lnSpc>
            </a:pPr>
            <a:endParaRPr lang="en-US" sz="400" dirty="0"/>
          </a:p>
          <a:p>
            <a:pPr>
              <a:lnSpc>
                <a:spcPct val="80000"/>
              </a:lnSpc>
            </a:pPr>
            <a:r>
              <a:rPr lang="en-US" sz="400" dirty="0"/>
              <a:t>Jesus summarized the story by saying, </a:t>
            </a:r>
            <a:r>
              <a:rPr lang="ja-JP" altLang="en-US" sz="400" dirty="0"/>
              <a:t>“</a:t>
            </a:r>
            <a:r>
              <a:rPr lang="en-US" sz="400" dirty="0"/>
              <a:t>For everyone who has will be given more, and he will have an abundance. Whoever does not have, even what he has will be taken from him</a:t>
            </a:r>
            <a:r>
              <a:rPr lang="ja-JP" altLang="en-US" sz="400" dirty="0"/>
              <a:t>”</a:t>
            </a:r>
            <a:r>
              <a:rPr lang="en-US" sz="400" dirty="0"/>
              <a:t> (Matthew 25:29). That</a:t>
            </a:r>
            <a:r>
              <a:rPr lang="ja-JP" altLang="en-US" sz="400" dirty="0"/>
              <a:t>’</a:t>
            </a:r>
            <a:r>
              <a:rPr lang="en-US" sz="400" dirty="0"/>
              <a:t>s the principle of momentum at work. The one who works and takes risks to multiply what he has been given by God has even more, and the one who </a:t>
            </a:r>
            <a:r>
              <a:rPr lang="en-US" sz="400" dirty="0" err="1"/>
              <a:t>doesn</a:t>
            </a:r>
            <a:r>
              <a:rPr lang="ja-JP" altLang="en-US" sz="400" dirty="0"/>
              <a:t>’</a:t>
            </a:r>
            <a:r>
              <a:rPr lang="en-US" sz="400" dirty="0"/>
              <a:t>t do anything to gain more will lose what he has. Sometimes the greatest risk is in doing nothing. </a:t>
            </a:r>
          </a:p>
          <a:p>
            <a:pPr>
              <a:lnSpc>
                <a:spcPct val="80000"/>
              </a:lnSpc>
            </a:pPr>
            <a:endParaRPr lang="en-US" sz="400" b="1" dirty="0"/>
          </a:p>
          <a:p>
            <a:pPr>
              <a:lnSpc>
                <a:spcPct val="80000"/>
              </a:lnSpc>
            </a:pPr>
            <a:r>
              <a:rPr lang="en-US" sz="400" b="1" dirty="0"/>
              <a:t>Some things that Cause Us to Lose Momentum </a:t>
            </a:r>
          </a:p>
          <a:p>
            <a:pPr>
              <a:lnSpc>
                <a:spcPct val="80000"/>
              </a:lnSpc>
            </a:pPr>
            <a:endParaRPr lang="en-US" sz="400" dirty="0"/>
          </a:p>
          <a:p>
            <a:pPr>
              <a:lnSpc>
                <a:spcPct val="80000"/>
              </a:lnSpc>
            </a:pPr>
            <a:r>
              <a:rPr lang="en-US" sz="400" dirty="0"/>
              <a:t>There are many things that cause us to lose our momentum. </a:t>
            </a:r>
          </a:p>
          <a:p>
            <a:pPr>
              <a:lnSpc>
                <a:spcPct val="80000"/>
              </a:lnSpc>
            </a:pPr>
            <a:r>
              <a:rPr lang="en-US" sz="400" dirty="0"/>
              <a:t>Discouragement</a:t>
            </a:r>
          </a:p>
          <a:p>
            <a:pPr>
              <a:lnSpc>
                <a:spcPct val="80000"/>
              </a:lnSpc>
            </a:pPr>
            <a:r>
              <a:rPr lang="en-US" sz="400" dirty="0"/>
              <a:t>failure </a:t>
            </a:r>
          </a:p>
          <a:p>
            <a:pPr>
              <a:lnSpc>
                <a:spcPct val="80000"/>
              </a:lnSpc>
            </a:pPr>
            <a:r>
              <a:rPr lang="en-US" sz="400" dirty="0"/>
              <a:t>a lack of focus </a:t>
            </a:r>
          </a:p>
          <a:p>
            <a:pPr>
              <a:lnSpc>
                <a:spcPct val="80000"/>
              </a:lnSpc>
            </a:pPr>
            <a:r>
              <a:rPr lang="en-US" sz="400" dirty="0"/>
              <a:t>ungratefulness and</a:t>
            </a:r>
          </a:p>
          <a:p>
            <a:pPr>
              <a:lnSpc>
                <a:spcPct val="80000"/>
              </a:lnSpc>
            </a:pPr>
            <a:r>
              <a:rPr lang="en-US" sz="400" dirty="0"/>
              <a:t>inattention </a:t>
            </a:r>
          </a:p>
          <a:p>
            <a:pPr>
              <a:lnSpc>
                <a:spcPct val="80000"/>
              </a:lnSpc>
            </a:pPr>
            <a:r>
              <a:rPr lang="en-US" sz="400" dirty="0"/>
              <a:t>are some of the factors that can cause resistance to our forward momentum! </a:t>
            </a:r>
          </a:p>
          <a:p>
            <a:pPr>
              <a:lnSpc>
                <a:spcPct val="80000"/>
              </a:lnSpc>
            </a:pPr>
            <a:endParaRPr lang="en-US" sz="400" b="1" i="1" dirty="0"/>
          </a:p>
          <a:p>
            <a:pPr>
              <a:lnSpc>
                <a:spcPct val="80000"/>
              </a:lnSpc>
            </a:pPr>
            <a:r>
              <a:rPr lang="en-US" sz="400" b="1" i="1" dirty="0"/>
              <a:t>Positive experiences and memories of the past can either </a:t>
            </a:r>
            <a:endParaRPr lang="en-US" sz="400" dirty="0"/>
          </a:p>
          <a:p>
            <a:pPr>
              <a:lnSpc>
                <a:spcPct val="80000"/>
              </a:lnSpc>
            </a:pPr>
            <a:r>
              <a:rPr lang="en-US" sz="400" b="1" i="1" dirty="0"/>
              <a:t>hamper or build momentum.</a:t>
            </a:r>
            <a:endParaRPr lang="en-US" sz="400" dirty="0"/>
          </a:p>
          <a:p>
            <a:pPr>
              <a:lnSpc>
                <a:spcPct val="80000"/>
              </a:lnSpc>
            </a:pPr>
            <a:r>
              <a:rPr lang="en-US" sz="400" dirty="0"/>
              <a:t> </a:t>
            </a:r>
          </a:p>
          <a:p>
            <a:pPr>
              <a:lnSpc>
                <a:spcPct val="80000"/>
              </a:lnSpc>
            </a:pPr>
            <a:r>
              <a:rPr lang="en-US" sz="400" dirty="0"/>
              <a:t>I heard about one couple who ran out of gas while traveling. It happened at an exit ramp, at the top of which was a gas station. The husband figured he could push the car up the ramp to the station, so he told his wife to get behind the steering wheel. He leaned into the back bumper with his shoulder, and pushed and pushed. It was really hard work, but eventually he pushed the car up to the pump at the gas station. </a:t>
            </a:r>
          </a:p>
          <a:p>
            <a:pPr>
              <a:lnSpc>
                <a:spcPct val="80000"/>
              </a:lnSpc>
            </a:pPr>
            <a:endParaRPr lang="en-US" sz="400" dirty="0"/>
          </a:p>
          <a:p>
            <a:pPr>
              <a:lnSpc>
                <a:spcPct val="80000"/>
              </a:lnSpc>
            </a:pPr>
            <a:r>
              <a:rPr lang="ja-JP" altLang="en-US" sz="400" dirty="0"/>
              <a:t>“</a:t>
            </a:r>
            <a:r>
              <a:rPr lang="en-US" sz="400" dirty="0"/>
              <a:t>Wow! That hill was steeper than I thought,</a:t>
            </a:r>
            <a:r>
              <a:rPr lang="ja-JP" altLang="en-US" sz="400" dirty="0"/>
              <a:t>”</a:t>
            </a:r>
            <a:r>
              <a:rPr lang="en-US" sz="400" dirty="0"/>
              <a:t> he breathlessly told his wife. </a:t>
            </a:r>
          </a:p>
          <a:p>
            <a:pPr>
              <a:lnSpc>
                <a:spcPct val="80000"/>
              </a:lnSpc>
            </a:pPr>
            <a:r>
              <a:rPr lang="ja-JP" altLang="en-US" sz="400" dirty="0"/>
              <a:t>“</a:t>
            </a:r>
            <a:r>
              <a:rPr lang="en-US" sz="400" dirty="0"/>
              <a:t>I know,</a:t>
            </a:r>
            <a:r>
              <a:rPr lang="ja-JP" altLang="en-US" sz="400" dirty="0"/>
              <a:t>”</a:t>
            </a:r>
            <a:r>
              <a:rPr lang="en-US" sz="400" dirty="0"/>
              <a:t> she replied. </a:t>
            </a:r>
            <a:r>
              <a:rPr lang="ja-JP" altLang="en-US" sz="400" dirty="0"/>
              <a:t>“</a:t>
            </a:r>
            <a:r>
              <a:rPr lang="en-US" sz="400" dirty="0"/>
              <a:t>It was so steep I thought we might roll backward and I</a:t>
            </a:r>
            <a:r>
              <a:rPr lang="ja-JP" altLang="en-US" sz="400" dirty="0"/>
              <a:t>’</a:t>
            </a:r>
            <a:r>
              <a:rPr lang="en-US" sz="400" dirty="0"/>
              <a:t>d run you over, so I kept the brakes on.</a:t>
            </a:r>
            <a:r>
              <a:rPr lang="ja-JP" altLang="en-US" sz="400" dirty="0"/>
              <a:t>”</a:t>
            </a:r>
            <a:r>
              <a:rPr lang="en-US" sz="400" dirty="0"/>
              <a:t> You can add fear to the list of things that keep us from building momentum! </a:t>
            </a:r>
          </a:p>
          <a:p>
            <a:pPr>
              <a:lnSpc>
                <a:spcPct val="80000"/>
              </a:lnSpc>
            </a:pPr>
            <a:endParaRPr lang="en-US" sz="400" b="1" dirty="0"/>
          </a:p>
          <a:p>
            <a:pPr>
              <a:lnSpc>
                <a:spcPct val="80000"/>
              </a:lnSpc>
            </a:pPr>
            <a:r>
              <a:rPr lang="en-US" sz="400" b="1" dirty="0"/>
              <a:t>Intentional Steps toward Building Momentum </a:t>
            </a:r>
          </a:p>
          <a:p>
            <a:pPr>
              <a:lnSpc>
                <a:spcPct val="80000"/>
              </a:lnSpc>
            </a:pPr>
            <a:r>
              <a:rPr lang="en-US" sz="400" dirty="0"/>
              <a:t>There are several steps we can take to build momentum: </a:t>
            </a:r>
          </a:p>
          <a:p>
            <a:pPr>
              <a:lnSpc>
                <a:spcPct val="80000"/>
              </a:lnSpc>
            </a:pPr>
            <a:endParaRPr lang="en-US" sz="400" b="1" dirty="0"/>
          </a:p>
          <a:p>
            <a:pPr>
              <a:lnSpc>
                <a:spcPct val="80000"/>
              </a:lnSpc>
            </a:pPr>
            <a:r>
              <a:rPr lang="en-US" sz="400" b="1" dirty="0"/>
              <a:t>Understand it takes time and persistence to grow a new church!</a:t>
            </a:r>
            <a:r>
              <a:rPr lang="en-US" sz="400" dirty="0"/>
              <a:t> </a:t>
            </a:r>
          </a:p>
          <a:p>
            <a:pPr>
              <a:lnSpc>
                <a:spcPct val="80000"/>
              </a:lnSpc>
            </a:pPr>
            <a:r>
              <a:rPr lang="en-US" sz="400" dirty="0"/>
              <a:t>Jesus said God</a:t>
            </a:r>
            <a:r>
              <a:rPr lang="ja-JP" altLang="en-US" sz="400" dirty="0"/>
              <a:t>’</a:t>
            </a:r>
            <a:r>
              <a:rPr lang="en-US" sz="400" dirty="0"/>
              <a:t>s kingdom grows in influence like yeast does in bread dough. Who wants to sit and watch bread rise? Get a life! Bread rises really slowly, but it does happen! Reversing negative momentum, or getting positive momentum going from a dead stop, takes time and persistence. </a:t>
            </a:r>
          </a:p>
          <a:p>
            <a:pPr>
              <a:lnSpc>
                <a:spcPct val="80000"/>
              </a:lnSpc>
            </a:pPr>
            <a:r>
              <a:rPr lang="en-US" sz="400" dirty="0"/>
              <a:t>I</a:t>
            </a:r>
            <a:r>
              <a:rPr lang="ja-JP" altLang="en-US" sz="400" dirty="0"/>
              <a:t>’</a:t>
            </a:r>
            <a:r>
              <a:rPr lang="en-US" sz="400" dirty="0" err="1"/>
              <a:t>ve</a:t>
            </a:r>
            <a:r>
              <a:rPr lang="en-US" sz="400" dirty="0"/>
              <a:t> observed as a pastor how losing a mate is a life-wrenching event. The first year is often one in which the widow or widower makes little progress at rebuilding a life. Some remain immobilized for the remainder of their lives. There are those, however, who begin to join life again by little steps: starting back to church, visiting a friend in the hospital, or joining in the celebrations of the holidays and special family events once again. </a:t>
            </a:r>
          </a:p>
          <a:p>
            <a:pPr>
              <a:lnSpc>
                <a:spcPct val="80000"/>
              </a:lnSpc>
            </a:pPr>
            <a:endParaRPr lang="en-US" sz="400" dirty="0"/>
          </a:p>
          <a:p>
            <a:pPr>
              <a:lnSpc>
                <a:spcPct val="80000"/>
              </a:lnSpc>
            </a:pPr>
            <a:r>
              <a:rPr lang="en-US" sz="400" dirty="0"/>
              <a:t>New churches gain momentum slowly too. Our small group ministry, missions, lay leadership development, and other key areas of church life also seemed to take a long time before there was significant growth. Research has shown that a minister </a:t>
            </a:r>
            <a:r>
              <a:rPr lang="en-US" sz="400" dirty="0" err="1"/>
              <a:t>doesn</a:t>
            </a:r>
            <a:r>
              <a:rPr lang="ja-JP" altLang="en-US" sz="400" dirty="0"/>
              <a:t>’</a:t>
            </a:r>
            <a:r>
              <a:rPr lang="en-US" sz="400" dirty="0"/>
              <a:t>t become truly effective as a leader until after seven years at a church. New churches are not served well when there is a change of pastoral leadership every three or four years. Momentum in a new church takes time to build. </a:t>
            </a:r>
          </a:p>
          <a:p>
            <a:pPr>
              <a:lnSpc>
                <a:spcPct val="80000"/>
              </a:lnSpc>
            </a:pPr>
            <a:endParaRPr lang="en-US" sz="400" b="1" dirty="0"/>
          </a:p>
          <a:p>
            <a:pPr>
              <a:lnSpc>
                <a:spcPct val="80000"/>
              </a:lnSpc>
            </a:pPr>
            <a:r>
              <a:rPr lang="en-US" sz="400" b="1" dirty="0"/>
              <a:t>Just do something—almost anything.</a:t>
            </a:r>
            <a:r>
              <a:rPr lang="en-US" sz="400" dirty="0"/>
              <a:t> </a:t>
            </a:r>
          </a:p>
          <a:p>
            <a:pPr>
              <a:lnSpc>
                <a:spcPct val="80000"/>
              </a:lnSpc>
            </a:pPr>
            <a:r>
              <a:rPr lang="en-US" sz="400" dirty="0"/>
              <a:t>Doing nothing won</a:t>
            </a:r>
            <a:r>
              <a:rPr lang="ja-JP" altLang="en-US" sz="400" dirty="0"/>
              <a:t>’</a:t>
            </a:r>
            <a:r>
              <a:rPr lang="en-US" sz="400" dirty="0"/>
              <a:t>t change anything; in fact, it usually makes things worse. In Jesus</a:t>
            </a:r>
            <a:r>
              <a:rPr lang="ja-JP" altLang="en-US" sz="400" dirty="0"/>
              <a:t>’</a:t>
            </a:r>
            <a:r>
              <a:rPr lang="en-US" sz="400" dirty="0"/>
              <a:t> story of the three men given the talents, the criticism of the man with one talent was that he did nothing. We can begin by just doing a little something, being obedient to God in little ways. After all, most of life</a:t>
            </a:r>
            <a:r>
              <a:rPr lang="ja-JP" altLang="en-US" sz="400" dirty="0"/>
              <a:t>’</a:t>
            </a:r>
            <a:r>
              <a:rPr lang="en-US" sz="400" dirty="0"/>
              <a:t>s greatest achievements are made up of small things. </a:t>
            </a:r>
          </a:p>
          <a:p>
            <a:pPr>
              <a:lnSpc>
                <a:spcPct val="80000"/>
              </a:lnSpc>
            </a:pPr>
            <a:endParaRPr lang="en-US" sz="400" dirty="0"/>
          </a:p>
          <a:p>
            <a:pPr>
              <a:lnSpc>
                <a:spcPct val="80000"/>
              </a:lnSpc>
            </a:pPr>
            <a:r>
              <a:rPr lang="en-US" sz="400" dirty="0"/>
              <a:t>Building positive momentum in a new church involves identifying small and manageable goals that, with prayer and some effort, can be achieved. It requires moving beyond the momentum-killing idea that </a:t>
            </a:r>
            <a:r>
              <a:rPr lang="ja-JP" altLang="en-US" sz="400" dirty="0"/>
              <a:t>“</a:t>
            </a:r>
            <a:r>
              <a:rPr lang="en-US" sz="400" dirty="0"/>
              <a:t>We</a:t>
            </a:r>
            <a:r>
              <a:rPr lang="ja-JP" altLang="en-US" sz="400" dirty="0"/>
              <a:t>’</a:t>
            </a:r>
            <a:r>
              <a:rPr lang="en-US" sz="400" dirty="0" err="1"/>
              <a:t>ve</a:t>
            </a:r>
            <a:r>
              <a:rPr lang="en-US" sz="400" dirty="0"/>
              <a:t> never done it that way before.</a:t>
            </a:r>
            <a:r>
              <a:rPr lang="ja-JP" altLang="en-US" sz="400" dirty="0"/>
              <a:t>”</a:t>
            </a:r>
            <a:r>
              <a:rPr lang="en-US" sz="400" dirty="0"/>
              <a:t>  For that matter in a new plant, </a:t>
            </a:r>
            <a:r>
              <a:rPr lang="ja-JP" altLang="en-US" sz="400" dirty="0"/>
              <a:t>“</a:t>
            </a:r>
            <a:r>
              <a:rPr lang="en-US" sz="400" dirty="0"/>
              <a:t>You</a:t>
            </a:r>
            <a:r>
              <a:rPr lang="ja-JP" altLang="en-US" sz="400" dirty="0"/>
              <a:t>’</a:t>
            </a:r>
            <a:r>
              <a:rPr lang="en-US" sz="400" dirty="0" err="1"/>
              <a:t>ve</a:t>
            </a:r>
            <a:r>
              <a:rPr lang="en-US" sz="400" dirty="0"/>
              <a:t> never done it before!</a:t>
            </a:r>
            <a:r>
              <a:rPr lang="ja-JP" altLang="en-US" sz="400" dirty="0"/>
              <a:t>”</a:t>
            </a:r>
            <a:r>
              <a:rPr lang="en-US" sz="400" dirty="0"/>
              <a:t> </a:t>
            </a:r>
          </a:p>
          <a:p>
            <a:pPr>
              <a:lnSpc>
                <a:spcPct val="80000"/>
              </a:lnSpc>
            </a:pPr>
            <a:endParaRPr lang="en-US" sz="400" b="1" dirty="0"/>
          </a:p>
          <a:p>
            <a:pPr>
              <a:lnSpc>
                <a:spcPct val="80000"/>
              </a:lnSpc>
            </a:pPr>
            <a:r>
              <a:rPr lang="en-US" sz="400" b="1" dirty="0"/>
              <a:t>Build on Your Successes</a:t>
            </a:r>
            <a:r>
              <a:rPr lang="en-US" sz="400" dirty="0"/>
              <a:t> </a:t>
            </a:r>
          </a:p>
          <a:p>
            <a:pPr>
              <a:lnSpc>
                <a:spcPct val="80000"/>
              </a:lnSpc>
            </a:pPr>
            <a:r>
              <a:rPr lang="en-US" sz="400" dirty="0"/>
              <a:t>Focus on your latest forward progress. Many of the Psalms were written by people in trouble who reviewed in their psalms the ways God had helped them in the past. This gave them the confidence to move forward and seize the future, and their psalms usually end on that confident note. One word of warning! Even those positive experiences and memories can either hamper or build momentum. A nostalgic wishing list can hurt even a brand new church! Don</a:t>
            </a:r>
            <a:r>
              <a:rPr lang="ja-JP" altLang="en-US" sz="400" dirty="0"/>
              <a:t>’</a:t>
            </a:r>
            <a:r>
              <a:rPr lang="en-US" sz="400" dirty="0"/>
              <a:t>t get buried in such but remember, God is the giver of good gifts.</a:t>
            </a:r>
          </a:p>
          <a:p>
            <a:pPr>
              <a:lnSpc>
                <a:spcPct val="80000"/>
              </a:lnSpc>
            </a:pPr>
            <a:endParaRPr lang="en-US" sz="400" b="1" dirty="0"/>
          </a:p>
          <a:p>
            <a:pPr>
              <a:lnSpc>
                <a:spcPct val="80000"/>
              </a:lnSpc>
            </a:pPr>
            <a:r>
              <a:rPr lang="en-US" sz="400" b="1" dirty="0"/>
              <a:t>Remember the Muscle of Momentum.</a:t>
            </a:r>
            <a:r>
              <a:rPr lang="en-US" sz="400" dirty="0"/>
              <a:t> </a:t>
            </a:r>
          </a:p>
          <a:p>
            <a:pPr>
              <a:lnSpc>
                <a:spcPct val="80000"/>
              </a:lnSpc>
            </a:pPr>
            <a:r>
              <a:rPr lang="en-US" sz="400" dirty="0"/>
              <a:t>It takes a great deal of energy to get a yacht moving across the water, but once it gets going its nearly unstoppable! That</a:t>
            </a:r>
            <a:r>
              <a:rPr lang="ja-JP" altLang="en-US" sz="400" dirty="0"/>
              <a:t>’</a:t>
            </a:r>
            <a:r>
              <a:rPr lang="en-US" sz="400" dirty="0"/>
              <a:t>s the muscle of momentum. The little play craft was able to get moving more quickly but the larger yacht is able to stand up to the rough seas while the smaller craft is thrown about by turbulence.  Momentum helps you with assimilating new people into the life of a new work.  Momentum allows you to grow past levels that might otherwise stall your new work. Momentum helps you create more momentum. Momentum is that little extra that allows a new church to keep its focus on what is worthy and right for this hour without sinking at the most crucial time just at the beginning of the race. Learn to harness the muscles of momentum and they will greatly assist your new work in moving across the starting line of growing a great church with God. Keep the wind in your Sails!</a:t>
            </a:r>
          </a:p>
          <a:p>
            <a:pPr>
              <a:lnSpc>
                <a:spcPct val="80000"/>
              </a:lnSpc>
            </a:pPr>
            <a:r>
              <a:rPr lang="en-US" sz="400" dirty="0"/>
              <a:t> </a:t>
            </a:r>
          </a:p>
          <a:p>
            <a:pPr>
              <a:lnSpc>
                <a:spcPct val="80000"/>
              </a:lnSpc>
            </a:pPr>
            <a:r>
              <a:rPr lang="en-US" sz="400" dirty="0"/>
              <a:t> </a:t>
            </a:r>
          </a:p>
          <a:p>
            <a:pPr>
              <a:lnSpc>
                <a:spcPct val="80000"/>
              </a:lnSpc>
            </a:pPr>
            <a:r>
              <a:rPr lang="en-US" sz="400" dirty="0"/>
              <a:t> </a:t>
            </a:r>
          </a:p>
          <a:p>
            <a:pPr>
              <a:lnSpc>
                <a:spcPct val="80000"/>
              </a:lnSpc>
            </a:pPr>
            <a:r>
              <a:rPr lang="en-US" sz="400" dirty="0"/>
              <a:t>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F820D5-5B51-CC4E-9F5C-6996480C3E1C}" type="slidenum">
              <a:rPr lang="en-US" sz="1200">
                <a:latin typeface="Times New Roman" charset="0"/>
              </a:rPr>
              <a:pPr eaLnBrk="1" hangingPunct="1"/>
              <a:t>29</a:t>
            </a:fld>
            <a:endParaRPr lang="en-US" sz="12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Wingdings" charset="0"/>
              <a:buNone/>
            </a:pPr>
            <a:endParaRPr 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31D11B-4D00-914A-9541-4B8BBF744FCA}" type="slidenum">
              <a:rPr lang="en-US" sz="1200">
                <a:latin typeface="Times New Roman" charset="0"/>
              </a:rPr>
              <a:pPr eaLnBrk="1" hangingPunct="1"/>
              <a:t>30</a:t>
            </a:fld>
            <a:endParaRPr lang="en-US" sz="12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6C2B2-51E2-466B-B357-D46D5CB054AF}" type="slidenum">
              <a:rPr lang="en-US"/>
              <a:pPr/>
              <a:t>33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1/2/24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rgbClr val="FF6600"/>
            </a:gs>
            <a:gs pos="10000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1/2/24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23.jpe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22.jpeg"/><Relationship Id="rId9" Type="http://schemas.openxmlformats.org/officeDocument/2006/relationships/image" Target="../media/image4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421" y="247833"/>
            <a:ext cx="8810849" cy="1376573"/>
          </a:xfrm>
        </p:spPr>
        <p:txBody>
          <a:bodyPr/>
          <a:lstStyle/>
          <a:p>
            <a:r>
              <a:rPr lang="en-US" sz="4400" b="1" dirty="0">
                <a:solidFill>
                  <a:schemeClr val="bg1"/>
                </a:solidFill>
              </a:rPr>
              <a:t>Revitalizing the 35 Participant Church: Principles &amp; Practices!</a:t>
            </a:r>
          </a:p>
        </p:txBody>
      </p:sp>
      <p:sp>
        <p:nvSpPr>
          <p:cNvPr id="4" name="Rectangle 3"/>
          <p:cNvSpPr/>
          <p:nvPr/>
        </p:nvSpPr>
        <p:spPr>
          <a:xfrm>
            <a:off x="0" y="4876800"/>
            <a:ext cx="9144000" cy="1981200"/>
          </a:xfrm>
          <a:prstGeom prst="rect">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dirty="0"/>
          </a:p>
        </p:txBody>
      </p:sp>
      <p:sp>
        <p:nvSpPr>
          <p:cNvPr id="5" name="Rectangle 4"/>
          <p:cNvSpPr/>
          <p:nvPr/>
        </p:nvSpPr>
        <p:spPr>
          <a:xfrm>
            <a:off x="33671" y="4876800"/>
            <a:ext cx="9144000" cy="1323439"/>
          </a:xfrm>
          <a:prstGeom prst="rect">
            <a:avLst/>
          </a:prstGeom>
          <a:noFill/>
        </p:spPr>
        <p:txBody>
          <a:bodyPr wrap="square">
            <a:spAutoFit/>
          </a:bodyPr>
          <a:lstStyle/>
          <a:p>
            <a:pPr algn="ctr">
              <a:defRPr/>
            </a:pPr>
            <a:r>
              <a:rPr lang="en-US" sz="4000" b="1" dirty="0">
                <a:solidFill>
                  <a:srgbClr val="FF6600"/>
                </a:solidFill>
              </a:rPr>
              <a:t>By Dr. Tom Cheyney</a:t>
            </a:r>
            <a:endParaRPr lang="en-US" sz="40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RenovateConference.org</a:t>
            </a:r>
          </a:p>
        </p:txBody>
      </p:sp>
      <p:pic>
        <p:nvPicPr>
          <p:cNvPr id="6" name="Picture 5"/>
          <p:cNvPicPr>
            <a:picLocks noChangeAspect="1"/>
          </p:cNvPicPr>
          <p:nvPr/>
        </p:nvPicPr>
        <p:blipFill>
          <a:blip r:embed="rId2"/>
          <a:stretch>
            <a:fillRect/>
          </a:stretch>
        </p:blipFill>
        <p:spPr>
          <a:xfrm>
            <a:off x="3558054" y="2184027"/>
            <a:ext cx="2095234" cy="2554608"/>
          </a:xfrm>
          <a:prstGeom prst="rect">
            <a:avLst/>
          </a:prstGeom>
        </p:spPr>
      </p:pic>
      <p:sp>
        <p:nvSpPr>
          <p:cNvPr id="2" name="Rectangle 1">
            <a:extLst>
              <a:ext uri="{FF2B5EF4-FFF2-40B4-BE49-F238E27FC236}">
                <a16:creationId xmlns:a16="http://schemas.microsoft.com/office/drawing/2014/main" id="{93E65078-2509-635B-1FDC-1718ED6E81C1}"/>
              </a:ext>
            </a:extLst>
          </p:cNvPr>
          <p:cNvSpPr/>
          <p:nvPr/>
        </p:nvSpPr>
        <p:spPr>
          <a:xfrm>
            <a:off x="592106" y="6334780"/>
            <a:ext cx="7877478" cy="523220"/>
          </a:xfrm>
          <a:prstGeom prst="rect">
            <a:avLst/>
          </a:prstGeom>
          <a:noFill/>
        </p:spPr>
        <p:txBody>
          <a:bodyPr wrap="none" lIns="91440" tIns="45720" rIns="91440" bIns="45720">
            <a:spAutoFit/>
          </a:bodyPr>
          <a:lstStyle/>
          <a:p>
            <a:pPr algn="ctr"/>
            <a:r>
              <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Breaking the 35 Barrier in Renewal Resource</a:t>
            </a:r>
          </a:p>
        </p:txBody>
      </p:sp>
    </p:spTree>
    <p:extLst>
      <p:ext uri="{BB962C8B-B14F-4D97-AF65-F5344CB8AC3E}">
        <p14:creationId xmlns:p14="http://schemas.microsoft.com/office/powerpoint/2010/main" val="316135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93114"/>
          </a:xfrm>
        </p:spPr>
        <p:txBody>
          <a:bodyPr/>
          <a:lstStyle/>
          <a:p>
            <a:pPr algn="ctr"/>
            <a:r>
              <a:rPr lang="en-US" sz="3600" b="1" dirty="0">
                <a:solidFill>
                  <a:schemeClr val="bg1"/>
                </a:solidFill>
              </a:rPr>
              <a:t>Statistical Realities Concerning Church Revitalization</a:t>
            </a:r>
            <a:endParaRPr lang="en-US" sz="3600" dirty="0">
              <a:solidFill>
                <a:schemeClr val="bg1"/>
              </a:solidFill>
            </a:endParaRPr>
          </a:p>
        </p:txBody>
      </p:sp>
      <p:sp>
        <p:nvSpPr>
          <p:cNvPr id="3" name="Content Placeholder 2"/>
          <p:cNvSpPr>
            <a:spLocks noGrp="1"/>
          </p:cNvSpPr>
          <p:nvPr>
            <p:ph sz="quarter" idx="4294967295"/>
          </p:nvPr>
        </p:nvSpPr>
        <p:spPr>
          <a:xfrm>
            <a:off x="609600" y="2017058"/>
            <a:ext cx="7924800" cy="3697941"/>
          </a:xfrm>
          <a:prstGeom prst="rect">
            <a:avLst/>
          </a:prstGeom>
        </p:spPr>
        <p:txBody>
          <a:bodyPr>
            <a:noAutofit/>
          </a:bodyPr>
          <a:lstStyle/>
          <a:p>
            <a:pPr marL="0" indent="0">
              <a:buNone/>
            </a:pPr>
            <a:r>
              <a:rPr lang="en-US" sz="3200" dirty="0">
                <a:solidFill>
                  <a:schemeClr val="tx1"/>
                </a:solidFill>
              </a:rPr>
              <a:t>Did you know that:</a:t>
            </a:r>
          </a:p>
          <a:p>
            <a:pPr marL="0" indent="0">
              <a:buNone/>
            </a:pPr>
            <a:r>
              <a:rPr lang="en-US" sz="3200" dirty="0">
                <a:solidFill>
                  <a:schemeClr val="tx1"/>
                </a:solidFill>
              </a:rPr>
              <a:t>•Over 82% of American Churches are in decline or on a plateau.</a:t>
            </a:r>
          </a:p>
          <a:p>
            <a:pPr marL="0" indent="0">
              <a:buNone/>
            </a:pPr>
            <a:r>
              <a:rPr lang="en-US" sz="3200" dirty="0">
                <a:solidFill>
                  <a:schemeClr val="tx1"/>
                </a:solidFill>
              </a:rPr>
              <a:t>•Each year 3,500 to 4,000 churches die in North America (900 last year within our Denomination alone).</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5095" y="5004435"/>
            <a:ext cx="1398905" cy="1853565"/>
          </a:xfrm>
          <a:prstGeom prst="rect">
            <a:avLst/>
          </a:prstGeom>
          <a:noFill/>
          <a:ln>
            <a:noFill/>
          </a:ln>
        </p:spPr>
      </p:pic>
    </p:spTree>
    <p:extLst>
      <p:ext uri="{BB962C8B-B14F-4D97-AF65-F5344CB8AC3E}">
        <p14:creationId xmlns:p14="http://schemas.microsoft.com/office/powerpoint/2010/main" val="70754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93114"/>
          </a:xfrm>
        </p:spPr>
        <p:txBody>
          <a:bodyPr/>
          <a:lstStyle/>
          <a:p>
            <a:pPr algn="ctr"/>
            <a:r>
              <a:rPr lang="en-US" sz="4000" b="1" dirty="0">
                <a:solidFill>
                  <a:schemeClr val="bg1"/>
                </a:solidFill>
              </a:rPr>
              <a:t>Statistical Realities Concerning Church Revitalization</a:t>
            </a:r>
            <a:endParaRPr lang="en-US" sz="4000" dirty="0">
              <a:solidFill>
                <a:schemeClr val="bg1"/>
              </a:solidFill>
            </a:endParaRPr>
          </a:p>
        </p:txBody>
      </p:sp>
      <p:sp>
        <p:nvSpPr>
          <p:cNvPr id="3" name="Content Placeholder 2"/>
          <p:cNvSpPr>
            <a:spLocks noGrp="1"/>
          </p:cNvSpPr>
          <p:nvPr>
            <p:ph sz="quarter" idx="4294967295"/>
          </p:nvPr>
        </p:nvSpPr>
        <p:spPr>
          <a:xfrm>
            <a:off x="164353" y="2046940"/>
            <a:ext cx="8860118" cy="4706471"/>
          </a:xfrm>
          <a:prstGeom prst="rect">
            <a:avLst/>
          </a:prstGeom>
        </p:spPr>
        <p:txBody>
          <a:bodyPr>
            <a:noAutofit/>
          </a:bodyPr>
          <a:lstStyle/>
          <a:p>
            <a:pPr marL="0" indent="0">
              <a:buNone/>
            </a:pPr>
            <a:r>
              <a:rPr lang="en-US" sz="3200" dirty="0">
                <a:solidFill>
                  <a:schemeClr val="tx1"/>
                </a:solidFill>
              </a:rPr>
              <a:t>Did you know that:</a:t>
            </a:r>
          </a:p>
          <a:p>
            <a:pPr marL="0" indent="0">
              <a:buNone/>
            </a:pPr>
            <a:r>
              <a:rPr lang="en-US" sz="3200" dirty="0">
                <a:solidFill>
                  <a:schemeClr val="tx1"/>
                </a:solidFill>
              </a:rPr>
              <a:t>•Studies have shown that churches typically plateau in attendance by their fifteenth year, and by year 35 they begin having trouble replacing the members they lose. </a:t>
            </a:r>
          </a:p>
          <a:p>
            <a:pPr marL="0" indent="0">
              <a:buNone/>
            </a:pPr>
            <a:r>
              <a:rPr lang="en-US" sz="3200" dirty="0">
                <a:solidFill>
                  <a:schemeClr val="tx1"/>
                </a:solidFill>
              </a:rPr>
              <a:t>•They have the inability to regain the critical mass necessary to regrow the church utilizing the tools and techniques they are presently employing.</a:t>
            </a:r>
          </a:p>
        </p:txBody>
      </p:sp>
    </p:spTree>
    <p:extLst>
      <p:ext uri="{BB962C8B-B14F-4D97-AF65-F5344CB8AC3E}">
        <p14:creationId xmlns:p14="http://schemas.microsoft.com/office/powerpoint/2010/main" val="3982300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93114"/>
          </a:xfrm>
        </p:spPr>
        <p:txBody>
          <a:bodyPr/>
          <a:lstStyle/>
          <a:p>
            <a:pPr algn="ctr"/>
            <a:r>
              <a:rPr lang="en-US" sz="4000" b="1" dirty="0">
                <a:solidFill>
                  <a:schemeClr val="bg1"/>
                </a:solidFill>
              </a:rPr>
              <a:t>Statistical Realities Concerning Church Revitalization</a:t>
            </a:r>
            <a:endParaRPr lang="en-US" sz="4000" dirty="0">
              <a:solidFill>
                <a:schemeClr val="bg1"/>
              </a:solidFill>
            </a:endParaRPr>
          </a:p>
        </p:txBody>
      </p:sp>
      <p:sp>
        <p:nvSpPr>
          <p:cNvPr id="3" name="Content Placeholder 2"/>
          <p:cNvSpPr>
            <a:spLocks noGrp="1"/>
          </p:cNvSpPr>
          <p:nvPr>
            <p:ph sz="quarter" idx="4294967295"/>
          </p:nvPr>
        </p:nvSpPr>
        <p:spPr>
          <a:xfrm>
            <a:off x="609600" y="2330824"/>
            <a:ext cx="7924800" cy="3384175"/>
          </a:xfrm>
          <a:prstGeom prst="rect">
            <a:avLst/>
          </a:prstGeom>
        </p:spPr>
        <p:txBody>
          <a:bodyPr>
            <a:noAutofit/>
          </a:bodyPr>
          <a:lstStyle/>
          <a:p>
            <a:pPr marL="0" indent="0">
              <a:buNone/>
            </a:pPr>
            <a:r>
              <a:rPr lang="en-US" sz="3200" dirty="0">
                <a:solidFill>
                  <a:schemeClr val="tx1"/>
                </a:solidFill>
              </a:rPr>
              <a:t>Did you know that:</a:t>
            </a:r>
          </a:p>
          <a:p>
            <a:pPr marL="0" indent="0">
              <a:buNone/>
            </a:pPr>
            <a:r>
              <a:rPr lang="en-US" sz="3200" dirty="0">
                <a:solidFill>
                  <a:schemeClr val="tx1"/>
                </a:solidFill>
              </a:rPr>
              <a:t>•50 – 60 churches in North America close their door every week.</a:t>
            </a:r>
          </a:p>
          <a:p>
            <a:pPr marL="0" indent="0">
              <a:buNone/>
            </a:pP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04932" y="4052992"/>
            <a:ext cx="2242932" cy="2674975"/>
          </a:xfrm>
          <a:prstGeom prst="rect">
            <a:avLst/>
          </a:prstGeom>
          <a:noFill/>
          <a:ln>
            <a:noFill/>
          </a:ln>
        </p:spPr>
      </p:pic>
    </p:spTree>
    <p:extLst>
      <p:ext uri="{BB962C8B-B14F-4D97-AF65-F5344CB8AC3E}">
        <p14:creationId xmlns:p14="http://schemas.microsoft.com/office/powerpoint/2010/main" val="292295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924800" cy="1193114"/>
          </a:xfrm>
        </p:spPr>
        <p:txBody>
          <a:bodyPr/>
          <a:lstStyle/>
          <a:p>
            <a:pPr algn="ctr"/>
            <a:r>
              <a:rPr lang="en-US" sz="3200" b="1" dirty="0">
                <a:solidFill>
                  <a:schemeClr val="bg1"/>
                </a:solidFill>
              </a:rPr>
              <a:t>Statistical Realities Concerning Church Revitalization</a:t>
            </a:r>
            <a:endParaRPr lang="en-US" sz="3200" dirty="0">
              <a:solidFill>
                <a:schemeClr val="bg1"/>
              </a:solidFill>
            </a:endParaRPr>
          </a:p>
        </p:txBody>
      </p:sp>
      <p:sp>
        <p:nvSpPr>
          <p:cNvPr id="3" name="Content Placeholder 2"/>
          <p:cNvSpPr>
            <a:spLocks noGrp="1"/>
          </p:cNvSpPr>
          <p:nvPr>
            <p:ph sz="quarter" idx="4294967295"/>
          </p:nvPr>
        </p:nvSpPr>
        <p:spPr>
          <a:xfrm>
            <a:off x="307846" y="1193114"/>
            <a:ext cx="8561978" cy="4521886"/>
          </a:xfrm>
          <a:prstGeom prst="rect">
            <a:avLst/>
          </a:prstGeom>
        </p:spPr>
        <p:txBody>
          <a:bodyPr>
            <a:noAutofit/>
          </a:bodyPr>
          <a:lstStyle/>
          <a:p>
            <a:pPr marL="0" indent="0">
              <a:buNone/>
            </a:pPr>
            <a:r>
              <a:rPr lang="en-US" sz="3200" dirty="0"/>
              <a:t>Did you know that:</a:t>
            </a:r>
          </a:p>
          <a:p>
            <a:pPr marL="0" indent="0">
              <a:buNone/>
            </a:pPr>
            <a:r>
              <a:rPr lang="en-US" sz="2800" dirty="0"/>
              <a:t>•</a:t>
            </a:r>
            <a:r>
              <a:rPr lang="en-US" sz="2800" dirty="0">
                <a:solidFill>
                  <a:schemeClr val="tx1"/>
                </a:solidFill>
              </a:rPr>
              <a:t>A more recent series of studies (The State of the Church) was conducted by Bill Day; Associate Director of the </a:t>
            </a:r>
            <a:r>
              <a:rPr lang="en-US" sz="2800" i="1" dirty="0">
                <a:solidFill>
                  <a:schemeClr val="tx1"/>
                </a:solidFill>
              </a:rPr>
              <a:t>Leavell Center for Evangelism and Church Health</a:t>
            </a:r>
            <a:r>
              <a:rPr lang="en-US" sz="2800" dirty="0">
                <a:solidFill>
                  <a:schemeClr val="tx1"/>
                </a:solidFill>
              </a:rPr>
              <a:t>, who serves the New Orleans Baptist Theological Seminary as the Gurney Professor of Evangelism and Church Health in his sequential studies on church health and growth of 2003, 2007, and 2010 where he reports that currently there are </a:t>
            </a:r>
            <a:r>
              <a:rPr lang="en-US" sz="2800" b="1" dirty="0">
                <a:solidFill>
                  <a:srgbClr val="FFFF00"/>
                </a:solidFill>
              </a:rPr>
              <a:t>less than seven percent (6.8) of our SBC churches which are healthy growing churches. </a:t>
            </a:r>
            <a:r>
              <a:rPr lang="en-US" sz="2800" b="1" dirty="0">
                <a:solidFill>
                  <a:srgbClr val="FF0000"/>
                </a:solidFill>
              </a:rPr>
              <a:t>That means 3,087 of our 45,727 SBC churches are healthy.</a:t>
            </a:r>
            <a:endParaRPr lang="en-US" sz="2800" dirty="0">
              <a:solidFill>
                <a:srgbClr val="FF0000"/>
              </a:solidFill>
            </a:endParaRPr>
          </a:p>
          <a:p>
            <a:endParaRPr lang="en-US" sz="3200" dirty="0"/>
          </a:p>
        </p:txBody>
      </p:sp>
    </p:spTree>
    <p:extLst>
      <p:ext uri="{BB962C8B-B14F-4D97-AF65-F5344CB8AC3E}">
        <p14:creationId xmlns:p14="http://schemas.microsoft.com/office/powerpoint/2010/main" val="221399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112" y="2248347"/>
            <a:ext cx="8478903" cy="4410155"/>
          </a:xfrm>
        </p:spPr>
        <p:txBody>
          <a:bodyPr>
            <a:normAutofit/>
          </a:bodyPr>
          <a:lstStyle/>
          <a:p>
            <a:pPr marL="0" indent="0" algn="ctr">
              <a:buNone/>
            </a:pPr>
            <a:r>
              <a:rPr lang="en-US" sz="3600" b="1" dirty="0">
                <a:solidFill>
                  <a:schemeClr val="tx1"/>
                </a:solidFill>
              </a:rPr>
              <a:t>Abraham Lincoln said about the small churches in America, "God must love the small church. He made so many of them.” </a:t>
            </a:r>
          </a:p>
          <a:p>
            <a:endParaRPr lang="en-US" dirty="0"/>
          </a:p>
          <a:p>
            <a:endParaRPr lang="en-US" dirty="0"/>
          </a:p>
        </p:txBody>
      </p:sp>
      <p:sp>
        <p:nvSpPr>
          <p:cNvPr id="3" name="Title 2"/>
          <p:cNvSpPr>
            <a:spLocks noGrp="1"/>
          </p:cNvSpPr>
          <p:nvPr>
            <p:ph type="title"/>
          </p:nvPr>
        </p:nvSpPr>
        <p:spPr>
          <a:xfrm>
            <a:off x="326112" y="247833"/>
            <a:ext cx="8478903" cy="1376573"/>
          </a:xfrm>
        </p:spPr>
        <p:txBody>
          <a:bodyPr/>
          <a:lstStyle/>
          <a:p>
            <a:r>
              <a:rPr lang="en-US" sz="4400" b="1" dirty="0">
                <a:solidFill>
                  <a:prstClr val="white"/>
                </a:solidFill>
              </a:rPr>
              <a:t>Revitalizing the 35 Participant Church: Principles &amp; Practices!</a:t>
            </a:r>
            <a:endParaRPr lang="en-US" dirty="0">
              <a:solidFill>
                <a:schemeClr val="bg1"/>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790884" y="4615344"/>
            <a:ext cx="1432233" cy="1864377"/>
          </a:xfrm>
          <a:prstGeom prst="rect">
            <a:avLst/>
          </a:prstGeom>
          <a:noFill/>
          <a:ln>
            <a:noFill/>
          </a:ln>
        </p:spPr>
      </p:pic>
    </p:spTree>
    <p:extLst>
      <p:ext uri="{BB962C8B-B14F-4D97-AF65-F5344CB8AC3E}">
        <p14:creationId xmlns:p14="http://schemas.microsoft.com/office/powerpoint/2010/main" val="245220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4700" y="0"/>
            <a:ext cx="5031315" cy="6858000"/>
          </a:xfrm>
          <a:prstGeom prst="rect">
            <a:avLst/>
          </a:prstGeom>
        </p:spPr>
      </p:pic>
    </p:spTree>
    <p:extLst>
      <p:ext uri="{BB962C8B-B14F-4D97-AF65-F5344CB8AC3E}">
        <p14:creationId xmlns:p14="http://schemas.microsoft.com/office/powerpoint/2010/main" val="297484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solidFill>
                  <a:schemeClr val="tx1"/>
                </a:solidFill>
              </a:rPr>
              <a:t>Carl S. Dudley, professor of church and community at McCormick Theological Seminary, in Chicago, Illinois, states that the break-even number would be around 175 participants in the Sunday School structure of the church. </a:t>
            </a:r>
          </a:p>
          <a:p>
            <a:pPr marL="0" indent="0">
              <a:buNone/>
            </a:pPr>
            <a:endParaRPr lang="en-US" dirty="0">
              <a:solidFill>
                <a:schemeClr val="tx1"/>
              </a:solidFill>
            </a:endParaRPr>
          </a:p>
          <a:p>
            <a:pPr marL="0" indent="0">
              <a:buNone/>
            </a:pPr>
            <a:r>
              <a:rPr lang="en-US" dirty="0">
                <a:solidFill>
                  <a:schemeClr val="tx1"/>
                </a:solidFill>
              </a:rPr>
              <a:t>He does give us one careful delineation, he says that in the Mennonite denomination a congregation of 75 would be considered quite large. </a:t>
            </a:r>
            <a:r>
              <a:rPr lang="en-US" baseline="30000" dirty="0">
                <a:solidFill>
                  <a:schemeClr val="tx1"/>
                </a:solidFill>
              </a:rPr>
              <a:t>     </a:t>
            </a:r>
          </a:p>
          <a:p>
            <a:pPr marL="0" indent="0">
              <a:buNone/>
            </a:pPr>
            <a:r>
              <a:rPr lang="en-US" baseline="30000" dirty="0">
                <a:solidFill>
                  <a:schemeClr val="tx1"/>
                </a:solidFill>
              </a:rPr>
              <a:t>  </a:t>
            </a:r>
            <a:endParaRPr lang="en-US" dirty="0"/>
          </a:p>
          <a:p>
            <a:endParaRPr lang="en-US" dirty="0"/>
          </a:p>
        </p:txBody>
      </p:sp>
      <p:sp>
        <p:nvSpPr>
          <p:cNvPr id="3" name="Title 2"/>
          <p:cNvSpPr>
            <a:spLocks noGrp="1"/>
          </p:cNvSpPr>
          <p:nvPr>
            <p:ph type="title"/>
          </p:nvPr>
        </p:nvSpPr>
        <p:spPr>
          <a:xfrm>
            <a:off x="282198" y="193838"/>
            <a:ext cx="8560007" cy="1054250"/>
          </a:xfrm>
        </p:spPr>
        <p:txBody>
          <a:bodyPr/>
          <a:lstStyle/>
          <a:p>
            <a:r>
              <a:rPr lang="en-US" sz="4400" b="1" dirty="0">
                <a:solidFill>
                  <a:prstClr val="white"/>
                </a:solidFill>
              </a:rPr>
              <a:t>Revitalizing the 35 Participant Church: Principles &amp; Practices!</a:t>
            </a:r>
            <a:endParaRPr lang="en-US" dirty="0"/>
          </a:p>
        </p:txBody>
      </p:sp>
    </p:spTree>
    <p:extLst>
      <p:ext uri="{BB962C8B-B14F-4D97-AF65-F5344CB8AC3E}">
        <p14:creationId xmlns:p14="http://schemas.microsoft.com/office/powerpoint/2010/main" val="18238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09176" y="1676400"/>
            <a:ext cx="8706224" cy="4401205"/>
          </a:xfrm>
          <a:prstGeom prst="rect">
            <a:avLst/>
          </a:prstGeom>
          <a:noFill/>
          <a:ln w="9525">
            <a:noFill/>
            <a:miter lim="800000"/>
            <a:headEnd/>
            <a:tailEnd/>
          </a:ln>
          <a:effectLst/>
        </p:spPr>
        <p:txBody>
          <a:bodyPr wrap="square">
            <a:spAutoFit/>
          </a:bodyPr>
          <a:lstStyle/>
          <a:p>
            <a:r>
              <a:rPr lang="en-US" sz="1800" b="1" dirty="0"/>
              <a:t>1.	</a:t>
            </a:r>
            <a:r>
              <a:rPr lang="en-US" sz="2000" b="1" dirty="0">
                <a:latin typeface="Comic Sans MS" pitchFamily="66" charset="0"/>
              </a:rPr>
              <a:t>Number of members now!</a:t>
            </a:r>
          </a:p>
          <a:p>
            <a:r>
              <a:rPr lang="en-US" sz="2000" b="1" dirty="0">
                <a:latin typeface="Comic Sans MS" pitchFamily="66" charset="0"/>
              </a:rPr>
              <a:t>2.	Worship attendance </a:t>
            </a:r>
          </a:p>
          <a:p>
            <a:r>
              <a:rPr lang="en-US" sz="2000" b="1" dirty="0">
                <a:latin typeface="Comic Sans MS" pitchFamily="66" charset="0"/>
              </a:rPr>
              <a:t>3.	A comparison with past days when the congregation was    	much larger</a:t>
            </a:r>
          </a:p>
          <a:p>
            <a:r>
              <a:rPr lang="en-US" sz="2000" b="1" dirty="0">
                <a:latin typeface="Comic Sans MS" pitchFamily="66" charset="0"/>
              </a:rPr>
              <a:t>4.	The image projected by the pastor's definition of 	comparative church size</a:t>
            </a:r>
          </a:p>
          <a:p>
            <a:r>
              <a:rPr lang="en-US" sz="2000" b="1" dirty="0">
                <a:latin typeface="Comic Sans MS" pitchFamily="66" charset="0"/>
              </a:rPr>
              <a:t>5.	The size of the building or buildings</a:t>
            </a:r>
          </a:p>
          <a:p>
            <a:r>
              <a:rPr lang="en-US" sz="2000" b="1" dirty="0">
                <a:latin typeface="Comic Sans MS" pitchFamily="66" charset="0"/>
              </a:rPr>
              <a:t>6.	The size of the budget as compared to the past</a:t>
            </a:r>
          </a:p>
          <a:p>
            <a:r>
              <a:rPr lang="en-US" sz="2000" b="1" dirty="0">
                <a:latin typeface="Comic Sans MS" pitchFamily="66" charset="0"/>
              </a:rPr>
              <a:t>7.	A full workload for the minister or ministers</a:t>
            </a:r>
          </a:p>
          <a:p>
            <a:r>
              <a:rPr lang="en-US" sz="2000" b="1" dirty="0">
                <a:latin typeface="Comic Sans MS" pitchFamily="66" charset="0"/>
              </a:rPr>
              <a:t>8.	An individual's previous experiences in other congregations</a:t>
            </a:r>
          </a:p>
          <a:p>
            <a:r>
              <a:rPr lang="en-US" sz="2000" b="1" dirty="0">
                <a:latin typeface="Comic Sans MS" pitchFamily="66" charset="0"/>
              </a:rPr>
              <a:t>9.	The quality of caring relationships among the members</a:t>
            </a:r>
          </a:p>
          <a:p>
            <a:r>
              <a:rPr lang="en-US" sz="2000" b="1" dirty="0">
                <a:latin typeface="Comic Sans MS" pitchFamily="66" charset="0"/>
              </a:rPr>
              <a:t>10.	The size, number, and variety of fellowship circles or   	primary face-to-face groups which together constitute 	that congregation</a:t>
            </a:r>
          </a:p>
        </p:txBody>
      </p:sp>
      <p:sp>
        <p:nvSpPr>
          <p:cNvPr id="11267" name="Text Box 3"/>
          <p:cNvSpPr txBox="1">
            <a:spLocks noChangeArrowheads="1"/>
          </p:cNvSpPr>
          <p:nvPr/>
        </p:nvSpPr>
        <p:spPr bwMode="auto">
          <a:xfrm>
            <a:off x="0" y="0"/>
            <a:ext cx="9144000" cy="1754327"/>
          </a:xfrm>
          <a:prstGeom prst="rect">
            <a:avLst/>
          </a:prstGeom>
          <a:noFill/>
          <a:ln w="9525">
            <a:noFill/>
            <a:miter lim="800000"/>
            <a:headEnd/>
            <a:tailEnd/>
          </a:ln>
          <a:effectLst/>
        </p:spPr>
        <p:txBody>
          <a:bodyPr wrap="square">
            <a:spAutoFit/>
          </a:bodyPr>
          <a:lstStyle/>
          <a:p>
            <a:pPr algn="ctr">
              <a:spcBef>
                <a:spcPct val="50000"/>
              </a:spcBef>
            </a:pPr>
            <a:r>
              <a:rPr lang="en-US" sz="5400" dirty="0">
                <a:solidFill>
                  <a:prstClr val="white"/>
                </a:solidFill>
                <a:ea typeface="+mj-ea"/>
                <a:cs typeface="+mj-cs"/>
              </a:rPr>
              <a:t>Revitalization in the Small Church Defined! </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407500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457" y="2248347"/>
            <a:ext cx="8616214" cy="4609653"/>
          </a:xfrm>
        </p:spPr>
        <p:txBody>
          <a:bodyPr>
            <a:normAutofit/>
          </a:bodyPr>
          <a:lstStyle/>
          <a:p>
            <a:pPr marL="0" indent="0">
              <a:buNone/>
            </a:pPr>
            <a:r>
              <a:rPr lang="en-US" dirty="0">
                <a:solidFill>
                  <a:schemeClr val="tx1"/>
                </a:solidFill>
              </a:rPr>
              <a:t>Most definitions about the small church are misleading. </a:t>
            </a:r>
            <a:r>
              <a:rPr lang="en-US" b="1" dirty="0">
                <a:solidFill>
                  <a:schemeClr val="tx1"/>
                </a:solidFill>
              </a:rPr>
              <a:t>In most main-line denominations, at least 60 percent of the congregations are included among the "small" churches. </a:t>
            </a:r>
          </a:p>
          <a:p>
            <a:pPr marL="0" indent="0">
              <a:buNone/>
            </a:pPr>
            <a:endParaRPr lang="en-US" dirty="0">
              <a:solidFill>
                <a:schemeClr val="tx1"/>
              </a:solidFill>
            </a:endParaRPr>
          </a:p>
          <a:p>
            <a:pPr marL="0" indent="0">
              <a:buNone/>
            </a:pPr>
            <a:r>
              <a:rPr lang="en-US" dirty="0">
                <a:solidFill>
                  <a:schemeClr val="tx1"/>
                </a:solidFill>
              </a:rPr>
              <a:t>One stunning report comes from James E. Lowery as he describes the Churches of his particular denomination where he states: "</a:t>
            </a:r>
            <a:r>
              <a:rPr lang="en-US" b="1" dirty="0">
                <a:solidFill>
                  <a:schemeClr val="tx1"/>
                </a:solidFill>
              </a:rPr>
              <a:t>43 percent of the clergy are serving 18 percent of the people in 62 percent of the churches in a situation which is programmed for failure.“</a:t>
            </a:r>
            <a:endParaRPr lang="en-US" b="1" dirty="0"/>
          </a:p>
          <a:p>
            <a:endParaRPr lang="en-US" dirty="0"/>
          </a:p>
        </p:txBody>
      </p:sp>
      <p:sp>
        <p:nvSpPr>
          <p:cNvPr id="3" name="Title 2"/>
          <p:cNvSpPr>
            <a:spLocks noGrp="1"/>
          </p:cNvSpPr>
          <p:nvPr>
            <p:ph type="title"/>
          </p:nvPr>
        </p:nvSpPr>
        <p:spPr>
          <a:xfrm>
            <a:off x="688490" y="247833"/>
            <a:ext cx="7756263" cy="1376573"/>
          </a:xfrm>
        </p:spPr>
        <p:txBody>
          <a:bodyPr/>
          <a:lstStyle/>
          <a:p>
            <a:r>
              <a:rPr lang="en-US" dirty="0">
                <a:solidFill>
                  <a:schemeClr val="bg1"/>
                </a:solidFill>
              </a:rPr>
              <a:t>Church Revitalization in the Small Church!</a:t>
            </a:r>
          </a:p>
        </p:txBody>
      </p:sp>
    </p:spTree>
    <p:extLst>
      <p:ext uri="{BB962C8B-B14F-4D97-AF65-F5344CB8AC3E}">
        <p14:creationId xmlns:p14="http://schemas.microsoft.com/office/powerpoint/2010/main" val="4019699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50229"/>
            <a:ext cx="8913689" cy="5007772"/>
          </a:xfrm>
        </p:spPr>
        <p:txBody>
          <a:bodyPr>
            <a:normAutofit fontScale="32500" lnSpcReduction="20000"/>
          </a:bodyPr>
          <a:lstStyle/>
          <a:p>
            <a:pPr marL="0" indent="0">
              <a:buNone/>
            </a:pPr>
            <a:r>
              <a:rPr lang="en-US" sz="8000" b="1" dirty="0"/>
              <a:t>There are at least fifteen characteristics of the small church today. </a:t>
            </a:r>
            <a:r>
              <a:rPr lang="en-US" sz="8000" dirty="0"/>
              <a:t>Regardless of denomination, these fifteen elements appear predominantly throughout the small church. </a:t>
            </a:r>
          </a:p>
          <a:p>
            <a:pPr marL="0" indent="0">
              <a:buNone/>
            </a:pPr>
            <a:endParaRPr lang="en-US" sz="5500" b="1" dirty="0"/>
          </a:p>
          <a:p>
            <a:pPr marL="0" indent="0">
              <a:buNone/>
            </a:pPr>
            <a:r>
              <a:rPr lang="en-US" sz="7200" b="1" dirty="0"/>
              <a:t>ONE CENTRAL FAMILY CHURCH SINGLE CELLED; </a:t>
            </a:r>
          </a:p>
          <a:p>
            <a:pPr marL="0" indent="0">
              <a:buNone/>
            </a:pPr>
            <a:r>
              <a:rPr lang="en-US" sz="7200" b="1" dirty="0">
                <a:solidFill>
                  <a:srgbClr val="FF0000"/>
                </a:solidFill>
              </a:rPr>
              <a:t>A CLOSE NICHED INWARDLAY FOCUSED CHURCH</a:t>
            </a:r>
            <a:r>
              <a:rPr lang="en-US" sz="7200" b="1" dirty="0"/>
              <a:t>; </a:t>
            </a:r>
          </a:p>
          <a:p>
            <a:pPr marL="0" indent="0">
              <a:buNone/>
            </a:pPr>
            <a:r>
              <a:rPr lang="en-US" sz="7200" b="1" dirty="0"/>
              <a:t>CASUAL IN ITS STRUCTURE AND GOVERNANCE; </a:t>
            </a:r>
          </a:p>
          <a:p>
            <a:pPr marL="0" indent="0">
              <a:buNone/>
            </a:pPr>
            <a:r>
              <a:rPr lang="en-US" sz="7200" b="1" dirty="0">
                <a:solidFill>
                  <a:srgbClr val="FF0000"/>
                </a:solidFill>
              </a:rPr>
              <a:t>DISPLAYS MARVELOUS DEVOTION AND COMPASSION</a:t>
            </a:r>
            <a:r>
              <a:rPr lang="en-US" sz="7200" b="1" dirty="0"/>
              <a:t>; </a:t>
            </a:r>
          </a:p>
          <a:p>
            <a:pPr marL="0" indent="0">
              <a:buNone/>
            </a:pPr>
            <a:r>
              <a:rPr lang="en-US" sz="7200" b="1" dirty="0"/>
              <a:t>OPEN TO NEW MEMBERS PARTICIPATION AND </a:t>
            </a:r>
            <a:r>
              <a:rPr lang="en-US" sz="7200" b="1" dirty="0">
                <a:solidFill>
                  <a:srgbClr val="FF0000"/>
                </a:solidFill>
              </a:rPr>
              <a:t>CONNECTION ON CHURCHES TERMS</a:t>
            </a:r>
            <a:r>
              <a:rPr lang="en-US" sz="7200" b="1" dirty="0"/>
              <a:t>; </a:t>
            </a:r>
          </a:p>
          <a:p>
            <a:pPr marL="0" indent="0">
              <a:buNone/>
            </a:pPr>
            <a:r>
              <a:rPr lang="en-US" sz="7200" b="1" dirty="0"/>
              <a:t>SIGNIFICANTLY RELIES ON VOLUNTEERS TO LEAD THE CHURCH; </a:t>
            </a:r>
          </a:p>
          <a:p>
            <a:pPr marL="0" indent="0">
              <a:buNone/>
            </a:pPr>
            <a:r>
              <a:rPr lang="en-US" sz="7200" b="1" dirty="0">
                <a:solidFill>
                  <a:srgbClr val="FF0000"/>
                </a:solidFill>
              </a:rPr>
              <a:t>KNOWS OF YOUR ABSENCE AND DRIFTING INSTANTLY</a:t>
            </a:r>
            <a:r>
              <a:rPr lang="en-US" sz="7200" b="1" dirty="0"/>
              <a:t>; </a:t>
            </a:r>
          </a:p>
          <a:p>
            <a:pPr marL="0" indent="0">
              <a:buNone/>
            </a:pPr>
            <a:r>
              <a:rPr lang="en-US" sz="7200" b="1" dirty="0"/>
              <a:t>PRACTICES CAREFUL FINANCING AND MANAGEMENT; </a:t>
            </a:r>
          </a:p>
        </p:txBody>
      </p:sp>
      <p:sp>
        <p:nvSpPr>
          <p:cNvPr id="3" name="Title 2"/>
          <p:cNvSpPr>
            <a:spLocks noGrp="1"/>
          </p:cNvSpPr>
          <p:nvPr>
            <p:ph type="title"/>
          </p:nvPr>
        </p:nvSpPr>
        <p:spPr>
          <a:xfrm>
            <a:off x="219488" y="247833"/>
            <a:ext cx="8694202" cy="1376573"/>
          </a:xfrm>
        </p:spPr>
        <p:txBody>
          <a:bodyPr/>
          <a:lstStyle/>
          <a:p>
            <a:r>
              <a:rPr lang="en-US" sz="4400" b="1" dirty="0">
                <a:solidFill>
                  <a:prstClr val="white"/>
                </a:solidFill>
              </a:rPr>
              <a:t>Revitalizing the 35 Participant Church: Principles &amp; Practices!</a:t>
            </a:r>
            <a:endParaRPr lang="en-US" dirty="0">
              <a:solidFill>
                <a:schemeClr val="bg1"/>
              </a:solidFill>
            </a:endParaRPr>
          </a:p>
        </p:txBody>
      </p:sp>
    </p:spTree>
    <p:extLst>
      <p:ext uri="{BB962C8B-B14F-4D97-AF65-F5344CB8AC3E}">
        <p14:creationId xmlns:p14="http://schemas.microsoft.com/office/powerpoint/2010/main" val="376286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119" y="387240"/>
            <a:ext cx="8131442" cy="1337550"/>
          </a:xfrm>
        </p:spPr>
        <p:txBody>
          <a:bodyPr/>
          <a:lstStyle/>
          <a:p>
            <a:r>
              <a:rPr lang="en-US" sz="4400" b="1" dirty="0">
                <a:ln>
                  <a:noFill/>
                </a:ln>
                <a:solidFill>
                  <a:prstClr val="white"/>
                </a:solidFill>
                <a:effectLst/>
              </a:rPr>
              <a:t>Revitalizing the 35 Participant Church: Principles &amp; Practices!</a:t>
            </a:r>
            <a:endParaRPr lang="en-US" b="1" dirty="0"/>
          </a:p>
        </p:txBody>
      </p:sp>
      <p:sp>
        <p:nvSpPr>
          <p:cNvPr id="3" name="Subtitle 2"/>
          <p:cNvSpPr>
            <a:spLocks noGrp="1"/>
          </p:cNvSpPr>
          <p:nvPr>
            <p:ph type="subTitle" idx="1"/>
          </p:nvPr>
        </p:nvSpPr>
        <p:spPr>
          <a:xfrm>
            <a:off x="511119" y="5079406"/>
            <a:ext cx="8131442" cy="1778594"/>
          </a:xfrm>
        </p:spPr>
        <p:txBody>
          <a:bodyPr>
            <a:normAutofit/>
          </a:bodyPr>
          <a:lstStyle/>
          <a:p>
            <a:r>
              <a:rPr lang="en-US" sz="2800" b="1" i="1" dirty="0">
                <a:solidFill>
                  <a:schemeClr val="bg1"/>
                </a:solidFill>
              </a:rPr>
              <a:t>2 Timothy 1:7</a:t>
            </a:r>
            <a:endParaRPr lang="en-US" sz="2800" b="1" dirty="0">
              <a:solidFill>
                <a:schemeClr val="bg1"/>
              </a:solidFill>
            </a:endParaRPr>
          </a:p>
          <a:p>
            <a:r>
              <a:rPr lang="en-US" sz="2800" b="1" i="1" dirty="0">
                <a:solidFill>
                  <a:schemeClr val="bg1"/>
                </a:solidFill>
              </a:rPr>
              <a:t>“For God has not given us a spirit of fearfulness, but one of power, love, and sound judgment.”</a:t>
            </a:r>
            <a:endParaRPr lang="en-US" sz="2800" b="1" dirty="0">
              <a:solidFill>
                <a:schemeClr val="bg1"/>
              </a:solidFill>
            </a:endParaRPr>
          </a:p>
          <a:p>
            <a:endParaRPr lang="en-US" sz="2800" b="1" dirty="0"/>
          </a:p>
        </p:txBody>
      </p:sp>
      <p:pic>
        <p:nvPicPr>
          <p:cNvPr id="4" name="Picture 3"/>
          <p:cNvPicPr>
            <a:picLocks noChangeAspect="1"/>
          </p:cNvPicPr>
          <p:nvPr/>
        </p:nvPicPr>
        <p:blipFill>
          <a:blip r:embed="rId2"/>
          <a:stretch>
            <a:fillRect/>
          </a:stretch>
        </p:blipFill>
        <p:spPr>
          <a:xfrm>
            <a:off x="3558054" y="2524797"/>
            <a:ext cx="2095234" cy="2554608"/>
          </a:xfrm>
          <a:prstGeom prst="rect">
            <a:avLst/>
          </a:prstGeom>
        </p:spPr>
      </p:pic>
    </p:spTree>
    <p:extLst>
      <p:ext uri="{BB962C8B-B14F-4D97-AF65-F5344CB8AC3E}">
        <p14:creationId xmlns:p14="http://schemas.microsoft.com/office/powerpoint/2010/main" val="10492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50229"/>
            <a:ext cx="8913689" cy="5007772"/>
          </a:xfrm>
        </p:spPr>
        <p:txBody>
          <a:bodyPr>
            <a:normAutofit fontScale="32500" lnSpcReduction="20000"/>
          </a:bodyPr>
          <a:lstStyle/>
          <a:p>
            <a:pPr marL="0" indent="0">
              <a:buNone/>
            </a:pPr>
            <a:r>
              <a:rPr lang="en-US" sz="8000" b="1" dirty="0"/>
              <a:t>There are at least fifteen characteristics of the small church today. </a:t>
            </a:r>
            <a:r>
              <a:rPr lang="en-US" sz="8000" dirty="0"/>
              <a:t>Regardless of denomination, these fifteen elements appear predominantly throughout the small church. </a:t>
            </a:r>
          </a:p>
          <a:p>
            <a:pPr marL="0" indent="0">
              <a:buNone/>
            </a:pPr>
            <a:endParaRPr lang="en-US" sz="5500" b="1" dirty="0"/>
          </a:p>
          <a:p>
            <a:pPr marL="0" indent="0">
              <a:buNone/>
            </a:pPr>
            <a:r>
              <a:rPr lang="en-US" sz="7200" b="1" dirty="0">
                <a:solidFill>
                  <a:srgbClr val="FF0000"/>
                </a:solidFill>
              </a:rPr>
              <a:t>IS INVOLVEMENT FOCUSED NOT QUALITY FOCUSED</a:t>
            </a:r>
            <a:r>
              <a:rPr lang="en-US" sz="7200" b="1" dirty="0"/>
              <a:t>; </a:t>
            </a:r>
          </a:p>
          <a:p>
            <a:pPr marL="0" indent="0">
              <a:buNone/>
            </a:pPr>
            <a:r>
              <a:rPr lang="en-US" sz="7200" b="1" dirty="0"/>
              <a:t>HAS FEW ENTRY POINTS INITIALLY; </a:t>
            </a:r>
          </a:p>
          <a:p>
            <a:pPr marL="0" indent="0">
              <a:buNone/>
            </a:pPr>
            <a:r>
              <a:rPr lang="en-US" sz="7200" b="1" dirty="0">
                <a:solidFill>
                  <a:srgbClr val="FF0000"/>
                </a:solidFill>
              </a:rPr>
              <a:t>PLACES THE CENTER OF ATTENTION ON A SINGLE EVENT AT A TIME</a:t>
            </a:r>
            <a:r>
              <a:rPr lang="en-US" sz="7200" b="1" dirty="0"/>
              <a:t>; </a:t>
            </a:r>
          </a:p>
          <a:p>
            <a:pPr marL="0" indent="0">
              <a:buNone/>
            </a:pPr>
            <a:r>
              <a:rPr lang="en-US" sz="7200" b="1" dirty="0"/>
              <a:t>PASTOR MAY OR MAY NOT HAVE IMPACT; </a:t>
            </a:r>
          </a:p>
          <a:p>
            <a:pPr marL="0" indent="0">
              <a:buNone/>
            </a:pPr>
            <a:r>
              <a:rPr lang="en-US" sz="7200" b="1" dirty="0">
                <a:solidFill>
                  <a:srgbClr val="FF0000"/>
                </a:solidFill>
              </a:rPr>
              <a:t>IS GUIDED BY A FEW COMMITTED PATRIARCHIAL LAY LEADERS</a:t>
            </a:r>
            <a:r>
              <a:rPr lang="en-US" sz="7200" b="1" dirty="0"/>
              <a:t>; </a:t>
            </a:r>
          </a:p>
          <a:p>
            <a:pPr marL="0" indent="0">
              <a:buNone/>
            </a:pPr>
            <a:r>
              <a:rPr lang="en-US" sz="7200" b="1" dirty="0"/>
              <a:t>GROWTH BLUEPRINT IS SMALL GROUP AND CLUSTER DESIGNED; </a:t>
            </a:r>
          </a:p>
          <a:p>
            <a:pPr marL="0" indent="0">
              <a:buNone/>
            </a:pPr>
            <a:r>
              <a:rPr lang="en-US" sz="7200" b="1" dirty="0">
                <a:solidFill>
                  <a:srgbClr val="FF0000"/>
                </a:solidFill>
              </a:rPr>
              <a:t>DRAWS PARTICIPANTS FOR A VARIETY OF REASONS</a:t>
            </a:r>
            <a:r>
              <a:rPr lang="en-US" sz="7200" b="1" dirty="0"/>
              <a:t>.</a:t>
            </a:r>
          </a:p>
        </p:txBody>
      </p:sp>
      <p:sp>
        <p:nvSpPr>
          <p:cNvPr id="3" name="Title 2"/>
          <p:cNvSpPr>
            <a:spLocks noGrp="1"/>
          </p:cNvSpPr>
          <p:nvPr>
            <p:ph type="title"/>
          </p:nvPr>
        </p:nvSpPr>
        <p:spPr>
          <a:xfrm>
            <a:off x="360586" y="247833"/>
            <a:ext cx="8418908" cy="1376573"/>
          </a:xfrm>
        </p:spPr>
        <p:txBody>
          <a:bodyPr/>
          <a:lstStyle/>
          <a:p>
            <a:r>
              <a:rPr lang="en-US" sz="4400" b="1" dirty="0">
                <a:solidFill>
                  <a:prstClr val="white"/>
                </a:solidFill>
              </a:rPr>
              <a:t>Revitalizing the 35 Participant Church: Principles &amp; Practices!</a:t>
            </a:r>
            <a:endParaRPr lang="en-US" dirty="0">
              <a:solidFill>
                <a:schemeClr val="bg1"/>
              </a:solidFill>
            </a:endParaRPr>
          </a:p>
        </p:txBody>
      </p:sp>
    </p:spTree>
    <p:extLst>
      <p:ext uri="{BB962C8B-B14F-4D97-AF65-F5344CB8AC3E}">
        <p14:creationId xmlns:p14="http://schemas.microsoft.com/office/powerpoint/2010/main" val="168596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457200"/>
            <a:ext cx="7848600" cy="1752600"/>
          </a:xfrm>
        </p:spPr>
        <p:txBody>
          <a:bodyPr/>
          <a:lstStyle/>
          <a:p>
            <a:pPr eaLnBrk="1" hangingPunct="1">
              <a:defRPr/>
            </a:pPr>
            <a:r>
              <a:rPr lang="en-US" sz="4000" b="1" dirty="0">
                <a:solidFill>
                  <a:schemeClr val="tx1"/>
                </a:solidFill>
                <a:latin typeface="Book Antiqua" charset="0"/>
                <a:cs typeface="+mj-cs"/>
              </a:rPr>
              <a:t>THE SMALL CHURCH ATTRACTS MEMBERS FOR A VARIETY OF REASONS</a:t>
            </a:r>
            <a:endParaRPr lang="en-US" sz="4000" dirty="0">
              <a:solidFill>
                <a:schemeClr val="tx1"/>
              </a:solidFill>
              <a:latin typeface="Book Antiqua" charset="0"/>
              <a:cs typeface="+mj-cs"/>
            </a:endParaRPr>
          </a:p>
        </p:txBody>
      </p:sp>
      <p:sp>
        <p:nvSpPr>
          <p:cNvPr id="41987" name="Rectangle 3"/>
          <p:cNvSpPr>
            <a:spLocks noGrp="1" noChangeArrowheads="1"/>
          </p:cNvSpPr>
          <p:nvPr>
            <p:ph type="body" idx="1"/>
          </p:nvPr>
        </p:nvSpPr>
        <p:spPr>
          <a:xfrm>
            <a:off x="228600" y="2438400"/>
            <a:ext cx="8610600" cy="4114800"/>
          </a:xfrm>
        </p:spPr>
        <p:txBody>
          <a:bodyPr/>
          <a:lstStyle/>
          <a:p>
            <a:pPr algn="just" eaLnBrk="1" hangingPunct="1">
              <a:buFontTx/>
              <a:buNone/>
              <a:defRPr/>
            </a:pPr>
            <a:r>
              <a:rPr lang="en-US" sz="2800" b="1">
                <a:solidFill>
                  <a:srgbClr val="FFFF00"/>
                </a:solidFill>
                <a:latin typeface="Book Antiqua" charset="0"/>
                <a:cs typeface="+mn-cs"/>
              </a:rPr>
              <a:t>Interviews with members of new churches reveals a variety of reasons for joining and becoming involved:</a:t>
            </a:r>
          </a:p>
          <a:p>
            <a:pPr lvl="1" algn="just" eaLnBrk="1" hangingPunct="1">
              <a:defRPr/>
            </a:pPr>
            <a:r>
              <a:rPr lang="en-US" b="1">
                <a:solidFill>
                  <a:srgbClr val="FFFF00"/>
                </a:solidFill>
                <a:latin typeface="Book Antiqua" charset="0"/>
              </a:rPr>
              <a:t>new work is exciting and rewarding</a:t>
            </a:r>
          </a:p>
          <a:p>
            <a:pPr lvl="1" algn="just" eaLnBrk="1" hangingPunct="1">
              <a:defRPr/>
            </a:pPr>
            <a:r>
              <a:rPr lang="en-US" b="1">
                <a:solidFill>
                  <a:srgbClr val="FFFF00"/>
                </a:solidFill>
                <a:latin typeface="Book Antiqua" charset="0"/>
              </a:rPr>
              <a:t>new work attracts new people</a:t>
            </a:r>
          </a:p>
          <a:p>
            <a:pPr lvl="1" algn="just" eaLnBrk="1" hangingPunct="1">
              <a:defRPr/>
            </a:pPr>
            <a:r>
              <a:rPr lang="en-US" b="1">
                <a:solidFill>
                  <a:srgbClr val="FFFF00"/>
                </a:solidFill>
                <a:latin typeface="Book Antiqua" charset="0"/>
              </a:rPr>
              <a:t>provides opportunity for involvement</a:t>
            </a:r>
          </a:p>
          <a:p>
            <a:pPr lvl="1" algn="just" eaLnBrk="1" hangingPunct="1">
              <a:defRPr/>
            </a:pPr>
            <a:r>
              <a:rPr lang="en-US" b="1">
                <a:solidFill>
                  <a:srgbClr val="FFFF00"/>
                </a:solidFill>
                <a:latin typeface="Book Antiqua" charset="0"/>
              </a:rPr>
              <a:t>allows small group involvement.</a:t>
            </a:r>
            <a:endParaRPr lang="en-US">
              <a:latin typeface="Book Antiqua" charset="0"/>
            </a:endParaRPr>
          </a:p>
          <a:p>
            <a:pPr eaLnBrk="1" hangingPunct="1">
              <a:defRPr/>
            </a:pPr>
            <a:endParaRPr lang="en-US">
              <a:cs typeface="+mn-cs"/>
            </a:endParaRPr>
          </a:p>
        </p:txBody>
      </p:sp>
      <p:pic>
        <p:nvPicPr>
          <p:cNvPr id="4" name="Picture 3"/>
          <p:cNvPicPr>
            <a:picLocks noChangeAspect="1"/>
          </p:cNvPicPr>
          <p:nvPr/>
        </p:nvPicPr>
        <p:blipFill>
          <a:blip r:embed="rId3"/>
          <a:stretch>
            <a:fillRect/>
          </a:stretch>
        </p:blipFill>
        <p:spPr>
          <a:xfrm>
            <a:off x="6913075" y="3998592"/>
            <a:ext cx="2095234" cy="2554608"/>
          </a:xfrm>
          <a:prstGeom prst="rect">
            <a:avLst/>
          </a:prstGeom>
        </p:spPr>
      </p:pic>
    </p:spTree>
    <p:extLst>
      <p:ext uri="{BB962C8B-B14F-4D97-AF65-F5344CB8AC3E}">
        <p14:creationId xmlns:p14="http://schemas.microsoft.com/office/powerpoint/2010/main" val="152937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862" y="2122069"/>
            <a:ext cx="8958138" cy="4004093"/>
          </a:xfrm>
        </p:spPr>
        <p:txBody>
          <a:bodyPr>
            <a:noAutofit/>
          </a:bodyPr>
          <a:lstStyle/>
          <a:p>
            <a:pPr marL="0" indent="0">
              <a:buNone/>
            </a:pPr>
            <a:r>
              <a:rPr lang="en-US" sz="2800" dirty="0"/>
              <a:t>For the small house of worship there are various impediments to expansion that need to be defeated if it wishes to break the hurdle in church renewal.  </a:t>
            </a:r>
            <a:r>
              <a:rPr lang="en-US" sz="2800" b="1" dirty="0"/>
              <a:t>What is of significance, is that some of the small churches strengths can also be their weaknesses. </a:t>
            </a:r>
            <a:r>
              <a:rPr lang="en-US" sz="2800" dirty="0"/>
              <a:t>I see at least eight growth impediments for those small churches desiring to break through in church renewal.</a:t>
            </a:r>
          </a:p>
        </p:txBody>
      </p:sp>
      <p:sp>
        <p:nvSpPr>
          <p:cNvPr id="3" name="Title 2"/>
          <p:cNvSpPr>
            <a:spLocks noGrp="1"/>
          </p:cNvSpPr>
          <p:nvPr>
            <p:ph type="title"/>
          </p:nvPr>
        </p:nvSpPr>
        <p:spPr>
          <a:xfrm>
            <a:off x="185862" y="23715"/>
            <a:ext cx="8766467" cy="1649696"/>
          </a:xfrm>
        </p:spPr>
        <p:txBody>
          <a:bodyPr/>
          <a:lstStyle/>
          <a:p>
            <a:r>
              <a:rPr lang="en-US" sz="4400" b="1" dirty="0">
                <a:solidFill>
                  <a:schemeClr val="bg1"/>
                </a:solidFill>
              </a:rPr>
              <a:t>GROWTH IMPEDIMENTS FOR THE SMALLER CHURCH!</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520096" y="4993623"/>
            <a:ext cx="1432233" cy="1864377"/>
          </a:xfrm>
          <a:prstGeom prst="rect">
            <a:avLst/>
          </a:prstGeom>
          <a:noFill/>
          <a:ln>
            <a:noFill/>
          </a:ln>
        </p:spPr>
      </p:pic>
    </p:spTree>
    <p:extLst>
      <p:ext uri="{BB962C8B-B14F-4D97-AF65-F5344CB8AC3E}">
        <p14:creationId xmlns:p14="http://schemas.microsoft.com/office/powerpoint/2010/main" val="697901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862" y="2122069"/>
            <a:ext cx="8958138" cy="4004093"/>
          </a:xfrm>
        </p:spPr>
        <p:txBody>
          <a:bodyPr>
            <a:noAutofit/>
          </a:bodyPr>
          <a:lstStyle/>
          <a:p>
            <a:pPr marL="0" indent="0">
              <a:buNone/>
            </a:pPr>
            <a:r>
              <a:rPr lang="en-US" sz="2000" dirty="0"/>
              <a:t>Here are the eight enlargement obstacles: </a:t>
            </a:r>
          </a:p>
          <a:p>
            <a:pPr marL="0" indent="0">
              <a:buNone/>
            </a:pPr>
            <a:endParaRPr lang="en-US" sz="2000" dirty="0"/>
          </a:p>
          <a:p>
            <a:pPr marL="0" indent="0">
              <a:buNone/>
            </a:pPr>
            <a:r>
              <a:rPr lang="en-US" sz="2000" b="1" dirty="0">
                <a:solidFill>
                  <a:srgbClr val="FF0000"/>
                </a:solidFill>
              </a:rPr>
              <a:t>THE SMALL CHURCH PLANT HAS PARTIAL OR INCOMPLETE PROGRAMMING</a:t>
            </a:r>
          </a:p>
          <a:p>
            <a:pPr marL="0" indent="0">
              <a:buNone/>
            </a:pPr>
            <a:r>
              <a:rPr lang="en-US" sz="2000" b="1" dirty="0"/>
              <a:t>THE SMALL CHURCH PLANT HAS VERY LITTLE OUTREACH OR EVANGELISM</a:t>
            </a:r>
          </a:p>
          <a:p>
            <a:pPr marL="0" indent="0">
              <a:buNone/>
            </a:pPr>
            <a:r>
              <a:rPr lang="en-US" sz="2000" b="1" dirty="0">
                <a:solidFill>
                  <a:srgbClr val="FF0000"/>
                </a:solidFill>
              </a:rPr>
              <a:t>THE SMALL CHURCH PLANT CAN REAR SMALLNESS IF IT DOES NOT KEEP A GROWTH MENTALITY CLEARLY BEFORE THE PEOPLE</a:t>
            </a:r>
            <a:r>
              <a:rPr lang="en-US" sz="2000" dirty="0"/>
              <a:t> </a:t>
            </a:r>
          </a:p>
          <a:p>
            <a:pPr marL="0" indent="0">
              <a:buNone/>
            </a:pPr>
            <a:r>
              <a:rPr lang="en-US" sz="2000" b="1" dirty="0"/>
              <a:t>THE SMALL CHURCH PLANT CAN EXHIBIT AFTER THE INITIAL FUNDS RUN OUT TO LAUNCH THE CHURCH, SWIFT AND STEADY PASTORAL TRANSITION. </a:t>
            </a:r>
          </a:p>
        </p:txBody>
      </p:sp>
      <p:sp>
        <p:nvSpPr>
          <p:cNvPr id="3" name="Title 2"/>
          <p:cNvSpPr>
            <a:spLocks noGrp="1"/>
          </p:cNvSpPr>
          <p:nvPr>
            <p:ph type="title"/>
          </p:nvPr>
        </p:nvSpPr>
        <p:spPr>
          <a:xfrm>
            <a:off x="185862" y="23715"/>
            <a:ext cx="8766467" cy="1649696"/>
          </a:xfrm>
        </p:spPr>
        <p:txBody>
          <a:bodyPr/>
          <a:lstStyle/>
          <a:p>
            <a:r>
              <a:rPr lang="en-US" sz="4400" b="1" dirty="0">
                <a:solidFill>
                  <a:schemeClr val="bg1"/>
                </a:solidFill>
              </a:rPr>
              <a:t>GROWTH IMPEDIMENTS FOR THE SMALLER CHURCH!</a:t>
            </a:r>
          </a:p>
        </p:txBody>
      </p:sp>
    </p:spTree>
    <p:extLst>
      <p:ext uri="{BB962C8B-B14F-4D97-AF65-F5344CB8AC3E}">
        <p14:creationId xmlns:p14="http://schemas.microsoft.com/office/powerpoint/2010/main" val="132400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862" y="2122069"/>
            <a:ext cx="8958138" cy="4004093"/>
          </a:xfrm>
        </p:spPr>
        <p:txBody>
          <a:bodyPr>
            <a:noAutofit/>
          </a:bodyPr>
          <a:lstStyle/>
          <a:p>
            <a:pPr marL="0" indent="0">
              <a:buNone/>
            </a:pPr>
            <a:r>
              <a:rPr lang="en-US" sz="2000" dirty="0"/>
              <a:t>Here are the eight enlargement obstacles: </a:t>
            </a:r>
          </a:p>
          <a:p>
            <a:pPr marL="0" indent="0">
              <a:buNone/>
            </a:pPr>
            <a:endParaRPr lang="en-US" sz="2000" dirty="0"/>
          </a:p>
          <a:p>
            <a:pPr marL="0" indent="0">
              <a:buNone/>
            </a:pPr>
            <a:r>
              <a:rPr lang="en-US" sz="2000" b="1" dirty="0">
                <a:solidFill>
                  <a:srgbClr val="FF0000"/>
                </a:solidFill>
              </a:rPr>
              <a:t>THE SMALL CHURCH PLANT CAN BEGIN TO GROW A TOUGH CRUSTED LEADERSHIP TEAM </a:t>
            </a:r>
          </a:p>
          <a:p>
            <a:pPr marL="0" indent="0">
              <a:buNone/>
            </a:pPr>
            <a:r>
              <a:rPr lang="en-US" sz="2000" b="1" dirty="0"/>
              <a:t>THE SMALL CHURCH PLANT DICTATES MERE EXSISTENCE FINANCAL PROCEDURES</a:t>
            </a:r>
          </a:p>
          <a:p>
            <a:pPr marL="0" indent="0">
              <a:buNone/>
            </a:pPr>
            <a:r>
              <a:rPr lang="en-US" sz="2000" b="1" dirty="0">
                <a:solidFill>
                  <a:srgbClr val="FF0000"/>
                </a:solidFill>
              </a:rPr>
              <a:t>THE SMALL CHURCH PLANT EXHABITS TO THEIR TARGET AREA INSUFFICIENT AMENITIES AND SERVICES</a:t>
            </a:r>
          </a:p>
          <a:p>
            <a:pPr marL="0" indent="0">
              <a:buNone/>
            </a:pPr>
            <a:r>
              <a:rPr lang="en-US" sz="2000" b="1" dirty="0"/>
              <a:t>IN THE SMALL CHURCH PLANT FAMILIARITY OF SMALL GROUP BECOMES TOO FAMILURE</a:t>
            </a:r>
          </a:p>
        </p:txBody>
      </p:sp>
      <p:sp>
        <p:nvSpPr>
          <p:cNvPr id="3" name="Title 2"/>
          <p:cNvSpPr>
            <a:spLocks noGrp="1"/>
          </p:cNvSpPr>
          <p:nvPr>
            <p:ph type="title"/>
          </p:nvPr>
        </p:nvSpPr>
        <p:spPr>
          <a:xfrm>
            <a:off x="185862" y="23715"/>
            <a:ext cx="8766467" cy="1649696"/>
          </a:xfrm>
        </p:spPr>
        <p:txBody>
          <a:bodyPr/>
          <a:lstStyle/>
          <a:p>
            <a:r>
              <a:rPr lang="en-US" sz="4400" b="1" dirty="0">
                <a:solidFill>
                  <a:schemeClr val="bg1"/>
                </a:solidFill>
              </a:rPr>
              <a:t>GROWTH IMPEDIMENTS FOR THE SMALLER CHURCH!</a:t>
            </a:r>
          </a:p>
        </p:txBody>
      </p:sp>
    </p:spTree>
    <p:extLst>
      <p:ext uri="{BB962C8B-B14F-4D97-AF65-F5344CB8AC3E}">
        <p14:creationId xmlns:p14="http://schemas.microsoft.com/office/powerpoint/2010/main" val="3122605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25009"/>
            <a:ext cx="8805015" cy="4650654"/>
          </a:xfrm>
        </p:spPr>
        <p:txBody>
          <a:bodyPr>
            <a:noAutofit/>
          </a:bodyPr>
          <a:lstStyle/>
          <a:p>
            <a:pPr marL="0" indent="0">
              <a:buNone/>
            </a:pPr>
            <a:r>
              <a:rPr lang="en-US" sz="3600" dirty="0"/>
              <a:t>Since one quarter of the Protestant churches in the United States and Canada average fewer than thirty-five at worship, what can we find are the strengths of these congregations? </a:t>
            </a:r>
          </a:p>
          <a:p>
            <a:pPr marL="0" indent="0">
              <a:buNone/>
            </a:pPr>
            <a:endParaRPr lang="en-US" sz="3600" dirty="0"/>
          </a:p>
          <a:p>
            <a:pPr marL="0" indent="0">
              <a:buNone/>
            </a:pPr>
            <a:r>
              <a:rPr lang="en-US" sz="3600" dirty="0"/>
              <a:t>I believe there are at least nine strengths.</a:t>
            </a:r>
          </a:p>
        </p:txBody>
      </p:sp>
      <p:sp>
        <p:nvSpPr>
          <p:cNvPr id="3" name="Title 2"/>
          <p:cNvSpPr>
            <a:spLocks noGrp="1"/>
          </p:cNvSpPr>
          <p:nvPr>
            <p:ph type="title"/>
          </p:nvPr>
        </p:nvSpPr>
        <p:spPr>
          <a:xfrm>
            <a:off x="688490" y="247833"/>
            <a:ext cx="7756263" cy="1376573"/>
          </a:xfrm>
        </p:spPr>
        <p:txBody>
          <a:bodyPr/>
          <a:lstStyle/>
          <a:p>
            <a:r>
              <a:rPr lang="en-US" sz="3200" b="1" dirty="0">
                <a:solidFill>
                  <a:schemeClr val="bg1"/>
                </a:solidFill>
              </a:rPr>
              <a:t>SO WHAT ARE THE STRENGTHS OF A SMALL CHURCH ?</a:t>
            </a:r>
          </a:p>
        </p:txBody>
      </p:sp>
    </p:spTree>
    <p:extLst>
      <p:ext uri="{BB962C8B-B14F-4D97-AF65-F5344CB8AC3E}">
        <p14:creationId xmlns:p14="http://schemas.microsoft.com/office/powerpoint/2010/main" val="241119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310" y="2025009"/>
            <a:ext cx="8805015" cy="4650654"/>
          </a:xfrm>
        </p:spPr>
        <p:txBody>
          <a:bodyPr>
            <a:noAutofit/>
          </a:bodyPr>
          <a:lstStyle/>
          <a:p>
            <a:pPr marL="0" indent="0">
              <a:buNone/>
            </a:pPr>
            <a:r>
              <a:rPr lang="en-US" sz="2000" b="1" dirty="0"/>
              <a:t>THE STRENGTH OF A HIGH DEGREE OF LAY OWNERSHIP</a:t>
            </a:r>
          </a:p>
          <a:p>
            <a:pPr marL="0" indent="0">
              <a:buNone/>
            </a:pPr>
            <a:r>
              <a:rPr lang="en-US" sz="2000" dirty="0"/>
              <a:t>THE STRENGTH OF POSSESSING A VISION FOR REACHING THE COMMUNITY </a:t>
            </a:r>
          </a:p>
          <a:p>
            <a:pPr marL="0" indent="0">
              <a:buNone/>
            </a:pPr>
            <a:r>
              <a:rPr lang="en-US" sz="2000" b="1" dirty="0"/>
              <a:t>THE STRENGTH OF HAVING A HARD WORKING AND DEDICATED PASTOR</a:t>
            </a:r>
          </a:p>
          <a:p>
            <a:pPr marL="0" indent="0">
              <a:buNone/>
            </a:pPr>
            <a:r>
              <a:rPr lang="en-US" sz="2000" dirty="0"/>
              <a:t>THE STRENGTH OF A SUPPORTIVE PASTOR'S WIFE </a:t>
            </a:r>
          </a:p>
          <a:p>
            <a:pPr marL="0" indent="0">
              <a:buNone/>
            </a:pPr>
            <a:r>
              <a:rPr lang="en-US" sz="2000" b="1" dirty="0"/>
              <a:t>THE STRENGTH OF DEDICATED LAY LEADERSHIP INVESTMENT</a:t>
            </a:r>
          </a:p>
          <a:p>
            <a:pPr marL="0" indent="0">
              <a:buNone/>
            </a:pPr>
            <a:r>
              <a:rPr lang="en-US" sz="2000" dirty="0"/>
              <a:t>THE STRENGTH OF AMPLE FACILITY FOR THE PRESENT AND NEAR FUTURE </a:t>
            </a:r>
          </a:p>
          <a:p>
            <a:pPr marL="0" indent="0">
              <a:buNone/>
            </a:pPr>
            <a:r>
              <a:rPr lang="en-US" sz="2000" b="1" dirty="0"/>
              <a:t>THE STRENGTH OF CORRECT METHODOLOGY</a:t>
            </a:r>
          </a:p>
          <a:p>
            <a:pPr marL="0" indent="0">
              <a:buNone/>
            </a:pPr>
            <a:r>
              <a:rPr lang="en-US" sz="2000" dirty="0"/>
              <a:t>THE STRENGTH OF FELLOWSHIP</a:t>
            </a:r>
          </a:p>
          <a:p>
            <a:pPr marL="0" indent="0">
              <a:buNone/>
            </a:pPr>
            <a:r>
              <a:rPr lang="en-US" sz="2000" b="1" dirty="0"/>
              <a:t>THE STRENGTH OF BAPTISM</a:t>
            </a:r>
          </a:p>
        </p:txBody>
      </p:sp>
      <p:sp>
        <p:nvSpPr>
          <p:cNvPr id="3" name="Title 2"/>
          <p:cNvSpPr>
            <a:spLocks noGrp="1"/>
          </p:cNvSpPr>
          <p:nvPr>
            <p:ph type="title"/>
          </p:nvPr>
        </p:nvSpPr>
        <p:spPr>
          <a:xfrm>
            <a:off x="688490" y="247833"/>
            <a:ext cx="7756263" cy="1376573"/>
          </a:xfrm>
        </p:spPr>
        <p:txBody>
          <a:bodyPr/>
          <a:lstStyle/>
          <a:p>
            <a:r>
              <a:rPr lang="en-US" sz="3200" b="1" dirty="0">
                <a:solidFill>
                  <a:schemeClr val="bg1"/>
                </a:solidFill>
              </a:rPr>
              <a:t>SO WHAT ARE THE STRENGTHS OF A SMALL CHURCH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520096" y="4993623"/>
            <a:ext cx="1432233" cy="1864377"/>
          </a:xfrm>
          <a:prstGeom prst="rect">
            <a:avLst/>
          </a:prstGeom>
          <a:noFill/>
          <a:ln>
            <a:noFill/>
          </a:ln>
        </p:spPr>
      </p:pic>
    </p:spTree>
    <p:extLst>
      <p:ext uri="{BB962C8B-B14F-4D97-AF65-F5344CB8AC3E}">
        <p14:creationId xmlns:p14="http://schemas.microsoft.com/office/powerpoint/2010/main" val="335726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621" y="2248347"/>
            <a:ext cx="8650542" cy="4478800"/>
          </a:xfrm>
        </p:spPr>
        <p:txBody>
          <a:bodyPr>
            <a:normAutofit fontScale="25000" lnSpcReduction="20000"/>
          </a:bodyPr>
          <a:lstStyle/>
          <a:p>
            <a:pPr marL="0" indent="0">
              <a:buNone/>
            </a:pPr>
            <a:r>
              <a:rPr lang="en-US" sz="9600" dirty="0"/>
              <a:t>There are at least eight major factors that influence the capability of the small church to survive. The small church:</a:t>
            </a:r>
          </a:p>
          <a:p>
            <a:pPr marL="0" indent="0">
              <a:buNone/>
            </a:pPr>
            <a:r>
              <a:rPr lang="en-US" sz="9600" dirty="0"/>
              <a:t>1.	Is not a branch office</a:t>
            </a:r>
          </a:p>
          <a:p>
            <a:pPr marL="0" indent="0">
              <a:buNone/>
            </a:pPr>
            <a:r>
              <a:rPr lang="en-US" sz="9600" dirty="0"/>
              <a:t>2.	It reinforces community</a:t>
            </a:r>
          </a:p>
          <a:p>
            <a:pPr marL="0" indent="0">
              <a:buNone/>
            </a:pPr>
            <a:r>
              <a:rPr lang="en-US" sz="9600" dirty="0"/>
              <a:t>3.	It's subsidies increase vulnerability</a:t>
            </a:r>
          </a:p>
          <a:p>
            <a:pPr marL="0" indent="0">
              <a:buNone/>
            </a:pPr>
            <a:r>
              <a:rPr lang="en-US" sz="9600" dirty="0"/>
              <a:t>4.	It is a socialization factor</a:t>
            </a:r>
          </a:p>
          <a:p>
            <a:pPr marL="0" indent="0">
              <a:buNone/>
            </a:pPr>
            <a:r>
              <a:rPr lang="en-US" sz="9600" dirty="0"/>
              <a:t>5.	It displays the Importance of shared experiences</a:t>
            </a:r>
          </a:p>
          <a:p>
            <a:pPr marL="0" indent="0">
              <a:buNone/>
            </a:pPr>
            <a:r>
              <a:rPr lang="en-US" sz="9600" dirty="0"/>
              <a:t>6.	It shows distinctively the centrality of worship</a:t>
            </a:r>
          </a:p>
          <a:p>
            <a:pPr marL="0" indent="0">
              <a:buNone/>
            </a:pPr>
            <a:r>
              <a:rPr lang="en-US" sz="9600" dirty="0"/>
              <a:t>7.	It is a lay-dominated institution</a:t>
            </a:r>
          </a:p>
          <a:p>
            <a:pPr marL="0" indent="0">
              <a:buNone/>
            </a:pPr>
            <a:r>
              <a:rPr lang="en-US" sz="9600" dirty="0"/>
              <a:t>8.	The members institutional commitment is directed as a 	whole rather than toward any one component.</a:t>
            </a:r>
          </a:p>
          <a:p>
            <a:pPr marL="0" indent="0">
              <a:buNone/>
            </a:pPr>
            <a:r>
              <a:rPr lang="en-US" sz="9600" dirty="0"/>
              <a:t> </a:t>
            </a:r>
          </a:p>
          <a:p>
            <a:pPr marL="0" indent="0">
              <a:buNone/>
            </a:pPr>
            <a:r>
              <a:rPr lang="en-US" sz="9600" dirty="0"/>
              <a:t> </a:t>
            </a:r>
          </a:p>
          <a:p>
            <a:pPr marL="0" indent="0">
              <a:buNone/>
            </a:pPr>
            <a:endParaRPr lang="en-US" dirty="0"/>
          </a:p>
        </p:txBody>
      </p:sp>
      <p:sp>
        <p:nvSpPr>
          <p:cNvPr id="3" name="Title 2"/>
          <p:cNvSpPr>
            <a:spLocks noGrp="1"/>
          </p:cNvSpPr>
          <p:nvPr>
            <p:ph type="title"/>
          </p:nvPr>
        </p:nvSpPr>
        <p:spPr>
          <a:xfrm>
            <a:off x="688490" y="247833"/>
            <a:ext cx="7756263" cy="1376573"/>
          </a:xfrm>
        </p:spPr>
        <p:txBody>
          <a:bodyPr/>
          <a:lstStyle/>
          <a:p>
            <a:r>
              <a:rPr lang="en-US" dirty="0">
                <a:solidFill>
                  <a:schemeClr val="bg1"/>
                </a:solidFill>
              </a:rPr>
              <a:t>Church Revitalization in the Small Church!</a:t>
            </a:r>
          </a:p>
        </p:txBody>
      </p:sp>
    </p:spTree>
    <p:extLst>
      <p:ext uri="{BB962C8B-B14F-4D97-AF65-F5344CB8AC3E}">
        <p14:creationId xmlns:p14="http://schemas.microsoft.com/office/powerpoint/2010/main" val="250406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785" y="2085429"/>
            <a:ext cx="8719196" cy="4772572"/>
          </a:xfrm>
        </p:spPr>
        <p:txBody>
          <a:bodyPr>
            <a:normAutofit fontScale="92500" lnSpcReduction="10000"/>
          </a:bodyPr>
          <a:lstStyle/>
          <a:p>
            <a:pPr marL="0" indent="0">
              <a:buNone/>
            </a:pPr>
            <a:r>
              <a:rPr lang="en-US" dirty="0"/>
              <a:t>For the small church aspiring to crack the barrier in church enlargement at least 7 intentional actions should be considered. </a:t>
            </a:r>
          </a:p>
          <a:p>
            <a:pPr marL="0" indent="0">
              <a:buNone/>
            </a:pPr>
            <a:r>
              <a:rPr lang="en-US" sz="2200" b="1" dirty="0"/>
              <a:t>REQUIRES CHANGES IN PASTORAL LEADERSHIP PATTERNS</a:t>
            </a:r>
          </a:p>
          <a:p>
            <a:pPr marL="0" indent="0">
              <a:buNone/>
            </a:pPr>
            <a:r>
              <a:rPr lang="en-US" sz="2200" b="1" dirty="0">
                <a:solidFill>
                  <a:srgbClr val="FF0000"/>
                </a:solidFill>
              </a:rPr>
              <a:t>REQUIRES CHANGES IN ORGANIZATIONAL FORMATION</a:t>
            </a:r>
          </a:p>
          <a:p>
            <a:pPr marL="0" indent="0">
              <a:buNone/>
            </a:pPr>
            <a:r>
              <a:rPr lang="en-US" sz="2200" b="1" dirty="0"/>
              <a:t>REQUIRES CHANGES IN HOW NEW MEMBERS ARE INCORPORATED INTO THE WORK</a:t>
            </a:r>
          </a:p>
          <a:p>
            <a:pPr marL="0" indent="0">
              <a:buNone/>
            </a:pPr>
            <a:r>
              <a:rPr lang="en-US" sz="2200" b="1" dirty="0">
                <a:solidFill>
                  <a:srgbClr val="FF0000"/>
                </a:solidFill>
              </a:rPr>
              <a:t>REQUIRES CHANGES IN THE NEW CHURCHES OUTREACH STRATEGIES</a:t>
            </a:r>
          </a:p>
          <a:p>
            <a:pPr marL="0" indent="0">
              <a:buNone/>
            </a:pPr>
            <a:r>
              <a:rPr lang="en-US" sz="2200" b="1" dirty="0"/>
              <a:t>REQUIRES CHANGES IN THE BUDGET AND FINANCIAL POLICIES OF THE NEW CHURCH</a:t>
            </a:r>
          </a:p>
          <a:p>
            <a:pPr marL="0" indent="0">
              <a:buNone/>
            </a:pPr>
            <a:r>
              <a:rPr lang="en-US" sz="2200" b="1" dirty="0">
                <a:solidFill>
                  <a:srgbClr val="FF0000"/>
                </a:solidFill>
              </a:rPr>
              <a:t>REQUIRES CHANGES IN THE WAY THE NEW CHURCH FUNCTIONS IN REGARD TO BUSINESS PROCEDURES</a:t>
            </a:r>
          </a:p>
          <a:p>
            <a:pPr marL="0" indent="0">
              <a:buNone/>
            </a:pPr>
            <a:r>
              <a:rPr lang="en-US" sz="2200" b="1" dirty="0"/>
              <a:t>REQUIRES CHANGES IN THE NEW CHURCHES LAY LEADERSHIP PATTERNS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a:xfrm>
            <a:off x="291785" y="247833"/>
            <a:ext cx="8564721" cy="1376573"/>
          </a:xfrm>
        </p:spPr>
        <p:txBody>
          <a:bodyPr/>
          <a:lstStyle/>
          <a:p>
            <a:r>
              <a:rPr lang="en-US" sz="3600" b="1" dirty="0">
                <a:solidFill>
                  <a:schemeClr val="tx1"/>
                </a:solidFill>
              </a:rPr>
              <a:t>SEVEN INTENTIONAL ACTIONS </a:t>
            </a:r>
            <a:br>
              <a:rPr lang="en-US" sz="3600" b="1" dirty="0">
                <a:solidFill>
                  <a:schemeClr val="bg1"/>
                </a:solidFill>
              </a:rPr>
            </a:br>
            <a:r>
              <a:rPr lang="en-US" sz="3600" b="1" dirty="0">
                <a:solidFill>
                  <a:schemeClr val="bg1"/>
                </a:solidFill>
              </a:rPr>
              <a:t>For Church Revitalization in the Small Church!</a:t>
            </a:r>
          </a:p>
        </p:txBody>
      </p:sp>
    </p:spTree>
    <p:extLst>
      <p:ext uri="{BB962C8B-B14F-4D97-AF65-F5344CB8AC3E}">
        <p14:creationId xmlns:p14="http://schemas.microsoft.com/office/powerpoint/2010/main" val="1380485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78412" y="317861"/>
            <a:ext cx="7696200" cy="1046646"/>
          </a:xfrm>
        </p:spPr>
        <p:txBody>
          <a:bodyPr/>
          <a:lstStyle/>
          <a:p>
            <a:r>
              <a:rPr lang="en-US" dirty="0">
                <a:solidFill>
                  <a:schemeClr val="bg1"/>
                </a:solidFill>
              </a:rPr>
              <a:t>Church Revitalization in the Small Church!</a:t>
            </a:r>
            <a:endParaRPr lang="en-US" dirty="0">
              <a:latin typeface="Arial" charset="0"/>
            </a:endParaRPr>
          </a:p>
        </p:txBody>
      </p:sp>
      <p:sp>
        <p:nvSpPr>
          <p:cNvPr id="18435" name="Content Placeholder 2"/>
          <p:cNvSpPr>
            <a:spLocks noGrp="1"/>
          </p:cNvSpPr>
          <p:nvPr>
            <p:ph idx="1"/>
          </p:nvPr>
        </p:nvSpPr>
        <p:spPr>
          <a:xfrm>
            <a:off x="457200" y="2215635"/>
            <a:ext cx="8458200" cy="4181989"/>
          </a:xfrm>
        </p:spPr>
        <p:txBody>
          <a:bodyPr/>
          <a:lstStyle/>
          <a:p>
            <a:pPr>
              <a:buFont typeface="Wingdings" charset="0"/>
              <a:buNone/>
            </a:pPr>
            <a:r>
              <a:rPr lang="en-US" sz="3600" b="1" dirty="0">
                <a:solidFill>
                  <a:srgbClr val="660066"/>
                </a:solidFill>
                <a:latin typeface="Arial" charset="0"/>
              </a:rPr>
              <a:t>   One important ingredient to learn while you are just starting out to renew your church:</a:t>
            </a:r>
          </a:p>
          <a:p>
            <a:endParaRPr lang="en-US" b="1" dirty="0">
              <a:latin typeface="Arial" charset="0"/>
            </a:endParaRPr>
          </a:p>
          <a:p>
            <a:pPr marL="0" indent="0">
              <a:buNone/>
            </a:pPr>
            <a:r>
              <a:rPr lang="en-US" sz="3600" b="1" dirty="0">
                <a:latin typeface="Arial" charset="0"/>
              </a:rPr>
              <a:t>Seek to Continually Build Momentum in Your Church</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20096" y="4993623"/>
            <a:ext cx="1432233" cy="1864377"/>
          </a:xfrm>
          <a:prstGeom prst="rect">
            <a:avLst/>
          </a:prstGeom>
          <a:noFill/>
          <a:ln>
            <a:noFill/>
          </a:ln>
        </p:spPr>
      </p:pic>
    </p:spTree>
    <p:extLst>
      <p:ext uri="{BB962C8B-B14F-4D97-AF65-F5344CB8AC3E}">
        <p14:creationId xmlns:p14="http://schemas.microsoft.com/office/powerpoint/2010/main" val="28828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3BF88-47B1-DFEA-0031-DAEF52008D38}"/>
              </a:ext>
            </a:extLst>
          </p:cNvPr>
          <p:cNvPicPr>
            <a:picLocks noChangeAspect="1"/>
          </p:cNvPicPr>
          <p:nvPr/>
        </p:nvPicPr>
        <p:blipFill>
          <a:blip r:embed="rId2"/>
          <a:stretch>
            <a:fillRect/>
          </a:stretch>
        </p:blipFill>
        <p:spPr>
          <a:xfrm>
            <a:off x="4534280" y="857251"/>
            <a:ext cx="1497648" cy="2283081"/>
          </a:xfrm>
          <a:prstGeom prst="rect">
            <a:avLst/>
          </a:prstGeom>
        </p:spPr>
      </p:pic>
      <p:pic>
        <p:nvPicPr>
          <p:cNvPr id="5" name="Picture 4">
            <a:extLst>
              <a:ext uri="{FF2B5EF4-FFF2-40B4-BE49-F238E27FC236}">
                <a16:creationId xmlns:a16="http://schemas.microsoft.com/office/drawing/2014/main" id="{5B83AC0C-E474-3DAB-F5DA-47F3169F7EB0}"/>
              </a:ext>
            </a:extLst>
          </p:cNvPr>
          <p:cNvPicPr>
            <a:picLocks noChangeAspect="1"/>
          </p:cNvPicPr>
          <p:nvPr/>
        </p:nvPicPr>
        <p:blipFill>
          <a:blip r:embed="rId3"/>
          <a:stretch>
            <a:fillRect/>
          </a:stretch>
        </p:blipFill>
        <p:spPr>
          <a:xfrm>
            <a:off x="1481447" y="857250"/>
            <a:ext cx="1537138" cy="2286000"/>
          </a:xfrm>
          <a:prstGeom prst="rect">
            <a:avLst/>
          </a:prstGeom>
        </p:spPr>
      </p:pic>
      <p:pic>
        <p:nvPicPr>
          <p:cNvPr id="1026" name="Picture 2" descr="Breaking the Huddle: How Your Community Can Grow Its Witness">
            <a:extLst>
              <a:ext uri="{FF2B5EF4-FFF2-40B4-BE49-F238E27FC236}">
                <a16:creationId xmlns:a16="http://schemas.microsoft.com/office/drawing/2014/main" id="{3D4DF8AA-F152-92E7-5028-E08B6D8FA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585" y="857251"/>
            <a:ext cx="1537138" cy="23110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nning the Revitalization Flame: Leading Your Church from Smoldering Embers to Revival Fire">
            <a:extLst>
              <a:ext uri="{FF2B5EF4-FFF2-40B4-BE49-F238E27FC236}">
                <a16:creationId xmlns:a16="http://schemas.microsoft.com/office/drawing/2014/main" id="{6604237F-7B25-96C8-A802-23267C0856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292" y="3168257"/>
            <a:ext cx="1547428" cy="22348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Zero to 80: Innovative Ideas for Planting and Accelerating Church Growth">
            <a:extLst>
              <a:ext uri="{FF2B5EF4-FFF2-40B4-BE49-F238E27FC236}">
                <a16:creationId xmlns:a16="http://schemas.microsoft.com/office/drawing/2014/main" id="{25B3C76C-DF9B-EC04-B985-3B1275925F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3" y="3140332"/>
            <a:ext cx="1490663" cy="22644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Unwavering Pastor: Leading the Church with Grace in Divisive Times (Biblical wisdom to help ministry leaders cope with church division and leadership stress)">
            <a:extLst>
              <a:ext uri="{FF2B5EF4-FFF2-40B4-BE49-F238E27FC236}">
                <a16:creationId xmlns:a16="http://schemas.microsoft.com/office/drawing/2014/main" id="{9E84B31B-1C21-F95C-3ED1-87C88EFA2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6" y="857250"/>
            <a:ext cx="149066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Increasing Church Capacity Guidebook: Building &amp; Linking the 18 Systems">
            <a:extLst>
              <a:ext uri="{FF2B5EF4-FFF2-40B4-BE49-F238E27FC236}">
                <a16:creationId xmlns:a16="http://schemas.microsoft.com/office/drawing/2014/main" id="{CD5CD522-EC9D-113A-E8FA-B5BDD28460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0017" y="3142141"/>
            <a:ext cx="1481909" cy="2234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30059F1-9FD3-3F95-C797-FC3155C01E5D}"/>
              </a:ext>
            </a:extLst>
          </p:cNvPr>
          <p:cNvPicPr>
            <a:picLocks noChangeAspect="1"/>
          </p:cNvPicPr>
          <p:nvPr/>
        </p:nvPicPr>
        <p:blipFill>
          <a:blip r:embed="rId9"/>
          <a:stretch>
            <a:fillRect/>
          </a:stretch>
        </p:blipFill>
        <p:spPr>
          <a:xfrm>
            <a:off x="6029908" y="3140331"/>
            <a:ext cx="1486541" cy="2234868"/>
          </a:xfrm>
          <a:prstGeom prst="rect">
            <a:avLst/>
          </a:prstGeom>
        </p:spPr>
      </p:pic>
      <p:pic>
        <p:nvPicPr>
          <p:cNvPr id="1042" name="Picture 18" descr="Church GameChanger: Five Essentials for Revitalization by [Dr. Steve Smith]">
            <a:extLst>
              <a:ext uri="{FF2B5EF4-FFF2-40B4-BE49-F238E27FC236}">
                <a16:creationId xmlns:a16="http://schemas.microsoft.com/office/drawing/2014/main" id="{8C16F8F2-D5DE-038F-4FC5-41C2A3AC68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5943" y="3140332"/>
            <a:ext cx="1547428" cy="2262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37F24EE4-815C-C592-EC71-FCDA92E3C5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9908" y="857250"/>
            <a:ext cx="1529632" cy="22812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ponsored Ad - Rebooting.Church: The Future of Church - &quot;Digital-Church&quot; - Starts Here! (The Future of Church Series)">
            <a:extLst>
              <a:ext uri="{FF2B5EF4-FFF2-40B4-BE49-F238E27FC236}">
                <a16:creationId xmlns:a16="http://schemas.microsoft.com/office/drawing/2014/main" id="{4AAFB6B3-B7F6-C857-DA09-29FE5ED6F0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7043" y="857250"/>
            <a:ext cx="1547739" cy="23110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onsored Ad - The Post-Quarantine Church: Six Urgent Challenges and Opportunities That Will Determine the Future of Your ...">
            <a:extLst>
              <a:ext uri="{FF2B5EF4-FFF2-40B4-BE49-F238E27FC236}">
                <a16:creationId xmlns:a16="http://schemas.microsoft.com/office/drawing/2014/main" id="{124D7C9F-A3CB-1502-9F4B-B0BB949CF6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80680" y="3138520"/>
            <a:ext cx="1535115" cy="226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315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06375"/>
            <a:ext cx="9144000" cy="533400"/>
          </a:xfrm>
        </p:spPr>
        <p:txBody>
          <a:bodyPr/>
          <a:lstStyle/>
          <a:p>
            <a:r>
              <a:rPr lang="en-US" sz="2800" b="1" dirty="0">
                <a:solidFill>
                  <a:srgbClr val="FFFF00"/>
                </a:solidFill>
                <a:latin typeface="Arial" charset="0"/>
              </a:rPr>
              <a:t>Prayer: the Often Overlooked Revitalization Tool!</a:t>
            </a:r>
          </a:p>
        </p:txBody>
      </p:sp>
      <p:sp>
        <p:nvSpPr>
          <p:cNvPr id="19459" name="Content Placeholder 2"/>
          <p:cNvSpPr>
            <a:spLocks noGrp="1"/>
          </p:cNvSpPr>
          <p:nvPr>
            <p:ph idx="1"/>
          </p:nvPr>
        </p:nvSpPr>
        <p:spPr>
          <a:xfrm>
            <a:off x="228600" y="739775"/>
            <a:ext cx="8915400" cy="6118225"/>
          </a:xfrm>
        </p:spPr>
        <p:txBody>
          <a:bodyPr/>
          <a:lstStyle/>
          <a:p>
            <a:pPr marL="0" indent="0">
              <a:buNone/>
            </a:pPr>
            <a:r>
              <a:rPr lang="en-US" sz="2800" b="1" dirty="0">
                <a:solidFill>
                  <a:schemeClr val="tx1"/>
                </a:solidFill>
                <a:latin typeface="Book Antiqua" charset="0"/>
              </a:rPr>
              <a:t>It ought to go without saying but here is the first thing you need to do and it ought to be the last thing you hear from me today!</a:t>
            </a:r>
          </a:p>
          <a:p>
            <a:pPr marL="0" indent="0">
              <a:buNone/>
            </a:pPr>
            <a:r>
              <a:rPr lang="en-US" sz="2800" b="1" dirty="0">
                <a:solidFill>
                  <a:srgbClr val="FFFF00"/>
                </a:solidFill>
                <a:latin typeface="Book Antiqua" charset="0"/>
              </a:rPr>
              <a:t>Pray and teach your people to pray. </a:t>
            </a:r>
          </a:p>
          <a:p>
            <a:pPr marL="0" indent="0">
              <a:buNone/>
            </a:pPr>
            <a:r>
              <a:rPr lang="en-US" sz="2800" b="1" dirty="0">
                <a:solidFill>
                  <a:srgbClr val="FF0000"/>
                </a:solidFill>
                <a:latin typeface="Book Antiqua" charset="0"/>
              </a:rPr>
              <a:t>Stop talking about it and start actually praying at prayer meetings. </a:t>
            </a:r>
          </a:p>
          <a:p>
            <a:pPr marL="0" indent="0">
              <a:buNone/>
            </a:pPr>
            <a:r>
              <a:rPr lang="en-US" sz="2800" b="1" dirty="0">
                <a:solidFill>
                  <a:srgbClr val="FFFF00"/>
                </a:solidFill>
                <a:latin typeface="Book Antiqua" charset="0"/>
              </a:rPr>
              <a:t>Keep preaching about prayer and model prayer during your preaching. </a:t>
            </a:r>
          </a:p>
          <a:p>
            <a:pPr marL="0" indent="0">
              <a:buNone/>
            </a:pPr>
            <a:r>
              <a:rPr lang="en-US" sz="2800" b="1" dirty="0">
                <a:solidFill>
                  <a:srgbClr val="FF0000"/>
                </a:solidFill>
                <a:latin typeface="Book Antiqua" charset="0"/>
              </a:rPr>
              <a:t>Have a prayer list and pray through it. </a:t>
            </a:r>
          </a:p>
          <a:p>
            <a:pPr marL="0" indent="0">
              <a:buNone/>
            </a:pPr>
            <a:r>
              <a:rPr lang="en-US" sz="2800" b="1" dirty="0">
                <a:solidFill>
                  <a:srgbClr val="FFFF00"/>
                </a:solidFill>
                <a:latin typeface="Book Antiqua" charset="0"/>
              </a:rPr>
              <a:t>Develop a ministry that prays for all other ministries. </a:t>
            </a:r>
          </a:p>
          <a:p>
            <a:pPr marL="0" indent="0">
              <a:buNone/>
            </a:pPr>
            <a:r>
              <a:rPr lang="en-US" sz="2800" b="1" dirty="0">
                <a:solidFill>
                  <a:srgbClr val="FF0000"/>
                </a:solidFill>
                <a:latin typeface="Book Antiqua" charset="0"/>
              </a:rPr>
              <a:t>Be a leader that models prayer.</a:t>
            </a:r>
          </a:p>
          <a:p>
            <a:pPr marL="0" indent="0">
              <a:buNone/>
            </a:pPr>
            <a:endParaRPr lang="en-US" dirty="0">
              <a:solidFill>
                <a:srgbClr val="FF0000"/>
              </a:solidFill>
              <a:latin typeface="Arial" charset="0"/>
            </a:endParaRPr>
          </a:p>
        </p:txBody>
      </p:sp>
    </p:spTree>
    <p:extLst>
      <p:ext uri="{BB962C8B-B14F-4D97-AF65-F5344CB8AC3E}">
        <p14:creationId xmlns:p14="http://schemas.microsoft.com/office/powerpoint/2010/main" val="2912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88" y="2116789"/>
            <a:ext cx="8722838" cy="4507392"/>
          </a:xfrm>
        </p:spPr>
        <p:txBody>
          <a:bodyPr/>
          <a:lstStyle/>
          <a:p>
            <a:pPr marL="0" indent="0">
              <a:spcBef>
                <a:spcPts val="0"/>
              </a:spcBef>
              <a:buClrTx/>
              <a:buNone/>
              <a:defRPr/>
            </a:pPr>
            <a:r>
              <a:rPr lang="en-US" b="1" dirty="0">
                <a:solidFill>
                  <a:schemeClr val="tx1"/>
                </a:solidFill>
              </a:rPr>
              <a:t>For most denominations a small participant church, though it is tenacious, does not have the willingness to break the barriers needed for church revitalization unless a church revitalizer is deployed. </a:t>
            </a:r>
          </a:p>
          <a:p>
            <a:pPr marL="0" indent="0">
              <a:spcBef>
                <a:spcPts val="0"/>
              </a:spcBef>
              <a:buClrTx/>
              <a:buNone/>
              <a:defRPr/>
            </a:pPr>
            <a:endParaRPr lang="en-US" dirty="0">
              <a:solidFill>
                <a:schemeClr val="tx1"/>
              </a:solidFill>
            </a:endParaRPr>
          </a:p>
          <a:p>
            <a:pPr marL="411480" lvl="1" indent="0">
              <a:spcBef>
                <a:spcPts val="0"/>
              </a:spcBef>
              <a:buClrTx/>
              <a:buNone/>
              <a:defRPr/>
            </a:pPr>
            <a:r>
              <a:rPr lang="en-US" dirty="0">
                <a:solidFill>
                  <a:schemeClr val="tx1"/>
                </a:solidFill>
              </a:rPr>
              <a:t>Yes, they are vital to the American heartland. </a:t>
            </a:r>
          </a:p>
          <a:p>
            <a:pPr marL="411480" lvl="1" indent="0">
              <a:spcBef>
                <a:spcPts val="0"/>
              </a:spcBef>
              <a:buClrTx/>
              <a:buNone/>
              <a:defRPr/>
            </a:pPr>
            <a:r>
              <a:rPr lang="en-US" dirty="0">
                <a:solidFill>
                  <a:schemeClr val="tx1"/>
                </a:solidFill>
              </a:rPr>
              <a:t>Yes, they by and large will not die. </a:t>
            </a:r>
          </a:p>
          <a:p>
            <a:pPr marL="411480" lvl="1" indent="0">
              <a:spcBef>
                <a:spcPts val="0"/>
              </a:spcBef>
              <a:buClrTx/>
              <a:buNone/>
              <a:defRPr/>
            </a:pPr>
            <a:r>
              <a:rPr lang="en-US" dirty="0">
                <a:solidFill>
                  <a:schemeClr val="tx1"/>
                </a:solidFill>
              </a:rPr>
              <a:t>Yes, they do not experience great shifts in membership. </a:t>
            </a:r>
          </a:p>
          <a:p>
            <a:pPr marL="0" indent="0">
              <a:spcBef>
                <a:spcPts val="0"/>
              </a:spcBef>
              <a:buClrTx/>
              <a:buNone/>
              <a:defRPr/>
            </a:pPr>
            <a:endParaRPr lang="en-US" dirty="0">
              <a:solidFill>
                <a:schemeClr val="tx1"/>
              </a:solidFill>
            </a:endParaRPr>
          </a:p>
          <a:p>
            <a:pPr marL="0" indent="0">
              <a:spcBef>
                <a:spcPts val="0"/>
              </a:spcBef>
              <a:buClrTx/>
              <a:buNone/>
              <a:defRPr/>
            </a:pPr>
            <a:r>
              <a:rPr lang="en-US" dirty="0">
                <a:solidFill>
                  <a:schemeClr val="tx1"/>
                </a:solidFill>
              </a:rPr>
              <a:t>But they do not have the willingness to take the actions needed to break the barriers necessary for church revitalization. </a:t>
            </a:r>
            <a:r>
              <a:rPr lang="en-US" b="1" dirty="0">
                <a:solidFill>
                  <a:schemeClr val="tx1"/>
                </a:solidFill>
              </a:rPr>
              <a:t>It will take a church revitalizer to turn around the church!</a:t>
            </a:r>
          </a:p>
          <a:p>
            <a:endParaRPr lang="en-US" dirty="0"/>
          </a:p>
          <a:p>
            <a:pPr marL="0" indent="0">
              <a:buNone/>
            </a:pPr>
            <a:endParaRPr lang="en-US" dirty="0"/>
          </a:p>
        </p:txBody>
      </p:sp>
      <p:sp>
        <p:nvSpPr>
          <p:cNvPr id="3" name="Title 2"/>
          <p:cNvSpPr>
            <a:spLocks noGrp="1"/>
          </p:cNvSpPr>
          <p:nvPr>
            <p:ph type="title"/>
          </p:nvPr>
        </p:nvSpPr>
        <p:spPr>
          <a:xfrm>
            <a:off x="219488" y="247833"/>
            <a:ext cx="8607039" cy="1376573"/>
          </a:xfrm>
        </p:spPr>
        <p:txBody>
          <a:bodyPr/>
          <a:lstStyle/>
          <a:p>
            <a:r>
              <a:rPr lang="en-US" sz="4400" b="1" dirty="0">
                <a:solidFill>
                  <a:prstClr val="white"/>
                </a:solidFill>
              </a:rPr>
              <a:t>Revitalizing the 35 Participant Church: Principles &amp; Practices!</a:t>
            </a:r>
            <a:endParaRPr lang="en-US" dirty="0">
              <a:solidFill>
                <a:schemeClr val="bg1"/>
              </a:solidFill>
            </a:endParaRPr>
          </a:p>
        </p:txBody>
      </p:sp>
    </p:spTree>
    <p:extLst>
      <p:ext uri="{BB962C8B-B14F-4D97-AF65-F5344CB8AC3E}">
        <p14:creationId xmlns:p14="http://schemas.microsoft.com/office/powerpoint/2010/main" val="4010244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Cambria"/>
                <a:cs typeface="Cambria"/>
              </a:rPr>
              <a:t>There are at least nine characteristics of the church which is beginning to stall and face plateau or decline. </a:t>
            </a:r>
          </a:p>
        </p:txBody>
      </p:sp>
      <p:sp>
        <p:nvSpPr>
          <p:cNvPr id="3" name="Title 2"/>
          <p:cNvSpPr>
            <a:spLocks noGrp="1"/>
          </p:cNvSpPr>
          <p:nvPr>
            <p:ph type="title"/>
          </p:nvPr>
        </p:nvSpPr>
        <p:spPr>
          <a:xfrm>
            <a:off x="391942" y="247833"/>
            <a:ext cx="8450263" cy="1376573"/>
          </a:xfrm>
        </p:spPr>
        <p:txBody>
          <a:bodyPr/>
          <a:lstStyle/>
          <a:p>
            <a:r>
              <a:rPr lang="en-US" sz="4400" b="1" dirty="0">
                <a:solidFill>
                  <a:prstClr val="white"/>
                </a:solidFill>
              </a:rPr>
              <a:t>Revitalizing the 35 Participant Church: Principles &amp; Practices!</a:t>
            </a:r>
            <a:endParaRPr lang="en-US" dirty="0">
              <a:solidFill>
                <a:schemeClr val="bg1"/>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52897" y="3425631"/>
            <a:ext cx="2163517" cy="2956091"/>
          </a:xfrm>
          <a:prstGeom prst="rect">
            <a:avLst/>
          </a:prstGeom>
          <a:noFill/>
          <a:ln>
            <a:noFill/>
          </a:ln>
        </p:spPr>
      </p:pic>
    </p:spTree>
    <p:extLst>
      <p:ext uri="{BB962C8B-B14F-4D97-AF65-F5344CB8AC3E}">
        <p14:creationId xmlns:p14="http://schemas.microsoft.com/office/powerpoint/2010/main" val="464068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8763000" cy="1200329"/>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chemeClr val="bg1"/>
                </a:solidFill>
              </a:rPr>
              <a:t>Revitalizing the 35 Participant Church: Principles &amp; Practices!</a:t>
            </a:r>
            <a:endParaRPr lang="en-US" sz="3600" b="1" dirty="0">
              <a:solidFill>
                <a:schemeClr val="bg1"/>
              </a:solidFill>
              <a:latin typeface="Comic Sans MS" pitchFamily="66" charset="0"/>
            </a:endParaRPr>
          </a:p>
        </p:txBody>
      </p:sp>
      <p:sp>
        <p:nvSpPr>
          <p:cNvPr id="17411" name="Text Box 3"/>
          <p:cNvSpPr txBox="1">
            <a:spLocks noChangeArrowheads="1"/>
          </p:cNvSpPr>
          <p:nvPr/>
        </p:nvSpPr>
        <p:spPr bwMode="auto">
          <a:xfrm>
            <a:off x="304800" y="1447800"/>
            <a:ext cx="8839200" cy="4635500"/>
          </a:xfrm>
          <a:prstGeom prst="rect">
            <a:avLst/>
          </a:prstGeom>
          <a:noFill/>
          <a:ln w="9525">
            <a:noFill/>
            <a:miter lim="800000"/>
            <a:headEnd/>
            <a:tailEnd/>
          </a:ln>
          <a:effectLst/>
        </p:spPr>
        <p:txBody>
          <a:bodyPr wrap="square">
            <a:spAutoFit/>
          </a:bodyPr>
          <a:lstStyle/>
          <a:p>
            <a:pPr>
              <a:spcBef>
                <a:spcPct val="50000"/>
              </a:spcBef>
              <a:buFontTx/>
              <a:buChar char="•"/>
            </a:pPr>
            <a:r>
              <a:rPr lang="en-US" sz="3200" b="1" dirty="0">
                <a:latin typeface="Cambria"/>
              </a:rPr>
              <a:t>ACHIEVING ORGINIAL GOALS</a:t>
            </a:r>
          </a:p>
          <a:p>
            <a:pPr>
              <a:spcBef>
                <a:spcPct val="50000"/>
              </a:spcBef>
              <a:buFontTx/>
              <a:buChar char="•"/>
            </a:pPr>
            <a:r>
              <a:rPr lang="en-US" sz="3200" b="1" dirty="0">
                <a:latin typeface="Cambria"/>
              </a:rPr>
              <a:t>PEAKING ATTENDANCE &amp; 			MEMBERSHIP</a:t>
            </a:r>
          </a:p>
          <a:p>
            <a:pPr>
              <a:spcBef>
                <a:spcPct val="50000"/>
              </a:spcBef>
              <a:buFontTx/>
              <a:buChar char="•"/>
            </a:pPr>
            <a:r>
              <a:rPr lang="en-US" sz="3200" b="1" dirty="0">
                <a:latin typeface="Cambria"/>
              </a:rPr>
              <a:t>THE GOOD OLE DAYS</a:t>
            </a:r>
          </a:p>
          <a:p>
            <a:pPr>
              <a:spcBef>
                <a:spcPct val="50000"/>
              </a:spcBef>
              <a:buFontTx/>
              <a:buChar char="•"/>
            </a:pPr>
            <a:r>
              <a:rPr lang="en-US" sz="3200" b="1" dirty="0">
                <a:latin typeface="Cambria"/>
              </a:rPr>
              <a:t>STAGNANT POPULATION</a:t>
            </a:r>
          </a:p>
          <a:p>
            <a:pPr>
              <a:spcBef>
                <a:spcPct val="50000"/>
              </a:spcBef>
              <a:buFontTx/>
              <a:buChar char="•"/>
            </a:pPr>
            <a:r>
              <a:rPr lang="en-US" sz="3200" b="1" dirty="0">
                <a:latin typeface="Cambria"/>
              </a:rPr>
              <a:t>COMMUNITY IN TRANSITION</a:t>
            </a:r>
            <a:endParaRPr lang="en-US" sz="2800" b="1" dirty="0">
              <a:latin typeface="Cambria"/>
            </a:endParaRPr>
          </a:p>
          <a:p>
            <a:pPr>
              <a:spcBef>
                <a:spcPct val="50000"/>
              </a:spcBef>
              <a:buFontTx/>
              <a:buChar char="•"/>
            </a:pPr>
            <a:endParaRPr lang="en-US" sz="2800" b="1" dirty="0">
              <a:latin typeface="Cambria"/>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798924" y="2359398"/>
            <a:ext cx="2137347" cy="2830652"/>
          </a:xfrm>
          <a:prstGeom prst="rect">
            <a:avLst/>
          </a:prstGeom>
          <a:noFill/>
          <a:ln>
            <a:noFill/>
          </a:ln>
        </p:spPr>
      </p:pic>
    </p:spTree>
    <p:extLst>
      <p:ext uri="{BB962C8B-B14F-4D97-AF65-F5344CB8AC3E}">
        <p14:creationId xmlns:p14="http://schemas.microsoft.com/office/powerpoint/2010/main" val="1172421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8763000" cy="1200329"/>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chemeClr val="bg1"/>
                </a:solidFill>
              </a:rPr>
              <a:t>Revitalizing the 35 Participant Church: Principles &amp; Practices!</a:t>
            </a:r>
            <a:endParaRPr lang="en-US" sz="3600" b="1" dirty="0">
              <a:solidFill>
                <a:schemeClr val="bg1"/>
              </a:solidFill>
              <a:latin typeface="Comic Sans MS" pitchFamily="66" charset="0"/>
            </a:endParaRPr>
          </a:p>
        </p:txBody>
      </p:sp>
      <p:sp>
        <p:nvSpPr>
          <p:cNvPr id="18435" name="Text Box 3"/>
          <p:cNvSpPr txBox="1">
            <a:spLocks noChangeArrowheads="1"/>
          </p:cNvSpPr>
          <p:nvPr/>
        </p:nvSpPr>
        <p:spPr bwMode="auto">
          <a:xfrm>
            <a:off x="457200" y="1295400"/>
            <a:ext cx="8686800" cy="5122863"/>
          </a:xfrm>
          <a:prstGeom prst="rect">
            <a:avLst/>
          </a:prstGeom>
          <a:noFill/>
          <a:ln w="9525">
            <a:noFill/>
            <a:miter lim="800000"/>
            <a:headEnd/>
            <a:tailEnd/>
          </a:ln>
          <a:effectLst/>
        </p:spPr>
        <p:txBody>
          <a:bodyPr wrap="square">
            <a:spAutoFit/>
          </a:bodyPr>
          <a:lstStyle/>
          <a:p>
            <a:pPr>
              <a:spcBef>
                <a:spcPct val="50000"/>
              </a:spcBef>
              <a:buFontTx/>
              <a:buChar char="•"/>
            </a:pPr>
            <a:r>
              <a:rPr lang="en-US" sz="3200" b="1" dirty="0">
                <a:latin typeface="Cambria"/>
                <a:cs typeface="Cambria"/>
              </a:rPr>
              <a:t>NOT MAKING CORRECT 				TRANSITIONS</a:t>
            </a:r>
          </a:p>
          <a:p>
            <a:pPr>
              <a:spcBef>
                <a:spcPct val="50000"/>
              </a:spcBef>
              <a:buFontTx/>
              <a:buChar char="•"/>
            </a:pPr>
            <a:r>
              <a:rPr lang="en-US" sz="3200" b="1" dirty="0">
                <a:latin typeface="Cambria"/>
                <a:cs typeface="Cambria"/>
              </a:rPr>
              <a:t>SENIOR INFLUENCE</a:t>
            </a:r>
          </a:p>
          <a:p>
            <a:pPr>
              <a:spcBef>
                <a:spcPct val="50000"/>
              </a:spcBef>
              <a:buFontTx/>
              <a:buChar char="•"/>
            </a:pPr>
            <a:r>
              <a:rPr lang="en-US" sz="3200" b="1" dirty="0">
                <a:latin typeface="Cambria"/>
                <a:cs typeface="Cambria"/>
              </a:rPr>
              <a:t>BEFUDDLED BUILDING COMPLEX</a:t>
            </a:r>
          </a:p>
          <a:p>
            <a:pPr>
              <a:spcBef>
                <a:spcPct val="50000"/>
              </a:spcBef>
              <a:buFontTx/>
              <a:buChar char="•"/>
            </a:pPr>
            <a:r>
              <a:rPr lang="en-US" sz="3200" b="1" dirty="0">
                <a:latin typeface="Cambria"/>
                <a:cs typeface="Cambria"/>
              </a:rPr>
              <a:t>NOT INVOLVING NEW MEMBERS</a:t>
            </a:r>
          </a:p>
          <a:p>
            <a:pPr>
              <a:spcBef>
                <a:spcPct val="50000"/>
              </a:spcBef>
              <a:buFontTx/>
              <a:buChar char="•"/>
            </a:pPr>
            <a:r>
              <a:rPr lang="en-US" sz="3200" b="1" dirty="0">
                <a:latin typeface="Cambria"/>
                <a:cs typeface="Cambria"/>
              </a:rPr>
              <a:t>LACK OF PASTORAL 					DISCRETIONARY TIME</a:t>
            </a:r>
          </a:p>
          <a:p>
            <a:pPr>
              <a:spcBef>
                <a:spcPct val="50000"/>
              </a:spcBef>
              <a:buFontTx/>
              <a:buChar char="•"/>
            </a:pPr>
            <a:endParaRPr lang="en-US" sz="2800" b="1" dirty="0">
              <a:latin typeface="Tahoma"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51142" y="815356"/>
            <a:ext cx="2132162" cy="2477426"/>
          </a:xfrm>
          <a:prstGeom prst="rect">
            <a:avLst/>
          </a:prstGeom>
          <a:noFill/>
          <a:ln>
            <a:noFill/>
          </a:ln>
        </p:spPr>
      </p:pic>
    </p:spTree>
    <p:extLst>
      <p:ext uri="{BB962C8B-B14F-4D97-AF65-F5344CB8AC3E}">
        <p14:creationId xmlns:p14="http://schemas.microsoft.com/office/powerpoint/2010/main" val="245904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8763000" cy="1200329"/>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chemeClr val="bg1"/>
                </a:solidFill>
              </a:rPr>
              <a:t>Revitalizing the 35 Participant Church: Principles &amp; Practices!</a:t>
            </a:r>
            <a:endParaRPr lang="en-US" sz="3600" b="1" dirty="0">
              <a:solidFill>
                <a:schemeClr val="bg1"/>
              </a:solidFill>
              <a:latin typeface="Comic Sans MS" pitchFamily="66" charset="0"/>
            </a:endParaRPr>
          </a:p>
        </p:txBody>
      </p:sp>
      <p:sp>
        <p:nvSpPr>
          <p:cNvPr id="19459" name="Text Box 3"/>
          <p:cNvSpPr txBox="1">
            <a:spLocks noChangeArrowheads="1"/>
          </p:cNvSpPr>
          <p:nvPr/>
        </p:nvSpPr>
        <p:spPr bwMode="auto">
          <a:xfrm>
            <a:off x="762000" y="1434886"/>
            <a:ext cx="7696200" cy="2897188"/>
          </a:xfrm>
          <a:prstGeom prst="rect">
            <a:avLst/>
          </a:prstGeom>
          <a:noFill/>
          <a:ln w="9525">
            <a:noFill/>
            <a:miter lim="800000"/>
            <a:headEnd/>
            <a:tailEnd/>
          </a:ln>
          <a:effectLst/>
        </p:spPr>
        <p:txBody>
          <a:bodyPr>
            <a:spAutoFit/>
          </a:bodyPr>
          <a:lstStyle/>
          <a:p>
            <a:pPr>
              <a:spcBef>
                <a:spcPct val="50000"/>
              </a:spcBef>
              <a:buFontTx/>
              <a:buChar char="•"/>
            </a:pPr>
            <a:r>
              <a:rPr lang="en-US" sz="3200" b="1" dirty="0">
                <a:latin typeface="Cambria"/>
                <a:cs typeface="Cambria"/>
              </a:rPr>
              <a:t>DECLINING ATTENDANCE</a:t>
            </a:r>
          </a:p>
          <a:p>
            <a:pPr>
              <a:spcBef>
                <a:spcPct val="50000"/>
              </a:spcBef>
              <a:buFontTx/>
              <a:buChar char="•"/>
            </a:pPr>
            <a:r>
              <a:rPr lang="en-US" sz="3200" b="1" dirty="0">
                <a:latin typeface="Cambria"/>
                <a:cs typeface="Cambria"/>
              </a:rPr>
              <a:t>COMFORT</a:t>
            </a:r>
          </a:p>
          <a:p>
            <a:pPr>
              <a:spcBef>
                <a:spcPct val="50000"/>
              </a:spcBef>
              <a:buFontTx/>
              <a:buChar char="•"/>
            </a:pPr>
            <a:r>
              <a:rPr lang="en-US" sz="3200" b="1" dirty="0">
                <a:latin typeface="Cambria"/>
                <a:cs typeface="Cambria"/>
              </a:rPr>
              <a:t>TURNING INWARD</a:t>
            </a:r>
            <a:r>
              <a:rPr lang="en-US" sz="2800" b="1" dirty="0">
                <a:latin typeface="Cambria"/>
                <a:cs typeface="Cambria"/>
              </a:rPr>
              <a:t>		</a:t>
            </a:r>
            <a:r>
              <a:rPr lang="en-US" sz="2800" b="1" dirty="0">
                <a:latin typeface="Tahoma" pitchFamily="34" charset="0"/>
              </a:rPr>
              <a:t>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297238" y="3770590"/>
            <a:ext cx="2278447" cy="2736572"/>
          </a:xfrm>
          <a:prstGeom prst="rect">
            <a:avLst/>
          </a:prstGeom>
          <a:noFill/>
          <a:ln>
            <a:noFill/>
          </a:ln>
        </p:spPr>
      </p:pic>
    </p:spTree>
    <p:extLst>
      <p:ext uri="{BB962C8B-B14F-4D97-AF65-F5344CB8AC3E}">
        <p14:creationId xmlns:p14="http://schemas.microsoft.com/office/powerpoint/2010/main" val="2474074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13763"/>
            <a:ext cx="8686800" cy="2590800"/>
          </a:xfrm>
        </p:spPr>
        <p:txBody>
          <a:bodyPr/>
          <a:lstStyle/>
          <a:p>
            <a:pPr eaLnBrk="1" hangingPunct="1">
              <a:defRPr/>
            </a:pPr>
            <a:r>
              <a:rPr lang="en-US" sz="3600" b="1" dirty="0">
                <a:solidFill>
                  <a:schemeClr val="tx1"/>
                </a:solidFill>
                <a:latin typeface="Book Antiqua" charset="0"/>
              </a:rPr>
              <a:t>SEVEN INTENTIONAL ACTIONS TO BREAKING</a:t>
            </a:r>
            <a:br>
              <a:rPr lang="en-US" sz="3600" b="1" dirty="0">
                <a:solidFill>
                  <a:schemeClr val="tx1"/>
                </a:solidFill>
                <a:latin typeface="Book Antiqua" charset="0"/>
              </a:rPr>
            </a:br>
            <a:r>
              <a:rPr lang="en-US" sz="3600" b="1" dirty="0">
                <a:solidFill>
                  <a:schemeClr val="tx1"/>
                </a:solidFill>
                <a:latin typeface="Book Antiqua" charset="0"/>
              </a:rPr>
              <a:t>	THE "35" BARRIER IN CHURCH REVITALIZATION</a:t>
            </a:r>
            <a:endParaRPr lang="en-US" sz="3600" dirty="0">
              <a:solidFill>
                <a:schemeClr val="tx1"/>
              </a:solidFill>
              <a:latin typeface="Book Antiqua" charset="0"/>
            </a:endParaRPr>
          </a:p>
        </p:txBody>
      </p:sp>
      <p:sp>
        <p:nvSpPr>
          <p:cNvPr id="45059" name="Rectangle 3"/>
          <p:cNvSpPr>
            <a:spLocks noGrp="1" noChangeArrowheads="1"/>
          </p:cNvSpPr>
          <p:nvPr>
            <p:ph type="body" idx="1"/>
          </p:nvPr>
        </p:nvSpPr>
        <p:spPr>
          <a:xfrm>
            <a:off x="457200" y="2664582"/>
            <a:ext cx="8382000" cy="3124200"/>
          </a:xfrm>
        </p:spPr>
        <p:txBody>
          <a:bodyPr/>
          <a:lstStyle/>
          <a:p>
            <a:pPr eaLnBrk="1" hangingPunct="1">
              <a:defRPr/>
            </a:pPr>
            <a:r>
              <a:rPr lang="en-US" b="1" dirty="0">
                <a:solidFill>
                  <a:schemeClr val="tx1"/>
                </a:solidFill>
                <a:latin typeface="Book Antiqua" charset="0"/>
                <a:cs typeface="+mn-cs"/>
              </a:rPr>
              <a:t>BREAKING THE GROWTH BARRIER OF "35" REQUIRES CHANGES IN PASTORAL LEADERSHIP PATTERNS</a:t>
            </a:r>
          </a:p>
          <a:p>
            <a:pPr eaLnBrk="1" hangingPunct="1">
              <a:defRPr/>
            </a:pPr>
            <a:r>
              <a:rPr lang="en-US" b="1" dirty="0">
                <a:solidFill>
                  <a:schemeClr val="tx1"/>
                </a:solidFill>
                <a:latin typeface="Book Antiqua" charset="0"/>
                <a:cs typeface="+mn-cs"/>
              </a:rPr>
              <a:t> BREAKING THE GROWTH BARRIER OF "35" REQUIRES CHANGES IN ORGANIZATIONAL STRUCTURE</a:t>
            </a:r>
            <a:endParaRPr lang="en-US" dirty="0">
              <a:solidFill>
                <a:schemeClr val="tx1"/>
              </a:solidFill>
              <a:latin typeface="Book Antiqua" charset="0"/>
              <a:cs typeface="+mn-cs"/>
            </a:endParaRPr>
          </a:p>
        </p:txBody>
      </p:sp>
      <p:pic>
        <p:nvPicPr>
          <p:cNvPr id="4" name="Picture 3"/>
          <p:cNvPicPr>
            <a:picLocks noChangeAspect="1"/>
          </p:cNvPicPr>
          <p:nvPr/>
        </p:nvPicPr>
        <p:blipFill>
          <a:blip r:embed="rId3"/>
          <a:stretch>
            <a:fillRect/>
          </a:stretch>
        </p:blipFill>
        <p:spPr>
          <a:xfrm>
            <a:off x="7337149" y="4746337"/>
            <a:ext cx="1639804" cy="1999326"/>
          </a:xfrm>
          <a:prstGeom prst="rect">
            <a:avLst/>
          </a:prstGeom>
        </p:spPr>
      </p:pic>
    </p:spTree>
    <p:extLst>
      <p:ext uri="{BB962C8B-B14F-4D97-AF65-F5344CB8AC3E}">
        <p14:creationId xmlns:p14="http://schemas.microsoft.com/office/powerpoint/2010/main" val="2189954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304800" y="2947822"/>
            <a:ext cx="8458200" cy="4371493"/>
          </a:xfrm>
        </p:spPr>
        <p:txBody>
          <a:bodyPr/>
          <a:lstStyle/>
          <a:p>
            <a:pPr eaLnBrk="1" hangingPunct="1">
              <a:defRPr/>
            </a:pPr>
            <a:r>
              <a:rPr lang="en-US" b="1" dirty="0">
                <a:solidFill>
                  <a:schemeClr val="tx1"/>
                </a:solidFill>
                <a:latin typeface="Book Antiqua" charset="0"/>
                <a:cs typeface="+mn-cs"/>
              </a:rPr>
              <a:t>BREAKING THE GROWTH BARRIER OF "35" REQUIRES CHANGES IN HOW NEW MEMBERS ARE ASSIMILATED</a:t>
            </a:r>
          </a:p>
          <a:p>
            <a:pPr eaLnBrk="1" hangingPunct="1">
              <a:defRPr/>
            </a:pPr>
            <a:r>
              <a:rPr lang="en-US" b="1" dirty="0">
                <a:solidFill>
                  <a:schemeClr val="tx1"/>
                </a:solidFill>
                <a:latin typeface="Book Antiqua" charset="0"/>
                <a:cs typeface="+mn-cs"/>
              </a:rPr>
              <a:t> BREAKING THE GROWTH BARRIER OF "35" REQUIRES CHANGES IN THE CHURCHES OUTREACH STRATEGIES </a:t>
            </a:r>
          </a:p>
          <a:p>
            <a:pPr eaLnBrk="1" hangingPunct="1">
              <a:defRPr/>
            </a:pPr>
            <a:r>
              <a:rPr lang="en-US" b="1" dirty="0">
                <a:solidFill>
                  <a:schemeClr val="tx1"/>
                </a:solidFill>
                <a:latin typeface="Book Antiqua" charset="0"/>
                <a:cs typeface="+mn-cs"/>
              </a:rPr>
              <a:t> BREAKING THE GROWTH BARRIER OF "35" REQUIRES CHANGES IN THE BUDGET AND FINANCIAL POLICIES OF THE CHURCH</a:t>
            </a:r>
          </a:p>
        </p:txBody>
      </p:sp>
      <p:pic>
        <p:nvPicPr>
          <p:cNvPr id="3" name="Picture 2"/>
          <p:cNvPicPr>
            <a:picLocks noChangeAspect="1"/>
          </p:cNvPicPr>
          <p:nvPr/>
        </p:nvPicPr>
        <p:blipFill>
          <a:blip r:embed="rId3"/>
          <a:stretch>
            <a:fillRect/>
          </a:stretch>
        </p:blipFill>
        <p:spPr>
          <a:xfrm>
            <a:off x="3558054" y="255398"/>
            <a:ext cx="2095234" cy="2554608"/>
          </a:xfrm>
          <a:prstGeom prst="rect">
            <a:avLst/>
          </a:prstGeom>
        </p:spPr>
      </p:pic>
    </p:spTree>
    <p:extLst>
      <p:ext uri="{BB962C8B-B14F-4D97-AF65-F5344CB8AC3E}">
        <p14:creationId xmlns:p14="http://schemas.microsoft.com/office/powerpoint/2010/main" val="2711990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4800" y="609600"/>
            <a:ext cx="8458200" cy="5486400"/>
          </a:xfrm>
        </p:spPr>
        <p:txBody>
          <a:bodyPr/>
          <a:lstStyle/>
          <a:p>
            <a:pPr eaLnBrk="1" hangingPunct="1">
              <a:defRPr/>
            </a:pPr>
            <a:r>
              <a:rPr lang="en-US" b="1" dirty="0">
                <a:solidFill>
                  <a:schemeClr val="tx1"/>
                </a:solidFill>
                <a:latin typeface="Book Antiqua" charset="0"/>
                <a:cs typeface="+mn-cs"/>
              </a:rPr>
              <a:t>BREAKING THE GROWTH BARRIER OF "35" REQUIRES CHANGES IN THE WAY THE CHURCH FUNCTIONS IN REGARD TO BUSINESS PROCEDURES</a:t>
            </a:r>
          </a:p>
          <a:p>
            <a:pPr eaLnBrk="1" hangingPunct="1">
              <a:defRPr/>
            </a:pPr>
            <a:r>
              <a:rPr lang="en-US" b="1" dirty="0">
                <a:solidFill>
                  <a:schemeClr val="tx1"/>
                </a:solidFill>
                <a:latin typeface="Book Antiqua" charset="0"/>
                <a:cs typeface="+mn-cs"/>
              </a:rPr>
              <a:t>BREAKING THE GROWTH BARRIER OF "35" REQUIRES CHANGES IN THE LAY LEADERSHIP PATTERNS</a:t>
            </a:r>
          </a:p>
          <a:p>
            <a:pPr eaLnBrk="1" hangingPunct="1">
              <a:defRPr/>
            </a:pPr>
            <a:r>
              <a:rPr lang="en-US" b="1" dirty="0">
                <a:solidFill>
                  <a:schemeClr val="tx1"/>
                </a:solidFill>
                <a:latin typeface="Book Antiqua" charset="0"/>
                <a:cs typeface="+mn-cs"/>
              </a:rPr>
              <a:t> </a:t>
            </a:r>
          </a:p>
        </p:txBody>
      </p:sp>
      <p:pic>
        <p:nvPicPr>
          <p:cNvPr id="3" name="Picture 2"/>
          <p:cNvPicPr>
            <a:picLocks noChangeAspect="1"/>
          </p:cNvPicPr>
          <p:nvPr/>
        </p:nvPicPr>
        <p:blipFill>
          <a:blip r:embed="rId3"/>
          <a:stretch>
            <a:fillRect/>
          </a:stretch>
        </p:blipFill>
        <p:spPr>
          <a:xfrm>
            <a:off x="3558054" y="3846097"/>
            <a:ext cx="2095234" cy="2554608"/>
          </a:xfrm>
          <a:prstGeom prst="rect">
            <a:avLst/>
          </a:prstGeom>
        </p:spPr>
      </p:pic>
    </p:spTree>
    <p:extLst>
      <p:ext uri="{BB962C8B-B14F-4D97-AF65-F5344CB8AC3E}">
        <p14:creationId xmlns:p14="http://schemas.microsoft.com/office/powerpoint/2010/main" val="1583080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4814" y="0"/>
            <a:ext cx="8474386" cy="1215898"/>
          </a:xfrm>
        </p:spPr>
        <p:txBody>
          <a:bodyPr/>
          <a:lstStyle/>
          <a:p>
            <a:r>
              <a:rPr lang="en-US" sz="4000" b="1" dirty="0">
                <a:solidFill>
                  <a:schemeClr val="tx1"/>
                </a:solidFill>
              </a:rPr>
              <a:t>Church Revitalization</a:t>
            </a:r>
            <a:r>
              <a:rPr sz="4000" b="1" dirty="0">
                <a:solidFill>
                  <a:schemeClr val="tx1"/>
                </a:solidFill>
              </a:rPr>
              <a:t> Lesson</a:t>
            </a:r>
            <a:r>
              <a:rPr lang="en-US" sz="4000" b="1" dirty="0">
                <a:solidFill>
                  <a:schemeClr val="tx1"/>
                </a:solidFill>
              </a:rPr>
              <a:t>!</a:t>
            </a:r>
          </a:p>
        </p:txBody>
      </p:sp>
      <p:sp>
        <p:nvSpPr>
          <p:cNvPr id="6" name="Text Placeholder 5"/>
          <p:cNvSpPr>
            <a:spLocks noGrp="1"/>
          </p:cNvSpPr>
          <p:nvPr>
            <p:ph type="body" idx="1"/>
          </p:nvPr>
        </p:nvSpPr>
        <p:spPr>
          <a:xfrm>
            <a:off x="202675" y="1215898"/>
            <a:ext cx="8636525" cy="5489702"/>
          </a:xfrm>
        </p:spPr>
        <p:txBody>
          <a:bodyPr>
            <a:normAutofit lnSpcReduction="10000"/>
          </a:bodyPr>
          <a:lstStyle/>
          <a:p>
            <a:r>
              <a:rPr lang="en-US" sz="3200" b="1" dirty="0">
                <a:solidFill>
                  <a:srgbClr val="FFFF00"/>
                </a:solidFill>
              </a:rPr>
              <a:t>Remember from “0-50”-</a:t>
            </a:r>
            <a:r>
              <a:rPr lang="en-US" sz="3200" b="1" dirty="0" err="1">
                <a:solidFill>
                  <a:srgbClr val="FFFF00"/>
                </a:solidFill>
              </a:rPr>
              <a:t>ish</a:t>
            </a:r>
            <a:r>
              <a:rPr lang="en-US" sz="3200" b="1" dirty="0">
                <a:solidFill>
                  <a:srgbClr val="FFFF00"/>
                </a:solidFill>
              </a:rPr>
              <a:t>, your people helped you grow to that level!</a:t>
            </a:r>
          </a:p>
          <a:p>
            <a:endParaRPr lang="en-US" sz="3200" dirty="0"/>
          </a:p>
          <a:p>
            <a:r>
              <a:rPr lang="en-US" sz="3200" b="1" dirty="0">
                <a:solidFill>
                  <a:schemeClr val="tx1"/>
                </a:solidFill>
              </a:rPr>
              <a:t>To get the next 50 people the pastor will have to get them and personal evangelism will be a key contribution to that cause!</a:t>
            </a:r>
          </a:p>
          <a:p>
            <a:endParaRPr lang="en-US" sz="3200" dirty="0"/>
          </a:p>
          <a:p>
            <a:r>
              <a:rPr lang="en-US" sz="3200" b="1" dirty="0">
                <a:solidFill>
                  <a:srgbClr val="FF0000"/>
                </a:solidFill>
              </a:rPr>
              <a:t>Your people usually will not do it due to comfort restraints. As you get to 125 participants your people begin bringing people again! </a:t>
            </a:r>
          </a:p>
        </p:txBody>
      </p:sp>
    </p:spTree>
    <p:extLst>
      <p:ext uri="{BB962C8B-B14F-4D97-AF65-F5344CB8AC3E}">
        <p14:creationId xmlns:p14="http://schemas.microsoft.com/office/powerpoint/2010/main" val="249299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Breaking Church Growth And Financial Barriers">
            <a:extLst>
              <a:ext uri="{FF2B5EF4-FFF2-40B4-BE49-F238E27FC236}">
                <a16:creationId xmlns:a16="http://schemas.microsoft.com/office/drawing/2014/main" id="{1AEC8290-4082-05DD-3F1D-56789DE8A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868" y="1019175"/>
            <a:ext cx="1833563" cy="257174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Breaking Numerical Barriers and Revitalizing Plateaued Churches">
            <a:extLst>
              <a:ext uri="{FF2B5EF4-FFF2-40B4-BE49-F238E27FC236}">
                <a16:creationId xmlns:a16="http://schemas.microsoft.com/office/drawing/2014/main" id="{595DC4E8-FD53-1487-AFFA-7A6FC1223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1019172"/>
            <a:ext cx="1883568" cy="257174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Breaking The Barriers Of Small, Middle-Size And Mega Churches: How To Discover And Maximize Their Different Peculiarities ...">
            <a:extLst>
              <a:ext uri="{FF2B5EF4-FFF2-40B4-BE49-F238E27FC236}">
                <a16:creationId xmlns:a16="http://schemas.microsoft.com/office/drawing/2014/main" id="{3653FC22-23B6-9822-3A82-8E92FAA2E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395" y="3590920"/>
            <a:ext cx="1883568" cy="2247899"/>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Breaking Growth Barriers">
            <a:extLst>
              <a:ext uri="{FF2B5EF4-FFF2-40B4-BE49-F238E27FC236}">
                <a16:creationId xmlns:a16="http://schemas.microsoft.com/office/drawing/2014/main" id="{13E3F1D3-A766-DBDD-7885-6766A55FE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560" y="3590919"/>
            <a:ext cx="1809452" cy="2247899"/>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The Strategies for Church Growth: Breaking Down the Barriers">
            <a:extLst>
              <a:ext uri="{FF2B5EF4-FFF2-40B4-BE49-F238E27FC236}">
                <a16:creationId xmlns:a16="http://schemas.microsoft.com/office/drawing/2014/main" id="{A630FC74-47FA-EA0C-E2BD-F85022C9CB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19170"/>
            <a:ext cx="1719559" cy="257174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ow to Break Growth Barriers: Revise Your Role, Release Your People, and Capture Overlooked Opportunities for Your Church">
            <a:extLst>
              <a:ext uri="{FF2B5EF4-FFF2-40B4-BE49-F238E27FC236}">
                <a16:creationId xmlns:a16="http://schemas.microsoft.com/office/drawing/2014/main" id="{0414F5A1-E42D-ED86-159D-29BEE161E2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3046" y="3590917"/>
            <a:ext cx="1910954" cy="22478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to Break Growth Barriers: Capturing Overlooked Opportunities for Church Growth">
            <a:extLst>
              <a:ext uri="{FF2B5EF4-FFF2-40B4-BE49-F238E27FC236}">
                <a16:creationId xmlns:a16="http://schemas.microsoft.com/office/drawing/2014/main" id="{4AA35944-1390-FD9E-6442-E1D615CE68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9484" y="3590919"/>
            <a:ext cx="1860946" cy="22478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2DC61F6E-1AD9-DD7E-6F25-A3F3E95F7E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8" y="3590917"/>
            <a:ext cx="1750217" cy="22478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D.R.E.A.M. Church: Five Proven Strategies for Growing a Healthy, Disciple-Making Church">
            <a:extLst>
              <a:ext uri="{FF2B5EF4-FFF2-40B4-BE49-F238E27FC236}">
                <a16:creationId xmlns:a16="http://schemas.microsoft.com/office/drawing/2014/main" id="{AF6B9C5F-895F-1EF1-0AD8-084DA7BF9F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1676" y="1019170"/>
            <a:ext cx="1902324" cy="25717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urches and the Crisis of Decline: A Hopeful, Practical Ecclesiology for a Secular Age (Ministry in a Secular Age)">
            <a:extLst>
              <a:ext uri="{FF2B5EF4-FFF2-40B4-BE49-F238E27FC236}">
                <a16:creationId xmlns:a16="http://schemas.microsoft.com/office/drawing/2014/main" id="{2638CA41-F8E6-132C-A963-32DF744DCE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9558" y="1019169"/>
            <a:ext cx="1818084" cy="257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524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5512"/>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buNone/>
            </a:pPr>
            <a:r>
              <a:rPr lang="en-US" b="1" dirty="0">
                <a:latin typeface="Comic Sans MS" pitchFamily="66" charset="0"/>
              </a:rPr>
              <a:t>WHAT DOES 14 MILLION DOLLARS IN CHURCH REVITALIZATION RESEARCH GET YOU IN THE AREA OF DISCOVERY? </a:t>
            </a:r>
          </a:p>
          <a:p>
            <a:pPr marL="0" indent="0">
              <a:buNone/>
            </a:pPr>
            <a:endParaRPr lang="en-US" b="1" dirty="0">
              <a:latin typeface="Comic Sans MS" pitchFamily="66" charset="0"/>
            </a:endParaRPr>
          </a:p>
          <a:p>
            <a:pPr marL="0" indent="0">
              <a:buNone/>
            </a:pPr>
            <a:r>
              <a:rPr lang="en-US" b="1" dirty="0">
                <a:latin typeface="Comic Sans MS" pitchFamily="66" charset="0"/>
              </a:rPr>
              <a:t>1991-2002</a:t>
            </a:r>
          </a:p>
          <a:p>
            <a:endParaRPr lang="en-US" b="1" dirty="0">
              <a:latin typeface="Comic Sans MS" pitchFamily="66" charset="0"/>
            </a:endParaRPr>
          </a:p>
          <a:p>
            <a:pPr marL="0" indent="0">
              <a:buNone/>
            </a:pPr>
            <a:r>
              <a:rPr lang="en-US" b="1" dirty="0">
                <a:latin typeface="Comic Sans MS" pitchFamily="66" charset="0"/>
              </a:rPr>
              <a:t>Let’s see:</a:t>
            </a:r>
          </a:p>
          <a:p>
            <a:endParaRPr lang="en-US" b="1" dirty="0">
              <a:latin typeface="Comic Sans MS" pitchFamily="66" charset="0"/>
            </a:endParaRPr>
          </a:p>
          <a:p>
            <a:endParaRPr lang="en-US" b="1" dirty="0">
              <a:latin typeface="Comic Sans MS" pitchFamily="66"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158014" y="3660831"/>
            <a:ext cx="2278447" cy="2736572"/>
          </a:xfrm>
          <a:prstGeom prst="rect">
            <a:avLst/>
          </a:prstGeom>
          <a:noFill/>
          <a:ln>
            <a:noFill/>
          </a:ln>
        </p:spPr>
      </p:pic>
    </p:spTree>
    <p:extLst>
      <p:ext uri="{BB962C8B-B14F-4D97-AF65-F5344CB8AC3E}">
        <p14:creationId xmlns:p14="http://schemas.microsoft.com/office/powerpoint/2010/main" val="3554841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615031"/>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buNone/>
            </a:pPr>
            <a:r>
              <a:rPr lang="en-US" b="1" dirty="0"/>
              <a:t>Discovery #1</a:t>
            </a:r>
            <a:r>
              <a:rPr lang="en-US" dirty="0"/>
              <a:t>: </a:t>
            </a:r>
            <a:r>
              <a:rPr lang="en-US" b="1" i="1" dirty="0">
                <a:solidFill>
                  <a:srgbClr val="FF0000"/>
                </a:solidFill>
              </a:rPr>
              <a:t>Growing and declining churches actually do the same things! </a:t>
            </a:r>
            <a:r>
              <a:rPr lang="en-US" dirty="0"/>
              <a:t>(Discovery, there are no best procedures or programs.)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616357" y="3896029"/>
            <a:ext cx="2278447" cy="2736572"/>
          </a:xfrm>
          <a:prstGeom prst="rect">
            <a:avLst/>
          </a:prstGeom>
          <a:noFill/>
          <a:ln>
            <a:noFill/>
          </a:ln>
        </p:spPr>
      </p:pic>
    </p:spTree>
    <p:extLst>
      <p:ext uri="{BB962C8B-B14F-4D97-AF65-F5344CB8AC3E}">
        <p14:creationId xmlns:p14="http://schemas.microsoft.com/office/powerpoint/2010/main" val="1566868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724790"/>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buNone/>
            </a:pPr>
            <a:r>
              <a:rPr lang="en-US" b="1" dirty="0"/>
              <a:t>Discovery #1: </a:t>
            </a:r>
            <a:r>
              <a:rPr lang="en-US" dirty="0"/>
              <a:t>Growing and declining churches actually do the same things! (Discovery, there are no best procedures or programs.)</a:t>
            </a:r>
          </a:p>
          <a:p>
            <a:pPr marL="0" indent="0">
              <a:buNone/>
            </a:pPr>
            <a:endParaRPr lang="en-US" dirty="0"/>
          </a:p>
          <a:p>
            <a:pPr marL="0" indent="0">
              <a:buNone/>
            </a:pPr>
            <a:r>
              <a:rPr lang="en-US" b="1" dirty="0"/>
              <a:t>Discovery #2:</a:t>
            </a:r>
            <a:r>
              <a:rPr lang="en-US" dirty="0"/>
              <a:t> </a:t>
            </a:r>
            <a:r>
              <a:rPr lang="en-US" b="1" dirty="0">
                <a:solidFill>
                  <a:srgbClr val="FF0000"/>
                </a:solidFill>
              </a:rPr>
              <a:t>Growing and declining communities did not statistically correlate with growing and shrinking congregations, except in very isolated rural areas where the population was fading away!</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800097" y="5111649"/>
            <a:ext cx="1191503" cy="1567991"/>
          </a:xfrm>
          <a:prstGeom prst="rect">
            <a:avLst/>
          </a:prstGeom>
          <a:noFill/>
          <a:ln>
            <a:noFill/>
          </a:ln>
        </p:spPr>
      </p:pic>
    </p:spTree>
    <p:extLst>
      <p:ext uri="{BB962C8B-B14F-4D97-AF65-F5344CB8AC3E}">
        <p14:creationId xmlns:p14="http://schemas.microsoft.com/office/powerpoint/2010/main" val="3284267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646390"/>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buNone/>
            </a:pPr>
            <a:r>
              <a:rPr lang="en-US" b="1" dirty="0"/>
              <a:t>Discovery #3: </a:t>
            </a:r>
            <a:r>
              <a:rPr lang="en-US" b="1" dirty="0">
                <a:solidFill>
                  <a:srgbClr val="FF0000"/>
                </a:solidFill>
              </a:rPr>
              <a:t>Growing churches have a clear sense that God is active within them and is using them to change lives. </a:t>
            </a:r>
            <a:r>
              <a:rPr lang="en-US" dirty="0"/>
              <a:t>Declining congregations lack this sense of the divine calling and leading from God.</a:t>
            </a:r>
          </a:p>
          <a:p>
            <a:pPr marL="0" indent="0">
              <a:buNone/>
            </a:pPr>
            <a:endParaRPr lang="en-US" dirty="0"/>
          </a:p>
          <a:p>
            <a:pPr marL="0" indent="0">
              <a:buNone/>
            </a:pPr>
            <a:r>
              <a:rPr lang="en-US" b="1" dirty="0"/>
              <a:t>Often laity create a “it’s your fault pastor” because they are afraid of revealing that they are a large part of the challenge!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80609" y="5127328"/>
            <a:ext cx="1410991" cy="1615033"/>
          </a:xfrm>
          <a:prstGeom prst="rect">
            <a:avLst/>
          </a:prstGeom>
          <a:noFill/>
          <a:ln>
            <a:noFill/>
          </a:ln>
        </p:spPr>
      </p:pic>
    </p:spTree>
    <p:extLst>
      <p:ext uri="{BB962C8B-B14F-4D97-AF65-F5344CB8AC3E}">
        <p14:creationId xmlns:p14="http://schemas.microsoft.com/office/powerpoint/2010/main" val="1733221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599351"/>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buNone/>
            </a:pPr>
            <a:r>
              <a:rPr lang="en-US" b="1" dirty="0"/>
              <a:t>Discovery #3:</a:t>
            </a:r>
            <a:r>
              <a:rPr lang="en-US" dirty="0"/>
              <a:t> Growing churches have a clear sense that God is active within them and is using them to change lives. Declining congregations lack this sense of the divine calling and leading from God.</a:t>
            </a:r>
          </a:p>
          <a:p>
            <a:pPr marL="0" indent="0">
              <a:buNone/>
            </a:pPr>
            <a:endParaRPr lang="en-US" dirty="0"/>
          </a:p>
          <a:p>
            <a:pPr marL="0" indent="0">
              <a:buNone/>
            </a:pPr>
            <a:r>
              <a:rPr lang="en-US" b="1" dirty="0"/>
              <a:t>Discovery #4:</a:t>
            </a:r>
            <a:r>
              <a:rPr lang="en-US" dirty="0"/>
              <a:t> </a:t>
            </a:r>
            <a:r>
              <a:rPr lang="en-US" b="1" dirty="0">
                <a:solidFill>
                  <a:srgbClr val="FF0000"/>
                </a:solidFill>
              </a:rPr>
              <a:t>In both growing and declining congregations the emphasizing of money and programming is a mistake!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470866" y="5252769"/>
            <a:ext cx="1520734" cy="1473911"/>
          </a:xfrm>
          <a:prstGeom prst="rect">
            <a:avLst/>
          </a:prstGeom>
          <a:noFill/>
          <a:ln>
            <a:noFill/>
          </a:ln>
        </p:spPr>
      </p:pic>
    </p:spTree>
    <p:extLst>
      <p:ext uri="{BB962C8B-B14F-4D97-AF65-F5344CB8AC3E}">
        <p14:creationId xmlns:p14="http://schemas.microsoft.com/office/powerpoint/2010/main" val="279681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567991"/>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buNone/>
            </a:pPr>
            <a:r>
              <a:rPr lang="en-US" b="1" dirty="0"/>
              <a:t>Discovery #5: </a:t>
            </a:r>
            <a:r>
              <a:rPr lang="en-US" b="1" dirty="0">
                <a:solidFill>
                  <a:srgbClr val="FF0000"/>
                </a:solidFill>
              </a:rPr>
              <a:t>Growing congregations that have turned things around have experienced a spiritual renewal.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679067" y="3389590"/>
            <a:ext cx="2278447" cy="2736572"/>
          </a:xfrm>
          <a:prstGeom prst="rect">
            <a:avLst/>
          </a:prstGeom>
          <a:noFill/>
          <a:ln>
            <a:noFill/>
          </a:ln>
        </p:spPr>
      </p:pic>
    </p:spTree>
    <p:extLst>
      <p:ext uri="{BB962C8B-B14F-4D97-AF65-F5344CB8AC3E}">
        <p14:creationId xmlns:p14="http://schemas.microsoft.com/office/powerpoint/2010/main" val="4147304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505271"/>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buNone/>
            </a:pPr>
            <a:r>
              <a:rPr lang="en-US" b="1" dirty="0"/>
              <a:t>Discovery #5:</a:t>
            </a:r>
            <a:r>
              <a:rPr lang="en-US" dirty="0"/>
              <a:t> Growing congregations that have turned things around have experienced a spiritual renewal.  </a:t>
            </a:r>
          </a:p>
          <a:p>
            <a:pPr marL="0" indent="0">
              <a:buNone/>
            </a:pPr>
            <a:endParaRPr lang="en-US" dirty="0"/>
          </a:p>
          <a:p>
            <a:pPr marL="0" indent="0">
              <a:buNone/>
            </a:pPr>
            <a:r>
              <a:rPr lang="en-US" b="1" dirty="0"/>
              <a:t>Discovery #6:</a:t>
            </a:r>
            <a:r>
              <a:rPr lang="en-US" dirty="0"/>
              <a:t> </a:t>
            </a:r>
            <a:r>
              <a:rPr lang="en-US" b="1" dirty="0">
                <a:solidFill>
                  <a:srgbClr val="FF0000"/>
                </a:solidFill>
              </a:rPr>
              <a:t>Learning from the churches who were spiritually renewed was the enlightenment that everything else then comes from that renewal of spirituality.</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439510" y="4688293"/>
            <a:ext cx="1552090" cy="2054068"/>
          </a:xfrm>
          <a:prstGeom prst="rect">
            <a:avLst/>
          </a:prstGeom>
          <a:noFill/>
          <a:ln>
            <a:noFill/>
          </a:ln>
        </p:spPr>
      </p:pic>
    </p:spTree>
    <p:extLst>
      <p:ext uri="{BB962C8B-B14F-4D97-AF65-F5344CB8AC3E}">
        <p14:creationId xmlns:p14="http://schemas.microsoft.com/office/powerpoint/2010/main" val="1784419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536631"/>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a:xfrm>
            <a:off x="699247" y="2248347"/>
            <a:ext cx="7745505" cy="4609653"/>
          </a:xfrm>
        </p:spPr>
        <p:txBody>
          <a:bodyPr>
            <a:normAutofit/>
          </a:bodyPr>
          <a:lstStyle/>
          <a:p>
            <a:pPr marL="0" indent="0">
              <a:buNone/>
            </a:pPr>
            <a:r>
              <a:rPr lang="en-US" b="1" dirty="0"/>
              <a:t>Discovery #5:</a:t>
            </a:r>
            <a:r>
              <a:rPr lang="en-US" dirty="0"/>
              <a:t> Growing congregations that have turned things around have experienced a spiritual renewal.  </a:t>
            </a:r>
          </a:p>
          <a:p>
            <a:pPr marL="0" indent="0">
              <a:buNone/>
            </a:pPr>
            <a:endParaRPr lang="en-US" dirty="0"/>
          </a:p>
          <a:p>
            <a:pPr marL="0" indent="0">
              <a:buNone/>
            </a:pPr>
            <a:r>
              <a:rPr lang="en-US" b="1" dirty="0"/>
              <a:t>Discovery #6: </a:t>
            </a:r>
            <a:r>
              <a:rPr lang="en-US" dirty="0"/>
              <a:t>Learning from the churches who were spiritually renewed was the enlightenment that everything else then comes from that renewal of spirituality.</a:t>
            </a:r>
          </a:p>
          <a:p>
            <a:pPr marL="0" indent="0">
              <a:buNone/>
            </a:pPr>
            <a:endParaRPr lang="en-US" dirty="0"/>
          </a:p>
          <a:p>
            <a:pPr marL="0" indent="0">
              <a:buNone/>
            </a:pPr>
            <a:r>
              <a:rPr lang="en-US" b="1" dirty="0"/>
              <a:t>Discovery #7:</a:t>
            </a:r>
            <a:r>
              <a:rPr lang="en-US" dirty="0"/>
              <a:t> </a:t>
            </a:r>
            <a:r>
              <a:rPr lang="en-US" b="1" dirty="0">
                <a:solidFill>
                  <a:srgbClr val="FF0000"/>
                </a:solidFill>
              </a:rPr>
              <a:t>Nothing happens without that spiritual renewal first and foremost.</a:t>
            </a:r>
          </a:p>
        </p:txBody>
      </p:sp>
    </p:spTree>
    <p:extLst>
      <p:ext uri="{BB962C8B-B14F-4D97-AF65-F5344CB8AC3E}">
        <p14:creationId xmlns:p14="http://schemas.microsoft.com/office/powerpoint/2010/main" val="347259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615031"/>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a:xfrm>
            <a:off x="699247" y="2248347"/>
            <a:ext cx="7745505" cy="4352894"/>
          </a:xfrm>
        </p:spPr>
        <p:txBody>
          <a:bodyPr/>
          <a:lstStyle/>
          <a:p>
            <a:pPr marL="0" indent="0">
              <a:buNone/>
            </a:pPr>
            <a:r>
              <a:rPr lang="en-US" b="1" dirty="0"/>
              <a:t>A few additional things discovered from this study:</a:t>
            </a:r>
          </a:p>
          <a:p>
            <a:pPr marL="0" indent="0">
              <a:buNone/>
            </a:pPr>
            <a:endParaRPr lang="en-US" b="1" dirty="0"/>
          </a:p>
          <a:p>
            <a:pPr marL="457200" indent="-457200">
              <a:buFont typeface="+mj-lt"/>
              <a:buAutoNum type="arabicPeriod"/>
            </a:pPr>
            <a:r>
              <a:rPr lang="en-US" b="1" dirty="0"/>
              <a:t>All renewed churches had a collective sense of what God wanted them to do!</a:t>
            </a:r>
          </a:p>
          <a:p>
            <a:pPr marL="457200" indent="-457200">
              <a:buFont typeface="+mj-lt"/>
              <a:buAutoNum type="arabicPeriod"/>
            </a:pPr>
            <a:r>
              <a:rPr lang="en-US" b="1" dirty="0"/>
              <a:t>All renewed churches were </a:t>
            </a:r>
            <a:r>
              <a:rPr lang="en-US" b="1" i="1" dirty="0"/>
              <a:t>outer focused and other focused. </a:t>
            </a:r>
          </a:p>
          <a:p>
            <a:pPr marL="457200" indent="-457200">
              <a:buFont typeface="+mj-lt"/>
              <a:buAutoNum type="arabicPeriod"/>
            </a:pPr>
            <a:r>
              <a:rPr lang="en-US" b="1" dirty="0"/>
              <a:t>All renewed churches were willing to change! It was not lip service but real commitment.</a:t>
            </a:r>
          </a:p>
        </p:txBody>
      </p:sp>
    </p:spTree>
    <p:extLst>
      <p:ext uri="{BB962C8B-B14F-4D97-AF65-F5344CB8AC3E}">
        <p14:creationId xmlns:p14="http://schemas.microsoft.com/office/powerpoint/2010/main" val="4106552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662070"/>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a:xfrm>
            <a:off x="304800" y="1959989"/>
            <a:ext cx="8686800" cy="4437636"/>
          </a:xfrm>
        </p:spPr>
        <p:txBody>
          <a:bodyPr/>
          <a:lstStyle/>
          <a:p>
            <a:pPr marL="0" indent="0">
              <a:buNone/>
            </a:pPr>
            <a:r>
              <a:rPr lang="en-US" dirty="0"/>
              <a:t>A few additional things discovered from this study:</a:t>
            </a:r>
          </a:p>
          <a:p>
            <a:pPr marL="0" indent="0">
              <a:buNone/>
            </a:pPr>
            <a:endParaRPr lang="en-US" dirty="0"/>
          </a:p>
          <a:p>
            <a:pPr marL="457200" indent="-457200">
              <a:buClrTx/>
              <a:buFont typeface="+mj-lt"/>
              <a:buAutoNum type="arabicPeriod" startAt="4"/>
            </a:pPr>
            <a:r>
              <a:rPr lang="en-US" b="1" dirty="0"/>
              <a:t>All renewed churches had leadership both in staff and laity that were unified. They worked hand in hand to accomplish the mission.</a:t>
            </a:r>
          </a:p>
          <a:p>
            <a:pPr>
              <a:buNone/>
            </a:pPr>
            <a:endParaRPr lang="en-US" b="1" i="1" dirty="0"/>
          </a:p>
          <a:p>
            <a:pPr>
              <a:buNone/>
            </a:pPr>
            <a:r>
              <a:rPr lang="en-US" b="1" i="1" dirty="0"/>
              <a:t>    The discovery from the report was that these factors were the distinctions between growing and declining congregations. It concluded that all of these must take place for revitalization and growth to happen.</a:t>
            </a:r>
          </a:p>
        </p:txBody>
      </p:sp>
    </p:spTree>
    <p:extLst>
      <p:ext uri="{BB962C8B-B14F-4D97-AF65-F5344CB8AC3E}">
        <p14:creationId xmlns:p14="http://schemas.microsoft.com/office/powerpoint/2010/main" val="313660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22DA5E-AB91-6F30-6212-D169EF41312D}"/>
              </a:ext>
            </a:extLst>
          </p:cNvPr>
          <p:cNvPicPr>
            <a:picLocks noChangeAspect="1"/>
          </p:cNvPicPr>
          <p:nvPr/>
        </p:nvPicPr>
        <p:blipFill>
          <a:blip r:embed="rId2"/>
          <a:stretch>
            <a:fillRect/>
          </a:stretch>
        </p:blipFill>
        <p:spPr>
          <a:xfrm>
            <a:off x="315732" y="857250"/>
            <a:ext cx="1655379" cy="2622337"/>
          </a:xfrm>
          <a:prstGeom prst="rect">
            <a:avLst/>
          </a:prstGeom>
        </p:spPr>
      </p:pic>
      <p:pic>
        <p:nvPicPr>
          <p:cNvPr id="5" name="Picture 4">
            <a:extLst>
              <a:ext uri="{FF2B5EF4-FFF2-40B4-BE49-F238E27FC236}">
                <a16:creationId xmlns:a16="http://schemas.microsoft.com/office/drawing/2014/main" id="{BE086E21-BA60-E256-9927-DBAC8EC280C7}"/>
              </a:ext>
            </a:extLst>
          </p:cNvPr>
          <p:cNvPicPr>
            <a:picLocks noChangeAspect="1"/>
          </p:cNvPicPr>
          <p:nvPr/>
        </p:nvPicPr>
        <p:blipFill>
          <a:blip r:embed="rId3"/>
          <a:stretch>
            <a:fillRect/>
          </a:stretch>
        </p:blipFill>
        <p:spPr>
          <a:xfrm>
            <a:off x="1971112" y="857250"/>
            <a:ext cx="1738148" cy="2622337"/>
          </a:xfrm>
          <a:prstGeom prst="rect">
            <a:avLst/>
          </a:prstGeom>
        </p:spPr>
      </p:pic>
      <p:pic>
        <p:nvPicPr>
          <p:cNvPr id="1026" name="Picture 2" descr="Mighty: 7 Skills You Need to Move from Pandemic to Progress">
            <a:extLst>
              <a:ext uri="{FF2B5EF4-FFF2-40B4-BE49-F238E27FC236}">
                <a16:creationId xmlns:a16="http://schemas.microsoft.com/office/drawing/2014/main" id="{0AE6D592-0433-4BB9-C591-EB65C2653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5448" y="857250"/>
            <a:ext cx="1744214" cy="2622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ading Change Without Losing It: Five Strategies That Can Revolutionize How You Lead Change When Facing Opposition">
            <a:extLst>
              <a:ext uri="{FF2B5EF4-FFF2-40B4-BE49-F238E27FC236}">
                <a16:creationId xmlns:a16="http://schemas.microsoft.com/office/drawing/2014/main" id="{6E46C860-7A65-ADAA-F0C2-74B9975EF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121" y="857250"/>
            <a:ext cx="1685759" cy="26249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reaking the Huddle">
            <a:extLst>
              <a:ext uri="{FF2B5EF4-FFF2-40B4-BE49-F238E27FC236}">
                <a16:creationId xmlns:a16="http://schemas.microsoft.com/office/drawing/2014/main" id="{0F4A5569-90B7-6076-F486-F3FBD18B5F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5447" y="3479586"/>
            <a:ext cx="1685759" cy="25344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urnaround Pastor: Pathways to Save, Revive and Build Your Church">
            <a:extLst>
              <a:ext uri="{FF2B5EF4-FFF2-40B4-BE49-F238E27FC236}">
                <a16:creationId xmlns:a16="http://schemas.microsoft.com/office/drawing/2014/main" id="{EB9EE71A-1703-9595-29FE-E1D43A2897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094" y="3458881"/>
            <a:ext cx="1702353" cy="254186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B6B185DF-C2B5-716F-BB06-6BC9724CD2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0085" y="3429000"/>
            <a:ext cx="1827250" cy="26249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xious Church, Anxious People: How to Lead Change in an Age of Anxiety">
            <a:extLst>
              <a:ext uri="{FF2B5EF4-FFF2-40B4-BE49-F238E27FC236}">
                <a16:creationId xmlns:a16="http://schemas.microsoft.com/office/drawing/2014/main" id="{2F1BD0DA-DCF7-52D6-1263-76B62151E1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3880" y="857249"/>
            <a:ext cx="1708690" cy="26016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ving Your Church from Itself">
            <a:extLst>
              <a:ext uri="{FF2B5EF4-FFF2-40B4-BE49-F238E27FC236}">
                <a16:creationId xmlns:a16="http://schemas.microsoft.com/office/drawing/2014/main" id="{010A4F30-CE3C-7581-5F52-2C58D76E17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4718" y="3429000"/>
            <a:ext cx="1685110" cy="26016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tient Catalyst: Leading Church Revitalization">
            <a:extLst>
              <a:ext uri="{FF2B5EF4-FFF2-40B4-BE49-F238E27FC236}">
                <a16:creationId xmlns:a16="http://schemas.microsoft.com/office/drawing/2014/main" id="{7FBB0F75-3A1C-29CA-260C-9069FCB7BC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783" y="3429000"/>
            <a:ext cx="1648323" cy="262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62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615031"/>
          </a:xfrm>
        </p:spPr>
        <p:txBody>
          <a:bodyPr/>
          <a:lstStyle/>
          <a:p>
            <a:r>
              <a:rPr lang="en-US" b="1" dirty="0">
                <a:solidFill>
                  <a:schemeClr val="bg1"/>
                </a:solidFill>
              </a:rPr>
              <a:t>Church Revitalization in the Small Church!</a:t>
            </a:r>
            <a:endParaRPr lang="en-US" b="1" dirty="0">
              <a:solidFill>
                <a:srgbClr val="990000"/>
              </a:solidFill>
            </a:endParaRPr>
          </a:p>
        </p:txBody>
      </p:sp>
      <p:sp>
        <p:nvSpPr>
          <p:cNvPr id="3" name="Content Placeholder 2"/>
          <p:cNvSpPr>
            <a:spLocks noGrp="1"/>
          </p:cNvSpPr>
          <p:nvPr>
            <p:ph idx="1"/>
          </p:nvPr>
        </p:nvSpPr>
        <p:spPr/>
        <p:txBody>
          <a:bodyPr/>
          <a:lstStyle/>
          <a:p>
            <a:pPr marL="0" indent="0" algn="ctr">
              <a:buNone/>
            </a:pPr>
            <a:r>
              <a:rPr lang="en-US" b="1" i="1" dirty="0"/>
              <a:t>BY DOING ALL BUT ONE OR TWO AND REVITALIZATION AND GROWTH JUST WILL NOT HAPPEN!</a:t>
            </a:r>
          </a:p>
          <a:p>
            <a:pPr marL="0" indent="0">
              <a:buNone/>
            </a:pPr>
            <a:endParaRPr lang="en-US" dirty="0"/>
          </a:p>
          <a:p>
            <a:pPr marL="0" indent="0">
              <a:buNone/>
            </a:pPr>
            <a:r>
              <a:rPr lang="en-US" dirty="0"/>
              <a:t>These are powerful church revitalization truths learned and so should we.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793996" y="4437413"/>
            <a:ext cx="1865643" cy="2216747"/>
          </a:xfrm>
          <a:prstGeom prst="rect">
            <a:avLst/>
          </a:prstGeom>
          <a:noFill/>
          <a:ln>
            <a:noFill/>
          </a:ln>
        </p:spPr>
      </p:pic>
    </p:spTree>
    <p:extLst>
      <p:ext uri="{BB962C8B-B14F-4D97-AF65-F5344CB8AC3E}">
        <p14:creationId xmlns:p14="http://schemas.microsoft.com/office/powerpoint/2010/main" val="3354723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771830"/>
          </a:xfrm>
        </p:spPr>
        <p:txBody>
          <a:bodyPr/>
          <a:lstStyle/>
          <a:p>
            <a:r>
              <a:rPr lang="en-US" b="1" dirty="0">
                <a:solidFill>
                  <a:schemeClr val="bg1"/>
                </a:solidFill>
              </a:rPr>
              <a:t>Church Revitalization  Small Church Principles!</a:t>
            </a:r>
            <a:endParaRPr lang="en-US" b="1" dirty="0">
              <a:solidFill>
                <a:srgbClr val="990000"/>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US" b="1" dirty="0"/>
              <a:t>Church Revitalization Is A Long-Term Many Year Process! </a:t>
            </a:r>
            <a:r>
              <a:rPr lang="en-US" dirty="0"/>
              <a:t>(1000 day investment minimal)</a:t>
            </a:r>
          </a:p>
          <a:p>
            <a:pPr marL="457200" indent="-457200">
              <a:buFont typeface="+mj-lt"/>
              <a:buAutoNum type="arabicPeriod"/>
            </a:pPr>
            <a:r>
              <a:rPr lang="en-US" b="1" dirty="0"/>
              <a:t>Plan on investing a minimum of three or four years at the outset.</a:t>
            </a:r>
          </a:p>
          <a:p>
            <a:pPr marL="457200" indent="-457200">
              <a:buFont typeface="+mj-lt"/>
              <a:buAutoNum type="arabicPeriod"/>
            </a:pPr>
            <a:r>
              <a:rPr lang="en-US" b="1" dirty="0"/>
              <a:t>Do not allow ones self to become distracted in the process. </a:t>
            </a:r>
            <a:r>
              <a:rPr lang="en-US" dirty="0"/>
              <a:t>(Singularly focused)</a:t>
            </a:r>
          </a:p>
          <a:p>
            <a:pPr marL="457200" indent="-457200">
              <a:buFont typeface="+mj-lt"/>
              <a:buAutoNum type="arabicPeriod"/>
            </a:pPr>
            <a:r>
              <a:rPr lang="en-US" b="1" dirty="0"/>
              <a:t>Remember you are called to do God’s thing not a good thing! </a:t>
            </a:r>
            <a:r>
              <a:rPr lang="en-US" dirty="0"/>
              <a:t>It is amazing that by only adding one letter how easy it is to get distracted.</a:t>
            </a:r>
          </a:p>
        </p:txBody>
      </p:sp>
    </p:spTree>
    <p:extLst>
      <p:ext uri="{BB962C8B-B14F-4D97-AF65-F5344CB8AC3E}">
        <p14:creationId xmlns:p14="http://schemas.microsoft.com/office/powerpoint/2010/main" val="957871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536631"/>
          </a:xfrm>
        </p:spPr>
        <p:txBody>
          <a:bodyPr/>
          <a:lstStyle/>
          <a:p>
            <a:r>
              <a:rPr lang="en-US" b="1" dirty="0">
                <a:solidFill>
                  <a:schemeClr val="bg1"/>
                </a:solidFill>
              </a:rPr>
              <a:t>Church Revitalization  Small Church Principles!</a:t>
            </a:r>
            <a:endParaRPr lang="en-US" b="1" dirty="0">
              <a:solidFill>
                <a:srgbClr val="990000"/>
              </a:solidFill>
            </a:endParaRPr>
          </a:p>
        </p:txBody>
      </p:sp>
      <p:sp>
        <p:nvSpPr>
          <p:cNvPr id="3" name="Content Placeholder 2"/>
          <p:cNvSpPr>
            <a:spLocks noGrp="1"/>
          </p:cNvSpPr>
          <p:nvPr>
            <p:ph idx="1"/>
          </p:nvPr>
        </p:nvSpPr>
        <p:spPr>
          <a:xfrm>
            <a:off x="228600" y="2163827"/>
            <a:ext cx="8915400" cy="4233798"/>
          </a:xfrm>
        </p:spPr>
        <p:txBody>
          <a:bodyPr/>
          <a:lstStyle/>
          <a:p>
            <a:pPr marL="457200" indent="-457200">
              <a:buClrTx/>
              <a:buFont typeface="+mj-lt"/>
              <a:buAutoNum type="arabicPeriod" startAt="5"/>
            </a:pPr>
            <a:r>
              <a:rPr lang="en-US" b="1" dirty="0"/>
              <a:t>As pastor’s we easily get bored and that is why so many churches are constantly doing one thing after another. </a:t>
            </a:r>
            <a:r>
              <a:rPr lang="en-US" dirty="0"/>
              <a:t>Our attention spans are quite small.</a:t>
            </a:r>
          </a:p>
          <a:p>
            <a:pPr marL="457200" indent="-457200">
              <a:buClrTx/>
              <a:buFont typeface="+mj-lt"/>
              <a:buAutoNum type="arabicPeriod" startAt="5"/>
            </a:pPr>
            <a:r>
              <a:rPr lang="en-US" b="1" dirty="0"/>
              <a:t>Like the “Book of the Month Club” there are churches whom practice and belong to the “Program of the Month Club!”</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919417" y="4170855"/>
            <a:ext cx="1802933" cy="2514665"/>
          </a:xfrm>
          <a:prstGeom prst="rect">
            <a:avLst/>
          </a:prstGeom>
          <a:noFill/>
          <a:ln>
            <a:noFill/>
          </a:ln>
        </p:spPr>
      </p:pic>
    </p:spTree>
    <p:extLst>
      <p:ext uri="{BB962C8B-B14F-4D97-AF65-F5344CB8AC3E}">
        <p14:creationId xmlns:p14="http://schemas.microsoft.com/office/powerpoint/2010/main" val="10187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0951"/>
          </a:xfrm>
        </p:spPr>
        <p:txBody>
          <a:bodyPr/>
          <a:lstStyle/>
          <a:p>
            <a:r>
              <a:rPr lang="en-US" b="1" dirty="0">
                <a:solidFill>
                  <a:schemeClr val="bg1"/>
                </a:solidFill>
              </a:rPr>
              <a:t>Church Revitalization  Small Church Principles!</a:t>
            </a:r>
            <a:endParaRPr lang="en-US" b="1" dirty="0">
              <a:solidFill>
                <a:srgbClr val="990000"/>
              </a:solidFill>
            </a:endParaRPr>
          </a:p>
        </p:txBody>
      </p:sp>
      <p:sp>
        <p:nvSpPr>
          <p:cNvPr id="3" name="Content Placeholder 2"/>
          <p:cNvSpPr>
            <a:spLocks noGrp="1"/>
          </p:cNvSpPr>
          <p:nvPr>
            <p:ph idx="1"/>
          </p:nvPr>
        </p:nvSpPr>
        <p:spPr>
          <a:xfrm>
            <a:off x="228600" y="2446066"/>
            <a:ext cx="8915400" cy="3951559"/>
          </a:xfrm>
        </p:spPr>
        <p:txBody>
          <a:bodyPr/>
          <a:lstStyle/>
          <a:p>
            <a:pPr marL="457200" indent="-457200">
              <a:buClrTx/>
              <a:buFont typeface="+mj-lt"/>
              <a:buAutoNum type="arabicPeriod" startAt="7"/>
            </a:pPr>
            <a:r>
              <a:rPr lang="en-US" b="1" dirty="0"/>
              <a:t>New ideas are often the very thing that can get a church in the process of renewal off track and out of focus!  </a:t>
            </a:r>
            <a:r>
              <a:rPr lang="en-US" dirty="0"/>
              <a:t>Some new things are needed, but if it is a new this or that every year, focus will suffer.</a:t>
            </a:r>
          </a:p>
          <a:p>
            <a:pPr marL="457200" indent="-457200">
              <a:buClrTx/>
              <a:buFont typeface="+mj-lt"/>
              <a:buAutoNum type="arabicPeriod" startAt="7"/>
            </a:pPr>
            <a:r>
              <a:rPr lang="en-US" b="1" dirty="0"/>
              <a:t>Be sure the new things you do match the main thing you are doing to revitalize your church. </a:t>
            </a:r>
            <a:r>
              <a:rPr lang="en-US" dirty="0"/>
              <a:t>There are a lot of great ideas out there that sound good but might not be where God desires to lead your church.</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56636" y="5158691"/>
            <a:ext cx="1414910" cy="1567990"/>
          </a:xfrm>
          <a:prstGeom prst="rect">
            <a:avLst/>
          </a:prstGeom>
          <a:noFill/>
          <a:ln>
            <a:noFill/>
          </a:ln>
        </p:spPr>
      </p:pic>
    </p:spTree>
    <p:extLst>
      <p:ext uri="{BB962C8B-B14F-4D97-AF65-F5344CB8AC3E}">
        <p14:creationId xmlns:p14="http://schemas.microsoft.com/office/powerpoint/2010/main" val="4839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0951"/>
          </a:xfrm>
        </p:spPr>
        <p:txBody>
          <a:bodyPr/>
          <a:lstStyle/>
          <a:p>
            <a:r>
              <a:rPr lang="en-US" b="1" dirty="0">
                <a:solidFill>
                  <a:schemeClr val="bg1"/>
                </a:solidFill>
              </a:rPr>
              <a:t>Church Revitalization  Small Church Principles!</a:t>
            </a:r>
            <a:endParaRPr lang="en-US" b="1" dirty="0">
              <a:solidFill>
                <a:srgbClr val="990000"/>
              </a:solidFill>
            </a:endParaRPr>
          </a:p>
        </p:txBody>
      </p:sp>
      <p:sp>
        <p:nvSpPr>
          <p:cNvPr id="3" name="Content Placeholder 2"/>
          <p:cNvSpPr>
            <a:spLocks noGrp="1"/>
          </p:cNvSpPr>
          <p:nvPr>
            <p:ph idx="1"/>
          </p:nvPr>
        </p:nvSpPr>
        <p:spPr/>
        <p:txBody>
          <a:bodyPr/>
          <a:lstStyle/>
          <a:p>
            <a:pPr marL="457200" indent="-457200">
              <a:buClrTx/>
              <a:buFont typeface="+mj-lt"/>
              <a:buAutoNum type="arabicPeriod" startAt="9"/>
            </a:pPr>
            <a:r>
              <a:rPr lang="en-US" dirty="0"/>
              <a:t>Lastly, </a:t>
            </a:r>
            <a:r>
              <a:rPr lang="en-US" b="1" dirty="0"/>
              <a:t>Prayer is the glue that holds everything together! So keep praying! It will be the very thing that hold the church together during difficult times.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67199" y="3519711"/>
            <a:ext cx="2278447" cy="2736572"/>
          </a:xfrm>
          <a:prstGeom prst="rect">
            <a:avLst/>
          </a:prstGeom>
          <a:noFill/>
          <a:ln>
            <a:noFill/>
          </a:ln>
        </p:spPr>
      </p:pic>
    </p:spTree>
    <p:extLst>
      <p:ext uri="{BB962C8B-B14F-4D97-AF65-F5344CB8AC3E}">
        <p14:creationId xmlns:p14="http://schemas.microsoft.com/office/powerpoint/2010/main" val="3294427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165" y="2054069"/>
            <a:ext cx="8575685" cy="4656932"/>
          </a:xfrm>
        </p:spPr>
        <p:txBody>
          <a:bodyPr>
            <a:normAutofit fontScale="77500" lnSpcReduction="20000"/>
          </a:bodyPr>
          <a:lstStyle/>
          <a:p>
            <a:pPr marL="0" indent="0">
              <a:buNone/>
            </a:pPr>
            <a:r>
              <a:rPr lang="en-US" dirty="0"/>
              <a:t>Everyone wants to see some sort of growth come back to their dying church. Many a church revitalization effort has been hurt due to the leadership within the church, both lay and clergy, waiting too long before they addressed the issue of critical mass. Critical Mass is that size of any church where it has enough members actively working and participating in the weekly work of ministry growth. When a church has waited too long to address the issue of critical mass, it is almost sure the church will die even if for a moment it keeps it head above the water of closure. Here is a quick formula for developing and keeping critical mass in ones church: </a:t>
            </a:r>
          </a:p>
          <a:p>
            <a:r>
              <a:rPr lang="en-US" b="1" dirty="0"/>
              <a:t>• 1 % of the church membership is in pastoral leadership </a:t>
            </a:r>
            <a:endParaRPr lang="en-US" dirty="0"/>
          </a:p>
          <a:p>
            <a:r>
              <a:rPr lang="en-US" b="1" dirty="0"/>
              <a:t>• Plus 6% of the church membership is passion- ate about the future of the church </a:t>
            </a:r>
            <a:endParaRPr lang="en-US" dirty="0"/>
          </a:p>
          <a:p>
            <a:r>
              <a:rPr lang="en-US" b="1" dirty="0"/>
              <a:t>• Plus 14% of the churches leaders are in positions willingly and are advocating for the future renewal of the church </a:t>
            </a:r>
            <a:endParaRPr lang="en-US" dirty="0"/>
          </a:p>
          <a:p>
            <a:r>
              <a:rPr lang="en-US" b="1" dirty="0"/>
              <a:t>• Plus 42% of the church are actively </a:t>
            </a:r>
            <a:r>
              <a:rPr lang="en-US" b="1" dirty="0" err="1"/>
              <a:t>participat</a:t>
            </a:r>
            <a:r>
              <a:rPr lang="en-US" b="1" dirty="0"/>
              <a:t>- </a:t>
            </a:r>
            <a:r>
              <a:rPr lang="en-US" b="1" dirty="0" err="1"/>
              <a:t>ing</a:t>
            </a:r>
            <a:r>
              <a:rPr lang="en-US" b="1" dirty="0"/>
              <a:t> and willingly following future directions of the church </a:t>
            </a:r>
            <a:endParaRPr lang="en-US" dirty="0"/>
          </a:p>
          <a:p>
            <a:r>
              <a:rPr lang="en-US" dirty="0"/>
              <a:t>This simple formula equals a growing critical mass for growth and the eventual revitalization of the congregation. </a:t>
            </a:r>
          </a:p>
          <a:p>
            <a:endParaRPr lang="en-US" dirty="0"/>
          </a:p>
        </p:txBody>
      </p:sp>
      <p:sp>
        <p:nvSpPr>
          <p:cNvPr id="3" name="Title 2"/>
          <p:cNvSpPr>
            <a:spLocks noGrp="1"/>
          </p:cNvSpPr>
          <p:nvPr>
            <p:ph type="title"/>
          </p:nvPr>
        </p:nvSpPr>
        <p:spPr>
          <a:xfrm>
            <a:off x="344909" y="397677"/>
            <a:ext cx="8465941" cy="1054250"/>
          </a:xfrm>
        </p:spPr>
        <p:txBody>
          <a:bodyPr/>
          <a:lstStyle/>
          <a:p>
            <a:r>
              <a:rPr lang="en-US" b="1" dirty="0">
                <a:solidFill>
                  <a:schemeClr val="tx1"/>
                </a:solidFill>
              </a:rPr>
              <a:t>Formula for Developing Critical Mass </a:t>
            </a:r>
            <a:endParaRPr lang="en-US" dirty="0">
              <a:solidFill>
                <a:schemeClr val="tx1"/>
              </a:solidFill>
            </a:endParaRPr>
          </a:p>
        </p:txBody>
      </p:sp>
    </p:spTree>
    <p:extLst>
      <p:ext uri="{BB962C8B-B14F-4D97-AF65-F5344CB8AC3E}">
        <p14:creationId xmlns:p14="http://schemas.microsoft.com/office/powerpoint/2010/main" val="1459873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586" y="247833"/>
            <a:ext cx="8403231" cy="1376573"/>
          </a:xfrm>
        </p:spPr>
        <p:txBody>
          <a:bodyPr/>
          <a:lstStyle/>
          <a:p>
            <a:r>
              <a:rPr lang="en-US" sz="4400" b="1" dirty="0">
                <a:solidFill>
                  <a:prstClr val="white"/>
                </a:solidFill>
              </a:rPr>
              <a:t>Revitalizing the 35 Participant Church: Principles &amp; Practices!</a:t>
            </a:r>
            <a:endParaRPr lang="en-US" b="1" dirty="0">
              <a:solidFill>
                <a:schemeClr val="bg1"/>
              </a:solidFill>
            </a:endParaRPr>
          </a:p>
        </p:txBody>
      </p:sp>
      <p:sp>
        <p:nvSpPr>
          <p:cNvPr id="4" name="Rectangle 3"/>
          <p:cNvSpPr/>
          <p:nvPr/>
        </p:nvSpPr>
        <p:spPr>
          <a:xfrm>
            <a:off x="0" y="4876800"/>
            <a:ext cx="9144000" cy="1981200"/>
          </a:xfrm>
          <a:prstGeom prst="rect">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en-US" dirty="0"/>
          </a:p>
        </p:txBody>
      </p:sp>
      <p:sp>
        <p:nvSpPr>
          <p:cNvPr id="5" name="Rectangle 4"/>
          <p:cNvSpPr/>
          <p:nvPr/>
        </p:nvSpPr>
        <p:spPr>
          <a:xfrm>
            <a:off x="0" y="4953000"/>
            <a:ext cx="9144000" cy="1323439"/>
          </a:xfrm>
          <a:prstGeom prst="rect">
            <a:avLst/>
          </a:prstGeom>
          <a:noFill/>
        </p:spPr>
        <p:txBody>
          <a:bodyPr wrap="square">
            <a:spAutoFit/>
          </a:bodyPr>
          <a:lstStyle/>
          <a:p>
            <a:pPr algn="ctr">
              <a:defRPr/>
            </a:pPr>
            <a:r>
              <a:rPr lang="en-US" sz="4000" b="1" dirty="0">
                <a:solidFill>
                  <a:srgbClr val="FF6600"/>
                </a:solidFill>
              </a:rPr>
              <a:t>By Dr. Tom Cheyney</a:t>
            </a:r>
            <a:endParaRPr lang="en-US" sz="4000" b="1" dirty="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endParaRPr>
          </a:p>
          <a:p>
            <a:pPr algn="ctr">
              <a:defRPr/>
            </a:pP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RenovateConference.org</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2"/>
          <a:stretch>
            <a:fillRect/>
          </a:stretch>
        </p:blipFill>
        <p:spPr>
          <a:xfrm>
            <a:off x="3558054" y="2184027"/>
            <a:ext cx="2095234" cy="2554608"/>
          </a:xfrm>
          <a:prstGeom prst="rect">
            <a:avLst/>
          </a:prstGeom>
        </p:spPr>
      </p:pic>
    </p:spTree>
    <p:extLst>
      <p:ext uri="{BB962C8B-B14F-4D97-AF65-F5344CB8AC3E}">
        <p14:creationId xmlns:p14="http://schemas.microsoft.com/office/powerpoint/2010/main" val="33427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pare Your Church for the Future">
            <a:extLst>
              <a:ext uri="{FF2B5EF4-FFF2-40B4-BE49-F238E27FC236}">
                <a16:creationId xmlns:a16="http://schemas.microsoft.com/office/drawing/2014/main" id="{8804AA85-5482-4560-AF6E-79713C238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91" y="1224517"/>
            <a:ext cx="14192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Break Growth Barriers: Capturing Overlooked Opportunities for Church Growth">
            <a:extLst>
              <a:ext uri="{FF2B5EF4-FFF2-40B4-BE49-F238E27FC236}">
                <a16:creationId xmlns:a16="http://schemas.microsoft.com/office/drawing/2014/main" id="{FC8D5BCC-F16A-F6E8-24B3-26C23D37C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445" y="3298973"/>
            <a:ext cx="14192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Break Growth Barriers: Revise Your Role, Release Your People, and Capture Overlooked Opportunities for Your Church">
            <a:extLst>
              <a:ext uri="{FF2B5EF4-FFF2-40B4-BE49-F238E27FC236}">
                <a16:creationId xmlns:a16="http://schemas.microsoft.com/office/drawing/2014/main" id="{6AC0863A-0209-0A50-6ACA-4392EB93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111" y="1224517"/>
            <a:ext cx="14573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urch Growth Flywheel: 5 Practical Systems to Drive Growth at Your Church (Church Flywheel Series)">
            <a:extLst>
              <a:ext uri="{FF2B5EF4-FFF2-40B4-BE49-F238E27FC236}">
                <a16:creationId xmlns:a16="http://schemas.microsoft.com/office/drawing/2014/main" id="{98EA2940-76F2-D95D-6852-3DFD1A5F8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91" y="3300967"/>
            <a:ext cx="13811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ithful Leaders and the Things That Matter Most">
            <a:extLst>
              <a:ext uri="{FF2B5EF4-FFF2-40B4-BE49-F238E27FC236}">
                <a16:creationId xmlns:a16="http://schemas.microsoft.com/office/drawing/2014/main" id="{61E39159-399C-B112-F5EC-49305FA39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9799" y="1224517"/>
            <a:ext cx="14192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pactful Influence for Modern Leaders: How to Use the Power of Influence to Lead Other People Toward Success">
            <a:extLst>
              <a:ext uri="{FF2B5EF4-FFF2-40B4-BE49-F238E27FC236}">
                <a16:creationId xmlns:a16="http://schemas.microsoft.com/office/drawing/2014/main" id="{1E6DDE22-9F7F-0D18-ED33-C6864448F2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9445" y="3300967"/>
            <a:ext cx="1458210" cy="207445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Nine Keys to Effective Small Group Leadership: How lay leaders can establish dynamic and healthy cells, classes, or teams">
            <a:extLst>
              <a:ext uri="{FF2B5EF4-FFF2-40B4-BE49-F238E27FC236}">
                <a16:creationId xmlns:a16="http://schemas.microsoft.com/office/drawing/2014/main" id="{03E35668-CDC0-4A2E-51CE-84589A5DAF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783" y="1224517"/>
            <a:ext cx="13811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ifled: Where Good Leaders Go Wrong by [James G. Wetrich]">
            <a:extLst>
              <a:ext uri="{FF2B5EF4-FFF2-40B4-BE49-F238E27FC236}">
                <a16:creationId xmlns:a16="http://schemas.microsoft.com/office/drawing/2014/main" id="{F17E016B-7417-520B-75EB-53AB974DC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5058" y="3300967"/>
            <a:ext cx="1381125" cy="20744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2E6995-2DB9-3586-6EEE-AE549B73EA38}"/>
              </a:ext>
            </a:extLst>
          </p:cNvPr>
          <p:cNvPicPr>
            <a:picLocks noChangeAspect="1"/>
          </p:cNvPicPr>
          <p:nvPr/>
        </p:nvPicPr>
        <p:blipFill>
          <a:blip r:embed="rId10"/>
          <a:stretch>
            <a:fillRect/>
          </a:stretch>
        </p:blipFill>
        <p:spPr>
          <a:xfrm>
            <a:off x="5984141" y="1226510"/>
            <a:ext cx="1456440" cy="2074457"/>
          </a:xfrm>
          <a:prstGeom prst="rect">
            <a:avLst/>
          </a:prstGeom>
        </p:spPr>
      </p:pic>
      <p:pic>
        <p:nvPicPr>
          <p:cNvPr id="4" name="Picture 6" descr="Theological Perspectives on Church Growth">
            <a:extLst>
              <a:ext uri="{FF2B5EF4-FFF2-40B4-BE49-F238E27FC236}">
                <a16:creationId xmlns:a16="http://schemas.microsoft.com/office/drawing/2014/main" id="{15A18CC2-6011-9207-7ACE-DE732FC779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7581" y="3298973"/>
            <a:ext cx="145644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e Volunteer Church: Mobilizing Your Congregation for Growth and Effectiveness">
            <a:extLst>
              <a:ext uri="{FF2B5EF4-FFF2-40B4-BE49-F238E27FC236}">
                <a16:creationId xmlns:a16="http://schemas.microsoft.com/office/drawing/2014/main" id="{2E21DD2B-8EF8-17E4-D31E-2BE868CB1E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7714" y="1224517"/>
            <a:ext cx="13716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enerationS Volume 1: How to Grow Your Church Younger and Stronger: The Story of the Kids who Built a World-Class Church (...">
            <a:extLst>
              <a:ext uri="{FF2B5EF4-FFF2-40B4-BE49-F238E27FC236}">
                <a16:creationId xmlns:a16="http://schemas.microsoft.com/office/drawing/2014/main" id="{E596FD3F-CD49-3CC0-1318-B0A0F549A1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7390" y="3298973"/>
            <a:ext cx="138112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5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213" y="2168539"/>
            <a:ext cx="8534140" cy="4538438"/>
          </a:xfrm>
        </p:spPr>
        <p:txBody>
          <a:bodyPr>
            <a:normAutofit/>
          </a:bodyPr>
          <a:lstStyle/>
          <a:p>
            <a:pPr marL="0" indent="0">
              <a:buNone/>
            </a:pPr>
            <a:r>
              <a:rPr lang="en-US" b="1" dirty="0"/>
              <a:t>The small church is the beginning of our early American Religious Heritage. </a:t>
            </a:r>
            <a:r>
              <a:rPr lang="en-US" dirty="0"/>
              <a:t>We started our religious foundation with the creation of small churches. Even during the early days of the pilgrims at Plymouth Rock, the small church was in existence. Many things can be said about the small church. </a:t>
            </a:r>
            <a:r>
              <a:rPr lang="en-US" b="1" dirty="0"/>
              <a:t>The small church is unique from all other sized churches. </a:t>
            </a:r>
            <a:r>
              <a:rPr lang="en-US" dirty="0"/>
              <a:t>Paul Madsen says it so well, </a:t>
            </a:r>
            <a:r>
              <a:rPr lang="en-US" b="1" i="1" dirty="0"/>
              <a:t>"The small church has no different mission than any other church of the land, regardless of size. It may use different methods to achieve that mission, but the mission of proclamation, fellowship, ministry, and service is the same for all.”</a:t>
            </a:r>
          </a:p>
          <a:p>
            <a:endParaRPr lang="en-US" dirty="0"/>
          </a:p>
          <a:p>
            <a:endParaRPr lang="en-US" dirty="0"/>
          </a:p>
        </p:txBody>
      </p:sp>
      <p:sp>
        <p:nvSpPr>
          <p:cNvPr id="3" name="Title 2"/>
          <p:cNvSpPr>
            <a:spLocks noGrp="1"/>
          </p:cNvSpPr>
          <p:nvPr>
            <p:ph type="title"/>
          </p:nvPr>
        </p:nvSpPr>
        <p:spPr>
          <a:xfrm>
            <a:off x="387213" y="247833"/>
            <a:ext cx="8534139" cy="1376573"/>
          </a:xfrm>
        </p:spPr>
        <p:txBody>
          <a:bodyPr/>
          <a:lstStyle/>
          <a:p>
            <a:r>
              <a:rPr lang="en-US" sz="4400" b="1" dirty="0">
                <a:solidFill>
                  <a:schemeClr val="bg1"/>
                </a:solidFill>
              </a:rPr>
              <a:t>Revitalizing the 35 Participant Church: Principles &amp; Practices!</a:t>
            </a:r>
            <a:endParaRPr lang="en-US" sz="4400" dirty="0">
              <a:solidFill>
                <a:schemeClr val="bg1"/>
              </a:solidFill>
            </a:endParaRPr>
          </a:p>
        </p:txBody>
      </p:sp>
    </p:spTree>
    <p:extLst>
      <p:ext uri="{BB962C8B-B14F-4D97-AF65-F5344CB8AC3E}">
        <p14:creationId xmlns:p14="http://schemas.microsoft.com/office/powerpoint/2010/main" val="56305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normAutofit/>
          </a:bodyPr>
          <a:lstStyle/>
          <a:p>
            <a:pPr>
              <a:buFontTx/>
              <a:buNone/>
            </a:pPr>
            <a:r>
              <a:rPr lang="en-US" sz="2800" b="1" dirty="0">
                <a:latin typeface="Book Antiqua" pitchFamily="18" charset="0"/>
              </a:rPr>
              <a:t>It is astounding to realize that 90 percent of all churches today are not growing, and that churches with 101-200 total members 50 percent of them have plateaued. </a:t>
            </a:r>
          </a:p>
          <a:p>
            <a:pPr>
              <a:buFontTx/>
              <a:buNone/>
            </a:pPr>
            <a:endParaRPr lang="en-US" dirty="0">
              <a:latin typeface="Book Antiqua" pitchFamily="18" charset="0"/>
            </a:endParaRPr>
          </a:p>
          <a:p>
            <a:pPr>
              <a:buFontTx/>
              <a:buNone/>
            </a:pPr>
            <a:r>
              <a:rPr lang="en-US" b="1" dirty="0">
                <a:latin typeface="Book Antiqua" pitchFamily="18" charset="0"/>
              </a:rPr>
              <a:t>Another 19 percent have declined, leaving only 31 percent of these churches that are growing.</a:t>
            </a:r>
          </a:p>
        </p:txBody>
      </p:sp>
      <p:sp>
        <p:nvSpPr>
          <p:cNvPr id="2" name="Title 1"/>
          <p:cNvSpPr>
            <a:spLocks noGrp="1"/>
          </p:cNvSpPr>
          <p:nvPr>
            <p:ph type="title"/>
          </p:nvPr>
        </p:nvSpPr>
        <p:spPr>
          <a:xfrm>
            <a:off x="391942" y="162119"/>
            <a:ext cx="8434585" cy="1340697"/>
          </a:xfrm>
        </p:spPr>
        <p:txBody>
          <a:bodyPr/>
          <a:lstStyle/>
          <a:p>
            <a:r>
              <a:rPr lang="en-US" sz="4400" b="1" dirty="0">
                <a:solidFill>
                  <a:schemeClr val="bg1"/>
                </a:solidFill>
              </a:rPr>
              <a:t>Revitalizing the 35 Participant Church: Principles &amp; Practices!</a:t>
            </a:r>
            <a:endParaRPr lang="en-US" sz="4400" dirty="0"/>
          </a:p>
        </p:txBody>
      </p:sp>
      <p:pic>
        <p:nvPicPr>
          <p:cNvPr id="4" name="Picture 3"/>
          <p:cNvPicPr>
            <a:picLocks noChangeAspect="1"/>
          </p:cNvPicPr>
          <p:nvPr/>
        </p:nvPicPr>
        <p:blipFill>
          <a:blip r:embed="rId3"/>
          <a:stretch>
            <a:fillRect/>
          </a:stretch>
        </p:blipFill>
        <p:spPr>
          <a:xfrm>
            <a:off x="7478249" y="4923560"/>
            <a:ext cx="1586586" cy="1934440"/>
          </a:xfrm>
          <a:prstGeom prst="rect">
            <a:avLst/>
          </a:prstGeom>
        </p:spPr>
      </p:pic>
    </p:spTree>
    <p:extLst>
      <p:ext uri="{BB962C8B-B14F-4D97-AF65-F5344CB8AC3E}">
        <p14:creationId xmlns:p14="http://schemas.microsoft.com/office/powerpoint/2010/main" val="1867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3114"/>
          </a:xfrm>
        </p:spPr>
        <p:txBody>
          <a:bodyPr/>
          <a:lstStyle/>
          <a:p>
            <a:pPr algn="ctr"/>
            <a:r>
              <a:rPr lang="en-US" sz="4000" b="1" dirty="0">
                <a:solidFill>
                  <a:schemeClr val="bg1"/>
                </a:solidFill>
              </a:rPr>
              <a:t>Statistical Realities Concerning Church Revitalization</a:t>
            </a:r>
            <a:endParaRPr lang="en-US" sz="4000" dirty="0">
              <a:solidFill>
                <a:schemeClr val="bg1"/>
              </a:solidFill>
            </a:endParaRPr>
          </a:p>
        </p:txBody>
      </p:sp>
      <p:sp>
        <p:nvSpPr>
          <p:cNvPr id="3" name="Content Placeholder 2"/>
          <p:cNvSpPr>
            <a:spLocks noGrp="1"/>
          </p:cNvSpPr>
          <p:nvPr>
            <p:ph sz="quarter" idx="4294967295"/>
          </p:nvPr>
        </p:nvSpPr>
        <p:spPr>
          <a:xfrm>
            <a:off x="609600" y="2046940"/>
            <a:ext cx="7924800" cy="4258235"/>
          </a:xfrm>
          <a:prstGeom prst="rect">
            <a:avLst/>
          </a:prstGeom>
        </p:spPr>
        <p:txBody>
          <a:bodyPr>
            <a:noAutofit/>
          </a:bodyPr>
          <a:lstStyle/>
          <a:p>
            <a:pPr marL="0" indent="0">
              <a:buNone/>
            </a:pPr>
            <a:r>
              <a:rPr lang="en-US" sz="3200" dirty="0">
                <a:solidFill>
                  <a:schemeClr val="tx1"/>
                </a:solidFill>
              </a:rPr>
              <a:t>Did you know that:</a:t>
            </a:r>
          </a:p>
          <a:p>
            <a:pPr marL="0" indent="0">
              <a:buNone/>
            </a:pPr>
            <a:r>
              <a:rPr lang="en-US" sz="3200" dirty="0">
                <a:solidFill>
                  <a:schemeClr val="tx1"/>
                </a:solidFill>
              </a:rPr>
              <a:t>•There are 344,000 protestant evangelical churches from the eight mainline denominations in the western hemisphere, which are in plateau and decline.</a:t>
            </a:r>
          </a:p>
          <a:p>
            <a:pPr marL="0" indent="0">
              <a:buNone/>
            </a:pPr>
            <a:r>
              <a:rPr lang="en-US" sz="3200" dirty="0">
                <a:solidFill>
                  <a:schemeClr val="tx1"/>
                </a:solidFill>
              </a:rPr>
              <a:t>•95% of all churches in North America average 100 or less.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745095" y="5004435"/>
            <a:ext cx="1398905" cy="1853565"/>
          </a:xfrm>
          <a:prstGeom prst="rect">
            <a:avLst/>
          </a:prstGeom>
          <a:noFill/>
          <a:ln>
            <a:noFill/>
          </a:ln>
        </p:spPr>
      </p:pic>
    </p:spTree>
    <p:extLst>
      <p:ext uri="{BB962C8B-B14F-4D97-AF65-F5344CB8AC3E}">
        <p14:creationId xmlns:p14="http://schemas.microsoft.com/office/powerpoint/2010/main" val="11345835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316</TotalTime>
  <Words>5384</Words>
  <Application>Microsoft Macintosh PowerPoint</Application>
  <PresentationFormat>On-screen Show (4:3)</PresentationFormat>
  <Paragraphs>367</Paragraphs>
  <Slides>56</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Book Antiqua</vt:lpstr>
      <vt:lpstr>Calibri</vt:lpstr>
      <vt:lpstr>Cambria</vt:lpstr>
      <vt:lpstr>Comic Sans MS</vt:lpstr>
      <vt:lpstr>Tahoma</vt:lpstr>
      <vt:lpstr>Times New Roman</vt:lpstr>
      <vt:lpstr>Wingdings</vt:lpstr>
      <vt:lpstr>Hardcover</vt:lpstr>
      <vt:lpstr>Revitalizing the 35 Participant Church: Principles &amp; Practices!</vt:lpstr>
      <vt:lpstr>Revitalizing the 35 Participant Church: Principles &amp; Practices!</vt:lpstr>
      <vt:lpstr>PowerPoint Presentation</vt:lpstr>
      <vt:lpstr>PowerPoint Presentation</vt:lpstr>
      <vt:lpstr>PowerPoint Presentation</vt:lpstr>
      <vt:lpstr>PowerPoint Presentation</vt:lpstr>
      <vt:lpstr>Revitalizing the 35 Participant Church: Principles &amp; Practices!</vt:lpstr>
      <vt:lpstr>Revitalizing the 35 Participant Church: Principles &amp; Practices!</vt:lpstr>
      <vt:lpstr>Statistical Realities Concerning Church Revitalization</vt:lpstr>
      <vt:lpstr>Statistical Realities Concerning Church Revitalization</vt:lpstr>
      <vt:lpstr>Statistical Realities Concerning Church Revitalization</vt:lpstr>
      <vt:lpstr>Statistical Realities Concerning Church Revitalization</vt:lpstr>
      <vt:lpstr>Statistical Realities Concerning Church Revitalization</vt:lpstr>
      <vt:lpstr>Revitalizing the 35 Participant Church: Principles &amp; Practices!</vt:lpstr>
      <vt:lpstr>PowerPoint Presentation</vt:lpstr>
      <vt:lpstr>Revitalizing the 35 Participant Church: Principles &amp; Practices!</vt:lpstr>
      <vt:lpstr>PowerPoint Presentation</vt:lpstr>
      <vt:lpstr>Church Revitalization in the Small Church!</vt:lpstr>
      <vt:lpstr>Revitalizing the 35 Participant Church: Principles &amp; Practices!</vt:lpstr>
      <vt:lpstr>Revitalizing the 35 Participant Church: Principles &amp; Practices!</vt:lpstr>
      <vt:lpstr>THE SMALL CHURCH ATTRACTS MEMBERS FOR A VARIETY OF REASONS</vt:lpstr>
      <vt:lpstr>GROWTH IMPEDIMENTS FOR THE SMALLER CHURCH!</vt:lpstr>
      <vt:lpstr>GROWTH IMPEDIMENTS FOR THE SMALLER CHURCH!</vt:lpstr>
      <vt:lpstr>GROWTH IMPEDIMENTS FOR THE SMALLER CHURCH!</vt:lpstr>
      <vt:lpstr>SO WHAT ARE THE STRENGTHS OF A SMALL CHURCH ?</vt:lpstr>
      <vt:lpstr>SO WHAT ARE THE STRENGTHS OF A SMALL CHURCH ?</vt:lpstr>
      <vt:lpstr>Church Revitalization in the Small Church!</vt:lpstr>
      <vt:lpstr>SEVEN INTENTIONAL ACTIONS  For Church Revitalization in the Small Church!</vt:lpstr>
      <vt:lpstr>Church Revitalization in the Small Church!</vt:lpstr>
      <vt:lpstr>Prayer: the Often Overlooked Revitalization Tool!</vt:lpstr>
      <vt:lpstr>Revitalizing the 35 Participant Church: Principles &amp; Practices!</vt:lpstr>
      <vt:lpstr>Revitalizing the 35 Participant Church: Principles &amp; Practices!</vt:lpstr>
      <vt:lpstr>PowerPoint Presentation</vt:lpstr>
      <vt:lpstr>PowerPoint Presentation</vt:lpstr>
      <vt:lpstr>PowerPoint Presentation</vt:lpstr>
      <vt:lpstr>SEVEN INTENTIONAL ACTIONS TO BREAKING  THE "35" BARRIER IN CHURCH REVITALIZATION</vt:lpstr>
      <vt:lpstr>PowerPoint Presentation</vt:lpstr>
      <vt:lpstr>PowerPoint Presentation</vt:lpstr>
      <vt:lpstr>Church Revitalization Lesson!</vt:lpstr>
      <vt:lpstr>Church Revitalization in the Small Church!</vt:lpstr>
      <vt:lpstr>Church Revitalization in the Small Church!</vt:lpstr>
      <vt:lpstr>Church Revitalization in the Small Church!</vt:lpstr>
      <vt:lpstr>Church Revitalization in the Small Church!</vt:lpstr>
      <vt:lpstr>Church Revitalization in the Small Church!</vt:lpstr>
      <vt:lpstr>Church Revitalization in the Small Church!</vt:lpstr>
      <vt:lpstr>Church Revitalization in the Small Church!</vt:lpstr>
      <vt:lpstr>Church Revitalization in the Small Church!</vt:lpstr>
      <vt:lpstr>Church Revitalization in the Small Church!</vt:lpstr>
      <vt:lpstr>Church Revitalization in the Small Church!</vt:lpstr>
      <vt:lpstr>Church Revitalization in the Small Church!</vt:lpstr>
      <vt:lpstr>Church Revitalization  Small Church Principles!</vt:lpstr>
      <vt:lpstr>Church Revitalization  Small Church Principles!</vt:lpstr>
      <vt:lpstr>Church Revitalization  Small Church Principles!</vt:lpstr>
      <vt:lpstr>Church Revitalization  Small Church Principles!</vt:lpstr>
      <vt:lpstr>Formula for Developing Critical Mass </vt:lpstr>
      <vt:lpstr>Revitalizing the 35 Participant Church: Principles &amp; Practices!</vt:lpstr>
    </vt:vector>
  </TitlesOfParts>
  <Company>Greater Orlando Baptist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Cheyney</dc:creator>
  <cp:lastModifiedBy>Tom Cheyney Cheyney</cp:lastModifiedBy>
  <cp:revision>75</cp:revision>
  <dcterms:created xsi:type="dcterms:W3CDTF">2013-10-11T19:57:02Z</dcterms:created>
  <dcterms:modified xsi:type="dcterms:W3CDTF">2024-01-02T17:06:57Z</dcterms:modified>
</cp:coreProperties>
</file>