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9" r:id="rId2"/>
  </p:sldMasterIdLst>
  <p:notesMasterIdLst>
    <p:notesMasterId r:id="rId66"/>
  </p:notesMasterIdLst>
  <p:sldIdLst>
    <p:sldId id="256" r:id="rId3"/>
    <p:sldId id="306" r:id="rId4"/>
    <p:sldId id="730" r:id="rId5"/>
    <p:sldId id="727" r:id="rId6"/>
    <p:sldId id="728" r:id="rId7"/>
    <p:sldId id="729" r:id="rId8"/>
    <p:sldId id="298" r:id="rId9"/>
    <p:sldId id="315" r:id="rId10"/>
    <p:sldId id="323" r:id="rId11"/>
    <p:sldId id="324" r:id="rId12"/>
    <p:sldId id="296" r:id="rId13"/>
    <p:sldId id="307" r:id="rId14"/>
    <p:sldId id="311" r:id="rId15"/>
    <p:sldId id="312" r:id="rId16"/>
    <p:sldId id="309" r:id="rId17"/>
    <p:sldId id="313" r:id="rId18"/>
    <p:sldId id="314" r:id="rId19"/>
    <p:sldId id="310" r:id="rId20"/>
    <p:sldId id="308" r:id="rId21"/>
    <p:sldId id="317" r:id="rId22"/>
    <p:sldId id="320" r:id="rId23"/>
    <p:sldId id="321" r:id="rId24"/>
    <p:sldId id="322" r:id="rId25"/>
    <p:sldId id="318" r:id="rId26"/>
    <p:sldId id="319" r:id="rId27"/>
    <p:sldId id="297" r:id="rId28"/>
    <p:sldId id="257" r:id="rId29"/>
    <p:sldId id="264" r:id="rId30"/>
    <p:sldId id="285" r:id="rId31"/>
    <p:sldId id="284" r:id="rId32"/>
    <p:sldId id="267" r:id="rId33"/>
    <p:sldId id="289" r:id="rId34"/>
    <p:sldId id="286" r:id="rId35"/>
    <p:sldId id="299" r:id="rId36"/>
    <p:sldId id="301" r:id="rId37"/>
    <p:sldId id="300" r:id="rId38"/>
    <p:sldId id="271" r:id="rId39"/>
    <p:sldId id="272" r:id="rId40"/>
    <p:sldId id="290" r:id="rId41"/>
    <p:sldId id="273" r:id="rId42"/>
    <p:sldId id="274" r:id="rId43"/>
    <p:sldId id="275" r:id="rId44"/>
    <p:sldId id="292" r:id="rId45"/>
    <p:sldId id="276" r:id="rId46"/>
    <p:sldId id="277" r:id="rId47"/>
    <p:sldId id="278" r:id="rId48"/>
    <p:sldId id="279" r:id="rId49"/>
    <p:sldId id="280" r:id="rId50"/>
    <p:sldId id="302" r:id="rId51"/>
    <p:sldId id="303" r:id="rId52"/>
    <p:sldId id="281" r:id="rId53"/>
    <p:sldId id="305" r:id="rId54"/>
    <p:sldId id="304" r:id="rId55"/>
    <p:sldId id="282" r:id="rId56"/>
    <p:sldId id="263" r:id="rId57"/>
    <p:sldId id="316" r:id="rId58"/>
    <p:sldId id="731" r:id="rId59"/>
    <p:sldId id="732" r:id="rId60"/>
    <p:sldId id="733" r:id="rId61"/>
    <p:sldId id="734" r:id="rId62"/>
    <p:sldId id="293" r:id="rId63"/>
    <p:sldId id="325" r:id="rId64"/>
    <p:sldId id="32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97"/>
    <p:restoredTop sz="88349" autoAdjust="0"/>
  </p:normalViewPr>
  <p:slideViewPr>
    <p:cSldViewPr>
      <p:cViewPr>
        <p:scale>
          <a:sx n="63" d="100"/>
          <a:sy n="63" d="100"/>
        </p:scale>
        <p:origin x="800" y="1296"/>
      </p:cViewPr>
      <p:guideLst>
        <p:guide orient="horz" pos="2160"/>
        <p:guide pos="2880"/>
      </p:guideLst>
    </p:cSldViewPr>
  </p:slideViewPr>
  <p:notesTextViewPr>
    <p:cViewPr>
      <p:scale>
        <a:sx n="100" d="100"/>
        <a:sy n="100" d="100"/>
      </p:scale>
      <p:origin x="0" y="0"/>
    </p:cViewPr>
  </p:notesTextViewPr>
  <p:sorterViewPr>
    <p:cViewPr>
      <p:scale>
        <a:sx n="1" d="1"/>
        <a:sy n="1" d="1"/>
      </p:scale>
      <p:origin x="0" y="126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BFFDF1-1FA0-451E-898A-EDD68AC41E9B}" type="datetimeFigureOut">
              <a:rPr lang="en-US" smtClean="0"/>
              <a:pPr/>
              <a:t>1/2/24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247413-55CF-4F58-B569-9A1BE4DB8B7B}" type="slidenum">
              <a:rPr lang="en-US" smtClean="0"/>
              <a:pPr/>
              <a:t>‹#›</a:t>
            </a:fld>
            <a:endParaRPr lang="en-US"/>
          </a:p>
        </p:txBody>
      </p:sp>
    </p:spTree>
    <p:extLst>
      <p:ext uri="{BB962C8B-B14F-4D97-AF65-F5344CB8AC3E}">
        <p14:creationId xmlns:p14="http://schemas.microsoft.com/office/powerpoint/2010/main" val="52935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Abraham Lincoln said about the small churches in America, "God must love the small church. He made so many of them." </a:t>
            </a:r>
          </a:p>
          <a:p>
            <a:r>
              <a:rPr lang="en-US" sz="1200" kern="1200" dirty="0">
                <a:solidFill>
                  <a:schemeClr val="tx1"/>
                </a:solidFill>
                <a:latin typeface="+mn-lt"/>
                <a:ea typeface="+mn-ea"/>
                <a:cs typeface="+mn-cs"/>
              </a:rPr>
              <a:t> </a:t>
            </a:r>
          </a:p>
          <a:p>
            <a:r>
              <a:rPr lang="en-US" sz="1200" kern="1200" baseline="30000" dirty="0">
                <a:solidFill>
                  <a:schemeClr val="tx1"/>
                </a:solidFill>
                <a:latin typeface="+mn-lt"/>
                <a:ea typeface="+mn-ea"/>
                <a:cs typeface="+mn-cs"/>
              </a:rPr>
              <a:t>       </a:t>
            </a:r>
            <a:r>
              <a:rPr lang="en-US" sz="1200" kern="1200" dirty="0">
                <a:solidFill>
                  <a:schemeClr val="tx1"/>
                </a:solidFill>
                <a:latin typeface="+mn-lt"/>
                <a:ea typeface="+mn-ea"/>
                <a:cs typeface="+mn-cs"/>
              </a:rPr>
              <a:t>Schaller, </a:t>
            </a:r>
            <a:r>
              <a:rPr lang="en-US" sz="1200" u="sng" kern="1200" dirty="0">
                <a:solidFill>
                  <a:schemeClr val="tx1"/>
                </a:solidFill>
                <a:latin typeface="+mn-lt"/>
                <a:ea typeface="+mn-ea"/>
                <a:cs typeface="+mn-cs"/>
              </a:rPr>
              <a:t>The Small Church Is Different,</a:t>
            </a:r>
            <a:r>
              <a:rPr lang="en-US" sz="1200" kern="1200" dirty="0">
                <a:solidFill>
                  <a:schemeClr val="tx1"/>
                </a:solidFill>
                <a:latin typeface="+mn-lt"/>
                <a:ea typeface="+mn-ea"/>
                <a:cs typeface="+mn-cs"/>
              </a:rPr>
              <a:t> p. 15.</a:t>
            </a:r>
          </a:p>
          <a:p>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One third of all the Protestant churches in the United States have from 35 to 100 persons in the Sunday morning worship service. Interestingly, there are many lay men who believe the church with 75 participants is nothing more than two churches of 35 participants combined. This is an over simplification of the issue as we shall see.</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20E3A-DC07-4A68-925B-DC785AD5AD57}" type="slidenum">
              <a:rPr lang="en-US"/>
              <a:pPr/>
              <a:t>37</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C617B-7E05-4EFB-A839-E7E1355535A7}" type="slidenum">
              <a:rPr lang="en-US"/>
              <a:pPr/>
              <a:t>38</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81D77E-6451-42DF-9A9B-741C1386DB8C}" type="slidenum">
              <a:rPr lang="en-US"/>
              <a:pPr/>
              <a:t>40</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01387-5337-460F-A306-62ABBB5DA580}" type="slidenum">
              <a:rPr lang="en-US"/>
              <a:pPr/>
              <a:t>41</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FF77C-635F-4EF6-B3ED-1275DE13FE6D}" type="slidenum">
              <a:rPr lang="en-US"/>
              <a:pPr/>
              <a:t>42</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43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6C2B2-51E2-466B-B357-D46D5CB054AF}" type="slidenum">
              <a:rPr lang="en-US"/>
              <a:pPr/>
              <a:t>44</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E707F0-1BBD-4D2B-967D-F31A7889B97D}" type="slidenum">
              <a:rPr lang="en-US"/>
              <a:pPr/>
              <a:t>45</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86947-2ADF-48B7-A544-6B67B7D86E9A}" type="slidenum">
              <a:rPr lang="en-US"/>
              <a:pPr/>
              <a:t>46</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Schaller, </a:t>
            </a:r>
            <a:r>
              <a:rPr lang="en-US" u="sng" dirty="0">
                <a:solidFill>
                  <a:schemeClr val="tx1"/>
                </a:solidFill>
              </a:rPr>
              <a:t>The Small Church Is Different,</a:t>
            </a:r>
            <a:r>
              <a:rPr lang="en-US" dirty="0">
                <a:solidFill>
                  <a:schemeClr val="tx1"/>
                </a:solidFill>
              </a:rPr>
              <a:t> p. 15.</a:t>
            </a:r>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7</a:t>
            </a:fld>
            <a:endParaRPr lang="en-US"/>
          </a:p>
        </p:txBody>
      </p:sp>
    </p:spTree>
    <p:extLst>
      <p:ext uri="{BB962C8B-B14F-4D97-AF65-F5344CB8AC3E}">
        <p14:creationId xmlns:p14="http://schemas.microsoft.com/office/powerpoint/2010/main" val="2193170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A8F58A-DB5B-43E8-A8B9-58C3F246DAE3}" type="slidenum">
              <a:rPr lang="en-US"/>
              <a:pPr/>
              <a:t>47</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13CCA-07BE-471B-BC4F-5712991D54C0}" type="slidenum">
              <a:rPr lang="en-US"/>
              <a:pPr/>
              <a:t>48</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13CCA-07BE-471B-BC4F-5712991D54C0}" type="slidenum">
              <a:rPr lang="en-US"/>
              <a:pPr/>
              <a:t>49</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13CCA-07BE-471B-BC4F-5712991D54C0}" type="slidenum">
              <a:rPr lang="en-US"/>
              <a:pPr/>
              <a:t>50</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E121A-27A6-4014-B17F-F03143BD61F8}" type="slidenum">
              <a:rPr lang="en-US"/>
              <a:pPr/>
              <a:t>51</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E121A-27A6-4014-B17F-F03143BD61F8}" type="slidenum">
              <a:rPr lang="en-US"/>
              <a:pPr/>
              <a:t>52</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E121A-27A6-4014-B17F-F03143BD61F8}" type="slidenum">
              <a:rPr lang="en-US"/>
              <a:pPr/>
              <a:t>53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BCFB1D-67A0-4FAE-B358-6A0ECC2A9F7A}" type="slidenum">
              <a:rPr lang="en-US" smtClean="0"/>
              <a:pPr/>
              <a:t>54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55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61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BCFB1D-67A0-4FAE-B358-6A0ECC2A9F7A}"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3A03D8-C2D2-4FE6-9DE6-FA39B862D90B}" type="slidenum">
              <a:rPr lang="en-US"/>
              <a:pPr/>
              <a:t>32</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247413-55CF-4F58-B569-9A1BE4DB8B7B}"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overlayTitle.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79463" y="1597025"/>
            <a:ext cx="7583488" cy="1679575"/>
          </a:xfrm>
        </p:spPr>
        <p:txBody>
          <a:bodyPr anchor="b" anchorCtr="0"/>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779463" y="3276600"/>
            <a:ext cx="7583487"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8A3A35-57F9-4F1A-99D5-711B6D48FCF4}" type="datetimeFigureOut">
              <a:rPr lang="en-US" smtClean="0"/>
              <a:pPr/>
              <a:t>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4727892" y="838200"/>
            <a:ext cx="347472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038A3A35-57F9-4F1A-99D5-711B6D48FCF4}" type="datetimeFigureOut">
              <a:rPr lang="en-US" smtClean="0"/>
              <a:pPr/>
              <a:t>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038A3A35-57F9-4F1A-99D5-711B6D48FCF4}" type="datetimeFigureOut">
              <a:rPr lang="en-US" smtClean="0"/>
              <a:pPr/>
              <a:t>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2A1D3-8923-49E7-B1EA-0F9CC0553A26}" type="slidenum">
              <a:rPr lang="en-US" smtClean="0"/>
              <a:pPr/>
              <a:t>‹#›</a:t>
            </a:fld>
            <a:endParaRPr lang="en-US"/>
          </a:p>
        </p:txBody>
      </p:sp>
      <p:sp>
        <p:nvSpPr>
          <p:cNvPr id="8" name="Text Placeholder 3"/>
          <p:cNvSpPr>
            <a:spLocks noGrp="1"/>
          </p:cNvSpPr>
          <p:nvPr>
            <p:ph type="body" sz="half" idx="2"/>
          </p:nvPr>
        </p:nvSpPr>
        <p:spPr>
          <a:xfrm>
            <a:off x="779463" y="1371600"/>
            <a:ext cx="7583488" cy="13716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a:t>Click to edit Master text styles</a:t>
            </a:r>
          </a:p>
        </p:txBody>
      </p:sp>
      <p:sp>
        <p:nvSpPr>
          <p:cNvPr id="9" name="Picture Placeholder 2"/>
          <p:cNvSpPr>
            <a:spLocks noGrp="1"/>
          </p:cNvSpPr>
          <p:nvPr>
            <p:ph type="pic" idx="1"/>
          </p:nvPr>
        </p:nvSpPr>
        <p:spPr>
          <a:xfrm>
            <a:off x="2514600" y="2743200"/>
            <a:ext cx="41148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8A3A35-57F9-4F1A-99D5-711B6D48FCF4}" type="datetimeFigureOut">
              <a:rPr lang="en-US" smtClean="0"/>
              <a:pPr/>
              <a:t>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Vertical.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39000" y="838200"/>
            <a:ext cx="1676400" cy="5053013"/>
          </a:xfrm>
        </p:spPr>
        <p:txBody>
          <a:bodyPr vert="eaVert"/>
          <a:lstStyle>
            <a:lvl1pPr>
              <a:defRPr sz="3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9462" y="838200"/>
            <a:ext cx="6019800" cy="505301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8A3A35-57F9-4F1A-99D5-711B6D48FCF4}" type="datetimeFigureOut">
              <a:rPr lang="en-US" smtClean="0"/>
              <a:pPr/>
              <a:t>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9635CA9-9853-453E-BF83-A9F1DEACADE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solidFill>
                  <a:srgbClr val="ECE9C6"/>
                </a:solidFill>
                <a:latin typeface="Book Antiqua"/>
              </a:rPr>
              <a:pPr/>
              <a:t>1/2/24</a:t>
            </a:fld>
            <a:endParaRPr lang="en-US" dirty="0">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solidFill>
                  <a:srgbClr val="ECE9C6"/>
                </a:solidFill>
                <a:latin typeface="Book Antiqua"/>
              </a:rPr>
              <a:pPr/>
              <a:t>‹#›</a:t>
            </a:fld>
            <a:endParaRPr lang="en-US" dirty="0">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8353081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92BEB-5202-498C-89F7-BBD3BEE1B887}" type="datetime1">
              <a:rPr lang="en-US" smtClean="0">
                <a:solidFill>
                  <a:srgbClr val="895D1D"/>
                </a:solidFill>
                <a:latin typeface="Book Antiqua"/>
              </a:rPr>
              <a:pPr/>
              <a:t>1/2/24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348947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solidFill>
                  <a:srgbClr val="895D1D"/>
                </a:solidFill>
                <a:latin typeface="Book Antiqua"/>
              </a:rPr>
              <a:pPr/>
              <a:t>1/2/24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88839665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solidFill>
                  <a:srgbClr val="895D1D"/>
                </a:solidFill>
                <a:latin typeface="Book Antiqua"/>
              </a:rPr>
              <a:pPr/>
              <a:t>1/2/24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852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solidFill>
                  <a:srgbClr val="895D1D"/>
                </a:solidFill>
                <a:latin typeface="Book Antiqua"/>
              </a:rPr>
              <a:pPr/>
              <a:t>1/2/24</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901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8A3A35-57F9-4F1A-99D5-711B6D48FCF4}" type="datetimeFigureOut">
              <a:rPr lang="en-US" smtClean="0"/>
              <a:pPr/>
              <a:t>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solidFill>
                  <a:srgbClr val="895D1D"/>
                </a:solidFill>
                <a:latin typeface="Book Antiqua"/>
              </a:rPr>
              <a:pPr/>
              <a:t>1/2/24</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2499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solidFill>
                  <a:srgbClr val="895D1D"/>
                </a:solidFill>
                <a:latin typeface="Book Antiqua"/>
              </a:rPr>
              <a:pPr/>
              <a:t>1/2/24</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561830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solidFill>
                  <a:srgbClr val="895D1D"/>
                </a:solidFill>
                <a:latin typeface="Book Antiqua"/>
              </a:rPr>
              <a:pPr/>
              <a:t>1/2/24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900974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solidFill>
                  <a:srgbClr val="895D1D"/>
                </a:solidFill>
                <a:latin typeface="Book Antiqua"/>
              </a:rPr>
              <a:pPr/>
              <a:t>1/2/24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628487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1895A-832A-4167-BE9B-7448CA062309}" type="datetime1">
              <a:rPr lang="en-US" smtClean="0">
                <a:solidFill>
                  <a:srgbClr val="895D1D"/>
                </a:solidFill>
                <a:latin typeface="Book Antiqua"/>
              </a:rPr>
              <a:pPr/>
              <a:t>1/2/24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3438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571FF-D602-4BB6-9683-7A1E909D4296}" type="datetime1">
              <a:rPr lang="en-US" smtClean="0">
                <a:solidFill>
                  <a:srgbClr val="895D1D"/>
                </a:solidFill>
                <a:latin typeface="Book Antiqua"/>
              </a:rPr>
              <a:pPr/>
              <a:t>1/2/24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F36DD0FD-55B0-48C4-8AF2-8A69533EDFC3}"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9000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Title Slide with Picture">
    <p:spTree>
      <p:nvGrpSpPr>
        <p:cNvPr id="1" name=""/>
        <p:cNvGrpSpPr/>
        <p:nvPr/>
      </p:nvGrpSpPr>
      <p:grpSpPr>
        <a:xfrm>
          <a:off x="0" y="0"/>
          <a:ext cx="0" cy="0"/>
          <a:chOff x="0" y="0"/>
          <a:chExt cx="0" cy="0"/>
        </a:xfrm>
      </p:grpSpPr>
      <p:pic>
        <p:nvPicPr>
          <p:cNvPr id="9" name="Picture 8" descr="overlayText.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1812" y="3254188"/>
            <a:ext cx="7580376" cy="1685365"/>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2514600" y="457200"/>
            <a:ext cx="41148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781812" y="4953000"/>
            <a:ext cx="7580376" cy="914400"/>
          </a:xfrm>
        </p:spPr>
        <p:txBody>
          <a:bodyPr>
            <a:normAutofit/>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8A3A35-57F9-4F1A-99D5-711B6D48FCF4}" type="datetimeFigureOut">
              <a:rPr lang="en-US" smtClean="0"/>
              <a:pPr/>
              <a:t>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06450" y="1627188"/>
            <a:ext cx="7580376" cy="1682496"/>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806450" y="3309411"/>
            <a:ext cx="7580376" cy="1755648"/>
          </a:xfrm>
        </p:spPr>
        <p:txBody>
          <a:bodyPr vert="horz" lIns="91440" tIns="45720" rIns="91440" bIns="45720" rtlCol="0">
            <a:normAutofit/>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8A3A35-57F9-4F1A-99D5-711B6D48FCF4}" type="datetimeFigureOut">
              <a:rPr lang="en-US" smtClean="0"/>
              <a:pPr/>
              <a:t>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66788"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8A3A35-57F9-4F1A-99D5-711B6D48FCF4}" type="datetimeFigureOut">
              <a:rPr lang="en-US" smtClean="0"/>
              <a:pPr/>
              <a:t>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66216"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66216" y="2174875"/>
            <a:ext cx="3529584" cy="3716338"/>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3529584"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8A3A35-57F9-4F1A-99D5-711B6D48FCF4}" type="datetimeFigureOut">
              <a:rPr lang="en-US" smtClean="0"/>
              <a:pPr/>
              <a:t>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8A3A35-57F9-4F1A-99D5-711B6D48FCF4}" type="datetimeFigureOut">
              <a:rPr lang="en-US" smtClean="0"/>
              <a:pPr/>
              <a:t>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38A3A35-57F9-4F1A-99D5-711B6D48FCF4}" type="datetimeFigureOut">
              <a:rPr lang="en-US" smtClean="0"/>
              <a:pPr/>
              <a:t>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Content Placeholder 2"/>
          <p:cNvSpPr>
            <a:spLocks noGrp="1"/>
          </p:cNvSpPr>
          <p:nvPr>
            <p:ph idx="1"/>
          </p:nvPr>
        </p:nvSpPr>
        <p:spPr>
          <a:xfrm>
            <a:off x="4727892" y="838200"/>
            <a:ext cx="3474720" cy="4572000"/>
          </a:xfrm>
        </p:spPr>
        <p:txBody>
          <a:bodyPr>
            <a:normAutofit/>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038A3A35-57F9-4F1A-99D5-711B6D48FCF4}" type="datetimeFigureOut">
              <a:rPr lang="en-US" smtClean="0"/>
              <a:pPr/>
              <a:t>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2A1D3-8923-49E7-B1EA-0F9CC0553A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7" name="Picture 6" descr="overlayText.png"/>
          <p:cNvPicPr>
            <a:picLocks noChangeAspect="1"/>
          </p:cNvPicPr>
          <p:nvPr/>
        </p:nvPicPr>
        <p:blipFill>
          <a:blip r:embed="rId16"/>
          <a:stretch>
            <a:fillRect/>
          </a:stretch>
        </p:blipFill>
        <p:spPr>
          <a:xfrm>
            <a:off x="0" y="0"/>
            <a:ext cx="9144000" cy="6858000"/>
          </a:xfrm>
          <a:prstGeom prst="rect">
            <a:avLst/>
          </a:prstGeom>
        </p:spPr>
      </p:pic>
      <p:sp>
        <p:nvSpPr>
          <p:cNvPr id="2" name="Title Placeholder 1"/>
          <p:cNvSpPr>
            <a:spLocks noGrp="1"/>
          </p:cNvSpPr>
          <p:nvPr>
            <p:ph type="title"/>
          </p:nvPr>
        </p:nvSpPr>
        <p:spPr>
          <a:xfrm>
            <a:off x="779463" y="89647"/>
            <a:ext cx="7583488"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55675" y="1600200"/>
            <a:ext cx="7232650" cy="4291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86400" y="6172200"/>
            <a:ext cx="3200400" cy="365125"/>
          </a:xfrm>
          <a:prstGeom prst="rect">
            <a:avLst/>
          </a:prstGeom>
        </p:spPr>
        <p:txBody>
          <a:bodyPr vert="horz" lIns="91440" tIns="45720" rIns="91440" bIns="45720" rtlCol="0" anchor="ctr"/>
          <a:lstStyle>
            <a:lvl1pPr algn="r">
              <a:defRPr sz="1000" b="1">
                <a:solidFill>
                  <a:schemeClr val="bg1"/>
                </a:solidFill>
              </a:defRPr>
            </a:lvl1pPr>
          </a:lstStyle>
          <a:p>
            <a:fld id="{038A3A35-57F9-4F1A-99D5-711B6D48FCF4}" type="datetimeFigureOut">
              <a:rPr lang="en-US" smtClean="0"/>
              <a:pPr/>
              <a:t>1/2/24</a:t>
            </a:fld>
            <a:endParaRPr lang="en-US"/>
          </a:p>
        </p:txBody>
      </p:sp>
      <p:sp>
        <p:nvSpPr>
          <p:cNvPr id="5" name="Footer Placeholder 4"/>
          <p:cNvSpPr>
            <a:spLocks noGrp="1"/>
          </p:cNvSpPr>
          <p:nvPr>
            <p:ph type="ftr" sz="quarter" idx="3"/>
          </p:nvPr>
        </p:nvSpPr>
        <p:spPr>
          <a:xfrm>
            <a:off x="457200" y="6172200"/>
            <a:ext cx="3200400" cy="365125"/>
          </a:xfrm>
          <a:prstGeom prst="rect">
            <a:avLst/>
          </a:prstGeom>
        </p:spPr>
        <p:txBody>
          <a:bodyPr vert="horz" lIns="91440" tIns="45720" rIns="91440" bIns="45720" rtlCol="0" anchor="ctr"/>
          <a:lstStyle>
            <a:lvl1pPr algn="l">
              <a:defRPr sz="1000" b="1">
                <a:solidFill>
                  <a:schemeClr val="bg1"/>
                </a:solidFill>
              </a:defRPr>
            </a:lvl1pPr>
          </a:lstStyle>
          <a:p>
            <a:endParaRPr lang="en-US"/>
          </a:p>
        </p:txBody>
      </p:sp>
      <p:sp>
        <p:nvSpPr>
          <p:cNvPr id="6" name="Slide Number Placeholder 5"/>
          <p:cNvSpPr>
            <a:spLocks noGrp="1"/>
          </p:cNvSpPr>
          <p:nvPr>
            <p:ph type="sldNum" sz="quarter" idx="4"/>
          </p:nvPr>
        </p:nvSpPr>
        <p:spPr>
          <a:xfrm>
            <a:off x="4305300" y="6172200"/>
            <a:ext cx="533400" cy="365125"/>
          </a:xfrm>
          <a:prstGeom prst="rect">
            <a:avLst/>
          </a:prstGeom>
        </p:spPr>
        <p:txBody>
          <a:bodyPr vert="horz" lIns="91440" tIns="45720" rIns="91440" bIns="45720" rtlCol="0" anchor="ctr"/>
          <a:lstStyle>
            <a:lvl1pPr algn="ctr">
              <a:defRPr sz="1000" b="1">
                <a:solidFill>
                  <a:schemeClr val="bg1"/>
                </a:solidFill>
              </a:defRPr>
            </a:lvl1pPr>
          </a:lstStyle>
          <a:p>
            <a:fld id="{BDF2A1D3-8923-49E7-B1EA-0F9CC0553A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p:titleStyle>
    <p:body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rgbClr val="FF6600"/>
            </a:gs>
            <a:gs pos="100000">
              <a:srgbClr val="FFFF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solidFill>
                  <a:srgbClr val="895D1D"/>
                </a:solidFill>
                <a:latin typeface="Book Antiqua"/>
              </a:rPr>
              <a:pPr/>
              <a:t>1/2/24</a:t>
            </a:fld>
            <a:endParaRPr lang="en-US" dirty="0">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solidFill>
                  <a:srgbClr val="895D1D"/>
                </a:solidFill>
                <a:latin typeface="Book Antiqua"/>
              </a:rPr>
              <a:pPr/>
              <a:t>‹#›</a:t>
            </a:fld>
            <a:endParaRPr lang="en-US" dirty="0">
              <a:solidFill>
                <a:srgbClr val="895D1D"/>
              </a:solidFill>
              <a:latin typeface="Book Antiqua"/>
            </a:endParaRPr>
          </a:p>
        </p:txBody>
      </p:sp>
    </p:spTree>
    <p:extLst>
      <p:ext uri="{BB962C8B-B14F-4D97-AF65-F5344CB8AC3E}">
        <p14:creationId xmlns:p14="http://schemas.microsoft.com/office/powerpoint/2010/main" val="3841878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28.jpe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image" Target="../media/image42.jpeg"/><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27.jpeg"/><Relationship Id="rId9" Type="http://schemas.openxmlformats.org/officeDocument/2006/relationships/image" Target="../media/image4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uscongregations.org/charact-cong.htm" TargetMode="External"/><Relationship Id="rId2" Type="http://schemas.openxmlformats.org/officeDocument/2006/relationships/hyperlink" Target="http://www.soc.duke.edu/natco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uscongregations.org/" TargetMode="External"/><Relationship Id="rId2" Type="http://schemas.openxmlformats.org/officeDocument/2006/relationships/hyperlink" Target="http://www.soc.duke.edu/natcong/" TargetMode="External"/><Relationship Id="rId1" Type="http://schemas.openxmlformats.org/officeDocument/2006/relationships/slideLayout" Target="../slideLayouts/slideLayout2.xml"/><Relationship Id="rId4" Type="http://schemas.openxmlformats.org/officeDocument/2006/relationships/hyperlink" Target="http://www.faithcommunitiestoday.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76800"/>
            <a:ext cx="9144000" cy="1981200"/>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5758"/>
            <a:ext cx="8610600" cy="1453558"/>
          </a:xfrm>
        </p:spPr>
        <p:txBody>
          <a:bodyPr/>
          <a:lstStyle/>
          <a:p>
            <a:r>
              <a:rPr lang="en-US" sz="4400" b="1" dirty="0">
                <a:latin typeface="Comic Sans MS" pitchFamily="66" charset="0"/>
              </a:rPr>
              <a:t>Revitalizing the 75 Participant Church: Principles &amp; Practices</a:t>
            </a:r>
          </a:p>
        </p:txBody>
      </p:sp>
      <p:sp>
        <p:nvSpPr>
          <p:cNvPr id="3" name="Subtitle 2"/>
          <p:cNvSpPr>
            <a:spLocks noGrp="1"/>
          </p:cNvSpPr>
          <p:nvPr>
            <p:ph type="subTitle" idx="1"/>
          </p:nvPr>
        </p:nvSpPr>
        <p:spPr>
          <a:xfrm>
            <a:off x="381000" y="4800600"/>
            <a:ext cx="8153400" cy="533400"/>
          </a:xfrm>
        </p:spPr>
        <p:txBody>
          <a:bodyPr>
            <a:noAutofit/>
          </a:bodyPr>
          <a:lstStyle/>
          <a:p>
            <a:r>
              <a:rPr lang="en-US" sz="3200" b="1" dirty="0"/>
              <a:t>By Dr. Tom Cheyney</a:t>
            </a:r>
          </a:p>
          <a:p>
            <a:r>
              <a:rPr lang="en-US" sz="3200" b="1" dirty="0"/>
              <a:t>Tom@RenovateConference.org</a:t>
            </a:r>
          </a:p>
        </p:txBody>
      </p:sp>
      <p:sp>
        <p:nvSpPr>
          <p:cNvPr id="5" name="Rectangle 4"/>
          <p:cNvSpPr/>
          <p:nvPr/>
        </p:nvSpPr>
        <p:spPr>
          <a:xfrm>
            <a:off x="13600" y="5791200"/>
            <a:ext cx="9144000" cy="923330"/>
          </a:xfrm>
          <a:prstGeom prst="rect">
            <a:avLst/>
          </a:prstGeom>
          <a:noFill/>
        </p:spPr>
        <p:txBody>
          <a:bodyPr wrap="square" lIns="91440" tIns="45720" rIns="91440" bIns="45720">
            <a:spAutoFit/>
          </a:bodyPr>
          <a:lstStyle/>
          <a:p>
            <a:pPr algn="ctr"/>
            <a:r>
              <a:rPr lang="en-US" sz="5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RenovateConference.org</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3"/>
          <a:stretch>
            <a:fillRect/>
          </a:stretch>
        </p:blipFill>
        <p:spPr>
          <a:xfrm>
            <a:off x="3397408" y="1752600"/>
            <a:ext cx="2527169" cy="304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955675" y="76200"/>
            <a:ext cx="7232650" cy="1143001"/>
          </a:xfrm>
        </p:spPr>
        <p:txBody>
          <a:bodyPr/>
          <a:lstStyle/>
          <a:p>
            <a:pPr marL="0" indent="0">
              <a:buNone/>
            </a:pPr>
            <a:r>
              <a:rPr lang="en-US" sz="1800" b="1"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Approximate Distribution of U.S. Protestant and Other Christian Churches by size *based on NCS study</a:t>
            </a:r>
            <a:br>
              <a:rPr lang="en-US" sz="1800" b="1"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1800" b="1"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(excluding Catholic/Orthodox)</a:t>
            </a:r>
            <a:endParaRPr lang="en-US" sz="18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936E3210-5E8E-49B1-97AD-50DD096C6421}"/>
              </a:ext>
            </a:extLst>
          </p:cNvPr>
          <p:cNvPicPr>
            <a:picLocks noChangeAspect="1"/>
          </p:cNvPicPr>
          <p:nvPr/>
        </p:nvPicPr>
        <p:blipFill>
          <a:blip r:embed="rId2"/>
          <a:stretch>
            <a:fillRect/>
          </a:stretch>
        </p:blipFill>
        <p:spPr>
          <a:xfrm>
            <a:off x="341113" y="1676400"/>
            <a:ext cx="8498087" cy="3810000"/>
          </a:xfrm>
          <a:prstGeom prst="rect">
            <a:avLst/>
          </a:prstGeom>
        </p:spPr>
      </p:pic>
    </p:spTree>
    <p:extLst>
      <p:ext uri="{BB962C8B-B14F-4D97-AF65-F5344CB8AC3E}">
        <p14:creationId xmlns:p14="http://schemas.microsoft.com/office/powerpoint/2010/main" val="3607685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0" y="2548"/>
            <a:ext cx="5031315" cy="6858000"/>
          </a:xfrm>
          <a:prstGeom prst="rect">
            <a:avLst/>
          </a:prstGeom>
        </p:spPr>
      </p:pic>
      <p:pic>
        <p:nvPicPr>
          <p:cNvPr id="3" name="Picture 2"/>
          <p:cNvPicPr>
            <a:picLocks noChangeAspect="1"/>
          </p:cNvPicPr>
          <p:nvPr/>
        </p:nvPicPr>
        <p:blipFill>
          <a:blip r:embed="rId3"/>
          <a:stretch>
            <a:fillRect/>
          </a:stretch>
        </p:blipFill>
        <p:spPr>
          <a:xfrm>
            <a:off x="7086600" y="4267200"/>
            <a:ext cx="1895377" cy="2286000"/>
          </a:xfrm>
          <a:prstGeom prst="rect">
            <a:avLst/>
          </a:prstGeom>
        </p:spPr>
      </p:pic>
    </p:spTree>
    <p:extLst>
      <p:ext uri="{BB962C8B-B14F-4D97-AF65-F5344CB8AC3E}">
        <p14:creationId xmlns:p14="http://schemas.microsoft.com/office/powerpoint/2010/main" val="4294224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45ED-9749-8B76-ABED-C74859708C0D}"/>
              </a:ext>
            </a:extLst>
          </p:cNvPr>
          <p:cNvSpPr>
            <a:spLocks noGrp="1"/>
          </p:cNvSpPr>
          <p:nvPr>
            <p:ph type="title"/>
          </p:nvPr>
        </p:nvSpPr>
        <p:spPr>
          <a:xfrm>
            <a:off x="152400" y="89647"/>
            <a:ext cx="8839200" cy="1143000"/>
          </a:xfrm>
        </p:spPr>
        <p:txBody>
          <a:bodyPr/>
          <a:lstStyle/>
          <a:p>
            <a:pPr marL="0" marR="0" fontAlgn="base">
              <a:spcBef>
                <a:spcPts val="0"/>
              </a:spcBef>
              <a:spcAft>
                <a:spcPts val="0"/>
              </a:spcAft>
            </a:pPr>
            <a:r>
              <a:rPr lang="en-US" sz="3200" b="1" kern="0" dirty="0">
                <a:solidFill>
                  <a:srgbClr val="000000"/>
                </a:solidFill>
                <a:effectLst/>
                <a:latin typeface="Montserrat" pitchFamily="2" charset="77"/>
                <a:ea typeface="Times New Roman" panose="02020603050405020304" pitchFamily="18" charset="0"/>
                <a:cs typeface="Times New Roman" panose="02020603050405020304" pitchFamily="18" charset="0"/>
              </a:rPr>
              <a:t>CHURCH SIZE :</a:t>
            </a:r>
            <a:br>
              <a:rPr lang="en-US" sz="3200" kern="100" dirty="0">
                <a:effectLst/>
                <a:latin typeface="Garamond" panose="02020404030301010803" pitchFamily="18" charset="0"/>
                <a:ea typeface="Calibri" panose="020F0502020204030204" pitchFamily="34" charset="0"/>
                <a:cs typeface="Times New Roman" panose="02020603050405020304" pitchFamily="18" charset="0"/>
              </a:rPr>
            </a:br>
            <a:r>
              <a:rPr lang="en-US" sz="3200" b="1" kern="0" dirty="0">
                <a:solidFill>
                  <a:srgbClr val="000000"/>
                </a:solidFill>
                <a:effectLst/>
                <a:latin typeface="Montserrat" pitchFamily="2" charset="77"/>
                <a:ea typeface="Times New Roman" panose="02020603050405020304" pitchFamily="18" charset="0"/>
                <a:cs typeface="Times New Roman" panose="02020603050405020304" pitchFamily="18" charset="0"/>
              </a:rPr>
              <a:t>IS YOUR CHURCH A CAT OR A DOG? </a:t>
            </a:r>
            <a:endParaRPr lang="en-US" sz="3200" dirty="0"/>
          </a:p>
        </p:txBody>
      </p:sp>
      <p:sp>
        <p:nvSpPr>
          <p:cNvPr id="3" name="Content Placeholder 2">
            <a:extLst>
              <a:ext uri="{FF2B5EF4-FFF2-40B4-BE49-F238E27FC236}">
                <a16:creationId xmlns:a16="http://schemas.microsoft.com/office/drawing/2014/main" id="{F2C0EC1C-C7CF-4CA3-1060-555B43C32EBD}"/>
              </a:ext>
            </a:extLst>
          </p:cNvPr>
          <p:cNvSpPr>
            <a:spLocks noGrp="1"/>
          </p:cNvSpPr>
          <p:nvPr>
            <p:ph idx="1"/>
          </p:nvPr>
        </p:nvSpPr>
        <p:spPr>
          <a:xfrm>
            <a:off x="228600" y="1232647"/>
            <a:ext cx="8763000" cy="5535705"/>
          </a:xfrm>
        </p:spPr>
        <p:txBody>
          <a:bodyPr>
            <a:normAutofit/>
          </a:bodyPr>
          <a:lstStyle/>
          <a:p>
            <a:pPr marL="0" indent="0">
              <a:buNone/>
            </a:pPr>
            <a:r>
              <a:rPr lang="en-US" b="1" dirty="0"/>
              <a:t>In my initial years as a lead pastor, I would get excited when our church’s Sunday attendance would increase from an average of 75 to an average of 80 or 85 for a few weeks. Also I remember how discouraged I would become when it went back to its normal 75 as some of the prospects stopped attending and some of our regular members drifted into inactivity. You can imagine my confusion and frustration—it seemed 75 was our default number, and we just could not stretch past it. I desperately wanted to see our older, inwardly focused church reach out and be revitalized. I would wonder what was wrong with me as a pastor leader. </a:t>
            </a:r>
          </a:p>
        </p:txBody>
      </p:sp>
    </p:spTree>
    <p:extLst>
      <p:ext uri="{BB962C8B-B14F-4D97-AF65-F5344CB8AC3E}">
        <p14:creationId xmlns:p14="http://schemas.microsoft.com/office/powerpoint/2010/main" val="3522705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45ED-9749-8B76-ABED-C74859708C0D}"/>
              </a:ext>
            </a:extLst>
          </p:cNvPr>
          <p:cNvSpPr>
            <a:spLocks noGrp="1"/>
          </p:cNvSpPr>
          <p:nvPr>
            <p:ph type="title"/>
          </p:nvPr>
        </p:nvSpPr>
        <p:spPr/>
        <p:txBody>
          <a:bodyPr/>
          <a:lstStyle/>
          <a:p>
            <a:r>
              <a:rPr lang="en-US" dirty="0"/>
              <a:t>Thank You John!</a:t>
            </a:r>
          </a:p>
        </p:txBody>
      </p:sp>
      <p:sp>
        <p:nvSpPr>
          <p:cNvPr id="3" name="Content Placeholder 2">
            <a:extLst>
              <a:ext uri="{FF2B5EF4-FFF2-40B4-BE49-F238E27FC236}">
                <a16:creationId xmlns:a16="http://schemas.microsoft.com/office/drawing/2014/main" id="{F2C0EC1C-C7CF-4CA3-1060-555B43C32EBD}"/>
              </a:ext>
            </a:extLst>
          </p:cNvPr>
          <p:cNvSpPr>
            <a:spLocks noGrp="1"/>
          </p:cNvSpPr>
          <p:nvPr>
            <p:ph idx="1"/>
          </p:nvPr>
        </p:nvSpPr>
        <p:spPr>
          <a:xfrm>
            <a:off x="152400" y="1232647"/>
            <a:ext cx="8839200" cy="5625353"/>
          </a:xfrm>
        </p:spPr>
        <p:txBody>
          <a:bodyPr>
            <a:normAutofit/>
          </a:bodyPr>
          <a:lstStyle/>
          <a:p>
            <a:pPr marL="0" indent="0">
              <a:buNone/>
            </a:pPr>
            <a:r>
              <a:rPr lang="en-US" b="1" dirty="0"/>
              <a:t>John Maxwell helped me understand a profound truth. He said that a definition of insanity is: </a:t>
            </a:r>
            <a:r>
              <a:rPr lang="en-US" b="1" dirty="0">
                <a:solidFill>
                  <a:schemeClr val="tx1"/>
                </a:solidFill>
              </a:rPr>
              <a:t>“doing the same thing over and over and expecting a different result.” </a:t>
            </a:r>
            <a:r>
              <a:rPr lang="en-US" b="1" dirty="0"/>
              <a:t>At the time, I had never heard that saying. He helped me understand that if I wanted a different result, namely for my church to be renewed and grow, I would have to take a whole new approach to the work of ministry. </a:t>
            </a:r>
          </a:p>
          <a:p>
            <a:pPr marL="0" indent="0">
              <a:buNone/>
            </a:pPr>
            <a:r>
              <a:rPr lang="en-US" b="1" dirty="0"/>
              <a:t>Andy Stanley puts it a bit differently; he says, “Every church is perfectly engineered to get the result it is getting.” My church was functioning exactly as the members had shaped it to function, and as they wanted it to function.</a:t>
            </a:r>
          </a:p>
          <a:p>
            <a:endParaRPr lang="en-US" dirty="0"/>
          </a:p>
        </p:txBody>
      </p:sp>
    </p:spTree>
    <p:extLst>
      <p:ext uri="{BB962C8B-B14F-4D97-AF65-F5344CB8AC3E}">
        <p14:creationId xmlns:p14="http://schemas.microsoft.com/office/powerpoint/2010/main" val="3760318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lang="en-US" dirty="0"/>
              <a:t>The Size Culture Today</a:t>
            </a:r>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52400" y="1295400"/>
            <a:ext cx="8763000" cy="5562600"/>
          </a:xfrm>
        </p:spPr>
        <p:txBody>
          <a:bodyPr>
            <a:normAutofit lnSpcReduction="10000"/>
          </a:bodyPr>
          <a:lstStyle/>
          <a:p>
            <a:pPr marL="0" indent="0">
              <a:buNone/>
            </a:pPr>
            <a:r>
              <a:rPr lang="en-US" sz="3200" b="1" dirty="0"/>
              <a:t>The </a:t>
            </a:r>
            <a:r>
              <a:rPr lang="en-US" sz="3200" b="1" dirty="0">
                <a:solidFill>
                  <a:schemeClr val="tx1"/>
                </a:solidFill>
              </a:rPr>
              <a:t>“size culture” </a:t>
            </a:r>
            <a:r>
              <a:rPr lang="en-US" sz="3200" b="1" dirty="0"/>
              <a:t>of our church was what locked it in at 75 people. The very way we were </a:t>
            </a:r>
            <a:r>
              <a:rPr lang="en-US" sz="3200" b="1" dirty="0">
                <a:solidFill>
                  <a:schemeClr val="tx1"/>
                </a:solidFill>
              </a:rPr>
              <a:t>“doing church” </a:t>
            </a:r>
            <a:r>
              <a:rPr lang="en-US" sz="3200" b="1" dirty="0"/>
              <a:t>kept it small and ineffective. It was the strong relational bond among the existing members that effectively excluded newcomers and kept the church at the same size.  My 75 member church was not going to become a healthy 200 member church simply because I prayed harder or worked harder. Clearly, we were going to have to do something new.</a:t>
            </a:r>
          </a:p>
          <a:p>
            <a:pPr marL="0" indent="0">
              <a:buNone/>
            </a:pPr>
            <a:endParaRPr lang="en-US" dirty="0"/>
          </a:p>
        </p:txBody>
      </p:sp>
    </p:spTree>
    <p:extLst>
      <p:ext uri="{BB962C8B-B14F-4D97-AF65-F5344CB8AC3E}">
        <p14:creationId xmlns:p14="http://schemas.microsoft.com/office/powerpoint/2010/main" val="1226785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45ED-9749-8B76-ABED-C74859708C0D}"/>
              </a:ext>
            </a:extLst>
          </p:cNvPr>
          <p:cNvSpPr>
            <a:spLocks noGrp="1"/>
          </p:cNvSpPr>
          <p:nvPr>
            <p:ph type="title"/>
          </p:nvPr>
        </p:nvSpPr>
        <p:spPr>
          <a:xfrm>
            <a:off x="76200" y="89647"/>
            <a:ext cx="8915399" cy="1143000"/>
          </a:xfrm>
        </p:spPr>
        <p:txBody>
          <a:bodyPr/>
          <a:lstStyle/>
          <a:p>
            <a:r>
              <a:rPr lang="en-US" sz="3200" b="1" dirty="0">
                <a:latin typeface="Comic Sans MS" pitchFamily="66" charset="0"/>
              </a:rPr>
              <a:t>Revitalizing the 75 Participant Church: Principles &amp; Practices</a:t>
            </a:r>
            <a:endParaRPr lang="en-US" sz="3200" dirty="0"/>
          </a:p>
        </p:txBody>
      </p:sp>
      <p:sp>
        <p:nvSpPr>
          <p:cNvPr id="3" name="Content Placeholder 2">
            <a:extLst>
              <a:ext uri="{FF2B5EF4-FFF2-40B4-BE49-F238E27FC236}">
                <a16:creationId xmlns:a16="http://schemas.microsoft.com/office/drawing/2014/main" id="{F2C0EC1C-C7CF-4CA3-1060-555B43C32EBD}"/>
              </a:ext>
            </a:extLst>
          </p:cNvPr>
          <p:cNvSpPr>
            <a:spLocks noGrp="1"/>
          </p:cNvSpPr>
          <p:nvPr>
            <p:ph idx="1"/>
          </p:nvPr>
        </p:nvSpPr>
        <p:spPr>
          <a:xfrm>
            <a:off x="228600" y="1600200"/>
            <a:ext cx="8763000" cy="5257800"/>
          </a:xfrm>
        </p:spPr>
        <p:txBody>
          <a:bodyPr>
            <a:normAutofit fontScale="85000" lnSpcReduction="10000"/>
          </a:bodyPr>
          <a:lstStyle/>
          <a:p>
            <a:pPr marL="0" indent="0">
              <a:buNone/>
            </a:pPr>
            <a:r>
              <a:rPr lang="en-US" b="1" dirty="0"/>
              <a:t>Kevin E. Martin’s book </a:t>
            </a:r>
            <a:r>
              <a:rPr lang="en-US" b="1" i="1" dirty="0">
                <a:solidFill>
                  <a:schemeClr val="tx1"/>
                </a:solidFill>
              </a:rPr>
              <a:t>The Myth of The 200 Barrier </a:t>
            </a:r>
            <a:r>
              <a:rPr lang="en-US" b="1" dirty="0"/>
              <a:t>helped me better understand how the size dynamics of a church can work for or against church revitalization. He proposes that there are essentially three different size churches:</a:t>
            </a:r>
          </a:p>
          <a:p>
            <a:pPr marL="0" indent="0">
              <a:buNone/>
            </a:pPr>
            <a:r>
              <a:rPr lang="en-US" b="1" dirty="0"/>
              <a:t>The </a:t>
            </a:r>
            <a:r>
              <a:rPr lang="en-US" b="1" dirty="0">
                <a:solidFill>
                  <a:schemeClr val="tx1"/>
                </a:solidFill>
              </a:rPr>
              <a:t>FAMILY size church</a:t>
            </a:r>
            <a:r>
              <a:rPr lang="en-US" b="1" dirty="0"/>
              <a:t>, the most common, with an average Sunday attendance (Average Sunday </a:t>
            </a:r>
            <a:r>
              <a:rPr lang="en-US" b="1" dirty="0" err="1"/>
              <a:t>Attendace</a:t>
            </a:r>
            <a:r>
              <a:rPr lang="en-US" b="1" dirty="0"/>
              <a:t>) of 3 to 75 people</a:t>
            </a:r>
          </a:p>
          <a:p>
            <a:pPr marL="0" indent="0">
              <a:buNone/>
            </a:pPr>
            <a:r>
              <a:rPr lang="en-US" b="1" dirty="0"/>
              <a:t>The </a:t>
            </a:r>
            <a:r>
              <a:rPr lang="en-US" b="1" dirty="0">
                <a:solidFill>
                  <a:schemeClr val="tx1"/>
                </a:solidFill>
              </a:rPr>
              <a:t>PASTORAL size church</a:t>
            </a:r>
            <a:r>
              <a:rPr lang="en-US" b="1" dirty="0"/>
              <a:t>, with an ASA of 76 to 140 </a:t>
            </a:r>
          </a:p>
          <a:p>
            <a:pPr marL="0" indent="0">
              <a:buNone/>
            </a:pPr>
            <a:r>
              <a:rPr lang="en-US" b="1" dirty="0"/>
              <a:t>The </a:t>
            </a:r>
            <a:r>
              <a:rPr lang="en-US" b="1" dirty="0">
                <a:solidFill>
                  <a:schemeClr val="tx1"/>
                </a:solidFill>
              </a:rPr>
              <a:t>PROGRAM size church</a:t>
            </a:r>
            <a:r>
              <a:rPr lang="en-US" b="1" dirty="0"/>
              <a:t>, which can further be divided into </a:t>
            </a:r>
            <a:r>
              <a:rPr lang="en-US" b="1" dirty="0">
                <a:solidFill>
                  <a:schemeClr val="tx1"/>
                </a:solidFill>
              </a:rPr>
              <a:t>Small PROGRAM</a:t>
            </a:r>
            <a:r>
              <a:rPr lang="en-US" b="1" dirty="0"/>
              <a:t> (ASA 200-400), </a:t>
            </a:r>
            <a:r>
              <a:rPr lang="en-US" b="1" dirty="0">
                <a:solidFill>
                  <a:schemeClr val="tx1"/>
                </a:solidFill>
              </a:rPr>
              <a:t>Medium PROGRAM</a:t>
            </a:r>
            <a:r>
              <a:rPr lang="en-US" b="1" dirty="0"/>
              <a:t> (ASA 400-600) and </a:t>
            </a:r>
            <a:r>
              <a:rPr lang="en-US" b="1" dirty="0">
                <a:solidFill>
                  <a:schemeClr val="tx1"/>
                </a:solidFill>
              </a:rPr>
              <a:t>Large PROGRAM </a:t>
            </a:r>
            <a:r>
              <a:rPr lang="en-US" b="1" dirty="0"/>
              <a:t>(ASA 600-900)</a:t>
            </a:r>
          </a:p>
          <a:p>
            <a:pPr marL="0" indent="0">
              <a:buNone/>
            </a:pPr>
            <a:r>
              <a:rPr lang="en-US" b="1" dirty="0"/>
              <a:t>For practical purposes, </a:t>
            </a:r>
            <a:r>
              <a:rPr lang="en-US" b="1" dirty="0" err="1"/>
              <a:t>Iwill</a:t>
            </a:r>
            <a:r>
              <a:rPr lang="en-US" b="1" dirty="0"/>
              <a:t> this discussion to family and pastoral size churches since the vast majority of churches in America that are in need of revitalization fall into these two categories. These two church cultures are so different . . . well, they are different animals altogether.</a:t>
            </a:r>
          </a:p>
          <a:p>
            <a:pPr marL="0" indent="0">
              <a:buNone/>
            </a:pPr>
            <a:endParaRPr lang="en-US" dirty="0"/>
          </a:p>
        </p:txBody>
      </p:sp>
    </p:spTree>
    <p:extLst>
      <p:ext uri="{BB962C8B-B14F-4D97-AF65-F5344CB8AC3E}">
        <p14:creationId xmlns:p14="http://schemas.microsoft.com/office/powerpoint/2010/main" val="356697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45ED-9749-8B76-ABED-C74859708C0D}"/>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F2C0EC1C-C7CF-4CA3-1060-555B43C32EBD}"/>
              </a:ext>
            </a:extLst>
          </p:cNvPr>
          <p:cNvSpPr>
            <a:spLocks noGrp="1"/>
          </p:cNvSpPr>
          <p:nvPr>
            <p:ph idx="1"/>
          </p:nvPr>
        </p:nvSpPr>
        <p:spPr>
          <a:xfrm>
            <a:off x="76200" y="1371600"/>
            <a:ext cx="8991600" cy="5486400"/>
          </a:xfrm>
        </p:spPr>
        <p:txBody>
          <a:bodyPr>
            <a:normAutofit fontScale="92500" lnSpcReduction="20000"/>
          </a:bodyPr>
          <a:lstStyle/>
          <a:p>
            <a:pPr marL="0" indent="0">
              <a:buNone/>
            </a:pPr>
            <a:r>
              <a:rPr lang="en-US" b="1" dirty="0">
                <a:solidFill>
                  <a:schemeClr val="tx1"/>
                </a:solidFill>
              </a:rPr>
              <a:t>CATS.</a:t>
            </a:r>
            <a:r>
              <a:rPr lang="en-US" b="1" dirty="0"/>
              <a:t> A family size church (ASA up to 75) is like a pet cat: it is independent, and self-sufficient. A family size church can function without a settled pastor for months and even years because its identity is in relationships, traditions, and shared history, not in its pastor. The members bond to the church and to Christ through their church relationships, not through the pastor or program.</a:t>
            </a:r>
          </a:p>
          <a:p>
            <a:pPr marL="0" indent="0">
              <a:buNone/>
            </a:pPr>
            <a:r>
              <a:rPr lang="en-US" b="1" dirty="0"/>
              <a:t>On the positive side, healthy family size churches have wonderful strengths. These include a deep sense of belonging, genuine care for one another, </a:t>
            </a:r>
            <a:r>
              <a:rPr lang="en-US" b="1" dirty="0">
                <a:solidFill>
                  <a:schemeClr val="tx1"/>
                </a:solidFill>
              </a:rPr>
              <a:t>“all-hands-on-deck”</a:t>
            </a:r>
            <a:r>
              <a:rPr lang="en-US" b="1" dirty="0"/>
              <a:t> member participation, and an ability to enfold a limited number of broken people. These churches highly value everyone knowing everyone else, people over program, financial solvency, faithful church attendance, cherished traditions, and maintaining church property. </a:t>
            </a:r>
            <a:r>
              <a:rPr lang="en-US" b="1" dirty="0">
                <a:solidFill>
                  <a:schemeClr val="tx1"/>
                </a:solidFill>
              </a:rPr>
              <a:t>Healthy family size churches may be the purest form of Christian community. And they can frequently grow into larger churches because healthy organisms tend to grow.</a:t>
            </a:r>
            <a:r>
              <a:rPr lang="en-US" b="1" dirty="0"/>
              <a:t> But, they must do something different to get there.</a:t>
            </a:r>
          </a:p>
          <a:p>
            <a:pPr marL="0" indent="0">
              <a:buNone/>
            </a:pPr>
            <a:endParaRPr lang="en-US" dirty="0"/>
          </a:p>
        </p:txBody>
      </p:sp>
    </p:spTree>
    <p:extLst>
      <p:ext uri="{BB962C8B-B14F-4D97-AF65-F5344CB8AC3E}">
        <p14:creationId xmlns:p14="http://schemas.microsoft.com/office/powerpoint/2010/main" val="2548747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45ED-9749-8B76-ABED-C74859708C0D}"/>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F2C0EC1C-C7CF-4CA3-1060-555B43C32EBD}"/>
              </a:ext>
            </a:extLst>
          </p:cNvPr>
          <p:cNvSpPr>
            <a:spLocks noGrp="1"/>
          </p:cNvSpPr>
          <p:nvPr>
            <p:ph idx="1"/>
          </p:nvPr>
        </p:nvSpPr>
        <p:spPr>
          <a:xfrm>
            <a:off x="152400" y="1600200"/>
            <a:ext cx="8763000" cy="5257800"/>
          </a:xfrm>
        </p:spPr>
        <p:txBody>
          <a:bodyPr>
            <a:normAutofit fontScale="85000" lnSpcReduction="20000"/>
          </a:bodyPr>
          <a:lstStyle/>
          <a:p>
            <a:pPr marL="0" indent="0">
              <a:buNone/>
            </a:pPr>
            <a:r>
              <a:rPr lang="en-US" b="1" dirty="0">
                <a:solidFill>
                  <a:schemeClr val="tx1"/>
                </a:solidFill>
              </a:rPr>
              <a:t>On the negative side</a:t>
            </a:r>
            <a:r>
              <a:rPr lang="en-US" b="1" dirty="0"/>
              <a:t>, when family size churches are no longer healthy, they exhibit characteristics that make revitalization harder. First, small, ailing churches are often </a:t>
            </a:r>
            <a:r>
              <a:rPr lang="en-US" b="1" dirty="0">
                <a:solidFill>
                  <a:schemeClr val="tx1"/>
                </a:solidFill>
              </a:rPr>
              <a:t>resistant to pastoral leadership because their pastors have typically had brief stays</a:t>
            </a:r>
            <a:r>
              <a:rPr lang="en-US" b="1" dirty="0"/>
              <a:t>. They assume that the current pastor will be leaving soon and are reluctant to let him or her introduce changes, fearing they will be stuck with those changes when he or she leaves. Second, </a:t>
            </a:r>
            <a:r>
              <a:rPr lang="en-US" b="1" dirty="0">
                <a:solidFill>
                  <a:schemeClr val="tx1"/>
                </a:solidFill>
              </a:rPr>
              <a:t>family size churches are often controlled by one or two families who resist yielding leadership to newcomers</a:t>
            </a:r>
            <a:r>
              <a:rPr lang="en-US" b="1" dirty="0"/>
              <a:t>. This ensures that new people will not stay around long. Third, </a:t>
            </a:r>
            <a:r>
              <a:rPr lang="en-US" b="1" dirty="0">
                <a:solidFill>
                  <a:schemeClr val="tx1"/>
                </a:solidFill>
              </a:rPr>
              <a:t>an unhealthy family church focuses on meeting the needs of the existing members</a:t>
            </a:r>
            <a:r>
              <a:rPr lang="en-US" b="1" dirty="0"/>
              <a:t>, and the calendar and budget reflect this. There is no time, money, or energy left to fulfill the Great Commission in the wider community. And finally, since these churches function like extended families with everyone accepted “as is,” unskilled or poorly trained members are in leadership, and worship services and programs reflect a lack of quality, making them ineffective in reaching outsiders. </a:t>
            </a:r>
            <a:r>
              <a:rPr lang="en-US" b="1" dirty="0">
                <a:solidFill>
                  <a:schemeClr val="tx1"/>
                </a:solidFill>
              </a:rPr>
              <a:t>Like a dysfunctional family, unhealthy family churches will often tolerate bad behavior on the part of some members, becoming even less appealing. </a:t>
            </a:r>
            <a:r>
              <a:rPr lang="en-US" b="1" dirty="0"/>
              <a:t>In short, the close-knit family bond that holds them together and gives them their identity is what makes it difficult for them to attract and enfold outsiders.</a:t>
            </a:r>
          </a:p>
          <a:p>
            <a:pPr marL="0" indent="0">
              <a:buNone/>
            </a:pPr>
            <a:endParaRPr lang="en-US" dirty="0"/>
          </a:p>
        </p:txBody>
      </p:sp>
    </p:spTree>
    <p:extLst>
      <p:ext uri="{BB962C8B-B14F-4D97-AF65-F5344CB8AC3E}">
        <p14:creationId xmlns:p14="http://schemas.microsoft.com/office/powerpoint/2010/main" val="48297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89707" y="1371600"/>
            <a:ext cx="8763000" cy="5168153"/>
          </a:xfrm>
        </p:spPr>
        <p:txBody>
          <a:bodyPr/>
          <a:lstStyle/>
          <a:p>
            <a:pPr marL="0" indent="0">
              <a:buNone/>
            </a:pPr>
            <a:r>
              <a:rPr lang="en-US" b="1" dirty="0"/>
              <a:t>However, if pastors can assure their people that they intend to stay and can patiently build trust by accepting the flock as they are, faithfully preaching the gospel, caring for their spiritual needs, and winning their support for a new approach to ministry, then unhealthy family churches can gain health and growth. It will take time; every good thing does. </a:t>
            </a:r>
            <a:r>
              <a:rPr lang="en-US" b="1" dirty="0">
                <a:solidFill>
                  <a:schemeClr val="tx1"/>
                </a:solidFill>
              </a:rPr>
              <a:t>As one very effective family church pastor I know says, “Preach, Pray, Love, Stay</a:t>
            </a:r>
            <a:r>
              <a:rPr lang="en-US" dirty="0">
                <a:solidFill>
                  <a:schemeClr val="tx1"/>
                </a:solidFill>
              </a:rPr>
              <a:t>.”</a:t>
            </a:r>
          </a:p>
          <a:p>
            <a:pPr marL="0" indent="0">
              <a:buNone/>
            </a:pPr>
            <a:endParaRPr lang="en-US" dirty="0"/>
          </a:p>
        </p:txBody>
      </p:sp>
    </p:spTree>
    <p:extLst>
      <p:ext uri="{BB962C8B-B14F-4D97-AF65-F5344CB8AC3E}">
        <p14:creationId xmlns:p14="http://schemas.microsoft.com/office/powerpoint/2010/main" val="4173754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76200" y="1524000"/>
            <a:ext cx="8915400" cy="5334000"/>
          </a:xfrm>
        </p:spPr>
        <p:txBody>
          <a:bodyPr>
            <a:normAutofit fontScale="92500" lnSpcReduction="10000"/>
          </a:bodyPr>
          <a:lstStyle/>
          <a:p>
            <a:pPr marL="0" indent="0">
              <a:buNone/>
            </a:pPr>
            <a:r>
              <a:rPr lang="en-US" b="1" dirty="0">
                <a:solidFill>
                  <a:schemeClr val="tx1"/>
                </a:solidFill>
              </a:rPr>
              <a:t>DOGS.</a:t>
            </a:r>
            <a:r>
              <a:rPr lang="en-US" b="1" dirty="0"/>
              <a:t> If the family size church is like a pet cat, then a pastoral size church (ASA 76 to 140) is like a pet dog. Both the church and the dog are eager to spend time with their leader and are good at following commands, but unfortunately, both are very dependent on their master (pastor) for their care and feeding. </a:t>
            </a:r>
            <a:r>
              <a:rPr lang="en-US" b="1" dirty="0">
                <a:solidFill>
                  <a:schemeClr val="tx1"/>
                </a:solidFill>
              </a:rPr>
              <a:t>The chief characteristic of a pastoral size church is that, unlike a family church, it is too big to lead itself. It must depend on pastoral leadership. </a:t>
            </a:r>
            <a:r>
              <a:rPr lang="en-US" b="1" dirty="0"/>
              <a:t>In a pastoral size church, high value is placed on everyone knowing the pastor and having direct access to him or her. Also, the pastor is tasked with providing overall leadership and direction. Pastoral churches have a traditional understanding of the pastoral role and expect the pastor to be present at all functions and active in all visitation and care. </a:t>
            </a:r>
            <a:r>
              <a:rPr lang="en-US" b="1" dirty="0">
                <a:solidFill>
                  <a:schemeClr val="tx1"/>
                </a:solidFill>
              </a:rPr>
              <a:t>Unlike family churches, pastoral churches become more anxious when they are without a pastor.</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907711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0E73E-EA04-8A8F-6A1A-632348D6E2E9}"/>
              </a:ext>
            </a:extLst>
          </p:cNvPr>
          <p:cNvPicPr>
            <a:picLocks noChangeAspect="1"/>
          </p:cNvPicPr>
          <p:nvPr/>
        </p:nvPicPr>
        <p:blipFill>
          <a:blip r:embed="rId2"/>
          <a:stretch>
            <a:fillRect/>
          </a:stretch>
        </p:blipFill>
        <p:spPr>
          <a:xfrm>
            <a:off x="152400" y="131618"/>
            <a:ext cx="8839200" cy="6594763"/>
          </a:xfrm>
          <a:prstGeom prst="rect">
            <a:avLst/>
          </a:prstGeom>
        </p:spPr>
      </p:pic>
    </p:spTree>
    <p:extLst>
      <p:ext uri="{BB962C8B-B14F-4D97-AF65-F5344CB8AC3E}">
        <p14:creationId xmlns:p14="http://schemas.microsoft.com/office/powerpoint/2010/main" val="3096473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228600" y="1295400"/>
            <a:ext cx="8763000" cy="4595813"/>
          </a:xfrm>
        </p:spPr>
        <p:txBody>
          <a:bodyPr/>
          <a:lstStyle/>
          <a:p>
            <a:pPr marL="0" indent="0">
              <a:buNone/>
            </a:pPr>
            <a:r>
              <a:rPr lang="en-US" sz="2800" b="1" dirty="0"/>
              <a:t>On the positive side, pastoral churches are able to support a full-time pastor and are more willing to follow the pastor’s lead, even in initiating change. </a:t>
            </a:r>
            <a:r>
              <a:rPr lang="en-US" sz="2800" b="1" dirty="0">
                <a:solidFill>
                  <a:schemeClr val="tx1"/>
                </a:solidFill>
              </a:rPr>
              <a:t>They are big enough that they can allow newcomers to integrate somewhat easily, even into leadership. </a:t>
            </a:r>
            <a:r>
              <a:rPr lang="en-US" sz="2800" b="1" dirty="0"/>
              <a:t>Further, they can often provide ministries to children and youth, making them more attractive to families who are seeking a healthy church.</a:t>
            </a:r>
          </a:p>
          <a:p>
            <a:pPr marL="0" indent="0">
              <a:buNone/>
            </a:pPr>
            <a:endParaRPr lang="en-US" dirty="0"/>
          </a:p>
        </p:txBody>
      </p:sp>
    </p:spTree>
    <p:extLst>
      <p:ext uri="{BB962C8B-B14F-4D97-AF65-F5344CB8AC3E}">
        <p14:creationId xmlns:p14="http://schemas.microsoft.com/office/powerpoint/2010/main" val="3785094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52400" y="1371600"/>
            <a:ext cx="8839200" cy="4519613"/>
          </a:xfrm>
        </p:spPr>
        <p:txBody>
          <a:bodyPr/>
          <a:lstStyle/>
          <a:p>
            <a:pPr marL="0" indent="0">
              <a:buNone/>
            </a:pPr>
            <a:r>
              <a:rPr lang="en-US" sz="2800" b="1" dirty="0">
                <a:solidFill>
                  <a:schemeClr val="tx1"/>
                </a:solidFill>
              </a:rPr>
              <a:t>On the negative side, </a:t>
            </a:r>
            <a:r>
              <a:rPr lang="en-US" sz="2800" b="1" dirty="0"/>
              <a:t>a pastoral size church will rarely grow beyond ASA of 150 unless the pastor introduces a new style of leadership. </a:t>
            </a:r>
            <a:r>
              <a:rPr lang="en-US" sz="2800" b="1" dirty="0">
                <a:solidFill>
                  <a:schemeClr val="tx1"/>
                </a:solidFill>
              </a:rPr>
              <a:t>This is because 150 is the approximate number of people that the average pastor can effectively relate to and lead. </a:t>
            </a:r>
            <a:r>
              <a:rPr lang="en-US" sz="2800" b="1" dirty="0"/>
              <a:t>This number seems to be hard-wired into the psychosocial makeup of human beings. It is observable in other leadership-dependent social systems such as tribes, military units, and corporations.</a:t>
            </a:r>
          </a:p>
          <a:p>
            <a:pPr marL="0" indent="0">
              <a:buNone/>
            </a:pPr>
            <a:endParaRPr lang="en-US" dirty="0"/>
          </a:p>
        </p:txBody>
      </p:sp>
    </p:spTree>
    <p:extLst>
      <p:ext uri="{BB962C8B-B14F-4D97-AF65-F5344CB8AC3E}">
        <p14:creationId xmlns:p14="http://schemas.microsoft.com/office/powerpoint/2010/main" val="2922855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52400" y="1232647"/>
            <a:ext cx="8839200" cy="5625353"/>
          </a:xfrm>
        </p:spPr>
        <p:txBody>
          <a:bodyPr>
            <a:normAutofit lnSpcReduction="10000"/>
          </a:bodyPr>
          <a:lstStyle/>
          <a:p>
            <a:pPr marL="0" indent="0">
              <a:buNone/>
            </a:pPr>
            <a:r>
              <a:rPr lang="en-US" b="1" dirty="0">
                <a:solidFill>
                  <a:schemeClr val="tx1"/>
                </a:solidFill>
              </a:rPr>
              <a:t>In pastoral size churches, pastors are the gatekeepers, and people are drawn to the church through them because of their personality and friendship. </a:t>
            </a:r>
            <a:r>
              <a:rPr lang="en-US" b="1" dirty="0"/>
              <a:t>People are also attracted because of their ministry skills, especially preaching. Individual members connect to the church because of and through the pastor. He or she is the glue that holds everyone together. Consequently, as the membership exceeds the pastor’s capacity to relate meaningfully to everyone, some members will start to disengage, feeling that the pastor does not have time for them anymore. </a:t>
            </a:r>
            <a:r>
              <a:rPr lang="en-US" b="1" dirty="0">
                <a:solidFill>
                  <a:schemeClr val="tx1"/>
                </a:solidFill>
              </a:rPr>
              <a:t>A frequent complaint is that the pastor pays too much attention to newcomers. </a:t>
            </a:r>
            <a:r>
              <a:rPr lang="en-US" b="1" dirty="0"/>
              <a:t>Furthermore, the pastor inadvertently becomes a bureaucratic bottleneck for the development of ministries. Because everyone defers to the pastor for leadership and approval, everything takes longer to happen.</a:t>
            </a:r>
          </a:p>
          <a:p>
            <a:pPr marL="0" indent="0">
              <a:buNone/>
            </a:pPr>
            <a:endParaRPr lang="en-US" dirty="0"/>
          </a:p>
        </p:txBody>
      </p:sp>
    </p:spTree>
    <p:extLst>
      <p:ext uri="{BB962C8B-B14F-4D97-AF65-F5344CB8AC3E}">
        <p14:creationId xmlns:p14="http://schemas.microsoft.com/office/powerpoint/2010/main" val="621783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52400" y="1295400"/>
            <a:ext cx="8763000" cy="5562600"/>
          </a:xfrm>
        </p:spPr>
        <p:txBody>
          <a:bodyPr>
            <a:normAutofit/>
          </a:bodyPr>
          <a:lstStyle/>
          <a:p>
            <a:pPr marL="0" indent="0">
              <a:buNone/>
            </a:pPr>
            <a:r>
              <a:rPr lang="en-US" sz="2800" b="1" dirty="0"/>
              <a:t>What happens when a pastoral size church reaches its growth ceiling of around 150, and the pastor starts to hear complaints about spending too much time with newcomers (that is, not enough time with us)? </a:t>
            </a:r>
            <a:r>
              <a:rPr lang="en-US" sz="2800" b="1" dirty="0">
                <a:solidFill>
                  <a:schemeClr val="tx1"/>
                </a:solidFill>
              </a:rPr>
              <a:t>The pastor’s natural tendency is to absorb the blame and devote more time to the old guard by visiting, counseling, and other pastoral care duties, which robs time from outreach to the wider community. </a:t>
            </a:r>
            <a:r>
              <a:rPr lang="en-US" sz="2800" b="1" dirty="0"/>
              <a:t>This response pretty much guarantees that the church will plateau.</a:t>
            </a:r>
          </a:p>
          <a:p>
            <a:pPr marL="0" indent="0">
              <a:buNone/>
            </a:pPr>
            <a:endParaRPr lang="en-US" dirty="0"/>
          </a:p>
        </p:txBody>
      </p:sp>
    </p:spTree>
    <p:extLst>
      <p:ext uri="{BB962C8B-B14F-4D97-AF65-F5344CB8AC3E}">
        <p14:creationId xmlns:p14="http://schemas.microsoft.com/office/powerpoint/2010/main" val="175501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228600" y="1232647"/>
            <a:ext cx="8686800" cy="5625353"/>
          </a:xfrm>
        </p:spPr>
        <p:txBody>
          <a:bodyPr>
            <a:normAutofit/>
          </a:bodyPr>
          <a:lstStyle/>
          <a:p>
            <a:pPr marL="0" indent="0">
              <a:buNone/>
            </a:pPr>
            <a:r>
              <a:rPr lang="en-US" b="1" dirty="0"/>
              <a:t>A better approach would be to teach the congregation that it is God who is “giving the increase,” that this is His blessing and an opportunity for everyone to discover, develop, and deploy their spiritual gifts. </a:t>
            </a:r>
            <a:r>
              <a:rPr lang="en-US" b="1" dirty="0">
                <a:solidFill>
                  <a:schemeClr val="tx1"/>
                </a:solidFill>
              </a:rPr>
              <a:t>The pastor must shift from being a shepherd to the people and become a shepherd to the shepherds, those volunteers and paid leaders who are providing care to groups within the church. </a:t>
            </a:r>
            <a:r>
              <a:rPr lang="en-US" b="1" dirty="0"/>
              <a:t>So instead of trying to be all things to all people, the pastor must focus on some people more than others, developing leaders and vesting them with authority so they can help shepherd the flock.</a:t>
            </a:r>
          </a:p>
          <a:p>
            <a:pPr marL="0" indent="0">
              <a:buNone/>
            </a:pPr>
            <a:br>
              <a:rPr lang="en-US" dirty="0"/>
            </a:br>
            <a:endParaRPr lang="en-US" dirty="0"/>
          </a:p>
        </p:txBody>
      </p:sp>
    </p:spTree>
    <p:extLst>
      <p:ext uri="{BB962C8B-B14F-4D97-AF65-F5344CB8AC3E}">
        <p14:creationId xmlns:p14="http://schemas.microsoft.com/office/powerpoint/2010/main" val="695030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outerShdw blurRad="101600" dist="12700" dir="3600000" algn="tl" rotWithShape="0">
                    <a:prstClr val="black">
                      <a:alpha val="30000"/>
                    </a:prstClr>
                  </a:outerShdw>
                </a:effectLst>
                <a:uLnTx/>
                <a:uFillTx/>
                <a:latin typeface="Comic Sans MS" pitchFamily="66" charset="0"/>
                <a:ea typeface="+mj-ea"/>
                <a:cs typeface="+mj-cs"/>
              </a:rPr>
              <a:t>Revitalizing the 75 Participant Church: Principles &amp; Practices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52400" y="1295400"/>
            <a:ext cx="8839200" cy="5562600"/>
          </a:xfrm>
        </p:spPr>
        <p:txBody>
          <a:bodyPr>
            <a:normAutofit lnSpcReduction="10000"/>
          </a:bodyPr>
          <a:lstStyle/>
          <a:p>
            <a:pPr marL="0" indent="0">
              <a:buNone/>
            </a:pPr>
            <a:r>
              <a:rPr lang="en-US" b="1" dirty="0"/>
              <a:t>This is a very difficult shift to make, and the pastor-dependent flock will push back against it. In fact, some pastors will not be able to make this change because of their own co-dependency. They simply cannot bear the thought of not being the gatekeeper, all things to all people, and fully in control. However, if a pastor is persevering in teaching this truly biblical understanding of the pastor as the “equipper of the saints for the work of ministry” (Ephesians 4:12), a pastoral size church can be revitalized, become healthy, and grow.</a:t>
            </a:r>
          </a:p>
          <a:p>
            <a:pPr marL="0" indent="0">
              <a:buNone/>
            </a:pPr>
            <a:r>
              <a:rPr lang="en-US" b="1" dirty="0"/>
              <a:t>  </a:t>
            </a:r>
            <a:br>
              <a:rPr lang="en-US" b="1" dirty="0"/>
            </a:br>
            <a:r>
              <a:rPr lang="en-US" b="1" dirty="0"/>
              <a:t>Whether you serve a church that acts like a pet cat or a pet dog, God has called you to lead it to greater health.</a:t>
            </a:r>
          </a:p>
          <a:p>
            <a:pPr marL="0" indent="0">
              <a:buNone/>
            </a:pPr>
            <a:r>
              <a:rPr lang="en-US" sz="2000" dirty="0">
                <a:solidFill>
                  <a:schemeClr val="tx1"/>
                </a:solidFill>
              </a:rPr>
              <a:t>Excerpted and adapted from Patient Catalyst: Leading Church Revitalization, by Jack L. Daniel, Overseed Press, 2018.</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60983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165" y="2054069"/>
            <a:ext cx="8575685" cy="4656932"/>
          </a:xfrm>
        </p:spPr>
        <p:txBody>
          <a:bodyPr>
            <a:normAutofit fontScale="77500" lnSpcReduction="20000"/>
          </a:bodyPr>
          <a:lstStyle/>
          <a:p>
            <a:pPr marL="0" indent="0">
              <a:buNone/>
            </a:pPr>
            <a:r>
              <a:rPr lang="en-US" b="1" dirty="0">
                <a:solidFill>
                  <a:schemeClr val="bg1"/>
                </a:solidFill>
              </a:rPr>
              <a:t>Everyone wants to see some sort of growth come back to their dying church. Many a church revitalization effort has been hurt due to the leadership within the church, both lay and clergy, waiting too long before they addressed the issue of critical mass. Critical Mass is that size of any church where it has enough members actively working and participating in the weekly work of ministry growth. When a church has waited too long to address the issue of critical mass, it is almost sure the church will die even if for a moment it keeps it head above the water of closure. Here is a quick formula for developing and keeping critical mass in ones church: </a:t>
            </a:r>
          </a:p>
          <a:p>
            <a:pPr marL="0" indent="0">
              <a:buNone/>
            </a:pPr>
            <a:r>
              <a:rPr lang="en-US" b="1" dirty="0"/>
              <a:t>• 1 % of the church membership is in pastoral leadership </a:t>
            </a:r>
            <a:endParaRPr lang="en-US" dirty="0"/>
          </a:p>
          <a:p>
            <a:pPr marL="0" indent="0">
              <a:buNone/>
            </a:pPr>
            <a:r>
              <a:rPr lang="en-US" b="1" dirty="0"/>
              <a:t>• Plus 6% of the church membership is passion- ate about the future of the church </a:t>
            </a:r>
            <a:endParaRPr lang="en-US" dirty="0"/>
          </a:p>
          <a:p>
            <a:pPr marL="0" indent="0">
              <a:buNone/>
            </a:pPr>
            <a:r>
              <a:rPr lang="en-US" b="1" dirty="0"/>
              <a:t>• Plus 14% of the churches leaders are in positions willingly and are advocating for the future renewal of the church </a:t>
            </a:r>
            <a:endParaRPr lang="en-US" dirty="0"/>
          </a:p>
          <a:p>
            <a:pPr marL="0" indent="0">
              <a:buNone/>
            </a:pPr>
            <a:r>
              <a:rPr lang="en-US" b="1" dirty="0"/>
              <a:t>• Plus 42% of the church are actively participating and willingly following future directions of the church </a:t>
            </a:r>
            <a:endParaRPr lang="en-US" dirty="0"/>
          </a:p>
          <a:p>
            <a:pPr marL="0" indent="0">
              <a:buNone/>
            </a:pPr>
            <a:r>
              <a:rPr lang="en-US" b="1" dirty="0">
                <a:solidFill>
                  <a:schemeClr val="bg1"/>
                </a:solidFill>
              </a:rPr>
              <a:t>This simple formula equals a growing critical mass for growth and the eventual revitalization of the congregation. </a:t>
            </a:r>
          </a:p>
          <a:p>
            <a:endParaRPr lang="en-US" dirty="0"/>
          </a:p>
        </p:txBody>
      </p:sp>
      <p:sp>
        <p:nvSpPr>
          <p:cNvPr id="3" name="Title 2"/>
          <p:cNvSpPr>
            <a:spLocks noGrp="1"/>
          </p:cNvSpPr>
          <p:nvPr>
            <p:ph type="title"/>
          </p:nvPr>
        </p:nvSpPr>
        <p:spPr>
          <a:xfrm>
            <a:off x="344909" y="397677"/>
            <a:ext cx="8465941" cy="1054250"/>
          </a:xfrm>
        </p:spPr>
        <p:txBody>
          <a:bodyPr/>
          <a:lstStyle/>
          <a:p>
            <a:r>
              <a:rPr lang="en-US" b="1" dirty="0">
                <a:solidFill>
                  <a:schemeClr val="tx1"/>
                </a:solidFill>
              </a:rPr>
              <a:t>Formula for Developing Critical Mass </a:t>
            </a:r>
            <a:endParaRPr lang="en-US" dirty="0">
              <a:solidFill>
                <a:schemeClr val="tx1"/>
              </a:solidFill>
            </a:endParaRPr>
          </a:p>
        </p:txBody>
      </p:sp>
    </p:spTree>
    <p:extLst>
      <p:ext uri="{BB962C8B-B14F-4D97-AF65-F5344CB8AC3E}">
        <p14:creationId xmlns:p14="http://schemas.microsoft.com/office/powerpoint/2010/main" val="3038280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0"/>
            <a:ext cx="8686800" cy="10668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228600" y="1447800"/>
            <a:ext cx="8686800" cy="5410200"/>
          </a:xfrm>
        </p:spPr>
        <p:txBody>
          <a:bodyPr>
            <a:normAutofit/>
          </a:bodyPr>
          <a:lstStyle/>
          <a:p>
            <a:pPr marL="0" indent="0">
              <a:buNone/>
            </a:pPr>
            <a:r>
              <a:rPr lang="en-US" sz="2100" b="1" dirty="0">
                <a:latin typeface="Comic Sans MS" pitchFamily="66" charset="0"/>
              </a:rPr>
              <a:t>Most definitions about the small church are misleading. This is due to an obscurity of the characteristics and growth dynamics in small churches.</a:t>
            </a:r>
          </a:p>
          <a:p>
            <a:pPr marL="0" indent="0">
              <a:buNone/>
            </a:pPr>
            <a:r>
              <a:rPr lang="en-US" sz="2100" dirty="0">
                <a:solidFill>
                  <a:schemeClr val="tx1"/>
                </a:solidFill>
              </a:rPr>
              <a:t>In most main-line denominations, at least 60 percent of the congregations are included among the "small" churches. </a:t>
            </a:r>
          </a:p>
          <a:p>
            <a:pPr marL="0" indent="0">
              <a:buNone/>
            </a:pPr>
            <a:r>
              <a:rPr lang="en-US" sz="2100" b="1" dirty="0"/>
              <a:t>One stunning report comes from James E. Lowrey as he describes the Churches of his particular denomination, </a:t>
            </a:r>
            <a:r>
              <a:rPr lang="en-US" sz="2100" b="1" dirty="0">
                <a:solidFill>
                  <a:srgbClr val="FFFF00"/>
                </a:solidFill>
              </a:rPr>
              <a:t>"43 percent of the clergy are serving 18 percent of the people in 62 percent of the churches in a situation which is programmed for failure.”</a:t>
            </a:r>
            <a:endParaRPr lang="en-US" dirty="0">
              <a:solidFill>
                <a:srgbClr val="FFFF00"/>
              </a:solidFill>
            </a:endParaRPr>
          </a:p>
          <a:p>
            <a:endParaRPr lang="en-US" dirty="0">
              <a:latin typeface="Comic Sans MS" pitchFamily="66"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06375"/>
            <a:ext cx="8763000" cy="5334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152400" y="1219200"/>
            <a:ext cx="8851769" cy="4672013"/>
          </a:xfrm>
        </p:spPr>
        <p:txBody>
          <a:bodyPr/>
          <a:lstStyle/>
          <a:p>
            <a:pPr marL="0" indent="0">
              <a:buNone/>
            </a:pPr>
            <a:r>
              <a:rPr lang="en-US" b="1" dirty="0">
                <a:latin typeface="Comic Sans MS" pitchFamily="66" charset="0"/>
              </a:rPr>
              <a:t>Many feel that the 75 participant church is small enough for everyone to know everyone else, but big enough to offer a full-scale program. Some think this is the ideal size that our Heavenly Father planned for the New Testament church.</a:t>
            </a:r>
          </a:p>
        </p:txBody>
      </p:sp>
      <p:pic>
        <p:nvPicPr>
          <p:cNvPr id="5" name="Picture 4"/>
          <p:cNvPicPr>
            <a:picLocks noChangeAspect="1"/>
          </p:cNvPicPr>
          <p:nvPr/>
        </p:nvPicPr>
        <p:blipFill>
          <a:blip r:embed="rId3"/>
          <a:stretch>
            <a:fillRect/>
          </a:stretch>
        </p:blipFill>
        <p:spPr>
          <a:xfrm>
            <a:off x="6477000" y="3657600"/>
            <a:ext cx="2527169" cy="304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06375"/>
            <a:ext cx="8686800" cy="5334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381000" y="1600200"/>
            <a:ext cx="8381999" cy="4291013"/>
          </a:xfrm>
        </p:spPr>
        <p:txBody>
          <a:bodyPr>
            <a:noAutofit/>
          </a:bodyPr>
          <a:lstStyle/>
          <a:p>
            <a:pPr marL="0" indent="0">
              <a:buNone/>
            </a:pPr>
            <a:r>
              <a:rPr lang="en-US" sz="2800" b="1" dirty="0">
                <a:latin typeface="Comic Sans MS" pitchFamily="66" charset="0"/>
              </a:rPr>
              <a:t>Carl S. Dudley, professor of church and community at McCormick Theological Seminary, in Chicago, Illinois, states that the break-even number would be around 175 participants in the Sunday School structure of the church.</a:t>
            </a:r>
          </a:p>
          <a:p>
            <a:pPr marL="0" indent="0">
              <a:buNone/>
            </a:pPr>
            <a:r>
              <a:rPr lang="en-US" sz="2800" b="1" dirty="0">
                <a:solidFill>
                  <a:schemeClr val="tx1"/>
                </a:solidFill>
                <a:latin typeface="Comic Sans MS" pitchFamily="66" charset="0"/>
              </a:rPr>
              <a:t>He does give us one careful delineation, he says that in the Mennonite denomination a congregation of 75 would be considered quite large.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3BF88-47B1-DFEA-0031-DAEF52008D38}"/>
              </a:ext>
            </a:extLst>
          </p:cNvPr>
          <p:cNvPicPr>
            <a:picLocks noChangeAspect="1"/>
          </p:cNvPicPr>
          <p:nvPr/>
        </p:nvPicPr>
        <p:blipFill>
          <a:blip r:embed="rId2"/>
          <a:stretch>
            <a:fillRect/>
          </a:stretch>
        </p:blipFill>
        <p:spPr>
          <a:xfrm>
            <a:off x="4534280" y="857251"/>
            <a:ext cx="1497648" cy="2283081"/>
          </a:xfrm>
          <a:prstGeom prst="rect">
            <a:avLst/>
          </a:prstGeom>
        </p:spPr>
      </p:pic>
      <p:pic>
        <p:nvPicPr>
          <p:cNvPr id="5" name="Picture 4">
            <a:extLst>
              <a:ext uri="{FF2B5EF4-FFF2-40B4-BE49-F238E27FC236}">
                <a16:creationId xmlns:a16="http://schemas.microsoft.com/office/drawing/2014/main" id="{5B83AC0C-E474-3DAB-F5DA-47F3169F7EB0}"/>
              </a:ext>
            </a:extLst>
          </p:cNvPr>
          <p:cNvPicPr>
            <a:picLocks noChangeAspect="1"/>
          </p:cNvPicPr>
          <p:nvPr/>
        </p:nvPicPr>
        <p:blipFill>
          <a:blip r:embed="rId3"/>
          <a:stretch>
            <a:fillRect/>
          </a:stretch>
        </p:blipFill>
        <p:spPr>
          <a:xfrm>
            <a:off x="1481447" y="857250"/>
            <a:ext cx="1537138" cy="2286000"/>
          </a:xfrm>
          <a:prstGeom prst="rect">
            <a:avLst/>
          </a:prstGeom>
        </p:spPr>
      </p:pic>
      <p:pic>
        <p:nvPicPr>
          <p:cNvPr id="1026" name="Picture 2" descr="Breaking the Huddle: How Your Community Can Grow Its Witness">
            <a:extLst>
              <a:ext uri="{FF2B5EF4-FFF2-40B4-BE49-F238E27FC236}">
                <a16:creationId xmlns:a16="http://schemas.microsoft.com/office/drawing/2014/main" id="{3D4DF8AA-F152-92E7-5028-E08B6D8FA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8585" y="857251"/>
            <a:ext cx="1537138" cy="23110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nning the Revitalization Flame: Leading Your Church from Smoldering Embers to Revival Fire">
            <a:extLst>
              <a:ext uri="{FF2B5EF4-FFF2-40B4-BE49-F238E27FC236}">
                <a16:creationId xmlns:a16="http://schemas.microsoft.com/office/drawing/2014/main" id="{6604237F-7B25-96C8-A802-23267C085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292" y="3168257"/>
            <a:ext cx="1547428" cy="2234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Zero to 80: Innovative Ideas for Planting and Accelerating Church Growth">
            <a:extLst>
              <a:ext uri="{FF2B5EF4-FFF2-40B4-BE49-F238E27FC236}">
                <a16:creationId xmlns:a16="http://schemas.microsoft.com/office/drawing/2014/main" id="{25B3C76C-DF9B-EC04-B985-3B1275925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3" y="3140332"/>
            <a:ext cx="1490663" cy="226449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Unwavering Pastor: Leading the Church with Grace in Divisive Times (Biblical wisdom to help ministry leaders cope with church division and leadership stress)">
            <a:extLst>
              <a:ext uri="{FF2B5EF4-FFF2-40B4-BE49-F238E27FC236}">
                <a16:creationId xmlns:a16="http://schemas.microsoft.com/office/drawing/2014/main" id="{9E84B31B-1C21-F95C-3ED1-87C88EFA2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6" y="857250"/>
            <a:ext cx="149066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Increasing Church Capacity Guidebook: Building &amp; Linking the 18 Systems">
            <a:extLst>
              <a:ext uri="{FF2B5EF4-FFF2-40B4-BE49-F238E27FC236}">
                <a16:creationId xmlns:a16="http://schemas.microsoft.com/office/drawing/2014/main" id="{CD5CD522-EC9D-113A-E8FA-B5BDD28460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0017" y="3142141"/>
            <a:ext cx="1481909" cy="22348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0059F1-9FD3-3F95-C797-FC3155C01E5D}"/>
              </a:ext>
            </a:extLst>
          </p:cNvPr>
          <p:cNvPicPr>
            <a:picLocks noChangeAspect="1"/>
          </p:cNvPicPr>
          <p:nvPr/>
        </p:nvPicPr>
        <p:blipFill>
          <a:blip r:embed="rId9"/>
          <a:stretch>
            <a:fillRect/>
          </a:stretch>
        </p:blipFill>
        <p:spPr>
          <a:xfrm>
            <a:off x="6029908" y="3140331"/>
            <a:ext cx="1486541" cy="2234868"/>
          </a:xfrm>
          <a:prstGeom prst="rect">
            <a:avLst/>
          </a:prstGeom>
        </p:spPr>
      </p:pic>
      <p:pic>
        <p:nvPicPr>
          <p:cNvPr id="1042" name="Picture 18" descr="Church GameChanger: Five Essentials for Revitalization by [Dr. Steve Smith]">
            <a:extLst>
              <a:ext uri="{FF2B5EF4-FFF2-40B4-BE49-F238E27FC236}">
                <a16:creationId xmlns:a16="http://schemas.microsoft.com/office/drawing/2014/main" id="{8C16F8F2-D5DE-038F-4FC5-41C2A3AC68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5943" y="3140332"/>
            <a:ext cx="1547428" cy="2262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7F24EE4-815C-C592-EC71-FCDA92E3C5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9908" y="857250"/>
            <a:ext cx="1529632" cy="2281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ponsored Ad - Rebooting.Church: The Future of Church - &quot;Digital-Church&quot; - Starts Here! (The Future of Church Series)">
            <a:extLst>
              <a:ext uri="{FF2B5EF4-FFF2-40B4-BE49-F238E27FC236}">
                <a16:creationId xmlns:a16="http://schemas.microsoft.com/office/drawing/2014/main" id="{4AAFB6B3-B7F6-C857-DA09-29FE5ED6F0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7043" y="857250"/>
            <a:ext cx="1547739" cy="23110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onsored Ad - The Post-Quarantine Church: Six Urgent Challenges and Opportunities That Will Determine the Future of Your ...">
            <a:extLst>
              <a:ext uri="{FF2B5EF4-FFF2-40B4-BE49-F238E27FC236}">
                <a16:creationId xmlns:a16="http://schemas.microsoft.com/office/drawing/2014/main" id="{124D7C9F-A3CB-1502-9F4B-B0BB949CF6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80680" y="3138520"/>
            <a:ext cx="1535115" cy="2264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315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06375"/>
            <a:ext cx="8610600" cy="5334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457200" y="1600200"/>
            <a:ext cx="8229600" cy="4953000"/>
          </a:xfrm>
        </p:spPr>
        <p:txBody>
          <a:bodyPr>
            <a:normAutofit/>
          </a:bodyPr>
          <a:lstStyle/>
          <a:p>
            <a:pPr marL="0" indent="0">
              <a:buNone/>
            </a:pPr>
            <a:r>
              <a:rPr lang="en-US" sz="2800" b="1" dirty="0">
                <a:latin typeface="Comic Sans MS" pitchFamily="66" charset="0"/>
              </a:rPr>
              <a:t>For most denominations a small 75 participant church, though it is tenacious, does not have the willingness to break the barriers needed for church revitalization growth.</a:t>
            </a:r>
          </a:p>
          <a:p>
            <a:pPr marL="0" indent="0">
              <a:spcBef>
                <a:spcPts val="0"/>
              </a:spcBef>
              <a:buSzTx/>
              <a:buNone/>
              <a:defRPr/>
            </a:pPr>
            <a:endParaRPr lang="en-US" sz="2800" dirty="0">
              <a:solidFill>
                <a:schemeClr val="tx1"/>
              </a:solidFill>
            </a:endParaRPr>
          </a:p>
          <a:p>
            <a:pPr marL="0" indent="0">
              <a:spcBef>
                <a:spcPts val="0"/>
              </a:spcBef>
              <a:buSzTx/>
              <a:buNone/>
              <a:defRPr/>
            </a:pPr>
            <a:r>
              <a:rPr lang="en-US" sz="2800" b="1" dirty="0">
                <a:solidFill>
                  <a:schemeClr val="tx1"/>
                </a:solidFill>
              </a:rPr>
              <a:t>Yes, they are vital to the American heartland. </a:t>
            </a:r>
            <a:r>
              <a:rPr lang="en-US" sz="2800" b="1" dirty="0"/>
              <a:t>Yes, they by and large will not die. </a:t>
            </a:r>
            <a:r>
              <a:rPr lang="en-US" sz="2800" b="1" dirty="0">
                <a:solidFill>
                  <a:schemeClr val="tx1"/>
                </a:solidFill>
              </a:rPr>
              <a:t>Yes, they do not experience great shifts in membership. </a:t>
            </a:r>
            <a:r>
              <a:rPr lang="en-US" sz="2800" b="1" dirty="0"/>
              <a:t>But they do not have the willingness to take the actions needed to break the 75 barrier in church </a:t>
            </a:r>
            <a:r>
              <a:rPr lang="en-US" sz="2800" b="1" dirty="0">
                <a:latin typeface="Comic Sans MS" pitchFamily="66" charset="0"/>
              </a:rPr>
              <a:t>revitalization </a:t>
            </a:r>
            <a:r>
              <a:rPr lang="en-US" sz="2800" b="1" dirty="0"/>
              <a:t>growth.</a:t>
            </a:r>
          </a:p>
          <a:p>
            <a:endParaRPr lang="en-US" dirty="0"/>
          </a:p>
          <a:p>
            <a:endParaRPr lang="en-US" dirty="0">
              <a:latin typeface="Comic Sans MS"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228600"/>
            <a:ext cx="6858000" cy="533400"/>
          </a:xfrm>
        </p:spPr>
        <p:txBody>
          <a:bodyPr>
            <a:normAutofit fontScale="90000"/>
          </a:bodyPr>
          <a:lstStyle/>
          <a:p>
            <a:r>
              <a:rPr lang="en-US" sz="3200" b="1" dirty="0">
                <a:latin typeface="Comic Sans MS" pitchFamily="66" charset="0"/>
              </a:rPr>
              <a:t>BREAKING THE 75 BARRICADE IN CHURCH REVITALIZATION!</a:t>
            </a:r>
            <a:endParaRPr lang="en-US" sz="3200" dirty="0">
              <a:latin typeface="Comic Sans MS" pitchFamily="66" charset="0"/>
            </a:endParaRPr>
          </a:p>
        </p:txBody>
      </p:sp>
      <p:sp>
        <p:nvSpPr>
          <p:cNvPr id="4" name="Content Placeholder 3"/>
          <p:cNvSpPr>
            <a:spLocks noGrp="1"/>
          </p:cNvSpPr>
          <p:nvPr>
            <p:ph idx="1"/>
          </p:nvPr>
        </p:nvSpPr>
        <p:spPr>
          <a:xfrm>
            <a:off x="457200" y="1447800"/>
            <a:ext cx="8229600" cy="4191000"/>
          </a:xfrm>
        </p:spPr>
        <p:txBody>
          <a:bodyPr>
            <a:normAutofit/>
          </a:bodyPr>
          <a:lstStyle/>
          <a:p>
            <a:pPr marL="0" indent="0">
              <a:buNone/>
            </a:pPr>
            <a:r>
              <a:rPr lang="en-US" sz="3200" b="1" dirty="0">
                <a:latin typeface="Comic Sans MS" pitchFamily="66" charset="0"/>
              </a:rPr>
              <a:t>This stage of church revitalization, church health and church advancement is the highest pressure point for pastors who are moving towards becoming full-time.</a:t>
            </a:r>
          </a:p>
        </p:txBody>
      </p:sp>
      <p:pic>
        <p:nvPicPr>
          <p:cNvPr id="5" name="Picture 4"/>
          <p:cNvPicPr>
            <a:picLocks noChangeAspect="1"/>
          </p:cNvPicPr>
          <p:nvPr/>
        </p:nvPicPr>
        <p:blipFill>
          <a:blip r:embed="rId3"/>
          <a:stretch>
            <a:fillRect/>
          </a:stretch>
        </p:blipFill>
        <p:spPr>
          <a:xfrm>
            <a:off x="6477000" y="3657600"/>
            <a:ext cx="2527169" cy="304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57200" y="1676400"/>
            <a:ext cx="8458200" cy="4401205"/>
          </a:xfrm>
          <a:prstGeom prst="rect">
            <a:avLst/>
          </a:prstGeom>
          <a:noFill/>
          <a:ln w="9525">
            <a:noFill/>
            <a:miter lim="800000"/>
            <a:headEnd/>
            <a:tailEnd/>
          </a:ln>
          <a:effectLst/>
        </p:spPr>
        <p:txBody>
          <a:bodyPr wrap="square">
            <a:spAutoFit/>
          </a:bodyPr>
          <a:lstStyle/>
          <a:p>
            <a:r>
              <a:rPr lang="en-US" sz="1800" b="1" dirty="0"/>
              <a:t>1.	</a:t>
            </a:r>
            <a:r>
              <a:rPr lang="en-US" sz="2000" b="1" dirty="0">
                <a:latin typeface="Comic Sans MS" pitchFamily="66" charset="0"/>
              </a:rPr>
              <a:t>Number of members</a:t>
            </a:r>
          </a:p>
          <a:p>
            <a:r>
              <a:rPr lang="en-US" sz="2000" b="1" dirty="0">
                <a:latin typeface="Comic Sans MS" pitchFamily="66" charset="0"/>
              </a:rPr>
              <a:t>2.	Worship attendance</a:t>
            </a:r>
          </a:p>
          <a:p>
            <a:r>
              <a:rPr lang="en-US" sz="2000" b="1" dirty="0">
                <a:latin typeface="Comic Sans MS" pitchFamily="66" charset="0"/>
              </a:rPr>
              <a:t>3.	A comparison with past days when the congregation was    	much larger</a:t>
            </a:r>
          </a:p>
          <a:p>
            <a:r>
              <a:rPr lang="en-US" sz="2000" b="1" dirty="0">
                <a:latin typeface="Comic Sans MS" pitchFamily="66" charset="0"/>
              </a:rPr>
              <a:t>4.	The image projected by the pastor's definition of 	comparative church size</a:t>
            </a:r>
          </a:p>
          <a:p>
            <a:r>
              <a:rPr lang="en-US" sz="2000" b="1" dirty="0">
                <a:latin typeface="Comic Sans MS" pitchFamily="66" charset="0"/>
              </a:rPr>
              <a:t>5.	The size of the building</a:t>
            </a:r>
          </a:p>
          <a:p>
            <a:r>
              <a:rPr lang="en-US" sz="2000" b="1" dirty="0">
                <a:latin typeface="Comic Sans MS" pitchFamily="66" charset="0"/>
              </a:rPr>
              <a:t>6.	The size of the budget</a:t>
            </a:r>
          </a:p>
          <a:p>
            <a:r>
              <a:rPr lang="en-US" sz="2000" b="1" dirty="0">
                <a:latin typeface="Comic Sans MS" pitchFamily="66" charset="0"/>
              </a:rPr>
              <a:t>7.	A full workload for the minister</a:t>
            </a:r>
          </a:p>
          <a:p>
            <a:r>
              <a:rPr lang="en-US" sz="2000" b="1" dirty="0">
                <a:latin typeface="Comic Sans MS" pitchFamily="66" charset="0"/>
              </a:rPr>
              <a:t>8.	An individual's previous experiences in other congregations</a:t>
            </a:r>
          </a:p>
          <a:p>
            <a:r>
              <a:rPr lang="en-US" sz="2000" b="1" dirty="0">
                <a:latin typeface="Comic Sans MS" pitchFamily="66" charset="0"/>
              </a:rPr>
              <a:t>9.	The quality of caring relationships among the members</a:t>
            </a:r>
          </a:p>
          <a:p>
            <a:r>
              <a:rPr lang="en-US" sz="2000" b="1" dirty="0">
                <a:latin typeface="Comic Sans MS" pitchFamily="66" charset="0"/>
              </a:rPr>
              <a:t>10.	The size, number, and variety of fellowship circles or   	primary face-to-face groups which together constitute 	that congregation." </a:t>
            </a:r>
          </a:p>
        </p:txBody>
      </p:sp>
      <p:sp>
        <p:nvSpPr>
          <p:cNvPr id="11267" name="Text Box 3"/>
          <p:cNvSpPr txBox="1">
            <a:spLocks noChangeArrowheads="1"/>
          </p:cNvSpPr>
          <p:nvPr/>
        </p:nvSpPr>
        <p:spPr bwMode="auto">
          <a:xfrm>
            <a:off x="685800" y="0"/>
            <a:ext cx="8458200" cy="1190625"/>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chemeClr val="bg1"/>
                </a:solidFill>
                <a:latin typeface="Comic Sans MS" pitchFamily="66" charset="0"/>
              </a:rPr>
              <a:t>HOW IS THE SMALL CHURCH DEFINED</a:t>
            </a:r>
            <a:endParaRPr lang="en-US" dirty="0">
              <a:solidFill>
                <a:schemeClr val="bg1"/>
              </a:solidFill>
              <a:latin typeface="Comic Sans MS"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06375"/>
            <a:ext cx="8610600" cy="5334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152400" y="1295400"/>
            <a:ext cx="8915400" cy="4595813"/>
          </a:xfrm>
        </p:spPr>
        <p:txBody>
          <a:bodyPr>
            <a:normAutofit/>
          </a:bodyPr>
          <a:lstStyle/>
          <a:p>
            <a:pPr marL="0" indent="0">
              <a:buNone/>
            </a:pPr>
            <a:r>
              <a:rPr lang="en-US" sz="2800" b="1" dirty="0">
                <a:latin typeface="Comic Sans MS" pitchFamily="66" charset="0"/>
              </a:rPr>
              <a:t>There are at least </a:t>
            </a:r>
            <a:r>
              <a:rPr lang="en-US" sz="2800" b="1" i="1" dirty="0">
                <a:latin typeface="Comic Sans MS" pitchFamily="66" charset="0"/>
              </a:rPr>
              <a:t>nine characteristics of the 75 participant church</a:t>
            </a:r>
            <a:r>
              <a:rPr lang="en-US" sz="2800" b="1" dirty="0">
                <a:latin typeface="Comic Sans MS" pitchFamily="66" charset="0"/>
              </a:rPr>
              <a:t>. Remember that the 35 participant church was single celled. It has a sense of family that is held on to. </a:t>
            </a:r>
          </a:p>
        </p:txBody>
      </p:sp>
      <p:pic>
        <p:nvPicPr>
          <p:cNvPr id="5" name="Picture 4"/>
          <p:cNvPicPr>
            <a:picLocks noChangeAspect="1"/>
          </p:cNvPicPr>
          <p:nvPr/>
        </p:nvPicPr>
        <p:blipFill>
          <a:blip r:embed="rId3"/>
          <a:stretch>
            <a:fillRect/>
          </a:stretch>
        </p:blipFill>
        <p:spPr>
          <a:xfrm>
            <a:off x="6400800" y="4038600"/>
            <a:ext cx="2133600" cy="257331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9647"/>
            <a:ext cx="8686799" cy="1143000"/>
          </a:xfrm>
        </p:spPr>
        <p:txBody>
          <a:bodyPr/>
          <a:lstStyle/>
          <a:p>
            <a:r>
              <a:rPr lang="en-US" dirty="0"/>
              <a:t>One Thousand Small Churches Studied</a:t>
            </a:r>
          </a:p>
        </p:txBody>
      </p:sp>
      <p:sp>
        <p:nvSpPr>
          <p:cNvPr id="3" name="Content Placeholder 2"/>
          <p:cNvSpPr>
            <a:spLocks noGrp="1"/>
          </p:cNvSpPr>
          <p:nvPr>
            <p:ph idx="1"/>
          </p:nvPr>
        </p:nvSpPr>
        <p:spPr>
          <a:xfrm>
            <a:off x="228600" y="1600200"/>
            <a:ext cx="8610599" cy="5105400"/>
          </a:xfrm>
        </p:spPr>
        <p:txBody>
          <a:bodyPr>
            <a:normAutofit lnSpcReduction="10000"/>
          </a:bodyPr>
          <a:lstStyle/>
          <a:p>
            <a:pPr marL="0" indent="0">
              <a:buNone/>
            </a:pPr>
            <a:r>
              <a:rPr lang="en-US" b="1" dirty="0"/>
              <a:t>In my research of 1000 small churches, there are at least nine characteristics of the 75 participant church. </a:t>
            </a:r>
          </a:p>
          <a:p>
            <a:pPr marL="0" indent="0">
              <a:buNone/>
            </a:pPr>
            <a:r>
              <a:rPr lang="en-US" b="1" dirty="0"/>
              <a:t>The 35 participant church has also </a:t>
            </a:r>
            <a:r>
              <a:rPr lang="en-US" b="1" i="1" dirty="0"/>
              <a:t>an Informal Environment</a:t>
            </a:r>
            <a:r>
              <a:rPr lang="en-US" b="1" dirty="0"/>
              <a:t>. There is an </a:t>
            </a:r>
            <a:r>
              <a:rPr lang="en-US" b="1" i="1" dirty="0"/>
              <a:t>atmosphere of Love and Caring</a:t>
            </a:r>
            <a:r>
              <a:rPr lang="en-US" b="1" dirty="0"/>
              <a:t> that overflows these congregations. </a:t>
            </a:r>
          </a:p>
          <a:p>
            <a:pPr marL="0" indent="0">
              <a:buNone/>
            </a:pPr>
            <a:r>
              <a:rPr lang="en-US" b="1" dirty="0"/>
              <a:t>A 35 participant church also allows for </a:t>
            </a:r>
            <a:r>
              <a:rPr lang="en-US" b="1" i="1" dirty="0"/>
              <a:t>quicker involvement</a:t>
            </a:r>
            <a:r>
              <a:rPr lang="en-US" b="1" dirty="0"/>
              <a:t> in the leadership structure. </a:t>
            </a:r>
            <a:r>
              <a:rPr lang="en-US" b="1" i="1" dirty="0"/>
              <a:t>Volunteerism</a:t>
            </a:r>
            <a:r>
              <a:rPr lang="en-US" b="1" dirty="0"/>
              <a:t> is the norm in a small church. </a:t>
            </a:r>
          </a:p>
          <a:p>
            <a:pPr marL="0" indent="0">
              <a:buNone/>
            </a:pPr>
            <a:r>
              <a:rPr lang="en-US" b="1" dirty="0"/>
              <a:t>When you worship in a 35 participant church </a:t>
            </a:r>
            <a:r>
              <a:rPr lang="en-US" b="1" i="1" dirty="0"/>
              <a:t>you are missed </a:t>
            </a:r>
            <a:r>
              <a:rPr lang="en-US" b="1" dirty="0"/>
              <a:t>when you are not there. For this size church </a:t>
            </a:r>
            <a:r>
              <a:rPr lang="en-US" b="1" i="1" dirty="0"/>
              <a:t>all finances are project oriented with </a:t>
            </a:r>
            <a:r>
              <a:rPr lang="en-US" b="1" dirty="0"/>
              <a:t>very little money being wasted. </a:t>
            </a:r>
          </a:p>
        </p:txBody>
      </p:sp>
    </p:spTree>
    <p:extLst>
      <p:ext uri="{BB962C8B-B14F-4D97-AF65-F5344CB8AC3E}">
        <p14:creationId xmlns:p14="http://schemas.microsoft.com/office/powerpoint/2010/main" val="471942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9647"/>
            <a:ext cx="8686799" cy="1143000"/>
          </a:xfrm>
        </p:spPr>
        <p:txBody>
          <a:bodyPr/>
          <a:lstStyle/>
          <a:p>
            <a:r>
              <a:rPr lang="en-US" dirty="0"/>
              <a:t>One Thousand Small Churches Studied</a:t>
            </a:r>
          </a:p>
        </p:txBody>
      </p:sp>
      <p:sp>
        <p:nvSpPr>
          <p:cNvPr id="3" name="Content Placeholder 2"/>
          <p:cNvSpPr>
            <a:spLocks noGrp="1"/>
          </p:cNvSpPr>
          <p:nvPr>
            <p:ph idx="1"/>
          </p:nvPr>
        </p:nvSpPr>
        <p:spPr>
          <a:xfrm>
            <a:off x="228600" y="1600200"/>
            <a:ext cx="8610599" cy="5105400"/>
          </a:xfrm>
        </p:spPr>
        <p:txBody>
          <a:bodyPr>
            <a:normAutofit/>
          </a:bodyPr>
          <a:lstStyle/>
          <a:p>
            <a:pPr marL="0" indent="0">
              <a:buNone/>
            </a:pPr>
            <a:r>
              <a:rPr lang="en-US" b="1" dirty="0"/>
              <a:t>If you minister in a 35 participant church </a:t>
            </a:r>
            <a:r>
              <a:rPr lang="en-US" b="1" i="1" dirty="0"/>
              <a:t>participation means more than performance. </a:t>
            </a:r>
          </a:p>
          <a:p>
            <a:pPr marL="0" indent="0">
              <a:buNone/>
            </a:pPr>
            <a:r>
              <a:rPr lang="en-US" b="1" dirty="0"/>
              <a:t>The tenth characteristic of the 35 participant church is that is has </a:t>
            </a:r>
            <a:r>
              <a:rPr lang="en-US" b="1" i="1" dirty="0"/>
              <a:t>limited entrance points</a:t>
            </a:r>
            <a:r>
              <a:rPr lang="en-US" b="1" dirty="0"/>
              <a:t>. </a:t>
            </a:r>
          </a:p>
          <a:p>
            <a:pPr marL="0" indent="0">
              <a:buNone/>
            </a:pPr>
            <a:r>
              <a:rPr lang="en-US" b="1" dirty="0"/>
              <a:t>Additionally, the church focuses on </a:t>
            </a:r>
            <a:r>
              <a:rPr lang="en-US" b="1" i="1" dirty="0"/>
              <a:t>one event at a time </a:t>
            </a:r>
            <a:r>
              <a:rPr lang="en-US" b="1" dirty="0"/>
              <a:t>and everyone's participation is needed to have it be successful. In this size church </a:t>
            </a:r>
            <a:r>
              <a:rPr lang="en-US" b="1" i="1" dirty="0"/>
              <a:t>the pastor may not have a great impact</a:t>
            </a:r>
            <a:r>
              <a:rPr lang="en-US" b="1" dirty="0"/>
              <a:t>. </a:t>
            </a:r>
          </a:p>
          <a:p>
            <a:pPr marL="0" indent="0">
              <a:buNone/>
            </a:pPr>
            <a:r>
              <a:rPr lang="en-US" b="1" i="1" dirty="0"/>
              <a:t>Lay leaders are predominant </a:t>
            </a:r>
            <a:r>
              <a:rPr lang="en-US" b="1" dirty="0"/>
              <a:t>and hold high influence in a 35 participant church. </a:t>
            </a:r>
          </a:p>
        </p:txBody>
      </p:sp>
    </p:spTree>
    <p:extLst>
      <p:ext uri="{BB962C8B-B14F-4D97-AF65-F5344CB8AC3E}">
        <p14:creationId xmlns:p14="http://schemas.microsoft.com/office/powerpoint/2010/main" val="661111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9647"/>
            <a:ext cx="8686799" cy="1143000"/>
          </a:xfrm>
        </p:spPr>
        <p:txBody>
          <a:bodyPr/>
          <a:lstStyle/>
          <a:p>
            <a:r>
              <a:rPr lang="en-US" dirty="0"/>
              <a:t>One Thousand Small Churches Studied</a:t>
            </a:r>
          </a:p>
        </p:txBody>
      </p:sp>
      <p:sp>
        <p:nvSpPr>
          <p:cNvPr id="3" name="Content Placeholder 2"/>
          <p:cNvSpPr>
            <a:spLocks noGrp="1"/>
          </p:cNvSpPr>
          <p:nvPr>
            <p:ph idx="1"/>
          </p:nvPr>
        </p:nvSpPr>
        <p:spPr>
          <a:xfrm>
            <a:off x="228600" y="1600200"/>
            <a:ext cx="8610599" cy="5105400"/>
          </a:xfrm>
        </p:spPr>
        <p:txBody>
          <a:bodyPr>
            <a:normAutofit/>
          </a:bodyPr>
          <a:lstStyle/>
          <a:p>
            <a:pPr marL="0" indent="0">
              <a:buNone/>
            </a:pPr>
            <a:r>
              <a:rPr lang="en-US" b="1" dirty="0"/>
              <a:t>In a church this size growth will be due to the small group involvement. </a:t>
            </a:r>
          </a:p>
          <a:p>
            <a:pPr marL="0" indent="0">
              <a:buNone/>
            </a:pPr>
            <a:r>
              <a:rPr lang="en-US" b="1" dirty="0"/>
              <a:t>Lastly, those who participate in "New Work" conditions are attracted to reward of toughing it out. </a:t>
            </a:r>
          </a:p>
          <a:p>
            <a:pPr marL="0" indent="0">
              <a:buNone/>
            </a:pPr>
            <a:r>
              <a:rPr lang="en-US" b="1" dirty="0">
                <a:solidFill>
                  <a:schemeClr val="tx1"/>
                </a:solidFill>
              </a:rPr>
              <a:t>So what makes a 75 participant church any different than a 35 participant church? </a:t>
            </a:r>
          </a:p>
          <a:p>
            <a:pPr marL="0" indent="0">
              <a:buNone/>
            </a:pPr>
            <a:r>
              <a:rPr lang="en-US" b="1" dirty="0"/>
              <a:t>Let us see.</a:t>
            </a:r>
          </a:p>
          <a:p>
            <a:endParaRPr lang="en-US" dirty="0"/>
          </a:p>
        </p:txBody>
      </p:sp>
      <p:pic>
        <p:nvPicPr>
          <p:cNvPr id="4" name="Picture 3"/>
          <p:cNvPicPr>
            <a:picLocks noChangeAspect="1"/>
          </p:cNvPicPr>
          <p:nvPr/>
        </p:nvPicPr>
        <p:blipFill>
          <a:blip r:embed="rId2"/>
          <a:stretch>
            <a:fillRect/>
          </a:stretch>
        </p:blipFill>
        <p:spPr>
          <a:xfrm>
            <a:off x="6781800" y="4117120"/>
            <a:ext cx="2146169" cy="2588479"/>
          </a:xfrm>
          <a:prstGeom prst="rect">
            <a:avLst/>
          </a:prstGeom>
        </p:spPr>
      </p:pic>
    </p:spTree>
    <p:extLst>
      <p:ext uri="{BB962C8B-B14F-4D97-AF65-F5344CB8AC3E}">
        <p14:creationId xmlns:p14="http://schemas.microsoft.com/office/powerpoint/2010/main" val="371481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09600" y="0"/>
            <a:ext cx="8534400" cy="1200329"/>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chemeClr val="bg1"/>
                </a:solidFill>
                <a:latin typeface="Comic Sans MS" pitchFamily="66" charset="0"/>
              </a:rPr>
              <a:t>CHARACTERISITCS OF THE “75 PARTICIPANT” CHURCH</a:t>
            </a:r>
            <a:r>
              <a:rPr lang="en-US" dirty="0">
                <a:solidFill>
                  <a:schemeClr val="bg1"/>
                </a:solidFill>
                <a:latin typeface="Comic Sans MS" pitchFamily="66" charset="0"/>
              </a:rPr>
              <a:t> </a:t>
            </a:r>
          </a:p>
        </p:txBody>
      </p:sp>
      <p:sp>
        <p:nvSpPr>
          <p:cNvPr id="12291" name="Text Box 3"/>
          <p:cNvSpPr txBox="1">
            <a:spLocks noChangeArrowheads="1"/>
          </p:cNvSpPr>
          <p:nvPr/>
        </p:nvSpPr>
        <p:spPr bwMode="auto">
          <a:xfrm>
            <a:off x="381000" y="1752600"/>
            <a:ext cx="8382000" cy="4486275"/>
          </a:xfrm>
          <a:prstGeom prst="rect">
            <a:avLst/>
          </a:prstGeom>
          <a:noFill/>
          <a:ln w="9525">
            <a:noFill/>
            <a:miter lim="800000"/>
            <a:headEnd/>
            <a:tailEnd/>
          </a:ln>
          <a:effectLst/>
        </p:spPr>
        <p:txBody>
          <a:bodyPr wrap="square">
            <a:spAutoFit/>
          </a:bodyPr>
          <a:lstStyle/>
          <a:p>
            <a:pPr>
              <a:spcBef>
                <a:spcPct val="50000"/>
              </a:spcBef>
              <a:buFontTx/>
              <a:buChar char="•"/>
            </a:pPr>
            <a:r>
              <a:rPr lang="en-US" sz="3600" b="1" dirty="0">
                <a:latin typeface="Comic Sans MS" pitchFamily="66" charset="0"/>
              </a:rPr>
              <a:t>AGE</a:t>
            </a:r>
          </a:p>
          <a:p>
            <a:pPr>
              <a:spcBef>
                <a:spcPct val="50000"/>
              </a:spcBef>
              <a:buFontTx/>
              <a:buChar char="•"/>
            </a:pPr>
            <a:r>
              <a:rPr lang="en-US" sz="3600" b="1" dirty="0">
                <a:latin typeface="Comic Sans MS" pitchFamily="66" charset="0"/>
              </a:rPr>
              <a:t>THE NEED FOR INTIMACY</a:t>
            </a:r>
          </a:p>
          <a:p>
            <a:pPr>
              <a:spcBef>
                <a:spcPct val="50000"/>
              </a:spcBef>
              <a:buFontTx/>
              <a:buChar char="•"/>
            </a:pPr>
            <a:r>
              <a:rPr lang="en-US" sz="3600" b="1" dirty="0">
                <a:latin typeface="Comic Sans MS" pitchFamily="66" charset="0"/>
              </a:rPr>
              <a:t>THE PASTORAL STRUCTURE</a:t>
            </a:r>
          </a:p>
          <a:p>
            <a:pPr>
              <a:spcBef>
                <a:spcPct val="50000"/>
              </a:spcBef>
              <a:buFontTx/>
              <a:buChar char="•"/>
            </a:pPr>
            <a:r>
              <a:rPr lang="en-US" sz="3600" b="1" dirty="0">
                <a:latin typeface="Comic Sans MS" pitchFamily="66" charset="0"/>
              </a:rPr>
              <a:t>THE DUTIES OF THE PASTOR</a:t>
            </a:r>
          </a:p>
          <a:p>
            <a:pPr>
              <a:spcBef>
                <a:spcPct val="50000"/>
              </a:spcBef>
              <a:buFontTx/>
              <a:buChar char="•"/>
            </a:pPr>
            <a:r>
              <a:rPr lang="en-US" sz="3600" b="1" dirty="0">
                <a:latin typeface="Comic Sans MS" pitchFamily="66" charset="0"/>
              </a:rPr>
              <a:t>A STRUCTURAL SHIFT IN THE 		SUNDAY SCHOOL</a:t>
            </a:r>
            <a:endParaRPr lang="en-US" b="1" dirty="0">
              <a:latin typeface="Comic Sans MS"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9144000" cy="1190625"/>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chemeClr val="bg1"/>
                </a:solidFill>
                <a:latin typeface="Comic Sans MS" pitchFamily="66" charset="0"/>
              </a:rPr>
              <a:t>CHARACTERISITCS OF THE “75 PARTICIPANT” CHURCH</a:t>
            </a:r>
            <a:r>
              <a:rPr lang="en-US" b="1" dirty="0">
                <a:solidFill>
                  <a:schemeClr val="bg1"/>
                </a:solidFill>
                <a:latin typeface="Comic Sans MS" pitchFamily="66" charset="0"/>
              </a:rPr>
              <a:t> </a:t>
            </a:r>
          </a:p>
        </p:txBody>
      </p:sp>
      <p:sp>
        <p:nvSpPr>
          <p:cNvPr id="13315" name="Text Box 3"/>
          <p:cNvSpPr txBox="1">
            <a:spLocks noChangeArrowheads="1"/>
          </p:cNvSpPr>
          <p:nvPr/>
        </p:nvSpPr>
        <p:spPr bwMode="auto">
          <a:xfrm>
            <a:off x="304800" y="1676400"/>
            <a:ext cx="8839200" cy="4108817"/>
          </a:xfrm>
          <a:prstGeom prst="rect">
            <a:avLst/>
          </a:prstGeom>
          <a:noFill/>
          <a:ln w="9525">
            <a:noFill/>
            <a:miter lim="800000"/>
            <a:headEnd/>
            <a:tailEnd/>
          </a:ln>
          <a:effectLst/>
        </p:spPr>
        <p:txBody>
          <a:bodyPr wrap="square">
            <a:spAutoFit/>
          </a:bodyPr>
          <a:lstStyle/>
          <a:p>
            <a:pPr>
              <a:spcBef>
                <a:spcPct val="50000"/>
              </a:spcBef>
              <a:buFontTx/>
              <a:buChar char="•"/>
            </a:pPr>
            <a:r>
              <a:rPr lang="en-US" sz="3600" b="1" dirty="0">
                <a:latin typeface="Comic Sans MS" pitchFamily="66" charset="0"/>
              </a:rPr>
              <a:t>THE STYLE OF WORSHIP SERVICE</a:t>
            </a:r>
          </a:p>
          <a:p>
            <a:pPr>
              <a:spcBef>
                <a:spcPct val="50000"/>
              </a:spcBef>
              <a:buFontTx/>
              <a:buChar char="•"/>
            </a:pPr>
            <a:r>
              <a:rPr lang="en-US" sz="3600" b="1" dirty="0">
                <a:latin typeface="Comic Sans MS" pitchFamily="66" charset="0"/>
              </a:rPr>
              <a:t>CHURCH FELLOWSHIPS</a:t>
            </a:r>
          </a:p>
          <a:p>
            <a:pPr>
              <a:spcBef>
                <a:spcPct val="50000"/>
              </a:spcBef>
              <a:buFontTx/>
              <a:buChar char="•"/>
            </a:pPr>
            <a:r>
              <a:rPr lang="en-US" sz="3600" b="1" dirty="0">
                <a:latin typeface="Comic Sans MS" pitchFamily="66" charset="0"/>
              </a:rPr>
              <a:t>AN EXTENDED LEADERSHIP GROUP</a:t>
            </a:r>
          </a:p>
          <a:p>
            <a:pPr>
              <a:spcBef>
                <a:spcPct val="50000"/>
              </a:spcBef>
              <a:buFontTx/>
              <a:buChar char="•"/>
            </a:pPr>
            <a:r>
              <a:rPr lang="en-US" sz="3600" b="1" dirty="0">
                <a:latin typeface="Comic Sans MS" pitchFamily="66" charset="0"/>
              </a:rPr>
              <a:t>THE PROCESS OF DECISION MAKING</a:t>
            </a:r>
            <a:endParaRPr lang="en-US" b="1" dirty="0">
              <a:latin typeface="Comic Sans MS" pitchFamily="66" charset="0"/>
            </a:endParaRPr>
          </a:p>
          <a:p>
            <a:pPr>
              <a:spcBef>
                <a:spcPct val="50000"/>
              </a:spcBef>
              <a:buFontTx/>
              <a:buChar char="•"/>
            </a:pPr>
            <a:endParaRPr lang="en-US" b="1" dirty="0"/>
          </a:p>
        </p:txBody>
      </p:sp>
      <p:pic>
        <p:nvPicPr>
          <p:cNvPr id="4" name="Picture 3"/>
          <p:cNvPicPr>
            <a:picLocks noChangeAspect="1"/>
          </p:cNvPicPr>
          <p:nvPr/>
        </p:nvPicPr>
        <p:blipFill>
          <a:blip r:embed="rId3"/>
          <a:stretch>
            <a:fillRect/>
          </a:stretch>
        </p:blipFill>
        <p:spPr>
          <a:xfrm>
            <a:off x="7391400" y="4760450"/>
            <a:ext cx="1612769" cy="194514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06375"/>
            <a:ext cx="8763000" cy="5334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152400" y="1219200"/>
            <a:ext cx="8839200" cy="4672013"/>
          </a:xfrm>
        </p:spPr>
        <p:txBody>
          <a:bodyPr/>
          <a:lstStyle/>
          <a:p>
            <a:pPr marL="0" indent="0">
              <a:buNone/>
            </a:pPr>
            <a:r>
              <a:rPr lang="en-US" sz="2800" dirty="0">
                <a:latin typeface="Comic Sans MS" pitchFamily="66" charset="0"/>
              </a:rPr>
              <a:t>We have considered the characteristics of a 75 participant church. </a:t>
            </a:r>
          </a:p>
          <a:p>
            <a:pPr marL="0" indent="0">
              <a:buNone/>
            </a:pPr>
            <a:r>
              <a:rPr lang="en-US" sz="2800" b="1" dirty="0">
                <a:latin typeface="Comic Sans MS" pitchFamily="66" charset="0"/>
              </a:rPr>
              <a:t>Now let us begin to look at their strengths before we tackle these barriers toward growth.</a:t>
            </a:r>
          </a:p>
          <a:p>
            <a:pPr>
              <a:buNone/>
            </a:pPr>
            <a:endParaRPr lang="en-US" dirty="0">
              <a:latin typeface="Comic Sans MS" pitchFamily="66" charset="0"/>
            </a:endParaRPr>
          </a:p>
        </p:txBody>
      </p:sp>
      <p:pic>
        <p:nvPicPr>
          <p:cNvPr id="5" name="Picture 4"/>
          <p:cNvPicPr>
            <a:picLocks noChangeAspect="1"/>
          </p:cNvPicPr>
          <p:nvPr/>
        </p:nvPicPr>
        <p:blipFill>
          <a:blip r:embed="rId3"/>
          <a:stretch>
            <a:fillRect/>
          </a:stretch>
        </p:blipFill>
        <p:spPr>
          <a:xfrm>
            <a:off x="6781800" y="4117120"/>
            <a:ext cx="2146169" cy="258847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Breaking Church Growth And Financial Barriers">
            <a:extLst>
              <a:ext uri="{FF2B5EF4-FFF2-40B4-BE49-F238E27FC236}">
                <a16:creationId xmlns:a16="http://schemas.microsoft.com/office/drawing/2014/main" id="{1AEC8290-4082-05DD-3F1D-56789DE8A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868" y="1019175"/>
            <a:ext cx="1833563" cy="257174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reaking Numerical Barriers and Revitalizing Plateaued Churches">
            <a:extLst>
              <a:ext uri="{FF2B5EF4-FFF2-40B4-BE49-F238E27FC236}">
                <a16:creationId xmlns:a16="http://schemas.microsoft.com/office/drawing/2014/main" id="{595DC4E8-FD53-1487-AFFA-7A6FC1223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019172"/>
            <a:ext cx="1883568" cy="257174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Breaking The Barriers Of Small, Middle-Size And Mega Churches: How To Discover And Maximize Their Different Peculiarities ...">
            <a:extLst>
              <a:ext uri="{FF2B5EF4-FFF2-40B4-BE49-F238E27FC236}">
                <a16:creationId xmlns:a16="http://schemas.microsoft.com/office/drawing/2014/main" id="{3653FC22-23B6-9822-3A82-8E92FAA2E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395" y="3590920"/>
            <a:ext cx="1883568" cy="2247899"/>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Breaking Growth Barriers">
            <a:extLst>
              <a:ext uri="{FF2B5EF4-FFF2-40B4-BE49-F238E27FC236}">
                <a16:creationId xmlns:a16="http://schemas.microsoft.com/office/drawing/2014/main" id="{13E3F1D3-A766-DBDD-7885-6766A55FE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560" y="3590919"/>
            <a:ext cx="1809452" cy="2247899"/>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The Strategies for Church Growth: Breaking Down the Barriers">
            <a:extLst>
              <a:ext uri="{FF2B5EF4-FFF2-40B4-BE49-F238E27FC236}">
                <a16:creationId xmlns:a16="http://schemas.microsoft.com/office/drawing/2014/main" id="{A630FC74-47FA-EA0C-E2BD-F85022C9C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19170"/>
            <a:ext cx="1719559" cy="257174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w to Break Growth Barriers: Revise Your Role, Release Your People, and Capture Overlooked Opportunities for Your Church">
            <a:extLst>
              <a:ext uri="{FF2B5EF4-FFF2-40B4-BE49-F238E27FC236}">
                <a16:creationId xmlns:a16="http://schemas.microsoft.com/office/drawing/2014/main" id="{0414F5A1-E42D-ED86-159D-29BEE161E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3046" y="3590917"/>
            <a:ext cx="1910954" cy="22478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to Break Growth Barriers: Capturing Overlooked Opportunities for Church Growth">
            <a:extLst>
              <a:ext uri="{FF2B5EF4-FFF2-40B4-BE49-F238E27FC236}">
                <a16:creationId xmlns:a16="http://schemas.microsoft.com/office/drawing/2014/main" id="{4AA35944-1390-FD9E-6442-E1D615CE68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9484" y="3590919"/>
            <a:ext cx="1860946" cy="22478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2DC61F6E-1AD9-DD7E-6F25-A3F3E95F7E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88" y="3590917"/>
            <a:ext cx="1750217" cy="22478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D.R.E.A.M. Church: Five Proven Strategies for Growing a Healthy, Disciple-Making Church">
            <a:extLst>
              <a:ext uri="{FF2B5EF4-FFF2-40B4-BE49-F238E27FC236}">
                <a16:creationId xmlns:a16="http://schemas.microsoft.com/office/drawing/2014/main" id="{AF6B9C5F-895F-1EF1-0AD8-084DA7BF9F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1676" y="1019170"/>
            <a:ext cx="1902324" cy="2571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urches and the Crisis of Decline: A Hopeful, Practical Ecclesiology for a Secular Age (Ministry in a Secular Age)">
            <a:extLst>
              <a:ext uri="{FF2B5EF4-FFF2-40B4-BE49-F238E27FC236}">
                <a16:creationId xmlns:a16="http://schemas.microsoft.com/office/drawing/2014/main" id="{2638CA41-F8E6-132C-A963-32DF744DCE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9558" y="1019169"/>
            <a:ext cx="1818084" cy="257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524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8229600" cy="1219200"/>
          </a:xfrm>
        </p:spPr>
        <p:txBody>
          <a:bodyPr>
            <a:normAutofit fontScale="90000"/>
          </a:bodyPr>
          <a:lstStyle/>
          <a:p>
            <a:pPr algn="ctr"/>
            <a:r>
              <a:rPr lang="en-US" b="1" dirty="0">
                <a:latin typeface="Comic Sans MS" pitchFamily="66" charset="0"/>
              </a:rPr>
              <a:t>THE STRENGTHS OF A 75 PARTICIPANT CHURCH</a:t>
            </a:r>
          </a:p>
        </p:txBody>
      </p:sp>
      <p:sp>
        <p:nvSpPr>
          <p:cNvPr id="14339" name="Rectangle 3"/>
          <p:cNvSpPr>
            <a:spLocks noGrp="1" noChangeArrowheads="1"/>
          </p:cNvSpPr>
          <p:nvPr>
            <p:ph type="body" sz="half" idx="1"/>
          </p:nvPr>
        </p:nvSpPr>
        <p:spPr>
          <a:xfrm>
            <a:off x="685800" y="1981200"/>
            <a:ext cx="5181600" cy="4114800"/>
          </a:xfrm>
        </p:spPr>
        <p:txBody>
          <a:bodyPr/>
          <a:lstStyle/>
          <a:p>
            <a:pPr marL="0" indent="0">
              <a:buNone/>
            </a:pPr>
            <a:r>
              <a:rPr lang="en-US" sz="2800" b="1" dirty="0">
                <a:latin typeface="Comic Sans MS" pitchFamily="66" charset="0"/>
              </a:rPr>
              <a:t>VISIBILITY</a:t>
            </a:r>
          </a:p>
          <a:p>
            <a:pPr marL="0" indent="0">
              <a:buNone/>
            </a:pPr>
            <a:r>
              <a:rPr lang="en-US" sz="2800" b="1" dirty="0">
                <a:latin typeface="Comic Sans MS" pitchFamily="66" charset="0"/>
              </a:rPr>
              <a:t>FACILITIES</a:t>
            </a:r>
          </a:p>
          <a:p>
            <a:pPr marL="0" indent="0">
              <a:buNone/>
            </a:pPr>
            <a:r>
              <a:rPr lang="en-US" sz="2800" b="1" dirty="0">
                <a:latin typeface="Comic Sans MS" pitchFamily="66" charset="0"/>
              </a:rPr>
              <a:t>LAY LEADERSHIP</a:t>
            </a:r>
          </a:p>
          <a:p>
            <a:pPr marL="0" indent="0">
              <a:buNone/>
            </a:pPr>
            <a:r>
              <a:rPr lang="en-US" sz="2800" b="1" dirty="0">
                <a:latin typeface="Comic Sans MS" pitchFamily="66" charset="0"/>
              </a:rPr>
              <a:t>GOOD COMMUNITY RELATIONS</a:t>
            </a:r>
          </a:p>
          <a:p>
            <a:pPr marL="0" indent="0">
              <a:buNone/>
            </a:pPr>
            <a:r>
              <a:rPr lang="en-US" sz="2800" b="1" dirty="0">
                <a:latin typeface="Comic Sans MS" pitchFamily="66" charset="0"/>
              </a:rPr>
              <a:t>PASTORAL LEADERSHIP</a:t>
            </a:r>
          </a:p>
        </p:txBody>
      </p:sp>
      <p:pic>
        <p:nvPicPr>
          <p:cNvPr id="4" name="Picture 3"/>
          <p:cNvPicPr>
            <a:picLocks noChangeAspect="1"/>
          </p:cNvPicPr>
          <p:nvPr/>
        </p:nvPicPr>
        <p:blipFill>
          <a:blip r:embed="rId3"/>
          <a:stretch>
            <a:fillRect/>
          </a:stretch>
        </p:blipFill>
        <p:spPr>
          <a:xfrm>
            <a:off x="5653746" y="1524000"/>
            <a:ext cx="2969424" cy="3581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295400"/>
          </a:xfrm>
        </p:spPr>
        <p:txBody>
          <a:bodyPr>
            <a:normAutofit fontScale="90000"/>
          </a:bodyPr>
          <a:lstStyle/>
          <a:p>
            <a:pPr algn="ctr"/>
            <a:r>
              <a:rPr lang="en-US" b="1" dirty="0">
                <a:latin typeface="Comic Sans MS" pitchFamily="66" charset="0"/>
              </a:rPr>
              <a:t>THE STRENGTHS OF A 75 PARTICIPANT CHURCH</a:t>
            </a:r>
          </a:p>
        </p:txBody>
      </p:sp>
      <p:sp>
        <p:nvSpPr>
          <p:cNvPr id="15363" name="Rectangle 3"/>
          <p:cNvSpPr>
            <a:spLocks noGrp="1" noChangeArrowheads="1"/>
          </p:cNvSpPr>
          <p:nvPr>
            <p:ph type="body" sz="half" idx="1"/>
          </p:nvPr>
        </p:nvSpPr>
        <p:spPr>
          <a:xfrm>
            <a:off x="685800" y="1981200"/>
            <a:ext cx="5486400" cy="4114800"/>
          </a:xfrm>
        </p:spPr>
        <p:txBody>
          <a:bodyPr/>
          <a:lstStyle/>
          <a:p>
            <a:pPr marL="0" indent="0">
              <a:buNone/>
            </a:pPr>
            <a:r>
              <a:rPr lang="en-US" sz="2800" b="1" dirty="0">
                <a:latin typeface="Tahoma" pitchFamily="34" charset="0"/>
              </a:rPr>
              <a:t>GOOD BUT NOT GREAT FINANCIAL BASE</a:t>
            </a:r>
          </a:p>
          <a:p>
            <a:pPr marL="0" indent="0">
              <a:buNone/>
            </a:pPr>
            <a:r>
              <a:rPr lang="en-US" sz="2800" b="1" dirty="0">
                <a:latin typeface="Tahoma" pitchFamily="34" charset="0"/>
              </a:rPr>
              <a:t>COOPERATIVE SPIRIT</a:t>
            </a:r>
          </a:p>
          <a:p>
            <a:pPr marL="0" indent="0">
              <a:buNone/>
            </a:pPr>
            <a:r>
              <a:rPr lang="en-US" sz="2800" b="1" dirty="0">
                <a:latin typeface="Tahoma" pitchFamily="34" charset="0"/>
              </a:rPr>
              <a:t>ADEQUATE PARKING</a:t>
            </a:r>
          </a:p>
          <a:p>
            <a:pPr marL="0" indent="0">
              <a:buNone/>
            </a:pPr>
            <a:r>
              <a:rPr lang="en-US" sz="2800" b="1" dirty="0">
                <a:latin typeface="Tahoma" pitchFamily="34" charset="0"/>
              </a:rPr>
              <a:t>ADEQUATE SPACE</a:t>
            </a:r>
          </a:p>
        </p:txBody>
      </p:sp>
      <p:pic>
        <p:nvPicPr>
          <p:cNvPr id="4" name="Picture 3"/>
          <p:cNvPicPr>
            <a:picLocks noChangeAspect="1"/>
          </p:cNvPicPr>
          <p:nvPr/>
        </p:nvPicPr>
        <p:blipFill>
          <a:blip r:embed="rId3"/>
          <a:stretch>
            <a:fillRect/>
          </a:stretch>
        </p:blipFill>
        <p:spPr>
          <a:xfrm>
            <a:off x="5867400" y="1676400"/>
            <a:ext cx="2969424" cy="35814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90600" y="0"/>
            <a:ext cx="7772400" cy="1371600"/>
          </a:xfrm>
        </p:spPr>
        <p:txBody>
          <a:bodyPr>
            <a:normAutofit fontScale="90000"/>
          </a:bodyPr>
          <a:lstStyle/>
          <a:p>
            <a:pPr algn="ctr"/>
            <a:r>
              <a:rPr lang="en-US" b="1" dirty="0">
                <a:latin typeface="Comic Sans MS" pitchFamily="66" charset="0"/>
              </a:rPr>
              <a:t>THE STRENGTHS OF A 75 PARTICIPANT CHURCH</a:t>
            </a:r>
          </a:p>
        </p:txBody>
      </p:sp>
      <p:sp>
        <p:nvSpPr>
          <p:cNvPr id="16387" name="Rectangle 3"/>
          <p:cNvSpPr>
            <a:spLocks noGrp="1" noChangeArrowheads="1"/>
          </p:cNvSpPr>
          <p:nvPr>
            <p:ph type="body" sz="half" idx="1"/>
          </p:nvPr>
        </p:nvSpPr>
        <p:spPr>
          <a:xfrm>
            <a:off x="685800" y="1981200"/>
            <a:ext cx="4953000" cy="4114800"/>
          </a:xfrm>
        </p:spPr>
        <p:txBody>
          <a:bodyPr/>
          <a:lstStyle/>
          <a:p>
            <a:pPr marL="0" indent="0">
              <a:buNone/>
            </a:pPr>
            <a:r>
              <a:rPr lang="en-US" sz="2800" b="1" dirty="0">
                <a:latin typeface="Tahoma" pitchFamily="34" charset="0"/>
              </a:rPr>
              <a:t>DISPLAYING TRUE LOVE</a:t>
            </a:r>
          </a:p>
          <a:p>
            <a:pPr marL="0" indent="0">
              <a:buNone/>
            </a:pPr>
            <a:r>
              <a:rPr lang="en-US" sz="2800" b="1" dirty="0">
                <a:latin typeface="Tahoma" pitchFamily="34" charset="0"/>
              </a:rPr>
              <a:t>SIBLINGS JOINING</a:t>
            </a:r>
          </a:p>
          <a:p>
            <a:pPr marL="0" indent="0">
              <a:buNone/>
            </a:pPr>
            <a:r>
              <a:rPr lang="en-US" sz="2800" b="1" dirty="0">
                <a:latin typeface="Tahoma" pitchFamily="34" charset="0"/>
              </a:rPr>
              <a:t>MEDIAN AGE</a:t>
            </a:r>
          </a:p>
          <a:p>
            <a:pPr marL="0" indent="0">
              <a:buNone/>
            </a:pPr>
            <a:r>
              <a:rPr lang="en-US" sz="2800" b="1" dirty="0">
                <a:latin typeface="Tahoma" pitchFamily="34" charset="0"/>
              </a:rPr>
              <a:t>HARVEST FIELDS</a:t>
            </a:r>
          </a:p>
        </p:txBody>
      </p:sp>
      <p:pic>
        <p:nvPicPr>
          <p:cNvPr id="4" name="Picture 3"/>
          <p:cNvPicPr>
            <a:picLocks noChangeAspect="1"/>
          </p:cNvPicPr>
          <p:nvPr/>
        </p:nvPicPr>
        <p:blipFill>
          <a:blip r:embed="rId3"/>
          <a:stretch>
            <a:fillRect/>
          </a:stretch>
        </p:blipFill>
        <p:spPr>
          <a:xfrm>
            <a:off x="5791200" y="1524000"/>
            <a:ext cx="2984369" cy="359942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8610600" cy="5334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152400" y="1295400"/>
            <a:ext cx="8991600" cy="4595813"/>
          </a:xfrm>
        </p:spPr>
        <p:txBody>
          <a:bodyPr>
            <a:normAutofit/>
          </a:bodyPr>
          <a:lstStyle/>
          <a:p>
            <a:pPr marL="0" indent="0">
              <a:buNone/>
            </a:pPr>
            <a:r>
              <a:rPr lang="en-US" sz="2800" b="1" dirty="0">
                <a:latin typeface="Comic Sans MS" pitchFamily="66" charset="0"/>
              </a:rPr>
              <a:t>While it may appear that the 75 participant church has a lot going for it, there are also obstacles to consider. </a:t>
            </a:r>
          </a:p>
          <a:p>
            <a:pPr marL="0" indent="0">
              <a:buNone/>
            </a:pPr>
            <a:r>
              <a:rPr lang="en-US" sz="2800" b="1" dirty="0">
                <a:solidFill>
                  <a:schemeClr val="tx1"/>
                </a:solidFill>
                <a:latin typeface="Comic Sans MS" pitchFamily="66" charset="0"/>
              </a:rPr>
              <a:t>If these following obstacles are not faced or even dealt with, they will never be able to climb over the barrier of seventy five. </a:t>
            </a:r>
          </a:p>
        </p:txBody>
      </p:sp>
      <p:pic>
        <p:nvPicPr>
          <p:cNvPr id="5" name="Picture 4"/>
          <p:cNvPicPr>
            <a:picLocks noChangeAspect="1"/>
          </p:cNvPicPr>
          <p:nvPr/>
        </p:nvPicPr>
        <p:blipFill>
          <a:blip r:embed="rId3"/>
          <a:stretch>
            <a:fillRect/>
          </a:stretch>
        </p:blipFill>
        <p:spPr>
          <a:xfrm>
            <a:off x="7467600" y="4787216"/>
            <a:ext cx="1590577" cy="191838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04800" y="0"/>
            <a:ext cx="8458200" cy="1200329"/>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chemeClr val="bg1"/>
                </a:solidFill>
                <a:latin typeface="Comic Sans MS" pitchFamily="66" charset="0"/>
              </a:rPr>
              <a:t>GROWTH OBSTACLES IN A 75 PARTICIPANT CHURCH</a:t>
            </a:r>
          </a:p>
        </p:txBody>
      </p:sp>
      <p:sp>
        <p:nvSpPr>
          <p:cNvPr id="17411" name="Text Box 3"/>
          <p:cNvSpPr txBox="1">
            <a:spLocks noChangeArrowheads="1"/>
          </p:cNvSpPr>
          <p:nvPr/>
        </p:nvSpPr>
        <p:spPr bwMode="auto">
          <a:xfrm>
            <a:off x="304800" y="1447800"/>
            <a:ext cx="8839200" cy="4635500"/>
          </a:xfrm>
          <a:prstGeom prst="rect">
            <a:avLst/>
          </a:prstGeom>
          <a:noFill/>
          <a:ln w="9525">
            <a:noFill/>
            <a:miter lim="800000"/>
            <a:headEnd/>
            <a:tailEnd/>
          </a:ln>
          <a:effectLst/>
        </p:spPr>
        <p:txBody>
          <a:bodyPr wrap="square">
            <a:spAutoFit/>
          </a:bodyPr>
          <a:lstStyle/>
          <a:p>
            <a:pPr>
              <a:spcBef>
                <a:spcPct val="50000"/>
              </a:spcBef>
              <a:buFontTx/>
              <a:buChar char="•"/>
            </a:pPr>
            <a:r>
              <a:rPr lang="en-US" sz="3200" b="1" dirty="0">
                <a:latin typeface="Comic Sans MS" pitchFamily="66" charset="0"/>
              </a:rPr>
              <a:t>ACHIEVING ORGINIAL GOALS</a:t>
            </a:r>
          </a:p>
          <a:p>
            <a:pPr>
              <a:spcBef>
                <a:spcPct val="50000"/>
              </a:spcBef>
              <a:buFontTx/>
              <a:buChar char="•"/>
            </a:pPr>
            <a:r>
              <a:rPr lang="en-US" sz="3200" b="1" dirty="0">
                <a:latin typeface="Comic Sans MS" pitchFamily="66" charset="0"/>
              </a:rPr>
              <a:t>PEAKING ATTENDANCE &amp; 			MEMBERSHIP</a:t>
            </a:r>
          </a:p>
          <a:p>
            <a:pPr>
              <a:spcBef>
                <a:spcPct val="50000"/>
              </a:spcBef>
              <a:buFontTx/>
              <a:buChar char="•"/>
            </a:pPr>
            <a:r>
              <a:rPr lang="en-US" sz="3200" b="1" dirty="0">
                <a:latin typeface="Comic Sans MS" pitchFamily="66" charset="0"/>
              </a:rPr>
              <a:t>THE GOOD OLE DAYS</a:t>
            </a:r>
          </a:p>
          <a:p>
            <a:pPr>
              <a:spcBef>
                <a:spcPct val="50000"/>
              </a:spcBef>
              <a:buFontTx/>
              <a:buChar char="•"/>
            </a:pPr>
            <a:r>
              <a:rPr lang="en-US" sz="3200" b="1" dirty="0">
                <a:latin typeface="Comic Sans MS" pitchFamily="66" charset="0"/>
              </a:rPr>
              <a:t>STAGNANT POPULATION</a:t>
            </a:r>
          </a:p>
          <a:p>
            <a:pPr>
              <a:spcBef>
                <a:spcPct val="50000"/>
              </a:spcBef>
              <a:buFontTx/>
              <a:buChar char="•"/>
            </a:pPr>
            <a:r>
              <a:rPr lang="en-US" sz="3200" b="1" dirty="0">
                <a:latin typeface="Comic Sans MS" pitchFamily="66" charset="0"/>
              </a:rPr>
              <a:t>COMMUNITY IN TRANSITION</a:t>
            </a:r>
            <a:endParaRPr lang="en-US" sz="2800" b="1" dirty="0">
              <a:latin typeface="Comic Sans MS" pitchFamily="66" charset="0"/>
            </a:endParaRPr>
          </a:p>
          <a:p>
            <a:pPr>
              <a:spcBef>
                <a:spcPct val="50000"/>
              </a:spcBef>
              <a:buFontTx/>
              <a:buChar char="•"/>
            </a:pPr>
            <a:endParaRPr lang="en-US" sz="2800" b="1" dirty="0">
              <a:latin typeface="Tahoma" pitchFamily="34" charset="0"/>
            </a:endParaRPr>
          </a:p>
        </p:txBody>
      </p:sp>
      <p:pic>
        <p:nvPicPr>
          <p:cNvPr id="4" name="Picture 3"/>
          <p:cNvPicPr>
            <a:picLocks noChangeAspect="1"/>
          </p:cNvPicPr>
          <p:nvPr/>
        </p:nvPicPr>
        <p:blipFill>
          <a:blip r:embed="rId3"/>
          <a:stretch>
            <a:fillRect/>
          </a:stretch>
        </p:blipFill>
        <p:spPr>
          <a:xfrm>
            <a:off x="6477000" y="2209800"/>
            <a:ext cx="2021735" cy="24384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0"/>
            <a:ext cx="8305800" cy="1190625"/>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chemeClr val="bg1"/>
                </a:solidFill>
                <a:latin typeface="Comic Sans MS" pitchFamily="66" charset="0"/>
              </a:rPr>
              <a:t>GROWTH OBSTACLES IN A 75 PARTICIPANT CHURCH</a:t>
            </a:r>
          </a:p>
        </p:txBody>
      </p:sp>
      <p:sp>
        <p:nvSpPr>
          <p:cNvPr id="18435" name="Text Box 3"/>
          <p:cNvSpPr txBox="1">
            <a:spLocks noChangeArrowheads="1"/>
          </p:cNvSpPr>
          <p:nvPr/>
        </p:nvSpPr>
        <p:spPr bwMode="auto">
          <a:xfrm>
            <a:off x="457200" y="1295400"/>
            <a:ext cx="8686800" cy="5122863"/>
          </a:xfrm>
          <a:prstGeom prst="rect">
            <a:avLst/>
          </a:prstGeom>
          <a:noFill/>
          <a:ln w="9525">
            <a:noFill/>
            <a:miter lim="800000"/>
            <a:headEnd/>
            <a:tailEnd/>
          </a:ln>
          <a:effectLst/>
        </p:spPr>
        <p:txBody>
          <a:bodyPr wrap="square">
            <a:spAutoFit/>
          </a:bodyPr>
          <a:lstStyle/>
          <a:p>
            <a:pPr>
              <a:spcBef>
                <a:spcPct val="50000"/>
              </a:spcBef>
              <a:buFontTx/>
              <a:buChar char="•"/>
            </a:pPr>
            <a:r>
              <a:rPr lang="en-US" sz="3200" b="1" dirty="0">
                <a:latin typeface="Comic Sans MS" pitchFamily="66" charset="0"/>
              </a:rPr>
              <a:t>NOT MAKING CORRECT 				TRANSITIONS</a:t>
            </a:r>
          </a:p>
          <a:p>
            <a:pPr>
              <a:spcBef>
                <a:spcPct val="50000"/>
              </a:spcBef>
              <a:buFontTx/>
              <a:buChar char="•"/>
            </a:pPr>
            <a:r>
              <a:rPr lang="en-US" sz="3200" b="1" dirty="0">
                <a:latin typeface="Comic Sans MS" pitchFamily="66" charset="0"/>
              </a:rPr>
              <a:t>SENIOR INFLUENCE</a:t>
            </a:r>
          </a:p>
          <a:p>
            <a:pPr>
              <a:spcBef>
                <a:spcPct val="50000"/>
              </a:spcBef>
              <a:buFontTx/>
              <a:buChar char="•"/>
            </a:pPr>
            <a:r>
              <a:rPr lang="en-US" sz="3200" b="1" dirty="0">
                <a:latin typeface="Comic Sans MS" pitchFamily="66" charset="0"/>
              </a:rPr>
              <a:t>BEFUDDLED BUILDING COMPLEX</a:t>
            </a:r>
          </a:p>
          <a:p>
            <a:pPr>
              <a:spcBef>
                <a:spcPct val="50000"/>
              </a:spcBef>
              <a:buFontTx/>
              <a:buChar char="•"/>
            </a:pPr>
            <a:r>
              <a:rPr lang="en-US" sz="3200" b="1" dirty="0">
                <a:latin typeface="Comic Sans MS" pitchFamily="66" charset="0"/>
              </a:rPr>
              <a:t>NOT INVOLVING NEW MEMBERS</a:t>
            </a:r>
          </a:p>
          <a:p>
            <a:pPr>
              <a:spcBef>
                <a:spcPct val="50000"/>
              </a:spcBef>
              <a:buFontTx/>
              <a:buChar char="•"/>
            </a:pPr>
            <a:r>
              <a:rPr lang="en-US" sz="3200" b="1" dirty="0">
                <a:latin typeface="Comic Sans MS" pitchFamily="66" charset="0"/>
              </a:rPr>
              <a:t>LACK OF PASTORAL 					DISCRETIONARY TIME</a:t>
            </a:r>
          </a:p>
          <a:p>
            <a:pPr>
              <a:spcBef>
                <a:spcPct val="50000"/>
              </a:spcBef>
              <a:buFontTx/>
              <a:buChar char="•"/>
            </a:pPr>
            <a:endParaRPr lang="en-US" sz="2800" b="1" dirty="0">
              <a:latin typeface="Tahoma"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457200" y="0"/>
            <a:ext cx="8305800" cy="1190625"/>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chemeClr val="bg1"/>
                </a:solidFill>
                <a:latin typeface="Comic Sans MS" pitchFamily="66" charset="0"/>
              </a:rPr>
              <a:t>GROWTH OBSTACLES IN A 75 PARTICIPANT CHURCH</a:t>
            </a:r>
          </a:p>
        </p:txBody>
      </p:sp>
      <p:sp>
        <p:nvSpPr>
          <p:cNvPr id="19459" name="Text Box 3"/>
          <p:cNvSpPr txBox="1">
            <a:spLocks noChangeArrowheads="1"/>
          </p:cNvSpPr>
          <p:nvPr/>
        </p:nvSpPr>
        <p:spPr bwMode="auto">
          <a:xfrm>
            <a:off x="685800" y="1295400"/>
            <a:ext cx="7696200" cy="2897188"/>
          </a:xfrm>
          <a:prstGeom prst="rect">
            <a:avLst/>
          </a:prstGeom>
          <a:noFill/>
          <a:ln w="9525">
            <a:noFill/>
            <a:miter lim="800000"/>
            <a:headEnd/>
            <a:tailEnd/>
          </a:ln>
          <a:effectLst/>
        </p:spPr>
        <p:txBody>
          <a:bodyPr>
            <a:spAutoFit/>
          </a:bodyPr>
          <a:lstStyle/>
          <a:p>
            <a:pPr>
              <a:spcBef>
                <a:spcPct val="50000"/>
              </a:spcBef>
              <a:buFontTx/>
              <a:buChar char="•"/>
            </a:pPr>
            <a:r>
              <a:rPr lang="en-US" sz="3200" b="1" dirty="0">
                <a:latin typeface="Comic Sans MS" pitchFamily="66" charset="0"/>
              </a:rPr>
              <a:t>DECLINING ATTENDANCE</a:t>
            </a:r>
          </a:p>
          <a:p>
            <a:pPr>
              <a:spcBef>
                <a:spcPct val="50000"/>
              </a:spcBef>
              <a:buFontTx/>
              <a:buChar char="•"/>
            </a:pPr>
            <a:r>
              <a:rPr lang="en-US" sz="3200" b="1" dirty="0">
                <a:latin typeface="Comic Sans MS" pitchFamily="66" charset="0"/>
              </a:rPr>
              <a:t>COMFORT</a:t>
            </a:r>
          </a:p>
          <a:p>
            <a:pPr>
              <a:spcBef>
                <a:spcPct val="50000"/>
              </a:spcBef>
              <a:buFontTx/>
              <a:buChar char="•"/>
            </a:pPr>
            <a:r>
              <a:rPr lang="en-US" sz="3200" b="1" dirty="0">
                <a:latin typeface="Comic Sans MS" pitchFamily="66" charset="0"/>
              </a:rPr>
              <a:t>TURNING INWARD</a:t>
            </a:r>
            <a:r>
              <a:rPr lang="en-US" sz="2800" b="1" dirty="0">
                <a:latin typeface="Comic Sans MS" pitchFamily="66" charset="0"/>
              </a:rPr>
              <a:t>	</a:t>
            </a:r>
            <a:r>
              <a:rPr lang="en-US" sz="2800" b="1" dirty="0">
                <a:latin typeface="Tahoma" pitchFamily="34" charset="0"/>
              </a:rPr>
              <a:t>														</a:t>
            </a:r>
          </a:p>
        </p:txBody>
      </p:sp>
      <p:sp>
        <p:nvSpPr>
          <p:cNvPr id="2" name="TextBox 1"/>
          <p:cNvSpPr txBox="1"/>
          <p:nvPr/>
        </p:nvSpPr>
        <p:spPr>
          <a:xfrm>
            <a:off x="685800" y="3962400"/>
            <a:ext cx="7924800" cy="2369880"/>
          </a:xfrm>
          <a:prstGeom prst="rect">
            <a:avLst/>
          </a:prstGeom>
          <a:noFill/>
        </p:spPr>
        <p:txBody>
          <a:bodyPr wrap="square" rtlCol="0">
            <a:spAutoFit/>
          </a:bodyPr>
          <a:lstStyle/>
          <a:p>
            <a:r>
              <a:rPr lang="en-US" sz="2800" b="1" dirty="0">
                <a:solidFill>
                  <a:schemeClr val="bg1"/>
                </a:solidFill>
              </a:rPr>
              <a:t>These twelve obstacles are very real in the 75 participant church. You can find this type of church located anywhere in the United States. They are found in all denominations.</a:t>
            </a:r>
          </a:p>
          <a:p>
            <a:endParaRPr lang="en-US" dirty="0">
              <a:solidFill>
                <a:schemeClr val="bg1"/>
              </a:solidFill>
            </a:endParaRP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2"/>
          <p:cNvSpPr>
            <a:spLocks noChangeArrowheads="1" noChangeShapeType="1" noTextEdit="1"/>
          </p:cNvSpPr>
          <p:nvPr/>
        </p:nvSpPr>
        <p:spPr bwMode="auto">
          <a:xfrm>
            <a:off x="838200" y="2286000"/>
            <a:ext cx="6934200" cy="1600200"/>
          </a:xfrm>
          <a:prstGeom prst="rect">
            <a:avLst/>
          </a:prstGeom>
        </p:spPr>
        <p:txBody>
          <a:bodyPr spcFirstLastPara="1" wrap="none" fromWordArt="1">
            <a:prstTxWarp prst="textArchUp">
              <a:avLst>
                <a:gd name="adj" fmla="val 10800000"/>
              </a:avLst>
            </a:prstTxWarp>
          </a:bodyPr>
          <a:lstStyle/>
          <a:p>
            <a:pPr algn="ctr"/>
            <a:r>
              <a:rPr lang="en-US" sz="2800" b="1" kern="10" dirty="0">
                <a:ln w="9525">
                  <a:solidFill>
                    <a:srgbClr val="000000"/>
                  </a:solidFill>
                  <a:round/>
                  <a:headEnd/>
                  <a:tailEnd/>
                </a:ln>
                <a:solidFill>
                  <a:srgbClr val="FFFFFF"/>
                </a:solidFill>
                <a:latin typeface="Tahoma"/>
                <a:ea typeface="Tahoma"/>
                <a:cs typeface="Tahoma"/>
              </a:rPr>
              <a:t>BREAKING THE 75</a:t>
            </a:r>
          </a:p>
          <a:p>
            <a:pPr algn="ctr"/>
            <a:r>
              <a:rPr lang="en-US" sz="2800" b="1" kern="10" dirty="0">
                <a:ln w="9525">
                  <a:solidFill>
                    <a:srgbClr val="000000"/>
                  </a:solidFill>
                  <a:round/>
                  <a:headEnd/>
                  <a:tailEnd/>
                </a:ln>
                <a:solidFill>
                  <a:srgbClr val="FFFFFF"/>
                </a:solidFill>
                <a:latin typeface="Tahoma"/>
                <a:ea typeface="Tahoma"/>
                <a:cs typeface="Tahoma"/>
              </a:rPr>
              <a:t> BARRIER IN CHURCH</a:t>
            </a:r>
          </a:p>
          <a:p>
            <a:pPr algn="ctr"/>
            <a:r>
              <a:rPr lang="en-US" sz="2800" b="1" kern="10" dirty="0">
                <a:ln w="9525">
                  <a:solidFill>
                    <a:srgbClr val="000000"/>
                  </a:solidFill>
                  <a:round/>
                  <a:headEnd/>
                  <a:tailEnd/>
                </a:ln>
                <a:solidFill>
                  <a:srgbClr val="FFFFFF"/>
                </a:solidFill>
                <a:latin typeface="Tahoma"/>
                <a:ea typeface="Tahoma"/>
                <a:cs typeface="Tahoma"/>
              </a:rPr>
              <a:t> GROWTH</a:t>
            </a:r>
          </a:p>
        </p:txBody>
      </p:sp>
      <p:sp>
        <p:nvSpPr>
          <p:cNvPr id="20483" name="Text Box 3"/>
          <p:cNvSpPr txBox="1">
            <a:spLocks noChangeArrowheads="1"/>
          </p:cNvSpPr>
          <p:nvPr/>
        </p:nvSpPr>
        <p:spPr bwMode="auto">
          <a:xfrm>
            <a:off x="609600" y="3352800"/>
            <a:ext cx="7696200" cy="3046988"/>
          </a:xfrm>
          <a:prstGeom prst="rect">
            <a:avLst/>
          </a:prstGeom>
          <a:noFill/>
          <a:ln w="9525">
            <a:noFill/>
            <a:miter lim="800000"/>
            <a:headEnd/>
            <a:tailEnd/>
          </a:ln>
          <a:effectLst/>
        </p:spPr>
        <p:txBody>
          <a:bodyPr>
            <a:spAutoFit/>
          </a:bodyPr>
          <a:lstStyle/>
          <a:p>
            <a:pPr algn="ctr">
              <a:spcBef>
                <a:spcPct val="50000"/>
              </a:spcBef>
            </a:pPr>
            <a:r>
              <a:rPr lang="en-US" sz="3200" b="1" dirty="0">
                <a:solidFill>
                  <a:schemeClr val="bg1"/>
                </a:solidFill>
                <a:latin typeface="Comic Sans MS" pitchFamily="66" charset="0"/>
              </a:rPr>
              <a:t>SIX INTENTIONAL ACTION STEPS</a:t>
            </a:r>
          </a:p>
          <a:p>
            <a:pPr>
              <a:spcBef>
                <a:spcPct val="50000"/>
              </a:spcBef>
            </a:pPr>
            <a:r>
              <a:rPr lang="en-US" sz="3200" b="1" dirty="0"/>
              <a:t>If a local congregation desires growth beyond the 75 barrier, it will require at least six intentional actions.</a:t>
            </a:r>
          </a:p>
          <a:p>
            <a:pPr algn="ctr">
              <a:spcBef>
                <a:spcPct val="50000"/>
              </a:spcBef>
            </a:pPr>
            <a:endParaRPr lang="en-US" sz="3200" b="1" dirty="0">
              <a:solidFill>
                <a:srgbClr val="FF0000"/>
              </a:solidFill>
              <a:latin typeface="Comic Sans MS" pitchFamily="6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457200" y="1447800"/>
            <a:ext cx="8001000" cy="4770536"/>
          </a:xfrm>
          <a:prstGeom prst="rect">
            <a:avLst/>
          </a:prstGeom>
          <a:noFill/>
          <a:ln w="9525">
            <a:noFill/>
            <a:miter lim="800000"/>
            <a:headEnd/>
            <a:tailEnd/>
          </a:ln>
          <a:effectLst/>
        </p:spPr>
        <p:txBody>
          <a:bodyPr wrap="square">
            <a:spAutoFit/>
          </a:bodyPr>
          <a:lstStyle/>
          <a:p>
            <a:pPr>
              <a:spcBef>
                <a:spcPct val="50000"/>
              </a:spcBef>
            </a:pPr>
            <a:r>
              <a:rPr lang="en-US" sz="3200" b="1" dirty="0">
                <a:latin typeface="Comic Sans MS" pitchFamily="66" charset="0"/>
              </a:rPr>
              <a:t>A CHANGE IN THE PASTOR’S LEADERSHIP STYLE</a:t>
            </a:r>
          </a:p>
          <a:p>
            <a:pPr>
              <a:spcBef>
                <a:spcPct val="50000"/>
              </a:spcBef>
            </a:pPr>
            <a:r>
              <a:rPr lang="en-US" sz="3200" b="1" dirty="0">
                <a:solidFill>
                  <a:schemeClr val="bg1"/>
                </a:solidFill>
              </a:rPr>
              <a:t>Many church across this land remain small because that is all the pastor is competent to handle. There is an old adage: </a:t>
            </a:r>
            <a:r>
              <a:rPr lang="en-US" sz="3200" dirty="0"/>
              <a:t>"</a:t>
            </a:r>
            <a:r>
              <a:rPr lang="en-US" sz="3200" b="1" i="1" dirty="0"/>
              <a:t>We teach what we know, we reproduce what we are." </a:t>
            </a:r>
            <a:r>
              <a:rPr lang="en-US" sz="3200" b="1" dirty="0">
                <a:solidFill>
                  <a:schemeClr val="bg1"/>
                </a:solidFill>
              </a:rPr>
              <a:t>Most pastors are comfortable leading about seventy five people.</a:t>
            </a:r>
          </a:p>
        </p:txBody>
      </p:sp>
      <p:sp>
        <p:nvSpPr>
          <p:cNvPr id="3" name="Text Box 3"/>
          <p:cNvSpPr txBox="1">
            <a:spLocks noChangeArrowheads="1"/>
          </p:cNvSpPr>
          <p:nvPr/>
        </p:nvSpPr>
        <p:spPr bwMode="auto">
          <a:xfrm>
            <a:off x="457200" y="152400"/>
            <a:ext cx="8153400" cy="579438"/>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chemeClr val="bg1"/>
                </a:solidFill>
                <a:latin typeface="Comic Sans MS" pitchFamily="66" charset="0"/>
              </a:rPr>
              <a:t>SIX INTENTIONAL ACTION STEPS</a:t>
            </a:r>
          </a:p>
        </p:txBody>
      </p:sp>
      <p:pic>
        <p:nvPicPr>
          <p:cNvPr id="4" name="Picture 3"/>
          <p:cNvPicPr>
            <a:picLocks noChangeAspect="1"/>
          </p:cNvPicPr>
          <p:nvPr/>
        </p:nvPicPr>
        <p:blipFill>
          <a:blip r:embed="rId3"/>
          <a:stretch>
            <a:fillRect/>
          </a:stretch>
        </p:blipFill>
        <p:spPr>
          <a:xfrm>
            <a:off x="7696200" y="914400"/>
            <a:ext cx="1439700" cy="173641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457200" y="1447800"/>
            <a:ext cx="8001000" cy="4770536"/>
          </a:xfrm>
          <a:prstGeom prst="rect">
            <a:avLst/>
          </a:prstGeom>
          <a:noFill/>
          <a:ln w="9525">
            <a:noFill/>
            <a:miter lim="800000"/>
            <a:headEnd/>
            <a:tailEnd/>
          </a:ln>
          <a:effectLst/>
        </p:spPr>
        <p:txBody>
          <a:bodyPr wrap="square">
            <a:spAutoFit/>
          </a:bodyPr>
          <a:lstStyle/>
          <a:p>
            <a:pPr>
              <a:spcBef>
                <a:spcPct val="50000"/>
              </a:spcBef>
            </a:pPr>
            <a:r>
              <a:rPr lang="en-US" sz="3200" b="1" dirty="0">
                <a:latin typeface="Comic Sans MS" pitchFamily="66" charset="0"/>
              </a:rPr>
              <a:t>A CHANGE IN LAY LEADERSHIP</a:t>
            </a:r>
          </a:p>
          <a:p>
            <a:pPr>
              <a:spcBef>
                <a:spcPct val="50000"/>
              </a:spcBef>
            </a:pPr>
            <a:r>
              <a:rPr lang="en-US" sz="3200" b="1" dirty="0"/>
              <a:t>If the 75 participant church really desires to grow, </a:t>
            </a:r>
            <a:r>
              <a:rPr lang="en-US" sz="3200" b="1" dirty="0">
                <a:solidFill>
                  <a:schemeClr val="bg1"/>
                </a:solidFill>
              </a:rPr>
              <a:t>Laymen must realize that there is a high price to be paid for church growth. The core group has to make many a highly emotional adjustment.</a:t>
            </a:r>
            <a:r>
              <a:rPr lang="en-US" sz="3200" b="1" dirty="0"/>
              <a:t> They will have to sacrifice some of the very things that make them a strong small church. </a:t>
            </a:r>
          </a:p>
        </p:txBody>
      </p:sp>
      <p:sp>
        <p:nvSpPr>
          <p:cNvPr id="3" name="Text Box 3"/>
          <p:cNvSpPr txBox="1">
            <a:spLocks noChangeArrowheads="1"/>
          </p:cNvSpPr>
          <p:nvPr/>
        </p:nvSpPr>
        <p:spPr bwMode="auto">
          <a:xfrm>
            <a:off x="457200" y="152400"/>
            <a:ext cx="8153400" cy="579438"/>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chemeClr val="bg1"/>
                </a:solidFill>
                <a:latin typeface="Comic Sans MS" pitchFamily="66" charset="0"/>
              </a:rPr>
              <a:t>SIX INTENTIONAL ACTION STEPS</a:t>
            </a:r>
          </a:p>
        </p:txBody>
      </p:sp>
    </p:spTree>
    <p:extLst>
      <p:ext uri="{BB962C8B-B14F-4D97-AF65-F5344CB8AC3E}">
        <p14:creationId xmlns:p14="http://schemas.microsoft.com/office/powerpoint/2010/main" val="149975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22DA5E-AB91-6F30-6212-D169EF41312D}"/>
              </a:ext>
            </a:extLst>
          </p:cNvPr>
          <p:cNvPicPr>
            <a:picLocks noChangeAspect="1"/>
          </p:cNvPicPr>
          <p:nvPr/>
        </p:nvPicPr>
        <p:blipFill>
          <a:blip r:embed="rId2"/>
          <a:stretch>
            <a:fillRect/>
          </a:stretch>
        </p:blipFill>
        <p:spPr>
          <a:xfrm>
            <a:off x="315732" y="857250"/>
            <a:ext cx="1655379" cy="2622337"/>
          </a:xfrm>
          <a:prstGeom prst="rect">
            <a:avLst/>
          </a:prstGeom>
        </p:spPr>
      </p:pic>
      <p:pic>
        <p:nvPicPr>
          <p:cNvPr id="5" name="Picture 4">
            <a:extLst>
              <a:ext uri="{FF2B5EF4-FFF2-40B4-BE49-F238E27FC236}">
                <a16:creationId xmlns:a16="http://schemas.microsoft.com/office/drawing/2014/main" id="{BE086E21-BA60-E256-9927-DBAC8EC280C7}"/>
              </a:ext>
            </a:extLst>
          </p:cNvPr>
          <p:cNvPicPr>
            <a:picLocks noChangeAspect="1"/>
          </p:cNvPicPr>
          <p:nvPr/>
        </p:nvPicPr>
        <p:blipFill>
          <a:blip r:embed="rId3"/>
          <a:stretch>
            <a:fillRect/>
          </a:stretch>
        </p:blipFill>
        <p:spPr>
          <a:xfrm>
            <a:off x="1971112" y="857250"/>
            <a:ext cx="1738148" cy="2622337"/>
          </a:xfrm>
          <a:prstGeom prst="rect">
            <a:avLst/>
          </a:prstGeom>
        </p:spPr>
      </p:pic>
      <p:pic>
        <p:nvPicPr>
          <p:cNvPr id="1026" name="Picture 2" descr="Mighty: 7 Skills You Need to Move from Pandemic to Progress">
            <a:extLst>
              <a:ext uri="{FF2B5EF4-FFF2-40B4-BE49-F238E27FC236}">
                <a16:creationId xmlns:a16="http://schemas.microsoft.com/office/drawing/2014/main" id="{0AE6D592-0433-4BB9-C591-EB65C2653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448" y="857250"/>
            <a:ext cx="1744214" cy="2622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ding Change Without Losing It: Five Strategies That Can Revolutionize How You Lead Change When Facing Opposition">
            <a:extLst>
              <a:ext uri="{FF2B5EF4-FFF2-40B4-BE49-F238E27FC236}">
                <a16:creationId xmlns:a16="http://schemas.microsoft.com/office/drawing/2014/main" id="{6E46C860-7A65-ADAA-F0C2-74B9975EF2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121" y="857250"/>
            <a:ext cx="1685759" cy="26249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eaking the Huddle">
            <a:extLst>
              <a:ext uri="{FF2B5EF4-FFF2-40B4-BE49-F238E27FC236}">
                <a16:creationId xmlns:a16="http://schemas.microsoft.com/office/drawing/2014/main" id="{0F4A5569-90B7-6076-F486-F3FBD18B5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5447" y="3479586"/>
            <a:ext cx="1685759" cy="25344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urnaround Pastor: Pathways to Save, Revive and Build Your Church">
            <a:extLst>
              <a:ext uri="{FF2B5EF4-FFF2-40B4-BE49-F238E27FC236}">
                <a16:creationId xmlns:a16="http://schemas.microsoft.com/office/drawing/2014/main" id="{EB9EE71A-1703-9595-29FE-E1D43A2897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3094" y="3458881"/>
            <a:ext cx="1702353" cy="25418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6B185DF-C2B5-716F-BB06-6BC9724CD2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0085" y="3429000"/>
            <a:ext cx="1827250" cy="2624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xious Church, Anxious People: How to Lead Change in an Age of Anxiety">
            <a:extLst>
              <a:ext uri="{FF2B5EF4-FFF2-40B4-BE49-F238E27FC236}">
                <a16:creationId xmlns:a16="http://schemas.microsoft.com/office/drawing/2014/main" id="{2F1BD0DA-DCF7-52D6-1263-76B62151E1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3880" y="857249"/>
            <a:ext cx="1708690" cy="26016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ving Your Church from Itself">
            <a:extLst>
              <a:ext uri="{FF2B5EF4-FFF2-40B4-BE49-F238E27FC236}">
                <a16:creationId xmlns:a16="http://schemas.microsoft.com/office/drawing/2014/main" id="{010A4F30-CE3C-7581-5F52-2C58D76E17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4718" y="3429000"/>
            <a:ext cx="1685110" cy="26016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atient Catalyst: Leading Church Revitalization">
            <a:extLst>
              <a:ext uri="{FF2B5EF4-FFF2-40B4-BE49-F238E27FC236}">
                <a16:creationId xmlns:a16="http://schemas.microsoft.com/office/drawing/2014/main" id="{7FBB0F75-3A1C-29CA-260C-9069FCB7BC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783" y="3429000"/>
            <a:ext cx="1648323" cy="262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562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 y="1143000"/>
            <a:ext cx="8686800" cy="4278094"/>
          </a:xfrm>
          <a:prstGeom prst="rect">
            <a:avLst/>
          </a:prstGeom>
          <a:noFill/>
          <a:ln w="9525">
            <a:noFill/>
            <a:miter lim="800000"/>
            <a:headEnd/>
            <a:tailEnd/>
          </a:ln>
          <a:effectLst/>
        </p:spPr>
        <p:txBody>
          <a:bodyPr wrap="square">
            <a:spAutoFit/>
          </a:bodyPr>
          <a:lstStyle/>
          <a:p>
            <a:pPr>
              <a:spcBef>
                <a:spcPct val="50000"/>
              </a:spcBef>
            </a:pPr>
            <a:r>
              <a:rPr lang="en-US" sz="3200" b="1" dirty="0">
                <a:latin typeface="Comic Sans MS" pitchFamily="66" charset="0"/>
              </a:rPr>
              <a:t>A CHANGE IN ORGANIZATIONAL STRUCTURE</a:t>
            </a:r>
          </a:p>
          <a:p>
            <a:endParaRPr lang="en-US" sz="2800" dirty="0"/>
          </a:p>
          <a:p>
            <a:r>
              <a:rPr lang="en-US" sz="2800" b="1" dirty="0"/>
              <a:t>When the church was small a simple structure within the organization worked well. But now that it is growing, structural expansion is needed. </a:t>
            </a:r>
          </a:p>
          <a:p>
            <a:pPr>
              <a:spcBef>
                <a:spcPct val="50000"/>
              </a:spcBef>
            </a:pPr>
            <a:endParaRPr lang="en-US" sz="3200" b="1" dirty="0">
              <a:latin typeface="Comic Sans MS" pitchFamily="66" charset="0"/>
            </a:endParaRPr>
          </a:p>
          <a:p>
            <a:pPr>
              <a:spcBef>
                <a:spcPct val="50000"/>
              </a:spcBef>
            </a:pPr>
            <a:endParaRPr lang="en-US" sz="3200" b="1" dirty="0">
              <a:latin typeface="Tahoma" pitchFamily="34" charset="0"/>
            </a:endParaRPr>
          </a:p>
        </p:txBody>
      </p:sp>
      <p:sp>
        <p:nvSpPr>
          <p:cNvPr id="3" name="Text Box 3"/>
          <p:cNvSpPr txBox="1">
            <a:spLocks noChangeArrowheads="1"/>
          </p:cNvSpPr>
          <p:nvPr/>
        </p:nvSpPr>
        <p:spPr bwMode="auto">
          <a:xfrm>
            <a:off x="457200" y="152400"/>
            <a:ext cx="8153400" cy="579438"/>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chemeClr val="bg1"/>
                </a:solidFill>
                <a:latin typeface="Comic Sans MS" pitchFamily="66" charset="0"/>
              </a:rPr>
              <a:t>SIX INTENTIONAL ACTION STEPS</a:t>
            </a:r>
          </a:p>
        </p:txBody>
      </p:sp>
    </p:spTree>
    <p:extLst>
      <p:ext uri="{BB962C8B-B14F-4D97-AF65-F5344CB8AC3E}">
        <p14:creationId xmlns:p14="http://schemas.microsoft.com/office/powerpoint/2010/main" val="1496724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1348800"/>
            <a:ext cx="8229600" cy="3785651"/>
          </a:xfrm>
          <a:prstGeom prst="rect">
            <a:avLst/>
          </a:prstGeom>
          <a:noFill/>
          <a:ln w="9525">
            <a:noFill/>
            <a:miter lim="800000"/>
            <a:headEnd/>
            <a:tailEnd/>
          </a:ln>
          <a:effectLst/>
        </p:spPr>
        <p:txBody>
          <a:bodyPr wrap="square">
            <a:spAutoFit/>
          </a:bodyPr>
          <a:lstStyle/>
          <a:p>
            <a:pPr>
              <a:spcBef>
                <a:spcPct val="50000"/>
              </a:spcBef>
            </a:pPr>
            <a:r>
              <a:rPr lang="en-US" sz="3200" b="1" dirty="0">
                <a:latin typeface="Comic Sans MS" pitchFamily="66" charset="0"/>
              </a:rPr>
              <a:t>A CHANGE IN THE NUMBER OF ENTRANCE POINTS</a:t>
            </a:r>
          </a:p>
          <a:p>
            <a:pPr>
              <a:spcBef>
                <a:spcPct val="50000"/>
              </a:spcBef>
            </a:pPr>
            <a:r>
              <a:rPr lang="en-US" sz="3200" b="1" dirty="0">
                <a:solidFill>
                  <a:schemeClr val="bg1"/>
                </a:solidFill>
              </a:rPr>
              <a:t>Additional entrance points are needed for meeting needs and attracting new members. Rapidly growing churches have at least eight entrance points and ministries that attract new members. </a:t>
            </a:r>
            <a:endParaRPr lang="en-US" sz="3200" b="1" dirty="0">
              <a:solidFill>
                <a:schemeClr val="bg1"/>
              </a:solidFill>
              <a:latin typeface="Tahoma" pitchFamily="34" charset="0"/>
            </a:endParaRPr>
          </a:p>
        </p:txBody>
      </p:sp>
      <p:sp>
        <p:nvSpPr>
          <p:cNvPr id="3" name="Text Box 3"/>
          <p:cNvSpPr txBox="1">
            <a:spLocks noChangeArrowheads="1"/>
          </p:cNvSpPr>
          <p:nvPr/>
        </p:nvSpPr>
        <p:spPr bwMode="auto">
          <a:xfrm>
            <a:off x="762000" y="152400"/>
            <a:ext cx="76962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chemeClr val="bg1"/>
                </a:solidFill>
                <a:latin typeface="Comic Sans MS" pitchFamily="66" charset="0"/>
              </a:rPr>
              <a:t>SIX INTENTIONAL ACTION STEPS</a:t>
            </a:r>
          </a:p>
        </p:txBody>
      </p:sp>
      <p:pic>
        <p:nvPicPr>
          <p:cNvPr id="4" name="Picture 3"/>
          <p:cNvPicPr>
            <a:picLocks noChangeAspect="1"/>
          </p:cNvPicPr>
          <p:nvPr/>
        </p:nvPicPr>
        <p:blipFill>
          <a:blip r:embed="rId3"/>
          <a:stretch>
            <a:fillRect/>
          </a:stretch>
        </p:blipFill>
        <p:spPr>
          <a:xfrm>
            <a:off x="7543800" y="4953000"/>
            <a:ext cx="1453122" cy="17526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1348800"/>
            <a:ext cx="7620000" cy="3046988"/>
          </a:xfrm>
          <a:prstGeom prst="rect">
            <a:avLst/>
          </a:prstGeom>
          <a:noFill/>
          <a:ln w="9525">
            <a:noFill/>
            <a:miter lim="800000"/>
            <a:headEnd/>
            <a:tailEnd/>
          </a:ln>
          <a:effectLst/>
        </p:spPr>
        <p:txBody>
          <a:bodyPr wrap="square">
            <a:spAutoFit/>
          </a:bodyPr>
          <a:lstStyle/>
          <a:p>
            <a:pPr>
              <a:spcBef>
                <a:spcPct val="50000"/>
              </a:spcBef>
            </a:pPr>
            <a:r>
              <a:rPr lang="en-US" sz="3200" b="1" dirty="0">
                <a:latin typeface="Comic Sans MS" pitchFamily="66" charset="0"/>
              </a:rPr>
              <a:t>A CHANGE IN MINDSET</a:t>
            </a:r>
          </a:p>
          <a:p>
            <a:pPr>
              <a:spcBef>
                <a:spcPct val="50000"/>
              </a:spcBef>
            </a:pPr>
            <a:r>
              <a:rPr lang="en-US" sz="3200" b="1" dirty="0"/>
              <a:t>The 75 participant church must develop a mindset of growth.  Church revitalization is a state of mind. </a:t>
            </a:r>
          </a:p>
          <a:p>
            <a:pPr>
              <a:spcBef>
                <a:spcPct val="50000"/>
              </a:spcBef>
            </a:pPr>
            <a:endParaRPr lang="en-US" sz="3200" b="1" dirty="0">
              <a:latin typeface="Tahoma" pitchFamily="34" charset="0"/>
            </a:endParaRPr>
          </a:p>
        </p:txBody>
      </p:sp>
      <p:sp>
        <p:nvSpPr>
          <p:cNvPr id="3" name="Text Box 3"/>
          <p:cNvSpPr txBox="1">
            <a:spLocks noChangeArrowheads="1"/>
          </p:cNvSpPr>
          <p:nvPr/>
        </p:nvSpPr>
        <p:spPr bwMode="auto">
          <a:xfrm>
            <a:off x="762000" y="152400"/>
            <a:ext cx="76962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chemeClr val="bg1"/>
                </a:solidFill>
                <a:latin typeface="Comic Sans MS" pitchFamily="66" charset="0"/>
              </a:rPr>
              <a:t>SIX INTENTIONAL ACTION STEPS</a:t>
            </a:r>
          </a:p>
        </p:txBody>
      </p:sp>
      <p:pic>
        <p:nvPicPr>
          <p:cNvPr id="4" name="Picture 3"/>
          <p:cNvPicPr>
            <a:picLocks noChangeAspect="1"/>
          </p:cNvPicPr>
          <p:nvPr/>
        </p:nvPicPr>
        <p:blipFill>
          <a:blip r:embed="rId3"/>
          <a:stretch>
            <a:fillRect/>
          </a:stretch>
        </p:blipFill>
        <p:spPr>
          <a:xfrm>
            <a:off x="6400800" y="3581400"/>
            <a:ext cx="2527169" cy="3048000"/>
          </a:xfrm>
          <a:prstGeom prst="rect">
            <a:avLst/>
          </a:prstGeom>
        </p:spPr>
      </p:pic>
    </p:spTree>
    <p:extLst>
      <p:ext uri="{BB962C8B-B14F-4D97-AF65-F5344CB8AC3E}">
        <p14:creationId xmlns:p14="http://schemas.microsoft.com/office/powerpoint/2010/main" val="318287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1348800"/>
            <a:ext cx="7620000" cy="5262979"/>
          </a:xfrm>
          <a:prstGeom prst="rect">
            <a:avLst/>
          </a:prstGeom>
          <a:noFill/>
          <a:ln w="9525">
            <a:noFill/>
            <a:miter lim="800000"/>
            <a:headEnd/>
            <a:tailEnd/>
          </a:ln>
          <a:effectLst/>
        </p:spPr>
        <p:txBody>
          <a:bodyPr wrap="square">
            <a:spAutoFit/>
          </a:bodyPr>
          <a:lstStyle/>
          <a:p>
            <a:pPr>
              <a:spcBef>
                <a:spcPct val="50000"/>
              </a:spcBef>
            </a:pPr>
            <a:r>
              <a:rPr lang="en-US" sz="3200" b="1" dirty="0">
                <a:latin typeface="Comic Sans MS" pitchFamily="66" charset="0"/>
              </a:rPr>
              <a:t>A CHANGE IN STRATEGY</a:t>
            </a:r>
          </a:p>
          <a:p>
            <a:pPr>
              <a:spcBef>
                <a:spcPct val="50000"/>
              </a:spcBef>
            </a:pPr>
            <a:r>
              <a:rPr lang="en-US" sz="3200" b="1" dirty="0">
                <a:solidFill>
                  <a:schemeClr val="bg1"/>
                </a:solidFill>
              </a:rPr>
              <a:t>Breaking the "75 barrier," requires the church to develop a Biblical growth strategy with necessary changes and intentional actions. That includes numerical, spiritual, and structural goals.</a:t>
            </a:r>
            <a:endParaRPr lang="en-US" sz="3200" b="1" dirty="0">
              <a:solidFill>
                <a:schemeClr val="bg1"/>
              </a:solidFill>
              <a:latin typeface="Comic Sans MS" pitchFamily="66" charset="0"/>
            </a:endParaRPr>
          </a:p>
          <a:p>
            <a:pPr marL="514350" indent="-514350">
              <a:spcBef>
                <a:spcPct val="50000"/>
              </a:spcBef>
            </a:pPr>
            <a:r>
              <a:rPr lang="en-US" sz="3200" b="1" dirty="0">
                <a:latin typeface="Tahoma" pitchFamily="34" charset="0"/>
              </a:rPr>
              <a:t>	</a:t>
            </a:r>
          </a:p>
          <a:p>
            <a:pPr>
              <a:spcBef>
                <a:spcPct val="50000"/>
              </a:spcBef>
            </a:pPr>
            <a:endParaRPr lang="en-US" sz="3200" b="1" dirty="0">
              <a:latin typeface="Tahoma" pitchFamily="34" charset="0"/>
            </a:endParaRPr>
          </a:p>
        </p:txBody>
      </p:sp>
      <p:sp>
        <p:nvSpPr>
          <p:cNvPr id="3" name="Text Box 3"/>
          <p:cNvSpPr txBox="1">
            <a:spLocks noChangeArrowheads="1"/>
          </p:cNvSpPr>
          <p:nvPr/>
        </p:nvSpPr>
        <p:spPr bwMode="auto">
          <a:xfrm>
            <a:off x="762000" y="152400"/>
            <a:ext cx="76962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chemeClr val="bg1"/>
                </a:solidFill>
                <a:latin typeface="Comic Sans MS" pitchFamily="66" charset="0"/>
              </a:rPr>
              <a:t>SIX INTENTIONAL ACTION STEPS</a:t>
            </a:r>
          </a:p>
        </p:txBody>
      </p:sp>
      <p:pic>
        <p:nvPicPr>
          <p:cNvPr id="4" name="Picture 3"/>
          <p:cNvPicPr>
            <a:picLocks noChangeAspect="1"/>
          </p:cNvPicPr>
          <p:nvPr/>
        </p:nvPicPr>
        <p:blipFill>
          <a:blip r:embed="rId3"/>
          <a:stretch>
            <a:fillRect/>
          </a:stretch>
        </p:blipFill>
        <p:spPr>
          <a:xfrm>
            <a:off x="3869330" y="4648200"/>
            <a:ext cx="1705839" cy="2057400"/>
          </a:xfrm>
          <a:prstGeom prst="rect">
            <a:avLst/>
          </a:prstGeom>
        </p:spPr>
      </p:pic>
    </p:spTree>
    <p:extLst>
      <p:ext uri="{BB962C8B-B14F-4D97-AF65-F5344CB8AC3E}">
        <p14:creationId xmlns:p14="http://schemas.microsoft.com/office/powerpoint/2010/main" val="2195729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66800"/>
          </a:xfrm>
        </p:spPr>
        <p:txBody>
          <a:bodyPr/>
          <a:lstStyle/>
          <a:p>
            <a:r>
              <a:rPr dirty="0"/>
              <a:t>Remember: (Life Lesson)</a:t>
            </a:r>
            <a:endParaRPr lang="en-US" dirty="0"/>
          </a:p>
        </p:txBody>
      </p:sp>
      <p:sp>
        <p:nvSpPr>
          <p:cNvPr id="6" name="Text Placeholder 5"/>
          <p:cNvSpPr>
            <a:spLocks noGrp="1"/>
          </p:cNvSpPr>
          <p:nvPr>
            <p:ph type="body" idx="1"/>
          </p:nvPr>
        </p:nvSpPr>
        <p:spPr>
          <a:xfrm>
            <a:off x="381000" y="1600200"/>
            <a:ext cx="8458200" cy="5105400"/>
          </a:xfrm>
        </p:spPr>
        <p:txBody>
          <a:bodyPr>
            <a:normAutofit fontScale="92500" lnSpcReduction="10000"/>
          </a:bodyPr>
          <a:lstStyle/>
          <a:p>
            <a:pPr algn="l"/>
            <a:r>
              <a:rPr lang="en-US" sz="3200" b="1" dirty="0">
                <a:solidFill>
                  <a:srgbClr val="FFFF00"/>
                </a:solidFill>
              </a:rPr>
              <a:t>Remember from “0-50”-</a:t>
            </a:r>
            <a:r>
              <a:rPr lang="en-US" sz="3200" b="1" dirty="0" err="1">
                <a:solidFill>
                  <a:srgbClr val="FFFF00"/>
                </a:solidFill>
              </a:rPr>
              <a:t>ish</a:t>
            </a:r>
            <a:r>
              <a:rPr lang="en-US" sz="3200" b="1" dirty="0">
                <a:solidFill>
                  <a:srgbClr val="FFFF00"/>
                </a:solidFill>
              </a:rPr>
              <a:t>, your people helped you grow to that level!</a:t>
            </a:r>
          </a:p>
          <a:p>
            <a:pPr algn="l"/>
            <a:endParaRPr lang="en-US" sz="3200" dirty="0"/>
          </a:p>
          <a:p>
            <a:pPr algn="l"/>
            <a:r>
              <a:rPr lang="en-US" sz="3200" b="1" dirty="0"/>
              <a:t>To get the next 50 people the pastor will have to get them!</a:t>
            </a:r>
          </a:p>
          <a:p>
            <a:endParaRPr lang="en-US" sz="3200" dirty="0"/>
          </a:p>
          <a:p>
            <a:pPr algn="l"/>
            <a:r>
              <a:rPr lang="en-US" sz="3200" b="1" dirty="0">
                <a:solidFill>
                  <a:schemeClr val="tx1"/>
                </a:solidFill>
              </a:rPr>
              <a:t>Your people usually will not do it due to comfort restraints. As you get to 125 participants your people begin bringing people again!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06375"/>
            <a:ext cx="8686800" cy="533400"/>
          </a:xfrm>
        </p:spPr>
        <p:txBody>
          <a:bodyPr/>
          <a:lstStyle/>
          <a:p>
            <a:r>
              <a:rPr lang="en-US" sz="3200" b="1" dirty="0">
                <a:latin typeface="Comic Sans MS" pitchFamily="66" charset="0"/>
              </a:rPr>
              <a:t>Revitalizing the 75 Participant Church: Principles &amp; Practices</a:t>
            </a:r>
          </a:p>
        </p:txBody>
      </p:sp>
      <p:sp>
        <p:nvSpPr>
          <p:cNvPr id="3" name="Content Placeholder 2"/>
          <p:cNvSpPr>
            <a:spLocks noGrp="1"/>
          </p:cNvSpPr>
          <p:nvPr>
            <p:ph idx="1"/>
          </p:nvPr>
        </p:nvSpPr>
        <p:spPr>
          <a:xfrm>
            <a:off x="76200" y="1295400"/>
            <a:ext cx="8915400" cy="4595813"/>
          </a:xfrm>
        </p:spPr>
        <p:txBody>
          <a:bodyPr/>
          <a:lstStyle/>
          <a:p>
            <a:pPr marL="0" indent="0">
              <a:buNone/>
            </a:pPr>
            <a:r>
              <a:rPr lang="en-US" sz="2800" b="1" dirty="0">
                <a:latin typeface="Comic Sans MS" pitchFamily="66" charset="0"/>
              </a:rPr>
              <a:t>The growth barrier of 75 can be broken! But if a church desires to break it they </a:t>
            </a:r>
            <a:r>
              <a:rPr lang="en-US" sz="2800" b="1" dirty="0">
                <a:solidFill>
                  <a:schemeClr val="tx1"/>
                </a:solidFill>
                <a:latin typeface="Comic Sans MS" pitchFamily="66" charset="0"/>
              </a:rPr>
              <a:t>must learn church growth principles</a:t>
            </a:r>
            <a:r>
              <a:rPr lang="en-US" sz="2800" b="1" dirty="0">
                <a:latin typeface="Comic Sans MS" pitchFamily="66" charset="0"/>
              </a:rPr>
              <a:t>, </a:t>
            </a:r>
            <a:r>
              <a:rPr lang="en-US" sz="2800" b="1" dirty="0">
                <a:solidFill>
                  <a:schemeClr val="tx1"/>
                </a:solidFill>
                <a:latin typeface="Comic Sans MS" pitchFamily="66" charset="0"/>
              </a:rPr>
              <a:t>learn the peculiarities of their church in regards to church growth</a:t>
            </a:r>
            <a:r>
              <a:rPr lang="en-US" sz="2800" b="1" dirty="0">
                <a:latin typeface="Comic Sans MS" pitchFamily="66" charset="0"/>
              </a:rPr>
              <a:t> and </a:t>
            </a:r>
            <a:r>
              <a:rPr lang="en-US" sz="2800" b="1" dirty="0">
                <a:solidFill>
                  <a:schemeClr val="tx1"/>
                </a:solidFill>
                <a:latin typeface="Comic Sans MS" pitchFamily="66" charset="0"/>
              </a:rPr>
              <a:t>attain an understanding of the required actions for growth</a:t>
            </a:r>
            <a:r>
              <a:rPr lang="en-US" sz="2800" b="1" dirty="0">
                <a:latin typeface="Comic Sans MS" pitchFamily="66" charset="0"/>
              </a:rPr>
              <a:t>.</a:t>
            </a:r>
          </a:p>
          <a:p>
            <a:pPr>
              <a:buNone/>
            </a:pPr>
            <a:endParaRPr lang="en-US" dirty="0">
              <a:latin typeface="Comic Sans MS" pitchFamily="66" charset="0"/>
            </a:endParaRPr>
          </a:p>
        </p:txBody>
      </p:sp>
      <p:pic>
        <p:nvPicPr>
          <p:cNvPr id="5" name="Picture 4"/>
          <p:cNvPicPr>
            <a:picLocks noChangeAspect="1"/>
          </p:cNvPicPr>
          <p:nvPr/>
        </p:nvPicPr>
        <p:blipFill>
          <a:blip r:embed="rId3"/>
          <a:stretch>
            <a:fillRect/>
          </a:stretch>
        </p:blipFill>
        <p:spPr>
          <a:xfrm>
            <a:off x="7086600" y="4495800"/>
            <a:ext cx="1688969" cy="203705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lang="en-US" b="1" i="0" u="none" strike="noStrike" dirty="0">
                <a:solidFill>
                  <a:srgbClr val="111111"/>
                </a:solidFill>
                <a:effectLst/>
                <a:latin typeface="Montserrat" pitchFamily="2" charset="77"/>
              </a:rPr>
              <a:t>4 Ways to Break the Attendance Barrier</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52400" y="1295400"/>
            <a:ext cx="8915400" cy="5562600"/>
          </a:xfrm>
        </p:spPr>
        <p:txBody>
          <a:bodyPr>
            <a:normAutofit fontScale="40000" lnSpcReduction="20000"/>
          </a:bodyPr>
          <a:lstStyle/>
          <a:p>
            <a:pPr marL="0" indent="0">
              <a:buNone/>
            </a:pPr>
            <a:r>
              <a:rPr lang="en-US" sz="4500" b="1" dirty="0"/>
              <a:t>Ed Stetzer says: When it comes to church growth, some barriers or size plateaus prove to be difficult to overcome, churches feel stuck at a certain size. Many thinkers and strategists have written about these attendance barriers that burden today’s church.</a:t>
            </a:r>
          </a:p>
          <a:p>
            <a:pPr marL="0" indent="0">
              <a:buNone/>
            </a:pPr>
            <a:r>
              <a:rPr lang="en-US" sz="4500" b="1" dirty="0"/>
              <a:t>For example, a lot of churches get stuck at 35 members. These kinds of churches are typically comprised of a family or two and some of their friends. Another barrier exists at 75 members. The church consists of a pastor, who may not be full time, and a congregation in which everybody knows each other. The 125-person barrier is one of the hardest for churches to break through because progress involves restructuring and thinking differently.</a:t>
            </a:r>
          </a:p>
          <a:p>
            <a:pPr marL="0" indent="0">
              <a:buNone/>
            </a:pPr>
            <a:r>
              <a:rPr lang="en-US" sz="4500" b="1" dirty="0"/>
              <a:t>Even when churches do break through these barriers they often remain hindered because their thinking is still associated with their previous attendance level. A location suited for growth, effective outreach and a tremendous word-of-mouth campaign can help churches power through barriers without ever changing their thinking.</a:t>
            </a:r>
          </a:p>
          <a:p>
            <a:pPr marL="0" indent="0">
              <a:buNone/>
            </a:pPr>
            <a:r>
              <a:rPr lang="en-US" sz="4500" b="1" dirty="0"/>
              <a:t>Eventually, though, stagnant thinking will catch up to the church. To continue their growth, churches must shift their thinking. There are four shifts that must take place to ensure continued growth past the traditional attendance barriers.</a:t>
            </a:r>
          </a:p>
        </p:txBody>
      </p:sp>
    </p:spTree>
    <p:extLst>
      <p:ext uri="{BB962C8B-B14F-4D97-AF65-F5344CB8AC3E}">
        <p14:creationId xmlns:p14="http://schemas.microsoft.com/office/powerpoint/2010/main" val="2675451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lang="en-US" b="1" i="0" u="none" strike="noStrike" dirty="0">
                <a:solidFill>
                  <a:srgbClr val="111111"/>
                </a:solidFill>
                <a:effectLst/>
                <a:latin typeface="Montserrat" pitchFamily="2" charset="77"/>
              </a:rPr>
              <a:t>4 Ways to Break the Attendance Barrier</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0" y="1371600"/>
            <a:ext cx="8991600" cy="5486400"/>
          </a:xfrm>
        </p:spPr>
        <p:txBody>
          <a:bodyPr>
            <a:normAutofit fontScale="47500" lnSpcReduction="20000"/>
          </a:bodyPr>
          <a:lstStyle/>
          <a:p>
            <a:pPr marL="0" indent="0">
              <a:buNone/>
            </a:pPr>
            <a:r>
              <a:rPr lang="en-US" sz="4500" b="1" dirty="0"/>
              <a:t>1. Pro-Growth Shift</a:t>
            </a:r>
          </a:p>
          <a:p>
            <a:pPr marL="0" indent="0">
              <a:buNone/>
            </a:pPr>
            <a:r>
              <a:rPr lang="en-US" sz="4500" b="1" dirty="0"/>
              <a:t>First, church members and leadership must shift their mindset from anti-growth to pro-growth. I once received some pushback from an occasional attendee at our church. During an outreach emphasis, he asked why we were wasting our time emphasizing church growth. He said we were behaving like a business and that we should be happy with the people we already had.</a:t>
            </a:r>
          </a:p>
          <a:p>
            <a:pPr marL="0" indent="0">
              <a:buNone/>
            </a:pPr>
            <a:r>
              <a:rPr lang="en-US" sz="4500" b="1" dirty="0"/>
              <a:t>Our church is unapologetically pro-growth for a very specific reason. It has nothing to do with salary, status or fame. We are pro-growth because there are people in our city without Christ. We believe we can reach more people than we are reaching currently. Growth is good because it means more people who are far from Christ will be brought near.</a:t>
            </a:r>
          </a:p>
          <a:p>
            <a:pPr marL="0" indent="0">
              <a:buNone/>
            </a:pPr>
            <a:r>
              <a:rPr lang="en-US" sz="4500" b="1" dirty="0"/>
              <a:t>That doesn’t mean you idolize numerical growth as the complete picture of church success. It simply means you keep growth as a mindset—not as the only indicator of the success.</a:t>
            </a:r>
          </a:p>
          <a:p>
            <a:pPr marL="0" indent="0">
              <a:buNone/>
            </a:pPr>
            <a:br>
              <a:rPr lang="en-US" dirty="0"/>
            </a:br>
            <a:endParaRPr lang="en-US" dirty="0"/>
          </a:p>
        </p:txBody>
      </p:sp>
    </p:spTree>
    <p:extLst>
      <p:ext uri="{BB962C8B-B14F-4D97-AF65-F5344CB8AC3E}">
        <p14:creationId xmlns:p14="http://schemas.microsoft.com/office/powerpoint/2010/main" val="2813409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lang="en-US" b="1" i="0" u="none" strike="noStrike" dirty="0">
                <a:solidFill>
                  <a:srgbClr val="111111"/>
                </a:solidFill>
                <a:effectLst/>
                <a:latin typeface="Montserrat" pitchFamily="2" charset="77"/>
              </a:rPr>
              <a:t>4 Ways to Break the Attendance Barrier</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76200" y="1371600"/>
            <a:ext cx="8915400" cy="5486400"/>
          </a:xfrm>
        </p:spPr>
        <p:txBody>
          <a:bodyPr>
            <a:normAutofit fontScale="55000" lnSpcReduction="20000"/>
          </a:bodyPr>
          <a:lstStyle/>
          <a:p>
            <a:pPr marL="0" indent="0">
              <a:buNone/>
            </a:pPr>
            <a:r>
              <a:rPr lang="en-US" sz="4000" b="1" dirty="0"/>
              <a:t>2. Relational Shift</a:t>
            </a:r>
          </a:p>
          <a:p>
            <a:pPr marL="0" indent="0">
              <a:buNone/>
            </a:pPr>
            <a:r>
              <a:rPr lang="en-US" sz="4000" b="1" dirty="0"/>
              <a:t>The second key mindset shift must express itself in how church members relate to one another. In Transformational Church: Creating a New Scorecard for Congregations, Thom Rainer and I outline relational intentionality as one of seven elements common in churches that see the transformation of individuals, their congregation and their community. Many churches struggle to keep attendees because they fail to connect them in relationship with others.</a:t>
            </a:r>
          </a:p>
          <a:p>
            <a:pPr marL="0" indent="0">
              <a:buNone/>
            </a:pPr>
            <a:r>
              <a:rPr lang="en-US" sz="4000" b="1" dirty="0"/>
              <a:t>Because proximity to other people does not automatically lead to community with other people, the shift must move people from sitting in rows to sitting in circles. Having a 30-second meet and greet on Sunday mornings will not help visitors connect, but helping them to make friends through small groups will. A small group environment provides opportunities for authentic community and connection to the church at large.</a:t>
            </a:r>
          </a:p>
          <a:p>
            <a:pPr marL="0" indent="0">
              <a:buNone/>
            </a:pPr>
            <a:endParaRPr lang="en-US" dirty="0"/>
          </a:p>
        </p:txBody>
      </p:sp>
    </p:spTree>
    <p:extLst>
      <p:ext uri="{BB962C8B-B14F-4D97-AF65-F5344CB8AC3E}">
        <p14:creationId xmlns:p14="http://schemas.microsoft.com/office/powerpoint/2010/main" val="54360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lang="en-US" b="1" i="0" u="none" strike="noStrike" dirty="0">
                <a:solidFill>
                  <a:srgbClr val="111111"/>
                </a:solidFill>
                <a:effectLst/>
                <a:latin typeface="Montserrat" pitchFamily="2" charset="77"/>
              </a:rPr>
              <a:t>4 Ways to Break the Attendance Barrier</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76200" y="1371600"/>
            <a:ext cx="8991600" cy="5486400"/>
          </a:xfrm>
        </p:spPr>
        <p:txBody>
          <a:bodyPr>
            <a:normAutofit fontScale="47500" lnSpcReduction="20000"/>
          </a:bodyPr>
          <a:lstStyle/>
          <a:p>
            <a:pPr marL="0" indent="0">
              <a:buNone/>
            </a:pPr>
            <a:r>
              <a:rPr lang="en-US" sz="4500" b="1" dirty="0"/>
              <a:t>3. Staff Shift</a:t>
            </a:r>
          </a:p>
          <a:p>
            <a:pPr marL="0" indent="0">
              <a:buNone/>
            </a:pPr>
            <a:r>
              <a:rPr lang="en-US" sz="4500" b="1" dirty="0"/>
              <a:t>In order to break attendance barriers, a church must experience a staff shift. It’s not necessarily that churches need to hire more staff members—though that could be the case—but rather they must help their staff undergo mindset shifts regarding the functions and purposes of their ministries. They must intentionally spend time with two specific groups of people—leaders and the lost.</a:t>
            </a:r>
          </a:p>
          <a:p>
            <a:pPr marL="0" indent="0">
              <a:buNone/>
            </a:pPr>
            <a:r>
              <a:rPr lang="en-US" sz="4500" b="1" dirty="0"/>
              <a:t>Church staff members need to increasingly move into different roles. The pastors should be administrators, while the people serve as the ministers. Ephesians 4:11 says that pastors and teachers are to equip believers—the ordinary members of a church—for works of ministry and for the building up of the body of Christ.</a:t>
            </a:r>
          </a:p>
          <a:p>
            <a:pPr marL="0" indent="0">
              <a:buNone/>
            </a:pPr>
            <a:r>
              <a:rPr lang="en-US" sz="4500" b="1" dirty="0"/>
              <a:t>The success of staff is not based on accomplishing tasks, but rather on meeting with, working with and providing leadership to lay leaders, who then carry out leadership in each ministry area. Church staff should shift from being shepherds who perform all the ministry tasks to being ranchers overseeing the shepherds in each ministry.</a:t>
            </a:r>
          </a:p>
          <a:p>
            <a:pPr marL="0" indent="0">
              <a:buNone/>
            </a:pPr>
            <a:endParaRPr lang="en-US" dirty="0"/>
          </a:p>
        </p:txBody>
      </p:sp>
    </p:spTree>
    <p:extLst>
      <p:ext uri="{BB962C8B-B14F-4D97-AF65-F5344CB8AC3E}">
        <p14:creationId xmlns:p14="http://schemas.microsoft.com/office/powerpoint/2010/main" val="426978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pare Your Church for the Future">
            <a:extLst>
              <a:ext uri="{FF2B5EF4-FFF2-40B4-BE49-F238E27FC236}">
                <a16:creationId xmlns:a16="http://schemas.microsoft.com/office/drawing/2014/main" id="{8804AA85-5482-4560-AF6E-79713C238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91" y="1224517"/>
            <a:ext cx="14192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Break Growth Barriers: Capturing Overlooked Opportunities for Church Growth">
            <a:extLst>
              <a:ext uri="{FF2B5EF4-FFF2-40B4-BE49-F238E27FC236}">
                <a16:creationId xmlns:a16="http://schemas.microsoft.com/office/drawing/2014/main" id="{FC8D5BCC-F16A-F6E8-24B3-26C23D37C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445" y="3298973"/>
            <a:ext cx="14192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Break Growth Barriers: Revise Your Role, Release Your People, and Capture Overlooked Opportunities for Your Church">
            <a:extLst>
              <a:ext uri="{FF2B5EF4-FFF2-40B4-BE49-F238E27FC236}">
                <a16:creationId xmlns:a16="http://schemas.microsoft.com/office/drawing/2014/main" id="{6AC0863A-0209-0A50-6ACA-4392EB937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111" y="1224517"/>
            <a:ext cx="14573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urch Growth Flywheel: 5 Practical Systems to Drive Growth at Your Church (Church Flywheel Series)">
            <a:extLst>
              <a:ext uri="{FF2B5EF4-FFF2-40B4-BE49-F238E27FC236}">
                <a16:creationId xmlns:a16="http://schemas.microsoft.com/office/drawing/2014/main" id="{98EA2940-76F2-D95D-6852-3DFD1A5F8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91" y="3300967"/>
            <a:ext cx="13811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ithful Leaders and the Things That Matter Most">
            <a:extLst>
              <a:ext uri="{FF2B5EF4-FFF2-40B4-BE49-F238E27FC236}">
                <a16:creationId xmlns:a16="http://schemas.microsoft.com/office/drawing/2014/main" id="{61E39159-399C-B112-F5EC-49305FA393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9799" y="1224517"/>
            <a:ext cx="14192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pactful Influence for Modern Leaders: How to Use the Power of Influence to Lead Other People Toward Success">
            <a:extLst>
              <a:ext uri="{FF2B5EF4-FFF2-40B4-BE49-F238E27FC236}">
                <a16:creationId xmlns:a16="http://schemas.microsoft.com/office/drawing/2014/main" id="{1E6DDE22-9F7F-0D18-ED33-C6864448F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445" y="3300967"/>
            <a:ext cx="1458210" cy="20744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ine Keys to Effective Small Group Leadership: How lay leaders can establish dynamic and healthy cells, classes, or teams">
            <a:extLst>
              <a:ext uri="{FF2B5EF4-FFF2-40B4-BE49-F238E27FC236}">
                <a16:creationId xmlns:a16="http://schemas.microsoft.com/office/drawing/2014/main" id="{03E35668-CDC0-4A2E-51CE-84589A5DAF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5783" y="1224517"/>
            <a:ext cx="13811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tifled: Where Good Leaders Go Wrong by [James G. Wetrich]">
            <a:extLst>
              <a:ext uri="{FF2B5EF4-FFF2-40B4-BE49-F238E27FC236}">
                <a16:creationId xmlns:a16="http://schemas.microsoft.com/office/drawing/2014/main" id="{F17E016B-7417-520B-75EB-53AB974DCD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5058" y="3300967"/>
            <a:ext cx="1381125" cy="20744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2E6995-2DB9-3586-6EEE-AE549B73EA38}"/>
              </a:ext>
            </a:extLst>
          </p:cNvPr>
          <p:cNvPicPr>
            <a:picLocks noChangeAspect="1"/>
          </p:cNvPicPr>
          <p:nvPr/>
        </p:nvPicPr>
        <p:blipFill>
          <a:blip r:embed="rId10"/>
          <a:stretch>
            <a:fillRect/>
          </a:stretch>
        </p:blipFill>
        <p:spPr>
          <a:xfrm>
            <a:off x="5984141" y="1226510"/>
            <a:ext cx="1456440" cy="2074457"/>
          </a:xfrm>
          <a:prstGeom prst="rect">
            <a:avLst/>
          </a:prstGeom>
        </p:spPr>
      </p:pic>
      <p:pic>
        <p:nvPicPr>
          <p:cNvPr id="4" name="Picture 6" descr="Theological Perspectives on Church Growth">
            <a:extLst>
              <a:ext uri="{FF2B5EF4-FFF2-40B4-BE49-F238E27FC236}">
                <a16:creationId xmlns:a16="http://schemas.microsoft.com/office/drawing/2014/main" id="{15A18CC2-6011-9207-7ACE-DE732FC779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67581" y="3298973"/>
            <a:ext cx="145644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he Volunteer Church: Mobilizing Your Congregation for Growth and Effectiveness">
            <a:extLst>
              <a:ext uri="{FF2B5EF4-FFF2-40B4-BE49-F238E27FC236}">
                <a16:creationId xmlns:a16="http://schemas.microsoft.com/office/drawing/2014/main" id="{2E21DD2B-8EF8-17E4-D31E-2BE868CB1E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7714" y="1224517"/>
            <a:ext cx="13716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GenerationS Volume 1: How to Grow Your Church Younger and Stronger: The Story of the Kids who Built a World-Class Church (...">
            <a:extLst>
              <a:ext uri="{FF2B5EF4-FFF2-40B4-BE49-F238E27FC236}">
                <a16:creationId xmlns:a16="http://schemas.microsoft.com/office/drawing/2014/main" id="{E596FD3F-CD49-3CC0-1318-B0A0F549A1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77390" y="3298973"/>
            <a:ext cx="138112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51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lang="en-US" b="1" i="0" u="none" strike="noStrike" dirty="0">
                <a:solidFill>
                  <a:srgbClr val="111111"/>
                </a:solidFill>
                <a:effectLst/>
                <a:latin typeface="Montserrat" pitchFamily="2" charset="77"/>
              </a:rPr>
              <a:t>4 Ways to Break the Attendance Barrier</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228600" y="1232648"/>
            <a:ext cx="8763000" cy="5535706"/>
          </a:xfrm>
        </p:spPr>
        <p:txBody>
          <a:bodyPr>
            <a:normAutofit fontScale="55000" lnSpcReduction="20000"/>
          </a:bodyPr>
          <a:lstStyle/>
          <a:p>
            <a:pPr marL="0" indent="0">
              <a:buNone/>
            </a:pPr>
            <a:r>
              <a:rPr lang="en-US" sz="3400" b="1" dirty="0"/>
              <a:t>4. Ownership Shift</a:t>
            </a:r>
          </a:p>
          <a:p>
            <a:pPr marL="0" indent="0">
              <a:buNone/>
            </a:pPr>
            <a:r>
              <a:rPr lang="en-US" sz="3400" b="1" dirty="0"/>
              <a:t>The fourth and final shift must take place in the lay leaders within the church. They must take responsibility for their respective ministries. They must own the goals, plans and strategies for implementing and improving their ministries.</a:t>
            </a:r>
          </a:p>
          <a:p>
            <a:pPr marL="0" indent="0">
              <a:buNone/>
            </a:pPr>
            <a:r>
              <a:rPr lang="en-US" sz="3400" b="1" dirty="0"/>
              <a:t>This concept must spread to the church as a whole. Beyond merely those in a leadership position, every church member must see the church as his or her own. They should not think of it in terms of being the lead pastor’s church or the elders’ church. Every church member must take ownership and work toward the church’s growth and health.</a:t>
            </a:r>
          </a:p>
          <a:p>
            <a:pPr marL="0" indent="0">
              <a:buNone/>
            </a:pPr>
            <a:r>
              <a:rPr lang="en-US" sz="3400" b="1" dirty="0"/>
              <a:t>Ultimately, both churches and church plants looking for revitalization must shift their mindsets. As members and leaders become pro-growth and seek to connect visitors and members in authentic relationships, transformation will occur. Then, as church staff works both to reach the lost and equip new leaders for ministry areas, staff and members will experience renewed ownership and responsibility for their roles within the body of Christ. Then the church can break any barrier they face.</a:t>
            </a:r>
          </a:p>
          <a:p>
            <a:pPr marL="0" indent="0">
              <a:buNone/>
            </a:pPr>
            <a:br>
              <a:rPr lang="en-US" dirty="0"/>
            </a:br>
            <a:r>
              <a:rPr lang="en-US" dirty="0"/>
              <a:t>Source: https://</a:t>
            </a:r>
            <a:r>
              <a:rPr lang="en-US" dirty="0" err="1"/>
              <a:t>outreachmagazine.com</a:t>
            </a:r>
            <a:r>
              <a:rPr lang="en-US" dirty="0"/>
              <a:t>/features/18394-break-the-attendance-barrier.html</a:t>
            </a:r>
          </a:p>
        </p:txBody>
      </p:sp>
    </p:spTree>
    <p:extLst>
      <p:ext uri="{BB962C8B-B14F-4D97-AF65-F5344CB8AC3E}">
        <p14:creationId xmlns:p14="http://schemas.microsoft.com/office/powerpoint/2010/main" val="3593730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76800"/>
            <a:ext cx="9144000" cy="1981200"/>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5758"/>
            <a:ext cx="8610600" cy="1453558"/>
          </a:xfrm>
        </p:spPr>
        <p:txBody>
          <a:bodyPr/>
          <a:lstStyle/>
          <a:p>
            <a:r>
              <a:rPr lang="en-US" sz="4400" b="1" dirty="0">
                <a:latin typeface="Comic Sans MS" pitchFamily="66" charset="0"/>
              </a:rPr>
              <a:t>Revitalizing the 75 Participant Church: Principles &amp; Practices</a:t>
            </a:r>
          </a:p>
        </p:txBody>
      </p:sp>
      <p:sp>
        <p:nvSpPr>
          <p:cNvPr id="3" name="Subtitle 2"/>
          <p:cNvSpPr>
            <a:spLocks noGrp="1"/>
          </p:cNvSpPr>
          <p:nvPr>
            <p:ph type="subTitle" idx="1"/>
          </p:nvPr>
        </p:nvSpPr>
        <p:spPr>
          <a:xfrm>
            <a:off x="381000" y="4800600"/>
            <a:ext cx="8153400" cy="533400"/>
          </a:xfrm>
        </p:spPr>
        <p:txBody>
          <a:bodyPr>
            <a:noAutofit/>
          </a:bodyPr>
          <a:lstStyle/>
          <a:p>
            <a:r>
              <a:rPr lang="en-US" sz="3200" b="1" dirty="0"/>
              <a:t>By Dr. Tom Cheyney</a:t>
            </a:r>
          </a:p>
          <a:p>
            <a:r>
              <a:rPr lang="en-US" sz="3200" b="1" dirty="0"/>
              <a:t>Tom@RenovateConference.org</a:t>
            </a:r>
          </a:p>
        </p:txBody>
      </p:sp>
      <p:sp>
        <p:nvSpPr>
          <p:cNvPr id="5" name="Rectangle 4"/>
          <p:cNvSpPr/>
          <p:nvPr/>
        </p:nvSpPr>
        <p:spPr>
          <a:xfrm>
            <a:off x="13600" y="5791200"/>
            <a:ext cx="9144000" cy="923330"/>
          </a:xfrm>
          <a:prstGeom prst="rect">
            <a:avLst/>
          </a:prstGeom>
          <a:noFill/>
        </p:spPr>
        <p:txBody>
          <a:bodyPr wrap="square" lIns="91440" tIns="45720" rIns="91440" bIns="45720">
            <a:spAutoFit/>
          </a:bodyPr>
          <a:lstStyle/>
          <a:p>
            <a:pPr algn="ctr"/>
            <a:r>
              <a:rPr lang="en-US" sz="5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RenovateConference.org</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3"/>
          <a:stretch>
            <a:fillRect/>
          </a:stretch>
        </p:blipFill>
        <p:spPr>
          <a:xfrm>
            <a:off x="3397408" y="1752600"/>
            <a:ext cx="2527169" cy="3048000"/>
          </a:xfrm>
          <a:prstGeom prst="rect">
            <a:avLst/>
          </a:prstGeom>
        </p:spPr>
      </p:pic>
    </p:spTree>
    <p:extLst>
      <p:ext uri="{BB962C8B-B14F-4D97-AF65-F5344CB8AC3E}">
        <p14:creationId xmlns:p14="http://schemas.microsoft.com/office/powerpoint/2010/main" val="3686351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21226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76200" y="76200"/>
            <a:ext cx="8991600" cy="6705600"/>
          </a:xfrm>
        </p:spPr>
        <p:txBody>
          <a:bodyPr/>
          <a:lstStyle/>
          <a:p>
            <a:pPr marL="0" indent="0">
              <a:buNone/>
            </a:pPr>
            <a:endParaRPr lang="en-US" dirty="0"/>
          </a:p>
        </p:txBody>
      </p:sp>
    </p:spTree>
    <p:extLst>
      <p:ext uri="{BB962C8B-B14F-4D97-AF65-F5344CB8AC3E}">
        <p14:creationId xmlns:p14="http://schemas.microsoft.com/office/powerpoint/2010/main" val="312008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9647"/>
            <a:ext cx="8305800" cy="1143000"/>
          </a:xfrm>
        </p:spPr>
        <p:txBody>
          <a:bodyPr/>
          <a:lstStyle/>
          <a:p>
            <a:r>
              <a:rPr lang="en-US" sz="3200" dirty="0">
                <a:latin typeface="Comic Sans MS" pitchFamily="66" charset="0"/>
              </a:rPr>
              <a:t>Revitalizing the 75 Participant Church: Principles &amp; Practices</a:t>
            </a:r>
            <a:endParaRPr lang="en-US" sz="3200" dirty="0"/>
          </a:p>
        </p:txBody>
      </p:sp>
      <p:sp>
        <p:nvSpPr>
          <p:cNvPr id="3" name="Content Placeholder 2"/>
          <p:cNvSpPr>
            <a:spLocks noGrp="1"/>
          </p:cNvSpPr>
          <p:nvPr>
            <p:ph idx="1"/>
          </p:nvPr>
        </p:nvSpPr>
        <p:spPr>
          <a:xfrm>
            <a:off x="152400" y="1600200"/>
            <a:ext cx="8839200" cy="5257800"/>
          </a:xfrm>
        </p:spPr>
        <p:txBody>
          <a:bodyPr>
            <a:normAutofit/>
          </a:bodyPr>
          <a:lstStyle/>
          <a:p>
            <a:r>
              <a:rPr lang="en-US" sz="2800" dirty="0">
                <a:solidFill>
                  <a:schemeClr val="tx1"/>
                </a:solidFill>
              </a:rPr>
              <a:t>Abraham Lincoln said about the small churches in America, </a:t>
            </a:r>
            <a:r>
              <a:rPr lang="en-US" sz="2800" b="1" i="1" dirty="0">
                <a:solidFill>
                  <a:schemeClr val="tx1"/>
                </a:solidFill>
              </a:rPr>
              <a:t>"God must love the small church. He made so many of them.”</a:t>
            </a:r>
            <a:endParaRPr lang="en-US" sz="2800" dirty="0">
              <a:solidFill>
                <a:schemeClr val="tx1"/>
              </a:solidFill>
            </a:endParaRPr>
          </a:p>
          <a:p>
            <a:endParaRPr lang="en-US" sz="2800" dirty="0">
              <a:solidFill>
                <a:schemeClr val="tx1"/>
              </a:solidFill>
            </a:endParaRPr>
          </a:p>
          <a:p>
            <a:pPr marL="0" indent="0">
              <a:spcBef>
                <a:spcPts val="0"/>
              </a:spcBef>
              <a:buSzTx/>
              <a:buNone/>
              <a:defRPr/>
            </a:pPr>
            <a:r>
              <a:rPr lang="en-US" sz="2800" b="1" dirty="0"/>
              <a:t>One third of all the Protestant churches in the United States have from 35 to 100 persons in the Sunday morning worship service. Interestingly, there are many lay men who believe the church with 75 participants is nothing more than two churches of 35 participants combined. This is an over simplification of the issue as we shall see.</a:t>
            </a:r>
          </a:p>
          <a:p>
            <a:endParaRPr lang="en-US" dirty="0">
              <a:solidFill>
                <a:schemeClr val="tx1"/>
              </a:solidFill>
            </a:endParaRPr>
          </a:p>
          <a:p>
            <a:endParaRPr lang="en-US" dirty="0"/>
          </a:p>
          <a:p>
            <a:endParaRPr lang="en-US" dirty="0"/>
          </a:p>
        </p:txBody>
      </p:sp>
    </p:spTree>
    <p:extLst>
      <p:ext uri="{BB962C8B-B14F-4D97-AF65-F5344CB8AC3E}">
        <p14:creationId xmlns:p14="http://schemas.microsoft.com/office/powerpoint/2010/main" val="293217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a:xfrm>
            <a:off x="76200" y="89647"/>
            <a:ext cx="8991599" cy="1143000"/>
          </a:xfrm>
        </p:spPr>
        <p:txBody>
          <a:bodyPr/>
          <a:lstStyle/>
          <a:p>
            <a:r>
              <a:rPr lang="en-US" kern="0" dirty="0">
                <a:effectLst/>
                <a:latin typeface="Verdana" panose="020B0604030504040204" pitchFamily="34" charset="0"/>
                <a:ea typeface="Times New Roman" panose="02020603050405020304" pitchFamily="18" charset="0"/>
                <a:cs typeface="Times New Roman" panose="02020603050405020304" pitchFamily="18" charset="0"/>
              </a:rPr>
              <a:t>What is the size of U.S. churches?</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152400" y="1371600"/>
            <a:ext cx="8839200" cy="5486400"/>
          </a:xfrm>
        </p:spPr>
        <p:txBody>
          <a:bodyPr>
            <a:normAutofit/>
          </a:bodyPr>
          <a:lstStyle/>
          <a:p>
            <a:pPr marL="0" indent="0">
              <a:buNone/>
            </a:pPr>
            <a:r>
              <a:rPr lang="en-US" sz="1800" b="1" kern="0" dirty="0">
                <a:effectLst/>
                <a:latin typeface="Verdana" panose="020B0604030504040204" pitchFamily="34" charset="0"/>
                <a:ea typeface="Times New Roman" panose="02020603050405020304" pitchFamily="18" charset="0"/>
                <a:cs typeface="Times New Roman" panose="02020603050405020304" pitchFamily="18" charset="0"/>
              </a:rPr>
              <a:t>The median church in the U.S. has 75 regular participants in worship on Sunday mornings, according to the National Congregations Study (NCS) </a:t>
            </a:r>
            <a:r>
              <a:rPr lang="en-US" sz="1800" b="1" kern="0" dirty="0">
                <a:effectLst/>
                <a:latin typeface="Verdana" panose="020B060403050404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http://www.soc.duke.edu/natcong/</a:t>
            </a:r>
            <a:r>
              <a:rPr lang="en-US" sz="1800" b="1" kern="0" dirty="0">
                <a:effectLst/>
                <a:latin typeface="Verdana" panose="020B0604030504040204" pitchFamily="34" charset="0"/>
                <a:ea typeface="Times New Roman" panose="02020603050405020304" pitchFamily="18" charset="0"/>
                <a:cs typeface="Times New Roman" panose="02020603050405020304" pitchFamily="18" charset="0"/>
              </a:rPr>
              <a:t> . </a:t>
            </a:r>
          </a:p>
          <a:p>
            <a:pPr marL="0" indent="0">
              <a:buNone/>
            </a:pPr>
            <a:r>
              <a:rPr lang="en-US" sz="1800" b="1" kern="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Notice that researchers measured the median church size — the point at which half the churches are smaller and half the churches are larger — rather than the average (186 attenders reported by the USCLS survey </a:t>
            </a:r>
            <a:r>
              <a:rPr lang="en-US" sz="1800" b="1" kern="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http://www.uscongregations.org/charact-cong.htm</a:t>
            </a:r>
            <a:r>
              <a:rPr lang="en-US" sz="1800" b="1" kern="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 which is larger due to the influence of very large churches. But while the United States has a large number of very small churches, most people attend larger churches. </a:t>
            </a:r>
          </a:p>
          <a:p>
            <a:pPr marL="0" indent="0">
              <a:buNone/>
            </a:pPr>
            <a:r>
              <a:rPr lang="en-US" sz="1800" b="1" kern="0" dirty="0">
                <a:effectLst/>
                <a:latin typeface="Verdana" panose="020B0604030504040204" pitchFamily="34" charset="0"/>
                <a:ea typeface="Times New Roman" panose="02020603050405020304" pitchFamily="18" charset="0"/>
                <a:cs typeface="Times New Roman" panose="02020603050405020304" pitchFamily="18" charset="0"/>
              </a:rPr>
              <a:t>The National Congregations Study estimated that the smaller churches draw only 11 percent of those who attend worship. Meanwhile, 50 percent of churchgoers attended the largest 10% of congregations (350 regular participants and up). </a:t>
            </a:r>
            <a:r>
              <a:rPr lang="en-US" b="1" dirty="0">
                <a:effectLst/>
              </a:rPr>
              <a:t> </a:t>
            </a:r>
            <a:endParaRPr lang="en-US" b="1" dirty="0"/>
          </a:p>
        </p:txBody>
      </p:sp>
    </p:spTree>
    <p:extLst>
      <p:ext uri="{BB962C8B-B14F-4D97-AF65-F5344CB8AC3E}">
        <p14:creationId xmlns:p14="http://schemas.microsoft.com/office/powerpoint/2010/main" val="823974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5837-F3CD-34CF-9288-8E2232DDB07E}"/>
              </a:ext>
            </a:extLst>
          </p:cNvPr>
          <p:cNvSpPr>
            <a:spLocks noGrp="1"/>
          </p:cNvSpPr>
          <p:nvPr>
            <p:ph type="title"/>
          </p:nvPr>
        </p:nvSpPr>
        <p:spPr/>
        <p:txBody>
          <a:bodyPr/>
          <a:lstStyle/>
          <a:p>
            <a:r>
              <a:rPr lang="en-US"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Want to know more? </a:t>
            </a:r>
            <a:endParaRPr lang="en-US" dirty="0"/>
          </a:p>
        </p:txBody>
      </p:sp>
      <p:sp>
        <p:nvSpPr>
          <p:cNvPr id="3" name="Content Placeholder 2">
            <a:extLst>
              <a:ext uri="{FF2B5EF4-FFF2-40B4-BE49-F238E27FC236}">
                <a16:creationId xmlns:a16="http://schemas.microsoft.com/office/drawing/2014/main" id="{98142A85-D344-F74C-1EFC-A4AC55DB0D49}"/>
              </a:ext>
            </a:extLst>
          </p:cNvPr>
          <p:cNvSpPr>
            <a:spLocks noGrp="1"/>
          </p:cNvSpPr>
          <p:nvPr>
            <p:ph idx="1"/>
          </p:nvPr>
        </p:nvSpPr>
        <p:spPr>
          <a:xfrm>
            <a:off x="228600" y="1295400"/>
            <a:ext cx="8762999" cy="5562600"/>
          </a:xfrm>
        </p:spPr>
        <p:txBody>
          <a:bodyPr/>
          <a:lstStyle/>
          <a:p>
            <a:pPr marL="0" indent="0">
              <a:buNone/>
            </a:pPr>
            <a:r>
              <a:rPr lang="en-US" sz="2800"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Check the websites for the National Congregations Study (NCS) at </a:t>
            </a:r>
            <a:r>
              <a:rPr lang="en-US" sz="2800" kern="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hlinkClick r:id="rId2"/>
              </a:rPr>
              <a:t>http://www.soc.duke.edu/natcong/</a:t>
            </a:r>
            <a:r>
              <a:rPr lang="en-US" sz="2800"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p>
          <a:p>
            <a:pPr marL="0" indent="0">
              <a:buNone/>
            </a:pPr>
            <a:r>
              <a:rPr lang="en-US" sz="2800"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US Congregational Life Survey (USCLS) website has statistics about congregations by religious traditions at </a:t>
            </a:r>
            <a:r>
              <a:rPr lang="en-US" sz="2800" kern="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hlinkClick r:id="rId3"/>
              </a:rPr>
              <a:t>http://www.uscongregations.org/</a:t>
            </a:r>
            <a:r>
              <a:rPr lang="en-US" sz="2800"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p>
          <a:p>
            <a:pPr marL="0" indent="0">
              <a:buNone/>
            </a:pPr>
            <a:r>
              <a:rPr lang="en-US" sz="2800"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Faith Communities Today national study of churches </a:t>
            </a:r>
            <a:r>
              <a:rPr lang="en-US" sz="2800" kern="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hlinkClick r:id="rId4"/>
              </a:rPr>
              <a:t>www.faithcommunitiestoday.org</a:t>
            </a:r>
            <a:r>
              <a:rPr lang="en-US" sz="2800" kern="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2010 study also contains size and other congregational findings. </a:t>
            </a:r>
            <a:endParaRPr lang="en-US" sz="28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448888071"/>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Summer">
  <a:themeElements>
    <a:clrScheme name="Summer">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umme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ppt/theme/theme2.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1488</TotalTime>
  <Words>5235</Words>
  <Application>Microsoft Macintosh PowerPoint</Application>
  <PresentationFormat>On-screen Show (4:3)</PresentationFormat>
  <Paragraphs>254</Paragraphs>
  <Slides>63</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63</vt:i4>
      </vt:variant>
    </vt:vector>
  </HeadingPairs>
  <TitlesOfParts>
    <vt:vector size="74" baseType="lpstr">
      <vt:lpstr>Book Antiqua</vt:lpstr>
      <vt:lpstr>Calibri</vt:lpstr>
      <vt:lpstr>Century Gothic</vt:lpstr>
      <vt:lpstr>Comic Sans MS</vt:lpstr>
      <vt:lpstr>Garamond</vt:lpstr>
      <vt:lpstr>Montserrat</vt:lpstr>
      <vt:lpstr>Tahoma</vt:lpstr>
      <vt:lpstr>Verdana</vt:lpstr>
      <vt:lpstr>Wingdings</vt:lpstr>
      <vt:lpstr>Summer</vt:lpstr>
      <vt:lpstr>Hardcover</vt:lpstr>
      <vt:lpstr>Revitalizing the 75 Participant Church: Principles &amp; Practices</vt:lpstr>
      <vt:lpstr>PowerPoint Presentation</vt:lpstr>
      <vt:lpstr>PowerPoint Presentation</vt:lpstr>
      <vt:lpstr>PowerPoint Presentation</vt:lpstr>
      <vt:lpstr>PowerPoint Presentation</vt:lpstr>
      <vt:lpstr>PowerPoint Presentation</vt:lpstr>
      <vt:lpstr>Revitalizing the 75 Participant Church: Principles &amp; Practices</vt:lpstr>
      <vt:lpstr>What is the size of U.S. churches?</vt:lpstr>
      <vt:lpstr>Want to know more? </vt:lpstr>
      <vt:lpstr>PowerPoint Presentation</vt:lpstr>
      <vt:lpstr>PowerPoint Presentation</vt:lpstr>
      <vt:lpstr>CHURCH SIZE : IS YOUR CHURCH A CAT OR A DOG? </vt:lpstr>
      <vt:lpstr>Thank You John!</vt:lpstr>
      <vt:lpstr>The Size Culture Today</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Formula for Developing Critical Mass </vt:lpstr>
      <vt:lpstr>Revitalizing the 75 Participant Church: Principles &amp; Practices</vt:lpstr>
      <vt:lpstr>Revitalizing the 75 Participant Church: Principles &amp; Practices</vt:lpstr>
      <vt:lpstr>Revitalizing the 75 Participant Church: Principles &amp; Practices</vt:lpstr>
      <vt:lpstr>Revitalizing the 75 Participant Church: Principles &amp; Practices</vt:lpstr>
      <vt:lpstr>BREAKING THE 75 BARRICADE IN CHURCH REVITALIZATION!</vt:lpstr>
      <vt:lpstr>PowerPoint Presentation</vt:lpstr>
      <vt:lpstr>Revitalizing the 75 Participant Church: Principles &amp; Practices</vt:lpstr>
      <vt:lpstr>One Thousand Small Churches Studied</vt:lpstr>
      <vt:lpstr>One Thousand Small Churches Studied</vt:lpstr>
      <vt:lpstr>One Thousand Small Churches Studied</vt:lpstr>
      <vt:lpstr>PowerPoint Presentation</vt:lpstr>
      <vt:lpstr>PowerPoint Presentation</vt:lpstr>
      <vt:lpstr>Revitalizing the 75 Participant Church: Principles &amp; Practices</vt:lpstr>
      <vt:lpstr>THE STRENGTHS OF A 75 PARTICIPANT CHURCH</vt:lpstr>
      <vt:lpstr>THE STRENGTHS OF A 75 PARTICIPANT CHURCH</vt:lpstr>
      <vt:lpstr>THE STRENGTHS OF A 75 PARTICIPANT CHURCH</vt:lpstr>
      <vt:lpstr>Revitalizing the 75 Participant Church: Principles &amp;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(Life Lesson)</vt:lpstr>
      <vt:lpstr>Revitalizing the 75 Participant Church: Principles &amp; Practices</vt:lpstr>
      <vt:lpstr>4 Ways to Break the Attendance Barrier</vt:lpstr>
      <vt:lpstr>4 Ways to Break the Attendance Barrier</vt:lpstr>
      <vt:lpstr>4 Ways to Break the Attendance Barrier</vt:lpstr>
      <vt:lpstr>4 Ways to Break the Attendance Barrier</vt:lpstr>
      <vt:lpstr>4 Ways to Break the Attendance Barrier</vt:lpstr>
      <vt:lpstr>Revitalizing the 75 Participant Church: Principles &amp; Practices</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Climbing Over 75 in New Church Attendance</dc:title>
  <dc:creator>BoomerangChurches.co</dc:creator>
  <cp:lastModifiedBy>Tom Cheyney Cheyney</cp:lastModifiedBy>
  <cp:revision>57</cp:revision>
  <cp:lastPrinted>2023-12-05T13:29:09Z</cp:lastPrinted>
  <dcterms:created xsi:type="dcterms:W3CDTF">2010-08-11T23:13:23Z</dcterms:created>
  <dcterms:modified xsi:type="dcterms:W3CDTF">2024-01-02T15:51:38Z</dcterms:modified>
</cp:coreProperties>
</file>