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52"/>
  </p:notesMasterIdLst>
  <p:sldIdLst>
    <p:sldId id="282" r:id="rId2"/>
    <p:sldId id="605" r:id="rId3"/>
    <p:sldId id="609" r:id="rId4"/>
    <p:sldId id="670" r:id="rId5"/>
    <p:sldId id="665" r:id="rId6"/>
    <p:sldId id="606" r:id="rId7"/>
    <p:sldId id="610" r:id="rId8"/>
    <p:sldId id="683" r:id="rId9"/>
    <p:sldId id="697" r:id="rId10"/>
    <p:sldId id="699" r:id="rId11"/>
    <p:sldId id="698" r:id="rId12"/>
    <p:sldId id="700" r:id="rId13"/>
    <p:sldId id="294" r:id="rId14"/>
    <p:sldId id="326" r:id="rId15"/>
    <p:sldId id="314" r:id="rId16"/>
    <p:sldId id="295" r:id="rId17"/>
    <p:sldId id="296" r:id="rId18"/>
    <p:sldId id="297" r:id="rId19"/>
    <p:sldId id="327" r:id="rId20"/>
    <p:sldId id="627" r:id="rId21"/>
    <p:sldId id="328" r:id="rId22"/>
    <p:sldId id="613" r:id="rId23"/>
    <p:sldId id="329" r:id="rId24"/>
    <p:sldId id="330" r:id="rId25"/>
    <p:sldId id="331" r:id="rId26"/>
    <p:sldId id="289" r:id="rId27"/>
    <p:sldId id="338" r:id="rId28"/>
    <p:sldId id="332" r:id="rId29"/>
    <p:sldId id="339" r:id="rId30"/>
    <p:sldId id="701" r:id="rId31"/>
    <p:sldId id="702" r:id="rId32"/>
    <p:sldId id="703" r:id="rId33"/>
    <p:sldId id="704" r:id="rId34"/>
    <p:sldId id="706" r:id="rId35"/>
    <p:sldId id="722" r:id="rId36"/>
    <p:sldId id="707" r:id="rId37"/>
    <p:sldId id="708" r:id="rId38"/>
    <p:sldId id="709" r:id="rId39"/>
    <p:sldId id="710" r:id="rId40"/>
    <p:sldId id="716" r:id="rId41"/>
    <p:sldId id="717" r:id="rId42"/>
    <p:sldId id="718" r:id="rId43"/>
    <p:sldId id="719" r:id="rId44"/>
    <p:sldId id="725" r:id="rId45"/>
    <p:sldId id="256" r:id="rId46"/>
    <p:sldId id="675" r:id="rId47"/>
    <p:sldId id="676" r:id="rId48"/>
    <p:sldId id="677" r:id="rId49"/>
    <p:sldId id="678" r:id="rId50"/>
    <p:sldId id="679" r:id="rId51"/>
    <p:sldId id="680" r:id="rId52"/>
    <p:sldId id="681" r:id="rId53"/>
    <p:sldId id="682" r:id="rId54"/>
    <p:sldId id="315" r:id="rId55"/>
    <p:sldId id="316" r:id="rId56"/>
    <p:sldId id="317" r:id="rId57"/>
    <p:sldId id="318" r:id="rId58"/>
    <p:sldId id="319" r:id="rId59"/>
    <p:sldId id="320" r:id="rId60"/>
    <p:sldId id="321" r:id="rId61"/>
    <p:sldId id="322" r:id="rId62"/>
    <p:sldId id="323" r:id="rId63"/>
    <p:sldId id="283" r:id="rId64"/>
    <p:sldId id="284" r:id="rId65"/>
    <p:sldId id="288" r:id="rId66"/>
    <p:sldId id="614" r:id="rId67"/>
    <p:sldId id="635" r:id="rId68"/>
    <p:sldId id="615" r:id="rId69"/>
    <p:sldId id="636" r:id="rId70"/>
    <p:sldId id="616" r:id="rId71"/>
    <p:sldId id="257" r:id="rId72"/>
    <p:sldId id="258" r:id="rId73"/>
    <p:sldId id="259" r:id="rId74"/>
    <p:sldId id="260" r:id="rId75"/>
    <p:sldId id="261" r:id="rId76"/>
    <p:sldId id="262" r:id="rId77"/>
    <p:sldId id="263" r:id="rId78"/>
    <p:sldId id="264" r:id="rId79"/>
    <p:sldId id="265" r:id="rId80"/>
    <p:sldId id="303" r:id="rId81"/>
    <p:sldId id="307" r:id="rId82"/>
    <p:sldId id="308" r:id="rId83"/>
    <p:sldId id="637" r:id="rId84"/>
    <p:sldId id="305" r:id="rId85"/>
    <p:sldId id="639" r:id="rId86"/>
    <p:sldId id="640" r:id="rId87"/>
    <p:sldId id="726" r:id="rId88"/>
    <p:sldId id="266" r:id="rId89"/>
    <p:sldId id="641" r:id="rId90"/>
    <p:sldId id="336" r:id="rId91"/>
    <p:sldId id="337" r:id="rId92"/>
    <p:sldId id="290" r:id="rId93"/>
    <p:sldId id="620" r:id="rId94"/>
    <p:sldId id="621" r:id="rId95"/>
    <p:sldId id="622" r:id="rId96"/>
    <p:sldId id="625" r:id="rId97"/>
    <p:sldId id="306" r:id="rId98"/>
    <p:sldId id="267" r:id="rId99"/>
    <p:sldId id="268" r:id="rId100"/>
    <p:sldId id="269" r:id="rId101"/>
    <p:sldId id="642" r:id="rId102"/>
    <p:sldId id="666" r:id="rId103"/>
    <p:sldId id="271" r:id="rId104"/>
    <p:sldId id="270" r:id="rId105"/>
    <p:sldId id="304" r:id="rId106"/>
    <p:sldId id="275" r:id="rId107"/>
    <p:sldId id="643" r:id="rId108"/>
    <p:sldId id="644" r:id="rId109"/>
    <p:sldId id="645" r:id="rId110"/>
    <p:sldId id="272" r:id="rId111"/>
    <p:sldId id="273" r:id="rId112"/>
    <p:sldId id="649" r:id="rId113"/>
    <p:sldId id="646" r:id="rId114"/>
    <p:sldId id="276" r:id="rId115"/>
    <p:sldId id="647" r:id="rId116"/>
    <p:sldId id="648" r:id="rId117"/>
    <p:sldId id="617" r:id="rId118"/>
    <p:sldId id="335" r:id="rId119"/>
    <p:sldId id="626" r:id="rId120"/>
    <p:sldId id="340" r:id="rId121"/>
    <p:sldId id="650" r:id="rId122"/>
    <p:sldId id="274" r:id="rId123"/>
    <p:sldId id="309" r:id="rId124"/>
    <p:sldId id="623" r:id="rId125"/>
    <p:sldId id="310" r:id="rId126"/>
    <p:sldId id="618" r:id="rId127"/>
    <p:sldId id="619" r:id="rId128"/>
    <p:sldId id="624" r:id="rId129"/>
    <p:sldId id="611" r:id="rId130"/>
    <p:sldId id="612" r:id="rId131"/>
    <p:sldId id="311" r:id="rId132"/>
    <p:sldId id="651" r:id="rId133"/>
    <p:sldId id="652" r:id="rId134"/>
    <p:sldId id="300" r:id="rId135"/>
    <p:sldId id="655" r:id="rId136"/>
    <p:sldId id="658" r:id="rId137"/>
    <p:sldId id="659" r:id="rId138"/>
    <p:sldId id="724" r:id="rId139"/>
    <p:sldId id="661" r:id="rId140"/>
    <p:sldId id="662" r:id="rId141"/>
    <p:sldId id="663" r:id="rId142"/>
    <p:sldId id="660" r:id="rId143"/>
    <p:sldId id="656" r:id="rId144"/>
    <p:sldId id="664" r:id="rId145"/>
    <p:sldId id="671" r:id="rId146"/>
    <p:sldId id="672" r:id="rId147"/>
    <p:sldId id="673" r:id="rId148"/>
    <p:sldId id="674" r:id="rId149"/>
    <p:sldId id="721" r:id="rId150"/>
    <p:sldId id="302" r:id="rId1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4084"/>
    <p:restoredTop sz="91429"/>
  </p:normalViewPr>
  <p:slideViewPr>
    <p:cSldViewPr snapToGrid="0">
      <p:cViewPr varScale="1">
        <p:scale>
          <a:sx n="60" d="100"/>
          <a:sy n="60" d="100"/>
        </p:scale>
        <p:origin x="608" y="17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theme" Target="theme/theme1.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tableStyles" Target="tableStyle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presProps" Target="pres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viewProps" Target="viewProps.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9DD9225-42FD-0940-BE3F-B74CECB9C02C}" type="datetimeFigureOut">
              <a:rPr lang="en-US" smtClean="0"/>
              <a:t>7/24/23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05CA447-9985-8347-8DD4-CDE69CF44058}" type="slidenum">
              <a:rPr lang="en-US" smtClean="0"/>
              <a:t>‹#›</a:t>
            </a:fld>
            <a:endParaRPr lang="en-US"/>
          </a:p>
        </p:txBody>
      </p:sp>
    </p:spTree>
    <p:extLst>
      <p:ext uri="{BB962C8B-B14F-4D97-AF65-F5344CB8AC3E}">
        <p14:creationId xmlns:p14="http://schemas.microsoft.com/office/powerpoint/2010/main" val="42815511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4367E05B-86FB-6085-9787-662A38A8D29A}"/>
              </a:ext>
            </a:extLst>
          </p:cNvPr>
          <p:cNvSpPr>
            <a:spLocks noGrp="1" noChangeArrowheads="1"/>
          </p:cNvSpPr>
          <p:nvPr>
            <p:ph type="sldNum" sz="quarter" idx="5"/>
          </p:nvPr>
        </p:nvSpPr>
        <p:spPr>
          <a:ln/>
        </p:spPr>
        <p:txBody>
          <a:bodyPr/>
          <a:lstStyle/>
          <a:p>
            <a:fld id="{60CF7D42-30A4-9547-BD6C-BB0545CE1E77}" type="slidenum">
              <a:rPr lang="en-US" altLang="en-US"/>
              <a:pPr/>
              <a:t>1</a:t>
            </a:fld>
            <a:endParaRPr lang="en-US" altLang="en-US"/>
          </a:p>
        </p:txBody>
      </p:sp>
      <p:sp>
        <p:nvSpPr>
          <p:cNvPr id="112642" name="Rectangle 2">
            <a:extLst>
              <a:ext uri="{FF2B5EF4-FFF2-40B4-BE49-F238E27FC236}">
                <a16:creationId xmlns:a16="http://schemas.microsoft.com/office/drawing/2014/main" id="{07CCCA20-0C06-EC27-99B8-E1AD2F28A97F}"/>
              </a:ext>
            </a:extLst>
          </p:cNvPr>
          <p:cNvSpPr>
            <a:spLocks noGrp="1" noRot="1" noChangeAspect="1" noChangeArrowheads="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112643" name="Rectangle 3">
            <a:extLst>
              <a:ext uri="{FF2B5EF4-FFF2-40B4-BE49-F238E27FC236}">
                <a16:creationId xmlns:a16="http://schemas.microsoft.com/office/drawing/2014/main" id="{EDCE193B-F9E7-B796-6B9D-64DA9F08B3F7}"/>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2DB0096C-B728-2F9B-E68F-F204CD20E657}"/>
              </a:ext>
            </a:extLst>
          </p:cNvPr>
          <p:cNvSpPr>
            <a:spLocks noGrp="1" noChangeArrowheads="1"/>
          </p:cNvSpPr>
          <p:nvPr>
            <p:ph type="sldNum" sz="quarter" idx="5"/>
          </p:nvPr>
        </p:nvSpPr>
        <p:spPr>
          <a:ln/>
        </p:spPr>
        <p:txBody>
          <a:bodyPr/>
          <a:lstStyle/>
          <a:p>
            <a:fld id="{9518211D-AE21-9947-A515-30CE2699C423}" type="slidenum">
              <a:rPr lang="en-US" altLang="en-US"/>
              <a:pPr/>
              <a:t>65</a:t>
            </a:fld>
            <a:endParaRPr lang="en-US" altLang="en-US"/>
          </a:p>
        </p:txBody>
      </p:sp>
      <p:sp>
        <p:nvSpPr>
          <p:cNvPr id="124930" name="Rectangle 2">
            <a:extLst>
              <a:ext uri="{FF2B5EF4-FFF2-40B4-BE49-F238E27FC236}">
                <a16:creationId xmlns:a16="http://schemas.microsoft.com/office/drawing/2014/main" id="{AEE5AC21-CB95-6954-3510-48B886562C42}"/>
              </a:ext>
            </a:extLst>
          </p:cNvPr>
          <p:cNvSpPr>
            <a:spLocks noGrp="1" noRot="1" noChangeAspect="1" noChangeArrowheads="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124931" name="Rectangle 3">
            <a:extLst>
              <a:ext uri="{FF2B5EF4-FFF2-40B4-BE49-F238E27FC236}">
                <a16:creationId xmlns:a16="http://schemas.microsoft.com/office/drawing/2014/main" id="{1FA3FDF6-F598-C835-7E7E-CBEE65BBCDD1}"/>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BD541E47-3B77-74EC-DF62-A534035C0DEE}"/>
              </a:ext>
            </a:extLst>
          </p:cNvPr>
          <p:cNvSpPr>
            <a:spLocks noGrp="1" noChangeArrowheads="1"/>
          </p:cNvSpPr>
          <p:nvPr>
            <p:ph type="sldNum" sz="quarter" idx="5"/>
          </p:nvPr>
        </p:nvSpPr>
        <p:spPr>
          <a:ln/>
        </p:spPr>
        <p:txBody>
          <a:bodyPr/>
          <a:lstStyle/>
          <a:p>
            <a:fld id="{E39118E7-9457-D642-8D56-B4AC3505096E}" type="slidenum">
              <a:rPr lang="en-US" altLang="en-US"/>
              <a:pPr/>
              <a:t>71</a:t>
            </a:fld>
            <a:endParaRPr lang="en-US" altLang="en-US"/>
          </a:p>
        </p:txBody>
      </p:sp>
      <p:sp>
        <p:nvSpPr>
          <p:cNvPr id="37890" name="Rectangle 2">
            <a:extLst>
              <a:ext uri="{FF2B5EF4-FFF2-40B4-BE49-F238E27FC236}">
                <a16:creationId xmlns:a16="http://schemas.microsoft.com/office/drawing/2014/main" id="{626755FE-6B04-4C7B-CFA7-CF0E6012033E}"/>
              </a:ext>
            </a:extLst>
          </p:cNvPr>
          <p:cNvSpPr>
            <a:spLocks noGrp="1" noRot="1" noChangeAspect="1" noChangeArrowheads="1" noTextEdit="1"/>
          </p:cNvSpPr>
          <p:nvPr>
            <p:ph type="sldImg"/>
          </p:nvPr>
        </p:nvSpPr>
        <p:spPr>
          <a:ln/>
        </p:spPr>
      </p:sp>
      <p:sp>
        <p:nvSpPr>
          <p:cNvPr id="37891" name="Rectangle 3">
            <a:extLst>
              <a:ext uri="{FF2B5EF4-FFF2-40B4-BE49-F238E27FC236}">
                <a16:creationId xmlns:a16="http://schemas.microsoft.com/office/drawing/2014/main" id="{B2CBDA01-085C-653B-5744-52291DE12F63}"/>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7CED3948-4003-2A33-D6AF-47F5437AA111}"/>
              </a:ext>
            </a:extLst>
          </p:cNvPr>
          <p:cNvSpPr>
            <a:spLocks noGrp="1" noChangeArrowheads="1"/>
          </p:cNvSpPr>
          <p:nvPr>
            <p:ph type="sldNum" sz="quarter" idx="5"/>
          </p:nvPr>
        </p:nvSpPr>
        <p:spPr>
          <a:ln/>
        </p:spPr>
        <p:txBody>
          <a:bodyPr/>
          <a:lstStyle/>
          <a:p>
            <a:fld id="{91609C58-DA7F-8644-8807-356BAA0493F9}" type="slidenum">
              <a:rPr lang="en-US" altLang="en-US"/>
              <a:pPr/>
              <a:t>72</a:t>
            </a:fld>
            <a:endParaRPr lang="en-US" altLang="en-US"/>
          </a:p>
        </p:txBody>
      </p:sp>
      <p:sp>
        <p:nvSpPr>
          <p:cNvPr id="40962" name="Rectangle 2">
            <a:extLst>
              <a:ext uri="{FF2B5EF4-FFF2-40B4-BE49-F238E27FC236}">
                <a16:creationId xmlns:a16="http://schemas.microsoft.com/office/drawing/2014/main" id="{23F94DE3-7B4C-8731-6AB1-8E559FE1F9B6}"/>
              </a:ext>
            </a:extLst>
          </p:cNvPr>
          <p:cNvSpPr>
            <a:spLocks noGrp="1" noRot="1" noChangeAspect="1" noChangeArrowheads="1" noTextEdit="1"/>
          </p:cNvSpPr>
          <p:nvPr>
            <p:ph type="sldImg"/>
          </p:nvPr>
        </p:nvSpPr>
        <p:spPr>
          <a:ln/>
        </p:spPr>
      </p:sp>
      <p:sp>
        <p:nvSpPr>
          <p:cNvPr id="40963" name="Rectangle 3">
            <a:extLst>
              <a:ext uri="{FF2B5EF4-FFF2-40B4-BE49-F238E27FC236}">
                <a16:creationId xmlns:a16="http://schemas.microsoft.com/office/drawing/2014/main" id="{5A818AA7-FEA0-E745-A157-3553DD74B2C0}"/>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892AE738-F9EC-A9B4-00B5-175BCF965FB9}"/>
              </a:ext>
            </a:extLst>
          </p:cNvPr>
          <p:cNvSpPr>
            <a:spLocks noGrp="1" noChangeArrowheads="1"/>
          </p:cNvSpPr>
          <p:nvPr>
            <p:ph type="sldNum" sz="quarter" idx="5"/>
          </p:nvPr>
        </p:nvSpPr>
        <p:spPr>
          <a:ln/>
        </p:spPr>
        <p:txBody>
          <a:bodyPr/>
          <a:lstStyle/>
          <a:p>
            <a:fld id="{52AB9D20-EC2E-1845-95E6-CA1D9F4C588D}" type="slidenum">
              <a:rPr lang="en-US" altLang="en-US"/>
              <a:pPr/>
              <a:t>73</a:t>
            </a:fld>
            <a:endParaRPr lang="en-US" altLang="en-US"/>
          </a:p>
        </p:txBody>
      </p:sp>
      <p:sp>
        <p:nvSpPr>
          <p:cNvPr id="44034" name="Rectangle 2">
            <a:extLst>
              <a:ext uri="{FF2B5EF4-FFF2-40B4-BE49-F238E27FC236}">
                <a16:creationId xmlns:a16="http://schemas.microsoft.com/office/drawing/2014/main" id="{E78FE168-482E-CC66-EB48-24CEEA98AA36}"/>
              </a:ext>
            </a:extLst>
          </p:cNvPr>
          <p:cNvSpPr>
            <a:spLocks noGrp="1" noRot="1" noChangeAspect="1" noChangeArrowheads="1" noTextEdit="1"/>
          </p:cNvSpPr>
          <p:nvPr>
            <p:ph type="sldImg"/>
          </p:nvPr>
        </p:nvSpPr>
        <p:spPr>
          <a:ln/>
        </p:spPr>
      </p:sp>
      <p:sp>
        <p:nvSpPr>
          <p:cNvPr id="44035" name="Rectangle 3">
            <a:extLst>
              <a:ext uri="{FF2B5EF4-FFF2-40B4-BE49-F238E27FC236}">
                <a16:creationId xmlns:a16="http://schemas.microsoft.com/office/drawing/2014/main" id="{C160D097-BE64-DA15-3B4B-0427A8F9AE03}"/>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15CEAA90-DED6-39EB-42B8-006A777F85E0}"/>
              </a:ext>
            </a:extLst>
          </p:cNvPr>
          <p:cNvSpPr>
            <a:spLocks noGrp="1" noChangeArrowheads="1"/>
          </p:cNvSpPr>
          <p:nvPr>
            <p:ph type="sldNum" sz="quarter" idx="5"/>
          </p:nvPr>
        </p:nvSpPr>
        <p:spPr>
          <a:ln/>
        </p:spPr>
        <p:txBody>
          <a:bodyPr/>
          <a:lstStyle/>
          <a:p>
            <a:fld id="{F02B569C-5486-D640-8884-1C12EB87FA9C}" type="slidenum">
              <a:rPr lang="en-US" altLang="en-US"/>
              <a:pPr/>
              <a:t>74</a:t>
            </a:fld>
            <a:endParaRPr lang="en-US" altLang="en-US"/>
          </a:p>
        </p:txBody>
      </p:sp>
      <p:sp>
        <p:nvSpPr>
          <p:cNvPr id="47106" name="Rectangle 2">
            <a:extLst>
              <a:ext uri="{FF2B5EF4-FFF2-40B4-BE49-F238E27FC236}">
                <a16:creationId xmlns:a16="http://schemas.microsoft.com/office/drawing/2014/main" id="{1A7E3C22-9066-0553-243D-50487E318982}"/>
              </a:ext>
            </a:extLst>
          </p:cNvPr>
          <p:cNvSpPr>
            <a:spLocks noGrp="1" noRot="1" noChangeAspect="1" noChangeArrowheads="1" noTextEdit="1"/>
          </p:cNvSpPr>
          <p:nvPr>
            <p:ph type="sldImg"/>
          </p:nvPr>
        </p:nvSpPr>
        <p:spPr>
          <a:ln/>
        </p:spPr>
      </p:sp>
      <p:sp>
        <p:nvSpPr>
          <p:cNvPr id="47107" name="Rectangle 3">
            <a:extLst>
              <a:ext uri="{FF2B5EF4-FFF2-40B4-BE49-F238E27FC236}">
                <a16:creationId xmlns:a16="http://schemas.microsoft.com/office/drawing/2014/main" id="{FD34F251-737C-C4E6-9E59-6548013C5A4E}"/>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FC43361B-1A48-F100-579F-939B87538EBB}"/>
              </a:ext>
            </a:extLst>
          </p:cNvPr>
          <p:cNvSpPr>
            <a:spLocks noGrp="1" noChangeArrowheads="1"/>
          </p:cNvSpPr>
          <p:nvPr>
            <p:ph type="sldNum" sz="quarter" idx="5"/>
          </p:nvPr>
        </p:nvSpPr>
        <p:spPr>
          <a:ln/>
        </p:spPr>
        <p:txBody>
          <a:bodyPr/>
          <a:lstStyle/>
          <a:p>
            <a:fld id="{A8814B9B-10ED-A946-9E22-24196099B900}" type="slidenum">
              <a:rPr lang="en-US" altLang="en-US"/>
              <a:pPr/>
              <a:t>75</a:t>
            </a:fld>
            <a:endParaRPr lang="en-US" altLang="en-US"/>
          </a:p>
        </p:txBody>
      </p:sp>
      <p:sp>
        <p:nvSpPr>
          <p:cNvPr id="50178" name="Rectangle 2">
            <a:extLst>
              <a:ext uri="{FF2B5EF4-FFF2-40B4-BE49-F238E27FC236}">
                <a16:creationId xmlns:a16="http://schemas.microsoft.com/office/drawing/2014/main" id="{12E3A33D-EBCD-7D95-8016-C920B8194429}"/>
              </a:ext>
            </a:extLst>
          </p:cNvPr>
          <p:cNvSpPr>
            <a:spLocks noGrp="1" noRot="1" noChangeAspect="1" noChangeArrowheads="1" noTextEdit="1"/>
          </p:cNvSpPr>
          <p:nvPr>
            <p:ph type="sldImg"/>
          </p:nvPr>
        </p:nvSpPr>
        <p:spPr>
          <a:ln/>
        </p:spPr>
      </p:sp>
      <p:sp>
        <p:nvSpPr>
          <p:cNvPr id="50179" name="Rectangle 3">
            <a:extLst>
              <a:ext uri="{FF2B5EF4-FFF2-40B4-BE49-F238E27FC236}">
                <a16:creationId xmlns:a16="http://schemas.microsoft.com/office/drawing/2014/main" id="{0A559E60-2E21-F17D-7C59-4F6FAF19CF83}"/>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A5F3CD97-3618-498C-7FC2-D0D98FF22E02}"/>
              </a:ext>
            </a:extLst>
          </p:cNvPr>
          <p:cNvSpPr>
            <a:spLocks noGrp="1" noChangeArrowheads="1"/>
          </p:cNvSpPr>
          <p:nvPr>
            <p:ph type="sldNum" sz="quarter" idx="5"/>
          </p:nvPr>
        </p:nvSpPr>
        <p:spPr>
          <a:ln/>
        </p:spPr>
        <p:txBody>
          <a:bodyPr/>
          <a:lstStyle/>
          <a:p>
            <a:fld id="{1DBE1A11-0BF6-E649-9C26-61D878B5113E}" type="slidenum">
              <a:rPr lang="en-US" altLang="en-US"/>
              <a:pPr/>
              <a:t>76</a:t>
            </a:fld>
            <a:endParaRPr lang="en-US" altLang="en-US"/>
          </a:p>
        </p:txBody>
      </p:sp>
      <p:sp>
        <p:nvSpPr>
          <p:cNvPr id="53250" name="Rectangle 2">
            <a:extLst>
              <a:ext uri="{FF2B5EF4-FFF2-40B4-BE49-F238E27FC236}">
                <a16:creationId xmlns:a16="http://schemas.microsoft.com/office/drawing/2014/main" id="{85EC6B4C-FD36-A0A7-4330-2F8723111B8C}"/>
              </a:ext>
            </a:extLst>
          </p:cNvPr>
          <p:cNvSpPr>
            <a:spLocks noGrp="1" noRot="1" noChangeAspect="1" noChangeArrowheads="1" noTextEdit="1"/>
          </p:cNvSpPr>
          <p:nvPr>
            <p:ph type="sldImg"/>
          </p:nvPr>
        </p:nvSpPr>
        <p:spPr>
          <a:ln/>
        </p:spPr>
      </p:sp>
      <p:sp>
        <p:nvSpPr>
          <p:cNvPr id="53251" name="Rectangle 3">
            <a:extLst>
              <a:ext uri="{FF2B5EF4-FFF2-40B4-BE49-F238E27FC236}">
                <a16:creationId xmlns:a16="http://schemas.microsoft.com/office/drawing/2014/main" id="{12ADA7B8-9ACB-2759-F9B8-52F0FCD3E22A}"/>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991894F3-0E4B-591D-E948-5E15D7234894}"/>
              </a:ext>
            </a:extLst>
          </p:cNvPr>
          <p:cNvSpPr>
            <a:spLocks noGrp="1" noChangeArrowheads="1"/>
          </p:cNvSpPr>
          <p:nvPr>
            <p:ph type="sldNum" sz="quarter" idx="5"/>
          </p:nvPr>
        </p:nvSpPr>
        <p:spPr>
          <a:ln/>
        </p:spPr>
        <p:txBody>
          <a:bodyPr/>
          <a:lstStyle/>
          <a:p>
            <a:fld id="{C0B9F05C-D832-194C-8CEA-D615A46A1DC3}" type="slidenum">
              <a:rPr lang="en-US" altLang="en-US"/>
              <a:pPr/>
              <a:t>77</a:t>
            </a:fld>
            <a:endParaRPr lang="en-US" altLang="en-US"/>
          </a:p>
        </p:txBody>
      </p:sp>
      <p:sp>
        <p:nvSpPr>
          <p:cNvPr id="56322" name="Rectangle 2">
            <a:extLst>
              <a:ext uri="{FF2B5EF4-FFF2-40B4-BE49-F238E27FC236}">
                <a16:creationId xmlns:a16="http://schemas.microsoft.com/office/drawing/2014/main" id="{CAA75CE4-BCFE-3657-A3DB-0859E00722A7}"/>
              </a:ext>
            </a:extLst>
          </p:cNvPr>
          <p:cNvSpPr>
            <a:spLocks noGrp="1" noRot="1" noChangeAspect="1" noChangeArrowheads="1" noTextEdit="1"/>
          </p:cNvSpPr>
          <p:nvPr>
            <p:ph type="sldImg"/>
          </p:nvPr>
        </p:nvSpPr>
        <p:spPr>
          <a:ln/>
        </p:spPr>
      </p:sp>
      <p:sp>
        <p:nvSpPr>
          <p:cNvPr id="56323" name="Rectangle 3">
            <a:extLst>
              <a:ext uri="{FF2B5EF4-FFF2-40B4-BE49-F238E27FC236}">
                <a16:creationId xmlns:a16="http://schemas.microsoft.com/office/drawing/2014/main" id="{CE70F8ED-85AE-3B21-B939-CB511DDC24CF}"/>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ED54513F-EB39-522A-DA68-844C47BEB14C}"/>
              </a:ext>
            </a:extLst>
          </p:cNvPr>
          <p:cNvSpPr>
            <a:spLocks noGrp="1" noChangeArrowheads="1"/>
          </p:cNvSpPr>
          <p:nvPr>
            <p:ph type="sldNum" sz="quarter" idx="5"/>
          </p:nvPr>
        </p:nvSpPr>
        <p:spPr>
          <a:ln/>
        </p:spPr>
        <p:txBody>
          <a:bodyPr/>
          <a:lstStyle/>
          <a:p>
            <a:fld id="{24631CAE-39C8-0249-B94C-F2D0DDBE2180}" type="slidenum">
              <a:rPr lang="en-US" altLang="en-US"/>
              <a:pPr/>
              <a:t>78</a:t>
            </a:fld>
            <a:endParaRPr lang="en-US" altLang="en-US"/>
          </a:p>
        </p:txBody>
      </p:sp>
      <p:sp>
        <p:nvSpPr>
          <p:cNvPr id="59394" name="Rectangle 2">
            <a:extLst>
              <a:ext uri="{FF2B5EF4-FFF2-40B4-BE49-F238E27FC236}">
                <a16:creationId xmlns:a16="http://schemas.microsoft.com/office/drawing/2014/main" id="{B45D45EA-7FBF-09F6-203D-379F49186021}"/>
              </a:ext>
            </a:extLst>
          </p:cNvPr>
          <p:cNvSpPr>
            <a:spLocks noGrp="1" noRot="1" noChangeAspect="1" noChangeArrowheads="1" noTextEdit="1"/>
          </p:cNvSpPr>
          <p:nvPr>
            <p:ph type="sldImg"/>
          </p:nvPr>
        </p:nvSpPr>
        <p:spPr>
          <a:ln/>
        </p:spPr>
      </p:sp>
      <p:sp>
        <p:nvSpPr>
          <p:cNvPr id="59395" name="Rectangle 3">
            <a:extLst>
              <a:ext uri="{FF2B5EF4-FFF2-40B4-BE49-F238E27FC236}">
                <a16:creationId xmlns:a16="http://schemas.microsoft.com/office/drawing/2014/main" id="{754C2D02-DDDB-6FF5-6E59-7A449255B702}"/>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24D12BF7-C9F0-2C89-1E04-2C9452B95F46}"/>
              </a:ext>
            </a:extLst>
          </p:cNvPr>
          <p:cNvSpPr>
            <a:spLocks noGrp="1" noChangeArrowheads="1"/>
          </p:cNvSpPr>
          <p:nvPr>
            <p:ph type="sldNum" sz="quarter" idx="5"/>
          </p:nvPr>
        </p:nvSpPr>
        <p:spPr>
          <a:ln/>
        </p:spPr>
        <p:txBody>
          <a:bodyPr/>
          <a:lstStyle/>
          <a:p>
            <a:fld id="{0E143CC5-137F-7640-A846-8BEA4382D25F}" type="slidenum">
              <a:rPr lang="en-US" altLang="en-US"/>
              <a:pPr/>
              <a:t>79</a:t>
            </a:fld>
            <a:endParaRPr lang="en-US" altLang="en-US"/>
          </a:p>
        </p:txBody>
      </p:sp>
      <p:sp>
        <p:nvSpPr>
          <p:cNvPr id="62466" name="Rectangle 2">
            <a:extLst>
              <a:ext uri="{FF2B5EF4-FFF2-40B4-BE49-F238E27FC236}">
                <a16:creationId xmlns:a16="http://schemas.microsoft.com/office/drawing/2014/main" id="{B7A0CD59-3E0B-B7B1-6DBD-574B050A322E}"/>
              </a:ext>
            </a:extLst>
          </p:cNvPr>
          <p:cNvSpPr>
            <a:spLocks noGrp="1" noRot="1" noChangeAspect="1" noChangeArrowheads="1" noTextEdit="1"/>
          </p:cNvSpPr>
          <p:nvPr>
            <p:ph type="sldImg"/>
          </p:nvPr>
        </p:nvSpPr>
        <p:spPr>
          <a:ln/>
        </p:spPr>
      </p:sp>
      <p:sp>
        <p:nvSpPr>
          <p:cNvPr id="62467" name="Rectangle 3">
            <a:extLst>
              <a:ext uri="{FF2B5EF4-FFF2-40B4-BE49-F238E27FC236}">
                <a16:creationId xmlns:a16="http://schemas.microsoft.com/office/drawing/2014/main" id="{9549DD5C-9606-7EC0-4F6B-7BA7F5258797}"/>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5D9DF28E-57AB-34FB-B29B-F289D098AAE4}"/>
              </a:ext>
            </a:extLst>
          </p:cNvPr>
          <p:cNvSpPr>
            <a:spLocks noGrp="1" noChangeArrowheads="1"/>
          </p:cNvSpPr>
          <p:nvPr>
            <p:ph type="sldNum" sz="quarter" idx="5"/>
          </p:nvPr>
        </p:nvSpPr>
        <p:spPr>
          <a:ln/>
        </p:spPr>
        <p:txBody>
          <a:bodyPr/>
          <a:lstStyle/>
          <a:p>
            <a:fld id="{B7F8B66D-7DB7-3C49-ADEC-73BD935BEEA7}" type="slidenum">
              <a:rPr lang="en-US" altLang="en-US"/>
              <a:pPr/>
              <a:t>8</a:t>
            </a:fld>
            <a:endParaRPr lang="en-US" altLang="en-US"/>
          </a:p>
        </p:txBody>
      </p:sp>
      <p:sp>
        <p:nvSpPr>
          <p:cNvPr id="8194" name="Rectangle 2">
            <a:extLst>
              <a:ext uri="{FF2B5EF4-FFF2-40B4-BE49-F238E27FC236}">
                <a16:creationId xmlns:a16="http://schemas.microsoft.com/office/drawing/2014/main" id="{C0D330F8-4646-0416-58A8-27DCD87EC6D2}"/>
              </a:ext>
            </a:extLst>
          </p:cNvPr>
          <p:cNvSpPr>
            <a:spLocks noGrp="1" noRot="1" noChangeAspect="1" noChangeArrowheads="1" noTextEdit="1"/>
          </p:cNvSpPr>
          <p:nvPr>
            <p:ph type="sldImg"/>
          </p:nvPr>
        </p:nvSpPr>
        <p:spPr>
          <a:ln/>
        </p:spPr>
      </p:sp>
      <p:sp>
        <p:nvSpPr>
          <p:cNvPr id="8195" name="Rectangle 3">
            <a:extLst>
              <a:ext uri="{FF2B5EF4-FFF2-40B4-BE49-F238E27FC236}">
                <a16:creationId xmlns:a16="http://schemas.microsoft.com/office/drawing/2014/main" id="{81061E5E-E4F5-71EE-CB53-C0AEFC6F9EA7}"/>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107652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4367E05B-86FB-6085-9787-662A38A8D29A}"/>
              </a:ext>
            </a:extLst>
          </p:cNvPr>
          <p:cNvSpPr>
            <a:spLocks noGrp="1" noChangeArrowheads="1"/>
          </p:cNvSpPr>
          <p:nvPr>
            <p:ph type="sldNum" sz="quarter" idx="5"/>
          </p:nvPr>
        </p:nvSpPr>
        <p:spPr>
          <a:ln/>
        </p:spPr>
        <p:txBody>
          <a:bodyPr/>
          <a:lstStyle/>
          <a:p>
            <a:fld id="{60CF7D42-30A4-9547-BD6C-BB0545CE1E77}" type="slidenum">
              <a:rPr lang="en-US" altLang="en-US"/>
              <a:pPr/>
              <a:t>87</a:t>
            </a:fld>
            <a:endParaRPr lang="en-US" altLang="en-US"/>
          </a:p>
        </p:txBody>
      </p:sp>
      <p:sp>
        <p:nvSpPr>
          <p:cNvPr id="112642" name="Rectangle 2">
            <a:extLst>
              <a:ext uri="{FF2B5EF4-FFF2-40B4-BE49-F238E27FC236}">
                <a16:creationId xmlns:a16="http://schemas.microsoft.com/office/drawing/2014/main" id="{07CCCA20-0C06-EC27-99B8-E1AD2F28A97F}"/>
              </a:ext>
            </a:extLst>
          </p:cNvPr>
          <p:cNvSpPr>
            <a:spLocks noGrp="1" noRot="1" noChangeAspect="1" noChangeArrowheads="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112643" name="Rectangle 3">
            <a:extLst>
              <a:ext uri="{FF2B5EF4-FFF2-40B4-BE49-F238E27FC236}">
                <a16:creationId xmlns:a16="http://schemas.microsoft.com/office/drawing/2014/main" id="{EDCE193B-F9E7-B796-6B9D-64DA9F08B3F7}"/>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n-US" altLang="en-US"/>
          </a:p>
        </p:txBody>
      </p:sp>
    </p:spTree>
    <p:extLst>
      <p:ext uri="{BB962C8B-B14F-4D97-AF65-F5344CB8AC3E}">
        <p14:creationId xmlns:p14="http://schemas.microsoft.com/office/powerpoint/2010/main" val="14938832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9342FFB7-1F47-117C-CC90-F71487D3C9D0}"/>
              </a:ext>
            </a:extLst>
          </p:cNvPr>
          <p:cNvSpPr>
            <a:spLocks noGrp="1" noChangeArrowheads="1"/>
          </p:cNvSpPr>
          <p:nvPr>
            <p:ph type="sldNum" sz="quarter" idx="5"/>
          </p:nvPr>
        </p:nvSpPr>
        <p:spPr>
          <a:ln/>
        </p:spPr>
        <p:txBody>
          <a:bodyPr/>
          <a:lstStyle/>
          <a:p>
            <a:fld id="{58BD3D2C-A387-A545-AC31-6AB35FAA29B1}" type="slidenum">
              <a:rPr lang="en-US" altLang="en-US"/>
              <a:pPr/>
              <a:t>88</a:t>
            </a:fld>
            <a:endParaRPr lang="en-US" altLang="en-US"/>
          </a:p>
        </p:txBody>
      </p:sp>
      <p:sp>
        <p:nvSpPr>
          <p:cNvPr id="65538" name="Rectangle 2">
            <a:extLst>
              <a:ext uri="{FF2B5EF4-FFF2-40B4-BE49-F238E27FC236}">
                <a16:creationId xmlns:a16="http://schemas.microsoft.com/office/drawing/2014/main" id="{DE0BD2A3-2077-E10F-DD7B-09F8BB99844E}"/>
              </a:ext>
            </a:extLst>
          </p:cNvPr>
          <p:cNvSpPr>
            <a:spLocks noGrp="1" noRot="1" noChangeAspect="1" noChangeArrowheads="1" noTextEdit="1"/>
          </p:cNvSpPr>
          <p:nvPr>
            <p:ph type="sldImg"/>
          </p:nvPr>
        </p:nvSpPr>
        <p:spPr>
          <a:ln/>
        </p:spPr>
      </p:sp>
      <p:sp>
        <p:nvSpPr>
          <p:cNvPr id="65539" name="Rectangle 3">
            <a:extLst>
              <a:ext uri="{FF2B5EF4-FFF2-40B4-BE49-F238E27FC236}">
                <a16:creationId xmlns:a16="http://schemas.microsoft.com/office/drawing/2014/main" id="{5A3D1D36-A01F-4F9F-D465-23633AF03D35}"/>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6D6848D8-5A6E-0748-30FA-C7665A664987}"/>
              </a:ext>
            </a:extLst>
          </p:cNvPr>
          <p:cNvSpPr>
            <a:spLocks noGrp="1" noChangeArrowheads="1"/>
          </p:cNvSpPr>
          <p:nvPr>
            <p:ph type="sldNum" sz="quarter" idx="5"/>
          </p:nvPr>
        </p:nvSpPr>
        <p:spPr>
          <a:ln/>
        </p:spPr>
        <p:txBody>
          <a:bodyPr/>
          <a:lstStyle/>
          <a:p>
            <a:fld id="{3FA0A3C4-9B03-1B48-B40F-CDC7C9A674A3}" type="slidenum">
              <a:rPr lang="en-US" altLang="en-US"/>
              <a:pPr/>
              <a:t>98</a:t>
            </a:fld>
            <a:endParaRPr lang="en-US" altLang="en-US"/>
          </a:p>
        </p:txBody>
      </p:sp>
      <p:sp>
        <p:nvSpPr>
          <p:cNvPr id="68610" name="Rectangle 2">
            <a:extLst>
              <a:ext uri="{FF2B5EF4-FFF2-40B4-BE49-F238E27FC236}">
                <a16:creationId xmlns:a16="http://schemas.microsoft.com/office/drawing/2014/main" id="{36D6416F-6B9E-ED7A-18F7-CBFADC91E4EE}"/>
              </a:ext>
            </a:extLst>
          </p:cNvPr>
          <p:cNvSpPr>
            <a:spLocks noGrp="1" noRot="1" noChangeAspect="1" noChangeArrowheads="1" noTextEdit="1"/>
          </p:cNvSpPr>
          <p:nvPr>
            <p:ph type="sldImg"/>
          </p:nvPr>
        </p:nvSpPr>
        <p:spPr>
          <a:ln/>
        </p:spPr>
      </p:sp>
      <p:sp>
        <p:nvSpPr>
          <p:cNvPr id="68611" name="Rectangle 3">
            <a:extLst>
              <a:ext uri="{FF2B5EF4-FFF2-40B4-BE49-F238E27FC236}">
                <a16:creationId xmlns:a16="http://schemas.microsoft.com/office/drawing/2014/main" id="{12D60AD0-84BF-9A57-2053-E747855D3F97}"/>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B69AE965-044A-17C4-7DBE-2DA85D8D1139}"/>
              </a:ext>
            </a:extLst>
          </p:cNvPr>
          <p:cNvSpPr>
            <a:spLocks noGrp="1" noChangeArrowheads="1"/>
          </p:cNvSpPr>
          <p:nvPr>
            <p:ph type="sldNum" sz="quarter" idx="5"/>
          </p:nvPr>
        </p:nvSpPr>
        <p:spPr>
          <a:ln/>
        </p:spPr>
        <p:txBody>
          <a:bodyPr/>
          <a:lstStyle/>
          <a:p>
            <a:fld id="{3734309D-CE87-1348-96CD-872EF5131B0B}" type="slidenum">
              <a:rPr lang="en-US" altLang="en-US"/>
              <a:pPr/>
              <a:t>99</a:t>
            </a:fld>
            <a:endParaRPr lang="en-US" altLang="en-US"/>
          </a:p>
        </p:txBody>
      </p:sp>
      <p:sp>
        <p:nvSpPr>
          <p:cNvPr id="71682" name="Rectangle 2">
            <a:extLst>
              <a:ext uri="{FF2B5EF4-FFF2-40B4-BE49-F238E27FC236}">
                <a16:creationId xmlns:a16="http://schemas.microsoft.com/office/drawing/2014/main" id="{17BF8B41-6A32-32F8-0DFB-2741CCBD2CA3}"/>
              </a:ext>
            </a:extLst>
          </p:cNvPr>
          <p:cNvSpPr>
            <a:spLocks noGrp="1" noRot="1" noChangeAspect="1" noChangeArrowheads="1" noTextEdit="1"/>
          </p:cNvSpPr>
          <p:nvPr>
            <p:ph type="sldImg"/>
          </p:nvPr>
        </p:nvSpPr>
        <p:spPr>
          <a:ln/>
        </p:spPr>
      </p:sp>
      <p:sp>
        <p:nvSpPr>
          <p:cNvPr id="71683" name="Rectangle 3">
            <a:extLst>
              <a:ext uri="{FF2B5EF4-FFF2-40B4-BE49-F238E27FC236}">
                <a16:creationId xmlns:a16="http://schemas.microsoft.com/office/drawing/2014/main" id="{197170E5-E2C3-A303-D0AD-C98F4ED6CBDF}"/>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5715D47F-9E2A-E9EB-3B20-F92C5B7F3325}"/>
              </a:ext>
            </a:extLst>
          </p:cNvPr>
          <p:cNvSpPr>
            <a:spLocks noGrp="1" noChangeArrowheads="1"/>
          </p:cNvSpPr>
          <p:nvPr>
            <p:ph type="sldNum" sz="quarter" idx="5"/>
          </p:nvPr>
        </p:nvSpPr>
        <p:spPr>
          <a:ln/>
        </p:spPr>
        <p:txBody>
          <a:bodyPr/>
          <a:lstStyle/>
          <a:p>
            <a:fld id="{286545D7-7999-6E48-9BD1-A301AAD6FE97}" type="slidenum">
              <a:rPr lang="en-US" altLang="en-US"/>
              <a:pPr/>
              <a:t>100</a:t>
            </a:fld>
            <a:endParaRPr lang="en-US" altLang="en-US"/>
          </a:p>
        </p:txBody>
      </p:sp>
      <p:sp>
        <p:nvSpPr>
          <p:cNvPr id="74754" name="Rectangle 2">
            <a:extLst>
              <a:ext uri="{FF2B5EF4-FFF2-40B4-BE49-F238E27FC236}">
                <a16:creationId xmlns:a16="http://schemas.microsoft.com/office/drawing/2014/main" id="{B1FCDA32-ECD8-57C3-DE71-F865AA1650A9}"/>
              </a:ext>
            </a:extLst>
          </p:cNvPr>
          <p:cNvSpPr>
            <a:spLocks noGrp="1" noRot="1" noChangeAspect="1" noChangeArrowheads="1" noTextEdit="1"/>
          </p:cNvSpPr>
          <p:nvPr>
            <p:ph type="sldImg"/>
          </p:nvPr>
        </p:nvSpPr>
        <p:spPr>
          <a:ln/>
        </p:spPr>
      </p:sp>
      <p:sp>
        <p:nvSpPr>
          <p:cNvPr id="74755" name="Rectangle 3">
            <a:extLst>
              <a:ext uri="{FF2B5EF4-FFF2-40B4-BE49-F238E27FC236}">
                <a16:creationId xmlns:a16="http://schemas.microsoft.com/office/drawing/2014/main" id="{EA66057E-5ED6-AD0B-C7C9-1B3F6F977700}"/>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507AE8C8-37A5-F6C1-622B-8DCFADF455DE}"/>
              </a:ext>
            </a:extLst>
          </p:cNvPr>
          <p:cNvSpPr>
            <a:spLocks noGrp="1" noChangeArrowheads="1"/>
          </p:cNvSpPr>
          <p:nvPr>
            <p:ph type="sldNum" sz="quarter" idx="5"/>
          </p:nvPr>
        </p:nvSpPr>
        <p:spPr>
          <a:ln/>
        </p:spPr>
        <p:txBody>
          <a:bodyPr/>
          <a:lstStyle/>
          <a:p>
            <a:fld id="{B0AAC04B-E0D4-A54C-9082-689650A384E3}" type="slidenum">
              <a:rPr lang="en-US" altLang="en-US"/>
              <a:pPr/>
              <a:t>103</a:t>
            </a:fld>
            <a:endParaRPr lang="en-US" altLang="en-US"/>
          </a:p>
        </p:txBody>
      </p:sp>
      <p:sp>
        <p:nvSpPr>
          <p:cNvPr id="77826" name="Rectangle 2">
            <a:extLst>
              <a:ext uri="{FF2B5EF4-FFF2-40B4-BE49-F238E27FC236}">
                <a16:creationId xmlns:a16="http://schemas.microsoft.com/office/drawing/2014/main" id="{86FDE166-F5CA-6C7F-1252-D23496181BCB}"/>
              </a:ext>
            </a:extLst>
          </p:cNvPr>
          <p:cNvSpPr>
            <a:spLocks noGrp="1" noRot="1" noChangeAspect="1" noChangeArrowheads="1" noTextEdit="1"/>
          </p:cNvSpPr>
          <p:nvPr>
            <p:ph type="sldImg"/>
          </p:nvPr>
        </p:nvSpPr>
        <p:spPr>
          <a:ln/>
        </p:spPr>
      </p:sp>
      <p:sp>
        <p:nvSpPr>
          <p:cNvPr id="77827" name="Rectangle 3">
            <a:extLst>
              <a:ext uri="{FF2B5EF4-FFF2-40B4-BE49-F238E27FC236}">
                <a16:creationId xmlns:a16="http://schemas.microsoft.com/office/drawing/2014/main" id="{DC375452-B5D8-BBC1-9C10-EE114F935437}"/>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5C009FA6-DA7E-698A-CE37-8533672363D8}"/>
              </a:ext>
            </a:extLst>
          </p:cNvPr>
          <p:cNvSpPr>
            <a:spLocks noGrp="1" noChangeArrowheads="1"/>
          </p:cNvSpPr>
          <p:nvPr>
            <p:ph type="sldNum" sz="quarter" idx="5"/>
          </p:nvPr>
        </p:nvSpPr>
        <p:spPr>
          <a:ln/>
        </p:spPr>
        <p:txBody>
          <a:bodyPr/>
          <a:lstStyle/>
          <a:p>
            <a:fld id="{23786173-4E13-9546-BED9-5877B190B237}" type="slidenum">
              <a:rPr lang="en-US" altLang="en-US"/>
              <a:pPr/>
              <a:t>104</a:t>
            </a:fld>
            <a:endParaRPr lang="en-US" altLang="en-US"/>
          </a:p>
        </p:txBody>
      </p:sp>
      <p:sp>
        <p:nvSpPr>
          <p:cNvPr id="80898" name="Rectangle 2">
            <a:extLst>
              <a:ext uri="{FF2B5EF4-FFF2-40B4-BE49-F238E27FC236}">
                <a16:creationId xmlns:a16="http://schemas.microsoft.com/office/drawing/2014/main" id="{2DE5E07E-7E9D-964E-000F-003DDC38078B}"/>
              </a:ext>
            </a:extLst>
          </p:cNvPr>
          <p:cNvSpPr>
            <a:spLocks noGrp="1" noRot="1" noChangeAspect="1" noChangeArrowheads="1" noTextEdit="1"/>
          </p:cNvSpPr>
          <p:nvPr>
            <p:ph type="sldImg"/>
          </p:nvPr>
        </p:nvSpPr>
        <p:spPr>
          <a:ln/>
        </p:spPr>
      </p:sp>
      <p:sp>
        <p:nvSpPr>
          <p:cNvPr id="80899" name="Rectangle 3">
            <a:extLst>
              <a:ext uri="{FF2B5EF4-FFF2-40B4-BE49-F238E27FC236}">
                <a16:creationId xmlns:a16="http://schemas.microsoft.com/office/drawing/2014/main" id="{CAEF6B72-30C0-5248-7FA4-8B641FF2CA78}"/>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E2F14D3A-8B0A-2EB8-94B9-552701185D76}"/>
              </a:ext>
            </a:extLst>
          </p:cNvPr>
          <p:cNvSpPr>
            <a:spLocks noGrp="1" noChangeArrowheads="1"/>
          </p:cNvSpPr>
          <p:nvPr>
            <p:ph type="sldNum" sz="quarter" idx="5"/>
          </p:nvPr>
        </p:nvSpPr>
        <p:spPr>
          <a:ln/>
        </p:spPr>
        <p:txBody>
          <a:bodyPr/>
          <a:lstStyle/>
          <a:p>
            <a:fld id="{962F6723-367F-9848-AE4F-000B2C093027}" type="slidenum">
              <a:rPr lang="en-US" altLang="en-US"/>
              <a:pPr/>
              <a:t>106</a:t>
            </a:fld>
            <a:endParaRPr lang="en-US" altLang="en-US"/>
          </a:p>
        </p:txBody>
      </p:sp>
      <p:sp>
        <p:nvSpPr>
          <p:cNvPr id="83970" name="Rectangle 2">
            <a:extLst>
              <a:ext uri="{FF2B5EF4-FFF2-40B4-BE49-F238E27FC236}">
                <a16:creationId xmlns:a16="http://schemas.microsoft.com/office/drawing/2014/main" id="{6FB3FD44-8C6C-C290-840C-F5BBE8EEFAA6}"/>
              </a:ext>
            </a:extLst>
          </p:cNvPr>
          <p:cNvSpPr>
            <a:spLocks noGrp="1" noRot="1" noChangeAspect="1" noChangeArrowheads="1" noTextEdit="1"/>
          </p:cNvSpPr>
          <p:nvPr>
            <p:ph type="sldImg"/>
          </p:nvPr>
        </p:nvSpPr>
        <p:spPr>
          <a:ln/>
        </p:spPr>
      </p:sp>
      <p:sp>
        <p:nvSpPr>
          <p:cNvPr id="83971" name="Rectangle 3">
            <a:extLst>
              <a:ext uri="{FF2B5EF4-FFF2-40B4-BE49-F238E27FC236}">
                <a16:creationId xmlns:a16="http://schemas.microsoft.com/office/drawing/2014/main" id="{60C12751-509F-8E99-A668-D868E4CBFB21}"/>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66C475BC-6992-A13B-E8BD-3BB726333E23}"/>
              </a:ext>
            </a:extLst>
          </p:cNvPr>
          <p:cNvSpPr>
            <a:spLocks noGrp="1" noChangeArrowheads="1"/>
          </p:cNvSpPr>
          <p:nvPr>
            <p:ph type="sldNum" sz="quarter" idx="5"/>
          </p:nvPr>
        </p:nvSpPr>
        <p:spPr>
          <a:ln/>
        </p:spPr>
        <p:txBody>
          <a:bodyPr/>
          <a:lstStyle/>
          <a:p>
            <a:fld id="{371827D9-A440-3048-9205-19F8FC961E12}" type="slidenum">
              <a:rPr lang="en-US" altLang="en-US"/>
              <a:pPr/>
              <a:t>110</a:t>
            </a:fld>
            <a:endParaRPr lang="en-US" altLang="en-US"/>
          </a:p>
        </p:txBody>
      </p:sp>
      <p:sp>
        <p:nvSpPr>
          <p:cNvPr id="87042" name="Rectangle 2">
            <a:extLst>
              <a:ext uri="{FF2B5EF4-FFF2-40B4-BE49-F238E27FC236}">
                <a16:creationId xmlns:a16="http://schemas.microsoft.com/office/drawing/2014/main" id="{5DE4F502-5A4E-6B78-7047-D0398049E505}"/>
              </a:ext>
            </a:extLst>
          </p:cNvPr>
          <p:cNvSpPr>
            <a:spLocks noGrp="1" noRot="1" noChangeAspect="1" noChangeArrowheads="1" noTextEdit="1"/>
          </p:cNvSpPr>
          <p:nvPr>
            <p:ph type="sldImg"/>
          </p:nvPr>
        </p:nvSpPr>
        <p:spPr>
          <a:ln/>
        </p:spPr>
      </p:sp>
      <p:sp>
        <p:nvSpPr>
          <p:cNvPr id="87043" name="Rectangle 3">
            <a:extLst>
              <a:ext uri="{FF2B5EF4-FFF2-40B4-BE49-F238E27FC236}">
                <a16:creationId xmlns:a16="http://schemas.microsoft.com/office/drawing/2014/main" id="{28C99C77-3343-4CC3-B9C9-41E6E33BAC7C}"/>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3F7D3D1A-ED04-3F71-D247-6CFCD944A103}"/>
              </a:ext>
            </a:extLst>
          </p:cNvPr>
          <p:cNvSpPr>
            <a:spLocks noGrp="1" noChangeArrowheads="1"/>
          </p:cNvSpPr>
          <p:nvPr>
            <p:ph type="sldNum" sz="quarter" idx="5"/>
          </p:nvPr>
        </p:nvSpPr>
        <p:spPr>
          <a:ln/>
        </p:spPr>
        <p:txBody>
          <a:bodyPr/>
          <a:lstStyle/>
          <a:p>
            <a:fld id="{9DA900F7-2DE3-A443-BFA3-615595B64EDC}" type="slidenum">
              <a:rPr lang="en-US" altLang="en-US"/>
              <a:pPr/>
              <a:t>111</a:t>
            </a:fld>
            <a:endParaRPr lang="en-US" altLang="en-US"/>
          </a:p>
        </p:txBody>
      </p:sp>
      <p:sp>
        <p:nvSpPr>
          <p:cNvPr id="90114" name="Rectangle 2">
            <a:extLst>
              <a:ext uri="{FF2B5EF4-FFF2-40B4-BE49-F238E27FC236}">
                <a16:creationId xmlns:a16="http://schemas.microsoft.com/office/drawing/2014/main" id="{AC8048AC-BBB7-DD19-35D2-A98975DE3173}"/>
              </a:ext>
            </a:extLst>
          </p:cNvPr>
          <p:cNvSpPr>
            <a:spLocks noGrp="1" noRot="1" noChangeAspect="1" noChangeArrowheads="1" noTextEdit="1"/>
          </p:cNvSpPr>
          <p:nvPr>
            <p:ph type="sldImg"/>
          </p:nvPr>
        </p:nvSpPr>
        <p:spPr>
          <a:ln/>
        </p:spPr>
      </p:sp>
      <p:sp>
        <p:nvSpPr>
          <p:cNvPr id="90115" name="Rectangle 3">
            <a:extLst>
              <a:ext uri="{FF2B5EF4-FFF2-40B4-BE49-F238E27FC236}">
                <a16:creationId xmlns:a16="http://schemas.microsoft.com/office/drawing/2014/main" id="{ED9763AC-AD15-CC45-9049-2A75108763D2}"/>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5D9DF28E-57AB-34FB-B29B-F289D098AAE4}"/>
              </a:ext>
            </a:extLst>
          </p:cNvPr>
          <p:cNvSpPr>
            <a:spLocks noGrp="1" noChangeArrowheads="1"/>
          </p:cNvSpPr>
          <p:nvPr>
            <p:ph type="sldNum" sz="quarter" idx="5"/>
          </p:nvPr>
        </p:nvSpPr>
        <p:spPr>
          <a:ln/>
        </p:spPr>
        <p:txBody>
          <a:bodyPr/>
          <a:lstStyle/>
          <a:p>
            <a:fld id="{B7F8B66D-7DB7-3C49-ADEC-73BD935BEEA7}" type="slidenum">
              <a:rPr lang="en-US" altLang="en-US"/>
              <a:pPr/>
              <a:t>9</a:t>
            </a:fld>
            <a:endParaRPr lang="en-US" altLang="en-US"/>
          </a:p>
        </p:txBody>
      </p:sp>
      <p:sp>
        <p:nvSpPr>
          <p:cNvPr id="8194" name="Rectangle 2">
            <a:extLst>
              <a:ext uri="{FF2B5EF4-FFF2-40B4-BE49-F238E27FC236}">
                <a16:creationId xmlns:a16="http://schemas.microsoft.com/office/drawing/2014/main" id="{C0D330F8-4646-0416-58A8-27DCD87EC6D2}"/>
              </a:ext>
            </a:extLst>
          </p:cNvPr>
          <p:cNvSpPr>
            <a:spLocks noGrp="1" noRot="1" noChangeAspect="1" noChangeArrowheads="1" noTextEdit="1"/>
          </p:cNvSpPr>
          <p:nvPr>
            <p:ph type="sldImg"/>
          </p:nvPr>
        </p:nvSpPr>
        <p:spPr>
          <a:ln/>
        </p:spPr>
      </p:sp>
      <p:sp>
        <p:nvSpPr>
          <p:cNvPr id="8195" name="Rectangle 3">
            <a:extLst>
              <a:ext uri="{FF2B5EF4-FFF2-40B4-BE49-F238E27FC236}">
                <a16:creationId xmlns:a16="http://schemas.microsoft.com/office/drawing/2014/main" id="{81061E5E-E4F5-71EE-CB53-C0AEFC6F9EA7}"/>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3003525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3B1447CE-7E69-0B87-3167-3896A378C354}"/>
              </a:ext>
            </a:extLst>
          </p:cNvPr>
          <p:cNvSpPr>
            <a:spLocks noGrp="1" noChangeArrowheads="1"/>
          </p:cNvSpPr>
          <p:nvPr>
            <p:ph type="sldNum" sz="quarter" idx="5"/>
          </p:nvPr>
        </p:nvSpPr>
        <p:spPr>
          <a:ln/>
        </p:spPr>
        <p:txBody>
          <a:bodyPr/>
          <a:lstStyle/>
          <a:p>
            <a:fld id="{F363CA8C-56B8-A943-B3E7-010C92EC842E}" type="slidenum">
              <a:rPr lang="en-US" altLang="en-US"/>
              <a:pPr/>
              <a:t>114</a:t>
            </a:fld>
            <a:endParaRPr lang="en-US" altLang="en-US"/>
          </a:p>
        </p:txBody>
      </p:sp>
      <p:sp>
        <p:nvSpPr>
          <p:cNvPr id="93186" name="Rectangle 2">
            <a:extLst>
              <a:ext uri="{FF2B5EF4-FFF2-40B4-BE49-F238E27FC236}">
                <a16:creationId xmlns:a16="http://schemas.microsoft.com/office/drawing/2014/main" id="{6BD94DCB-6206-3305-747F-E0100E1A3B63}"/>
              </a:ext>
            </a:extLst>
          </p:cNvPr>
          <p:cNvSpPr>
            <a:spLocks noGrp="1" noRot="1" noChangeAspect="1" noChangeArrowheads="1" noTextEdit="1"/>
          </p:cNvSpPr>
          <p:nvPr>
            <p:ph type="sldImg"/>
          </p:nvPr>
        </p:nvSpPr>
        <p:spPr>
          <a:ln/>
        </p:spPr>
      </p:sp>
      <p:sp>
        <p:nvSpPr>
          <p:cNvPr id="93187" name="Rectangle 3">
            <a:extLst>
              <a:ext uri="{FF2B5EF4-FFF2-40B4-BE49-F238E27FC236}">
                <a16:creationId xmlns:a16="http://schemas.microsoft.com/office/drawing/2014/main" id="{5FBD22C7-67D4-782B-EFBC-51A102B9CC67}"/>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D88451AC-3CDA-28D9-AE52-CB52272A5566}"/>
              </a:ext>
            </a:extLst>
          </p:cNvPr>
          <p:cNvSpPr>
            <a:spLocks noGrp="1" noChangeArrowheads="1"/>
          </p:cNvSpPr>
          <p:nvPr>
            <p:ph type="sldNum" sz="quarter" idx="5"/>
          </p:nvPr>
        </p:nvSpPr>
        <p:spPr>
          <a:ln/>
        </p:spPr>
        <p:txBody>
          <a:bodyPr/>
          <a:lstStyle/>
          <a:p>
            <a:fld id="{496D3C64-1C46-DA41-BDC3-FC53AFC34772}" type="slidenum">
              <a:rPr lang="en-US" altLang="en-US"/>
              <a:pPr/>
              <a:t>122</a:t>
            </a:fld>
            <a:endParaRPr lang="en-US" altLang="en-US"/>
          </a:p>
        </p:txBody>
      </p:sp>
      <p:sp>
        <p:nvSpPr>
          <p:cNvPr id="99330" name="Rectangle 2">
            <a:extLst>
              <a:ext uri="{FF2B5EF4-FFF2-40B4-BE49-F238E27FC236}">
                <a16:creationId xmlns:a16="http://schemas.microsoft.com/office/drawing/2014/main" id="{ED79B4FF-9172-8D2C-44B8-4368657449CB}"/>
              </a:ext>
            </a:extLst>
          </p:cNvPr>
          <p:cNvSpPr>
            <a:spLocks noGrp="1" noRot="1" noChangeAspect="1" noChangeArrowheads="1" noTextEdit="1"/>
          </p:cNvSpPr>
          <p:nvPr>
            <p:ph type="sldImg"/>
          </p:nvPr>
        </p:nvSpPr>
        <p:spPr>
          <a:ln/>
        </p:spPr>
      </p:sp>
      <p:sp>
        <p:nvSpPr>
          <p:cNvPr id="99331" name="Rectangle 3">
            <a:extLst>
              <a:ext uri="{FF2B5EF4-FFF2-40B4-BE49-F238E27FC236}">
                <a16:creationId xmlns:a16="http://schemas.microsoft.com/office/drawing/2014/main" id="{A3B70FE9-316E-F2C0-2699-5B5CA8D42D02}"/>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4367E05B-86FB-6085-9787-662A38A8D29A}"/>
              </a:ext>
            </a:extLst>
          </p:cNvPr>
          <p:cNvSpPr>
            <a:spLocks noGrp="1" noChangeArrowheads="1"/>
          </p:cNvSpPr>
          <p:nvPr>
            <p:ph type="sldNum" sz="quarter" idx="5"/>
          </p:nvPr>
        </p:nvSpPr>
        <p:spPr>
          <a:ln/>
        </p:spPr>
        <p:txBody>
          <a:bodyPr/>
          <a:lstStyle/>
          <a:p>
            <a:fld id="{60CF7D42-30A4-9547-BD6C-BB0545CE1E77}" type="slidenum">
              <a:rPr lang="en-US" altLang="en-US"/>
              <a:pPr/>
              <a:t>149</a:t>
            </a:fld>
            <a:endParaRPr lang="en-US" altLang="en-US"/>
          </a:p>
        </p:txBody>
      </p:sp>
      <p:sp>
        <p:nvSpPr>
          <p:cNvPr id="112642" name="Rectangle 2">
            <a:extLst>
              <a:ext uri="{FF2B5EF4-FFF2-40B4-BE49-F238E27FC236}">
                <a16:creationId xmlns:a16="http://schemas.microsoft.com/office/drawing/2014/main" id="{07CCCA20-0C06-EC27-99B8-E1AD2F28A97F}"/>
              </a:ext>
            </a:extLst>
          </p:cNvPr>
          <p:cNvSpPr>
            <a:spLocks noGrp="1" noRot="1" noChangeAspect="1" noChangeArrowheads="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112643" name="Rectangle 3">
            <a:extLst>
              <a:ext uri="{FF2B5EF4-FFF2-40B4-BE49-F238E27FC236}">
                <a16:creationId xmlns:a16="http://schemas.microsoft.com/office/drawing/2014/main" id="{EDCE193B-F9E7-B796-6B9D-64DA9F08B3F7}"/>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n-US" altLang="en-US"/>
          </a:p>
        </p:txBody>
      </p:sp>
    </p:spTree>
    <p:extLst>
      <p:ext uri="{BB962C8B-B14F-4D97-AF65-F5344CB8AC3E}">
        <p14:creationId xmlns:p14="http://schemas.microsoft.com/office/powerpoint/2010/main" val="14367826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5D9DF28E-57AB-34FB-B29B-F289D098AAE4}"/>
              </a:ext>
            </a:extLst>
          </p:cNvPr>
          <p:cNvSpPr>
            <a:spLocks noGrp="1" noChangeArrowheads="1"/>
          </p:cNvSpPr>
          <p:nvPr>
            <p:ph type="sldNum" sz="quarter" idx="5"/>
          </p:nvPr>
        </p:nvSpPr>
        <p:spPr>
          <a:ln/>
        </p:spPr>
        <p:txBody>
          <a:bodyPr/>
          <a:lstStyle/>
          <a:p>
            <a:fld id="{B7F8B66D-7DB7-3C49-ADEC-73BD935BEEA7}" type="slidenum">
              <a:rPr lang="en-US" altLang="en-US"/>
              <a:pPr/>
              <a:t>10</a:t>
            </a:fld>
            <a:endParaRPr lang="en-US" altLang="en-US"/>
          </a:p>
        </p:txBody>
      </p:sp>
      <p:sp>
        <p:nvSpPr>
          <p:cNvPr id="8194" name="Rectangle 2">
            <a:extLst>
              <a:ext uri="{FF2B5EF4-FFF2-40B4-BE49-F238E27FC236}">
                <a16:creationId xmlns:a16="http://schemas.microsoft.com/office/drawing/2014/main" id="{C0D330F8-4646-0416-58A8-27DCD87EC6D2}"/>
              </a:ext>
            </a:extLst>
          </p:cNvPr>
          <p:cNvSpPr>
            <a:spLocks noGrp="1" noRot="1" noChangeAspect="1" noChangeArrowheads="1" noTextEdit="1"/>
          </p:cNvSpPr>
          <p:nvPr>
            <p:ph type="sldImg"/>
          </p:nvPr>
        </p:nvSpPr>
        <p:spPr>
          <a:ln/>
        </p:spPr>
      </p:sp>
      <p:sp>
        <p:nvSpPr>
          <p:cNvPr id="8195" name="Rectangle 3">
            <a:extLst>
              <a:ext uri="{FF2B5EF4-FFF2-40B4-BE49-F238E27FC236}">
                <a16:creationId xmlns:a16="http://schemas.microsoft.com/office/drawing/2014/main" id="{81061E5E-E4F5-71EE-CB53-C0AEFC6F9EA7}"/>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39651886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5D9DF28E-57AB-34FB-B29B-F289D098AAE4}"/>
              </a:ext>
            </a:extLst>
          </p:cNvPr>
          <p:cNvSpPr>
            <a:spLocks noGrp="1" noChangeArrowheads="1"/>
          </p:cNvSpPr>
          <p:nvPr>
            <p:ph type="sldNum" sz="quarter" idx="5"/>
          </p:nvPr>
        </p:nvSpPr>
        <p:spPr>
          <a:ln/>
        </p:spPr>
        <p:txBody>
          <a:bodyPr/>
          <a:lstStyle/>
          <a:p>
            <a:fld id="{B7F8B66D-7DB7-3C49-ADEC-73BD935BEEA7}" type="slidenum">
              <a:rPr lang="en-US" altLang="en-US"/>
              <a:pPr/>
              <a:t>11</a:t>
            </a:fld>
            <a:endParaRPr lang="en-US" altLang="en-US"/>
          </a:p>
        </p:txBody>
      </p:sp>
      <p:sp>
        <p:nvSpPr>
          <p:cNvPr id="8194" name="Rectangle 2">
            <a:extLst>
              <a:ext uri="{FF2B5EF4-FFF2-40B4-BE49-F238E27FC236}">
                <a16:creationId xmlns:a16="http://schemas.microsoft.com/office/drawing/2014/main" id="{C0D330F8-4646-0416-58A8-27DCD87EC6D2}"/>
              </a:ext>
            </a:extLst>
          </p:cNvPr>
          <p:cNvSpPr>
            <a:spLocks noGrp="1" noRot="1" noChangeAspect="1" noChangeArrowheads="1" noTextEdit="1"/>
          </p:cNvSpPr>
          <p:nvPr>
            <p:ph type="sldImg"/>
          </p:nvPr>
        </p:nvSpPr>
        <p:spPr>
          <a:ln/>
        </p:spPr>
      </p:sp>
      <p:sp>
        <p:nvSpPr>
          <p:cNvPr id="8195" name="Rectangle 3">
            <a:extLst>
              <a:ext uri="{FF2B5EF4-FFF2-40B4-BE49-F238E27FC236}">
                <a16:creationId xmlns:a16="http://schemas.microsoft.com/office/drawing/2014/main" id="{81061E5E-E4F5-71EE-CB53-C0AEFC6F9EA7}"/>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8967054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5D9DF28E-57AB-34FB-B29B-F289D098AAE4}"/>
              </a:ext>
            </a:extLst>
          </p:cNvPr>
          <p:cNvSpPr>
            <a:spLocks noGrp="1" noChangeArrowheads="1"/>
          </p:cNvSpPr>
          <p:nvPr>
            <p:ph type="sldNum" sz="quarter" idx="5"/>
          </p:nvPr>
        </p:nvSpPr>
        <p:spPr>
          <a:ln/>
        </p:spPr>
        <p:txBody>
          <a:bodyPr/>
          <a:lstStyle/>
          <a:p>
            <a:fld id="{B7F8B66D-7DB7-3C49-ADEC-73BD935BEEA7}" type="slidenum">
              <a:rPr lang="en-US" altLang="en-US"/>
              <a:pPr/>
              <a:t>12</a:t>
            </a:fld>
            <a:endParaRPr lang="en-US" altLang="en-US"/>
          </a:p>
        </p:txBody>
      </p:sp>
      <p:sp>
        <p:nvSpPr>
          <p:cNvPr id="8194" name="Rectangle 2">
            <a:extLst>
              <a:ext uri="{FF2B5EF4-FFF2-40B4-BE49-F238E27FC236}">
                <a16:creationId xmlns:a16="http://schemas.microsoft.com/office/drawing/2014/main" id="{C0D330F8-4646-0416-58A8-27DCD87EC6D2}"/>
              </a:ext>
            </a:extLst>
          </p:cNvPr>
          <p:cNvSpPr>
            <a:spLocks noGrp="1" noRot="1" noChangeAspect="1" noChangeArrowheads="1" noTextEdit="1"/>
          </p:cNvSpPr>
          <p:nvPr>
            <p:ph type="sldImg"/>
          </p:nvPr>
        </p:nvSpPr>
        <p:spPr>
          <a:ln/>
        </p:spPr>
      </p:sp>
      <p:sp>
        <p:nvSpPr>
          <p:cNvPr id="8195" name="Rectangle 3">
            <a:extLst>
              <a:ext uri="{FF2B5EF4-FFF2-40B4-BE49-F238E27FC236}">
                <a16:creationId xmlns:a16="http://schemas.microsoft.com/office/drawing/2014/main" id="{81061E5E-E4F5-71EE-CB53-C0AEFC6F9EA7}"/>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3735600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4367E05B-86FB-6085-9787-662A38A8D29A}"/>
              </a:ext>
            </a:extLst>
          </p:cNvPr>
          <p:cNvSpPr>
            <a:spLocks noGrp="1" noChangeArrowheads="1"/>
          </p:cNvSpPr>
          <p:nvPr>
            <p:ph type="sldNum" sz="quarter" idx="5"/>
          </p:nvPr>
        </p:nvSpPr>
        <p:spPr>
          <a:ln/>
        </p:spPr>
        <p:txBody>
          <a:bodyPr/>
          <a:lstStyle/>
          <a:p>
            <a:fld id="{60CF7D42-30A4-9547-BD6C-BB0545CE1E77}" type="slidenum">
              <a:rPr lang="en-US" altLang="en-US"/>
              <a:pPr/>
              <a:t>44</a:t>
            </a:fld>
            <a:endParaRPr lang="en-US" altLang="en-US"/>
          </a:p>
        </p:txBody>
      </p:sp>
      <p:sp>
        <p:nvSpPr>
          <p:cNvPr id="112642" name="Rectangle 2">
            <a:extLst>
              <a:ext uri="{FF2B5EF4-FFF2-40B4-BE49-F238E27FC236}">
                <a16:creationId xmlns:a16="http://schemas.microsoft.com/office/drawing/2014/main" id="{07CCCA20-0C06-EC27-99B8-E1AD2F28A97F}"/>
              </a:ext>
            </a:extLst>
          </p:cNvPr>
          <p:cNvSpPr>
            <a:spLocks noGrp="1" noRot="1" noChangeAspect="1" noChangeArrowheads="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112643" name="Rectangle 3">
            <a:extLst>
              <a:ext uri="{FF2B5EF4-FFF2-40B4-BE49-F238E27FC236}">
                <a16:creationId xmlns:a16="http://schemas.microsoft.com/office/drawing/2014/main" id="{EDCE193B-F9E7-B796-6B9D-64DA9F08B3F7}"/>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n-US" altLang="en-US"/>
          </a:p>
        </p:txBody>
      </p:sp>
    </p:spTree>
    <p:extLst>
      <p:ext uri="{BB962C8B-B14F-4D97-AF65-F5344CB8AC3E}">
        <p14:creationId xmlns:p14="http://schemas.microsoft.com/office/powerpoint/2010/main" val="13535449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E2EAD1BA-6343-79B4-30BF-7E560D02CDF2}"/>
              </a:ext>
            </a:extLst>
          </p:cNvPr>
          <p:cNvSpPr>
            <a:spLocks noGrp="1" noChangeArrowheads="1"/>
          </p:cNvSpPr>
          <p:nvPr>
            <p:ph type="sldNum" sz="quarter" idx="5"/>
          </p:nvPr>
        </p:nvSpPr>
        <p:spPr>
          <a:ln/>
        </p:spPr>
        <p:txBody>
          <a:bodyPr/>
          <a:lstStyle/>
          <a:p>
            <a:fld id="{62BB4C86-DDB3-D440-A390-01B6266411EA}" type="slidenum">
              <a:rPr lang="en-US" altLang="en-US"/>
              <a:pPr/>
              <a:t>63</a:t>
            </a:fld>
            <a:endParaRPr lang="en-US" altLang="en-US"/>
          </a:p>
        </p:txBody>
      </p:sp>
      <p:sp>
        <p:nvSpPr>
          <p:cNvPr id="114690" name="Rectangle 2">
            <a:extLst>
              <a:ext uri="{FF2B5EF4-FFF2-40B4-BE49-F238E27FC236}">
                <a16:creationId xmlns:a16="http://schemas.microsoft.com/office/drawing/2014/main" id="{AFD80F3A-E818-BE15-2FC2-E408F15E2522}"/>
              </a:ext>
            </a:extLst>
          </p:cNvPr>
          <p:cNvSpPr>
            <a:spLocks noGrp="1" noRot="1" noChangeAspect="1" noChangeArrowheads="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114691" name="Rectangle 3">
            <a:extLst>
              <a:ext uri="{FF2B5EF4-FFF2-40B4-BE49-F238E27FC236}">
                <a16:creationId xmlns:a16="http://schemas.microsoft.com/office/drawing/2014/main" id="{A93C7C82-48D1-2985-3B2B-3ABFC98C3462}"/>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21810CDF-9910-FA56-39F3-FF82853D2FC7}"/>
              </a:ext>
            </a:extLst>
          </p:cNvPr>
          <p:cNvSpPr>
            <a:spLocks noGrp="1" noChangeArrowheads="1"/>
          </p:cNvSpPr>
          <p:nvPr>
            <p:ph type="sldNum" sz="quarter" idx="5"/>
          </p:nvPr>
        </p:nvSpPr>
        <p:spPr>
          <a:ln/>
        </p:spPr>
        <p:txBody>
          <a:bodyPr/>
          <a:lstStyle/>
          <a:p>
            <a:fld id="{65E9816F-9E06-744B-B665-DC35611A4C6E}" type="slidenum">
              <a:rPr lang="en-US" altLang="en-US"/>
              <a:pPr/>
              <a:t>64</a:t>
            </a:fld>
            <a:endParaRPr lang="en-US" altLang="en-US"/>
          </a:p>
        </p:txBody>
      </p:sp>
      <p:sp>
        <p:nvSpPr>
          <p:cNvPr id="116738" name="Rectangle 2">
            <a:extLst>
              <a:ext uri="{FF2B5EF4-FFF2-40B4-BE49-F238E27FC236}">
                <a16:creationId xmlns:a16="http://schemas.microsoft.com/office/drawing/2014/main" id="{39929DAA-7F68-43C2-77C2-78BE34D43FEC}"/>
              </a:ext>
            </a:extLst>
          </p:cNvPr>
          <p:cNvSpPr>
            <a:spLocks noGrp="1" noRot="1" noChangeAspect="1" noChangeArrowheads="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116739" name="Rectangle 3">
            <a:extLst>
              <a:ext uri="{FF2B5EF4-FFF2-40B4-BE49-F238E27FC236}">
                <a16:creationId xmlns:a16="http://schemas.microsoft.com/office/drawing/2014/main" id="{748E0F92-2E33-30FE-F057-2F65BF2154B6}"/>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E64A22-50D1-197D-7679-23A20361A4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00D10F3-7E3C-5789-D097-C04A1ED37F5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6E399DB-A618-1177-1FAE-6BA7861582AF}"/>
              </a:ext>
            </a:extLst>
          </p:cNvPr>
          <p:cNvSpPr>
            <a:spLocks noGrp="1"/>
          </p:cNvSpPr>
          <p:nvPr>
            <p:ph type="dt" sz="half" idx="10"/>
          </p:nvPr>
        </p:nvSpPr>
        <p:spPr/>
        <p:txBody>
          <a:bodyPr/>
          <a:lstStyle/>
          <a:p>
            <a:fld id="{A51995EF-A245-4D4C-922C-7AA2C51CEF0B}" type="datetimeFigureOut">
              <a:rPr lang="en-US" smtClean="0"/>
              <a:t>7/24/23</a:t>
            </a:fld>
            <a:endParaRPr lang="en-US"/>
          </a:p>
        </p:txBody>
      </p:sp>
      <p:sp>
        <p:nvSpPr>
          <p:cNvPr id="5" name="Footer Placeholder 4">
            <a:extLst>
              <a:ext uri="{FF2B5EF4-FFF2-40B4-BE49-F238E27FC236}">
                <a16:creationId xmlns:a16="http://schemas.microsoft.com/office/drawing/2014/main" id="{6D28ADAD-F0E9-B5E0-4C4C-94011EA6BF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BE591A-B44F-3C81-9D53-7171CBD2BDA6}"/>
              </a:ext>
            </a:extLst>
          </p:cNvPr>
          <p:cNvSpPr>
            <a:spLocks noGrp="1"/>
          </p:cNvSpPr>
          <p:nvPr>
            <p:ph type="sldNum" sz="quarter" idx="12"/>
          </p:nvPr>
        </p:nvSpPr>
        <p:spPr/>
        <p:txBody>
          <a:bodyPr/>
          <a:lstStyle/>
          <a:p>
            <a:fld id="{D5750523-04CE-FE4C-9929-E8862FF1DA01}" type="slidenum">
              <a:rPr lang="en-US" smtClean="0"/>
              <a:t>‹#›</a:t>
            </a:fld>
            <a:endParaRPr lang="en-US"/>
          </a:p>
        </p:txBody>
      </p:sp>
    </p:spTree>
    <p:extLst>
      <p:ext uri="{BB962C8B-B14F-4D97-AF65-F5344CB8AC3E}">
        <p14:creationId xmlns:p14="http://schemas.microsoft.com/office/powerpoint/2010/main" val="364341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EED517-0D16-3743-8E5B-21F2AA8D26D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B53BEB8-C0D5-A0AF-4C42-4204DA78D44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879095-A7CF-190C-7D4E-C0AAE5DDB2C6}"/>
              </a:ext>
            </a:extLst>
          </p:cNvPr>
          <p:cNvSpPr>
            <a:spLocks noGrp="1"/>
          </p:cNvSpPr>
          <p:nvPr>
            <p:ph type="dt" sz="half" idx="10"/>
          </p:nvPr>
        </p:nvSpPr>
        <p:spPr/>
        <p:txBody>
          <a:bodyPr/>
          <a:lstStyle/>
          <a:p>
            <a:fld id="{A51995EF-A245-4D4C-922C-7AA2C51CEF0B}" type="datetimeFigureOut">
              <a:rPr lang="en-US" smtClean="0"/>
              <a:t>7/24/23</a:t>
            </a:fld>
            <a:endParaRPr lang="en-US"/>
          </a:p>
        </p:txBody>
      </p:sp>
      <p:sp>
        <p:nvSpPr>
          <p:cNvPr id="5" name="Footer Placeholder 4">
            <a:extLst>
              <a:ext uri="{FF2B5EF4-FFF2-40B4-BE49-F238E27FC236}">
                <a16:creationId xmlns:a16="http://schemas.microsoft.com/office/drawing/2014/main" id="{FB731A08-159E-80BD-19F8-26026B368C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83103C-D9AF-9484-C142-71554ABB191F}"/>
              </a:ext>
            </a:extLst>
          </p:cNvPr>
          <p:cNvSpPr>
            <a:spLocks noGrp="1"/>
          </p:cNvSpPr>
          <p:nvPr>
            <p:ph type="sldNum" sz="quarter" idx="12"/>
          </p:nvPr>
        </p:nvSpPr>
        <p:spPr/>
        <p:txBody>
          <a:bodyPr/>
          <a:lstStyle/>
          <a:p>
            <a:fld id="{D5750523-04CE-FE4C-9929-E8862FF1DA01}" type="slidenum">
              <a:rPr lang="en-US" smtClean="0"/>
              <a:t>‹#›</a:t>
            </a:fld>
            <a:endParaRPr lang="en-US"/>
          </a:p>
        </p:txBody>
      </p:sp>
    </p:spTree>
    <p:extLst>
      <p:ext uri="{BB962C8B-B14F-4D97-AF65-F5344CB8AC3E}">
        <p14:creationId xmlns:p14="http://schemas.microsoft.com/office/powerpoint/2010/main" val="28090290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05D1E6A-FE60-0992-4658-E5D0283C76C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B330652-EB36-A0FA-637C-7BAC142F743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D6C4A3-0CC7-6941-A417-25D5E0E3645C}"/>
              </a:ext>
            </a:extLst>
          </p:cNvPr>
          <p:cNvSpPr>
            <a:spLocks noGrp="1"/>
          </p:cNvSpPr>
          <p:nvPr>
            <p:ph type="dt" sz="half" idx="10"/>
          </p:nvPr>
        </p:nvSpPr>
        <p:spPr/>
        <p:txBody>
          <a:bodyPr/>
          <a:lstStyle/>
          <a:p>
            <a:fld id="{A51995EF-A245-4D4C-922C-7AA2C51CEF0B}" type="datetimeFigureOut">
              <a:rPr lang="en-US" smtClean="0"/>
              <a:t>7/24/23</a:t>
            </a:fld>
            <a:endParaRPr lang="en-US"/>
          </a:p>
        </p:txBody>
      </p:sp>
      <p:sp>
        <p:nvSpPr>
          <p:cNvPr id="5" name="Footer Placeholder 4">
            <a:extLst>
              <a:ext uri="{FF2B5EF4-FFF2-40B4-BE49-F238E27FC236}">
                <a16:creationId xmlns:a16="http://schemas.microsoft.com/office/drawing/2014/main" id="{16FF19B1-9F4C-2465-7372-0CED80834D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67C41D-33B6-C0BC-6C9F-A03ED9C8EF67}"/>
              </a:ext>
            </a:extLst>
          </p:cNvPr>
          <p:cNvSpPr>
            <a:spLocks noGrp="1"/>
          </p:cNvSpPr>
          <p:nvPr>
            <p:ph type="sldNum" sz="quarter" idx="12"/>
          </p:nvPr>
        </p:nvSpPr>
        <p:spPr/>
        <p:txBody>
          <a:bodyPr/>
          <a:lstStyle/>
          <a:p>
            <a:fld id="{D5750523-04CE-FE4C-9929-E8862FF1DA01}" type="slidenum">
              <a:rPr lang="en-US" smtClean="0"/>
              <a:t>‹#›</a:t>
            </a:fld>
            <a:endParaRPr lang="en-US"/>
          </a:p>
        </p:txBody>
      </p:sp>
    </p:spTree>
    <p:extLst>
      <p:ext uri="{BB962C8B-B14F-4D97-AF65-F5344CB8AC3E}">
        <p14:creationId xmlns:p14="http://schemas.microsoft.com/office/powerpoint/2010/main" val="4323626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2BCF5-88E2-06ED-816B-078B41F5ED87}"/>
              </a:ext>
            </a:extLst>
          </p:cNvPr>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a:extLst>
              <a:ext uri="{FF2B5EF4-FFF2-40B4-BE49-F238E27FC236}">
                <a16:creationId xmlns:a16="http://schemas.microsoft.com/office/drawing/2014/main" id="{A2CF0051-C806-5AC5-8C50-49DE6A46636F}"/>
              </a:ext>
            </a:extLst>
          </p:cNvPr>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Online Image Placeholder 3">
            <a:extLst>
              <a:ext uri="{FF2B5EF4-FFF2-40B4-BE49-F238E27FC236}">
                <a16:creationId xmlns:a16="http://schemas.microsoft.com/office/drawing/2014/main" id="{2D92A99E-7A42-1112-4A13-D8F07FAE5CC7}"/>
              </a:ext>
            </a:extLst>
          </p:cNvPr>
          <p:cNvSpPr>
            <a:spLocks noGrp="1"/>
          </p:cNvSpPr>
          <p:nvPr>
            <p:ph type="clipArt" sz="half" idx="2"/>
          </p:nvPr>
        </p:nvSpPr>
        <p:spPr>
          <a:xfrm>
            <a:off x="6197600" y="1981200"/>
            <a:ext cx="5080000" cy="4114800"/>
          </a:xfrm>
        </p:spPr>
        <p:txBody>
          <a:bodyPr/>
          <a:lstStyle/>
          <a:p>
            <a:endParaRPr lang="en-US"/>
          </a:p>
        </p:txBody>
      </p:sp>
      <p:sp>
        <p:nvSpPr>
          <p:cNvPr id="5" name="Date Placeholder 4">
            <a:extLst>
              <a:ext uri="{FF2B5EF4-FFF2-40B4-BE49-F238E27FC236}">
                <a16:creationId xmlns:a16="http://schemas.microsoft.com/office/drawing/2014/main" id="{23817DF8-7930-D7C2-657F-DD51E8965F06}"/>
              </a:ext>
            </a:extLst>
          </p:cNvPr>
          <p:cNvSpPr>
            <a:spLocks noGrp="1"/>
          </p:cNvSpPr>
          <p:nvPr>
            <p:ph type="dt" sz="half" idx="10"/>
          </p:nvPr>
        </p:nvSpPr>
        <p:spPr>
          <a:xfrm>
            <a:off x="914400" y="6248400"/>
            <a:ext cx="2540000" cy="457200"/>
          </a:xfrm>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ADF9E4FA-A8BA-F0F2-AF10-0E8B5816B04D}"/>
              </a:ext>
            </a:extLst>
          </p:cNvPr>
          <p:cNvSpPr>
            <a:spLocks noGrp="1"/>
          </p:cNvSpPr>
          <p:nvPr>
            <p:ph type="ftr" sz="quarter" idx="11"/>
          </p:nvPr>
        </p:nvSpPr>
        <p:spPr>
          <a:xfrm>
            <a:off x="4165600" y="6248400"/>
            <a:ext cx="3860800" cy="457200"/>
          </a:xfrm>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82E781B9-8ADB-4CCF-22B2-5728A7035AC5}"/>
              </a:ext>
            </a:extLst>
          </p:cNvPr>
          <p:cNvSpPr>
            <a:spLocks noGrp="1"/>
          </p:cNvSpPr>
          <p:nvPr>
            <p:ph type="sldNum" sz="quarter" idx="12"/>
          </p:nvPr>
        </p:nvSpPr>
        <p:spPr>
          <a:xfrm>
            <a:off x="8737600" y="6248400"/>
            <a:ext cx="2540000" cy="457200"/>
          </a:xfrm>
        </p:spPr>
        <p:txBody>
          <a:bodyPr/>
          <a:lstStyle>
            <a:lvl1pPr>
              <a:defRPr/>
            </a:lvl1pPr>
          </a:lstStyle>
          <a:p>
            <a:fld id="{D299553B-08C7-E540-8B35-ADA406E0A6F9}" type="slidenum">
              <a:rPr lang="en-US" altLang="en-US"/>
              <a:pPr/>
              <a:t>‹#›</a:t>
            </a:fld>
            <a:endParaRPr lang="en-US" altLang="en-US"/>
          </a:p>
        </p:txBody>
      </p:sp>
    </p:spTree>
    <p:extLst>
      <p:ext uri="{BB962C8B-B14F-4D97-AF65-F5344CB8AC3E}">
        <p14:creationId xmlns:p14="http://schemas.microsoft.com/office/powerpoint/2010/main" val="17185987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51C072-393C-A888-51CF-2D65225A26E4}"/>
              </a:ext>
            </a:extLst>
          </p:cNvPr>
          <p:cNvSpPr>
            <a:spLocks noGrp="1"/>
          </p:cNvSpPr>
          <p:nvPr>
            <p:ph type="title"/>
          </p:nvPr>
        </p:nvSpPr>
        <p:spPr>
          <a:xfrm>
            <a:off x="914400" y="609600"/>
            <a:ext cx="10363200" cy="1143000"/>
          </a:xfrm>
        </p:spPr>
        <p:txBody>
          <a:bodyPr/>
          <a:lstStyle/>
          <a:p>
            <a:r>
              <a:rPr lang="en-US"/>
              <a:t>Click to edit Master title style</a:t>
            </a:r>
          </a:p>
        </p:txBody>
      </p:sp>
      <p:sp>
        <p:nvSpPr>
          <p:cNvPr id="3" name="Online Image Placeholder 2">
            <a:extLst>
              <a:ext uri="{FF2B5EF4-FFF2-40B4-BE49-F238E27FC236}">
                <a16:creationId xmlns:a16="http://schemas.microsoft.com/office/drawing/2014/main" id="{44069A63-6BB3-8D64-2D90-237BDBB3BC92}"/>
              </a:ext>
            </a:extLst>
          </p:cNvPr>
          <p:cNvSpPr>
            <a:spLocks noGrp="1"/>
          </p:cNvSpPr>
          <p:nvPr>
            <p:ph type="clipArt" sz="half" idx="1"/>
          </p:nvPr>
        </p:nvSpPr>
        <p:spPr>
          <a:xfrm>
            <a:off x="914400" y="1981200"/>
            <a:ext cx="5080000" cy="4114800"/>
          </a:xfrm>
        </p:spPr>
        <p:txBody>
          <a:bodyPr/>
          <a:lstStyle/>
          <a:p>
            <a:endParaRPr lang="en-US"/>
          </a:p>
        </p:txBody>
      </p:sp>
      <p:sp>
        <p:nvSpPr>
          <p:cNvPr id="4" name="Text Placeholder 3">
            <a:extLst>
              <a:ext uri="{FF2B5EF4-FFF2-40B4-BE49-F238E27FC236}">
                <a16:creationId xmlns:a16="http://schemas.microsoft.com/office/drawing/2014/main" id="{38AAF61F-7746-FA63-05E3-FF7D9D1207FD}"/>
              </a:ext>
            </a:extLst>
          </p:cNvPr>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63A9033-8EB7-E782-825F-2C03EE2C86F3}"/>
              </a:ext>
            </a:extLst>
          </p:cNvPr>
          <p:cNvSpPr>
            <a:spLocks noGrp="1"/>
          </p:cNvSpPr>
          <p:nvPr>
            <p:ph type="dt" sz="half" idx="10"/>
          </p:nvPr>
        </p:nvSpPr>
        <p:spPr>
          <a:xfrm>
            <a:off x="914400" y="6248400"/>
            <a:ext cx="2540000" cy="457200"/>
          </a:xfrm>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F4F66642-0424-52A8-1760-8D5B434D2F55}"/>
              </a:ext>
            </a:extLst>
          </p:cNvPr>
          <p:cNvSpPr>
            <a:spLocks noGrp="1"/>
          </p:cNvSpPr>
          <p:nvPr>
            <p:ph type="ftr" sz="quarter" idx="11"/>
          </p:nvPr>
        </p:nvSpPr>
        <p:spPr>
          <a:xfrm>
            <a:off x="4165600" y="6248400"/>
            <a:ext cx="3860800" cy="457200"/>
          </a:xfrm>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FB6A41EC-6075-B468-CF05-BBFADFA2A298}"/>
              </a:ext>
            </a:extLst>
          </p:cNvPr>
          <p:cNvSpPr>
            <a:spLocks noGrp="1"/>
          </p:cNvSpPr>
          <p:nvPr>
            <p:ph type="sldNum" sz="quarter" idx="12"/>
          </p:nvPr>
        </p:nvSpPr>
        <p:spPr>
          <a:xfrm>
            <a:off x="8737600" y="6248400"/>
            <a:ext cx="2540000" cy="457200"/>
          </a:xfrm>
        </p:spPr>
        <p:txBody>
          <a:bodyPr/>
          <a:lstStyle>
            <a:lvl1pPr>
              <a:defRPr/>
            </a:lvl1pPr>
          </a:lstStyle>
          <a:p>
            <a:fld id="{0FB4247E-F39C-C344-A270-A1824F314FA6}" type="slidenum">
              <a:rPr lang="en-US" altLang="en-US"/>
              <a:pPr/>
              <a:t>‹#›</a:t>
            </a:fld>
            <a:endParaRPr lang="en-US" altLang="en-US"/>
          </a:p>
        </p:txBody>
      </p:sp>
    </p:spTree>
    <p:extLst>
      <p:ext uri="{BB962C8B-B14F-4D97-AF65-F5344CB8AC3E}">
        <p14:creationId xmlns:p14="http://schemas.microsoft.com/office/powerpoint/2010/main" val="16788084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4067FF-BA00-DB58-92CF-28C44DA78E3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7E2961D-75A7-0A84-D4A7-498A049A0D2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5A4983-25E8-E59B-3F8F-590B0F80EA0C}"/>
              </a:ext>
            </a:extLst>
          </p:cNvPr>
          <p:cNvSpPr>
            <a:spLocks noGrp="1"/>
          </p:cNvSpPr>
          <p:nvPr>
            <p:ph type="dt" sz="half" idx="10"/>
          </p:nvPr>
        </p:nvSpPr>
        <p:spPr/>
        <p:txBody>
          <a:bodyPr/>
          <a:lstStyle/>
          <a:p>
            <a:fld id="{A51995EF-A245-4D4C-922C-7AA2C51CEF0B}" type="datetimeFigureOut">
              <a:rPr lang="en-US" smtClean="0"/>
              <a:t>7/24/23</a:t>
            </a:fld>
            <a:endParaRPr lang="en-US"/>
          </a:p>
        </p:txBody>
      </p:sp>
      <p:sp>
        <p:nvSpPr>
          <p:cNvPr id="5" name="Footer Placeholder 4">
            <a:extLst>
              <a:ext uri="{FF2B5EF4-FFF2-40B4-BE49-F238E27FC236}">
                <a16:creationId xmlns:a16="http://schemas.microsoft.com/office/drawing/2014/main" id="{46D360AD-69DF-C41A-422C-93F6661328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068EE3-41C4-A590-D0F5-A559514233B5}"/>
              </a:ext>
            </a:extLst>
          </p:cNvPr>
          <p:cNvSpPr>
            <a:spLocks noGrp="1"/>
          </p:cNvSpPr>
          <p:nvPr>
            <p:ph type="sldNum" sz="quarter" idx="12"/>
          </p:nvPr>
        </p:nvSpPr>
        <p:spPr/>
        <p:txBody>
          <a:bodyPr/>
          <a:lstStyle/>
          <a:p>
            <a:fld id="{D5750523-04CE-FE4C-9929-E8862FF1DA01}" type="slidenum">
              <a:rPr lang="en-US" smtClean="0"/>
              <a:t>‹#›</a:t>
            </a:fld>
            <a:endParaRPr lang="en-US"/>
          </a:p>
        </p:txBody>
      </p:sp>
    </p:spTree>
    <p:extLst>
      <p:ext uri="{BB962C8B-B14F-4D97-AF65-F5344CB8AC3E}">
        <p14:creationId xmlns:p14="http://schemas.microsoft.com/office/powerpoint/2010/main" val="24233497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3EAE42-CBB4-DDF3-4D1D-C2547FE3D89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1122B46-32AE-7471-1939-3D4DF7F935C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5069410-F12C-B39E-B6D1-85C8281981CF}"/>
              </a:ext>
            </a:extLst>
          </p:cNvPr>
          <p:cNvSpPr>
            <a:spLocks noGrp="1"/>
          </p:cNvSpPr>
          <p:nvPr>
            <p:ph type="dt" sz="half" idx="10"/>
          </p:nvPr>
        </p:nvSpPr>
        <p:spPr/>
        <p:txBody>
          <a:bodyPr/>
          <a:lstStyle/>
          <a:p>
            <a:fld id="{A51995EF-A245-4D4C-922C-7AA2C51CEF0B}" type="datetimeFigureOut">
              <a:rPr lang="en-US" smtClean="0"/>
              <a:t>7/24/23</a:t>
            </a:fld>
            <a:endParaRPr lang="en-US"/>
          </a:p>
        </p:txBody>
      </p:sp>
      <p:sp>
        <p:nvSpPr>
          <p:cNvPr id="5" name="Footer Placeholder 4">
            <a:extLst>
              <a:ext uri="{FF2B5EF4-FFF2-40B4-BE49-F238E27FC236}">
                <a16:creationId xmlns:a16="http://schemas.microsoft.com/office/drawing/2014/main" id="{6223E32E-739A-069A-1D68-DA1DCCA79E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B3D10D-505A-7477-01C4-1430B9679289}"/>
              </a:ext>
            </a:extLst>
          </p:cNvPr>
          <p:cNvSpPr>
            <a:spLocks noGrp="1"/>
          </p:cNvSpPr>
          <p:nvPr>
            <p:ph type="sldNum" sz="quarter" idx="12"/>
          </p:nvPr>
        </p:nvSpPr>
        <p:spPr/>
        <p:txBody>
          <a:bodyPr/>
          <a:lstStyle/>
          <a:p>
            <a:fld id="{D5750523-04CE-FE4C-9929-E8862FF1DA01}" type="slidenum">
              <a:rPr lang="en-US" smtClean="0"/>
              <a:t>‹#›</a:t>
            </a:fld>
            <a:endParaRPr lang="en-US"/>
          </a:p>
        </p:txBody>
      </p:sp>
    </p:spTree>
    <p:extLst>
      <p:ext uri="{BB962C8B-B14F-4D97-AF65-F5344CB8AC3E}">
        <p14:creationId xmlns:p14="http://schemas.microsoft.com/office/powerpoint/2010/main" val="2294978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3254C6-42E9-4CA9-7F53-8FE8C447BF6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1B2BE30-F556-4FFD-3485-3CFD3EE8EC1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A8C28E6-07AE-7733-D5BA-BE865588048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1E264F7-28A4-E497-8242-F2C0B96F4466}"/>
              </a:ext>
            </a:extLst>
          </p:cNvPr>
          <p:cNvSpPr>
            <a:spLocks noGrp="1"/>
          </p:cNvSpPr>
          <p:nvPr>
            <p:ph type="dt" sz="half" idx="10"/>
          </p:nvPr>
        </p:nvSpPr>
        <p:spPr/>
        <p:txBody>
          <a:bodyPr/>
          <a:lstStyle/>
          <a:p>
            <a:fld id="{A51995EF-A245-4D4C-922C-7AA2C51CEF0B}" type="datetimeFigureOut">
              <a:rPr lang="en-US" smtClean="0"/>
              <a:t>7/24/23</a:t>
            </a:fld>
            <a:endParaRPr lang="en-US"/>
          </a:p>
        </p:txBody>
      </p:sp>
      <p:sp>
        <p:nvSpPr>
          <p:cNvPr id="6" name="Footer Placeholder 5">
            <a:extLst>
              <a:ext uri="{FF2B5EF4-FFF2-40B4-BE49-F238E27FC236}">
                <a16:creationId xmlns:a16="http://schemas.microsoft.com/office/drawing/2014/main" id="{0C7525AA-9F62-CC08-1C84-A0C5EF167E7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B0939E4-D8C4-ABA6-8070-3063A6464A3B}"/>
              </a:ext>
            </a:extLst>
          </p:cNvPr>
          <p:cNvSpPr>
            <a:spLocks noGrp="1"/>
          </p:cNvSpPr>
          <p:nvPr>
            <p:ph type="sldNum" sz="quarter" idx="12"/>
          </p:nvPr>
        </p:nvSpPr>
        <p:spPr/>
        <p:txBody>
          <a:bodyPr/>
          <a:lstStyle/>
          <a:p>
            <a:fld id="{D5750523-04CE-FE4C-9929-E8862FF1DA01}" type="slidenum">
              <a:rPr lang="en-US" smtClean="0"/>
              <a:t>‹#›</a:t>
            </a:fld>
            <a:endParaRPr lang="en-US"/>
          </a:p>
        </p:txBody>
      </p:sp>
    </p:spTree>
    <p:extLst>
      <p:ext uri="{BB962C8B-B14F-4D97-AF65-F5344CB8AC3E}">
        <p14:creationId xmlns:p14="http://schemas.microsoft.com/office/powerpoint/2010/main" val="17244726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229D5-E3BB-3864-32CF-E12406DB499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7F355B1-00F8-618F-0036-FA37DE73827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246EB3C-054F-2E76-226F-8AA5524C01F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8196B11-FEC1-B677-D808-008F77A96CA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B9A6787-4D79-05EB-73B6-69D67724934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A154FFA-E00B-9AE3-0381-77988FC1F658}"/>
              </a:ext>
            </a:extLst>
          </p:cNvPr>
          <p:cNvSpPr>
            <a:spLocks noGrp="1"/>
          </p:cNvSpPr>
          <p:nvPr>
            <p:ph type="dt" sz="half" idx="10"/>
          </p:nvPr>
        </p:nvSpPr>
        <p:spPr/>
        <p:txBody>
          <a:bodyPr/>
          <a:lstStyle/>
          <a:p>
            <a:fld id="{A51995EF-A245-4D4C-922C-7AA2C51CEF0B}" type="datetimeFigureOut">
              <a:rPr lang="en-US" smtClean="0"/>
              <a:t>7/24/23</a:t>
            </a:fld>
            <a:endParaRPr lang="en-US"/>
          </a:p>
        </p:txBody>
      </p:sp>
      <p:sp>
        <p:nvSpPr>
          <p:cNvPr id="8" name="Footer Placeholder 7">
            <a:extLst>
              <a:ext uri="{FF2B5EF4-FFF2-40B4-BE49-F238E27FC236}">
                <a16:creationId xmlns:a16="http://schemas.microsoft.com/office/drawing/2014/main" id="{AE3D7DED-D234-F63F-70B6-5F973F0F0E4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90CE064-D645-1ED0-75F8-1E39A36F44C9}"/>
              </a:ext>
            </a:extLst>
          </p:cNvPr>
          <p:cNvSpPr>
            <a:spLocks noGrp="1"/>
          </p:cNvSpPr>
          <p:nvPr>
            <p:ph type="sldNum" sz="quarter" idx="12"/>
          </p:nvPr>
        </p:nvSpPr>
        <p:spPr/>
        <p:txBody>
          <a:bodyPr/>
          <a:lstStyle/>
          <a:p>
            <a:fld id="{D5750523-04CE-FE4C-9929-E8862FF1DA01}" type="slidenum">
              <a:rPr lang="en-US" smtClean="0"/>
              <a:t>‹#›</a:t>
            </a:fld>
            <a:endParaRPr lang="en-US"/>
          </a:p>
        </p:txBody>
      </p:sp>
    </p:spTree>
    <p:extLst>
      <p:ext uri="{BB962C8B-B14F-4D97-AF65-F5344CB8AC3E}">
        <p14:creationId xmlns:p14="http://schemas.microsoft.com/office/powerpoint/2010/main" val="17808353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ECCA2-6F13-CC1E-94E7-ADE5CAD5303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BF60186-E5A5-CB8D-471C-3B205B11610C}"/>
              </a:ext>
            </a:extLst>
          </p:cNvPr>
          <p:cNvSpPr>
            <a:spLocks noGrp="1"/>
          </p:cNvSpPr>
          <p:nvPr>
            <p:ph type="dt" sz="half" idx="10"/>
          </p:nvPr>
        </p:nvSpPr>
        <p:spPr/>
        <p:txBody>
          <a:bodyPr/>
          <a:lstStyle/>
          <a:p>
            <a:fld id="{A51995EF-A245-4D4C-922C-7AA2C51CEF0B}" type="datetimeFigureOut">
              <a:rPr lang="en-US" smtClean="0"/>
              <a:t>7/24/23</a:t>
            </a:fld>
            <a:endParaRPr lang="en-US"/>
          </a:p>
        </p:txBody>
      </p:sp>
      <p:sp>
        <p:nvSpPr>
          <p:cNvPr id="4" name="Footer Placeholder 3">
            <a:extLst>
              <a:ext uri="{FF2B5EF4-FFF2-40B4-BE49-F238E27FC236}">
                <a16:creationId xmlns:a16="http://schemas.microsoft.com/office/drawing/2014/main" id="{24A68317-997B-E938-BBDE-3D1CCEF342A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D36FC9F-2D1F-4A5B-3DC4-ED5035F544B6}"/>
              </a:ext>
            </a:extLst>
          </p:cNvPr>
          <p:cNvSpPr>
            <a:spLocks noGrp="1"/>
          </p:cNvSpPr>
          <p:nvPr>
            <p:ph type="sldNum" sz="quarter" idx="12"/>
          </p:nvPr>
        </p:nvSpPr>
        <p:spPr/>
        <p:txBody>
          <a:bodyPr/>
          <a:lstStyle/>
          <a:p>
            <a:fld id="{D5750523-04CE-FE4C-9929-E8862FF1DA01}" type="slidenum">
              <a:rPr lang="en-US" smtClean="0"/>
              <a:t>‹#›</a:t>
            </a:fld>
            <a:endParaRPr lang="en-US"/>
          </a:p>
        </p:txBody>
      </p:sp>
    </p:spTree>
    <p:extLst>
      <p:ext uri="{BB962C8B-B14F-4D97-AF65-F5344CB8AC3E}">
        <p14:creationId xmlns:p14="http://schemas.microsoft.com/office/powerpoint/2010/main" val="20128970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2EEDD05-F3FB-3D0A-019B-69092B321786}"/>
              </a:ext>
            </a:extLst>
          </p:cNvPr>
          <p:cNvSpPr>
            <a:spLocks noGrp="1"/>
          </p:cNvSpPr>
          <p:nvPr>
            <p:ph type="dt" sz="half" idx="10"/>
          </p:nvPr>
        </p:nvSpPr>
        <p:spPr/>
        <p:txBody>
          <a:bodyPr/>
          <a:lstStyle/>
          <a:p>
            <a:fld id="{A51995EF-A245-4D4C-922C-7AA2C51CEF0B}" type="datetimeFigureOut">
              <a:rPr lang="en-US" smtClean="0"/>
              <a:t>7/24/23</a:t>
            </a:fld>
            <a:endParaRPr lang="en-US"/>
          </a:p>
        </p:txBody>
      </p:sp>
      <p:sp>
        <p:nvSpPr>
          <p:cNvPr id="3" name="Footer Placeholder 2">
            <a:extLst>
              <a:ext uri="{FF2B5EF4-FFF2-40B4-BE49-F238E27FC236}">
                <a16:creationId xmlns:a16="http://schemas.microsoft.com/office/drawing/2014/main" id="{88F2641D-FD9B-39D9-1759-7A6AA2CAF1F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C56A76A-4D42-8C94-E705-7701803F5549}"/>
              </a:ext>
            </a:extLst>
          </p:cNvPr>
          <p:cNvSpPr>
            <a:spLocks noGrp="1"/>
          </p:cNvSpPr>
          <p:nvPr>
            <p:ph type="sldNum" sz="quarter" idx="12"/>
          </p:nvPr>
        </p:nvSpPr>
        <p:spPr/>
        <p:txBody>
          <a:bodyPr/>
          <a:lstStyle/>
          <a:p>
            <a:fld id="{D5750523-04CE-FE4C-9929-E8862FF1DA01}" type="slidenum">
              <a:rPr lang="en-US" smtClean="0"/>
              <a:t>‹#›</a:t>
            </a:fld>
            <a:endParaRPr lang="en-US"/>
          </a:p>
        </p:txBody>
      </p:sp>
    </p:spTree>
    <p:extLst>
      <p:ext uri="{BB962C8B-B14F-4D97-AF65-F5344CB8AC3E}">
        <p14:creationId xmlns:p14="http://schemas.microsoft.com/office/powerpoint/2010/main" val="3023484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ABCF75-9069-D165-CFF7-0F244CC6E0A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C1D2067-58BC-1317-F712-03D168B5143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1271002-E4FE-A306-BFBC-66408D87D63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AA6D28-C60C-3A82-9037-AA980E0C7AC3}"/>
              </a:ext>
            </a:extLst>
          </p:cNvPr>
          <p:cNvSpPr>
            <a:spLocks noGrp="1"/>
          </p:cNvSpPr>
          <p:nvPr>
            <p:ph type="dt" sz="half" idx="10"/>
          </p:nvPr>
        </p:nvSpPr>
        <p:spPr/>
        <p:txBody>
          <a:bodyPr/>
          <a:lstStyle/>
          <a:p>
            <a:fld id="{A51995EF-A245-4D4C-922C-7AA2C51CEF0B}" type="datetimeFigureOut">
              <a:rPr lang="en-US" smtClean="0"/>
              <a:t>7/24/23</a:t>
            </a:fld>
            <a:endParaRPr lang="en-US"/>
          </a:p>
        </p:txBody>
      </p:sp>
      <p:sp>
        <p:nvSpPr>
          <p:cNvPr id="6" name="Footer Placeholder 5">
            <a:extLst>
              <a:ext uri="{FF2B5EF4-FFF2-40B4-BE49-F238E27FC236}">
                <a16:creationId xmlns:a16="http://schemas.microsoft.com/office/drawing/2014/main" id="{BFA12918-F934-2E0C-3FEE-A002B26F2E5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A7783D8-D1F8-8D9F-9FB9-AF51BBD1AC9B}"/>
              </a:ext>
            </a:extLst>
          </p:cNvPr>
          <p:cNvSpPr>
            <a:spLocks noGrp="1"/>
          </p:cNvSpPr>
          <p:nvPr>
            <p:ph type="sldNum" sz="quarter" idx="12"/>
          </p:nvPr>
        </p:nvSpPr>
        <p:spPr/>
        <p:txBody>
          <a:bodyPr/>
          <a:lstStyle/>
          <a:p>
            <a:fld id="{D5750523-04CE-FE4C-9929-E8862FF1DA01}" type="slidenum">
              <a:rPr lang="en-US" smtClean="0"/>
              <a:t>‹#›</a:t>
            </a:fld>
            <a:endParaRPr lang="en-US"/>
          </a:p>
        </p:txBody>
      </p:sp>
    </p:spTree>
    <p:extLst>
      <p:ext uri="{BB962C8B-B14F-4D97-AF65-F5344CB8AC3E}">
        <p14:creationId xmlns:p14="http://schemas.microsoft.com/office/powerpoint/2010/main" val="4121431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C2CFE5-228E-AA7A-6012-B18C8E2E03A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F8D5542-08F7-EF89-A5B4-116F96C6723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26CF129-BAEC-8B62-4235-67B30EDD535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3668B3D-BF7B-2269-1FBD-77B8D1CA3A92}"/>
              </a:ext>
            </a:extLst>
          </p:cNvPr>
          <p:cNvSpPr>
            <a:spLocks noGrp="1"/>
          </p:cNvSpPr>
          <p:nvPr>
            <p:ph type="dt" sz="half" idx="10"/>
          </p:nvPr>
        </p:nvSpPr>
        <p:spPr/>
        <p:txBody>
          <a:bodyPr/>
          <a:lstStyle/>
          <a:p>
            <a:fld id="{A51995EF-A245-4D4C-922C-7AA2C51CEF0B}" type="datetimeFigureOut">
              <a:rPr lang="en-US" smtClean="0"/>
              <a:t>7/24/23</a:t>
            </a:fld>
            <a:endParaRPr lang="en-US"/>
          </a:p>
        </p:txBody>
      </p:sp>
      <p:sp>
        <p:nvSpPr>
          <p:cNvPr id="6" name="Footer Placeholder 5">
            <a:extLst>
              <a:ext uri="{FF2B5EF4-FFF2-40B4-BE49-F238E27FC236}">
                <a16:creationId xmlns:a16="http://schemas.microsoft.com/office/drawing/2014/main" id="{63423E92-6967-B2E1-5A18-BD122ED8C4D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14A82C2-44CA-6187-1C5F-C153ADD7F8D8}"/>
              </a:ext>
            </a:extLst>
          </p:cNvPr>
          <p:cNvSpPr>
            <a:spLocks noGrp="1"/>
          </p:cNvSpPr>
          <p:nvPr>
            <p:ph type="sldNum" sz="quarter" idx="12"/>
          </p:nvPr>
        </p:nvSpPr>
        <p:spPr/>
        <p:txBody>
          <a:bodyPr/>
          <a:lstStyle/>
          <a:p>
            <a:fld id="{D5750523-04CE-FE4C-9929-E8862FF1DA01}" type="slidenum">
              <a:rPr lang="en-US" smtClean="0"/>
              <a:t>‹#›</a:t>
            </a:fld>
            <a:endParaRPr lang="en-US"/>
          </a:p>
        </p:txBody>
      </p:sp>
    </p:spTree>
    <p:extLst>
      <p:ext uri="{BB962C8B-B14F-4D97-AF65-F5344CB8AC3E}">
        <p14:creationId xmlns:p14="http://schemas.microsoft.com/office/powerpoint/2010/main" val="9426512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89000">
              <a:srgbClr val="7030A0"/>
            </a:gs>
            <a:gs pos="94000">
              <a:srgbClr val="942093"/>
            </a:gs>
            <a:gs pos="91000">
              <a:srgbClr val="9437FF"/>
            </a:gs>
            <a:gs pos="100000">
              <a:srgbClr val="FF9300"/>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AEFA0F-3039-268B-DF86-38364C74672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3032A45-115E-E1E9-E9BE-E6CA51D8D38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724688-7152-404E-4176-6A6F6810C06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51995EF-A245-4D4C-922C-7AA2C51CEF0B}" type="datetimeFigureOut">
              <a:rPr lang="en-US" smtClean="0"/>
              <a:t>7/24/23</a:t>
            </a:fld>
            <a:endParaRPr lang="en-US"/>
          </a:p>
        </p:txBody>
      </p:sp>
      <p:sp>
        <p:nvSpPr>
          <p:cNvPr id="5" name="Footer Placeholder 4">
            <a:extLst>
              <a:ext uri="{FF2B5EF4-FFF2-40B4-BE49-F238E27FC236}">
                <a16:creationId xmlns:a16="http://schemas.microsoft.com/office/drawing/2014/main" id="{77794BE8-A4FE-CBF8-F137-2ED854F8693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0148DC7-102D-D7F8-35B4-862912BE46B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750523-04CE-FE4C-9929-E8862FF1DA01}" type="slidenum">
              <a:rPr lang="en-US" smtClean="0"/>
              <a:t>‹#›</a:t>
            </a:fld>
            <a:endParaRPr lang="en-US"/>
          </a:p>
        </p:txBody>
      </p:sp>
    </p:spTree>
    <p:extLst>
      <p:ext uri="{BB962C8B-B14F-4D97-AF65-F5344CB8AC3E}">
        <p14:creationId xmlns:p14="http://schemas.microsoft.com/office/powerpoint/2010/main" val="289593825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notesSlide" Target="../notesSlides/notesSlide27.xml"/><Relationship Id="rId1" Type="http://schemas.openxmlformats.org/officeDocument/2006/relationships/slideLayout" Target="../slideLayouts/slideLayout12.xml"/><Relationship Id="rId4" Type="http://schemas.openxmlformats.org/officeDocument/2006/relationships/image" Target="../media/image85.emf"/></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86.emf"/></Relationships>
</file>

<file path=ppt/slides/_rels/slide111.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87.emf"/></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88.emf"/></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89.emf"/></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6.jpeg"/><Relationship Id="rId11" Type="http://schemas.openxmlformats.org/officeDocument/2006/relationships/image" Target="../media/image11.jpeg"/><Relationship Id="rId5" Type="http://schemas.openxmlformats.org/officeDocument/2006/relationships/image" Target="../media/image5.jpeg"/><Relationship Id="rId10" Type="http://schemas.openxmlformats.org/officeDocument/2006/relationships/image" Target="../media/image10.jpeg"/><Relationship Id="rId4" Type="http://schemas.openxmlformats.org/officeDocument/2006/relationships/image" Target="../media/image4.jpeg"/><Relationship Id="rId9" Type="http://schemas.openxmlformats.org/officeDocument/2006/relationships/image" Target="../media/image9.jpeg"/></Relationships>
</file>

<file path=ppt/slides/_rels/slide146.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3.png"/><Relationship Id="rId7" Type="http://schemas.openxmlformats.org/officeDocument/2006/relationships/image" Target="../media/image17.jpe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6.jpeg"/><Relationship Id="rId11" Type="http://schemas.openxmlformats.org/officeDocument/2006/relationships/image" Target="../media/image21.jpeg"/><Relationship Id="rId5" Type="http://schemas.openxmlformats.org/officeDocument/2006/relationships/image" Target="../media/image15.jpeg"/><Relationship Id="rId10" Type="http://schemas.openxmlformats.org/officeDocument/2006/relationships/image" Target="../media/image20.jpeg"/><Relationship Id="rId4" Type="http://schemas.openxmlformats.org/officeDocument/2006/relationships/image" Target="../media/image14.jpeg"/><Relationship Id="rId9" Type="http://schemas.openxmlformats.org/officeDocument/2006/relationships/image" Target="../media/image19.jpeg"/></Relationships>
</file>

<file path=ppt/slides/_rels/slide147.xml.rels><?xml version="1.0" encoding="UTF-8" standalone="yes"?>
<Relationships xmlns="http://schemas.openxmlformats.org/package/2006/relationships"><Relationship Id="rId8" Type="http://schemas.openxmlformats.org/officeDocument/2006/relationships/image" Target="../media/image26.jpeg"/><Relationship Id="rId13" Type="http://schemas.openxmlformats.org/officeDocument/2006/relationships/image" Target="../media/image31.jpeg"/><Relationship Id="rId3" Type="http://schemas.openxmlformats.org/officeDocument/2006/relationships/image" Target="../media/image10.jpeg"/><Relationship Id="rId7" Type="http://schemas.openxmlformats.org/officeDocument/2006/relationships/image" Target="../media/image25.png"/><Relationship Id="rId12" Type="http://schemas.openxmlformats.org/officeDocument/2006/relationships/image" Target="../media/image30.jpeg"/><Relationship Id="rId2" Type="http://schemas.openxmlformats.org/officeDocument/2006/relationships/image" Target="../media/image22.jpeg"/><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29.jpeg"/><Relationship Id="rId5" Type="http://schemas.openxmlformats.org/officeDocument/2006/relationships/image" Target="../media/image23.jpeg"/><Relationship Id="rId10" Type="http://schemas.openxmlformats.org/officeDocument/2006/relationships/image" Target="../media/image28.png"/><Relationship Id="rId4" Type="http://schemas.openxmlformats.org/officeDocument/2006/relationships/image" Target="../media/image9.jpeg"/><Relationship Id="rId9" Type="http://schemas.openxmlformats.org/officeDocument/2006/relationships/image" Target="../media/image27.jpeg"/></Relationships>
</file>

<file path=ppt/slides/_rels/slide148.xml.rels><?xml version="1.0" encoding="UTF-8" standalone="yes"?>
<Relationships xmlns="http://schemas.openxmlformats.org/package/2006/relationships"><Relationship Id="rId8" Type="http://schemas.openxmlformats.org/officeDocument/2006/relationships/image" Target="../media/image38.jpeg"/><Relationship Id="rId13" Type="http://schemas.openxmlformats.org/officeDocument/2006/relationships/image" Target="../media/image43.jpeg"/><Relationship Id="rId3" Type="http://schemas.openxmlformats.org/officeDocument/2006/relationships/image" Target="../media/image33.png"/><Relationship Id="rId7" Type="http://schemas.openxmlformats.org/officeDocument/2006/relationships/image" Target="../media/image37.jpeg"/><Relationship Id="rId12" Type="http://schemas.openxmlformats.org/officeDocument/2006/relationships/image" Target="../media/image42.pn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36.jpeg"/><Relationship Id="rId11" Type="http://schemas.openxmlformats.org/officeDocument/2006/relationships/image" Target="../media/image41.jpeg"/><Relationship Id="rId5" Type="http://schemas.openxmlformats.org/officeDocument/2006/relationships/image" Target="../media/image35.jpeg"/><Relationship Id="rId10" Type="http://schemas.openxmlformats.org/officeDocument/2006/relationships/image" Target="../media/image40.jpeg"/><Relationship Id="rId4" Type="http://schemas.openxmlformats.org/officeDocument/2006/relationships/image" Target="../media/image34.jpeg"/><Relationship Id="rId9" Type="http://schemas.openxmlformats.org/officeDocument/2006/relationships/image" Target="../media/image39.jpeg"/></Relationships>
</file>

<file path=ppt/slides/_rels/slide1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hyperlink" Target="http://www.amazon.com/exec/obidos/redirect?link_code=ur2&amp;camp=1789&amp;tag=kaleochurch-20&amp;creative=9325&amp;path=http://www.amazon.com/gp/product/0875099017?v=glance%26n=283155%26n=507846%26s=books%26v=glance"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6.jpeg"/><Relationship Id="rId11" Type="http://schemas.openxmlformats.org/officeDocument/2006/relationships/image" Target="../media/image11.jpeg"/><Relationship Id="rId5" Type="http://schemas.openxmlformats.org/officeDocument/2006/relationships/image" Target="../media/image5.jpeg"/><Relationship Id="rId10" Type="http://schemas.openxmlformats.org/officeDocument/2006/relationships/image" Target="../media/image10.jpeg"/><Relationship Id="rId4" Type="http://schemas.openxmlformats.org/officeDocument/2006/relationships/image" Target="../media/image4.jpeg"/><Relationship Id="rId9" Type="http://schemas.openxmlformats.org/officeDocument/2006/relationships/image" Target="../media/image9.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3.png"/><Relationship Id="rId7" Type="http://schemas.openxmlformats.org/officeDocument/2006/relationships/image" Target="../media/image17.jpe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6.jpeg"/><Relationship Id="rId11" Type="http://schemas.openxmlformats.org/officeDocument/2006/relationships/image" Target="../media/image21.jpeg"/><Relationship Id="rId5" Type="http://schemas.openxmlformats.org/officeDocument/2006/relationships/image" Target="../media/image15.jpeg"/><Relationship Id="rId10" Type="http://schemas.openxmlformats.org/officeDocument/2006/relationships/image" Target="../media/image20.jpeg"/><Relationship Id="rId4" Type="http://schemas.openxmlformats.org/officeDocument/2006/relationships/image" Target="../media/image14.jpeg"/><Relationship Id="rId9" Type="http://schemas.openxmlformats.org/officeDocument/2006/relationships/image" Target="../media/image19.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26.jpeg"/><Relationship Id="rId13" Type="http://schemas.openxmlformats.org/officeDocument/2006/relationships/image" Target="../media/image31.jpeg"/><Relationship Id="rId3" Type="http://schemas.openxmlformats.org/officeDocument/2006/relationships/image" Target="../media/image10.jpeg"/><Relationship Id="rId7" Type="http://schemas.openxmlformats.org/officeDocument/2006/relationships/image" Target="../media/image25.png"/><Relationship Id="rId12" Type="http://schemas.openxmlformats.org/officeDocument/2006/relationships/image" Target="../media/image30.jpeg"/><Relationship Id="rId2" Type="http://schemas.openxmlformats.org/officeDocument/2006/relationships/image" Target="../media/image22.jpeg"/><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29.jpeg"/><Relationship Id="rId5" Type="http://schemas.openxmlformats.org/officeDocument/2006/relationships/image" Target="../media/image23.jpeg"/><Relationship Id="rId10" Type="http://schemas.openxmlformats.org/officeDocument/2006/relationships/image" Target="../media/image28.png"/><Relationship Id="rId4" Type="http://schemas.openxmlformats.org/officeDocument/2006/relationships/image" Target="../media/image9.jpeg"/><Relationship Id="rId9" Type="http://schemas.openxmlformats.org/officeDocument/2006/relationships/image" Target="../media/image27.jpeg"/></Relationships>
</file>

<file path=ppt/slides/_rels/slide40.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38.jpeg"/><Relationship Id="rId13" Type="http://schemas.openxmlformats.org/officeDocument/2006/relationships/image" Target="../media/image43.jpeg"/><Relationship Id="rId3" Type="http://schemas.openxmlformats.org/officeDocument/2006/relationships/image" Target="../media/image33.png"/><Relationship Id="rId7" Type="http://schemas.openxmlformats.org/officeDocument/2006/relationships/image" Target="../media/image37.jpeg"/><Relationship Id="rId12" Type="http://schemas.openxmlformats.org/officeDocument/2006/relationships/image" Target="../media/image42.pn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36.jpeg"/><Relationship Id="rId11" Type="http://schemas.openxmlformats.org/officeDocument/2006/relationships/image" Target="../media/image41.jpeg"/><Relationship Id="rId5" Type="http://schemas.openxmlformats.org/officeDocument/2006/relationships/image" Target="../media/image35.jpeg"/><Relationship Id="rId10" Type="http://schemas.openxmlformats.org/officeDocument/2006/relationships/image" Target="../media/image40.jpeg"/><Relationship Id="rId4" Type="http://schemas.openxmlformats.org/officeDocument/2006/relationships/image" Target="../media/image34.jpeg"/><Relationship Id="rId9" Type="http://schemas.openxmlformats.org/officeDocument/2006/relationships/image" Target="../media/image39.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69.emf"/></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71.emf"/></Relationships>
</file>

<file path=ppt/slides/_rels/slide72.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72.emf"/></Relationships>
</file>

<file path=ppt/slides/_rels/slide73.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73.emf"/></Relationships>
</file>

<file path=ppt/slides/_rels/slide74.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74.emf"/></Relationships>
</file>

<file path=ppt/slides/_rels/slide75.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75.emf"/></Relationships>
</file>

<file path=ppt/slides/_rels/slide76.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76.emf"/></Relationships>
</file>

<file path=ppt/slides/_rels/slide77.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77.emf"/></Relationships>
</file>

<file path=ppt/slides/_rels/slide78.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78.emf"/></Relationships>
</file>

<file path=ppt/slides/_rels/slide79.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79.emf"/></Relationships>
</file>

<file path=ppt/slides/_rels/slide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45.jpe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8" Type="http://schemas.openxmlformats.org/officeDocument/2006/relationships/image" Target="../media/image83.jpeg"/><Relationship Id="rId3" Type="http://schemas.openxmlformats.org/officeDocument/2006/relationships/oleObject" Target="../embeddings/oleObject11.bin"/><Relationship Id="rId7" Type="http://schemas.openxmlformats.org/officeDocument/2006/relationships/image" Target="../media/image82.jpe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81.jpeg"/><Relationship Id="rId5" Type="http://schemas.openxmlformats.org/officeDocument/2006/relationships/image" Target="../media/image80.jpeg"/><Relationship Id="rId4" Type="http://schemas.openxmlformats.org/officeDocument/2006/relationships/image" Target="../media/image71.emf"/></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a:extLst>
              <a:ext uri="{FF2B5EF4-FFF2-40B4-BE49-F238E27FC236}">
                <a16:creationId xmlns:a16="http://schemas.microsoft.com/office/drawing/2014/main" id="{67AE8F45-5AD6-441D-6115-2FFC8C36FFF7}"/>
              </a:ext>
            </a:extLst>
          </p:cNvPr>
          <p:cNvSpPr>
            <a:spLocks noGrp="1" noChangeArrowheads="1"/>
          </p:cNvSpPr>
          <p:nvPr>
            <p:ph type="ctrTitle"/>
          </p:nvPr>
        </p:nvSpPr>
        <p:spPr>
          <a:xfrm>
            <a:off x="407125" y="495300"/>
            <a:ext cx="11377749" cy="2025857"/>
          </a:xfrm>
        </p:spPr>
        <p:txBody>
          <a:bodyPr>
            <a:normAutofit fontScale="90000"/>
          </a:bodyPr>
          <a:lstStyle/>
          <a:p>
            <a:r>
              <a:rPr lang="en-US" altLang="en-US" b="1" dirty="0">
                <a:solidFill>
                  <a:srgbClr val="FFFF00"/>
                </a:solidFill>
              </a:rPr>
              <a:t>Revitalizing the 125 Participant Church: Where Pastors and Churches Go Wrong!</a:t>
            </a:r>
            <a:br>
              <a:rPr lang="en-US" altLang="en-US" b="1" dirty="0">
                <a:solidFill>
                  <a:srgbClr val="FFFF00"/>
                </a:solidFill>
              </a:rPr>
            </a:br>
            <a:r>
              <a:rPr lang="en-US" altLang="en-US" b="1" dirty="0">
                <a:solidFill>
                  <a:srgbClr val="FFFF00"/>
                </a:solidFill>
              </a:rPr>
              <a:t>(Part 1 of 3 Parts)</a:t>
            </a:r>
          </a:p>
        </p:txBody>
      </p:sp>
      <p:sp>
        <p:nvSpPr>
          <p:cNvPr id="5" name="TextBox 4">
            <a:extLst>
              <a:ext uri="{FF2B5EF4-FFF2-40B4-BE49-F238E27FC236}">
                <a16:creationId xmlns:a16="http://schemas.microsoft.com/office/drawing/2014/main" id="{FD76E789-52C5-DEFD-AC3A-37E1E12579B8}"/>
              </a:ext>
            </a:extLst>
          </p:cNvPr>
          <p:cNvSpPr txBox="1"/>
          <p:nvPr/>
        </p:nvSpPr>
        <p:spPr>
          <a:xfrm>
            <a:off x="3045371" y="5028401"/>
            <a:ext cx="6101254" cy="1200329"/>
          </a:xfrm>
          <a:prstGeom prst="rect">
            <a:avLst/>
          </a:prstGeom>
          <a:noFill/>
        </p:spPr>
        <p:txBody>
          <a:bodyPr wrap="square">
            <a:spAutoFit/>
          </a:bodyPr>
          <a:lstStyle/>
          <a:p>
            <a:pPr algn="ctr"/>
            <a:r>
              <a:rPr lang="en-US" sz="2400" b="1" dirty="0">
                <a:solidFill>
                  <a:srgbClr val="FFFF00"/>
                </a:solidFill>
              </a:rPr>
              <a:t>By</a:t>
            </a:r>
          </a:p>
          <a:p>
            <a:pPr algn="ctr"/>
            <a:r>
              <a:rPr lang="en-US" sz="2400" b="1" dirty="0">
                <a:solidFill>
                  <a:srgbClr val="FFFF00"/>
                </a:solidFill>
              </a:rPr>
              <a:t>Dr. Tom Cheyney</a:t>
            </a:r>
          </a:p>
          <a:p>
            <a:pPr algn="ctr"/>
            <a:r>
              <a:rPr lang="en-US" sz="2400" b="1" dirty="0">
                <a:solidFill>
                  <a:srgbClr val="FFFF00"/>
                </a:solidFill>
              </a:rPr>
              <a:t>Founder &amp; Directional Leader</a:t>
            </a:r>
          </a:p>
        </p:txBody>
      </p:sp>
      <p:pic>
        <p:nvPicPr>
          <p:cNvPr id="6" name="Picture 5">
            <a:extLst>
              <a:ext uri="{FF2B5EF4-FFF2-40B4-BE49-F238E27FC236}">
                <a16:creationId xmlns:a16="http://schemas.microsoft.com/office/drawing/2014/main" id="{075A027C-D990-D60C-1141-4A751F3B795C}"/>
              </a:ext>
            </a:extLst>
          </p:cNvPr>
          <p:cNvPicPr>
            <a:picLocks noChangeAspect="1"/>
          </p:cNvPicPr>
          <p:nvPr/>
        </p:nvPicPr>
        <p:blipFill>
          <a:blip r:embed="rId3"/>
          <a:stretch>
            <a:fillRect/>
          </a:stretch>
        </p:blipFill>
        <p:spPr>
          <a:xfrm>
            <a:off x="5263661" y="3002544"/>
            <a:ext cx="1664677" cy="2025857"/>
          </a:xfrm>
          <a:prstGeom prst="rect">
            <a:avLst/>
          </a:prstGeom>
        </p:spPr>
      </p:pic>
      <p:sp>
        <p:nvSpPr>
          <p:cNvPr id="7" name="WordArt 4">
            <a:extLst>
              <a:ext uri="{FF2B5EF4-FFF2-40B4-BE49-F238E27FC236}">
                <a16:creationId xmlns:a16="http://schemas.microsoft.com/office/drawing/2014/main" id="{CE50A6B6-EDB7-F35F-F7B6-8B4E84B7C7EF}"/>
              </a:ext>
            </a:extLst>
          </p:cNvPr>
          <p:cNvSpPr>
            <a:spLocks noChangeArrowheads="1" noChangeShapeType="1" noTextEdit="1"/>
          </p:cNvSpPr>
          <p:nvPr/>
        </p:nvSpPr>
        <p:spPr bwMode="auto">
          <a:xfrm>
            <a:off x="706164" y="5981080"/>
            <a:ext cx="2171700" cy="4953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scene3d>
              <a:camera prst="legacyPerspectiveBottomRight">
                <a:rot lat="0" lon="21239999" rev="0"/>
              </a:camera>
              <a:lightRig rig="legacyHarsh3" dir="l"/>
            </a:scene3d>
            <a:sp3d extrusionH="430200" prstMaterial="legacyMatte">
              <a:extrusionClr>
                <a:srgbClr val="C0C0C0"/>
              </a:extrusionClr>
              <a:contourClr>
                <a:srgbClr val="DCEBF5"/>
              </a:contourClr>
            </a:sp3d>
          </a:bodyPr>
          <a:lstStyle/>
          <a:p>
            <a:pPr algn="ctr"/>
            <a:r>
              <a:rPr lang="en-US" sz="3600" kern="10" dirty="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latin typeface="Arial Black" panose="020B0604020202020204" pitchFamily="34" charset="0"/>
                <a:cs typeface="Arial Black" panose="020B0604020202020204" pitchFamily="34" charset="0"/>
              </a:rPr>
              <a:t>For Churches 125+</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A15F87FB-A876-B836-4FCC-B21947F9D0D6}"/>
              </a:ext>
            </a:extLst>
          </p:cNvPr>
          <p:cNvSpPr>
            <a:spLocks noGrp="1" noChangeArrowheads="1"/>
          </p:cNvSpPr>
          <p:nvPr>
            <p:ph type="title"/>
          </p:nvPr>
        </p:nvSpPr>
        <p:spPr/>
        <p:txBody>
          <a:bodyPr>
            <a:normAutofit/>
          </a:bodyPr>
          <a:lstStyle/>
          <a:p>
            <a:r>
              <a:rPr lang="en-US" altLang="en-US" b="1" dirty="0">
                <a:solidFill>
                  <a:srgbClr val="FFFF00"/>
                </a:solidFill>
              </a:rPr>
              <a:t>The Differences Between Heritage Churches &amp; Healthy Churches</a:t>
            </a:r>
          </a:p>
        </p:txBody>
      </p:sp>
      <p:sp>
        <p:nvSpPr>
          <p:cNvPr id="2" name="Content Placeholder 1">
            <a:extLst>
              <a:ext uri="{FF2B5EF4-FFF2-40B4-BE49-F238E27FC236}">
                <a16:creationId xmlns:a16="http://schemas.microsoft.com/office/drawing/2014/main" id="{11870075-9476-A9A6-592D-1A3DA46961D9}"/>
              </a:ext>
            </a:extLst>
          </p:cNvPr>
          <p:cNvSpPr>
            <a:spLocks noGrp="1"/>
          </p:cNvSpPr>
          <p:nvPr>
            <p:ph idx="1"/>
          </p:nvPr>
        </p:nvSpPr>
        <p:spPr/>
        <p:txBody>
          <a:bodyPr>
            <a:noAutofit/>
          </a:bodyPr>
          <a:lstStyle/>
          <a:p>
            <a:pPr marL="0" indent="0">
              <a:buNone/>
            </a:pPr>
            <a:r>
              <a:rPr lang="en-US" sz="3200" b="1" dirty="0">
                <a:solidFill>
                  <a:srgbClr val="FFFF00"/>
                </a:solidFill>
              </a:rPr>
              <a:t>Heritage Churches</a:t>
            </a:r>
          </a:p>
          <a:p>
            <a:pPr marL="0" indent="0">
              <a:buNone/>
            </a:pPr>
            <a:endParaRPr lang="en-US" sz="3200" b="1" dirty="0">
              <a:solidFill>
                <a:srgbClr val="FFFF00"/>
              </a:solidFill>
            </a:endParaRPr>
          </a:p>
          <a:p>
            <a:r>
              <a:rPr lang="en-US" sz="3200" b="1" dirty="0">
                <a:solidFill>
                  <a:srgbClr val="FFFF00"/>
                </a:solidFill>
              </a:rPr>
              <a:t>Emphasize raising money</a:t>
            </a:r>
          </a:p>
          <a:p>
            <a:r>
              <a:rPr lang="en-US" sz="3200" b="1" dirty="0">
                <a:solidFill>
                  <a:srgbClr val="FFFF00"/>
                </a:solidFill>
              </a:rPr>
              <a:t>Talk about church work</a:t>
            </a:r>
          </a:p>
          <a:p>
            <a:r>
              <a:rPr lang="en-US" sz="3200" b="1" dirty="0">
                <a:solidFill>
                  <a:srgbClr val="FFFF00"/>
                </a:solidFill>
              </a:rPr>
              <a:t>Discuss internal needs</a:t>
            </a:r>
          </a:p>
          <a:p>
            <a:r>
              <a:rPr lang="en-US" sz="3200" b="1" dirty="0">
                <a:solidFill>
                  <a:srgbClr val="FFFF00"/>
                </a:solidFill>
              </a:rPr>
              <a:t>Emphasize loyalty to the institution</a:t>
            </a:r>
          </a:p>
          <a:p>
            <a:r>
              <a:rPr lang="en-US" sz="3200" b="1" dirty="0">
                <a:solidFill>
                  <a:srgbClr val="FFFF00"/>
                </a:solidFill>
              </a:rPr>
              <a:t>Have information-oriented faith</a:t>
            </a:r>
          </a:p>
          <a:p>
            <a:r>
              <a:rPr lang="en-US" sz="3200" b="1" dirty="0">
                <a:solidFill>
                  <a:srgbClr val="FFFF00"/>
                </a:solidFill>
              </a:rPr>
              <a:t>Are concerned with perpetuating a heritage</a:t>
            </a:r>
          </a:p>
        </p:txBody>
      </p:sp>
      <p:pic>
        <p:nvPicPr>
          <p:cNvPr id="3" name="Picture 2">
            <a:extLst>
              <a:ext uri="{FF2B5EF4-FFF2-40B4-BE49-F238E27FC236}">
                <a16:creationId xmlns:a16="http://schemas.microsoft.com/office/drawing/2014/main" id="{C09BAD73-A9EA-AA74-8498-2F175FA5F5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66472" y="3780909"/>
            <a:ext cx="1687328" cy="25309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364707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6B7A3E56-B1DA-9DE5-EAA4-8D2A212AD5A2}"/>
              </a:ext>
            </a:extLst>
          </p:cNvPr>
          <p:cNvSpPr>
            <a:spLocks noGrp="1" noChangeArrowheads="1"/>
          </p:cNvSpPr>
          <p:nvPr>
            <p:ph type="title"/>
          </p:nvPr>
        </p:nvSpPr>
        <p:spPr/>
        <p:txBody>
          <a:bodyPr/>
          <a:lstStyle/>
          <a:p>
            <a:pPr algn="ctr"/>
            <a:r>
              <a:rPr lang="en-US" altLang="en-US" b="1" dirty="0">
                <a:solidFill>
                  <a:srgbClr val="FFFF00"/>
                </a:solidFill>
                <a:latin typeface="Tahoma" panose="020B0604030504040204" pitchFamily="34" charset="0"/>
              </a:rPr>
              <a:t>ELEVEN STRENGTHS OF CHURCHES APPROACHING 125 PARTICIPANTS</a:t>
            </a:r>
          </a:p>
        </p:txBody>
      </p:sp>
      <p:sp>
        <p:nvSpPr>
          <p:cNvPr id="17411" name="Rectangle 3">
            <a:extLst>
              <a:ext uri="{FF2B5EF4-FFF2-40B4-BE49-F238E27FC236}">
                <a16:creationId xmlns:a16="http://schemas.microsoft.com/office/drawing/2014/main" id="{C01F599D-BF14-DEA3-D5C4-D1EF08E627AD}"/>
              </a:ext>
            </a:extLst>
          </p:cNvPr>
          <p:cNvSpPr>
            <a:spLocks noGrp="1" noChangeArrowheads="1"/>
          </p:cNvSpPr>
          <p:nvPr>
            <p:ph idx="1"/>
          </p:nvPr>
        </p:nvSpPr>
        <p:spPr>
          <a:xfrm>
            <a:off x="838200" y="2252545"/>
            <a:ext cx="10515600" cy="3924417"/>
          </a:xfrm>
        </p:spPr>
        <p:txBody>
          <a:bodyPr>
            <a:normAutofit/>
          </a:bodyPr>
          <a:lstStyle/>
          <a:p>
            <a:r>
              <a:rPr lang="en-US" altLang="en-US" sz="3600" b="1" dirty="0">
                <a:solidFill>
                  <a:srgbClr val="FFFF00"/>
                </a:solidFill>
                <a:latin typeface="Tahoma" panose="020B0604030504040204" pitchFamily="34" charset="0"/>
              </a:rPr>
              <a:t>ADDITIONAL PROPERTY AVAILABLE FOR FUTURE EXPANSION</a:t>
            </a:r>
          </a:p>
          <a:p>
            <a:r>
              <a:rPr lang="en-US" altLang="en-US" sz="3600" b="1" dirty="0">
                <a:solidFill>
                  <a:srgbClr val="FFFF00"/>
                </a:solidFill>
                <a:latin typeface="Tahoma" panose="020B0604030504040204" pitchFamily="34" charset="0"/>
              </a:rPr>
              <a:t>THREE ENTRANCE POINTS OR MORE</a:t>
            </a:r>
          </a:p>
          <a:p>
            <a:r>
              <a:rPr lang="en-US" altLang="en-US" sz="3600" b="1" dirty="0">
                <a:solidFill>
                  <a:srgbClr val="FFFF00"/>
                </a:solidFill>
                <a:latin typeface="Tahoma" panose="020B0604030504040204" pitchFamily="34" charset="0"/>
              </a:rPr>
              <a:t>A MINDSET AMONG LAITY FOR GROWTH</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ED78CD-0D65-FDE9-E78B-CDC0F862218D}"/>
              </a:ext>
            </a:extLst>
          </p:cNvPr>
          <p:cNvSpPr>
            <a:spLocks noGrp="1"/>
          </p:cNvSpPr>
          <p:nvPr>
            <p:ph type="title"/>
          </p:nvPr>
        </p:nvSpPr>
        <p:spPr/>
        <p:txBody>
          <a:bodyPr>
            <a:normAutofit/>
          </a:bodyPr>
          <a:lstStyle/>
          <a:p>
            <a:pPr algn="ctr"/>
            <a:r>
              <a:rPr lang="en-US" b="1" dirty="0">
                <a:solidFill>
                  <a:srgbClr val="FFFF00"/>
                </a:solidFill>
              </a:rPr>
              <a:t>OBSTACLES FOR CHURCHES APPROACHING 125 PARTICIPANTS</a:t>
            </a:r>
          </a:p>
        </p:txBody>
      </p:sp>
      <p:pic>
        <p:nvPicPr>
          <p:cNvPr id="1026" name="Picture 2">
            <a:extLst>
              <a:ext uri="{FF2B5EF4-FFF2-40B4-BE49-F238E27FC236}">
                <a16:creationId xmlns:a16="http://schemas.microsoft.com/office/drawing/2014/main" id="{11BC25BF-7A20-E353-98E3-172FB473FC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4948" y="1816817"/>
            <a:ext cx="8962103" cy="50411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22324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AC61A8-9463-2FCD-3455-0C0E203EBD8B}"/>
              </a:ext>
            </a:extLst>
          </p:cNvPr>
          <p:cNvSpPr>
            <a:spLocks noGrp="1"/>
          </p:cNvSpPr>
          <p:nvPr>
            <p:ph type="title"/>
          </p:nvPr>
        </p:nvSpPr>
        <p:spPr>
          <a:xfrm>
            <a:off x="838200" y="23223"/>
            <a:ext cx="10515600" cy="1325563"/>
          </a:xfrm>
        </p:spPr>
        <p:txBody>
          <a:bodyPr/>
          <a:lstStyle/>
          <a:p>
            <a:pPr algn="ctr"/>
            <a:r>
              <a:rPr lang="en-US" b="1" dirty="0">
                <a:solidFill>
                  <a:srgbClr val="FFFF00"/>
                </a:solidFill>
              </a:rPr>
              <a:t>O.B.S.T.A.C.L.E.S. ARE…</a:t>
            </a:r>
          </a:p>
        </p:txBody>
      </p:sp>
      <p:sp>
        <p:nvSpPr>
          <p:cNvPr id="3" name="Content Placeholder 2">
            <a:extLst>
              <a:ext uri="{FF2B5EF4-FFF2-40B4-BE49-F238E27FC236}">
                <a16:creationId xmlns:a16="http://schemas.microsoft.com/office/drawing/2014/main" id="{9C6F2A2D-41B7-2AE3-6B4E-38BDBE4A4D8F}"/>
              </a:ext>
            </a:extLst>
          </p:cNvPr>
          <p:cNvSpPr>
            <a:spLocks noGrp="1"/>
          </p:cNvSpPr>
          <p:nvPr>
            <p:ph idx="1"/>
          </p:nvPr>
        </p:nvSpPr>
        <p:spPr>
          <a:xfrm>
            <a:off x="1430594" y="1106129"/>
            <a:ext cx="9701980" cy="5728647"/>
          </a:xfrm>
        </p:spPr>
        <p:txBody>
          <a:bodyPr/>
          <a:lstStyle/>
          <a:p>
            <a:pPr marL="0" indent="0">
              <a:buNone/>
            </a:pPr>
            <a:r>
              <a:rPr lang="en-US" sz="3200" b="1" dirty="0">
                <a:solidFill>
                  <a:schemeClr val="bg1"/>
                </a:solidFill>
              </a:rPr>
              <a:t>O</a:t>
            </a:r>
            <a:r>
              <a:rPr lang="en-US" sz="3200" b="1" dirty="0">
                <a:solidFill>
                  <a:srgbClr val="FFFF00"/>
                </a:solidFill>
              </a:rPr>
              <a:t>PPORTUNITIES to</a:t>
            </a:r>
          </a:p>
          <a:p>
            <a:pPr marL="0" indent="0">
              <a:buNone/>
            </a:pPr>
            <a:r>
              <a:rPr lang="en-US" sz="3200" b="1" dirty="0">
                <a:solidFill>
                  <a:schemeClr val="bg1"/>
                </a:solidFill>
              </a:rPr>
              <a:t>B</a:t>
            </a:r>
            <a:r>
              <a:rPr lang="en-US" sz="3200" b="1" dirty="0">
                <a:solidFill>
                  <a:srgbClr val="FFFF00"/>
                </a:solidFill>
              </a:rPr>
              <a:t>UILD</a:t>
            </a:r>
          </a:p>
          <a:p>
            <a:pPr marL="0" indent="0">
              <a:buNone/>
            </a:pPr>
            <a:r>
              <a:rPr lang="en-US" sz="3200" b="1" dirty="0">
                <a:solidFill>
                  <a:schemeClr val="bg1"/>
                </a:solidFill>
              </a:rPr>
              <a:t>S</a:t>
            </a:r>
            <a:r>
              <a:rPr lang="en-US" sz="3200" b="1" dirty="0">
                <a:solidFill>
                  <a:srgbClr val="FFFF00"/>
                </a:solidFill>
              </a:rPr>
              <a:t>TRATEGIES and</a:t>
            </a:r>
          </a:p>
          <a:p>
            <a:pPr marL="0" indent="0">
              <a:buNone/>
            </a:pPr>
            <a:r>
              <a:rPr lang="en-US" sz="3200" b="1" dirty="0">
                <a:solidFill>
                  <a:schemeClr val="bg1"/>
                </a:solidFill>
              </a:rPr>
              <a:t>T</a:t>
            </a:r>
            <a:r>
              <a:rPr lang="en-US" sz="3200" b="1" dirty="0">
                <a:solidFill>
                  <a:srgbClr val="FFFF00"/>
                </a:solidFill>
              </a:rPr>
              <a:t>ECHNIQUES that</a:t>
            </a:r>
          </a:p>
          <a:p>
            <a:pPr marL="0" indent="0">
              <a:buNone/>
            </a:pPr>
            <a:r>
              <a:rPr lang="en-US" sz="3200" b="1" dirty="0">
                <a:solidFill>
                  <a:schemeClr val="bg1"/>
                </a:solidFill>
              </a:rPr>
              <a:t>A</a:t>
            </a:r>
            <a:r>
              <a:rPr lang="en-US" sz="3200" b="1" dirty="0">
                <a:solidFill>
                  <a:srgbClr val="FFFF00"/>
                </a:solidFill>
              </a:rPr>
              <a:t>DVANCE your</a:t>
            </a:r>
          </a:p>
          <a:p>
            <a:pPr marL="0" indent="0">
              <a:buNone/>
            </a:pPr>
            <a:r>
              <a:rPr lang="en-US" sz="3200" b="1" dirty="0">
                <a:solidFill>
                  <a:schemeClr val="bg1"/>
                </a:solidFill>
              </a:rPr>
              <a:t>C</a:t>
            </a:r>
            <a:r>
              <a:rPr lang="en-US" sz="3200" b="1" dirty="0">
                <a:solidFill>
                  <a:srgbClr val="FFFF00"/>
                </a:solidFill>
              </a:rPr>
              <a:t>APABILITIES and</a:t>
            </a:r>
          </a:p>
          <a:p>
            <a:pPr marL="0" indent="0">
              <a:buNone/>
            </a:pPr>
            <a:r>
              <a:rPr lang="en-US" sz="3200" b="1" dirty="0">
                <a:solidFill>
                  <a:schemeClr val="bg1"/>
                </a:solidFill>
              </a:rPr>
              <a:t>L</a:t>
            </a:r>
            <a:r>
              <a:rPr lang="en-US" sz="3200" b="1" dirty="0">
                <a:solidFill>
                  <a:srgbClr val="FFFF00"/>
                </a:solidFill>
              </a:rPr>
              <a:t>EAD you into</a:t>
            </a:r>
          </a:p>
          <a:p>
            <a:pPr marL="0" indent="0">
              <a:buNone/>
            </a:pPr>
            <a:r>
              <a:rPr lang="en-US" sz="3200" b="1" dirty="0">
                <a:solidFill>
                  <a:schemeClr val="bg1"/>
                </a:solidFill>
              </a:rPr>
              <a:t>E</a:t>
            </a:r>
            <a:r>
              <a:rPr lang="en-US" sz="3200" b="1" dirty="0">
                <a:solidFill>
                  <a:srgbClr val="FFFF00"/>
                </a:solidFill>
              </a:rPr>
              <a:t>FFECTIVE</a:t>
            </a:r>
          </a:p>
          <a:p>
            <a:pPr marL="0" indent="0">
              <a:buNone/>
            </a:pPr>
            <a:r>
              <a:rPr lang="en-US" sz="3200" b="1" dirty="0">
                <a:solidFill>
                  <a:schemeClr val="bg1"/>
                </a:solidFill>
              </a:rPr>
              <a:t>S</a:t>
            </a:r>
            <a:r>
              <a:rPr lang="en-US" sz="3200" b="1" dirty="0">
                <a:solidFill>
                  <a:srgbClr val="FFFF00"/>
                </a:solidFill>
              </a:rPr>
              <a:t>OLUTIONS</a:t>
            </a:r>
          </a:p>
          <a:p>
            <a:pPr marL="0" indent="0">
              <a:buNone/>
            </a:pPr>
            <a:endParaRPr lang="en-US" dirty="0"/>
          </a:p>
        </p:txBody>
      </p:sp>
    </p:spTree>
    <p:extLst>
      <p:ext uri="{BB962C8B-B14F-4D97-AF65-F5344CB8AC3E}">
        <p14:creationId xmlns:p14="http://schemas.microsoft.com/office/powerpoint/2010/main" val="52019530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1026">
            <a:extLst>
              <a:ext uri="{FF2B5EF4-FFF2-40B4-BE49-F238E27FC236}">
                <a16:creationId xmlns:a16="http://schemas.microsoft.com/office/drawing/2014/main" id="{DD413ADC-30EC-E286-3B83-BA3B1A1CC318}"/>
              </a:ext>
            </a:extLst>
          </p:cNvPr>
          <p:cNvSpPr>
            <a:spLocks noGrp="1" noChangeArrowheads="1"/>
          </p:cNvSpPr>
          <p:nvPr>
            <p:ph type="title"/>
          </p:nvPr>
        </p:nvSpPr>
        <p:spPr/>
        <p:txBody>
          <a:bodyPr/>
          <a:lstStyle/>
          <a:p>
            <a:pPr algn="ctr"/>
            <a:r>
              <a:rPr lang="en-US" altLang="en-US" b="1" dirty="0">
                <a:solidFill>
                  <a:srgbClr val="FFFF00"/>
                </a:solidFill>
                <a:latin typeface="Tahoma" panose="020B0604030504040204" pitchFamily="34" charset="0"/>
              </a:rPr>
              <a:t>SIX OBSTACLES OF CHURCHES APPROACHING 125 PARTICIPANTS</a:t>
            </a:r>
          </a:p>
        </p:txBody>
      </p:sp>
      <p:sp>
        <p:nvSpPr>
          <p:cNvPr id="19459" name="Rectangle 1027">
            <a:extLst>
              <a:ext uri="{FF2B5EF4-FFF2-40B4-BE49-F238E27FC236}">
                <a16:creationId xmlns:a16="http://schemas.microsoft.com/office/drawing/2014/main" id="{AB534947-B87E-1B5F-7191-529E0507C2B7}"/>
              </a:ext>
            </a:extLst>
          </p:cNvPr>
          <p:cNvSpPr>
            <a:spLocks noGrp="1" noChangeArrowheads="1"/>
          </p:cNvSpPr>
          <p:nvPr>
            <p:ph idx="1"/>
          </p:nvPr>
        </p:nvSpPr>
        <p:spPr>
          <a:xfrm>
            <a:off x="838200" y="2096429"/>
            <a:ext cx="10515600" cy="4080534"/>
          </a:xfrm>
        </p:spPr>
        <p:txBody>
          <a:bodyPr>
            <a:normAutofit/>
          </a:bodyPr>
          <a:lstStyle/>
          <a:p>
            <a:r>
              <a:rPr lang="en-US" altLang="en-US" sz="3600" b="1" dirty="0">
                <a:solidFill>
                  <a:srgbClr val="FFFF00"/>
                </a:solidFill>
                <a:latin typeface="Tahoma" panose="020B0604030504040204" pitchFamily="34" charset="0"/>
              </a:rPr>
              <a:t>THE OBSTACLE OF AGE</a:t>
            </a:r>
          </a:p>
          <a:p>
            <a:r>
              <a:rPr lang="en-US" altLang="en-US" sz="3600" b="1" dirty="0">
                <a:solidFill>
                  <a:srgbClr val="FFFF00"/>
                </a:solidFill>
                <a:latin typeface="Tahoma" panose="020B0604030504040204" pitchFamily="34" charset="0"/>
              </a:rPr>
              <a:t>THE OBSTACLE OF ONE PROFESSIONAL STAFF MEMBER</a:t>
            </a:r>
          </a:p>
          <a:p>
            <a:r>
              <a:rPr lang="en-US" altLang="en-US" sz="3600" b="1" dirty="0">
                <a:solidFill>
                  <a:srgbClr val="FFFF00"/>
                </a:solidFill>
                <a:latin typeface="Tahoma" panose="020B0604030504040204" pitchFamily="34" charset="0"/>
              </a:rPr>
              <a:t>THE OBSTACLE OF COMPLETELY FILLED BUILDINGS</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2B4A9D78-67BD-B9E5-E5C1-CD3DB468B7D2}"/>
              </a:ext>
            </a:extLst>
          </p:cNvPr>
          <p:cNvSpPr>
            <a:spLocks noGrp="1" noChangeArrowheads="1"/>
          </p:cNvSpPr>
          <p:nvPr>
            <p:ph type="title"/>
          </p:nvPr>
        </p:nvSpPr>
        <p:spPr/>
        <p:txBody>
          <a:bodyPr/>
          <a:lstStyle/>
          <a:p>
            <a:pPr algn="ctr"/>
            <a:r>
              <a:rPr lang="en-US" altLang="en-US" b="1" dirty="0">
                <a:solidFill>
                  <a:srgbClr val="FFFF00"/>
                </a:solidFill>
                <a:latin typeface="Tahoma" panose="020B0604030504040204" pitchFamily="34" charset="0"/>
              </a:rPr>
              <a:t>SIX OBSTACLES OF CHURCHES APPROACHING 125 PARTICIPANTS</a:t>
            </a:r>
          </a:p>
        </p:txBody>
      </p:sp>
      <p:sp>
        <p:nvSpPr>
          <p:cNvPr id="18435" name="Rectangle 3">
            <a:extLst>
              <a:ext uri="{FF2B5EF4-FFF2-40B4-BE49-F238E27FC236}">
                <a16:creationId xmlns:a16="http://schemas.microsoft.com/office/drawing/2014/main" id="{E1881F92-E8D3-EAAB-07EC-8576C07A7E4D}"/>
              </a:ext>
            </a:extLst>
          </p:cNvPr>
          <p:cNvSpPr>
            <a:spLocks noGrp="1" noChangeArrowheads="1"/>
          </p:cNvSpPr>
          <p:nvPr>
            <p:ph idx="1"/>
          </p:nvPr>
        </p:nvSpPr>
        <p:spPr>
          <a:xfrm>
            <a:off x="838200" y="2185639"/>
            <a:ext cx="10515600" cy="3991324"/>
          </a:xfrm>
        </p:spPr>
        <p:txBody>
          <a:bodyPr>
            <a:normAutofit/>
          </a:bodyPr>
          <a:lstStyle/>
          <a:p>
            <a:r>
              <a:rPr lang="en-US" altLang="en-US" sz="3600" b="1" dirty="0">
                <a:solidFill>
                  <a:srgbClr val="FFFF00"/>
                </a:solidFill>
                <a:latin typeface="Tahoma" panose="020B0604030504040204" pitchFamily="34" charset="0"/>
              </a:rPr>
              <a:t>THE OBSTACLE OF NON-FUNCTIONAL CHILDREN’S AND YOUTH PROGRAMS</a:t>
            </a:r>
          </a:p>
          <a:p>
            <a:r>
              <a:rPr lang="en-US" altLang="en-US" sz="3600" b="1" dirty="0">
                <a:solidFill>
                  <a:srgbClr val="FFFF00"/>
                </a:solidFill>
                <a:latin typeface="Tahoma" panose="020B0604030504040204" pitchFamily="34" charset="0"/>
              </a:rPr>
              <a:t>THE OBSTACLE OF TWO ENTRANCE POINTS</a:t>
            </a:r>
          </a:p>
          <a:p>
            <a:r>
              <a:rPr lang="en-US" altLang="en-US" sz="3600" b="1" dirty="0">
                <a:solidFill>
                  <a:srgbClr val="FFFF00"/>
                </a:solidFill>
                <a:latin typeface="Tahoma" panose="020B0604030504040204" pitchFamily="34" charset="0"/>
              </a:rPr>
              <a:t>THE OBSTACLE OF ORGANIZATIONAL STRUCTURE</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F22178-9D08-AE83-B539-AA398A73772F}"/>
              </a:ext>
            </a:extLst>
          </p:cNvPr>
          <p:cNvSpPr>
            <a:spLocks noGrp="1"/>
          </p:cNvSpPr>
          <p:nvPr>
            <p:ph type="title"/>
          </p:nvPr>
        </p:nvSpPr>
        <p:spPr/>
        <p:txBody>
          <a:bodyPr>
            <a:normAutofit/>
          </a:bodyPr>
          <a:lstStyle/>
          <a:p>
            <a:pPr algn="ctr"/>
            <a:r>
              <a:rPr lang="en-US" altLang="en-US" sz="4800" b="1" dirty="0">
                <a:solidFill>
                  <a:srgbClr val="FFFF00"/>
                </a:solidFill>
              </a:rPr>
              <a:t>Revitalizing the 125 Participant Church</a:t>
            </a:r>
            <a:endParaRPr lang="en-US" sz="4800" dirty="0"/>
          </a:p>
        </p:txBody>
      </p:sp>
      <p:sp>
        <p:nvSpPr>
          <p:cNvPr id="3" name="Content Placeholder 2">
            <a:extLst>
              <a:ext uri="{FF2B5EF4-FFF2-40B4-BE49-F238E27FC236}">
                <a16:creationId xmlns:a16="http://schemas.microsoft.com/office/drawing/2014/main" id="{A3CF1D15-01A4-A59D-DB59-8246208D5C28}"/>
              </a:ext>
            </a:extLst>
          </p:cNvPr>
          <p:cNvSpPr>
            <a:spLocks noGrp="1"/>
          </p:cNvSpPr>
          <p:nvPr>
            <p:ph idx="1"/>
          </p:nvPr>
        </p:nvSpPr>
        <p:spPr/>
        <p:txBody>
          <a:bodyPr/>
          <a:lstStyle/>
          <a:p>
            <a:pPr marL="0" indent="0" algn="ctr">
              <a:buNone/>
            </a:pPr>
            <a:r>
              <a:rPr lang="en-US" b="1" dirty="0">
                <a:solidFill>
                  <a:srgbClr val="FFFF00"/>
                </a:solidFill>
              </a:rPr>
              <a:t>ISSUES TO CONFRONT AT THE 125 BARRIER</a:t>
            </a:r>
          </a:p>
          <a:p>
            <a:pPr marL="0" indent="0">
              <a:buNone/>
            </a:pPr>
            <a:r>
              <a:rPr lang="en-US" dirty="0"/>
              <a:t> </a:t>
            </a:r>
          </a:p>
          <a:p>
            <a:pPr marL="0" indent="0">
              <a:buNone/>
            </a:pPr>
            <a:r>
              <a:rPr lang="en-US" sz="3600" b="1" dirty="0">
                <a:solidFill>
                  <a:srgbClr val="FFFF00"/>
                </a:solidFill>
              </a:rPr>
              <a:t>The 125 barrier has a different set of issues than the 35 and the 75 barriers. With minor adjustments, attendance can grow from 35 to 75. Growing beyond the 125 barrier requires major adjustments in eleven areas:</a:t>
            </a:r>
          </a:p>
          <a:p>
            <a:pPr marL="0" indent="0">
              <a:buNone/>
            </a:pPr>
            <a:r>
              <a:rPr lang="en-US" sz="1600" dirty="0">
                <a:solidFill>
                  <a:srgbClr val="FFFF00"/>
                </a:solidFill>
              </a:rPr>
              <a:t>Fowler.</a:t>
            </a:r>
          </a:p>
          <a:p>
            <a:pPr marL="0" indent="0">
              <a:buNone/>
            </a:pPr>
            <a:endParaRPr lang="en-US" dirty="0"/>
          </a:p>
        </p:txBody>
      </p:sp>
    </p:spTree>
    <p:extLst>
      <p:ext uri="{BB962C8B-B14F-4D97-AF65-F5344CB8AC3E}">
        <p14:creationId xmlns:p14="http://schemas.microsoft.com/office/powerpoint/2010/main" val="143697368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1026">
            <a:extLst>
              <a:ext uri="{FF2B5EF4-FFF2-40B4-BE49-F238E27FC236}">
                <a16:creationId xmlns:a16="http://schemas.microsoft.com/office/drawing/2014/main" id="{C90C23F5-8E09-F5B5-0D29-989F838653B0}"/>
              </a:ext>
            </a:extLst>
          </p:cNvPr>
          <p:cNvSpPr>
            <a:spLocks noGrp="1" noChangeArrowheads="1"/>
          </p:cNvSpPr>
          <p:nvPr>
            <p:ph type="title"/>
          </p:nvPr>
        </p:nvSpPr>
        <p:spPr>
          <a:xfrm>
            <a:off x="2209800" y="304800"/>
            <a:ext cx="7772400" cy="1447800"/>
          </a:xfrm>
        </p:spPr>
        <p:txBody>
          <a:bodyPr/>
          <a:lstStyle/>
          <a:p>
            <a:pPr algn="ctr"/>
            <a:r>
              <a:rPr lang="en-US" altLang="en-US" b="1" dirty="0">
                <a:solidFill>
                  <a:srgbClr val="FFFF00"/>
                </a:solidFill>
                <a:latin typeface="Tahoma" panose="020B0604030504040204" pitchFamily="34" charset="0"/>
              </a:rPr>
              <a:t>ISSUES TO CONFRONT AT THE 125 BARRIER</a:t>
            </a:r>
          </a:p>
        </p:txBody>
      </p:sp>
      <p:sp>
        <p:nvSpPr>
          <p:cNvPr id="23555" name="Rectangle 1027">
            <a:extLst>
              <a:ext uri="{FF2B5EF4-FFF2-40B4-BE49-F238E27FC236}">
                <a16:creationId xmlns:a16="http://schemas.microsoft.com/office/drawing/2014/main" id="{A5D7FDC1-CAF4-EB2F-F0B4-EAA42F6139AC}"/>
              </a:ext>
            </a:extLst>
          </p:cNvPr>
          <p:cNvSpPr>
            <a:spLocks noGrp="1" noChangeArrowheads="1"/>
          </p:cNvSpPr>
          <p:nvPr>
            <p:ph type="body" sz="half" idx="1"/>
          </p:nvPr>
        </p:nvSpPr>
        <p:spPr>
          <a:xfrm>
            <a:off x="1905000" y="1981200"/>
            <a:ext cx="4114800" cy="4114800"/>
          </a:xfrm>
        </p:spPr>
        <p:txBody>
          <a:bodyPr>
            <a:normAutofit/>
          </a:bodyPr>
          <a:lstStyle/>
          <a:p>
            <a:r>
              <a:rPr lang="en-US" altLang="en-US" sz="3200" b="1" dirty="0">
                <a:solidFill>
                  <a:srgbClr val="FFFF00"/>
                </a:solidFill>
                <a:latin typeface="Tahoma" panose="020B0604030504040204" pitchFamily="34" charset="0"/>
              </a:rPr>
              <a:t>PROGRAMMING										</a:t>
            </a:r>
          </a:p>
          <a:p>
            <a:r>
              <a:rPr lang="en-US" altLang="en-US" sz="3200" b="1" dirty="0">
                <a:solidFill>
                  <a:srgbClr val="FFFF00"/>
                </a:solidFill>
                <a:latin typeface="Tahoma" panose="020B0604030504040204" pitchFamily="34" charset="0"/>
              </a:rPr>
              <a:t>ENTRANCE POINTS</a:t>
            </a:r>
          </a:p>
        </p:txBody>
      </p:sp>
      <p:graphicFrame>
        <p:nvGraphicFramePr>
          <p:cNvPr id="23560" name="Object 1032">
            <a:hlinkClick r:id="" action="ppaction://ole?verb=0"/>
            <a:extLst>
              <a:ext uri="{FF2B5EF4-FFF2-40B4-BE49-F238E27FC236}">
                <a16:creationId xmlns:a16="http://schemas.microsoft.com/office/drawing/2014/main" id="{55FF711F-F83C-92DB-3A93-C3A5C58C458E}"/>
              </a:ext>
            </a:extLst>
          </p:cNvPr>
          <p:cNvGraphicFramePr>
            <a:graphicFrameLocks noGrp="1"/>
          </p:cNvGraphicFramePr>
          <p:nvPr>
            <p:ph type="clipArt" sz="half" idx="2"/>
            <p:extLst>
              <p:ext uri="{D42A27DB-BD31-4B8C-83A1-F6EECF244321}">
                <p14:modId xmlns:p14="http://schemas.microsoft.com/office/powerpoint/2010/main" val="1106367430"/>
              </p:ext>
            </p:extLst>
          </p:nvPr>
        </p:nvGraphicFramePr>
        <p:xfrm>
          <a:off x="7889081" y="1930555"/>
          <a:ext cx="4186238" cy="4591050"/>
        </p:xfrm>
        <a:graphic>
          <a:graphicData uri="http://schemas.openxmlformats.org/presentationml/2006/ole">
            <mc:AlternateContent xmlns:mc="http://schemas.openxmlformats.org/markup-compatibility/2006">
              <mc:Choice xmlns:v="urn:schemas-microsoft-com:vml" Requires="v">
                <p:oleObj name="Clip" r:id="rId3" imgW="19977100" imgH="21018500" progId="MS_ClipArt_Gallery.2">
                  <p:embed/>
                </p:oleObj>
              </mc:Choice>
              <mc:Fallback>
                <p:oleObj name="Clip" r:id="rId3" imgW="19977100" imgH="21018500" progId="MS_ClipArt_Gallery.2">
                  <p:embed/>
                  <p:pic>
                    <p:nvPicPr>
                      <p:cNvPr id="23560" name="Object 1032">
                        <a:hlinkClick r:id="" action="ppaction://ole?verb=0"/>
                        <a:extLst>
                          <a:ext uri="{FF2B5EF4-FFF2-40B4-BE49-F238E27FC236}">
                            <a16:creationId xmlns:a16="http://schemas.microsoft.com/office/drawing/2014/main" id="{55FF711F-F83C-92DB-3A93-C3A5C58C458E}"/>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89081" y="1930555"/>
                        <a:ext cx="4186238" cy="4591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F22178-9D08-AE83-B539-AA398A73772F}"/>
              </a:ext>
            </a:extLst>
          </p:cNvPr>
          <p:cNvSpPr>
            <a:spLocks noGrp="1"/>
          </p:cNvSpPr>
          <p:nvPr>
            <p:ph type="title"/>
          </p:nvPr>
        </p:nvSpPr>
        <p:spPr/>
        <p:txBody>
          <a:bodyPr>
            <a:normAutofit/>
          </a:bodyPr>
          <a:lstStyle/>
          <a:p>
            <a:pPr algn="ctr"/>
            <a:r>
              <a:rPr lang="en-US" altLang="en-US" sz="4800" b="1" dirty="0">
                <a:solidFill>
                  <a:srgbClr val="FFFF00"/>
                </a:solidFill>
              </a:rPr>
              <a:t>Revitalizing the 125 Participant Church</a:t>
            </a:r>
            <a:endParaRPr lang="en-US" sz="4800" dirty="0"/>
          </a:p>
        </p:txBody>
      </p:sp>
      <p:sp>
        <p:nvSpPr>
          <p:cNvPr id="3" name="Content Placeholder 2">
            <a:extLst>
              <a:ext uri="{FF2B5EF4-FFF2-40B4-BE49-F238E27FC236}">
                <a16:creationId xmlns:a16="http://schemas.microsoft.com/office/drawing/2014/main" id="{A3CF1D15-01A4-A59D-DB59-8246208D5C28}"/>
              </a:ext>
            </a:extLst>
          </p:cNvPr>
          <p:cNvSpPr>
            <a:spLocks noGrp="1"/>
          </p:cNvSpPr>
          <p:nvPr>
            <p:ph idx="1"/>
          </p:nvPr>
        </p:nvSpPr>
        <p:spPr>
          <a:xfrm>
            <a:off x="838200" y="1825625"/>
            <a:ext cx="10515600" cy="4667250"/>
          </a:xfrm>
        </p:spPr>
        <p:txBody>
          <a:bodyPr>
            <a:normAutofit fontScale="92500"/>
          </a:bodyPr>
          <a:lstStyle/>
          <a:p>
            <a:pPr marL="0" indent="0">
              <a:buNone/>
            </a:pPr>
            <a:r>
              <a:rPr lang="en-US" sz="3600" b="1" dirty="0">
                <a:solidFill>
                  <a:srgbClr val="FFFF00"/>
                </a:solidFill>
              </a:rPr>
              <a:t>Programming – </a:t>
            </a:r>
          </a:p>
          <a:p>
            <a:pPr marL="0" indent="0">
              <a:buNone/>
            </a:pPr>
            <a:endParaRPr lang="en-US" sz="3600" b="1" dirty="0">
              <a:solidFill>
                <a:srgbClr val="FFFF00"/>
              </a:solidFill>
            </a:endParaRPr>
          </a:p>
          <a:p>
            <a:pPr marL="0" indent="0">
              <a:buNone/>
            </a:pPr>
            <a:r>
              <a:rPr lang="en-US" sz="3600" b="1" dirty="0">
                <a:solidFill>
                  <a:srgbClr val="FFFF00"/>
                </a:solidFill>
              </a:rPr>
              <a:t>Prior to reaching 125, occasional youth and children activities seemed sufficient to satisfy the fellowship needs. Growing churches provide ministries that meet needs. At this point, the church must offer quality youth and children's ministry to attract new members in the 25-40 age bracket. Single parents look for programs that fill the void created by a missing parent.</a:t>
            </a:r>
          </a:p>
          <a:p>
            <a:endParaRPr lang="en-US" dirty="0"/>
          </a:p>
        </p:txBody>
      </p:sp>
    </p:spTree>
    <p:extLst>
      <p:ext uri="{BB962C8B-B14F-4D97-AF65-F5344CB8AC3E}">
        <p14:creationId xmlns:p14="http://schemas.microsoft.com/office/powerpoint/2010/main" val="14894783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F22178-9D08-AE83-B539-AA398A73772F}"/>
              </a:ext>
            </a:extLst>
          </p:cNvPr>
          <p:cNvSpPr>
            <a:spLocks noGrp="1"/>
          </p:cNvSpPr>
          <p:nvPr>
            <p:ph type="title"/>
          </p:nvPr>
        </p:nvSpPr>
        <p:spPr/>
        <p:txBody>
          <a:bodyPr>
            <a:normAutofit/>
          </a:bodyPr>
          <a:lstStyle/>
          <a:p>
            <a:pPr algn="ctr"/>
            <a:r>
              <a:rPr lang="en-US" altLang="en-US" sz="4800" b="1" dirty="0">
                <a:solidFill>
                  <a:srgbClr val="FFFF00"/>
                </a:solidFill>
              </a:rPr>
              <a:t>Revitalizing the 125 Participant Church</a:t>
            </a:r>
            <a:endParaRPr lang="en-US" sz="4800" dirty="0"/>
          </a:p>
        </p:txBody>
      </p:sp>
      <p:sp>
        <p:nvSpPr>
          <p:cNvPr id="3" name="Content Placeholder 2">
            <a:extLst>
              <a:ext uri="{FF2B5EF4-FFF2-40B4-BE49-F238E27FC236}">
                <a16:creationId xmlns:a16="http://schemas.microsoft.com/office/drawing/2014/main" id="{A3CF1D15-01A4-A59D-DB59-8246208D5C28}"/>
              </a:ext>
            </a:extLst>
          </p:cNvPr>
          <p:cNvSpPr>
            <a:spLocks noGrp="1"/>
          </p:cNvSpPr>
          <p:nvPr>
            <p:ph idx="1"/>
          </p:nvPr>
        </p:nvSpPr>
        <p:spPr>
          <a:xfrm>
            <a:off x="838200" y="1825625"/>
            <a:ext cx="10515600" cy="4667250"/>
          </a:xfrm>
        </p:spPr>
        <p:txBody>
          <a:bodyPr>
            <a:normAutofit/>
          </a:bodyPr>
          <a:lstStyle/>
          <a:p>
            <a:pPr marL="0" indent="0">
              <a:buNone/>
            </a:pPr>
            <a:r>
              <a:rPr lang="en-US" sz="3600" b="1" dirty="0">
                <a:solidFill>
                  <a:srgbClr val="FFFF00"/>
                </a:solidFill>
              </a:rPr>
              <a:t>Entrance Points – </a:t>
            </a:r>
          </a:p>
          <a:p>
            <a:pPr marL="0" indent="0">
              <a:buNone/>
            </a:pPr>
            <a:endParaRPr lang="en-US" sz="3600" b="1" dirty="0">
              <a:solidFill>
                <a:srgbClr val="FFFF00"/>
              </a:solidFill>
            </a:endParaRPr>
          </a:p>
          <a:p>
            <a:pPr marL="0" indent="0">
              <a:buNone/>
            </a:pPr>
            <a:r>
              <a:rPr lang="en-US" sz="3600" b="1" dirty="0">
                <a:solidFill>
                  <a:srgbClr val="FFFF00"/>
                </a:solidFill>
              </a:rPr>
              <a:t>Multiple entrance points are required for growing beyond the 125 barrier. An entrance point is a class, group, ministry, or person by which new persons enter the church. To discover existing entrance points, ask the question, "what attracts a first time visitor to the church?"</a:t>
            </a:r>
          </a:p>
        </p:txBody>
      </p:sp>
    </p:spTree>
    <p:extLst>
      <p:ext uri="{BB962C8B-B14F-4D97-AF65-F5344CB8AC3E}">
        <p14:creationId xmlns:p14="http://schemas.microsoft.com/office/powerpoint/2010/main" val="248924411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F22178-9D08-AE83-B539-AA398A73772F}"/>
              </a:ext>
            </a:extLst>
          </p:cNvPr>
          <p:cNvSpPr>
            <a:spLocks noGrp="1"/>
          </p:cNvSpPr>
          <p:nvPr>
            <p:ph type="title"/>
          </p:nvPr>
        </p:nvSpPr>
        <p:spPr/>
        <p:txBody>
          <a:bodyPr>
            <a:normAutofit/>
          </a:bodyPr>
          <a:lstStyle/>
          <a:p>
            <a:pPr algn="ctr"/>
            <a:r>
              <a:rPr lang="en-US" altLang="en-US" sz="4800" b="1" dirty="0">
                <a:solidFill>
                  <a:srgbClr val="FFFF00"/>
                </a:solidFill>
              </a:rPr>
              <a:t>Revitalizing the 125 Participant Church</a:t>
            </a:r>
            <a:endParaRPr lang="en-US" sz="4800" dirty="0"/>
          </a:p>
        </p:txBody>
      </p:sp>
      <p:sp>
        <p:nvSpPr>
          <p:cNvPr id="3" name="Content Placeholder 2">
            <a:extLst>
              <a:ext uri="{FF2B5EF4-FFF2-40B4-BE49-F238E27FC236}">
                <a16:creationId xmlns:a16="http://schemas.microsoft.com/office/drawing/2014/main" id="{A3CF1D15-01A4-A59D-DB59-8246208D5C28}"/>
              </a:ext>
            </a:extLst>
          </p:cNvPr>
          <p:cNvSpPr>
            <a:spLocks noGrp="1"/>
          </p:cNvSpPr>
          <p:nvPr>
            <p:ph idx="1"/>
          </p:nvPr>
        </p:nvSpPr>
        <p:spPr>
          <a:xfrm>
            <a:off x="602167" y="1427356"/>
            <a:ext cx="10928194" cy="5430643"/>
          </a:xfrm>
        </p:spPr>
        <p:txBody>
          <a:bodyPr>
            <a:normAutofit/>
          </a:bodyPr>
          <a:lstStyle/>
          <a:p>
            <a:pPr marL="0" indent="0">
              <a:buNone/>
            </a:pPr>
            <a:r>
              <a:rPr lang="en-US" sz="3200" b="1" dirty="0">
                <a:solidFill>
                  <a:srgbClr val="FFFF00"/>
                </a:solidFill>
              </a:rPr>
              <a:t>Most new members join small churches through two basic entrance points: the worship service and the pastor. Most first time visitors attend the worship service because of contact with the pastor. Later, they may attend Sunday School. The choir is the most closed group in the church.</a:t>
            </a:r>
          </a:p>
          <a:p>
            <a:pPr marL="0" indent="0">
              <a:buNone/>
            </a:pPr>
            <a:r>
              <a:rPr lang="en-US" sz="3200" b="1" dirty="0">
                <a:solidFill>
                  <a:srgbClr val="FFFF00"/>
                </a:solidFill>
              </a:rPr>
              <a:t> </a:t>
            </a:r>
          </a:p>
          <a:p>
            <a:pPr marL="0" indent="0">
              <a:buNone/>
            </a:pPr>
            <a:r>
              <a:rPr lang="en-US" sz="3200" b="1" dirty="0">
                <a:solidFill>
                  <a:srgbClr val="FFFF00"/>
                </a:solidFill>
              </a:rPr>
              <a:t>A church with four entrance points has a better opportunity to attract new members than the church with one or two entrance points. Multiple entrance points meet multiple needs and attract a variety of people.</a:t>
            </a:r>
          </a:p>
          <a:p>
            <a:pPr marL="0" indent="0">
              <a:buNone/>
            </a:pPr>
            <a:endParaRPr lang="en-US" dirty="0"/>
          </a:p>
        </p:txBody>
      </p:sp>
    </p:spTree>
    <p:extLst>
      <p:ext uri="{BB962C8B-B14F-4D97-AF65-F5344CB8AC3E}">
        <p14:creationId xmlns:p14="http://schemas.microsoft.com/office/powerpoint/2010/main" val="24634477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A15F87FB-A876-B836-4FCC-B21947F9D0D6}"/>
              </a:ext>
            </a:extLst>
          </p:cNvPr>
          <p:cNvSpPr>
            <a:spLocks noGrp="1" noChangeArrowheads="1"/>
          </p:cNvSpPr>
          <p:nvPr>
            <p:ph type="title"/>
          </p:nvPr>
        </p:nvSpPr>
        <p:spPr/>
        <p:txBody>
          <a:bodyPr>
            <a:normAutofit/>
          </a:bodyPr>
          <a:lstStyle/>
          <a:p>
            <a:r>
              <a:rPr lang="en-US" altLang="en-US" b="1" dirty="0">
                <a:solidFill>
                  <a:srgbClr val="FFFF00"/>
                </a:solidFill>
              </a:rPr>
              <a:t>The Differences Between Heritage Churches &amp; Healthy Churches</a:t>
            </a:r>
          </a:p>
        </p:txBody>
      </p:sp>
      <p:sp>
        <p:nvSpPr>
          <p:cNvPr id="4" name="Rectangle 1">
            <a:extLst>
              <a:ext uri="{FF2B5EF4-FFF2-40B4-BE49-F238E27FC236}">
                <a16:creationId xmlns:a16="http://schemas.microsoft.com/office/drawing/2014/main" id="{D02F24AB-494E-9723-3A83-A6625F832DA2}"/>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 name="Content Placeholder 5">
            <a:extLst>
              <a:ext uri="{FF2B5EF4-FFF2-40B4-BE49-F238E27FC236}">
                <a16:creationId xmlns:a16="http://schemas.microsoft.com/office/drawing/2014/main" id="{8B9C5C9E-872B-1C21-63C2-683EB5254F59}"/>
              </a:ext>
            </a:extLst>
          </p:cNvPr>
          <p:cNvSpPr>
            <a:spLocks noGrp="1"/>
          </p:cNvSpPr>
          <p:nvPr>
            <p:ph idx="1"/>
          </p:nvPr>
        </p:nvSpPr>
        <p:spPr/>
        <p:txBody>
          <a:bodyPr>
            <a:noAutofit/>
          </a:bodyPr>
          <a:lstStyle/>
          <a:p>
            <a:pPr marL="0" indent="0">
              <a:buNone/>
            </a:pPr>
            <a:r>
              <a:rPr lang="en-US" sz="3200" b="1" dirty="0">
                <a:solidFill>
                  <a:srgbClr val="FFFF00"/>
                </a:solidFill>
              </a:rPr>
              <a:t>Healthy Churches</a:t>
            </a:r>
          </a:p>
          <a:p>
            <a:pPr marL="0" indent="0">
              <a:buNone/>
            </a:pPr>
            <a:endParaRPr lang="en-US" sz="1800" b="1" dirty="0">
              <a:solidFill>
                <a:srgbClr val="FFFF00"/>
              </a:solidFill>
            </a:endParaRPr>
          </a:p>
          <a:p>
            <a:r>
              <a:rPr lang="en-US" sz="3200" b="1" dirty="0">
                <a:solidFill>
                  <a:srgbClr val="FFFF00"/>
                </a:solidFill>
              </a:rPr>
              <a:t>Transform Lives</a:t>
            </a:r>
          </a:p>
          <a:p>
            <a:r>
              <a:rPr lang="en-US" sz="3200" b="1" dirty="0">
                <a:solidFill>
                  <a:srgbClr val="FFFF00"/>
                </a:solidFill>
              </a:rPr>
              <a:t>Have newfound commitment to Jesus Christ</a:t>
            </a:r>
          </a:p>
          <a:p>
            <a:r>
              <a:rPr lang="en-US" sz="3200" b="1" dirty="0">
                <a:solidFill>
                  <a:srgbClr val="FFFF00"/>
                </a:solidFill>
              </a:rPr>
              <a:t>Deploy members into missions/ministry</a:t>
            </a:r>
          </a:p>
          <a:p>
            <a:r>
              <a:rPr lang="en-US" sz="3200" b="1" dirty="0">
                <a:solidFill>
                  <a:srgbClr val="FFFF00"/>
                </a:solidFill>
              </a:rPr>
              <a:t>Make disciples</a:t>
            </a:r>
          </a:p>
          <a:p>
            <a:r>
              <a:rPr lang="en-US" sz="3200" b="1" dirty="0">
                <a:solidFill>
                  <a:srgbClr val="FFFF00"/>
                </a:solidFill>
              </a:rPr>
              <a:t>Emphasize lifetime learning/growing in grace</a:t>
            </a:r>
          </a:p>
        </p:txBody>
      </p:sp>
      <p:pic>
        <p:nvPicPr>
          <p:cNvPr id="2" name="Picture 4">
            <a:extLst>
              <a:ext uri="{FF2B5EF4-FFF2-40B4-BE49-F238E27FC236}">
                <a16:creationId xmlns:a16="http://schemas.microsoft.com/office/drawing/2014/main" id="{87F59230-C977-5A98-4AB2-C7BE11084A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30212" y="1144280"/>
            <a:ext cx="3323588" cy="18230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194026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75F9CD6C-2E16-C6FA-1D6B-780DB62E125B}"/>
              </a:ext>
            </a:extLst>
          </p:cNvPr>
          <p:cNvSpPr>
            <a:spLocks noGrp="1" noChangeArrowheads="1"/>
          </p:cNvSpPr>
          <p:nvPr>
            <p:ph type="title"/>
          </p:nvPr>
        </p:nvSpPr>
        <p:spPr>
          <a:xfrm>
            <a:off x="838200" y="365125"/>
            <a:ext cx="10515600" cy="1893345"/>
          </a:xfrm>
        </p:spPr>
        <p:txBody>
          <a:bodyPr>
            <a:normAutofit fontScale="90000"/>
          </a:bodyPr>
          <a:lstStyle/>
          <a:p>
            <a:pPr algn="ctr"/>
            <a:r>
              <a:rPr lang="en-US" altLang="en-US" b="1" dirty="0">
                <a:solidFill>
                  <a:srgbClr val="FFFF00"/>
                </a:solidFill>
                <a:latin typeface="Tahoma" panose="020B0604030504040204" pitchFamily="34" charset="0"/>
              </a:rPr>
              <a:t>BREAKING THE 125 BARRIER REQUIRES HAVING AT LEAST FOUR ENTRANCE POINTS</a:t>
            </a:r>
          </a:p>
        </p:txBody>
      </p:sp>
      <p:graphicFrame>
        <p:nvGraphicFramePr>
          <p:cNvPr id="20484" name="Object 4">
            <a:extLst>
              <a:ext uri="{FF2B5EF4-FFF2-40B4-BE49-F238E27FC236}">
                <a16:creationId xmlns:a16="http://schemas.microsoft.com/office/drawing/2014/main" id="{EBF6E9F6-E9A5-5F07-0AB2-78287A0B0093}"/>
              </a:ext>
            </a:extLst>
          </p:cNvPr>
          <p:cNvGraphicFramePr>
            <a:graphicFrameLocks noChangeAspect="1"/>
          </p:cNvGraphicFramePr>
          <p:nvPr/>
        </p:nvGraphicFramePr>
        <p:xfrm>
          <a:off x="3505200" y="3429001"/>
          <a:ext cx="5105400" cy="3076575"/>
        </p:xfrm>
        <a:graphic>
          <a:graphicData uri="http://schemas.openxmlformats.org/presentationml/2006/ole">
            <mc:AlternateContent xmlns:mc="http://schemas.openxmlformats.org/markup-compatibility/2006">
              <mc:Choice xmlns:v="urn:schemas-microsoft-com:vml" Requires="v">
                <p:oleObj name="Clip" r:id="rId3" imgW="33210500" imgH="23647400" progId="MS_ClipArt_Gallery.2">
                  <p:embed/>
                </p:oleObj>
              </mc:Choice>
              <mc:Fallback>
                <p:oleObj name="Clip" r:id="rId3" imgW="33210500" imgH="23647400" progId="MS_ClipArt_Gallery.2">
                  <p:embed/>
                  <p:pic>
                    <p:nvPicPr>
                      <p:cNvPr id="20484" name="Object 4">
                        <a:extLst>
                          <a:ext uri="{FF2B5EF4-FFF2-40B4-BE49-F238E27FC236}">
                            <a16:creationId xmlns:a16="http://schemas.microsoft.com/office/drawing/2014/main" id="{EBF6E9F6-E9A5-5F07-0AB2-78287A0B00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5200" y="3429001"/>
                        <a:ext cx="5105400" cy="30765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2F7BB826-8D4A-732D-FE23-3D9701D67A15}"/>
              </a:ext>
            </a:extLst>
          </p:cNvPr>
          <p:cNvSpPr>
            <a:spLocks noGrp="1" noChangeArrowheads="1"/>
          </p:cNvSpPr>
          <p:nvPr>
            <p:ph type="title"/>
          </p:nvPr>
        </p:nvSpPr>
        <p:spPr/>
        <p:txBody>
          <a:bodyPr/>
          <a:lstStyle/>
          <a:p>
            <a:pPr algn="ctr"/>
            <a:r>
              <a:rPr lang="en-US" altLang="en-US" b="1" dirty="0">
                <a:solidFill>
                  <a:srgbClr val="FFFF00"/>
                </a:solidFill>
                <a:latin typeface="Tahoma" panose="020B0604030504040204" pitchFamily="34" charset="0"/>
              </a:rPr>
              <a:t>ENTRANCE POINTS</a:t>
            </a:r>
          </a:p>
        </p:txBody>
      </p:sp>
      <p:sp>
        <p:nvSpPr>
          <p:cNvPr id="21507" name="Rectangle 3">
            <a:extLst>
              <a:ext uri="{FF2B5EF4-FFF2-40B4-BE49-F238E27FC236}">
                <a16:creationId xmlns:a16="http://schemas.microsoft.com/office/drawing/2014/main" id="{681E1B37-15B2-D849-6E53-A3083B306279}"/>
              </a:ext>
            </a:extLst>
          </p:cNvPr>
          <p:cNvSpPr>
            <a:spLocks noGrp="1" noChangeArrowheads="1"/>
          </p:cNvSpPr>
          <p:nvPr>
            <p:ph idx="1"/>
          </p:nvPr>
        </p:nvSpPr>
        <p:spPr/>
        <p:txBody>
          <a:bodyPr/>
          <a:lstStyle/>
          <a:p>
            <a:r>
              <a:rPr lang="en-US" altLang="en-US" sz="3600" b="1" dirty="0">
                <a:solidFill>
                  <a:srgbClr val="FFFF00"/>
                </a:solidFill>
                <a:latin typeface="Tahoma" panose="020B0604030504040204" pitchFamily="34" charset="0"/>
              </a:rPr>
              <a:t>CHURCH STAFF DEVELOPMENT</a:t>
            </a:r>
          </a:p>
          <a:p>
            <a:r>
              <a:rPr lang="en-US" altLang="en-US" sz="3600" b="1" dirty="0">
                <a:solidFill>
                  <a:srgbClr val="FFFF00"/>
                </a:solidFill>
                <a:latin typeface="Tahoma" panose="020B0604030504040204" pitchFamily="34" charset="0"/>
              </a:rPr>
              <a:t>CHURCH FELLOWSHIP</a:t>
            </a:r>
          </a:p>
          <a:p>
            <a:r>
              <a:rPr lang="en-US" altLang="en-US" sz="3600" b="1" dirty="0">
                <a:solidFill>
                  <a:srgbClr val="FFFF00"/>
                </a:solidFill>
                <a:latin typeface="Tahoma" panose="020B0604030504040204" pitchFamily="34" charset="0"/>
              </a:rPr>
              <a:t>PASTOR LEADERSHIP STYLE SHIFT		(2 Shifts Required)</a:t>
            </a:r>
          </a:p>
          <a:p>
            <a:endParaRPr lang="en-US" altLang="en-US" b="1" dirty="0">
              <a:latin typeface="Tahoma" panose="020B0604030504040204" pitchFamily="34" charset="0"/>
            </a:endParaRPr>
          </a:p>
        </p:txBody>
      </p:sp>
      <p:graphicFrame>
        <p:nvGraphicFramePr>
          <p:cNvPr id="21509" name="Object 5">
            <a:hlinkClick r:id="" action="ppaction://ole?verb=0"/>
            <a:extLst>
              <a:ext uri="{FF2B5EF4-FFF2-40B4-BE49-F238E27FC236}">
                <a16:creationId xmlns:a16="http://schemas.microsoft.com/office/drawing/2014/main" id="{4CEAA43B-D213-0EF9-41F5-83920C44C921}"/>
              </a:ext>
            </a:extLst>
          </p:cNvPr>
          <p:cNvGraphicFramePr>
            <a:graphicFrameLocks noGrp="1"/>
          </p:cNvGraphicFramePr>
          <p:nvPr>
            <p:ph type="clipArt" sz="half" idx="4294967295"/>
            <p:extLst>
              <p:ext uri="{D42A27DB-BD31-4B8C-83A1-F6EECF244321}">
                <p14:modId xmlns:p14="http://schemas.microsoft.com/office/powerpoint/2010/main" val="3936433669"/>
              </p:ext>
            </p:extLst>
          </p:nvPr>
        </p:nvGraphicFramePr>
        <p:xfrm>
          <a:off x="9099394" y="2542478"/>
          <a:ext cx="3092605" cy="3934522"/>
        </p:xfrm>
        <a:graphic>
          <a:graphicData uri="http://schemas.openxmlformats.org/presentationml/2006/ole">
            <mc:AlternateContent xmlns:mc="http://schemas.openxmlformats.org/markup-compatibility/2006">
              <mc:Choice xmlns:v="urn:schemas-microsoft-com:vml" Requires="v">
                <p:oleObj name="Clip" r:id="rId3" imgW="12687300" imgH="21018500" progId="MS_ClipArt_Gallery.2">
                  <p:embed/>
                </p:oleObj>
              </mc:Choice>
              <mc:Fallback>
                <p:oleObj name="Clip" r:id="rId3" imgW="12687300" imgH="21018500" progId="MS_ClipArt_Gallery.2">
                  <p:embed/>
                  <p:pic>
                    <p:nvPicPr>
                      <p:cNvPr id="21509" name="Object 5">
                        <a:hlinkClick r:id="" action="ppaction://ole?verb=0"/>
                        <a:extLst>
                          <a:ext uri="{FF2B5EF4-FFF2-40B4-BE49-F238E27FC236}">
                            <a16:creationId xmlns:a16="http://schemas.microsoft.com/office/drawing/2014/main" id="{4CEAA43B-D213-0EF9-41F5-83920C44C921}"/>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99394" y="2542478"/>
                        <a:ext cx="3092605" cy="3934522"/>
                      </a:xfrm>
                      <a:prstGeom prst="rect">
                        <a:avLst/>
                      </a:prstGeom>
                      <a:noFill/>
                      <a:ln>
                        <a:noFill/>
                      </a:ln>
                      <a:effectLst/>
                    </p:spPr>
                  </p:pic>
                </p:oleObj>
              </mc:Fallback>
            </mc:AlternateContent>
          </a:graphicData>
        </a:graphic>
      </p:graphicFrame>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F22178-9D08-AE83-B539-AA398A73772F}"/>
              </a:ext>
            </a:extLst>
          </p:cNvPr>
          <p:cNvSpPr>
            <a:spLocks noGrp="1"/>
          </p:cNvSpPr>
          <p:nvPr>
            <p:ph type="title"/>
          </p:nvPr>
        </p:nvSpPr>
        <p:spPr/>
        <p:txBody>
          <a:bodyPr>
            <a:normAutofit fontScale="90000"/>
          </a:bodyPr>
          <a:lstStyle/>
          <a:p>
            <a:pPr algn="ctr"/>
            <a:r>
              <a:rPr lang="en-US" altLang="en-US" sz="4800" b="1" dirty="0">
                <a:solidFill>
                  <a:srgbClr val="FFFF00"/>
                </a:solidFill>
                <a:latin typeface="Tahoma" panose="020B0604030504040204" pitchFamily="34" charset="0"/>
              </a:rPr>
              <a:t>PASTOR LEADERSHIP STYLE SHIFT		(2 Shifts Required)</a:t>
            </a:r>
            <a:endParaRPr lang="en-US" sz="4800" dirty="0"/>
          </a:p>
        </p:txBody>
      </p:sp>
      <p:sp>
        <p:nvSpPr>
          <p:cNvPr id="3" name="Content Placeholder 2">
            <a:extLst>
              <a:ext uri="{FF2B5EF4-FFF2-40B4-BE49-F238E27FC236}">
                <a16:creationId xmlns:a16="http://schemas.microsoft.com/office/drawing/2014/main" id="{A3CF1D15-01A4-A59D-DB59-8246208D5C28}"/>
              </a:ext>
            </a:extLst>
          </p:cNvPr>
          <p:cNvSpPr>
            <a:spLocks noGrp="1"/>
          </p:cNvSpPr>
          <p:nvPr>
            <p:ph idx="1"/>
          </p:nvPr>
        </p:nvSpPr>
        <p:spPr>
          <a:xfrm>
            <a:off x="579863" y="1825624"/>
            <a:ext cx="10995103" cy="5032375"/>
          </a:xfrm>
        </p:spPr>
        <p:txBody>
          <a:bodyPr>
            <a:normAutofit fontScale="85000" lnSpcReduction="20000"/>
          </a:bodyPr>
          <a:lstStyle/>
          <a:p>
            <a:pPr marL="0" indent="0">
              <a:buNone/>
            </a:pPr>
            <a:r>
              <a:rPr lang="en-US" sz="3500" b="1" dirty="0">
                <a:solidFill>
                  <a:srgbClr val="FFFF00"/>
                </a:solidFill>
              </a:rPr>
              <a:t>SHIFT NUMBER ONE</a:t>
            </a:r>
          </a:p>
          <a:p>
            <a:pPr marL="0" indent="0">
              <a:buNone/>
            </a:pPr>
            <a:r>
              <a:rPr lang="en-US" sz="3500" b="1" dirty="0">
                <a:solidFill>
                  <a:srgbClr val="FFFF00"/>
                </a:solidFill>
              </a:rPr>
              <a:t> </a:t>
            </a:r>
          </a:p>
          <a:p>
            <a:pPr marL="0" indent="0">
              <a:buNone/>
            </a:pPr>
            <a:r>
              <a:rPr lang="en-US" sz="3500" b="1" dirty="0">
                <a:solidFill>
                  <a:srgbClr val="FFFF00"/>
                </a:solidFill>
              </a:rPr>
              <a:t>	The pastor must shift from establishing deep one-to-one relationships to establishing group relationships with the members. This does not mean the pastor will lose concern for his people nor quit visiting them. It does mean that he will have less time per family. The pastor and his family may have two or three couples with whom they visit on a regular basis. Sometimes church members become very jealous and accuse the pastor of showing partiality. While it is impossible to love everyone alike and have the same feelings for everyone, the pastor does need friends. Pain with discomfort plus a lack of close friends, is often great. As the church grows, group relationships increase and personal relationships decrease.</a:t>
            </a:r>
          </a:p>
          <a:p>
            <a:pPr marL="0" indent="0">
              <a:buNone/>
            </a:pPr>
            <a:endParaRPr lang="en-US" dirty="0"/>
          </a:p>
        </p:txBody>
      </p:sp>
    </p:spTree>
    <p:extLst>
      <p:ext uri="{BB962C8B-B14F-4D97-AF65-F5344CB8AC3E}">
        <p14:creationId xmlns:p14="http://schemas.microsoft.com/office/powerpoint/2010/main" val="121355151"/>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F22178-9D08-AE83-B539-AA398A73772F}"/>
              </a:ext>
            </a:extLst>
          </p:cNvPr>
          <p:cNvSpPr>
            <a:spLocks noGrp="1"/>
          </p:cNvSpPr>
          <p:nvPr>
            <p:ph type="title"/>
          </p:nvPr>
        </p:nvSpPr>
        <p:spPr/>
        <p:txBody>
          <a:bodyPr>
            <a:normAutofit fontScale="90000"/>
          </a:bodyPr>
          <a:lstStyle/>
          <a:p>
            <a:pPr algn="ctr"/>
            <a:r>
              <a:rPr lang="en-US" altLang="en-US" sz="4800" b="1" dirty="0">
                <a:solidFill>
                  <a:srgbClr val="FFFF00"/>
                </a:solidFill>
                <a:latin typeface="Tahoma" panose="020B0604030504040204" pitchFamily="34" charset="0"/>
              </a:rPr>
              <a:t>PASTOR LEADERSHIP STYLE SHIFT		(2 Shifts Required)</a:t>
            </a:r>
            <a:endParaRPr lang="en-US" sz="4800" dirty="0"/>
          </a:p>
        </p:txBody>
      </p:sp>
      <p:sp>
        <p:nvSpPr>
          <p:cNvPr id="3" name="Content Placeholder 2">
            <a:extLst>
              <a:ext uri="{FF2B5EF4-FFF2-40B4-BE49-F238E27FC236}">
                <a16:creationId xmlns:a16="http://schemas.microsoft.com/office/drawing/2014/main" id="{A3CF1D15-01A4-A59D-DB59-8246208D5C28}"/>
              </a:ext>
            </a:extLst>
          </p:cNvPr>
          <p:cNvSpPr>
            <a:spLocks noGrp="1"/>
          </p:cNvSpPr>
          <p:nvPr>
            <p:ph idx="1"/>
          </p:nvPr>
        </p:nvSpPr>
        <p:spPr/>
        <p:txBody>
          <a:bodyPr>
            <a:normAutofit lnSpcReduction="10000"/>
          </a:bodyPr>
          <a:lstStyle/>
          <a:p>
            <a:pPr marL="0" indent="0">
              <a:buNone/>
            </a:pPr>
            <a:r>
              <a:rPr lang="en-US" sz="3600" b="1" dirty="0">
                <a:solidFill>
                  <a:srgbClr val="FFFF00"/>
                </a:solidFill>
              </a:rPr>
              <a:t>SHIFT NUMBER TWO</a:t>
            </a:r>
          </a:p>
          <a:p>
            <a:pPr marL="0" indent="0">
              <a:buNone/>
            </a:pPr>
            <a:r>
              <a:rPr lang="en-US" sz="3600" b="1" dirty="0">
                <a:solidFill>
                  <a:srgbClr val="FFFF00"/>
                </a:solidFill>
              </a:rPr>
              <a:t> </a:t>
            </a:r>
          </a:p>
          <a:p>
            <a:pPr marL="0" indent="0">
              <a:buNone/>
            </a:pPr>
            <a:r>
              <a:rPr lang="en-US" sz="3600" b="1" dirty="0">
                <a:solidFill>
                  <a:srgbClr val="FFFF00"/>
                </a:solidFill>
              </a:rPr>
              <a:t>	The pastor must shift from being a foreman to being a supervisor. An effective supervisor delegates responsibility to his foremen. Many preachers have said, "I had rather do something myself than delegate to someone else." Growing past the 125 barrier requires a shift from "doing it all yourself" to "getting others involved."</a:t>
            </a:r>
          </a:p>
          <a:p>
            <a:pPr marL="0" indent="0">
              <a:buNone/>
            </a:pPr>
            <a:endParaRPr lang="en-US" dirty="0"/>
          </a:p>
        </p:txBody>
      </p:sp>
    </p:spTree>
    <p:extLst>
      <p:ext uri="{BB962C8B-B14F-4D97-AF65-F5344CB8AC3E}">
        <p14:creationId xmlns:p14="http://schemas.microsoft.com/office/powerpoint/2010/main" val="2197585044"/>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1F928666-09F5-03D7-F14B-EEECE7F1421F}"/>
              </a:ext>
            </a:extLst>
          </p:cNvPr>
          <p:cNvSpPr>
            <a:spLocks noGrp="1" noChangeArrowheads="1"/>
          </p:cNvSpPr>
          <p:nvPr>
            <p:ph type="title"/>
          </p:nvPr>
        </p:nvSpPr>
        <p:spPr/>
        <p:txBody>
          <a:bodyPr/>
          <a:lstStyle/>
          <a:p>
            <a:pPr algn="ctr"/>
            <a:r>
              <a:rPr lang="en-US" altLang="en-US" b="1" dirty="0">
                <a:solidFill>
                  <a:srgbClr val="FFFF00"/>
                </a:solidFill>
                <a:latin typeface="Tahoma" panose="020B0604030504040204" pitchFamily="34" charset="0"/>
              </a:rPr>
              <a:t>ENTRANCE POINTS</a:t>
            </a:r>
          </a:p>
        </p:txBody>
      </p:sp>
      <p:sp>
        <p:nvSpPr>
          <p:cNvPr id="24579" name="Rectangle 3">
            <a:extLst>
              <a:ext uri="{FF2B5EF4-FFF2-40B4-BE49-F238E27FC236}">
                <a16:creationId xmlns:a16="http://schemas.microsoft.com/office/drawing/2014/main" id="{F0EC2005-4AF2-A7DE-142A-3FF41370B8EE}"/>
              </a:ext>
            </a:extLst>
          </p:cNvPr>
          <p:cNvSpPr>
            <a:spLocks noGrp="1" noChangeArrowheads="1"/>
          </p:cNvSpPr>
          <p:nvPr>
            <p:ph idx="1"/>
          </p:nvPr>
        </p:nvSpPr>
        <p:spPr/>
        <p:txBody>
          <a:bodyPr/>
          <a:lstStyle/>
          <a:p>
            <a:r>
              <a:rPr lang="en-US" altLang="en-US" sz="3200" b="1" dirty="0">
                <a:solidFill>
                  <a:srgbClr val="FFFF00"/>
                </a:solidFill>
                <a:latin typeface="Tahoma" panose="020B0604030504040204" pitchFamily="34" charset="0"/>
              </a:rPr>
              <a:t>CONGREGATION GOALS</a:t>
            </a:r>
          </a:p>
          <a:p>
            <a:r>
              <a:rPr lang="en-US" altLang="en-US" sz="3200" b="1" dirty="0">
                <a:solidFill>
                  <a:srgbClr val="FFFF00"/>
                </a:solidFill>
                <a:latin typeface="Tahoma" panose="020B0604030504040204" pitchFamily="34" charset="0"/>
              </a:rPr>
              <a:t>FACILITIES AND SPACE</a:t>
            </a:r>
          </a:p>
          <a:p>
            <a:r>
              <a:rPr lang="en-US" altLang="en-US" sz="3200" b="1" dirty="0">
                <a:solidFill>
                  <a:srgbClr val="FFFF00"/>
                </a:solidFill>
                <a:latin typeface="Tahoma" panose="020B0604030504040204" pitchFamily="34" charset="0"/>
              </a:rPr>
              <a:t> NEW MEMBER ASSIMILATION</a:t>
            </a:r>
          </a:p>
          <a:p>
            <a:r>
              <a:rPr lang="en-US" altLang="en-US" sz="3200" b="1" dirty="0">
                <a:solidFill>
                  <a:srgbClr val="FFFF00"/>
                </a:solidFill>
                <a:latin typeface="Tahoma" panose="020B0604030504040204" pitchFamily="34" charset="0"/>
              </a:rPr>
              <a:t>STRUCTURE</a:t>
            </a:r>
          </a:p>
          <a:p>
            <a:r>
              <a:rPr lang="en-US" altLang="en-US" sz="3200" b="1" dirty="0">
                <a:solidFill>
                  <a:srgbClr val="FFFF00"/>
                </a:solidFill>
                <a:latin typeface="Tahoma" panose="020B0604030504040204" pitchFamily="34" charset="0"/>
              </a:rPr>
              <a:t>LAY LEADERSHIP</a:t>
            </a:r>
          </a:p>
          <a:p>
            <a:r>
              <a:rPr lang="en-US" altLang="en-US" sz="3200" b="1" dirty="0">
                <a:solidFill>
                  <a:srgbClr val="FFFF00"/>
                </a:solidFill>
                <a:latin typeface="Tahoma" panose="020B0604030504040204" pitchFamily="34" charset="0"/>
              </a:rPr>
              <a:t>MINISTRY FOCUS</a:t>
            </a:r>
          </a:p>
          <a:p>
            <a:pPr marL="0" indent="0">
              <a:buNone/>
            </a:pPr>
            <a:endParaRPr lang="en-US" altLang="en-US" b="1" dirty="0">
              <a:latin typeface="Tahoma" panose="020B0604030504040204" pitchFamily="34" charset="0"/>
            </a:endParaRPr>
          </a:p>
        </p:txBody>
      </p:sp>
      <p:graphicFrame>
        <p:nvGraphicFramePr>
          <p:cNvPr id="24581" name="Object 5">
            <a:hlinkClick r:id="" action="ppaction://ole?verb=0"/>
            <a:extLst>
              <a:ext uri="{FF2B5EF4-FFF2-40B4-BE49-F238E27FC236}">
                <a16:creationId xmlns:a16="http://schemas.microsoft.com/office/drawing/2014/main" id="{CD44A5CD-57FF-C402-A93D-3424D1ADF58E}"/>
              </a:ext>
            </a:extLst>
          </p:cNvPr>
          <p:cNvGraphicFramePr>
            <a:graphicFrameLocks noGrp="1"/>
          </p:cNvGraphicFramePr>
          <p:nvPr>
            <p:ph type="clipArt" sz="half" idx="4294967295"/>
            <p:extLst>
              <p:ext uri="{D42A27DB-BD31-4B8C-83A1-F6EECF244321}">
                <p14:modId xmlns:p14="http://schemas.microsoft.com/office/powerpoint/2010/main" val="885585741"/>
              </p:ext>
            </p:extLst>
          </p:nvPr>
        </p:nvGraphicFramePr>
        <p:xfrm>
          <a:off x="8391525" y="2362200"/>
          <a:ext cx="3800475" cy="3276600"/>
        </p:xfrm>
        <a:graphic>
          <a:graphicData uri="http://schemas.openxmlformats.org/presentationml/2006/ole">
            <mc:AlternateContent xmlns:mc="http://schemas.openxmlformats.org/markup-compatibility/2006">
              <mc:Choice xmlns:v="urn:schemas-microsoft-com:vml" Requires="v">
                <p:oleObj name="Clip" r:id="rId3" imgW="27762200" imgH="15862300" progId="MS_ClipArt_Gallery.2">
                  <p:embed/>
                </p:oleObj>
              </mc:Choice>
              <mc:Fallback>
                <p:oleObj name="Clip" r:id="rId3" imgW="27762200" imgH="15862300" progId="MS_ClipArt_Gallery.2">
                  <p:embed/>
                  <p:pic>
                    <p:nvPicPr>
                      <p:cNvPr id="24581" name="Object 5">
                        <a:hlinkClick r:id="" action="ppaction://ole?verb=0"/>
                        <a:extLst>
                          <a:ext uri="{FF2B5EF4-FFF2-40B4-BE49-F238E27FC236}">
                            <a16:creationId xmlns:a16="http://schemas.microsoft.com/office/drawing/2014/main" id="{CD44A5CD-57FF-C402-A93D-3424D1ADF58E}"/>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91525" y="2362200"/>
                        <a:ext cx="3800475" cy="327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F22178-9D08-AE83-B539-AA398A73772F}"/>
              </a:ext>
            </a:extLst>
          </p:cNvPr>
          <p:cNvSpPr>
            <a:spLocks noGrp="1"/>
          </p:cNvSpPr>
          <p:nvPr>
            <p:ph type="title"/>
          </p:nvPr>
        </p:nvSpPr>
        <p:spPr/>
        <p:txBody>
          <a:bodyPr>
            <a:normAutofit/>
          </a:bodyPr>
          <a:lstStyle/>
          <a:p>
            <a:pPr algn="ctr"/>
            <a:r>
              <a:rPr lang="en-US" altLang="en-US" sz="4800" b="1" dirty="0">
                <a:solidFill>
                  <a:srgbClr val="FFFF00"/>
                </a:solidFill>
              </a:rPr>
              <a:t>Revitalizing the 125 Participant Church</a:t>
            </a:r>
            <a:endParaRPr lang="en-US" sz="4800" dirty="0"/>
          </a:p>
        </p:txBody>
      </p:sp>
      <p:sp>
        <p:nvSpPr>
          <p:cNvPr id="3" name="Content Placeholder 2">
            <a:extLst>
              <a:ext uri="{FF2B5EF4-FFF2-40B4-BE49-F238E27FC236}">
                <a16:creationId xmlns:a16="http://schemas.microsoft.com/office/drawing/2014/main" id="{A3CF1D15-01A4-A59D-DB59-8246208D5C28}"/>
              </a:ext>
            </a:extLst>
          </p:cNvPr>
          <p:cNvSpPr>
            <a:spLocks noGrp="1"/>
          </p:cNvSpPr>
          <p:nvPr>
            <p:ph idx="1"/>
          </p:nvPr>
        </p:nvSpPr>
        <p:spPr>
          <a:xfrm>
            <a:off x="624468" y="1360448"/>
            <a:ext cx="10729332" cy="5330283"/>
          </a:xfrm>
        </p:spPr>
        <p:txBody>
          <a:bodyPr>
            <a:normAutofit fontScale="77500" lnSpcReduction="20000"/>
          </a:bodyPr>
          <a:lstStyle/>
          <a:p>
            <a:pPr marL="0" indent="0">
              <a:buNone/>
            </a:pPr>
            <a:r>
              <a:rPr lang="en-US" sz="3800" b="1" dirty="0">
                <a:solidFill>
                  <a:srgbClr val="FFFF00"/>
                </a:solidFill>
              </a:rPr>
              <a:t>CONGREGATION GOALS</a:t>
            </a:r>
          </a:p>
          <a:p>
            <a:pPr marL="0" indent="0">
              <a:buNone/>
            </a:pPr>
            <a:r>
              <a:rPr lang="en-US" sz="3800" b="1" dirty="0">
                <a:solidFill>
                  <a:srgbClr val="FFFF00"/>
                </a:solidFill>
              </a:rPr>
              <a:t> </a:t>
            </a:r>
          </a:p>
          <a:p>
            <a:pPr marL="0" indent="0">
              <a:buNone/>
            </a:pPr>
            <a:r>
              <a:rPr lang="en-US" sz="3800" b="1" dirty="0">
                <a:solidFill>
                  <a:srgbClr val="FFFF00"/>
                </a:solidFill>
              </a:rPr>
              <a:t>Churches fifteen years and younger are occupied with tangible goals: erecting the first building; constituting; paying off the mortgage; paving the parking lot; raising money for missions; paying the pastor's salary; providing housing for the minister, etc. Tangible goals produce a high level of enthusiasm as they are easily measurable. Intangible goals do not generate the same enthusiasm and support.</a:t>
            </a:r>
          </a:p>
          <a:p>
            <a:pPr marL="0" indent="0">
              <a:buNone/>
            </a:pPr>
            <a:r>
              <a:rPr lang="en-US" sz="3800" b="1" dirty="0">
                <a:solidFill>
                  <a:srgbClr val="FFFF00"/>
                </a:solidFill>
              </a:rPr>
              <a:t> </a:t>
            </a:r>
          </a:p>
          <a:p>
            <a:pPr marL="0" indent="0">
              <a:buNone/>
            </a:pPr>
            <a:r>
              <a:rPr lang="en-US" sz="3800" b="1" dirty="0">
                <a:solidFill>
                  <a:srgbClr val="FFFF00"/>
                </a:solidFill>
              </a:rPr>
              <a:t>Blue collar persons are more comfortable with tangible goals as they think concretely. White collar persons think abstractly. Ministry goals, new programming, creating new entrance points, and staff relationships require abstract thinking. Intangibles such as attitudes, progress, and effectiveness are more difficult to measure than meeting a financial goal, painting a foyer, or paving the parking lot.</a:t>
            </a:r>
          </a:p>
          <a:p>
            <a:pPr marL="0" indent="0">
              <a:buNone/>
            </a:pPr>
            <a:endParaRPr lang="en-US" dirty="0"/>
          </a:p>
        </p:txBody>
      </p:sp>
    </p:spTree>
    <p:extLst>
      <p:ext uri="{BB962C8B-B14F-4D97-AF65-F5344CB8AC3E}">
        <p14:creationId xmlns:p14="http://schemas.microsoft.com/office/powerpoint/2010/main" val="4261856822"/>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F22178-9D08-AE83-B539-AA398A73772F}"/>
              </a:ext>
            </a:extLst>
          </p:cNvPr>
          <p:cNvSpPr>
            <a:spLocks noGrp="1"/>
          </p:cNvSpPr>
          <p:nvPr>
            <p:ph type="title"/>
          </p:nvPr>
        </p:nvSpPr>
        <p:spPr/>
        <p:txBody>
          <a:bodyPr>
            <a:normAutofit/>
          </a:bodyPr>
          <a:lstStyle/>
          <a:p>
            <a:pPr algn="ctr"/>
            <a:r>
              <a:rPr lang="en-US" altLang="en-US" sz="4800" b="1" dirty="0">
                <a:solidFill>
                  <a:srgbClr val="FFFF00"/>
                </a:solidFill>
              </a:rPr>
              <a:t>Revitalizing the 125 Participant Church</a:t>
            </a:r>
            <a:endParaRPr lang="en-US" sz="4800" dirty="0"/>
          </a:p>
        </p:txBody>
      </p:sp>
      <p:sp>
        <p:nvSpPr>
          <p:cNvPr id="3" name="Content Placeholder 2">
            <a:extLst>
              <a:ext uri="{FF2B5EF4-FFF2-40B4-BE49-F238E27FC236}">
                <a16:creationId xmlns:a16="http://schemas.microsoft.com/office/drawing/2014/main" id="{A3CF1D15-01A4-A59D-DB59-8246208D5C28}"/>
              </a:ext>
            </a:extLst>
          </p:cNvPr>
          <p:cNvSpPr>
            <a:spLocks noGrp="1"/>
          </p:cNvSpPr>
          <p:nvPr>
            <p:ph idx="1"/>
          </p:nvPr>
        </p:nvSpPr>
        <p:spPr>
          <a:xfrm>
            <a:off x="838200" y="1338146"/>
            <a:ext cx="10515600" cy="5330283"/>
          </a:xfrm>
        </p:spPr>
        <p:txBody>
          <a:bodyPr>
            <a:normAutofit fontScale="85000" lnSpcReduction="20000"/>
          </a:bodyPr>
          <a:lstStyle/>
          <a:p>
            <a:pPr marL="0" indent="0">
              <a:buNone/>
            </a:pPr>
            <a:r>
              <a:rPr lang="en-US" sz="3500" b="1" dirty="0">
                <a:solidFill>
                  <a:srgbClr val="FFFF00"/>
                </a:solidFill>
              </a:rPr>
              <a:t>FACILITIES AND SPACE</a:t>
            </a:r>
          </a:p>
          <a:p>
            <a:pPr marL="0" indent="0">
              <a:buNone/>
            </a:pPr>
            <a:r>
              <a:rPr lang="en-US" sz="3500" b="1" dirty="0">
                <a:solidFill>
                  <a:srgbClr val="FFFF00"/>
                </a:solidFill>
              </a:rPr>
              <a:t> </a:t>
            </a:r>
          </a:p>
          <a:p>
            <a:pPr marL="0" indent="0">
              <a:buNone/>
            </a:pPr>
            <a:r>
              <a:rPr lang="en-US" sz="3500" b="1" dirty="0">
                <a:solidFill>
                  <a:srgbClr val="FFFF00"/>
                </a:solidFill>
              </a:rPr>
              <a:t>	Space is a big church growth factor. New churches often outgrow the facilities before the debt is paid, which makes it impossible to build the second unit. Space limits the church growth. A quart container holds a quart of liquid. All excess water spills and is wasted. Attendance does the same.</a:t>
            </a:r>
          </a:p>
          <a:p>
            <a:pPr marL="0" indent="0">
              <a:buNone/>
            </a:pPr>
            <a:r>
              <a:rPr lang="en-US" sz="3500" b="1" dirty="0">
                <a:solidFill>
                  <a:srgbClr val="FFFF00"/>
                </a:solidFill>
              </a:rPr>
              <a:t> </a:t>
            </a:r>
          </a:p>
          <a:p>
            <a:pPr marL="0" indent="0">
              <a:buNone/>
            </a:pPr>
            <a:r>
              <a:rPr lang="en-US" sz="3500" b="1" dirty="0">
                <a:solidFill>
                  <a:srgbClr val="FFFF00"/>
                </a:solidFill>
              </a:rPr>
              <a:t>	Mobile units provide a temporary solution. Enthusiasm and excitement leads the young church to build too soon. Knowing when to build and what to build is quite a decision. Some geographical areas equate a building with credibility; therefore, the need for a building is critical.</a:t>
            </a:r>
          </a:p>
          <a:p>
            <a:endParaRPr lang="en-US" dirty="0"/>
          </a:p>
        </p:txBody>
      </p:sp>
    </p:spTree>
    <p:extLst>
      <p:ext uri="{BB962C8B-B14F-4D97-AF65-F5344CB8AC3E}">
        <p14:creationId xmlns:p14="http://schemas.microsoft.com/office/powerpoint/2010/main" val="2486478230"/>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F22178-9D08-AE83-B539-AA398A73772F}"/>
              </a:ext>
            </a:extLst>
          </p:cNvPr>
          <p:cNvSpPr>
            <a:spLocks noGrp="1"/>
          </p:cNvSpPr>
          <p:nvPr>
            <p:ph type="title"/>
          </p:nvPr>
        </p:nvSpPr>
        <p:spPr>
          <a:xfrm>
            <a:off x="838200" y="365125"/>
            <a:ext cx="10515600" cy="995323"/>
          </a:xfrm>
        </p:spPr>
        <p:txBody>
          <a:bodyPr>
            <a:normAutofit/>
          </a:bodyPr>
          <a:lstStyle/>
          <a:p>
            <a:pPr algn="ctr"/>
            <a:r>
              <a:rPr lang="en-US" altLang="en-US" sz="4800" b="1" dirty="0">
                <a:solidFill>
                  <a:srgbClr val="FFFF00"/>
                </a:solidFill>
              </a:rPr>
              <a:t>Revitalizing the 125 Participant Church</a:t>
            </a:r>
            <a:endParaRPr lang="en-US" sz="4800" dirty="0"/>
          </a:p>
        </p:txBody>
      </p:sp>
      <p:sp>
        <p:nvSpPr>
          <p:cNvPr id="3" name="Content Placeholder 2">
            <a:extLst>
              <a:ext uri="{FF2B5EF4-FFF2-40B4-BE49-F238E27FC236}">
                <a16:creationId xmlns:a16="http://schemas.microsoft.com/office/drawing/2014/main" id="{A3CF1D15-01A4-A59D-DB59-8246208D5C28}"/>
              </a:ext>
            </a:extLst>
          </p:cNvPr>
          <p:cNvSpPr>
            <a:spLocks noGrp="1"/>
          </p:cNvSpPr>
          <p:nvPr>
            <p:ph idx="1"/>
          </p:nvPr>
        </p:nvSpPr>
        <p:spPr>
          <a:xfrm>
            <a:off x="838200" y="1360448"/>
            <a:ext cx="10515600" cy="5497551"/>
          </a:xfrm>
        </p:spPr>
        <p:txBody>
          <a:bodyPr>
            <a:normAutofit lnSpcReduction="10000"/>
          </a:bodyPr>
          <a:lstStyle/>
          <a:p>
            <a:pPr marL="0" indent="0">
              <a:buNone/>
            </a:pPr>
            <a:r>
              <a:rPr lang="en-US" sz="3200" b="1" dirty="0">
                <a:solidFill>
                  <a:srgbClr val="FFFF00"/>
                </a:solidFill>
              </a:rPr>
              <a:t>NEW MEMBER ASSIMILATION</a:t>
            </a:r>
          </a:p>
          <a:p>
            <a:pPr marL="0" indent="0">
              <a:buNone/>
            </a:pPr>
            <a:r>
              <a:rPr lang="en-US" sz="3200" b="1" dirty="0">
                <a:solidFill>
                  <a:srgbClr val="FFFF00"/>
                </a:solidFill>
              </a:rPr>
              <a:t> </a:t>
            </a:r>
          </a:p>
          <a:p>
            <a:pPr marL="0" indent="0">
              <a:buNone/>
            </a:pPr>
            <a:r>
              <a:rPr lang="en-US" sz="3200" b="1" dirty="0">
                <a:solidFill>
                  <a:srgbClr val="FFFF00"/>
                </a:solidFill>
              </a:rPr>
              <a:t>	As the church grows beyond the 125 barrier, a strategy shift for assimilating new members is required. Up to now, most new members join because of the pastor's ministry. As the church grows, lay persons must develop relationships with new members. This can best be done in groups of fifteen or less persons. The first six months is crucial as new members must make new friends and develop a sense of belonging. New members attracted to the church because of the pastor, must become involved in a group to develop an "our church mentality."</a:t>
            </a:r>
          </a:p>
          <a:p>
            <a:pPr marL="0" indent="0">
              <a:buNone/>
            </a:pPr>
            <a:endParaRPr lang="en-US" dirty="0"/>
          </a:p>
        </p:txBody>
      </p:sp>
    </p:spTree>
    <p:extLst>
      <p:ext uri="{BB962C8B-B14F-4D97-AF65-F5344CB8AC3E}">
        <p14:creationId xmlns:p14="http://schemas.microsoft.com/office/powerpoint/2010/main" val="1307416392"/>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F22178-9D08-AE83-B539-AA398A73772F}"/>
              </a:ext>
            </a:extLst>
          </p:cNvPr>
          <p:cNvSpPr>
            <a:spLocks noGrp="1"/>
          </p:cNvSpPr>
          <p:nvPr>
            <p:ph type="title"/>
          </p:nvPr>
        </p:nvSpPr>
        <p:spPr>
          <a:xfrm>
            <a:off x="838200" y="0"/>
            <a:ext cx="10515600" cy="1325563"/>
          </a:xfrm>
        </p:spPr>
        <p:txBody>
          <a:bodyPr>
            <a:normAutofit/>
          </a:bodyPr>
          <a:lstStyle/>
          <a:p>
            <a:pPr algn="ctr"/>
            <a:r>
              <a:rPr lang="en-US" altLang="en-US" sz="4800" b="1" dirty="0">
                <a:solidFill>
                  <a:srgbClr val="FFFF00"/>
                </a:solidFill>
              </a:rPr>
              <a:t>Revitalizing the 125 Participant Church</a:t>
            </a:r>
            <a:endParaRPr lang="en-US" sz="4800" dirty="0"/>
          </a:p>
        </p:txBody>
      </p:sp>
      <p:sp>
        <p:nvSpPr>
          <p:cNvPr id="3" name="Content Placeholder 2">
            <a:extLst>
              <a:ext uri="{FF2B5EF4-FFF2-40B4-BE49-F238E27FC236}">
                <a16:creationId xmlns:a16="http://schemas.microsoft.com/office/drawing/2014/main" id="{A3CF1D15-01A4-A59D-DB59-8246208D5C28}"/>
              </a:ext>
            </a:extLst>
          </p:cNvPr>
          <p:cNvSpPr>
            <a:spLocks noGrp="1"/>
          </p:cNvSpPr>
          <p:nvPr>
            <p:ph idx="1"/>
          </p:nvPr>
        </p:nvSpPr>
        <p:spPr>
          <a:xfrm>
            <a:off x="508000" y="1041400"/>
            <a:ext cx="11125200" cy="5816599"/>
          </a:xfrm>
        </p:spPr>
        <p:txBody>
          <a:bodyPr>
            <a:normAutofit fontScale="92500" lnSpcReduction="10000"/>
          </a:bodyPr>
          <a:lstStyle/>
          <a:p>
            <a:pPr marL="0" marR="0" indent="0">
              <a:spcBef>
                <a:spcPts val="0"/>
              </a:spcBef>
              <a:spcAft>
                <a:spcPts val="0"/>
              </a:spcAft>
              <a:buNone/>
            </a:pPr>
            <a:r>
              <a:rPr lang="en-US" sz="2400" b="1" kern="100" dirty="0">
                <a:solidFill>
                  <a:srgbClr val="FFFF00"/>
                </a:solidFill>
                <a:effectLst/>
                <a:latin typeface="Garamond" panose="02020404030301010803" pitchFamily="18" charset="0"/>
                <a:ea typeface="Calibri" panose="020F0502020204030204" pitchFamily="34" charset="0"/>
                <a:cs typeface="Times New Roman" panose="02020603050405020304" pitchFamily="18" charset="0"/>
              </a:rPr>
              <a:t>STRUCTURE</a:t>
            </a:r>
          </a:p>
          <a:p>
            <a:pPr marL="0" marR="0" indent="0">
              <a:spcBef>
                <a:spcPts val="0"/>
              </a:spcBef>
              <a:spcAft>
                <a:spcPts val="0"/>
              </a:spcAft>
              <a:buNone/>
            </a:pPr>
            <a:r>
              <a:rPr lang="en-US" sz="2400" b="1" kern="100" dirty="0">
                <a:solidFill>
                  <a:srgbClr val="FFFF00"/>
                </a:solidFill>
                <a:effectLst/>
                <a:latin typeface="Garamond" panose="02020404030301010803" pitchFamily="18" charset="0"/>
                <a:ea typeface="Calibri" panose="020F0502020204030204" pitchFamily="34" charset="0"/>
                <a:cs typeface="Times New Roman" panose="02020603050405020304" pitchFamily="18" charset="0"/>
              </a:rPr>
              <a:t> </a:t>
            </a:r>
          </a:p>
          <a:p>
            <a:pPr marL="0" marR="0" indent="0">
              <a:spcBef>
                <a:spcPts val="0"/>
              </a:spcBef>
              <a:spcAft>
                <a:spcPts val="0"/>
              </a:spcAft>
              <a:buNone/>
            </a:pPr>
            <a:r>
              <a:rPr lang="en-US" sz="2400" b="1" kern="100" dirty="0">
                <a:solidFill>
                  <a:srgbClr val="FFFF00"/>
                </a:solidFill>
                <a:effectLst/>
                <a:latin typeface="Garamond" panose="02020404030301010803" pitchFamily="18" charset="0"/>
                <a:ea typeface="Calibri" panose="020F0502020204030204" pitchFamily="34" charset="0"/>
                <a:cs typeface="Times New Roman" panose="02020603050405020304" pitchFamily="18" charset="0"/>
              </a:rPr>
              <a:t>Several organizational structural shifts are required to grow beyond the 125 barrier. Departmentalizing the Sunday School is a big step. Two adult departments are needed.</a:t>
            </a:r>
          </a:p>
          <a:p>
            <a:pPr marL="0" marR="0" indent="0">
              <a:spcBef>
                <a:spcPts val="0"/>
              </a:spcBef>
              <a:spcAft>
                <a:spcPts val="0"/>
              </a:spcAft>
              <a:buNone/>
            </a:pPr>
            <a:endParaRPr lang="en-US" sz="2400" b="1" kern="100" dirty="0">
              <a:solidFill>
                <a:srgbClr val="FFFF00"/>
              </a:solidFill>
              <a:latin typeface="Garamond" panose="02020404030301010803" pitchFamily="18"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2400" b="1" kern="100" dirty="0">
                <a:solidFill>
                  <a:srgbClr val="FFFF00"/>
                </a:solidFill>
                <a:effectLst/>
                <a:latin typeface="Garamond" panose="02020404030301010803" pitchFamily="18" charset="0"/>
                <a:ea typeface="Calibri" panose="020F0502020204030204" pitchFamily="34" charset="0"/>
                <a:cs typeface="Times New Roman" panose="02020603050405020304" pitchFamily="18" charset="0"/>
              </a:rPr>
              <a:t>Additionally, three functional group sizes are required for breaking the 125 barrier:</a:t>
            </a:r>
          </a:p>
          <a:p>
            <a:pPr marL="0" marR="0" indent="0">
              <a:spcBef>
                <a:spcPts val="0"/>
              </a:spcBef>
              <a:spcAft>
                <a:spcPts val="0"/>
              </a:spcAft>
              <a:buNone/>
            </a:pPr>
            <a:r>
              <a:rPr lang="en-US" sz="2400" b="1" kern="100" dirty="0">
                <a:solidFill>
                  <a:srgbClr val="FFFF00"/>
                </a:solidFill>
                <a:effectLst/>
                <a:latin typeface="Garamond" panose="02020404030301010803" pitchFamily="18" charset="0"/>
                <a:ea typeface="Calibri" panose="020F0502020204030204" pitchFamily="34" charset="0"/>
                <a:cs typeface="Times New Roman" panose="02020603050405020304" pitchFamily="18" charset="0"/>
              </a:rPr>
              <a:t> </a:t>
            </a:r>
          </a:p>
          <a:p>
            <a:pPr>
              <a:spcBef>
                <a:spcPts val="0"/>
              </a:spcBef>
            </a:pPr>
            <a:r>
              <a:rPr lang="en-US" sz="2400" b="1" kern="100" dirty="0">
                <a:solidFill>
                  <a:srgbClr val="FFFF00"/>
                </a:solidFill>
                <a:effectLst/>
                <a:latin typeface="Garamond" panose="02020404030301010803" pitchFamily="18" charset="0"/>
                <a:ea typeface="Calibri" panose="020F0502020204030204" pitchFamily="34" charset="0"/>
                <a:cs typeface="Times New Roman" panose="02020603050405020304" pitchFamily="18" charset="0"/>
              </a:rPr>
              <a:t>small groups of 12-15 persons: these include Sunday School classes, committees, choirs, mission groups, etc.</a:t>
            </a:r>
          </a:p>
          <a:p>
            <a:pPr marL="0" marR="0" indent="0">
              <a:spcBef>
                <a:spcPts val="0"/>
              </a:spcBef>
              <a:spcAft>
                <a:spcPts val="0"/>
              </a:spcAft>
              <a:buNone/>
            </a:pPr>
            <a:r>
              <a:rPr lang="en-US" sz="2400" b="1" kern="100" dirty="0">
                <a:solidFill>
                  <a:srgbClr val="FFFF00"/>
                </a:solidFill>
                <a:effectLst/>
                <a:latin typeface="Garamond" panose="02020404030301010803" pitchFamily="18" charset="0"/>
                <a:ea typeface="Calibri" panose="020F0502020204030204" pitchFamily="34" charset="0"/>
                <a:cs typeface="Times New Roman" panose="02020603050405020304" pitchFamily="18" charset="0"/>
              </a:rPr>
              <a:t> </a:t>
            </a:r>
          </a:p>
          <a:p>
            <a:pPr>
              <a:spcBef>
                <a:spcPts val="0"/>
              </a:spcBef>
            </a:pPr>
            <a:r>
              <a:rPr lang="en-US" sz="2400" b="1" kern="100" dirty="0">
                <a:solidFill>
                  <a:srgbClr val="FFFF00"/>
                </a:solidFill>
                <a:effectLst/>
                <a:latin typeface="Garamond" panose="02020404030301010803" pitchFamily="18" charset="0"/>
                <a:ea typeface="Calibri" panose="020F0502020204030204" pitchFamily="34" charset="0"/>
                <a:cs typeface="Times New Roman" panose="02020603050405020304" pitchFamily="18" charset="0"/>
              </a:rPr>
              <a:t>mid-size groups of 35-75 persons: these include Sunday School departments, larger classes, several families fellowshipping on a monthly basis.</a:t>
            </a:r>
          </a:p>
          <a:p>
            <a:pPr marL="0" marR="0" indent="0">
              <a:spcBef>
                <a:spcPts val="0"/>
              </a:spcBef>
              <a:spcAft>
                <a:spcPts val="0"/>
              </a:spcAft>
              <a:buNone/>
            </a:pPr>
            <a:r>
              <a:rPr lang="en-US" sz="2400" b="1" kern="100" dirty="0">
                <a:solidFill>
                  <a:srgbClr val="FFFF00"/>
                </a:solidFill>
                <a:effectLst/>
                <a:latin typeface="Garamond" panose="02020404030301010803" pitchFamily="18" charset="0"/>
                <a:ea typeface="Calibri" panose="020F0502020204030204" pitchFamily="34" charset="0"/>
                <a:cs typeface="Times New Roman" panose="02020603050405020304" pitchFamily="18" charset="0"/>
              </a:rPr>
              <a:t> </a:t>
            </a:r>
          </a:p>
          <a:p>
            <a:pPr>
              <a:spcBef>
                <a:spcPts val="0"/>
              </a:spcBef>
            </a:pPr>
            <a:r>
              <a:rPr lang="en-US" sz="2400" b="1" kern="100" dirty="0">
                <a:solidFill>
                  <a:srgbClr val="FFFF00"/>
                </a:solidFill>
                <a:effectLst/>
                <a:latin typeface="Garamond" panose="02020404030301010803" pitchFamily="18" charset="0"/>
                <a:ea typeface="Calibri" panose="020F0502020204030204" pitchFamily="34" charset="0"/>
                <a:cs typeface="Times New Roman" panose="02020603050405020304" pitchFamily="18" charset="0"/>
              </a:rPr>
              <a:t>large groups of everyone: healthy churches have regular church wide fellowship opportunities.</a:t>
            </a:r>
          </a:p>
          <a:p>
            <a:pPr marL="0" marR="0" indent="0">
              <a:spcBef>
                <a:spcPts val="0"/>
              </a:spcBef>
              <a:spcAft>
                <a:spcPts val="0"/>
              </a:spcAft>
              <a:buNone/>
            </a:pPr>
            <a:r>
              <a:rPr lang="en-US" sz="2400" b="1" kern="100" dirty="0">
                <a:solidFill>
                  <a:srgbClr val="FFFF00"/>
                </a:solidFill>
                <a:effectLst/>
                <a:latin typeface="Garamond" panose="02020404030301010803" pitchFamily="18" charset="0"/>
                <a:ea typeface="Calibri" panose="020F0502020204030204" pitchFamily="34" charset="0"/>
                <a:cs typeface="Times New Roman" panose="02020603050405020304" pitchFamily="18" charset="0"/>
              </a:rPr>
              <a:t> </a:t>
            </a:r>
          </a:p>
          <a:p>
            <a:pPr marL="0" marR="0" indent="0">
              <a:spcBef>
                <a:spcPts val="0"/>
              </a:spcBef>
              <a:spcAft>
                <a:spcPts val="0"/>
              </a:spcAft>
              <a:buNone/>
            </a:pPr>
            <a:r>
              <a:rPr lang="en-US" sz="2400" b="1" kern="100" dirty="0">
                <a:solidFill>
                  <a:srgbClr val="FFFF00"/>
                </a:solidFill>
                <a:effectLst/>
                <a:latin typeface="Garamond" panose="02020404030301010803" pitchFamily="18" charset="0"/>
                <a:ea typeface="Calibri" panose="020F0502020204030204" pitchFamily="34" charset="0"/>
                <a:cs typeface="Times New Roman" panose="02020603050405020304" pitchFamily="18" charset="0"/>
              </a:rPr>
              <a:t> </a:t>
            </a:r>
          </a:p>
          <a:p>
            <a:pPr marL="0" marR="0" indent="0">
              <a:spcBef>
                <a:spcPts val="0"/>
              </a:spcBef>
              <a:spcAft>
                <a:spcPts val="0"/>
              </a:spcAft>
              <a:buNone/>
            </a:pPr>
            <a:r>
              <a:rPr lang="en-US" sz="2400" b="1" kern="100" dirty="0">
                <a:solidFill>
                  <a:srgbClr val="FFFF00"/>
                </a:solidFill>
                <a:effectLst/>
                <a:latin typeface="Garamond" panose="02020404030301010803" pitchFamily="18" charset="0"/>
                <a:ea typeface="Calibri" panose="020F0502020204030204" pitchFamily="34" charset="0"/>
                <a:cs typeface="Times New Roman" panose="02020603050405020304" pitchFamily="18" charset="0"/>
              </a:rPr>
              <a:t>Growing past the 125 barrier requires establishing all three levels of group involvement. Because of their sizes, the 35 and the 75 in attendance church cannot offer these levels.</a:t>
            </a:r>
          </a:p>
          <a:p>
            <a:pPr marL="0" marR="0" indent="0">
              <a:spcBef>
                <a:spcPts val="0"/>
              </a:spcBef>
              <a:spcAft>
                <a:spcPts val="0"/>
              </a:spcAft>
              <a:buNone/>
            </a:pPr>
            <a:r>
              <a:rPr lang="en-US" sz="1800" b="1" kern="100" dirty="0">
                <a:solidFill>
                  <a:srgbClr val="FFFF00"/>
                </a:solidFill>
                <a:effectLst/>
                <a:latin typeface="Garamond" panose="02020404030301010803" pitchFamily="18" charset="0"/>
                <a:ea typeface="Calibri" panose="020F0502020204030204" pitchFamily="34" charset="0"/>
                <a:cs typeface="Times New Roman" panose="02020603050405020304" pitchFamily="18" charset="0"/>
              </a:rPr>
              <a:t> </a:t>
            </a:r>
          </a:p>
          <a:p>
            <a:endParaRPr lang="en-US" dirty="0"/>
          </a:p>
        </p:txBody>
      </p:sp>
    </p:spTree>
    <p:extLst>
      <p:ext uri="{BB962C8B-B14F-4D97-AF65-F5344CB8AC3E}">
        <p14:creationId xmlns:p14="http://schemas.microsoft.com/office/powerpoint/2010/main" val="980292940"/>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F22178-9D08-AE83-B539-AA398A73772F}"/>
              </a:ext>
            </a:extLst>
          </p:cNvPr>
          <p:cNvSpPr>
            <a:spLocks noGrp="1"/>
          </p:cNvSpPr>
          <p:nvPr>
            <p:ph type="title"/>
          </p:nvPr>
        </p:nvSpPr>
        <p:spPr>
          <a:xfrm>
            <a:off x="838200" y="18255"/>
            <a:ext cx="10515600" cy="1325563"/>
          </a:xfrm>
        </p:spPr>
        <p:txBody>
          <a:bodyPr>
            <a:normAutofit/>
          </a:bodyPr>
          <a:lstStyle/>
          <a:p>
            <a:pPr algn="ctr"/>
            <a:r>
              <a:rPr lang="en-US" altLang="en-US" sz="4800" b="1" dirty="0">
                <a:solidFill>
                  <a:srgbClr val="FFFF00"/>
                </a:solidFill>
              </a:rPr>
              <a:t>Revitalizing the 125 Participant Church</a:t>
            </a:r>
            <a:endParaRPr lang="en-US" sz="4800" dirty="0"/>
          </a:p>
        </p:txBody>
      </p:sp>
      <p:sp>
        <p:nvSpPr>
          <p:cNvPr id="3" name="Content Placeholder 2">
            <a:extLst>
              <a:ext uri="{FF2B5EF4-FFF2-40B4-BE49-F238E27FC236}">
                <a16:creationId xmlns:a16="http://schemas.microsoft.com/office/drawing/2014/main" id="{A3CF1D15-01A4-A59D-DB59-8246208D5C28}"/>
              </a:ext>
            </a:extLst>
          </p:cNvPr>
          <p:cNvSpPr>
            <a:spLocks noGrp="1"/>
          </p:cNvSpPr>
          <p:nvPr>
            <p:ph idx="1"/>
          </p:nvPr>
        </p:nvSpPr>
        <p:spPr>
          <a:xfrm>
            <a:off x="508000" y="1066800"/>
            <a:ext cx="11176000" cy="5772945"/>
          </a:xfrm>
        </p:spPr>
        <p:txBody>
          <a:bodyPr>
            <a:normAutofit fontScale="92500" lnSpcReduction="20000"/>
          </a:bodyPr>
          <a:lstStyle/>
          <a:p>
            <a:pPr marL="0" indent="0">
              <a:buNone/>
            </a:pPr>
            <a:r>
              <a:rPr lang="en-US" b="1" dirty="0">
                <a:solidFill>
                  <a:srgbClr val="FFFF00"/>
                </a:solidFill>
              </a:rPr>
              <a:t>LAY LEADERSHIP</a:t>
            </a:r>
          </a:p>
          <a:p>
            <a:pPr marL="0" indent="0">
              <a:buNone/>
            </a:pPr>
            <a:r>
              <a:rPr lang="en-US" b="1" dirty="0">
                <a:solidFill>
                  <a:srgbClr val="FFFF00"/>
                </a:solidFill>
              </a:rPr>
              <a:t> </a:t>
            </a:r>
          </a:p>
          <a:p>
            <a:pPr marL="0" indent="0">
              <a:buNone/>
            </a:pPr>
            <a:r>
              <a:rPr lang="en-US" b="1" dirty="0">
                <a:solidFill>
                  <a:srgbClr val="FFFF00"/>
                </a:solidFill>
              </a:rPr>
              <a:t>Breaking the 125 barrier requires more sacrifice for the lay leadership, than the two previous barriers. As the church grows, the importance of one diminishes. Long-time members seem to develop an ownership of the church that causes newcomers to feel unwelcomed. Conflicts and power struggles arise in the fellowship. A common conflict is the homesteaders verse pioneers. In a growing church, new members will outnumber the older members in about the third or fourth year of the pastor's ministry. The pioneers feel threatened and often rebel against the pastor's leadership. Sparks fly and soon the pastor leaves for another field of service. New members have their feelings hurt and leave the church with the pastor. After this happens several times, the church becomes resistant to growth.</a:t>
            </a:r>
          </a:p>
          <a:p>
            <a:pPr marL="0" indent="0">
              <a:buNone/>
            </a:pPr>
            <a:r>
              <a:rPr lang="en-US" b="1" dirty="0">
                <a:solidFill>
                  <a:srgbClr val="FFFF00"/>
                </a:solidFill>
              </a:rPr>
              <a:t> </a:t>
            </a:r>
          </a:p>
          <a:p>
            <a:pPr marL="0" indent="0">
              <a:buNone/>
            </a:pPr>
            <a:r>
              <a:rPr lang="en-US" b="1" dirty="0">
                <a:solidFill>
                  <a:srgbClr val="FFFF00"/>
                </a:solidFill>
              </a:rPr>
              <a:t>Lay leaders must allow new members to become a part of the church and become involved in the leadership structure. How long has the newest deacon been a church member? The answer may provide some insights into this issue.</a:t>
            </a:r>
          </a:p>
          <a:p>
            <a:pPr marL="0" indent="0">
              <a:buNone/>
            </a:pPr>
            <a:endParaRPr lang="en-US" dirty="0"/>
          </a:p>
        </p:txBody>
      </p:sp>
    </p:spTree>
    <p:extLst>
      <p:ext uri="{BB962C8B-B14F-4D97-AF65-F5344CB8AC3E}">
        <p14:creationId xmlns:p14="http://schemas.microsoft.com/office/powerpoint/2010/main" val="41295341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A15F87FB-A876-B836-4FCC-B21947F9D0D6}"/>
              </a:ext>
            </a:extLst>
          </p:cNvPr>
          <p:cNvSpPr>
            <a:spLocks noGrp="1" noChangeArrowheads="1"/>
          </p:cNvSpPr>
          <p:nvPr>
            <p:ph type="title"/>
          </p:nvPr>
        </p:nvSpPr>
        <p:spPr/>
        <p:txBody>
          <a:bodyPr>
            <a:normAutofit/>
          </a:bodyPr>
          <a:lstStyle/>
          <a:p>
            <a:r>
              <a:rPr lang="en-US" altLang="en-US" b="1" dirty="0">
                <a:solidFill>
                  <a:srgbClr val="FFFF00"/>
                </a:solidFill>
              </a:rPr>
              <a:t>The Differences Between Heritage Churches &amp; Healthy Churches</a:t>
            </a:r>
          </a:p>
        </p:txBody>
      </p:sp>
      <p:sp>
        <p:nvSpPr>
          <p:cNvPr id="4" name="Rectangle 1">
            <a:extLst>
              <a:ext uri="{FF2B5EF4-FFF2-40B4-BE49-F238E27FC236}">
                <a16:creationId xmlns:a16="http://schemas.microsoft.com/office/drawing/2014/main" id="{D02F24AB-494E-9723-3A83-A6625F832DA2}"/>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 name="Content Placeholder 5">
            <a:extLst>
              <a:ext uri="{FF2B5EF4-FFF2-40B4-BE49-F238E27FC236}">
                <a16:creationId xmlns:a16="http://schemas.microsoft.com/office/drawing/2014/main" id="{8B9C5C9E-872B-1C21-63C2-683EB5254F59}"/>
              </a:ext>
            </a:extLst>
          </p:cNvPr>
          <p:cNvSpPr>
            <a:spLocks noGrp="1"/>
          </p:cNvSpPr>
          <p:nvPr>
            <p:ph idx="1"/>
          </p:nvPr>
        </p:nvSpPr>
        <p:spPr/>
        <p:txBody>
          <a:bodyPr>
            <a:noAutofit/>
          </a:bodyPr>
          <a:lstStyle/>
          <a:p>
            <a:pPr marL="0" indent="0">
              <a:buNone/>
            </a:pPr>
            <a:r>
              <a:rPr lang="en-US" sz="3200" b="1" dirty="0">
                <a:solidFill>
                  <a:srgbClr val="FFFF00"/>
                </a:solidFill>
              </a:rPr>
              <a:t>Healthy Churches</a:t>
            </a:r>
          </a:p>
          <a:p>
            <a:pPr marL="0" indent="0">
              <a:buNone/>
            </a:pPr>
            <a:endParaRPr lang="en-US" sz="1800" b="1" dirty="0">
              <a:solidFill>
                <a:srgbClr val="FFFF00"/>
              </a:solidFill>
            </a:endParaRPr>
          </a:p>
          <a:p>
            <a:r>
              <a:rPr lang="en-US" sz="3200" b="1" dirty="0">
                <a:solidFill>
                  <a:srgbClr val="FFFF00"/>
                </a:solidFill>
              </a:rPr>
              <a:t>Emphasize raising people</a:t>
            </a:r>
          </a:p>
          <a:p>
            <a:r>
              <a:rPr lang="en-US" sz="3200" b="1" dirty="0">
                <a:solidFill>
                  <a:srgbClr val="FFFF00"/>
                </a:solidFill>
              </a:rPr>
              <a:t>Talk about fulfillment, mission, and ministry</a:t>
            </a:r>
          </a:p>
          <a:p>
            <a:r>
              <a:rPr lang="en-US" sz="3200" b="1" dirty="0">
                <a:solidFill>
                  <a:srgbClr val="FFFF00"/>
                </a:solidFill>
              </a:rPr>
              <a:t>Discuss unchurched community needs</a:t>
            </a:r>
          </a:p>
          <a:p>
            <a:r>
              <a:rPr lang="en-US" sz="3200" b="1" dirty="0">
                <a:solidFill>
                  <a:srgbClr val="FFFF00"/>
                </a:solidFill>
              </a:rPr>
              <a:t>Emphasize loyalty to the unchurched</a:t>
            </a:r>
          </a:p>
          <a:p>
            <a:r>
              <a:rPr lang="en-US" sz="3200" b="1" dirty="0">
                <a:solidFill>
                  <a:srgbClr val="FFFF00"/>
                </a:solidFill>
              </a:rPr>
              <a:t>Have experience-oriented faith</a:t>
            </a:r>
          </a:p>
          <a:p>
            <a:r>
              <a:rPr lang="en-US" sz="3200" b="1" dirty="0">
                <a:solidFill>
                  <a:srgbClr val="FFFF00"/>
                </a:solidFill>
              </a:rPr>
              <a:t>Are concerned with looking toward the future and building the Kingdom</a:t>
            </a:r>
          </a:p>
        </p:txBody>
      </p:sp>
      <p:pic>
        <p:nvPicPr>
          <p:cNvPr id="2" name="Picture 4">
            <a:extLst>
              <a:ext uri="{FF2B5EF4-FFF2-40B4-BE49-F238E27FC236}">
                <a16:creationId xmlns:a16="http://schemas.microsoft.com/office/drawing/2014/main" id="{E2A36153-0FD0-AD2C-87F7-F7A25CD81A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30212" y="1144280"/>
            <a:ext cx="3323588" cy="18230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2370129"/>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F22178-9D08-AE83-B539-AA398A73772F}"/>
              </a:ext>
            </a:extLst>
          </p:cNvPr>
          <p:cNvSpPr>
            <a:spLocks noGrp="1"/>
          </p:cNvSpPr>
          <p:nvPr>
            <p:ph type="title"/>
          </p:nvPr>
        </p:nvSpPr>
        <p:spPr>
          <a:xfrm>
            <a:off x="838200" y="18255"/>
            <a:ext cx="10515600" cy="1099345"/>
          </a:xfrm>
        </p:spPr>
        <p:txBody>
          <a:bodyPr>
            <a:normAutofit/>
          </a:bodyPr>
          <a:lstStyle/>
          <a:p>
            <a:pPr algn="ctr"/>
            <a:r>
              <a:rPr lang="en-US" altLang="en-US" sz="4800" b="1" dirty="0">
                <a:solidFill>
                  <a:srgbClr val="FFFF00"/>
                </a:solidFill>
              </a:rPr>
              <a:t>Revitalizing the 125 Participant Church</a:t>
            </a:r>
            <a:endParaRPr lang="en-US" sz="4800" dirty="0"/>
          </a:p>
        </p:txBody>
      </p:sp>
      <p:sp>
        <p:nvSpPr>
          <p:cNvPr id="3" name="Content Placeholder 2">
            <a:extLst>
              <a:ext uri="{FF2B5EF4-FFF2-40B4-BE49-F238E27FC236}">
                <a16:creationId xmlns:a16="http://schemas.microsoft.com/office/drawing/2014/main" id="{A3CF1D15-01A4-A59D-DB59-8246208D5C28}"/>
              </a:ext>
            </a:extLst>
          </p:cNvPr>
          <p:cNvSpPr>
            <a:spLocks noGrp="1"/>
          </p:cNvSpPr>
          <p:nvPr>
            <p:ph idx="1"/>
          </p:nvPr>
        </p:nvSpPr>
        <p:spPr>
          <a:xfrm>
            <a:off x="482600" y="1117599"/>
            <a:ext cx="11277600" cy="5722145"/>
          </a:xfrm>
        </p:spPr>
        <p:txBody>
          <a:bodyPr>
            <a:normAutofit/>
          </a:bodyPr>
          <a:lstStyle/>
          <a:p>
            <a:pPr marL="0" indent="0">
              <a:buNone/>
            </a:pPr>
            <a:r>
              <a:rPr lang="en-US" b="1" dirty="0">
                <a:solidFill>
                  <a:srgbClr val="FFFF00"/>
                </a:solidFill>
              </a:rPr>
              <a:t>MINISTRY FOCUS</a:t>
            </a:r>
          </a:p>
          <a:p>
            <a:pPr marL="0" indent="0">
              <a:buNone/>
            </a:pPr>
            <a:r>
              <a:rPr lang="en-US" b="1" dirty="0">
                <a:solidFill>
                  <a:srgbClr val="FFFF00"/>
                </a:solidFill>
              </a:rPr>
              <a:t> </a:t>
            </a:r>
          </a:p>
          <a:p>
            <a:pPr marL="0" indent="0">
              <a:buNone/>
            </a:pPr>
            <a:r>
              <a:rPr lang="en-US" b="1" dirty="0">
                <a:solidFill>
                  <a:srgbClr val="FFFF00"/>
                </a:solidFill>
              </a:rPr>
              <a:t>An absolute is a balanced ministry focus between maintenance activities and growth activities. The 125 participant church does an excellent job in maintenance ministries: looking after their members, keeping tabs on the sick, and acknowledging needs, birthdays, anniversaries, and other special occasions. This focus seems to take place naturally if the members are loving and caring people.</a:t>
            </a:r>
          </a:p>
          <a:p>
            <a:pPr marL="0" indent="0">
              <a:buNone/>
            </a:pPr>
            <a:r>
              <a:rPr lang="en-US" b="1" dirty="0">
                <a:solidFill>
                  <a:srgbClr val="FFFF00"/>
                </a:solidFill>
              </a:rPr>
              <a:t> </a:t>
            </a:r>
          </a:p>
          <a:p>
            <a:pPr marL="0" indent="0">
              <a:buNone/>
            </a:pPr>
            <a:r>
              <a:rPr lang="en-US" b="1" dirty="0">
                <a:solidFill>
                  <a:srgbClr val="FFFF00"/>
                </a:solidFill>
              </a:rPr>
              <a:t>The most difficult focus to develop is the growth ministry. Specific intentional actions are required to discover prospects, cultivate relationships, and meet community needs. An inward focused church becomes nothing more than a social club.</a:t>
            </a:r>
          </a:p>
        </p:txBody>
      </p:sp>
    </p:spTree>
    <p:extLst>
      <p:ext uri="{BB962C8B-B14F-4D97-AF65-F5344CB8AC3E}">
        <p14:creationId xmlns:p14="http://schemas.microsoft.com/office/powerpoint/2010/main" val="2507561730"/>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F22178-9D08-AE83-B539-AA398A73772F}"/>
              </a:ext>
            </a:extLst>
          </p:cNvPr>
          <p:cNvSpPr>
            <a:spLocks noGrp="1"/>
          </p:cNvSpPr>
          <p:nvPr>
            <p:ph type="title"/>
          </p:nvPr>
        </p:nvSpPr>
        <p:spPr/>
        <p:txBody>
          <a:bodyPr>
            <a:normAutofit/>
          </a:bodyPr>
          <a:lstStyle/>
          <a:p>
            <a:pPr algn="ctr"/>
            <a:r>
              <a:rPr lang="en-US" altLang="en-US" sz="4800" b="1" dirty="0">
                <a:solidFill>
                  <a:srgbClr val="FFFF00"/>
                </a:solidFill>
              </a:rPr>
              <a:t>Revitalizing the 125 Participant Church</a:t>
            </a:r>
            <a:endParaRPr lang="en-US" sz="4800" dirty="0"/>
          </a:p>
        </p:txBody>
      </p:sp>
      <p:sp>
        <p:nvSpPr>
          <p:cNvPr id="3" name="Content Placeholder 2">
            <a:extLst>
              <a:ext uri="{FF2B5EF4-FFF2-40B4-BE49-F238E27FC236}">
                <a16:creationId xmlns:a16="http://schemas.microsoft.com/office/drawing/2014/main" id="{A3CF1D15-01A4-A59D-DB59-8246208D5C28}"/>
              </a:ext>
            </a:extLst>
          </p:cNvPr>
          <p:cNvSpPr>
            <a:spLocks noGrp="1"/>
          </p:cNvSpPr>
          <p:nvPr>
            <p:ph idx="1"/>
          </p:nvPr>
        </p:nvSpPr>
        <p:spPr/>
        <p:txBody>
          <a:bodyPr/>
          <a:lstStyle/>
          <a:p>
            <a:pPr marL="0" indent="0">
              <a:buNone/>
            </a:pPr>
            <a:r>
              <a:rPr lang="en-US" sz="3600" b="1" dirty="0">
                <a:solidFill>
                  <a:srgbClr val="FFFF00"/>
                </a:solidFill>
              </a:rPr>
              <a:t>TEN SPECIFIC ACTIONS</a:t>
            </a:r>
          </a:p>
          <a:p>
            <a:pPr marL="0" indent="0">
              <a:buNone/>
            </a:pPr>
            <a:r>
              <a:rPr lang="en-US" sz="3600" b="1" dirty="0">
                <a:solidFill>
                  <a:srgbClr val="FFFF00"/>
                </a:solidFill>
              </a:rPr>
              <a:t> </a:t>
            </a:r>
          </a:p>
          <a:p>
            <a:pPr marL="0" indent="0">
              <a:buNone/>
            </a:pPr>
            <a:r>
              <a:rPr lang="en-US" sz="3600" b="1" dirty="0">
                <a:solidFill>
                  <a:srgbClr val="FFFF00"/>
                </a:solidFill>
              </a:rPr>
              <a:t>According to Harry H. Fowler, there are ten specific areas that need correction in breaking the 125 barrier to church growth.</a:t>
            </a:r>
          </a:p>
          <a:p>
            <a:pPr marL="0" indent="0">
              <a:buNone/>
            </a:pPr>
            <a:r>
              <a:rPr lang="en-US" dirty="0"/>
              <a:t> </a:t>
            </a:r>
          </a:p>
          <a:p>
            <a:pPr marL="0" indent="0">
              <a:buNone/>
            </a:pPr>
            <a:endParaRPr lang="en-US" dirty="0"/>
          </a:p>
        </p:txBody>
      </p:sp>
    </p:spTree>
    <p:extLst>
      <p:ext uri="{BB962C8B-B14F-4D97-AF65-F5344CB8AC3E}">
        <p14:creationId xmlns:p14="http://schemas.microsoft.com/office/powerpoint/2010/main" val="122012775"/>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F7243F44-E28F-9559-5479-7636181E7FFC}"/>
              </a:ext>
            </a:extLst>
          </p:cNvPr>
          <p:cNvSpPr>
            <a:spLocks noGrp="1" noChangeArrowheads="1"/>
          </p:cNvSpPr>
          <p:nvPr>
            <p:ph type="title"/>
          </p:nvPr>
        </p:nvSpPr>
        <p:spPr>
          <a:xfrm>
            <a:off x="838200" y="80963"/>
            <a:ext cx="10515600" cy="974726"/>
          </a:xfrm>
        </p:spPr>
        <p:txBody>
          <a:bodyPr/>
          <a:lstStyle/>
          <a:p>
            <a:pPr algn="ctr"/>
            <a:r>
              <a:rPr lang="en-US" altLang="en-US" b="1" dirty="0">
                <a:solidFill>
                  <a:srgbClr val="FFFF00"/>
                </a:solidFill>
                <a:latin typeface="Tahoma" panose="020B0604030504040204" pitchFamily="34" charset="0"/>
              </a:rPr>
              <a:t>TEN SPECIFIC ACTIONS</a:t>
            </a:r>
          </a:p>
        </p:txBody>
      </p:sp>
      <p:sp>
        <p:nvSpPr>
          <p:cNvPr id="22532" name="Rectangle 4">
            <a:extLst>
              <a:ext uri="{FF2B5EF4-FFF2-40B4-BE49-F238E27FC236}">
                <a16:creationId xmlns:a16="http://schemas.microsoft.com/office/drawing/2014/main" id="{43DA14C5-86F3-096B-4FF4-26910F3990D6}"/>
              </a:ext>
            </a:extLst>
          </p:cNvPr>
          <p:cNvSpPr>
            <a:spLocks noGrp="1" noChangeArrowheads="1"/>
          </p:cNvSpPr>
          <p:nvPr>
            <p:ph idx="1"/>
          </p:nvPr>
        </p:nvSpPr>
        <p:spPr>
          <a:xfrm>
            <a:off x="838200" y="1371600"/>
            <a:ext cx="10515600" cy="4805363"/>
          </a:xfrm>
        </p:spPr>
        <p:txBody>
          <a:bodyPr>
            <a:normAutofit lnSpcReduction="10000"/>
          </a:bodyPr>
          <a:lstStyle/>
          <a:p>
            <a:r>
              <a:rPr lang="en-US" altLang="en-US" b="1" dirty="0">
                <a:solidFill>
                  <a:srgbClr val="FFFF00"/>
                </a:solidFill>
                <a:latin typeface="Tahoma" panose="020B0604030504040204" pitchFamily="34" charset="0"/>
              </a:rPr>
              <a:t>PROGRAMMING</a:t>
            </a:r>
          </a:p>
          <a:p>
            <a:r>
              <a:rPr lang="en-US" altLang="en-US" b="1" dirty="0">
                <a:solidFill>
                  <a:srgbClr val="FFFF00"/>
                </a:solidFill>
                <a:latin typeface="Tahoma" panose="020B0604030504040204" pitchFamily="34" charset="0"/>
              </a:rPr>
              <a:t>ENTRANCE POINTS</a:t>
            </a:r>
          </a:p>
          <a:p>
            <a:r>
              <a:rPr lang="en-US" altLang="en-US" b="1" dirty="0">
                <a:solidFill>
                  <a:srgbClr val="FFFF00"/>
                </a:solidFill>
                <a:latin typeface="Tahoma" panose="020B0604030504040204" pitchFamily="34" charset="0"/>
              </a:rPr>
              <a:t>CHURCH STAFF DEVELOPMENT</a:t>
            </a:r>
          </a:p>
          <a:p>
            <a:r>
              <a:rPr lang="en-US" altLang="en-US" b="1" dirty="0">
                <a:solidFill>
                  <a:srgbClr val="FFFF00"/>
                </a:solidFill>
                <a:latin typeface="Tahoma" panose="020B0604030504040204" pitchFamily="34" charset="0"/>
              </a:rPr>
              <a:t>CHURCH FELLOWSHIP</a:t>
            </a:r>
          </a:p>
          <a:p>
            <a:r>
              <a:rPr lang="en-US" altLang="en-US" b="1" dirty="0">
                <a:solidFill>
                  <a:srgbClr val="FFFF00"/>
                </a:solidFill>
                <a:latin typeface="Tahoma" panose="020B0604030504040204" pitchFamily="34" charset="0"/>
              </a:rPr>
              <a:t>PASTORAL LEADERSHIP</a:t>
            </a:r>
          </a:p>
          <a:p>
            <a:r>
              <a:rPr lang="en-US" altLang="en-US" b="1" dirty="0">
                <a:solidFill>
                  <a:srgbClr val="FFFF00"/>
                </a:solidFill>
                <a:latin typeface="Tahoma" panose="020B0604030504040204" pitchFamily="34" charset="0"/>
              </a:rPr>
              <a:t>CONGREGATIONAL GOALS</a:t>
            </a:r>
          </a:p>
          <a:p>
            <a:r>
              <a:rPr lang="en-US" altLang="en-US" b="1" dirty="0">
                <a:solidFill>
                  <a:srgbClr val="FFFF00"/>
                </a:solidFill>
                <a:latin typeface="Tahoma" panose="020B0604030504040204" pitchFamily="34" charset="0"/>
              </a:rPr>
              <a:t>FACILITIES &amp; SPACE</a:t>
            </a:r>
          </a:p>
          <a:p>
            <a:r>
              <a:rPr lang="en-US" altLang="en-US" b="1" dirty="0">
                <a:solidFill>
                  <a:srgbClr val="FFFF00"/>
                </a:solidFill>
                <a:latin typeface="Tahoma" panose="020B0604030504040204" pitchFamily="34" charset="0"/>
              </a:rPr>
              <a:t>NEW MEMBER ASSIMILATION</a:t>
            </a:r>
          </a:p>
          <a:p>
            <a:r>
              <a:rPr lang="en-US" altLang="en-US" b="1" dirty="0">
                <a:solidFill>
                  <a:srgbClr val="FFFF00"/>
                </a:solidFill>
                <a:latin typeface="Tahoma" panose="020B0604030504040204" pitchFamily="34" charset="0"/>
              </a:rPr>
              <a:t>STRUCTURE</a:t>
            </a:r>
          </a:p>
          <a:p>
            <a:r>
              <a:rPr lang="en-US" altLang="en-US" b="1" dirty="0">
                <a:solidFill>
                  <a:srgbClr val="FFFF00"/>
                </a:solidFill>
                <a:latin typeface="Tahoma" panose="020B0604030504040204" pitchFamily="34" charset="0"/>
              </a:rPr>
              <a:t>MINISTRY FOCUS</a:t>
            </a:r>
          </a:p>
          <a:p>
            <a:endParaRPr lang="en-US" altLang="en-US" b="1" dirty="0">
              <a:latin typeface="Tahoma" panose="020B0604030504040204" pitchFamily="34" charset="0"/>
            </a:endParaRPr>
          </a:p>
        </p:txBody>
      </p:sp>
      <p:graphicFrame>
        <p:nvGraphicFramePr>
          <p:cNvPr id="22533" name="Object 5">
            <a:hlinkClick r:id="" action="ppaction://ole?verb=0"/>
            <a:extLst>
              <a:ext uri="{FF2B5EF4-FFF2-40B4-BE49-F238E27FC236}">
                <a16:creationId xmlns:a16="http://schemas.microsoft.com/office/drawing/2014/main" id="{E0A7540F-4D0D-1383-FAA4-39743301584B}"/>
              </a:ext>
            </a:extLst>
          </p:cNvPr>
          <p:cNvGraphicFramePr>
            <a:graphicFrameLocks/>
          </p:cNvGraphicFramePr>
          <p:nvPr>
            <p:extLst>
              <p:ext uri="{D42A27DB-BD31-4B8C-83A1-F6EECF244321}">
                <p14:modId xmlns:p14="http://schemas.microsoft.com/office/powerpoint/2010/main" val="2851585383"/>
              </p:ext>
            </p:extLst>
          </p:nvPr>
        </p:nvGraphicFramePr>
        <p:xfrm>
          <a:off x="8051801" y="2409825"/>
          <a:ext cx="3800475" cy="4083050"/>
        </p:xfrm>
        <a:graphic>
          <a:graphicData uri="http://schemas.openxmlformats.org/presentationml/2006/ole">
            <mc:AlternateContent xmlns:mc="http://schemas.openxmlformats.org/markup-compatibility/2006">
              <mc:Choice xmlns:v="urn:schemas-microsoft-com:vml" Requires="v">
                <p:oleObj name="Clip" r:id="rId3" imgW="10261600" imgH="11023600" progId="MS_ClipArt_Gallery.2">
                  <p:embed/>
                </p:oleObj>
              </mc:Choice>
              <mc:Fallback>
                <p:oleObj name="Clip" r:id="rId3" imgW="10261600" imgH="11023600" progId="MS_ClipArt_Gallery.2">
                  <p:embed/>
                  <p:pic>
                    <p:nvPicPr>
                      <p:cNvPr id="22533" name="Object 5">
                        <a:hlinkClick r:id="" action="ppaction://ole?verb=0"/>
                        <a:extLst>
                          <a:ext uri="{FF2B5EF4-FFF2-40B4-BE49-F238E27FC236}">
                            <a16:creationId xmlns:a16="http://schemas.microsoft.com/office/drawing/2014/main" id="{E0A7540F-4D0D-1383-FAA4-39743301584B}"/>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51801" y="2409825"/>
                        <a:ext cx="3800475" cy="4083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F22178-9D08-AE83-B539-AA398A73772F}"/>
              </a:ext>
            </a:extLst>
          </p:cNvPr>
          <p:cNvSpPr>
            <a:spLocks noGrp="1"/>
          </p:cNvSpPr>
          <p:nvPr>
            <p:ph type="title"/>
          </p:nvPr>
        </p:nvSpPr>
        <p:spPr>
          <a:xfrm>
            <a:off x="838200" y="122237"/>
            <a:ext cx="10515600" cy="1325563"/>
          </a:xfrm>
        </p:spPr>
        <p:txBody>
          <a:bodyPr>
            <a:normAutofit/>
          </a:bodyPr>
          <a:lstStyle/>
          <a:p>
            <a:pPr algn="ctr"/>
            <a:r>
              <a:rPr lang="en-US" altLang="en-US" sz="4800" b="1" dirty="0">
                <a:solidFill>
                  <a:srgbClr val="FFFF00"/>
                </a:solidFill>
              </a:rPr>
              <a:t>Revitalizing the 125 Participant Church</a:t>
            </a:r>
            <a:endParaRPr lang="en-US" sz="4800" dirty="0"/>
          </a:p>
        </p:txBody>
      </p:sp>
      <p:sp>
        <p:nvSpPr>
          <p:cNvPr id="3" name="Content Placeholder 2">
            <a:extLst>
              <a:ext uri="{FF2B5EF4-FFF2-40B4-BE49-F238E27FC236}">
                <a16:creationId xmlns:a16="http://schemas.microsoft.com/office/drawing/2014/main" id="{A3CF1D15-01A4-A59D-DB59-8246208D5C28}"/>
              </a:ext>
            </a:extLst>
          </p:cNvPr>
          <p:cNvSpPr>
            <a:spLocks noGrp="1"/>
          </p:cNvSpPr>
          <p:nvPr>
            <p:ph idx="1"/>
          </p:nvPr>
        </p:nvSpPr>
        <p:spPr>
          <a:xfrm>
            <a:off x="584200" y="1193800"/>
            <a:ext cx="11074400" cy="5664200"/>
          </a:xfrm>
        </p:spPr>
        <p:txBody>
          <a:bodyPr>
            <a:normAutofit fontScale="92500" lnSpcReduction="20000"/>
          </a:bodyPr>
          <a:lstStyle/>
          <a:p>
            <a:pPr marL="0" indent="0">
              <a:buNone/>
            </a:pPr>
            <a:r>
              <a:rPr lang="en-US" b="1" dirty="0">
                <a:solidFill>
                  <a:srgbClr val="FFFF00"/>
                </a:solidFill>
              </a:rPr>
              <a:t>PROGRAMMING:</a:t>
            </a:r>
          </a:p>
          <a:p>
            <a:pPr marL="0" indent="0">
              <a:buNone/>
            </a:pPr>
            <a:r>
              <a:rPr lang="en-US" b="1" dirty="0">
                <a:solidFill>
                  <a:srgbClr val="FFFF00"/>
                </a:solidFill>
              </a:rPr>
              <a:t> </a:t>
            </a:r>
          </a:p>
          <a:p>
            <a:pPr marL="0" indent="0">
              <a:buNone/>
            </a:pPr>
            <a:r>
              <a:rPr lang="en-US" b="1" dirty="0">
                <a:solidFill>
                  <a:srgbClr val="FFFF00"/>
                </a:solidFill>
              </a:rPr>
              <a:t>Begin developing a youth and children's   program.</a:t>
            </a:r>
          </a:p>
          <a:p>
            <a:pPr marL="0" indent="0">
              <a:buNone/>
            </a:pPr>
            <a:r>
              <a:rPr lang="en-US" b="1" dirty="0">
                <a:solidFill>
                  <a:srgbClr val="FFFF00"/>
                </a:solidFill>
              </a:rPr>
              <a:t> </a:t>
            </a:r>
          </a:p>
          <a:p>
            <a:pPr marL="0" indent="0">
              <a:buNone/>
            </a:pPr>
            <a:r>
              <a:rPr lang="en-US" b="1" dirty="0">
                <a:solidFill>
                  <a:srgbClr val="FFFF00"/>
                </a:solidFill>
              </a:rPr>
              <a:t>Discover the needs of young adults ages 18-40.</a:t>
            </a:r>
          </a:p>
          <a:p>
            <a:pPr marL="0" indent="0">
              <a:buNone/>
            </a:pPr>
            <a:r>
              <a:rPr lang="en-US" b="1" dirty="0">
                <a:solidFill>
                  <a:srgbClr val="FFFF00"/>
                </a:solidFill>
              </a:rPr>
              <a:t> </a:t>
            </a:r>
          </a:p>
          <a:p>
            <a:pPr marL="0" indent="0">
              <a:buNone/>
            </a:pPr>
            <a:r>
              <a:rPr lang="en-US" b="1" dirty="0">
                <a:solidFill>
                  <a:srgbClr val="FFFF00"/>
                </a:solidFill>
              </a:rPr>
              <a:t>Plan specific events that meet needs of young  adults such as retreats, fellowships, etc.</a:t>
            </a:r>
          </a:p>
          <a:p>
            <a:pPr marL="0" indent="0">
              <a:buNone/>
            </a:pPr>
            <a:r>
              <a:rPr lang="en-US" b="1" dirty="0">
                <a:solidFill>
                  <a:srgbClr val="FFFF00"/>
                </a:solidFill>
              </a:rPr>
              <a:t> </a:t>
            </a:r>
          </a:p>
          <a:p>
            <a:pPr marL="0" indent="0">
              <a:buNone/>
            </a:pPr>
            <a:r>
              <a:rPr lang="en-US" b="1" dirty="0">
                <a:solidFill>
                  <a:srgbClr val="FFFF00"/>
                </a:solidFill>
              </a:rPr>
              <a:t>Begin broadening the program to include other   groups you are not currently reaching.</a:t>
            </a:r>
          </a:p>
          <a:p>
            <a:pPr marL="0" indent="0">
              <a:buNone/>
            </a:pPr>
            <a:r>
              <a:rPr lang="en-US" b="1" dirty="0">
                <a:solidFill>
                  <a:srgbClr val="FFFF00"/>
                </a:solidFill>
              </a:rPr>
              <a:t> </a:t>
            </a:r>
          </a:p>
          <a:p>
            <a:pPr marL="0" indent="0">
              <a:buNone/>
            </a:pPr>
            <a:r>
              <a:rPr lang="en-US" b="1" dirty="0">
                <a:solidFill>
                  <a:srgbClr val="FFFF00"/>
                </a:solidFill>
              </a:rPr>
              <a:t>Keep regular communications channels functioning.</a:t>
            </a:r>
          </a:p>
          <a:p>
            <a:pPr marL="0" indent="0">
              <a:buNone/>
            </a:pPr>
            <a:r>
              <a:rPr lang="en-US" b="1" dirty="0">
                <a:solidFill>
                  <a:srgbClr val="FFFF00"/>
                </a:solidFill>
              </a:rPr>
              <a:t> </a:t>
            </a:r>
          </a:p>
          <a:p>
            <a:endParaRPr lang="en-US" dirty="0"/>
          </a:p>
        </p:txBody>
      </p:sp>
    </p:spTree>
    <p:extLst>
      <p:ext uri="{BB962C8B-B14F-4D97-AF65-F5344CB8AC3E}">
        <p14:creationId xmlns:p14="http://schemas.microsoft.com/office/powerpoint/2010/main" val="1515962409"/>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F22178-9D08-AE83-B539-AA398A73772F}"/>
              </a:ext>
            </a:extLst>
          </p:cNvPr>
          <p:cNvSpPr>
            <a:spLocks noGrp="1"/>
          </p:cNvSpPr>
          <p:nvPr>
            <p:ph type="title"/>
          </p:nvPr>
        </p:nvSpPr>
        <p:spPr>
          <a:xfrm>
            <a:off x="838200" y="18255"/>
            <a:ext cx="10515600" cy="1325563"/>
          </a:xfrm>
        </p:spPr>
        <p:txBody>
          <a:bodyPr>
            <a:normAutofit/>
          </a:bodyPr>
          <a:lstStyle/>
          <a:p>
            <a:pPr algn="ctr"/>
            <a:r>
              <a:rPr lang="en-US" altLang="en-US" sz="4800" b="1" dirty="0">
                <a:solidFill>
                  <a:srgbClr val="FFFF00"/>
                </a:solidFill>
              </a:rPr>
              <a:t>Revitalizing the 125 Participant Church</a:t>
            </a:r>
            <a:endParaRPr lang="en-US" sz="4800" dirty="0"/>
          </a:p>
        </p:txBody>
      </p:sp>
      <p:sp>
        <p:nvSpPr>
          <p:cNvPr id="3" name="Content Placeholder 2">
            <a:extLst>
              <a:ext uri="{FF2B5EF4-FFF2-40B4-BE49-F238E27FC236}">
                <a16:creationId xmlns:a16="http://schemas.microsoft.com/office/drawing/2014/main" id="{A3CF1D15-01A4-A59D-DB59-8246208D5C28}"/>
              </a:ext>
            </a:extLst>
          </p:cNvPr>
          <p:cNvSpPr>
            <a:spLocks noGrp="1"/>
          </p:cNvSpPr>
          <p:nvPr>
            <p:ph idx="1"/>
          </p:nvPr>
        </p:nvSpPr>
        <p:spPr>
          <a:xfrm>
            <a:off x="482600" y="1143000"/>
            <a:ext cx="11150600" cy="5511800"/>
          </a:xfrm>
        </p:spPr>
        <p:txBody>
          <a:bodyPr/>
          <a:lstStyle/>
          <a:p>
            <a:pPr marL="0" indent="0">
              <a:buNone/>
            </a:pPr>
            <a:r>
              <a:rPr lang="en-US" sz="3600" b="1" dirty="0">
                <a:solidFill>
                  <a:srgbClr val="FFFF00"/>
                </a:solidFill>
              </a:rPr>
              <a:t>ENTRANCE POINTS:</a:t>
            </a:r>
          </a:p>
          <a:p>
            <a:pPr marL="0" indent="0">
              <a:buNone/>
            </a:pPr>
            <a:r>
              <a:rPr lang="en-US" sz="3600" b="1" dirty="0">
                <a:solidFill>
                  <a:srgbClr val="FFFF00"/>
                </a:solidFill>
              </a:rPr>
              <a:t> </a:t>
            </a:r>
          </a:p>
          <a:p>
            <a:pPr marL="0" indent="0">
              <a:buNone/>
            </a:pPr>
            <a:r>
              <a:rPr lang="en-US" sz="3600" b="1" dirty="0">
                <a:solidFill>
                  <a:srgbClr val="FFFF00"/>
                </a:solidFill>
              </a:rPr>
              <a:t>Focus on the church's strengths and the community needs to determine needed ministries.</a:t>
            </a:r>
          </a:p>
          <a:p>
            <a:pPr marL="0" indent="0">
              <a:buNone/>
            </a:pPr>
            <a:r>
              <a:rPr lang="en-US" sz="3600" b="1" dirty="0">
                <a:solidFill>
                  <a:srgbClr val="FFFF00"/>
                </a:solidFill>
              </a:rPr>
              <a:t> </a:t>
            </a:r>
          </a:p>
          <a:p>
            <a:pPr marL="0" indent="0">
              <a:buNone/>
            </a:pPr>
            <a:r>
              <a:rPr lang="en-US" sz="3600" b="1" dirty="0">
                <a:solidFill>
                  <a:srgbClr val="FFFF00"/>
                </a:solidFill>
              </a:rPr>
              <a:t>Add the fourth and fifth entrance points based on number one.</a:t>
            </a:r>
          </a:p>
          <a:p>
            <a:pPr marL="0" indent="0">
              <a:buNone/>
            </a:pPr>
            <a:r>
              <a:rPr lang="en-US" sz="3600" b="1" dirty="0">
                <a:solidFill>
                  <a:srgbClr val="FFFF00"/>
                </a:solidFill>
              </a:rPr>
              <a:t> </a:t>
            </a:r>
          </a:p>
          <a:p>
            <a:pPr marL="0" indent="0">
              <a:buNone/>
            </a:pPr>
            <a:r>
              <a:rPr lang="en-US" sz="3600" b="1" dirty="0">
                <a:solidFill>
                  <a:srgbClr val="FFFF00"/>
                </a:solidFill>
              </a:rPr>
              <a:t>Strengthen the first three entrance points.</a:t>
            </a:r>
          </a:p>
          <a:p>
            <a:endParaRPr lang="en-US" dirty="0"/>
          </a:p>
        </p:txBody>
      </p:sp>
    </p:spTree>
    <p:extLst>
      <p:ext uri="{BB962C8B-B14F-4D97-AF65-F5344CB8AC3E}">
        <p14:creationId xmlns:p14="http://schemas.microsoft.com/office/powerpoint/2010/main" val="3760644134"/>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F22178-9D08-AE83-B539-AA398A73772F}"/>
              </a:ext>
            </a:extLst>
          </p:cNvPr>
          <p:cNvSpPr>
            <a:spLocks noGrp="1"/>
          </p:cNvSpPr>
          <p:nvPr>
            <p:ph type="title"/>
          </p:nvPr>
        </p:nvSpPr>
        <p:spPr/>
        <p:txBody>
          <a:bodyPr>
            <a:normAutofit/>
          </a:bodyPr>
          <a:lstStyle/>
          <a:p>
            <a:pPr algn="ctr"/>
            <a:r>
              <a:rPr lang="en-US" altLang="en-US" sz="4800" b="1" dirty="0">
                <a:solidFill>
                  <a:srgbClr val="FFFF00"/>
                </a:solidFill>
              </a:rPr>
              <a:t>Revitalizing the 125 Participant Church</a:t>
            </a:r>
            <a:endParaRPr lang="en-US" sz="4800" dirty="0"/>
          </a:p>
        </p:txBody>
      </p:sp>
      <p:sp>
        <p:nvSpPr>
          <p:cNvPr id="3" name="Content Placeholder 2">
            <a:extLst>
              <a:ext uri="{FF2B5EF4-FFF2-40B4-BE49-F238E27FC236}">
                <a16:creationId xmlns:a16="http://schemas.microsoft.com/office/drawing/2014/main" id="{A3CF1D15-01A4-A59D-DB59-8246208D5C28}"/>
              </a:ext>
            </a:extLst>
          </p:cNvPr>
          <p:cNvSpPr>
            <a:spLocks noGrp="1"/>
          </p:cNvSpPr>
          <p:nvPr>
            <p:ph idx="1"/>
          </p:nvPr>
        </p:nvSpPr>
        <p:spPr>
          <a:xfrm>
            <a:off x="635000" y="1473200"/>
            <a:ext cx="10972800" cy="5207000"/>
          </a:xfrm>
        </p:spPr>
        <p:txBody>
          <a:bodyPr>
            <a:normAutofit lnSpcReduction="10000"/>
          </a:bodyPr>
          <a:lstStyle/>
          <a:p>
            <a:pPr marL="0" indent="0">
              <a:buNone/>
            </a:pPr>
            <a:r>
              <a:rPr lang="en-US" b="1" dirty="0">
                <a:solidFill>
                  <a:srgbClr val="FFFF00"/>
                </a:solidFill>
              </a:rPr>
              <a:t>CHURCH STAFF DEVELOPMENT:</a:t>
            </a:r>
          </a:p>
          <a:p>
            <a:pPr marL="0" indent="0">
              <a:buNone/>
            </a:pPr>
            <a:endParaRPr lang="en-US" b="1" dirty="0">
              <a:solidFill>
                <a:srgbClr val="FFFF00"/>
              </a:solidFill>
            </a:endParaRPr>
          </a:p>
          <a:p>
            <a:pPr marL="0" indent="0">
              <a:buNone/>
            </a:pPr>
            <a:r>
              <a:rPr lang="en-US" b="1" dirty="0">
                <a:solidFill>
                  <a:srgbClr val="FFFF00"/>
                </a:solidFill>
              </a:rPr>
              <a:t>Determine existing staff needs.</a:t>
            </a:r>
          </a:p>
          <a:p>
            <a:pPr marL="0" indent="0">
              <a:buNone/>
            </a:pPr>
            <a:r>
              <a:rPr lang="en-US" b="1" dirty="0">
                <a:solidFill>
                  <a:srgbClr val="FFFF00"/>
                </a:solidFill>
              </a:rPr>
              <a:t> </a:t>
            </a:r>
          </a:p>
          <a:p>
            <a:pPr marL="0" indent="0">
              <a:buNone/>
            </a:pPr>
            <a:r>
              <a:rPr lang="en-US" b="1" dirty="0">
                <a:solidFill>
                  <a:srgbClr val="FFFF00"/>
                </a:solidFill>
              </a:rPr>
              <a:t>Choose staff that complements the pastor's ministry and existing programs.</a:t>
            </a:r>
          </a:p>
          <a:p>
            <a:pPr marL="0" indent="0">
              <a:buNone/>
            </a:pPr>
            <a:r>
              <a:rPr lang="en-US" b="1" dirty="0">
                <a:solidFill>
                  <a:srgbClr val="FFFF00"/>
                </a:solidFill>
              </a:rPr>
              <a:t> </a:t>
            </a:r>
          </a:p>
          <a:p>
            <a:pPr marL="0" indent="0">
              <a:buNone/>
            </a:pPr>
            <a:r>
              <a:rPr lang="en-US" b="1" dirty="0">
                <a:solidFill>
                  <a:srgbClr val="FFFF00"/>
                </a:solidFill>
              </a:rPr>
              <a:t>Use proper channels - committee, deacons, business meeting, etc., to get approval and affirmation.</a:t>
            </a:r>
          </a:p>
          <a:p>
            <a:pPr marL="0" indent="0">
              <a:buNone/>
            </a:pPr>
            <a:r>
              <a:rPr lang="en-US" b="1" dirty="0">
                <a:solidFill>
                  <a:srgbClr val="FFFF00"/>
                </a:solidFill>
              </a:rPr>
              <a:t> </a:t>
            </a:r>
          </a:p>
          <a:p>
            <a:pPr marL="0" indent="0">
              <a:buNone/>
            </a:pPr>
            <a:r>
              <a:rPr lang="en-US" b="1" dirty="0">
                <a:solidFill>
                  <a:srgbClr val="FFFF00"/>
                </a:solidFill>
              </a:rPr>
              <a:t>Add to the existing staff.</a:t>
            </a:r>
          </a:p>
          <a:p>
            <a:pPr marL="0" indent="0">
              <a:buNone/>
            </a:pPr>
            <a:endParaRPr lang="en-US" dirty="0"/>
          </a:p>
        </p:txBody>
      </p:sp>
    </p:spTree>
    <p:extLst>
      <p:ext uri="{BB962C8B-B14F-4D97-AF65-F5344CB8AC3E}">
        <p14:creationId xmlns:p14="http://schemas.microsoft.com/office/powerpoint/2010/main" val="967322259"/>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F22178-9D08-AE83-B539-AA398A73772F}"/>
              </a:ext>
            </a:extLst>
          </p:cNvPr>
          <p:cNvSpPr>
            <a:spLocks noGrp="1"/>
          </p:cNvSpPr>
          <p:nvPr>
            <p:ph type="title"/>
          </p:nvPr>
        </p:nvSpPr>
        <p:spPr>
          <a:xfrm>
            <a:off x="838200" y="18255"/>
            <a:ext cx="10515600" cy="1325563"/>
          </a:xfrm>
        </p:spPr>
        <p:txBody>
          <a:bodyPr>
            <a:normAutofit/>
          </a:bodyPr>
          <a:lstStyle/>
          <a:p>
            <a:pPr algn="ctr"/>
            <a:r>
              <a:rPr lang="en-US" altLang="en-US" sz="4800" b="1" dirty="0">
                <a:solidFill>
                  <a:srgbClr val="FFFF00"/>
                </a:solidFill>
              </a:rPr>
              <a:t>Revitalizing the 125 Participant Church</a:t>
            </a:r>
            <a:endParaRPr lang="en-US" sz="4800" dirty="0"/>
          </a:p>
        </p:txBody>
      </p:sp>
      <p:sp>
        <p:nvSpPr>
          <p:cNvPr id="3" name="Content Placeholder 2">
            <a:extLst>
              <a:ext uri="{FF2B5EF4-FFF2-40B4-BE49-F238E27FC236}">
                <a16:creationId xmlns:a16="http://schemas.microsoft.com/office/drawing/2014/main" id="{A3CF1D15-01A4-A59D-DB59-8246208D5C28}"/>
              </a:ext>
            </a:extLst>
          </p:cNvPr>
          <p:cNvSpPr>
            <a:spLocks noGrp="1"/>
          </p:cNvSpPr>
          <p:nvPr>
            <p:ph idx="1"/>
          </p:nvPr>
        </p:nvSpPr>
        <p:spPr>
          <a:xfrm>
            <a:off x="508000" y="1092200"/>
            <a:ext cx="11074400" cy="5562600"/>
          </a:xfrm>
        </p:spPr>
        <p:txBody>
          <a:bodyPr>
            <a:normAutofit lnSpcReduction="10000"/>
          </a:bodyPr>
          <a:lstStyle/>
          <a:p>
            <a:pPr marL="0" indent="0">
              <a:buNone/>
            </a:pPr>
            <a:r>
              <a:rPr lang="en-US" b="1" dirty="0">
                <a:solidFill>
                  <a:srgbClr val="FFFF00"/>
                </a:solidFill>
              </a:rPr>
              <a:t>CHURCH FELLOWSHIP:</a:t>
            </a:r>
          </a:p>
          <a:p>
            <a:pPr marL="0" indent="0">
              <a:buNone/>
            </a:pPr>
            <a:r>
              <a:rPr lang="en-US" b="1" dirty="0">
                <a:solidFill>
                  <a:srgbClr val="FFFF00"/>
                </a:solidFill>
              </a:rPr>
              <a:t> </a:t>
            </a:r>
          </a:p>
          <a:p>
            <a:pPr marL="0" indent="0">
              <a:buNone/>
            </a:pPr>
            <a:r>
              <a:rPr lang="en-US" b="1" dirty="0">
                <a:solidFill>
                  <a:srgbClr val="FFFF00"/>
                </a:solidFill>
              </a:rPr>
              <a:t>Develop a group ratio of 1:15 - one group for every 15 persons.</a:t>
            </a:r>
          </a:p>
          <a:p>
            <a:pPr marL="0" indent="0">
              <a:buNone/>
            </a:pPr>
            <a:r>
              <a:rPr lang="en-US" b="1" dirty="0">
                <a:solidFill>
                  <a:srgbClr val="FFFF00"/>
                </a:solidFill>
              </a:rPr>
              <a:t> </a:t>
            </a:r>
          </a:p>
          <a:p>
            <a:pPr marL="0" indent="0">
              <a:buNone/>
            </a:pPr>
            <a:r>
              <a:rPr lang="en-US" b="1" dirty="0">
                <a:solidFill>
                  <a:srgbClr val="FFFF00"/>
                </a:solidFill>
              </a:rPr>
              <a:t>Promote large group activities for everyone.</a:t>
            </a:r>
          </a:p>
          <a:p>
            <a:pPr marL="0" indent="0">
              <a:buNone/>
            </a:pPr>
            <a:r>
              <a:rPr lang="en-US" b="1" dirty="0">
                <a:solidFill>
                  <a:srgbClr val="FFFF00"/>
                </a:solidFill>
              </a:rPr>
              <a:t> </a:t>
            </a:r>
          </a:p>
          <a:p>
            <a:pPr marL="0" indent="0">
              <a:buNone/>
            </a:pPr>
            <a:r>
              <a:rPr lang="en-US" b="1" dirty="0">
                <a:solidFill>
                  <a:srgbClr val="FFFF00"/>
                </a:solidFill>
              </a:rPr>
              <a:t>Promote small group activities for 12 to 15 persons.</a:t>
            </a:r>
          </a:p>
          <a:p>
            <a:pPr marL="0" indent="0">
              <a:buNone/>
            </a:pPr>
            <a:r>
              <a:rPr lang="en-US" b="1" dirty="0">
                <a:solidFill>
                  <a:srgbClr val="FFFF00"/>
                </a:solidFill>
              </a:rPr>
              <a:t> </a:t>
            </a:r>
          </a:p>
          <a:p>
            <a:pPr marL="0" indent="0">
              <a:buNone/>
            </a:pPr>
            <a:r>
              <a:rPr lang="en-US" b="1" dirty="0">
                <a:solidFill>
                  <a:srgbClr val="FFFF00"/>
                </a:solidFill>
              </a:rPr>
              <a:t>Promote mid-size group activities for 35 to 75 persons.</a:t>
            </a:r>
          </a:p>
          <a:p>
            <a:pPr marL="0" indent="0">
              <a:buNone/>
            </a:pPr>
            <a:r>
              <a:rPr lang="en-US" b="1" dirty="0">
                <a:solidFill>
                  <a:srgbClr val="FFFF00"/>
                </a:solidFill>
              </a:rPr>
              <a:t> </a:t>
            </a:r>
          </a:p>
          <a:p>
            <a:pPr marL="0" indent="0">
              <a:buNone/>
            </a:pPr>
            <a:r>
              <a:rPr lang="en-US" b="1" dirty="0">
                <a:solidFill>
                  <a:srgbClr val="FFFF00"/>
                </a:solidFill>
              </a:rPr>
              <a:t>Create opportunities for new members to  interact with older members.</a:t>
            </a:r>
          </a:p>
        </p:txBody>
      </p:sp>
    </p:spTree>
    <p:extLst>
      <p:ext uri="{BB962C8B-B14F-4D97-AF65-F5344CB8AC3E}">
        <p14:creationId xmlns:p14="http://schemas.microsoft.com/office/powerpoint/2010/main" val="4007039971"/>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F22178-9D08-AE83-B539-AA398A73772F}"/>
              </a:ext>
            </a:extLst>
          </p:cNvPr>
          <p:cNvSpPr>
            <a:spLocks noGrp="1"/>
          </p:cNvSpPr>
          <p:nvPr>
            <p:ph type="title"/>
          </p:nvPr>
        </p:nvSpPr>
        <p:spPr/>
        <p:txBody>
          <a:bodyPr>
            <a:normAutofit/>
          </a:bodyPr>
          <a:lstStyle/>
          <a:p>
            <a:pPr algn="ctr"/>
            <a:r>
              <a:rPr lang="en-US" altLang="en-US" sz="4800" b="1" dirty="0">
                <a:solidFill>
                  <a:srgbClr val="FFFF00"/>
                </a:solidFill>
              </a:rPr>
              <a:t>Revitalizing the 125 Participant Church</a:t>
            </a:r>
            <a:endParaRPr lang="en-US" sz="4800" dirty="0"/>
          </a:p>
        </p:txBody>
      </p:sp>
      <p:sp>
        <p:nvSpPr>
          <p:cNvPr id="3" name="Content Placeholder 2">
            <a:extLst>
              <a:ext uri="{FF2B5EF4-FFF2-40B4-BE49-F238E27FC236}">
                <a16:creationId xmlns:a16="http://schemas.microsoft.com/office/drawing/2014/main" id="{A3CF1D15-01A4-A59D-DB59-8246208D5C28}"/>
              </a:ext>
            </a:extLst>
          </p:cNvPr>
          <p:cNvSpPr>
            <a:spLocks noGrp="1"/>
          </p:cNvSpPr>
          <p:nvPr>
            <p:ph idx="1"/>
          </p:nvPr>
        </p:nvSpPr>
        <p:spPr>
          <a:xfrm>
            <a:off x="584200" y="1473200"/>
            <a:ext cx="11074400" cy="5019675"/>
          </a:xfrm>
        </p:spPr>
        <p:txBody>
          <a:bodyPr/>
          <a:lstStyle/>
          <a:p>
            <a:pPr marL="0" indent="0">
              <a:buNone/>
            </a:pPr>
            <a:r>
              <a:rPr lang="en-US" sz="3200" b="1" dirty="0">
                <a:solidFill>
                  <a:srgbClr val="FFFF00"/>
                </a:solidFill>
              </a:rPr>
              <a:t>PASTORAL LEADERSHIP:</a:t>
            </a:r>
          </a:p>
          <a:p>
            <a:pPr marL="0" indent="0">
              <a:buNone/>
            </a:pPr>
            <a:r>
              <a:rPr lang="en-US" sz="3200" b="1" dirty="0">
                <a:solidFill>
                  <a:srgbClr val="FFFF00"/>
                </a:solidFill>
              </a:rPr>
              <a:t> </a:t>
            </a:r>
          </a:p>
          <a:p>
            <a:pPr marL="0" indent="0">
              <a:buNone/>
            </a:pPr>
            <a:r>
              <a:rPr lang="en-US" sz="3200" b="1" dirty="0">
                <a:solidFill>
                  <a:srgbClr val="FFFF00"/>
                </a:solidFill>
              </a:rPr>
              <a:t>Make a gradual shift to relating to groups.</a:t>
            </a:r>
          </a:p>
          <a:p>
            <a:pPr marL="0" indent="0">
              <a:buNone/>
            </a:pPr>
            <a:r>
              <a:rPr lang="en-US" sz="3200" b="1" dirty="0">
                <a:solidFill>
                  <a:srgbClr val="FFFF00"/>
                </a:solidFill>
              </a:rPr>
              <a:t> </a:t>
            </a:r>
          </a:p>
          <a:p>
            <a:pPr marL="0" indent="0">
              <a:buNone/>
            </a:pPr>
            <a:r>
              <a:rPr lang="en-US" sz="3200" b="1" dirty="0">
                <a:solidFill>
                  <a:srgbClr val="FFFF00"/>
                </a:solidFill>
              </a:rPr>
              <a:t>Make a shift from foreman to supervisor.</a:t>
            </a:r>
          </a:p>
          <a:p>
            <a:pPr marL="0" indent="0">
              <a:buNone/>
            </a:pPr>
            <a:r>
              <a:rPr lang="en-US" sz="3200" b="1" dirty="0">
                <a:solidFill>
                  <a:srgbClr val="FFFF00"/>
                </a:solidFill>
              </a:rPr>
              <a:t> </a:t>
            </a:r>
          </a:p>
          <a:p>
            <a:pPr marL="0" indent="0">
              <a:buNone/>
            </a:pPr>
            <a:r>
              <a:rPr lang="en-US" sz="3200" b="1" dirty="0">
                <a:solidFill>
                  <a:srgbClr val="FFFF00"/>
                </a:solidFill>
              </a:rPr>
              <a:t>Involve more lay persons to ministry.</a:t>
            </a:r>
          </a:p>
          <a:p>
            <a:pPr marL="0" indent="0">
              <a:buNone/>
            </a:pPr>
            <a:endParaRPr lang="en-US" dirty="0"/>
          </a:p>
        </p:txBody>
      </p:sp>
    </p:spTree>
    <p:extLst>
      <p:ext uri="{BB962C8B-B14F-4D97-AF65-F5344CB8AC3E}">
        <p14:creationId xmlns:p14="http://schemas.microsoft.com/office/powerpoint/2010/main" val="501696969"/>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F22178-9D08-AE83-B539-AA398A73772F}"/>
              </a:ext>
            </a:extLst>
          </p:cNvPr>
          <p:cNvSpPr>
            <a:spLocks noGrp="1"/>
          </p:cNvSpPr>
          <p:nvPr>
            <p:ph type="title"/>
          </p:nvPr>
        </p:nvSpPr>
        <p:spPr/>
        <p:txBody>
          <a:bodyPr>
            <a:normAutofit/>
          </a:bodyPr>
          <a:lstStyle/>
          <a:p>
            <a:pPr algn="ctr"/>
            <a:r>
              <a:rPr lang="en-US" altLang="en-US" sz="4800" b="1" dirty="0">
                <a:solidFill>
                  <a:srgbClr val="FFFF00"/>
                </a:solidFill>
              </a:rPr>
              <a:t>Revitalizing the 125 Participant Church</a:t>
            </a:r>
            <a:endParaRPr lang="en-US" sz="4800" dirty="0"/>
          </a:p>
        </p:txBody>
      </p:sp>
      <p:sp>
        <p:nvSpPr>
          <p:cNvPr id="3" name="Content Placeholder 2">
            <a:extLst>
              <a:ext uri="{FF2B5EF4-FFF2-40B4-BE49-F238E27FC236}">
                <a16:creationId xmlns:a16="http://schemas.microsoft.com/office/drawing/2014/main" id="{A3CF1D15-01A4-A59D-DB59-8246208D5C28}"/>
              </a:ext>
            </a:extLst>
          </p:cNvPr>
          <p:cNvSpPr>
            <a:spLocks noGrp="1"/>
          </p:cNvSpPr>
          <p:nvPr>
            <p:ph idx="1"/>
          </p:nvPr>
        </p:nvSpPr>
        <p:spPr>
          <a:xfrm>
            <a:off x="431800" y="1422400"/>
            <a:ext cx="11353800" cy="5435599"/>
          </a:xfrm>
        </p:spPr>
        <p:txBody>
          <a:bodyPr/>
          <a:lstStyle/>
          <a:p>
            <a:pPr marL="0" indent="0">
              <a:buNone/>
            </a:pPr>
            <a:r>
              <a:rPr lang="en-US" sz="3600" b="1" dirty="0">
                <a:solidFill>
                  <a:srgbClr val="FFFF00"/>
                </a:solidFill>
              </a:rPr>
              <a:t>CONGREGATIONAL GOALS:</a:t>
            </a:r>
          </a:p>
          <a:p>
            <a:pPr marL="0" indent="0">
              <a:buNone/>
            </a:pPr>
            <a:r>
              <a:rPr lang="en-US" sz="3600" b="1" dirty="0">
                <a:solidFill>
                  <a:srgbClr val="FFFF00"/>
                </a:solidFill>
              </a:rPr>
              <a:t> </a:t>
            </a:r>
          </a:p>
          <a:p>
            <a:pPr marL="0" indent="0">
              <a:buNone/>
            </a:pPr>
            <a:r>
              <a:rPr lang="en-US" sz="3600" b="1" dirty="0">
                <a:solidFill>
                  <a:srgbClr val="FFFF00"/>
                </a:solidFill>
              </a:rPr>
              <a:t>Develop tangible goals.</a:t>
            </a:r>
          </a:p>
          <a:p>
            <a:pPr marL="0" indent="0">
              <a:buNone/>
            </a:pPr>
            <a:r>
              <a:rPr lang="en-US" sz="3600" b="1" dirty="0">
                <a:solidFill>
                  <a:srgbClr val="FFFF00"/>
                </a:solidFill>
              </a:rPr>
              <a:t> </a:t>
            </a:r>
          </a:p>
          <a:p>
            <a:pPr marL="0" indent="0">
              <a:buNone/>
            </a:pPr>
            <a:r>
              <a:rPr lang="en-US" sz="3600" b="1" dirty="0">
                <a:solidFill>
                  <a:srgbClr val="FFFF00"/>
                </a:solidFill>
              </a:rPr>
              <a:t>Develop intangible goals.</a:t>
            </a:r>
          </a:p>
          <a:p>
            <a:pPr marL="0" indent="0">
              <a:buNone/>
            </a:pPr>
            <a:r>
              <a:rPr lang="en-US" sz="3600" b="1" dirty="0">
                <a:solidFill>
                  <a:srgbClr val="FFFF00"/>
                </a:solidFill>
              </a:rPr>
              <a:t> </a:t>
            </a:r>
          </a:p>
          <a:p>
            <a:pPr marL="0" indent="0">
              <a:buNone/>
            </a:pPr>
            <a:r>
              <a:rPr lang="en-US" sz="3600" b="1" dirty="0">
                <a:solidFill>
                  <a:srgbClr val="FFFF00"/>
                </a:solidFill>
              </a:rPr>
              <a:t>Develop short and long range ministry goals.</a:t>
            </a:r>
          </a:p>
          <a:p>
            <a:pPr marL="0" indent="0">
              <a:buNone/>
            </a:pPr>
            <a:endParaRPr lang="en-US" dirty="0"/>
          </a:p>
        </p:txBody>
      </p:sp>
    </p:spTree>
    <p:extLst>
      <p:ext uri="{BB962C8B-B14F-4D97-AF65-F5344CB8AC3E}">
        <p14:creationId xmlns:p14="http://schemas.microsoft.com/office/powerpoint/2010/main" val="3644062689"/>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F22178-9D08-AE83-B539-AA398A73772F}"/>
              </a:ext>
            </a:extLst>
          </p:cNvPr>
          <p:cNvSpPr>
            <a:spLocks noGrp="1"/>
          </p:cNvSpPr>
          <p:nvPr>
            <p:ph type="title"/>
          </p:nvPr>
        </p:nvSpPr>
        <p:spPr/>
        <p:txBody>
          <a:bodyPr>
            <a:normAutofit/>
          </a:bodyPr>
          <a:lstStyle/>
          <a:p>
            <a:pPr algn="ctr"/>
            <a:r>
              <a:rPr lang="en-US" altLang="en-US" sz="4800" b="1" dirty="0">
                <a:solidFill>
                  <a:srgbClr val="FFFF00"/>
                </a:solidFill>
              </a:rPr>
              <a:t>Revitalizing the 125 Participant Church</a:t>
            </a:r>
            <a:endParaRPr lang="en-US" sz="4800" dirty="0"/>
          </a:p>
        </p:txBody>
      </p:sp>
      <p:sp>
        <p:nvSpPr>
          <p:cNvPr id="3" name="Content Placeholder 2">
            <a:extLst>
              <a:ext uri="{FF2B5EF4-FFF2-40B4-BE49-F238E27FC236}">
                <a16:creationId xmlns:a16="http://schemas.microsoft.com/office/drawing/2014/main" id="{A3CF1D15-01A4-A59D-DB59-8246208D5C28}"/>
              </a:ext>
            </a:extLst>
          </p:cNvPr>
          <p:cNvSpPr>
            <a:spLocks noGrp="1"/>
          </p:cNvSpPr>
          <p:nvPr>
            <p:ph idx="1"/>
          </p:nvPr>
        </p:nvSpPr>
        <p:spPr/>
        <p:txBody>
          <a:bodyPr/>
          <a:lstStyle/>
          <a:p>
            <a:pPr marL="0" indent="0">
              <a:buNone/>
            </a:pPr>
            <a:r>
              <a:rPr lang="en-US" sz="3600" b="1" dirty="0">
                <a:solidFill>
                  <a:srgbClr val="FFFF00"/>
                </a:solidFill>
              </a:rPr>
              <a:t>FACILITIES AND SPACE:</a:t>
            </a:r>
          </a:p>
          <a:p>
            <a:pPr marL="0" indent="0">
              <a:buNone/>
            </a:pPr>
            <a:r>
              <a:rPr lang="en-US" sz="3600" b="1" dirty="0">
                <a:solidFill>
                  <a:srgbClr val="FFFF00"/>
                </a:solidFill>
              </a:rPr>
              <a:t> </a:t>
            </a:r>
          </a:p>
          <a:p>
            <a:pPr marL="0" indent="0">
              <a:buNone/>
            </a:pPr>
            <a:r>
              <a:rPr lang="en-US" sz="3600" b="1" dirty="0">
                <a:solidFill>
                  <a:srgbClr val="FFFF00"/>
                </a:solidFill>
              </a:rPr>
              <a:t>Provide adequate facilities for 250.</a:t>
            </a:r>
          </a:p>
          <a:p>
            <a:pPr marL="0" indent="0">
              <a:buNone/>
            </a:pPr>
            <a:r>
              <a:rPr lang="en-US" sz="3600" b="1" dirty="0">
                <a:solidFill>
                  <a:srgbClr val="FFFF00"/>
                </a:solidFill>
              </a:rPr>
              <a:t> </a:t>
            </a:r>
          </a:p>
          <a:p>
            <a:pPr marL="0" indent="0">
              <a:buNone/>
            </a:pPr>
            <a:r>
              <a:rPr lang="en-US" sz="3600" b="1" dirty="0">
                <a:solidFill>
                  <a:srgbClr val="FFFF00"/>
                </a:solidFill>
              </a:rPr>
              <a:t>Consider all possibilities.</a:t>
            </a:r>
          </a:p>
          <a:p>
            <a:pPr marL="0" indent="0">
              <a:buNone/>
            </a:pPr>
            <a:endParaRPr lang="en-US" dirty="0"/>
          </a:p>
        </p:txBody>
      </p:sp>
    </p:spTree>
    <p:extLst>
      <p:ext uri="{BB962C8B-B14F-4D97-AF65-F5344CB8AC3E}">
        <p14:creationId xmlns:p14="http://schemas.microsoft.com/office/powerpoint/2010/main" val="18566478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F22178-9D08-AE83-B539-AA398A73772F}"/>
              </a:ext>
            </a:extLst>
          </p:cNvPr>
          <p:cNvSpPr>
            <a:spLocks noGrp="1"/>
          </p:cNvSpPr>
          <p:nvPr>
            <p:ph type="title"/>
          </p:nvPr>
        </p:nvSpPr>
        <p:spPr>
          <a:xfrm>
            <a:off x="838200" y="143019"/>
            <a:ext cx="10515600" cy="1325563"/>
          </a:xfrm>
        </p:spPr>
        <p:txBody>
          <a:bodyPr>
            <a:normAutofit/>
          </a:bodyPr>
          <a:lstStyle/>
          <a:p>
            <a:pPr algn="ctr"/>
            <a:r>
              <a:rPr lang="en-US" altLang="en-US" sz="4800" b="1" dirty="0">
                <a:solidFill>
                  <a:srgbClr val="FFFF00"/>
                </a:solidFill>
              </a:rPr>
              <a:t>Revitalizing the 125 Participant Church</a:t>
            </a:r>
            <a:endParaRPr lang="en-US" sz="4800" dirty="0"/>
          </a:p>
        </p:txBody>
      </p:sp>
      <p:sp>
        <p:nvSpPr>
          <p:cNvPr id="3" name="Content Placeholder 2">
            <a:extLst>
              <a:ext uri="{FF2B5EF4-FFF2-40B4-BE49-F238E27FC236}">
                <a16:creationId xmlns:a16="http://schemas.microsoft.com/office/drawing/2014/main" id="{A3CF1D15-01A4-A59D-DB59-8246208D5C28}"/>
              </a:ext>
            </a:extLst>
          </p:cNvPr>
          <p:cNvSpPr>
            <a:spLocks noGrp="1"/>
          </p:cNvSpPr>
          <p:nvPr>
            <p:ph idx="1"/>
          </p:nvPr>
        </p:nvSpPr>
        <p:spPr>
          <a:xfrm>
            <a:off x="838200" y="1191491"/>
            <a:ext cx="10515600" cy="5417127"/>
          </a:xfrm>
        </p:spPr>
        <p:txBody>
          <a:bodyPr>
            <a:normAutofit fontScale="55000" lnSpcReduction="20000"/>
          </a:bodyPr>
          <a:lstStyle/>
          <a:p>
            <a:pPr marL="0" marR="0" indent="0" algn="just">
              <a:spcBef>
                <a:spcPts val="0"/>
              </a:spcBef>
              <a:spcAft>
                <a:spcPts val="0"/>
              </a:spcAft>
              <a:buNone/>
              <a:tabLst>
                <a:tab pos="-457200" algn="l"/>
              </a:tabLst>
            </a:pPr>
            <a:r>
              <a:rPr lang="en-US" sz="4600" b="1" dirty="0">
                <a:solidFill>
                  <a:srgbClr val="FFFF00"/>
                </a:solidFill>
                <a:effectLst/>
                <a:latin typeface="Garamond" panose="02020404030301010803" pitchFamily="18" charset="0"/>
                <a:ea typeface="Calibri" panose="020F0502020204030204" pitchFamily="34" charset="0"/>
                <a:cs typeface="Times New Roman" panose="02020603050405020304" pitchFamily="18" charset="0"/>
              </a:rPr>
              <a:t>When your church reaches the point where it is approaching 125 regular participants, there are some drastic changes that will begin to take place. How they are confronted will depend to a great extent on the church being able to break through this numerical barrier. Carl S. Dudley has said, "In a big world, the small church has remained intimate. In a fast world, the small church has been steady. In an expensive world, the small church has remained plain. In a complex world, the small church has remained simple. In a rational world, the small church has kept feeling. In a mobile world, the small church has been an anchor. In an anonymous world, the small church calls us by name". That is a wonderful trait of a small church, but realistically it is also one of the reasons it stays small! It is astounding to realize that 90 percent of all churches today are not growing, and that churches with 101-200 total members 50 percent of them have plateaued. Another 19 percent have declined, leaving only 31 percent of these churches that are growing.</a:t>
            </a:r>
            <a:r>
              <a:rPr lang="en-US" sz="4600" b="1" dirty="0">
                <a:solidFill>
                  <a:srgbClr val="FFFF00"/>
                </a:solidFill>
                <a:effectLst/>
              </a:rPr>
              <a:t> </a:t>
            </a:r>
          </a:p>
          <a:p>
            <a:pPr marL="0" marR="0" indent="0" algn="just">
              <a:spcBef>
                <a:spcPts val="0"/>
              </a:spcBef>
              <a:spcAft>
                <a:spcPts val="0"/>
              </a:spcAft>
              <a:buNone/>
              <a:tabLst>
                <a:tab pos="-457200" algn="l"/>
              </a:tabLst>
            </a:pPr>
            <a:endParaRPr lang="en-US" sz="4600" b="1" kern="100" dirty="0">
              <a:solidFill>
                <a:srgbClr val="FFFF00"/>
              </a:solidFill>
              <a:effectLst/>
              <a:latin typeface="Garamond" panose="02020404030301010803" pitchFamily="18" charset="0"/>
              <a:ea typeface="Calibri" panose="020F0502020204030204" pitchFamily="34" charset="0"/>
              <a:cs typeface="Times New Roman" panose="02020603050405020304" pitchFamily="18" charset="0"/>
            </a:endParaRPr>
          </a:p>
          <a:p>
            <a:pPr marL="0" marR="0" indent="0" algn="just">
              <a:spcBef>
                <a:spcPts val="0"/>
              </a:spcBef>
              <a:spcAft>
                <a:spcPts val="0"/>
              </a:spcAft>
              <a:buNone/>
              <a:tabLst>
                <a:tab pos="-457200" algn="l"/>
              </a:tabLst>
            </a:pPr>
            <a:r>
              <a:rPr lang="en-US" sz="1800" kern="100" dirty="0">
                <a:effectLst/>
                <a:latin typeface="Garamond" panose="02020404030301010803" pitchFamily="18" charset="0"/>
                <a:ea typeface="Calibri" panose="020F0502020204030204" pitchFamily="34" charset="0"/>
                <a:cs typeface="Times New Roman" panose="02020603050405020304" pitchFamily="18" charset="0"/>
              </a:rPr>
              <a:t> </a:t>
            </a:r>
          </a:p>
          <a:p>
            <a:pPr marL="0" marR="0" indent="0" algn="just">
              <a:spcBef>
                <a:spcPts val="0"/>
              </a:spcBef>
              <a:spcAft>
                <a:spcPts val="1200"/>
              </a:spcAft>
              <a:buNone/>
              <a:tabLst>
                <a:tab pos="-457200" algn="l"/>
              </a:tabLst>
            </a:pPr>
            <a:r>
              <a:rPr lang="en-US" sz="1800" kern="100" dirty="0">
                <a:solidFill>
                  <a:srgbClr val="FFFF00"/>
                </a:solidFill>
                <a:effectLst/>
                <a:latin typeface="Garamond" panose="02020404030301010803" pitchFamily="18" charset="0"/>
                <a:ea typeface="Calibri" panose="020F0502020204030204" pitchFamily="34" charset="0"/>
                <a:cs typeface="Times New Roman" panose="02020603050405020304" pitchFamily="18" charset="0"/>
              </a:rPr>
              <a:t>Dudley, Front Cover. "Facts and Trends," September, 1985; SBC Sunday School Board.</a:t>
            </a:r>
          </a:p>
          <a:p>
            <a:endParaRPr lang="en-US" dirty="0"/>
          </a:p>
        </p:txBody>
      </p:sp>
      <p:pic>
        <p:nvPicPr>
          <p:cNvPr id="4" name="Picture 3">
            <a:extLst>
              <a:ext uri="{FF2B5EF4-FFF2-40B4-BE49-F238E27FC236}">
                <a16:creationId xmlns:a16="http://schemas.microsoft.com/office/drawing/2014/main" id="{C0CE2BA9-E83B-AA93-6B0D-AC2EAEAD4E13}"/>
              </a:ext>
            </a:extLst>
          </p:cNvPr>
          <p:cNvPicPr>
            <a:picLocks noChangeAspect="1"/>
          </p:cNvPicPr>
          <p:nvPr/>
        </p:nvPicPr>
        <p:blipFill>
          <a:blip r:embed="rId2"/>
          <a:stretch>
            <a:fillRect/>
          </a:stretch>
        </p:blipFill>
        <p:spPr>
          <a:xfrm>
            <a:off x="8620839" y="5002700"/>
            <a:ext cx="3141576" cy="1605918"/>
          </a:xfrm>
          <a:prstGeom prst="rect">
            <a:avLst/>
          </a:prstGeom>
        </p:spPr>
      </p:pic>
    </p:spTree>
    <p:extLst>
      <p:ext uri="{BB962C8B-B14F-4D97-AF65-F5344CB8AC3E}">
        <p14:creationId xmlns:p14="http://schemas.microsoft.com/office/powerpoint/2010/main" val="207766342"/>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F22178-9D08-AE83-B539-AA398A73772F}"/>
              </a:ext>
            </a:extLst>
          </p:cNvPr>
          <p:cNvSpPr>
            <a:spLocks noGrp="1"/>
          </p:cNvSpPr>
          <p:nvPr>
            <p:ph type="title"/>
          </p:nvPr>
        </p:nvSpPr>
        <p:spPr/>
        <p:txBody>
          <a:bodyPr>
            <a:normAutofit/>
          </a:bodyPr>
          <a:lstStyle/>
          <a:p>
            <a:pPr algn="ctr"/>
            <a:r>
              <a:rPr lang="en-US" altLang="en-US" sz="4800" b="1" dirty="0">
                <a:solidFill>
                  <a:srgbClr val="FFFF00"/>
                </a:solidFill>
              </a:rPr>
              <a:t>Revitalizing the 125 Participant Church</a:t>
            </a:r>
            <a:endParaRPr lang="en-US" sz="4800" dirty="0"/>
          </a:p>
        </p:txBody>
      </p:sp>
      <p:sp>
        <p:nvSpPr>
          <p:cNvPr id="3" name="Content Placeholder 2">
            <a:extLst>
              <a:ext uri="{FF2B5EF4-FFF2-40B4-BE49-F238E27FC236}">
                <a16:creationId xmlns:a16="http://schemas.microsoft.com/office/drawing/2014/main" id="{A3CF1D15-01A4-A59D-DB59-8246208D5C28}"/>
              </a:ext>
            </a:extLst>
          </p:cNvPr>
          <p:cNvSpPr>
            <a:spLocks noGrp="1"/>
          </p:cNvSpPr>
          <p:nvPr>
            <p:ph idx="1"/>
          </p:nvPr>
        </p:nvSpPr>
        <p:spPr>
          <a:xfrm>
            <a:off x="838200" y="1825624"/>
            <a:ext cx="10515600" cy="5032375"/>
          </a:xfrm>
        </p:spPr>
        <p:txBody>
          <a:bodyPr>
            <a:normAutofit/>
          </a:bodyPr>
          <a:lstStyle/>
          <a:p>
            <a:pPr marL="0" indent="0">
              <a:buNone/>
            </a:pPr>
            <a:r>
              <a:rPr lang="en-US" sz="3200" b="1" dirty="0">
                <a:solidFill>
                  <a:srgbClr val="FFFF00"/>
                </a:solidFill>
              </a:rPr>
              <a:t>NEW MEMBER ASSIMILATION:</a:t>
            </a:r>
          </a:p>
          <a:p>
            <a:pPr marL="0" indent="0">
              <a:buNone/>
            </a:pPr>
            <a:r>
              <a:rPr lang="en-US" sz="3200" b="1" dirty="0">
                <a:solidFill>
                  <a:srgbClr val="FFFF00"/>
                </a:solidFill>
              </a:rPr>
              <a:t> </a:t>
            </a:r>
          </a:p>
          <a:p>
            <a:pPr marL="0" indent="0">
              <a:buNone/>
            </a:pPr>
            <a:r>
              <a:rPr lang="en-US" sz="3200" b="1" dirty="0">
                <a:solidFill>
                  <a:srgbClr val="FFFF00"/>
                </a:solidFill>
              </a:rPr>
              <a:t>Make conscious efforts to involve new members in groups.</a:t>
            </a:r>
          </a:p>
          <a:p>
            <a:pPr marL="0" indent="0">
              <a:buNone/>
            </a:pPr>
            <a:r>
              <a:rPr lang="en-US" sz="3200" b="1" dirty="0">
                <a:solidFill>
                  <a:srgbClr val="FFFF00"/>
                </a:solidFill>
              </a:rPr>
              <a:t> </a:t>
            </a:r>
          </a:p>
          <a:p>
            <a:pPr marL="0" indent="0">
              <a:buNone/>
            </a:pPr>
            <a:r>
              <a:rPr lang="en-US" sz="3200" b="1" dirty="0">
                <a:solidFill>
                  <a:srgbClr val="FFFF00"/>
                </a:solidFill>
              </a:rPr>
              <a:t>Provide new groups for new people.</a:t>
            </a:r>
          </a:p>
          <a:p>
            <a:pPr marL="0" indent="0">
              <a:buNone/>
            </a:pPr>
            <a:r>
              <a:rPr lang="en-US" sz="3200" b="1" dirty="0">
                <a:solidFill>
                  <a:srgbClr val="FFFF00"/>
                </a:solidFill>
              </a:rPr>
              <a:t> </a:t>
            </a:r>
          </a:p>
          <a:p>
            <a:pPr marL="0" indent="0">
              <a:buNone/>
            </a:pPr>
            <a:r>
              <a:rPr lang="en-US" sz="3200" b="1" dirty="0">
                <a:solidFill>
                  <a:srgbClr val="FFFF00"/>
                </a:solidFill>
              </a:rPr>
              <a:t>Monitor new member involvement.</a:t>
            </a:r>
          </a:p>
          <a:p>
            <a:pPr marL="0" indent="0">
              <a:buNone/>
            </a:pPr>
            <a:r>
              <a:rPr lang="en-US" dirty="0"/>
              <a:t> </a:t>
            </a:r>
          </a:p>
        </p:txBody>
      </p:sp>
    </p:spTree>
    <p:extLst>
      <p:ext uri="{BB962C8B-B14F-4D97-AF65-F5344CB8AC3E}">
        <p14:creationId xmlns:p14="http://schemas.microsoft.com/office/powerpoint/2010/main" val="2665566815"/>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F22178-9D08-AE83-B539-AA398A73772F}"/>
              </a:ext>
            </a:extLst>
          </p:cNvPr>
          <p:cNvSpPr>
            <a:spLocks noGrp="1"/>
          </p:cNvSpPr>
          <p:nvPr>
            <p:ph type="title"/>
          </p:nvPr>
        </p:nvSpPr>
        <p:spPr/>
        <p:txBody>
          <a:bodyPr>
            <a:normAutofit/>
          </a:bodyPr>
          <a:lstStyle/>
          <a:p>
            <a:pPr algn="ctr"/>
            <a:r>
              <a:rPr lang="en-US" altLang="en-US" sz="4800" b="1" dirty="0">
                <a:solidFill>
                  <a:srgbClr val="FFFF00"/>
                </a:solidFill>
              </a:rPr>
              <a:t>Revitalizing the 125 Participant Church</a:t>
            </a:r>
            <a:endParaRPr lang="en-US" sz="4800" dirty="0"/>
          </a:p>
        </p:txBody>
      </p:sp>
      <p:sp>
        <p:nvSpPr>
          <p:cNvPr id="3" name="Content Placeholder 2">
            <a:extLst>
              <a:ext uri="{FF2B5EF4-FFF2-40B4-BE49-F238E27FC236}">
                <a16:creationId xmlns:a16="http://schemas.microsoft.com/office/drawing/2014/main" id="{A3CF1D15-01A4-A59D-DB59-8246208D5C28}"/>
              </a:ext>
            </a:extLst>
          </p:cNvPr>
          <p:cNvSpPr>
            <a:spLocks noGrp="1"/>
          </p:cNvSpPr>
          <p:nvPr>
            <p:ph idx="1"/>
          </p:nvPr>
        </p:nvSpPr>
        <p:spPr/>
        <p:txBody>
          <a:bodyPr/>
          <a:lstStyle/>
          <a:p>
            <a:pPr marL="0" indent="0">
              <a:buNone/>
            </a:pPr>
            <a:r>
              <a:rPr lang="en-US" sz="3600" b="1" dirty="0">
                <a:solidFill>
                  <a:srgbClr val="FFFF00"/>
                </a:solidFill>
              </a:rPr>
              <a:t>STRUCTURE:</a:t>
            </a:r>
          </a:p>
          <a:p>
            <a:pPr marL="0" indent="0">
              <a:buNone/>
            </a:pPr>
            <a:r>
              <a:rPr lang="en-US" sz="3600" b="1" dirty="0">
                <a:solidFill>
                  <a:srgbClr val="FFFF00"/>
                </a:solidFill>
              </a:rPr>
              <a:t> </a:t>
            </a:r>
          </a:p>
          <a:p>
            <a:pPr marL="0" indent="0">
              <a:buNone/>
            </a:pPr>
            <a:r>
              <a:rPr lang="en-US" sz="3600" b="1" dirty="0">
                <a:solidFill>
                  <a:srgbClr val="FFFF00"/>
                </a:solidFill>
              </a:rPr>
              <a:t>Departmentalize the Sunday School.</a:t>
            </a:r>
          </a:p>
          <a:p>
            <a:pPr marL="0" indent="0">
              <a:buNone/>
            </a:pPr>
            <a:r>
              <a:rPr lang="en-US" sz="3600" b="1" dirty="0">
                <a:solidFill>
                  <a:srgbClr val="FFFF00"/>
                </a:solidFill>
              </a:rPr>
              <a:t> </a:t>
            </a:r>
          </a:p>
          <a:p>
            <a:pPr marL="0" indent="0">
              <a:buNone/>
            </a:pPr>
            <a:r>
              <a:rPr lang="en-US" sz="3600" b="1" dirty="0">
                <a:solidFill>
                  <a:srgbClr val="FFFF00"/>
                </a:solidFill>
              </a:rPr>
              <a:t>Develop classes for all ages and needs.</a:t>
            </a:r>
          </a:p>
          <a:p>
            <a:endParaRPr lang="en-US" dirty="0"/>
          </a:p>
        </p:txBody>
      </p:sp>
    </p:spTree>
    <p:extLst>
      <p:ext uri="{BB962C8B-B14F-4D97-AF65-F5344CB8AC3E}">
        <p14:creationId xmlns:p14="http://schemas.microsoft.com/office/powerpoint/2010/main" val="2684940478"/>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F22178-9D08-AE83-B539-AA398A73772F}"/>
              </a:ext>
            </a:extLst>
          </p:cNvPr>
          <p:cNvSpPr>
            <a:spLocks noGrp="1"/>
          </p:cNvSpPr>
          <p:nvPr>
            <p:ph type="title"/>
          </p:nvPr>
        </p:nvSpPr>
        <p:spPr/>
        <p:txBody>
          <a:bodyPr>
            <a:normAutofit/>
          </a:bodyPr>
          <a:lstStyle/>
          <a:p>
            <a:pPr algn="ctr"/>
            <a:r>
              <a:rPr lang="en-US" altLang="en-US" sz="4800" b="1" dirty="0">
                <a:solidFill>
                  <a:srgbClr val="FFFF00"/>
                </a:solidFill>
              </a:rPr>
              <a:t>Revitalizing the 125 Participant Church</a:t>
            </a:r>
            <a:endParaRPr lang="en-US" sz="4800" dirty="0"/>
          </a:p>
        </p:txBody>
      </p:sp>
      <p:sp>
        <p:nvSpPr>
          <p:cNvPr id="3" name="Content Placeholder 2">
            <a:extLst>
              <a:ext uri="{FF2B5EF4-FFF2-40B4-BE49-F238E27FC236}">
                <a16:creationId xmlns:a16="http://schemas.microsoft.com/office/drawing/2014/main" id="{A3CF1D15-01A4-A59D-DB59-8246208D5C28}"/>
              </a:ext>
            </a:extLst>
          </p:cNvPr>
          <p:cNvSpPr>
            <a:spLocks noGrp="1"/>
          </p:cNvSpPr>
          <p:nvPr>
            <p:ph idx="1"/>
          </p:nvPr>
        </p:nvSpPr>
        <p:spPr>
          <a:xfrm>
            <a:off x="457200" y="1346200"/>
            <a:ext cx="11176000" cy="5146675"/>
          </a:xfrm>
        </p:spPr>
        <p:txBody>
          <a:bodyPr>
            <a:normAutofit/>
          </a:bodyPr>
          <a:lstStyle/>
          <a:p>
            <a:pPr marL="0" indent="0">
              <a:buNone/>
            </a:pPr>
            <a:r>
              <a:rPr lang="en-US" sz="3600" b="1" dirty="0">
                <a:solidFill>
                  <a:srgbClr val="FFFF00"/>
                </a:solidFill>
              </a:rPr>
              <a:t>MINISTRY FOCUS:</a:t>
            </a:r>
          </a:p>
          <a:p>
            <a:pPr marL="0" indent="0">
              <a:buNone/>
            </a:pPr>
            <a:r>
              <a:rPr lang="en-US" sz="3600" b="1" dirty="0">
                <a:solidFill>
                  <a:srgbClr val="FFFF00"/>
                </a:solidFill>
              </a:rPr>
              <a:t> </a:t>
            </a:r>
          </a:p>
          <a:p>
            <a:pPr marL="0" indent="0">
              <a:buNone/>
            </a:pPr>
            <a:r>
              <a:rPr lang="en-US" sz="3600" b="1" dirty="0">
                <a:solidFill>
                  <a:srgbClr val="FFFF00"/>
                </a:solidFill>
              </a:rPr>
              <a:t>Develop a 4:1 inreach/outreach ratio.</a:t>
            </a:r>
          </a:p>
          <a:p>
            <a:pPr marL="0" indent="0">
              <a:buNone/>
            </a:pPr>
            <a:r>
              <a:rPr lang="en-US" sz="3600" b="1" dirty="0">
                <a:solidFill>
                  <a:srgbClr val="FFFF00"/>
                </a:solidFill>
              </a:rPr>
              <a:t> </a:t>
            </a:r>
          </a:p>
          <a:p>
            <a:pPr marL="0" indent="0">
              <a:buNone/>
            </a:pPr>
            <a:r>
              <a:rPr lang="en-US" sz="3600" b="1" dirty="0">
                <a:solidFill>
                  <a:srgbClr val="FFFF00"/>
                </a:solidFill>
              </a:rPr>
              <a:t>Involve members in church community ministries.</a:t>
            </a:r>
          </a:p>
          <a:p>
            <a:pPr marL="0" indent="0">
              <a:buNone/>
            </a:pPr>
            <a:r>
              <a:rPr lang="en-US" sz="3600" b="1" dirty="0">
                <a:solidFill>
                  <a:srgbClr val="FFFF00"/>
                </a:solidFill>
              </a:rPr>
              <a:t> </a:t>
            </a:r>
          </a:p>
          <a:p>
            <a:pPr marL="0" indent="0">
              <a:buNone/>
            </a:pPr>
            <a:r>
              <a:rPr lang="en-US" sz="3600" b="1" dirty="0">
                <a:solidFill>
                  <a:srgbClr val="FFFF00"/>
                </a:solidFill>
              </a:rPr>
              <a:t>Develop an effective outreach.</a:t>
            </a:r>
          </a:p>
          <a:p>
            <a:pPr marL="0" indent="0">
              <a:buNone/>
            </a:pPr>
            <a:endParaRPr lang="en-US" dirty="0"/>
          </a:p>
        </p:txBody>
      </p:sp>
    </p:spTree>
    <p:extLst>
      <p:ext uri="{BB962C8B-B14F-4D97-AF65-F5344CB8AC3E}">
        <p14:creationId xmlns:p14="http://schemas.microsoft.com/office/powerpoint/2010/main" val="1245429527"/>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F22178-9D08-AE83-B539-AA398A73772F}"/>
              </a:ext>
            </a:extLst>
          </p:cNvPr>
          <p:cNvSpPr>
            <a:spLocks noGrp="1"/>
          </p:cNvSpPr>
          <p:nvPr>
            <p:ph type="title"/>
          </p:nvPr>
        </p:nvSpPr>
        <p:spPr>
          <a:xfrm>
            <a:off x="838200" y="18255"/>
            <a:ext cx="10515600" cy="1325563"/>
          </a:xfrm>
        </p:spPr>
        <p:txBody>
          <a:bodyPr>
            <a:normAutofit/>
          </a:bodyPr>
          <a:lstStyle/>
          <a:p>
            <a:pPr algn="ctr"/>
            <a:r>
              <a:rPr lang="en-US" altLang="en-US" sz="4800" b="1" dirty="0">
                <a:solidFill>
                  <a:srgbClr val="FFFF00"/>
                </a:solidFill>
              </a:rPr>
              <a:t>Revitalizing the 125 Participant Church</a:t>
            </a:r>
            <a:endParaRPr lang="en-US" sz="4800" dirty="0"/>
          </a:p>
        </p:txBody>
      </p:sp>
      <p:sp>
        <p:nvSpPr>
          <p:cNvPr id="3" name="Content Placeholder 2">
            <a:extLst>
              <a:ext uri="{FF2B5EF4-FFF2-40B4-BE49-F238E27FC236}">
                <a16:creationId xmlns:a16="http://schemas.microsoft.com/office/drawing/2014/main" id="{A3CF1D15-01A4-A59D-DB59-8246208D5C28}"/>
              </a:ext>
            </a:extLst>
          </p:cNvPr>
          <p:cNvSpPr>
            <a:spLocks noGrp="1"/>
          </p:cNvSpPr>
          <p:nvPr>
            <p:ph idx="1"/>
          </p:nvPr>
        </p:nvSpPr>
        <p:spPr>
          <a:xfrm>
            <a:off x="533400" y="1143000"/>
            <a:ext cx="11150600" cy="5033963"/>
          </a:xfrm>
        </p:spPr>
        <p:txBody>
          <a:bodyPr>
            <a:noAutofit/>
          </a:bodyPr>
          <a:lstStyle/>
          <a:p>
            <a:pPr marL="0" indent="0">
              <a:buNone/>
            </a:pPr>
            <a:r>
              <a:rPr lang="en-US" sz="3200" b="1" dirty="0">
                <a:solidFill>
                  <a:srgbClr val="FFFF00"/>
                </a:solidFill>
              </a:rPr>
              <a:t>Growing beyond the 125 barrier requires crucial shifts in structure, leadership style and ministry focus. A church can grow numerically providing the pastor and lay leadership desire the church to grow; the church community has sufficient population that will support growth; knowledge and practice of church growth principles; and the presence of power of the Holy Spirit!</a:t>
            </a:r>
          </a:p>
          <a:p>
            <a:pPr marL="0" indent="0">
              <a:buNone/>
            </a:pPr>
            <a:r>
              <a:rPr lang="en-US" sz="3200" b="1" dirty="0">
                <a:solidFill>
                  <a:srgbClr val="FFFF00"/>
                </a:solidFill>
              </a:rPr>
              <a:t>Churches located in sparsely populated rural areas, as well as churches in changing urban communities will find it difficult to grow. As a church growth consultant, I have come to realize that some churches just will not pay the price for growth. May we never use our lack of commitment and misplaced priorities to rationalize our non-growth patterns.</a:t>
            </a:r>
          </a:p>
        </p:txBody>
      </p:sp>
    </p:spTree>
    <p:extLst>
      <p:ext uri="{BB962C8B-B14F-4D97-AF65-F5344CB8AC3E}">
        <p14:creationId xmlns:p14="http://schemas.microsoft.com/office/powerpoint/2010/main" val="1310722635"/>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F22178-9D08-AE83-B539-AA398A73772F}"/>
              </a:ext>
            </a:extLst>
          </p:cNvPr>
          <p:cNvSpPr>
            <a:spLocks noGrp="1"/>
          </p:cNvSpPr>
          <p:nvPr>
            <p:ph type="title"/>
          </p:nvPr>
        </p:nvSpPr>
        <p:spPr>
          <a:xfrm>
            <a:off x="838200" y="390525"/>
            <a:ext cx="10515600" cy="1325563"/>
          </a:xfrm>
        </p:spPr>
        <p:txBody>
          <a:bodyPr>
            <a:normAutofit/>
          </a:bodyPr>
          <a:lstStyle/>
          <a:p>
            <a:pPr algn="ctr"/>
            <a:r>
              <a:rPr lang="en-US" altLang="en-US" sz="4800" b="1" dirty="0">
                <a:solidFill>
                  <a:srgbClr val="FFFF00"/>
                </a:solidFill>
              </a:rPr>
              <a:t>Revitalizing the 125 Participant Church</a:t>
            </a:r>
            <a:endParaRPr lang="en-US" sz="4800" dirty="0"/>
          </a:p>
        </p:txBody>
      </p:sp>
      <p:sp>
        <p:nvSpPr>
          <p:cNvPr id="3" name="Content Placeholder 2">
            <a:extLst>
              <a:ext uri="{FF2B5EF4-FFF2-40B4-BE49-F238E27FC236}">
                <a16:creationId xmlns:a16="http://schemas.microsoft.com/office/drawing/2014/main" id="{A3CF1D15-01A4-A59D-DB59-8246208D5C28}"/>
              </a:ext>
            </a:extLst>
          </p:cNvPr>
          <p:cNvSpPr>
            <a:spLocks noGrp="1"/>
          </p:cNvSpPr>
          <p:nvPr>
            <p:ph idx="1"/>
          </p:nvPr>
        </p:nvSpPr>
        <p:spPr/>
        <p:txBody>
          <a:bodyPr>
            <a:normAutofit fontScale="85000" lnSpcReduction="20000"/>
          </a:bodyPr>
          <a:lstStyle/>
          <a:p>
            <a:pPr marL="0" indent="0">
              <a:buNone/>
            </a:pPr>
            <a:r>
              <a:rPr lang="en-US" b="1" i="0" u="none" strike="noStrike" dirty="0">
                <a:solidFill>
                  <a:srgbClr val="FFFF00"/>
                </a:solidFill>
                <a:effectLst/>
                <a:latin typeface="Roboto" panose="02000000000000000000" pitchFamily="2" charset="0"/>
              </a:rPr>
              <a:t>The hard fact of breaking 125</a:t>
            </a:r>
          </a:p>
          <a:p>
            <a:pPr marL="0" indent="0">
              <a:buNone/>
            </a:pPr>
            <a:r>
              <a:rPr lang="en-US" b="1" dirty="0">
                <a:solidFill>
                  <a:srgbClr val="FFFF00"/>
                </a:solidFill>
              </a:rPr>
              <a:t>The hard fact is that in breaking the 125 barrier, it is going to require you to make some changes on yourself and on your church. When you think about the hard fact in breaking the 125 barrier, you are going to have to do some analysis of who you are as a leader, where your church is in its life stage. And you are going to have to confront the brutal facts. Rick Warren has said in his book The Purpose Driven Church, the wrong question to ask when it comes to church growth is “How can I grow my church?” Instead the right question to ask is, “What is keeping my church from growing?” That’s going to require some introspection. That’s a little bit of bad news. </a:t>
            </a:r>
          </a:p>
          <a:p>
            <a:pPr marL="0" indent="0">
              <a:buNone/>
            </a:pPr>
            <a:r>
              <a:rPr lang="en-US" b="1" dirty="0">
                <a:solidFill>
                  <a:srgbClr val="FFFF00"/>
                </a:solidFill>
              </a:rPr>
              <a:t>My experience has taught me, sadly, that some churches are just not going to do that. You may not be able to do it. Some churches have systems that are designed to keep it small. Some pastors are unable to make the leap from the family church mentality to the healthy growing church mentality that is required to break the 125 barrier. </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3906239850"/>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F22178-9D08-AE83-B539-AA398A73772F}"/>
              </a:ext>
            </a:extLst>
          </p:cNvPr>
          <p:cNvSpPr>
            <a:spLocks noGrp="1"/>
          </p:cNvSpPr>
          <p:nvPr>
            <p:ph type="title"/>
          </p:nvPr>
        </p:nvSpPr>
        <p:spPr/>
        <p:txBody>
          <a:bodyPr>
            <a:normAutofit fontScale="90000"/>
          </a:bodyPr>
          <a:lstStyle/>
          <a:p>
            <a:pPr algn="ctr"/>
            <a:r>
              <a:rPr lang="en-US" altLang="en-US" sz="4800" b="1" dirty="0">
                <a:solidFill>
                  <a:srgbClr val="FFFF00"/>
                </a:solidFill>
              </a:rPr>
              <a:t>Key Lessons for Revitalizing the 125 </a:t>
            </a:r>
            <a:br>
              <a:rPr lang="en-US" altLang="en-US" sz="4800" b="1" dirty="0">
                <a:solidFill>
                  <a:srgbClr val="FFFF00"/>
                </a:solidFill>
              </a:rPr>
            </a:br>
            <a:r>
              <a:rPr lang="en-US" altLang="en-US" sz="4800" b="1" dirty="0">
                <a:solidFill>
                  <a:srgbClr val="FFFF00"/>
                </a:solidFill>
              </a:rPr>
              <a:t>Participant Church</a:t>
            </a:r>
            <a:endParaRPr lang="en-US" sz="4800" dirty="0"/>
          </a:p>
        </p:txBody>
      </p:sp>
      <p:sp>
        <p:nvSpPr>
          <p:cNvPr id="3" name="Content Placeholder 2">
            <a:extLst>
              <a:ext uri="{FF2B5EF4-FFF2-40B4-BE49-F238E27FC236}">
                <a16:creationId xmlns:a16="http://schemas.microsoft.com/office/drawing/2014/main" id="{A3CF1D15-01A4-A59D-DB59-8246208D5C28}"/>
              </a:ext>
            </a:extLst>
          </p:cNvPr>
          <p:cNvSpPr>
            <a:spLocks noGrp="1"/>
          </p:cNvSpPr>
          <p:nvPr>
            <p:ph idx="1"/>
          </p:nvPr>
        </p:nvSpPr>
        <p:spPr>
          <a:xfrm>
            <a:off x="558800" y="1825624"/>
            <a:ext cx="11049000" cy="4854575"/>
          </a:xfrm>
        </p:spPr>
        <p:txBody>
          <a:bodyPr>
            <a:normAutofit fontScale="62500" lnSpcReduction="20000"/>
          </a:bodyPr>
          <a:lstStyle/>
          <a:p>
            <a:pPr marL="0" indent="0">
              <a:buNone/>
            </a:pPr>
            <a:r>
              <a:rPr lang="en-US" sz="3800" b="1" dirty="0">
                <a:solidFill>
                  <a:srgbClr val="FFFF00"/>
                </a:solidFill>
              </a:rPr>
              <a:t>If your church has been stuck at 35, 50, or 75 level for more than three years and God has laid it on your heart to reach lost people in your community, you have two choices that lay before you. They are: </a:t>
            </a:r>
          </a:p>
          <a:p>
            <a:pPr marL="742950" indent="-742950">
              <a:buAutoNum type="arabicPeriod"/>
            </a:pPr>
            <a:r>
              <a:rPr lang="en-US" sz="3800" b="1" dirty="0">
                <a:solidFill>
                  <a:srgbClr val="FFFF00"/>
                </a:solidFill>
              </a:rPr>
              <a:t>Take massive action or </a:t>
            </a:r>
          </a:p>
          <a:p>
            <a:pPr marL="742950" indent="-742950">
              <a:buAutoNum type="arabicPeriod"/>
            </a:pPr>
            <a:r>
              <a:rPr lang="en-US" sz="3800" b="1" dirty="0">
                <a:solidFill>
                  <a:srgbClr val="FFFF00"/>
                </a:solidFill>
              </a:rPr>
              <a:t>Find another means for employment</a:t>
            </a:r>
          </a:p>
          <a:p>
            <a:pPr marL="0" indent="0">
              <a:buNone/>
            </a:pPr>
            <a:endParaRPr lang="en-US" sz="3800" b="1" dirty="0">
              <a:solidFill>
                <a:srgbClr val="FFFF00"/>
              </a:solidFill>
            </a:endParaRPr>
          </a:p>
          <a:p>
            <a:pPr marL="0" indent="0">
              <a:buNone/>
            </a:pPr>
            <a:r>
              <a:rPr lang="en-US" sz="3800" b="1" dirty="0">
                <a:solidFill>
                  <a:srgbClr val="FFFF00"/>
                </a:solidFill>
              </a:rPr>
              <a:t>There is no third option.</a:t>
            </a:r>
          </a:p>
          <a:p>
            <a:pPr marL="0" indent="0">
              <a:buNone/>
            </a:pPr>
            <a:r>
              <a:rPr lang="en-US" sz="3800" b="1" dirty="0">
                <a:solidFill>
                  <a:srgbClr val="FFC000"/>
                </a:solidFill>
              </a:rPr>
              <a:t>Trying to break the 125 barrier is more akin to making it through Navy Seals basic training than any other ministry assignment there is.</a:t>
            </a:r>
            <a:r>
              <a:rPr lang="en-US" sz="3800" b="1" dirty="0">
                <a:solidFill>
                  <a:srgbClr val="FFFF00"/>
                </a:solidFill>
              </a:rPr>
              <a:t> The odds are stacked against you that you will make it to the end, but for those who do, there’s unparalleled satisfaction and kingdom impact that awaits. </a:t>
            </a:r>
            <a:r>
              <a:rPr lang="en-US" sz="3800" b="1" dirty="0">
                <a:solidFill>
                  <a:srgbClr val="FFC000"/>
                </a:solidFill>
              </a:rPr>
              <a:t>You must take massive action. You must push all your chips to the center of the table and gamble your ministry, your ego, your reputation, and the entire future of the church you serve on the critical lessons I am about to share with you!</a:t>
            </a:r>
            <a:br>
              <a:rPr lang="en-US" dirty="0">
                <a:solidFill>
                  <a:srgbClr val="FFC000"/>
                </a:solidFill>
              </a:rPr>
            </a:br>
            <a:endParaRPr lang="en-US" dirty="0">
              <a:solidFill>
                <a:srgbClr val="FFC000"/>
              </a:solidFill>
            </a:endParaRPr>
          </a:p>
        </p:txBody>
      </p:sp>
    </p:spTree>
    <p:extLst>
      <p:ext uri="{BB962C8B-B14F-4D97-AF65-F5344CB8AC3E}">
        <p14:creationId xmlns:p14="http://schemas.microsoft.com/office/powerpoint/2010/main" val="2083900391"/>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F22178-9D08-AE83-B539-AA398A73772F}"/>
              </a:ext>
            </a:extLst>
          </p:cNvPr>
          <p:cNvSpPr>
            <a:spLocks noGrp="1"/>
          </p:cNvSpPr>
          <p:nvPr>
            <p:ph type="title"/>
          </p:nvPr>
        </p:nvSpPr>
        <p:spPr/>
        <p:txBody>
          <a:bodyPr>
            <a:normAutofit fontScale="90000"/>
          </a:bodyPr>
          <a:lstStyle/>
          <a:p>
            <a:pPr algn="ctr"/>
            <a:r>
              <a:rPr lang="en-US" altLang="en-US" sz="4800" b="1" dirty="0">
                <a:solidFill>
                  <a:srgbClr val="FFFF00"/>
                </a:solidFill>
              </a:rPr>
              <a:t>Key Lessons for Revitalizing the 125 </a:t>
            </a:r>
            <a:br>
              <a:rPr lang="en-US" altLang="en-US" sz="4800" b="1" dirty="0">
                <a:solidFill>
                  <a:srgbClr val="FFFF00"/>
                </a:solidFill>
              </a:rPr>
            </a:br>
            <a:r>
              <a:rPr lang="en-US" altLang="en-US" sz="4800" b="1" dirty="0">
                <a:solidFill>
                  <a:srgbClr val="FFFF00"/>
                </a:solidFill>
              </a:rPr>
              <a:t>Participant Church</a:t>
            </a:r>
            <a:endParaRPr lang="en-US" sz="4800" dirty="0"/>
          </a:p>
        </p:txBody>
      </p:sp>
      <p:sp>
        <p:nvSpPr>
          <p:cNvPr id="3" name="Content Placeholder 2">
            <a:extLst>
              <a:ext uri="{FF2B5EF4-FFF2-40B4-BE49-F238E27FC236}">
                <a16:creationId xmlns:a16="http://schemas.microsoft.com/office/drawing/2014/main" id="{A3CF1D15-01A4-A59D-DB59-8246208D5C28}"/>
              </a:ext>
            </a:extLst>
          </p:cNvPr>
          <p:cNvSpPr>
            <a:spLocks noGrp="1"/>
          </p:cNvSpPr>
          <p:nvPr>
            <p:ph idx="1"/>
          </p:nvPr>
        </p:nvSpPr>
        <p:spPr>
          <a:xfrm>
            <a:off x="635000" y="1690688"/>
            <a:ext cx="10718800" cy="4351338"/>
          </a:xfrm>
        </p:spPr>
        <p:txBody>
          <a:bodyPr/>
          <a:lstStyle/>
          <a:p>
            <a:pPr marL="0" indent="0">
              <a:buNone/>
            </a:pPr>
            <a:r>
              <a:rPr lang="en-US" b="1" dirty="0">
                <a:solidFill>
                  <a:srgbClr val="FFFF00"/>
                </a:solidFill>
              </a:rPr>
              <a:t>Here’s a little secret about the 125 barrier: it is entirely up to you.</a:t>
            </a:r>
          </a:p>
          <a:p>
            <a:pPr marL="0" indent="0">
              <a:buNone/>
            </a:pPr>
            <a:endParaRPr lang="en-US" b="1" dirty="0">
              <a:solidFill>
                <a:srgbClr val="FFFF00"/>
              </a:solidFill>
            </a:endParaRPr>
          </a:p>
          <a:p>
            <a:r>
              <a:rPr lang="en-US" b="1" dirty="0">
                <a:solidFill>
                  <a:srgbClr val="FFFF00"/>
                </a:solidFill>
              </a:rPr>
              <a:t>Nobody is going to grow your church for you.</a:t>
            </a:r>
          </a:p>
          <a:p>
            <a:r>
              <a:rPr lang="en-US" b="1" dirty="0">
                <a:solidFill>
                  <a:srgbClr val="FFFF00"/>
                </a:solidFill>
              </a:rPr>
              <a:t>Nobody is going to develop a strategy for growth besides you.</a:t>
            </a:r>
          </a:p>
          <a:p>
            <a:r>
              <a:rPr lang="en-US" b="1" dirty="0">
                <a:solidFill>
                  <a:srgbClr val="FFFF00"/>
                </a:solidFill>
              </a:rPr>
              <a:t>Nobody is going to come alongside you and make it easier for you.</a:t>
            </a:r>
          </a:p>
          <a:p>
            <a:r>
              <a:rPr lang="en-US" b="1" dirty="0">
                <a:solidFill>
                  <a:srgbClr val="FFFF00"/>
                </a:solidFill>
              </a:rPr>
              <a:t>You are in a battle for your church and your ministry.</a:t>
            </a:r>
          </a:p>
          <a:p>
            <a:r>
              <a:rPr lang="en-US" b="1" dirty="0">
                <a:solidFill>
                  <a:srgbClr val="FFFF00"/>
                </a:solidFill>
              </a:rPr>
              <a:t>And you can win if you are willing to work hard.</a:t>
            </a:r>
          </a:p>
          <a:p>
            <a:endParaRPr lang="en-US" dirty="0"/>
          </a:p>
        </p:txBody>
      </p:sp>
      <p:pic>
        <p:nvPicPr>
          <p:cNvPr id="15362" name="Picture 2">
            <a:extLst>
              <a:ext uri="{FF2B5EF4-FFF2-40B4-BE49-F238E27FC236}">
                <a16:creationId xmlns:a16="http://schemas.microsoft.com/office/drawing/2014/main" id="{482D0C57-5570-EDE7-8589-D8465EF6CD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19512" y="4210493"/>
            <a:ext cx="2572488" cy="26475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0097780"/>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F22178-9D08-AE83-B539-AA398A73772F}"/>
              </a:ext>
            </a:extLst>
          </p:cNvPr>
          <p:cNvSpPr>
            <a:spLocks noGrp="1"/>
          </p:cNvSpPr>
          <p:nvPr>
            <p:ph type="title"/>
          </p:nvPr>
        </p:nvSpPr>
        <p:spPr/>
        <p:txBody>
          <a:bodyPr>
            <a:normAutofit fontScale="90000"/>
          </a:bodyPr>
          <a:lstStyle/>
          <a:p>
            <a:pPr algn="ctr"/>
            <a:r>
              <a:rPr lang="en-US" altLang="en-US" sz="4800" b="1" dirty="0">
                <a:solidFill>
                  <a:srgbClr val="FFFF00"/>
                </a:solidFill>
              </a:rPr>
              <a:t>Key Lessons for Revitalizing the 125 </a:t>
            </a:r>
            <a:br>
              <a:rPr lang="en-US" altLang="en-US" sz="4800" b="1" dirty="0">
                <a:solidFill>
                  <a:srgbClr val="FFFF00"/>
                </a:solidFill>
              </a:rPr>
            </a:br>
            <a:r>
              <a:rPr lang="en-US" altLang="en-US" sz="4800" b="1" dirty="0">
                <a:solidFill>
                  <a:srgbClr val="FFFF00"/>
                </a:solidFill>
              </a:rPr>
              <a:t>Participant Church</a:t>
            </a:r>
            <a:endParaRPr lang="en-US" sz="4800" dirty="0"/>
          </a:p>
        </p:txBody>
      </p:sp>
      <p:sp>
        <p:nvSpPr>
          <p:cNvPr id="3" name="Content Placeholder 2">
            <a:extLst>
              <a:ext uri="{FF2B5EF4-FFF2-40B4-BE49-F238E27FC236}">
                <a16:creationId xmlns:a16="http://schemas.microsoft.com/office/drawing/2014/main" id="{A3CF1D15-01A4-A59D-DB59-8246208D5C28}"/>
              </a:ext>
            </a:extLst>
          </p:cNvPr>
          <p:cNvSpPr>
            <a:spLocks noGrp="1"/>
          </p:cNvSpPr>
          <p:nvPr>
            <p:ph idx="1"/>
          </p:nvPr>
        </p:nvSpPr>
        <p:spPr/>
        <p:txBody>
          <a:bodyPr/>
          <a:lstStyle/>
          <a:p>
            <a:pPr marL="0" indent="0">
              <a:buNone/>
            </a:pPr>
            <a:r>
              <a:rPr lang="en-US" b="1" dirty="0">
                <a:solidFill>
                  <a:srgbClr val="FFFF00"/>
                </a:solidFill>
              </a:rPr>
              <a:t>1. Commit To Staying At That Church 5 More Years (Break the Cycle)</a:t>
            </a:r>
          </a:p>
          <a:p>
            <a:pPr marL="0" indent="0">
              <a:buNone/>
            </a:pPr>
            <a:r>
              <a:rPr lang="en-US" b="1" dirty="0">
                <a:solidFill>
                  <a:srgbClr val="FFFF00"/>
                </a:solidFill>
              </a:rPr>
              <a:t>Most Senior Pastors stop listening right here, at least the ones who are on the “stepping stone to somewhere bigger and better” ministry blueprint. Listen, you can’t even begin to think about turning that church around without a long-term commitment. Ten years is more realistic, especially if you want to take it beyond 125 to break 200 and possibly even 400.</a:t>
            </a:r>
          </a:p>
          <a:p>
            <a:endParaRPr lang="en-US" dirty="0"/>
          </a:p>
        </p:txBody>
      </p:sp>
    </p:spTree>
    <p:extLst>
      <p:ext uri="{BB962C8B-B14F-4D97-AF65-F5344CB8AC3E}">
        <p14:creationId xmlns:p14="http://schemas.microsoft.com/office/powerpoint/2010/main" val="1626623303"/>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AEF8711-95FC-887B-F6BE-AD495EC8E6A2}"/>
              </a:ext>
            </a:extLst>
          </p:cNvPr>
          <p:cNvSpPr>
            <a:spLocks noGrp="1"/>
          </p:cNvSpPr>
          <p:nvPr>
            <p:ph idx="1"/>
          </p:nvPr>
        </p:nvSpPr>
        <p:spPr>
          <a:xfrm>
            <a:off x="838200" y="574158"/>
            <a:ext cx="10515600" cy="5602805"/>
          </a:xfrm>
        </p:spPr>
        <p:txBody>
          <a:bodyPr>
            <a:normAutofit/>
          </a:bodyPr>
          <a:lstStyle/>
          <a:p>
            <a:pPr marL="0" indent="0" algn="ctr">
              <a:buNone/>
            </a:pPr>
            <a:r>
              <a:rPr lang="en-US" sz="4800" b="1" i="1" dirty="0">
                <a:solidFill>
                  <a:srgbClr val="FFFF00"/>
                </a:solidFill>
              </a:rPr>
              <a:t>The starting point of revitalizing a church in decline is the realization that no other church is coming to your rescue. Everything that your church is right now and everything your church will be is entirely up to you and your members willingness to completely follow the Lord’s leading and not mans!</a:t>
            </a:r>
          </a:p>
        </p:txBody>
      </p:sp>
    </p:spTree>
    <p:extLst>
      <p:ext uri="{BB962C8B-B14F-4D97-AF65-F5344CB8AC3E}">
        <p14:creationId xmlns:p14="http://schemas.microsoft.com/office/powerpoint/2010/main" val="2165210963"/>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F22178-9D08-AE83-B539-AA398A73772F}"/>
              </a:ext>
            </a:extLst>
          </p:cNvPr>
          <p:cNvSpPr>
            <a:spLocks noGrp="1"/>
          </p:cNvSpPr>
          <p:nvPr>
            <p:ph type="title"/>
          </p:nvPr>
        </p:nvSpPr>
        <p:spPr/>
        <p:txBody>
          <a:bodyPr>
            <a:normAutofit fontScale="90000"/>
          </a:bodyPr>
          <a:lstStyle/>
          <a:p>
            <a:pPr algn="ctr"/>
            <a:r>
              <a:rPr lang="en-US" altLang="en-US" sz="4800" b="1" dirty="0">
                <a:solidFill>
                  <a:srgbClr val="FFFF00"/>
                </a:solidFill>
              </a:rPr>
              <a:t>Key Lessons for Revitalizing the 125 </a:t>
            </a:r>
            <a:br>
              <a:rPr lang="en-US" altLang="en-US" sz="4800" b="1" dirty="0">
                <a:solidFill>
                  <a:srgbClr val="FFFF00"/>
                </a:solidFill>
              </a:rPr>
            </a:br>
            <a:r>
              <a:rPr lang="en-US" altLang="en-US" sz="4800" b="1" dirty="0">
                <a:solidFill>
                  <a:srgbClr val="FFFF00"/>
                </a:solidFill>
              </a:rPr>
              <a:t>Participant Church</a:t>
            </a:r>
            <a:endParaRPr lang="en-US" sz="4800" dirty="0"/>
          </a:p>
        </p:txBody>
      </p:sp>
      <p:sp>
        <p:nvSpPr>
          <p:cNvPr id="3" name="Content Placeholder 2">
            <a:extLst>
              <a:ext uri="{FF2B5EF4-FFF2-40B4-BE49-F238E27FC236}">
                <a16:creationId xmlns:a16="http://schemas.microsoft.com/office/drawing/2014/main" id="{A3CF1D15-01A4-A59D-DB59-8246208D5C28}"/>
              </a:ext>
            </a:extLst>
          </p:cNvPr>
          <p:cNvSpPr>
            <a:spLocks noGrp="1"/>
          </p:cNvSpPr>
          <p:nvPr>
            <p:ph idx="1"/>
          </p:nvPr>
        </p:nvSpPr>
        <p:spPr/>
        <p:txBody>
          <a:bodyPr/>
          <a:lstStyle/>
          <a:p>
            <a:pPr marL="0" indent="0">
              <a:buNone/>
            </a:pPr>
            <a:r>
              <a:rPr lang="en-US" b="1" dirty="0">
                <a:solidFill>
                  <a:srgbClr val="FFFF00"/>
                </a:solidFill>
              </a:rPr>
              <a:t>2. Commit To Working at least 50 Hours A Week</a:t>
            </a:r>
          </a:p>
          <a:p>
            <a:pPr marL="0" indent="0">
              <a:buNone/>
            </a:pPr>
            <a:endParaRPr lang="en-US" b="1" dirty="0">
              <a:solidFill>
                <a:srgbClr val="FFFF00"/>
              </a:solidFill>
            </a:endParaRPr>
          </a:p>
          <a:p>
            <a:pPr marL="0" indent="0">
              <a:buNone/>
            </a:pPr>
            <a:r>
              <a:rPr lang="en-US" b="1" dirty="0">
                <a:solidFill>
                  <a:srgbClr val="FFFF00"/>
                </a:solidFill>
              </a:rPr>
              <a:t>Chances are that in the absence of a staff team and a healthy governing board of leaders, you’ve grown slack. This is always a serious temptation for many pastors at this size. Make the commitment. Do the work.</a:t>
            </a:r>
          </a:p>
          <a:p>
            <a:endParaRPr lang="en-US" dirty="0"/>
          </a:p>
        </p:txBody>
      </p:sp>
    </p:spTree>
    <p:extLst>
      <p:ext uri="{BB962C8B-B14F-4D97-AF65-F5344CB8AC3E}">
        <p14:creationId xmlns:p14="http://schemas.microsoft.com/office/powerpoint/2010/main" val="13677391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0540031C-BEFE-49A1-9DD3-824C2C1E6588}"/>
              </a:ext>
            </a:extLst>
          </p:cNvPr>
          <p:cNvSpPr>
            <a:spLocks noGrp="1" noChangeArrowheads="1"/>
          </p:cNvSpPr>
          <p:nvPr>
            <p:ph type="title"/>
          </p:nvPr>
        </p:nvSpPr>
        <p:spPr>
          <a:xfrm>
            <a:off x="614855" y="228599"/>
            <a:ext cx="11327087" cy="2246587"/>
          </a:xfrm>
        </p:spPr>
        <p:txBody>
          <a:bodyPr>
            <a:normAutofit fontScale="90000"/>
          </a:bodyPr>
          <a:lstStyle/>
          <a:p>
            <a:pPr algn="ctr"/>
            <a:r>
              <a:rPr lang="en-US" altLang="en-US" b="1" dirty="0">
                <a:solidFill>
                  <a:srgbClr val="FFFF00"/>
                </a:solidFill>
              </a:rPr>
              <a:t>The 125 Participant Churches are often referred to as Tier #3 Churches!</a:t>
            </a:r>
            <a:br>
              <a:rPr lang="en-US" altLang="en-US" b="1" dirty="0">
                <a:solidFill>
                  <a:srgbClr val="FFFF00"/>
                </a:solidFill>
              </a:rPr>
            </a:br>
            <a:r>
              <a:rPr lang="en-US" altLang="en-US" b="1" dirty="0">
                <a:solidFill>
                  <a:srgbClr val="FFFF00"/>
                </a:solidFill>
              </a:rPr>
              <a:t>These are those who have 76 to 125 participants @ Worship </a:t>
            </a:r>
          </a:p>
        </p:txBody>
      </p:sp>
      <p:sp>
        <p:nvSpPr>
          <p:cNvPr id="10243" name="Rectangle 3">
            <a:extLst>
              <a:ext uri="{FF2B5EF4-FFF2-40B4-BE49-F238E27FC236}">
                <a16:creationId xmlns:a16="http://schemas.microsoft.com/office/drawing/2014/main" id="{588392E9-88D4-03F1-413B-2B9EFCD86006}"/>
              </a:ext>
            </a:extLst>
          </p:cNvPr>
          <p:cNvSpPr>
            <a:spLocks noGrp="1" noChangeArrowheads="1"/>
          </p:cNvSpPr>
          <p:nvPr>
            <p:ph type="body" sz="half" idx="1"/>
          </p:nvPr>
        </p:nvSpPr>
        <p:spPr>
          <a:xfrm>
            <a:off x="898633" y="2617076"/>
            <a:ext cx="5957455" cy="5701862"/>
          </a:xfrm>
        </p:spPr>
        <p:txBody>
          <a:bodyPr>
            <a:noAutofit/>
          </a:bodyPr>
          <a:lstStyle/>
          <a:p>
            <a:pPr marL="0" indent="0">
              <a:lnSpc>
                <a:spcPct val="90000"/>
              </a:lnSpc>
              <a:buNone/>
            </a:pPr>
            <a:r>
              <a:rPr lang="en-US" altLang="en-US" b="1" dirty="0">
                <a:solidFill>
                  <a:srgbClr val="FFFF00"/>
                </a:solidFill>
              </a:rPr>
              <a:t>Here are some early changes that must be made:</a:t>
            </a:r>
          </a:p>
          <a:p>
            <a:pPr>
              <a:lnSpc>
                <a:spcPct val="90000"/>
              </a:lnSpc>
            </a:pPr>
            <a:r>
              <a:rPr lang="en-US" altLang="en-US" b="1" dirty="0">
                <a:solidFill>
                  <a:srgbClr val="FFFF00"/>
                </a:solidFill>
              </a:rPr>
              <a:t>75 Barrier broken finally!</a:t>
            </a:r>
          </a:p>
          <a:p>
            <a:pPr>
              <a:lnSpc>
                <a:spcPct val="90000"/>
              </a:lnSpc>
            </a:pPr>
            <a:r>
              <a:rPr lang="en-US" altLang="en-US" b="1" dirty="0">
                <a:solidFill>
                  <a:srgbClr val="FFFF00"/>
                </a:solidFill>
              </a:rPr>
              <a:t>Pastors role shifts</a:t>
            </a:r>
          </a:p>
          <a:p>
            <a:pPr>
              <a:lnSpc>
                <a:spcPct val="90000"/>
              </a:lnSpc>
            </a:pPr>
            <a:r>
              <a:rPr lang="en-US" altLang="en-US" b="1" dirty="0">
                <a:solidFill>
                  <a:srgbClr val="FFFF00"/>
                </a:solidFill>
              </a:rPr>
              <a:t>Nearing 150 pastor must begin delegating heavily</a:t>
            </a:r>
          </a:p>
          <a:p>
            <a:pPr>
              <a:lnSpc>
                <a:spcPct val="90000"/>
              </a:lnSpc>
            </a:pPr>
            <a:r>
              <a:rPr lang="en-US" altLang="en-US" b="1" dirty="0">
                <a:solidFill>
                  <a:srgbClr val="FFFF00"/>
                </a:solidFill>
              </a:rPr>
              <a:t>Pastor now helps people arrive at consensus.</a:t>
            </a:r>
          </a:p>
        </p:txBody>
      </p:sp>
      <p:pic>
        <p:nvPicPr>
          <p:cNvPr id="1026" name="Picture 2">
            <a:extLst>
              <a:ext uri="{FF2B5EF4-FFF2-40B4-BE49-F238E27FC236}">
                <a16:creationId xmlns:a16="http://schemas.microsoft.com/office/drawing/2014/main" id="{C59DFC7F-C7EF-FE85-86D7-69604A0A18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96246" y="3373819"/>
            <a:ext cx="4400329" cy="24751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4024762"/>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F22178-9D08-AE83-B539-AA398A73772F}"/>
              </a:ext>
            </a:extLst>
          </p:cNvPr>
          <p:cNvSpPr>
            <a:spLocks noGrp="1"/>
          </p:cNvSpPr>
          <p:nvPr>
            <p:ph type="title"/>
          </p:nvPr>
        </p:nvSpPr>
        <p:spPr/>
        <p:txBody>
          <a:bodyPr>
            <a:normAutofit fontScale="90000"/>
          </a:bodyPr>
          <a:lstStyle/>
          <a:p>
            <a:pPr algn="ctr"/>
            <a:r>
              <a:rPr lang="en-US" altLang="en-US" sz="4800" b="1" dirty="0">
                <a:solidFill>
                  <a:srgbClr val="FFFF00"/>
                </a:solidFill>
              </a:rPr>
              <a:t>Key Lessons for Revitalizing the 125 </a:t>
            </a:r>
            <a:br>
              <a:rPr lang="en-US" altLang="en-US" sz="4800" b="1" dirty="0">
                <a:solidFill>
                  <a:srgbClr val="FFFF00"/>
                </a:solidFill>
              </a:rPr>
            </a:br>
            <a:r>
              <a:rPr lang="en-US" altLang="en-US" sz="4800" b="1" dirty="0">
                <a:solidFill>
                  <a:srgbClr val="FFFF00"/>
                </a:solidFill>
              </a:rPr>
              <a:t>Participant Church</a:t>
            </a:r>
            <a:endParaRPr lang="en-US" sz="4800" dirty="0"/>
          </a:p>
        </p:txBody>
      </p:sp>
      <p:sp>
        <p:nvSpPr>
          <p:cNvPr id="3" name="Content Placeholder 2">
            <a:extLst>
              <a:ext uri="{FF2B5EF4-FFF2-40B4-BE49-F238E27FC236}">
                <a16:creationId xmlns:a16="http://schemas.microsoft.com/office/drawing/2014/main" id="{A3CF1D15-01A4-A59D-DB59-8246208D5C28}"/>
              </a:ext>
            </a:extLst>
          </p:cNvPr>
          <p:cNvSpPr>
            <a:spLocks noGrp="1"/>
          </p:cNvSpPr>
          <p:nvPr>
            <p:ph idx="1"/>
          </p:nvPr>
        </p:nvSpPr>
        <p:spPr/>
        <p:txBody>
          <a:bodyPr/>
          <a:lstStyle/>
          <a:p>
            <a:pPr marL="0" indent="0" algn="l">
              <a:buNone/>
            </a:pPr>
            <a:r>
              <a:rPr lang="en-US" b="1" i="0" u="none" strike="noStrike" dirty="0">
                <a:solidFill>
                  <a:srgbClr val="FFFF00"/>
                </a:solidFill>
                <a:effectLst/>
                <a:latin typeface="Roboto" panose="02000000000000000000" pitchFamily="2" charset="0"/>
              </a:rPr>
              <a:t>3. Place Your Top 5 Gifted Leaders Over </a:t>
            </a:r>
            <a:r>
              <a:rPr lang="en-US" b="1" i="1" u="none" strike="noStrike" dirty="0">
                <a:solidFill>
                  <a:srgbClr val="FFFF00"/>
                </a:solidFill>
                <a:effectLst/>
                <a:latin typeface="Roboto" panose="02000000000000000000" pitchFamily="2" charset="0"/>
              </a:rPr>
              <a:t>Kids, Students, Adults, Worship and Finance</a:t>
            </a:r>
            <a:endParaRPr lang="en-US" b="1" i="0" u="none" strike="noStrike" dirty="0">
              <a:solidFill>
                <a:srgbClr val="FFFF00"/>
              </a:solidFill>
              <a:effectLst/>
              <a:latin typeface="Roboto" panose="02000000000000000000" pitchFamily="2" charset="0"/>
            </a:endParaRPr>
          </a:p>
          <a:p>
            <a:pPr marL="0" indent="0">
              <a:buNone/>
            </a:pPr>
            <a:r>
              <a:rPr lang="en-US" b="1" i="0" u="none" strike="noStrike" dirty="0">
                <a:solidFill>
                  <a:srgbClr val="FFFF00"/>
                </a:solidFill>
                <a:effectLst/>
                <a:latin typeface="Roboto" panose="02000000000000000000" pitchFamily="2" charset="0"/>
              </a:rPr>
              <a:t>This is your staff. You will meet with them once a week. You hire them first with a title, then $50 a week, then gradually moving them towards full-time pay as the church grows. The order in which you pay them is simple: Worship, then children, then finance, then youth, then adults.</a:t>
            </a:r>
          </a:p>
          <a:p>
            <a:endParaRPr lang="en-US" dirty="0"/>
          </a:p>
        </p:txBody>
      </p:sp>
    </p:spTree>
    <p:extLst>
      <p:ext uri="{BB962C8B-B14F-4D97-AF65-F5344CB8AC3E}">
        <p14:creationId xmlns:p14="http://schemas.microsoft.com/office/powerpoint/2010/main" val="2241457744"/>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F22178-9D08-AE83-B539-AA398A73772F}"/>
              </a:ext>
            </a:extLst>
          </p:cNvPr>
          <p:cNvSpPr>
            <a:spLocks noGrp="1"/>
          </p:cNvSpPr>
          <p:nvPr>
            <p:ph type="title"/>
          </p:nvPr>
        </p:nvSpPr>
        <p:spPr/>
        <p:txBody>
          <a:bodyPr>
            <a:normAutofit fontScale="90000"/>
          </a:bodyPr>
          <a:lstStyle/>
          <a:p>
            <a:pPr algn="ctr"/>
            <a:r>
              <a:rPr lang="en-US" altLang="en-US" sz="4800" b="1" dirty="0">
                <a:solidFill>
                  <a:srgbClr val="FFFF00"/>
                </a:solidFill>
              </a:rPr>
              <a:t>Key Lessons for Revitalizing the 125 </a:t>
            </a:r>
            <a:br>
              <a:rPr lang="en-US" altLang="en-US" sz="4800" b="1" dirty="0">
                <a:solidFill>
                  <a:srgbClr val="FFFF00"/>
                </a:solidFill>
              </a:rPr>
            </a:br>
            <a:r>
              <a:rPr lang="en-US" altLang="en-US" sz="4800" b="1" dirty="0">
                <a:solidFill>
                  <a:srgbClr val="FFFF00"/>
                </a:solidFill>
              </a:rPr>
              <a:t>Participant Church</a:t>
            </a:r>
            <a:endParaRPr lang="en-US" sz="4800" dirty="0"/>
          </a:p>
        </p:txBody>
      </p:sp>
      <p:sp>
        <p:nvSpPr>
          <p:cNvPr id="3" name="Content Placeholder 2">
            <a:extLst>
              <a:ext uri="{FF2B5EF4-FFF2-40B4-BE49-F238E27FC236}">
                <a16:creationId xmlns:a16="http://schemas.microsoft.com/office/drawing/2014/main" id="{A3CF1D15-01A4-A59D-DB59-8246208D5C28}"/>
              </a:ext>
            </a:extLst>
          </p:cNvPr>
          <p:cNvSpPr>
            <a:spLocks noGrp="1"/>
          </p:cNvSpPr>
          <p:nvPr>
            <p:ph idx="1"/>
          </p:nvPr>
        </p:nvSpPr>
        <p:spPr/>
        <p:txBody>
          <a:bodyPr/>
          <a:lstStyle/>
          <a:p>
            <a:pPr marL="0" indent="0">
              <a:buNone/>
            </a:pPr>
            <a:r>
              <a:rPr lang="en-US" sz="3600" b="1" dirty="0">
                <a:solidFill>
                  <a:srgbClr val="FFFF00"/>
                </a:solidFill>
              </a:rPr>
              <a:t>4. Schedule 10 meetings A Week With The 100+ Most Influential People In Your Community</a:t>
            </a:r>
          </a:p>
          <a:p>
            <a:pPr marL="0" indent="0">
              <a:buNone/>
            </a:pPr>
            <a:r>
              <a:rPr lang="en-US" sz="3600" b="1" dirty="0">
                <a:solidFill>
                  <a:srgbClr val="FFFF00"/>
                </a:solidFill>
              </a:rPr>
              <a:t>Your job, besides preaching, will be to network, lead to Christ and then deploy the most influential leaders in your community. When I was at this size I had 5 breakfasts and 5 lunches a week, every week, without fail, until we grew to 600. Gut it out and make it happen.</a:t>
            </a:r>
          </a:p>
          <a:p>
            <a:endParaRPr lang="en-US" dirty="0"/>
          </a:p>
        </p:txBody>
      </p:sp>
    </p:spTree>
    <p:extLst>
      <p:ext uri="{BB962C8B-B14F-4D97-AF65-F5344CB8AC3E}">
        <p14:creationId xmlns:p14="http://schemas.microsoft.com/office/powerpoint/2010/main" val="691728011"/>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F22178-9D08-AE83-B539-AA398A73772F}"/>
              </a:ext>
            </a:extLst>
          </p:cNvPr>
          <p:cNvSpPr>
            <a:spLocks noGrp="1"/>
          </p:cNvSpPr>
          <p:nvPr>
            <p:ph type="title"/>
          </p:nvPr>
        </p:nvSpPr>
        <p:spPr/>
        <p:txBody>
          <a:bodyPr>
            <a:normAutofit fontScale="90000"/>
          </a:bodyPr>
          <a:lstStyle/>
          <a:p>
            <a:pPr algn="ctr"/>
            <a:r>
              <a:rPr lang="en-US" altLang="en-US" sz="4800" b="1" dirty="0">
                <a:solidFill>
                  <a:srgbClr val="FFFF00"/>
                </a:solidFill>
              </a:rPr>
              <a:t>Key Lessons for Revitalizing the 125 </a:t>
            </a:r>
            <a:br>
              <a:rPr lang="en-US" altLang="en-US" sz="4800" b="1" dirty="0">
                <a:solidFill>
                  <a:srgbClr val="FFFF00"/>
                </a:solidFill>
              </a:rPr>
            </a:br>
            <a:r>
              <a:rPr lang="en-US" altLang="en-US" sz="4800" b="1" dirty="0">
                <a:solidFill>
                  <a:srgbClr val="FFFF00"/>
                </a:solidFill>
              </a:rPr>
              <a:t>Participant Church</a:t>
            </a:r>
            <a:endParaRPr lang="en-US" sz="4800" dirty="0"/>
          </a:p>
        </p:txBody>
      </p:sp>
      <p:sp>
        <p:nvSpPr>
          <p:cNvPr id="3" name="Content Placeholder 2">
            <a:extLst>
              <a:ext uri="{FF2B5EF4-FFF2-40B4-BE49-F238E27FC236}">
                <a16:creationId xmlns:a16="http://schemas.microsoft.com/office/drawing/2014/main" id="{A3CF1D15-01A4-A59D-DB59-8246208D5C28}"/>
              </a:ext>
            </a:extLst>
          </p:cNvPr>
          <p:cNvSpPr>
            <a:spLocks noGrp="1"/>
          </p:cNvSpPr>
          <p:nvPr>
            <p:ph idx="1"/>
          </p:nvPr>
        </p:nvSpPr>
        <p:spPr/>
        <p:txBody>
          <a:bodyPr>
            <a:normAutofit/>
          </a:bodyPr>
          <a:lstStyle/>
          <a:p>
            <a:pPr marL="0" indent="0">
              <a:buNone/>
            </a:pPr>
            <a:r>
              <a:rPr lang="en-US" b="1" dirty="0">
                <a:solidFill>
                  <a:srgbClr val="FFFF00"/>
                </a:solidFill>
              </a:rPr>
              <a:t>5. Preach Amazing, 25 minute Sermons. Every. Single. Sunday.</a:t>
            </a:r>
          </a:p>
          <a:p>
            <a:pPr marL="0" indent="0">
              <a:buNone/>
            </a:pPr>
            <a:r>
              <a:rPr lang="en-US" b="1" dirty="0">
                <a:solidFill>
                  <a:srgbClr val="FFFF00"/>
                </a:solidFill>
              </a:rPr>
              <a:t>The best way to improve is to preach no more than 25 minutes each Sunday. Then get coaching. Then make an appointment with yourself to watch yourself on video every single week. Prop up your iPhone and hit record before you preach. No excuses. Also, read Andy Stanley’s </a:t>
            </a:r>
            <a:r>
              <a:rPr lang="en-US" b="1" i="1" dirty="0">
                <a:solidFill>
                  <a:srgbClr val="FFFF00"/>
                </a:solidFill>
              </a:rPr>
              <a:t>Communicating For Change</a:t>
            </a:r>
            <a:r>
              <a:rPr lang="en-US" b="1" dirty="0">
                <a:solidFill>
                  <a:srgbClr val="FFFF00"/>
                </a:solidFill>
              </a:rPr>
              <a:t>. Make it your goal to become the best preacher you can possibly be. </a:t>
            </a:r>
            <a:endParaRPr lang="en-US" dirty="0"/>
          </a:p>
        </p:txBody>
      </p:sp>
      <p:pic>
        <p:nvPicPr>
          <p:cNvPr id="17410" name="Picture 2">
            <a:extLst>
              <a:ext uri="{FF2B5EF4-FFF2-40B4-BE49-F238E27FC236}">
                <a16:creationId xmlns:a16="http://schemas.microsoft.com/office/drawing/2014/main" id="{CAE681C3-BBC4-DDAF-F364-9AA43C170F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55664" y="4259742"/>
            <a:ext cx="1505298" cy="22331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5217674"/>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F22178-9D08-AE83-B539-AA398A73772F}"/>
              </a:ext>
            </a:extLst>
          </p:cNvPr>
          <p:cNvSpPr>
            <a:spLocks noGrp="1"/>
          </p:cNvSpPr>
          <p:nvPr>
            <p:ph type="title"/>
          </p:nvPr>
        </p:nvSpPr>
        <p:spPr/>
        <p:txBody>
          <a:bodyPr>
            <a:normAutofit fontScale="90000"/>
          </a:bodyPr>
          <a:lstStyle/>
          <a:p>
            <a:pPr algn="ctr"/>
            <a:r>
              <a:rPr lang="en-US" altLang="en-US" sz="4800" b="1" dirty="0">
                <a:solidFill>
                  <a:srgbClr val="FFFF00"/>
                </a:solidFill>
              </a:rPr>
              <a:t>Key Lessons for Revitalizing the 125 </a:t>
            </a:r>
            <a:br>
              <a:rPr lang="en-US" altLang="en-US" sz="4800" b="1" dirty="0">
                <a:solidFill>
                  <a:srgbClr val="FFFF00"/>
                </a:solidFill>
              </a:rPr>
            </a:br>
            <a:r>
              <a:rPr lang="en-US" altLang="en-US" sz="4800" b="1" dirty="0">
                <a:solidFill>
                  <a:srgbClr val="FFFF00"/>
                </a:solidFill>
              </a:rPr>
              <a:t>Participant Church</a:t>
            </a:r>
            <a:endParaRPr lang="en-US" sz="4800" dirty="0"/>
          </a:p>
        </p:txBody>
      </p:sp>
      <p:sp>
        <p:nvSpPr>
          <p:cNvPr id="3" name="Content Placeholder 2">
            <a:extLst>
              <a:ext uri="{FF2B5EF4-FFF2-40B4-BE49-F238E27FC236}">
                <a16:creationId xmlns:a16="http://schemas.microsoft.com/office/drawing/2014/main" id="{A3CF1D15-01A4-A59D-DB59-8246208D5C28}"/>
              </a:ext>
            </a:extLst>
          </p:cNvPr>
          <p:cNvSpPr>
            <a:spLocks noGrp="1"/>
          </p:cNvSpPr>
          <p:nvPr>
            <p:ph idx="1"/>
          </p:nvPr>
        </p:nvSpPr>
        <p:spPr>
          <a:xfrm>
            <a:off x="838200" y="1825625"/>
            <a:ext cx="10515600" cy="4667250"/>
          </a:xfrm>
        </p:spPr>
        <p:txBody>
          <a:bodyPr>
            <a:normAutofit/>
          </a:bodyPr>
          <a:lstStyle/>
          <a:p>
            <a:pPr marL="0" indent="0">
              <a:buNone/>
            </a:pPr>
            <a:r>
              <a:rPr lang="en-US" sz="3200" b="1" dirty="0">
                <a:solidFill>
                  <a:srgbClr val="FFFF00"/>
                </a:solidFill>
              </a:rPr>
              <a:t>6. Get Into The Best Shape Of Your Life</a:t>
            </a:r>
          </a:p>
          <a:p>
            <a:pPr marL="0" indent="0">
              <a:buNone/>
            </a:pPr>
            <a:r>
              <a:rPr lang="en-US" sz="3200" b="1" dirty="0">
                <a:solidFill>
                  <a:srgbClr val="FFFF00"/>
                </a:solidFill>
              </a:rPr>
              <a:t>I’ve met more depressed Senior Pastors at this stage of growth than all other stages of growth combined. You owe it to yourself to invest in yourself. You need the energy and stamina to work long, hard, thankless hours to lead this church past 125. As your health goes, so goes the rest of the church. So hire a trainer. Go see a licensed dietician. Overhaul your eating. Carve out the best possible times of the day to invest in yourself. No-one else is going to make you do it. Trust me.</a:t>
            </a:r>
          </a:p>
          <a:p>
            <a:endParaRPr lang="en-US" dirty="0"/>
          </a:p>
        </p:txBody>
      </p:sp>
    </p:spTree>
    <p:extLst>
      <p:ext uri="{BB962C8B-B14F-4D97-AF65-F5344CB8AC3E}">
        <p14:creationId xmlns:p14="http://schemas.microsoft.com/office/powerpoint/2010/main" val="2508909444"/>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F22178-9D08-AE83-B539-AA398A73772F}"/>
              </a:ext>
            </a:extLst>
          </p:cNvPr>
          <p:cNvSpPr>
            <a:spLocks noGrp="1"/>
          </p:cNvSpPr>
          <p:nvPr>
            <p:ph type="title"/>
          </p:nvPr>
        </p:nvSpPr>
        <p:spPr/>
        <p:txBody>
          <a:bodyPr>
            <a:normAutofit fontScale="90000"/>
          </a:bodyPr>
          <a:lstStyle/>
          <a:p>
            <a:pPr algn="ctr"/>
            <a:r>
              <a:rPr lang="en-US" altLang="en-US" sz="4800" b="1" dirty="0">
                <a:solidFill>
                  <a:srgbClr val="FFFF00"/>
                </a:solidFill>
              </a:rPr>
              <a:t>Key Lessons for Revitalizing the 125 </a:t>
            </a:r>
            <a:br>
              <a:rPr lang="en-US" altLang="en-US" sz="4800" b="1" dirty="0">
                <a:solidFill>
                  <a:srgbClr val="FFFF00"/>
                </a:solidFill>
              </a:rPr>
            </a:br>
            <a:r>
              <a:rPr lang="en-US" altLang="en-US" sz="4800" b="1" dirty="0">
                <a:solidFill>
                  <a:srgbClr val="FFFF00"/>
                </a:solidFill>
              </a:rPr>
              <a:t>Participant Church</a:t>
            </a:r>
            <a:endParaRPr lang="en-US" sz="4800" dirty="0"/>
          </a:p>
        </p:txBody>
      </p:sp>
      <p:sp>
        <p:nvSpPr>
          <p:cNvPr id="3" name="Content Placeholder 2">
            <a:extLst>
              <a:ext uri="{FF2B5EF4-FFF2-40B4-BE49-F238E27FC236}">
                <a16:creationId xmlns:a16="http://schemas.microsoft.com/office/drawing/2014/main" id="{A3CF1D15-01A4-A59D-DB59-8246208D5C28}"/>
              </a:ext>
            </a:extLst>
          </p:cNvPr>
          <p:cNvSpPr>
            <a:spLocks noGrp="1"/>
          </p:cNvSpPr>
          <p:nvPr>
            <p:ph idx="1"/>
          </p:nvPr>
        </p:nvSpPr>
        <p:spPr>
          <a:xfrm>
            <a:off x="508000" y="1690688"/>
            <a:ext cx="11176000" cy="5167311"/>
          </a:xfrm>
        </p:spPr>
        <p:txBody>
          <a:bodyPr>
            <a:normAutofit fontScale="85000" lnSpcReduction="20000"/>
          </a:bodyPr>
          <a:lstStyle/>
          <a:p>
            <a:pPr marL="0" indent="0">
              <a:buNone/>
            </a:pPr>
            <a:r>
              <a:rPr lang="en-US" sz="3300" b="1" dirty="0">
                <a:solidFill>
                  <a:srgbClr val="FFFF00"/>
                </a:solidFill>
              </a:rPr>
              <a:t>7. Share A Life-Change Story Every Sunday And Give New People Invite Cards To Share With Friends</a:t>
            </a:r>
          </a:p>
          <a:p>
            <a:pPr marL="0" indent="0">
              <a:buNone/>
            </a:pPr>
            <a:r>
              <a:rPr lang="en-US" sz="3300" b="1" dirty="0">
                <a:solidFill>
                  <a:srgbClr val="FFFF00"/>
                </a:solidFill>
              </a:rPr>
              <a:t>As I’ve shared elsewhere, if you want to grow above 125 people, you need to get how many people to visit your church over the next year? The answer is 1000 new people! To make that happen you must focus on sharing stories in your preaching about life-change, especially how God is using your services to facilitate it. </a:t>
            </a:r>
          </a:p>
          <a:p>
            <a:pPr marL="0" indent="0">
              <a:buNone/>
            </a:pPr>
            <a:r>
              <a:rPr lang="en-US" sz="3300" b="1" dirty="0">
                <a:solidFill>
                  <a:srgbClr val="FFFF00"/>
                </a:solidFill>
              </a:rPr>
              <a:t>But that’s not enough. You must ask your new people to bring new people EVERY WEEK and make it as easy as possible to help them do that. Give them Invite Cards for each new series. Create “special days” on Sunday that will intrigue new people and cause them to bring their friends. Non-churched new visitors will bring their friends at 10x’s the rate that your existing people will, so leverage their influence.</a:t>
            </a:r>
          </a:p>
          <a:p>
            <a:pPr marL="0" indent="0">
              <a:buNone/>
            </a:pPr>
            <a:br>
              <a:rPr lang="en-US" b="1" dirty="0">
                <a:solidFill>
                  <a:srgbClr val="FFFF00"/>
                </a:solidFill>
              </a:rPr>
            </a:br>
            <a:endParaRPr lang="en-US" b="1" dirty="0">
              <a:solidFill>
                <a:srgbClr val="FFFF00"/>
              </a:solidFill>
            </a:endParaRPr>
          </a:p>
        </p:txBody>
      </p:sp>
    </p:spTree>
    <p:extLst>
      <p:ext uri="{BB962C8B-B14F-4D97-AF65-F5344CB8AC3E}">
        <p14:creationId xmlns:p14="http://schemas.microsoft.com/office/powerpoint/2010/main" val="2026512063"/>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30" name="Picture 10" descr="Breaking Church Growth And Financial Barriers">
            <a:extLst>
              <a:ext uri="{FF2B5EF4-FFF2-40B4-BE49-F238E27FC236}">
                <a16:creationId xmlns:a16="http://schemas.microsoft.com/office/drawing/2014/main" id="{1AEC8290-4082-05DD-3F1D-56789DE8AF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5824" y="215899"/>
            <a:ext cx="2444750" cy="3428999"/>
          </a:xfrm>
          <a:prstGeom prst="rect">
            <a:avLst/>
          </a:prstGeom>
          <a:noFill/>
          <a:extLst>
            <a:ext uri="{909E8E84-426E-40DD-AFC4-6F175D3DCCD1}">
              <a14:hiddenFill xmlns:a14="http://schemas.microsoft.com/office/drawing/2010/main">
                <a:solidFill>
                  <a:srgbClr val="FFFFFF"/>
                </a:solidFill>
              </a14:hiddenFill>
            </a:ext>
          </a:extLst>
        </p:spPr>
      </p:pic>
      <p:pic>
        <p:nvPicPr>
          <p:cNvPr id="5132" name="Picture 12" descr="Breaking the 200 person attendance in Church: What is the secret to breaking this barrier?">
            <a:extLst>
              <a:ext uri="{FF2B5EF4-FFF2-40B4-BE49-F238E27FC236}">
                <a16:creationId xmlns:a16="http://schemas.microsoft.com/office/drawing/2014/main" id="{13FC761D-03F3-31C3-1354-92F5EE224E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80574" y="215894"/>
            <a:ext cx="2511425" cy="3428998"/>
          </a:xfrm>
          <a:prstGeom prst="rect">
            <a:avLst/>
          </a:prstGeom>
          <a:noFill/>
          <a:extLst>
            <a:ext uri="{909E8E84-426E-40DD-AFC4-6F175D3DCCD1}">
              <a14:hiddenFill xmlns:a14="http://schemas.microsoft.com/office/drawing/2010/main">
                <a:solidFill>
                  <a:srgbClr val="FFFFFF"/>
                </a:solidFill>
              </a14:hiddenFill>
            </a:ext>
          </a:extLst>
        </p:spPr>
      </p:pic>
      <p:pic>
        <p:nvPicPr>
          <p:cNvPr id="5134" name="Picture 14" descr="Breaking Numerical Barriers and Revitalizing Plateaued Churches">
            <a:extLst>
              <a:ext uri="{FF2B5EF4-FFF2-40B4-BE49-F238E27FC236}">
                <a16:creationId xmlns:a16="http://schemas.microsoft.com/office/drawing/2014/main" id="{595DC4E8-FD53-1487-AFFA-7A6FC1223C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215896"/>
            <a:ext cx="2511424" cy="3428998"/>
          </a:xfrm>
          <a:prstGeom prst="rect">
            <a:avLst/>
          </a:prstGeom>
          <a:noFill/>
          <a:extLst>
            <a:ext uri="{909E8E84-426E-40DD-AFC4-6F175D3DCCD1}">
              <a14:hiddenFill xmlns:a14="http://schemas.microsoft.com/office/drawing/2010/main">
                <a:solidFill>
                  <a:srgbClr val="FFFFFF"/>
                </a:solidFill>
              </a14:hiddenFill>
            </a:ext>
          </a:extLst>
        </p:spPr>
      </p:pic>
      <p:pic>
        <p:nvPicPr>
          <p:cNvPr id="5136" name="Picture 16" descr="Breaking The Barriers Of Small, Middle-Size And Mega Churches: How To Discover And Maximize Their Different Peculiarities ...">
            <a:extLst>
              <a:ext uri="{FF2B5EF4-FFF2-40B4-BE49-F238E27FC236}">
                <a16:creationId xmlns:a16="http://schemas.microsoft.com/office/drawing/2014/main" id="{3653FC22-23B6-9822-3A82-8E92FAA2E3A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41860" y="3644894"/>
            <a:ext cx="2511424" cy="2997198"/>
          </a:xfrm>
          <a:prstGeom prst="rect">
            <a:avLst/>
          </a:prstGeom>
          <a:noFill/>
          <a:extLst>
            <a:ext uri="{909E8E84-426E-40DD-AFC4-6F175D3DCCD1}">
              <a14:hiddenFill xmlns:a14="http://schemas.microsoft.com/office/drawing/2010/main">
                <a:solidFill>
                  <a:srgbClr val="FFFFFF"/>
                </a:solidFill>
              </a14:hiddenFill>
            </a:ext>
          </a:extLst>
        </p:spPr>
      </p:pic>
      <p:pic>
        <p:nvPicPr>
          <p:cNvPr id="5140" name="Picture 20" descr="The Other 80 Percent: Turning Your Church's Spectators into Active Participants">
            <a:extLst>
              <a:ext uri="{FF2B5EF4-FFF2-40B4-BE49-F238E27FC236}">
                <a16:creationId xmlns:a16="http://schemas.microsoft.com/office/drawing/2014/main" id="{93C6FB84-1279-6D4C-DD06-1AFFFADDCB9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30437" y="215894"/>
            <a:ext cx="2511424" cy="3429001"/>
          </a:xfrm>
          <a:prstGeom prst="rect">
            <a:avLst/>
          </a:prstGeom>
          <a:noFill/>
          <a:extLst>
            <a:ext uri="{909E8E84-426E-40DD-AFC4-6F175D3DCCD1}">
              <a14:hiddenFill xmlns:a14="http://schemas.microsoft.com/office/drawing/2010/main">
                <a:solidFill>
                  <a:srgbClr val="FFFFFF"/>
                </a:solidFill>
              </a14:hiddenFill>
            </a:ext>
          </a:extLst>
        </p:spPr>
      </p:pic>
      <p:pic>
        <p:nvPicPr>
          <p:cNvPr id="5142" name="Picture 22" descr="Breaking Growth Barriers">
            <a:extLst>
              <a:ext uri="{FF2B5EF4-FFF2-40B4-BE49-F238E27FC236}">
                <a16:creationId xmlns:a16="http://schemas.microsoft.com/office/drawing/2014/main" id="{13E3F1D3-A766-DBDD-7885-6766A55FE81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92746" y="3644892"/>
            <a:ext cx="2412603" cy="2997198"/>
          </a:xfrm>
          <a:prstGeom prst="rect">
            <a:avLst/>
          </a:prstGeom>
          <a:noFill/>
          <a:extLst>
            <a:ext uri="{909E8E84-426E-40DD-AFC4-6F175D3DCCD1}">
              <a14:hiddenFill xmlns:a14="http://schemas.microsoft.com/office/drawing/2010/main">
                <a:solidFill>
                  <a:srgbClr val="FFFFFF"/>
                </a:solidFill>
              </a14:hiddenFill>
            </a:ext>
          </a:extLst>
        </p:spPr>
      </p:pic>
      <p:pic>
        <p:nvPicPr>
          <p:cNvPr id="5144" name="Picture 24" descr="The Strategies for Church Growth: Breaking Down the Barriers">
            <a:extLst>
              <a:ext uri="{FF2B5EF4-FFF2-40B4-BE49-F238E27FC236}">
                <a16:creationId xmlns:a16="http://schemas.microsoft.com/office/drawing/2014/main" id="{A630FC74-47FA-EA0C-E2BD-F85022C9CB9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215894"/>
            <a:ext cx="2292745" cy="3428998"/>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How to Break Growth Barriers: Revise Your Role, Release Your People, and Capture Overlooked Opportunities for Your Church">
            <a:extLst>
              <a:ext uri="{FF2B5EF4-FFF2-40B4-BE49-F238E27FC236}">
                <a16:creationId xmlns:a16="http://schemas.microsoft.com/office/drawing/2014/main" id="{0414F5A1-E42D-ED86-159D-29BEE161E2F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644062" y="3644889"/>
            <a:ext cx="2547938" cy="2997198"/>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ow to Break Growth Barriers: Capturing Overlooked Opportunities for Church Growth">
            <a:extLst>
              <a:ext uri="{FF2B5EF4-FFF2-40B4-BE49-F238E27FC236}">
                <a16:creationId xmlns:a16="http://schemas.microsoft.com/office/drawing/2014/main" id="{4AA35944-1390-FD9E-6442-E1D615CE682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199311" y="3644892"/>
            <a:ext cx="2481261" cy="2997198"/>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a:extLst>
              <a:ext uri="{FF2B5EF4-FFF2-40B4-BE49-F238E27FC236}">
                <a16:creationId xmlns:a16="http://schemas.microsoft.com/office/drawing/2014/main" id="{2DC61F6E-1AD9-DD7E-6F25-A3F3E95F7EC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9051" y="3644889"/>
            <a:ext cx="2333623" cy="29971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8938695"/>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622DA5E-AB91-6F30-6212-D169EF41312D}"/>
              </a:ext>
            </a:extLst>
          </p:cNvPr>
          <p:cNvPicPr>
            <a:picLocks noChangeAspect="1"/>
          </p:cNvPicPr>
          <p:nvPr/>
        </p:nvPicPr>
        <p:blipFill>
          <a:blip r:embed="rId2"/>
          <a:stretch>
            <a:fillRect/>
          </a:stretch>
        </p:blipFill>
        <p:spPr>
          <a:xfrm>
            <a:off x="420976" y="0"/>
            <a:ext cx="2207172" cy="3496449"/>
          </a:xfrm>
          <a:prstGeom prst="rect">
            <a:avLst/>
          </a:prstGeom>
        </p:spPr>
      </p:pic>
      <p:pic>
        <p:nvPicPr>
          <p:cNvPr id="5" name="Picture 4">
            <a:extLst>
              <a:ext uri="{FF2B5EF4-FFF2-40B4-BE49-F238E27FC236}">
                <a16:creationId xmlns:a16="http://schemas.microsoft.com/office/drawing/2014/main" id="{BE086E21-BA60-E256-9927-DBAC8EC280C7}"/>
              </a:ext>
            </a:extLst>
          </p:cNvPr>
          <p:cNvPicPr>
            <a:picLocks noChangeAspect="1"/>
          </p:cNvPicPr>
          <p:nvPr/>
        </p:nvPicPr>
        <p:blipFill>
          <a:blip r:embed="rId3"/>
          <a:stretch>
            <a:fillRect/>
          </a:stretch>
        </p:blipFill>
        <p:spPr>
          <a:xfrm>
            <a:off x="2628148" y="-1"/>
            <a:ext cx="2317531" cy="3496449"/>
          </a:xfrm>
          <a:prstGeom prst="rect">
            <a:avLst/>
          </a:prstGeom>
        </p:spPr>
      </p:pic>
      <p:pic>
        <p:nvPicPr>
          <p:cNvPr id="1026" name="Picture 2" descr="Mighty: 7 Skills You Need to Move from Pandemic to Progress">
            <a:extLst>
              <a:ext uri="{FF2B5EF4-FFF2-40B4-BE49-F238E27FC236}">
                <a16:creationId xmlns:a16="http://schemas.microsoft.com/office/drawing/2014/main" id="{0AE6D592-0433-4BB9-C591-EB65C2653B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00596" y="0"/>
            <a:ext cx="2325619" cy="349644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ticking Points: How to Get 5 Generations Working Together in the 12 Places They Come Apart">
            <a:extLst>
              <a:ext uri="{FF2B5EF4-FFF2-40B4-BE49-F238E27FC236}">
                <a16:creationId xmlns:a16="http://schemas.microsoft.com/office/drawing/2014/main" id="{CC56011A-A72F-0511-EC1B-AB87C143AFF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19839" y="0"/>
            <a:ext cx="2280757"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Leading Change Without Losing It: Five Strategies That Can Revolutionize How You Lead Change When Facing Opposition">
            <a:extLst>
              <a:ext uri="{FF2B5EF4-FFF2-40B4-BE49-F238E27FC236}">
                <a16:creationId xmlns:a16="http://schemas.microsoft.com/office/drawing/2014/main" id="{6E46C860-7A65-ADAA-F0C2-74B9975EF26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72161" y="0"/>
            <a:ext cx="2247678" cy="349995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The Pastor's Church Growth Handbook">
            <a:extLst>
              <a:ext uri="{FF2B5EF4-FFF2-40B4-BE49-F238E27FC236}">
                <a16:creationId xmlns:a16="http://schemas.microsoft.com/office/drawing/2014/main" id="{65F7859E-7EBC-37DE-7326-224997E41F2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0976" y="3429000"/>
            <a:ext cx="2180690" cy="339564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Breaking the Huddle">
            <a:extLst>
              <a:ext uri="{FF2B5EF4-FFF2-40B4-BE49-F238E27FC236}">
                <a16:creationId xmlns:a16="http://schemas.microsoft.com/office/drawing/2014/main" id="{0F4A5569-90B7-6076-F486-F3FBD18B5FB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500596" y="3496448"/>
            <a:ext cx="2247678" cy="3379268"/>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Turnaround Pastor: Pathways to Save, Revive and Build Your Church">
            <a:extLst>
              <a:ext uri="{FF2B5EF4-FFF2-40B4-BE49-F238E27FC236}">
                <a16:creationId xmlns:a16="http://schemas.microsoft.com/office/drawing/2014/main" id="{EB9EE71A-1703-9595-29FE-E1D43A28975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230792" y="3468841"/>
            <a:ext cx="2269804" cy="3389159"/>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The Church Growth Handbook">
            <a:extLst>
              <a:ext uri="{FF2B5EF4-FFF2-40B4-BE49-F238E27FC236}">
                <a16:creationId xmlns:a16="http://schemas.microsoft.com/office/drawing/2014/main" id="{77BF8071-8686-1394-B72A-8C20A888BCF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965922" y="3468840"/>
            <a:ext cx="2278253" cy="3355805"/>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a:extLst>
              <a:ext uri="{FF2B5EF4-FFF2-40B4-BE49-F238E27FC236}">
                <a16:creationId xmlns:a16="http://schemas.microsoft.com/office/drawing/2014/main" id="{B6B185DF-C2B5-716F-BB06-6BC9724CD25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546780" y="3429000"/>
            <a:ext cx="2436333" cy="34999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6653457"/>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Prepare Your Church for the Future">
            <a:extLst>
              <a:ext uri="{FF2B5EF4-FFF2-40B4-BE49-F238E27FC236}">
                <a16:creationId xmlns:a16="http://schemas.microsoft.com/office/drawing/2014/main" id="{8804AA85-5482-4560-AF6E-79713C2387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2788" y="489689"/>
            <a:ext cx="1892300" cy="27686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ow to Break Growth Barriers: Capturing Overlooked Opportunities for Church Growth">
            <a:extLst>
              <a:ext uri="{FF2B5EF4-FFF2-40B4-BE49-F238E27FC236}">
                <a16:creationId xmlns:a16="http://schemas.microsoft.com/office/drawing/2014/main" id="{FC8D5BCC-F16A-F6E8-24B3-26C23D37CD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71260" y="3255631"/>
            <a:ext cx="1892300" cy="27686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ow to Break Growth Barriers: Revise Your Role, Release Your People, and Capture Overlooked Opportunities for Your Church">
            <a:extLst>
              <a:ext uri="{FF2B5EF4-FFF2-40B4-BE49-F238E27FC236}">
                <a16:creationId xmlns:a16="http://schemas.microsoft.com/office/drawing/2014/main" id="{6AC0863A-0209-0A50-6ACA-4392EB937F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02814" y="489689"/>
            <a:ext cx="1943100" cy="27686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hurch Growth Flywheel: 5 Practical Systems to Drive Growth at Your Church (Church Flywheel Series)">
            <a:extLst>
              <a:ext uri="{FF2B5EF4-FFF2-40B4-BE49-F238E27FC236}">
                <a16:creationId xmlns:a16="http://schemas.microsoft.com/office/drawing/2014/main" id="{98EA2940-76F2-D95D-6852-3DFD1A5F8EF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2788" y="3258289"/>
            <a:ext cx="1841500" cy="2768600"/>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Faithful Leaders and the Things That Matter Most">
            <a:extLst>
              <a:ext uri="{FF2B5EF4-FFF2-40B4-BE49-F238E27FC236}">
                <a16:creationId xmlns:a16="http://schemas.microsoft.com/office/drawing/2014/main" id="{61E39159-399C-B112-F5EC-49305FA3939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46398" y="489689"/>
            <a:ext cx="1892300" cy="2768600"/>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Impactful Influence for Modern Leaders: How to Use the Power of Influence to Lead Other People Toward Success">
            <a:extLst>
              <a:ext uri="{FF2B5EF4-FFF2-40B4-BE49-F238E27FC236}">
                <a16:creationId xmlns:a16="http://schemas.microsoft.com/office/drawing/2014/main" id="{1E6DDE22-9F7F-0D18-ED33-C6864448F22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32593" y="3258289"/>
            <a:ext cx="1944280" cy="2765942"/>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Nine Keys to Effective Small Group Leadership: How lay leaders can establish dynamic and healthy cells, classes, or teams">
            <a:extLst>
              <a:ext uri="{FF2B5EF4-FFF2-40B4-BE49-F238E27FC236}">
                <a16:creationId xmlns:a16="http://schemas.microsoft.com/office/drawing/2014/main" id="{03E35668-CDC0-4A2E-51CE-84589A5DAF9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41044" y="489689"/>
            <a:ext cx="1841500" cy="2768600"/>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Stifled: Where Good Leaders Go Wrong by [James G. Wetrich]">
            <a:extLst>
              <a:ext uri="{FF2B5EF4-FFF2-40B4-BE49-F238E27FC236}">
                <a16:creationId xmlns:a16="http://schemas.microsoft.com/office/drawing/2014/main" id="{F17E016B-7417-520B-75EB-53AB974DCD9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40077" y="3258289"/>
            <a:ext cx="1841500" cy="276594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4C2E6995-2DB9-3586-6EEE-AE549B73EA38}"/>
              </a:ext>
            </a:extLst>
          </p:cNvPr>
          <p:cNvPicPr>
            <a:picLocks noChangeAspect="1"/>
          </p:cNvPicPr>
          <p:nvPr/>
        </p:nvPicPr>
        <p:blipFill>
          <a:blip r:embed="rId10"/>
          <a:stretch>
            <a:fillRect/>
          </a:stretch>
        </p:blipFill>
        <p:spPr>
          <a:xfrm>
            <a:off x="7978854" y="492347"/>
            <a:ext cx="1941920" cy="2765942"/>
          </a:xfrm>
          <a:prstGeom prst="rect">
            <a:avLst/>
          </a:prstGeom>
        </p:spPr>
      </p:pic>
      <p:pic>
        <p:nvPicPr>
          <p:cNvPr id="4" name="Picture 6" descr="Theological Perspectives on Church Growth">
            <a:extLst>
              <a:ext uri="{FF2B5EF4-FFF2-40B4-BE49-F238E27FC236}">
                <a16:creationId xmlns:a16="http://schemas.microsoft.com/office/drawing/2014/main" id="{15A18CC2-6011-9207-7ACE-DE732FC7799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956774" y="3255631"/>
            <a:ext cx="1941920" cy="27686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descr="The Volunteer Church: Mobilizing Your Congregation for Growth and Effectiveness">
            <a:extLst>
              <a:ext uri="{FF2B5EF4-FFF2-40B4-BE49-F238E27FC236}">
                <a16:creationId xmlns:a16="http://schemas.microsoft.com/office/drawing/2014/main" id="{2E21DD2B-8EF8-17E4-D31E-2BE868CB1E6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863618" y="489689"/>
            <a:ext cx="1828800" cy="27686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0" descr="GenerationS Volume 1: How to Grow Your Church Younger and Stronger: The Story of the Kids who Built a World-Class Church (...">
            <a:extLst>
              <a:ext uri="{FF2B5EF4-FFF2-40B4-BE49-F238E27FC236}">
                <a16:creationId xmlns:a16="http://schemas.microsoft.com/office/drawing/2014/main" id="{E596FD3F-CD49-3CC0-1318-B0A0F549A127}"/>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836520" y="3255631"/>
            <a:ext cx="1841500" cy="2768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0404242"/>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3B3BF88-47B1-DFEA-0031-DAEF52008D38}"/>
              </a:ext>
            </a:extLst>
          </p:cNvPr>
          <p:cNvPicPr>
            <a:picLocks noChangeAspect="1"/>
          </p:cNvPicPr>
          <p:nvPr/>
        </p:nvPicPr>
        <p:blipFill>
          <a:blip r:embed="rId2"/>
          <a:stretch>
            <a:fillRect/>
          </a:stretch>
        </p:blipFill>
        <p:spPr>
          <a:xfrm>
            <a:off x="6045706" y="1"/>
            <a:ext cx="1996864" cy="3044108"/>
          </a:xfrm>
          <a:prstGeom prst="rect">
            <a:avLst/>
          </a:prstGeom>
        </p:spPr>
      </p:pic>
      <p:pic>
        <p:nvPicPr>
          <p:cNvPr id="5" name="Picture 4">
            <a:extLst>
              <a:ext uri="{FF2B5EF4-FFF2-40B4-BE49-F238E27FC236}">
                <a16:creationId xmlns:a16="http://schemas.microsoft.com/office/drawing/2014/main" id="{5B83AC0C-E474-3DAB-F5DA-47F3169F7EB0}"/>
              </a:ext>
            </a:extLst>
          </p:cNvPr>
          <p:cNvPicPr>
            <a:picLocks noChangeAspect="1"/>
          </p:cNvPicPr>
          <p:nvPr/>
        </p:nvPicPr>
        <p:blipFill>
          <a:blip r:embed="rId3"/>
          <a:stretch>
            <a:fillRect/>
          </a:stretch>
        </p:blipFill>
        <p:spPr>
          <a:xfrm>
            <a:off x="1975262" y="0"/>
            <a:ext cx="2049517" cy="3048000"/>
          </a:xfrm>
          <a:prstGeom prst="rect">
            <a:avLst/>
          </a:prstGeom>
        </p:spPr>
      </p:pic>
      <p:pic>
        <p:nvPicPr>
          <p:cNvPr id="1026" name="Picture 2" descr="Breaking the Huddle: How Your Community Can Grow Its Witness">
            <a:extLst>
              <a:ext uri="{FF2B5EF4-FFF2-40B4-BE49-F238E27FC236}">
                <a16:creationId xmlns:a16="http://schemas.microsoft.com/office/drawing/2014/main" id="{3D4DF8AA-F152-92E7-5028-E08B6D8FA3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24779" y="0"/>
            <a:ext cx="2049517" cy="308134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Fan the Flame: Let Jesus Renew Your Calling and Revive Your Church">
            <a:extLst>
              <a:ext uri="{FF2B5EF4-FFF2-40B4-BE49-F238E27FC236}">
                <a16:creationId xmlns:a16="http://schemas.microsoft.com/office/drawing/2014/main" id="{4233A952-912A-CA82-123B-F8F4BE67A31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29870" y="0"/>
            <a:ext cx="2049517" cy="308134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BLESS: 5 Everyday Ways to Love Your Neighbor and Change the World">
            <a:extLst>
              <a:ext uri="{FF2B5EF4-FFF2-40B4-BE49-F238E27FC236}">
                <a16:creationId xmlns:a16="http://schemas.microsoft.com/office/drawing/2014/main" id="{A28DFB35-9404-98A6-571A-D34E0CA04C8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079387" y="0"/>
            <a:ext cx="2049516" cy="310274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The Life-Giving Leader: Learning to Lead from Your Truest Self">
            <a:extLst>
              <a:ext uri="{FF2B5EF4-FFF2-40B4-BE49-F238E27FC236}">
                <a16:creationId xmlns:a16="http://schemas.microsoft.com/office/drawing/2014/main" id="{7D569AA3-3B1A-79C6-0774-A8AADD445E7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87961" y="3044108"/>
            <a:ext cx="2049516" cy="298817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Fanning the Revitalization Flame: Leading Your Church from Smoldering Embers to Revival Fire">
            <a:extLst>
              <a:ext uri="{FF2B5EF4-FFF2-40B4-BE49-F238E27FC236}">
                <a16:creationId xmlns:a16="http://schemas.microsoft.com/office/drawing/2014/main" id="{6604237F-7B25-96C8-A802-23267C0856C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11056" y="3081342"/>
            <a:ext cx="2063237" cy="297982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Zero to 80: Innovative Ideas for Planting and Accelerating Church Growth">
            <a:extLst>
              <a:ext uri="{FF2B5EF4-FFF2-40B4-BE49-F238E27FC236}">
                <a16:creationId xmlns:a16="http://schemas.microsoft.com/office/drawing/2014/main" id="{25B3C76C-DF9B-EC04-B985-3B1275925F4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310" y="3044109"/>
            <a:ext cx="1987550" cy="3019323"/>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The Unwavering Pastor: Leading the Church with Grace in Divisive Times (Biblical wisdom to help ministry leaders cope with church division and leadership stress)">
            <a:extLst>
              <a:ext uri="{FF2B5EF4-FFF2-40B4-BE49-F238E27FC236}">
                <a16:creationId xmlns:a16="http://schemas.microsoft.com/office/drawing/2014/main" id="{9E84B31B-1C21-F95C-3ED1-87C88EFA2C3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288" y="0"/>
            <a:ext cx="1987550" cy="3048000"/>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The Increasing Church Capacity Guidebook: Building &amp; Linking the 18 Systems">
            <a:extLst>
              <a:ext uri="{FF2B5EF4-FFF2-40B4-BE49-F238E27FC236}">
                <a16:creationId xmlns:a16="http://schemas.microsoft.com/office/drawing/2014/main" id="{CD5CD522-EC9D-113A-E8FA-B5BDD28460B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066689" y="3046521"/>
            <a:ext cx="1975879" cy="297982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330059F1-9FD3-3F95-C797-FC3155C01E5D}"/>
              </a:ext>
            </a:extLst>
          </p:cNvPr>
          <p:cNvPicPr>
            <a:picLocks noChangeAspect="1"/>
          </p:cNvPicPr>
          <p:nvPr/>
        </p:nvPicPr>
        <p:blipFill>
          <a:blip r:embed="rId12"/>
          <a:stretch>
            <a:fillRect/>
          </a:stretch>
        </p:blipFill>
        <p:spPr>
          <a:xfrm>
            <a:off x="8039876" y="3044108"/>
            <a:ext cx="1982055" cy="2979824"/>
          </a:xfrm>
          <a:prstGeom prst="rect">
            <a:avLst/>
          </a:prstGeom>
        </p:spPr>
      </p:pic>
      <p:pic>
        <p:nvPicPr>
          <p:cNvPr id="1042" name="Picture 18" descr="Church GameChanger: Five Essentials for Revitalization by [Dr. Steve Smith]">
            <a:extLst>
              <a:ext uri="{FF2B5EF4-FFF2-40B4-BE49-F238E27FC236}">
                <a16:creationId xmlns:a16="http://schemas.microsoft.com/office/drawing/2014/main" id="{8C16F8F2-D5DE-038F-4FC5-41C2A3AC6848}"/>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047924" y="3044108"/>
            <a:ext cx="2063237" cy="30170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9616708"/>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a:extLst>
              <a:ext uri="{FF2B5EF4-FFF2-40B4-BE49-F238E27FC236}">
                <a16:creationId xmlns:a16="http://schemas.microsoft.com/office/drawing/2014/main" id="{67AE8F45-5AD6-441D-6115-2FFC8C36FFF7}"/>
              </a:ext>
            </a:extLst>
          </p:cNvPr>
          <p:cNvSpPr>
            <a:spLocks noGrp="1" noChangeArrowheads="1"/>
          </p:cNvSpPr>
          <p:nvPr>
            <p:ph type="ctrTitle"/>
          </p:nvPr>
        </p:nvSpPr>
        <p:spPr>
          <a:xfrm>
            <a:off x="407125" y="495300"/>
            <a:ext cx="11377749" cy="2025857"/>
          </a:xfrm>
        </p:spPr>
        <p:txBody>
          <a:bodyPr>
            <a:normAutofit fontScale="90000"/>
          </a:bodyPr>
          <a:lstStyle/>
          <a:p>
            <a:r>
              <a:rPr lang="en-US" altLang="en-US" b="1" dirty="0">
                <a:solidFill>
                  <a:srgbClr val="FFFF00"/>
                </a:solidFill>
              </a:rPr>
              <a:t>Revitalizing the 125 Participant Church: Where Pastors and Churches Go Wrong!</a:t>
            </a:r>
            <a:br>
              <a:rPr lang="en-US" altLang="en-US" b="1" dirty="0">
                <a:solidFill>
                  <a:srgbClr val="FFFF00"/>
                </a:solidFill>
              </a:rPr>
            </a:br>
            <a:r>
              <a:rPr lang="en-US" altLang="en-US" b="1" dirty="0">
                <a:solidFill>
                  <a:srgbClr val="FFFF00"/>
                </a:solidFill>
              </a:rPr>
              <a:t>(Part 1 of 3 Parts)</a:t>
            </a:r>
          </a:p>
        </p:txBody>
      </p:sp>
      <p:sp>
        <p:nvSpPr>
          <p:cNvPr id="5" name="TextBox 4">
            <a:extLst>
              <a:ext uri="{FF2B5EF4-FFF2-40B4-BE49-F238E27FC236}">
                <a16:creationId xmlns:a16="http://schemas.microsoft.com/office/drawing/2014/main" id="{FD76E789-52C5-DEFD-AC3A-37E1E12579B8}"/>
              </a:ext>
            </a:extLst>
          </p:cNvPr>
          <p:cNvSpPr txBox="1"/>
          <p:nvPr/>
        </p:nvSpPr>
        <p:spPr>
          <a:xfrm>
            <a:off x="3045371" y="5028401"/>
            <a:ext cx="6101254" cy="1200329"/>
          </a:xfrm>
          <a:prstGeom prst="rect">
            <a:avLst/>
          </a:prstGeom>
          <a:noFill/>
        </p:spPr>
        <p:txBody>
          <a:bodyPr wrap="square">
            <a:spAutoFit/>
          </a:bodyPr>
          <a:lstStyle/>
          <a:p>
            <a:pPr algn="ctr"/>
            <a:r>
              <a:rPr lang="en-US" sz="2400" b="1" dirty="0">
                <a:solidFill>
                  <a:srgbClr val="FFFF00"/>
                </a:solidFill>
              </a:rPr>
              <a:t>By</a:t>
            </a:r>
          </a:p>
          <a:p>
            <a:pPr algn="ctr"/>
            <a:r>
              <a:rPr lang="en-US" sz="2400" b="1" dirty="0">
                <a:solidFill>
                  <a:srgbClr val="FFFF00"/>
                </a:solidFill>
              </a:rPr>
              <a:t>Dr. Tom Cheyney</a:t>
            </a:r>
          </a:p>
          <a:p>
            <a:pPr algn="ctr"/>
            <a:r>
              <a:rPr lang="en-US" sz="2400" b="1" dirty="0">
                <a:solidFill>
                  <a:srgbClr val="FFFF00"/>
                </a:solidFill>
              </a:rPr>
              <a:t>Founder &amp; Directional Leader</a:t>
            </a:r>
          </a:p>
        </p:txBody>
      </p:sp>
      <p:pic>
        <p:nvPicPr>
          <p:cNvPr id="6" name="Picture 5">
            <a:extLst>
              <a:ext uri="{FF2B5EF4-FFF2-40B4-BE49-F238E27FC236}">
                <a16:creationId xmlns:a16="http://schemas.microsoft.com/office/drawing/2014/main" id="{075A027C-D990-D60C-1141-4A751F3B795C}"/>
              </a:ext>
            </a:extLst>
          </p:cNvPr>
          <p:cNvPicPr>
            <a:picLocks noChangeAspect="1"/>
          </p:cNvPicPr>
          <p:nvPr/>
        </p:nvPicPr>
        <p:blipFill>
          <a:blip r:embed="rId3"/>
          <a:stretch>
            <a:fillRect/>
          </a:stretch>
        </p:blipFill>
        <p:spPr>
          <a:xfrm>
            <a:off x="5263661" y="3002544"/>
            <a:ext cx="1664677" cy="2025857"/>
          </a:xfrm>
          <a:prstGeom prst="rect">
            <a:avLst/>
          </a:prstGeom>
        </p:spPr>
      </p:pic>
      <p:sp>
        <p:nvSpPr>
          <p:cNvPr id="7" name="WordArt 4">
            <a:extLst>
              <a:ext uri="{FF2B5EF4-FFF2-40B4-BE49-F238E27FC236}">
                <a16:creationId xmlns:a16="http://schemas.microsoft.com/office/drawing/2014/main" id="{CE50A6B6-EDB7-F35F-F7B6-8B4E84B7C7EF}"/>
              </a:ext>
            </a:extLst>
          </p:cNvPr>
          <p:cNvSpPr>
            <a:spLocks noChangeArrowheads="1" noChangeShapeType="1" noTextEdit="1"/>
          </p:cNvSpPr>
          <p:nvPr/>
        </p:nvSpPr>
        <p:spPr bwMode="auto">
          <a:xfrm>
            <a:off x="706164" y="5981080"/>
            <a:ext cx="2171700" cy="4953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scene3d>
              <a:camera prst="legacyPerspectiveBottomRight">
                <a:rot lat="0" lon="21239999" rev="0"/>
              </a:camera>
              <a:lightRig rig="legacyHarsh3" dir="l"/>
            </a:scene3d>
            <a:sp3d extrusionH="430200" prstMaterial="legacyMatte">
              <a:extrusionClr>
                <a:srgbClr val="C0C0C0"/>
              </a:extrusionClr>
              <a:contourClr>
                <a:srgbClr val="DCEBF5"/>
              </a:contourClr>
            </a:sp3d>
          </a:bodyPr>
          <a:lstStyle/>
          <a:p>
            <a:pPr algn="ctr"/>
            <a:r>
              <a:rPr lang="en-US" sz="3600" kern="10" dirty="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latin typeface="Arial Black" panose="020B0604020202020204" pitchFamily="34" charset="0"/>
                <a:cs typeface="Arial Black" panose="020B0604020202020204" pitchFamily="34" charset="0"/>
              </a:rPr>
              <a:t>For Churches 125+</a:t>
            </a:r>
          </a:p>
        </p:txBody>
      </p:sp>
    </p:spTree>
    <p:extLst>
      <p:ext uri="{BB962C8B-B14F-4D97-AF65-F5344CB8AC3E}">
        <p14:creationId xmlns:p14="http://schemas.microsoft.com/office/powerpoint/2010/main" val="22073780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0540031C-BEFE-49A1-9DD3-824C2C1E6588}"/>
              </a:ext>
            </a:extLst>
          </p:cNvPr>
          <p:cNvSpPr>
            <a:spLocks noGrp="1" noChangeArrowheads="1"/>
          </p:cNvSpPr>
          <p:nvPr>
            <p:ph type="title"/>
          </p:nvPr>
        </p:nvSpPr>
        <p:spPr>
          <a:xfrm>
            <a:off x="614855" y="228599"/>
            <a:ext cx="11327087" cy="2246587"/>
          </a:xfrm>
        </p:spPr>
        <p:txBody>
          <a:bodyPr>
            <a:normAutofit fontScale="90000"/>
          </a:bodyPr>
          <a:lstStyle/>
          <a:p>
            <a:pPr algn="ctr"/>
            <a:r>
              <a:rPr lang="en-US" altLang="en-US" b="1" dirty="0">
                <a:solidFill>
                  <a:srgbClr val="FFFF00"/>
                </a:solidFill>
              </a:rPr>
              <a:t>The 125 Participant Churches are often referred to as Tier #3 Churches!</a:t>
            </a:r>
            <a:br>
              <a:rPr lang="en-US" altLang="en-US" b="1" dirty="0">
                <a:solidFill>
                  <a:srgbClr val="FFFF00"/>
                </a:solidFill>
              </a:rPr>
            </a:br>
            <a:r>
              <a:rPr lang="en-US" altLang="en-US" b="1" dirty="0">
                <a:solidFill>
                  <a:srgbClr val="FFFF00"/>
                </a:solidFill>
              </a:rPr>
              <a:t>These are those who have 76 to 125 participants @ Worship </a:t>
            </a:r>
          </a:p>
        </p:txBody>
      </p:sp>
      <p:sp>
        <p:nvSpPr>
          <p:cNvPr id="10243" name="Rectangle 3">
            <a:extLst>
              <a:ext uri="{FF2B5EF4-FFF2-40B4-BE49-F238E27FC236}">
                <a16:creationId xmlns:a16="http://schemas.microsoft.com/office/drawing/2014/main" id="{588392E9-88D4-03F1-413B-2B9EFCD86006}"/>
              </a:ext>
            </a:extLst>
          </p:cNvPr>
          <p:cNvSpPr>
            <a:spLocks noGrp="1" noChangeArrowheads="1"/>
          </p:cNvSpPr>
          <p:nvPr>
            <p:ph type="body" sz="half" idx="1"/>
          </p:nvPr>
        </p:nvSpPr>
        <p:spPr>
          <a:xfrm>
            <a:off x="898633" y="2916622"/>
            <a:ext cx="5957455" cy="3531476"/>
          </a:xfrm>
        </p:spPr>
        <p:txBody>
          <a:bodyPr>
            <a:noAutofit/>
          </a:bodyPr>
          <a:lstStyle/>
          <a:p>
            <a:pPr>
              <a:lnSpc>
                <a:spcPct val="90000"/>
              </a:lnSpc>
            </a:pPr>
            <a:r>
              <a:rPr lang="en-US" altLang="en-US" b="1" dirty="0">
                <a:solidFill>
                  <a:srgbClr val="FFFF00"/>
                </a:solidFill>
              </a:rPr>
              <a:t>Pastor is motivator and trust builder.</a:t>
            </a:r>
          </a:p>
          <a:p>
            <a:pPr>
              <a:lnSpc>
                <a:spcPct val="90000"/>
              </a:lnSpc>
            </a:pPr>
            <a:r>
              <a:rPr lang="en-US" altLang="en-US" b="1" dirty="0">
                <a:solidFill>
                  <a:srgbClr val="FFFF00"/>
                </a:solidFill>
              </a:rPr>
              <a:t>Multiple staff begins</a:t>
            </a:r>
          </a:p>
          <a:p>
            <a:pPr>
              <a:lnSpc>
                <a:spcPct val="90000"/>
              </a:lnSpc>
            </a:pPr>
            <a:r>
              <a:rPr lang="en-US" altLang="en-US" b="1" dirty="0">
                <a:solidFill>
                  <a:srgbClr val="FFFF00"/>
                </a:solidFill>
              </a:rPr>
              <a:t>Deacons act as board of directors.</a:t>
            </a:r>
          </a:p>
          <a:p>
            <a:pPr>
              <a:lnSpc>
                <a:spcPct val="90000"/>
              </a:lnSpc>
            </a:pPr>
            <a:r>
              <a:rPr lang="en-US" altLang="en-US" b="1" dirty="0">
                <a:solidFill>
                  <a:srgbClr val="FFFF00"/>
                </a:solidFill>
              </a:rPr>
              <a:t>Careful intentional care of visitors </a:t>
            </a:r>
          </a:p>
          <a:p>
            <a:pPr>
              <a:lnSpc>
                <a:spcPct val="90000"/>
              </a:lnSpc>
            </a:pPr>
            <a:r>
              <a:rPr lang="en-US" altLang="en-US" b="1" dirty="0">
                <a:solidFill>
                  <a:srgbClr val="FFFF00"/>
                </a:solidFill>
              </a:rPr>
              <a:t>Members and prospects kept track of</a:t>
            </a:r>
          </a:p>
        </p:txBody>
      </p:sp>
      <p:pic>
        <p:nvPicPr>
          <p:cNvPr id="2052" name="Picture 4">
            <a:extLst>
              <a:ext uri="{FF2B5EF4-FFF2-40B4-BE49-F238E27FC236}">
                <a16:creationId xmlns:a16="http://schemas.microsoft.com/office/drawing/2014/main" id="{0796C385-0A85-9D24-B8C5-45C411C77C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32451" y="3429000"/>
            <a:ext cx="4400329" cy="247518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F22178-9D08-AE83-B539-AA398A73772F}"/>
              </a:ext>
            </a:extLst>
          </p:cNvPr>
          <p:cNvSpPr>
            <a:spLocks noGrp="1"/>
          </p:cNvSpPr>
          <p:nvPr>
            <p:ph type="title"/>
          </p:nvPr>
        </p:nvSpPr>
        <p:spPr/>
        <p:txBody>
          <a:bodyPr>
            <a:normAutofit/>
          </a:bodyPr>
          <a:lstStyle/>
          <a:p>
            <a:pPr algn="ctr"/>
            <a:r>
              <a:rPr lang="en-US" altLang="en-US" sz="4800" b="1" dirty="0">
                <a:solidFill>
                  <a:srgbClr val="FFFF00"/>
                </a:solidFill>
              </a:rPr>
              <a:t>Revitalizing the 125 Participant Church</a:t>
            </a:r>
            <a:endParaRPr lang="en-US" sz="4800" dirty="0"/>
          </a:p>
        </p:txBody>
      </p:sp>
      <p:sp>
        <p:nvSpPr>
          <p:cNvPr id="3" name="Content Placeholder 2">
            <a:extLst>
              <a:ext uri="{FF2B5EF4-FFF2-40B4-BE49-F238E27FC236}">
                <a16:creationId xmlns:a16="http://schemas.microsoft.com/office/drawing/2014/main" id="{A3CF1D15-01A4-A59D-DB59-8246208D5C28}"/>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11043408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F22178-9D08-AE83-B539-AA398A73772F}"/>
              </a:ext>
            </a:extLst>
          </p:cNvPr>
          <p:cNvSpPr>
            <a:spLocks noGrp="1"/>
          </p:cNvSpPr>
          <p:nvPr>
            <p:ph type="title"/>
          </p:nvPr>
        </p:nvSpPr>
        <p:spPr/>
        <p:txBody>
          <a:bodyPr>
            <a:normAutofit/>
          </a:bodyPr>
          <a:lstStyle/>
          <a:p>
            <a:pPr algn="ctr"/>
            <a:r>
              <a:rPr lang="en-US" altLang="en-US" sz="4800" b="1" dirty="0">
                <a:solidFill>
                  <a:srgbClr val="FFFF00"/>
                </a:solidFill>
              </a:rPr>
              <a:t>Revitalizing the 125 Participant Church</a:t>
            </a:r>
            <a:endParaRPr lang="en-US" sz="4800" dirty="0"/>
          </a:p>
        </p:txBody>
      </p:sp>
      <p:pic>
        <p:nvPicPr>
          <p:cNvPr id="1026" name="Picture 2">
            <a:extLst>
              <a:ext uri="{FF2B5EF4-FFF2-40B4-BE49-F238E27FC236}">
                <a16:creationId xmlns:a16="http://schemas.microsoft.com/office/drawing/2014/main" id="{53E360F7-F69C-FAD9-B841-29F32970D2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5255" y="1419442"/>
            <a:ext cx="4757415" cy="51157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43971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F22178-9D08-AE83-B539-AA398A73772F}"/>
              </a:ext>
            </a:extLst>
          </p:cNvPr>
          <p:cNvSpPr>
            <a:spLocks noGrp="1"/>
          </p:cNvSpPr>
          <p:nvPr>
            <p:ph type="title"/>
          </p:nvPr>
        </p:nvSpPr>
        <p:spPr/>
        <p:txBody>
          <a:bodyPr>
            <a:normAutofit/>
          </a:bodyPr>
          <a:lstStyle/>
          <a:p>
            <a:pPr algn="ctr"/>
            <a:r>
              <a:rPr lang="en-US" altLang="en-US" sz="4800" b="1" dirty="0">
                <a:solidFill>
                  <a:srgbClr val="FFFF00"/>
                </a:solidFill>
              </a:rPr>
              <a:t>Revitalizing the 125 Participant Church</a:t>
            </a:r>
            <a:endParaRPr lang="en-US" sz="4800" dirty="0"/>
          </a:p>
        </p:txBody>
      </p:sp>
      <p:sp>
        <p:nvSpPr>
          <p:cNvPr id="3" name="Content Placeholder 2">
            <a:extLst>
              <a:ext uri="{FF2B5EF4-FFF2-40B4-BE49-F238E27FC236}">
                <a16:creationId xmlns:a16="http://schemas.microsoft.com/office/drawing/2014/main" id="{A3CF1D15-01A4-A59D-DB59-8246208D5C28}"/>
              </a:ext>
            </a:extLst>
          </p:cNvPr>
          <p:cNvSpPr>
            <a:spLocks noGrp="1"/>
          </p:cNvSpPr>
          <p:nvPr>
            <p:ph idx="1"/>
          </p:nvPr>
        </p:nvSpPr>
        <p:spPr/>
        <p:txBody>
          <a:bodyPr>
            <a:normAutofit/>
          </a:bodyPr>
          <a:lstStyle/>
          <a:p>
            <a:pPr marL="0" indent="0">
              <a:buNone/>
            </a:pPr>
            <a:r>
              <a:rPr lang="en-US" sz="3200" b="1" dirty="0">
                <a:solidFill>
                  <a:srgbClr val="FFFF00"/>
                </a:solidFill>
              </a:rPr>
              <a:t>Leading church analysts such as Lyle Schaller, George Barna, and Mike </a:t>
            </a:r>
            <a:r>
              <a:rPr lang="en-US" sz="3200" b="1" dirty="0" err="1">
                <a:solidFill>
                  <a:srgbClr val="FFFF00"/>
                </a:solidFill>
              </a:rPr>
              <a:t>Regele</a:t>
            </a:r>
            <a:r>
              <a:rPr lang="en-US" sz="3200" b="1" dirty="0">
                <a:solidFill>
                  <a:srgbClr val="FFFF00"/>
                </a:solidFill>
              </a:rPr>
              <a:t> stress the alarming truth that over 80% of American Protestant churches are in plateau and decline. The church in America has lost its ability to reach its transitioning communities for Christ, turning ever inward in the service of itself as it abandons its zeal for evangelism. The time is now for the cycle of plateau and decline to be broken.</a:t>
            </a:r>
          </a:p>
        </p:txBody>
      </p:sp>
      <p:pic>
        <p:nvPicPr>
          <p:cNvPr id="1026" name="Picture 2">
            <a:extLst>
              <a:ext uri="{FF2B5EF4-FFF2-40B4-BE49-F238E27FC236}">
                <a16:creationId xmlns:a16="http://schemas.microsoft.com/office/drawing/2014/main" id="{F1CD949F-7C95-FCBF-7FA2-23664FF0D3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0326" y="4485168"/>
            <a:ext cx="2941674" cy="20815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95441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F22178-9D08-AE83-B539-AA398A73772F}"/>
              </a:ext>
            </a:extLst>
          </p:cNvPr>
          <p:cNvSpPr>
            <a:spLocks noGrp="1"/>
          </p:cNvSpPr>
          <p:nvPr>
            <p:ph type="title"/>
          </p:nvPr>
        </p:nvSpPr>
        <p:spPr>
          <a:xfrm>
            <a:off x="204513" y="15218"/>
            <a:ext cx="11782972" cy="1325563"/>
          </a:xfrm>
        </p:spPr>
        <p:txBody>
          <a:bodyPr>
            <a:normAutofit/>
          </a:bodyPr>
          <a:lstStyle/>
          <a:p>
            <a:pPr algn="ctr"/>
            <a:r>
              <a:rPr kumimoji="0" lang="en-US" altLang="en-US" sz="3800" b="1" i="0" u="none" strike="noStrike" cap="none" normalizeH="0" baseline="0" dirty="0">
                <a:ln>
                  <a:noFill/>
                </a:ln>
                <a:solidFill>
                  <a:srgbClr val="FFFF00"/>
                </a:solidFill>
                <a:effectLst/>
                <a:latin typeface="Roboto" panose="02000000000000000000" pitchFamily="2" charset="0"/>
              </a:rPr>
              <a:t>The 3 Phases of the 125 Participant Church Lifecycle</a:t>
            </a:r>
            <a:endParaRPr lang="en-US" sz="3800" dirty="0"/>
          </a:p>
        </p:txBody>
      </p:sp>
      <p:sp>
        <p:nvSpPr>
          <p:cNvPr id="4" name="Rectangle 1">
            <a:extLst>
              <a:ext uri="{FF2B5EF4-FFF2-40B4-BE49-F238E27FC236}">
                <a16:creationId xmlns:a16="http://schemas.microsoft.com/office/drawing/2014/main" id="{11526389-196C-9B17-6FA7-441DD9CB4BF3}"/>
              </a:ext>
            </a:extLst>
          </p:cNvPr>
          <p:cNvSpPr>
            <a:spLocks noChangeArrowheads="1"/>
          </p:cNvSpPr>
          <p:nvPr/>
        </p:nvSpPr>
        <p:spPr bwMode="auto">
          <a:xfrm>
            <a:off x="507123" y="1495953"/>
            <a:ext cx="10830911" cy="5078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1" i="0" u="none" strike="noStrike" cap="none" normalizeH="0" baseline="0" dirty="0">
                <a:ln>
                  <a:noFill/>
                </a:ln>
                <a:solidFill>
                  <a:srgbClr val="FF0000"/>
                </a:solidFill>
                <a:effectLst/>
                <a:latin typeface="Roboto" panose="02000000000000000000" pitchFamily="2" charset="0"/>
              </a:rPr>
              <a:t>1. Incline: </a:t>
            </a:r>
            <a:r>
              <a:rPr kumimoji="0" lang="en-US" altLang="en-US" sz="2800" b="1" i="0" u="none" strike="noStrike" cap="none" normalizeH="0" baseline="0" dirty="0">
                <a:ln>
                  <a:noFill/>
                </a:ln>
                <a:solidFill>
                  <a:srgbClr val="FFFF00"/>
                </a:solidFill>
                <a:effectLst/>
                <a:latin typeface="Roboto" panose="02000000000000000000" pitchFamily="2" charset="0"/>
              </a:rPr>
              <a:t>Future oriented, vision driven, community focused, $ is seen as an investor in the future, conversion is the goal.</a:t>
            </a:r>
            <a:br>
              <a:rPr kumimoji="0" lang="en-US" altLang="en-US" sz="2800" b="1" i="0" u="none" strike="noStrike" cap="none" normalizeH="0" baseline="0" dirty="0">
                <a:ln>
                  <a:noFill/>
                </a:ln>
                <a:solidFill>
                  <a:srgbClr val="FFFF00"/>
                </a:solidFill>
                <a:effectLst/>
              </a:rPr>
            </a:br>
            <a:r>
              <a:rPr kumimoji="0" lang="en-US" altLang="en-US" sz="2800" b="1" i="0" u="none" strike="noStrike" cap="none" normalizeH="0" baseline="0" dirty="0">
                <a:ln>
                  <a:noFill/>
                </a:ln>
                <a:solidFill>
                  <a:srgbClr val="FF0000"/>
                </a:solidFill>
                <a:effectLst/>
                <a:latin typeface="Roboto" panose="02000000000000000000" pitchFamily="2" charset="0"/>
              </a:rPr>
              <a:t>2. Recline (plateau): </a:t>
            </a:r>
            <a:r>
              <a:rPr kumimoji="0" lang="en-US" altLang="en-US" sz="2800" b="1" i="0" u="none" strike="noStrike" cap="none" normalizeH="0" baseline="0" dirty="0">
                <a:ln>
                  <a:noFill/>
                </a:ln>
                <a:solidFill>
                  <a:srgbClr val="FFFF00"/>
                </a:solidFill>
                <a:effectLst/>
                <a:latin typeface="Roboto" panose="02000000000000000000" pitchFamily="2" charset="0"/>
              </a:rPr>
              <a:t>Present oriented (wish they could ‘freeze time’), program driven, congregation focused, $ is a provider for the cost of programs, growth is from transfer as people seek better programs.</a:t>
            </a:r>
            <a:br>
              <a:rPr kumimoji="0" lang="en-US" altLang="en-US" sz="2800" b="1" i="0" u="none" strike="noStrike" cap="none" normalizeH="0" baseline="0" dirty="0">
                <a:ln>
                  <a:noFill/>
                </a:ln>
                <a:solidFill>
                  <a:srgbClr val="FFFF00"/>
                </a:solidFill>
                <a:effectLst/>
              </a:rPr>
            </a:br>
            <a:r>
              <a:rPr kumimoji="0" lang="en-US" altLang="en-US" sz="2800" b="1" i="0" u="none" strike="noStrike" cap="none" normalizeH="0" baseline="0" dirty="0">
                <a:ln>
                  <a:noFill/>
                </a:ln>
                <a:solidFill>
                  <a:srgbClr val="FF0000"/>
                </a:solidFill>
                <a:effectLst/>
                <a:latin typeface="Roboto" panose="02000000000000000000" pitchFamily="2" charset="0"/>
              </a:rPr>
              <a:t>3. Decline: </a:t>
            </a:r>
            <a:r>
              <a:rPr kumimoji="0" lang="en-US" altLang="en-US" sz="2800" b="1" i="0" u="none" strike="noStrike" cap="none" normalizeH="0" baseline="0" dirty="0">
                <a:ln>
                  <a:noFill/>
                </a:ln>
                <a:solidFill>
                  <a:srgbClr val="FFFF00"/>
                </a:solidFill>
                <a:effectLst/>
                <a:latin typeface="Roboto" panose="02000000000000000000" pitchFamily="2" charset="0"/>
              </a:rPr>
              <a:t>Past oriented, structure driven (“it’s the way we’ve always done things), core group focused (a subset of the congregation that are the old-timers from the good old days), $ is to be preserved to survive.)</a:t>
            </a:r>
            <a:endParaRPr kumimoji="0" lang="en-US" altLang="en-US" sz="2800" b="1" i="0" u="none" strike="noStrike" cap="none" normalizeH="0" baseline="0" dirty="0">
              <a:ln>
                <a:noFill/>
              </a:ln>
              <a:solidFill>
                <a:srgbClr val="FFFF00"/>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2800" dirty="0">
              <a:solidFill>
                <a:srgbClr val="FFFF00"/>
              </a:solidFill>
              <a:latin typeface="Roboto" panose="02000000000000000000" pitchFamily="2"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FFFF00"/>
                </a:solidFill>
                <a:effectLst/>
                <a:latin typeface="Roboto" panose="02000000000000000000" pitchFamily="2" charset="0"/>
              </a:rPr>
              <a:t>Recommended Reading: </a:t>
            </a:r>
            <a:r>
              <a:rPr kumimoji="0" lang="en-US" altLang="en-US" sz="1600" b="0" i="0" u="none" strike="noStrike" cap="none" normalizeH="0" baseline="0" dirty="0">
                <a:ln>
                  <a:noFill/>
                </a:ln>
                <a:solidFill>
                  <a:srgbClr val="FFFF00"/>
                </a:solidFill>
                <a:effectLst/>
                <a:latin typeface="Roboto" panose="02000000000000000000" pitchFamily="2" charset="0"/>
                <a:hlinkClick r:id="rId2">
                  <a:extLst>
                    <a:ext uri="{A12FA001-AC4F-418D-AE19-62706E023703}">
                      <ahyp:hlinkClr xmlns:ahyp="http://schemas.microsoft.com/office/drawing/2018/hyperlinkcolor" val="tx"/>
                    </a:ext>
                  </a:extLst>
                </a:hlinkClick>
              </a:rPr>
              <a:t>Historical Drift: Must My Church Die?</a:t>
            </a:r>
            <a:r>
              <a:rPr kumimoji="0" lang="en-US" altLang="en-US" sz="1600" b="0" i="0" u="none" strike="noStrike" cap="none" normalizeH="0" baseline="0" dirty="0">
                <a:ln>
                  <a:noFill/>
                </a:ln>
                <a:solidFill>
                  <a:srgbClr val="FFFF00"/>
                </a:solidFill>
                <a:effectLst/>
              </a:rPr>
              <a:t>  </a:t>
            </a:r>
            <a:r>
              <a:rPr kumimoji="0" lang="en-US" altLang="en-US" sz="1600" b="0" i="0" u="none" strike="noStrike" cap="none" normalizeH="0" baseline="0" dirty="0">
                <a:ln>
                  <a:noFill/>
                </a:ln>
                <a:solidFill>
                  <a:srgbClr val="FFFF00"/>
                </a:solidFill>
                <a:effectLst/>
                <a:latin typeface="Roboto" panose="02000000000000000000" pitchFamily="2" charset="0"/>
              </a:rPr>
              <a:t>by Arnold Cook</a:t>
            </a:r>
            <a:endParaRPr kumimoji="0" lang="en-US" altLang="en-US" sz="2800" b="0" i="0" u="none" strike="noStrike" cap="none" normalizeH="0" baseline="0" dirty="0">
              <a:ln>
                <a:noFill/>
              </a:ln>
              <a:solidFill>
                <a:srgbClr val="FFFF00"/>
              </a:solidFill>
              <a:effectLst/>
              <a:latin typeface="Arial" panose="020B0604020202020204" pitchFamily="34" charset="0"/>
            </a:endParaRPr>
          </a:p>
        </p:txBody>
      </p:sp>
      <p:sp>
        <p:nvSpPr>
          <p:cNvPr id="5" name="AutoShape 2">
            <a:extLst>
              <a:ext uri="{FF2B5EF4-FFF2-40B4-BE49-F238E27FC236}">
                <a16:creationId xmlns:a16="http://schemas.microsoft.com/office/drawing/2014/main" id="{D5C30FF3-A035-CA53-8F30-1198DD10A458}"/>
              </a:ext>
            </a:extLst>
          </p:cNvPr>
          <p:cNvSpPr>
            <a:spLocks noChangeAspect="1" noChangeArrowheads="1"/>
          </p:cNvSpPr>
          <p:nvPr/>
        </p:nvSpPr>
        <p:spPr bwMode="auto">
          <a:xfrm>
            <a:off x="3568700" y="-365125"/>
            <a:ext cx="12700" cy="127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4297664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F22178-9D08-AE83-B539-AA398A73772F}"/>
              </a:ext>
            </a:extLst>
          </p:cNvPr>
          <p:cNvSpPr>
            <a:spLocks noGrp="1"/>
          </p:cNvSpPr>
          <p:nvPr>
            <p:ph type="title"/>
          </p:nvPr>
        </p:nvSpPr>
        <p:spPr/>
        <p:txBody>
          <a:bodyPr>
            <a:normAutofit/>
          </a:bodyPr>
          <a:lstStyle/>
          <a:p>
            <a:pPr algn="ctr"/>
            <a:r>
              <a:rPr lang="en-US" altLang="en-US" sz="4800" b="1" dirty="0">
                <a:solidFill>
                  <a:srgbClr val="FFFF00"/>
                </a:solidFill>
              </a:rPr>
              <a:t>Revitalizing the 125 Participant Church</a:t>
            </a:r>
            <a:endParaRPr lang="en-US" sz="4800" dirty="0"/>
          </a:p>
        </p:txBody>
      </p:sp>
      <p:sp>
        <p:nvSpPr>
          <p:cNvPr id="4" name="Rectangle 1">
            <a:extLst>
              <a:ext uri="{FF2B5EF4-FFF2-40B4-BE49-F238E27FC236}">
                <a16:creationId xmlns:a16="http://schemas.microsoft.com/office/drawing/2014/main" id="{11526389-196C-9B17-6FA7-441DD9CB4BF3}"/>
              </a:ext>
            </a:extLst>
          </p:cNvPr>
          <p:cNvSpPr>
            <a:spLocks noChangeArrowheads="1"/>
          </p:cNvSpPr>
          <p:nvPr/>
        </p:nvSpPr>
        <p:spPr bwMode="auto">
          <a:xfrm>
            <a:off x="680544" y="1333820"/>
            <a:ext cx="10830911" cy="4770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200" b="1" i="0" u="none" strike="noStrike" cap="none" normalizeH="0" baseline="0" dirty="0">
                <a:ln>
                  <a:noFill/>
                </a:ln>
                <a:solidFill>
                  <a:srgbClr val="FFFF00"/>
                </a:solidFill>
                <a:effectLst/>
                <a:latin typeface="Roboto" panose="02000000000000000000" pitchFamily="2" charset="0"/>
              </a:rPr>
              <a:t>There are four types of people in every church:</a:t>
            </a: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3200" b="1" i="0" u="none" strike="noStrike" cap="none" normalizeH="0" baseline="0" dirty="0">
                <a:ln>
                  <a:noFill/>
                </a:ln>
                <a:solidFill>
                  <a:srgbClr val="FFFF00"/>
                </a:solidFill>
                <a:effectLst/>
              </a:rPr>
            </a:br>
            <a:r>
              <a:rPr kumimoji="0" lang="en-US" altLang="en-US" sz="3200" b="1" i="0" u="none" strike="noStrike" cap="none" normalizeH="0" baseline="0" dirty="0">
                <a:ln>
                  <a:noFill/>
                </a:ln>
                <a:solidFill>
                  <a:srgbClr val="FFFF00"/>
                </a:solidFill>
                <a:effectLst/>
                <a:latin typeface="Roboto" panose="02000000000000000000" pitchFamily="2" charset="0"/>
              </a:rPr>
              <a:t>1. Theorists</a:t>
            </a:r>
            <a:br>
              <a:rPr kumimoji="0" lang="en-US" altLang="en-US" sz="3200" b="1" i="0" u="none" strike="noStrike" cap="none" normalizeH="0" baseline="0" dirty="0">
                <a:ln>
                  <a:noFill/>
                </a:ln>
                <a:solidFill>
                  <a:srgbClr val="FFFF00"/>
                </a:solidFill>
                <a:effectLst/>
              </a:rPr>
            </a:br>
            <a:endParaRPr kumimoji="0" lang="en-US" altLang="en-US" sz="3200" b="1" i="0" u="none" strike="noStrike" cap="none" normalizeH="0" baseline="0" dirty="0">
              <a:ln>
                <a:noFill/>
              </a:ln>
              <a:solidFill>
                <a:srgbClr val="FFFF00"/>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200" b="1" i="0" u="none" strike="noStrike" cap="none" normalizeH="0" baseline="0" dirty="0">
                <a:ln>
                  <a:noFill/>
                </a:ln>
                <a:solidFill>
                  <a:srgbClr val="FFFF00"/>
                </a:solidFill>
                <a:effectLst/>
                <a:latin typeface="Roboto" panose="02000000000000000000" pitchFamily="2" charset="0"/>
              </a:rPr>
              <a:t>2. Realists</a:t>
            </a:r>
            <a:br>
              <a:rPr kumimoji="0" lang="en-US" altLang="en-US" sz="3200" b="1" i="0" u="none" strike="noStrike" cap="none" normalizeH="0" baseline="0" dirty="0">
                <a:ln>
                  <a:noFill/>
                </a:ln>
                <a:solidFill>
                  <a:srgbClr val="FFFF00"/>
                </a:solidFill>
                <a:effectLst/>
              </a:rPr>
            </a:br>
            <a:endParaRPr kumimoji="0" lang="en-US" altLang="en-US" sz="3200" b="1" i="0" u="none" strike="noStrike" cap="none" normalizeH="0" baseline="0" dirty="0">
              <a:ln>
                <a:noFill/>
              </a:ln>
              <a:solidFill>
                <a:srgbClr val="FFFF00"/>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200" b="1" i="0" u="none" strike="noStrike" cap="none" normalizeH="0" baseline="0" dirty="0">
                <a:ln>
                  <a:noFill/>
                </a:ln>
                <a:solidFill>
                  <a:srgbClr val="FFFF00"/>
                </a:solidFill>
                <a:effectLst/>
                <a:latin typeface="Roboto" panose="02000000000000000000" pitchFamily="2" charset="0"/>
              </a:rPr>
              <a:t>3. Pragmatists</a:t>
            </a:r>
            <a:br>
              <a:rPr kumimoji="0" lang="en-US" altLang="en-US" sz="3200" b="1" i="0" u="none" strike="noStrike" cap="none" normalizeH="0" baseline="0" dirty="0">
                <a:ln>
                  <a:noFill/>
                </a:ln>
                <a:solidFill>
                  <a:srgbClr val="FFFF00"/>
                </a:solidFill>
                <a:effectLst/>
              </a:rPr>
            </a:br>
            <a:endParaRPr kumimoji="0" lang="en-US" altLang="en-US" sz="3200" b="1" i="0" u="none" strike="noStrike" cap="none" normalizeH="0" baseline="0" dirty="0">
              <a:ln>
                <a:noFill/>
              </a:ln>
              <a:solidFill>
                <a:srgbClr val="FFFF00"/>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200" b="1" i="0" u="none" strike="noStrike" cap="none" normalizeH="0" baseline="0" dirty="0">
                <a:ln>
                  <a:noFill/>
                </a:ln>
                <a:solidFill>
                  <a:srgbClr val="FFFF00"/>
                </a:solidFill>
                <a:effectLst/>
                <a:latin typeface="Roboto" panose="02000000000000000000" pitchFamily="2" charset="0"/>
              </a:rPr>
              <a:t>4. Preservationists</a:t>
            </a:r>
            <a:br>
              <a:rPr kumimoji="0" lang="en-US" altLang="en-US" sz="1600" b="0" i="0" u="none" strike="noStrike" cap="none" normalizeH="0" baseline="0" dirty="0">
                <a:ln>
                  <a:noFill/>
                </a:ln>
                <a:solidFill>
                  <a:srgbClr val="FFFF00"/>
                </a:solidFill>
                <a:effectLst/>
              </a:rPr>
            </a:br>
            <a:endParaRPr kumimoji="0" lang="en-US" altLang="en-US" sz="1600" b="0" i="0" u="none" strike="noStrike" cap="none" normalizeH="0" baseline="0" dirty="0">
              <a:ln>
                <a:noFill/>
              </a:ln>
              <a:solidFill>
                <a:srgbClr val="FFFF00"/>
              </a:solidFill>
              <a:effectLst/>
            </a:endParaRPr>
          </a:p>
        </p:txBody>
      </p:sp>
      <p:sp>
        <p:nvSpPr>
          <p:cNvPr id="5" name="AutoShape 2">
            <a:extLst>
              <a:ext uri="{FF2B5EF4-FFF2-40B4-BE49-F238E27FC236}">
                <a16:creationId xmlns:a16="http://schemas.microsoft.com/office/drawing/2014/main" id="{D5C30FF3-A035-CA53-8F30-1198DD10A458}"/>
              </a:ext>
            </a:extLst>
          </p:cNvPr>
          <p:cNvSpPr>
            <a:spLocks noChangeAspect="1" noChangeArrowheads="1"/>
          </p:cNvSpPr>
          <p:nvPr/>
        </p:nvSpPr>
        <p:spPr bwMode="auto">
          <a:xfrm>
            <a:off x="3568700" y="-365125"/>
            <a:ext cx="12700" cy="127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Right Brace 5">
            <a:extLst>
              <a:ext uri="{FF2B5EF4-FFF2-40B4-BE49-F238E27FC236}">
                <a16:creationId xmlns:a16="http://schemas.microsoft.com/office/drawing/2014/main" id="{A0A37C74-0784-7C56-BE35-B1F3108BE246}"/>
              </a:ext>
            </a:extLst>
          </p:cNvPr>
          <p:cNvSpPr/>
          <p:nvPr/>
        </p:nvSpPr>
        <p:spPr>
          <a:xfrm>
            <a:off x="4099034" y="3231931"/>
            <a:ext cx="1277007" cy="1749972"/>
          </a:xfrm>
          <a:prstGeom prst="rightBrace">
            <a:avLst/>
          </a:prstGeom>
          <a:solidFill>
            <a:srgbClr val="FFFF00"/>
          </a:solid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TextBox 8">
            <a:extLst>
              <a:ext uri="{FF2B5EF4-FFF2-40B4-BE49-F238E27FC236}">
                <a16:creationId xmlns:a16="http://schemas.microsoft.com/office/drawing/2014/main" id="{34971676-4EF2-3876-306F-1589821625B7}"/>
              </a:ext>
            </a:extLst>
          </p:cNvPr>
          <p:cNvSpPr txBox="1"/>
          <p:nvPr/>
        </p:nvSpPr>
        <p:spPr>
          <a:xfrm>
            <a:off x="5644055" y="3845307"/>
            <a:ext cx="4209394" cy="523220"/>
          </a:xfrm>
          <a:prstGeom prst="rect">
            <a:avLst/>
          </a:prstGeom>
          <a:noFill/>
        </p:spPr>
        <p:txBody>
          <a:bodyPr wrap="square" rtlCol="0">
            <a:spAutoFit/>
          </a:bodyPr>
          <a:lstStyle/>
          <a:p>
            <a:r>
              <a:rPr lang="en-US" sz="2800" b="1" dirty="0">
                <a:solidFill>
                  <a:srgbClr val="FFFF00"/>
                </a:solidFill>
              </a:rPr>
              <a:t>The Big Lifters in a Church</a:t>
            </a:r>
          </a:p>
        </p:txBody>
      </p:sp>
      <p:pic>
        <p:nvPicPr>
          <p:cNvPr id="3074" name="Picture 2">
            <a:extLst>
              <a:ext uri="{FF2B5EF4-FFF2-40B4-BE49-F238E27FC236}">
                <a16:creationId xmlns:a16="http://schemas.microsoft.com/office/drawing/2014/main" id="{10C44BAC-9EB2-79AE-FA1C-7AF1822056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50933" y="4419526"/>
            <a:ext cx="3110983" cy="20733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57141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30" name="Picture 10" descr="Breaking Church Growth And Financial Barriers">
            <a:extLst>
              <a:ext uri="{FF2B5EF4-FFF2-40B4-BE49-F238E27FC236}">
                <a16:creationId xmlns:a16="http://schemas.microsoft.com/office/drawing/2014/main" id="{1AEC8290-4082-05DD-3F1D-56789DE8AF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5824" y="215899"/>
            <a:ext cx="2444750" cy="3428999"/>
          </a:xfrm>
          <a:prstGeom prst="rect">
            <a:avLst/>
          </a:prstGeom>
          <a:noFill/>
          <a:extLst>
            <a:ext uri="{909E8E84-426E-40DD-AFC4-6F175D3DCCD1}">
              <a14:hiddenFill xmlns:a14="http://schemas.microsoft.com/office/drawing/2010/main">
                <a:solidFill>
                  <a:srgbClr val="FFFFFF"/>
                </a:solidFill>
              </a14:hiddenFill>
            </a:ext>
          </a:extLst>
        </p:spPr>
      </p:pic>
      <p:pic>
        <p:nvPicPr>
          <p:cNvPr id="5132" name="Picture 12" descr="Breaking the 200 person attendance in Church: What is the secret to breaking this barrier?">
            <a:extLst>
              <a:ext uri="{FF2B5EF4-FFF2-40B4-BE49-F238E27FC236}">
                <a16:creationId xmlns:a16="http://schemas.microsoft.com/office/drawing/2014/main" id="{13FC761D-03F3-31C3-1354-92F5EE224E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80574" y="215894"/>
            <a:ext cx="2511425" cy="3428998"/>
          </a:xfrm>
          <a:prstGeom prst="rect">
            <a:avLst/>
          </a:prstGeom>
          <a:noFill/>
          <a:extLst>
            <a:ext uri="{909E8E84-426E-40DD-AFC4-6F175D3DCCD1}">
              <a14:hiddenFill xmlns:a14="http://schemas.microsoft.com/office/drawing/2010/main">
                <a:solidFill>
                  <a:srgbClr val="FFFFFF"/>
                </a:solidFill>
              </a14:hiddenFill>
            </a:ext>
          </a:extLst>
        </p:spPr>
      </p:pic>
      <p:pic>
        <p:nvPicPr>
          <p:cNvPr id="5134" name="Picture 14" descr="Breaking Numerical Barriers and Revitalizing Plateaued Churches">
            <a:extLst>
              <a:ext uri="{FF2B5EF4-FFF2-40B4-BE49-F238E27FC236}">
                <a16:creationId xmlns:a16="http://schemas.microsoft.com/office/drawing/2014/main" id="{595DC4E8-FD53-1487-AFFA-7A6FC1223C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215896"/>
            <a:ext cx="2511424" cy="3428998"/>
          </a:xfrm>
          <a:prstGeom prst="rect">
            <a:avLst/>
          </a:prstGeom>
          <a:noFill/>
          <a:extLst>
            <a:ext uri="{909E8E84-426E-40DD-AFC4-6F175D3DCCD1}">
              <a14:hiddenFill xmlns:a14="http://schemas.microsoft.com/office/drawing/2010/main">
                <a:solidFill>
                  <a:srgbClr val="FFFFFF"/>
                </a:solidFill>
              </a14:hiddenFill>
            </a:ext>
          </a:extLst>
        </p:spPr>
      </p:pic>
      <p:pic>
        <p:nvPicPr>
          <p:cNvPr id="5136" name="Picture 16" descr="Breaking The Barriers Of Small, Middle-Size And Mega Churches: How To Discover And Maximize Their Different Peculiarities ...">
            <a:extLst>
              <a:ext uri="{FF2B5EF4-FFF2-40B4-BE49-F238E27FC236}">
                <a16:creationId xmlns:a16="http://schemas.microsoft.com/office/drawing/2014/main" id="{3653FC22-23B6-9822-3A82-8E92FAA2E3A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41860" y="3644894"/>
            <a:ext cx="2511424" cy="2997198"/>
          </a:xfrm>
          <a:prstGeom prst="rect">
            <a:avLst/>
          </a:prstGeom>
          <a:noFill/>
          <a:extLst>
            <a:ext uri="{909E8E84-426E-40DD-AFC4-6F175D3DCCD1}">
              <a14:hiddenFill xmlns:a14="http://schemas.microsoft.com/office/drawing/2010/main">
                <a:solidFill>
                  <a:srgbClr val="FFFFFF"/>
                </a:solidFill>
              </a14:hiddenFill>
            </a:ext>
          </a:extLst>
        </p:spPr>
      </p:pic>
      <p:pic>
        <p:nvPicPr>
          <p:cNvPr id="5140" name="Picture 20" descr="The Other 80 Percent: Turning Your Church's Spectators into Active Participants">
            <a:extLst>
              <a:ext uri="{FF2B5EF4-FFF2-40B4-BE49-F238E27FC236}">
                <a16:creationId xmlns:a16="http://schemas.microsoft.com/office/drawing/2014/main" id="{93C6FB84-1279-6D4C-DD06-1AFFFADDCB9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30437" y="215894"/>
            <a:ext cx="2511424" cy="3429001"/>
          </a:xfrm>
          <a:prstGeom prst="rect">
            <a:avLst/>
          </a:prstGeom>
          <a:noFill/>
          <a:extLst>
            <a:ext uri="{909E8E84-426E-40DD-AFC4-6F175D3DCCD1}">
              <a14:hiddenFill xmlns:a14="http://schemas.microsoft.com/office/drawing/2010/main">
                <a:solidFill>
                  <a:srgbClr val="FFFFFF"/>
                </a:solidFill>
              </a14:hiddenFill>
            </a:ext>
          </a:extLst>
        </p:spPr>
      </p:pic>
      <p:pic>
        <p:nvPicPr>
          <p:cNvPr id="5142" name="Picture 22" descr="Breaking Growth Barriers">
            <a:extLst>
              <a:ext uri="{FF2B5EF4-FFF2-40B4-BE49-F238E27FC236}">
                <a16:creationId xmlns:a16="http://schemas.microsoft.com/office/drawing/2014/main" id="{13E3F1D3-A766-DBDD-7885-6766A55FE81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92746" y="3644892"/>
            <a:ext cx="2412603" cy="2997198"/>
          </a:xfrm>
          <a:prstGeom prst="rect">
            <a:avLst/>
          </a:prstGeom>
          <a:noFill/>
          <a:extLst>
            <a:ext uri="{909E8E84-426E-40DD-AFC4-6F175D3DCCD1}">
              <a14:hiddenFill xmlns:a14="http://schemas.microsoft.com/office/drawing/2010/main">
                <a:solidFill>
                  <a:srgbClr val="FFFFFF"/>
                </a:solidFill>
              </a14:hiddenFill>
            </a:ext>
          </a:extLst>
        </p:spPr>
      </p:pic>
      <p:pic>
        <p:nvPicPr>
          <p:cNvPr id="5144" name="Picture 24" descr="The Strategies for Church Growth: Breaking Down the Barriers">
            <a:extLst>
              <a:ext uri="{FF2B5EF4-FFF2-40B4-BE49-F238E27FC236}">
                <a16:creationId xmlns:a16="http://schemas.microsoft.com/office/drawing/2014/main" id="{A630FC74-47FA-EA0C-E2BD-F85022C9CB9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215894"/>
            <a:ext cx="2292745" cy="3428998"/>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How to Break Growth Barriers: Revise Your Role, Release Your People, and Capture Overlooked Opportunities for Your Church">
            <a:extLst>
              <a:ext uri="{FF2B5EF4-FFF2-40B4-BE49-F238E27FC236}">
                <a16:creationId xmlns:a16="http://schemas.microsoft.com/office/drawing/2014/main" id="{0414F5A1-E42D-ED86-159D-29BEE161E2F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644062" y="3644889"/>
            <a:ext cx="2547938" cy="2997198"/>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ow to Break Growth Barriers: Capturing Overlooked Opportunities for Church Growth">
            <a:extLst>
              <a:ext uri="{FF2B5EF4-FFF2-40B4-BE49-F238E27FC236}">
                <a16:creationId xmlns:a16="http://schemas.microsoft.com/office/drawing/2014/main" id="{4AA35944-1390-FD9E-6442-E1D615CE682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199311" y="3644892"/>
            <a:ext cx="2481261" cy="2997198"/>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a:extLst>
              <a:ext uri="{FF2B5EF4-FFF2-40B4-BE49-F238E27FC236}">
                <a16:creationId xmlns:a16="http://schemas.microsoft.com/office/drawing/2014/main" id="{2DC61F6E-1AD9-DD7E-6F25-A3F3E95F7EC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9051" y="3644889"/>
            <a:ext cx="2333623" cy="29971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98878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F22178-9D08-AE83-B539-AA398A73772F}"/>
              </a:ext>
            </a:extLst>
          </p:cNvPr>
          <p:cNvSpPr>
            <a:spLocks noGrp="1"/>
          </p:cNvSpPr>
          <p:nvPr>
            <p:ph type="title"/>
          </p:nvPr>
        </p:nvSpPr>
        <p:spPr>
          <a:xfrm>
            <a:off x="825500" y="18255"/>
            <a:ext cx="10515600" cy="1325563"/>
          </a:xfrm>
        </p:spPr>
        <p:txBody>
          <a:bodyPr>
            <a:normAutofit/>
          </a:bodyPr>
          <a:lstStyle/>
          <a:p>
            <a:pPr algn="ctr"/>
            <a:r>
              <a:rPr lang="en-US" sz="4800" b="1" dirty="0">
                <a:solidFill>
                  <a:srgbClr val="FFFF00"/>
                </a:solidFill>
              </a:rPr>
              <a:t>The “Why” of Churches Staying Small</a:t>
            </a:r>
          </a:p>
        </p:txBody>
      </p:sp>
      <p:sp>
        <p:nvSpPr>
          <p:cNvPr id="3" name="Content Placeholder 2">
            <a:extLst>
              <a:ext uri="{FF2B5EF4-FFF2-40B4-BE49-F238E27FC236}">
                <a16:creationId xmlns:a16="http://schemas.microsoft.com/office/drawing/2014/main" id="{A3CF1D15-01A4-A59D-DB59-8246208D5C28}"/>
              </a:ext>
            </a:extLst>
          </p:cNvPr>
          <p:cNvSpPr>
            <a:spLocks noGrp="1"/>
          </p:cNvSpPr>
          <p:nvPr>
            <p:ph idx="1"/>
          </p:nvPr>
        </p:nvSpPr>
        <p:spPr>
          <a:xfrm>
            <a:off x="365760" y="1031966"/>
            <a:ext cx="11495314" cy="5807779"/>
          </a:xfrm>
        </p:spPr>
        <p:txBody>
          <a:bodyPr>
            <a:normAutofit/>
          </a:bodyPr>
          <a:lstStyle/>
          <a:p>
            <a:pPr marL="514350" indent="-514350">
              <a:buAutoNum type="arabicPeriod"/>
            </a:pPr>
            <a:r>
              <a:rPr lang="en-US" b="1" dirty="0">
                <a:solidFill>
                  <a:srgbClr val="FFFF00"/>
                </a:solidFill>
              </a:rPr>
              <a:t>Wanting to stay small, they reject new ideas and freeze out new visitors.</a:t>
            </a:r>
          </a:p>
          <a:p>
            <a:pPr marL="514350" indent="-514350">
              <a:buAutoNum type="arabicPeriod"/>
            </a:pPr>
            <a:r>
              <a:rPr lang="en-US" b="1" dirty="0">
                <a:solidFill>
                  <a:srgbClr val="FFFF00"/>
                </a:solidFill>
              </a:rPr>
              <a:t>A quick turnover of preachers not taking the time to become their pastor.</a:t>
            </a:r>
          </a:p>
          <a:p>
            <a:pPr marL="514350" indent="-514350">
              <a:buAutoNum type="arabicPeriod"/>
            </a:pPr>
            <a:r>
              <a:rPr lang="en-US" b="1" dirty="0">
                <a:solidFill>
                  <a:srgbClr val="FFFF00"/>
                </a:solidFill>
              </a:rPr>
              <a:t>Domination by a few strong members who want to be the church boss.</a:t>
            </a:r>
          </a:p>
          <a:p>
            <a:pPr marL="514350" indent="-514350">
              <a:buAutoNum type="arabicPeriod"/>
            </a:pPr>
            <a:r>
              <a:rPr lang="en-US" b="1" dirty="0">
                <a:solidFill>
                  <a:srgbClr val="FFFF00"/>
                </a:solidFill>
              </a:rPr>
              <a:t>Not trusting the leaders to lead the church daily.</a:t>
            </a:r>
          </a:p>
          <a:p>
            <a:pPr marL="514350" indent="-514350">
              <a:buFont typeface="Arial" panose="020B0604020202020204" pitchFamily="34" charset="0"/>
              <a:buAutoNum type="arabicPeriod"/>
            </a:pPr>
            <a:r>
              <a:rPr lang="en-US" b="1" dirty="0">
                <a:solidFill>
                  <a:srgbClr val="FFFF00"/>
                </a:solidFill>
              </a:rPr>
              <a:t>An Inferiority complex which keeps them from achieving greatness.</a:t>
            </a:r>
          </a:p>
          <a:p>
            <a:pPr marL="514350" indent="-514350">
              <a:buFont typeface="Arial" panose="020B0604020202020204" pitchFamily="34" charset="0"/>
              <a:buAutoNum type="arabicPeriod"/>
            </a:pPr>
            <a:r>
              <a:rPr lang="en-US" b="1" dirty="0">
                <a:solidFill>
                  <a:srgbClr val="FFFF00"/>
                </a:solidFill>
              </a:rPr>
              <a:t>They have small plans or no plan at all. </a:t>
            </a:r>
          </a:p>
          <a:p>
            <a:pPr marL="514350" indent="-514350">
              <a:buFont typeface="Arial" panose="020B0604020202020204" pitchFamily="34" charset="0"/>
              <a:buAutoNum type="arabicPeriod"/>
            </a:pPr>
            <a:r>
              <a:rPr lang="en-US" b="1" dirty="0">
                <a:solidFill>
                  <a:srgbClr val="FFFF00"/>
                </a:solidFill>
              </a:rPr>
              <a:t>Bad health in that they are sitters not doers. </a:t>
            </a:r>
          </a:p>
          <a:p>
            <a:pPr marL="514350" indent="-514350">
              <a:buFont typeface="Arial" panose="020B0604020202020204" pitchFamily="34" charset="0"/>
              <a:buAutoNum type="arabicPeriod"/>
            </a:pPr>
            <a:r>
              <a:rPr lang="en-US" b="1" dirty="0">
                <a:solidFill>
                  <a:srgbClr val="FFFF00"/>
                </a:solidFill>
              </a:rPr>
              <a:t>Lousy fellowship with perpetual ignoring &amp; resenting of new members.</a:t>
            </a:r>
          </a:p>
          <a:p>
            <a:pPr marL="514350" indent="-514350">
              <a:buFont typeface="Arial" panose="020B0604020202020204" pitchFamily="34" charset="0"/>
              <a:buAutoNum type="arabicPeriod"/>
            </a:pPr>
            <a:r>
              <a:rPr lang="en-US" b="1" dirty="0">
                <a:solidFill>
                  <a:srgbClr val="FFFF00"/>
                </a:solidFill>
              </a:rPr>
              <a:t> A state of neglect permeates the church (building issues).</a:t>
            </a:r>
          </a:p>
        </p:txBody>
      </p:sp>
    </p:spTree>
    <p:extLst>
      <p:ext uri="{BB962C8B-B14F-4D97-AF65-F5344CB8AC3E}">
        <p14:creationId xmlns:p14="http://schemas.microsoft.com/office/powerpoint/2010/main" val="25477592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F22178-9D08-AE83-B539-AA398A73772F}"/>
              </a:ext>
            </a:extLst>
          </p:cNvPr>
          <p:cNvSpPr>
            <a:spLocks noGrp="1"/>
          </p:cNvSpPr>
          <p:nvPr>
            <p:ph type="title"/>
          </p:nvPr>
        </p:nvSpPr>
        <p:spPr>
          <a:xfrm>
            <a:off x="838200" y="52688"/>
            <a:ext cx="10515600" cy="1325563"/>
          </a:xfrm>
        </p:spPr>
        <p:txBody>
          <a:bodyPr>
            <a:normAutofit fontScale="90000"/>
          </a:bodyPr>
          <a:lstStyle/>
          <a:p>
            <a:pPr algn="ctr"/>
            <a:r>
              <a:rPr kumimoji="0" lang="en-US" altLang="en-US" sz="4800" b="0" i="0" u="none" strike="noStrike" cap="none" normalizeH="0" baseline="0" dirty="0">
                <a:ln>
                  <a:noFill/>
                </a:ln>
                <a:solidFill>
                  <a:srgbClr val="FFFF00"/>
                </a:solidFill>
                <a:effectLst/>
                <a:latin typeface="Roboto" panose="02000000000000000000" pitchFamily="2" charset="0"/>
              </a:rPr>
              <a:t>Changing Up the Vison of the 125 Participant Church</a:t>
            </a:r>
            <a:endParaRPr lang="en-US" sz="4800" dirty="0"/>
          </a:p>
        </p:txBody>
      </p:sp>
      <p:sp>
        <p:nvSpPr>
          <p:cNvPr id="4" name="Rectangle 1">
            <a:extLst>
              <a:ext uri="{FF2B5EF4-FFF2-40B4-BE49-F238E27FC236}">
                <a16:creationId xmlns:a16="http://schemas.microsoft.com/office/drawing/2014/main" id="{11526389-196C-9B17-6FA7-441DD9CB4BF3}"/>
              </a:ext>
            </a:extLst>
          </p:cNvPr>
          <p:cNvSpPr>
            <a:spLocks noChangeArrowheads="1"/>
          </p:cNvSpPr>
          <p:nvPr/>
        </p:nvSpPr>
        <p:spPr bwMode="auto">
          <a:xfrm>
            <a:off x="472966" y="1311330"/>
            <a:ext cx="11225048" cy="550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200" b="1" i="0" u="none" strike="noStrike" cap="none" normalizeH="0" baseline="0" dirty="0">
                <a:ln>
                  <a:noFill/>
                </a:ln>
                <a:solidFill>
                  <a:srgbClr val="FFFF00"/>
                </a:solidFill>
                <a:effectLst/>
                <a:latin typeface="Roboto" panose="02000000000000000000" pitchFamily="2" charset="0"/>
              </a:rPr>
              <a:t>The church initially needs to identify community need and reach out to the community around them. This can be both outward ministry and changing the way ministry functions (worship styles, etc.).</a:t>
            </a:r>
            <a:br>
              <a:rPr kumimoji="0" lang="en-US" altLang="en-US" sz="3200" b="1" i="0" u="none" strike="noStrike" cap="none" normalizeH="0" baseline="0" dirty="0">
                <a:ln>
                  <a:noFill/>
                </a:ln>
                <a:solidFill>
                  <a:srgbClr val="FFFF00"/>
                </a:solidFill>
                <a:effectLst/>
              </a:rPr>
            </a:br>
            <a:endParaRPr kumimoji="0" lang="en-US" altLang="en-US" sz="3200" b="1" i="0" u="none" strike="noStrike" cap="none" normalizeH="0" baseline="0" dirty="0">
              <a:ln>
                <a:noFill/>
              </a:ln>
              <a:solidFill>
                <a:srgbClr val="FFFF00"/>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200" b="1" i="0" u="none" strike="noStrike" cap="none" normalizeH="0" baseline="0" dirty="0">
                <a:ln>
                  <a:noFill/>
                </a:ln>
                <a:solidFill>
                  <a:srgbClr val="FFFF00"/>
                </a:solidFill>
                <a:effectLst/>
                <a:latin typeface="Roboto" panose="02000000000000000000" pitchFamily="2" charset="0"/>
              </a:rPr>
              <a:t>To begin change you build a team of theorists who identify a vision and begin to execute. As progress is made, </a:t>
            </a:r>
            <a:r>
              <a:rPr kumimoji="0" lang="en-US" altLang="en-US" sz="3200" b="1" i="0" u="sng" strike="noStrike" cap="none" normalizeH="0" baseline="0" dirty="0">
                <a:ln>
                  <a:noFill/>
                </a:ln>
                <a:solidFill>
                  <a:srgbClr val="FFFF00"/>
                </a:solidFill>
                <a:effectLst/>
                <a:latin typeface="Roboto" panose="02000000000000000000" pitchFamily="2" charset="0"/>
              </a:rPr>
              <a:t>the realists</a:t>
            </a:r>
            <a:r>
              <a:rPr kumimoji="0" lang="en-US" altLang="en-US" sz="3200" b="1" i="0" u="none" strike="noStrike" cap="none" normalizeH="0" baseline="0" dirty="0">
                <a:ln>
                  <a:noFill/>
                </a:ln>
                <a:solidFill>
                  <a:srgbClr val="FFFF00"/>
                </a:solidFill>
                <a:effectLst/>
                <a:latin typeface="Roboto" panose="02000000000000000000" pitchFamily="2" charset="0"/>
              </a:rPr>
              <a:t> are brought in and begin to see the vision. After change starts to show results, </a:t>
            </a:r>
            <a:r>
              <a:rPr kumimoji="0" lang="en-US" altLang="en-US" sz="3200" b="1" i="0" u="sng" strike="noStrike" cap="none" normalizeH="0" baseline="0" dirty="0">
                <a:ln>
                  <a:noFill/>
                </a:ln>
                <a:solidFill>
                  <a:srgbClr val="FFFF00"/>
                </a:solidFill>
                <a:effectLst/>
                <a:latin typeface="Roboto" panose="02000000000000000000" pitchFamily="2" charset="0"/>
              </a:rPr>
              <a:t>the pragmatists</a:t>
            </a:r>
            <a:r>
              <a:rPr kumimoji="0" lang="en-US" altLang="en-US" sz="3200" b="1" i="0" u="none" strike="noStrike" cap="none" normalizeH="0" baseline="0" dirty="0">
                <a:ln>
                  <a:noFill/>
                </a:ln>
                <a:solidFill>
                  <a:srgbClr val="FFFF00"/>
                </a:solidFill>
                <a:effectLst/>
                <a:latin typeface="Roboto" panose="02000000000000000000" pitchFamily="2" charset="0"/>
              </a:rPr>
              <a:t> jump on board. Often as this vision is cast and executed, people from outside the church catch the vision and join in.</a:t>
            </a:r>
            <a:endParaRPr kumimoji="0" lang="en-US" altLang="en-US" sz="3200" b="1" i="0" u="none" strike="noStrike" cap="none" normalizeH="0" baseline="0" dirty="0">
              <a:ln>
                <a:noFill/>
              </a:ln>
              <a:solidFill>
                <a:srgbClr val="FFFF00"/>
              </a:solidFill>
              <a:effectLst/>
              <a:latin typeface="Arial" panose="020B0604020202020204" pitchFamily="34" charset="0"/>
            </a:endParaRPr>
          </a:p>
        </p:txBody>
      </p:sp>
      <p:sp>
        <p:nvSpPr>
          <p:cNvPr id="5" name="AutoShape 2">
            <a:extLst>
              <a:ext uri="{FF2B5EF4-FFF2-40B4-BE49-F238E27FC236}">
                <a16:creationId xmlns:a16="http://schemas.microsoft.com/office/drawing/2014/main" id="{D5C30FF3-A035-CA53-8F30-1198DD10A458}"/>
              </a:ext>
            </a:extLst>
          </p:cNvPr>
          <p:cNvSpPr>
            <a:spLocks noChangeAspect="1" noChangeArrowheads="1"/>
          </p:cNvSpPr>
          <p:nvPr/>
        </p:nvSpPr>
        <p:spPr bwMode="auto">
          <a:xfrm>
            <a:off x="3568700" y="-365125"/>
            <a:ext cx="12700" cy="127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3404483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52BE39-F8EF-B5DD-D9AB-642BA4B7B958}"/>
              </a:ext>
            </a:extLst>
          </p:cNvPr>
          <p:cNvSpPr>
            <a:spLocks noGrp="1"/>
          </p:cNvSpPr>
          <p:nvPr>
            <p:ph type="title"/>
          </p:nvPr>
        </p:nvSpPr>
        <p:spPr/>
        <p:txBody>
          <a:bodyPr/>
          <a:lstStyle/>
          <a:p>
            <a:pPr algn="ctr"/>
            <a:r>
              <a:rPr lang="en-US" b="1" dirty="0">
                <a:solidFill>
                  <a:srgbClr val="FFFF00"/>
                </a:solidFill>
              </a:rPr>
              <a:t>So how can a small church grow into </a:t>
            </a:r>
            <a:br>
              <a:rPr lang="en-US" b="1" dirty="0">
                <a:solidFill>
                  <a:srgbClr val="FFFF00"/>
                </a:solidFill>
              </a:rPr>
            </a:br>
            <a:r>
              <a:rPr lang="en-US" b="1" dirty="0">
                <a:solidFill>
                  <a:srgbClr val="FFFF00"/>
                </a:solidFill>
              </a:rPr>
              <a:t>a big church? </a:t>
            </a:r>
            <a:endParaRPr lang="en-US" b="1" dirty="0"/>
          </a:p>
        </p:txBody>
      </p:sp>
      <p:sp>
        <p:nvSpPr>
          <p:cNvPr id="3" name="Content Placeholder 2">
            <a:extLst>
              <a:ext uri="{FF2B5EF4-FFF2-40B4-BE49-F238E27FC236}">
                <a16:creationId xmlns:a16="http://schemas.microsoft.com/office/drawing/2014/main" id="{47B8A884-4EB7-FB6D-3C85-5029BF2BE720}"/>
              </a:ext>
            </a:extLst>
          </p:cNvPr>
          <p:cNvSpPr>
            <a:spLocks noGrp="1"/>
          </p:cNvSpPr>
          <p:nvPr>
            <p:ph idx="1"/>
          </p:nvPr>
        </p:nvSpPr>
        <p:spPr/>
        <p:txBody>
          <a:bodyPr/>
          <a:lstStyle/>
          <a:p>
            <a:pPr marL="0" indent="0">
              <a:buNone/>
            </a:pPr>
            <a:r>
              <a:rPr lang="en-US" sz="3600" b="1" dirty="0">
                <a:solidFill>
                  <a:srgbClr val="FFFF00"/>
                </a:solidFill>
              </a:rPr>
              <a:t>This question lies at the center of the small church problem. The answer is found in three apparent contradictions, yet for most small churches, the same four answers should be given regardless of their apparent discrepancies. This small church has grown. This small church can't grow. This church could give up its smallness and change into a larger congregation.</a:t>
            </a:r>
          </a:p>
          <a:p>
            <a:endParaRPr lang="en-US" dirty="0"/>
          </a:p>
        </p:txBody>
      </p:sp>
    </p:spTree>
    <p:extLst>
      <p:ext uri="{BB962C8B-B14F-4D97-AF65-F5344CB8AC3E}">
        <p14:creationId xmlns:p14="http://schemas.microsoft.com/office/powerpoint/2010/main" val="29731636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F22178-9D08-AE83-B539-AA398A73772F}"/>
              </a:ext>
            </a:extLst>
          </p:cNvPr>
          <p:cNvSpPr>
            <a:spLocks noGrp="1"/>
          </p:cNvSpPr>
          <p:nvPr>
            <p:ph type="title"/>
          </p:nvPr>
        </p:nvSpPr>
        <p:spPr>
          <a:xfrm>
            <a:off x="207580" y="279346"/>
            <a:ext cx="10515600" cy="1325563"/>
          </a:xfrm>
        </p:spPr>
        <p:txBody>
          <a:bodyPr>
            <a:normAutofit fontScale="90000"/>
          </a:bodyPr>
          <a:lstStyle/>
          <a:p>
            <a:pPr algn="ctr"/>
            <a:r>
              <a:rPr lang="en-US" altLang="en-US" sz="4800" b="1" dirty="0">
                <a:solidFill>
                  <a:srgbClr val="FFFF00"/>
                </a:solidFill>
              </a:rPr>
              <a:t>Fifteen Common Barriers in the </a:t>
            </a:r>
            <a:br>
              <a:rPr lang="en-US" altLang="en-US" sz="4800" b="1" dirty="0">
                <a:solidFill>
                  <a:srgbClr val="FFFF00"/>
                </a:solidFill>
              </a:rPr>
            </a:br>
            <a:r>
              <a:rPr lang="en-US" altLang="en-US" sz="4800" b="1" dirty="0">
                <a:solidFill>
                  <a:srgbClr val="FFFF00"/>
                </a:solidFill>
              </a:rPr>
              <a:t>125 Participant Church</a:t>
            </a:r>
            <a:endParaRPr lang="en-US" sz="4800" dirty="0"/>
          </a:p>
        </p:txBody>
      </p:sp>
      <p:sp>
        <p:nvSpPr>
          <p:cNvPr id="3" name="Content Placeholder 2">
            <a:extLst>
              <a:ext uri="{FF2B5EF4-FFF2-40B4-BE49-F238E27FC236}">
                <a16:creationId xmlns:a16="http://schemas.microsoft.com/office/drawing/2014/main" id="{A3CF1D15-01A4-A59D-DB59-8246208D5C28}"/>
              </a:ext>
            </a:extLst>
          </p:cNvPr>
          <p:cNvSpPr>
            <a:spLocks noGrp="1"/>
          </p:cNvSpPr>
          <p:nvPr>
            <p:ph idx="1"/>
          </p:nvPr>
        </p:nvSpPr>
        <p:spPr>
          <a:xfrm>
            <a:off x="504497" y="1825625"/>
            <a:ext cx="11146220" cy="4811658"/>
          </a:xfrm>
        </p:spPr>
        <p:txBody>
          <a:bodyPr>
            <a:normAutofit lnSpcReduction="10000"/>
          </a:bodyPr>
          <a:lstStyle/>
          <a:p>
            <a:pPr marL="0" indent="0">
              <a:buNone/>
            </a:pPr>
            <a:r>
              <a:rPr lang="en-US" b="1" dirty="0">
                <a:solidFill>
                  <a:srgbClr val="FFFF00"/>
                </a:solidFill>
                <a:effectLst/>
                <a:latin typeface="Calibri" panose="020F0502020204030204" pitchFamily="34" charset="0"/>
              </a:rPr>
              <a:t>Remember, we should not ask, “What will make our church grow?” Rather, we should ask, “What is keeping our church from growing.” God brings growth automatically when living things are healthy. He just waits on us to remove the barriers. The task of leadership is to find the barriers and then remove them. </a:t>
            </a:r>
            <a:endParaRPr lang="en-US" b="1" dirty="0">
              <a:solidFill>
                <a:srgbClr val="FFFF00"/>
              </a:solidFill>
            </a:endParaRPr>
          </a:p>
          <a:p>
            <a:pPr marL="0" indent="0">
              <a:buNone/>
            </a:pPr>
            <a:r>
              <a:rPr lang="en-US" b="1" dirty="0">
                <a:solidFill>
                  <a:srgbClr val="FF0000"/>
                </a:solidFill>
                <a:effectLst/>
                <a:latin typeface="Calibri,Bold"/>
              </a:rPr>
              <a:t>1. Members don’t bring friends to church. </a:t>
            </a:r>
            <a:r>
              <a:rPr lang="en-US" b="1" dirty="0">
                <a:solidFill>
                  <a:srgbClr val="FFFF00"/>
                </a:solidFill>
                <a:effectLst/>
                <a:latin typeface="Calibri" panose="020F0502020204030204" pitchFamily="34" charset="0"/>
              </a:rPr>
              <a:t>You can’t grow until you have visitors. But members think that visitors looking for us will find us through other means. Members are instinctively embarrassed that the services are not designed for their seeking friends. They feel that the church is designed to meet their needs but not their neighbor’s needs; so they don’t bring them. We must design something that the members can’t wait to bring their friends to. Evaluate every Sunday service on a weekly basis – viewing it through the eyes of a visitor. </a:t>
            </a:r>
            <a:endParaRPr lang="en-US" b="1" dirty="0">
              <a:solidFill>
                <a:srgbClr val="FFFF00"/>
              </a:solidFill>
            </a:endParaRPr>
          </a:p>
          <a:p>
            <a:endParaRPr lang="en-US" dirty="0"/>
          </a:p>
        </p:txBody>
      </p:sp>
      <p:pic>
        <p:nvPicPr>
          <p:cNvPr id="4098" name="Picture 2">
            <a:extLst>
              <a:ext uri="{FF2B5EF4-FFF2-40B4-BE49-F238E27FC236}">
                <a16:creationId xmlns:a16="http://schemas.microsoft.com/office/drawing/2014/main" id="{12C795E8-8650-A74E-EDF3-06C9F931EA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71623" y="488490"/>
            <a:ext cx="1860698" cy="11164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18402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F22178-9D08-AE83-B539-AA398A73772F}"/>
              </a:ext>
            </a:extLst>
          </p:cNvPr>
          <p:cNvSpPr>
            <a:spLocks noGrp="1"/>
          </p:cNvSpPr>
          <p:nvPr>
            <p:ph type="title"/>
          </p:nvPr>
        </p:nvSpPr>
        <p:spPr>
          <a:xfrm>
            <a:off x="838200" y="18255"/>
            <a:ext cx="10515600" cy="1325563"/>
          </a:xfrm>
        </p:spPr>
        <p:txBody>
          <a:bodyPr>
            <a:normAutofit fontScale="90000"/>
          </a:bodyPr>
          <a:lstStyle/>
          <a:p>
            <a:pPr algn="ctr"/>
            <a:r>
              <a:rPr lang="en-US" altLang="en-US" sz="4800" b="1" dirty="0">
                <a:solidFill>
                  <a:srgbClr val="FFFF00"/>
                </a:solidFill>
              </a:rPr>
              <a:t>Fifteen Common Barriers in the </a:t>
            </a:r>
            <a:br>
              <a:rPr lang="en-US" altLang="en-US" sz="4800" b="1" dirty="0">
                <a:solidFill>
                  <a:srgbClr val="FFFF00"/>
                </a:solidFill>
              </a:rPr>
            </a:br>
            <a:r>
              <a:rPr lang="en-US" altLang="en-US" sz="4800" b="1" dirty="0">
                <a:solidFill>
                  <a:srgbClr val="FFFF00"/>
                </a:solidFill>
              </a:rPr>
              <a:t>125 Participant Church</a:t>
            </a:r>
            <a:endParaRPr lang="en-US" sz="4800" dirty="0"/>
          </a:p>
        </p:txBody>
      </p:sp>
      <p:sp>
        <p:nvSpPr>
          <p:cNvPr id="3" name="Content Placeholder 2">
            <a:extLst>
              <a:ext uri="{FF2B5EF4-FFF2-40B4-BE49-F238E27FC236}">
                <a16:creationId xmlns:a16="http://schemas.microsoft.com/office/drawing/2014/main" id="{A3CF1D15-01A4-A59D-DB59-8246208D5C28}"/>
              </a:ext>
            </a:extLst>
          </p:cNvPr>
          <p:cNvSpPr>
            <a:spLocks noGrp="1"/>
          </p:cNvSpPr>
          <p:nvPr>
            <p:ph idx="1"/>
          </p:nvPr>
        </p:nvSpPr>
        <p:spPr>
          <a:xfrm>
            <a:off x="441433" y="1343817"/>
            <a:ext cx="11209283" cy="5495927"/>
          </a:xfrm>
        </p:spPr>
        <p:txBody>
          <a:bodyPr>
            <a:normAutofit lnSpcReduction="10000"/>
          </a:bodyPr>
          <a:lstStyle/>
          <a:p>
            <a:pPr marL="0" indent="0">
              <a:buNone/>
            </a:pPr>
            <a:r>
              <a:rPr lang="en-US" sz="2000" b="1" dirty="0">
                <a:solidFill>
                  <a:srgbClr val="FF0000"/>
                </a:solidFill>
                <a:effectLst/>
                <a:latin typeface="Calibri,Bold"/>
              </a:rPr>
              <a:t>2. People fear that growth will ruin their fellowship; they won’t know everyone. </a:t>
            </a:r>
            <a:r>
              <a:rPr lang="en-US" sz="2000" b="1" dirty="0">
                <a:solidFill>
                  <a:srgbClr val="FFFF00"/>
                </a:solidFill>
                <a:effectLst/>
                <a:latin typeface="Calibri" panose="020F0502020204030204" pitchFamily="34" charset="0"/>
              </a:rPr>
              <a:t>If that’s the case, we will never grow beyond 200 because after that, it’s impossible to know everyone. Since the average person knows 67 people, then it is imperative to get them involved in a ministry with others of like calling and get them involved in a small group. Churches that grow must first decide to grow – it really begins with desire. Get committed to growth. </a:t>
            </a:r>
            <a:endParaRPr lang="en-US" sz="2000" b="1" dirty="0">
              <a:solidFill>
                <a:srgbClr val="FFFF00"/>
              </a:solidFill>
            </a:endParaRPr>
          </a:p>
          <a:p>
            <a:pPr marL="0" indent="0">
              <a:buNone/>
            </a:pPr>
            <a:r>
              <a:rPr lang="en-US" sz="2000" b="1" dirty="0">
                <a:solidFill>
                  <a:srgbClr val="FF0000"/>
                </a:solidFill>
                <a:effectLst/>
                <a:latin typeface="Calibri,Bold"/>
              </a:rPr>
              <a:t>3. Being driven by tradition. </a:t>
            </a:r>
            <a:r>
              <a:rPr lang="en-US" sz="2000" b="1" dirty="0">
                <a:solidFill>
                  <a:srgbClr val="FFFF00"/>
                </a:solidFill>
                <a:effectLst/>
                <a:latin typeface="Calibri" panose="020F0502020204030204" pitchFamily="34" charset="0"/>
              </a:rPr>
              <a:t>Traditions are not necessarily bad; we make things repetitive because they work. We don’t automatically throw it out because it’s not new, we just don’t automatically accept it either. It’s dangerous when we make methods sacred. It’s also dangerous when we forget WHY we do things. When the horse is dead, dismount. Let dead programs die. Life support systems are very expensive. Business as usual is just not working. We’re getting behind and must change. There are more live births each year than spiritual births. We’re losing ground on the Great Commission. We must not be afraid of change! Moses lost his right to lead when he refused to change. The first time his people needed water in the wilderness, God said to strike the rock. But the next time they needed water, God changed and said to only speak to the rock. Moses couldn’t flow with the change, and lost out. He said, “We’ve never done it that way before.” Confronting the barrier of traditionalism was Jesus’ greatest challenge. We must always ask, “Is this fulfilling its purpose?” Once a year, review each program and do one of three things: re-affirm, refine, or replace. The hardest thing to change is what’s working. But if we want more maximized results, we have to change it before it stops working. (Like pruning rose bushes; pruning takes place before all the roses have died.) We cannot use yesterday’s tools in today’s ministry to meet tomorrow’s challenge. </a:t>
            </a:r>
            <a:endParaRPr lang="en-US" sz="2000" b="1" dirty="0">
              <a:solidFill>
                <a:srgbClr val="FFFF00"/>
              </a:solidFill>
            </a:endParaRPr>
          </a:p>
          <a:p>
            <a:pPr marL="0" indent="0">
              <a:buNone/>
            </a:pPr>
            <a:endParaRPr lang="en-US" dirty="0"/>
          </a:p>
        </p:txBody>
      </p:sp>
    </p:spTree>
    <p:extLst>
      <p:ext uri="{BB962C8B-B14F-4D97-AF65-F5344CB8AC3E}">
        <p14:creationId xmlns:p14="http://schemas.microsoft.com/office/powerpoint/2010/main" val="22878974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F22178-9D08-AE83-B539-AA398A73772F}"/>
              </a:ext>
            </a:extLst>
          </p:cNvPr>
          <p:cNvSpPr>
            <a:spLocks noGrp="1"/>
          </p:cNvSpPr>
          <p:nvPr>
            <p:ph type="title"/>
          </p:nvPr>
        </p:nvSpPr>
        <p:spPr>
          <a:xfrm>
            <a:off x="980090" y="0"/>
            <a:ext cx="10515600" cy="1325563"/>
          </a:xfrm>
        </p:spPr>
        <p:txBody>
          <a:bodyPr>
            <a:normAutofit fontScale="90000"/>
          </a:bodyPr>
          <a:lstStyle/>
          <a:p>
            <a:pPr algn="ctr"/>
            <a:r>
              <a:rPr lang="en-US" altLang="en-US" sz="4800" b="1" dirty="0">
                <a:solidFill>
                  <a:srgbClr val="FFFF00"/>
                </a:solidFill>
              </a:rPr>
              <a:t>Fifteen Common Barriers in the </a:t>
            </a:r>
            <a:br>
              <a:rPr lang="en-US" altLang="en-US" sz="4800" b="1" dirty="0">
                <a:solidFill>
                  <a:srgbClr val="FFFF00"/>
                </a:solidFill>
              </a:rPr>
            </a:br>
            <a:r>
              <a:rPr lang="en-US" altLang="en-US" sz="4800" b="1" dirty="0">
                <a:solidFill>
                  <a:srgbClr val="FFFF00"/>
                </a:solidFill>
              </a:rPr>
              <a:t>125 Participant Church</a:t>
            </a:r>
            <a:endParaRPr lang="en-US" sz="4800" dirty="0"/>
          </a:p>
        </p:txBody>
      </p:sp>
      <p:sp>
        <p:nvSpPr>
          <p:cNvPr id="3" name="Content Placeholder 2">
            <a:extLst>
              <a:ext uri="{FF2B5EF4-FFF2-40B4-BE49-F238E27FC236}">
                <a16:creationId xmlns:a16="http://schemas.microsoft.com/office/drawing/2014/main" id="{A3CF1D15-01A4-A59D-DB59-8246208D5C28}"/>
              </a:ext>
            </a:extLst>
          </p:cNvPr>
          <p:cNvSpPr>
            <a:spLocks noGrp="1"/>
          </p:cNvSpPr>
          <p:nvPr>
            <p:ph idx="1"/>
          </p:nvPr>
        </p:nvSpPr>
        <p:spPr>
          <a:xfrm>
            <a:off x="838200" y="1466194"/>
            <a:ext cx="10515600" cy="5186854"/>
          </a:xfrm>
        </p:spPr>
        <p:txBody>
          <a:bodyPr>
            <a:normAutofit fontScale="92500"/>
          </a:bodyPr>
          <a:lstStyle/>
          <a:p>
            <a:pPr marL="0" indent="0">
              <a:buNone/>
            </a:pPr>
            <a:r>
              <a:rPr lang="en-US" b="1" dirty="0">
                <a:solidFill>
                  <a:srgbClr val="FF0000"/>
                </a:solidFill>
              </a:rPr>
              <a:t>4. Trying to appeal to everybody. </a:t>
            </a:r>
            <a:r>
              <a:rPr lang="en-US" b="1" dirty="0">
                <a:solidFill>
                  <a:srgbClr val="FFFF00"/>
                </a:solidFill>
              </a:rPr>
              <a:t>We must define our target, then accept the fact that not everyone in the community will connect to our church. McDonald’s knows they won’t appeal to those wanting Chinese food. </a:t>
            </a:r>
          </a:p>
          <a:p>
            <a:pPr marL="0" indent="0">
              <a:buNone/>
            </a:pPr>
            <a:r>
              <a:rPr lang="en-US" b="1" dirty="0">
                <a:solidFill>
                  <a:srgbClr val="FF0000"/>
                </a:solidFill>
              </a:rPr>
              <a:t>5. Being program-oriented rather than process-oriented. </a:t>
            </a:r>
            <a:r>
              <a:rPr lang="en-US" b="1" dirty="0">
                <a:solidFill>
                  <a:srgbClr val="FFFF00"/>
                </a:solidFill>
              </a:rPr>
              <a:t>We have a growth process much like a tree – getting people rooted in their faith, developing the disciplines for spiritual maturity, and discovering their purpose for fruit productivity. Programs become outdated, expensive to run, ineffective, exhausting to volunteers, and unfamiliar to guests. </a:t>
            </a:r>
          </a:p>
          <a:p>
            <a:pPr marL="0" indent="0">
              <a:buNone/>
            </a:pPr>
            <a:r>
              <a:rPr lang="en-US" b="1" dirty="0">
                <a:solidFill>
                  <a:srgbClr val="FF0000"/>
                </a:solidFill>
              </a:rPr>
              <a:t>6. Emphasizing meetings rather than ministry. </a:t>
            </a:r>
            <a:r>
              <a:rPr lang="en-US" b="1" dirty="0">
                <a:solidFill>
                  <a:srgbClr val="FFFF00"/>
                </a:solidFill>
              </a:rPr>
              <a:t>You know that you are askew when your #1 measurement for health is attendance – counting noses instead of the lives being transformed. Meeting-orientation makes people passive spectators and leaves no time for ministry. We don’t need more meetings; we have to meet more needs. </a:t>
            </a:r>
          </a:p>
          <a:p>
            <a:pPr marL="0" indent="0">
              <a:buNone/>
            </a:pPr>
            <a:endParaRPr lang="en-US" dirty="0"/>
          </a:p>
        </p:txBody>
      </p:sp>
    </p:spTree>
    <p:extLst>
      <p:ext uri="{BB962C8B-B14F-4D97-AF65-F5344CB8AC3E}">
        <p14:creationId xmlns:p14="http://schemas.microsoft.com/office/powerpoint/2010/main" val="5364843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F22178-9D08-AE83-B539-AA398A73772F}"/>
              </a:ext>
            </a:extLst>
          </p:cNvPr>
          <p:cNvSpPr>
            <a:spLocks noGrp="1"/>
          </p:cNvSpPr>
          <p:nvPr>
            <p:ph type="title"/>
          </p:nvPr>
        </p:nvSpPr>
        <p:spPr/>
        <p:txBody>
          <a:bodyPr>
            <a:normAutofit fontScale="90000"/>
          </a:bodyPr>
          <a:lstStyle/>
          <a:p>
            <a:pPr algn="ctr"/>
            <a:r>
              <a:rPr lang="en-US" altLang="en-US" sz="4800" b="1" dirty="0">
                <a:solidFill>
                  <a:srgbClr val="FFFF00"/>
                </a:solidFill>
              </a:rPr>
              <a:t>Fifteen Common Barriers in the </a:t>
            </a:r>
            <a:br>
              <a:rPr lang="en-US" altLang="en-US" sz="4800" b="1" dirty="0">
                <a:solidFill>
                  <a:srgbClr val="FFFF00"/>
                </a:solidFill>
              </a:rPr>
            </a:br>
            <a:r>
              <a:rPr lang="en-US" altLang="en-US" sz="4800" b="1" dirty="0">
                <a:solidFill>
                  <a:srgbClr val="FFFF00"/>
                </a:solidFill>
              </a:rPr>
              <a:t>125 Participant Church</a:t>
            </a:r>
            <a:endParaRPr lang="en-US" sz="4800" dirty="0"/>
          </a:p>
        </p:txBody>
      </p:sp>
      <p:sp>
        <p:nvSpPr>
          <p:cNvPr id="3" name="Content Placeholder 2">
            <a:extLst>
              <a:ext uri="{FF2B5EF4-FFF2-40B4-BE49-F238E27FC236}">
                <a16:creationId xmlns:a16="http://schemas.microsoft.com/office/drawing/2014/main" id="{A3CF1D15-01A4-A59D-DB59-8246208D5C28}"/>
              </a:ext>
            </a:extLst>
          </p:cNvPr>
          <p:cNvSpPr>
            <a:spLocks noGrp="1"/>
          </p:cNvSpPr>
          <p:nvPr>
            <p:ph idx="1"/>
          </p:nvPr>
        </p:nvSpPr>
        <p:spPr/>
        <p:txBody>
          <a:bodyPr/>
          <a:lstStyle/>
          <a:p>
            <a:pPr marL="0" indent="0">
              <a:buNone/>
            </a:pPr>
            <a:r>
              <a:rPr lang="en-US" b="1" dirty="0">
                <a:solidFill>
                  <a:srgbClr val="FF0000"/>
                </a:solidFill>
                <a:effectLst/>
                <a:latin typeface="Calibri,Bold"/>
              </a:rPr>
              <a:t>7. Teaching without application. </a:t>
            </a:r>
            <a:r>
              <a:rPr lang="en-US" b="1" dirty="0">
                <a:solidFill>
                  <a:srgbClr val="FFFF00"/>
                </a:solidFill>
                <a:effectLst/>
                <a:latin typeface="Calibri" panose="020F0502020204030204" pitchFamily="34" charset="0"/>
              </a:rPr>
              <a:t>Preaching that merely informs but does not transform will stifle a church. The antidote is behavioral preaching – preaching that focuses on obedience. Be doers, not just hearers only. Acts 2 gave us the perfect outline: At the beginning, people said, “What does this mean?” and at the end, the people said, “What must we do?” </a:t>
            </a:r>
            <a:endParaRPr lang="en-US" b="1" dirty="0">
              <a:solidFill>
                <a:srgbClr val="FFFF00"/>
              </a:solidFill>
            </a:endParaRPr>
          </a:p>
          <a:p>
            <a:pPr marL="0" indent="0">
              <a:buNone/>
            </a:pPr>
            <a:r>
              <a:rPr lang="en-US" b="1" dirty="0">
                <a:solidFill>
                  <a:srgbClr val="FF0000"/>
                </a:solidFill>
                <a:effectLst/>
                <a:latin typeface="Calibri,Bold"/>
              </a:rPr>
              <a:t>8. People don’t trust their leaders. </a:t>
            </a:r>
            <a:r>
              <a:rPr lang="en-US" b="1" dirty="0">
                <a:solidFill>
                  <a:srgbClr val="FFFF00"/>
                </a:solidFill>
                <a:effectLst/>
                <a:latin typeface="Calibri" panose="020F0502020204030204" pitchFamily="34" charset="0"/>
              </a:rPr>
              <a:t>Build credibility and earn the right to lead. Gather honest advisors around you because there is wisdom in a multitude of counselors. </a:t>
            </a:r>
            <a:endParaRPr lang="en-US" b="1" dirty="0">
              <a:solidFill>
                <a:srgbClr val="FFFF00"/>
              </a:solidFill>
            </a:endParaRPr>
          </a:p>
          <a:p>
            <a:pPr marL="0" indent="0">
              <a:buNone/>
            </a:pPr>
            <a:endParaRPr lang="en-US" dirty="0"/>
          </a:p>
        </p:txBody>
      </p:sp>
    </p:spTree>
    <p:extLst>
      <p:ext uri="{BB962C8B-B14F-4D97-AF65-F5344CB8AC3E}">
        <p14:creationId xmlns:p14="http://schemas.microsoft.com/office/powerpoint/2010/main" val="14587477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F22178-9D08-AE83-B539-AA398A73772F}"/>
              </a:ext>
            </a:extLst>
          </p:cNvPr>
          <p:cNvSpPr>
            <a:spLocks noGrp="1"/>
          </p:cNvSpPr>
          <p:nvPr>
            <p:ph type="title"/>
          </p:nvPr>
        </p:nvSpPr>
        <p:spPr/>
        <p:txBody>
          <a:bodyPr>
            <a:normAutofit fontScale="90000"/>
          </a:bodyPr>
          <a:lstStyle/>
          <a:p>
            <a:pPr algn="ctr"/>
            <a:r>
              <a:rPr lang="en-US" altLang="en-US" sz="4800" b="1" dirty="0">
                <a:solidFill>
                  <a:srgbClr val="FFFF00"/>
                </a:solidFill>
              </a:rPr>
              <a:t>Fifteen Common Barriers in the </a:t>
            </a:r>
            <a:br>
              <a:rPr lang="en-US" altLang="en-US" sz="4800" b="1" dirty="0">
                <a:solidFill>
                  <a:srgbClr val="FFFF00"/>
                </a:solidFill>
              </a:rPr>
            </a:br>
            <a:r>
              <a:rPr lang="en-US" altLang="en-US" sz="4800" b="1" dirty="0">
                <a:solidFill>
                  <a:srgbClr val="FFFF00"/>
                </a:solidFill>
              </a:rPr>
              <a:t>125 Participant Church</a:t>
            </a:r>
            <a:endParaRPr lang="en-US" sz="4800" dirty="0"/>
          </a:p>
        </p:txBody>
      </p:sp>
      <p:sp>
        <p:nvSpPr>
          <p:cNvPr id="3" name="Content Placeholder 2">
            <a:extLst>
              <a:ext uri="{FF2B5EF4-FFF2-40B4-BE49-F238E27FC236}">
                <a16:creationId xmlns:a16="http://schemas.microsoft.com/office/drawing/2014/main" id="{A3CF1D15-01A4-A59D-DB59-8246208D5C28}"/>
              </a:ext>
            </a:extLst>
          </p:cNvPr>
          <p:cNvSpPr>
            <a:spLocks noGrp="1"/>
          </p:cNvSpPr>
          <p:nvPr>
            <p:ph idx="1"/>
          </p:nvPr>
        </p:nvSpPr>
        <p:spPr>
          <a:xfrm>
            <a:off x="838200" y="1825624"/>
            <a:ext cx="10515600" cy="4827423"/>
          </a:xfrm>
        </p:spPr>
        <p:txBody>
          <a:bodyPr>
            <a:normAutofit fontScale="85000" lnSpcReduction="20000"/>
          </a:bodyPr>
          <a:lstStyle/>
          <a:p>
            <a:pPr marL="0" indent="0">
              <a:buNone/>
            </a:pPr>
            <a:r>
              <a:rPr lang="en-US" sz="3200" b="1" dirty="0">
                <a:solidFill>
                  <a:srgbClr val="FF0000"/>
                </a:solidFill>
                <a:effectLst/>
                <a:latin typeface="Calibri,Bold"/>
              </a:rPr>
              <a:t>9.Legalism. </a:t>
            </a:r>
            <a:r>
              <a:rPr lang="en-US" sz="3200" b="1" dirty="0">
                <a:solidFill>
                  <a:srgbClr val="FFFF00"/>
                </a:solidFill>
                <a:effectLst/>
                <a:latin typeface="Calibri" panose="020F0502020204030204" pitchFamily="34" charset="0"/>
              </a:rPr>
              <a:t>Many churches are more interested in keeping rules than winning people to Christ. We must build a climate of acceptance. Start where people are and engage them on their slow journey of faith. </a:t>
            </a:r>
            <a:endParaRPr lang="en-US" sz="3200" b="1" dirty="0">
              <a:solidFill>
                <a:srgbClr val="FFFF00"/>
              </a:solidFill>
            </a:endParaRPr>
          </a:p>
          <a:p>
            <a:pPr marL="0" indent="0">
              <a:buNone/>
            </a:pPr>
            <a:r>
              <a:rPr lang="en-US" sz="3200" b="1" dirty="0">
                <a:solidFill>
                  <a:srgbClr val="FF0000"/>
                </a:solidFill>
                <a:effectLst/>
                <a:latin typeface="Calibri,Bold"/>
              </a:rPr>
              <a:t>10. Structured for control rather than for growth.</a:t>
            </a:r>
            <a:r>
              <a:rPr lang="en-US" sz="3200" b="1" dirty="0">
                <a:solidFill>
                  <a:srgbClr val="FFFF00"/>
                </a:solidFill>
                <a:effectLst/>
                <a:latin typeface="Calibri,Bold"/>
              </a:rPr>
              <a:t> </a:t>
            </a:r>
            <a:r>
              <a:rPr lang="en-US" sz="3200" b="1" dirty="0">
                <a:solidFill>
                  <a:srgbClr val="FFFF00"/>
                </a:solidFill>
                <a:effectLst/>
                <a:latin typeface="Calibri" panose="020F0502020204030204" pitchFamily="34" charset="0"/>
              </a:rPr>
              <a:t>Too many churches are over-structured. Keep the structure simple. Empower others to make decisions regarding their area of ministry. The pastor must deliberately change his role from being the sole source of ministry to releasing others to minister and make decisions; otherwise, he becomes the bottleneck. There is a limit to how many people can be shepherded by one individual. </a:t>
            </a:r>
            <a:endParaRPr lang="en-US" sz="3200" b="1" dirty="0">
              <a:solidFill>
                <a:srgbClr val="FFFF00"/>
              </a:solidFill>
            </a:endParaRPr>
          </a:p>
          <a:p>
            <a:pPr marL="0" indent="0">
              <a:buNone/>
            </a:pPr>
            <a:r>
              <a:rPr lang="en-US" sz="3200" b="1" dirty="0">
                <a:solidFill>
                  <a:srgbClr val="FF0000"/>
                </a:solidFill>
                <a:effectLst/>
                <a:latin typeface="Calibri,Bold"/>
              </a:rPr>
              <a:t>11. One Service.</a:t>
            </a:r>
            <a:r>
              <a:rPr lang="en-US" sz="3200" b="1" dirty="0">
                <a:solidFill>
                  <a:srgbClr val="FFFF00"/>
                </a:solidFill>
                <a:effectLst/>
                <a:latin typeface="Calibri,Bold"/>
              </a:rPr>
              <a:t> </a:t>
            </a:r>
            <a:r>
              <a:rPr lang="en-US" sz="3200" b="1" dirty="0">
                <a:solidFill>
                  <a:srgbClr val="FFFF00"/>
                </a:solidFill>
                <a:effectLst/>
                <a:latin typeface="Calibri" panose="020F0502020204030204" pitchFamily="34" charset="0"/>
              </a:rPr>
              <a:t>By starting multiple services, even before another one is really needed, we give more people opportunities to connect and get involved. It’s like putting more hooks in the water. Secret: Only pastors really like large church services! </a:t>
            </a:r>
            <a:endParaRPr lang="en-US" sz="3200" b="1" dirty="0">
              <a:solidFill>
                <a:srgbClr val="FFFF00"/>
              </a:solidFill>
            </a:endParaRPr>
          </a:p>
          <a:p>
            <a:pPr marL="0" indent="0">
              <a:buNone/>
            </a:pPr>
            <a:endParaRPr lang="en-US" dirty="0"/>
          </a:p>
        </p:txBody>
      </p:sp>
    </p:spTree>
    <p:extLst>
      <p:ext uri="{BB962C8B-B14F-4D97-AF65-F5344CB8AC3E}">
        <p14:creationId xmlns:p14="http://schemas.microsoft.com/office/powerpoint/2010/main" val="18408537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F22178-9D08-AE83-B539-AA398A73772F}"/>
              </a:ext>
            </a:extLst>
          </p:cNvPr>
          <p:cNvSpPr>
            <a:spLocks noGrp="1"/>
          </p:cNvSpPr>
          <p:nvPr>
            <p:ph type="title"/>
          </p:nvPr>
        </p:nvSpPr>
        <p:spPr/>
        <p:txBody>
          <a:bodyPr>
            <a:normAutofit fontScale="90000"/>
          </a:bodyPr>
          <a:lstStyle/>
          <a:p>
            <a:pPr algn="ctr"/>
            <a:r>
              <a:rPr lang="en-US" altLang="en-US" sz="4800" b="1" dirty="0">
                <a:solidFill>
                  <a:srgbClr val="FFFF00"/>
                </a:solidFill>
              </a:rPr>
              <a:t>Fifteen Common Barriers in the </a:t>
            </a:r>
            <a:br>
              <a:rPr lang="en-US" altLang="en-US" sz="4800" b="1" dirty="0">
                <a:solidFill>
                  <a:srgbClr val="FFFF00"/>
                </a:solidFill>
              </a:rPr>
            </a:br>
            <a:r>
              <a:rPr lang="en-US" altLang="en-US" sz="4800" b="1" dirty="0">
                <a:solidFill>
                  <a:srgbClr val="FFFF00"/>
                </a:solidFill>
              </a:rPr>
              <a:t>125 Participant Church</a:t>
            </a:r>
            <a:endParaRPr lang="en-US" sz="4800" dirty="0"/>
          </a:p>
        </p:txBody>
      </p:sp>
      <p:sp>
        <p:nvSpPr>
          <p:cNvPr id="3" name="Content Placeholder 2">
            <a:extLst>
              <a:ext uri="{FF2B5EF4-FFF2-40B4-BE49-F238E27FC236}">
                <a16:creationId xmlns:a16="http://schemas.microsoft.com/office/drawing/2014/main" id="{A3CF1D15-01A4-A59D-DB59-8246208D5C28}"/>
              </a:ext>
            </a:extLst>
          </p:cNvPr>
          <p:cNvSpPr>
            <a:spLocks noGrp="1"/>
          </p:cNvSpPr>
          <p:nvPr>
            <p:ph idx="1"/>
          </p:nvPr>
        </p:nvSpPr>
        <p:spPr/>
        <p:txBody>
          <a:bodyPr>
            <a:normAutofit fontScale="92500" lnSpcReduction="10000"/>
          </a:bodyPr>
          <a:lstStyle/>
          <a:p>
            <a:pPr marL="0" indent="0">
              <a:buNone/>
            </a:pPr>
            <a:r>
              <a:rPr lang="en-US" b="1" dirty="0">
                <a:solidFill>
                  <a:srgbClr val="FF0000"/>
                </a:solidFill>
                <a:effectLst/>
                <a:latin typeface="Calibri,Bold"/>
              </a:rPr>
              <a:t>12. Small Staff.</a:t>
            </a:r>
            <a:r>
              <a:rPr lang="en-US" b="1" dirty="0">
                <a:solidFill>
                  <a:srgbClr val="FFFF00"/>
                </a:solidFill>
                <a:effectLst/>
                <a:latin typeface="Calibri,Bold"/>
              </a:rPr>
              <a:t> </a:t>
            </a:r>
            <a:r>
              <a:rPr lang="en-US" b="1" dirty="0">
                <a:solidFill>
                  <a:srgbClr val="FFFF00"/>
                </a:solidFill>
                <a:effectLst/>
                <a:latin typeface="Calibri" panose="020F0502020204030204" pitchFamily="34" charset="0"/>
              </a:rPr>
              <a:t>Good staff members pay for themselves. If we wait until we can afford them, we might wait a long time. If they join us, those additional folks with whom they connect will support them with their giving. Always be prepared to hire another staff member to take you to the next attendance level. Continue to acquire those who can specialize in one particular area very well – worship, children, hospitality, administration, etc. </a:t>
            </a:r>
            <a:endParaRPr lang="en-US" b="1" dirty="0">
              <a:solidFill>
                <a:srgbClr val="FFFF00"/>
              </a:solidFill>
            </a:endParaRPr>
          </a:p>
          <a:p>
            <a:pPr marL="0" indent="0">
              <a:buNone/>
            </a:pPr>
            <a:r>
              <a:rPr lang="en-US" b="1" dirty="0">
                <a:solidFill>
                  <a:srgbClr val="FF0000"/>
                </a:solidFill>
                <a:effectLst/>
                <a:latin typeface="Calibri,Bold"/>
              </a:rPr>
              <a:t>13. Failure to Capitalize on Big Days. </a:t>
            </a:r>
            <a:r>
              <a:rPr lang="en-US" b="1" dirty="0">
                <a:solidFill>
                  <a:srgbClr val="FFFF00"/>
                </a:solidFill>
                <a:effectLst/>
                <a:latin typeface="Calibri" panose="020F0502020204030204" pitchFamily="34" charset="0"/>
              </a:rPr>
              <a:t>We must deliberately break attendance barriers on days when it is more likely others will come. Plan a big event on a special day and the numbers will go up. Perhaps the numbers will go back down afterwards, but not to the place prior to the event. Big holidays are an obvious time to concentrate on events. </a:t>
            </a:r>
            <a:endParaRPr lang="en-US" b="1" dirty="0">
              <a:solidFill>
                <a:srgbClr val="FFFF00"/>
              </a:solidFill>
            </a:endParaRPr>
          </a:p>
          <a:p>
            <a:pPr marL="0" indent="0">
              <a:buNone/>
            </a:pPr>
            <a:endParaRPr lang="en-US" dirty="0"/>
          </a:p>
        </p:txBody>
      </p:sp>
    </p:spTree>
    <p:extLst>
      <p:ext uri="{BB962C8B-B14F-4D97-AF65-F5344CB8AC3E}">
        <p14:creationId xmlns:p14="http://schemas.microsoft.com/office/powerpoint/2010/main" val="38448716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F22178-9D08-AE83-B539-AA398A73772F}"/>
              </a:ext>
            </a:extLst>
          </p:cNvPr>
          <p:cNvSpPr>
            <a:spLocks noGrp="1"/>
          </p:cNvSpPr>
          <p:nvPr>
            <p:ph type="title"/>
          </p:nvPr>
        </p:nvSpPr>
        <p:spPr/>
        <p:txBody>
          <a:bodyPr>
            <a:normAutofit fontScale="90000"/>
          </a:bodyPr>
          <a:lstStyle/>
          <a:p>
            <a:pPr algn="ctr"/>
            <a:r>
              <a:rPr lang="en-US" altLang="en-US" sz="4800" b="1" dirty="0">
                <a:solidFill>
                  <a:srgbClr val="FFFF00"/>
                </a:solidFill>
              </a:rPr>
              <a:t>Fifteen Common Barriers in the </a:t>
            </a:r>
            <a:br>
              <a:rPr lang="en-US" altLang="en-US" sz="4800" b="1" dirty="0">
                <a:solidFill>
                  <a:srgbClr val="FFFF00"/>
                </a:solidFill>
              </a:rPr>
            </a:br>
            <a:r>
              <a:rPr lang="en-US" altLang="en-US" sz="4800" b="1" dirty="0">
                <a:solidFill>
                  <a:srgbClr val="FFFF00"/>
                </a:solidFill>
              </a:rPr>
              <a:t>125 Participant Church</a:t>
            </a:r>
            <a:endParaRPr lang="en-US" sz="4800" dirty="0"/>
          </a:p>
        </p:txBody>
      </p:sp>
      <p:sp>
        <p:nvSpPr>
          <p:cNvPr id="3" name="Content Placeholder 2">
            <a:extLst>
              <a:ext uri="{FF2B5EF4-FFF2-40B4-BE49-F238E27FC236}">
                <a16:creationId xmlns:a16="http://schemas.microsoft.com/office/drawing/2014/main" id="{A3CF1D15-01A4-A59D-DB59-8246208D5C28}"/>
              </a:ext>
            </a:extLst>
          </p:cNvPr>
          <p:cNvSpPr>
            <a:spLocks noGrp="1"/>
          </p:cNvSpPr>
          <p:nvPr>
            <p:ph idx="1"/>
          </p:nvPr>
        </p:nvSpPr>
        <p:spPr>
          <a:xfrm>
            <a:off x="838200" y="1825625"/>
            <a:ext cx="10515600" cy="4667250"/>
          </a:xfrm>
        </p:spPr>
        <p:txBody>
          <a:bodyPr>
            <a:normAutofit fontScale="85000" lnSpcReduction="20000"/>
          </a:bodyPr>
          <a:lstStyle/>
          <a:p>
            <a:pPr marL="0" indent="0">
              <a:buNone/>
            </a:pPr>
            <a:r>
              <a:rPr lang="en-US" sz="3200" b="1" dirty="0">
                <a:solidFill>
                  <a:srgbClr val="FF0000"/>
                </a:solidFill>
                <a:effectLst/>
                <a:latin typeface="Calibri,Bold"/>
              </a:rPr>
              <a:t>14. No small groups. </a:t>
            </a:r>
            <a:r>
              <a:rPr lang="en-US" sz="3200" b="1" dirty="0">
                <a:solidFill>
                  <a:srgbClr val="FFFF00"/>
                </a:solidFill>
                <a:effectLst/>
                <a:latin typeface="Calibri" panose="020F0502020204030204" pitchFamily="34" charset="0"/>
              </a:rPr>
              <a:t>People with real needs tend to fall between the cracks and drift away from church when the source of care is centralized around the pastor’s office. Failure to feel cared for is a common complaint among churches that do not encourage small group participation. By intentionally training new leaders and encouraging everyone’s participation, creating a climate of cell multiplication, the body will become self-responsive – people ministering to one another’s needs out of relationship rather than being assigned by the church office. </a:t>
            </a:r>
            <a:endParaRPr lang="en-US" sz="3200" b="1" dirty="0">
              <a:solidFill>
                <a:srgbClr val="FFFF00"/>
              </a:solidFill>
            </a:endParaRPr>
          </a:p>
          <a:p>
            <a:pPr marL="0" indent="0">
              <a:buNone/>
            </a:pPr>
            <a:r>
              <a:rPr lang="en-US" sz="3200" b="1" dirty="0">
                <a:solidFill>
                  <a:srgbClr val="FF0000"/>
                </a:solidFill>
                <a:effectLst/>
                <a:latin typeface="Calibri,Bold"/>
              </a:rPr>
              <a:t>15. Remaining within the same facility</a:t>
            </a:r>
            <a:r>
              <a:rPr lang="en-US" sz="3200" b="1" dirty="0">
                <a:solidFill>
                  <a:srgbClr val="FFFF00"/>
                </a:solidFill>
                <a:effectLst/>
                <a:latin typeface="Calibri,Bold"/>
              </a:rPr>
              <a:t>. </a:t>
            </a:r>
            <a:r>
              <a:rPr lang="en-US" sz="3200" b="1" dirty="0">
                <a:solidFill>
                  <a:srgbClr val="FFFF00"/>
                </a:solidFill>
                <a:effectLst/>
                <a:latin typeface="Calibri" panose="020F0502020204030204" pitchFamily="34" charset="0"/>
              </a:rPr>
              <a:t>Project what your needs would be if God allowed you to reach the next level of attendance, then plan for it and move that direction. An over-crowded, or even a comfortably full, facility will plateau a church. But be sure the facility is multi-purpose. </a:t>
            </a:r>
            <a:endParaRPr lang="en-US" sz="3200" b="1" dirty="0">
              <a:solidFill>
                <a:srgbClr val="FFFF00"/>
              </a:solidFill>
            </a:endParaRPr>
          </a:p>
          <a:p>
            <a:pPr marL="0" indent="0">
              <a:buNone/>
            </a:pPr>
            <a:endParaRPr lang="en-US" dirty="0"/>
          </a:p>
        </p:txBody>
      </p:sp>
    </p:spTree>
    <p:extLst>
      <p:ext uri="{BB962C8B-B14F-4D97-AF65-F5344CB8AC3E}">
        <p14:creationId xmlns:p14="http://schemas.microsoft.com/office/powerpoint/2010/main" val="21482353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622DA5E-AB91-6F30-6212-D169EF41312D}"/>
              </a:ext>
            </a:extLst>
          </p:cNvPr>
          <p:cNvPicPr>
            <a:picLocks noChangeAspect="1"/>
          </p:cNvPicPr>
          <p:nvPr/>
        </p:nvPicPr>
        <p:blipFill>
          <a:blip r:embed="rId2"/>
          <a:stretch>
            <a:fillRect/>
          </a:stretch>
        </p:blipFill>
        <p:spPr>
          <a:xfrm>
            <a:off x="420976" y="0"/>
            <a:ext cx="2207172" cy="3496449"/>
          </a:xfrm>
          <a:prstGeom prst="rect">
            <a:avLst/>
          </a:prstGeom>
        </p:spPr>
      </p:pic>
      <p:pic>
        <p:nvPicPr>
          <p:cNvPr id="5" name="Picture 4">
            <a:extLst>
              <a:ext uri="{FF2B5EF4-FFF2-40B4-BE49-F238E27FC236}">
                <a16:creationId xmlns:a16="http://schemas.microsoft.com/office/drawing/2014/main" id="{BE086E21-BA60-E256-9927-DBAC8EC280C7}"/>
              </a:ext>
            </a:extLst>
          </p:cNvPr>
          <p:cNvPicPr>
            <a:picLocks noChangeAspect="1"/>
          </p:cNvPicPr>
          <p:nvPr/>
        </p:nvPicPr>
        <p:blipFill>
          <a:blip r:embed="rId3"/>
          <a:stretch>
            <a:fillRect/>
          </a:stretch>
        </p:blipFill>
        <p:spPr>
          <a:xfrm>
            <a:off x="2628148" y="-1"/>
            <a:ext cx="2317531" cy="3496449"/>
          </a:xfrm>
          <a:prstGeom prst="rect">
            <a:avLst/>
          </a:prstGeom>
        </p:spPr>
      </p:pic>
      <p:pic>
        <p:nvPicPr>
          <p:cNvPr id="1026" name="Picture 2" descr="Mighty: 7 Skills You Need to Move from Pandemic to Progress">
            <a:extLst>
              <a:ext uri="{FF2B5EF4-FFF2-40B4-BE49-F238E27FC236}">
                <a16:creationId xmlns:a16="http://schemas.microsoft.com/office/drawing/2014/main" id="{0AE6D592-0433-4BB9-C591-EB65C2653B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00596" y="0"/>
            <a:ext cx="2325619" cy="349644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ticking Points: How to Get 5 Generations Working Together in the 12 Places They Come Apart">
            <a:extLst>
              <a:ext uri="{FF2B5EF4-FFF2-40B4-BE49-F238E27FC236}">
                <a16:creationId xmlns:a16="http://schemas.microsoft.com/office/drawing/2014/main" id="{CC56011A-A72F-0511-EC1B-AB87C143AFF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19839" y="0"/>
            <a:ext cx="2280757"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Leading Change Without Losing It: Five Strategies That Can Revolutionize How You Lead Change When Facing Opposition">
            <a:extLst>
              <a:ext uri="{FF2B5EF4-FFF2-40B4-BE49-F238E27FC236}">
                <a16:creationId xmlns:a16="http://schemas.microsoft.com/office/drawing/2014/main" id="{6E46C860-7A65-ADAA-F0C2-74B9975EF26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72161" y="0"/>
            <a:ext cx="2247678" cy="349995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The Pastor's Church Growth Handbook">
            <a:extLst>
              <a:ext uri="{FF2B5EF4-FFF2-40B4-BE49-F238E27FC236}">
                <a16:creationId xmlns:a16="http://schemas.microsoft.com/office/drawing/2014/main" id="{65F7859E-7EBC-37DE-7326-224997E41F2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0976" y="3429000"/>
            <a:ext cx="2180690" cy="339564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Breaking the Huddle">
            <a:extLst>
              <a:ext uri="{FF2B5EF4-FFF2-40B4-BE49-F238E27FC236}">
                <a16:creationId xmlns:a16="http://schemas.microsoft.com/office/drawing/2014/main" id="{0F4A5569-90B7-6076-F486-F3FBD18B5FB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500596" y="3496448"/>
            <a:ext cx="2247678" cy="3379268"/>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Turnaround Pastor: Pathways to Save, Revive and Build Your Church">
            <a:extLst>
              <a:ext uri="{FF2B5EF4-FFF2-40B4-BE49-F238E27FC236}">
                <a16:creationId xmlns:a16="http://schemas.microsoft.com/office/drawing/2014/main" id="{EB9EE71A-1703-9595-29FE-E1D43A28975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230792" y="3468841"/>
            <a:ext cx="2269804" cy="3389159"/>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The Church Growth Handbook">
            <a:extLst>
              <a:ext uri="{FF2B5EF4-FFF2-40B4-BE49-F238E27FC236}">
                <a16:creationId xmlns:a16="http://schemas.microsoft.com/office/drawing/2014/main" id="{77BF8071-8686-1394-B72A-8C20A888BCF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965922" y="3468840"/>
            <a:ext cx="2278253" cy="3355805"/>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a:extLst>
              <a:ext uri="{FF2B5EF4-FFF2-40B4-BE49-F238E27FC236}">
                <a16:creationId xmlns:a16="http://schemas.microsoft.com/office/drawing/2014/main" id="{B6B185DF-C2B5-716F-BB06-6BC9724CD25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546780" y="3429000"/>
            <a:ext cx="2436333" cy="34999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45220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146EFF-4FC0-454E-774B-521104A0B3A5}"/>
              </a:ext>
            </a:extLst>
          </p:cNvPr>
          <p:cNvSpPr>
            <a:spLocks noGrp="1"/>
          </p:cNvSpPr>
          <p:nvPr>
            <p:ph type="title"/>
          </p:nvPr>
        </p:nvSpPr>
        <p:spPr>
          <a:xfrm>
            <a:off x="838200" y="18256"/>
            <a:ext cx="10515600" cy="1121432"/>
          </a:xfrm>
        </p:spPr>
        <p:txBody>
          <a:bodyPr/>
          <a:lstStyle/>
          <a:p>
            <a:pPr algn="ctr"/>
            <a:r>
              <a:rPr lang="en-US" altLang="en-US" b="1" dirty="0">
                <a:solidFill>
                  <a:srgbClr val="FFFF00"/>
                </a:solidFill>
              </a:rPr>
              <a:t>Where Pastors and Churches Go Wrong!</a:t>
            </a:r>
            <a:endParaRPr lang="en-US" dirty="0"/>
          </a:p>
        </p:txBody>
      </p:sp>
      <p:sp>
        <p:nvSpPr>
          <p:cNvPr id="3" name="Content Placeholder 2">
            <a:extLst>
              <a:ext uri="{FF2B5EF4-FFF2-40B4-BE49-F238E27FC236}">
                <a16:creationId xmlns:a16="http://schemas.microsoft.com/office/drawing/2014/main" id="{D29537CA-5A70-E2FA-5942-571296330084}"/>
              </a:ext>
            </a:extLst>
          </p:cNvPr>
          <p:cNvSpPr>
            <a:spLocks noGrp="1"/>
          </p:cNvSpPr>
          <p:nvPr>
            <p:ph idx="1"/>
          </p:nvPr>
        </p:nvSpPr>
        <p:spPr>
          <a:xfrm>
            <a:off x="838200" y="1285460"/>
            <a:ext cx="10515600" cy="5554283"/>
          </a:xfrm>
        </p:spPr>
        <p:txBody>
          <a:bodyPr>
            <a:normAutofit lnSpcReduction="10000"/>
          </a:bodyPr>
          <a:lstStyle/>
          <a:p>
            <a:pPr marL="0" indent="0">
              <a:buNone/>
            </a:pPr>
            <a:r>
              <a:rPr lang="en-US" sz="3200" b="1" dirty="0">
                <a:solidFill>
                  <a:srgbClr val="FFFF00"/>
                </a:solidFill>
              </a:rPr>
              <a:t>Many churches and pastors once they reach the 125 participant level become stifled and slowly decline into a rut of non-advancement. This is due largely to the rate of change taking place in growing churches and for the declining church the pace is challenging because of sedimentary lifestyle has set in at the church. Pastors who are leading a stifled church must become incredible inspirers, recruiters of volunteers, and display a willingness to engage members to become participants of the ministry. Pastors who cannot get out of the way is one reason that churches never break the 125 participant level. Successful Church Revitalizer’s recognize a members potential to lead, but great ones help develop that individuals potential to lead. </a:t>
            </a:r>
          </a:p>
          <a:p>
            <a:pPr marL="0" indent="0">
              <a:buNone/>
            </a:pPr>
            <a:endParaRPr lang="en-US" dirty="0"/>
          </a:p>
        </p:txBody>
      </p:sp>
    </p:spTree>
    <p:extLst>
      <p:ext uri="{BB962C8B-B14F-4D97-AF65-F5344CB8AC3E}">
        <p14:creationId xmlns:p14="http://schemas.microsoft.com/office/powerpoint/2010/main" val="629676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146EFF-4FC0-454E-774B-521104A0B3A5}"/>
              </a:ext>
            </a:extLst>
          </p:cNvPr>
          <p:cNvSpPr>
            <a:spLocks noGrp="1"/>
          </p:cNvSpPr>
          <p:nvPr>
            <p:ph type="title"/>
          </p:nvPr>
        </p:nvSpPr>
        <p:spPr/>
        <p:txBody>
          <a:bodyPr/>
          <a:lstStyle/>
          <a:p>
            <a:pPr algn="ctr"/>
            <a:r>
              <a:rPr lang="en-US" altLang="en-US" b="1" dirty="0">
                <a:solidFill>
                  <a:srgbClr val="FFFF00"/>
                </a:solidFill>
              </a:rPr>
              <a:t>Where Pastors and Churches Go Wrong!</a:t>
            </a:r>
            <a:endParaRPr lang="en-US" dirty="0"/>
          </a:p>
        </p:txBody>
      </p:sp>
      <p:sp>
        <p:nvSpPr>
          <p:cNvPr id="3" name="Content Placeholder 2">
            <a:extLst>
              <a:ext uri="{FF2B5EF4-FFF2-40B4-BE49-F238E27FC236}">
                <a16:creationId xmlns:a16="http://schemas.microsoft.com/office/drawing/2014/main" id="{D29537CA-5A70-E2FA-5942-571296330084}"/>
              </a:ext>
            </a:extLst>
          </p:cNvPr>
          <p:cNvSpPr>
            <a:spLocks noGrp="1"/>
          </p:cNvSpPr>
          <p:nvPr>
            <p:ph idx="1"/>
          </p:nvPr>
        </p:nvSpPr>
        <p:spPr/>
        <p:txBody>
          <a:bodyPr>
            <a:noAutofit/>
          </a:bodyPr>
          <a:lstStyle/>
          <a:p>
            <a:pPr marL="0" indent="0">
              <a:buNone/>
            </a:pPr>
            <a:r>
              <a:rPr lang="en-US" sz="3200" b="1" dirty="0">
                <a:solidFill>
                  <a:srgbClr val="FFFF00"/>
                </a:solidFill>
              </a:rPr>
              <a:t>Climbing over the 125 participant level in a church necessitates that Church Revitalizer’s understand that leading a church over the 125 level and towards the 200 level requires ones leadership and administration of the church to be morphed, intensified, and multiplied. That only can be accomplished by adding more volunteers and leaders of teams. These churches must embrace the millennials and zoomer’s while ramping up the rate of change happening in the church. This rate is why many churches never can grow past the 125 participant level. </a:t>
            </a:r>
          </a:p>
        </p:txBody>
      </p:sp>
    </p:spTree>
    <p:extLst>
      <p:ext uri="{BB962C8B-B14F-4D97-AF65-F5344CB8AC3E}">
        <p14:creationId xmlns:p14="http://schemas.microsoft.com/office/powerpoint/2010/main" val="42119527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146EFF-4FC0-454E-774B-521104A0B3A5}"/>
              </a:ext>
            </a:extLst>
          </p:cNvPr>
          <p:cNvSpPr>
            <a:spLocks noGrp="1"/>
          </p:cNvSpPr>
          <p:nvPr>
            <p:ph type="title"/>
          </p:nvPr>
        </p:nvSpPr>
        <p:spPr/>
        <p:txBody>
          <a:bodyPr/>
          <a:lstStyle/>
          <a:p>
            <a:pPr algn="ctr"/>
            <a:r>
              <a:rPr lang="en-US" altLang="en-US" b="1" dirty="0">
                <a:solidFill>
                  <a:srgbClr val="FFFF00"/>
                </a:solidFill>
              </a:rPr>
              <a:t>Where Pastors and Churches Go Wrong!</a:t>
            </a:r>
            <a:endParaRPr lang="en-US" dirty="0"/>
          </a:p>
        </p:txBody>
      </p:sp>
      <p:sp>
        <p:nvSpPr>
          <p:cNvPr id="3" name="Content Placeholder 2">
            <a:extLst>
              <a:ext uri="{FF2B5EF4-FFF2-40B4-BE49-F238E27FC236}">
                <a16:creationId xmlns:a16="http://schemas.microsoft.com/office/drawing/2014/main" id="{D29537CA-5A70-E2FA-5942-571296330084}"/>
              </a:ext>
            </a:extLst>
          </p:cNvPr>
          <p:cNvSpPr>
            <a:spLocks noGrp="1"/>
          </p:cNvSpPr>
          <p:nvPr>
            <p:ph idx="1"/>
          </p:nvPr>
        </p:nvSpPr>
        <p:spPr>
          <a:xfrm>
            <a:off x="571500" y="1825624"/>
            <a:ext cx="11023600" cy="4765675"/>
          </a:xfrm>
        </p:spPr>
        <p:txBody>
          <a:bodyPr>
            <a:normAutofit/>
          </a:bodyPr>
          <a:lstStyle/>
          <a:p>
            <a:pPr marL="0" indent="0">
              <a:buNone/>
            </a:pPr>
            <a:r>
              <a:rPr lang="en-US" b="1" dirty="0">
                <a:solidFill>
                  <a:srgbClr val="FFFF00"/>
                </a:solidFill>
              </a:rPr>
              <a:t>Pastors often begin to coast at the 125 participant level because they have not learned how to keep going without getting all tensed up. They arrive and then rest which is not helpful to the breaking of any barrier.  What happens next is that they begin to hide or pass off their mistakes. Failure to learn from our failures and admit them can cripple a church in renewal. Mistakes happen and should not be viewed as a punishable offense. One of the thongs that often surprises me is when a church reaches this level, there begin to be created and put into place a series of bureaucracies which lock them to right where they are. A few examples are: hypocritical leadership, negativity in lay leadership, and stifling bureaucracies that keep the church from moving forward.</a:t>
            </a:r>
          </a:p>
        </p:txBody>
      </p:sp>
    </p:spTree>
    <p:extLst>
      <p:ext uri="{BB962C8B-B14F-4D97-AF65-F5344CB8AC3E}">
        <p14:creationId xmlns:p14="http://schemas.microsoft.com/office/powerpoint/2010/main" val="1962385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146EFF-4FC0-454E-774B-521104A0B3A5}"/>
              </a:ext>
            </a:extLst>
          </p:cNvPr>
          <p:cNvSpPr>
            <a:spLocks noGrp="1"/>
          </p:cNvSpPr>
          <p:nvPr>
            <p:ph type="title"/>
          </p:nvPr>
        </p:nvSpPr>
        <p:spPr/>
        <p:txBody>
          <a:bodyPr/>
          <a:lstStyle/>
          <a:p>
            <a:pPr algn="ctr"/>
            <a:r>
              <a:rPr lang="en-US" altLang="en-US" b="1" dirty="0">
                <a:solidFill>
                  <a:srgbClr val="FFFF00"/>
                </a:solidFill>
              </a:rPr>
              <a:t>Where Pastors and Churches Go Wrong!</a:t>
            </a:r>
            <a:endParaRPr lang="en-US" dirty="0"/>
          </a:p>
        </p:txBody>
      </p:sp>
      <p:sp>
        <p:nvSpPr>
          <p:cNvPr id="3" name="Content Placeholder 2">
            <a:extLst>
              <a:ext uri="{FF2B5EF4-FFF2-40B4-BE49-F238E27FC236}">
                <a16:creationId xmlns:a16="http://schemas.microsoft.com/office/drawing/2014/main" id="{D29537CA-5A70-E2FA-5942-571296330084}"/>
              </a:ext>
            </a:extLst>
          </p:cNvPr>
          <p:cNvSpPr>
            <a:spLocks noGrp="1"/>
          </p:cNvSpPr>
          <p:nvPr>
            <p:ph idx="1"/>
          </p:nvPr>
        </p:nvSpPr>
        <p:spPr/>
        <p:txBody>
          <a:bodyPr>
            <a:normAutofit lnSpcReduction="10000"/>
          </a:bodyPr>
          <a:lstStyle/>
          <a:p>
            <a:pPr marL="0" indent="0">
              <a:buNone/>
            </a:pPr>
            <a:r>
              <a:rPr lang="en-US" b="1" dirty="0">
                <a:solidFill>
                  <a:srgbClr val="FFFF00"/>
                </a:solidFill>
              </a:rPr>
              <a:t>I worked for a strong servant leader who knew how to get the best out of his team. He lived servant leadership and practiced it daily. All of us trusted him in leading us towards the goal and with our ministry careers. The next guy came in as the leader and was very judgmental towards everyone who was there before him. Because he was not a servant, conflict often arose as most of the talent left the organization. One leader inspired trust while the second one was looking for a bunch of people who helped make him look good </a:t>
            </a:r>
            <a:r>
              <a:rPr lang="en-US" b="1" dirty="0" err="1">
                <a:solidFill>
                  <a:srgbClr val="FFFF00"/>
                </a:solidFill>
              </a:rPr>
              <a:t>notadvance</a:t>
            </a:r>
            <a:r>
              <a:rPr lang="en-US" b="1" dirty="0">
                <a:solidFill>
                  <a:srgbClr val="FFFF00"/>
                </a:solidFill>
              </a:rPr>
              <a:t> the organization. One could admit his mistakes and get back in the game. The other will probably never admit he has made a mistake. I know that the tiniest of mistakes usually have the most significant consequences. They often trip us up.</a:t>
            </a:r>
          </a:p>
        </p:txBody>
      </p:sp>
    </p:spTree>
    <p:extLst>
      <p:ext uri="{BB962C8B-B14F-4D97-AF65-F5344CB8AC3E}">
        <p14:creationId xmlns:p14="http://schemas.microsoft.com/office/powerpoint/2010/main" val="32819833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146EFF-4FC0-454E-774B-521104A0B3A5}"/>
              </a:ext>
            </a:extLst>
          </p:cNvPr>
          <p:cNvSpPr>
            <a:spLocks noGrp="1"/>
          </p:cNvSpPr>
          <p:nvPr>
            <p:ph type="title"/>
          </p:nvPr>
        </p:nvSpPr>
        <p:spPr>
          <a:xfrm>
            <a:off x="838200" y="1"/>
            <a:ext cx="10515600" cy="1092200"/>
          </a:xfrm>
        </p:spPr>
        <p:txBody>
          <a:bodyPr/>
          <a:lstStyle/>
          <a:p>
            <a:pPr algn="ctr"/>
            <a:r>
              <a:rPr lang="en-US" altLang="en-US" b="1" dirty="0">
                <a:solidFill>
                  <a:srgbClr val="FFFF00"/>
                </a:solidFill>
              </a:rPr>
              <a:t>Where Pastors and Churches Go Wrong!</a:t>
            </a:r>
            <a:endParaRPr lang="en-US" dirty="0"/>
          </a:p>
        </p:txBody>
      </p:sp>
      <p:sp>
        <p:nvSpPr>
          <p:cNvPr id="3" name="Content Placeholder 2">
            <a:extLst>
              <a:ext uri="{FF2B5EF4-FFF2-40B4-BE49-F238E27FC236}">
                <a16:creationId xmlns:a16="http://schemas.microsoft.com/office/drawing/2014/main" id="{D29537CA-5A70-E2FA-5942-571296330084}"/>
              </a:ext>
            </a:extLst>
          </p:cNvPr>
          <p:cNvSpPr>
            <a:spLocks noGrp="1"/>
          </p:cNvSpPr>
          <p:nvPr>
            <p:ph idx="1"/>
          </p:nvPr>
        </p:nvSpPr>
        <p:spPr>
          <a:xfrm>
            <a:off x="495300" y="850900"/>
            <a:ext cx="11201400" cy="5333999"/>
          </a:xfrm>
        </p:spPr>
        <p:txBody>
          <a:bodyPr>
            <a:normAutofit fontScale="92500"/>
          </a:bodyPr>
          <a:lstStyle/>
          <a:p>
            <a:pPr marL="0" indent="0">
              <a:buNone/>
            </a:pPr>
            <a:r>
              <a:rPr lang="en-US" b="1" dirty="0">
                <a:solidFill>
                  <a:srgbClr val="FFFF00"/>
                </a:solidFill>
              </a:rPr>
              <a:t>Here is where these churches usually go wrong and lock themselves in as a church with less than 125 participants:</a:t>
            </a:r>
          </a:p>
          <a:p>
            <a:r>
              <a:rPr lang="en-US" b="1" dirty="0">
                <a:solidFill>
                  <a:srgbClr val="FFFF00"/>
                </a:solidFill>
              </a:rPr>
              <a:t>They are unclear in their direction towards growth and wing it.</a:t>
            </a:r>
          </a:p>
          <a:p>
            <a:r>
              <a:rPr lang="en-US" b="1" dirty="0">
                <a:solidFill>
                  <a:srgbClr val="FFFF00"/>
                </a:solidFill>
              </a:rPr>
              <a:t>Their strategy and values adapt more towards remaining the same as compared to growth.</a:t>
            </a:r>
          </a:p>
          <a:p>
            <a:r>
              <a:rPr lang="en-US" b="1" dirty="0">
                <a:solidFill>
                  <a:srgbClr val="FFFF00"/>
                </a:solidFill>
              </a:rPr>
              <a:t>Conflict arises as to weather the church remains small of grows.</a:t>
            </a:r>
          </a:p>
          <a:p>
            <a:r>
              <a:rPr lang="en-US" b="1" dirty="0">
                <a:solidFill>
                  <a:srgbClr val="FFFF00"/>
                </a:solidFill>
              </a:rPr>
              <a:t>The staff and laity do not seek to work as a team.</a:t>
            </a:r>
          </a:p>
          <a:p>
            <a:r>
              <a:rPr lang="en-US" b="1" dirty="0">
                <a:solidFill>
                  <a:srgbClr val="FFFF00"/>
                </a:solidFill>
              </a:rPr>
              <a:t>The membership is not committed to the new direction and changes required to grow pass 125 participants.</a:t>
            </a:r>
          </a:p>
          <a:p>
            <a:r>
              <a:rPr lang="en-US" b="1" dirty="0">
                <a:solidFill>
                  <a:srgbClr val="FFFF00"/>
                </a:solidFill>
              </a:rPr>
              <a:t>Their behavior as a church acts like a small church with no vision for growth. </a:t>
            </a:r>
          </a:p>
          <a:p>
            <a:r>
              <a:rPr lang="en-US" b="1" dirty="0">
                <a:solidFill>
                  <a:srgbClr val="FFFF00"/>
                </a:solidFill>
              </a:rPr>
              <a:t>There is a lack of coordination with various ministries because everyone is doing their own thing.</a:t>
            </a:r>
          </a:p>
        </p:txBody>
      </p:sp>
    </p:spTree>
    <p:extLst>
      <p:ext uri="{BB962C8B-B14F-4D97-AF65-F5344CB8AC3E}">
        <p14:creationId xmlns:p14="http://schemas.microsoft.com/office/powerpoint/2010/main" val="1629047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146EFF-4FC0-454E-774B-521104A0B3A5}"/>
              </a:ext>
            </a:extLst>
          </p:cNvPr>
          <p:cNvSpPr>
            <a:spLocks noGrp="1"/>
          </p:cNvSpPr>
          <p:nvPr>
            <p:ph type="title"/>
          </p:nvPr>
        </p:nvSpPr>
        <p:spPr>
          <a:xfrm>
            <a:off x="838200" y="1"/>
            <a:ext cx="10515600" cy="1092200"/>
          </a:xfrm>
        </p:spPr>
        <p:txBody>
          <a:bodyPr/>
          <a:lstStyle/>
          <a:p>
            <a:pPr algn="ctr"/>
            <a:r>
              <a:rPr lang="en-US" altLang="en-US" b="1" dirty="0">
                <a:solidFill>
                  <a:srgbClr val="FFFF00"/>
                </a:solidFill>
              </a:rPr>
              <a:t>Where Pastors and Churches Go Wrong!</a:t>
            </a:r>
            <a:endParaRPr lang="en-US" dirty="0"/>
          </a:p>
        </p:txBody>
      </p:sp>
      <p:sp>
        <p:nvSpPr>
          <p:cNvPr id="3" name="Content Placeholder 2">
            <a:extLst>
              <a:ext uri="{FF2B5EF4-FFF2-40B4-BE49-F238E27FC236}">
                <a16:creationId xmlns:a16="http://schemas.microsoft.com/office/drawing/2014/main" id="{D29537CA-5A70-E2FA-5942-571296330084}"/>
              </a:ext>
            </a:extLst>
          </p:cNvPr>
          <p:cNvSpPr>
            <a:spLocks noGrp="1"/>
          </p:cNvSpPr>
          <p:nvPr>
            <p:ph idx="1"/>
          </p:nvPr>
        </p:nvSpPr>
        <p:spPr>
          <a:xfrm>
            <a:off x="495300" y="850900"/>
            <a:ext cx="11201400" cy="5333999"/>
          </a:xfrm>
        </p:spPr>
        <p:txBody>
          <a:bodyPr>
            <a:normAutofit lnSpcReduction="10000"/>
          </a:bodyPr>
          <a:lstStyle/>
          <a:p>
            <a:pPr marL="0" indent="0">
              <a:buNone/>
            </a:pPr>
            <a:r>
              <a:rPr lang="en-US" b="1" dirty="0">
                <a:solidFill>
                  <a:srgbClr val="FFFF00"/>
                </a:solidFill>
              </a:rPr>
              <a:t>Here is where these churches usually go wrong and lock themselves in as a church with less than 125 participants:</a:t>
            </a:r>
          </a:p>
          <a:p>
            <a:r>
              <a:rPr lang="en-US" b="1" dirty="0">
                <a:solidFill>
                  <a:srgbClr val="FFFF00"/>
                </a:solidFill>
              </a:rPr>
              <a:t>The leadership grossly overestimate their individual abilities as they lead out as a solo leader not a leader of the team.</a:t>
            </a:r>
          </a:p>
          <a:p>
            <a:r>
              <a:rPr lang="en-US" b="1" dirty="0">
                <a:solidFill>
                  <a:srgbClr val="FFFF00"/>
                </a:solidFill>
              </a:rPr>
              <a:t>The tiniest things and details of a ministry plan fen will trip us up if we are not willing to give attention to the whole strategy plan.</a:t>
            </a:r>
          </a:p>
          <a:p>
            <a:r>
              <a:rPr lang="en-US" b="1" dirty="0">
                <a:solidFill>
                  <a:srgbClr val="FFFF00"/>
                </a:solidFill>
              </a:rPr>
              <a:t>When there is poor leadership exemplified in routine lying, going back on ones word, and poor stewardship of the churches resources, the consequences can become fatal.</a:t>
            </a:r>
          </a:p>
          <a:p>
            <a:r>
              <a:rPr lang="en-US" b="1" dirty="0">
                <a:solidFill>
                  <a:srgbClr val="FFFF00"/>
                </a:solidFill>
              </a:rPr>
              <a:t>Understand that most members do not see divisions in the leadership, they see the church as a whole. Staffs actions have consequences beyond each staff members sphere of influence. </a:t>
            </a:r>
          </a:p>
          <a:p>
            <a:r>
              <a:rPr lang="en-US" b="1" dirty="0">
                <a:solidFill>
                  <a:srgbClr val="FFFF00"/>
                </a:solidFill>
              </a:rPr>
              <a:t>Most volunteers quit because they have a bad leader directly over them.</a:t>
            </a:r>
          </a:p>
        </p:txBody>
      </p:sp>
    </p:spTree>
    <p:extLst>
      <p:ext uri="{BB962C8B-B14F-4D97-AF65-F5344CB8AC3E}">
        <p14:creationId xmlns:p14="http://schemas.microsoft.com/office/powerpoint/2010/main" val="293960195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146EFF-4FC0-454E-774B-521104A0B3A5}"/>
              </a:ext>
            </a:extLst>
          </p:cNvPr>
          <p:cNvSpPr>
            <a:spLocks noGrp="1"/>
          </p:cNvSpPr>
          <p:nvPr>
            <p:ph type="title"/>
          </p:nvPr>
        </p:nvSpPr>
        <p:spPr/>
        <p:txBody>
          <a:bodyPr/>
          <a:lstStyle/>
          <a:p>
            <a:pPr algn="ctr"/>
            <a:r>
              <a:rPr lang="en-US" altLang="en-US" b="1" dirty="0">
                <a:solidFill>
                  <a:srgbClr val="FFFF00"/>
                </a:solidFill>
              </a:rPr>
              <a:t>Where Pastors and Churches Go Wrong!</a:t>
            </a:r>
            <a:endParaRPr lang="en-US" dirty="0"/>
          </a:p>
        </p:txBody>
      </p:sp>
      <p:sp>
        <p:nvSpPr>
          <p:cNvPr id="3" name="Content Placeholder 2">
            <a:extLst>
              <a:ext uri="{FF2B5EF4-FFF2-40B4-BE49-F238E27FC236}">
                <a16:creationId xmlns:a16="http://schemas.microsoft.com/office/drawing/2014/main" id="{D29537CA-5A70-E2FA-5942-571296330084}"/>
              </a:ext>
            </a:extLst>
          </p:cNvPr>
          <p:cNvSpPr>
            <a:spLocks noGrp="1"/>
          </p:cNvSpPr>
          <p:nvPr>
            <p:ph idx="1"/>
          </p:nvPr>
        </p:nvSpPr>
        <p:spPr/>
        <p:txBody>
          <a:bodyPr>
            <a:normAutofit lnSpcReduction="10000"/>
          </a:bodyPr>
          <a:lstStyle/>
          <a:p>
            <a:pPr marL="0" indent="0" algn="ctr">
              <a:buNone/>
            </a:pPr>
            <a:r>
              <a:rPr lang="en-US" sz="3600" b="1" dirty="0">
                <a:solidFill>
                  <a:srgbClr val="FFFF00"/>
                </a:solidFill>
              </a:rPr>
              <a:t>Most plateaued churches perform what has been labeled a postmortem, which is fittingly titled because a postmortem is the examination of a dead congregation.</a:t>
            </a:r>
          </a:p>
          <a:p>
            <a:pPr marL="0" indent="0" algn="ctr">
              <a:buNone/>
            </a:pPr>
            <a:endParaRPr lang="en-US" sz="3600" b="1" dirty="0">
              <a:solidFill>
                <a:srgbClr val="FFFF00"/>
              </a:solidFill>
            </a:endParaRPr>
          </a:p>
          <a:p>
            <a:pPr marL="0" indent="0" algn="ctr">
              <a:buNone/>
            </a:pPr>
            <a:r>
              <a:rPr lang="en-US" sz="3600" b="1" dirty="0">
                <a:solidFill>
                  <a:srgbClr val="FFFF00"/>
                </a:solidFill>
              </a:rPr>
              <a:t>The majority of pastors take feedback as a personal criticism. They do not like it at all. They mistakenly think if they don’t get it right the first time they are marked as a failing leader. Not true. </a:t>
            </a:r>
          </a:p>
          <a:p>
            <a:pPr marL="0" indent="0" algn="ctr">
              <a:buNone/>
            </a:pPr>
            <a:endParaRPr lang="en-US" sz="3600" b="1" dirty="0">
              <a:solidFill>
                <a:srgbClr val="FFFF00"/>
              </a:solidFill>
            </a:endParaRPr>
          </a:p>
        </p:txBody>
      </p:sp>
    </p:spTree>
    <p:extLst>
      <p:ext uri="{BB962C8B-B14F-4D97-AF65-F5344CB8AC3E}">
        <p14:creationId xmlns:p14="http://schemas.microsoft.com/office/powerpoint/2010/main" val="38847108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146EFF-4FC0-454E-774B-521104A0B3A5}"/>
              </a:ext>
            </a:extLst>
          </p:cNvPr>
          <p:cNvSpPr>
            <a:spLocks noGrp="1"/>
          </p:cNvSpPr>
          <p:nvPr>
            <p:ph type="title"/>
          </p:nvPr>
        </p:nvSpPr>
        <p:spPr>
          <a:xfrm>
            <a:off x="838200" y="365126"/>
            <a:ext cx="10515600" cy="676866"/>
          </a:xfrm>
        </p:spPr>
        <p:txBody>
          <a:bodyPr>
            <a:normAutofit fontScale="90000"/>
          </a:bodyPr>
          <a:lstStyle/>
          <a:p>
            <a:pPr algn="ctr"/>
            <a:r>
              <a:rPr lang="en-US" altLang="en-US" b="1" dirty="0">
                <a:solidFill>
                  <a:srgbClr val="FFFF00"/>
                </a:solidFill>
              </a:rPr>
              <a:t>Where Pastors and Churches Go Wrong!</a:t>
            </a:r>
            <a:endParaRPr lang="en-US" dirty="0"/>
          </a:p>
        </p:txBody>
      </p:sp>
      <p:sp>
        <p:nvSpPr>
          <p:cNvPr id="3" name="Content Placeholder 2">
            <a:extLst>
              <a:ext uri="{FF2B5EF4-FFF2-40B4-BE49-F238E27FC236}">
                <a16:creationId xmlns:a16="http://schemas.microsoft.com/office/drawing/2014/main" id="{D29537CA-5A70-E2FA-5942-571296330084}"/>
              </a:ext>
            </a:extLst>
          </p:cNvPr>
          <p:cNvSpPr>
            <a:spLocks noGrp="1"/>
          </p:cNvSpPr>
          <p:nvPr>
            <p:ph idx="1"/>
          </p:nvPr>
        </p:nvSpPr>
        <p:spPr>
          <a:xfrm>
            <a:off x="838200" y="1041992"/>
            <a:ext cx="10515600" cy="5635255"/>
          </a:xfrm>
        </p:spPr>
        <p:txBody>
          <a:bodyPr>
            <a:normAutofit/>
          </a:bodyPr>
          <a:lstStyle/>
          <a:p>
            <a:pPr marL="0" indent="0">
              <a:buNone/>
            </a:pPr>
            <a:r>
              <a:rPr lang="en-US" b="1" dirty="0">
                <a:solidFill>
                  <a:srgbClr val="FFFF00"/>
                </a:solidFill>
              </a:rPr>
              <a:t>Here are some pastoral leadership competencies that help you be an effective leader:</a:t>
            </a:r>
          </a:p>
          <a:p>
            <a:r>
              <a:rPr lang="en-US" b="1" dirty="0">
                <a:solidFill>
                  <a:srgbClr val="FFFF00"/>
                </a:solidFill>
              </a:rPr>
              <a:t>Flexible and Adaptable</a:t>
            </a:r>
          </a:p>
          <a:p>
            <a:r>
              <a:rPr lang="en-US" b="1" dirty="0">
                <a:solidFill>
                  <a:srgbClr val="FFFF00"/>
                </a:solidFill>
              </a:rPr>
              <a:t>Agreeable</a:t>
            </a:r>
          </a:p>
          <a:p>
            <a:r>
              <a:rPr lang="en-US" b="1" dirty="0">
                <a:solidFill>
                  <a:srgbClr val="FFFF00"/>
                </a:solidFill>
              </a:rPr>
              <a:t>Culturally sensitive</a:t>
            </a:r>
          </a:p>
          <a:p>
            <a:r>
              <a:rPr lang="en-US" b="1" dirty="0">
                <a:solidFill>
                  <a:srgbClr val="FFFF00"/>
                </a:solidFill>
              </a:rPr>
              <a:t>Inquisitive</a:t>
            </a:r>
          </a:p>
          <a:p>
            <a:r>
              <a:rPr lang="en-US" b="1" dirty="0">
                <a:solidFill>
                  <a:srgbClr val="FFFF00"/>
                </a:solidFill>
              </a:rPr>
              <a:t>Open to new Experiences</a:t>
            </a:r>
          </a:p>
          <a:p>
            <a:r>
              <a:rPr lang="en-US" b="1" dirty="0">
                <a:solidFill>
                  <a:srgbClr val="FFFF00"/>
                </a:solidFill>
              </a:rPr>
              <a:t>Optimistic</a:t>
            </a:r>
          </a:p>
          <a:p>
            <a:r>
              <a:rPr lang="en-US" b="1" dirty="0">
                <a:solidFill>
                  <a:srgbClr val="FFFF00"/>
                </a:solidFill>
              </a:rPr>
              <a:t>Resilience</a:t>
            </a:r>
          </a:p>
          <a:p>
            <a:r>
              <a:rPr lang="en-US" b="1" dirty="0">
                <a:solidFill>
                  <a:srgbClr val="FFFF00"/>
                </a:solidFill>
              </a:rPr>
              <a:t>Tenacity</a:t>
            </a:r>
          </a:p>
          <a:p>
            <a:r>
              <a:rPr lang="en-US" b="1" dirty="0">
                <a:solidFill>
                  <a:srgbClr val="FFFF00"/>
                </a:solidFill>
              </a:rPr>
              <a:t>Integrity &amp; Character</a:t>
            </a:r>
          </a:p>
        </p:txBody>
      </p:sp>
      <p:pic>
        <p:nvPicPr>
          <p:cNvPr id="2050" name="Picture 2">
            <a:extLst>
              <a:ext uri="{FF2B5EF4-FFF2-40B4-BE49-F238E27FC236}">
                <a16:creationId xmlns:a16="http://schemas.microsoft.com/office/drawing/2014/main" id="{9A20E420-C39E-5AE7-4BB9-49FD2590C3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73879" y="3859619"/>
            <a:ext cx="2379921" cy="23799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743073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146EFF-4FC0-454E-774B-521104A0B3A5}"/>
              </a:ext>
            </a:extLst>
          </p:cNvPr>
          <p:cNvSpPr>
            <a:spLocks noGrp="1"/>
          </p:cNvSpPr>
          <p:nvPr>
            <p:ph type="title"/>
          </p:nvPr>
        </p:nvSpPr>
        <p:spPr/>
        <p:txBody>
          <a:bodyPr/>
          <a:lstStyle/>
          <a:p>
            <a:pPr algn="ctr"/>
            <a:r>
              <a:rPr lang="en-US" altLang="en-US" b="1" dirty="0">
                <a:solidFill>
                  <a:srgbClr val="FFFF00"/>
                </a:solidFill>
              </a:rPr>
              <a:t>Where Pastors and Churches Go Wrong!</a:t>
            </a:r>
            <a:endParaRPr lang="en-US" dirty="0"/>
          </a:p>
        </p:txBody>
      </p:sp>
      <p:sp>
        <p:nvSpPr>
          <p:cNvPr id="3" name="Content Placeholder 2">
            <a:extLst>
              <a:ext uri="{FF2B5EF4-FFF2-40B4-BE49-F238E27FC236}">
                <a16:creationId xmlns:a16="http://schemas.microsoft.com/office/drawing/2014/main" id="{D29537CA-5A70-E2FA-5942-571296330084}"/>
              </a:ext>
            </a:extLst>
          </p:cNvPr>
          <p:cNvSpPr>
            <a:spLocks noGrp="1"/>
          </p:cNvSpPr>
          <p:nvPr>
            <p:ph idx="1"/>
          </p:nvPr>
        </p:nvSpPr>
        <p:spPr/>
        <p:txBody>
          <a:bodyPr>
            <a:normAutofit/>
          </a:bodyPr>
          <a:lstStyle/>
          <a:p>
            <a:pPr marL="0" indent="0" algn="ctr">
              <a:buNone/>
            </a:pPr>
            <a:r>
              <a:rPr lang="en-US" sz="4000" b="1" dirty="0">
                <a:solidFill>
                  <a:srgbClr val="FFFF00"/>
                </a:solidFill>
              </a:rPr>
              <a:t>Trust is the foundation for a successful church of any size, and trust is difficult to build and too easy to lose.</a:t>
            </a:r>
          </a:p>
        </p:txBody>
      </p:sp>
      <p:pic>
        <p:nvPicPr>
          <p:cNvPr id="4" name="Picture 3">
            <a:extLst>
              <a:ext uri="{FF2B5EF4-FFF2-40B4-BE49-F238E27FC236}">
                <a16:creationId xmlns:a16="http://schemas.microsoft.com/office/drawing/2014/main" id="{82808EE0-AE04-52CC-E58D-FCBFCC859AA5}"/>
              </a:ext>
            </a:extLst>
          </p:cNvPr>
          <p:cNvPicPr>
            <a:picLocks noChangeAspect="1"/>
          </p:cNvPicPr>
          <p:nvPr/>
        </p:nvPicPr>
        <p:blipFill>
          <a:blip r:embed="rId2"/>
          <a:stretch>
            <a:fillRect/>
          </a:stretch>
        </p:blipFill>
        <p:spPr>
          <a:xfrm>
            <a:off x="4730750" y="3617432"/>
            <a:ext cx="2730500" cy="2387600"/>
          </a:xfrm>
          <a:prstGeom prst="rect">
            <a:avLst/>
          </a:prstGeom>
        </p:spPr>
      </p:pic>
    </p:spTree>
    <p:extLst>
      <p:ext uri="{BB962C8B-B14F-4D97-AF65-F5344CB8AC3E}">
        <p14:creationId xmlns:p14="http://schemas.microsoft.com/office/powerpoint/2010/main" val="139714575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146EFF-4FC0-454E-774B-521104A0B3A5}"/>
              </a:ext>
            </a:extLst>
          </p:cNvPr>
          <p:cNvSpPr>
            <a:spLocks noGrp="1"/>
          </p:cNvSpPr>
          <p:nvPr>
            <p:ph type="title"/>
          </p:nvPr>
        </p:nvSpPr>
        <p:spPr>
          <a:xfrm>
            <a:off x="838200" y="365126"/>
            <a:ext cx="10515600" cy="804456"/>
          </a:xfrm>
        </p:spPr>
        <p:txBody>
          <a:bodyPr/>
          <a:lstStyle/>
          <a:p>
            <a:pPr algn="ctr"/>
            <a:r>
              <a:rPr lang="en-US" altLang="en-US" b="1" dirty="0">
                <a:solidFill>
                  <a:srgbClr val="FFFF00"/>
                </a:solidFill>
              </a:rPr>
              <a:t>Where Pastors and Churches Go Wrong!</a:t>
            </a:r>
            <a:endParaRPr lang="en-US" dirty="0"/>
          </a:p>
        </p:txBody>
      </p:sp>
      <p:sp>
        <p:nvSpPr>
          <p:cNvPr id="3" name="Content Placeholder 2">
            <a:extLst>
              <a:ext uri="{FF2B5EF4-FFF2-40B4-BE49-F238E27FC236}">
                <a16:creationId xmlns:a16="http://schemas.microsoft.com/office/drawing/2014/main" id="{D29537CA-5A70-E2FA-5942-571296330084}"/>
              </a:ext>
            </a:extLst>
          </p:cNvPr>
          <p:cNvSpPr>
            <a:spLocks noGrp="1"/>
          </p:cNvSpPr>
          <p:nvPr>
            <p:ph idx="1"/>
          </p:nvPr>
        </p:nvSpPr>
        <p:spPr>
          <a:xfrm>
            <a:off x="637953" y="1169582"/>
            <a:ext cx="10930270" cy="5688418"/>
          </a:xfrm>
        </p:spPr>
        <p:txBody>
          <a:bodyPr>
            <a:normAutofit/>
          </a:bodyPr>
          <a:lstStyle/>
          <a:p>
            <a:pPr marL="0" indent="0">
              <a:buNone/>
            </a:pPr>
            <a:r>
              <a:rPr lang="en-US" b="1" dirty="0">
                <a:solidFill>
                  <a:srgbClr val="FFFF00"/>
                </a:solidFill>
              </a:rPr>
              <a:t>The difference between the actively engaged and those not engaged within a church:</a:t>
            </a:r>
          </a:p>
          <a:p>
            <a:pPr lvl="1"/>
            <a:r>
              <a:rPr lang="en-US" sz="2800" b="1" dirty="0">
                <a:solidFill>
                  <a:srgbClr val="FFFF00"/>
                </a:solidFill>
              </a:rPr>
              <a:t>Usually around fifteen percent of any declining church are actively disengaged.</a:t>
            </a:r>
          </a:p>
          <a:p>
            <a:pPr lvl="1"/>
            <a:r>
              <a:rPr lang="en-US" sz="2800" b="1" dirty="0">
                <a:solidFill>
                  <a:srgbClr val="FFFF00"/>
                </a:solidFill>
              </a:rPr>
              <a:t>In these churches fifty-four percent are not engaged at all.</a:t>
            </a:r>
          </a:p>
          <a:p>
            <a:pPr marL="0" indent="0">
              <a:buNone/>
            </a:pPr>
            <a:r>
              <a:rPr lang="en-US" b="1" dirty="0">
                <a:solidFill>
                  <a:srgbClr val="FFFF00"/>
                </a:solidFill>
              </a:rPr>
              <a:t>Those engaged are highly involved, enthusiastic about the mission, and committed to the ministry in which they are apart. An actively disengaged member is often miserable and spreads their misery around the church. They are skunkers. These members are the congregations cancer carriers. They fester churchwide cancer. In these churches often well over half are not engaged. They are unattached, contribute minimum effort and are looking for a better church to infect. Their misery loves company and seeks to damage the church.</a:t>
            </a:r>
          </a:p>
        </p:txBody>
      </p:sp>
    </p:spTree>
    <p:extLst>
      <p:ext uri="{BB962C8B-B14F-4D97-AF65-F5344CB8AC3E}">
        <p14:creationId xmlns:p14="http://schemas.microsoft.com/office/powerpoint/2010/main" val="27636093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Prepare Your Church for the Future">
            <a:extLst>
              <a:ext uri="{FF2B5EF4-FFF2-40B4-BE49-F238E27FC236}">
                <a16:creationId xmlns:a16="http://schemas.microsoft.com/office/drawing/2014/main" id="{8804AA85-5482-4560-AF6E-79713C2387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2788" y="489689"/>
            <a:ext cx="1892300" cy="27686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ow to Break Growth Barriers: Capturing Overlooked Opportunities for Church Growth">
            <a:extLst>
              <a:ext uri="{FF2B5EF4-FFF2-40B4-BE49-F238E27FC236}">
                <a16:creationId xmlns:a16="http://schemas.microsoft.com/office/drawing/2014/main" id="{FC8D5BCC-F16A-F6E8-24B3-26C23D37CD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71260" y="3255631"/>
            <a:ext cx="1892300" cy="27686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ow to Break Growth Barriers: Revise Your Role, Release Your People, and Capture Overlooked Opportunities for Your Church">
            <a:extLst>
              <a:ext uri="{FF2B5EF4-FFF2-40B4-BE49-F238E27FC236}">
                <a16:creationId xmlns:a16="http://schemas.microsoft.com/office/drawing/2014/main" id="{6AC0863A-0209-0A50-6ACA-4392EB937F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02814" y="489689"/>
            <a:ext cx="1943100" cy="27686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hurch Growth Flywheel: 5 Practical Systems to Drive Growth at Your Church (Church Flywheel Series)">
            <a:extLst>
              <a:ext uri="{FF2B5EF4-FFF2-40B4-BE49-F238E27FC236}">
                <a16:creationId xmlns:a16="http://schemas.microsoft.com/office/drawing/2014/main" id="{98EA2940-76F2-D95D-6852-3DFD1A5F8EF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2788" y="3258289"/>
            <a:ext cx="1841500" cy="2768600"/>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Faithful Leaders and the Things That Matter Most">
            <a:extLst>
              <a:ext uri="{FF2B5EF4-FFF2-40B4-BE49-F238E27FC236}">
                <a16:creationId xmlns:a16="http://schemas.microsoft.com/office/drawing/2014/main" id="{61E39159-399C-B112-F5EC-49305FA3939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46398" y="489689"/>
            <a:ext cx="1892300" cy="2768600"/>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Impactful Influence for Modern Leaders: How to Use the Power of Influence to Lead Other People Toward Success">
            <a:extLst>
              <a:ext uri="{FF2B5EF4-FFF2-40B4-BE49-F238E27FC236}">
                <a16:creationId xmlns:a16="http://schemas.microsoft.com/office/drawing/2014/main" id="{1E6DDE22-9F7F-0D18-ED33-C6864448F22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32593" y="3258289"/>
            <a:ext cx="1944280" cy="2765942"/>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Nine Keys to Effective Small Group Leadership: How lay leaders can establish dynamic and healthy cells, classes, or teams">
            <a:extLst>
              <a:ext uri="{FF2B5EF4-FFF2-40B4-BE49-F238E27FC236}">
                <a16:creationId xmlns:a16="http://schemas.microsoft.com/office/drawing/2014/main" id="{03E35668-CDC0-4A2E-51CE-84589A5DAF9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41044" y="489689"/>
            <a:ext cx="1841500" cy="2768600"/>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Stifled: Where Good Leaders Go Wrong by [James G. Wetrich]">
            <a:extLst>
              <a:ext uri="{FF2B5EF4-FFF2-40B4-BE49-F238E27FC236}">
                <a16:creationId xmlns:a16="http://schemas.microsoft.com/office/drawing/2014/main" id="{F17E016B-7417-520B-75EB-53AB974DCD9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40077" y="3258289"/>
            <a:ext cx="1841500" cy="276594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4C2E6995-2DB9-3586-6EEE-AE549B73EA38}"/>
              </a:ext>
            </a:extLst>
          </p:cNvPr>
          <p:cNvPicPr>
            <a:picLocks noChangeAspect="1"/>
          </p:cNvPicPr>
          <p:nvPr/>
        </p:nvPicPr>
        <p:blipFill>
          <a:blip r:embed="rId10"/>
          <a:stretch>
            <a:fillRect/>
          </a:stretch>
        </p:blipFill>
        <p:spPr>
          <a:xfrm>
            <a:off x="7978854" y="492347"/>
            <a:ext cx="1941920" cy="2765942"/>
          </a:xfrm>
          <a:prstGeom prst="rect">
            <a:avLst/>
          </a:prstGeom>
        </p:spPr>
      </p:pic>
      <p:pic>
        <p:nvPicPr>
          <p:cNvPr id="4" name="Picture 6" descr="Theological Perspectives on Church Growth">
            <a:extLst>
              <a:ext uri="{FF2B5EF4-FFF2-40B4-BE49-F238E27FC236}">
                <a16:creationId xmlns:a16="http://schemas.microsoft.com/office/drawing/2014/main" id="{15A18CC2-6011-9207-7ACE-DE732FC7799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956774" y="3255631"/>
            <a:ext cx="1941920" cy="27686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descr="The Volunteer Church: Mobilizing Your Congregation for Growth and Effectiveness">
            <a:extLst>
              <a:ext uri="{FF2B5EF4-FFF2-40B4-BE49-F238E27FC236}">
                <a16:creationId xmlns:a16="http://schemas.microsoft.com/office/drawing/2014/main" id="{2E21DD2B-8EF8-17E4-D31E-2BE868CB1E6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863618" y="489689"/>
            <a:ext cx="1828800" cy="27686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0" descr="GenerationS Volume 1: How to Grow Your Church Younger and Stronger: The Story of the Kids who Built a World-Class Church (...">
            <a:extLst>
              <a:ext uri="{FF2B5EF4-FFF2-40B4-BE49-F238E27FC236}">
                <a16:creationId xmlns:a16="http://schemas.microsoft.com/office/drawing/2014/main" id="{E596FD3F-CD49-3CC0-1318-B0A0F549A127}"/>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836520" y="3255631"/>
            <a:ext cx="1841500" cy="2768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662928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146EFF-4FC0-454E-774B-521104A0B3A5}"/>
              </a:ext>
            </a:extLst>
          </p:cNvPr>
          <p:cNvSpPr>
            <a:spLocks noGrp="1"/>
          </p:cNvSpPr>
          <p:nvPr>
            <p:ph type="title"/>
          </p:nvPr>
        </p:nvSpPr>
        <p:spPr/>
        <p:txBody>
          <a:bodyPr/>
          <a:lstStyle/>
          <a:p>
            <a:pPr algn="ctr"/>
            <a:r>
              <a:rPr lang="en-US" altLang="en-US" b="1" dirty="0">
                <a:solidFill>
                  <a:srgbClr val="FFFF00"/>
                </a:solidFill>
              </a:rPr>
              <a:t>Where Pastors and Churches Go Wrong!</a:t>
            </a:r>
            <a:endParaRPr lang="en-US" dirty="0"/>
          </a:p>
        </p:txBody>
      </p:sp>
      <p:sp>
        <p:nvSpPr>
          <p:cNvPr id="3" name="Content Placeholder 2">
            <a:extLst>
              <a:ext uri="{FF2B5EF4-FFF2-40B4-BE49-F238E27FC236}">
                <a16:creationId xmlns:a16="http://schemas.microsoft.com/office/drawing/2014/main" id="{D29537CA-5A70-E2FA-5942-571296330084}"/>
              </a:ext>
            </a:extLst>
          </p:cNvPr>
          <p:cNvSpPr>
            <a:spLocks noGrp="1"/>
          </p:cNvSpPr>
          <p:nvPr>
            <p:ph idx="1"/>
          </p:nvPr>
        </p:nvSpPr>
        <p:spPr/>
        <p:txBody>
          <a:bodyPr/>
          <a:lstStyle/>
          <a:p>
            <a:pPr marL="0" indent="0">
              <a:buNone/>
            </a:pPr>
            <a:r>
              <a:rPr lang="en-US" b="1" dirty="0">
                <a:solidFill>
                  <a:srgbClr val="FFFF00"/>
                </a:solidFill>
              </a:rPr>
              <a:t>The difference between the actively engaged and those not engaged within a church:</a:t>
            </a:r>
          </a:p>
          <a:p>
            <a:r>
              <a:rPr lang="en-US" b="1" dirty="0">
                <a:solidFill>
                  <a:srgbClr val="FFFF00"/>
                </a:solidFill>
              </a:rPr>
              <a:t>A church ember which is satisfied and engaged are the empowers within the church. They inspire others.</a:t>
            </a:r>
          </a:p>
        </p:txBody>
      </p:sp>
      <p:pic>
        <p:nvPicPr>
          <p:cNvPr id="3074" name="Picture 2">
            <a:extLst>
              <a:ext uri="{FF2B5EF4-FFF2-40B4-BE49-F238E27FC236}">
                <a16:creationId xmlns:a16="http://schemas.microsoft.com/office/drawing/2014/main" id="{B60D0CB1-49EF-8DF4-75AB-9169C44980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24300" y="4206875"/>
            <a:ext cx="4343400"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023034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146EFF-4FC0-454E-774B-521104A0B3A5}"/>
              </a:ext>
            </a:extLst>
          </p:cNvPr>
          <p:cNvSpPr>
            <a:spLocks noGrp="1"/>
          </p:cNvSpPr>
          <p:nvPr>
            <p:ph type="title"/>
          </p:nvPr>
        </p:nvSpPr>
        <p:spPr>
          <a:xfrm>
            <a:off x="838200" y="365125"/>
            <a:ext cx="10515600" cy="740661"/>
          </a:xfrm>
        </p:spPr>
        <p:txBody>
          <a:bodyPr/>
          <a:lstStyle/>
          <a:p>
            <a:pPr algn="ctr"/>
            <a:r>
              <a:rPr lang="en-US" altLang="en-US" b="1" dirty="0">
                <a:solidFill>
                  <a:srgbClr val="FFFF00"/>
                </a:solidFill>
              </a:rPr>
              <a:t>Where Pastors and Churches Go Wrong!</a:t>
            </a:r>
            <a:endParaRPr lang="en-US" dirty="0"/>
          </a:p>
        </p:txBody>
      </p:sp>
      <p:sp>
        <p:nvSpPr>
          <p:cNvPr id="3" name="Content Placeholder 2">
            <a:extLst>
              <a:ext uri="{FF2B5EF4-FFF2-40B4-BE49-F238E27FC236}">
                <a16:creationId xmlns:a16="http://schemas.microsoft.com/office/drawing/2014/main" id="{D29537CA-5A70-E2FA-5942-571296330084}"/>
              </a:ext>
            </a:extLst>
          </p:cNvPr>
          <p:cNvSpPr>
            <a:spLocks noGrp="1"/>
          </p:cNvSpPr>
          <p:nvPr>
            <p:ph idx="1"/>
          </p:nvPr>
        </p:nvSpPr>
        <p:spPr>
          <a:xfrm>
            <a:off x="838200" y="1105786"/>
            <a:ext cx="10515600" cy="5387089"/>
          </a:xfrm>
        </p:spPr>
        <p:txBody>
          <a:bodyPr/>
          <a:lstStyle/>
          <a:p>
            <a:pPr marL="0" indent="0">
              <a:buNone/>
            </a:pPr>
            <a:r>
              <a:rPr lang="en-US" b="1" dirty="0">
                <a:solidFill>
                  <a:srgbClr val="FFFF00"/>
                </a:solidFill>
              </a:rPr>
              <a:t>When a 125 participant church looses its growth mindset:</a:t>
            </a:r>
          </a:p>
          <a:p>
            <a:r>
              <a:rPr lang="en-US" b="1" dirty="0">
                <a:solidFill>
                  <a:srgbClr val="FFFF00"/>
                </a:solidFill>
              </a:rPr>
              <a:t>It can be easy to loose one’s growth mindset at 125 participants because some think it is big enough.</a:t>
            </a:r>
          </a:p>
          <a:p>
            <a:r>
              <a:rPr lang="en-US" b="1" dirty="0">
                <a:solidFill>
                  <a:srgbClr val="FFFF00"/>
                </a:solidFill>
              </a:rPr>
              <a:t>Many do not want to make changes.</a:t>
            </a:r>
          </a:p>
          <a:p>
            <a:r>
              <a:rPr lang="en-US" b="1" dirty="0">
                <a:solidFill>
                  <a:srgbClr val="FFFF00"/>
                </a:solidFill>
              </a:rPr>
              <a:t>Leaders must practice the power of belief that the church can still grow.</a:t>
            </a:r>
          </a:p>
          <a:p>
            <a:r>
              <a:rPr lang="en-US" b="1" dirty="0">
                <a:solidFill>
                  <a:srgbClr val="FFFF00"/>
                </a:solidFill>
              </a:rPr>
              <a:t>A growth mindset face the challenges head on.</a:t>
            </a:r>
          </a:p>
          <a:p>
            <a:r>
              <a:rPr lang="en-US" b="1" dirty="0">
                <a:solidFill>
                  <a:srgbClr val="FFFF00"/>
                </a:solidFill>
              </a:rPr>
              <a:t>They are seen as opportunities not threats.</a:t>
            </a:r>
          </a:p>
          <a:p>
            <a:r>
              <a:rPr lang="en-US" b="1" dirty="0">
                <a:solidFill>
                  <a:srgbClr val="FFFF00"/>
                </a:solidFill>
              </a:rPr>
              <a:t>A churches peer pressure has little significance upon them.</a:t>
            </a:r>
          </a:p>
          <a:p>
            <a:r>
              <a:rPr lang="en-US" b="1" dirty="0">
                <a:solidFill>
                  <a:srgbClr val="FFFF00"/>
                </a:solidFill>
              </a:rPr>
              <a:t>They are goals oriented. They persevere.</a:t>
            </a:r>
          </a:p>
          <a:p>
            <a:r>
              <a:rPr lang="en-US" b="1" dirty="0">
                <a:solidFill>
                  <a:srgbClr val="FFFF00"/>
                </a:solidFill>
              </a:rPr>
              <a:t>They work hard and engage new experiences.</a:t>
            </a:r>
          </a:p>
          <a:p>
            <a:endParaRPr lang="en-US" dirty="0"/>
          </a:p>
          <a:p>
            <a:endParaRPr lang="en-US" dirty="0"/>
          </a:p>
        </p:txBody>
      </p:sp>
    </p:spTree>
    <p:extLst>
      <p:ext uri="{BB962C8B-B14F-4D97-AF65-F5344CB8AC3E}">
        <p14:creationId xmlns:p14="http://schemas.microsoft.com/office/powerpoint/2010/main" val="268146317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146EFF-4FC0-454E-774B-521104A0B3A5}"/>
              </a:ext>
            </a:extLst>
          </p:cNvPr>
          <p:cNvSpPr>
            <a:spLocks noGrp="1"/>
          </p:cNvSpPr>
          <p:nvPr>
            <p:ph type="title"/>
          </p:nvPr>
        </p:nvSpPr>
        <p:spPr>
          <a:xfrm>
            <a:off x="838200" y="365125"/>
            <a:ext cx="10515600" cy="740661"/>
          </a:xfrm>
        </p:spPr>
        <p:txBody>
          <a:bodyPr/>
          <a:lstStyle/>
          <a:p>
            <a:pPr algn="ctr"/>
            <a:r>
              <a:rPr lang="en-US" altLang="en-US" b="1" dirty="0">
                <a:solidFill>
                  <a:srgbClr val="FFFF00"/>
                </a:solidFill>
              </a:rPr>
              <a:t>Where Pastors and Churches Go Wrong!</a:t>
            </a:r>
            <a:endParaRPr lang="en-US" dirty="0"/>
          </a:p>
        </p:txBody>
      </p:sp>
      <p:sp>
        <p:nvSpPr>
          <p:cNvPr id="3" name="Content Placeholder 2">
            <a:extLst>
              <a:ext uri="{FF2B5EF4-FFF2-40B4-BE49-F238E27FC236}">
                <a16:creationId xmlns:a16="http://schemas.microsoft.com/office/drawing/2014/main" id="{D29537CA-5A70-E2FA-5942-571296330084}"/>
              </a:ext>
            </a:extLst>
          </p:cNvPr>
          <p:cNvSpPr>
            <a:spLocks noGrp="1"/>
          </p:cNvSpPr>
          <p:nvPr>
            <p:ph idx="1"/>
          </p:nvPr>
        </p:nvSpPr>
        <p:spPr>
          <a:xfrm>
            <a:off x="616688" y="1105786"/>
            <a:ext cx="10930270" cy="5592726"/>
          </a:xfrm>
        </p:spPr>
        <p:txBody>
          <a:bodyPr>
            <a:normAutofit lnSpcReduction="10000"/>
          </a:bodyPr>
          <a:lstStyle/>
          <a:p>
            <a:pPr marL="0" indent="0">
              <a:buNone/>
            </a:pPr>
            <a:r>
              <a:rPr lang="en-US" b="1" dirty="0">
                <a:solidFill>
                  <a:srgbClr val="FFFF00"/>
                </a:solidFill>
              </a:rPr>
              <a:t>Church Bureaucracy</a:t>
            </a:r>
          </a:p>
          <a:p>
            <a:r>
              <a:rPr lang="en-US" b="1" dirty="0">
                <a:solidFill>
                  <a:srgbClr val="FFFF00"/>
                </a:solidFill>
              </a:rPr>
              <a:t>Churches which become bureaucratic have essentially stated that they are all about making the possible become impossible.</a:t>
            </a:r>
          </a:p>
          <a:p>
            <a:r>
              <a:rPr lang="en-US" b="1" dirty="0">
                <a:solidFill>
                  <a:srgbClr val="FFFF00"/>
                </a:solidFill>
              </a:rPr>
              <a:t>An example of such is when a church with excessive bureaucracy focuses more on the rules and structure rather than embrace something new which could lead to growth.</a:t>
            </a:r>
          </a:p>
          <a:p>
            <a:r>
              <a:rPr lang="en-US" b="1" dirty="0">
                <a:solidFill>
                  <a:srgbClr val="FFFF00"/>
                </a:solidFill>
              </a:rPr>
              <a:t>At 125 participants in a church it is easy to begin to put into place a new employees dedicated to bureaucracy management. That stifles the churches chance for growth.</a:t>
            </a:r>
          </a:p>
          <a:p>
            <a:r>
              <a:rPr lang="en-US" b="1" dirty="0">
                <a:solidFill>
                  <a:srgbClr val="FFFF00"/>
                </a:solidFill>
              </a:rPr>
              <a:t>Churches reaching past the 125 participant barrier must change the many rules and regulations that have come into being in the church.</a:t>
            </a:r>
          </a:p>
          <a:p>
            <a:r>
              <a:rPr lang="en-US" b="1" dirty="0">
                <a:solidFill>
                  <a:srgbClr val="FFFF00"/>
                </a:solidFill>
              </a:rPr>
              <a:t>There are people in the church which use bureaucracy as a means to slow growth down and keep it from advancing.</a:t>
            </a:r>
          </a:p>
        </p:txBody>
      </p:sp>
    </p:spTree>
    <p:extLst>
      <p:ext uri="{BB962C8B-B14F-4D97-AF65-F5344CB8AC3E}">
        <p14:creationId xmlns:p14="http://schemas.microsoft.com/office/powerpoint/2010/main" val="270525766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146EFF-4FC0-454E-774B-521104A0B3A5}"/>
              </a:ext>
            </a:extLst>
          </p:cNvPr>
          <p:cNvSpPr>
            <a:spLocks noGrp="1"/>
          </p:cNvSpPr>
          <p:nvPr>
            <p:ph type="title"/>
          </p:nvPr>
        </p:nvSpPr>
        <p:spPr>
          <a:xfrm>
            <a:off x="838200" y="365126"/>
            <a:ext cx="10515600" cy="761926"/>
          </a:xfrm>
        </p:spPr>
        <p:txBody>
          <a:bodyPr/>
          <a:lstStyle/>
          <a:p>
            <a:pPr algn="ctr"/>
            <a:r>
              <a:rPr lang="en-US" altLang="en-US" b="1" dirty="0">
                <a:solidFill>
                  <a:srgbClr val="FFFF00"/>
                </a:solidFill>
              </a:rPr>
              <a:t>Where Pastors and Churches Go Wrong!</a:t>
            </a:r>
            <a:endParaRPr lang="en-US" dirty="0"/>
          </a:p>
        </p:txBody>
      </p:sp>
      <p:sp>
        <p:nvSpPr>
          <p:cNvPr id="3" name="Content Placeholder 2">
            <a:extLst>
              <a:ext uri="{FF2B5EF4-FFF2-40B4-BE49-F238E27FC236}">
                <a16:creationId xmlns:a16="http://schemas.microsoft.com/office/drawing/2014/main" id="{D29537CA-5A70-E2FA-5942-571296330084}"/>
              </a:ext>
            </a:extLst>
          </p:cNvPr>
          <p:cNvSpPr>
            <a:spLocks noGrp="1"/>
          </p:cNvSpPr>
          <p:nvPr>
            <p:ph idx="1"/>
          </p:nvPr>
        </p:nvSpPr>
        <p:spPr>
          <a:xfrm>
            <a:off x="616688" y="1127052"/>
            <a:ext cx="10737112" cy="5528929"/>
          </a:xfrm>
        </p:spPr>
        <p:txBody>
          <a:bodyPr>
            <a:normAutofit/>
          </a:bodyPr>
          <a:lstStyle/>
          <a:p>
            <a:pPr marL="0" indent="0">
              <a:buNone/>
            </a:pPr>
            <a:r>
              <a:rPr lang="en-US" sz="3200" b="1" dirty="0">
                <a:solidFill>
                  <a:srgbClr val="FFFF00"/>
                </a:solidFill>
              </a:rPr>
              <a:t>What the pandemic has taught us is that all our churches have changed. While for some it was a devastating experience, for others who were open to change, it was an opportunity to see the new things and good things it brought. We learned how to be mobile. We learned how to become an online church.  We became churches with a leaner staff and overhead. Laity have taken on new opportunities and began new ministries. I know some churches have closed or will close in the near future because they are unable to embrace the new realities. That is painful to me even though I have tried to get them to understand. Do not let go of the good which has come from the horrible challenges of the pandemic. Keep pressing on.</a:t>
            </a:r>
          </a:p>
        </p:txBody>
      </p:sp>
    </p:spTree>
    <p:extLst>
      <p:ext uri="{BB962C8B-B14F-4D97-AF65-F5344CB8AC3E}">
        <p14:creationId xmlns:p14="http://schemas.microsoft.com/office/powerpoint/2010/main" val="410405848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a:extLst>
              <a:ext uri="{FF2B5EF4-FFF2-40B4-BE49-F238E27FC236}">
                <a16:creationId xmlns:a16="http://schemas.microsoft.com/office/drawing/2014/main" id="{67AE8F45-5AD6-441D-6115-2FFC8C36FFF7}"/>
              </a:ext>
            </a:extLst>
          </p:cNvPr>
          <p:cNvSpPr>
            <a:spLocks noGrp="1" noChangeArrowheads="1"/>
          </p:cNvSpPr>
          <p:nvPr>
            <p:ph type="ctrTitle"/>
          </p:nvPr>
        </p:nvSpPr>
        <p:spPr>
          <a:xfrm>
            <a:off x="407125" y="495300"/>
            <a:ext cx="11377749" cy="2025857"/>
          </a:xfrm>
        </p:spPr>
        <p:txBody>
          <a:bodyPr>
            <a:normAutofit fontScale="90000"/>
          </a:bodyPr>
          <a:lstStyle/>
          <a:p>
            <a:r>
              <a:rPr lang="en-US" altLang="en-US" b="1" dirty="0">
                <a:solidFill>
                  <a:srgbClr val="FFFF00"/>
                </a:solidFill>
              </a:rPr>
              <a:t>Revitalizing the 125 Participant Church: Where Pastors and Churches Go Wrong!</a:t>
            </a:r>
            <a:br>
              <a:rPr lang="en-US" altLang="en-US" b="1" dirty="0">
                <a:solidFill>
                  <a:srgbClr val="FFFF00"/>
                </a:solidFill>
              </a:rPr>
            </a:br>
            <a:r>
              <a:rPr lang="en-US" altLang="en-US" b="1" dirty="0">
                <a:solidFill>
                  <a:srgbClr val="FFFF00"/>
                </a:solidFill>
              </a:rPr>
              <a:t>(Part 2 of 3 Parts)</a:t>
            </a:r>
          </a:p>
        </p:txBody>
      </p:sp>
      <p:sp>
        <p:nvSpPr>
          <p:cNvPr id="5" name="TextBox 4">
            <a:extLst>
              <a:ext uri="{FF2B5EF4-FFF2-40B4-BE49-F238E27FC236}">
                <a16:creationId xmlns:a16="http://schemas.microsoft.com/office/drawing/2014/main" id="{FD76E789-52C5-DEFD-AC3A-37E1E12579B8}"/>
              </a:ext>
            </a:extLst>
          </p:cNvPr>
          <p:cNvSpPr txBox="1"/>
          <p:nvPr/>
        </p:nvSpPr>
        <p:spPr>
          <a:xfrm>
            <a:off x="3045371" y="5028401"/>
            <a:ext cx="6101254" cy="1200329"/>
          </a:xfrm>
          <a:prstGeom prst="rect">
            <a:avLst/>
          </a:prstGeom>
          <a:noFill/>
        </p:spPr>
        <p:txBody>
          <a:bodyPr wrap="square">
            <a:spAutoFit/>
          </a:bodyPr>
          <a:lstStyle/>
          <a:p>
            <a:pPr algn="ctr"/>
            <a:r>
              <a:rPr lang="en-US" sz="2400" b="1" dirty="0">
                <a:solidFill>
                  <a:srgbClr val="FFFF00"/>
                </a:solidFill>
              </a:rPr>
              <a:t>By</a:t>
            </a:r>
          </a:p>
          <a:p>
            <a:pPr algn="ctr"/>
            <a:r>
              <a:rPr lang="en-US" sz="2400" b="1" dirty="0">
                <a:solidFill>
                  <a:srgbClr val="FFFF00"/>
                </a:solidFill>
              </a:rPr>
              <a:t>Dr. Tom Cheyney</a:t>
            </a:r>
          </a:p>
          <a:p>
            <a:pPr algn="ctr"/>
            <a:r>
              <a:rPr lang="en-US" sz="2400" b="1" dirty="0">
                <a:solidFill>
                  <a:srgbClr val="FFFF00"/>
                </a:solidFill>
              </a:rPr>
              <a:t>Founder &amp; Directional Leader</a:t>
            </a:r>
          </a:p>
        </p:txBody>
      </p:sp>
      <p:pic>
        <p:nvPicPr>
          <p:cNvPr id="6" name="Picture 5">
            <a:extLst>
              <a:ext uri="{FF2B5EF4-FFF2-40B4-BE49-F238E27FC236}">
                <a16:creationId xmlns:a16="http://schemas.microsoft.com/office/drawing/2014/main" id="{075A027C-D990-D60C-1141-4A751F3B795C}"/>
              </a:ext>
            </a:extLst>
          </p:cNvPr>
          <p:cNvPicPr>
            <a:picLocks noChangeAspect="1"/>
          </p:cNvPicPr>
          <p:nvPr/>
        </p:nvPicPr>
        <p:blipFill>
          <a:blip r:embed="rId3"/>
          <a:stretch>
            <a:fillRect/>
          </a:stretch>
        </p:blipFill>
        <p:spPr>
          <a:xfrm>
            <a:off x="5263661" y="3002544"/>
            <a:ext cx="1664677" cy="2025857"/>
          </a:xfrm>
          <a:prstGeom prst="rect">
            <a:avLst/>
          </a:prstGeom>
        </p:spPr>
      </p:pic>
      <p:sp>
        <p:nvSpPr>
          <p:cNvPr id="7" name="WordArt 4">
            <a:extLst>
              <a:ext uri="{FF2B5EF4-FFF2-40B4-BE49-F238E27FC236}">
                <a16:creationId xmlns:a16="http://schemas.microsoft.com/office/drawing/2014/main" id="{CE50A6B6-EDB7-F35F-F7B6-8B4E84B7C7EF}"/>
              </a:ext>
            </a:extLst>
          </p:cNvPr>
          <p:cNvSpPr>
            <a:spLocks noChangeArrowheads="1" noChangeShapeType="1" noTextEdit="1"/>
          </p:cNvSpPr>
          <p:nvPr/>
        </p:nvSpPr>
        <p:spPr bwMode="auto">
          <a:xfrm>
            <a:off x="706164" y="5981080"/>
            <a:ext cx="2171700" cy="4953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scene3d>
              <a:camera prst="legacyPerspectiveBottomRight">
                <a:rot lat="0" lon="21239999" rev="0"/>
              </a:camera>
              <a:lightRig rig="legacyHarsh3" dir="l"/>
            </a:scene3d>
            <a:sp3d extrusionH="430200" prstMaterial="legacyMatte">
              <a:extrusionClr>
                <a:srgbClr val="C0C0C0"/>
              </a:extrusionClr>
              <a:contourClr>
                <a:srgbClr val="DCEBF5"/>
              </a:contourClr>
            </a:sp3d>
          </a:bodyPr>
          <a:lstStyle/>
          <a:p>
            <a:pPr algn="ctr"/>
            <a:r>
              <a:rPr lang="en-US" sz="3600" kern="10" dirty="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latin typeface="Arial Black" panose="020B0604020202020204" pitchFamily="34" charset="0"/>
                <a:cs typeface="Arial Black" panose="020B0604020202020204" pitchFamily="34" charset="0"/>
              </a:rPr>
              <a:t>For Churches 125+</a:t>
            </a:r>
          </a:p>
        </p:txBody>
      </p:sp>
    </p:spTree>
    <p:extLst>
      <p:ext uri="{BB962C8B-B14F-4D97-AF65-F5344CB8AC3E}">
        <p14:creationId xmlns:p14="http://schemas.microsoft.com/office/powerpoint/2010/main" val="50569830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132FF5D0-CE0F-F0F5-79C8-730F878756FB}"/>
              </a:ext>
            </a:extLst>
          </p:cNvPr>
          <p:cNvSpPr>
            <a:spLocks noGrp="1" noChangeArrowheads="1"/>
          </p:cNvSpPr>
          <p:nvPr>
            <p:ph type="ctrTitle"/>
          </p:nvPr>
        </p:nvSpPr>
        <p:spPr>
          <a:xfrm>
            <a:off x="1524000" y="443094"/>
            <a:ext cx="9144000" cy="2387600"/>
          </a:xfrm>
        </p:spPr>
        <p:txBody>
          <a:bodyPr/>
          <a:lstStyle/>
          <a:p>
            <a:r>
              <a:rPr lang="en-US" altLang="en-US" b="1" dirty="0">
                <a:solidFill>
                  <a:srgbClr val="FFFF00"/>
                </a:solidFill>
              </a:rPr>
              <a:t>Four Barriers that Hinder Growth</a:t>
            </a:r>
          </a:p>
        </p:txBody>
      </p:sp>
      <p:pic>
        <p:nvPicPr>
          <p:cNvPr id="5122" name="Picture 2">
            <a:extLst>
              <a:ext uri="{FF2B5EF4-FFF2-40B4-BE49-F238E27FC236}">
                <a16:creationId xmlns:a16="http://schemas.microsoft.com/office/drawing/2014/main" id="{844C69A6-7925-7AFA-658F-5CD81C8B42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37100" y="3429000"/>
            <a:ext cx="2717800"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64271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BEDD768A-E313-A7F7-731D-F959AF3FF91B}"/>
              </a:ext>
            </a:extLst>
          </p:cNvPr>
          <p:cNvSpPr>
            <a:spLocks noGrp="1" noChangeArrowheads="1"/>
          </p:cNvSpPr>
          <p:nvPr>
            <p:ph type="title"/>
          </p:nvPr>
        </p:nvSpPr>
        <p:spPr/>
        <p:txBody>
          <a:bodyPr/>
          <a:lstStyle/>
          <a:p>
            <a:pPr algn="ctr"/>
            <a:r>
              <a:rPr lang="en-US" altLang="en-US" b="1" dirty="0">
                <a:solidFill>
                  <a:srgbClr val="FFFF00"/>
                </a:solidFill>
              </a:rPr>
              <a:t>Four Barriers that Hinder Growth</a:t>
            </a:r>
          </a:p>
        </p:txBody>
      </p:sp>
      <p:sp>
        <p:nvSpPr>
          <p:cNvPr id="6147" name="Rectangle 3">
            <a:extLst>
              <a:ext uri="{FF2B5EF4-FFF2-40B4-BE49-F238E27FC236}">
                <a16:creationId xmlns:a16="http://schemas.microsoft.com/office/drawing/2014/main" id="{A1647220-127C-EE1B-36AF-D101B3170AB7}"/>
              </a:ext>
            </a:extLst>
          </p:cNvPr>
          <p:cNvSpPr>
            <a:spLocks noGrp="1" noChangeArrowheads="1"/>
          </p:cNvSpPr>
          <p:nvPr>
            <p:ph type="body" idx="1"/>
          </p:nvPr>
        </p:nvSpPr>
        <p:spPr/>
        <p:txBody>
          <a:bodyPr>
            <a:normAutofit lnSpcReduction="10000"/>
          </a:bodyPr>
          <a:lstStyle/>
          <a:p>
            <a:pPr marL="0" indent="0" algn="ctr">
              <a:buNone/>
            </a:pPr>
            <a:r>
              <a:rPr lang="en-US" altLang="en-US" sz="4000" b="1" dirty="0">
                <a:solidFill>
                  <a:srgbClr val="FFFF00"/>
                </a:solidFill>
              </a:rPr>
              <a:t>Internal Barriers –</a:t>
            </a:r>
          </a:p>
          <a:p>
            <a:pPr marL="0" indent="0" algn="ctr">
              <a:buNone/>
            </a:pPr>
            <a:endParaRPr lang="en-US" altLang="en-US" sz="4000" b="1" dirty="0">
              <a:solidFill>
                <a:srgbClr val="FFFF00"/>
              </a:solidFill>
            </a:endParaRPr>
          </a:p>
          <a:p>
            <a:pPr marL="0" indent="0" algn="ctr">
              <a:buNone/>
            </a:pPr>
            <a:r>
              <a:rPr lang="en-US" altLang="en-US" sz="4000" b="1" dirty="0">
                <a:solidFill>
                  <a:srgbClr val="FFFF00"/>
                </a:solidFill>
              </a:rPr>
              <a:t>Stained Glass Barriers –</a:t>
            </a:r>
          </a:p>
          <a:p>
            <a:pPr marL="0" indent="0" algn="ctr">
              <a:buNone/>
            </a:pPr>
            <a:endParaRPr lang="en-US" altLang="en-US" sz="4000" b="1" dirty="0">
              <a:solidFill>
                <a:srgbClr val="FFFF00"/>
              </a:solidFill>
            </a:endParaRPr>
          </a:p>
          <a:p>
            <a:pPr marL="0" indent="0" algn="ctr">
              <a:buNone/>
            </a:pPr>
            <a:r>
              <a:rPr lang="en-US" altLang="en-US" sz="4000" b="1" dirty="0">
                <a:solidFill>
                  <a:srgbClr val="FFFF00"/>
                </a:solidFill>
              </a:rPr>
              <a:t>Cultural &amp; Class Barriers –</a:t>
            </a:r>
          </a:p>
          <a:p>
            <a:pPr marL="0" indent="0" algn="ctr">
              <a:buNone/>
            </a:pPr>
            <a:endParaRPr lang="en-US" altLang="en-US" sz="4000" b="1" dirty="0">
              <a:solidFill>
                <a:srgbClr val="FFFF00"/>
              </a:solidFill>
            </a:endParaRPr>
          </a:p>
          <a:p>
            <a:pPr marL="0" indent="0" algn="ctr">
              <a:buNone/>
            </a:pPr>
            <a:r>
              <a:rPr lang="en-US" altLang="en-US" sz="4000" b="1" dirty="0">
                <a:solidFill>
                  <a:srgbClr val="FFFF00"/>
                </a:solidFill>
              </a:rPr>
              <a:t>Language Barriers -</a:t>
            </a:r>
          </a:p>
        </p:txBody>
      </p:sp>
    </p:spTree>
    <p:extLst>
      <p:ext uri="{BB962C8B-B14F-4D97-AF65-F5344CB8AC3E}">
        <p14:creationId xmlns:p14="http://schemas.microsoft.com/office/powerpoint/2010/main" val="18141298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38753891-DD75-DCA6-5E15-C7AD217AEE30}"/>
              </a:ext>
            </a:extLst>
          </p:cNvPr>
          <p:cNvSpPr>
            <a:spLocks noGrp="1" noChangeArrowheads="1"/>
          </p:cNvSpPr>
          <p:nvPr>
            <p:ph type="title"/>
          </p:nvPr>
        </p:nvSpPr>
        <p:spPr>
          <a:xfrm>
            <a:off x="751160" y="394699"/>
            <a:ext cx="10704966" cy="1889125"/>
          </a:xfrm>
        </p:spPr>
        <p:txBody>
          <a:bodyPr>
            <a:normAutofit/>
          </a:bodyPr>
          <a:lstStyle/>
          <a:p>
            <a:pPr marL="571500" indent="-571500"/>
            <a:r>
              <a:rPr lang="en-US" altLang="en-US" b="1" dirty="0">
                <a:solidFill>
                  <a:srgbClr val="FFFF00"/>
                </a:solidFill>
              </a:rPr>
              <a:t>1.  The Necessity of the Cross Cultural Evangelistic Church</a:t>
            </a:r>
          </a:p>
        </p:txBody>
      </p:sp>
      <p:sp>
        <p:nvSpPr>
          <p:cNvPr id="7171" name="Rectangle 3">
            <a:extLst>
              <a:ext uri="{FF2B5EF4-FFF2-40B4-BE49-F238E27FC236}">
                <a16:creationId xmlns:a16="http://schemas.microsoft.com/office/drawing/2014/main" id="{7AF20EA7-332F-4193-39A8-3E2FD671A479}"/>
              </a:ext>
            </a:extLst>
          </p:cNvPr>
          <p:cNvSpPr>
            <a:spLocks noGrp="1" noChangeArrowheads="1"/>
          </p:cNvSpPr>
          <p:nvPr>
            <p:ph type="body" idx="1"/>
          </p:nvPr>
        </p:nvSpPr>
        <p:spPr>
          <a:xfrm>
            <a:off x="751160" y="2090057"/>
            <a:ext cx="10689680" cy="4767943"/>
          </a:xfrm>
        </p:spPr>
        <p:txBody>
          <a:bodyPr>
            <a:normAutofit/>
          </a:bodyPr>
          <a:lstStyle/>
          <a:p>
            <a:pPr marL="0" indent="0">
              <a:buNone/>
            </a:pPr>
            <a:r>
              <a:rPr lang="en-GB" altLang="en-US" sz="3600" b="1" dirty="0">
                <a:solidFill>
                  <a:srgbClr val="FFFF00"/>
                </a:solidFill>
              </a:rPr>
              <a:t>E-O </a:t>
            </a:r>
            <a:r>
              <a:rPr lang="en-GB" altLang="en-US" sz="3600" b="1" u="sng" dirty="0">
                <a:solidFill>
                  <a:srgbClr val="FFFF00"/>
                </a:solidFill>
              </a:rPr>
              <a:t>INTERNAL BARRIER</a:t>
            </a:r>
          </a:p>
          <a:p>
            <a:pPr marL="742950" indent="-742950"/>
            <a:r>
              <a:rPr lang="en-GB" altLang="en-US" sz="3600" b="1" dirty="0">
                <a:solidFill>
                  <a:srgbClr val="FFFF00"/>
                </a:solidFill>
              </a:rPr>
              <a:t>      Overcoming the barriers of those unsaved in the church, i.e., spiritual blindness, hardness to the Gospel, ignorance of the Gospel, etc.</a:t>
            </a:r>
            <a:endParaRPr lang="en-US" altLang="en-US" sz="3600" b="1" dirty="0">
              <a:solidFill>
                <a:srgbClr val="FFFF00"/>
              </a:solidFill>
            </a:endParaRPr>
          </a:p>
        </p:txBody>
      </p:sp>
    </p:spTree>
    <p:extLst>
      <p:ext uri="{BB962C8B-B14F-4D97-AF65-F5344CB8AC3E}">
        <p14:creationId xmlns:p14="http://schemas.microsoft.com/office/powerpoint/2010/main" val="149357433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dissolve">
                                      <p:cBhvr>
                                        <p:cTn id="7" dur="500"/>
                                        <p:tgtEl>
                                          <p:spTgt spid="717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7171">
                                            <p:txEl>
                                              <p:pRg st="0" end="0"/>
                                            </p:txEl>
                                          </p:spTgt>
                                        </p:tgtEl>
                                        <p:attrNameLst>
                                          <p:attrName>style.visibility</p:attrName>
                                        </p:attrNameLst>
                                      </p:cBhvr>
                                      <p:to>
                                        <p:strVal val="visible"/>
                                      </p:to>
                                    </p:set>
                                    <p:animEffect transition="in" filter="dissolve">
                                      <p:cBhvr>
                                        <p:cTn id="12" dur="500"/>
                                        <p:tgtEl>
                                          <p:spTgt spid="7171">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7171">
                                            <p:txEl>
                                              <p:pRg st="1" end="1"/>
                                            </p:txEl>
                                          </p:spTgt>
                                        </p:tgtEl>
                                        <p:attrNameLst>
                                          <p:attrName>style.visibility</p:attrName>
                                        </p:attrNameLst>
                                      </p:cBhvr>
                                      <p:to>
                                        <p:strVal val="visible"/>
                                      </p:to>
                                    </p:set>
                                    <p:animEffect transition="in" filter="dissolve">
                                      <p:cBhvr>
                                        <p:cTn id="17" dur="500"/>
                                        <p:tgtEl>
                                          <p:spTgt spid="717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0" grpId="0"/>
      <p:bldP spid="7171" grpId="0" build="p"/>
    </p:bldLst>
  </p:timing>
</p:sld>
</file>

<file path=ppt/slides/slide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BC620AC2-424F-46B6-1017-627B1C56E2CC}"/>
              </a:ext>
            </a:extLst>
          </p:cNvPr>
          <p:cNvSpPr>
            <a:spLocks noGrp="1" noChangeArrowheads="1"/>
          </p:cNvSpPr>
          <p:nvPr>
            <p:ph type="body" idx="1"/>
          </p:nvPr>
        </p:nvSpPr>
        <p:spPr>
          <a:xfrm>
            <a:off x="587829" y="685800"/>
            <a:ext cx="10763794" cy="5867400"/>
          </a:xfrm>
        </p:spPr>
        <p:txBody>
          <a:bodyPr>
            <a:normAutofit/>
          </a:bodyPr>
          <a:lstStyle/>
          <a:p>
            <a:pPr marL="0" indent="0">
              <a:buNone/>
            </a:pPr>
            <a:r>
              <a:rPr lang="en-GB" altLang="en-US" sz="4000" b="1" dirty="0">
                <a:solidFill>
                  <a:srgbClr val="FFFF00"/>
                </a:solidFill>
              </a:rPr>
              <a:t>E-1 </a:t>
            </a:r>
            <a:r>
              <a:rPr lang="en-GB" altLang="en-US" sz="4000" b="1" u="sng" dirty="0">
                <a:solidFill>
                  <a:srgbClr val="FFFF00"/>
                </a:solidFill>
              </a:rPr>
              <a:t>STAIN GLASS BARRIER</a:t>
            </a:r>
          </a:p>
          <a:p>
            <a:pPr marL="0" indent="0">
              <a:buNone/>
            </a:pPr>
            <a:r>
              <a:rPr lang="en-GB" altLang="en-US" sz="4000" b="1" dirty="0">
                <a:solidFill>
                  <a:srgbClr val="FFFF00"/>
                </a:solidFill>
              </a:rPr>
              <a:t>      </a:t>
            </a:r>
          </a:p>
          <a:p>
            <a:pPr marL="742950" indent="-742950"/>
            <a:r>
              <a:rPr lang="en-GB" altLang="en-US" sz="4000" b="1" dirty="0">
                <a:solidFill>
                  <a:srgbClr val="FFFF00"/>
                </a:solidFill>
              </a:rPr>
              <a:t>Overcoming the barriers of people in the church’s </a:t>
            </a:r>
            <a:r>
              <a:rPr lang="en-GB" altLang="en-US" sz="4000" b="1" dirty="0" err="1">
                <a:solidFill>
                  <a:srgbClr val="FFFF00"/>
                </a:solidFill>
              </a:rPr>
              <a:t>neighborhood</a:t>
            </a:r>
            <a:r>
              <a:rPr lang="en-GB" altLang="en-US" sz="4000" b="1" dirty="0">
                <a:solidFill>
                  <a:srgbClr val="FFFF00"/>
                </a:solidFill>
              </a:rPr>
              <a:t>, i.e., poor location, comfort in the building, cleanliness, type of                     building, wrong type of denomination, etc.</a:t>
            </a:r>
            <a:endParaRPr lang="en-GB" altLang="en-US" sz="4000" b="1" u="sng" dirty="0">
              <a:solidFill>
                <a:srgbClr val="FFFF00"/>
              </a:solidFill>
            </a:endParaRPr>
          </a:p>
        </p:txBody>
      </p:sp>
      <p:pic>
        <p:nvPicPr>
          <p:cNvPr id="8195" name="Picture 3">
            <a:extLst>
              <a:ext uri="{FF2B5EF4-FFF2-40B4-BE49-F238E27FC236}">
                <a16:creationId xmlns:a16="http://schemas.microsoft.com/office/drawing/2014/main" id="{275647C0-5B19-E7B2-954F-E9F99A0179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17755" y="4236720"/>
            <a:ext cx="1855788" cy="2209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774797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8194">
                                            <p:txEl>
                                              <p:pRg st="0" end="0"/>
                                            </p:txEl>
                                          </p:spTgt>
                                        </p:tgtEl>
                                        <p:attrNameLst>
                                          <p:attrName>style.visibility</p:attrName>
                                        </p:attrNameLst>
                                      </p:cBhvr>
                                      <p:to>
                                        <p:strVal val="visible"/>
                                      </p:to>
                                    </p:set>
                                    <p:animEffect transition="in" filter="dissolve">
                                      <p:cBhvr>
                                        <p:cTn id="7" dur="500"/>
                                        <p:tgtEl>
                                          <p:spTgt spid="819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8194">
                                            <p:txEl>
                                              <p:pRg st="1" end="1"/>
                                            </p:txEl>
                                          </p:spTgt>
                                        </p:tgtEl>
                                        <p:attrNameLst>
                                          <p:attrName>style.visibility</p:attrName>
                                        </p:attrNameLst>
                                      </p:cBhvr>
                                      <p:to>
                                        <p:strVal val="visible"/>
                                      </p:to>
                                    </p:set>
                                    <p:animEffect transition="in" filter="dissolve">
                                      <p:cBhvr>
                                        <p:cTn id="12" dur="500"/>
                                        <p:tgtEl>
                                          <p:spTgt spid="819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8194">
                                            <p:txEl>
                                              <p:pRg st="2" end="2"/>
                                            </p:txEl>
                                          </p:spTgt>
                                        </p:tgtEl>
                                        <p:attrNameLst>
                                          <p:attrName>style.visibility</p:attrName>
                                        </p:attrNameLst>
                                      </p:cBhvr>
                                      <p:to>
                                        <p:strVal val="visible"/>
                                      </p:to>
                                    </p:set>
                                    <p:animEffect transition="in" filter="dissolve">
                                      <p:cBhvr>
                                        <p:cTn id="17" dur="500"/>
                                        <p:tgtEl>
                                          <p:spTgt spid="819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4" grpId="0" build="p"/>
    </p:bldLst>
  </p:timing>
</p:sld>
</file>

<file path=ppt/slides/slide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D4F8E591-014A-2492-FA98-849163EB8598}"/>
              </a:ext>
            </a:extLst>
          </p:cNvPr>
          <p:cNvSpPr>
            <a:spLocks noGrp="1" noChangeArrowheads="1"/>
          </p:cNvSpPr>
          <p:nvPr>
            <p:ph type="body" idx="1"/>
          </p:nvPr>
        </p:nvSpPr>
        <p:spPr>
          <a:xfrm>
            <a:off x="731520" y="496389"/>
            <a:ext cx="10633166" cy="6056811"/>
          </a:xfrm>
        </p:spPr>
        <p:txBody>
          <a:bodyPr>
            <a:normAutofit/>
          </a:bodyPr>
          <a:lstStyle/>
          <a:p>
            <a:pPr marL="0" indent="0">
              <a:buNone/>
            </a:pPr>
            <a:r>
              <a:rPr lang="en-GB" altLang="en-US" sz="4400" b="1" dirty="0">
                <a:solidFill>
                  <a:srgbClr val="FFFF00"/>
                </a:solidFill>
              </a:rPr>
              <a:t>E-2 </a:t>
            </a:r>
            <a:r>
              <a:rPr lang="en-GB" altLang="en-US" sz="4400" b="1" u="sng" dirty="0">
                <a:solidFill>
                  <a:srgbClr val="FFFF00"/>
                </a:solidFill>
              </a:rPr>
              <a:t>CULTURAL AND CLASS BARRIER</a:t>
            </a:r>
          </a:p>
          <a:p>
            <a:pPr marL="742950" indent="-742950"/>
            <a:r>
              <a:rPr lang="en-GB" altLang="en-US" sz="4400" b="1" dirty="0">
                <a:solidFill>
                  <a:srgbClr val="FFFF00"/>
                </a:solidFill>
              </a:rPr>
              <a:t>      Witnessing to people of a different ethnic, race, or socio-economic background.</a:t>
            </a:r>
          </a:p>
          <a:p>
            <a:pPr marL="0" indent="0">
              <a:buNone/>
            </a:pPr>
            <a:endParaRPr lang="en-GB" altLang="en-US" sz="4400" b="1" u="sng" dirty="0">
              <a:solidFill>
                <a:srgbClr val="FFFF00"/>
              </a:solidFill>
            </a:endParaRPr>
          </a:p>
          <a:p>
            <a:pPr marL="0" indent="0">
              <a:buNone/>
            </a:pPr>
            <a:r>
              <a:rPr lang="en-GB" altLang="en-US" sz="4400" b="1" dirty="0">
                <a:solidFill>
                  <a:srgbClr val="FFFF00"/>
                </a:solidFill>
              </a:rPr>
              <a:t>E-3 </a:t>
            </a:r>
            <a:r>
              <a:rPr lang="en-GB" altLang="en-US" sz="4400" b="1" u="sng" dirty="0">
                <a:solidFill>
                  <a:srgbClr val="FFFF00"/>
                </a:solidFill>
              </a:rPr>
              <a:t>LINGUISTIC BARRIER</a:t>
            </a:r>
          </a:p>
          <a:p>
            <a:pPr marL="742950" indent="-742950"/>
            <a:r>
              <a:rPr lang="en-GB" altLang="en-US" sz="4400" b="1" dirty="0">
                <a:solidFill>
                  <a:srgbClr val="FFFF00"/>
                </a:solidFill>
              </a:rPr>
              <a:t>      Witnessing to people who speak a different dialect or language.</a:t>
            </a:r>
            <a:endParaRPr lang="en-US" altLang="en-US" sz="4400" b="1" dirty="0">
              <a:solidFill>
                <a:srgbClr val="FFFF00"/>
              </a:solidFill>
            </a:endParaRPr>
          </a:p>
        </p:txBody>
      </p:sp>
    </p:spTree>
    <p:extLst>
      <p:ext uri="{BB962C8B-B14F-4D97-AF65-F5344CB8AC3E}">
        <p14:creationId xmlns:p14="http://schemas.microsoft.com/office/powerpoint/2010/main" val="253108456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9218">
                                            <p:txEl>
                                              <p:pRg st="0" end="0"/>
                                            </p:txEl>
                                          </p:spTgt>
                                        </p:tgtEl>
                                        <p:attrNameLst>
                                          <p:attrName>style.visibility</p:attrName>
                                        </p:attrNameLst>
                                      </p:cBhvr>
                                      <p:to>
                                        <p:strVal val="visible"/>
                                      </p:to>
                                    </p:set>
                                    <p:animEffect transition="in" filter="dissolve">
                                      <p:cBhvr>
                                        <p:cTn id="7" dur="500"/>
                                        <p:tgtEl>
                                          <p:spTgt spid="921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9218">
                                            <p:txEl>
                                              <p:pRg st="1" end="1"/>
                                            </p:txEl>
                                          </p:spTgt>
                                        </p:tgtEl>
                                        <p:attrNameLst>
                                          <p:attrName>style.visibility</p:attrName>
                                        </p:attrNameLst>
                                      </p:cBhvr>
                                      <p:to>
                                        <p:strVal val="visible"/>
                                      </p:to>
                                    </p:set>
                                    <p:animEffect transition="in" filter="dissolve">
                                      <p:cBhvr>
                                        <p:cTn id="12" dur="500"/>
                                        <p:tgtEl>
                                          <p:spTgt spid="9218">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9218">
                                            <p:txEl>
                                              <p:pRg st="3" end="3"/>
                                            </p:txEl>
                                          </p:spTgt>
                                        </p:tgtEl>
                                        <p:attrNameLst>
                                          <p:attrName>style.visibility</p:attrName>
                                        </p:attrNameLst>
                                      </p:cBhvr>
                                      <p:to>
                                        <p:strVal val="visible"/>
                                      </p:to>
                                    </p:set>
                                    <p:animEffect transition="in" filter="dissolve">
                                      <p:cBhvr>
                                        <p:cTn id="17" dur="500"/>
                                        <p:tgtEl>
                                          <p:spTgt spid="9218">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9218">
                                            <p:txEl>
                                              <p:pRg st="4" end="4"/>
                                            </p:txEl>
                                          </p:spTgt>
                                        </p:tgtEl>
                                        <p:attrNameLst>
                                          <p:attrName>style.visibility</p:attrName>
                                        </p:attrNameLst>
                                      </p:cBhvr>
                                      <p:to>
                                        <p:strVal val="visible"/>
                                      </p:to>
                                    </p:set>
                                    <p:animEffect transition="in" filter="dissolve">
                                      <p:cBhvr>
                                        <p:cTn id="22" dur="500"/>
                                        <p:tgtEl>
                                          <p:spTgt spid="921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8"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3B3BF88-47B1-DFEA-0031-DAEF52008D38}"/>
              </a:ext>
            </a:extLst>
          </p:cNvPr>
          <p:cNvPicPr>
            <a:picLocks noChangeAspect="1"/>
          </p:cNvPicPr>
          <p:nvPr/>
        </p:nvPicPr>
        <p:blipFill>
          <a:blip r:embed="rId2"/>
          <a:stretch>
            <a:fillRect/>
          </a:stretch>
        </p:blipFill>
        <p:spPr>
          <a:xfrm>
            <a:off x="6045706" y="1"/>
            <a:ext cx="1996864" cy="3044108"/>
          </a:xfrm>
          <a:prstGeom prst="rect">
            <a:avLst/>
          </a:prstGeom>
        </p:spPr>
      </p:pic>
      <p:pic>
        <p:nvPicPr>
          <p:cNvPr id="5" name="Picture 4">
            <a:extLst>
              <a:ext uri="{FF2B5EF4-FFF2-40B4-BE49-F238E27FC236}">
                <a16:creationId xmlns:a16="http://schemas.microsoft.com/office/drawing/2014/main" id="{5B83AC0C-E474-3DAB-F5DA-47F3169F7EB0}"/>
              </a:ext>
            </a:extLst>
          </p:cNvPr>
          <p:cNvPicPr>
            <a:picLocks noChangeAspect="1"/>
          </p:cNvPicPr>
          <p:nvPr/>
        </p:nvPicPr>
        <p:blipFill>
          <a:blip r:embed="rId3"/>
          <a:stretch>
            <a:fillRect/>
          </a:stretch>
        </p:blipFill>
        <p:spPr>
          <a:xfrm>
            <a:off x="1975262" y="0"/>
            <a:ext cx="2049517" cy="3048000"/>
          </a:xfrm>
          <a:prstGeom prst="rect">
            <a:avLst/>
          </a:prstGeom>
        </p:spPr>
      </p:pic>
      <p:pic>
        <p:nvPicPr>
          <p:cNvPr id="1026" name="Picture 2" descr="Breaking the Huddle: How Your Community Can Grow Its Witness">
            <a:extLst>
              <a:ext uri="{FF2B5EF4-FFF2-40B4-BE49-F238E27FC236}">
                <a16:creationId xmlns:a16="http://schemas.microsoft.com/office/drawing/2014/main" id="{3D4DF8AA-F152-92E7-5028-E08B6D8FA3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24779" y="0"/>
            <a:ext cx="2049517" cy="308134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Fan the Flame: Let Jesus Renew Your Calling and Revive Your Church">
            <a:extLst>
              <a:ext uri="{FF2B5EF4-FFF2-40B4-BE49-F238E27FC236}">
                <a16:creationId xmlns:a16="http://schemas.microsoft.com/office/drawing/2014/main" id="{4233A952-912A-CA82-123B-F8F4BE67A31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29870" y="0"/>
            <a:ext cx="2049517" cy="308134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BLESS: 5 Everyday Ways to Love Your Neighbor and Change the World">
            <a:extLst>
              <a:ext uri="{FF2B5EF4-FFF2-40B4-BE49-F238E27FC236}">
                <a16:creationId xmlns:a16="http://schemas.microsoft.com/office/drawing/2014/main" id="{A28DFB35-9404-98A6-571A-D34E0CA04C8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079387" y="0"/>
            <a:ext cx="2049516" cy="310274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The Life-Giving Leader: Learning to Lead from Your Truest Self">
            <a:extLst>
              <a:ext uri="{FF2B5EF4-FFF2-40B4-BE49-F238E27FC236}">
                <a16:creationId xmlns:a16="http://schemas.microsoft.com/office/drawing/2014/main" id="{7D569AA3-3B1A-79C6-0774-A8AADD445E7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87961" y="3044108"/>
            <a:ext cx="2049516" cy="298817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Fanning the Revitalization Flame: Leading Your Church from Smoldering Embers to Revival Fire">
            <a:extLst>
              <a:ext uri="{FF2B5EF4-FFF2-40B4-BE49-F238E27FC236}">
                <a16:creationId xmlns:a16="http://schemas.microsoft.com/office/drawing/2014/main" id="{6604237F-7B25-96C8-A802-23267C0856C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11056" y="3081342"/>
            <a:ext cx="2063237" cy="297982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Zero to 80: Innovative Ideas for Planting and Accelerating Church Growth">
            <a:extLst>
              <a:ext uri="{FF2B5EF4-FFF2-40B4-BE49-F238E27FC236}">
                <a16:creationId xmlns:a16="http://schemas.microsoft.com/office/drawing/2014/main" id="{25B3C76C-DF9B-EC04-B985-3B1275925F4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310" y="3044109"/>
            <a:ext cx="1987550" cy="3019323"/>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The Unwavering Pastor: Leading the Church with Grace in Divisive Times (Biblical wisdom to help ministry leaders cope with church division and leadership stress)">
            <a:extLst>
              <a:ext uri="{FF2B5EF4-FFF2-40B4-BE49-F238E27FC236}">
                <a16:creationId xmlns:a16="http://schemas.microsoft.com/office/drawing/2014/main" id="{9E84B31B-1C21-F95C-3ED1-87C88EFA2C3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288" y="0"/>
            <a:ext cx="1987550" cy="3048000"/>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The Increasing Church Capacity Guidebook: Building &amp; Linking the 18 Systems">
            <a:extLst>
              <a:ext uri="{FF2B5EF4-FFF2-40B4-BE49-F238E27FC236}">
                <a16:creationId xmlns:a16="http://schemas.microsoft.com/office/drawing/2014/main" id="{CD5CD522-EC9D-113A-E8FA-B5BDD28460B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066689" y="3046521"/>
            <a:ext cx="1975879" cy="297982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330059F1-9FD3-3F95-C797-FC3155C01E5D}"/>
              </a:ext>
            </a:extLst>
          </p:cNvPr>
          <p:cNvPicPr>
            <a:picLocks noChangeAspect="1"/>
          </p:cNvPicPr>
          <p:nvPr/>
        </p:nvPicPr>
        <p:blipFill>
          <a:blip r:embed="rId12"/>
          <a:stretch>
            <a:fillRect/>
          </a:stretch>
        </p:blipFill>
        <p:spPr>
          <a:xfrm>
            <a:off x="8039876" y="3044108"/>
            <a:ext cx="1982055" cy="2979824"/>
          </a:xfrm>
          <a:prstGeom prst="rect">
            <a:avLst/>
          </a:prstGeom>
        </p:spPr>
      </p:pic>
      <p:pic>
        <p:nvPicPr>
          <p:cNvPr id="1042" name="Picture 18" descr="Church GameChanger: Five Essentials for Revitalization by [Dr. Steve Smith]">
            <a:extLst>
              <a:ext uri="{FF2B5EF4-FFF2-40B4-BE49-F238E27FC236}">
                <a16:creationId xmlns:a16="http://schemas.microsoft.com/office/drawing/2014/main" id="{8C16F8F2-D5DE-038F-4FC5-41C2A3AC6848}"/>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047924" y="3044108"/>
            <a:ext cx="2063237" cy="30170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032502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8DD4B2C6-C4FD-FFF7-019B-2036504731D2}"/>
              </a:ext>
            </a:extLst>
          </p:cNvPr>
          <p:cNvSpPr>
            <a:spLocks noGrp="1" noChangeArrowheads="1"/>
          </p:cNvSpPr>
          <p:nvPr>
            <p:ph type="title"/>
          </p:nvPr>
        </p:nvSpPr>
        <p:spPr>
          <a:xfrm>
            <a:off x="609599" y="433888"/>
            <a:ext cx="10964091" cy="1375320"/>
          </a:xfrm>
        </p:spPr>
        <p:txBody>
          <a:bodyPr/>
          <a:lstStyle/>
          <a:p>
            <a:r>
              <a:rPr lang="en-US" altLang="en-US" b="1" dirty="0">
                <a:solidFill>
                  <a:srgbClr val="FFFF00"/>
                </a:solidFill>
              </a:rPr>
              <a:t>2.  Focus on Receptive Groups</a:t>
            </a:r>
          </a:p>
        </p:txBody>
      </p:sp>
      <p:sp>
        <p:nvSpPr>
          <p:cNvPr id="10243" name="Rectangle 3">
            <a:extLst>
              <a:ext uri="{FF2B5EF4-FFF2-40B4-BE49-F238E27FC236}">
                <a16:creationId xmlns:a16="http://schemas.microsoft.com/office/drawing/2014/main" id="{A40B2DAA-D013-1B4F-FC84-273D30766752}"/>
              </a:ext>
            </a:extLst>
          </p:cNvPr>
          <p:cNvSpPr>
            <a:spLocks noChangeArrowheads="1"/>
          </p:cNvSpPr>
          <p:nvPr/>
        </p:nvSpPr>
        <p:spPr bwMode="auto">
          <a:xfrm>
            <a:off x="1698171" y="1809207"/>
            <a:ext cx="8778240" cy="36009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altLang="en-US" sz="4800" b="1" dirty="0">
                <a:solidFill>
                  <a:srgbClr val="FFFF00"/>
                </a:solidFill>
                <a:latin typeface="Tahoma" panose="020B0604030504040204" pitchFamily="34" charset="0"/>
              </a:rPr>
              <a:t>“Reach the Reachable</a:t>
            </a:r>
          </a:p>
          <a:p>
            <a:pPr algn="ctr"/>
            <a:r>
              <a:rPr lang="en-US" altLang="en-US" sz="4800" b="1" dirty="0">
                <a:solidFill>
                  <a:srgbClr val="FFFF00"/>
                </a:solidFill>
                <a:latin typeface="Tahoma" panose="020B0604030504040204" pitchFamily="34" charset="0"/>
              </a:rPr>
              <a:t>Win the Winnable</a:t>
            </a:r>
          </a:p>
          <a:p>
            <a:pPr algn="ctr"/>
            <a:r>
              <a:rPr lang="en-US" altLang="en-US" sz="4800" b="1" dirty="0">
                <a:solidFill>
                  <a:srgbClr val="FFFF00"/>
                </a:solidFill>
                <a:latin typeface="Tahoma" panose="020B0604030504040204" pitchFamily="34" charset="0"/>
              </a:rPr>
              <a:t>Train the Trainable</a:t>
            </a:r>
          </a:p>
          <a:p>
            <a:pPr algn="ctr"/>
            <a:r>
              <a:rPr lang="en-US" altLang="en-US" sz="4800" b="1" dirty="0">
                <a:solidFill>
                  <a:srgbClr val="FFFF00"/>
                </a:solidFill>
                <a:latin typeface="Tahoma" panose="020B0604030504040204" pitchFamily="34" charset="0"/>
              </a:rPr>
              <a:t>Use the Usable”</a:t>
            </a:r>
          </a:p>
          <a:p>
            <a:pPr algn="ctr"/>
            <a:r>
              <a:rPr lang="en-US" altLang="en-US" sz="3600" dirty="0">
                <a:solidFill>
                  <a:srgbClr val="FFFF00"/>
                </a:solidFill>
                <a:latin typeface="Tahoma" panose="020B0604030504040204" pitchFamily="34" charset="0"/>
              </a:rPr>
              <a:t>- Elmer Towns</a:t>
            </a:r>
          </a:p>
        </p:txBody>
      </p:sp>
    </p:spTree>
    <p:extLst>
      <p:ext uri="{BB962C8B-B14F-4D97-AF65-F5344CB8AC3E}">
        <p14:creationId xmlns:p14="http://schemas.microsoft.com/office/powerpoint/2010/main" val="215022707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10242"/>
                                        </p:tgtEl>
                                        <p:attrNameLst>
                                          <p:attrName>style.visibility</p:attrName>
                                        </p:attrNameLst>
                                      </p:cBhvr>
                                      <p:to>
                                        <p:strVal val="visible"/>
                                      </p:to>
                                    </p:set>
                                    <p:animEffect transition="in" filter="dissolve">
                                      <p:cBhvr>
                                        <p:cTn id="7" dur="500"/>
                                        <p:tgtEl>
                                          <p:spTgt spid="10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2" grpId="0"/>
    </p:bldLst>
  </p:timing>
</p:sld>
</file>

<file path=ppt/slides/slide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459981B5-60C1-5A07-BD6D-C7ED87D63A5E}"/>
              </a:ext>
            </a:extLst>
          </p:cNvPr>
          <p:cNvSpPr>
            <a:spLocks noGrp="1" noChangeArrowheads="1"/>
          </p:cNvSpPr>
          <p:nvPr>
            <p:ph type="title"/>
          </p:nvPr>
        </p:nvSpPr>
        <p:spPr/>
        <p:txBody>
          <a:bodyPr/>
          <a:lstStyle/>
          <a:p>
            <a:r>
              <a:rPr lang="en-US" altLang="en-US" b="1" dirty="0">
                <a:solidFill>
                  <a:srgbClr val="FFFF00"/>
                </a:solidFill>
              </a:rPr>
              <a:t>3.  Types of Church Growth</a:t>
            </a:r>
          </a:p>
        </p:txBody>
      </p:sp>
      <p:sp>
        <p:nvSpPr>
          <p:cNvPr id="11267" name="Rectangle 3">
            <a:extLst>
              <a:ext uri="{FF2B5EF4-FFF2-40B4-BE49-F238E27FC236}">
                <a16:creationId xmlns:a16="http://schemas.microsoft.com/office/drawing/2014/main" id="{04ADCE04-E3F4-B5EE-0DEE-07D29565DBA1}"/>
              </a:ext>
            </a:extLst>
          </p:cNvPr>
          <p:cNvSpPr>
            <a:spLocks noGrp="1" noChangeArrowheads="1"/>
          </p:cNvSpPr>
          <p:nvPr>
            <p:ph type="body" idx="1"/>
          </p:nvPr>
        </p:nvSpPr>
        <p:spPr/>
        <p:txBody>
          <a:bodyPr>
            <a:normAutofit/>
          </a:bodyPr>
          <a:lstStyle/>
          <a:p>
            <a:pPr marL="515938" indent="-515938"/>
            <a:r>
              <a:rPr lang="en-US" altLang="en-US" sz="3600" b="1" dirty="0">
                <a:solidFill>
                  <a:srgbClr val="FFFF00"/>
                </a:solidFill>
              </a:rPr>
              <a:t>a. Internal growth (spiritual factors of growth in grace, the Word, conformity to Christ, attitude, etc.).</a:t>
            </a:r>
          </a:p>
          <a:p>
            <a:pPr marL="515938" indent="-515938"/>
            <a:r>
              <a:rPr lang="en-US" altLang="en-US" sz="3600" b="1" dirty="0">
                <a:solidFill>
                  <a:srgbClr val="FFFF00"/>
                </a:solidFill>
              </a:rPr>
              <a:t>b. External growth</a:t>
            </a:r>
            <a:r>
              <a:rPr lang="en-US" altLang="en-US" sz="3600" b="1" u="sng" dirty="0">
                <a:solidFill>
                  <a:srgbClr val="FFFF00"/>
                </a:solidFill>
              </a:rPr>
              <a:t> </a:t>
            </a:r>
            <a:r>
              <a:rPr lang="en-US" altLang="en-US" sz="3600" b="1" dirty="0">
                <a:solidFill>
                  <a:srgbClr val="FFFF00"/>
                </a:solidFill>
              </a:rPr>
              <a:t>(Natural factors of growth in attendance, offering, membership, baptisms, enrollment, numerical growth, etc.)</a:t>
            </a:r>
          </a:p>
          <a:p>
            <a:pPr marL="515938" indent="-515938"/>
            <a:r>
              <a:rPr lang="en-US" altLang="en-US" sz="3600" b="1" dirty="0">
                <a:solidFill>
                  <a:srgbClr val="FFFF00"/>
                </a:solidFill>
              </a:rPr>
              <a:t>c. </a:t>
            </a:r>
            <a:r>
              <a:rPr lang="en-US" altLang="en-US" sz="3600" b="1" u="sng" dirty="0">
                <a:solidFill>
                  <a:srgbClr val="FFFF00"/>
                </a:solidFill>
              </a:rPr>
              <a:t>Transfer</a:t>
            </a:r>
            <a:r>
              <a:rPr lang="en-US" altLang="en-US" sz="3600" b="1" dirty="0">
                <a:solidFill>
                  <a:srgbClr val="FFFF00"/>
                </a:solidFill>
              </a:rPr>
              <a:t> growth.</a:t>
            </a:r>
          </a:p>
        </p:txBody>
      </p:sp>
    </p:spTree>
    <p:extLst>
      <p:ext uri="{BB962C8B-B14F-4D97-AF65-F5344CB8AC3E}">
        <p14:creationId xmlns:p14="http://schemas.microsoft.com/office/powerpoint/2010/main" val="144265822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dissolve">
                                      <p:cBhvr>
                                        <p:cTn id="7" dur="500"/>
                                        <p:tgtEl>
                                          <p:spTgt spid="1126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11267">
                                            <p:txEl>
                                              <p:pRg st="0" end="0"/>
                                            </p:txEl>
                                          </p:spTgt>
                                        </p:tgtEl>
                                        <p:attrNameLst>
                                          <p:attrName>style.visibility</p:attrName>
                                        </p:attrNameLst>
                                      </p:cBhvr>
                                      <p:to>
                                        <p:strVal val="visible"/>
                                      </p:to>
                                    </p:set>
                                    <p:animEffect transition="in" filter="dissolve">
                                      <p:cBhvr>
                                        <p:cTn id="12" dur="500"/>
                                        <p:tgtEl>
                                          <p:spTgt spid="11267">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11267">
                                            <p:txEl>
                                              <p:pRg st="1" end="1"/>
                                            </p:txEl>
                                          </p:spTgt>
                                        </p:tgtEl>
                                        <p:attrNameLst>
                                          <p:attrName>style.visibility</p:attrName>
                                        </p:attrNameLst>
                                      </p:cBhvr>
                                      <p:to>
                                        <p:strVal val="visible"/>
                                      </p:to>
                                    </p:set>
                                    <p:animEffect transition="in" filter="dissolve">
                                      <p:cBhvr>
                                        <p:cTn id="17" dur="500"/>
                                        <p:tgtEl>
                                          <p:spTgt spid="11267">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11267">
                                            <p:txEl>
                                              <p:pRg st="2" end="2"/>
                                            </p:txEl>
                                          </p:spTgt>
                                        </p:tgtEl>
                                        <p:attrNameLst>
                                          <p:attrName>style.visibility</p:attrName>
                                        </p:attrNameLst>
                                      </p:cBhvr>
                                      <p:to>
                                        <p:strVal val="visible"/>
                                      </p:to>
                                    </p:set>
                                    <p:animEffect transition="in" filter="dissolve">
                                      <p:cBhvr>
                                        <p:cTn id="22" dur="500"/>
                                        <p:tgtEl>
                                          <p:spTgt spid="1126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6" grpId="0"/>
      <p:bldP spid="11267" grpId="0" build="p"/>
    </p:bldLst>
  </p:timing>
</p:sld>
</file>

<file path=ppt/slides/slide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290" name="Text Box 2">
            <a:extLst>
              <a:ext uri="{FF2B5EF4-FFF2-40B4-BE49-F238E27FC236}">
                <a16:creationId xmlns:a16="http://schemas.microsoft.com/office/drawing/2014/main" id="{3A346363-5F87-9527-694A-0DCD000E3A84}"/>
              </a:ext>
            </a:extLst>
          </p:cNvPr>
          <p:cNvSpPr txBox="1">
            <a:spLocks noChangeArrowheads="1"/>
          </p:cNvSpPr>
          <p:nvPr/>
        </p:nvSpPr>
        <p:spPr bwMode="auto">
          <a:xfrm>
            <a:off x="836023" y="640081"/>
            <a:ext cx="10580914" cy="4524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623888" indent="-623888">
              <a:defRPr>
                <a:solidFill>
                  <a:schemeClr val="tx1"/>
                </a:solidFill>
                <a:latin typeface="Arial" panose="020B0604020202020204" pitchFamily="34" charset="0"/>
              </a:defRPr>
            </a:lvl1pPr>
            <a:lvl2pPr marL="738188">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eaLnBrk="1" hangingPunct="1"/>
            <a:r>
              <a:rPr lang="en-US" altLang="en-US" sz="3600" b="1" dirty="0">
                <a:solidFill>
                  <a:srgbClr val="FFFF00"/>
                </a:solidFill>
                <a:latin typeface="Tahoma" panose="020B0604030504040204" pitchFamily="34" charset="0"/>
              </a:rPr>
              <a:t>d.  Biological growth.</a:t>
            </a:r>
          </a:p>
          <a:p>
            <a:pPr eaLnBrk="1" hangingPunct="1"/>
            <a:r>
              <a:rPr lang="en-US" altLang="en-US" sz="3600" b="1" dirty="0">
                <a:solidFill>
                  <a:srgbClr val="FFFF00"/>
                </a:solidFill>
                <a:latin typeface="Tahoma" panose="020B0604030504040204" pitchFamily="34" charset="0"/>
              </a:rPr>
              <a:t>e.  </a:t>
            </a:r>
            <a:r>
              <a:rPr lang="en-US" altLang="en-US" sz="3600" b="1" u="sng" dirty="0">
                <a:solidFill>
                  <a:srgbClr val="FFFF00"/>
                </a:solidFill>
                <a:latin typeface="Tahoma" panose="020B0604030504040204" pitchFamily="34" charset="0"/>
              </a:rPr>
              <a:t>Conversion</a:t>
            </a:r>
            <a:r>
              <a:rPr lang="en-US" altLang="en-US" sz="3600" b="1" dirty="0">
                <a:solidFill>
                  <a:srgbClr val="FFFF00"/>
                </a:solidFill>
                <a:latin typeface="Tahoma" panose="020B0604030504040204" pitchFamily="34" charset="0"/>
              </a:rPr>
              <a:t> growth.</a:t>
            </a:r>
          </a:p>
          <a:p>
            <a:pPr eaLnBrk="1" hangingPunct="1"/>
            <a:r>
              <a:rPr lang="en-US" altLang="en-US" sz="3600" b="1" dirty="0">
                <a:solidFill>
                  <a:srgbClr val="FFFF00"/>
                </a:solidFill>
                <a:latin typeface="Tahoma" panose="020B0604030504040204" pitchFamily="34" charset="0"/>
              </a:rPr>
              <a:t>f.   Extension growth (beginning another similar type church in a similar type neighborhood).</a:t>
            </a:r>
          </a:p>
          <a:p>
            <a:pPr eaLnBrk="1" hangingPunct="1"/>
            <a:r>
              <a:rPr lang="en-US" altLang="en-US" sz="3600" b="1" dirty="0">
                <a:solidFill>
                  <a:srgbClr val="FFFF00"/>
                </a:solidFill>
                <a:latin typeface="Tahoma" panose="020B0604030504040204" pitchFamily="34" charset="0"/>
              </a:rPr>
              <a:t>g.  Expansion growth or bridge growth (beginning another church in a different culture, i.e. cross-cultural evangelism).</a:t>
            </a:r>
          </a:p>
        </p:txBody>
      </p:sp>
    </p:spTree>
    <p:extLst>
      <p:ext uri="{BB962C8B-B14F-4D97-AF65-F5344CB8AC3E}">
        <p14:creationId xmlns:p14="http://schemas.microsoft.com/office/powerpoint/2010/main" val="22947227"/>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2E621440-159C-8DF0-A6BB-E514CECE75F7}"/>
              </a:ext>
            </a:extLst>
          </p:cNvPr>
          <p:cNvSpPr>
            <a:spLocks noGrp="1" noChangeArrowheads="1"/>
          </p:cNvSpPr>
          <p:nvPr>
            <p:ph type="title"/>
          </p:nvPr>
        </p:nvSpPr>
        <p:spPr>
          <a:xfrm>
            <a:off x="809897" y="509452"/>
            <a:ext cx="10763794" cy="2233750"/>
          </a:xfrm>
        </p:spPr>
        <p:txBody>
          <a:bodyPr/>
          <a:lstStyle/>
          <a:p>
            <a:pPr marL="688975" indent="-688975"/>
            <a:r>
              <a:rPr lang="en-US" altLang="en-US" b="1" dirty="0">
                <a:solidFill>
                  <a:srgbClr val="FFFF00"/>
                </a:solidFill>
              </a:rPr>
              <a:t>4.  The Homogeneous Principle    </a:t>
            </a:r>
            <a:br>
              <a:rPr lang="en-US" altLang="en-US" b="1" dirty="0">
                <a:solidFill>
                  <a:srgbClr val="FFFF00"/>
                </a:solidFill>
              </a:rPr>
            </a:br>
            <a:r>
              <a:rPr lang="en-US" altLang="en-US" b="1" dirty="0">
                <a:solidFill>
                  <a:srgbClr val="FFFF00"/>
                </a:solidFill>
              </a:rPr>
              <a:t>(People Movement)</a:t>
            </a:r>
          </a:p>
        </p:txBody>
      </p:sp>
      <p:sp>
        <p:nvSpPr>
          <p:cNvPr id="13315" name="Rectangle 3">
            <a:extLst>
              <a:ext uri="{FF2B5EF4-FFF2-40B4-BE49-F238E27FC236}">
                <a16:creationId xmlns:a16="http://schemas.microsoft.com/office/drawing/2014/main" id="{B37F78E6-A710-C991-C365-729F930DEEB4}"/>
              </a:ext>
            </a:extLst>
          </p:cNvPr>
          <p:cNvSpPr>
            <a:spLocks noGrp="1" noChangeArrowheads="1"/>
          </p:cNvSpPr>
          <p:nvPr>
            <p:ph type="body" idx="1"/>
          </p:nvPr>
        </p:nvSpPr>
        <p:spPr>
          <a:xfrm>
            <a:off x="927463" y="2586446"/>
            <a:ext cx="10267406" cy="3890555"/>
          </a:xfrm>
        </p:spPr>
        <p:txBody>
          <a:bodyPr>
            <a:normAutofit/>
          </a:bodyPr>
          <a:lstStyle/>
          <a:p>
            <a:r>
              <a:rPr lang="en-US" altLang="en-US" sz="4000" b="1" dirty="0">
                <a:solidFill>
                  <a:srgbClr val="FFFF00"/>
                </a:solidFill>
              </a:rPr>
              <a:t>	Everyone knows everyone, everyone relates to everyone, and everyone waits on everyone before </a:t>
            </a:r>
            <a:r>
              <a:rPr lang="en-US" altLang="en-US" sz="4000" b="1" u="sng" dirty="0">
                <a:solidFill>
                  <a:srgbClr val="FFFF00"/>
                </a:solidFill>
              </a:rPr>
              <a:t>anyone will do anything</a:t>
            </a:r>
            <a:r>
              <a:rPr lang="en-US" altLang="en-US" sz="4000" b="1" dirty="0">
                <a:solidFill>
                  <a:srgbClr val="FFFF00"/>
                </a:solidFill>
              </a:rPr>
              <a:t>.</a:t>
            </a:r>
          </a:p>
        </p:txBody>
      </p:sp>
    </p:spTree>
    <p:extLst>
      <p:ext uri="{BB962C8B-B14F-4D97-AF65-F5344CB8AC3E}">
        <p14:creationId xmlns:p14="http://schemas.microsoft.com/office/powerpoint/2010/main" val="230960534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13314"/>
                                        </p:tgtEl>
                                        <p:attrNameLst>
                                          <p:attrName>style.visibility</p:attrName>
                                        </p:attrNameLst>
                                      </p:cBhvr>
                                      <p:to>
                                        <p:strVal val="visible"/>
                                      </p:to>
                                    </p:set>
                                    <p:animEffect transition="in" filter="dissolve">
                                      <p:cBhvr>
                                        <p:cTn id="7" dur="500"/>
                                        <p:tgtEl>
                                          <p:spTgt spid="1331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13315">
                                            <p:txEl>
                                              <p:pRg st="0" end="0"/>
                                            </p:txEl>
                                          </p:spTgt>
                                        </p:tgtEl>
                                        <p:attrNameLst>
                                          <p:attrName>style.visibility</p:attrName>
                                        </p:attrNameLst>
                                      </p:cBhvr>
                                      <p:to>
                                        <p:strVal val="visible"/>
                                      </p:to>
                                    </p:set>
                                    <p:animEffect transition="in" filter="dissolve">
                                      <p:cBhvr>
                                        <p:cTn id="12" dur="500"/>
                                        <p:tgtEl>
                                          <p:spTgt spid="133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4" grpId="0"/>
      <p:bldP spid="13315"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3A1B7C53-6BF6-DE15-A2C7-5E65ABA0846A}"/>
              </a:ext>
            </a:extLst>
          </p:cNvPr>
          <p:cNvSpPr>
            <a:spLocks noGrp="1" noChangeArrowheads="1"/>
          </p:cNvSpPr>
          <p:nvPr>
            <p:ph type="ctrTitle"/>
          </p:nvPr>
        </p:nvSpPr>
        <p:spPr>
          <a:xfrm>
            <a:off x="1981200" y="525518"/>
            <a:ext cx="8229600" cy="1752600"/>
          </a:xfrm>
        </p:spPr>
        <p:txBody>
          <a:bodyPr/>
          <a:lstStyle/>
          <a:p>
            <a:r>
              <a:rPr lang="en-US" altLang="en-US" b="1" dirty="0">
                <a:solidFill>
                  <a:srgbClr val="FFFF00"/>
                </a:solidFill>
              </a:rPr>
              <a:t>Seven Ways Leaders </a:t>
            </a:r>
            <a:br>
              <a:rPr lang="en-US" altLang="en-US" b="1" dirty="0">
                <a:solidFill>
                  <a:srgbClr val="FFFF00"/>
                </a:solidFill>
              </a:rPr>
            </a:br>
            <a:r>
              <a:rPr lang="en-US" altLang="en-US" b="1" dirty="0">
                <a:solidFill>
                  <a:srgbClr val="FFFF00"/>
                </a:solidFill>
              </a:rPr>
              <a:t>Influence People</a:t>
            </a:r>
          </a:p>
        </p:txBody>
      </p:sp>
      <p:sp>
        <p:nvSpPr>
          <p:cNvPr id="2052" name="WordArt 4">
            <a:extLst>
              <a:ext uri="{FF2B5EF4-FFF2-40B4-BE49-F238E27FC236}">
                <a16:creationId xmlns:a16="http://schemas.microsoft.com/office/drawing/2014/main" id="{95D4DAE0-0253-2DF6-D025-50342C5AED82}"/>
              </a:ext>
            </a:extLst>
          </p:cNvPr>
          <p:cNvSpPr>
            <a:spLocks noChangeArrowheads="1" noChangeShapeType="1" noTextEdit="1"/>
          </p:cNvSpPr>
          <p:nvPr/>
        </p:nvSpPr>
        <p:spPr bwMode="auto">
          <a:xfrm>
            <a:off x="895350" y="5837182"/>
            <a:ext cx="2171700" cy="4953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scene3d>
              <a:camera prst="legacyPerspectiveBottomRight">
                <a:rot lat="0" lon="21239999" rev="0"/>
              </a:camera>
              <a:lightRig rig="legacyHarsh3" dir="l"/>
            </a:scene3d>
            <a:sp3d extrusionH="430200" prstMaterial="legacyMatte">
              <a:extrusionClr>
                <a:srgbClr val="C0C0C0"/>
              </a:extrusionClr>
              <a:contourClr>
                <a:srgbClr val="DCEBF5"/>
              </a:contourClr>
            </a:sp3d>
          </a:bodyPr>
          <a:lstStyle/>
          <a:p>
            <a:pPr algn="ctr"/>
            <a:r>
              <a:rPr lang="en-US" sz="3600" kern="10" dirty="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latin typeface="Arial Black" panose="020B0604020202020204" pitchFamily="34" charset="0"/>
                <a:cs typeface="Arial Black" panose="020B0604020202020204" pitchFamily="34" charset="0"/>
              </a:rPr>
              <a:t>For Churches 125+</a:t>
            </a:r>
          </a:p>
        </p:txBody>
      </p:sp>
      <p:pic>
        <p:nvPicPr>
          <p:cNvPr id="6146" name="Picture 2">
            <a:extLst>
              <a:ext uri="{FF2B5EF4-FFF2-40B4-BE49-F238E27FC236}">
                <a16:creationId xmlns:a16="http://schemas.microsoft.com/office/drawing/2014/main" id="{CC4C5661-6D6A-D125-F6F0-A4DEA80B7D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07964" y="2665987"/>
            <a:ext cx="3176071" cy="22994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7027398"/>
      </p:ext>
    </p:extLst>
  </p:cSld>
  <p:clrMapOvr>
    <a:masterClrMapping/>
  </p:clrMapOvr>
  <p:transition advTm="5808"/>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3DB759B9-91E8-BBEF-0D17-2C1807ACE025}"/>
              </a:ext>
            </a:extLst>
          </p:cNvPr>
          <p:cNvSpPr>
            <a:spLocks noGrp="1" noChangeArrowheads="1"/>
          </p:cNvSpPr>
          <p:nvPr>
            <p:ph type="title"/>
          </p:nvPr>
        </p:nvSpPr>
        <p:spPr>
          <a:xfrm>
            <a:off x="1828800" y="909144"/>
            <a:ext cx="8534400" cy="2286000"/>
          </a:xfrm>
        </p:spPr>
        <p:txBody>
          <a:bodyPr>
            <a:noAutofit/>
          </a:bodyPr>
          <a:lstStyle/>
          <a:p>
            <a:pPr algn="ctr"/>
            <a:r>
              <a:rPr lang="en-US" altLang="en-US" sz="4800" b="1" dirty="0">
                <a:solidFill>
                  <a:srgbClr val="FFFF00"/>
                </a:solidFill>
              </a:rPr>
              <a:t>Ministry leadership is about influence, which can be positive or negative.  Here are seven ways ministry leaders influence people. </a:t>
            </a:r>
          </a:p>
        </p:txBody>
      </p:sp>
      <p:pic>
        <p:nvPicPr>
          <p:cNvPr id="4098" name="Picture 2">
            <a:extLst>
              <a:ext uri="{FF2B5EF4-FFF2-40B4-BE49-F238E27FC236}">
                <a16:creationId xmlns:a16="http://schemas.microsoft.com/office/drawing/2014/main" id="{F8387092-6014-1E51-6A12-D5EB97094A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7600" y="3662857"/>
            <a:ext cx="4876800"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0801492"/>
      </p:ext>
    </p:extLst>
  </p:cSld>
  <p:clrMapOvr>
    <a:masterClrMapping/>
  </p:clrMapOvr>
  <p:transition advTm="7664"/>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54F310E8-F2AD-8316-B310-A59577995E81}"/>
              </a:ext>
            </a:extLst>
          </p:cNvPr>
          <p:cNvSpPr>
            <a:spLocks noGrp="1" noChangeArrowheads="1"/>
          </p:cNvSpPr>
          <p:nvPr>
            <p:ph type="title"/>
          </p:nvPr>
        </p:nvSpPr>
        <p:spPr/>
        <p:txBody>
          <a:bodyPr/>
          <a:lstStyle/>
          <a:p>
            <a:r>
              <a:rPr lang="en-US" altLang="en-US" b="1" dirty="0">
                <a:solidFill>
                  <a:srgbClr val="FFFF00"/>
                </a:solidFill>
              </a:rPr>
              <a:t>Seven Ways Pastors Influence Laity</a:t>
            </a:r>
          </a:p>
        </p:txBody>
      </p:sp>
      <p:sp>
        <p:nvSpPr>
          <p:cNvPr id="6147" name="Rectangle 3">
            <a:extLst>
              <a:ext uri="{FF2B5EF4-FFF2-40B4-BE49-F238E27FC236}">
                <a16:creationId xmlns:a16="http://schemas.microsoft.com/office/drawing/2014/main" id="{5CCA8036-27DD-1947-FEF7-A37509EBDCA1}"/>
              </a:ext>
            </a:extLst>
          </p:cNvPr>
          <p:cNvSpPr>
            <a:spLocks noGrp="1" noChangeArrowheads="1"/>
          </p:cNvSpPr>
          <p:nvPr>
            <p:ph type="body" idx="1"/>
          </p:nvPr>
        </p:nvSpPr>
        <p:spPr/>
        <p:txBody>
          <a:bodyPr>
            <a:normAutofit/>
          </a:bodyPr>
          <a:lstStyle/>
          <a:p>
            <a:r>
              <a:rPr lang="en-US" altLang="en-US" sz="3600" b="1" dirty="0">
                <a:solidFill>
                  <a:srgbClr val="FFFF00"/>
                </a:solidFill>
              </a:rPr>
              <a:t>Negative Influence #1</a:t>
            </a:r>
          </a:p>
          <a:p>
            <a:pPr lvl="1">
              <a:buFontTx/>
              <a:buNone/>
            </a:pPr>
            <a:r>
              <a:rPr lang="en-US" altLang="en-US" sz="3600" b="1" dirty="0">
                <a:solidFill>
                  <a:srgbClr val="FFFF00"/>
                </a:solidFill>
              </a:rPr>
              <a:t>Coercion.  This is the gun in your face style of pastoral tyrant.  While this forceful method can achieve short term results, it produces a long term drop in morale and high turnover.</a:t>
            </a:r>
          </a:p>
        </p:txBody>
      </p:sp>
      <p:pic>
        <p:nvPicPr>
          <p:cNvPr id="5122" name="Picture 2">
            <a:extLst>
              <a:ext uri="{FF2B5EF4-FFF2-40B4-BE49-F238E27FC236}">
                <a16:creationId xmlns:a16="http://schemas.microsoft.com/office/drawing/2014/main" id="{07240230-F6B6-F5CC-647C-00D1B493DF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23275" y="4001294"/>
            <a:ext cx="3444948" cy="25154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4806623"/>
      </p:ext>
    </p:extLst>
  </p:cSld>
  <p:clrMapOvr>
    <a:masterClrMapping/>
  </p:clrMapOvr>
  <p:transition advTm="12160"/>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05868822-C3DD-5EF3-CE8D-AC4653A98AC5}"/>
              </a:ext>
            </a:extLst>
          </p:cNvPr>
          <p:cNvSpPr>
            <a:spLocks noGrp="1" noChangeArrowheads="1"/>
          </p:cNvSpPr>
          <p:nvPr>
            <p:ph type="title"/>
          </p:nvPr>
        </p:nvSpPr>
        <p:spPr/>
        <p:txBody>
          <a:bodyPr/>
          <a:lstStyle/>
          <a:p>
            <a:r>
              <a:rPr lang="en-US" altLang="en-US" b="1" dirty="0">
                <a:solidFill>
                  <a:srgbClr val="FFFF00"/>
                </a:solidFill>
              </a:rPr>
              <a:t>Seven Ways Pastors Influence Laity</a:t>
            </a:r>
          </a:p>
        </p:txBody>
      </p:sp>
      <p:sp>
        <p:nvSpPr>
          <p:cNvPr id="7171" name="Rectangle 3">
            <a:extLst>
              <a:ext uri="{FF2B5EF4-FFF2-40B4-BE49-F238E27FC236}">
                <a16:creationId xmlns:a16="http://schemas.microsoft.com/office/drawing/2014/main" id="{A0BE6C85-477C-C5BF-0B14-F749B6B8A3AA}"/>
              </a:ext>
            </a:extLst>
          </p:cNvPr>
          <p:cNvSpPr>
            <a:spLocks noGrp="1" noChangeArrowheads="1"/>
          </p:cNvSpPr>
          <p:nvPr>
            <p:ph type="body" idx="1"/>
          </p:nvPr>
        </p:nvSpPr>
        <p:spPr/>
        <p:txBody>
          <a:bodyPr>
            <a:normAutofit/>
          </a:bodyPr>
          <a:lstStyle/>
          <a:p>
            <a:r>
              <a:rPr lang="en-US" altLang="en-US" sz="3600" b="1" dirty="0">
                <a:solidFill>
                  <a:srgbClr val="FFFF00"/>
                </a:solidFill>
              </a:rPr>
              <a:t>Negative Influence #2</a:t>
            </a:r>
          </a:p>
          <a:p>
            <a:pPr lvl="1">
              <a:buFontTx/>
              <a:buNone/>
            </a:pPr>
            <a:r>
              <a:rPr lang="en-US" altLang="en-US" sz="3600" b="1" dirty="0">
                <a:solidFill>
                  <a:srgbClr val="FFFF00"/>
                </a:solidFill>
              </a:rPr>
              <a:t>Intimidation.  “You will do this or you are out of here!”  This is a trademark of the pastor dictator.  Only weak and insecure people will tolerate this style of pastoral leadership.  Eventually there will be no respect for the pastor leader and the laity become resentful.</a:t>
            </a:r>
          </a:p>
        </p:txBody>
      </p:sp>
      <p:pic>
        <p:nvPicPr>
          <p:cNvPr id="6146" name="Picture 2">
            <a:extLst>
              <a:ext uri="{FF2B5EF4-FFF2-40B4-BE49-F238E27FC236}">
                <a16:creationId xmlns:a16="http://schemas.microsoft.com/office/drawing/2014/main" id="{BE94BE9A-4134-3ACC-C4CF-B2FFB7944F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13581" y="4947284"/>
            <a:ext cx="1480805" cy="19107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4354783"/>
      </p:ext>
    </p:extLst>
  </p:cSld>
  <p:clrMapOvr>
    <a:masterClrMapping/>
  </p:clrMapOvr>
  <p:transition advTm="18288"/>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2B5B1DAC-D0EC-BB73-46D8-96B3917CC80C}"/>
              </a:ext>
            </a:extLst>
          </p:cNvPr>
          <p:cNvSpPr>
            <a:spLocks noGrp="1" noChangeArrowheads="1"/>
          </p:cNvSpPr>
          <p:nvPr>
            <p:ph type="title"/>
          </p:nvPr>
        </p:nvSpPr>
        <p:spPr/>
        <p:txBody>
          <a:bodyPr/>
          <a:lstStyle/>
          <a:p>
            <a:r>
              <a:rPr lang="en-US" altLang="en-US" b="1" dirty="0">
                <a:solidFill>
                  <a:srgbClr val="FFFF00"/>
                </a:solidFill>
              </a:rPr>
              <a:t>Seven Ways Pastors Influence Laity</a:t>
            </a:r>
          </a:p>
        </p:txBody>
      </p:sp>
      <p:sp>
        <p:nvSpPr>
          <p:cNvPr id="8195" name="Rectangle 3">
            <a:extLst>
              <a:ext uri="{FF2B5EF4-FFF2-40B4-BE49-F238E27FC236}">
                <a16:creationId xmlns:a16="http://schemas.microsoft.com/office/drawing/2014/main" id="{4D5834C3-929D-F1F2-E0AA-5121FE764644}"/>
              </a:ext>
            </a:extLst>
          </p:cNvPr>
          <p:cNvSpPr>
            <a:spLocks noGrp="1" noChangeArrowheads="1"/>
          </p:cNvSpPr>
          <p:nvPr>
            <p:ph type="body" idx="1"/>
          </p:nvPr>
        </p:nvSpPr>
        <p:spPr/>
        <p:txBody>
          <a:bodyPr>
            <a:normAutofit/>
          </a:bodyPr>
          <a:lstStyle/>
          <a:p>
            <a:r>
              <a:rPr lang="en-US" altLang="en-US" sz="3600" dirty="0">
                <a:solidFill>
                  <a:srgbClr val="FFFF00"/>
                </a:solidFill>
              </a:rPr>
              <a:t>Negative Influence #3</a:t>
            </a:r>
          </a:p>
          <a:p>
            <a:pPr lvl="1">
              <a:buFontTx/>
              <a:buNone/>
            </a:pPr>
            <a:r>
              <a:rPr lang="en-US" altLang="en-US" sz="3600" dirty="0">
                <a:solidFill>
                  <a:srgbClr val="FFFF00"/>
                </a:solidFill>
              </a:rPr>
              <a:t>Manipulation.  This is the one-sided style of the pastor controller.  The pastor/leader wins and everyone else loses.  The net result: distrust and suspicion rise.</a:t>
            </a:r>
          </a:p>
        </p:txBody>
      </p:sp>
      <p:pic>
        <p:nvPicPr>
          <p:cNvPr id="7170" name="Picture 2">
            <a:extLst>
              <a:ext uri="{FF2B5EF4-FFF2-40B4-BE49-F238E27FC236}">
                <a16:creationId xmlns:a16="http://schemas.microsoft.com/office/drawing/2014/main" id="{50BBA4CE-B4F2-6507-F9DC-B6863823B8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38750" y="4206875"/>
            <a:ext cx="1714500"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96546"/>
      </p:ext>
    </p:extLst>
  </p:cSld>
  <p:clrMapOvr>
    <a:masterClrMapping/>
  </p:clrMapOvr>
  <p:transition advTm="13920"/>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E12F299B-B1D7-55EE-1671-D9607A915B3E}"/>
              </a:ext>
            </a:extLst>
          </p:cNvPr>
          <p:cNvSpPr>
            <a:spLocks noGrp="1" noChangeArrowheads="1"/>
          </p:cNvSpPr>
          <p:nvPr>
            <p:ph type="title"/>
          </p:nvPr>
        </p:nvSpPr>
        <p:spPr/>
        <p:txBody>
          <a:bodyPr/>
          <a:lstStyle/>
          <a:p>
            <a:r>
              <a:rPr lang="en-US" altLang="en-US" b="1" dirty="0">
                <a:solidFill>
                  <a:srgbClr val="FFFF00"/>
                </a:solidFill>
              </a:rPr>
              <a:t>Seven Ways Pastors Influence Laity</a:t>
            </a:r>
          </a:p>
        </p:txBody>
      </p:sp>
      <p:sp>
        <p:nvSpPr>
          <p:cNvPr id="9219" name="Rectangle 3">
            <a:extLst>
              <a:ext uri="{FF2B5EF4-FFF2-40B4-BE49-F238E27FC236}">
                <a16:creationId xmlns:a16="http://schemas.microsoft.com/office/drawing/2014/main" id="{DA60AB36-817C-3B75-B15D-F2087131EFED}"/>
              </a:ext>
            </a:extLst>
          </p:cNvPr>
          <p:cNvSpPr>
            <a:spLocks noGrp="1" noChangeArrowheads="1"/>
          </p:cNvSpPr>
          <p:nvPr>
            <p:ph type="body" idx="1"/>
          </p:nvPr>
        </p:nvSpPr>
        <p:spPr/>
        <p:txBody>
          <a:bodyPr>
            <a:normAutofit/>
          </a:bodyPr>
          <a:lstStyle/>
          <a:p>
            <a:r>
              <a:rPr lang="en-US" altLang="en-US" sz="3600" b="1" dirty="0">
                <a:solidFill>
                  <a:srgbClr val="FFFF00"/>
                </a:solidFill>
              </a:rPr>
              <a:t>Neutral Influence #1</a:t>
            </a:r>
          </a:p>
          <a:p>
            <a:pPr lvl="1">
              <a:buFontTx/>
              <a:buNone/>
            </a:pPr>
            <a:r>
              <a:rPr lang="en-US" altLang="en-US" sz="3600" b="1" dirty="0">
                <a:solidFill>
                  <a:srgbClr val="FFFF00"/>
                </a:solidFill>
              </a:rPr>
              <a:t>Negotiation.  “Give and take” is probably the most common form of influence in churched America.</a:t>
            </a:r>
          </a:p>
        </p:txBody>
      </p:sp>
      <p:pic>
        <p:nvPicPr>
          <p:cNvPr id="8194" name="Picture 2">
            <a:extLst>
              <a:ext uri="{FF2B5EF4-FFF2-40B4-BE49-F238E27FC236}">
                <a16:creationId xmlns:a16="http://schemas.microsoft.com/office/drawing/2014/main" id="{28F259D2-DDC1-5FAA-CD0D-EA0D5205D5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81500" y="4001294"/>
            <a:ext cx="3429000"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0185066"/>
      </p:ext>
    </p:extLst>
  </p:cSld>
  <p:clrMapOvr>
    <a:masterClrMapping/>
  </p:clrMapOvr>
  <p:transition advTm="10144"/>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5871E4D-6BC4-7ACD-3974-FD6A5C454746}"/>
              </a:ext>
            </a:extLst>
          </p:cNvPr>
          <p:cNvSpPr>
            <a:spLocks noGrp="1"/>
          </p:cNvSpPr>
          <p:nvPr>
            <p:ph type="title"/>
          </p:nvPr>
        </p:nvSpPr>
        <p:spPr>
          <a:xfrm>
            <a:off x="838200" y="0"/>
            <a:ext cx="10515600" cy="4230938"/>
          </a:xfrm>
        </p:spPr>
        <p:txBody>
          <a:bodyPr>
            <a:normAutofit/>
          </a:bodyPr>
          <a:lstStyle/>
          <a:p>
            <a:r>
              <a:rPr lang="en-US" sz="5400" b="1" dirty="0">
                <a:solidFill>
                  <a:srgbClr val="FFFF00"/>
                </a:solidFill>
              </a:rPr>
              <a:t>We will continue this in February as we begin a series on Revitalizing the 35, 75, 125, 200, 400, and 700 Participant Church!</a:t>
            </a:r>
          </a:p>
        </p:txBody>
      </p:sp>
      <p:sp>
        <p:nvSpPr>
          <p:cNvPr id="5" name="Rectangle 4">
            <a:extLst>
              <a:ext uri="{FF2B5EF4-FFF2-40B4-BE49-F238E27FC236}">
                <a16:creationId xmlns:a16="http://schemas.microsoft.com/office/drawing/2014/main" id="{A304E348-BF25-DDBE-AA07-1F3CEEF203CC}"/>
              </a:ext>
            </a:extLst>
          </p:cNvPr>
          <p:cNvSpPr/>
          <p:nvPr/>
        </p:nvSpPr>
        <p:spPr>
          <a:xfrm rot="1460863">
            <a:off x="9266225" y="3519299"/>
            <a:ext cx="1010318" cy="923330"/>
          </a:xfrm>
          <a:prstGeom prst="rect">
            <a:avLst/>
          </a:prstGeom>
          <a:noFill/>
        </p:spPr>
        <p:txBody>
          <a:bodyPr wrap="square" lIns="91440" tIns="45720" rIns="91440" bIns="45720">
            <a:spAutoFit/>
          </a:bodyPr>
          <a:lstStyle/>
          <a:p>
            <a:pPr algn="ctr"/>
            <a:r>
              <a:rPr lang="en-US" sz="5400" b="1" dirty="0">
                <a:ln w="22225">
                  <a:solidFill>
                    <a:schemeClr val="accent2"/>
                  </a:solidFill>
                  <a:prstDash val="solid"/>
                </a:ln>
                <a:solidFill>
                  <a:schemeClr val="accent2">
                    <a:lumMod val="40000"/>
                    <a:lumOff val="60000"/>
                  </a:schemeClr>
                </a:solidFill>
              </a:rPr>
              <a:t>35</a:t>
            </a:r>
          </a:p>
        </p:txBody>
      </p:sp>
      <p:sp>
        <p:nvSpPr>
          <p:cNvPr id="6" name="Rectangle 5">
            <a:extLst>
              <a:ext uri="{FF2B5EF4-FFF2-40B4-BE49-F238E27FC236}">
                <a16:creationId xmlns:a16="http://schemas.microsoft.com/office/drawing/2014/main" id="{F044E087-78AF-E09A-BDC2-3E38878622A8}"/>
              </a:ext>
            </a:extLst>
          </p:cNvPr>
          <p:cNvSpPr/>
          <p:nvPr/>
        </p:nvSpPr>
        <p:spPr>
          <a:xfrm rot="19877859">
            <a:off x="1465619" y="3822641"/>
            <a:ext cx="886781"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dirty="0">
                <a:ln/>
                <a:solidFill>
                  <a:schemeClr val="accent4"/>
                </a:solidFill>
              </a:rPr>
              <a:t>75</a:t>
            </a:r>
          </a:p>
        </p:txBody>
      </p:sp>
      <p:sp>
        <p:nvSpPr>
          <p:cNvPr id="7" name="Rectangle 6">
            <a:extLst>
              <a:ext uri="{FF2B5EF4-FFF2-40B4-BE49-F238E27FC236}">
                <a16:creationId xmlns:a16="http://schemas.microsoft.com/office/drawing/2014/main" id="{76F40E80-9E64-BAB9-2933-B49E827654CE}"/>
              </a:ext>
            </a:extLst>
          </p:cNvPr>
          <p:cNvSpPr/>
          <p:nvPr/>
        </p:nvSpPr>
        <p:spPr>
          <a:xfrm rot="20055897">
            <a:off x="4443320" y="4340838"/>
            <a:ext cx="1237839" cy="923330"/>
          </a:xfrm>
          <a:prstGeom prst="rect">
            <a:avLst/>
          </a:prstGeom>
          <a:noFill/>
        </p:spPr>
        <p:txBody>
          <a:bodyPr wrap="none" lIns="91440" tIns="45720" rIns="91440" bIns="45720">
            <a:spAutoFit/>
          </a:bodyPr>
          <a:lstStyle/>
          <a:p>
            <a:pPr algn="ctr"/>
            <a:r>
              <a:rPr lang="en-US" sz="5400" b="1" dirty="0">
                <a:ln w="12700">
                  <a:solidFill>
                    <a:schemeClr val="accent5"/>
                  </a:solidFill>
                  <a:prstDash val="solid"/>
                </a:ln>
                <a:pattFill prst="ltDnDiag">
                  <a:fgClr>
                    <a:schemeClr val="accent5">
                      <a:lumMod val="60000"/>
                      <a:lumOff val="40000"/>
                    </a:schemeClr>
                  </a:fgClr>
                  <a:bgClr>
                    <a:schemeClr val="bg1"/>
                  </a:bgClr>
                </a:pattFill>
              </a:rPr>
              <a:t>125</a:t>
            </a:r>
            <a:endParaRPr 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8" name="Rectangle 7">
            <a:extLst>
              <a:ext uri="{FF2B5EF4-FFF2-40B4-BE49-F238E27FC236}">
                <a16:creationId xmlns:a16="http://schemas.microsoft.com/office/drawing/2014/main" id="{BFD8301F-D8BE-E5B3-7349-0EF5F3ADC9CE}"/>
              </a:ext>
            </a:extLst>
          </p:cNvPr>
          <p:cNvSpPr/>
          <p:nvPr/>
        </p:nvSpPr>
        <p:spPr>
          <a:xfrm rot="1746281">
            <a:off x="6804721" y="3968962"/>
            <a:ext cx="1237839" cy="923330"/>
          </a:xfrm>
          <a:prstGeom prst="rect">
            <a:avLst/>
          </a:prstGeom>
          <a:noFill/>
        </p:spPr>
        <p:txBody>
          <a:bodyPr wrap="none" lIns="91440" tIns="45720" rIns="91440" bIns="45720">
            <a:spAutoFit/>
          </a:bodyPr>
          <a:lstStyle/>
          <a:p>
            <a:pPr algn="ctr"/>
            <a:r>
              <a:rPr lang="en-US" sz="5400" b="1" dirty="0">
                <a:ln w="22225">
                  <a:solidFill>
                    <a:schemeClr val="accent2"/>
                  </a:solidFill>
                  <a:prstDash val="solid"/>
                </a:ln>
                <a:solidFill>
                  <a:schemeClr val="accent2">
                    <a:lumMod val="40000"/>
                    <a:lumOff val="60000"/>
                  </a:schemeClr>
                </a:solidFill>
              </a:rPr>
              <a:t>200</a:t>
            </a:r>
            <a:endParaRPr 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9" name="Rectangle 8">
            <a:extLst>
              <a:ext uri="{FF2B5EF4-FFF2-40B4-BE49-F238E27FC236}">
                <a16:creationId xmlns:a16="http://schemas.microsoft.com/office/drawing/2014/main" id="{4413927D-A54A-214B-C5AA-E92EA350C534}"/>
              </a:ext>
            </a:extLst>
          </p:cNvPr>
          <p:cNvSpPr/>
          <p:nvPr/>
        </p:nvSpPr>
        <p:spPr>
          <a:xfrm rot="19678621">
            <a:off x="9271447" y="5072514"/>
            <a:ext cx="1237839"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dirty="0">
                <a:ln/>
                <a:solidFill>
                  <a:schemeClr val="accent4"/>
                </a:solidFill>
              </a:rPr>
              <a:t>400</a:t>
            </a:r>
          </a:p>
        </p:txBody>
      </p:sp>
      <p:sp>
        <p:nvSpPr>
          <p:cNvPr id="10" name="Rectangle 9">
            <a:extLst>
              <a:ext uri="{FF2B5EF4-FFF2-40B4-BE49-F238E27FC236}">
                <a16:creationId xmlns:a16="http://schemas.microsoft.com/office/drawing/2014/main" id="{E500614E-F5AB-63BE-D6A8-B20F08E8913A}"/>
              </a:ext>
            </a:extLst>
          </p:cNvPr>
          <p:cNvSpPr/>
          <p:nvPr/>
        </p:nvSpPr>
        <p:spPr>
          <a:xfrm rot="1768365">
            <a:off x="2738801" y="5146958"/>
            <a:ext cx="1237839" cy="923330"/>
          </a:xfrm>
          <a:prstGeom prst="rect">
            <a:avLst/>
          </a:prstGeom>
          <a:noFill/>
        </p:spPr>
        <p:txBody>
          <a:bodyPr wrap="square" lIns="91440" tIns="45720" rIns="91440" bIns="45720">
            <a:spAutoFit/>
          </a:bodyPr>
          <a:lstStyle/>
          <a:p>
            <a:pPr algn="ctr"/>
            <a:r>
              <a:rPr lang="en-US" sz="5400" dirty="0">
                <a:ln w="0"/>
                <a:solidFill>
                  <a:schemeClr val="accent1"/>
                </a:solidFill>
                <a:effectLst>
                  <a:outerShdw blurRad="38100" dist="25400" dir="5400000" algn="ctr" rotWithShape="0">
                    <a:srgbClr val="6E747A">
                      <a:alpha val="43000"/>
                    </a:srgbClr>
                  </a:outerShdw>
                </a:effectLst>
              </a:rPr>
              <a:t>700</a:t>
            </a:r>
            <a:endParaRPr 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2" name="Donut 1">
            <a:extLst>
              <a:ext uri="{FF2B5EF4-FFF2-40B4-BE49-F238E27FC236}">
                <a16:creationId xmlns:a16="http://schemas.microsoft.com/office/drawing/2014/main" id="{BBF3C6EF-FC64-05E1-F3EE-21CA56FA1590}"/>
              </a:ext>
            </a:extLst>
          </p:cNvPr>
          <p:cNvSpPr/>
          <p:nvPr/>
        </p:nvSpPr>
        <p:spPr>
          <a:xfrm>
            <a:off x="3916833" y="3791517"/>
            <a:ext cx="2369128" cy="2135023"/>
          </a:xfrm>
          <a:prstGeom prst="donut">
            <a:avLst/>
          </a:prstGeom>
          <a:solidFill>
            <a:srgbClr val="FF93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52706344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2526B397-65EC-6FED-5D3A-D542725B8885}"/>
              </a:ext>
            </a:extLst>
          </p:cNvPr>
          <p:cNvSpPr>
            <a:spLocks noGrp="1" noChangeArrowheads="1"/>
          </p:cNvSpPr>
          <p:nvPr>
            <p:ph type="title"/>
          </p:nvPr>
        </p:nvSpPr>
        <p:spPr/>
        <p:txBody>
          <a:bodyPr/>
          <a:lstStyle/>
          <a:p>
            <a:r>
              <a:rPr lang="en-US" altLang="en-US" b="1" dirty="0">
                <a:solidFill>
                  <a:srgbClr val="FFFF00"/>
                </a:solidFill>
              </a:rPr>
              <a:t>Seven Ways Pastors Influence Laity</a:t>
            </a:r>
          </a:p>
        </p:txBody>
      </p:sp>
      <p:sp>
        <p:nvSpPr>
          <p:cNvPr id="10243" name="Rectangle 3">
            <a:extLst>
              <a:ext uri="{FF2B5EF4-FFF2-40B4-BE49-F238E27FC236}">
                <a16:creationId xmlns:a16="http://schemas.microsoft.com/office/drawing/2014/main" id="{E01BEAF1-B5AC-3B5B-D5B3-DA6DADE5C6C5}"/>
              </a:ext>
            </a:extLst>
          </p:cNvPr>
          <p:cNvSpPr>
            <a:spLocks noGrp="1" noChangeArrowheads="1"/>
          </p:cNvSpPr>
          <p:nvPr>
            <p:ph type="body" idx="1"/>
          </p:nvPr>
        </p:nvSpPr>
        <p:spPr>
          <a:xfrm>
            <a:off x="838200" y="1573841"/>
            <a:ext cx="10515600" cy="4351338"/>
          </a:xfrm>
        </p:spPr>
        <p:txBody>
          <a:bodyPr>
            <a:normAutofit/>
          </a:bodyPr>
          <a:lstStyle/>
          <a:p>
            <a:r>
              <a:rPr lang="en-US" altLang="en-US" sz="3600" b="1" dirty="0">
                <a:solidFill>
                  <a:srgbClr val="FFFF00"/>
                </a:solidFill>
              </a:rPr>
              <a:t>Positive Influence #1</a:t>
            </a:r>
          </a:p>
          <a:p>
            <a:pPr lvl="1">
              <a:buFontTx/>
              <a:buNone/>
            </a:pPr>
            <a:r>
              <a:rPr lang="en-US" altLang="en-US" sz="3600" b="1" dirty="0">
                <a:solidFill>
                  <a:srgbClr val="FFFF00"/>
                </a:solidFill>
              </a:rPr>
              <a:t>Persuasion.  The gifted speaker knows how to stir hearts by appealing to emotions.  This style of influence is powerful because the leader’s God given goals get carried out by the laity because they believe it is in their best interests.</a:t>
            </a:r>
          </a:p>
        </p:txBody>
      </p:sp>
      <p:pic>
        <p:nvPicPr>
          <p:cNvPr id="9218" name="Picture 2">
            <a:extLst>
              <a:ext uri="{FF2B5EF4-FFF2-40B4-BE49-F238E27FC236}">
                <a16:creationId xmlns:a16="http://schemas.microsoft.com/office/drawing/2014/main" id="{1E04132E-172B-59D7-4E27-76D9A5573A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80204" y="4084452"/>
            <a:ext cx="2656367" cy="26563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1076784"/>
      </p:ext>
    </p:extLst>
  </p:cSld>
  <p:clrMapOvr>
    <a:masterClrMapping/>
  </p:clrMapOvr>
  <p:transition advTm="15232"/>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CAD593C2-53F6-2409-FAA1-FFE28029CD6D}"/>
              </a:ext>
            </a:extLst>
          </p:cNvPr>
          <p:cNvSpPr>
            <a:spLocks noGrp="1" noChangeArrowheads="1"/>
          </p:cNvSpPr>
          <p:nvPr>
            <p:ph type="title"/>
          </p:nvPr>
        </p:nvSpPr>
        <p:spPr/>
        <p:txBody>
          <a:bodyPr/>
          <a:lstStyle/>
          <a:p>
            <a:r>
              <a:rPr lang="en-US" altLang="en-US" b="1" dirty="0">
                <a:solidFill>
                  <a:srgbClr val="FFFF00"/>
                </a:solidFill>
              </a:rPr>
              <a:t>Seven Ways Pastors Influence Laity</a:t>
            </a:r>
          </a:p>
        </p:txBody>
      </p:sp>
      <p:sp>
        <p:nvSpPr>
          <p:cNvPr id="11267" name="Rectangle 3">
            <a:extLst>
              <a:ext uri="{FF2B5EF4-FFF2-40B4-BE49-F238E27FC236}">
                <a16:creationId xmlns:a16="http://schemas.microsoft.com/office/drawing/2014/main" id="{3A46A1EE-859F-B5B5-B31F-E0A09A733CB7}"/>
              </a:ext>
            </a:extLst>
          </p:cNvPr>
          <p:cNvSpPr>
            <a:spLocks noGrp="1" noChangeArrowheads="1"/>
          </p:cNvSpPr>
          <p:nvPr>
            <p:ph type="body" idx="1"/>
          </p:nvPr>
        </p:nvSpPr>
        <p:spPr/>
        <p:txBody>
          <a:bodyPr>
            <a:normAutofit/>
          </a:bodyPr>
          <a:lstStyle/>
          <a:p>
            <a:r>
              <a:rPr lang="en-US" altLang="en-US" sz="3600" b="1" dirty="0">
                <a:solidFill>
                  <a:srgbClr val="FFFF00"/>
                </a:solidFill>
              </a:rPr>
              <a:t>Positive Influence #2</a:t>
            </a:r>
          </a:p>
          <a:p>
            <a:pPr lvl="1">
              <a:buFontTx/>
              <a:buNone/>
            </a:pPr>
            <a:r>
              <a:rPr lang="en-US" altLang="en-US" sz="3600" b="1" dirty="0">
                <a:solidFill>
                  <a:srgbClr val="FFFF00"/>
                </a:solidFill>
              </a:rPr>
              <a:t>Education.  The good pastor leader influences people with logic.  Laity do what the leader wants because it simply makes sense as part of the full ministry plan.  The key to this style is adequate preparation.</a:t>
            </a:r>
          </a:p>
        </p:txBody>
      </p:sp>
      <p:pic>
        <p:nvPicPr>
          <p:cNvPr id="10242" name="Picture 2">
            <a:extLst>
              <a:ext uri="{FF2B5EF4-FFF2-40B4-BE49-F238E27FC236}">
                <a16:creationId xmlns:a16="http://schemas.microsoft.com/office/drawing/2014/main" id="{6309F9F9-96C4-240F-F212-E018DBDAD2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45749" y="4490333"/>
            <a:ext cx="1818500" cy="23676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8009427"/>
      </p:ext>
    </p:extLst>
  </p:cSld>
  <p:clrMapOvr>
    <a:masterClrMapping/>
  </p:clrMapOvr>
  <p:transition advTm="18352"/>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7D315D38-B2FB-2354-85C0-92DE1E500C09}"/>
              </a:ext>
            </a:extLst>
          </p:cNvPr>
          <p:cNvSpPr>
            <a:spLocks noGrp="1" noChangeArrowheads="1"/>
          </p:cNvSpPr>
          <p:nvPr>
            <p:ph type="title"/>
          </p:nvPr>
        </p:nvSpPr>
        <p:spPr>
          <a:xfrm>
            <a:off x="710762" y="18255"/>
            <a:ext cx="10515600" cy="1325563"/>
          </a:xfrm>
        </p:spPr>
        <p:txBody>
          <a:bodyPr/>
          <a:lstStyle/>
          <a:p>
            <a:r>
              <a:rPr lang="en-US" altLang="en-US" b="1" dirty="0">
                <a:solidFill>
                  <a:srgbClr val="FFFF00"/>
                </a:solidFill>
              </a:rPr>
              <a:t>Seven Ways Pastors Influence Laity</a:t>
            </a:r>
          </a:p>
        </p:txBody>
      </p:sp>
      <p:sp>
        <p:nvSpPr>
          <p:cNvPr id="12291" name="Rectangle 3">
            <a:extLst>
              <a:ext uri="{FF2B5EF4-FFF2-40B4-BE49-F238E27FC236}">
                <a16:creationId xmlns:a16="http://schemas.microsoft.com/office/drawing/2014/main" id="{00BF1197-670E-BC75-B081-C634D1C04BC6}"/>
              </a:ext>
            </a:extLst>
          </p:cNvPr>
          <p:cNvSpPr>
            <a:spLocks noGrp="1" noChangeArrowheads="1"/>
          </p:cNvSpPr>
          <p:nvPr>
            <p:ph type="body" idx="1"/>
          </p:nvPr>
        </p:nvSpPr>
        <p:spPr>
          <a:xfrm>
            <a:off x="455886" y="1105146"/>
            <a:ext cx="10770476" cy="4647708"/>
          </a:xfrm>
        </p:spPr>
        <p:txBody>
          <a:bodyPr>
            <a:noAutofit/>
          </a:bodyPr>
          <a:lstStyle/>
          <a:p>
            <a:r>
              <a:rPr lang="en-US" altLang="en-US" sz="3600" b="1" dirty="0">
                <a:solidFill>
                  <a:srgbClr val="FFFF00"/>
                </a:solidFill>
              </a:rPr>
              <a:t>Positive Influence #3</a:t>
            </a:r>
          </a:p>
          <a:p>
            <a:pPr lvl="2">
              <a:buFontTx/>
              <a:buNone/>
            </a:pPr>
            <a:r>
              <a:rPr lang="en-US" altLang="en-US" sz="3600" b="1" dirty="0">
                <a:solidFill>
                  <a:srgbClr val="FFFF00"/>
                </a:solidFill>
              </a:rPr>
              <a:t>Inspiration.  This is the highest form of pastoral influence because the leader is a master of spiritual, emotional and logical techniques.  The greater the quality of inspiration provided by the leader, the greater the quantity of self-motivation that’s displayed by the followers.  The encourager understands that words and ways must be congruent. </a:t>
            </a:r>
          </a:p>
        </p:txBody>
      </p:sp>
      <p:pic>
        <p:nvPicPr>
          <p:cNvPr id="11266" name="Picture 2">
            <a:extLst>
              <a:ext uri="{FF2B5EF4-FFF2-40B4-BE49-F238E27FC236}">
                <a16:creationId xmlns:a16="http://schemas.microsoft.com/office/drawing/2014/main" id="{F54BA2CD-7694-2D5F-18EF-DDF917815A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70863" y="4711995"/>
            <a:ext cx="1965252" cy="19652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9134257"/>
      </p:ext>
    </p:extLst>
  </p:cSld>
  <p:clrMapOvr>
    <a:masterClrMapping/>
  </p:clrMapOvr>
  <p:transition advTm="19680"/>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a:extLst>
              <a:ext uri="{FF2B5EF4-FFF2-40B4-BE49-F238E27FC236}">
                <a16:creationId xmlns:a16="http://schemas.microsoft.com/office/drawing/2014/main" id="{73E4EDC7-E101-C03C-F5E9-79EC357733E8}"/>
              </a:ext>
            </a:extLst>
          </p:cNvPr>
          <p:cNvSpPr>
            <a:spLocks noGrp="1" noChangeArrowheads="1"/>
          </p:cNvSpPr>
          <p:nvPr>
            <p:ph type="body" idx="1"/>
          </p:nvPr>
        </p:nvSpPr>
        <p:spPr>
          <a:xfrm>
            <a:off x="2209800" y="381000"/>
            <a:ext cx="7772400" cy="5715000"/>
          </a:xfrm>
        </p:spPr>
        <p:txBody>
          <a:bodyPr/>
          <a:lstStyle/>
          <a:p>
            <a:pPr>
              <a:buFontTx/>
              <a:buNone/>
            </a:pPr>
            <a:r>
              <a:rPr lang="en-US" altLang="en-US" b="1" dirty="0">
                <a:solidFill>
                  <a:srgbClr val="FFFF00"/>
                </a:solidFill>
                <a:latin typeface="Book Antiqua" panose="02040602050305030304" pitchFamily="18" charset="0"/>
              </a:rPr>
              <a:t>It is astounding to realize that 90 percent of all churches today are not growing, and that churches with 101-200 total members 50 percent of them have plateaued. </a:t>
            </a:r>
          </a:p>
          <a:p>
            <a:pPr>
              <a:buFontTx/>
              <a:buNone/>
            </a:pPr>
            <a:endParaRPr lang="en-US" altLang="en-US" b="1" dirty="0">
              <a:solidFill>
                <a:srgbClr val="FFFF00"/>
              </a:solidFill>
              <a:latin typeface="Book Antiqua" panose="02040602050305030304" pitchFamily="18" charset="0"/>
            </a:endParaRPr>
          </a:p>
          <a:p>
            <a:pPr>
              <a:buFontTx/>
              <a:buNone/>
            </a:pPr>
            <a:r>
              <a:rPr lang="en-US" altLang="en-US" b="1" dirty="0">
                <a:solidFill>
                  <a:srgbClr val="FFFF00"/>
                </a:solidFill>
                <a:latin typeface="Book Antiqua" panose="02040602050305030304" pitchFamily="18" charset="0"/>
              </a:rPr>
              <a:t>Another 19 percent have declined, leaving only 31 percent of these churches that are growi</a:t>
            </a:r>
            <a:r>
              <a:rPr lang="en-US" altLang="en-US" dirty="0">
                <a:solidFill>
                  <a:srgbClr val="FFFF00"/>
                </a:solidFill>
                <a:latin typeface="Book Antiqua" panose="02040602050305030304" pitchFamily="18" charset="0"/>
              </a:rPr>
              <a:t>ng.</a:t>
            </a:r>
          </a:p>
        </p:txBody>
      </p:sp>
      <p:pic>
        <p:nvPicPr>
          <p:cNvPr id="12290" name="Picture 2">
            <a:extLst>
              <a:ext uri="{FF2B5EF4-FFF2-40B4-BE49-F238E27FC236}">
                <a16:creationId xmlns:a16="http://schemas.microsoft.com/office/drawing/2014/main" id="{0FDD6C2A-43DD-7915-980B-BD51C08598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74288" y="3563505"/>
            <a:ext cx="4130823" cy="291349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a:extLst>
              <a:ext uri="{FF2B5EF4-FFF2-40B4-BE49-F238E27FC236}">
                <a16:creationId xmlns:a16="http://schemas.microsoft.com/office/drawing/2014/main" id="{2A470F6E-91F3-9A26-6E28-A06DF4912E67}"/>
              </a:ext>
            </a:extLst>
          </p:cNvPr>
          <p:cNvSpPr>
            <a:spLocks noGrp="1" noChangeArrowheads="1"/>
          </p:cNvSpPr>
          <p:nvPr>
            <p:ph type="body" sz="half" idx="1"/>
          </p:nvPr>
        </p:nvSpPr>
        <p:spPr>
          <a:xfrm>
            <a:off x="640080" y="381000"/>
            <a:ext cx="8397240" cy="5715000"/>
          </a:xfrm>
        </p:spPr>
        <p:txBody>
          <a:bodyPr/>
          <a:lstStyle/>
          <a:p>
            <a:pPr marL="0" indent="0">
              <a:buNone/>
            </a:pPr>
            <a:r>
              <a:rPr lang="en-US" altLang="en-US" sz="3600" b="1" dirty="0">
                <a:solidFill>
                  <a:srgbClr val="FFFF00"/>
                </a:solidFill>
                <a:latin typeface="Book Antiqua" panose="02040602050305030304" pitchFamily="18" charset="0"/>
              </a:rPr>
              <a:t>In smaller congregations, several functions are important in helping new members become part of the congregation. </a:t>
            </a:r>
          </a:p>
          <a:p>
            <a:pPr marL="0" indent="0">
              <a:buNone/>
            </a:pPr>
            <a:endParaRPr lang="en-US" altLang="en-US" sz="3600" b="1" dirty="0">
              <a:solidFill>
                <a:srgbClr val="FFFF00"/>
              </a:solidFill>
              <a:latin typeface="Book Antiqua" panose="02040602050305030304" pitchFamily="18" charset="0"/>
            </a:endParaRPr>
          </a:p>
          <a:p>
            <a:pPr marL="0" indent="0">
              <a:buNone/>
            </a:pPr>
            <a:r>
              <a:rPr lang="en-US" altLang="en-US" sz="3600" b="1" dirty="0">
                <a:solidFill>
                  <a:srgbClr val="FFFF00"/>
                </a:solidFill>
                <a:latin typeface="Book Antiqua" panose="02040602050305030304" pitchFamily="18" charset="0"/>
              </a:rPr>
              <a:t>These functions have been referred to by Kurt Lewin and Carl S. Dudley as:</a:t>
            </a:r>
          </a:p>
          <a:p>
            <a:pPr lvl="1"/>
            <a:r>
              <a:rPr lang="en-US" altLang="en-US" sz="3600" b="1" dirty="0">
                <a:solidFill>
                  <a:srgbClr val="FFFF00"/>
                </a:solidFill>
                <a:latin typeface="Book Antiqua" panose="02040602050305030304" pitchFamily="18" charset="0"/>
              </a:rPr>
              <a:t> the gatekeeper, </a:t>
            </a:r>
          </a:p>
          <a:p>
            <a:pPr lvl="1"/>
            <a:r>
              <a:rPr lang="en-US" altLang="en-US" sz="3600" b="1" dirty="0">
                <a:solidFill>
                  <a:srgbClr val="FFFF00"/>
                </a:solidFill>
                <a:latin typeface="Book Antiqua" panose="02040602050305030304" pitchFamily="18" charset="0"/>
              </a:rPr>
              <a:t>the patriarch, and</a:t>
            </a:r>
          </a:p>
          <a:p>
            <a:pPr lvl="1"/>
            <a:r>
              <a:rPr lang="en-US" altLang="en-US" sz="3600" b="1" dirty="0">
                <a:solidFill>
                  <a:srgbClr val="FFFF00"/>
                </a:solidFill>
                <a:latin typeface="Book Antiqua" panose="02040602050305030304" pitchFamily="18" charset="0"/>
              </a:rPr>
              <a:t>the matriarch.</a:t>
            </a:r>
            <a:endParaRPr lang="en-US" altLang="en-US" sz="3600" b="1" dirty="0">
              <a:solidFill>
                <a:srgbClr val="FFFF00"/>
              </a:solidFill>
            </a:endParaRPr>
          </a:p>
          <a:p>
            <a:endParaRPr lang="en-US" altLang="en-US" dirty="0"/>
          </a:p>
        </p:txBody>
      </p:sp>
      <p:pic>
        <p:nvPicPr>
          <p:cNvPr id="4" name="Picture 2">
            <a:extLst>
              <a:ext uri="{FF2B5EF4-FFF2-40B4-BE49-F238E27FC236}">
                <a16:creationId xmlns:a16="http://schemas.microsoft.com/office/drawing/2014/main" id="{79C927E2-3EA5-D1AA-2A70-33FB707FE0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37320" y="3238500"/>
            <a:ext cx="2235200" cy="31369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a:extLst>
              <a:ext uri="{FF2B5EF4-FFF2-40B4-BE49-F238E27FC236}">
                <a16:creationId xmlns:a16="http://schemas.microsoft.com/office/drawing/2014/main" id="{7939E7BC-9838-3197-4CE6-D5CF419342B7}"/>
              </a:ext>
            </a:extLst>
          </p:cNvPr>
          <p:cNvSpPr>
            <a:spLocks noGrp="1" noChangeArrowheads="1"/>
          </p:cNvSpPr>
          <p:nvPr>
            <p:ph type="title"/>
          </p:nvPr>
        </p:nvSpPr>
        <p:spPr>
          <a:xfrm>
            <a:off x="1752600" y="130175"/>
            <a:ext cx="8686800" cy="2101850"/>
          </a:xfrm>
        </p:spPr>
        <p:txBody>
          <a:bodyPr/>
          <a:lstStyle/>
          <a:p>
            <a:pPr algn="ctr"/>
            <a:r>
              <a:rPr lang="en-US" altLang="en-US" b="1" dirty="0">
                <a:solidFill>
                  <a:srgbClr val="FFFF00"/>
                </a:solidFill>
                <a:latin typeface="Book Antiqua" panose="02040602050305030304" pitchFamily="18" charset="0"/>
              </a:rPr>
              <a:t>Some Particular Personalities Found in the Gatekeepers, Matriarchs, and Patriarchs. </a:t>
            </a:r>
          </a:p>
        </p:txBody>
      </p:sp>
      <p:graphicFrame>
        <p:nvGraphicFramePr>
          <p:cNvPr id="123907" name="Object 3">
            <a:extLst>
              <a:ext uri="{FF2B5EF4-FFF2-40B4-BE49-F238E27FC236}">
                <a16:creationId xmlns:a16="http://schemas.microsoft.com/office/drawing/2014/main" id="{4FDCB827-D47D-A7B2-31CA-B251E334D204}"/>
              </a:ext>
            </a:extLst>
          </p:cNvPr>
          <p:cNvGraphicFramePr>
            <a:graphicFrameLocks noGrp="1" noChangeAspect="1"/>
          </p:cNvGraphicFramePr>
          <p:nvPr>
            <p:ph type="clipArt" sz="half" idx="1"/>
          </p:nvPr>
        </p:nvGraphicFramePr>
        <p:xfrm>
          <a:off x="2209801" y="2044700"/>
          <a:ext cx="3865563" cy="4127500"/>
        </p:xfrm>
        <a:graphic>
          <a:graphicData uri="http://schemas.openxmlformats.org/presentationml/2006/ole">
            <mc:AlternateContent xmlns:mc="http://schemas.openxmlformats.org/markup-compatibility/2006">
              <mc:Choice xmlns:v="urn:schemas-microsoft-com:vml" Requires="v">
                <p:oleObj name="Clip" r:id="rId3" imgW="19964400" imgH="20815300" progId="MS_ClipArt_Gallery.2">
                  <p:embed/>
                </p:oleObj>
              </mc:Choice>
              <mc:Fallback>
                <p:oleObj name="Clip" r:id="rId3" imgW="19964400" imgH="20815300" progId="MS_ClipArt_Gallery.2">
                  <p:embed/>
                  <p:pic>
                    <p:nvPicPr>
                      <p:cNvPr id="123907" name="Object 3">
                        <a:extLst>
                          <a:ext uri="{FF2B5EF4-FFF2-40B4-BE49-F238E27FC236}">
                            <a16:creationId xmlns:a16="http://schemas.microsoft.com/office/drawing/2014/main" id="{4FDCB827-D47D-A7B2-31CA-B251E334D2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9801" y="2044700"/>
                        <a:ext cx="3865563" cy="4127500"/>
                      </a:xfrm>
                      <a:prstGeom prst="rect">
                        <a:avLst/>
                      </a:prstGeom>
                    </p:spPr>
                  </p:pic>
                </p:oleObj>
              </mc:Fallback>
            </mc:AlternateContent>
          </a:graphicData>
        </a:graphic>
      </p:graphicFrame>
      <p:sp>
        <p:nvSpPr>
          <p:cNvPr id="123908" name="Rectangle 4">
            <a:extLst>
              <a:ext uri="{FF2B5EF4-FFF2-40B4-BE49-F238E27FC236}">
                <a16:creationId xmlns:a16="http://schemas.microsoft.com/office/drawing/2014/main" id="{F58816BA-A88C-9ADE-4C33-E5DD01B9163C}"/>
              </a:ext>
            </a:extLst>
          </p:cNvPr>
          <p:cNvSpPr>
            <a:spLocks noGrp="1" noChangeArrowheads="1"/>
          </p:cNvSpPr>
          <p:nvPr>
            <p:ph type="body" sz="half" idx="2"/>
          </p:nvPr>
        </p:nvSpPr>
        <p:spPr>
          <a:xfrm>
            <a:off x="4800600" y="2286000"/>
            <a:ext cx="5867400" cy="3810000"/>
          </a:xfrm>
        </p:spPr>
        <p:txBody>
          <a:bodyPr/>
          <a:lstStyle/>
          <a:p>
            <a:pPr>
              <a:buFontTx/>
              <a:buNone/>
            </a:pPr>
            <a:r>
              <a:rPr lang="en-US" altLang="en-US" sz="4400">
                <a:latin typeface="Book Antiqua" panose="02040602050305030304" pitchFamily="18" charset="0"/>
              </a:rPr>
              <a:t>	</a:t>
            </a:r>
            <a:endParaRPr lang="en-US" altLang="en-US"/>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F22178-9D08-AE83-B539-AA398A73772F}"/>
              </a:ext>
            </a:extLst>
          </p:cNvPr>
          <p:cNvSpPr>
            <a:spLocks noGrp="1"/>
          </p:cNvSpPr>
          <p:nvPr>
            <p:ph type="title"/>
          </p:nvPr>
        </p:nvSpPr>
        <p:spPr>
          <a:xfrm>
            <a:off x="838200" y="18255"/>
            <a:ext cx="10515600" cy="1119169"/>
          </a:xfrm>
        </p:spPr>
        <p:txBody>
          <a:bodyPr>
            <a:normAutofit/>
          </a:bodyPr>
          <a:lstStyle/>
          <a:p>
            <a:pPr algn="ctr"/>
            <a:r>
              <a:rPr lang="en-US" sz="4800" b="1" dirty="0">
                <a:solidFill>
                  <a:srgbClr val="FFFF00"/>
                </a:solidFill>
              </a:rPr>
              <a:t>The Gatekeepers</a:t>
            </a:r>
          </a:p>
        </p:txBody>
      </p:sp>
      <p:sp>
        <p:nvSpPr>
          <p:cNvPr id="3" name="Content Placeholder 2">
            <a:extLst>
              <a:ext uri="{FF2B5EF4-FFF2-40B4-BE49-F238E27FC236}">
                <a16:creationId xmlns:a16="http://schemas.microsoft.com/office/drawing/2014/main" id="{A3CF1D15-01A4-A59D-DB59-8246208D5C28}"/>
              </a:ext>
            </a:extLst>
          </p:cNvPr>
          <p:cNvSpPr>
            <a:spLocks noGrp="1"/>
          </p:cNvSpPr>
          <p:nvPr>
            <p:ph idx="1"/>
          </p:nvPr>
        </p:nvSpPr>
        <p:spPr>
          <a:xfrm>
            <a:off x="624468" y="914400"/>
            <a:ext cx="10950498" cy="5486400"/>
          </a:xfrm>
        </p:spPr>
        <p:txBody>
          <a:bodyPr>
            <a:normAutofit/>
          </a:bodyPr>
          <a:lstStyle/>
          <a:p>
            <a:pPr marL="0" indent="0">
              <a:buNone/>
            </a:pPr>
            <a:r>
              <a:rPr lang="en-US" sz="3200" b="1" dirty="0">
                <a:solidFill>
                  <a:srgbClr val="FFFF00"/>
                </a:solidFill>
              </a:rPr>
              <a:t>The gatekeepers linger around the edge of the church meetings and congregational worship. They are often older, often male. Although they usually do not have positions of leadership, they enjoy greeting everyone, especially visitors. They like to know everyone and everything, but they avoid being at the center of events. One pastor reports that "During the sermon they go outside, just to talk." They may not agree with what the church is doing, but they enjoy explaining it to others. Gatekeepers will be found near the "gates" of the group. More likely, they will find you. Gatekeepers are often seen as busybodies because they want to know everything but take so little initiative in personal leadership.</a:t>
            </a:r>
          </a:p>
        </p:txBody>
      </p:sp>
    </p:spTree>
    <p:extLst>
      <p:ext uri="{BB962C8B-B14F-4D97-AF65-F5344CB8AC3E}">
        <p14:creationId xmlns:p14="http://schemas.microsoft.com/office/powerpoint/2010/main" val="385098363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F22178-9D08-AE83-B539-AA398A73772F}"/>
              </a:ext>
            </a:extLst>
          </p:cNvPr>
          <p:cNvSpPr>
            <a:spLocks noGrp="1"/>
          </p:cNvSpPr>
          <p:nvPr>
            <p:ph type="title"/>
          </p:nvPr>
        </p:nvSpPr>
        <p:spPr>
          <a:xfrm>
            <a:off x="838200" y="18255"/>
            <a:ext cx="10515600" cy="1119169"/>
          </a:xfrm>
        </p:spPr>
        <p:txBody>
          <a:bodyPr>
            <a:normAutofit/>
          </a:bodyPr>
          <a:lstStyle/>
          <a:p>
            <a:pPr algn="ctr"/>
            <a:r>
              <a:rPr lang="en-US" sz="4800" b="1" dirty="0">
                <a:solidFill>
                  <a:srgbClr val="FFFF00"/>
                </a:solidFill>
              </a:rPr>
              <a:t>The Gatekeepers</a:t>
            </a:r>
          </a:p>
        </p:txBody>
      </p:sp>
      <p:sp>
        <p:nvSpPr>
          <p:cNvPr id="3" name="Content Placeholder 2">
            <a:extLst>
              <a:ext uri="{FF2B5EF4-FFF2-40B4-BE49-F238E27FC236}">
                <a16:creationId xmlns:a16="http://schemas.microsoft.com/office/drawing/2014/main" id="{A3CF1D15-01A4-A59D-DB59-8246208D5C28}"/>
              </a:ext>
            </a:extLst>
          </p:cNvPr>
          <p:cNvSpPr>
            <a:spLocks noGrp="1"/>
          </p:cNvSpPr>
          <p:nvPr>
            <p:ph idx="1"/>
          </p:nvPr>
        </p:nvSpPr>
        <p:spPr>
          <a:xfrm>
            <a:off x="624468" y="914400"/>
            <a:ext cx="10950498" cy="5486400"/>
          </a:xfrm>
        </p:spPr>
        <p:txBody>
          <a:bodyPr>
            <a:noAutofit/>
          </a:bodyPr>
          <a:lstStyle/>
          <a:p>
            <a:pPr marL="0" indent="0">
              <a:buNone/>
            </a:pPr>
            <a:r>
              <a:rPr lang="en-US" sz="3400" b="1" dirty="0">
                <a:solidFill>
                  <a:srgbClr val="FFFF00"/>
                </a:solidFill>
              </a:rPr>
              <a:t>In the process of adoption, the functions of gatekeepers and patriarchs/matriarchs are essential. Gatekeepers are the matchmakers at the door, or keep a watchful eye from the choir loft. They may not embody the values of the church or carry the weight of leadership. But they are gifted with the pleasure of communication--gab. They like to talk to anyone, especially visitors. The gatekeepers interpret the church to prospective members, sometimes with a glad hand; but at other times they lock the doors. If the gatekeepers like the match of church and visitor, often being welcomed fully into the church is realized.</a:t>
            </a:r>
          </a:p>
        </p:txBody>
      </p:sp>
    </p:spTree>
    <p:extLst>
      <p:ext uri="{BB962C8B-B14F-4D97-AF65-F5344CB8AC3E}">
        <p14:creationId xmlns:p14="http://schemas.microsoft.com/office/powerpoint/2010/main" val="203459313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F22178-9D08-AE83-B539-AA398A73772F}"/>
              </a:ext>
            </a:extLst>
          </p:cNvPr>
          <p:cNvSpPr>
            <a:spLocks noGrp="1"/>
          </p:cNvSpPr>
          <p:nvPr>
            <p:ph type="title"/>
          </p:nvPr>
        </p:nvSpPr>
        <p:spPr/>
        <p:txBody>
          <a:bodyPr>
            <a:normAutofit/>
          </a:bodyPr>
          <a:lstStyle/>
          <a:p>
            <a:pPr algn="ctr"/>
            <a:r>
              <a:rPr lang="en-US" sz="4800" b="1" dirty="0">
                <a:solidFill>
                  <a:srgbClr val="FFFF00"/>
                </a:solidFill>
              </a:rPr>
              <a:t>The Patriarchs and Matriarchs</a:t>
            </a:r>
            <a:endParaRPr lang="en-US" sz="4800" dirty="0"/>
          </a:p>
        </p:txBody>
      </p:sp>
      <p:sp>
        <p:nvSpPr>
          <p:cNvPr id="3" name="Content Placeholder 2">
            <a:extLst>
              <a:ext uri="{FF2B5EF4-FFF2-40B4-BE49-F238E27FC236}">
                <a16:creationId xmlns:a16="http://schemas.microsoft.com/office/drawing/2014/main" id="{A3CF1D15-01A4-A59D-DB59-8246208D5C28}"/>
              </a:ext>
            </a:extLst>
          </p:cNvPr>
          <p:cNvSpPr>
            <a:spLocks noGrp="1"/>
          </p:cNvSpPr>
          <p:nvPr>
            <p:ph idx="1"/>
          </p:nvPr>
        </p:nvSpPr>
        <p:spPr>
          <a:xfrm>
            <a:off x="838200" y="1427356"/>
            <a:ext cx="10515600" cy="5065519"/>
          </a:xfrm>
        </p:spPr>
        <p:txBody>
          <a:bodyPr>
            <a:noAutofit/>
          </a:bodyPr>
          <a:lstStyle/>
          <a:p>
            <a:pPr marL="0" indent="0">
              <a:buNone/>
            </a:pPr>
            <a:r>
              <a:rPr lang="en-US" sz="3200" b="1" dirty="0">
                <a:solidFill>
                  <a:srgbClr val="FFFF00"/>
                </a:solidFill>
              </a:rPr>
              <a:t>The patriarchs and matriarchs are at the center of the church. They sit in the center of the sanctuary, and they feel in the center of the congregation. They may have wealth and be involved in many activities, or they may have passed their prime. They may be friendly or aloof. One pastor describes a matriarch as "gruff on the outside, but a very caring person." They may no longer sit on the official boards of the church. But they have lived through the historical moments of the church. They remember when things were different, and "how we got to where we are."</a:t>
            </a:r>
          </a:p>
        </p:txBody>
      </p:sp>
    </p:spTree>
    <p:extLst>
      <p:ext uri="{BB962C8B-B14F-4D97-AF65-F5344CB8AC3E}">
        <p14:creationId xmlns:p14="http://schemas.microsoft.com/office/powerpoint/2010/main" val="49397839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F22178-9D08-AE83-B539-AA398A73772F}"/>
              </a:ext>
            </a:extLst>
          </p:cNvPr>
          <p:cNvSpPr>
            <a:spLocks noGrp="1"/>
          </p:cNvSpPr>
          <p:nvPr>
            <p:ph type="title"/>
          </p:nvPr>
        </p:nvSpPr>
        <p:spPr>
          <a:xfrm>
            <a:off x="838200" y="365125"/>
            <a:ext cx="10515600" cy="861509"/>
          </a:xfrm>
        </p:spPr>
        <p:txBody>
          <a:bodyPr>
            <a:normAutofit/>
          </a:bodyPr>
          <a:lstStyle/>
          <a:p>
            <a:pPr algn="ctr"/>
            <a:r>
              <a:rPr lang="en-US" sz="4800" b="1" dirty="0">
                <a:solidFill>
                  <a:srgbClr val="FFFF00"/>
                </a:solidFill>
              </a:rPr>
              <a:t>The Patriarchs and Matriarchs</a:t>
            </a:r>
            <a:endParaRPr lang="en-US" sz="4800" dirty="0"/>
          </a:p>
        </p:txBody>
      </p:sp>
      <p:sp>
        <p:nvSpPr>
          <p:cNvPr id="3" name="Content Placeholder 2">
            <a:extLst>
              <a:ext uri="{FF2B5EF4-FFF2-40B4-BE49-F238E27FC236}">
                <a16:creationId xmlns:a16="http://schemas.microsoft.com/office/drawing/2014/main" id="{A3CF1D15-01A4-A59D-DB59-8246208D5C28}"/>
              </a:ext>
            </a:extLst>
          </p:cNvPr>
          <p:cNvSpPr>
            <a:spLocks noGrp="1"/>
          </p:cNvSpPr>
          <p:nvPr>
            <p:ph idx="1"/>
          </p:nvPr>
        </p:nvSpPr>
        <p:spPr>
          <a:xfrm>
            <a:off x="624467" y="1226634"/>
            <a:ext cx="10928195" cy="5266241"/>
          </a:xfrm>
        </p:spPr>
        <p:txBody>
          <a:bodyPr>
            <a:normAutofit/>
          </a:bodyPr>
          <a:lstStyle/>
          <a:p>
            <a:pPr marL="0" indent="0">
              <a:buNone/>
            </a:pPr>
            <a:r>
              <a:rPr lang="en-US" sz="3600" b="1" dirty="0">
                <a:solidFill>
                  <a:srgbClr val="FFFF00"/>
                </a:solidFill>
              </a:rPr>
              <a:t>Matriarchs and patriarchs are often difficult to work with, especially in the introduction of new programs. They are the informal officers who accept the new members into the family. They complete the process of adoption by sharing the church history with the new members. New members know they are accepted when they have heard the stories from the elders of the church family. New members do not really belong until they have appreciated the stories and accepted the "old folks" who shared them.</a:t>
            </a:r>
          </a:p>
        </p:txBody>
      </p:sp>
    </p:spTree>
    <p:extLst>
      <p:ext uri="{BB962C8B-B14F-4D97-AF65-F5344CB8AC3E}">
        <p14:creationId xmlns:p14="http://schemas.microsoft.com/office/powerpoint/2010/main" val="35887307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310C9E8-446F-C9D5-40B2-BAFF2264ECC0}"/>
              </a:ext>
            </a:extLst>
          </p:cNvPr>
          <p:cNvSpPr>
            <a:spLocks noGrp="1"/>
          </p:cNvSpPr>
          <p:nvPr>
            <p:ph type="ctrTitle"/>
          </p:nvPr>
        </p:nvSpPr>
        <p:spPr>
          <a:xfrm>
            <a:off x="555171" y="440872"/>
            <a:ext cx="10989129" cy="5829299"/>
          </a:xfrm>
        </p:spPr>
        <p:txBody>
          <a:bodyPr>
            <a:normAutofit fontScale="90000"/>
          </a:bodyPr>
          <a:lstStyle/>
          <a:p>
            <a:r>
              <a:rPr lang="en-US" sz="4900" b="1" dirty="0">
                <a:solidFill>
                  <a:srgbClr val="FFFF00"/>
                </a:solidFill>
              </a:rPr>
              <a:t>(Jesus) “Do you think the work of harvesting will not begin until the summer ends four months from now? Look around you! Vast fields are ripening all around us and are ready now for the harvest. The harvesters are paid good wages, and the fruit they harvest is people brought to eternal life. What joy awaits both the planter and the harvester alike" </a:t>
            </a:r>
            <a:br>
              <a:rPr lang="en-US" sz="4900" b="1" dirty="0">
                <a:solidFill>
                  <a:srgbClr val="FFFF00"/>
                </a:solidFill>
              </a:rPr>
            </a:br>
            <a:r>
              <a:rPr lang="en-US" sz="4900" b="1" dirty="0">
                <a:solidFill>
                  <a:srgbClr val="FFFF00"/>
                </a:solidFill>
              </a:rPr>
              <a:t>-- John 4:35-37. </a:t>
            </a:r>
            <a:endParaRPr lang="en-US" b="1" dirty="0">
              <a:solidFill>
                <a:srgbClr val="FFFF00"/>
              </a:solidFill>
            </a:endParaRPr>
          </a:p>
        </p:txBody>
      </p:sp>
    </p:spTree>
    <p:extLst>
      <p:ext uri="{BB962C8B-B14F-4D97-AF65-F5344CB8AC3E}">
        <p14:creationId xmlns:p14="http://schemas.microsoft.com/office/powerpoint/2010/main" val="209019140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F22178-9D08-AE83-B539-AA398A73772F}"/>
              </a:ext>
            </a:extLst>
          </p:cNvPr>
          <p:cNvSpPr>
            <a:spLocks noGrp="1"/>
          </p:cNvSpPr>
          <p:nvPr>
            <p:ph type="title"/>
          </p:nvPr>
        </p:nvSpPr>
        <p:spPr/>
        <p:txBody>
          <a:bodyPr>
            <a:normAutofit/>
          </a:bodyPr>
          <a:lstStyle/>
          <a:p>
            <a:pPr algn="ctr"/>
            <a:r>
              <a:rPr lang="en-US" altLang="en-US" sz="4800" b="1" dirty="0">
                <a:solidFill>
                  <a:srgbClr val="FFFF00"/>
                </a:solidFill>
              </a:rPr>
              <a:t>Revitalizing the 125 Participant Church</a:t>
            </a:r>
            <a:endParaRPr lang="en-US" sz="4800" dirty="0"/>
          </a:p>
        </p:txBody>
      </p:sp>
      <p:sp>
        <p:nvSpPr>
          <p:cNvPr id="3" name="Content Placeholder 2">
            <a:extLst>
              <a:ext uri="{FF2B5EF4-FFF2-40B4-BE49-F238E27FC236}">
                <a16:creationId xmlns:a16="http://schemas.microsoft.com/office/drawing/2014/main" id="{A3CF1D15-01A4-A59D-DB59-8246208D5C28}"/>
              </a:ext>
            </a:extLst>
          </p:cNvPr>
          <p:cNvSpPr>
            <a:spLocks noGrp="1"/>
          </p:cNvSpPr>
          <p:nvPr>
            <p:ph idx="1"/>
          </p:nvPr>
        </p:nvSpPr>
        <p:spPr/>
        <p:txBody>
          <a:bodyPr/>
          <a:lstStyle/>
          <a:p>
            <a:pPr marL="0" indent="0">
              <a:buNone/>
            </a:pPr>
            <a:r>
              <a:rPr lang="en-US" sz="3600" b="1" dirty="0">
                <a:solidFill>
                  <a:srgbClr val="FFFF00"/>
                </a:solidFill>
              </a:rPr>
              <a:t>In Carl S. Dudley's book </a:t>
            </a:r>
            <a:r>
              <a:rPr lang="en-US" sz="3600" b="1" i="1" dirty="0">
                <a:solidFill>
                  <a:srgbClr val="FFFF00"/>
                </a:solidFill>
              </a:rPr>
              <a:t>Making the Small Church Effective</a:t>
            </a:r>
            <a:r>
              <a:rPr lang="en-US" sz="3600" b="1" dirty="0">
                <a:solidFill>
                  <a:srgbClr val="FFFF00"/>
                </a:solidFill>
              </a:rPr>
              <a:t>, he writes about particular personalities found in the Gatekeepers, matriarchs, and patriarchs. I share them simply for observation.</a:t>
            </a:r>
            <a:endParaRPr lang="en-US" sz="3600" dirty="0"/>
          </a:p>
          <a:p>
            <a:endParaRPr lang="en-US" dirty="0"/>
          </a:p>
        </p:txBody>
      </p:sp>
      <p:pic>
        <p:nvPicPr>
          <p:cNvPr id="13314" name="Picture 2">
            <a:extLst>
              <a:ext uri="{FF2B5EF4-FFF2-40B4-BE49-F238E27FC236}">
                <a16:creationId xmlns:a16="http://schemas.microsoft.com/office/drawing/2014/main" id="{83ED6E86-3AEE-41A6-8FF1-6F073F3E41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01470" y="3429000"/>
            <a:ext cx="2069656" cy="32644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868105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42D6AB11-BBCA-EE40-C580-AB0DFFC6ED9C}"/>
              </a:ext>
            </a:extLst>
          </p:cNvPr>
          <p:cNvSpPr>
            <a:spLocks noGrp="1" noChangeArrowheads="1"/>
          </p:cNvSpPr>
          <p:nvPr>
            <p:ph type="title"/>
          </p:nvPr>
        </p:nvSpPr>
        <p:spPr/>
        <p:txBody>
          <a:bodyPr/>
          <a:lstStyle/>
          <a:p>
            <a:pPr algn="ctr"/>
            <a:r>
              <a:rPr lang="en-US" altLang="en-US" b="1" dirty="0">
                <a:solidFill>
                  <a:srgbClr val="FFFF00"/>
                </a:solidFill>
                <a:latin typeface="Tahoma" panose="020B0604030504040204" pitchFamily="34" charset="0"/>
              </a:rPr>
              <a:t>EIGHT PERSONALITIES FOUND IN ANY CHURCH</a:t>
            </a:r>
            <a:endParaRPr lang="en-US" altLang="en-US" dirty="0">
              <a:solidFill>
                <a:srgbClr val="FFFF00"/>
              </a:solidFill>
            </a:endParaRPr>
          </a:p>
        </p:txBody>
      </p:sp>
      <p:graphicFrame>
        <p:nvGraphicFramePr>
          <p:cNvPr id="5123" name="Object 3">
            <a:hlinkClick r:id="" action="ppaction://ole?verb=0"/>
            <a:extLst>
              <a:ext uri="{FF2B5EF4-FFF2-40B4-BE49-F238E27FC236}">
                <a16:creationId xmlns:a16="http://schemas.microsoft.com/office/drawing/2014/main" id="{1962D924-3380-E9CE-A3C3-9983FB5EA4C8}"/>
              </a:ext>
            </a:extLst>
          </p:cNvPr>
          <p:cNvGraphicFramePr>
            <a:graphicFrameLocks/>
          </p:cNvGraphicFramePr>
          <p:nvPr/>
        </p:nvGraphicFramePr>
        <p:xfrm>
          <a:off x="2590800" y="2362200"/>
          <a:ext cx="7081838" cy="4025900"/>
        </p:xfrm>
        <a:graphic>
          <a:graphicData uri="http://schemas.openxmlformats.org/presentationml/2006/ole">
            <mc:AlternateContent xmlns:mc="http://schemas.openxmlformats.org/markup-compatibility/2006">
              <mc:Choice xmlns:v="urn:schemas-microsoft-com:vml" Requires="v">
                <p:oleObj name="Clip" r:id="rId3" imgW="26416000" imgH="21018500" progId="MS_ClipArt_Gallery.2">
                  <p:embed/>
                </p:oleObj>
              </mc:Choice>
              <mc:Fallback>
                <p:oleObj name="Clip" r:id="rId3" imgW="26416000" imgH="21018500" progId="MS_ClipArt_Gallery.2">
                  <p:embed/>
                  <p:pic>
                    <p:nvPicPr>
                      <p:cNvPr id="5123" name="Object 3">
                        <a:hlinkClick r:id="" action="ppaction://ole?verb=0"/>
                        <a:extLst>
                          <a:ext uri="{FF2B5EF4-FFF2-40B4-BE49-F238E27FC236}">
                            <a16:creationId xmlns:a16="http://schemas.microsoft.com/office/drawing/2014/main" id="{1962D924-3380-E9CE-A3C3-9983FB5EA4C8}"/>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0800" y="2362200"/>
                        <a:ext cx="7081838" cy="402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20729244-E7CA-2C3F-4D0C-EA5381C23978}"/>
              </a:ext>
            </a:extLst>
          </p:cNvPr>
          <p:cNvSpPr>
            <a:spLocks noGrp="1" noChangeArrowheads="1"/>
          </p:cNvSpPr>
          <p:nvPr>
            <p:ph type="title"/>
          </p:nvPr>
        </p:nvSpPr>
        <p:spPr/>
        <p:txBody>
          <a:bodyPr/>
          <a:lstStyle/>
          <a:p>
            <a:pPr algn="ctr"/>
            <a:r>
              <a:rPr lang="en-US" altLang="en-US" b="1" dirty="0">
                <a:solidFill>
                  <a:srgbClr val="FFFF00"/>
                </a:solidFill>
                <a:latin typeface="Tahoma" panose="020B0604030504040204" pitchFamily="34" charset="0"/>
              </a:rPr>
              <a:t>THE STORYTELLER</a:t>
            </a:r>
          </a:p>
        </p:txBody>
      </p:sp>
      <p:sp>
        <p:nvSpPr>
          <p:cNvPr id="2" name="Content Placeholder 1">
            <a:extLst>
              <a:ext uri="{FF2B5EF4-FFF2-40B4-BE49-F238E27FC236}">
                <a16:creationId xmlns:a16="http://schemas.microsoft.com/office/drawing/2014/main" id="{93A2AE69-E14A-C48A-705A-58F628F19DE0}"/>
              </a:ext>
            </a:extLst>
          </p:cNvPr>
          <p:cNvSpPr>
            <a:spLocks noGrp="1"/>
          </p:cNvSpPr>
          <p:nvPr>
            <p:ph idx="1"/>
          </p:nvPr>
        </p:nvSpPr>
        <p:spPr/>
        <p:txBody>
          <a:bodyPr/>
          <a:lstStyle/>
          <a:p>
            <a:pPr marL="0" indent="0">
              <a:buNone/>
            </a:pPr>
            <a:r>
              <a:rPr lang="en-US" sz="3200" b="1" dirty="0">
                <a:solidFill>
                  <a:srgbClr val="FFFF00"/>
                </a:solidFill>
                <a:effectLst/>
                <a:latin typeface="Garamond" panose="02020404030301010803" pitchFamily="18" charset="0"/>
                <a:ea typeface="Calibri" panose="020F0502020204030204" pitchFamily="34" charset="0"/>
                <a:cs typeface="Times New Roman" panose="02020603050405020304" pitchFamily="18" charset="0"/>
              </a:rPr>
              <a:t>He is the living historian who may embellish for the pleasure of the listeners</a:t>
            </a:r>
            <a:r>
              <a:rPr lang="en-US" sz="1800" b="1" dirty="0">
                <a:solidFill>
                  <a:srgbClr val="FFFF00"/>
                </a:solidFill>
                <a:effectLst/>
                <a:latin typeface="Garamond" panose="02020404030301010803" pitchFamily="18" charset="0"/>
                <a:ea typeface="Calibri" panose="020F0502020204030204" pitchFamily="34" charset="0"/>
                <a:cs typeface="Times New Roman" panose="02020603050405020304" pitchFamily="18" charset="0"/>
              </a:rPr>
              <a:t>.</a:t>
            </a:r>
            <a:r>
              <a:rPr lang="en-US" b="1" dirty="0">
                <a:solidFill>
                  <a:srgbClr val="FFFF00"/>
                </a:solidFill>
                <a:effectLst/>
              </a:rPr>
              <a:t> </a:t>
            </a:r>
            <a:endParaRPr lang="en-US" b="1" dirty="0">
              <a:solidFill>
                <a:srgbClr val="FFFF00"/>
              </a:solidFill>
            </a:endParaRPr>
          </a:p>
        </p:txBody>
      </p:sp>
      <p:graphicFrame>
        <p:nvGraphicFramePr>
          <p:cNvPr id="6148" name="Object 4">
            <a:extLst>
              <a:ext uri="{FF2B5EF4-FFF2-40B4-BE49-F238E27FC236}">
                <a16:creationId xmlns:a16="http://schemas.microsoft.com/office/drawing/2014/main" id="{EC40F2C3-C0BD-6964-A65B-F3AE57AE36C4}"/>
              </a:ext>
            </a:extLst>
          </p:cNvPr>
          <p:cNvGraphicFramePr>
            <a:graphicFrameLocks noChangeAspect="1"/>
          </p:cNvGraphicFramePr>
          <p:nvPr>
            <p:extLst>
              <p:ext uri="{D42A27DB-BD31-4B8C-83A1-F6EECF244321}">
                <p14:modId xmlns:p14="http://schemas.microsoft.com/office/powerpoint/2010/main" val="2691230583"/>
              </p:ext>
            </p:extLst>
          </p:nvPr>
        </p:nvGraphicFramePr>
        <p:xfrm>
          <a:off x="9238785" y="3877457"/>
          <a:ext cx="2798956" cy="2615418"/>
        </p:xfrm>
        <a:graphic>
          <a:graphicData uri="http://schemas.openxmlformats.org/presentationml/2006/ole">
            <mc:AlternateContent xmlns:mc="http://schemas.openxmlformats.org/markup-compatibility/2006">
              <mc:Choice xmlns:v="urn:schemas-microsoft-com:vml" Requires="v">
                <p:oleObj name="Clip" r:id="rId3" imgW="22161500" imgH="31546800" progId="MS_ClipArt_Gallery.2">
                  <p:embed/>
                </p:oleObj>
              </mc:Choice>
              <mc:Fallback>
                <p:oleObj name="Clip" r:id="rId3" imgW="22161500" imgH="31546800" progId="MS_ClipArt_Gallery.2">
                  <p:embed/>
                  <p:pic>
                    <p:nvPicPr>
                      <p:cNvPr id="6148" name="Object 4">
                        <a:extLst>
                          <a:ext uri="{FF2B5EF4-FFF2-40B4-BE49-F238E27FC236}">
                            <a16:creationId xmlns:a16="http://schemas.microsoft.com/office/drawing/2014/main" id="{EC40F2C3-C0BD-6964-A65B-F3AE57AE36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38785" y="3877457"/>
                        <a:ext cx="2798956" cy="2615418"/>
                      </a:xfrm>
                      <a:prstGeom prst="rect">
                        <a:avLst/>
                      </a:prstGeom>
                      <a:noFill/>
                      <a:ln>
                        <a:noFill/>
                      </a:ln>
                      <a:effectLst/>
                    </p:spPr>
                  </p:pic>
                </p:oleObj>
              </mc:Fallback>
            </mc:AlternateContent>
          </a:graphicData>
        </a:graphic>
      </p:graphicFrame>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6F495FB-D1D8-426E-D873-CBF99EA4A1A1}"/>
              </a:ext>
            </a:extLst>
          </p:cNvPr>
          <p:cNvSpPr>
            <a:spLocks noGrp="1" noChangeArrowheads="1"/>
          </p:cNvSpPr>
          <p:nvPr>
            <p:ph type="title"/>
          </p:nvPr>
        </p:nvSpPr>
        <p:spPr/>
        <p:txBody>
          <a:bodyPr/>
          <a:lstStyle/>
          <a:p>
            <a:pPr algn="ctr"/>
            <a:r>
              <a:rPr lang="en-US" altLang="en-US" b="1" dirty="0">
                <a:solidFill>
                  <a:srgbClr val="FFFF00"/>
                </a:solidFill>
                <a:latin typeface="Tahoma" panose="020B0604030504040204" pitchFamily="34" charset="0"/>
              </a:rPr>
              <a:t>THE FIRST SERGEANT OF THE LORD</a:t>
            </a:r>
          </a:p>
        </p:txBody>
      </p:sp>
      <p:sp>
        <p:nvSpPr>
          <p:cNvPr id="2" name="Content Placeholder 1">
            <a:extLst>
              <a:ext uri="{FF2B5EF4-FFF2-40B4-BE49-F238E27FC236}">
                <a16:creationId xmlns:a16="http://schemas.microsoft.com/office/drawing/2014/main" id="{7C53C16A-CFDF-7F2A-DF27-09EC3570F777}"/>
              </a:ext>
            </a:extLst>
          </p:cNvPr>
          <p:cNvSpPr>
            <a:spLocks noGrp="1"/>
          </p:cNvSpPr>
          <p:nvPr>
            <p:ph idx="1"/>
          </p:nvPr>
        </p:nvSpPr>
        <p:spPr/>
        <p:txBody>
          <a:bodyPr/>
          <a:lstStyle/>
          <a:p>
            <a:pPr marL="0" indent="0">
              <a:buNone/>
            </a:pPr>
            <a:r>
              <a:rPr lang="en-US" sz="3600" b="1" dirty="0">
                <a:solidFill>
                  <a:srgbClr val="FFFF00"/>
                </a:solidFill>
              </a:rPr>
              <a:t>This individual makes it clear that he is not really in charge, but the one who is in charge is "not immediately available." And that he is only making decisions "according to policy."</a:t>
            </a:r>
          </a:p>
          <a:p>
            <a:pPr marL="0" indent="0">
              <a:buNone/>
            </a:pPr>
            <a:endParaRPr lang="en-US" dirty="0"/>
          </a:p>
        </p:txBody>
      </p:sp>
      <p:graphicFrame>
        <p:nvGraphicFramePr>
          <p:cNvPr id="7173" name="Object 5">
            <a:extLst>
              <a:ext uri="{FF2B5EF4-FFF2-40B4-BE49-F238E27FC236}">
                <a16:creationId xmlns:a16="http://schemas.microsoft.com/office/drawing/2014/main" id="{46166E0C-156F-787D-9B19-F9C7089BC6B7}"/>
              </a:ext>
            </a:extLst>
          </p:cNvPr>
          <p:cNvGraphicFramePr>
            <a:graphicFrameLocks noChangeAspect="1"/>
          </p:cNvGraphicFramePr>
          <p:nvPr>
            <p:extLst>
              <p:ext uri="{D42A27DB-BD31-4B8C-83A1-F6EECF244321}">
                <p14:modId xmlns:p14="http://schemas.microsoft.com/office/powerpoint/2010/main" val="2679917833"/>
              </p:ext>
            </p:extLst>
          </p:nvPr>
        </p:nvGraphicFramePr>
        <p:xfrm>
          <a:off x="8608741" y="3355125"/>
          <a:ext cx="3157654" cy="2956775"/>
        </p:xfrm>
        <a:graphic>
          <a:graphicData uri="http://schemas.openxmlformats.org/presentationml/2006/ole">
            <mc:AlternateContent xmlns:mc="http://schemas.openxmlformats.org/markup-compatibility/2006">
              <mc:Choice xmlns:v="urn:schemas-microsoft-com:vml" Requires="v">
                <p:oleObj name="Clip" r:id="rId3" imgW="21412200" imgH="19304000" progId="MS_ClipArt_Gallery.2">
                  <p:embed/>
                </p:oleObj>
              </mc:Choice>
              <mc:Fallback>
                <p:oleObj name="Clip" r:id="rId3" imgW="21412200" imgH="19304000" progId="MS_ClipArt_Gallery.2">
                  <p:embed/>
                  <p:pic>
                    <p:nvPicPr>
                      <p:cNvPr id="7173" name="Object 5">
                        <a:extLst>
                          <a:ext uri="{FF2B5EF4-FFF2-40B4-BE49-F238E27FC236}">
                            <a16:creationId xmlns:a16="http://schemas.microsoft.com/office/drawing/2014/main" id="{46166E0C-156F-787D-9B19-F9C7089BC6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08741" y="3355125"/>
                        <a:ext cx="3157654" cy="2956775"/>
                      </a:xfrm>
                      <a:prstGeom prst="rect">
                        <a:avLst/>
                      </a:prstGeom>
                      <a:noFill/>
                      <a:ln>
                        <a:noFill/>
                      </a:ln>
                      <a:effectLst/>
                    </p:spPr>
                  </p:pic>
                </p:oleObj>
              </mc:Fallback>
            </mc:AlternateContent>
          </a:graphicData>
        </a:graphic>
      </p:graphicFrame>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F2DD006F-5E24-2F43-5186-B7F6023BC41E}"/>
              </a:ext>
            </a:extLst>
          </p:cNvPr>
          <p:cNvSpPr>
            <a:spLocks noGrp="1" noChangeArrowheads="1"/>
          </p:cNvSpPr>
          <p:nvPr>
            <p:ph type="title"/>
          </p:nvPr>
        </p:nvSpPr>
        <p:spPr/>
        <p:txBody>
          <a:bodyPr/>
          <a:lstStyle/>
          <a:p>
            <a:pPr algn="ctr"/>
            <a:r>
              <a:rPr lang="en-US" altLang="en-US" b="1" dirty="0">
                <a:solidFill>
                  <a:srgbClr val="FFFF00"/>
                </a:solidFill>
                <a:latin typeface="Tahoma" panose="020B0604030504040204" pitchFamily="34" charset="0"/>
              </a:rPr>
              <a:t>THE MR. EXECUTIVE ORDER</a:t>
            </a:r>
          </a:p>
        </p:txBody>
      </p:sp>
      <p:sp>
        <p:nvSpPr>
          <p:cNvPr id="2" name="Content Placeholder 1">
            <a:extLst>
              <a:ext uri="{FF2B5EF4-FFF2-40B4-BE49-F238E27FC236}">
                <a16:creationId xmlns:a16="http://schemas.microsoft.com/office/drawing/2014/main" id="{CE50C691-16A1-B04F-1B8B-B90B9218D476}"/>
              </a:ext>
            </a:extLst>
          </p:cNvPr>
          <p:cNvSpPr>
            <a:spLocks noGrp="1"/>
          </p:cNvSpPr>
          <p:nvPr>
            <p:ph idx="1"/>
          </p:nvPr>
        </p:nvSpPr>
        <p:spPr/>
        <p:txBody>
          <a:bodyPr>
            <a:normAutofit/>
          </a:bodyPr>
          <a:lstStyle/>
          <a:p>
            <a:pPr marL="0" indent="0">
              <a:buNone/>
            </a:pPr>
            <a:r>
              <a:rPr lang="en-US" sz="3600" b="1" dirty="0">
                <a:solidFill>
                  <a:srgbClr val="FFFF00"/>
                </a:solidFill>
              </a:rPr>
              <a:t>He functions just a little lower than God or the pastor, depending how much "authority" he requires to get what he desires.</a:t>
            </a:r>
          </a:p>
        </p:txBody>
      </p:sp>
      <p:graphicFrame>
        <p:nvGraphicFramePr>
          <p:cNvPr id="8195" name="Object 3">
            <a:extLst>
              <a:ext uri="{FF2B5EF4-FFF2-40B4-BE49-F238E27FC236}">
                <a16:creationId xmlns:a16="http://schemas.microsoft.com/office/drawing/2014/main" id="{98254DD2-63A8-23F8-354D-A8349E48D4A8}"/>
              </a:ext>
            </a:extLst>
          </p:cNvPr>
          <p:cNvGraphicFramePr>
            <a:graphicFrameLocks noChangeAspect="1"/>
          </p:cNvGraphicFramePr>
          <p:nvPr>
            <p:extLst>
              <p:ext uri="{D42A27DB-BD31-4B8C-83A1-F6EECF244321}">
                <p14:modId xmlns:p14="http://schemas.microsoft.com/office/powerpoint/2010/main" val="3445177202"/>
              </p:ext>
            </p:extLst>
          </p:nvPr>
        </p:nvGraphicFramePr>
        <p:xfrm>
          <a:off x="8742556" y="3585765"/>
          <a:ext cx="2802673" cy="2821782"/>
        </p:xfrm>
        <a:graphic>
          <a:graphicData uri="http://schemas.openxmlformats.org/presentationml/2006/ole">
            <mc:AlternateContent xmlns:mc="http://schemas.openxmlformats.org/markup-compatibility/2006">
              <mc:Choice xmlns:v="urn:schemas-microsoft-com:vml" Requires="v">
                <p:oleObj name="Clip" r:id="rId3" imgW="19964400" imgH="32435800" progId="MS_ClipArt_Gallery.2">
                  <p:embed/>
                </p:oleObj>
              </mc:Choice>
              <mc:Fallback>
                <p:oleObj name="Clip" r:id="rId3" imgW="19964400" imgH="32435800" progId="MS_ClipArt_Gallery.2">
                  <p:embed/>
                  <p:pic>
                    <p:nvPicPr>
                      <p:cNvPr id="8195" name="Object 3">
                        <a:extLst>
                          <a:ext uri="{FF2B5EF4-FFF2-40B4-BE49-F238E27FC236}">
                            <a16:creationId xmlns:a16="http://schemas.microsoft.com/office/drawing/2014/main" id="{98254DD2-63A8-23F8-354D-A8349E48D4A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42556" y="3585765"/>
                        <a:ext cx="2802673" cy="2821782"/>
                      </a:xfrm>
                      <a:prstGeom prst="rect">
                        <a:avLst/>
                      </a:prstGeom>
                      <a:noFill/>
                      <a:ln>
                        <a:noFill/>
                      </a:ln>
                      <a:effectLst/>
                    </p:spPr>
                  </p:pic>
                </p:oleObj>
              </mc:Fallback>
            </mc:AlternateContent>
          </a:graphicData>
        </a:graphic>
      </p:graphicFrame>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3A9C5DC4-466C-11CB-C90C-C033DECA2FD6}"/>
              </a:ext>
            </a:extLst>
          </p:cNvPr>
          <p:cNvSpPr>
            <a:spLocks noGrp="1" noChangeArrowheads="1"/>
          </p:cNvSpPr>
          <p:nvPr>
            <p:ph type="title"/>
          </p:nvPr>
        </p:nvSpPr>
        <p:spPr/>
        <p:txBody>
          <a:bodyPr/>
          <a:lstStyle/>
          <a:p>
            <a:pPr algn="ctr"/>
            <a:r>
              <a:rPr lang="en-US" altLang="en-US" b="1" dirty="0">
                <a:solidFill>
                  <a:srgbClr val="FFFF00"/>
                </a:solidFill>
                <a:latin typeface="Tahoma" panose="020B0604030504040204" pitchFamily="34" charset="0"/>
              </a:rPr>
              <a:t>THE EARLY BIRD</a:t>
            </a:r>
          </a:p>
        </p:txBody>
      </p:sp>
      <p:sp>
        <p:nvSpPr>
          <p:cNvPr id="2" name="Content Placeholder 1">
            <a:extLst>
              <a:ext uri="{FF2B5EF4-FFF2-40B4-BE49-F238E27FC236}">
                <a16:creationId xmlns:a16="http://schemas.microsoft.com/office/drawing/2014/main" id="{8480441A-4680-F04D-ADC8-5FFB8E21E01F}"/>
              </a:ext>
            </a:extLst>
          </p:cNvPr>
          <p:cNvSpPr>
            <a:spLocks noGrp="1"/>
          </p:cNvSpPr>
          <p:nvPr>
            <p:ph idx="1"/>
          </p:nvPr>
        </p:nvSpPr>
        <p:spPr/>
        <p:txBody>
          <a:bodyPr>
            <a:normAutofit/>
          </a:bodyPr>
          <a:lstStyle/>
          <a:p>
            <a:pPr marL="0" indent="0">
              <a:buNone/>
            </a:pPr>
            <a:r>
              <a:rPr lang="en-US" sz="3600" b="1" dirty="0">
                <a:solidFill>
                  <a:srgbClr val="FFFF00"/>
                </a:solidFill>
              </a:rPr>
              <a:t>This person is always early and one of the chief cheerleaders for the church. </a:t>
            </a:r>
          </a:p>
        </p:txBody>
      </p:sp>
      <p:graphicFrame>
        <p:nvGraphicFramePr>
          <p:cNvPr id="9219" name="Object 3">
            <a:hlinkClick r:id="" action="ppaction://ole?verb=0"/>
            <a:extLst>
              <a:ext uri="{FF2B5EF4-FFF2-40B4-BE49-F238E27FC236}">
                <a16:creationId xmlns:a16="http://schemas.microsoft.com/office/drawing/2014/main" id="{4417A6D3-70DB-BA83-04E7-D75BF6BFC883}"/>
              </a:ext>
            </a:extLst>
          </p:cNvPr>
          <p:cNvGraphicFramePr>
            <a:graphicFrameLocks/>
          </p:cNvGraphicFramePr>
          <p:nvPr>
            <p:extLst>
              <p:ext uri="{D42A27DB-BD31-4B8C-83A1-F6EECF244321}">
                <p14:modId xmlns:p14="http://schemas.microsoft.com/office/powerpoint/2010/main" val="2375502789"/>
              </p:ext>
            </p:extLst>
          </p:nvPr>
        </p:nvGraphicFramePr>
        <p:xfrm>
          <a:off x="7872760" y="3992137"/>
          <a:ext cx="3772829" cy="2500738"/>
        </p:xfrm>
        <a:graphic>
          <a:graphicData uri="http://schemas.openxmlformats.org/presentationml/2006/ole">
            <mc:AlternateContent xmlns:mc="http://schemas.openxmlformats.org/markup-compatibility/2006">
              <mc:Choice xmlns:v="urn:schemas-microsoft-com:vml" Requires="v">
                <p:oleObj name="Clip" r:id="rId3" imgW="22567900" imgH="19824700" progId="MS_ClipArt_Gallery.2">
                  <p:embed/>
                </p:oleObj>
              </mc:Choice>
              <mc:Fallback>
                <p:oleObj name="Clip" r:id="rId3" imgW="22567900" imgH="19824700" progId="MS_ClipArt_Gallery.2">
                  <p:embed/>
                  <p:pic>
                    <p:nvPicPr>
                      <p:cNvPr id="9219" name="Object 3">
                        <a:hlinkClick r:id="" action="ppaction://ole?verb=0"/>
                        <a:extLst>
                          <a:ext uri="{FF2B5EF4-FFF2-40B4-BE49-F238E27FC236}">
                            <a16:creationId xmlns:a16="http://schemas.microsoft.com/office/drawing/2014/main" id="{4417A6D3-70DB-BA83-04E7-D75BF6BFC883}"/>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72760" y="3992137"/>
                        <a:ext cx="3772829" cy="2500738"/>
                      </a:xfrm>
                      <a:prstGeom prst="rect">
                        <a:avLst/>
                      </a:prstGeom>
                      <a:noFill/>
                      <a:ln>
                        <a:noFill/>
                      </a:ln>
                      <a:effectLst/>
                    </p:spPr>
                  </p:pic>
                </p:oleObj>
              </mc:Fallback>
            </mc:AlternateContent>
          </a:graphicData>
        </a:graphic>
      </p:graphicFrame>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1B49086F-9D96-AC03-F885-1259BDD7EA8F}"/>
              </a:ext>
            </a:extLst>
          </p:cNvPr>
          <p:cNvSpPr>
            <a:spLocks noGrp="1" noChangeArrowheads="1"/>
          </p:cNvSpPr>
          <p:nvPr>
            <p:ph type="title"/>
          </p:nvPr>
        </p:nvSpPr>
        <p:spPr/>
        <p:txBody>
          <a:bodyPr/>
          <a:lstStyle/>
          <a:p>
            <a:pPr algn="ctr"/>
            <a:r>
              <a:rPr lang="en-US" altLang="en-US" b="1" dirty="0">
                <a:solidFill>
                  <a:srgbClr val="FFFF00"/>
                </a:solidFill>
                <a:latin typeface="Tahoma" panose="020B0604030504040204" pitchFamily="34" charset="0"/>
              </a:rPr>
              <a:t>THE SCOREKEEPER</a:t>
            </a:r>
          </a:p>
        </p:txBody>
      </p:sp>
      <p:sp>
        <p:nvSpPr>
          <p:cNvPr id="2" name="Content Placeholder 1">
            <a:extLst>
              <a:ext uri="{FF2B5EF4-FFF2-40B4-BE49-F238E27FC236}">
                <a16:creationId xmlns:a16="http://schemas.microsoft.com/office/drawing/2014/main" id="{930D8702-4E00-B687-1B7F-9D997B3E6FAE}"/>
              </a:ext>
            </a:extLst>
          </p:cNvPr>
          <p:cNvSpPr>
            <a:spLocks noGrp="1"/>
          </p:cNvSpPr>
          <p:nvPr>
            <p:ph idx="1"/>
          </p:nvPr>
        </p:nvSpPr>
        <p:spPr/>
        <p:txBody>
          <a:bodyPr>
            <a:normAutofit/>
          </a:bodyPr>
          <a:lstStyle/>
          <a:p>
            <a:pPr marL="0" indent="0">
              <a:buNone/>
            </a:pPr>
            <a:r>
              <a:rPr lang="en-US" sz="3600" b="1" dirty="0">
                <a:solidFill>
                  <a:srgbClr val="FFFF00"/>
                </a:solidFill>
              </a:rPr>
              <a:t>He has been called the referee in some congregations, but his job is to see who is winning.</a:t>
            </a:r>
          </a:p>
        </p:txBody>
      </p:sp>
      <p:graphicFrame>
        <p:nvGraphicFramePr>
          <p:cNvPr id="10243" name="Object 3">
            <a:hlinkClick r:id="" action="ppaction://ole?verb=0"/>
            <a:extLst>
              <a:ext uri="{FF2B5EF4-FFF2-40B4-BE49-F238E27FC236}">
                <a16:creationId xmlns:a16="http://schemas.microsoft.com/office/drawing/2014/main" id="{EF2BEDCA-1A5A-49F8-7ED5-7CC7273EDE28}"/>
              </a:ext>
            </a:extLst>
          </p:cNvPr>
          <p:cNvGraphicFramePr>
            <a:graphicFrameLocks/>
          </p:cNvGraphicFramePr>
          <p:nvPr>
            <p:extLst>
              <p:ext uri="{D42A27DB-BD31-4B8C-83A1-F6EECF244321}">
                <p14:modId xmlns:p14="http://schemas.microsoft.com/office/powerpoint/2010/main" val="2602237832"/>
              </p:ext>
            </p:extLst>
          </p:nvPr>
        </p:nvGraphicFramePr>
        <p:xfrm>
          <a:off x="9478536" y="2991392"/>
          <a:ext cx="2373351" cy="3501483"/>
        </p:xfrm>
        <a:graphic>
          <a:graphicData uri="http://schemas.openxmlformats.org/presentationml/2006/ole">
            <mc:AlternateContent xmlns:mc="http://schemas.openxmlformats.org/markup-compatibility/2006">
              <mc:Choice xmlns:v="urn:schemas-microsoft-com:vml" Requires="v">
                <p:oleObj name="Clip" r:id="rId3" imgW="14770100" imgH="26517600" progId="MS_ClipArt_Gallery.2">
                  <p:embed/>
                </p:oleObj>
              </mc:Choice>
              <mc:Fallback>
                <p:oleObj name="Clip" r:id="rId3" imgW="14770100" imgH="26517600" progId="MS_ClipArt_Gallery.2">
                  <p:embed/>
                  <p:pic>
                    <p:nvPicPr>
                      <p:cNvPr id="10243" name="Object 3">
                        <a:hlinkClick r:id="" action="ppaction://ole?verb=0"/>
                        <a:extLst>
                          <a:ext uri="{FF2B5EF4-FFF2-40B4-BE49-F238E27FC236}">
                            <a16:creationId xmlns:a16="http://schemas.microsoft.com/office/drawing/2014/main" id="{EF2BEDCA-1A5A-49F8-7ED5-7CC7273EDE28}"/>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78536" y="2991392"/>
                        <a:ext cx="2373351" cy="3501483"/>
                      </a:xfrm>
                      <a:prstGeom prst="rect">
                        <a:avLst/>
                      </a:prstGeom>
                      <a:noFill/>
                      <a:ln>
                        <a:noFill/>
                      </a:ln>
                      <a:effectLst/>
                    </p:spPr>
                  </p:pic>
                </p:oleObj>
              </mc:Fallback>
            </mc:AlternateContent>
          </a:graphicData>
        </a:graphic>
      </p:graphicFrame>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0AD58E6D-B944-9EF9-B44D-DF7711F1C4DE}"/>
              </a:ext>
            </a:extLst>
          </p:cNvPr>
          <p:cNvSpPr>
            <a:spLocks noGrp="1" noChangeArrowheads="1"/>
          </p:cNvSpPr>
          <p:nvPr>
            <p:ph type="title"/>
          </p:nvPr>
        </p:nvSpPr>
        <p:spPr/>
        <p:txBody>
          <a:bodyPr/>
          <a:lstStyle/>
          <a:p>
            <a:pPr algn="ctr"/>
            <a:r>
              <a:rPr lang="en-US" altLang="en-US" b="1" dirty="0">
                <a:solidFill>
                  <a:srgbClr val="FFFF00"/>
                </a:solidFill>
                <a:latin typeface="Tahoma" panose="020B0604030504040204" pitchFamily="34" charset="0"/>
              </a:rPr>
              <a:t>THE SPARKPLUG</a:t>
            </a:r>
          </a:p>
        </p:txBody>
      </p:sp>
      <p:sp>
        <p:nvSpPr>
          <p:cNvPr id="2" name="Content Placeholder 1">
            <a:extLst>
              <a:ext uri="{FF2B5EF4-FFF2-40B4-BE49-F238E27FC236}">
                <a16:creationId xmlns:a16="http://schemas.microsoft.com/office/drawing/2014/main" id="{A98DB069-E601-415B-D04F-C3B99D1E6935}"/>
              </a:ext>
            </a:extLst>
          </p:cNvPr>
          <p:cNvSpPr>
            <a:spLocks noGrp="1"/>
          </p:cNvSpPr>
          <p:nvPr>
            <p:ph idx="1"/>
          </p:nvPr>
        </p:nvSpPr>
        <p:spPr/>
        <p:txBody>
          <a:bodyPr/>
          <a:lstStyle/>
          <a:p>
            <a:pPr marL="0" indent="0">
              <a:buNone/>
            </a:pPr>
            <a:r>
              <a:rPr lang="en-US" sz="3600" b="1" dirty="0">
                <a:solidFill>
                  <a:srgbClr val="FFFF00"/>
                </a:solidFill>
              </a:rPr>
              <a:t>This person usually carries two buckets with him. One is water to put out the potentially destructive fires for his comrades. The other is kerosene to make his opposition burn into destruction.</a:t>
            </a:r>
          </a:p>
          <a:p>
            <a:pPr marL="0" indent="0">
              <a:buNone/>
            </a:pPr>
            <a:endParaRPr lang="en-US" dirty="0"/>
          </a:p>
        </p:txBody>
      </p:sp>
      <p:graphicFrame>
        <p:nvGraphicFramePr>
          <p:cNvPr id="11267" name="Object 3">
            <a:hlinkClick r:id="" action="ppaction://ole?verb=0"/>
            <a:extLst>
              <a:ext uri="{FF2B5EF4-FFF2-40B4-BE49-F238E27FC236}">
                <a16:creationId xmlns:a16="http://schemas.microsoft.com/office/drawing/2014/main" id="{AC8F67B7-4383-3260-97DA-162186A3081B}"/>
              </a:ext>
            </a:extLst>
          </p:cNvPr>
          <p:cNvGraphicFramePr>
            <a:graphicFrameLocks/>
          </p:cNvGraphicFramePr>
          <p:nvPr>
            <p:extLst>
              <p:ext uri="{D42A27DB-BD31-4B8C-83A1-F6EECF244321}">
                <p14:modId xmlns:p14="http://schemas.microsoft.com/office/powerpoint/2010/main" val="2740362864"/>
              </p:ext>
            </p:extLst>
          </p:nvPr>
        </p:nvGraphicFramePr>
        <p:xfrm>
          <a:off x="8720254" y="3148089"/>
          <a:ext cx="2994102" cy="3344786"/>
        </p:xfrm>
        <a:graphic>
          <a:graphicData uri="http://schemas.openxmlformats.org/presentationml/2006/ole">
            <mc:AlternateContent xmlns:mc="http://schemas.openxmlformats.org/markup-compatibility/2006">
              <mc:Choice xmlns:v="urn:schemas-microsoft-com:vml" Requires="v">
                <p:oleObj name="Clip" r:id="rId3" imgW="26682700" imgH="21018500" progId="MS_ClipArt_Gallery.2">
                  <p:embed/>
                </p:oleObj>
              </mc:Choice>
              <mc:Fallback>
                <p:oleObj name="Clip" r:id="rId3" imgW="26682700" imgH="21018500" progId="MS_ClipArt_Gallery.2">
                  <p:embed/>
                  <p:pic>
                    <p:nvPicPr>
                      <p:cNvPr id="11267" name="Object 3">
                        <a:hlinkClick r:id="" action="ppaction://ole?verb=0"/>
                        <a:extLst>
                          <a:ext uri="{FF2B5EF4-FFF2-40B4-BE49-F238E27FC236}">
                            <a16:creationId xmlns:a16="http://schemas.microsoft.com/office/drawing/2014/main" id="{AC8F67B7-4383-3260-97DA-162186A3081B}"/>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20254" y="3148089"/>
                        <a:ext cx="2994102" cy="3344786"/>
                      </a:xfrm>
                      <a:prstGeom prst="rect">
                        <a:avLst/>
                      </a:prstGeom>
                      <a:noFill/>
                      <a:ln>
                        <a:noFill/>
                      </a:ln>
                      <a:effectLst/>
                    </p:spPr>
                  </p:pic>
                </p:oleObj>
              </mc:Fallback>
            </mc:AlternateContent>
          </a:graphicData>
        </a:graphic>
      </p:graphicFrame>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521354D9-5D95-1B9D-E121-882573D2326C}"/>
              </a:ext>
            </a:extLst>
          </p:cNvPr>
          <p:cNvSpPr>
            <a:spLocks noGrp="1" noChangeArrowheads="1"/>
          </p:cNvSpPr>
          <p:nvPr>
            <p:ph type="title"/>
          </p:nvPr>
        </p:nvSpPr>
        <p:spPr/>
        <p:txBody>
          <a:bodyPr/>
          <a:lstStyle/>
          <a:p>
            <a:pPr algn="ctr"/>
            <a:r>
              <a:rPr lang="en-US" altLang="en-US" b="1" dirty="0">
                <a:solidFill>
                  <a:srgbClr val="FFFF00"/>
                </a:solidFill>
                <a:latin typeface="Tahoma" panose="020B0604030504040204" pitchFamily="34" charset="0"/>
              </a:rPr>
              <a:t>THE PEACEMAKER</a:t>
            </a:r>
          </a:p>
        </p:txBody>
      </p:sp>
      <p:sp>
        <p:nvSpPr>
          <p:cNvPr id="2" name="Content Placeholder 1">
            <a:extLst>
              <a:ext uri="{FF2B5EF4-FFF2-40B4-BE49-F238E27FC236}">
                <a16:creationId xmlns:a16="http://schemas.microsoft.com/office/drawing/2014/main" id="{4368C1F5-90CB-D683-706E-306C60AD3F13}"/>
              </a:ext>
            </a:extLst>
          </p:cNvPr>
          <p:cNvSpPr>
            <a:spLocks noGrp="1"/>
          </p:cNvSpPr>
          <p:nvPr>
            <p:ph idx="1"/>
          </p:nvPr>
        </p:nvSpPr>
        <p:spPr/>
        <p:txBody>
          <a:bodyPr/>
          <a:lstStyle/>
          <a:p>
            <a:pPr marL="0" indent="0">
              <a:buNone/>
            </a:pPr>
            <a:r>
              <a:rPr lang="en-US" sz="3600" b="1" dirty="0">
                <a:solidFill>
                  <a:srgbClr val="FFFF00"/>
                </a:solidFill>
              </a:rPr>
              <a:t>This is a quality that needs to be promoted in the church. It is the unifying quality that keeps things together.</a:t>
            </a:r>
          </a:p>
          <a:p>
            <a:pPr marL="0" indent="0">
              <a:buNone/>
            </a:pPr>
            <a:endParaRPr lang="en-US" dirty="0"/>
          </a:p>
        </p:txBody>
      </p:sp>
      <p:graphicFrame>
        <p:nvGraphicFramePr>
          <p:cNvPr id="12291" name="Object 3">
            <a:extLst>
              <a:ext uri="{FF2B5EF4-FFF2-40B4-BE49-F238E27FC236}">
                <a16:creationId xmlns:a16="http://schemas.microsoft.com/office/drawing/2014/main" id="{08023E72-266E-6A4E-434A-7D2345843801}"/>
              </a:ext>
            </a:extLst>
          </p:cNvPr>
          <p:cNvGraphicFramePr>
            <a:graphicFrameLocks noChangeAspect="1"/>
          </p:cNvGraphicFramePr>
          <p:nvPr>
            <p:extLst>
              <p:ext uri="{D42A27DB-BD31-4B8C-83A1-F6EECF244321}">
                <p14:modId xmlns:p14="http://schemas.microsoft.com/office/powerpoint/2010/main" val="3338813507"/>
              </p:ext>
            </p:extLst>
          </p:nvPr>
        </p:nvGraphicFramePr>
        <p:xfrm>
          <a:off x="8118088" y="3267470"/>
          <a:ext cx="3547946" cy="3225405"/>
        </p:xfrm>
        <a:graphic>
          <a:graphicData uri="http://schemas.openxmlformats.org/presentationml/2006/ole">
            <mc:AlternateContent xmlns:mc="http://schemas.openxmlformats.org/markup-compatibility/2006">
              <mc:Choice xmlns:v="urn:schemas-microsoft-com:vml" Requires="v">
                <p:oleObj name="Clip" r:id="rId3" imgW="26035000" imgH="19964400" progId="MS_ClipArt_Gallery.2">
                  <p:embed/>
                </p:oleObj>
              </mc:Choice>
              <mc:Fallback>
                <p:oleObj name="Clip" r:id="rId3" imgW="26035000" imgH="19964400" progId="MS_ClipArt_Gallery.2">
                  <p:embed/>
                  <p:pic>
                    <p:nvPicPr>
                      <p:cNvPr id="12291" name="Object 3">
                        <a:extLst>
                          <a:ext uri="{FF2B5EF4-FFF2-40B4-BE49-F238E27FC236}">
                            <a16:creationId xmlns:a16="http://schemas.microsoft.com/office/drawing/2014/main" id="{08023E72-266E-6A4E-434A-7D234584380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18088" y="3267470"/>
                        <a:ext cx="3547946" cy="3225405"/>
                      </a:xfrm>
                      <a:prstGeom prst="rect">
                        <a:avLst/>
                      </a:prstGeom>
                      <a:noFill/>
                      <a:ln>
                        <a:noFill/>
                      </a:ln>
                      <a:effectLst/>
                    </p:spPr>
                  </p:pic>
                </p:oleObj>
              </mc:Fallback>
            </mc:AlternateContent>
          </a:graphicData>
        </a:graphic>
      </p:graphicFrame>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98E715B0-F5B3-8220-313D-A0F4DAC1D250}"/>
              </a:ext>
            </a:extLst>
          </p:cNvPr>
          <p:cNvSpPr>
            <a:spLocks noGrp="1" noChangeArrowheads="1"/>
          </p:cNvSpPr>
          <p:nvPr>
            <p:ph type="title"/>
          </p:nvPr>
        </p:nvSpPr>
        <p:spPr/>
        <p:txBody>
          <a:bodyPr/>
          <a:lstStyle/>
          <a:p>
            <a:pPr algn="ctr"/>
            <a:r>
              <a:rPr lang="en-US" altLang="en-US" b="1" dirty="0">
                <a:solidFill>
                  <a:srgbClr val="FFFF00"/>
                </a:solidFill>
                <a:latin typeface="Tahoma" panose="020B0604030504040204" pitchFamily="34" charset="0"/>
              </a:rPr>
              <a:t>THE BELLRINGER</a:t>
            </a:r>
          </a:p>
        </p:txBody>
      </p:sp>
      <p:sp>
        <p:nvSpPr>
          <p:cNvPr id="2" name="Content Placeholder 1">
            <a:extLst>
              <a:ext uri="{FF2B5EF4-FFF2-40B4-BE49-F238E27FC236}">
                <a16:creationId xmlns:a16="http://schemas.microsoft.com/office/drawing/2014/main" id="{501210B4-7244-7C7D-631F-6C23ECA72AD0}"/>
              </a:ext>
            </a:extLst>
          </p:cNvPr>
          <p:cNvSpPr>
            <a:spLocks noGrp="1"/>
          </p:cNvSpPr>
          <p:nvPr>
            <p:ph idx="1"/>
          </p:nvPr>
        </p:nvSpPr>
        <p:spPr/>
        <p:txBody>
          <a:bodyPr/>
          <a:lstStyle/>
          <a:p>
            <a:pPr marL="0" indent="0">
              <a:buNone/>
            </a:pPr>
            <a:r>
              <a:rPr lang="en-US" sz="3600" b="1" dirty="0">
                <a:solidFill>
                  <a:srgbClr val="FFFF00"/>
                </a:solidFill>
              </a:rPr>
              <a:t>Some call him the clock watcher. This is the one who reminds the pastor that it is time to quit and that there is no such thing as a bad short sermon.</a:t>
            </a:r>
          </a:p>
          <a:p>
            <a:pPr marL="0" indent="0">
              <a:buNone/>
            </a:pPr>
            <a:endParaRPr lang="en-US" dirty="0"/>
          </a:p>
        </p:txBody>
      </p:sp>
      <p:graphicFrame>
        <p:nvGraphicFramePr>
          <p:cNvPr id="13315" name="Object 3">
            <a:extLst>
              <a:ext uri="{FF2B5EF4-FFF2-40B4-BE49-F238E27FC236}">
                <a16:creationId xmlns:a16="http://schemas.microsoft.com/office/drawing/2014/main" id="{D45ED435-C41B-4865-67B8-31B2962C4310}"/>
              </a:ext>
            </a:extLst>
          </p:cNvPr>
          <p:cNvGraphicFramePr>
            <a:graphicFrameLocks noChangeAspect="1"/>
          </p:cNvGraphicFramePr>
          <p:nvPr>
            <p:extLst>
              <p:ext uri="{D42A27DB-BD31-4B8C-83A1-F6EECF244321}">
                <p14:modId xmlns:p14="http://schemas.microsoft.com/office/powerpoint/2010/main" val="2869464262"/>
              </p:ext>
            </p:extLst>
          </p:nvPr>
        </p:nvGraphicFramePr>
        <p:xfrm>
          <a:off x="8720254" y="3403522"/>
          <a:ext cx="2633546" cy="3089353"/>
        </p:xfrm>
        <a:graphic>
          <a:graphicData uri="http://schemas.openxmlformats.org/presentationml/2006/ole">
            <mc:AlternateContent xmlns:mc="http://schemas.openxmlformats.org/markup-compatibility/2006">
              <mc:Choice xmlns:v="urn:schemas-microsoft-com:vml" Requires="v">
                <p:oleObj name="Clip" r:id="rId3" imgW="7454900" imgH="22618700" progId="MS_ClipArt_Gallery.2">
                  <p:embed/>
                </p:oleObj>
              </mc:Choice>
              <mc:Fallback>
                <p:oleObj name="Clip" r:id="rId3" imgW="7454900" imgH="22618700" progId="MS_ClipArt_Gallery.2">
                  <p:embed/>
                  <p:pic>
                    <p:nvPicPr>
                      <p:cNvPr id="13315" name="Object 3">
                        <a:extLst>
                          <a:ext uri="{FF2B5EF4-FFF2-40B4-BE49-F238E27FC236}">
                            <a16:creationId xmlns:a16="http://schemas.microsoft.com/office/drawing/2014/main" id="{D45ED435-C41B-4865-67B8-31B2962C431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20254" y="3403522"/>
                        <a:ext cx="2633546" cy="3089353"/>
                      </a:xfrm>
                      <a:prstGeom prst="rect">
                        <a:avLst/>
                      </a:prstGeom>
                      <a:noFill/>
                      <a:ln>
                        <a:noFill/>
                      </a:ln>
                      <a:effectLst/>
                    </p:spPr>
                  </p:pic>
                </p:oleObj>
              </mc:Fallback>
            </mc:AlternateContent>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A15F87FB-A876-B836-4FCC-B21947F9D0D6}"/>
              </a:ext>
            </a:extLst>
          </p:cNvPr>
          <p:cNvSpPr>
            <a:spLocks noGrp="1" noChangeArrowheads="1"/>
          </p:cNvSpPr>
          <p:nvPr>
            <p:ph type="ctrTitle"/>
          </p:nvPr>
        </p:nvSpPr>
        <p:spPr>
          <a:xfrm>
            <a:off x="685799" y="468042"/>
            <a:ext cx="10822577" cy="1759131"/>
          </a:xfrm>
        </p:spPr>
        <p:txBody>
          <a:bodyPr>
            <a:normAutofit/>
          </a:bodyPr>
          <a:lstStyle/>
          <a:p>
            <a:r>
              <a:rPr lang="en-US" altLang="en-US" b="1" dirty="0">
                <a:solidFill>
                  <a:srgbClr val="FFFF00"/>
                </a:solidFill>
              </a:rPr>
              <a:t>The Differences Between Heritage Churches &amp; Healthy Churches</a:t>
            </a:r>
          </a:p>
        </p:txBody>
      </p:sp>
      <p:pic>
        <p:nvPicPr>
          <p:cNvPr id="1026" name="Picture 2">
            <a:extLst>
              <a:ext uri="{FF2B5EF4-FFF2-40B4-BE49-F238E27FC236}">
                <a16:creationId xmlns:a16="http://schemas.microsoft.com/office/drawing/2014/main" id="{D1A26AA6-5BB2-B279-419A-4148820587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624" y="2171701"/>
            <a:ext cx="3060699" cy="459104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B7EF3DC2-10E5-D1AC-28EA-46B791654B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00700" y="3305716"/>
            <a:ext cx="6019800" cy="330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7742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F22178-9D08-AE83-B539-AA398A73772F}"/>
              </a:ext>
            </a:extLst>
          </p:cNvPr>
          <p:cNvSpPr>
            <a:spLocks noGrp="1"/>
          </p:cNvSpPr>
          <p:nvPr>
            <p:ph type="title"/>
          </p:nvPr>
        </p:nvSpPr>
        <p:spPr>
          <a:xfrm>
            <a:off x="838200" y="365126"/>
            <a:ext cx="10515600" cy="928416"/>
          </a:xfrm>
        </p:spPr>
        <p:txBody>
          <a:bodyPr>
            <a:normAutofit/>
          </a:bodyPr>
          <a:lstStyle/>
          <a:p>
            <a:pPr algn="ctr"/>
            <a:r>
              <a:rPr lang="en-US" altLang="en-US" sz="4800" b="1" dirty="0">
                <a:solidFill>
                  <a:srgbClr val="FFFF00"/>
                </a:solidFill>
              </a:rPr>
              <a:t>Revitalizing the 125 Participant Church</a:t>
            </a:r>
            <a:endParaRPr lang="en-US" sz="4800" dirty="0"/>
          </a:p>
        </p:txBody>
      </p:sp>
      <p:sp>
        <p:nvSpPr>
          <p:cNvPr id="3" name="Content Placeholder 2">
            <a:extLst>
              <a:ext uri="{FF2B5EF4-FFF2-40B4-BE49-F238E27FC236}">
                <a16:creationId xmlns:a16="http://schemas.microsoft.com/office/drawing/2014/main" id="{A3CF1D15-01A4-A59D-DB59-8246208D5C28}"/>
              </a:ext>
            </a:extLst>
          </p:cNvPr>
          <p:cNvSpPr>
            <a:spLocks noGrp="1"/>
          </p:cNvSpPr>
          <p:nvPr>
            <p:ph idx="1"/>
          </p:nvPr>
        </p:nvSpPr>
        <p:spPr>
          <a:xfrm>
            <a:off x="602166" y="1293542"/>
            <a:ext cx="10995102" cy="5199332"/>
          </a:xfrm>
        </p:spPr>
        <p:txBody>
          <a:bodyPr>
            <a:normAutofit/>
          </a:bodyPr>
          <a:lstStyle/>
          <a:p>
            <a:pPr marL="0" indent="0">
              <a:buNone/>
            </a:pPr>
            <a:r>
              <a:rPr lang="en-US" sz="3000" b="1" dirty="0">
                <a:solidFill>
                  <a:srgbClr val="FFFF00"/>
                </a:solidFill>
              </a:rPr>
              <a:t>Breaking some innate long held beliefs about why churches exist will be one of the first barriers that will need to be confronted when it comes to church growth in a 125 participant fellowship. Many an individual believes that the small church has already grown bigger then God ever intended for it to be. If the church is defined by the number of people who know and care about one another, by name, then the small church has already grown. For those who combine the classes of gatekeepers, patriarch, or matriarchs, they see the real strength of the small church as the ability to know, or know about everyone else who participates. In a small church everyone has a particular place. They have an exact place to sit, and an exact place in the social fabric of the congregational structure.</a:t>
            </a:r>
          </a:p>
        </p:txBody>
      </p:sp>
    </p:spTree>
    <p:extLst>
      <p:ext uri="{BB962C8B-B14F-4D97-AF65-F5344CB8AC3E}">
        <p14:creationId xmlns:p14="http://schemas.microsoft.com/office/powerpoint/2010/main" val="204760677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F22178-9D08-AE83-B539-AA398A73772F}"/>
              </a:ext>
            </a:extLst>
          </p:cNvPr>
          <p:cNvSpPr>
            <a:spLocks noGrp="1"/>
          </p:cNvSpPr>
          <p:nvPr>
            <p:ph type="title"/>
          </p:nvPr>
        </p:nvSpPr>
        <p:spPr>
          <a:xfrm>
            <a:off x="838200" y="365125"/>
            <a:ext cx="10515600" cy="1039929"/>
          </a:xfrm>
        </p:spPr>
        <p:txBody>
          <a:bodyPr>
            <a:normAutofit/>
          </a:bodyPr>
          <a:lstStyle/>
          <a:p>
            <a:pPr algn="ctr"/>
            <a:r>
              <a:rPr lang="en-US" altLang="en-US" sz="4800" b="1" dirty="0">
                <a:solidFill>
                  <a:srgbClr val="FFFF00"/>
                </a:solidFill>
              </a:rPr>
              <a:t>Revitalizing the 125 Participant Church</a:t>
            </a:r>
            <a:endParaRPr lang="en-US" sz="4800" dirty="0"/>
          </a:p>
        </p:txBody>
      </p:sp>
      <p:sp>
        <p:nvSpPr>
          <p:cNvPr id="3" name="Content Placeholder 2">
            <a:extLst>
              <a:ext uri="{FF2B5EF4-FFF2-40B4-BE49-F238E27FC236}">
                <a16:creationId xmlns:a16="http://schemas.microsoft.com/office/drawing/2014/main" id="{A3CF1D15-01A4-A59D-DB59-8246208D5C28}"/>
              </a:ext>
            </a:extLst>
          </p:cNvPr>
          <p:cNvSpPr>
            <a:spLocks noGrp="1"/>
          </p:cNvSpPr>
          <p:nvPr>
            <p:ph idx="1"/>
          </p:nvPr>
        </p:nvSpPr>
        <p:spPr>
          <a:xfrm>
            <a:off x="838200" y="1405054"/>
            <a:ext cx="10515600" cy="5087821"/>
          </a:xfrm>
        </p:spPr>
        <p:txBody>
          <a:bodyPr>
            <a:normAutofit/>
          </a:bodyPr>
          <a:lstStyle/>
          <a:p>
            <a:pPr marL="0" indent="0">
              <a:buNone/>
            </a:pPr>
            <a:r>
              <a:rPr lang="en-US" sz="3200" b="1" dirty="0">
                <a:solidFill>
                  <a:srgbClr val="FFFF00"/>
                </a:solidFill>
              </a:rPr>
              <a:t>In larger congregations this social fabric begins to change somewhat or even break down. This usually beings to appear in the church approaching the 125 participant barrier.  In larger congregations, the subgroups are considerably smaller than the whole congregation of a small church: a fellowship group may have thirty or forty members; a committee or a study group may have fifteen or twenty participants; a prayer cell or a sharing group may not tolerate more than eight or ten people. In larger congregations, members may know persons in one or more other groups. In the small church, everyone knows, or knows about, one another.</a:t>
            </a:r>
          </a:p>
          <a:p>
            <a:pPr marL="0" indent="0">
              <a:buNone/>
            </a:pPr>
            <a:endParaRPr lang="en-US" dirty="0"/>
          </a:p>
        </p:txBody>
      </p:sp>
    </p:spTree>
    <p:extLst>
      <p:ext uri="{BB962C8B-B14F-4D97-AF65-F5344CB8AC3E}">
        <p14:creationId xmlns:p14="http://schemas.microsoft.com/office/powerpoint/2010/main" val="424250385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F22178-9D08-AE83-B539-AA398A73772F}"/>
              </a:ext>
            </a:extLst>
          </p:cNvPr>
          <p:cNvSpPr>
            <a:spLocks noGrp="1"/>
          </p:cNvSpPr>
          <p:nvPr>
            <p:ph type="title"/>
          </p:nvPr>
        </p:nvSpPr>
        <p:spPr>
          <a:xfrm>
            <a:off x="838200" y="365125"/>
            <a:ext cx="10515600" cy="1039929"/>
          </a:xfrm>
        </p:spPr>
        <p:txBody>
          <a:bodyPr>
            <a:normAutofit/>
          </a:bodyPr>
          <a:lstStyle/>
          <a:p>
            <a:pPr algn="ctr"/>
            <a:r>
              <a:rPr lang="en-US" altLang="en-US" sz="4800" b="1" dirty="0">
                <a:solidFill>
                  <a:srgbClr val="FFFF00"/>
                </a:solidFill>
              </a:rPr>
              <a:t>Revitalizing the 125 Participant Church</a:t>
            </a:r>
            <a:endParaRPr lang="en-US" sz="4800" dirty="0"/>
          </a:p>
        </p:txBody>
      </p:sp>
      <p:sp>
        <p:nvSpPr>
          <p:cNvPr id="3" name="Content Placeholder 2">
            <a:extLst>
              <a:ext uri="{FF2B5EF4-FFF2-40B4-BE49-F238E27FC236}">
                <a16:creationId xmlns:a16="http://schemas.microsoft.com/office/drawing/2014/main" id="{A3CF1D15-01A4-A59D-DB59-8246208D5C28}"/>
              </a:ext>
            </a:extLst>
          </p:cNvPr>
          <p:cNvSpPr>
            <a:spLocks noGrp="1"/>
          </p:cNvSpPr>
          <p:nvPr>
            <p:ph idx="1"/>
          </p:nvPr>
        </p:nvSpPr>
        <p:spPr>
          <a:xfrm>
            <a:off x="646771" y="1405054"/>
            <a:ext cx="10905892" cy="5087821"/>
          </a:xfrm>
        </p:spPr>
        <p:txBody>
          <a:bodyPr>
            <a:noAutofit/>
          </a:bodyPr>
          <a:lstStyle/>
          <a:p>
            <a:pPr marL="0" indent="0">
              <a:buNone/>
            </a:pPr>
            <a:r>
              <a:rPr lang="en-US" sz="3200" b="1" dirty="0">
                <a:solidFill>
                  <a:srgbClr val="FFFF00"/>
                </a:solidFill>
              </a:rPr>
              <a:t>It is interesting that most church members usually claim that they really desire that their church grow. Outsiders, and some insiders, whisper uncomplimentary reasons why they believe that small churches can't grow. They say that they are lazy, and small in vision. They note the lack of a "full church program," and urge the addition of particular activities to attract new members. Sometimes they identify the problem with a style of leadership, or the motives of particular people: the officers are afraid of losing their position, or the congregation is "allergic" to new faces.</a:t>
            </a:r>
          </a:p>
        </p:txBody>
      </p:sp>
    </p:spTree>
    <p:extLst>
      <p:ext uri="{BB962C8B-B14F-4D97-AF65-F5344CB8AC3E}">
        <p14:creationId xmlns:p14="http://schemas.microsoft.com/office/powerpoint/2010/main" val="308604941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F22178-9D08-AE83-B539-AA398A73772F}"/>
              </a:ext>
            </a:extLst>
          </p:cNvPr>
          <p:cNvSpPr>
            <a:spLocks noGrp="1"/>
          </p:cNvSpPr>
          <p:nvPr>
            <p:ph type="title"/>
          </p:nvPr>
        </p:nvSpPr>
        <p:spPr>
          <a:xfrm>
            <a:off x="786161" y="167269"/>
            <a:ext cx="10515600" cy="1325563"/>
          </a:xfrm>
        </p:spPr>
        <p:txBody>
          <a:bodyPr>
            <a:normAutofit/>
          </a:bodyPr>
          <a:lstStyle/>
          <a:p>
            <a:pPr algn="ctr"/>
            <a:r>
              <a:rPr lang="en-US" altLang="en-US" sz="4800" b="1" dirty="0">
                <a:solidFill>
                  <a:srgbClr val="FFFF00"/>
                </a:solidFill>
              </a:rPr>
              <a:t>Revitalizing the 125 Participant Church</a:t>
            </a:r>
            <a:endParaRPr lang="en-US" sz="4800" dirty="0"/>
          </a:p>
        </p:txBody>
      </p:sp>
      <p:sp>
        <p:nvSpPr>
          <p:cNvPr id="3" name="Content Placeholder 2">
            <a:extLst>
              <a:ext uri="{FF2B5EF4-FFF2-40B4-BE49-F238E27FC236}">
                <a16:creationId xmlns:a16="http://schemas.microsoft.com/office/drawing/2014/main" id="{A3CF1D15-01A4-A59D-DB59-8246208D5C28}"/>
              </a:ext>
            </a:extLst>
          </p:cNvPr>
          <p:cNvSpPr>
            <a:spLocks noGrp="1"/>
          </p:cNvSpPr>
          <p:nvPr>
            <p:ph idx="1"/>
          </p:nvPr>
        </p:nvSpPr>
        <p:spPr>
          <a:xfrm>
            <a:off x="557561" y="1315844"/>
            <a:ext cx="10972800" cy="5374887"/>
          </a:xfrm>
        </p:spPr>
        <p:txBody>
          <a:bodyPr>
            <a:normAutofit lnSpcReduction="10000"/>
          </a:bodyPr>
          <a:lstStyle/>
          <a:p>
            <a:pPr marL="0" indent="0">
              <a:buNone/>
            </a:pPr>
            <a:r>
              <a:rPr lang="en-US" sz="3600" b="1" dirty="0">
                <a:solidFill>
                  <a:srgbClr val="FFFF00"/>
                </a:solidFill>
              </a:rPr>
              <a:t>In their classic study, Small Town in Mass Society, Arthur </a:t>
            </a:r>
            <a:r>
              <a:rPr lang="en-US" sz="3600" b="1" dirty="0" err="1">
                <a:solidFill>
                  <a:srgbClr val="FFFF00"/>
                </a:solidFill>
              </a:rPr>
              <a:t>Vidich</a:t>
            </a:r>
            <a:r>
              <a:rPr lang="en-US" sz="3600" b="1" dirty="0">
                <a:solidFill>
                  <a:srgbClr val="FFFF00"/>
                </a:solidFill>
              </a:rPr>
              <a:t> and Joseph </a:t>
            </a:r>
            <a:r>
              <a:rPr lang="en-US" sz="3600" b="1" dirty="0" err="1">
                <a:solidFill>
                  <a:srgbClr val="FFFF00"/>
                </a:solidFill>
              </a:rPr>
              <a:t>Bensman</a:t>
            </a:r>
            <a:r>
              <a:rPr lang="en-US" sz="3600" b="1" dirty="0">
                <a:solidFill>
                  <a:srgbClr val="FFFF00"/>
                </a:solidFill>
              </a:rPr>
              <a:t> point out the limited prospects for membership growth in a relatively stable community. They designate two sorts of adults who are not church members (the majority of the community): the first are the people "who look like good prospects, but don't respond," and the others are people whose life-style does not attract the invitation to join. In short, they are the intransigents and the untouchables, which is not a very promising choice.</a:t>
            </a:r>
          </a:p>
          <a:p>
            <a:pPr marL="0" indent="0">
              <a:buNone/>
            </a:pPr>
            <a:r>
              <a:rPr lang="en-US" sz="1600" b="1" dirty="0">
                <a:solidFill>
                  <a:srgbClr val="FFFF00"/>
                </a:solidFill>
              </a:rPr>
              <a:t>Arthur </a:t>
            </a:r>
            <a:r>
              <a:rPr lang="en-US" sz="1600" b="1" dirty="0" err="1">
                <a:solidFill>
                  <a:srgbClr val="FFFF00"/>
                </a:solidFill>
              </a:rPr>
              <a:t>Vidich</a:t>
            </a:r>
            <a:r>
              <a:rPr lang="en-US" sz="1600" b="1" dirty="0">
                <a:solidFill>
                  <a:srgbClr val="FFFF00"/>
                </a:solidFill>
              </a:rPr>
              <a:t> and Joseph </a:t>
            </a:r>
            <a:r>
              <a:rPr lang="en-US" sz="1600" b="1" dirty="0" err="1">
                <a:solidFill>
                  <a:srgbClr val="FFFF00"/>
                </a:solidFill>
              </a:rPr>
              <a:t>Bensman</a:t>
            </a:r>
            <a:r>
              <a:rPr lang="en-US" sz="1600" b="1" dirty="0">
                <a:solidFill>
                  <a:srgbClr val="FFFF00"/>
                </a:solidFill>
              </a:rPr>
              <a:t>, Small Town in Mass Society, Princeton, Princeton University Press, 1968, pp. 251-252.</a:t>
            </a:r>
          </a:p>
          <a:p>
            <a:pPr marL="0" indent="0">
              <a:buNone/>
            </a:pPr>
            <a:endParaRPr lang="en-US" dirty="0"/>
          </a:p>
        </p:txBody>
      </p:sp>
    </p:spTree>
    <p:extLst>
      <p:ext uri="{BB962C8B-B14F-4D97-AF65-F5344CB8AC3E}">
        <p14:creationId xmlns:p14="http://schemas.microsoft.com/office/powerpoint/2010/main" val="127103707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F22178-9D08-AE83-B539-AA398A73772F}"/>
              </a:ext>
            </a:extLst>
          </p:cNvPr>
          <p:cNvSpPr>
            <a:spLocks noGrp="1"/>
          </p:cNvSpPr>
          <p:nvPr>
            <p:ph type="title"/>
          </p:nvPr>
        </p:nvSpPr>
        <p:spPr/>
        <p:txBody>
          <a:bodyPr>
            <a:normAutofit/>
          </a:bodyPr>
          <a:lstStyle/>
          <a:p>
            <a:pPr algn="ctr"/>
            <a:r>
              <a:rPr lang="en-US" altLang="en-US" sz="4800" b="1" dirty="0">
                <a:solidFill>
                  <a:srgbClr val="FFFF00"/>
                </a:solidFill>
              </a:rPr>
              <a:t>Revitalizing the 125 Participant Church</a:t>
            </a:r>
            <a:endParaRPr lang="en-US" sz="4800" dirty="0"/>
          </a:p>
        </p:txBody>
      </p:sp>
      <p:sp>
        <p:nvSpPr>
          <p:cNvPr id="3" name="Content Placeholder 2">
            <a:extLst>
              <a:ext uri="{FF2B5EF4-FFF2-40B4-BE49-F238E27FC236}">
                <a16:creationId xmlns:a16="http://schemas.microsoft.com/office/drawing/2014/main" id="{A3CF1D15-01A4-A59D-DB59-8246208D5C28}"/>
              </a:ext>
            </a:extLst>
          </p:cNvPr>
          <p:cNvSpPr>
            <a:spLocks noGrp="1"/>
          </p:cNvSpPr>
          <p:nvPr>
            <p:ph idx="1"/>
          </p:nvPr>
        </p:nvSpPr>
        <p:spPr>
          <a:xfrm>
            <a:off x="838200" y="1427356"/>
            <a:ext cx="10515600" cy="4749607"/>
          </a:xfrm>
        </p:spPr>
        <p:txBody>
          <a:bodyPr>
            <a:noAutofit/>
          </a:bodyPr>
          <a:lstStyle/>
          <a:p>
            <a:pPr marL="0" indent="0">
              <a:buNone/>
            </a:pPr>
            <a:r>
              <a:rPr lang="en-US" sz="3600" b="1" dirty="0">
                <a:solidFill>
                  <a:srgbClr val="FFFF00"/>
                </a:solidFill>
              </a:rPr>
              <a:t>Still the basic obstacle to growth lies in the satisfaction factor of the present church membership. Intimacy in a small church is not by accident, it is by intent. The essential character of the small church is this capacity to care about people personally. The small church cannot grow in membership size without giving up its most precious appeal, its intimacy.  Many members of small churches unconsciously feel that they can't absorb new faces without redesigning the fabric of the group. </a:t>
            </a:r>
          </a:p>
        </p:txBody>
      </p:sp>
    </p:spTree>
    <p:extLst>
      <p:ext uri="{BB962C8B-B14F-4D97-AF65-F5344CB8AC3E}">
        <p14:creationId xmlns:p14="http://schemas.microsoft.com/office/powerpoint/2010/main" val="101113717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F22178-9D08-AE83-B539-AA398A73772F}"/>
              </a:ext>
            </a:extLst>
          </p:cNvPr>
          <p:cNvSpPr>
            <a:spLocks noGrp="1"/>
          </p:cNvSpPr>
          <p:nvPr>
            <p:ph type="title"/>
          </p:nvPr>
        </p:nvSpPr>
        <p:spPr>
          <a:xfrm>
            <a:off x="838200" y="365126"/>
            <a:ext cx="10515600" cy="705392"/>
          </a:xfrm>
        </p:spPr>
        <p:txBody>
          <a:bodyPr>
            <a:normAutofit fontScale="90000"/>
          </a:bodyPr>
          <a:lstStyle/>
          <a:p>
            <a:pPr algn="ctr"/>
            <a:r>
              <a:rPr lang="en-US" altLang="en-US" sz="4800" b="1" dirty="0">
                <a:solidFill>
                  <a:srgbClr val="FFFF00"/>
                </a:solidFill>
              </a:rPr>
              <a:t>Revitalizing the 125 Participant Church</a:t>
            </a:r>
            <a:endParaRPr lang="en-US" sz="4800" dirty="0"/>
          </a:p>
        </p:txBody>
      </p:sp>
      <p:sp>
        <p:nvSpPr>
          <p:cNvPr id="3" name="Content Placeholder 2">
            <a:extLst>
              <a:ext uri="{FF2B5EF4-FFF2-40B4-BE49-F238E27FC236}">
                <a16:creationId xmlns:a16="http://schemas.microsoft.com/office/drawing/2014/main" id="{A3CF1D15-01A4-A59D-DB59-8246208D5C28}"/>
              </a:ext>
            </a:extLst>
          </p:cNvPr>
          <p:cNvSpPr>
            <a:spLocks noGrp="1"/>
          </p:cNvSpPr>
          <p:nvPr>
            <p:ph idx="1"/>
          </p:nvPr>
        </p:nvSpPr>
        <p:spPr>
          <a:xfrm>
            <a:off x="624467" y="1070518"/>
            <a:ext cx="10995103" cy="5787482"/>
          </a:xfrm>
        </p:spPr>
        <p:txBody>
          <a:bodyPr>
            <a:normAutofit fontScale="85000" lnSpcReduction="20000"/>
          </a:bodyPr>
          <a:lstStyle/>
          <a:p>
            <a:pPr marL="0" indent="0">
              <a:buNone/>
            </a:pPr>
            <a:r>
              <a:rPr lang="en-US" sz="3500" b="1" dirty="0">
                <a:solidFill>
                  <a:srgbClr val="FFFF00"/>
                </a:solidFill>
              </a:rPr>
              <a:t>Lyle Schaller states the small church is already much larger than similar kinds of caring groups. One of my church members who is a chemist, uses the phrase "supersaturated" to describe a solution in which the concentration of the solid dissolved in that liquid is abnormally high! The same can be said about the small church. It is a super-saturated body with more participants than regular face-to-face encounter groups can hold. The result is that members often feel the strain. They feel that they cannot receive new members without losing touch with those whom they already know. They cannot make a radical change in the size of the church without losing their motivation for belonging. In the number of people who they can embrace in Christian care, the members feel, often they can embrace in Christian care, the members feel, often unconsciously, that they have reached their limit. They cannot grow because, in a word, they feel "stuffed.”</a:t>
            </a:r>
          </a:p>
          <a:p>
            <a:pPr marL="0" indent="0">
              <a:buNone/>
            </a:pPr>
            <a:endParaRPr lang="en-US" b="1" dirty="0">
              <a:solidFill>
                <a:srgbClr val="FFFF00"/>
              </a:solidFill>
            </a:endParaRPr>
          </a:p>
          <a:p>
            <a:pPr marL="0" indent="0">
              <a:buNone/>
            </a:pPr>
            <a:r>
              <a:rPr lang="en-US" b="1" dirty="0">
                <a:solidFill>
                  <a:srgbClr val="FFFF00"/>
                </a:solidFill>
              </a:rPr>
              <a:t>Schaller, "Looking at the Small Church," p. 7.</a:t>
            </a:r>
          </a:p>
        </p:txBody>
      </p:sp>
    </p:spTree>
    <p:extLst>
      <p:ext uri="{BB962C8B-B14F-4D97-AF65-F5344CB8AC3E}">
        <p14:creationId xmlns:p14="http://schemas.microsoft.com/office/powerpoint/2010/main" val="333530751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F22178-9D08-AE83-B539-AA398A73772F}"/>
              </a:ext>
            </a:extLst>
          </p:cNvPr>
          <p:cNvSpPr>
            <a:spLocks noGrp="1"/>
          </p:cNvSpPr>
          <p:nvPr>
            <p:ph type="title"/>
          </p:nvPr>
        </p:nvSpPr>
        <p:spPr/>
        <p:txBody>
          <a:bodyPr>
            <a:normAutofit/>
          </a:bodyPr>
          <a:lstStyle/>
          <a:p>
            <a:pPr algn="ctr"/>
            <a:r>
              <a:rPr lang="en-US" altLang="en-US" sz="4800" b="1" dirty="0">
                <a:solidFill>
                  <a:srgbClr val="FFFF00"/>
                </a:solidFill>
              </a:rPr>
              <a:t>Revitalizing the 125 Participant Church</a:t>
            </a:r>
            <a:endParaRPr lang="en-US" sz="4800" dirty="0"/>
          </a:p>
        </p:txBody>
      </p:sp>
      <p:sp>
        <p:nvSpPr>
          <p:cNvPr id="3" name="Content Placeholder 2">
            <a:extLst>
              <a:ext uri="{FF2B5EF4-FFF2-40B4-BE49-F238E27FC236}">
                <a16:creationId xmlns:a16="http://schemas.microsoft.com/office/drawing/2014/main" id="{A3CF1D15-01A4-A59D-DB59-8246208D5C28}"/>
              </a:ext>
            </a:extLst>
          </p:cNvPr>
          <p:cNvSpPr>
            <a:spLocks noGrp="1"/>
          </p:cNvSpPr>
          <p:nvPr>
            <p:ph idx="1"/>
          </p:nvPr>
        </p:nvSpPr>
        <p:spPr>
          <a:xfrm>
            <a:off x="838200" y="1516566"/>
            <a:ext cx="10515600" cy="4976309"/>
          </a:xfrm>
        </p:spPr>
        <p:txBody>
          <a:bodyPr>
            <a:normAutofit lnSpcReduction="10000"/>
          </a:bodyPr>
          <a:lstStyle/>
          <a:p>
            <a:pPr marL="0" indent="0">
              <a:buNone/>
            </a:pPr>
            <a:r>
              <a:rPr lang="en-US" sz="3600" b="1" dirty="0">
                <a:solidFill>
                  <a:srgbClr val="FFFF00"/>
                </a:solidFill>
              </a:rPr>
              <a:t>Members in some small churches effectively counteract anything the pastor does to make them grow. If a member leaves the church due to a job transferal, replacements can come in, but growth is almost impossible. The point to consider at this stage is the small church willing to change its style of caring (small group structured) for the goal of financial stability? No small church can grow while it remains "our church." It is a choice often made in the unconscious.</a:t>
            </a:r>
          </a:p>
          <a:p>
            <a:pPr marL="0" indent="0">
              <a:buNone/>
            </a:pPr>
            <a:endParaRPr lang="en-US" dirty="0"/>
          </a:p>
        </p:txBody>
      </p:sp>
    </p:spTree>
    <p:extLst>
      <p:ext uri="{BB962C8B-B14F-4D97-AF65-F5344CB8AC3E}">
        <p14:creationId xmlns:p14="http://schemas.microsoft.com/office/powerpoint/2010/main" val="328752551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a:extLst>
              <a:ext uri="{FF2B5EF4-FFF2-40B4-BE49-F238E27FC236}">
                <a16:creationId xmlns:a16="http://schemas.microsoft.com/office/drawing/2014/main" id="{67AE8F45-5AD6-441D-6115-2FFC8C36FFF7}"/>
              </a:ext>
            </a:extLst>
          </p:cNvPr>
          <p:cNvSpPr>
            <a:spLocks noGrp="1" noChangeArrowheads="1"/>
          </p:cNvSpPr>
          <p:nvPr>
            <p:ph type="ctrTitle"/>
          </p:nvPr>
        </p:nvSpPr>
        <p:spPr>
          <a:xfrm>
            <a:off x="407125" y="495300"/>
            <a:ext cx="11377749" cy="2025857"/>
          </a:xfrm>
        </p:spPr>
        <p:txBody>
          <a:bodyPr>
            <a:normAutofit fontScale="90000"/>
          </a:bodyPr>
          <a:lstStyle/>
          <a:p>
            <a:r>
              <a:rPr lang="en-US" altLang="en-US" b="1" dirty="0">
                <a:solidFill>
                  <a:srgbClr val="FFFF00"/>
                </a:solidFill>
              </a:rPr>
              <a:t>Revitalizing the 125 Participant Church: Where Pastors and Churches Go Wrong!</a:t>
            </a:r>
            <a:br>
              <a:rPr lang="en-US" altLang="en-US" b="1" dirty="0">
                <a:solidFill>
                  <a:srgbClr val="FFFF00"/>
                </a:solidFill>
              </a:rPr>
            </a:br>
            <a:r>
              <a:rPr lang="en-US" altLang="en-US" b="1" dirty="0">
                <a:solidFill>
                  <a:srgbClr val="FFFF00"/>
                </a:solidFill>
              </a:rPr>
              <a:t>(Part 3 of 3 Parts)</a:t>
            </a:r>
          </a:p>
        </p:txBody>
      </p:sp>
      <p:sp>
        <p:nvSpPr>
          <p:cNvPr id="5" name="TextBox 4">
            <a:extLst>
              <a:ext uri="{FF2B5EF4-FFF2-40B4-BE49-F238E27FC236}">
                <a16:creationId xmlns:a16="http://schemas.microsoft.com/office/drawing/2014/main" id="{FD76E789-52C5-DEFD-AC3A-37E1E12579B8}"/>
              </a:ext>
            </a:extLst>
          </p:cNvPr>
          <p:cNvSpPr txBox="1"/>
          <p:nvPr/>
        </p:nvSpPr>
        <p:spPr>
          <a:xfrm>
            <a:off x="3045371" y="5028401"/>
            <a:ext cx="6101254" cy="1200329"/>
          </a:xfrm>
          <a:prstGeom prst="rect">
            <a:avLst/>
          </a:prstGeom>
          <a:noFill/>
        </p:spPr>
        <p:txBody>
          <a:bodyPr wrap="square">
            <a:spAutoFit/>
          </a:bodyPr>
          <a:lstStyle/>
          <a:p>
            <a:pPr algn="ctr"/>
            <a:r>
              <a:rPr lang="en-US" sz="2400" b="1" dirty="0">
                <a:solidFill>
                  <a:srgbClr val="FFFF00"/>
                </a:solidFill>
              </a:rPr>
              <a:t>By</a:t>
            </a:r>
          </a:p>
          <a:p>
            <a:pPr algn="ctr"/>
            <a:r>
              <a:rPr lang="en-US" sz="2400" b="1" dirty="0">
                <a:solidFill>
                  <a:srgbClr val="FFFF00"/>
                </a:solidFill>
              </a:rPr>
              <a:t>Dr. Tom Cheyney</a:t>
            </a:r>
          </a:p>
          <a:p>
            <a:pPr algn="ctr"/>
            <a:r>
              <a:rPr lang="en-US" sz="2400" b="1" dirty="0">
                <a:solidFill>
                  <a:srgbClr val="FFFF00"/>
                </a:solidFill>
              </a:rPr>
              <a:t>Founder &amp; Directional Leader</a:t>
            </a:r>
          </a:p>
        </p:txBody>
      </p:sp>
      <p:pic>
        <p:nvPicPr>
          <p:cNvPr id="6" name="Picture 5">
            <a:extLst>
              <a:ext uri="{FF2B5EF4-FFF2-40B4-BE49-F238E27FC236}">
                <a16:creationId xmlns:a16="http://schemas.microsoft.com/office/drawing/2014/main" id="{075A027C-D990-D60C-1141-4A751F3B795C}"/>
              </a:ext>
            </a:extLst>
          </p:cNvPr>
          <p:cNvPicPr>
            <a:picLocks noChangeAspect="1"/>
          </p:cNvPicPr>
          <p:nvPr/>
        </p:nvPicPr>
        <p:blipFill>
          <a:blip r:embed="rId3"/>
          <a:stretch>
            <a:fillRect/>
          </a:stretch>
        </p:blipFill>
        <p:spPr>
          <a:xfrm>
            <a:off x="5263661" y="3002544"/>
            <a:ext cx="1664677" cy="2025857"/>
          </a:xfrm>
          <a:prstGeom prst="rect">
            <a:avLst/>
          </a:prstGeom>
        </p:spPr>
      </p:pic>
      <p:sp>
        <p:nvSpPr>
          <p:cNvPr id="7" name="WordArt 4">
            <a:extLst>
              <a:ext uri="{FF2B5EF4-FFF2-40B4-BE49-F238E27FC236}">
                <a16:creationId xmlns:a16="http://schemas.microsoft.com/office/drawing/2014/main" id="{CE50A6B6-EDB7-F35F-F7B6-8B4E84B7C7EF}"/>
              </a:ext>
            </a:extLst>
          </p:cNvPr>
          <p:cNvSpPr>
            <a:spLocks noChangeArrowheads="1" noChangeShapeType="1" noTextEdit="1"/>
          </p:cNvSpPr>
          <p:nvPr/>
        </p:nvSpPr>
        <p:spPr bwMode="auto">
          <a:xfrm>
            <a:off x="706164" y="5981080"/>
            <a:ext cx="2171700" cy="4953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scene3d>
              <a:camera prst="legacyPerspectiveBottomRight">
                <a:rot lat="0" lon="21239999" rev="0"/>
              </a:camera>
              <a:lightRig rig="legacyHarsh3" dir="l"/>
            </a:scene3d>
            <a:sp3d extrusionH="430200" prstMaterial="legacyMatte">
              <a:extrusionClr>
                <a:srgbClr val="C0C0C0"/>
              </a:extrusionClr>
              <a:contourClr>
                <a:srgbClr val="DCEBF5"/>
              </a:contourClr>
            </a:sp3d>
          </a:bodyPr>
          <a:lstStyle/>
          <a:p>
            <a:pPr algn="ctr"/>
            <a:r>
              <a:rPr lang="en-US" sz="3600" kern="10" dirty="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latin typeface="Arial Black" panose="020B0604020202020204" pitchFamily="34" charset="0"/>
                <a:cs typeface="Arial Black" panose="020B0604020202020204" pitchFamily="34" charset="0"/>
              </a:rPr>
              <a:t>For Churches 125+</a:t>
            </a:r>
          </a:p>
        </p:txBody>
      </p:sp>
    </p:spTree>
    <p:extLst>
      <p:ext uri="{BB962C8B-B14F-4D97-AF65-F5344CB8AC3E}">
        <p14:creationId xmlns:p14="http://schemas.microsoft.com/office/powerpoint/2010/main" val="196438746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806AF8EA-7ED4-EB5F-1EA7-09CC36786A13}"/>
              </a:ext>
            </a:extLst>
          </p:cNvPr>
          <p:cNvSpPr>
            <a:spLocks noGrp="1" noChangeArrowheads="1"/>
          </p:cNvSpPr>
          <p:nvPr>
            <p:ph type="ctrTitle"/>
          </p:nvPr>
        </p:nvSpPr>
        <p:spPr>
          <a:xfrm>
            <a:off x="669073" y="457200"/>
            <a:ext cx="10816683" cy="1371600"/>
          </a:xfrm>
        </p:spPr>
        <p:txBody>
          <a:bodyPr>
            <a:normAutofit/>
          </a:bodyPr>
          <a:lstStyle/>
          <a:p>
            <a:r>
              <a:rPr lang="en-US" altLang="en-US" sz="5400" b="1" dirty="0">
                <a:solidFill>
                  <a:srgbClr val="FFFF00"/>
                </a:solidFill>
                <a:latin typeface="Tahoma" panose="020B0604030504040204" pitchFamily="34" charset="0"/>
              </a:rPr>
              <a:t>CAN A SMALL CHURCH</a:t>
            </a:r>
          </a:p>
        </p:txBody>
      </p:sp>
      <p:sp>
        <p:nvSpPr>
          <p:cNvPr id="14339" name="Rectangle 3">
            <a:extLst>
              <a:ext uri="{FF2B5EF4-FFF2-40B4-BE49-F238E27FC236}">
                <a16:creationId xmlns:a16="http://schemas.microsoft.com/office/drawing/2014/main" id="{5DE98C1A-6D97-785E-2C22-0CFC85E8D831}"/>
              </a:ext>
            </a:extLst>
          </p:cNvPr>
          <p:cNvSpPr>
            <a:spLocks noGrp="1" noChangeArrowheads="1"/>
          </p:cNvSpPr>
          <p:nvPr>
            <p:ph type="subTitle" idx="1"/>
          </p:nvPr>
        </p:nvSpPr>
        <p:spPr>
          <a:xfrm>
            <a:off x="2895600" y="4876800"/>
            <a:ext cx="6400800" cy="1371600"/>
          </a:xfrm>
        </p:spPr>
        <p:txBody>
          <a:bodyPr/>
          <a:lstStyle/>
          <a:p>
            <a:r>
              <a:rPr lang="en-US" altLang="en-US" sz="4000" b="1" dirty="0">
                <a:solidFill>
                  <a:srgbClr val="FFFF00"/>
                </a:solidFill>
                <a:latin typeface="Tahoma" panose="020B0604030504040204" pitchFamily="34" charset="0"/>
              </a:rPr>
              <a:t>BECOME A LARGER CHURCH?</a:t>
            </a:r>
          </a:p>
        </p:txBody>
      </p:sp>
      <p:graphicFrame>
        <p:nvGraphicFramePr>
          <p:cNvPr id="14340" name="Object 4">
            <a:hlinkClick r:id="" action="ppaction://ole?verb=0"/>
            <a:extLst>
              <a:ext uri="{FF2B5EF4-FFF2-40B4-BE49-F238E27FC236}">
                <a16:creationId xmlns:a16="http://schemas.microsoft.com/office/drawing/2014/main" id="{BF013748-AD2C-358D-40A4-5C6613D2B500}"/>
              </a:ext>
            </a:extLst>
          </p:cNvPr>
          <p:cNvGraphicFramePr>
            <a:graphicFrameLocks/>
          </p:cNvGraphicFramePr>
          <p:nvPr/>
        </p:nvGraphicFramePr>
        <p:xfrm>
          <a:off x="4267201" y="1676400"/>
          <a:ext cx="3800475" cy="3022600"/>
        </p:xfrm>
        <a:graphic>
          <a:graphicData uri="http://schemas.openxmlformats.org/presentationml/2006/ole">
            <mc:AlternateContent xmlns:mc="http://schemas.openxmlformats.org/markup-compatibility/2006">
              <mc:Choice xmlns:v="urn:schemas-microsoft-com:vml" Requires="v">
                <p:oleObj name="Clip" r:id="rId3" imgW="26416000" imgH="21018500" progId="MS_ClipArt_Gallery.2">
                  <p:embed/>
                </p:oleObj>
              </mc:Choice>
              <mc:Fallback>
                <p:oleObj name="Clip" r:id="rId3" imgW="26416000" imgH="21018500" progId="MS_ClipArt_Gallery.2">
                  <p:embed/>
                  <p:pic>
                    <p:nvPicPr>
                      <p:cNvPr id="14340" name="Object 4">
                        <a:hlinkClick r:id="" action="ppaction://ole?verb=0"/>
                        <a:extLst>
                          <a:ext uri="{FF2B5EF4-FFF2-40B4-BE49-F238E27FC236}">
                            <a16:creationId xmlns:a16="http://schemas.microsoft.com/office/drawing/2014/main" id="{BF013748-AD2C-358D-40A4-5C6613D2B500}"/>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7201" y="1676400"/>
                        <a:ext cx="3800475" cy="302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2" name="Picture 2">
            <a:extLst>
              <a:ext uri="{FF2B5EF4-FFF2-40B4-BE49-F238E27FC236}">
                <a16:creationId xmlns:a16="http://schemas.microsoft.com/office/drawing/2014/main" id="{2BEB2924-0133-B60B-A1FE-6C679A9438B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46164" y="4384580"/>
            <a:ext cx="1498600" cy="22733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a:extLst>
              <a:ext uri="{FF2B5EF4-FFF2-40B4-BE49-F238E27FC236}">
                <a16:creationId xmlns:a16="http://schemas.microsoft.com/office/drawing/2014/main" id="{E561610E-11FE-0AC6-57F7-737257468A9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3436" y="4419600"/>
            <a:ext cx="14224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14342" name="Picture 6">
            <a:extLst>
              <a:ext uri="{FF2B5EF4-FFF2-40B4-BE49-F238E27FC236}">
                <a16:creationId xmlns:a16="http://schemas.microsoft.com/office/drawing/2014/main" id="{C326FCA5-EEBD-B380-9163-0BDCE6C167A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3436" y="174522"/>
            <a:ext cx="1268635" cy="1966452"/>
          </a:xfrm>
          <a:prstGeom prst="rect">
            <a:avLst/>
          </a:prstGeom>
          <a:noFill/>
          <a:extLst>
            <a:ext uri="{909E8E84-426E-40DD-AFC4-6F175D3DCCD1}">
              <a14:hiddenFill xmlns:a14="http://schemas.microsoft.com/office/drawing/2010/main">
                <a:solidFill>
                  <a:srgbClr val="FFFFFF"/>
                </a:solidFill>
              </a14:hiddenFill>
            </a:ext>
          </a:extLst>
        </p:spPr>
      </p:pic>
      <p:pic>
        <p:nvPicPr>
          <p:cNvPr id="14344" name="Picture 8">
            <a:extLst>
              <a:ext uri="{FF2B5EF4-FFF2-40B4-BE49-F238E27FC236}">
                <a16:creationId xmlns:a16="http://schemas.microsoft.com/office/drawing/2014/main" id="{C9956675-B3AB-8928-9F22-D8C8A7FC6F0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375627" y="174522"/>
            <a:ext cx="1498600" cy="229889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F22178-9D08-AE83-B539-AA398A73772F}"/>
              </a:ext>
            </a:extLst>
          </p:cNvPr>
          <p:cNvSpPr>
            <a:spLocks noGrp="1"/>
          </p:cNvSpPr>
          <p:nvPr>
            <p:ph type="title"/>
          </p:nvPr>
        </p:nvSpPr>
        <p:spPr/>
        <p:txBody>
          <a:bodyPr>
            <a:normAutofit/>
          </a:bodyPr>
          <a:lstStyle/>
          <a:p>
            <a:pPr algn="ctr"/>
            <a:r>
              <a:rPr lang="en-US" altLang="en-US" sz="4800" b="1" dirty="0">
                <a:solidFill>
                  <a:srgbClr val="FFFF00"/>
                </a:solidFill>
              </a:rPr>
              <a:t>Revitalizing the 125 Participant Church</a:t>
            </a:r>
            <a:endParaRPr lang="en-US" sz="4800" dirty="0"/>
          </a:p>
        </p:txBody>
      </p:sp>
      <p:sp>
        <p:nvSpPr>
          <p:cNvPr id="3" name="Content Placeholder 2">
            <a:extLst>
              <a:ext uri="{FF2B5EF4-FFF2-40B4-BE49-F238E27FC236}">
                <a16:creationId xmlns:a16="http://schemas.microsoft.com/office/drawing/2014/main" id="{A3CF1D15-01A4-A59D-DB59-8246208D5C28}"/>
              </a:ext>
            </a:extLst>
          </p:cNvPr>
          <p:cNvSpPr>
            <a:spLocks noGrp="1"/>
          </p:cNvSpPr>
          <p:nvPr>
            <p:ph idx="1"/>
          </p:nvPr>
        </p:nvSpPr>
        <p:spPr>
          <a:xfrm>
            <a:off x="646771" y="1382751"/>
            <a:ext cx="10950497" cy="5285678"/>
          </a:xfrm>
        </p:spPr>
        <p:txBody>
          <a:bodyPr>
            <a:normAutofit lnSpcReduction="10000"/>
          </a:bodyPr>
          <a:lstStyle/>
          <a:p>
            <a:pPr marL="0" indent="0">
              <a:buNone/>
            </a:pPr>
            <a:r>
              <a:rPr lang="en-US" sz="3200" b="1" dirty="0">
                <a:solidFill>
                  <a:srgbClr val="FFFF00"/>
                </a:solidFill>
              </a:rPr>
              <a:t>The answer to this question is yes. A resounding yes! Rapid membership growth is possible for many small churches. A substantial minority of small churches could double their membership in the next few years. Rapid membership growth depends less on community potential, more on the values and attitudes of church members. Members of the congregation must want to grow so much that they are willing to give up the satisfactions of knowing, or knowing about, everyone else in the congregation. They must sacrifice the satisfactions of being a small church.</a:t>
            </a:r>
          </a:p>
          <a:p>
            <a:pPr marL="0" indent="0">
              <a:buNone/>
            </a:pPr>
            <a:endParaRPr lang="en-US" sz="1600" b="1" dirty="0">
              <a:solidFill>
                <a:srgbClr val="FFFF00"/>
              </a:solidFill>
            </a:endParaRPr>
          </a:p>
          <a:p>
            <a:pPr marL="0" indent="0">
              <a:buNone/>
            </a:pPr>
            <a:r>
              <a:rPr lang="en-US" sz="1600" b="1" dirty="0">
                <a:solidFill>
                  <a:srgbClr val="FFFF00"/>
                </a:solidFill>
              </a:rPr>
              <a:t>Thad Hamilton, Evangelism Strategies Workshop, Summersville, West Virginia December 11-12, 1991, West Virginia Convention of Southern Baptist.</a:t>
            </a:r>
          </a:p>
          <a:p>
            <a:pPr marL="0" indent="0">
              <a:buNone/>
            </a:pPr>
            <a:endParaRPr lang="en-US" dirty="0"/>
          </a:p>
        </p:txBody>
      </p:sp>
    </p:spTree>
    <p:extLst>
      <p:ext uri="{BB962C8B-B14F-4D97-AF65-F5344CB8AC3E}">
        <p14:creationId xmlns:p14="http://schemas.microsoft.com/office/powerpoint/2010/main" val="17681858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A15F87FB-A876-B836-4FCC-B21947F9D0D6}"/>
              </a:ext>
            </a:extLst>
          </p:cNvPr>
          <p:cNvSpPr>
            <a:spLocks noGrp="1" noChangeArrowheads="1"/>
          </p:cNvSpPr>
          <p:nvPr>
            <p:ph type="title"/>
          </p:nvPr>
        </p:nvSpPr>
        <p:spPr/>
        <p:txBody>
          <a:bodyPr>
            <a:normAutofit/>
          </a:bodyPr>
          <a:lstStyle/>
          <a:p>
            <a:r>
              <a:rPr lang="en-US" altLang="en-US" b="1" dirty="0">
                <a:solidFill>
                  <a:srgbClr val="FFFF00"/>
                </a:solidFill>
              </a:rPr>
              <a:t>The Differences Between Heritage Churches &amp; Healthy Churches</a:t>
            </a:r>
          </a:p>
        </p:txBody>
      </p:sp>
      <p:sp>
        <p:nvSpPr>
          <p:cNvPr id="2" name="Content Placeholder 1">
            <a:extLst>
              <a:ext uri="{FF2B5EF4-FFF2-40B4-BE49-F238E27FC236}">
                <a16:creationId xmlns:a16="http://schemas.microsoft.com/office/drawing/2014/main" id="{11870075-9476-A9A6-592D-1A3DA46961D9}"/>
              </a:ext>
            </a:extLst>
          </p:cNvPr>
          <p:cNvSpPr>
            <a:spLocks noGrp="1"/>
          </p:cNvSpPr>
          <p:nvPr>
            <p:ph idx="1"/>
          </p:nvPr>
        </p:nvSpPr>
        <p:spPr/>
        <p:txBody>
          <a:bodyPr>
            <a:noAutofit/>
          </a:bodyPr>
          <a:lstStyle/>
          <a:p>
            <a:pPr marL="0" indent="0">
              <a:buNone/>
            </a:pPr>
            <a:r>
              <a:rPr lang="en-US" sz="3200" b="1" dirty="0">
                <a:solidFill>
                  <a:srgbClr val="FFFF00"/>
                </a:solidFill>
              </a:rPr>
              <a:t>Heritage Churches</a:t>
            </a:r>
          </a:p>
          <a:p>
            <a:pPr marL="0" indent="0">
              <a:buNone/>
            </a:pPr>
            <a:endParaRPr lang="en-US" sz="3200" b="1" dirty="0">
              <a:solidFill>
                <a:srgbClr val="FFFF00"/>
              </a:solidFill>
            </a:endParaRPr>
          </a:p>
          <a:p>
            <a:r>
              <a:rPr lang="en-US" sz="3200" b="1" dirty="0">
                <a:solidFill>
                  <a:srgbClr val="FFFF00"/>
                </a:solidFill>
              </a:rPr>
              <a:t>Maintain the institution</a:t>
            </a:r>
          </a:p>
          <a:p>
            <a:r>
              <a:rPr lang="en-US" sz="3200" b="1" dirty="0">
                <a:solidFill>
                  <a:srgbClr val="FFFF00"/>
                </a:solidFill>
              </a:rPr>
              <a:t>Make long-term commitment to the church</a:t>
            </a:r>
          </a:p>
          <a:p>
            <a:r>
              <a:rPr lang="en-US" sz="3200" b="1" dirty="0">
                <a:solidFill>
                  <a:srgbClr val="FFFF00"/>
                </a:solidFill>
              </a:rPr>
              <a:t>Manage committees/hold offices</a:t>
            </a:r>
          </a:p>
          <a:p>
            <a:r>
              <a:rPr lang="en-US" sz="3200" b="1" dirty="0">
                <a:solidFill>
                  <a:srgbClr val="FFFF00"/>
                </a:solidFill>
              </a:rPr>
              <a:t>Make decisions</a:t>
            </a:r>
          </a:p>
          <a:p>
            <a:r>
              <a:rPr lang="en-US" sz="3200" b="1" dirty="0">
                <a:solidFill>
                  <a:srgbClr val="FFFF00"/>
                </a:solidFill>
              </a:rPr>
              <a:t>Emphasize membership training</a:t>
            </a:r>
          </a:p>
        </p:txBody>
      </p:sp>
      <p:pic>
        <p:nvPicPr>
          <p:cNvPr id="3" name="Picture 2">
            <a:extLst>
              <a:ext uri="{FF2B5EF4-FFF2-40B4-BE49-F238E27FC236}">
                <a16:creationId xmlns:a16="http://schemas.microsoft.com/office/drawing/2014/main" id="{BC09F215-9B8A-BEC5-BE8E-DEFCC5A242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70670" y="4135070"/>
            <a:ext cx="1361262" cy="20418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279467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F22178-9D08-AE83-B539-AA398A73772F}"/>
              </a:ext>
            </a:extLst>
          </p:cNvPr>
          <p:cNvSpPr>
            <a:spLocks noGrp="1"/>
          </p:cNvSpPr>
          <p:nvPr>
            <p:ph type="title"/>
          </p:nvPr>
        </p:nvSpPr>
        <p:spPr/>
        <p:txBody>
          <a:bodyPr>
            <a:normAutofit/>
          </a:bodyPr>
          <a:lstStyle/>
          <a:p>
            <a:pPr algn="ctr"/>
            <a:r>
              <a:rPr lang="en-US" altLang="en-US" sz="4800" b="1" dirty="0">
                <a:solidFill>
                  <a:srgbClr val="FFFF00"/>
                </a:solidFill>
              </a:rPr>
              <a:t>Revitalizing the 125 Participant Church</a:t>
            </a:r>
            <a:endParaRPr lang="en-US" sz="4800" dirty="0"/>
          </a:p>
        </p:txBody>
      </p:sp>
      <p:sp>
        <p:nvSpPr>
          <p:cNvPr id="3" name="Content Placeholder 2">
            <a:extLst>
              <a:ext uri="{FF2B5EF4-FFF2-40B4-BE49-F238E27FC236}">
                <a16:creationId xmlns:a16="http://schemas.microsoft.com/office/drawing/2014/main" id="{A3CF1D15-01A4-A59D-DB59-8246208D5C28}"/>
              </a:ext>
            </a:extLst>
          </p:cNvPr>
          <p:cNvSpPr>
            <a:spLocks noGrp="1"/>
          </p:cNvSpPr>
          <p:nvPr>
            <p:ph idx="1"/>
          </p:nvPr>
        </p:nvSpPr>
        <p:spPr>
          <a:xfrm>
            <a:off x="838200" y="1449659"/>
            <a:ext cx="10515600" cy="5043216"/>
          </a:xfrm>
        </p:spPr>
        <p:txBody>
          <a:bodyPr>
            <a:normAutofit/>
          </a:bodyPr>
          <a:lstStyle/>
          <a:p>
            <a:pPr marL="0" indent="0">
              <a:buNone/>
            </a:pPr>
            <a:r>
              <a:rPr lang="en-US" sz="3200" b="1" dirty="0">
                <a:solidFill>
                  <a:srgbClr val="FFFF00"/>
                </a:solidFill>
              </a:rPr>
              <a:t>The difference is very clear. Members of larger, multicelled churches cannot know each person in the congregation. They do not expect to know everyone. Larger churches attract and assimilate members through several small units that are "hungry" for members to share the common task. New members do not join the whole church, but become attached to their group. When a group attracts so many members that it becomes unwieldy, the group subdivides to provide space for more new members. Like cells of the human body, the church body has grown by division of large cells into two or more smaller cells.</a:t>
            </a:r>
          </a:p>
          <a:p>
            <a:pPr marL="0" indent="0">
              <a:buNone/>
            </a:pPr>
            <a:endParaRPr lang="en-US" dirty="0"/>
          </a:p>
        </p:txBody>
      </p:sp>
    </p:spTree>
    <p:extLst>
      <p:ext uri="{BB962C8B-B14F-4D97-AF65-F5344CB8AC3E}">
        <p14:creationId xmlns:p14="http://schemas.microsoft.com/office/powerpoint/2010/main" val="45624964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F22178-9D08-AE83-B539-AA398A73772F}"/>
              </a:ext>
            </a:extLst>
          </p:cNvPr>
          <p:cNvSpPr>
            <a:spLocks noGrp="1"/>
          </p:cNvSpPr>
          <p:nvPr>
            <p:ph type="title"/>
          </p:nvPr>
        </p:nvSpPr>
        <p:spPr/>
        <p:txBody>
          <a:bodyPr>
            <a:normAutofit/>
          </a:bodyPr>
          <a:lstStyle/>
          <a:p>
            <a:pPr algn="ctr"/>
            <a:r>
              <a:rPr lang="en-US" altLang="en-US" sz="4800" b="1" dirty="0">
                <a:solidFill>
                  <a:srgbClr val="FFFF00"/>
                </a:solidFill>
              </a:rPr>
              <a:t>Revitalizing the 125 Participant Church</a:t>
            </a:r>
            <a:endParaRPr lang="en-US" sz="4800" dirty="0"/>
          </a:p>
        </p:txBody>
      </p:sp>
      <p:sp>
        <p:nvSpPr>
          <p:cNvPr id="3" name="Content Placeholder 2">
            <a:extLst>
              <a:ext uri="{FF2B5EF4-FFF2-40B4-BE49-F238E27FC236}">
                <a16:creationId xmlns:a16="http://schemas.microsoft.com/office/drawing/2014/main" id="{A3CF1D15-01A4-A59D-DB59-8246208D5C28}"/>
              </a:ext>
            </a:extLst>
          </p:cNvPr>
          <p:cNvSpPr>
            <a:spLocks noGrp="1"/>
          </p:cNvSpPr>
          <p:nvPr>
            <p:ph idx="1"/>
          </p:nvPr>
        </p:nvSpPr>
        <p:spPr>
          <a:xfrm>
            <a:off x="838200" y="1825625"/>
            <a:ext cx="10515600" cy="4667250"/>
          </a:xfrm>
        </p:spPr>
        <p:txBody>
          <a:bodyPr>
            <a:normAutofit/>
          </a:bodyPr>
          <a:lstStyle/>
          <a:p>
            <a:pPr marL="0" indent="0">
              <a:buNone/>
            </a:pPr>
            <a:r>
              <a:rPr lang="en-US" sz="3200" b="1" dirty="0">
                <a:solidFill>
                  <a:srgbClr val="FFFF00"/>
                </a:solidFill>
              </a:rPr>
              <a:t>Most membership growth programs have been designed for large congregations with different groups and diverse interests. These programs have been particularly effective in suburban communities where the population is management oriented and highly mobile. Congregations have taken great pride in a full church program, from preschool care to programs for the elderly. This program demands a vast variety of social cells, each receptive to new members to fill the necessary functions. The more cells, the more members: the congregation grows by dividing.</a:t>
            </a:r>
          </a:p>
          <a:p>
            <a:pPr marL="0" indent="0">
              <a:buNone/>
            </a:pPr>
            <a:endParaRPr lang="en-US" dirty="0"/>
          </a:p>
        </p:txBody>
      </p:sp>
    </p:spTree>
    <p:extLst>
      <p:ext uri="{BB962C8B-B14F-4D97-AF65-F5344CB8AC3E}">
        <p14:creationId xmlns:p14="http://schemas.microsoft.com/office/powerpoint/2010/main" val="48100933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F22178-9D08-AE83-B539-AA398A73772F}"/>
              </a:ext>
            </a:extLst>
          </p:cNvPr>
          <p:cNvSpPr>
            <a:spLocks noGrp="1"/>
          </p:cNvSpPr>
          <p:nvPr>
            <p:ph type="title"/>
          </p:nvPr>
        </p:nvSpPr>
        <p:spPr/>
        <p:txBody>
          <a:bodyPr>
            <a:normAutofit/>
          </a:bodyPr>
          <a:lstStyle/>
          <a:p>
            <a:pPr algn="ctr"/>
            <a:r>
              <a:rPr lang="en-US" altLang="en-US" sz="4800" b="1" dirty="0">
                <a:solidFill>
                  <a:srgbClr val="FFFF00"/>
                </a:solidFill>
              </a:rPr>
              <a:t>Revitalizing the 125 Participant Church</a:t>
            </a:r>
            <a:endParaRPr lang="en-US" sz="4800" dirty="0"/>
          </a:p>
        </p:txBody>
      </p:sp>
      <p:sp>
        <p:nvSpPr>
          <p:cNvPr id="3" name="Content Placeholder 2">
            <a:extLst>
              <a:ext uri="{FF2B5EF4-FFF2-40B4-BE49-F238E27FC236}">
                <a16:creationId xmlns:a16="http://schemas.microsoft.com/office/drawing/2014/main" id="{A3CF1D15-01A4-A59D-DB59-8246208D5C28}"/>
              </a:ext>
            </a:extLst>
          </p:cNvPr>
          <p:cNvSpPr>
            <a:spLocks noGrp="1"/>
          </p:cNvSpPr>
          <p:nvPr>
            <p:ph idx="1"/>
          </p:nvPr>
        </p:nvSpPr>
        <p:spPr/>
        <p:txBody>
          <a:bodyPr/>
          <a:lstStyle/>
          <a:p>
            <a:pPr marL="0" indent="0">
              <a:buNone/>
            </a:pPr>
            <a:r>
              <a:rPr lang="en-US" sz="3600" b="1" dirty="0">
                <a:solidFill>
                  <a:srgbClr val="FFFF00"/>
                </a:solidFill>
              </a:rPr>
              <a:t>Dividing is one activity that the single-cell church refuses to do. A church program with something for everyone is unnecessary when everyone shares in whatever happens. Members are either present or are immediately informed by the grapevine. Additional church activities are either exhausting or divisive. Growth by division is subversive to the essential satisfactions of belonging to the whole church. </a:t>
            </a:r>
          </a:p>
          <a:p>
            <a:pPr marL="0" indent="0">
              <a:buNone/>
            </a:pPr>
            <a:endParaRPr lang="en-US" dirty="0"/>
          </a:p>
        </p:txBody>
      </p:sp>
    </p:spTree>
    <p:extLst>
      <p:ext uri="{BB962C8B-B14F-4D97-AF65-F5344CB8AC3E}">
        <p14:creationId xmlns:p14="http://schemas.microsoft.com/office/powerpoint/2010/main" val="409129974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F22178-9D08-AE83-B539-AA398A73772F}"/>
              </a:ext>
            </a:extLst>
          </p:cNvPr>
          <p:cNvSpPr>
            <a:spLocks noGrp="1"/>
          </p:cNvSpPr>
          <p:nvPr>
            <p:ph type="title"/>
          </p:nvPr>
        </p:nvSpPr>
        <p:spPr/>
        <p:txBody>
          <a:bodyPr>
            <a:normAutofit/>
          </a:bodyPr>
          <a:lstStyle/>
          <a:p>
            <a:pPr algn="ctr"/>
            <a:r>
              <a:rPr lang="en-US" altLang="en-US" sz="4800" b="1" dirty="0">
                <a:solidFill>
                  <a:srgbClr val="FFFF00"/>
                </a:solidFill>
              </a:rPr>
              <a:t>Revitalizing the 125 Participant Church</a:t>
            </a:r>
            <a:endParaRPr lang="en-US" sz="4800" dirty="0"/>
          </a:p>
        </p:txBody>
      </p:sp>
      <p:sp>
        <p:nvSpPr>
          <p:cNvPr id="3" name="Content Placeholder 2">
            <a:extLst>
              <a:ext uri="{FF2B5EF4-FFF2-40B4-BE49-F238E27FC236}">
                <a16:creationId xmlns:a16="http://schemas.microsoft.com/office/drawing/2014/main" id="{A3CF1D15-01A4-A59D-DB59-8246208D5C28}"/>
              </a:ext>
            </a:extLst>
          </p:cNvPr>
          <p:cNvSpPr>
            <a:spLocks noGrp="1"/>
          </p:cNvSpPr>
          <p:nvPr>
            <p:ph idx="1"/>
          </p:nvPr>
        </p:nvSpPr>
        <p:spPr>
          <a:xfrm>
            <a:off x="838200" y="1460500"/>
            <a:ext cx="10515600" cy="5397500"/>
          </a:xfrm>
        </p:spPr>
        <p:txBody>
          <a:bodyPr>
            <a:normAutofit fontScale="92500" lnSpcReduction="10000"/>
          </a:bodyPr>
          <a:lstStyle/>
          <a:p>
            <a:pPr marL="0" indent="0">
              <a:buNone/>
            </a:pPr>
            <a:r>
              <a:rPr lang="en-US" sz="3000" b="1" dirty="0">
                <a:solidFill>
                  <a:srgbClr val="FFFF00"/>
                </a:solidFill>
              </a:rPr>
              <a:t>Advocates of the Church Growth movement have stated quite boldly that it is an imperative to grow numerically.   C. Peter Wagner writes: "I wish to disassociate myself from the big-church-small-church debate...The optimum size of each church depends primarily on its philosophy of ministry. Churches, much like people, have personalities that set them apart from another." That sounds affirmative, but Wagner continues: "But whether a church is large or small, it should be a growing church...Healthy large churches and healthy small churches are evangelistically effective." He goes on to note the implications: "If smaller churches are growing they eventually will become large churches. Just as every river was once a stream, every large church was once a small church. When this happens, new small churches will continually be needed."</a:t>
            </a:r>
          </a:p>
          <a:p>
            <a:pPr marL="0" indent="0">
              <a:buNone/>
            </a:pPr>
            <a:r>
              <a:rPr lang="en-US" sz="1700" b="1" dirty="0">
                <a:solidFill>
                  <a:srgbClr val="FFFF00"/>
                </a:solidFill>
              </a:rPr>
              <a:t>Wagner, Your Church Can Grow, Glendale, </a:t>
            </a:r>
            <a:r>
              <a:rPr lang="en-US" sz="1700" b="1" dirty="0" err="1">
                <a:solidFill>
                  <a:srgbClr val="FFFF00"/>
                </a:solidFill>
              </a:rPr>
              <a:t>Kegal</a:t>
            </a:r>
            <a:r>
              <a:rPr lang="en-US" sz="1700" b="1" dirty="0">
                <a:solidFill>
                  <a:srgbClr val="FFFF00"/>
                </a:solidFill>
              </a:rPr>
              <a:t>, 1976, pp. 85, 92.</a:t>
            </a:r>
          </a:p>
        </p:txBody>
      </p:sp>
    </p:spTree>
    <p:extLst>
      <p:ext uri="{BB962C8B-B14F-4D97-AF65-F5344CB8AC3E}">
        <p14:creationId xmlns:p14="http://schemas.microsoft.com/office/powerpoint/2010/main" val="8187311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F22178-9D08-AE83-B539-AA398A73772F}"/>
              </a:ext>
            </a:extLst>
          </p:cNvPr>
          <p:cNvSpPr>
            <a:spLocks noGrp="1"/>
          </p:cNvSpPr>
          <p:nvPr>
            <p:ph type="title"/>
          </p:nvPr>
        </p:nvSpPr>
        <p:spPr>
          <a:xfrm>
            <a:off x="838200" y="18255"/>
            <a:ext cx="10515600" cy="1325563"/>
          </a:xfrm>
        </p:spPr>
        <p:txBody>
          <a:bodyPr>
            <a:normAutofit/>
          </a:bodyPr>
          <a:lstStyle/>
          <a:p>
            <a:pPr algn="ctr"/>
            <a:r>
              <a:rPr lang="en-US" altLang="en-US" sz="4800" b="1" dirty="0">
                <a:solidFill>
                  <a:srgbClr val="FFFF00"/>
                </a:solidFill>
              </a:rPr>
              <a:t>Revitalizing the 125 Participant Church</a:t>
            </a:r>
            <a:endParaRPr lang="en-US" sz="4800" dirty="0"/>
          </a:p>
        </p:txBody>
      </p:sp>
      <p:sp>
        <p:nvSpPr>
          <p:cNvPr id="3" name="Content Placeholder 2">
            <a:extLst>
              <a:ext uri="{FF2B5EF4-FFF2-40B4-BE49-F238E27FC236}">
                <a16:creationId xmlns:a16="http://schemas.microsoft.com/office/drawing/2014/main" id="{A3CF1D15-01A4-A59D-DB59-8246208D5C28}"/>
              </a:ext>
            </a:extLst>
          </p:cNvPr>
          <p:cNvSpPr>
            <a:spLocks noGrp="1"/>
          </p:cNvSpPr>
          <p:nvPr>
            <p:ph idx="1"/>
          </p:nvPr>
        </p:nvSpPr>
        <p:spPr>
          <a:xfrm>
            <a:off x="838200" y="1182029"/>
            <a:ext cx="10515600" cy="4994934"/>
          </a:xfrm>
        </p:spPr>
        <p:txBody>
          <a:bodyPr>
            <a:normAutofit fontScale="92500" lnSpcReduction="10000"/>
          </a:bodyPr>
          <a:lstStyle/>
          <a:p>
            <a:pPr marL="0" indent="0">
              <a:buNone/>
            </a:pPr>
            <a:r>
              <a:rPr lang="en-US" b="1" dirty="0">
                <a:solidFill>
                  <a:srgbClr val="FFFF00"/>
                </a:solidFill>
              </a:rPr>
              <a:t>Wagner describes the growing church, with levels of participation. Everyone shares in the large celebration, where anonymity is not bad at all. A smaller group can be gathered into the congregation, as a fellowship circle of about two hundred worshipers. Last, there is the Christian cell, which is so close to a family situation that it can be called a "kinship circle" to contract it from the membership circle and the fellowship circle.</a:t>
            </a:r>
          </a:p>
          <a:p>
            <a:pPr marL="0" indent="0">
              <a:buNone/>
            </a:pPr>
            <a:r>
              <a:rPr lang="en-US" b="1" dirty="0">
                <a:solidFill>
                  <a:srgbClr val="FFFF00"/>
                </a:solidFill>
              </a:rPr>
              <a:t> </a:t>
            </a:r>
          </a:p>
          <a:p>
            <a:pPr marL="0" indent="0">
              <a:buNone/>
            </a:pPr>
            <a:r>
              <a:rPr lang="en-US" b="1" dirty="0">
                <a:solidFill>
                  <a:srgbClr val="FFFF00"/>
                </a:solidFill>
              </a:rPr>
              <a:t>That's the logic of church growth, and it works. But the small church must be "converted" to believe that the change is worth the cost. One pastor at a conference on methods of evangelism observed that "any of these methods, if used conscientiously, would turn the small church into a large church, and that's the one thing most small congregations don't want to see happen." Members of the small church know the alternatives.</a:t>
            </a:r>
          </a:p>
          <a:p>
            <a:pPr marL="0" indent="0">
              <a:buNone/>
            </a:pPr>
            <a:r>
              <a:rPr lang="en-US" b="1" dirty="0">
                <a:solidFill>
                  <a:srgbClr val="FFFF00"/>
                </a:solidFill>
              </a:rPr>
              <a:t>       Ibid., p. 92.</a:t>
            </a:r>
          </a:p>
          <a:p>
            <a:pPr marL="0" indent="0">
              <a:buNone/>
            </a:pPr>
            <a:endParaRPr lang="en-US" dirty="0"/>
          </a:p>
        </p:txBody>
      </p:sp>
    </p:spTree>
    <p:extLst>
      <p:ext uri="{BB962C8B-B14F-4D97-AF65-F5344CB8AC3E}">
        <p14:creationId xmlns:p14="http://schemas.microsoft.com/office/powerpoint/2010/main" val="226704514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F22178-9D08-AE83-B539-AA398A73772F}"/>
              </a:ext>
            </a:extLst>
          </p:cNvPr>
          <p:cNvSpPr>
            <a:spLocks noGrp="1"/>
          </p:cNvSpPr>
          <p:nvPr>
            <p:ph type="title"/>
          </p:nvPr>
        </p:nvSpPr>
        <p:spPr/>
        <p:txBody>
          <a:bodyPr>
            <a:normAutofit/>
          </a:bodyPr>
          <a:lstStyle/>
          <a:p>
            <a:pPr algn="ctr"/>
            <a:r>
              <a:rPr lang="en-US" altLang="en-US" sz="4800" b="1" dirty="0">
                <a:solidFill>
                  <a:srgbClr val="FFFF00"/>
                </a:solidFill>
              </a:rPr>
              <a:t>Revitalizing the 125 Participant Church</a:t>
            </a:r>
            <a:endParaRPr lang="en-US" sz="4800" dirty="0"/>
          </a:p>
        </p:txBody>
      </p:sp>
      <p:sp>
        <p:nvSpPr>
          <p:cNvPr id="3" name="Content Placeholder 2">
            <a:extLst>
              <a:ext uri="{FF2B5EF4-FFF2-40B4-BE49-F238E27FC236}">
                <a16:creationId xmlns:a16="http://schemas.microsoft.com/office/drawing/2014/main" id="{A3CF1D15-01A4-A59D-DB59-8246208D5C28}"/>
              </a:ext>
            </a:extLst>
          </p:cNvPr>
          <p:cNvSpPr>
            <a:spLocks noGrp="1"/>
          </p:cNvSpPr>
          <p:nvPr>
            <p:ph idx="1"/>
          </p:nvPr>
        </p:nvSpPr>
        <p:spPr>
          <a:xfrm>
            <a:off x="838200" y="1471961"/>
            <a:ext cx="10515600" cy="5196468"/>
          </a:xfrm>
        </p:spPr>
        <p:txBody>
          <a:bodyPr>
            <a:normAutofit fontScale="92500" lnSpcReduction="20000"/>
          </a:bodyPr>
          <a:lstStyle/>
          <a:p>
            <a:pPr marL="0" indent="0">
              <a:buNone/>
            </a:pPr>
            <a:r>
              <a:rPr lang="en-US" b="1" dirty="0">
                <a:solidFill>
                  <a:srgbClr val="FFFF00"/>
                </a:solidFill>
              </a:rPr>
              <a:t>Members who joined large and small churches were compared and interviewed in a careful study by Allan Wicker. Both groups of new members agreed that large churches have better church schools, more formal worship, more efficient committee organization, and so forth. But they also both agreed that in the small congregation, the members spend more time at church, work harder, know the pastor better, and seem to care more. Each group separately seemed more satisfied with the choice that they had made in the church that they had joined.</a:t>
            </a:r>
          </a:p>
          <a:p>
            <a:pPr marL="0" indent="0">
              <a:buNone/>
            </a:pPr>
            <a:r>
              <a:rPr lang="en-US" b="1" dirty="0">
                <a:solidFill>
                  <a:srgbClr val="FFFF00"/>
                </a:solidFill>
              </a:rPr>
              <a:t> </a:t>
            </a:r>
          </a:p>
          <a:p>
            <a:pPr marL="0" indent="0">
              <a:buNone/>
            </a:pPr>
            <a:r>
              <a:rPr lang="en-US" b="1" dirty="0">
                <a:solidFill>
                  <a:srgbClr val="FFFF00"/>
                </a:solidFill>
              </a:rPr>
              <a:t>In a small church, membership growth means a loss of contact with the whole body of the congregation. The members must give up knowing everyone, for the sake of sharing with many more people whom they can never know. Even when members have agreed to try to get their church to grow, they often find that the heart resists.</a:t>
            </a:r>
          </a:p>
          <a:p>
            <a:pPr marL="0" indent="0">
              <a:buNone/>
            </a:pPr>
            <a:r>
              <a:rPr lang="en-US" b="1" dirty="0">
                <a:solidFill>
                  <a:srgbClr val="FFFF00"/>
                </a:solidFill>
              </a:rPr>
              <a:t>       </a:t>
            </a:r>
            <a:r>
              <a:rPr lang="en-US" sz="1900" b="1" dirty="0">
                <a:solidFill>
                  <a:srgbClr val="FFFF00"/>
                </a:solidFill>
              </a:rPr>
              <a:t>Allan W. Wicker, "Assimilation of New Members in a Large and a Small Church," Journal of Applied Psychology, Vol. 55, No. 3, pp. 151-56.</a:t>
            </a:r>
          </a:p>
        </p:txBody>
      </p:sp>
    </p:spTree>
    <p:extLst>
      <p:ext uri="{BB962C8B-B14F-4D97-AF65-F5344CB8AC3E}">
        <p14:creationId xmlns:p14="http://schemas.microsoft.com/office/powerpoint/2010/main" val="41981874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F22178-9D08-AE83-B539-AA398A73772F}"/>
              </a:ext>
            </a:extLst>
          </p:cNvPr>
          <p:cNvSpPr>
            <a:spLocks noGrp="1"/>
          </p:cNvSpPr>
          <p:nvPr>
            <p:ph type="title"/>
          </p:nvPr>
        </p:nvSpPr>
        <p:spPr/>
        <p:txBody>
          <a:bodyPr>
            <a:normAutofit/>
          </a:bodyPr>
          <a:lstStyle/>
          <a:p>
            <a:pPr algn="ctr"/>
            <a:r>
              <a:rPr lang="en-US" altLang="en-US" sz="4800" b="1" dirty="0">
                <a:solidFill>
                  <a:srgbClr val="FFFF00"/>
                </a:solidFill>
              </a:rPr>
              <a:t>Revitalizing the 125 Participant Church</a:t>
            </a:r>
            <a:endParaRPr lang="en-US" sz="4800" dirty="0"/>
          </a:p>
        </p:txBody>
      </p:sp>
      <p:sp>
        <p:nvSpPr>
          <p:cNvPr id="3" name="Content Placeholder 2">
            <a:extLst>
              <a:ext uri="{FF2B5EF4-FFF2-40B4-BE49-F238E27FC236}">
                <a16:creationId xmlns:a16="http://schemas.microsoft.com/office/drawing/2014/main" id="{A3CF1D15-01A4-A59D-DB59-8246208D5C28}"/>
              </a:ext>
            </a:extLst>
          </p:cNvPr>
          <p:cNvSpPr>
            <a:spLocks noGrp="1"/>
          </p:cNvSpPr>
          <p:nvPr>
            <p:ph idx="1"/>
          </p:nvPr>
        </p:nvSpPr>
        <p:spPr/>
        <p:txBody>
          <a:bodyPr/>
          <a:lstStyle/>
          <a:p>
            <a:pPr marL="0" indent="0">
              <a:buNone/>
            </a:pPr>
            <a:r>
              <a:rPr lang="en-US" sz="3600" b="1" dirty="0">
                <a:solidFill>
                  <a:srgbClr val="FFFF00"/>
                </a:solidFill>
              </a:rPr>
              <a:t>When the community has growth potential, any congregation can grow--if the members are willing to let go of their satisfactions in being close to one another. A few of the small churches are changed into larger churches, with full programs and ministries for everyone. But keep clearly set in your mind they are not acting like small churches anymore!</a:t>
            </a:r>
          </a:p>
          <a:p>
            <a:pPr marL="0" indent="0">
              <a:buNone/>
            </a:pPr>
            <a:endParaRPr lang="en-US" dirty="0"/>
          </a:p>
        </p:txBody>
      </p:sp>
    </p:spTree>
    <p:extLst>
      <p:ext uri="{BB962C8B-B14F-4D97-AF65-F5344CB8AC3E}">
        <p14:creationId xmlns:p14="http://schemas.microsoft.com/office/powerpoint/2010/main" val="143964465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F22178-9D08-AE83-B539-AA398A73772F}"/>
              </a:ext>
            </a:extLst>
          </p:cNvPr>
          <p:cNvSpPr>
            <a:spLocks noGrp="1"/>
          </p:cNvSpPr>
          <p:nvPr>
            <p:ph type="title"/>
          </p:nvPr>
        </p:nvSpPr>
        <p:spPr/>
        <p:txBody>
          <a:bodyPr>
            <a:normAutofit/>
          </a:bodyPr>
          <a:lstStyle/>
          <a:p>
            <a:pPr algn="ctr"/>
            <a:r>
              <a:rPr lang="en-US" altLang="en-US" sz="4800" b="1" dirty="0">
                <a:solidFill>
                  <a:srgbClr val="FFFF00"/>
                </a:solidFill>
              </a:rPr>
              <a:t>Revitalizing the 125 Participant Church</a:t>
            </a:r>
            <a:endParaRPr lang="en-US" sz="4800" dirty="0"/>
          </a:p>
        </p:txBody>
      </p:sp>
      <p:sp>
        <p:nvSpPr>
          <p:cNvPr id="3" name="Content Placeholder 2">
            <a:extLst>
              <a:ext uri="{FF2B5EF4-FFF2-40B4-BE49-F238E27FC236}">
                <a16:creationId xmlns:a16="http://schemas.microsoft.com/office/drawing/2014/main" id="{A3CF1D15-01A4-A59D-DB59-8246208D5C28}"/>
              </a:ext>
            </a:extLst>
          </p:cNvPr>
          <p:cNvSpPr>
            <a:spLocks noGrp="1"/>
          </p:cNvSpPr>
          <p:nvPr>
            <p:ph idx="1"/>
          </p:nvPr>
        </p:nvSpPr>
        <p:spPr/>
        <p:txBody>
          <a:bodyPr>
            <a:normAutofit lnSpcReduction="10000"/>
          </a:bodyPr>
          <a:lstStyle/>
          <a:p>
            <a:pPr marL="0" indent="0">
              <a:buNone/>
            </a:pPr>
            <a:r>
              <a:rPr lang="en-US" sz="3600" b="1" dirty="0">
                <a:solidFill>
                  <a:srgbClr val="FFFF00"/>
                </a:solidFill>
              </a:rPr>
              <a:t>In order for churches to break the 125 participant barrier there are some perspectives that need to be considered. The strength is the first perspective to be observed. What are the strengths, then, of a 125 participant church?  There is some generalization, but many, if not most small churches fit into the majority of these categories.</a:t>
            </a:r>
          </a:p>
          <a:p>
            <a:pPr marL="0" indent="0">
              <a:buNone/>
            </a:pPr>
            <a:endParaRPr lang="en-US" sz="3600" b="1" dirty="0">
              <a:solidFill>
                <a:srgbClr val="FFFF00"/>
              </a:solidFill>
            </a:endParaRPr>
          </a:p>
          <a:p>
            <a:pPr marL="0" indent="0">
              <a:buNone/>
            </a:pPr>
            <a:r>
              <a:rPr lang="en-US" sz="3600" b="1" dirty="0">
                <a:solidFill>
                  <a:srgbClr val="FFFF00"/>
                </a:solidFill>
              </a:rPr>
              <a:t>The Strength of …</a:t>
            </a:r>
          </a:p>
          <a:p>
            <a:pPr marL="0" indent="0">
              <a:buNone/>
            </a:pPr>
            <a:endParaRPr lang="en-US" dirty="0"/>
          </a:p>
        </p:txBody>
      </p:sp>
    </p:spTree>
    <p:extLst>
      <p:ext uri="{BB962C8B-B14F-4D97-AF65-F5344CB8AC3E}">
        <p14:creationId xmlns:p14="http://schemas.microsoft.com/office/powerpoint/2010/main" val="29851371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E058E256-A593-8233-AA9A-52ADB59C4980}"/>
              </a:ext>
            </a:extLst>
          </p:cNvPr>
          <p:cNvSpPr>
            <a:spLocks noGrp="1" noChangeArrowheads="1"/>
          </p:cNvSpPr>
          <p:nvPr>
            <p:ph type="title"/>
          </p:nvPr>
        </p:nvSpPr>
        <p:spPr/>
        <p:txBody>
          <a:bodyPr/>
          <a:lstStyle/>
          <a:p>
            <a:pPr algn="ctr"/>
            <a:r>
              <a:rPr lang="en-US" altLang="en-US" b="1" dirty="0">
                <a:solidFill>
                  <a:srgbClr val="FFFF00"/>
                </a:solidFill>
                <a:latin typeface="Tahoma" panose="020B0604030504040204" pitchFamily="34" charset="0"/>
              </a:rPr>
              <a:t>ELEVEN STRENGTHS OF CHURCHES APPROACHING 125 PARTICIPANTS</a:t>
            </a:r>
          </a:p>
        </p:txBody>
      </p:sp>
      <p:sp>
        <p:nvSpPr>
          <p:cNvPr id="15363" name="Rectangle 3">
            <a:extLst>
              <a:ext uri="{FF2B5EF4-FFF2-40B4-BE49-F238E27FC236}">
                <a16:creationId xmlns:a16="http://schemas.microsoft.com/office/drawing/2014/main" id="{D54C004E-4732-8DF4-831D-F1A5F2E58269}"/>
              </a:ext>
            </a:extLst>
          </p:cNvPr>
          <p:cNvSpPr>
            <a:spLocks noGrp="1" noChangeArrowheads="1"/>
          </p:cNvSpPr>
          <p:nvPr>
            <p:ph idx="1"/>
          </p:nvPr>
        </p:nvSpPr>
        <p:spPr>
          <a:xfrm>
            <a:off x="838200" y="2141537"/>
            <a:ext cx="10515600" cy="4351338"/>
          </a:xfrm>
        </p:spPr>
        <p:txBody>
          <a:bodyPr>
            <a:normAutofit/>
          </a:bodyPr>
          <a:lstStyle/>
          <a:p>
            <a:r>
              <a:rPr lang="en-US" altLang="en-US" sz="3600" b="1" dirty="0">
                <a:solidFill>
                  <a:srgbClr val="FFFF00"/>
                </a:solidFill>
                <a:latin typeface="Tahoma" panose="020B0604030504040204" pitchFamily="34" charset="0"/>
              </a:rPr>
              <a:t>A WELL RESPECTED PASTOR</a:t>
            </a:r>
          </a:p>
          <a:p>
            <a:r>
              <a:rPr lang="en-US" altLang="en-US" sz="3600" b="1" dirty="0">
                <a:solidFill>
                  <a:srgbClr val="FFFF00"/>
                </a:solidFill>
                <a:latin typeface="Tahoma" panose="020B0604030504040204" pitchFamily="34" charset="0"/>
              </a:rPr>
              <a:t>A WELL LOCATED FACILITY</a:t>
            </a:r>
          </a:p>
          <a:p>
            <a:r>
              <a:rPr lang="en-US" altLang="en-US" sz="3600" b="1" dirty="0">
                <a:solidFill>
                  <a:srgbClr val="FFFF00"/>
                </a:solidFill>
                <a:latin typeface="Tahoma" panose="020B0604030504040204" pitchFamily="34" charset="0"/>
              </a:rPr>
              <a:t>A STABLE &amp; CAPABLE LAY LEADERSHIP</a:t>
            </a:r>
          </a:p>
          <a:p>
            <a:r>
              <a:rPr lang="en-US" altLang="en-US" sz="3600" b="1" dirty="0">
                <a:solidFill>
                  <a:srgbClr val="FFFF00"/>
                </a:solidFill>
                <a:latin typeface="Tahoma" panose="020B0604030504040204" pitchFamily="34" charset="0"/>
              </a:rPr>
              <a:t>A PHYSICAL CAMPUS WITH EXPANDABLE ROOM</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09E22560-9DF7-99D5-2DB2-700E5C3D8180}"/>
              </a:ext>
            </a:extLst>
          </p:cNvPr>
          <p:cNvSpPr>
            <a:spLocks noGrp="1" noChangeArrowheads="1"/>
          </p:cNvSpPr>
          <p:nvPr>
            <p:ph type="title"/>
          </p:nvPr>
        </p:nvSpPr>
        <p:spPr/>
        <p:txBody>
          <a:bodyPr/>
          <a:lstStyle/>
          <a:p>
            <a:pPr algn="ctr"/>
            <a:r>
              <a:rPr lang="en-US" altLang="en-US" b="1" dirty="0">
                <a:solidFill>
                  <a:srgbClr val="FFFF00"/>
                </a:solidFill>
                <a:latin typeface="Tahoma" panose="020B0604030504040204" pitchFamily="34" charset="0"/>
              </a:rPr>
              <a:t>ELEVEN STRENGTHS OF CHURCHES APPROACHING 125 PARTICIPANTS</a:t>
            </a:r>
          </a:p>
        </p:txBody>
      </p:sp>
      <p:sp>
        <p:nvSpPr>
          <p:cNvPr id="16387" name="Rectangle 3">
            <a:extLst>
              <a:ext uri="{FF2B5EF4-FFF2-40B4-BE49-F238E27FC236}">
                <a16:creationId xmlns:a16="http://schemas.microsoft.com/office/drawing/2014/main" id="{D7084B93-DDF9-38D5-4031-7E06429E56EC}"/>
              </a:ext>
            </a:extLst>
          </p:cNvPr>
          <p:cNvSpPr>
            <a:spLocks noGrp="1" noChangeArrowheads="1"/>
          </p:cNvSpPr>
          <p:nvPr>
            <p:ph idx="1"/>
          </p:nvPr>
        </p:nvSpPr>
        <p:spPr>
          <a:xfrm>
            <a:off x="838200" y="2207941"/>
            <a:ext cx="10515600" cy="3969022"/>
          </a:xfrm>
        </p:spPr>
        <p:txBody>
          <a:bodyPr>
            <a:normAutofit/>
          </a:bodyPr>
          <a:lstStyle/>
          <a:p>
            <a:r>
              <a:rPr lang="en-US" altLang="en-US" sz="3600" b="1" dirty="0">
                <a:solidFill>
                  <a:srgbClr val="FFFF00"/>
                </a:solidFill>
                <a:latin typeface="Tahoma" panose="020B0604030504040204" pitchFamily="34" charset="0"/>
              </a:rPr>
              <a:t>A HIGH VISITOR FLOW RATIO</a:t>
            </a:r>
          </a:p>
          <a:p>
            <a:r>
              <a:rPr lang="en-US" altLang="en-US" sz="3600" b="1" dirty="0">
                <a:solidFill>
                  <a:srgbClr val="FFFF00"/>
                </a:solidFill>
                <a:latin typeface="Tahoma" panose="020B0604030504040204" pitchFamily="34" charset="0"/>
              </a:rPr>
              <a:t>A SOLID FINANCIAL PLATFORM</a:t>
            </a:r>
          </a:p>
          <a:p>
            <a:r>
              <a:rPr lang="en-US" altLang="en-US" sz="3600" b="1" dirty="0">
                <a:solidFill>
                  <a:srgbClr val="FFFF00"/>
                </a:solidFill>
                <a:latin typeface="Tahoma" panose="020B0604030504040204" pitchFamily="34" charset="0"/>
              </a:rPr>
              <a:t>A STRONG SOCIAL MIX</a:t>
            </a:r>
          </a:p>
          <a:p>
            <a:r>
              <a:rPr lang="en-US" altLang="en-US" sz="3600" b="1" dirty="0">
                <a:solidFill>
                  <a:srgbClr val="FFFF00"/>
                </a:solidFill>
                <a:latin typeface="Tahoma" panose="020B0604030504040204" pitchFamily="34" charset="0"/>
              </a:rPr>
              <a:t>AN INTACT SUNDAY SCHOOL ORGANIZATION</a:t>
            </a:r>
          </a:p>
        </p:txBody>
      </p:sp>
    </p:spTree>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779</TotalTime>
  <Words>11245</Words>
  <Application>Microsoft Macintosh PowerPoint</Application>
  <PresentationFormat>Widescreen</PresentationFormat>
  <Paragraphs>647</Paragraphs>
  <Slides>150</Slides>
  <Notes>32</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150</vt:i4>
      </vt:variant>
    </vt:vector>
  </HeadingPairs>
  <TitlesOfParts>
    <vt:vector size="161" baseType="lpstr">
      <vt:lpstr>Arial</vt:lpstr>
      <vt:lpstr>Arial Black</vt:lpstr>
      <vt:lpstr>Book Antiqua</vt:lpstr>
      <vt:lpstr>Calibri</vt:lpstr>
      <vt:lpstr>Calibri Light</vt:lpstr>
      <vt:lpstr>Calibri,Bold</vt:lpstr>
      <vt:lpstr>Garamond</vt:lpstr>
      <vt:lpstr>Roboto</vt:lpstr>
      <vt:lpstr>Tahoma</vt:lpstr>
      <vt:lpstr>1_Office Theme</vt:lpstr>
      <vt:lpstr>Clip</vt:lpstr>
      <vt:lpstr>Revitalizing the 125 Participant Church: Where Pastors and Churches Go Wrong! (Part 1 of 3 Parts)</vt:lpstr>
      <vt:lpstr>PowerPoint Presentation</vt:lpstr>
      <vt:lpstr>PowerPoint Presentation</vt:lpstr>
      <vt:lpstr>PowerPoint Presentation</vt:lpstr>
      <vt:lpstr>PowerPoint Presentation</vt:lpstr>
      <vt:lpstr>We will continue this in February as we begin a series on Revitalizing the 35, 75, 125, 200, 400, and 700 Participant Church!</vt:lpstr>
      <vt:lpstr>(Jesus) “Do you think the work of harvesting will not begin until the summer ends four months from now? Look around you! Vast fields are ripening all around us and are ready now for the harvest. The harvesters are paid good wages, and the fruit they harvest is people brought to eternal life. What joy awaits both the planter and the harvester alike"  -- John 4:35-37. </vt:lpstr>
      <vt:lpstr>The Differences Between Heritage Churches &amp; Healthy Churches</vt:lpstr>
      <vt:lpstr>The Differences Between Heritage Churches &amp; Healthy Churches</vt:lpstr>
      <vt:lpstr>The Differences Between Heritage Churches &amp; Healthy Churches</vt:lpstr>
      <vt:lpstr>The Differences Between Heritage Churches &amp; Healthy Churches</vt:lpstr>
      <vt:lpstr>The Differences Between Heritage Churches &amp; Healthy Churches</vt:lpstr>
      <vt:lpstr>Revitalizing the 125 Participant Church</vt:lpstr>
      <vt:lpstr>The 125 Participant Churches are often referred to as Tier #3 Churches! These are those who have 76 to 125 participants @ Worship </vt:lpstr>
      <vt:lpstr>The 125 Participant Churches are often referred to as Tier #3 Churches! These are those who have 76 to 125 participants @ Worship </vt:lpstr>
      <vt:lpstr>Revitalizing the 125 Participant Church</vt:lpstr>
      <vt:lpstr>Revitalizing the 125 Participant Church</vt:lpstr>
      <vt:lpstr>The 3 Phases of the 125 Participant Church Lifecycle</vt:lpstr>
      <vt:lpstr>Revitalizing the 125 Participant Church</vt:lpstr>
      <vt:lpstr>The “Why” of Churches Staying Small</vt:lpstr>
      <vt:lpstr>Changing Up the Vison of the 125 Participant Church</vt:lpstr>
      <vt:lpstr>So how can a small church grow into  a big church? </vt:lpstr>
      <vt:lpstr>Fifteen Common Barriers in the  125 Participant Church</vt:lpstr>
      <vt:lpstr>Fifteen Common Barriers in the  125 Participant Church</vt:lpstr>
      <vt:lpstr>Fifteen Common Barriers in the  125 Participant Church</vt:lpstr>
      <vt:lpstr>Fifteen Common Barriers in the  125 Participant Church</vt:lpstr>
      <vt:lpstr>Fifteen Common Barriers in the  125 Participant Church</vt:lpstr>
      <vt:lpstr>Fifteen Common Barriers in the  125 Participant Church</vt:lpstr>
      <vt:lpstr>Fifteen Common Barriers in the  125 Participant Church</vt:lpstr>
      <vt:lpstr>Where Pastors and Churches Go Wrong!</vt:lpstr>
      <vt:lpstr>Where Pastors and Churches Go Wrong!</vt:lpstr>
      <vt:lpstr>Where Pastors and Churches Go Wrong!</vt:lpstr>
      <vt:lpstr>Where Pastors and Churches Go Wrong!</vt:lpstr>
      <vt:lpstr>Where Pastors and Churches Go Wrong!</vt:lpstr>
      <vt:lpstr>Where Pastors and Churches Go Wrong!</vt:lpstr>
      <vt:lpstr>Where Pastors and Churches Go Wrong!</vt:lpstr>
      <vt:lpstr>Where Pastors and Churches Go Wrong!</vt:lpstr>
      <vt:lpstr>Where Pastors and Churches Go Wrong!</vt:lpstr>
      <vt:lpstr>Where Pastors and Churches Go Wrong!</vt:lpstr>
      <vt:lpstr>Where Pastors and Churches Go Wrong!</vt:lpstr>
      <vt:lpstr>Where Pastors and Churches Go Wrong!</vt:lpstr>
      <vt:lpstr>Where Pastors and Churches Go Wrong!</vt:lpstr>
      <vt:lpstr>Where Pastors and Churches Go Wrong!</vt:lpstr>
      <vt:lpstr>Revitalizing the 125 Participant Church: Where Pastors and Churches Go Wrong! (Part 2 of 3 Parts)</vt:lpstr>
      <vt:lpstr>Four Barriers that Hinder Growth</vt:lpstr>
      <vt:lpstr>Four Barriers that Hinder Growth</vt:lpstr>
      <vt:lpstr>1.  The Necessity of the Cross Cultural Evangelistic Church</vt:lpstr>
      <vt:lpstr>PowerPoint Presentation</vt:lpstr>
      <vt:lpstr>PowerPoint Presentation</vt:lpstr>
      <vt:lpstr>2.  Focus on Receptive Groups</vt:lpstr>
      <vt:lpstr>3.  Types of Church Growth</vt:lpstr>
      <vt:lpstr>PowerPoint Presentation</vt:lpstr>
      <vt:lpstr>4.  The Homogeneous Principle     (People Movement)</vt:lpstr>
      <vt:lpstr>Seven Ways Leaders  Influence People</vt:lpstr>
      <vt:lpstr>Ministry leadership is about influence, which can be positive or negative.  Here are seven ways ministry leaders influence people. </vt:lpstr>
      <vt:lpstr>Seven Ways Pastors Influence Laity</vt:lpstr>
      <vt:lpstr>Seven Ways Pastors Influence Laity</vt:lpstr>
      <vt:lpstr>Seven Ways Pastors Influence Laity</vt:lpstr>
      <vt:lpstr>Seven Ways Pastors Influence Laity</vt:lpstr>
      <vt:lpstr>Seven Ways Pastors Influence Laity</vt:lpstr>
      <vt:lpstr>Seven Ways Pastors Influence Laity</vt:lpstr>
      <vt:lpstr>Seven Ways Pastors Influence Laity</vt:lpstr>
      <vt:lpstr>PowerPoint Presentation</vt:lpstr>
      <vt:lpstr>PowerPoint Presentation</vt:lpstr>
      <vt:lpstr>Some Particular Personalities Found in the Gatekeepers, Matriarchs, and Patriarchs. </vt:lpstr>
      <vt:lpstr>The Gatekeepers</vt:lpstr>
      <vt:lpstr>The Gatekeepers</vt:lpstr>
      <vt:lpstr>The Patriarchs and Matriarchs</vt:lpstr>
      <vt:lpstr>The Patriarchs and Matriarchs</vt:lpstr>
      <vt:lpstr>Revitalizing the 125 Participant Church</vt:lpstr>
      <vt:lpstr>EIGHT PERSONALITIES FOUND IN ANY CHURCH</vt:lpstr>
      <vt:lpstr>THE STORYTELLER</vt:lpstr>
      <vt:lpstr>THE FIRST SERGEANT OF THE LORD</vt:lpstr>
      <vt:lpstr>THE MR. EXECUTIVE ORDER</vt:lpstr>
      <vt:lpstr>THE EARLY BIRD</vt:lpstr>
      <vt:lpstr>THE SCOREKEEPER</vt:lpstr>
      <vt:lpstr>THE SPARKPLUG</vt:lpstr>
      <vt:lpstr>THE PEACEMAKER</vt:lpstr>
      <vt:lpstr>THE BELLRINGER</vt:lpstr>
      <vt:lpstr>Revitalizing the 125 Participant Church</vt:lpstr>
      <vt:lpstr>Revitalizing the 125 Participant Church</vt:lpstr>
      <vt:lpstr>Revitalizing the 125 Participant Church</vt:lpstr>
      <vt:lpstr>Revitalizing the 125 Participant Church</vt:lpstr>
      <vt:lpstr>Revitalizing the 125 Participant Church</vt:lpstr>
      <vt:lpstr>Revitalizing the 125 Participant Church</vt:lpstr>
      <vt:lpstr>Revitalizing the 125 Participant Church</vt:lpstr>
      <vt:lpstr>Revitalizing the 125 Participant Church: Where Pastors and Churches Go Wrong! (Part 3 of 3 Parts)</vt:lpstr>
      <vt:lpstr>CAN A SMALL CHURCH</vt:lpstr>
      <vt:lpstr>Revitalizing the 125 Participant Church</vt:lpstr>
      <vt:lpstr>Revitalizing the 125 Participant Church</vt:lpstr>
      <vt:lpstr>Revitalizing the 125 Participant Church</vt:lpstr>
      <vt:lpstr>Revitalizing the 125 Participant Church</vt:lpstr>
      <vt:lpstr>Revitalizing the 125 Participant Church</vt:lpstr>
      <vt:lpstr>Revitalizing the 125 Participant Church</vt:lpstr>
      <vt:lpstr>Revitalizing the 125 Participant Church</vt:lpstr>
      <vt:lpstr>Revitalizing the 125 Participant Church</vt:lpstr>
      <vt:lpstr>Revitalizing the 125 Participant Church</vt:lpstr>
      <vt:lpstr>ELEVEN STRENGTHS OF CHURCHES APPROACHING 125 PARTICIPANTS</vt:lpstr>
      <vt:lpstr>ELEVEN STRENGTHS OF CHURCHES APPROACHING 125 PARTICIPANTS</vt:lpstr>
      <vt:lpstr>ELEVEN STRENGTHS OF CHURCHES APPROACHING 125 PARTICIPANTS</vt:lpstr>
      <vt:lpstr>OBSTACLES FOR CHURCHES APPROACHING 125 PARTICIPANTS</vt:lpstr>
      <vt:lpstr>O.B.S.T.A.C.L.E.S. ARE…</vt:lpstr>
      <vt:lpstr>SIX OBSTACLES OF CHURCHES APPROACHING 125 PARTICIPANTS</vt:lpstr>
      <vt:lpstr>SIX OBSTACLES OF CHURCHES APPROACHING 125 PARTICIPANTS</vt:lpstr>
      <vt:lpstr>Revitalizing the 125 Participant Church</vt:lpstr>
      <vt:lpstr>ISSUES TO CONFRONT AT THE 125 BARRIER</vt:lpstr>
      <vt:lpstr>Revitalizing the 125 Participant Church</vt:lpstr>
      <vt:lpstr>Revitalizing the 125 Participant Church</vt:lpstr>
      <vt:lpstr>Revitalizing the 125 Participant Church</vt:lpstr>
      <vt:lpstr>BREAKING THE 125 BARRIER REQUIRES HAVING AT LEAST FOUR ENTRANCE POINTS</vt:lpstr>
      <vt:lpstr>ENTRANCE POINTS</vt:lpstr>
      <vt:lpstr>PASTOR LEADERSHIP STYLE SHIFT  (2 Shifts Required)</vt:lpstr>
      <vt:lpstr>PASTOR LEADERSHIP STYLE SHIFT  (2 Shifts Required)</vt:lpstr>
      <vt:lpstr>ENTRANCE POINTS</vt:lpstr>
      <vt:lpstr>Revitalizing the 125 Participant Church</vt:lpstr>
      <vt:lpstr>Revitalizing the 125 Participant Church</vt:lpstr>
      <vt:lpstr>Revitalizing the 125 Participant Church</vt:lpstr>
      <vt:lpstr>Revitalizing the 125 Participant Church</vt:lpstr>
      <vt:lpstr>Revitalizing the 125 Participant Church</vt:lpstr>
      <vt:lpstr>Revitalizing the 125 Participant Church</vt:lpstr>
      <vt:lpstr>Revitalizing the 125 Participant Church</vt:lpstr>
      <vt:lpstr>TEN SPECIFIC ACTIONS</vt:lpstr>
      <vt:lpstr>Revitalizing the 125 Participant Church</vt:lpstr>
      <vt:lpstr>Revitalizing the 125 Participant Church</vt:lpstr>
      <vt:lpstr>Revitalizing the 125 Participant Church</vt:lpstr>
      <vt:lpstr>Revitalizing the 125 Participant Church</vt:lpstr>
      <vt:lpstr>Revitalizing the 125 Participant Church</vt:lpstr>
      <vt:lpstr>Revitalizing the 125 Participant Church</vt:lpstr>
      <vt:lpstr>Revitalizing the 125 Participant Church</vt:lpstr>
      <vt:lpstr>Revitalizing the 125 Participant Church</vt:lpstr>
      <vt:lpstr>Revitalizing the 125 Participant Church</vt:lpstr>
      <vt:lpstr>Revitalizing the 125 Participant Church</vt:lpstr>
      <vt:lpstr>Revitalizing the 125 Participant Church</vt:lpstr>
      <vt:lpstr>Revitalizing the 125 Participant Church</vt:lpstr>
      <vt:lpstr>Key Lessons for Revitalizing the 125  Participant Church</vt:lpstr>
      <vt:lpstr>Key Lessons for Revitalizing the 125  Participant Church</vt:lpstr>
      <vt:lpstr>Key Lessons for Revitalizing the 125  Participant Church</vt:lpstr>
      <vt:lpstr>PowerPoint Presentation</vt:lpstr>
      <vt:lpstr>Key Lessons for Revitalizing the 125  Participant Church</vt:lpstr>
      <vt:lpstr>Key Lessons for Revitalizing the 125  Participant Church</vt:lpstr>
      <vt:lpstr>Key Lessons for Revitalizing the 125  Participant Church</vt:lpstr>
      <vt:lpstr>Key Lessons for Revitalizing the 125  Participant Church</vt:lpstr>
      <vt:lpstr>Key Lessons for Revitalizing the 125  Participant Church</vt:lpstr>
      <vt:lpstr>Key Lessons for Revitalizing the 125  Participant Church</vt:lpstr>
      <vt:lpstr>PowerPoint Presentation</vt:lpstr>
      <vt:lpstr>PowerPoint Presentation</vt:lpstr>
      <vt:lpstr>PowerPoint Presentation</vt:lpstr>
      <vt:lpstr>PowerPoint Presentation</vt:lpstr>
      <vt:lpstr>Revitalizing the 125 Participant Church: Where Pastors and Churches Go Wrong! (Part 1 of 3 Parts)</vt:lpstr>
      <vt:lpstr>Revitalizing the 125 Participant Church</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Revitalizing the 125 Participant Church </dc:title>
  <dc:creator>Tom Cheyney Cheyney</dc:creator>
  <cp:lastModifiedBy>Tom Cheyney Cheyney</cp:lastModifiedBy>
  <cp:revision>117</cp:revision>
  <cp:lastPrinted>2023-06-15T14:29:59Z</cp:lastPrinted>
  <dcterms:created xsi:type="dcterms:W3CDTF">2023-03-29T15:57:42Z</dcterms:created>
  <dcterms:modified xsi:type="dcterms:W3CDTF">2023-07-24T12:42:44Z</dcterms:modified>
</cp:coreProperties>
</file>