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6"/>
  </p:notesMasterIdLst>
  <p:sldIdLst>
    <p:sldId id="604" r:id="rId2"/>
    <p:sldId id="640" r:id="rId3"/>
    <p:sldId id="641" r:id="rId4"/>
    <p:sldId id="605" r:id="rId5"/>
    <p:sldId id="639" r:id="rId6"/>
    <p:sldId id="606" r:id="rId7"/>
    <p:sldId id="594" r:id="rId8"/>
    <p:sldId id="550" r:id="rId9"/>
    <p:sldId id="549" r:id="rId10"/>
    <p:sldId id="541" r:id="rId11"/>
    <p:sldId id="542" r:id="rId12"/>
    <p:sldId id="543" r:id="rId13"/>
    <p:sldId id="544" r:id="rId14"/>
    <p:sldId id="545" r:id="rId15"/>
    <p:sldId id="546" r:id="rId16"/>
    <p:sldId id="547" r:id="rId17"/>
    <p:sldId id="548" r:id="rId18"/>
    <p:sldId id="566" r:id="rId19"/>
    <p:sldId id="570" r:id="rId20"/>
    <p:sldId id="571" r:id="rId21"/>
    <p:sldId id="593" r:id="rId22"/>
    <p:sldId id="568" r:id="rId23"/>
    <p:sldId id="569" r:id="rId24"/>
    <p:sldId id="567" r:id="rId25"/>
    <p:sldId id="573" r:id="rId26"/>
    <p:sldId id="575" r:id="rId27"/>
    <p:sldId id="574" r:id="rId28"/>
    <p:sldId id="576" r:id="rId29"/>
    <p:sldId id="577" r:id="rId30"/>
    <p:sldId id="578" r:id="rId31"/>
    <p:sldId id="587" r:id="rId32"/>
    <p:sldId id="588" r:id="rId33"/>
    <p:sldId id="589" r:id="rId34"/>
    <p:sldId id="590" r:id="rId35"/>
    <p:sldId id="592" r:id="rId36"/>
    <p:sldId id="523" r:id="rId37"/>
    <p:sldId id="526" r:id="rId38"/>
    <p:sldId id="614" r:id="rId39"/>
    <p:sldId id="616" r:id="rId40"/>
    <p:sldId id="615" r:id="rId41"/>
    <p:sldId id="613" r:id="rId42"/>
    <p:sldId id="617" r:id="rId43"/>
    <p:sldId id="619" r:id="rId44"/>
    <p:sldId id="618" r:id="rId45"/>
    <p:sldId id="610" r:id="rId46"/>
    <p:sldId id="620" r:id="rId47"/>
    <p:sldId id="621" r:id="rId48"/>
    <p:sldId id="611" r:id="rId49"/>
    <p:sldId id="622" r:id="rId50"/>
    <p:sldId id="623" r:id="rId51"/>
    <p:sldId id="624" r:id="rId52"/>
    <p:sldId id="626" r:id="rId53"/>
    <p:sldId id="627" r:id="rId54"/>
    <p:sldId id="628" r:id="rId55"/>
    <p:sldId id="629" r:id="rId56"/>
    <p:sldId id="631" r:id="rId57"/>
    <p:sldId id="630" r:id="rId58"/>
    <p:sldId id="625" r:id="rId59"/>
    <p:sldId id="608" r:id="rId60"/>
    <p:sldId id="256" r:id="rId61"/>
    <p:sldId id="286" r:id="rId62"/>
    <p:sldId id="272" r:id="rId63"/>
    <p:sldId id="257" r:id="rId64"/>
    <p:sldId id="264" r:id="rId65"/>
    <p:sldId id="294" r:id="rId66"/>
    <p:sldId id="632" r:id="rId67"/>
    <p:sldId id="271" r:id="rId68"/>
    <p:sldId id="280" r:id="rId69"/>
    <p:sldId id="297" r:id="rId70"/>
    <p:sldId id="296" r:id="rId71"/>
    <p:sldId id="633" r:id="rId72"/>
    <p:sldId id="273" r:id="rId73"/>
    <p:sldId id="282" r:id="rId74"/>
    <p:sldId id="283" r:id="rId75"/>
    <p:sldId id="302" r:id="rId76"/>
    <p:sldId id="634" r:id="rId77"/>
    <p:sldId id="290" r:id="rId78"/>
    <p:sldId id="291" r:id="rId79"/>
    <p:sldId id="274" r:id="rId80"/>
    <p:sldId id="284" r:id="rId81"/>
    <p:sldId id="303" r:id="rId82"/>
    <p:sldId id="304" r:id="rId83"/>
    <p:sldId id="635" r:id="rId84"/>
    <p:sldId id="305" r:id="rId85"/>
    <p:sldId id="275" r:id="rId86"/>
    <p:sldId id="285" r:id="rId87"/>
    <p:sldId id="636" r:id="rId88"/>
    <p:sldId id="276" r:id="rId89"/>
    <p:sldId id="281" r:id="rId90"/>
    <p:sldId id="298" r:id="rId91"/>
    <p:sldId id="300" r:id="rId92"/>
    <p:sldId id="301" r:id="rId93"/>
    <p:sldId id="299" r:id="rId94"/>
    <p:sldId id="637" r:id="rId95"/>
    <p:sldId id="277" r:id="rId96"/>
    <p:sldId id="279" r:id="rId97"/>
    <p:sldId id="295" r:id="rId98"/>
    <p:sldId id="293" r:id="rId99"/>
    <p:sldId id="307" r:id="rId100"/>
    <p:sldId id="306" r:id="rId101"/>
    <p:sldId id="287" r:id="rId102"/>
    <p:sldId id="642" r:id="rId103"/>
    <p:sldId id="643" r:id="rId104"/>
    <p:sldId id="644" r:id="rId10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300"/>
    <a:srgbClr val="942093"/>
    <a:srgbClr val="9437FF"/>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09"/>
    <p:restoredTop sz="93300"/>
  </p:normalViewPr>
  <p:slideViewPr>
    <p:cSldViewPr snapToGrid="0">
      <p:cViewPr varScale="1">
        <p:scale>
          <a:sx n="91" d="100"/>
          <a:sy n="91" d="100"/>
        </p:scale>
        <p:origin x="192" y="600"/>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B6EDFD-BCF9-B64F-BD91-5E14BEED9FF2}" type="datetimeFigureOut">
              <a:rPr lang="en-US" smtClean="0"/>
              <a:t>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8334C7-F4F0-FD47-8C99-938910040A29}" type="slidenum">
              <a:rPr lang="en-US" smtClean="0"/>
              <a:t>‹#›</a:t>
            </a:fld>
            <a:endParaRPr lang="en-US"/>
          </a:p>
        </p:txBody>
      </p:sp>
    </p:spTree>
    <p:extLst>
      <p:ext uri="{BB962C8B-B14F-4D97-AF65-F5344CB8AC3E}">
        <p14:creationId xmlns:p14="http://schemas.microsoft.com/office/powerpoint/2010/main" val="1983579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64A22-50D1-197D-7679-23A20361A4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0D10F3-7E3C-5789-D097-C04A1ED37F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E399DB-A618-1177-1FAE-6BA7861582AF}"/>
              </a:ext>
            </a:extLst>
          </p:cNvPr>
          <p:cNvSpPr>
            <a:spLocks noGrp="1"/>
          </p:cNvSpPr>
          <p:nvPr>
            <p:ph type="dt" sz="half" idx="10"/>
          </p:nvPr>
        </p:nvSpPr>
        <p:spPr/>
        <p:txBody>
          <a:bodyPr/>
          <a:lstStyle/>
          <a:p>
            <a:fld id="{A51995EF-A245-4D4C-922C-7AA2C51CEF0B}" type="datetimeFigureOut">
              <a:rPr lang="en-US" smtClean="0"/>
              <a:t>4/20/23</a:t>
            </a:fld>
            <a:endParaRPr lang="en-US"/>
          </a:p>
        </p:txBody>
      </p:sp>
      <p:sp>
        <p:nvSpPr>
          <p:cNvPr id="5" name="Footer Placeholder 4">
            <a:extLst>
              <a:ext uri="{FF2B5EF4-FFF2-40B4-BE49-F238E27FC236}">
                <a16:creationId xmlns:a16="http://schemas.microsoft.com/office/drawing/2014/main" id="{6D28ADAD-F0E9-B5E0-4C4C-94011EA6BF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BE591A-B44F-3C81-9D53-7171CBD2BDA6}"/>
              </a:ext>
            </a:extLst>
          </p:cNvPr>
          <p:cNvSpPr>
            <a:spLocks noGrp="1"/>
          </p:cNvSpPr>
          <p:nvPr>
            <p:ph type="sldNum" sz="quarter" idx="12"/>
          </p:nvPr>
        </p:nvSpPr>
        <p:spPr/>
        <p:txBody>
          <a:bodyPr/>
          <a:lstStyle/>
          <a:p>
            <a:fld id="{D5750523-04CE-FE4C-9929-E8862FF1DA01}" type="slidenum">
              <a:rPr lang="en-US" smtClean="0"/>
              <a:t>‹#›</a:t>
            </a:fld>
            <a:endParaRPr lang="en-US"/>
          </a:p>
        </p:txBody>
      </p:sp>
    </p:spTree>
    <p:extLst>
      <p:ext uri="{BB962C8B-B14F-4D97-AF65-F5344CB8AC3E}">
        <p14:creationId xmlns:p14="http://schemas.microsoft.com/office/powerpoint/2010/main" val="4012218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ED517-0D16-3743-8E5B-21F2AA8D26D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53BEB8-C0D5-A0AF-4C42-4204DA78D4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879095-A7CF-190C-7D4E-C0AAE5DDB2C6}"/>
              </a:ext>
            </a:extLst>
          </p:cNvPr>
          <p:cNvSpPr>
            <a:spLocks noGrp="1"/>
          </p:cNvSpPr>
          <p:nvPr>
            <p:ph type="dt" sz="half" idx="10"/>
          </p:nvPr>
        </p:nvSpPr>
        <p:spPr/>
        <p:txBody>
          <a:bodyPr/>
          <a:lstStyle/>
          <a:p>
            <a:fld id="{A51995EF-A245-4D4C-922C-7AA2C51CEF0B}" type="datetimeFigureOut">
              <a:rPr lang="en-US" smtClean="0"/>
              <a:t>4/20/23</a:t>
            </a:fld>
            <a:endParaRPr lang="en-US"/>
          </a:p>
        </p:txBody>
      </p:sp>
      <p:sp>
        <p:nvSpPr>
          <p:cNvPr id="5" name="Footer Placeholder 4">
            <a:extLst>
              <a:ext uri="{FF2B5EF4-FFF2-40B4-BE49-F238E27FC236}">
                <a16:creationId xmlns:a16="http://schemas.microsoft.com/office/drawing/2014/main" id="{FB731A08-159E-80BD-19F8-26026B368C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83103C-D9AF-9484-C142-71554ABB191F}"/>
              </a:ext>
            </a:extLst>
          </p:cNvPr>
          <p:cNvSpPr>
            <a:spLocks noGrp="1"/>
          </p:cNvSpPr>
          <p:nvPr>
            <p:ph type="sldNum" sz="quarter" idx="12"/>
          </p:nvPr>
        </p:nvSpPr>
        <p:spPr/>
        <p:txBody>
          <a:bodyPr/>
          <a:lstStyle/>
          <a:p>
            <a:fld id="{D5750523-04CE-FE4C-9929-E8862FF1DA01}" type="slidenum">
              <a:rPr lang="en-US" smtClean="0"/>
              <a:t>‹#›</a:t>
            </a:fld>
            <a:endParaRPr lang="en-US"/>
          </a:p>
        </p:txBody>
      </p:sp>
    </p:spTree>
    <p:extLst>
      <p:ext uri="{BB962C8B-B14F-4D97-AF65-F5344CB8AC3E}">
        <p14:creationId xmlns:p14="http://schemas.microsoft.com/office/powerpoint/2010/main" val="657512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5D1E6A-FE60-0992-4658-E5D0283C76C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330652-EB36-A0FA-637C-7BAC142F74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D6C4A3-0CC7-6941-A417-25D5E0E3645C}"/>
              </a:ext>
            </a:extLst>
          </p:cNvPr>
          <p:cNvSpPr>
            <a:spLocks noGrp="1"/>
          </p:cNvSpPr>
          <p:nvPr>
            <p:ph type="dt" sz="half" idx="10"/>
          </p:nvPr>
        </p:nvSpPr>
        <p:spPr/>
        <p:txBody>
          <a:bodyPr/>
          <a:lstStyle/>
          <a:p>
            <a:fld id="{A51995EF-A245-4D4C-922C-7AA2C51CEF0B}" type="datetimeFigureOut">
              <a:rPr lang="en-US" smtClean="0"/>
              <a:t>4/20/23</a:t>
            </a:fld>
            <a:endParaRPr lang="en-US"/>
          </a:p>
        </p:txBody>
      </p:sp>
      <p:sp>
        <p:nvSpPr>
          <p:cNvPr id="5" name="Footer Placeholder 4">
            <a:extLst>
              <a:ext uri="{FF2B5EF4-FFF2-40B4-BE49-F238E27FC236}">
                <a16:creationId xmlns:a16="http://schemas.microsoft.com/office/drawing/2014/main" id="{16FF19B1-9F4C-2465-7372-0CED80834D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67C41D-33B6-C0BC-6C9F-A03ED9C8EF67}"/>
              </a:ext>
            </a:extLst>
          </p:cNvPr>
          <p:cNvSpPr>
            <a:spLocks noGrp="1"/>
          </p:cNvSpPr>
          <p:nvPr>
            <p:ph type="sldNum" sz="quarter" idx="12"/>
          </p:nvPr>
        </p:nvSpPr>
        <p:spPr/>
        <p:txBody>
          <a:bodyPr/>
          <a:lstStyle/>
          <a:p>
            <a:fld id="{D5750523-04CE-FE4C-9929-E8862FF1DA01}" type="slidenum">
              <a:rPr lang="en-US" smtClean="0"/>
              <a:t>‹#›</a:t>
            </a:fld>
            <a:endParaRPr lang="en-US"/>
          </a:p>
        </p:txBody>
      </p:sp>
    </p:spTree>
    <p:extLst>
      <p:ext uri="{BB962C8B-B14F-4D97-AF65-F5344CB8AC3E}">
        <p14:creationId xmlns:p14="http://schemas.microsoft.com/office/powerpoint/2010/main" val="3138018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067FF-BA00-DB58-92CF-28C44DA78E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E2961D-75A7-0A84-D4A7-498A049A0D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5A4983-25E8-E59B-3F8F-590B0F80EA0C}"/>
              </a:ext>
            </a:extLst>
          </p:cNvPr>
          <p:cNvSpPr>
            <a:spLocks noGrp="1"/>
          </p:cNvSpPr>
          <p:nvPr>
            <p:ph type="dt" sz="half" idx="10"/>
          </p:nvPr>
        </p:nvSpPr>
        <p:spPr/>
        <p:txBody>
          <a:bodyPr/>
          <a:lstStyle/>
          <a:p>
            <a:fld id="{A51995EF-A245-4D4C-922C-7AA2C51CEF0B}" type="datetimeFigureOut">
              <a:rPr lang="en-US" smtClean="0"/>
              <a:t>4/20/23</a:t>
            </a:fld>
            <a:endParaRPr lang="en-US"/>
          </a:p>
        </p:txBody>
      </p:sp>
      <p:sp>
        <p:nvSpPr>
          <p:cNvPr id="5" name="Footer Placeholder 4">
            <a:extLst>
              <a:ext uri="{FF2B5EF4-FFF2-40B4-BE49-F238E27FC236}">
                <a16:creationId xmlns:a16="http://schemas.microsoft.com/office/drawing/2014/main" id="{46D360AD-69DF-C41A-422C-93F6661328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068EE3-41C4-A590-D0F5-A559514233B5}"/>
              </a:ext>
            </a:extLst>
          </p:cNvPr>
          <p:cNvSpPr>
            <a:spLocks noGrp="1"/>
          </p:cNvSpPr>
          <p:nvPr>
            <p:ph type="sldNum" sz="quarter" idx="12"/>
          </p:nvPr>
        </p:nvSpPr>
        <p:spPr/>
        <p:txBody>
          <a:bodyPr/>
          <a:lstStyle/>
          <a:p>
            <a:fld id="{D5750523-04CE-FE4C-9929-E8862FF1DA01}" type="slidenum">
              <a:rPr lang="en-US" smtClean="0"/>
              <a:t>‹#›</a:t>
            </a:fld>
            <a:endParaRPr lang="en-US"/>
          </a:p>
        </p:txBody>
      </p:sp>
    </p:spTree>
    <p:extLst>
      <p:ext uri="{BB962C8B-B14F-4D97-AF65-F5344CB8AC3E}">
        <p14:creationId xmlns:p14="http://schemas.microsoft.com/office/powerpoint/2010/main" val="3358688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EAE42-CBB4-DDF3-4D1D-C2547FE3D89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122B46-32AE-7471-1939-3D4DF7F935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069410-F12C-B39E-B6D1-85C8281981CF}"/>
              </a:ext>
            </a:extLst>
          </p:cNvPr>
          <p:cNvSpPr>
            <a:spLocks noGrp="1"/>
          </p:cNvSpPr>
          <p:nvPr>
            <p:ph type="dt" sz="half" idx="10"/>
          </p:nvPr>
        </p:nvSpPr>
        <p:spPr/>
        <p:txBody>
          <a:bodyPr/>
          <a:lstStyle/>
          <a:p>
            <a:fld id="{A51995EF-A245-4D4C-922C-7AA2C51CEF0B}" type="datetimeFigureOut">
              <a:rPr lang="en-US" smtClean="0"/>
              <a:t>4/20/23</a:t>
            </a:fld>
            <a:endParaRPr lang="en-US"/>
          </a:p>
        </p:txBody>
      </p:sp>
      <p:sp>
        <p:nvSpPr>
          <p:cNvPr id="5" name="Footer Placeholder 4">
            <a:extLst>
              <a:ext uri="{FF2B5EF4-FFF2-40B4-BE49-F238E27FC236}">
                <a16:creationId xmlns:a16="http://schemas.microsoft.com/office/drawing/2014/main" id="{6223E32E-739A-069A-1D68-DA1DCCA79E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B3D10D-505A-7477-01C4-1430B9679289}"/>
              </a:ext>
            </a:extLst>
          </p:cNvPr>
          <p:cNvSpPr>
            <a:spLocks noGrp="1"/>
          </p:cNvSpPr>
          <p:nvPr>
            <p:ph type="sldNum" sz="quarter" idx="12"/>
          </p:nvPr>
        </p:nvSpPr>
        <p:spPr/>
        <p:txBody>
          <a:bodyPr/>
          <a:lstStyle/>
          <a:p>
            <a:fld id="{D5750523-04CE-FE4C-9929-E8862FF1DA01}" type="slidenum">
              <a:rPr lang="en-US" smtClean="0"/>
              <a:t>‹#›</a:t>
            </a:fld>
            <a:endParaRPr lang="en-US"/>
          </a:p>
        </p:txBody>
      </p:sp>
    </p:spTree>
    <p:extLst>
      <p:ext uri="{BB962C8B-B14F-4D97-AF65-F5344CB8AC3E}">
        <p14:creationId xmlns:p14="http://schemas.microsoft.com/office/powerpoint/2010/main" val="1100552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254C6-42E9-4CA9-7F53-8FE8C447BF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B2BE30-F556-4FFD-3485-3CFD3EE8EC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8C28E6-07AE-7733-D5BA-BE86558804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1E264F7-28A4-E497-8242-F2C0B96F4466}"/>
              </a:ext>
            </a:extLst>
          </p:cNvPr>
          <p:cNvSpPr>
            <a:spLocks noGrp="1"/>
          </p:cNvSpPr>
          <p:nvPr>
            <p:ph type="dt" sz="half" idx="10"/>
          </p:nvPr>
        </p:nvSpPr>
        <p:spPr/>
        <p:txBody>
          <a:bodyPr/>
          <a:lstStyle/>
          <a:p>
            <a:fld id="{A51995EF-A245-4D4C-922C-7AA2C51CEF0B}" type="datetimeFigureOut">
              <a:rPr lang="en-US" smtClean="0"/>
              <a:t>4/20/23</a:t>
            </a:fld>
            <a:endParaRPr lang="en-US"/>
          </a:p>
        </p:txBody>
      </p:sp>
      <p:sp>
        <p:nvSpPr>
          <p:cNvPr id="6" name="Footer Placeholder 5">
            <a:extLst>
              <a:ext uri="{FF2B5EF4-FFF2-40B4-BE49-F238E27FC236}">
                <a16:creationId xmlns:a16="http://schemas.microsoft.com/office/drawing/2014/main" id="{0C7525AA-9F62-CC08-1C84-A0C5EF167E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0939E4-D8C4-ABA6-8070-3063A6464A3B}"/>
              </a:ext>
            </a:extLst>
          </p:cNvPr>
          <p:cNvSpPr>
            <a:spLocks noGrp="1"/>
          </p:cNvSpPr>
          <p:nvPr>
            <p:ph type="sldNum" sz="quarter" idx="12"/>
          </p:nvPr>
        </p:nvSpPr>
        <p:spPr/>
        <p:txBody>
          <a:bodyPr/>
          <a:lstStyle/>
          <a:p>
            <a:fld id="{D5750523-04CE-FE4C-9929-E8862FF1DA01}" type="slidenum">
              <a:rPr lang="en-US" smtClean="0"/>
              <a:t>‹#›</a:t>
            </a:fld>
            <a:endParaRPr lang="en-US"/>
          </a:p>
        </p:txBody>
      </p:sp>
    </p:spTree>
    <p:extLst>
      <p:ext uri="{BB962C8B-B14F-4D97-AF65-F5344CB8AC3E}">
        <p14:creationId xmlns:p14="http://schemas.microsoft.com/office/powerpoint/2010/main" val="2576467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229D5-E3BB-3864-32CF-E12406DB499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7F355B1-00F8-618F-0036-FA37DE7382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46EB3C-054F-2E76-226F-8AA5524C01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196B11-FEC1-B677-D808-008F77A96C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9A6787-4D79-05EB-73B6-69D67724934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154FFA-E00B-9AE3-0381-77988FC1F658}"/>
              </a:ext>
            </a:extLst>
          </p:cNvPr>
          <p:cNvSpPr>
            <a:spLocks noGrp="1"/>
          </p:cNvSpPr>
          <p:nvPr>
            <p:ph type="dt" sz="half" idx="10"/>
          </p:nvPr>
        </p:nvSpPr>
        <p:spPr/>
        <p:txBody>
          <a:bodyPr/>
          <a:lstStyle/>
          <a:p>
            <a:fld id="{A51995EF-A245-4D4C-922C-7AA2C51CEF0B}" type="datetimeFigureOut">
              <a:rPr lang="en-US" smtClean="0"/>
              <a:t>4/20/23</a:t>
            </a:fld>
            <a:endParaRPr lang="en-US"/>
          </a:p>
        </p:txBody>
      </p:sp>
      <p:sp>
        <p:nvSpPr>
          <p:cNvPr id="8" name="Footer Placeholder 7">
            <a:extLst>
              <a:ext uri="{FF2B5EF4-FFF2-40B4-BE49-F238E27FC236}">
                <a16:creationId xmlns:a16="http://schemas.microsoft.com/office/drawing/2014/main" id="{AE3D7DED-D234-F63F-70B6-5F973F0F0E4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90CE064-D645-1ED0-75F8-1E39A36F44C9}"/>
              </a:ext>
            </a:extLst>
          </p:cNvPr>
          <p:cNvSpPr>
            <a:spLocks noGrp="1"/>
          </p:cNvSpPr>
          <p:nvPr>
            <p:ph type="sldNum" sz="quarter" idx="12"/>
          </p:nvPr>
        </p:nvSpPr>
        <p:spPr/>
        <p:txBody>
          <a:bodyPr/>
          <a:lstStyle/>
          <a:p>
            <a:fld id="{D5750523-04CE-FE4C-9929-E8862FF1DA01}" type="slidenum">
              <a:rPr lang="en-US" smtClean="0"/>
              <a:t>‹#›</a:t>
            </a:fld>
            <a:endParaRPr lang="en-US"/>
          </a:p>
        </p:txBody>
      </p:sp>
    </p:spTree>
    <p:extLst>
      <p:ext uri="{BB962C8B-B14F-4D97-AF65-F5344CB8AC3E}">
        <p14:creationId xmlns:p14="http://schemas.microsoft.com/office/powerpoint/2010/main" val="2093679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ECCA2-6F13-CC1E-94E7-ADE5CAD530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BF60186-E5A5-CB8D-471C-3B205B11610C}"/>
              </a:ext>
            </a:extLst>
          </p:cNvPr>
          <p:cNvSpPr>
            <a:spLocks noGrp="1"/>
          </p:cNvSpPr>
          <p:nvPr>
            <p:ph type="dt" sz="half" idx="10"/>
          </p:nvPr>
        </p:nvSpPr>
        <p:spPr/>
        <p:txBody>
          <a:bodyPr/>
          <a:lstStyle/>
          <a:p>
            <a:fld id="{A51995EF-A245-4D4C-922C-7AA2C51CEF0B}" type="datetimeFigureOut">
              <a:rPr lang="en-US" smtClean="0"/>
              <a:t>4/20/23</a:t>
            </a:fld>
            <a:endParaRPr lang="en-US"/>
          </a:p>
        </p:txBody>
      </p:sp>
      <p:sp>
        <p:nvSpPr>
          <p:cNvPr id="4" name="Footer Placeholder 3">
            <a:extLst>
              <a:ext uri="{FF2B5EF4-FFF2-40B4-BE49-F238E27FC236}">
                <a16:creationId xmlns:a16="http://schemas.microsoft.com/office/drawing/2014/main" id="{24A68317-997B-E938-BBDE-3D1CCEF342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D36FC9F-2D1F-4A5B-3DC4-ED5035F544B6}"/>
              </a:ext>
            </a:extLst>
          </p:cNvPr>
          <p:cNvSpPr>
            <a:spLocks noGrp="1"/>
          </p:cNvSpPr>
          <p:nvPr>
            <p:ph type="sldNum" sz="quarter" idx="12"/>
          </p:nvPr>
        </p:nvSpPr>
        <p:spPr/>
        <p:txBody>
          <a:bodyPr/>
          <a:lstStyle/>
          <a:p>
            <a:fld id="{D5750523-04CE-FE4C-9929-E8862FF1DA01}" type="slidenum">
              <a:rPr lang="en-US" smtClean="0"/>
              <a:t>‹#›</a:t>
            </a:fld>
            <a:endParaRPr lang="en-US"/>
          </a:p>
        </p:txBody>
      </p:sp>
    </p:spTree>
    <p:extLst>
      <p:ext uri="{BB962C8B-B14F-4D97-AF65-F5344CB8AC3E}">
        <p14:creationId xmlns:p14="http://schemas.microsoft.com/office/powerpoint/2010/main" val="3280676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EEDD05-F3FB-3D0A-019B-69092B321786}"/>
              </a:ext>
            </a:extLst>
          </p:cNvPr>
          <p:cNvSpPr>
            <a:spLocks noGrp="1"/>
          </p:cNvSpPr>
          <p:nvPr>
            <p:ph type="dt" sz="half" idx="10"/>
          </p:nvPr>
        </p:nvSpPr>
        <p:spPr/>
        <p:txBody>
          <a:bodyPr/>
          <a:lstStyle/>
          <a:p>
            <a:fld id="{A51995EF-A245-4D4C-922C-7AA2C51CEF0B}" type="datetimeFigureOut">
              <a:rPr lang="en-US" smtClean="0"/>
              <a:t>4/20/23</a:t>
            </a:fld>
            <a:endParaRPr lang="en-US"/>
          </a:p>
        </p:txBody>
      </p:sp>
      <p:sp>
        <p:nvSpPr>
          <p:cNvPr id="3" name="Footer Placeholder 2">
            <a:extLst>
              <a:ext uri="{FF2B5EF4-FFF2-40B4-BE49-F238E27FC236}">
                <a16:creationId xmlns:a16="http://schemas.microsoft.com/office/drawing/2014/main" id="{88F2641D-FD9B-39D9-1759-7A6AA2CAF1F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C56A76A-4D42-8C94-E705-7701803F5549}"/>
              </a:ext>
            </a:extLst>
          </p:cNvPr>
          <p:cNvSpPr>
            <a:spLocks noGrp="1"/>
          </p:cNvSpPr>
          <p:nvPr>
            <p:ph type="sldNum" sz="quarter" idx="12"/>
          </p:nvPr>
        </p:nvSpPr>
        <p:spPr/>
        <p:txBody>
          <a:bodyPr/>
          <a:lstStyle/>
          <a:p>
            <a:fld id="{D5750523-04CE-FE4C-9929-E8862FF1DA01}" type="slidenum">
              <a:rPr lang="en-US" smtClean="0"/>
              <a:t>‹#›</a:t>
            </a:fld>
            <a:endParaRPr lang="en-US"/>
          </a:p>
        </p:txBody>
      </p:sp>
    </p:spTree>
    <p:extLst>
      <p:ext uri="{BB962C8B-B14F-4D97-AF65-F5344CB8AC3E}">
        <p14:creationId xmlns:p14="http://schemas.microsoft.com/office/powerpoint/2010/main" val="50920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BCF75-9069-D165-CFF7-0F244CC6E0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1D2067-58BC-1317-F712-03D168B514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271002-E4FE-A306-BFBC-66408D87D6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AA6D28-C60C-3A82-9037-AA980E0C7AC3}"/>
              </a:ext>
            </a:extLst>
          </p:cNvPr>
          <p:cNvSpPr>
            <a:spLocks noGrp="1"/>
          </p:cNvSpPr>
          <p:nvPr>
            <p:ph type="dt" sz="half" idx="10"/>
          </p:nvPr>
        </p:nvSpPr>
        <p:spPr/>
        <p:txBody>
          <a:bodyPr/>
          <a:lstStyle/>
          <a:p>
            <a:fld id="{A51995EF-A245-4D4C-922C-7AA2C51CEF0B}" type="datetimeFigureOut">
              <a:rPr lang="en-US" smtClean="0"/>
              <a:t>4/20/23</a:t>
            </a:fld>
            <a:endParaRPr lang="en-US"/>
          </a:p>
        </p:txBody>
      </p:sp>
      <p:sp>
        <p:nvSpPr>
          <p:cNvPr id="6" name="Footer Placeholder 5">
            <a:extLst>
              <a:ext uri="{FF2B5EF4-FFF2-40B4-BE49-F238E27FC236}">
                <a16:creationId xmlns:a16="http://schemas.microsoft.com/office/drawing/2014/main" id="{BFA12918-F934-2E0C-3FEE-A002B26F2E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7783D8-D1F8-8D9F-9FB9-AF51BBD1AC9B}"/>
              </a:ext>
            </a:extLst>
          </p:cNvPr>
          <p:cNvSpPr>
            <a:spLocks noGrp="1"/>
          </p:cNvSpPr>
          <p:nvPr>
            <p:ph type="sldNum" sz="quarter" idx="12"/>
          </p:nvPr>
        </p:nvSpPr>
        <p:spPr/>
        <p:txBody>
          <a:bodyPr/>
          <a:lstStyle/>
          <a:p>
            <a:fld id="{D5750523-04CE-FE4C-9929-E8862FF1DA01}" type="slidenum">
              <a:rPr lang="en-US" smtClean="0"/>
              <a:t>‹#›</a:t>
            </a:fld>
            <a:endParaRPr lang="en-US"/>
          </a:p>
        </p:txBody>
      </p:sp>
    </p:spTree>
    <p:extLst>
      <p:ext uri="{BB962C8B-B14F-4D97-AF65-F5344CB8AC3E}">
        <p14:creationId xmlns:p14="http://schemas.microsoft.com/office/powerpoint/2010/main" val="1259216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2CFE5-228E-AA7A-6012-B18C8E2E03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8D5542-08F7-EF89-A5B4-116F96C672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6CF129-BAEC-8B62-4235-67B30EDD53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668B3D-BF7B-2269-1FBD-77B8D1CA3A92}"/>
              </a:ext>
            </a:extLst>
          </p:cNvPr>
          <p:cNvSpPr>
            <a:spLocks noGrp="1"/>
          </p:cNvSpPr>
          <p:nvPr>
            <p:ph type="dt" sz="half" idx="10"/>
          </p:nvPr>
        </p:nvSpPr>
        <p:spPr/>
        <p:txBody>
          <a:bodyPr/>
          <a:lstStyle/>
          <a:p>
            <a:fld id="{A51995EF-A245-4D4C-922C-7AA2C51CEF0B}" type="datetimeFigureOut">
              <a:rPr lang="en-US" smtClean="0"/>
              <a:t>4/20/23</a:t>
            </a:fld>
            <a:endParaRPr lang="en-US"/>
          </a:p>
        </p:txBody>
      </p:sp>
      <p:sp>
        <p:nvSpPr>
          <p:cNvPr id="6" name="Footer Placeholder 5">
            <a:extLst>
              <a:ext uri="{FF2B5EF4-FFF2-40B4-BE49-F238E27FC236}">
                <a16:creationId xmlns:a16="http://schemas.microsoft.com/office/drawing/2014/main" id="{63423E92-6967-B2E1-5A18-BD122ED8C4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4A82C2-44CA-6187-1C5F-C153ADD7F8D8}"/>
              </a:ext>
            </a:extLst>
          </p:cNvPr>
          <p:cNvSpPr>
            <a:spLocks noGrp="1"/>
          </p:cNvSpPr>
          <p:nvPr>
            <p:ph type="sldNum" sz="quarter" idx="12"/>
          </p:nvPr>
        </p:nvSpPr>
        <p:spPr/>
        <p:txBody>
          <a:bodyPr/>
          <a:lstStyle/>
          <a:p>
            <a:fld id="{D5750523-04CE-FE4C-9929-E8862FF1DA01}" type="slidenum">
              <a:rPr lang="en-US" smtClean="0"/>
              <a:t>‹#›</a:t>
            </a:fld>
            <a:endParaRPr lang="en-US"/>
          </a:p>
        </p:txBody>
      </p:sp>
    </p:spTree>
    <p:extLst>
      <p:ext uri="{BB962C8B-B14F-4D97-AF65-F5344CB8AC3E}">
        <p14:creationId xmlns:p14="http://schemas.microsoft.com/office/powerpoint/2010/main" val="3637197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3000">
              <a:srgbClr val="7030A0"/>
            </a:gs>
            <a:gs pos="91000">
              <a:srgbClr val="942093"/>
            </a:gs>
            <a:gs pos="86000">
              <a:srgbClr val="9437FF"/>
            </a:gs>
            <a:gs pos="94000">
              <a:srgbClr val="FF93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AEFA0F-3039-268B-DF86-38364C7467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3032A45-115E-E1E9-E9BE-E6CA51D8D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724688-7152-404E-4176-6A6F6810C0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1995EF-A245-4D4C-922C-7AA2C51CEF0B}" type="datetimeFigureOut">
              <a:rPr lang="en-US" smtClean="0"/>
              <a:t>4/20/23</a:t>
            </a:fld>
            <a:endParaRPr lang="en-US"/>
          </a:p>
        </p:txBody>
      </p:sp>
      <p:sp>
        <p:nvSpPr>
          <p:cNvPr id="5" name="Footer Placeholder 4">
            <a:extLst>
              <a:ext uri="{FF2B5EF4-FFF2-40B4-BE49-F238E27FC236}">
                <a16:creationId xmlns:a16="http://schemas.microsoft.com/office/drawing/2014/main" id="{77794BE8-A4FE-CBF8-F137-2ED854F869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148DC7-102D-D7F8-35B4-862912BE46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50523-04CE-FE4C-9929-E8862FF1DA01}" type="slidenum">
              <a:rPr lang="en-US" smtClean="0"/>
              <a:t>‹#›</a:t>
            </a:fld>
            <a:endParaRPr lang="en-US"/>
          </a:p>
        </p:txBody>
      </p:sp>
    </p:spTree>
    <p:extLst>
      <p:ext uri="{BB962C8B-B14F-4D97-AF65-F5344CB8AC3E}">
        <p14:creationId xmlns:p14="http://schemas.microsoft.com/office/powerpoint/2010/main" val="16912603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103.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jpeg"/><Relationship Id="rId3" Type="http://schemas.openxmlformats.org/officeDocument/2006/relationships/image" Target="../media/image15.jpeg"/><Relationship Id="rId7" Type="http://schemas.openxmlformats.org/officeDocument/2006/relationships/image" Target="../media/image19.png"/><Relationship Id="rId12" Type="http://schemas.openxmlformats.org/officeDocument/2006/relationships/image" Target="../media/image24.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jpeg"/><Relationship Id="rId5" Type="http://schemas.openxmlformats.org/officeDocument/2006/relationships/image" Target="../media/image17.jpeg"/><Relationship Id="rId10" Type="http://schemas.openxmlformats.org/officeDocument/2006/relationships/image" Target="../media/image22.png"/><Relationship Id="rId4" Type="http://schemas.openxmlformats.org/officeDocument/2006/relationships/image" Target="../media/image16.jpeg"/><Relationship Id="rId9" Type="http://schemas.openxmlformats.org/officeDocument/2006/relationships/image" Target="../media/image21.jpeg"/></Relationships>
</file>

<file path=ppt/slides/_rels/slide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jpeg"/><Relationship Id="rId3" Type="http://schemas.openxmlformats.org/officeDocument/2006/relationships/image" Target="../media/image15.jpeg"/><Relationship Id="rId7" Type="http://schemas.openxmlformats.org/officeDocument/2006/relationships/image" Target="../media/image19.png"/><Relationship Id="rId12" Type="http://schemas.openxmlformats.org/officeDocument/2006/relationships/image" Target="../media/image24.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jpeg"/><Relationship Id="rId5" Type="http://schemas.openxmlformats.org/officeDocument/2006/relationships/image" Target="../media/image17.jpeg"/><Relationship Id="rId10" Type="http://schemas.openxmlformats.org/officeDocument/2006/relationships/image" Target="../media/image22.png"/><Relationship Id="rId4" Type="http://schemas.openxmlformats.org/officeDocument/2006/relationships/image" Target="../media/image16.jpeg"/><Relationship Id="rId9" Type="http://schemas.openxmlformats.org/officeDocument/2006/relationships/image" Target="../media/image21.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84C56-F84E-DEC9-6B3D-559CB99D4E3F}"/>
              </a:ext>
            </a:extLst>
          </p:cNvPr>
          <p:cNvSpPr>
            <a:spLocks noGrp="1"/>
          </p:cNvSpPr>
          <p:nvPr>
            <p:ph type="ctrTitle"/>
          </p:nvPr>
        </p:nvSpPr>
        <p:spPr>
          <a:xfrm>
            <a:off x="459580" y="294483"/>
            <a:ext cx="11272838" cy="2718765"/>
          </a:xfrm>
        </p:spPr>
        <p:txBody>
          <a:bodyPr>
            <a:normAutofit fontScale="90000"/>
          </a:bodyPr>
          <a:lstStyle/>
          <a:p>
            <a:r>
              <a:rPr lang="en-US" sz="6000" b="1" i="1" dirty="0">
                <a:solidFill>
                  <a:srgbClr val="FFFF00"/>
                </a:solidFill>
              </a:rPr>
              <a:t>Revitalizing the 200 Participant Church: Why Your Church Struggles &amp; What to Do About It! </a:t>
            </a:r>
            <a:br>
              <a:rPr lang="en-US" sz="6000" b="1" i="1" dirty="0">
                <a:solidFill>
                  <a:srgbClr val="FFFF00"/>
                </a:solidFill>
              </a:rPr>
            </a:br>
            <a:r>
              <a:rPr lang="en-US" sz="4000" b="1" i="1" dirty="0">
                <a:solidFill>
                  <a:srgbClr val="FFFF00"/>
                </a:solidFill>
              </a:rPr>
              <a:t>(Part 4 &amp; 5 of 6 hour seminar)</a:t>
            </a:r>
            <a:endParaRPr lang="en-US" sz="4000" b="1" dirty="0">
              <a:solidFill>
                <a:srgbClr val="FFFF00"/>
              </a:solidFill>
            </a:endParaRPr>
          </a:p>
        </p:txBody>
      </p:sp>
      <p:sp>
        <p:nvSpPr>
          <p:cNvPr id="3" name="Subtitle 2">
            <a:extLst>
              <a:ext uri="{FF2B5EF4-FFF2-40B4-BE49-F238E27FC236}">
                <a16:creationId xmlns:a16="http://schemas.microsoft.com/office/drawing/2014/main" id="{0131449E-289C-E7E6-3742-59208187B7DC}"/>
              </a:ext>
            </a:extLst>
          </p:cNvPr>
          <p:cNvSpPr>
            <a:spLocks noGrp="1"/>
          </p:cNvSpPr>
          <p:nvPr>
            <p:ph type="subTitle" idx="1"/>
          </p:nvPr>
        </p:nvSpPr>
        <p:spPr>
          <a:xfrm>
            <a:off x="1524000" y="5107778"/>
            <a:ext cx="9144000" cy="1455739"/>
          </a:xfrm>
        </p:spPr>
        <p:txBody>
          <a:bodyPr/>
          <a:lstStyle/>
          <a:p>
            <a:r>
              <a:rPr lang="en-US" sz="2400" b="1" dirty="0">
                <a:solidFill>
                  <a:srgbClr val="FFFF00"/>
                </a:solidFill>
              </a:rPr>
              <a:t>By</a:t>
            </a:r>
          </a:p>
          <a:p>
            <a:r>
              <a:rPr lang="en-US" sz="2400" b="1" dirty="0">
                <a:solidFill>
                  <a:srgbClr val="FFFF00"/>
                </a:solidFill>
              </a:rPr>
              <a:t>Dr. Tom Cheyney</a:t>
            </a:r>
          </a:p>
          <a:p>
            <a:r>
              <a:rPr lang="en-US" sz="2400" b="1" dirty="0">
                <a:solidFill>
                  <a:srgbClr val="FFFF00"/>
                </a:solidFill>
              </a:rPr>
              <a:t>Founder &amp; Directional Leader</a:t>
            </a:r>
          </a:p>
          <a:p>
            <a:endParaRPr lang="en-US" dirty="0"/>
          </a:p>
        </p:txBody>
      </p:sp>
      <p:pic>
        <p:nvPicPr>
          <p:cNvPr id="4" name="Picture 3">
            <a:extLst>
              <a:ext uri="{FF2B5EF4-FFF2-40B4-BE49-F238E27FC236}">
                <a16:creationId xmlns:a16="http://schemas.microsoft.com/office/drawing/2014/main" id="{1F9A482A-C1C2-2928-712F-35FBF704DDD1}"/>
              </a:ext>
            </a:extLst>
          </p:cNvPr>
          <p:cNvPicPr>
            <a:picLocks noChangeAspect="1"/>
          </p:cNvPicPr>
          <p:nvPr/>
        </p:nvPicPr>
        <p:blipFill>
          <a:blip r:embed="rId2"/>
          <a:stretch>
            <a:fillRect/>
          </a:stretch>
        </p:blipFill>
        <p:spPr>
          <a:xfrm>
            <a:off x="5263661" y="3081921"/>
            <a:ext cx="1664677" cy="2025857"/>
          </a:xfrm>
          <a:prstGeom prst="rect">
            <a:avLst/>
          </a:prstGeom>
        </p:spPr>
      </p:pic>
    </p:spTree>
    <p:extLst>
      <p:ext uri="{BB962C8B-B14F-4D97-AF65-F5344CB8AC3E}">
        <p14:creationId xmlns:p14="http://schemas.microsoft.com/office/powerpoint/2010/main" val="3866023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51A7E9CF-16C0-3897-2126-B9A71EF0ADAA}"/>
              </a:ext>
            </a:extLst>
          </p:cNvPr>
          <p:cNvSpPr>
            <a:spLocks noGrp="1" noChangeArrowheads="1"/>
          </p:cNvSpPr>
          <p:nvPr>
            <p:ph type="ctrTitle"/>
          </p:nvPr>
        </p:nvSpPr>
        <p:spPr>
          <a:xfrm>
            <a:off x="467833" y="0"/>
            <a:ext cx="11227981" cy="1275907"/>
          </a:xfrm>
        </p:spPr>
        <p:txBody>
          <a:bodyPr/>
          <a:lstStyle/>
          <a:p>
            <a:r>
              <a:rPr lang="en-US" altLang="en-US" b="1" dirty="0">
                <a:solidFill>
                  <a:srgbClr val="FFFF00"/>
                </a:solidFill>
              </a:rPr>
              <a:t>The Church Renewal Ministry Audit</a:t>
            </a:r>
          </a:p>
        </p:txBody>
      </p:sp>
      <p:pic>
        <p:nvPicPr>
          <p:cNvPr id="1026" name="Picture 2">
            <a:extLst>
              <a:ext uri="{FF2B5EF4-FFF2-40B4-BE49-F238E27FC236}">
                <a16:creationId xmlns:a16="http://schemas.microsoft.com/office/drawing/2014/main" id="{66CE19F1-81CA-7012-50A3-5C25B05E57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5598" y="1275907"/>
            <a:ext cx="6152449" cy="47538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2C3DBA9E-1EFB-1849-8DEF-9C2A4D41FDD0}"/>
              </a:ext>
            </a:extLst>
          </p:cNvPr>
          <p:cNvSpPr>
            <a:spLocks noGrp="1" noChangeArrowheads="1"/>
          </p:cNvSpPr>
          <p:nvPr>
            <p:ph type="title"/>
          </p:nvPr>
        </p:nvSpPr>
        <p:spPr>
          <a:xfrm>
            <a:off x="838200" y="457200"/>
            <a:ext cx="10432312" cy="5486400"/>
          </a:xfrm>
        </p:spPr>
        <p:txBody>
          <a:bodyPr/>
          <a:lstStyle/>
          <a:p>
            <a:pPr algn="l"/>
            <a:r>
              <a:rPr lang="en-US" altLang="en-US" b="1" i="0" dirty="0">
                <a:solidFill>
                  <a:srgbClr val="FF9300"/>
                </a:solidFill>
                <a:effectLst/>
              </a:rPr>
              <a:t>A Final Thought:</a:t>
            </a:r>
            <a:br>
              <a:rPr lang="en-US" altLang="en-US" b="1" i="0" dirty="0">
                <a:effectLst/>
              </a:rPr>
            </a:br>
            <a:br>
              <a:rPr lang="en-US" altLang="en-US" b="1" i="0" dirty="0">
                <a:effectLst/>
              </a:rPr>
            </a:br>
            <a:r>
              <a:rPr lang="en-US" altLang="en-US" b="1" i="0" dirty="0">
                <a:solidFill>
                  <a:srgbClr val="FFFF00"/>
                </a:solidFill>
                <a:effectLst/>
              </a:rPr>
              <a:t>Some people absolutely have to be in on the planning or they will scuttle the whole idea! It does you no good to exclude them.</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2FCF5179-2B39-1E57-6EE0-228B4BFBB9D2}"/>
              </a:ext>
            </a:extLst>
          </p:cNvPr>
          <p:cNvSpPr>
            <a:spLocks noGrp="1" noChangeArrowheads="1"/>
          </p:cNvSpPr>
          <p:nvPr>
            <p:ph type="title"/>
          </p:nvPr>
        </p:nvSpPr>
        <p:spPr>
          <a:xfrm>
            <a:off x="838199" y="457200"/>
            <a:ext cx="10347251" cy="4419600"/>
          </a:xfrm>
        </p:spPr>
        <p:txBody>
          <a:bodyPr/>
          <a:lstStyle/>
          <a:p>
            <a:pPr algn="ctr"/>
            <a:r>
              <a:rPr lang="en-US" altLang="en-US" i="0" dirty="0">
                <a:solidFill>
                  <a:srgbClr val="FFFF00"/>
                </a:solidFill>
                <a:effectLst/>
              </a:rPr>
              <a:t>“</a:t>
            </a:r>
            <a:r>
              <a:rPr lang="en-US" altLang="en-US" b="1" i="1" dirty="0">
                <a:solidFill>
                  <a:srgbClr val="FFFF00"/>
                </a:solidFill>
                <a:effectLst/>
              </a:rPr>
              <a:t>These things you heard me say in the presence of many witnesses entrust to reliable men who will also be qualified to teach others”  </a:t>
            </a:r>
            <a:r>
              <a:rPr lang="en-US" altLang="en-US" b="1" i="0" dirty="0">
                <a:solidFill>
                  <a:srgbClr val="FFFF00"/>
                </a:solidFill>
                <a:effectLst/>
              </a:rPr>
              <a:t>2 Timothy 2:2.</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88F18BC7-6BD8-EAFE-CE2E-B3D9DF6DBA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5894"/>
            <a:ext cx="2292746" cy="342899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18757813-8CD3-1010-EFB3-83DF3A36B5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5312" y="215900"/>
            <a:ext cx="2249488" cy="342900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F92B512F-5187-5050-D9FE-8D0D540554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5312" y="3644900"/>
            <a:ext cx="2249488" cy="2997199"/>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Breaking Church Growth And Financial Barriers">
            <a:extLst>
              <a:ext uri="{FF2B5EF4-FFF2-40B4-BE49-F238E27FC236}">
                <a16:creationId xmlns:a16="http://schemas.microsoft.com/office/drawing/2014/main" id="{1AEC8290-4082-05DD-3F1D-56789DE8AF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5824" y="215899"/>
            <a:ext cx="2249488" cy="3428999"/>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Breaking the 200 person attendance in Church: What is the secret to breaking this barrier?">
            <a:extLst>
              <a:ext uri="{FF2B5EF4-FFF2-40B4-BE49-F238E27FC236}">
                <a16:creationId xmlns:a16="http://schemas.microsoft.com/office/drawing/2014/main" id="{13FC761D-03F3-31C3-1354-92F5EE224E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5824" y="3644897"/>
            <a:ext cx="2232028" cy="2997199"/>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Breaking Numerical Barriers and Revitalizing Plateaued Churches">
            <a:extLst>
              <a:ext uri="{FF2B5EF4-FFF2-40B4-BE49-F238E27FC236}">
                <a16:creationId xmlns:a16="http://schemas.microsoft.com/office/drawing/2014/main" id="{595DC4E8-FD53-1487-AFFA-7A6FC1223C8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4400" y="215896"/>
            <a:ext cx="2511424" cy="3428998"/>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Breaking The Barriers Of Small, Middle-Size And Mega Churches: How To Discover And Maximize Their Different Peculiarities ...">
            <a:extLst>
              <a:ext uri="{FF2B5EF4-FFF2-40B4-BE49-F238E27FC236}">
                <a16:creationId xmlns:a16="http://schemas.microsoft.com/office/drawing/2014/main" id="{3653FC22-23B6-9822-3A82-8E92FAA2E3A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41860" y="3644894"/>
            <a:ext cx="2511424" cy="2997198"/>
          </a:xfrm>
          <a:prstGeom prst="rect">
            <a:avLst/>
          </a:prstGeom>
          <a:noFill/>
          <a:extLst>
            <a:ext uri="{909E8E84-426E-40DD-AFC4-6F175D3DCCD1}">
              <a14:hiddenFill xmlns:a14="http://schemas.microsoft.com/office/drawing/2010/main">
                <a:solidFill>
                  <a:srgbClr val="FFFFFF"/>
                </a:solidFill>
              </a14:hiddenFill>
            </a:ext>
          </a:extLst>
        </p:spPr>
      </p:pic>
      <p:pic>
        <p:nvPicPr>
          <p:cNvPr id="5140" name="Picture 20" descr="The Other 80 Percent: Turning Your Church's Spectators into Active Participants">
            <a:extLst>
              <a:ext uri="{FF2B5EF4-FFF2-40B4-BE49-F238E27FC236}">
                <a16:creationId xmlns:a16="http://schemas.microsoft.com/office/drawing/2014/main" id="{93C6FB84-1279-6D4C-DD06-1AFFFADDCB9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30437" y="215894"/>
            <a:ext cx="2511424" cy="3429001"/>
          </a:xfrm>
          <a:prstGeom prst="rect">
            <a:avLst/>
          </a:prstGeom>
          <a:noFill/>
          <a:extLst>
            <a:ext uri="{909E8E84-426E-40DD-AFC4-6F175D3DCCD1}">
              <a14:hiddenFill xmlns:a14="http://schemas.microsoft.com/office/drawing/2010/main">
                <a:solidFill>
                  <a:srgbClr val="FFFFFF"/>
                </a:solidFill>
              </a14:hiddenFill>
            </a:ext>
          </a:extLst>
        </p:spPr>
      </p:pic>
      <p:pic>
        <p:nvPicPr>
          <p:cNvPr id="5142" name="Picture 22" descr="Breaking Growth Barriers">
            <a:extLst>
              <a:ext uri="{FF2B5EF4-FFF2-40B4-BE49-F238E27FC236}">
                <a16:creationId xmlns:a16="http://schemas.microsoft.com/office/drawing/2014/main" id="{13E3F1D3-A766-DBDD-7885-6766A55FE81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92746" y="3644892"/>
            <a:ext cx="2412603" cy="2997198"/>
          </a:xfrm>
          <a:prstGeom prst="rect">
            <a:avLst/>
          </a:prstGeom>
          <a:noFill/>
          <a:extLst>
            <a:ext uri="{909E8E84-426E-40DD-AFC4-6F175D3DCCD1}">
              <a14:hiddenFill xmlns:a14="http://schemas.microsoft.com/office/drawing/2010/main">
                <a:solidFill>
                  <a:srgbClr val="FFFFFF"/>
                </a:solidFill>
              </a14:hiddenFill>
            </a:ext>
          </a:extLst>
        </p:spPr>
      </p:pic>
      <p:pic>
        <p:nvPicPr>
          <p:cNvPr id="5144" name="Picture 24" descr="The Strategies for Church Growth: Breaking Down the Barriers">
            <a:extLst>
              <a:ext uri="{FF2B5EF4-FFF2-40B4-BE49-F238E27FC236}">
                <a16:creationId xmlns:a16="http://schemas.microsoft.com/office/drawing/2014/main" id="{A630FC74-47FA-EA0C-E2BD-F85022C9CB9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3644892"/>
            <a:ext cx="2292745" cy="2997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769663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Prepare Your Church for the Future">
            <a:extLst>
              <a:ext uri="{FF2B5EF4-FFF2-40B4-BE49-F238E27FC236}">
                <a16:creationId xmlns:a16="http://schemas.microsoft.com/office/drawing/2014/main" id="{8804AA85-5482-4560-AF6E-79713C2387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788" y="489689"/>
            <a:ext cx="1892300" cy="27686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ow to Break Growth Barriers: Capturing Overlooked Opportunities for Church Growth">
            <a:extLst>
              <a:ext uri="{FF2B5EF4-FFF2-40B4-BE49-F238E27FC236}">
                <a16:creationId xmlns:a16="http://schemas.microsoft.com/office/drawing/2014/main" id="{FC8D5BCC-F16A-F6E8-24B3-26C23D37CD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1260" y="3255631"/>
            <a:ext cx="1892300" cy="27686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ow to Break Growth Barriers: Revise Your Role, Release Your People, and Capture Overlooked Opportunities for Your Church">
            <a:extLst>
              <a:ext uri="{FF2B5EF4-FFF2-40B4-BE49-F238E27FC236}">
                <a16:creationId xmlns:a16="http://schemas.microsoft.com/office/drawing/2014/main" id="{6AC0863A-0209-0A50-6ACA-4392EB937F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2814" y="489689"/>
            <a:ext cx="1943100" cy="27686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hurch Growth Flywheel: 5 Practical Systems to Drive Growth at Your Church (Church Flywheel Series)">
            <a:extLst>
              <a:ext uri="{FF2B5EF4-FFF2-40B4-BE49-F238E27FC236}">
                <a16:creationId xmlns:a16="http://schemas.microsoft.com/office/drawing/2014/main" id="{98EA2940-76F2-D95D-6852-3DFD1A5F8E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788" y="3258289"/>
            <a:ext cx="1841500" cy="27686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Faithful Leaders and the Things That Matter Most">
            <a:extLst>
              <a:ext uri="{FF2B5EF4-FFF2-40B4-BE49-F238E27FC236}">
                <a16:creationId xmlns:a16="http://schemas.microsoft.com/office/drawing/2014/main" id="{61E39159-399C-B112-F5EC-49305FA3939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46398" y="489689"/>
            <a:ext cx="1892300" cy="276860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pactful Influence for Modern Leaders: How to Use the Power of Influence to Lead Other People Toward Success">
            <a:extLst>
              <a:ext uri="{FF2B5EF4-FFF2-40B4-BE49-F238E27FC236}">
                <a16:creationId xmlns:a16="http://schemas.microsoft.com/office/drawing/2014/main" id="{1E6DDE22-9F7F-0D18-ED33-C6864448F22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2593" y="3258289"/>
            <a:ext cx="1944280" cy="2765942"/>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Nine Keys to Effective Small Group Leadership: How lay leaders can establish dynamic and healthy cells, classes, or teams">
            <a:extLst>
              <a:ext uri="{FF2B5EF4-FFF2-40B4-BE49-F238E27FC236}">
                <a16:creationId xmlns:a16="http://schemas.microsoft.com/office/drawing/2014/main" id="{03E35668-CDC0-4A2E-51CE-84589A5DAF9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41044" y="489689"/>
            <a:ext cx="1841500" cy="2768600"/>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Stifled: Where Good Leaders Go Wrong by [James G. Wetrich]">
            <a:extLst>
              <a:ext uri="{FF2B5EF4-FFF2-40B4-BE49-F238E27FC236}">
                <a16:creationId xmlns:a16="http://schemas.microsoft.com/office/drawing/2014/main" id="{F17E016B-7417-520B-75EB-53AB974DCD9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40077" y="3258289"/>
            <a:ext cx="1841500" cy="276594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C2E6995-2DB9-3586-6EEE-AE549B73EA38}"/>
              </a:ext>
            </a:extLst>
          </p:cNvPr>
          <p:cNvPicPr>
            <a:picLocks noChangeAspect="1"/>
          </p:cNvPicPr>
          <p:nvPr/>
        </p:nvPicPr>
        <p:blipFill>
          <a:blip r:embed="rId10"/>
          <a:stretch>
            <a:fillRect/>
          </a:stretch>
        </p:blipFill>
        <p:spPr>
          <a:xfrm>
            <a:off x="7978854" y="492347"/>
            <a:ext cx="1941920" cy="2765942"/>
          </a:xfrm>
          <a:prstGeom prst="rect">
            <a:avLst/>
          </a:prstGeom>
        </p:spPr>
      </p:pic>
      <p:pic>
        <p:nvPicPr>
          <p:cNvPr id="4" name="Picture 6" descr="Theological Perspectives on Church Growth">
            <a:extLst>
              <a:ext uri="{FF2B5EF4-FFF2-40B4-BE49-F238E27FC236}">
                <a16:creationId xmlns:a16="http://schemas.microsoft.com/office/drawing/2014/main" id="{15A18CC2-6011-9207-7ACE-DE732FC7799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956774" y="3255631"/>
            <a:ext cx="1941920" cy="2768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The Volunteer Church: Mobilizing Your Congregation for Growth and Effectiveness">
            <a:extLst>
              <a:ext uri="{FF2B5EF4-FFF2-40B4-BE49-F238E27FC236}">
                <a16:creationId xmlns:a16="http://schemas.microsoft.com/office/drawing/2014/main" id="{2E21DD2B-8EF8-17E4-D31E-2BE868CB1E6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863618" y="489689"/>
            <a:ext cx="1828800" cy="2768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GenerationS Volume 1: How to Grow Your Church Younger and Stronger: The Story of the Kids who Built a World-Class Church (...">
            <a:extLst>
              <a:ext uri="{FF2B5EF4-FFF2-40B4-BE49-F238E27FC236}">
                <a16:creationId xmlns:a16="http://schemas.microsoft.com/office/drawing/2014/main" id="{E596FD3F-CD49-3CC0-1318-B0A0F549A12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836520" y="3255631"/>
            <a:ext cx="1841500" cy="2768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D87BBF8-26F9-7DAB-1245-039A3DCA63BF}"/>
              </a:ext>
            </a:extLst>
          </p:cNvPr>
          <p:cNvSpPr txBox="1"/>
          <p:nvPr/>
        </p:nvSpPr>
        <p:spPr>
          <a:xfrm>
            <a:off x="1827729" y="6029547"/>
            <a:ext cx="8515350" cy="369332"/>
          </a:xfrm>
          <a:prstGeom prst="rect">
            <a:avLst/>
          </a:prstGeom>
          <a:noFill/>
        </p:spPr>
        <p:txBody>
          <a:bodyPr wrap="square" rtlCol="0">
            <a:spAutoFit/>
          </a:bodyPr>
          <a:lstStyle/>
          <a:p>
            <a:pPr algn="ctr"/>
            <a:r>
              <a:rPr lang="en-US" b="1" dirty="0">
                <a:solidFill>
                  <a:schemeClr val="bg1"/>
                </a:solidFill>
              </a:rPr>
              <a:t>Twenty-Two Useful Resources to Help You Turn Around Your Church</a:t>
            </a:r>
            <a:r>
              <a:rPr lang="en-US" dirty="0"/>
              <a:t>!</a:t>
            </a:r>
          </a:p>
        </p:txBody>
      </p:sp>
    </p:spTree>
    <p:extLst>
      <p:ext uri="{BB962C8B-B14F-4D97-AF65-F5344CB8AC3E}">
        <p14:creationId xmlns:p14="http://schemas.microsoft.com/office/powerpoint/2010/main" val="183354232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84C56-F84E-DEC9-6B3D-559CB99D4E3F}"/>
              </a:ext>
            </a:extLst>
          </p:cNvPr>
          <p:cNvSpPr>
            <a:spLocks noGrp="1"/>
          </p:cNvSpPr>
          <p:nvPr>
            <p:ph type="ctrTitle"/>
          </p:nvPr>
        </p:nvSpPr>
        <p:spPr>
          <a:xfrm>
            <a:off x="459580" y="294483"/>
            <a:ext cx="11272838" cy="2718765"/>
          </a:xfrm>
        </p:spPr>
        <p:txBody>
          <a:bodyPr>
            <a:normAutofit fontScale="90000"/>
          </a:bodyPr>
          <a:lstStyle/>
          <a:p>
            <a:r>
              <a:rPr lang="en-US" sz="6000" b="1" i="1" dirty="0">
                <a:solidFill>
                  <a:srgbClr val="FFFF00"/>
                </a:solidFill>
              </a:rPr>
              <a:t>Revitalizing the 200 Participant Church: Why Your Church Struggles &amp; What to Do About It! </a:t>
            </a:r>
            <a:br>
              <a:rPr lang="en-US" sz="6000" b="1" i="1" dirty="0">
                <a:solidFill>
                  <a:srgbClr val="FFFF00"/>
                </a:solidFill>
              </a:rPr>
            </a:br>
            <a:r>
              <a:rPr lang="en-US" sz="4000" b="1" i="1" dirty="0">
                <a:solidFill>
                  <a:srgbClr val="FFFF00"/>
                </a:solidFill>
              </a:rPr>
              <a:t>(Part 4 &amp; 5 of 6 hour seminar)</a:t>
            </a:r>
            <a:endParaRPr lang="en-US" sz="4000" b="1" dirty="0">
              <a:solidFill>
                <a:srgbClr val="FFFF00"/>
              </a:solidFill>
            </a:endParaRPr>
          </a:p>
        </p:txBody>
      </p:sp>
      <p:sp>
        <p:nvSpPr>
          <p:cNvPr id="3" name="Subtitle 2">
            <a:extLst>
              <a:ext uri="{FF2B5EF4-FFF2-40B4-BE49-F238E27FC236}">
                <a16:creationId xmlns:a16="http://schemas.microsoft.com/office/drawing/2014/main" id="{0131449E-289C-E7E6-3742-59208187B7DC}"/>
              </a:ext>
            </a:extLst>
          </p:cNvPr>
          <p:cNvSpPr>
            <a:spLocks noGrp="1"/>
          </p:cNvSpPr>
          <p:nvPr>
            <p:ph type="subTitle" idx="1"/>
          </p:nvPr>
        </p:nvSpPr>
        <p:spPr>
          <a:xfrm>
            <a:off x="1524000" y="5107778"/>
            <a:ext cx="9144000" cy="1455739"/>
          </a:xfrm>
        </p:spPr>
        <p:txBody>
          <a:bodyPr/>
          <a:lstStyle/>
          <a:p>
            <a:r>
              <a:rPr lang="en-US" sz="2400" b="1" dirty="0">
                <a:solidFill>
                  <a:srgbClr val="FFFF00"/>
                </a:solidFill>
              </a:rPr>
              <a:t>By</a:t>
            </a:r>
          </a:p>
          <a:p>
            <a:r>
              <a:rPr lang="en-US" sz="2400" b="1" dirty="0">
                <a:solidFill>
                  <a:srgbClr val="FFFF00"/>
                </a:solidFill>
              </a:rPr>
              <a:t>Dr. Tom Cheyney</a:t>
            </a:r>
          </a:p>
          <a:p>
            <a:r>
              <a:rPr lang="en-US" sz="2400" b="1" dirty="0">
                <a:solidFill>
                  <a:srgbClr val="FFFF00"/>
                </a:solidFill>
              </a:rPr>
              <a:t>Founder &amp; Directional Leader</a:t>
            </a:r>
          </a:p>
          <a:p>
            <a:endParaRPr lang="en-US" dirty="0"/>
          </a:p>
        </p:txBody>
      </p:sp>
      <p:pic>
        <p:nvPicPr>
          <p:cNvPr id="4" name="Picture 3">
            <a:extLst>
              <a:ext uri="{FF2B5EF4-FFF2-40B4-BE49-F238E27FC236}">
                <a16:creationId xmlns:a16="http://schemas.microsoft.com/office/drawing/2014/main" id="{1F9A482A-C1C2-2928-712F-35FBF704DDD1}"/>
              </a:ext>
            </a:extLst>
          </p:cNvPr>
          <p:cNvPicPr>
            <a:picLocks noChangeAspect="1"/>
          </p:cNvPicPr>
          <p:nvPr/>
        </p:nvPicPr>
        <p:blipFill>
          <a:blip r:embed="rId2"/>
          <a:stretch>
            <a:fillRect/>
          </a:stretch>
        </p:blipFill>
        <p:spPr>
          <a:xfrm>
            <a:off x="5263661" y="3081921"/>
            <a:ext cx="1664677" cy="2025857"/>
          </a:xfrm>
          <a:prstGeom prst="rect">
            <a:avLst/>
          </a:prstGeom>
        </p:spPr>
      </p:pic>
    </p:spTree>
    <p:extLst>
      <p:ext uri="{BB962C8B-B14F-4D97-AF65-F5344CB8AC3E}">
        <p14:creationId xmlns:p14="http://schemas.microsoft.com/office/powerpoint/2010/main" val="720865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FD357148-02D0-647F-1B55-6A1B4DEFF4E9}"/>
              </a:ext>
            </a:extLst>
          </p:cNvPr>
          <p:cNvSpPr>
            <a:spLocks noGrp="1" noChangeArrowheads="1"/>
          </p:cNvSpPr>
          <p:nvPr>
            <p:ph type="title"/>
          </p:nvPr>
        </p:nvSpPr>
        <p:spPr/>
        <p:txBody>
          <a:bodyPr/>
          <a:lstStyle/>
          <a:p>
            <a:r>
              <a:rPr lang="en-US" altLang="en-US" b="1" dirty="0">
                <a:solidFill>
                  <a:srgbClr val="FFFF00"/>
                </a:solidFill>
              </a:rPr>
              <a:t>Church Renewal Principles</a:t>
            </a:r>
          </a:p>
        </p:txBody>
      </p:sp>
      <p:sp>
        <p:nvSpPr>
          <p:cNvPr id="5123" name="Rectangle 3">
            <a:extLst>
              <a:ext uri="{FF2B5EF4-FFF2-40B4-BE49-F238E27FC236}">
                <a16:creationId xmlns:a16="http://schemas.microsoft.com/office/drawing/2014/main" id="{0326B4D3-DD46-5EE2-B196-1DCD3EDEF40F}"/>
              </a:ext>
            </a:extLst>
          </p:cNvPr>
          <p:cNvSpPr>
            <a:spLocks noGrp="1" noChangeArrowheads="1"/>
          </p:cNvSpPr>
          <p:nvPr>
            <p:ph type="body" idx="1"/>
          </p:nvPr>
        </p:nvSpPr>
        <p:spPr/>
        <p:txBody>
          <a:bodyPr>
            <a:normAutofit/>
          </a:bodyPr>
          <a:lstStyle/>
          <a:p>
            <a:r>
              <a:rPr lang="en-US" altLang="en-US" sz="3600" b="1" dirty="0">
                <a:solidFill>
                  <a:srgbClr val="FFFF00"/>
                </a:solidFill>
              </a:rPr>
              <a:t>Renewal is not concerned with numbers only, but ultimately with meeting the needs of people.</a:t>
            </a:r>
          </a:p>
          <a:p>
            <a:pPr>
              <a:lnSpc>
                <a:spcPct val="90000"/>
              </a:lnSpc>
            </a:pPr>
            <a:r>
              <a:rPr lang="en-US" altLang="en-US" sz="3600" b="1" dirty="0">
                <a:solidFill>
                  <a:srgbClr val="FFFF00"/>
                </a:solidFill>
              </a:rPr>
              <a:t>Renewal growth occurs when people are given a wide variety of choices.</a:t>
            </a:r>
          </a:p>
          <a:p>
            <a:pPr>
              <a:lnSpc>
                <a:spcPct val="90000"/>
              </a:lnSpc>
            </a:pPr>
            <a:r>
              <a:rPr lang="en-US" altLang="en-US" sz="3600" b="1" dirty="0">
                <a:solidFill>
                  <a:srgbClr val="FFFF00"/>
                </a:solidFill>
              </a:rPr>
              <a:t>Renewal growth occurs when people are matched with their skills.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52133091-BACE-FA5A-3612-0B6A59D861E6}"/>
              </a:ext>
            </a:extLst>
          </p:cNvPr>
          <p:cNvSpPr>
            <a:spLocks noGrp="1" noChangeArrowheads="1"/>
          </p:cNvSpPr>
          <p:nvPr>
            <p:ph type="title"/>
          </p:nvPr>
        </p:nvSpPr>
        <p:spPr/>
        <p:txBody>
          <a:bodyPr/>
          <a:lstStyle/>
          <a:p>
            <a:r>
              <a:rPr lang="en-US" altLang="en-US" b="1" dirty="0">
                <a:solidFill>
                  <a:srgbClr val="FFFF00"/>
                </a:solidFill>
              </a:rPr>
              <a:t>Church Renewal Principles</a:t>
            </a:r>
          </a:p>
        </p:txBody>
      </p:sp>
      <p:sp>
        <p:nvSpPr>
          <p:cNvPr id="6147" name="Rectangle 3">
            <a:extLst>
              <a:ext uri="{FF2B5EF4-FFF2-40B4-BE49-F238E27FC236}">
                <a16:creationId xmlns:a16="http://schemas.microsoft.com/office/drawing/2014/main" id="{ACD53EE8-89ED-DDC3-CC2A-56B7FC512669}"/>
              </a:ext>
            </a:extLst>
          </p:cNvPr>
          <p:cNvSpPr>
            <a:spLocks noGrp="1" noChangeArrowheads="1"/>
          </p:cNvSpPr>
          <p:nvPr>
            <p:ph type="body" idx="1"/>
          </p:nvPr>
        </p:nvSpPr>
        <p:spPr/>
        <p:txBody>
          <a:bodyPr>
            <a:normAutofit/>
          </a:bodyPr>
          <a:lstStyle/>
          <a:p>
            <a:r>
              <a:rPr lang="en-US" altLang="en-US" sz="3600" b="1" dirty="0">
                <a:solidFill>
                  <a:srgbClr val="FFFF00"/>
                </a:solidFill>
              </a:rPr>
              <a:t>Renewal growth does not dictate that more people will become inactive.</a:t>
            </a:r>
          </a:p>
          <a:p>
            <a:r>
              <a:rPr lang="en-US" altLang="en-US" sz="3600" b="1" dirty="0">
                <a:solidFill>
                  <a:srgbClr val="FFFF00"/>
                </a:solidFill>
              </a:rPr>
              <a:t>Renewal growth provides a wider outreach to people in need.</a:t>
            </a:r>
          </a:p>
          <a:p>
            <a:r>
              <a:rPr lang="en-US" altLang="en-US" sz="3600" b="1" dirty="0">
                <a:solidFill>
                  <a:srgbClr val="FFFF00"/>
                </a:solidFill>
              </a:rPr>
              <a:t>Renewal growth need not be hampered by participation in the public arena.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469B3CB-7DC6-E4DC-A69F-38D4EC7BBB0D}"/>
              </a:ext>
            </a:extLst>
          </p:cNvPr>
          <p:cNvSpPr>
            <a:spLocks noGrp="1" noChangeArrowheads="1"/>
          </p:cNvSpPr>
          <p:nvPr>
            <p:ph type="title"/>
          </p:nvPr>
        </p:nvSpPr>
        <p:spPr/>
        <p:txBody>
          <a:bodyPr/>
          <a:lstStyle/>
          <a:p>
            <a:r>
              <a:rPr lang="en-US" altLang="en-US" b="1" dirty="0">
                <a:solidFill>
                  <a:srgbClr val="FFFF00"/>
                </a:solidFill>
              </a:rPr>
              <a:t>Church Renewal Principles</a:t>
            </a:r>
          </a:p>
        </p:txBody>
      </p:sp>
      <p:sp>
        <p:nvSpPr>
          <p:cNvPr id="7171" name="Rectangle 3">
            <a:extLst>
              <a:ext uri="{FF2B5EF4-FFF2-40B4-BE49-F238E27FC236}">
                <a16:creationId xmlns:a16="http://schemas.microsoft.com/office/drawing/2014/main" id="{E37391D8-D21B-2E02-F1EB-6C3111BA0353}"/>
              </a:ext>
            </a:extLst>
          </p:cNvPr>
          <p:cNvSpPr>
            <a:spLocks noGrp="1" noChangeArrowheads="1"/>
          </p:cNvSpPr>
          <p:nvPr>
            <p:ph type="body" idx="1"/>
          </p:nvPr>
        </p:nvSpPr>
        <p:spPr>
          <a:xfrm>
            <a:off x="838200" y="1825624"/>
            <a:ext cx="10515600" cy="5032375"/>
          </a:xfrm>
        </p:spPr>
        <p:txBody>
          <a:bodyPr>
            <a:normAutofit/>
          </a:bodyPr>
          <a:lstStyle/>
          <a:p>
            <a:pPr>
              <a:lnSpc>
                <a:spcPct val="90000"/>
              </a:lnSpc>
            </a:pPr>
            <a:r>
              <a:rPr lang="en-US" altLang="en-US" sz="3600" b="1" dirty="0">
                <a:solidFill>
                  <a:srgbClr val="FFFF00"/>
                </a:solidFill>
              </a:rPr>
              <a:t>Renewal growth will occur when worship is intentionally emphasized.</a:t>
            </a:r>
          </a:p>
          <a:p>
            <a:pPr>
              <a:lnSpc>
                <a:spcPct val="90000"/>
              </a:lnSpc>
            </a:pPr>
            <a:r>
              <a:rPr lang="en-US" altLang="en-US" sz="3600" b="1" dirty="0">
                <a:solidFill>
                  <a:srgbClr val="FFFF00"/>
                </a:solidFill>
              </a:rPr>
              <a:t>Renewal growth usually occurs with the addition of each new morning worship service.</a:t>
            </a:r>
          </a:p>
          <a:p>
            <a:pPr>
              <a:lnSpc>
                <a:spcPct val="90000"/>
              </a:lnSpc>
            </a:pPr>
            <a:r>
              <a:rPr lang="en-US" altLang="en-US" sz="3600" b="1" dirty="0">
                <a:solidFill>
                  <a:srgbClr val="FFFF00"/>
                </a:solidFill>
              </a:rPr>
              <a:t>Renewal growth is directly related to the leadership strength of the planter.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CFFAF9CD-EAE1-256C-143F-042B71B7D788}"/>
              </a:ext>
            </a:extLst>
          </p:cNvPr>
          <p:cNvSpPr>
            <a:spLocks noGrp="1" noChangeArrowheads="1"/>
          </p:cNvSpPr>
          <p:nvPr>
            <p:ph type="title"/>
          </p:nvPr>
        </p:nvSpPr>
        <p:spPr/>
        <p:txBody>
          <a:bodyPr/>
          <a:lstStyle/>
          <a:p>
            <a:r>
              <a:rPr lang="en-US" altLang="en-US" b="1" dirty="0">
                <a:solidFill>
                  <a:srgbClr val="FFFF00"/>
                </a:solidFill>
              </a:rPr>
              <a:t>Church Renewal Principles</a:t>
            </a:r>
          </a:p>
        </p:txBody>
      </p:sp>
      <p:sp>
        <p:nvSpPr>
          <p:cNvPr id="8195" name="Rectangle 3">
            <a:extLst>
              <a:ext uri="{FF2B5EF4-FFF2-40B4-BE49-F238E27FC236}">
                <a16:creationId xmlns:a16="http://schemas.microsoft.com/office/drawing/2014/main" id="{7E388A49-80D0-C793-77C4-F10A31EAA999}"/>
              </a:ext>
            </a:extLst>
          </p:cNvPr>
          <p:cNvSpPr>
            <a:spLocks noGrp="1" noChangeArrowheads="1"/>
          </p:cNvSpPr>
          <p:nvPr>
            <p:ph type="body" idx="1"/>
          </p:nvPr>
        </p:nvSpPr>
        <p:spPr/>
        <p:txBody>
          <a:bodyPr>
            <a:normAutofit/>
          </a:bodyPr>
          <a:lstStyle/>
          <a:p>
            <a:r>
              <a:rPr lang="en-US" altLang="en-US" sz="3600" b="1" dirty="0">
                <a:solidFill>
                  <a:srgbClr val="FFFF00"/>
                </a:solidFill>
              </a:rPr>
              <a:t>Renewal growth is directly related to the attitude of the staff.</a:t>
            </a:r>
          </a:p>
          <a:p>
            <a:r>
              <a:rPr lang="en-US" altLang="en-US" sz="3600" b="1" dirty="0">
                <a:solidFill>
                  <a:srgbClr val="FFFF00"/>
                </a:solidFill>
              </a:rPr>
              <a:t>Renewal growth is directly related to the unpaid staff’s perception of the new church’s size and ability, rather than the reality.</a:t>
            </a:r>
          </a:p>
          <a:p>
            <a:r>
              <a:rPr lang="en-US" altLang="en-US" sz="3600" b="1" dirty="0">
                <a:solidFill>
                  <a:srgbClr val="FFFF00"/>
                </a:solidFill>
              </a:rPr>
              <a:t>Renewal growth stalls when 80% of any space in use, is full.  It is time to make plans for more space.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65CE5887-DDC6-8B0B-7CD2-4813DD7E036D}"/>
              </a:ext>
            </a:extLst>
          </p:cNvPr>
          <p:cNvSpPr>
            <a:spLocks noGrp="1" noChangeArrowheads="1"/>
          </p:cNvSpPr>
          <p:nvPr>
            <p:ph type="title"/>
          </p:nvPr>
        </p:nvSpPr>
        <p:spPr/>
        <p:txBody>
          <a:bodyPr/>
          <a:lstStyle/>
          <a:p>
            <a:r>
              <a:rPr lang="en-US" altLang="en-US" b="1" dirty="0">
                <a:solidFill>
                  <a:srgbClr val="FFFF00"/>
                </a:solidFill>
              </a:rPr>
              <a:t>Church Renewal Principles</a:t>
            </a:r>
          </a:p>
        </p:txBody>
      </p:sp>
      <p:sp>
        <p:nvSpPr>
          <p:cNvPr id="9219" name="Rectangle 3">
            <a:extLst>
              <a:ext uri="{FF2B5EF4-FFF2-40B4-BE49-F238E27FC236}">
                <a16:creationId xmlns:a16="http://schemas.microsoft.com/office/drawing/2014/main" id="{F5A9120E-9ADF-5213-D2E9-BECB82806A1C}"/>
              </a:ext>
            </a:extLst>
          </p:cNvPr>
          <p:cNvSpPr>
            <a:spLocks noGrp="1" noChangeArrowheads="1"/>
          </p:cNvSpPr>
          <p:nvPr>
            <p:ph type="body" idx="1"/>
          </p:nvPr>
        </p:nvSpPr>
        <p:spPr/>
        <p:txBody>
          <a:bodyPr>
            <a:normAutofit/>
          </a:bodyPr>
          <a:lstStyle/>
          <a:p>
            <a:pPr>
              <a:lnSpc>
                <a:spcPct val="90000"/>
              </a:lnSpc>
            </a:pPr>
            <a:r>
              <a:rPr lang="en-US" altLang="en-US" sz="3600" b="1" dirty="0">
                <a:solidFill>
                  <a:srgbClr val="FFFF00"/>
                </a:solidFill>
              </a:rPr>
              <a:t>Renewal growth is encouraged when parking is adequate.</a:t>
            </a:r>
          </a:p>
          <a:p>
            <a:pPr>
              <a:lnSpc>
                <a:spcPct val="90000"/>
              </a:lnSpc>
            </a:pPr>
            <a:r>
              <a:rPr lang="en-US" altLang="en-US" sz="3600" b="1" dirty="0">
                <a:solidFill>
                  <a:srgbClr val="FFFF00"/>
                </a:solidFill>
              </a:rPr>
              <a:t>Renewal growth can occur even though a work cannot afford to build.</a:t>
            </a:r>
          </a:p>
          <a:p>
            <a:pPr>
              <a:lnSpc>
                <a:spcPct val="90000"/>
              </a:lnSpc>
            </a:pPr>
            <a:r>
              <a:rPr lang="en-US" altLang="en-US" sz="3600" b="1" dirty="0">
                <a:solidFill>
                  <a:srgbClr val="FFFF00"/>
                </a:solidFill>
              </a:rPr>
              <a:t>Renewal growth can occur without merely transferring members from one church to another church.</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AE8E4C81-3B1E-9C10-05D6-6587DE8DBF35}"/>
              </a:ext>
            </a:extLst>
          </p:cNvPr>
          <p:cNvSpPr>
            <a:spLocks noGrp="1" noChangeArrowheads="1"/>
          </p:cNvSpPr>
          <p:nvPr>
            <p:ph type="title"/>
          </p:nvPr>
        </p:nvSpPr>
        <p:spPr/>
        <p:txBody>
          <a:bodyPr/>
          <a:lstStyle/>
          <a:p>
            <a:r>
              <a:rPr lang="en-US" altLang="en-US" b="1" dirty="0">
                <a:solidFill>
                  <a:srgbClr val="FFFF00"/>
                </a:solidFill>
              </a:rPr>
              <a:t>Church Renewal Principles</a:t>
            </a:r>
          </a:p>
        </p:txBody>
      </p:sp>
      <p:sp>
        <p:nvSpPr>
          <p:cNvPr id="10243" name="Rectangle 3">
            <a:extLst>
              <a:ext uri="{FF2B5EF4-FFF2-40B4-BE49-F238E27FC236}">
                <a16:creationId xmlns:a16="http://schemas.microsoft.com/office/drawing/2014/main" id="{00443ED8-DC24-AD6C-0BFB-357B1B37B6C0}"/>
              </a:ext>
            </a:extLst>
          </p:cNvPr>
          <p:cNvSpPr>
            <a:spLocks noGrp="1" noChangeArrowheads="1"/>
          </p:cNvSpPr>
          <p:nvPr>
            <p:ph type="body" idx="1"/>
          </p:nvPr>
        </p:nvSpPr>
        <p:spPr/>
        <p:txBody>
          <a:bodyPr>
            <a:normAutofit/>
          </a:bodyPr>
          <a:lstStyle/>
          <a:p>
            <a:r>
              <a:rPr lang="en-US" altLang="en-US" sz="3600" b="1" dirty="0">
                <a:solidFill>
                  <a:srgbClr val="FFFF00"/>
                </a:solidFill>
              </a:rPr>
              <a:t>Renewal growth almost always occurs if the congregation is friendly toward new visitors.</a:t>
            </a:r>
          </a:p>
          <a:p>
            <a:r>
              <a:rPr lang="en-US" altLang="en-US" sz="3600" b="1" dirty="0">
                <a:solidFill>
                  <a:srgbClr val="FFFF00"/>
                </a:solidFill>
              </a:rPr>
              <a:t>Renewal growth is related to you encouraging your people to give financially.</a:t>
            </a:r>
          </a:p>
          <a:p>
            <a:r>
              <a:rPr lang="en-US" altLang="en-US" sz="3600" b="1" dirty="0">
                <a:solidFill>
                  <a:srgbClr val="FFFF00"/>
                </a:solidFill>
              </a:rPr>
              <a:t>Renewal growth needs a solid foundation.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7B397BB6-E279-243A-79F1-CB34067AC660}"/>
              </a:ext>
            </a:extLst>
          </p:cNvPr>
          <p:cNvSpPr>
            <a:spLocks noGrp="1" noChangeArrowheads="1"/>
          </p:cNvSpPr>
          <p:nvPr>
            <p:ph type="title"/>
          </p:nvPr>
        </p:nvSpPr>
        <p:spPr/>
        <p:txBody>
          <a:bodyPr/>
          <a:lstStyle/>
          <a:p>
            <a:r>
              <a:rPr lang="en-US" altLang="en-US" b="1" dirty="0">
                <a:solidFill>
                  <a:srgbClr val="FFFF00"/>
                </a:solidFill>
              </a:rPr>
              <a:t>Church Renewal Principles</a:t>
            </a:r>
          </a:p>
        </p:txBody>
      </p:sp>
      <p:sp>
        <p:nvSpPr>
          <p:cNvPr id="11267" name="Rectangle 3">
            <a:extLst>
              <a:ext uri="{FF2B5EF4-FFF2-40B4-BE49-F238E27FC236}">
                <a16:creationId xmlns:a16="http://schemas.microsoft.com/office/drawing/2014/main" id="{7C679E2D-2BD8-EFF3-D255-F29C26237C70}"/>
              </a:ext>
            </a:extLst>
          </p:cNvPr>
          <p:cNvSpPr>
            <a:spLocks noGrp="1" noChangeArrowheads="1"/>
          </p:cNvSpPr>
          <p:nvPr>
            <p:ph type="body" idx="1"/>
          </p:nvPr>
        </p:nvSpPr>
        <p:spPr/>
        <p:txBody>
          <a:bodyPr>
            <a:normAutofit/>
          </a:bodyPr>
          <a:lstStyle/>
          <a:p>
            <a:r>
              <a:rPr lang="en-US" altLang="en-US" sz="3600" b="1" dirty="0">
                <a:solidFill>
                  <a:srgbClr val="FFFF00"/>
                </a:solidFill>
              </a:rPr>
              <a:t>Renewal growth that is healthy comes from regular strategic planning.</a:t>
            </a:r>
          </a:p>
          <a:p>
            <a:r>
              <a:rPr lang="en-US" altLang="en-US" sz="3600" b="1" dirty="0">
                <a:solidFill>
                  <a:srgbClr val="FFFF00"/>
                </a:solidFill>
              </a:rPr>
              <a:t>Renewal growth takes more effort to implement change than to maintain the status quo.</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FD818-B4E2-89B6-60EE-26F926A245AF}"/>
              </a:ext>
            </a:extLst>
          </p:cNvPr>
          <p:cNvSpPr>
            <a:spLocks noGrp="1"/>
          </p:cNvSpPr>
          <p:nvPr>
            <p:ph type="title"/>
          </p:nvPr>
        </p:nvSpPr>
        <p:spPr/>
        <p:txBody>
          <a:bodyPr/>
          <a:lstStyle/>
          <a:p>
            <a:pPr algn="ctr"/>
            <a:r>
              <a:rPr lang="en-US" b="1" dirty="0">
                <a:solidFill>
                  <a:srgbClr val="FFFF00"/>
                </a:solidFill>
              </a:rPr>
              <a:t>The Changes Senior Pastors Must Make To Break The 200 Barrier </a:t>
            </a:r>
          </a:p>
        </p:txBody>
      </p:sp>
      <p:sp>
        <p:nvSpPr>
          <p:cNvPr id="3" name="Content Placeholder 2">
            <a:extLst>
              <a:ext uri="{FF2B5EF4-FFF2-40B4-BE49-F238E27FC236}">
                <a16:creationId xmlns:a16="http://schemas.microsoft.com/office/drawing/2014/main" id="{7F9E2E84-5D2C-E7DA-39F0-B11D6E77470E}"/>
              </a:ext>
            </a:extLst>
          </p:cNvPr>
          <p:cNvSpPr>
            <a:spLocks noGrp="1"/>
          </p:cNvSpPr>
          <p:nvPr>
            <p:ph idx="1"/>
          </p:nvPr>
        </p:nvSpPr>
        <p:spPr>
          <a:xfrm>
            <a:off x="540327" y="1690688"/>
            <a:ext cx="11111346" cy="4973347"/>
          </a:xfrm>
        </p:spPr>
        <p:txBody>
          <a:bodyPr>
            <a:normAutofit lnSpcReduction="10000"/>
          </a:bodyPr>
          <a:lstStyle/>
          <a:p>
            <a:pPr marL="0" indent="0">
              <a:buNone/>
            </a:pPr>
            <a:r>
              <a:rPr lang="en-US" sz="3200" b="1" dirty="0">
                <a:solidFill>
                  <a:srgbClr val="FFFF00"/>
                </a:solidFill>
              </a:rPr>
              <a:t>If your church is under 200 in attendance every weekend, you are in good company. Every study out there suggests that more than half of the 384,000 churches in the United States are in the same boat.</a:t>
            </a:r>
          </a:p>
          <a:p>
            <a:pPr marL="0" indent="0">
              <a:buNone/>
            </a:pPr>
            <a:endParaRPr lang="en-US" sz="3200" b="1" dirty="0">
              <a:solidFill>
                <a:srgbClr val="FFFF00"/>
              </a:solidFill>
            </a:endParaRPr>
          </a:p>
          <a:p>
            <a:pPr marL="0" indent="0">
              <a:buNone/>
            </a:pPr>
            <a:r>
              <a:rPr lang="en-US" sz="3200" b="1" dirty="0">
                <a:solidFill>
                  <a:srgbClr val="FFFF00"/>
                </a:solidFill>
              </a:rPr>
              <a:t>The bad news is that the 200 barrier is where congregational and pastoral dreams for evangelistic impact come to die. </a:t>
            </a:r>
            <a:r>
              <a:rPr lang="en-US" sz="3200" b="1" dirty="0">
                <a:solidFill>
                  <a:srgbClr val="FF9300"/>
                </a:solidFill>
              </a:rPr>
              <a:t>The challenges that stand before you are extraordinary, but they’re not insurmountable.</a:t>
            </a:r>
            <a:r>
              <a:rPr lang="en-US" sz="3200" b="1" dirty="0">
                <a:solidFill>
                  <a:srgbClr val="FFFF00"/>
                </a:solidFill>
              </a:rPr>
              <a:t> You must believe your church can grow, and you must believe you are the person to do it, because both are true.</a:t>
            </a:r>
          </a:p>
          <a:p>
            <a:pPr marL="0" indent="0">
              <a:buNone/>
            </a:pPr>
            <a:endParaRPr lang="en-US" dirty="0"/>
          </a:p>
        </p:txBody>
      </p:sp>
    </p:spTree>
    <p:extLst>
      <p:ext uri="{BB962C8B-B14F-4D97-AF65-F5344CB8AC3E}">
        <p14:creationId xmlns:p14="http://schemas.microsoft.com/office/powerpoint/2010/main" val="937769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FD818-B4E2-89B6-60EE-26F926A245AF}"/>
              </a:ext>
            </a:extLst>
          </p:cNvPr>
          <p:cNvSpPr>
            <a:spLocks noGrp="1"/>
          </p:cNvSpPr>
          <p:nvPr>
            <p:ph type="title"/>
          </p:nvPr>
        </p:nvSpPr>
        <p:spPr/>
        <p:txBody>
          <a:bodyPr/>
          <a:lstStyle/>
          <a:p>
            <a:pPr algn="ctr"/>
            <a:r>
              <a:rPr lang="en-US" b="1" dirty="0">
                <a:solidFill>
                  <a:srgbClr val="FFFF00"/>
                </a:solidFill>
              </a:rPr>
              <a:t>The Changes Senior Pastors Must Make To Break The 200 Barrier </a:t>
            </a:r>
          </a:p>
        </p:txBody>
      </p:sp>
      <p:sp>
        <p:nvSpPr>
          <p:cNvPr id="3" name="Content Placeholder 2">
            <a:extLst>
              <a:ext uri="{FF2B5EF4-FFF2-40B4-BE49-F238E27FC236}">
                <a16:creationId xmlns:a16="http://schemas.microsoft.com/office/drawing/2014/main" id="{7F9E2E84-5D2C-E7DA-39F0-B11D6E77470E}"/>
              </a:ext>
            </a:extLst>
          </p:cNvPr>
          <p:cNvSpPr>
            <a:spLocks noGrp="1"/>
          </p:cNvSpPr>
          <p:nvPr>
            <p:ph idx="1"/>
          </p:nvPr>
        </p:nvSpPr>
        <p:spPr/>
        <p:txBody>
          <a:bodyPr>
            <a:normAutofit/>
          </a:bodyPr>
          <a:lstStyle/>
          <a:p>
            <a:pPr marL="0" indent="0" algn="ctr">
              <a:buNone/>
            </a:pPr>
            <a:r>
              <a:rPr lang="en-US" sz="4000" b="1" dirty="0">
                <a:solidFill>
                  <a:srgbClr val="FFFF00"/>
                </a:solidFill>
              </a:rPr>
              <a:t>Here are the personal changes needed for a Senior Pastor to lead a congregation through the 200 barrier. </a:t>
            </a:r>
          </a:p>
        </p:txBody>
      </p:sp>
      <p:pic>
        <p:nvPicPr>
          <p:cNvPr id="2050" name="Picture 2">
            <a:extLst>
              <a:ext uri="{FF2B5EF4-FFF2-40B4-BE49-F238E27FC236}">
                <a16:creationId xmlns:a16="http://schemas.microsoft.com/office/drawing/2014/main" id="{96F5AD45-0DBC-DC6E-BFEA-965DF6B83C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2994" y="3633445"/>
            <a:ext cx="5746012" cy="3224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55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4CF935-CCD8-082B-2D02-D9689142409D}"/>
              </a:ext>
            </a:extLst>
          </p:cNvPr>
          <p:cNvPicPr>
            <a:picLocks noChangeAspect="1"/>
          </p:cNvPicPr>
          <p:nvPr/>
        </p:nvPicPr>
        <p:blipFill>
          <a:blip r:embed="rId2"/>
          <a:stretch>
            <a:fillRect/>
          </a:stretch>
        </p:blipFill>
        <p:spPr>
          <a:xfrm>
            <a:off x="3301139" y="0"/>
            <a:ext cx="5749871" cy="6858000"/>
          </a:xfrm>
          <a:prstGeom prst="rect">
            <a:avLst/>
          </a:prstGeom>
        </p:spPr>
      </p:pic>
    </p:spTree>
    <p:extLst>
      <p:ext uri="{BB962C8B-B14F-4D97-AF65-F5344CB8AC3E}">
        <p14:creationId xmlns:p14="http://schemas.microsoft.com/office/powerpoint/2010/main" val="2119638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FD818-B4E2-89B6-60EE-26F926A245AF}"/>
              </a:ext>
            </a:extLst>
          </p:cNvPr>
          <p:cNvSpPr>
            <a:spLocks noGrp="1"/>
          </p:cNvSpPr>
          <p:nvPr>
            <p:ph type="title"/>
          </p:nvPr>
        </p:nvSpPr>
        <p:spPr/>
        <p:txBody>
          <a:bodyPr/>
          <a:lstStyle/>
          <a:p>
            <a:pPr algn="ctr"/>
            <a:r>
              <a:rPr lang="en-US" b="1" dirty="0">
                <a:solidFill>
                  <a:srgbClr val="FFFF00"/>
                </a:solidFill>
              </a:rPr>
              <a:t>The Changes Senior Pastors Must Make To Break The 200 Barrier </a:t>
            </a:r>
          </a:p>
        </p:txBody>
      </p:sp>
      <p:sp>
        <p:nvSpPr>
          <p:cNvPr id="3" name="Content Placeholder 2">
            <a:extLst>
              <a:ext uri="{FF2B5EF4-FFF2-40B4-BE49-F238E27FC236}">
                <a16:creationId xmlns:a16="http://schemas.microsoft.com/office/drawing/2014/main" id="{7F9E2E84-5D2C-E7DA-39F0-B11D6E77470E}"/>
              </a:ext>
            </a:extLst>
          </p:cNvPr>
          <p:cNvSpPr>
            <a:spLocks noGrp="1"/>
          </p:cNvSpPr>
          <p:nvPr>
            <p:ph idx="1"/>
          </p:nvPr>
        </p:nvSpPr>
        <p:spPr>
          <a:xfrm>
            <a:off x="838200" y="1690688"/>
            <a:ext cx="10515600" cy="4802187"/>
          </a:xfrm>
        </p:spPr>
        <p:txBody>
          <a:bodyPr>
            <a:normAutofit lnSpcReduction="10000"/>
          </a:bodyPr>
          <a:lstStyle/>
          <a:p>
            <a:pPr marL="0" indent="0">
              <a:buNone/>
            </a:pPr>
            <a:r>
              <a:rPr lang="en-US" b="1" dirty="0">
                <a:solidFill>
                  <a:srgbClr val="FF9300"/>
                </a:solidFill>
              </a:rPr>
              <a:t>1. Commit To Staying At Your Church For Five Years Minimum</a:t>
            </a:r>
          </a:p>
          <a:p>
            <a:pPr marL="0" indent="0">
              <a:buNone/>
            </a:pPr>
            <a:r>
              <a:rPr lang="en-US" b="1" dirty="0">
                <a:solidFill>
                  <a:srgbClr val="FF9300"/>
                </a:solidFill>
              </a:rPr>
              <a:t>It’s going to take a five-year tour of duty for you to spark the momentum needed and make the changes necessary to incorporate 100+ new converts into your church. </a:t>
            </a:r>
            <a:r>
              <a:rPr lang="en-US" b="1" dirty="0">
                <a:solidFill>
                  <a:srgbClr val="FFFF00"/>
                </a:solidFill>
              </a:rPr>
              <a:t>That’s because, unless you’re a church planter, your people have seen a number of bright-eyed Senior Pastors just like you who had great ideas for change, but didn’t stay long enough to see them through.</a:t>
            </a:r>
          </a:p>
          <a:p>
            <a:pPr marL="0" indent="0">
              <a:buNone/>
            </a:pPr>
            <a:r>
              <a:rPr lang="en-US" b="1" dirty="0">
                <a:solidFill>
                  <a:srgbClr val="FFFF00"/>
                </a:solidFill>
              </a:rPr>
              <a:t>It takes time to build credibility and to lead a congregation through change. We’re talking about serving people, not starting a company with venture capital that we know we’ll sell off later and move on. </a:t>
            </a:r>
            <a:r>
              <a:rPr lang="en-US" b="1" dirty="0">
                <a:solidFill>
                  <a:srgbClr val="FF9300"/>
                </a:solidFill>
              </a:rPr>
              <a:t>It’s about them, not us as Senior Pastors, which means everything we do has to be done in their best interest, not ours.</a:t>
            </a:r>
          </a:p>
          <a:p>
            <a:endParaRPr lang="en-US" dirty="0"/>
          </a:p>
        </p:txBody>
      </p:sp>
    </p:spTree>
    <p:extLst>
      <p:ext uri="{BB962C8B-B14F-4D97-AF65-F5344CB8AC3E}">
        <p14:creationId xmlns:p14="http://schemas.microsoft.com/office/powerpoint/2010/main" val="2652579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FD818-B4E2-89B6-60EE-26F926A245AF}"/>
              </a:ext>
            </a:extLst>
          </p:cNvPr>
          <p:cNvSpPr>
            <a:spLocks noGrp="1"/>
          </p:cNvSpPr>
          <p:nvPr>
            <p:ph type="title"/>
          </p:nvPr>
        </p:nvSpPr>
        <p:spPr/>
        <p:txBody>
          <a:bodyPr/>
          <a:lstStyle/>
          <a:p>
            <a:pPr algn="ctr"/>
            <a:r>
              <a:rPr lang="en-US" b="1" dirty="0">
                <a:solidFill>
                  <a:srgbClr val="FFFF00"/>
                </a:solidFill>
              </a:rPr>
              <a:t>The Changes Senior Pastors Must Make To Break The 200 Barrier </a:t>
            </a:r>
          </a:p>
        </p:txBody>
      </p:sp>
      <p:sp>
        <p:nvSpPr>
          <p:cNvPr id="3" name="Content Placeholder 2">
            <a:extLst>
              <a:ext uri="{FF2B5EF4-FFF2-40B4-BE49-F238E27FC236}">
                <a16:creationId xmlns:a16="http://schemas.microsoft.com/office/drawing/2014/main" id="{7F9E2E84-5D2C-E7DA-39F0-B11D6E77470E}"/>
              </a:ext>
            </a:extLst>
          </p:cNvPr>
          <p:cNvSpPr>
            <a:spLocks noGrp="1"/>
          </p:cNvSpPr>
          <p:nvPr>
            <p:ph idx="1"/>
          </p:nvPr>
        </p:nvSpPr>
        <p:spPr>
          <a:xfrm>
            <a:off x="838200" y="1690688"/>
            <a:ext cx="10515600" cy="4802187"/>
          </a:xfrm>
        </p:spPr>
        <p:txBody>
          <a:bodyPr>
            <a:normAutofit lnSpcReduction="10000"/>
          </a:bodyPr>
          <a:lstStyle/>
          <a:p>
            <a:pPr marL="0" indent="0">
              <a:buNone/>
            </a:pPr>
            <a:r>
              <a:rPr lang="en-US" b="1" dirty="0">
                <a:solidFill>
                  <a:srgbClr val="FF9300"/>
                </a:solidFill>
              </a:rPr>
              <a:t>1. Commit To Staying At Your Church For Five Years Minimum -Cont.</a:t>
            </a:r>
          </a:p>
          <a:p>
            <a:pPr marL="0" indent="0">
              <a:buNone/>
            </a:pPr>
            <a:r>
              <a:rPr lang="en-US" b="1" dirty="0">
                <a:solidFill>
                  <a:srgbClr val="FFFF00"/>
                </a:solidFill>
              </a:rPr>
              <a:t>The other reason you need a longer horizon is because more than likely you’re a one-man band. There is a massive amount of work that lies before you, and it can’t be done in a couple years. </a:t>
            </a:r>
            <a:r>
              <a:rPr lang="en-US" b="1" dirty="0">
                <a:solidFill>
                  <a:srgbClr val="FF9300"/>
                </a:solidFill>
              </a:rPr>
              <a:t>Working 55 hours a week is expected, 75 hours is not. When you boil it down, breaking the 200 barrier is a 13,475 hour job. That’s 55 hours a week + 5 full years – 3 weeks of vacation per year = 13,475 hours.</a:t>
            </a:r>
          </a:p>
          <a:p>
            <a:pPr marL="0" indent="0">
              <a:buNone/>
            </a:pPr>
            <a:r>
              <a:rPr lang="en-US" b="1" dirty="0">
                <a:solidFill>
                  <a:srgbClr val="FFFF00"/>
                </a:solidFill>
              </a:rPr>
              <a:t>At about 5,000 hours you’ll notice a credibility tipping point with your church, which, not coincidentally, is just about the time most pastors leave. I ask every staff member that comes on my team to make a five-year commitment. That’s because years 1-2 are all about learning what you have, and years 3-5 are all about hitting your sweet spot.</a:t>
            </a:r>
          </a:p>
          <a:p>
            <a:endParaRPr lang="en-US" dirty="0"/>
          </a:p>
        </p:txBody>
      </p:sp>
    </p:spTree>
    <p:extLst>
      <p:ext uri="{BB962C8B-B14F-4D97-AF65-F5344CB8AC3E}">
        <p14:creationId xmlns:p14="http://schemas.microsoft.com/office/powerpoint/2010/main" val="2928339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FD818-B4E2-89B6-60EE-26F926A245AF}"/>
              </a:ext>
            </a:extLst>
          </p:cNvPr>
          <p:cNvSpPr>
            <a:spLocks noGrp="1"/>
          </p:cNvSpPr>
          <p:nvPr>
            <p:ph type="title"/>
          </p:nvPr>
        </p:nvSpPr>
        <p:spPr/>
        <p:txBody>
          <a:bodyPr/>
          <a:lstStyle/>
          <a:p>
            <a:pPr algn="ctr"/>
            <a:r>
              <a:rPr lang="en-US" b="1" dirty="0">
                <a:solidFill>
                  <a:srgbClr val="FFFF00"/>
                </a:solidFill>
              </a:rPr>
              <a:t>The Changes Senior Pastors Must Make To Break The 200 Barrier </a:t>
            </a:r>
          </a:p>
        </p:txBody>
      </p:sp>
      <p:sp>
        <p:nvSpPr>
          <p:cNvPr id="3" name="Content Placeholder 2">
            <a:extLst>
              <a:ext uri="{FF2B5EF4-FFF2-40B4-BE49-F238E27FC236}">
                <a16:creationId xmlns:a16="http://schemas.microsoft.com/office/drawing/2014/main" id="{7F9E2E84-5D2C-E7DA-39F0-B11D6E77470E}"/>
              </a:ext>
            </a:extLst>
          </p:cNvPr>
          <p:cNvSpPr>
            <a:spLocks noGrp="1"/>
          </p:cNvSpPr>
          <p:nvPr>
            <p:ph idx="1"/>
          </p:nvPr>
        </p:nvSpPr>
        <p:spPr>
          <a:xfrm>
            <a:off x="838200" y="1825624"/>
            <a:ext cx="10515600" cy="4782993"/>
          </a:xfrm>
        </p:spPr>
        <p:txBody>
          <a:bodyPr>
            <a:normAutofit fontScale="92500" lnSpcReduction="10000"/>
          </a:bodyPr>
          <a:lstStyle/>
          <a:p>
            <a:pPr marL="0" indent="0">
              <a:buNone/>
            </a:pPr>
            <a:r>
              <a:rPr lang="en-US" b="1" dirty="0">
                <a:solidFill>
                  <a:srgbClr val="FF9300"/>
                </a:solidFill>
              </a:rPr>
              <a:t>2. Commit To Growing Your Church Through Conversion Growth Only</a:t>
            </a:r>
          </a:p>
          <a:p>
            <a:pPr marL="0" indent="0">
              <a:buNone/>
            </a:pPr>
            <a:r>
              <a:rPr lang="en-US" b="1" dirty="0">
                <a:solidFill>
                  <a:srgbClr val="FFFF00"/>
                </a:solidFill>
              </a:rPr>
              <a:t>This is a decision that you need to make up front. </a:t>
            </a:r>
            <a:r>
              <a:rPr lang="en-US" b="1" dirty="0">
                <a:solidFill>
                  <a:srgbClr val="FF9300"/>
                </a:solidFill>
              </a:rPr>
              <a:t>Are you going to pay the price needed to reach truly non-Christian people in your area? Or are you going to lower the bar and attract transfer Christians? </a:t>
            </a:r>
            <a:r>
              <a:rPr lang="en-US" b="1" dirty="0">
                <a:solidFill>
                  <a:srgbClr val="FFFF00"/>
                </a:solidFill>
              </a:rPr>
              <a:t>The formula for reaching transfers is simple: preach long sermons, sing endless worship songs, and get on the radio and TV. Like pigs coming to slop, you’ll see the underbelly of the Christian subculture gravitate towards your church posthaste.</a:t>
            </a:r>
          </a:p>
          <a:p>
            <a:pPr marL="0" indent="0">
              <a:buNone/>
            </a:pPr>
            <a:r>
              <a:rPr lang="en-US" b="1" dirty="0">
                <a:solidFill>
                  <a:srgbClr val="FFFF00"/>
                </a:solidFill>
              </a:rPr>
              <a:t>Resist this tendency and focus instead on identifying and creatively engaging truly non-Christian people in your region. </a:t>
            </a:r>
            <a:r>
              <a:rPr lang="en-US" b="1" dirty="0">
                <a:solidFill>
                  <a:srgbClr val="FF9300"/>
                </a:solidFill>
              </a:rPr>
              <a:t>Yes, that means you’ll grow slower and the giving won’t be as strong, but you’ll be setting into motion the kinds of ministries and systems it will take to break the 400 and 600 barrier.</a:t>
            </a:r>
          </a:p>
          <a:p>
            <a:pPr marL="0" indent="0">
              <a:buNone/>
            </a:pPr>
            <a:endParaRPr lang="en-US" dirty="0"/>
          </a:p>
        </p:txBody>
      </p:sp>
    </p:spTree>
    <p:extLst>
      <p:ext uri="{BB962C8B-B14F-4D97-AF65-F5344CB8AC3E}">
        <p14:creationId xmlns:p14="http://schemas.microsoft.com/office/powerpoint/2010/main" val="29610260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FD818-B4E2-89B6-60EE-26F926A245AF}"/>
              </a:ext>
            </a:extLst>
          </p:cNvPr>
          <p:cNvSpPr>
            <a:spLocks noGrp="1"/>
          </p:cNvSpPr>
          <p:nvPr>
            <p:ph type="title"/>
          </p:nvPr>
        </p:nvSpPr>
        <p:spPr/>
        <p:txBody>
          <a:bodyPr/>
          <a:lstStyle/>
          <a:p>
            <a:pPr algn="ctr"/>
            <a:r>
              <a:rPr lang="en-US" b="1" dirty="0">
                <a:solidFill>
                  <a:srgbClr val="FFFF00"/>
                </a:solidFill>
              </a:rPr>
              <a:t>The Changes Senior Pastors Must Make To Break The 200 Barrier </a:t>
            </a:r>
          </a:p>
        </p:txBody>
      </p:sp>
      <p:sp>
        <p:nvSpPr>
          <p:cNvPr id="3" name="Content Placeholder 2">
            <a:extLst>
              <a:ext uri="{FF2B5EF4-FFF2-40B4-BE49-F238E27FC236}">
                <a16:creationId xmlns:a16="http://schemas.microsoft.com/office/drawing/2014/main" id="{7F9E2E84-5D2C-E7DA-39F0-B11D6E77470E}"/>
              </a:ext>
            </a:extLst>
          </p:cNvPr>
          <p:cNvSpPr>
            <a:spLocks noGrp="1"/>
          </p:cNvSpPr>
          <p:nvPr>
            <p:ph idx="1"/>
          </p:nvPr>
        </p:nvSpPr>
        <p:spPr>
          <a:xfrm>
            <a:off x="646813" y="1595106"/>
            <a:ext cx="10985205" cy="4351338"/>
          </a:xfrm>
        </p:spPr>
        <p:txBody>
          <a:bodyPr/>
          <a:lstStyle/>
          <a:p>
            <a:pPr marL="0" indent="0">
              <a:buNone/>
            </a:pPr>
            <a:r>
              <a:rPr lang="en-US" b="1" dirty="0">
                <a:solidFill>
                  <a:srgbClr val="FF9300"/>
                </a:solidFill>
              </a:rPr>
              <a:t>3. Eliminate Time Wasters</a:t>
            </a:r>
          </a:p>
          <a:p>
            <a:pPr marL="0" indent="0">
              <a:buNone/>
            </a:pPr>
            <a:r>
              <a:rPr lang="en-US" sz="3200" b="1" dirty="0">
                <a:solidFill>
                  <a:srgbClr val="FFFF00"/>
                </a:solidFill>
              </a:rPr>
              <a:t>Most Senior Pastors leading churches under 200 have either inherited bad systems that waste precious time, or bad theology that places them as the focal point of care and support in the congregation. You’ll need to change both. Concerning the bad systems, here are a few (6) important changes you’ll need to address:</a:t>
            </a:r>
          </a:p>
          <a:p>
            <a:pPr marL="0" indent="0">
              <a:buNone/>
            </a:pPr>
            <a:endParaRPr lang="en-US" dirty="0"/>
          </a:p>
        </p:txBody>
      </p:sp>
      <p:pic>
        <p:nvPicPr>
          <p:cNvPr id="3074" name="Picture 2">
            <a:extLst>
              <a:ext uri="{FF2B5EF4-FFF2-40B4-BE49-F238E27FC236}">
                <a16:creationId xmlns:a16="http://schemas.microsoft.com/office/drawing/2014/main" id="{466E6291-D601-383D-8325-D3642F6E53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4409" y="4386949"/>
            <a:ext cx="4136951" cy="2321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08052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FD818-B4E2-89B6-60EE-26F926A245AF}"/>
              </a:ext>
            </a:extLst>
          </p:cNvPr>
          <p:cNvSpPr>
            <a:spLocks noGrp="1"/>
          </p:cNvSpPr>
          <p:nvPr>
            <p:ph type="title"/>
          </p:nvPr>
        </p:nvSpPr>
        <p:spPr/>
        <p:txBody>
          <a:bodyPr/>
          <a:lstStyle/>
          <a:p>
            <a:pPr algn="ctr"/>
            <a:r>
              <a:rPr lang="en-US" b="1" dirty="0">
                <a:solidFill>
                  <a:srgbClr val="FFFF00"/>
                </a:solidFill>
              </a:rPr>
              <a:t>The Changes Senior Pastors Must Make To Break The 200 Barrier </a:t>
            </a:r>
          </a:p>
        </p:txBody>
      </p:sp>
      <p:sp>
        <p:nvSpPr>
          <p:cNvPr id="3" name="Content Placeholder 2">
            <a:extLst>
              <a:ext uri="{FF2B5EF4-FFF2-40B4-BE49-F238E27FC236}">
                <a16:creationId xmlns:a16="http://schemas.microsoft.com/office/drawing/2014/main" id="{7F9E2E84-5D2C-E7DA-39F0-B11D6E77470E}"/>
              </a:ext>
            </a:extLst>
          </p:cNvPr>
          <p:cNvSpPr>
            <a:spLocks noGrp="1"/>
          </p:cNvSpPr>
          <p:nvPr>
            <p:ph idx="1"/>
          </p:nvPr>
        </p:nvSpPr>
        <p:spPr>
          <a:xfrm>
            <a:off x="568035" y="1690688"/>
            <a:ext cx="10986655" cy="4945639"/>
          </a:xfrm>
        </p:spPr>
        <p:txBody>
          <a:bodyPr>
            <a:normAutofit fontScale="92500" lnSpcReduction="10000"/>
          </a:bodyPr>
          <a:lstStyle/>
          <a:p>
            <a:pPr marL="0" indent="0">
              <a:buNone/>
            </a:pPr>
            <a:r>
              <a:rPr lang="en-US" b="1" dirty="0">
                <a:solidFill>
                  <a:srgbClr val="FFFF00"/>
                </a:solidFill>
              </a:rPr>
              <a:t>• </a:t>
            </a:r>
            <a:r>
              <a:rPr lang="en-US" sz="3100" b="1" dirty="0">
                <a:solidFill>
                  <a:srgbClr val="FF9300"/>
                </a:solidFill>
              </a:rPr>
              <a:t>Write your sermons in one day. </a:t>
            </a:r>
            <a:r>
              <a:rPr lang="en-US" sz="3100" b="1" dirty="0">
                <a:solidFill>
                  <a:srgbClr val="FFFF00"/>
                </a:solidFill>
              </a:rPr>
              <a:t>Senior Pastors who brag about spending endless amounts of time on their sermons are braggers. Your sermons won’t be any better with twenty hours of sermon prep instead of eight. Preach to get the job done, not to impress. And by all means, if needed, preach other pastor’s sermons in a pinch.</a:t>
            </a:r>
          </a:p>
          <a:p>
            <a:pPr marL="0" indent="0">
              <a:buNone/>
            </a:pPr>
            <a:br>
              <a:rPr lang="en-US" sz="3100" b="1" dirty="0">
                <a:solidFill>
                  <a:srgbClr val="FFFF00"/>
                </a:solidFill>
              </a:rPr>
            </a:br>
            <a:r>
              <a:rPr lang="en-US" sz="3100" b="1" dirty="0">
                <a:solidFill>
                  <a:srgbClr val="FFFF00"/>
                </a:solidFill>
              </a:rPr>
              <a:t>• </a:t>
            </a:r>
            <a:r>
              <a:rPr lang="en-US" sz="3100" b="1" dirty="0">
                <a:solidFill>
                  <a:srgbClr val="FF9300"/>
                </a:solidFill>
              </a:rPr>
              <a:t>Don’t do “drive-by” weddings. </a:t>
            </a:r>
            <a:r>
              <a:rPr lang="en-US" sz="3100" b="1" dirty="0">
                <a:solidFill>
                  <a:srgbClr val="FFFF00"/>
                </a:solidFill>
              </a:rPr>
              <a:t>Only agree to marry couples where one of them is an active member of the church. Reject every wedding inquiry of people who found you in the phone book. Pastors think weddings are great outreach events, when they’re usually not. Also, require all couples to do six sessions of pre-marital counseling with a paid licensed counselor instead of with you.</a:t>
            </a:r>
            <a:br>
              <a:rPr lang="en-US" dirty="0"/>
            </a:br>
            <a:endParaRPr lang="en-US" dirty="0"/>
          </a:p>
        </p:txBody>
      </p:sp>
    </p:spTree>
    <p:extLst>
      <p:ext uri="{BB962C8B-B14F-4D97-AF65-F5344CB8AC3E}">
        <p14:creationId xmlns:p14="http://schemas.microsoft.com/office/powerpoint/2010/main" val="21672983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FD818-B4E2-89B6-60EE-26F926A245AF}"/>
              </a:ext>
            </a:extLst>
          </p:cNvPr>
          <p:cNvSpPr>
            <a:spLocks noGrp="1"/>
          </p:cNvSpPr>
          <p:nvPr>
            <p:ph type="title"/>
          </p:nvPr>
        </p:nvSpPr>
        <p:spPr/>
        <p:txBody>
          <a:bodyPr/>
          <a:lstStyle/>
          <a:p>
            <a:pPr algn="ctr"/>
            <a:r>
              <a:rPr lang="en-US" b="1" dirty="0">
                <a:solidFill>
                  <a:srgbClr val="FFFF00"/>
                </a:solidFill>
              </a:rPr>
              <a:t>The Changes Senior Pastors Must Make To Break The 200 Barrier </a:t>
            </a:r>
          </a:p>
        </p:txBody>
      </p:sp>
      <p:sp>
        <p:nvSpPr>
          <p:cNvPr id="3" name="Content Placeholder 2">
            <a:extLst>
              <a:ext uri="{FF2B5EF4-FFF2-40B4-BE49-F238E27FC236}">
                <a16:creationId xmlns:a16="http://schemas.microsoft.com/office/drawing/2014/main" id="{7F9E2E84-5D2C-E7DA-39F0-B11D6E77470E}"/>
              </a:ext>
            </a:extLst>
          </p:cNvPr>
          <p:cNvSpPr>
            <a:spLocks noGrp="1"/>
          </p:cNvSpPr>
          <p:nvPr>
            <p:ph idx="1"/>
          </p:nvPr>
        </p:nvSpPr>
        <p:spPr/>
        <p:txBody>
          <a:bodyPr>
            <a:normAutofit fontScale="92500" lnSpcReduction="20000"/>
          </a:bodyPr>
          <a:lstStyle/>
          <a:p>
            <a:pPr marL="0" indent="0">
              <a:buNone/>
            </a:pPr>
            <a:r>
              <a:rPr lang="en-US" b="1" dirty="0">
                <a:solidFill>
                  <a:srgbClr val="FFFF00"/>
                </a:solidFill>
              </a:rPr>
              <a:t>• </a:t>
            </a:r>
            <a:r>
              <a:rPr lang="en-US" b="1" dirty="0">
                <a:solidFill>
                  <a:srgbClr val="FF9300"/>
                </a:solidFill>
              </a:rPr>
              <a:t>Make it known that you don’t do counseling. </a:t>
            </a:r>
            <a:r>
              <a:rPr lang="en-US" b="1" dirty="0">
                <a:solidFill>
                  <a:srgbClr val="FFFF00"/>
                </a:solidFill>
              </a:rPr>
              <a:t>You’re not a counselor, so stop pretending to be one and partner with a counseling center in your area. Limit all counseling to professionals and push care to your groups. As I heard Steve Sjogren once say, “Many light touches, few deep touches.”</a:t>
            </a:r>
          </a:p>
          <a:p>
            <a:pPr marL="0" indent="0">
              <a:buNone/>
            </a:pPr>
            <a:br>
              <a:rPr lang="en-US" b="1" dirty="0">
                <a:solidFill>
                  <a:srgbClr val="FFFF00"/>
                </a:solidFill>
              </a:rPr>
            </a:br>
            <a:r>
              <a:rPr lang="en-US" b="1" dirty="0">
                <a:solidFill>
                  <a:srgbClr val="FFFF00"/>
                </a:solidFill>
              </a:rPr>
              <a:t>• </a:t>
            </a:r>
            <a:r>
              <a:rPr lang="en-US" b="1" dirty="0">
                <a:solidFill>
                  <a:srgbClr val="FF9300"/>
                </a:solidFill>
              </a:rPr>
              <a:t>Keep email replies to 3 sentences. </a:t>
            </a:r>
            <a:r>
              <a:rPr lang="en-US" b="1" dirty="0">
                <a:solidFill>
                  <a:srgbClr val="FFFF00"/>
                </a:solidFill>
              </a:rPr>
              <a:t>When someone emails you wanting a 10,000-word answer, respond in no more than 3 sentences and tell them to see you Sunday between services to talk further. 95% of the people who had a life and death urgent question that had to be answered on Tuesday will forget they even emailed when Sunday rolls around. Another thing that helps is to craft 2-3 page policy papers that answer the top 10 questions you get on a regular basis. Having those ready to send will save a ton of time and energy.</a:t>
            </a:r>
            <a:br>
              <a:rPr lang="en-US" dirty="0"/>
            </a:br>
            <a:endParaRPr lang="en-US" dirty="0"/>
          </a:p>
        </p:txBody>
      </p:sp>
    </p:spTree>
    <p:extLst>
      <p:ext uri="{BB962C8B-B14F-4D97-AF65-F5344CB8AC3E}">
        <p14:creationId xmlns:p14="http://schemas.microsoft.com/office/powerpoint/2010/main" val="40651445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FD818-B4E2-89B6-60EE-26F926A245AF}"/>
              </a:ext>
            </a:extLst>
          </p:cNvPr>
          <p:cNvSpPr>
            <a:spLocks noGrp="1"/>
          </p:cNvSpPr>
          <p:nvPr>
            <p:ph type="title"/>
          </p:nvPr>
        </p:nvSpPr>
        <p:spPr/>
        <p:txBody>
          <a:bodyPr/>
          <a:lstStyle/>
          <a:p>
            <a:pPr algn="ctr"/>
            <a:r>
              <a:rPr lang="en-US" b="1" dirty="0">
                <a:solidFill>
                  <a:srgbClr val="FFFF00"/>
                </a:solidFill>
              </a:rPr>
              <a:t>The Changes Senior Pastors Must Make To Break The 200 Barrier </a:t>
            </a:r>
          </a:p>
        </p:txBody>
      </p:sp>
      <p:sp>
        <p:nvSpPr>
          <p:cNvPr id="3" name="Content Placeholder 2">
            <a:extLst>
              <a:ext uri="{FF2B5EF4-FFF2-40B4-BE49-F238E27FC236}">
                <a16:creationId xmlns:a16="http://schemas.microsoft.com/office/drawing/2014/main" id="{7F9E2E84-5D2C-E7DA-39F0-B11D6E77470E}"/>
              </a:ext>
            </a:extLst>
          </p:cNvPr>
          <p:cNvSpPr>
            <a:spLocks noGrp="1"/>
          </p:cNvSpPr>
          <p:nvPr>
            <p:ph idx="1"/>
          </p:nvPr>
        </p:nvSpPr>
        <p:spPr/>
        <p:txBody>
          <a:bodyPr/>
          <a:lstStyle/>
          <a:p>
            <a:r>
              <a:rPr lang="en-US" b="1" dirty="0">
                <a:solidFill>
                  <a:srgbClr val="FFFF00"/>
                </a:solidFill>
              </a:rPr>
              <a:t> </a:t>
            </a:r>
            <a:r>
              <a:rPr lang="en-US" b="1" dirty="0">
                <a:solidFill>
                  <a:srgbClr val="FF9300"/>
                </a:solidFill>
              </a:rPr>
              <a:t>Change your cell phone number. </a:t>
            </a:r>
          </a:p>
          <a:p>
            <a:pPr marL="0" indent="0">
              <a:buNone/>
            </a:pPr>
            <a:r>
              <a:rPr lang="en-US" b="1" dirty="0">
                <a:solidFill>
                  <a:srgbClr val="FFFF00"/>
                </a:solidFill>
              </a:rPr>
              <a:t>One of the counter-intuitive things I tell Senior Pastors I coach is that they are too accessible. No more than ten people should have your cell phone number. Change it, get caller ID block and don’t hand out the new one. Give out your email instead. </a:t>
            </a:r>
            <a:r>
              <a:rPr lang="en-US" b="1" i="1" dirty="0">
                <a:solidFill>
                  <a:srgbClr val="FF9300"/>
                </a:solidFill>
              </a:rPr>
              <a:t>“Email is the best way to get in touch with me,”</a:t>
            </a:r>
            <a:r>
              <a:rPr lang="en-US" b="1" dirty="0">
                <a:solidFill>
                  <a:srgbClr val="FFFF00"/>
                </a:solidFill>
              </a:rPr>
              <a:t> is the phrase church people should hear when they ask what is the best way to get in touch with you. </a:t>
            </a:r>
            <a:r>
              <a:rPr lang="en-US" b="1" dirty="0">
                <a:solidFill>
                  <a:srgbClr val="FF9300"/>
                </a:solidFill>
              </a:rPr>
              <a:t>Doing this will create boundaries and reinforce the fact that you’re a leader, not a chaplain on call.</a:t>
            </a:r>
            <a:br>
              <a:rPr lang="en-US" dirty="0">
                <a:solidFill>
                  <a:srgbClr val="FF9300"/>
                </a:solidFill>
              </a:rPr>
            </a:br>
            <a:endParaRPr lang="en-US" dirty="0">
              <a:solidFill>
                <a:srgbClr val="FF9300"/>
              </a:solidFill>
            </a:endParaRPr>
          </a:p>
        </p:txBody>
      </p:sp>
    </p:spTree>
    <p:extLst>
      <p:ext uri="{BB962C8B-B14F-4D97-AF65-F5344CB8AC3E}">
        <p14:creationId xmlns:p14="http://schemas.microsoft.com/office/powerpoint/2010/main" val="17553912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FD818-B4E2-89B6-60EE-26F926A245AF}"/>
              </a:ext>
            </a:extLst>
          </p:cNvPr>
          <p:cNvSpPr>
            <a:spLocks noGrp="1"/>
          </p:cNvSpPr>
          <p:nvPr>
            <p:ph type="title"/>
          </p:nvPr>
        </p:nvSpPr>
        <p:spPr/>
        <p:txBody>
          <a:bodyPr/>
          <a:lstStyle/>
          <a:p>
            <a:pPr algn="ctr"/>
            <a:r>
              <a:rPr lang="en-US" b="1" dirty="0">
                <a:solidFill>
                  <a:srgbClr val="FFFF00"/>
                </a:solidFill>
              </a:rPr>
              <a:t>The Changes Senior Pastors Must Make To Break The 200 Barrier </a:t>
            </a:r>
          </a:p>
        </p:txBody>
      </p:sp>
      <p:sp>
        <p:nvSpPr>
          <p:cNvPr id="3" name="Content Placeholder 2">
            <a:extLst>
              <a:ext uri="{FF2B5EF4-FFF2-40B4-BE49-F238E27FC236}">
                <a16:creationId xmlns:a16="http://schemas.microsoft.com/office/drawing/2014/main" id="{7F9E2E84-5D2C-E7DA-39F0-B11D6E77470E}"/>
              </a:ext>
            </a:extLst>
          </p:cNvPr>
          <p:cNvSpPr>
            <a:spLocks noGrp="1"/>
          </p:cNvSpPr>
          <p:nvPr>
            <p:ph idx="1"/>
          </p:nvPr>
        </p:nvSpPr>
        <p:spPr/>
        <p:txBody>
          <a:bodyPr>
            <a:normAutofit lnSpcReduction="10000"/>
          </a:bodyPr>
          <a:lstStyle/>
          <a:p>
            <a:r>
              <a:rPr lang="en-US" sz="3600" b="1" dirty="0">
                <a:solidFill>
                  <a:srgbClr val="FF9300"/>
                </a:solidFill>
              </a:rPr>
              <a:t>Stop hosting church events at your house. </a:t>
            </a:r>
            <a:r>
              <a:rPr lang="en-US" sz="3600" b="1" dirty="0">
                <a:solidFill>
                  <a:srgbClr val="FFFF00"/>
                </a:solidFill>
              </a:rPr>
              <a:t>Since you are the most committed person to the vision, it’s so easy for you to host events at your house. That’s what I did at your size. Then one day I strategically stopped. </a:t>
            </a:r>
            <a:r>
              <a:rPr lang="en-US" sz="3600" b="1" dirty="0">
                <a:solidFill>
                  <a:srgbClr val="FF9300"/>
                </a:solidFill>
              </a:rPr>
              <a:t>Putting an end to meetings at your house not only kills the idea that you’re the church’s chaplain, but it creates boundaries and saves you time cleaning up. </a:t>
            </a:r>
            <a:r>
              <a:rPr lang="en-US" sz="3600" b="1" dirty="0">
                <a:solidFill>
                  <a:srgbClr val="FFFF00"/>
                </a:solidFill>
              </a:rPr>
              <a:t>Put an end to this and you’ll thank me later.</a:t>
            </a:r>
          </a:p>
          <a:p>
            <a:endParaRPr lang="en-US" dirty="0"/>
          </a:p>
        </p:txBody>
      </p:sp>
    </p:spTree>
    <p:extLst>
      <p:ext uri="{BB962C8B-B14F-4D97-AF65-F5344CB8AC3E}">
        <p14:creationId xmlns:p14="http://schemas.microsoft.com/office/powerpoint/2010/main" val="1234443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FD818-B4E2-89B6-60EE-26F926A245AF}"/>
              </a:ext>
            </a:extLst>
          </p:cNvPr>
          <p:cNvSpPr>
            <a:spLocks noGrp="1"/>
          </p:cNvSpPr>
          <p:nvPr>
            <p:ph type="title"/>
          </p:nvPr>
        </p:nvSpPr>
        <p:spPr/>
        <p:txBody>
          <a:bodyPr/>
          <a:lstStyle/>
          <a:p>
            <a:pPr algn="ctr"/>
            <a:r>
              <a:rPr lang="en-US" b="1" dirty="0">
                <a:solidFill>
                  <a:srgbClr val="FFFF00"/>
                </a:solidFill>
              </a:rPr>
              <a:t>The Changes Senior Pastors Must Make To Break The 200 Barrier </a:t>
            </a:r>
          </a:p>
        </p:txBody>
      </p:sp>
      <p:sp>
        <p:nvSpPr>
          <p:cNvPr id="3" name="Content Placeholder 2">
            <a:extLst>
              <a:ext uri="{FF2B5EF4-FFF2-40B4-BE49-F238E27FC236}">
                <a16:creationId xmlns:a16="http://schemas.microsoft.com/office/drawing/2014/main" id="{7F9E2E84-5D2C-E7DA-39F0-B11D6E77470E}"/>
              </a:ext>
            </a:extLst>
          </p:cNvPr>
          <p:cNvSpPr>
            <a:spLocks noGrp="1"/>
          </p:cNvSpPr>
          <p:nvPr>
            <p:ph idx="1"/>
          </p:nvPr>
        </p:nvSpPr>
        <p:spPr/>
        <p:txBody>
          <a:bodyPr>
            <a:normAutofit fontScale="92500" lnSpcReduction="20000"/>
          </a:bodyPr>
          <a:lstStyle/>
          <a:p>
            <a:pPr marL="0" marR="0" indent="0" algn="ctr">
              <a:spcBef>
                <a:spcPts val="0"/>
              </a:spcBef>
              <a:spcAft>
                <a:spcPts val="1950"/>
              </a:spcAft>
              <a:buNone/>
            </a:pPr>
            <a:r>
              <a:rPr lang="en-US" sz="4000" b="1" dirty="0">
                <a:solidFill>
                  <a:srgbClr val="FF9300"/>
                </a:solidFill>
                <a:effectLst/>
                <a:latin typeface="Roboto" panose="02000000000000000000" pitchFamily="2" charset="0"/>
                <a:ea typeface="Times New Roman" panose="02020603050405020304" pitchFamily="18" charset="0"/>
                <a:cs typeface="Times New Roman" panose="02020603050405020304" pitchFamily="18" charset="0"/>
              </a:rPr>
              <a:t>As Peter Drucker writes in his book </a:t>
            </a:r>
            <a:r>
              <a:rPr lang="en-US" sz="4000" b="1" i="1" dirty="0">
                <a:solidFill>
                  <a:srgbClr val="FF9300"/>
                </a:solidFill>
                <a:effectLst/>
                <a:latin typeface="Roboto" panose="02000000000000000000" pitchFamily="2" charset="0"/>
                <a:ea typeface="Times New Roman" panose="02020603050405020304" pitchFamily="18" charset="0"/>
                <a:cs typeface="Times New Roman" panose="02020603050405020304" pitchFamily="18" charset="0"/>
              </a:rPr>
              <a:t>The Effective Executive</a:t>
            </a:r>
            <a:r>
              <a:rPr lang="en-US" sz="4000" b="1" dirty="0">
                <a:solidFill>
                  <a:srgbClr val="FF9300"/>
                </a:solidFill>
                <a:effectLst/>
                <a:latin typeface="Roboto" panose="02000000000000000000" pitchFamily="2" charset="0"/>
                <a:ea typeface="Times New Roman" panose="02020603050405020304" pitchFamily="18" charset="0"/>
                <a:cs typeface="Times New Roman" panose="02020603050405020304" pitchFamily="18" charset="0"/>
              </a:rPr>
              <a:t>:</a:t>
            </a:r>
            <a:endParaRPr lang="en-US" sz="4000" b="1" dirty="0">
              <a:solidFill>
                <a:srgbClr val="FF9300"/>
              </a:solidFill>
              <a:effectLst/>
              <a:latin typeface="Garamond" panose="02020404030301010803" pitchFamily="18" charset="0"/>
              <a:ea typeface="Calibri" panose="020F0502020204030204" pitchFamily="34" charset="0"/>
              <a:cs typeface="Times New Roman" panose="02020603050405020304" pitchFamily="18" charset="0"/>
            </a:endParaRPr>
          </a:p>
          <a:p>
            <a:pPr marL="0" marR="0" indent="0" algn="ctr">
              <a:spcBef>
                <a:spcPts val="0"/>
              </a:spcBef>
              <a:spcAft>
                <a:spcPts val="1950"/>
              </a:spcAft>
              <a:buNone/>
            </a:pPr>
            <a:r>
              <a:rPr lang="en-US" sz="4000" b="1" i="1" dirty="0">
                <a:solidFill>
                  <a:srgbClr val="FFFF00"/>
                </a:solidFill>
                <a:effectLst/>
                <a:latin typeface="Roboto" panose="02000000000000000000" pitchFamily="2" charset="0"/>
                <a:ea typeface="Times New Roman" panose="02020603050405020304" pitchFamily="18" charset="0"/>
                <a:cs typeface="Times New Roman" panose="02020603050405020304" pitchFamily="18" charset="0"/>
              </a:rPr>
              <a:t>Effective executives, in my observation, do not start with their tasks. They start with their time. And they do not start out with planning. They start by finding out where their time actually goes. Then they attempt to manage their time and to consolidate their “discretionary” time into the largest possible continuing units.</a:t>
            </a:r>
            <a:endParaRPr lang="en-US" sz="4000" b="1" dirty="0">
              <a:solidFill>
                <a:srgbClr val="FFFF00"/>
              </a:solidFill>
              <a:effectLst/>
              <a:latin typeface="Garamond" panose="02020404030301010803" pitchFamily="18" charset="0"/>
              <a:ea typeface="Calibri" panose="020F0502020204030204" pitchFamily="34" charset="0"/>
              <a:cs typeface="Times New Roman" panose="02020603050405020304" pitchFamily="18" charset="0"/>
            </a:endParaRPr>
          </a:p>
          <a:p>
            <a:pPr marL="0" indent="0" algn="ctr">
              <a:buNone/>
            </a:pPr>
            <a:endParaRPr lang="en-US" dirty="0"/>
          </a:p>
        </p:txBody>
      </p:sp>
    </p:spTree>
    <p:extLst>
      <p:ext uri="{BB962C8B-B14F-4D97-AF65-F5344CB8AC3E}">
        <p14:creationId xmlns:p14="http://schemas.microsoft.com/office/powerpoint/2010/main" val="12696987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FD818-B4E2-89B6-60EE-26F926A245AF}"/>
              </a:ext>
            </a:extLst>
          </p:cNvPr>
          <p:cNvSpPr>
            <a:spLocks noGrp="1"/>
          </p:cNvSpPr>
          <p:nvPr>
            <p:ph type="title"/>
          </p:nvPr>
        </p:nvSpPr>
        <p:spPr>
          <a:xfrm>
            <a:off x="838200" y="140677"/>
            <a:ext cx="10515600" cy="1325563"/>
          </a:xfrm>
        </p:spPr>
        <p:txBody>
          <a:bodyPr/>
          <a:lstStyle/>
          <a:p>
            <a:pPr algn="ctr"/>
            <a:r>
              <a:rPr lang="en-US" b="1" dirty="0">
                <a:solidFill>
                  <a:srgbClr val="FFFF00"/>
                </a:solidFill>
              </a:rPr>
              <a:t>The Changes Senior Pastors Must Make To Break The 200 Barrier </a:t>
            </a:r>
          </a:p>
        </p:txBody>
      </p:sp>
      <p:sp>
        <p:nvSpPr>
          <p:cNvPr id="3" name="Content Placeholder 2">
            <a:extLst>
              <a:ext uri="{FF2B5EF4-FFF2-40B4-BE49-F238E27FC236}">
                <a16:creationId xmlns:a16="http://schemas.microsoft.com/office/drawing/2014/main" id="{7F9E2E84-5D2C-E7DA-39F0-B11D6E77470E}"/>
              </a:ext>
            </a:extLst>
          </p:cNvPr>
          <p:cNvSpPr>
            <a:spLocks noGrp="1"/>
          </p:cNvSpPr>
          <p:nvPr>
            <p:ph idx="1"/>
          </p:nvPr>
        </p:nvSpPr>
        <p:spPr>
          <a:xfrm>
            <a:off x="838200" y="1550011"/>
            <a:ext cx="10515600" cy="5167312"/>
          </a:xfrm>
        </p:spPr>
        <p:txBody>
          <a:bodyPr>
            <a:normAutofit fontScale="85000" lnSpcReduction="10000"/>
          </a:bodyPr>
          <a:lstStyle/>
          <a:p>
            <a:pPr marL="0" indent="0">
              <a:buNone/>
            </a:pPr>
            <a:r>
              <a:rPr lang="en-US" b="1" dirty="0">
                <a:solidFill>
                  <a:srgbClr val="FF9300"/>
                </a:solidFill>
              </a:rPr>
              <a:t>4. Get In The Best Shape Of Your Life</a:t>
            </a:r>
          </a:p>
          <a:p>
            <a:pPr marL="0" indent="0">
              <a:buNone/>
            </a:pPr>
            <a:r>
              <a:rPr lang="en-US" b="1" dirty="0">
                <a:solidFill>
                  <a:srgbClr val="FFFF00"/>
                </a:solidFill>
              </a:rPr>
              <a:t>You need to get in the best shape of your life if you are going to break the 200 barrier. The time demands, pressures, and stress of leading the change that needs to take place will add 30 pounds if you don’t. Trust me. Here are four things you need to do before you embark on leading your church through the 200 barrier:</a:t>
            </a:r>
          </a:p>
          <a:p>
            <a:pPr marL="0" indent="0">
              <a:buNone/>
            </a:pPr>
            <a:r>
              <a:rPr lang="en-US" b="1" dirty="0">
                <a:solidFill>
                  <a:srgbClr val="FFFF00"/>
                </a:solidFill>
              </a:rPr>
              <a:t>• </a:t>
            </a:r>
            <a:r>
              <a:rPr lang="en-US" b="1" dirty="0">
                <a:solidFill>
                  <a:srgbClr val="FF9300"/>
                </a:solidFill>
              </a:rPr>
              <a:t>Go to your doctor. </a:t>
            </a:r>
            <a:r>
              <a:rPr lang="en-US" b="1" dirty="0">
                <a:solidFill>
                  <a:srgbClr val="FFFF00"/>
                </a:solidFill>
              </a:rPr>
              <a:t>Get complete blood and cholesterol work done. You want a good handle on where you are right now. Have him/her help you set health goals. If you are at your goal weight, fantastic.</a:t>
            </a:r>
            <a:br>
              <a:rPr lang="en-US" b="1" dirty="0">
                <a:solidFill>
                  <a:srgbClr val="FFFF00"/>
                </a:solidFill>
              </a:rPr>
            </a:br>
            <a:r>
              <a:rPr lang="en-US" b="1" dirty="0">
                <a:solidFill>
                  <a:srgbClr val="FFFF00"/>
                </a:solidFill>
              </a:rPr>
              <a:t>• </a:t>
            </a:r>
            <a:r>
              <a:rPr lang="en-US" b="1" dirty="0">
                <a:solidFill>
                  <a:srgbClr val="FF9300"/>
                </a:solidFill>
              </a:rPr>
              <a:t>Go to a licensed dietician. </a:t>
            </a:r>
            <a:r>
              <a:rPr lang="en-US" b="1" dirty="0">
                <a:solidFill>
                  <a:srgbClr val="FFFF00"/>
                </a:solidFill>
              </a:rPr>
              <a:t>Purge yourself from the collected eating wisdom you’ve accumulated from people, books, TV, and magazines. Get a handle on how to eat well based on science. My dietician has been fantastic.</a:t>
            </a:r>
            <a:br>
              <a:rPr lang="en-US" b="1" dirty="0">
                <a:solidFill>
                  <a:srgbClr val="FFFF00"/>
                </a:solidFill>
              </a:rPr>
            </a:br>
            <a:r>
              <a:rPr lang="en-US" b="1" dirty="0">
                <a:solidFill>
                  <a:srgbClr val="FFFF00"/>
                </a:solidFill>
              </a:rPr>
              <a:t>•</a:t>
            </a:r>
            <a:r>
              <a:rPr lang="en-US" b="1" dirty="0">
                <a:solidFill>
                  <a:srgbClr val="FF9300"/>
                </a:solidFill>
              </a:rPr>
              <a:t> Get a gym membership. </a:t>
            </a:r>
            <a:r>
              <a:rPr lang="en-US" b="1" dirty="0">
                <a:solidFill>
                  <a:srgbClr val="FFFF00"/>
                </a:solidFill>
              </a:rPr>
              <a:t>Find a workout partner or hire a trainer if you can. An active brain trapped inside an inactive body leads to depression.</a:t>
            </a:r>
            <a:br>
              <a:rPr lang="en-US" b="1" dirty="0">
                <a:solidFill>
                  <a:srgbClr val="FFFF00"/>
                </a:solidFill>
              </a:rPr>
            </a:br>
            <a:r>
              <a:rPr lang="en-US" b="1" dirty="0">
                <a:solidFill>
                  <a:srgbClr val="FFFF00"/>
                </a:solidFill>
              </a:rPr>
              <a:t>• </a:t>
            </a:r>
            <a:r>
              <a:rPr lang="en-US" b="1" dirty="0">
                <a:solidFill>
                  <a:srgbClr val="FF9300"/>
                </a:solidFill>
              </a:rPr>
              <a:t>Take two full days off a week. </a:t>
            </a:r>
            <a:r>
              <a:rPr lang="en-US" b="1" dirty="0">
                <a:solidFill>
                  <a:srgbClr val="FFFF00"/>
                </a:solidFill>
              </a:rPr>
              <a:t>I suggest Fridays and Saturdays. Many pastors take Mondays off, which is not wise. You’re tired on Mondays. Reserve that for administrative work. Take your days off when you’re most refreshed.</a:t>
            </a:r>
          </a:p>
          <a:p>
            <a:pPr marL="0" indent="0">
              <a:buNone/>
            </a:pPr>
            <a:endParaRPr lang="en-US" dirty="0"/>
          </a:p>
        </p:txBody>
      </p:sp>
    </p:spTree>
    <p:extLst>
      <p:ext uri="{BB962C8B-B14F-4D97-AF65-F5344CB8AC3E}">
        <p14:creationId xmlns:p14="http://schemas.microsoft.com/office/powerpoint/2010/main" val="2650026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DCEB2F-F565-61CA-FBFA-F3AA62608288}"/>
              </a:ext>
            </a:extLst>
          </p:cNvPr>
          <p:cNvPicPr>
            <a:picLocks noChangeAspect="1"/>
          </p:cNvPicPr>
          <p:nvPr/>
        </p:nvPicPr>
        <p:blipFill>
          <a:blip r:embed="rId2"/>
          <a:stretch>
            <a:fillRect/>
          </a:stretch>
        </p:blipFill>
        <p:spPr>
          <a:xfrm>
            <a:off x="3192652" y="0"/>
            <a:ext cx="5966846" cy="6858000"/>
          </a:xfrm>
          <a:prstGeom prst="rect">
            <a:avLst/>
          </a:prstGeom>
        </p:spPr>
      </p:pic>
    </p:spTree>
    <p:extLst>
      <p:ext uri="{BB962C8B-B14F-4D97-AF65-F5344CB8AC3E}">
        <p14:creationId xmlns:p14="http://schemas.microsoft.com/office/powerpoint/2010/main" val="35794994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FD818-B4E2-89B6-60EE-26F926A245AF}"/>
              </a:ext>
            </a:extLst>
          </p:cNvPr>
          <p:cNvSpPr>
            <a:spLocks noGrp="1"/>
          </p:cNvSpPr>
          <p:nvPr>
            <p:ph type="title"/>
          </p:nvPr>
        </p:nvSpPr>
        <p:spPr/>
        <p:txBody>
          <a:bodyPr/>
          <a:lstStyle/>
          <a:p>
            <a:pPr algn="ctr"/>
            <a:r>
              <a:rPr lang="en-US" b="1" dirty="0">
                <a:solidFill>
                  <a:srgbClr val="FFFF00"/>
                </a:solidFill>
              </a:rPr>
              <a:t>The Changes Senior Pastors Must Make To Break The 200 Barrier </a:t>
            </a:r>
          </a:p>
        </p:txBody>
      </p:sp>
      <p:sp>
        <p:nvSpPr>
          <p:cNvPr id="3" name="Content Placeholder 2">
            <a:extLst>
              <a:ext uri="{FF2B5EF4-FFF2-40B4-BE49-F238E27FC236}">
                <a16:creationId xmlns:a16="http://schemas.microsoft.com/office/drawing/2014/main" id="{7F9E2E84-5D2C-E7DA-39F0-B11D6E77470E}"/>
              </a:ext>
            </a:extLst>
          </p:cNvPr>
          <p:cNvSpPr>
            <a:spLocks noGrp="1"/>
          </p:cNvSpPr>
          <p:nvPr>
            <p:ph idx="1"/>
          </p:nvPr>
        </p:nvSpPr>
        <p:spPr/>
        <p:txBody>
          <a:bodyPr/>
          <a:lstStyle/>
          <a:p>
            <a:pPr marL="0" indent="0" algn="ctr">
              <a:buNone/>
            </a:pPr>
            <a:r>
              <a:rPr lang="en-US" sz="3600" b="1" dirty="0">
                <a:solidFill>
                  <a:srgbClr val="FFFF00"/>
                </a:solidFill>
              </a:rPr>
              <a:t>The best gift you can give to your congregation is a healthy, refreshed, growing, and passionate you. As Peter Drucker says: </a:t>
            </a:r>
          </a:p>
          <a:p>
            <a:pPr marL="0" indent="0" algn="ctr">
              <a:buNone/>
            </a:pPr>
            <a:r>
              <a:rPr lang="en-US" sz="3600" b="1" dirty="0">
                <a:solidFill>
                  <a:srgbClr val="FF9300"/>
                </a:solidFill>
              </a:rPr>
              <a:t>“Your first and foremost job as a leader is to take charge of your own energy.”</a:t>
            </a:r>
          </a:p>
          <a:p>
            <a:pPr marL="0" indent="0">
              <a:buNone/>
            </a:pPr>
            <a:endParaRPr lang="en-US" dirty="0"/>
          </a:p>
        </p:txBody>
      </p:sp>
    </p:spTree>
    <p:extLst>
      <p:ext uri="{BB962C8B-B14F-4D97-AF65-F5344CB8AC3E}">
        <p14:creationId xmlns:p14="http://schemas.microsoft.com/office/powerpoint/2010/main" val="25351409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21A0A-9E00-7EE5-CC90-C03923ED0EC4}"/>
              </a:ext>
            </a:extLst>
          </p:cNvPr>
          <p:cNvSpPr>
            <a:spLocks noGrp="1"/>
          </p:cNvSpPr>
          <p:nvPr>
            <p:ph type="title"/>
          </p:nvPr>
        </p:nvSpPr>
        <p:spPr/>
        <p:txBody>
          <a:bodyPr/>
          <a:lstStyle/>
          <a:p>
            <a:pPr algn="ctr"/>
            <a:r>
              <a:rPr lang="en-US" b="1" dirty="0">
                <a:solidFill>
                  <a:srgbClr val="FFFF00"/>
                </a:solidFill>
              </a:rPr>
              <a:t>The Least Helpful Ministry Investments for Small-Church Growth</a:t>
            </a:r>
          </a:p>
        </p:txBody>
      </p:sp>
      <p:sp>
        <p:nvSpPr>
          <p:cNvPr id="3" name="Content Placeholder 2">
            <a:extLst>
              <a:ext uri="{FF2B5EF4-FFF2-40B4-BE49-F238E27FC236}">
                <a16:creationId xmlns:a16="http://schemas.microsoft.com/office/drawing/2014/main" id="{512B29D2-0D09-005B-7470-19E6A3D4CE93}"/>
              </a:ext>
            </a:extLst>
          </p:cNvPr>
          <p:cNvSpPr>
            <a:spLocks noGrp="1"/>
          </p:cNvSpPr>
          <p:nvPr>
            <p:ph idx="1"/>
          </p:nvPr>
        </p:nvSpPr>
        <p:spPr/>
        <p:txBody>
          <a:bodyPr/>
          <a:lstStyle/>
          <a:p>
            <a:pPr marL="0" indent="0">
              <a:buNone/>
            </a:pPr>
            <a:r>
              <a:rPr lang="en-US" b="1" dirty="0">
                <a:solidFill>
                  <a:srgbClr val="FFFF00"/>
                </a:solidFill>
              </a:rPr>
              <a:t>It may be expected that the pastors who participated in the survey had some difficulty ranking the growth produced by some of the less prominent ministries offered by their churches. Clearly, however, there were </a:t>
            </a:r>
            <a:r>
              <a:rPr lang="en-US" b="1" dirty="0">
                <a:solidFill>
                  <a:srgbClr val="FF9300"/>
                </a:solidFill>
              </a:rPr>
              <a:t>three areas of ministry,</a:t>
            </a:r>
            <a:r>
              <a:rPr lang="en-US" b="1" dirty="0">
                <a:solidFill>
                  <a:srgbClr val="FFFF00"/>
                </a:solidFill>
              </a:rPr>
              <a:t> which were not very helpful in fostering the </a:t>
            </a:r>
            <a:r>
              <a:rPr lang="en-US" b="1" dirty="0">
                <a:solidFill>
                  <a:srgbClr val="FF9300"/>
                </a:solidFill>
              </a:rPr>
              <a:t>growth of their small churches</a:t>
            </a:r>
            <a:r>
              <a:rPr lang="en-US" b="1" dirty="0">
                <a:solidFill>
                  <a:srgbClr val="FFFF00"/>
                </a:solidFill>
              </a:rPr>
              <a:t>. The ratings given to these ministry areas in the CGP survey are worthy of notice. </a:t>
            </a:r>
          </a:p>
        </p:txBody>
      </p:sp>
    </p:spTree>
    <p:extLst>
      <p:ext uri="{BB962C8B-B14F-4D97-AF65-F5344CB8AC3E}">
        <p14:creationId xmlns:p14="http://schemas.microsoft.com/office/powerpoint/2010/main" val="22198727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21A0A-9E00-7EE5-CC90-C03923ED0EC4}"/>
              </a:ext>
            </a:extLst>
          </p:cNvPr>
          <p:cNvSpPr>
            <a:spLocks noGrp="1"/>
          </p:cNvSpPr>
          <p:nvPr>
            <p:ph type="title"/>
          </p:nvPr>
        </p:nvSpPr>
        <p:spPr/>
        <p:txBody>
          <a:bodyPr/>
          <a:lstStyle/>
          <a:p>
            <a:pPr algn="ctr"/>
            <a:r>
              <a:rPr lang="en-US" b="1" dirty="0">
                <a:solidFill>
                  <a:srgbClr val="FFFF00"/>
                </a:solidFill>
              </a:rPr>
              <a:t>The Least Helpful Ministry Investments for Small-Church Growth</a:t>
            </a:r>
          </a:p>
        </p:txBody>
      </p:sp>
      <p:sp>
        <p:nvSpPr>
          <p:cNvPr id="3" name="Content Placeholder 2">
            <a:extLst>
              <a:ext uri="{FF2B5EF4-FFF2-40B4-BE49-F238E27FC236}">
                <a16:creationId xmlns:a16="http://schemas.microsoft.com/office/drawing/2014/main" id="{512B29D2-0D09-005B-7470-19E6A3D4CE93}"/>
              </a:ext>
            </a:extLst>
          </p:cNvPr>
          <p:cNvSpPr>
            <a:spLocks noGrp="1"/>
          </p:cNvSpPr>
          <p:nvPr>
            <p:ph idx="1"/>
          </p:nvPr>
        </p:nvSpPr>
        <p:spPr>
          <a:xfrm>
            <a:off x="633845" y="1690688"/>
            <a:ext cx="10924309" cy="4802187"/>
          </a:xfrm>
        </p:spPr>
        <p:txBody>
          <a:bodyPr>
            <a:normAutofit fontScale="92500" lnSpcReduction="10000"/>
          </a:bodyPr>
          <a:lstStyle/>
          <a:p>
            <a:pPr marL="0" indent="0">
              <a:buNone/>
            </a:pPr>
            <a:r>
              <a:rPr lang="en-US" b="1" dirty="0">
                <a:solidFill>
                  <a:srgbClr val="FFFF00"/>
                </a:solidFill>
              </a:rPr>
              <a:t>The Ineffectiveness of Stewardship Campaigns</a:t>
            </a:r>
            <a:br>
              <a:rPr lang="en-US" b="1" dirty="0">
                <a:solidFill>
                  <a:srgbClr val="FFFF00"/>
                </a:solidFill>
              </a:rPr>
            </a:br>
            <a:endParaRPr lang="en-US" b="1" dirty="0">
              <a:solidFill>
                <a:srgbClr val="FFFF00"/>
              </a:solidFill>
            </a:endParaRPr>
          </a:p>
          <a:p>
            <a:pPr marL="0" indent="0">
              <a:buNone/>
            </a:pPr>
            <a:r>
              <a:rPr lang="en-US" b="1" dirty="0">
                <a:solidFill>
                  <a:srgbClr val="FFFF00"/>
                </a:solidFill>
              </a:rPr>
              <a:t>Only a few (7 total) of the successful ministries reflected in the CGP survey even ranked stewardship campaigns in the top ten most valuable ministry efforts. Exactly half of the CGP respondents gave it the lowest possible ranking in their priorities. </a:t>
            </a:r>
          </a:p>
          <a:p>
            <a:pPr marL="0" indent="0">
              <a:buNone/>
            </a:pPr>
            <a:endParaRPr lang="en-US" sz="1500" b="1" dirty="0">
              <a:solidFill>
                <a:srgbClr val="FFFF00"/>
              </a:solidFill>
            </a:endParaRPr>
          </a:p>
          <a:p>
            <a:pPr marL="0" indent="0">
              <a:buNone/>
            </a:pPr>
            <a:r>
              <a:rPr lang="en-US" b="1" dirty="0">
                <a:solidFill>
                  <a:srgbClr val="FFFF00"/>
                </a:solidFill>
              </a:rPr>
              <a:t>If this statistic astounds the U.S. clergyman, it probably will not astound lay people. </a:t>
            </a:r>
            <a:r>
              <a:rPr lang="en-US" b="1" dirty="0">
                <a:solidFill>
                  <a:srgbClr val="FF9300"/>
                </a:solidFill>
              </a:rPr>
              <a:t>Research indicates that unchurched people have a very negative view of ecclesiastical fund raising efforts. </a:t>
            </a:r>
            <a:r>
              <a:rPr lang="en-US" b="1" dirty="0">
                <a:solidFill>
                  <a:srgbClr val="FFFF00"/>
                </a:solidFill>
              </a:rPr>
              <a:t>Moreover, the case may be made that even the faithful Christians are weary of the guilt motivated stewardship drives so prevalent today. </a:t>
            </a:r>
            <a:r>
              <a:rPr lang="en-US" b="1" dirty="0">
                <a:solidFill>
                  <a:srgbClr val="FF9300"/>
                </a:solidFill>
              </a:rPr>
              <a:t>In light of the CGP results, however, it seems incredible that so much emphasis on stewardship and capital fund raising campaigns is found in church growth circles.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449418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21A0A-9E00-7EE5-CC90-C03923ED0EC4}"/>
              </a:ext>
            </a:extLst>
          </p:cNvPr>
          <p:cNvSpPr>
            <a:spLocks noGrp="1"/>
          </p:cNvSpPr>
          <p:nvPr>
            <p:ph type="title"/>
          </p:nvPr>
        </p:nvSpPr>
        <p:spPr/>
        <p:txBody>
          <a:bodyPr/>
          <a:lstStyle/>
          <a:p>
            <a:pPr algn="ctr"/>
            <a:r>
              <a:rPr lang="en-US" b="1" dirty="0">
                <a:solidFill>
                  <a:srgbClr val="FFFF00"/>
                </a:solidFill>
              </a:rPr>
              <a:t>The Least Helpful Ministry Investments for Small-Church Growth</a:t>
            </a:r>
          </a:p>
        </p:txBody>
      </p:sp>
      <p:sp>
        <p:nvSpPr>
          <p:cNvPr id="3" name="Content Placeholder 2">
            <a:extLst>
              <a:ext uri="{FF2B5EF4-FFF2-40B4-BE49-F238E27FC236}">
                <a16:creationId xmlns:a16="http://schemas.microsoft.com/office/drawing/2014/main" id="{512B29D2-0D09-005B-7470-19E6A3D4CE93}"/>
              </a:ext>
            </a:extLst>
          </p:cNvPr>
          <p:cNvSpPr>
            <a:spLocks noGrp="1"/>
          </p:cNvSpPr>
          <p:nvPr>
            <p:ph idx="1"/>
          </p:nvPr>
        </p:nvSpPr>
        <p:spPr>
          <a:xfrm>
            <a:off x="484909" y="1690688"/>
            <a:ext cx="10868891" cy="5032375"/>
          </a:xfrm>
        </p:spPr>
        <p:txBody>
          <a:bodyPr>
            <a:normAutofit fontScale="92500" lnSpcReduction="20000"/>
          </a:bodyPr>
          <a:lstStyle/>
          <a:p>
            <a:pPr marL="0" indent="0">
              <a:buNone/>
            </a:pPr>
            <a:r>
              <a:rPr lang="en-US" b="1" dirty="0">
                <a:solidFill>
                  <a:srgbClr val="FFFF00"/>
                </a:solidFill>
              </a:rPr>
              <a:t>The Ineffectiveness of Singles Ministry</a:t>
            </a:r>
            <a:br>
              <a:rPr lang="en-US" b="1" dirty="0">
                <a:solidFill>
                  <a:srgbClr val="FFFF00"/>
                </a:solidFill>
              </a:rPr>
            </a:br>
            <a:endParaRPr lang="en-US" b="1" dirty="0">
              <a:solidFill>
                <a:srgbClr val="FFFF00"/>
              </a:solidFill>
            </a:endParaRPr>
          </a:p>
          <a:p>
            <a:pPr marL="0" indent="0">
              <a:buNone/>
            </a:pPr>
            <a:r>
              <a:rPr lang="en-US" b="1" dirty="0">
                <a:solidFill>
                  <a:srgbClr val="FFFF00"/>
                </a:solidFill>
              </a:rPr>
              <a:t>Next to the bottom of the list of helpful ministry investments, was the area of singles ministry. </a:t>
            </a:r>
            <a:r>
              <a:rPr lang="en-US" b="1" dirty="0">
                <a:solidFill>
                  <a:srgbClr val="FF9300"/>
                </a:solidFill>
              </a:rPr>
              <a:t>The general feeling among pastors who led their congregations through the two hundred barrier seems to be that single individuals contributed very little to the growth of their churches.</a:t>
            </a:r>
            <a:r>
              <a:rPr lang="en-US" b="1" dirty="0">
                <a:solidFill>
                  <a:srgbClr val="FFFF00"/>
                </a:solidFill>
              </a:rPr>
              <a:t> For this reason singles ministries must be regarded as "pure" ministries-- efforts for which minimal growth benefits to the local church will be realized. This, undoubtedly, may be attributed to the transitional nature of "singlehood" in America. </a:t>
            </a:r>
          </a:p>
          <a:p>
            <a:pPr marL="0" indent="0">
              <a:buNone/>
            </a:pPr>
            <a:endParaRPr lang="en-US" b="1" dirty="0">
              <a:solidFill>
                <a:srgbClr val="FFFF00"/>
              </a:solidFill>
            </a:endParaRPr>
          </a:p>
          <a:p>
            <a:pPr marL="0" indent="0">
              <a:buNone/>
            </a:pPr>
            <a:r>
              <a:rPr lang="en-US" b="1" dirty="0">
                <a:solidFill>
                  <a:srgbClr val="FFFF00"/>
                </a:solidFill>
              </a:rPr>
              <a:t>The typical full time college student has </a:t>
            </a:r>
            <a:r>
              <a:rPr lang="en-US" b="1" dirty="0">
                <a:solidFill>
                  <a:srgbClr val="FF9300"/>
                </a:solidFill>
              </a:rPr>
              <a:t>little social standing</a:t>
            </a:r>
            <a:r>
              <a:rPr lang="en-US" b="1" dirty="0">
                <a:solidFill>
                  <a:srgbClr val="FFFF00"/>
                </a:solidFill>
              </a:rPr>
              <a:t>, little compelling reason to stay in his present location after graduation, </a:t>
            </a:r>
            <a:r>
              <a:rPr lang="en-US" b="1" dirty="0">
                <a:solidFill>
                  <a:srgbClr val="FF9300"/>
                </a:solidFill>
              </a:rPr>
              <a:t>little financial ability</a:t>
            </a:r>
            <a:r>
              <a:rPr lang="en-US" b="1" dirty="0">
                <a:solidFill>
                  <a:srgbClr val="FFFF00"/>
                </a:solidFill>
              </a:rPr>
              <a:t>, little time, </a:t>
            </a:r>
            <a:r>
              <a:rPr lang="en-US" b="1" dirty="0">
                <a:solidFill>
                  <a:srgbClr val="FF9300"/>
                </a:solidFill>
              </a:rPr>
              <a:t>no winsome spouse and no lively children from which a church might derive benefit</a:t>
            </a:r>
            <a:r>
              <a:rPr lang="en-US" b="1" dirty="0">
                <a:solidFill>
                  <a:srgbClr val="FFFF00"/>
                </a:solidFill>
              </a:rPr>
              <a:t>. On the other hand, the student has great financial, social and academic pressures which few small churches can absorb. </a:t>
            </a:r>
          </a:p>
          <a:p>
            <a:pPr marL="0" indent="0">
              <a:buNone/>
            </a:pPr>
            <a:endParaRPr lang="en-US" dirty="0"/>
          </a:p>
        </p:txBody>
      </p:sp>
    </p:spTree>
    <p:extLst>
      <p:ext uri="{BB962C8B-B14F-4D97-AF65-F5344CB8AC3E}">
        <p14:creationId xmlns:p14="http://schemas.microsoft.com/office/powerpoint/2010/main" val="12067165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21A0A-9E00-7EE5-CC90-C03923ED0EC4}"/>
              </a:ext>
            </a:extLst>
          </p:cNvPr>
          <p:cNvSpPr>
            <a:spLocks noGrp="1"/>
          </p:cNvSpPr>
          <p:nvPr>
            <p:ph type="title"/>
          </p:nvPr>
        </p:nvSpPr>
        <p:spPr/>
        <p:txBody>
          <a:bodyPr/>
          <a:lstStyle/>
          <a:p>
            <a:pPr algn="ctr"/>
            <a:r>
              <a:rPr lang="en-US" b="1" dirty="0">
                <a:solidFill>
                  <a:srgbClr val="FFFF00"/>
                </a:solidFill>
              </a:rPr>
              <a:t>The Least Helpful Ministry Investments for Small-Church Growth</a:t>
            </a:r>
          </a:p>
        </p:txBody>
      </p:sp>
      <p:sp>
        <p:nvSpPr>
          <p:cNvPr id="3" name="Content Placeholder 2">
            <a:extLst>
              <a:ext uri="{FF2B5EF4-FFF2-40B4-BE49-F238E27FC236}">
                <a16:creationId xmlns:a16="http://schemas.microsoft.com/office/drawing/2014/main" id="{512B29D2-0D09-005B-7470-19E6A3D4CE93}"/>
              </a:ext>
            </a:extLst>
          </p:cNvPr>
          <p:cNvSpPr>
            <a:spLocks noGrp="1"/>
          </p:cNvSpPr>
          <p:nvPr>
            <p:ph idx="1"/>
          </p:nvPr>
        </p:nvSpPr>
        <p:spPr>
          <a:xfrm>
            <a:off x="838200" y="1690688"/>
            <a:ext cx="10515600" cy="5032375"/>
          </a:xfrm>
        </p:spPr>
        <p:txBody>
          <a:bodyPr>
            <a:normAutofit lnSpcReduction="10000"/>
          </a:bodyPr>
          <a:lstStyle/>
          <a:p>
            <a:pPr marL="0" indent="0">
              <a:buNone/>
            </a:pPr>
            <a:r>
              <a:rPr lang="en-US" b="1" dirty="0">
                <a:solidFill>
                  <a:srgbClr val="FFFF00"/>
                </a:solidFill>
              </a:rPr>
              <a:t>The situation only grows worse, in the case of men, if a single individual decides not to pursue college or some other skill enhancing education. Taking a few classes at the local junior college, or long term working at jobs which do not require job skills and which offer no future often puts the young single in roughly the same position as an adolescent. </a:t>
            </a:r>
          </a:p>
          <a:p>
            <a:pPr marL="0" indent="0">
              <a:buNone/>
            </a:pPr>
            <a:endParaRPr lang="en-US" b="1" dirty="0">
              <a:solidFill>
                <a:srgbClr val="FFFF00"/>
              </a:solidFill>
            </a:endParaRPr>
          </a:p>
          <a:p>
            <a:pPr marL="0" indent="0">
              <a:buNone/>
            </a:pPr>
            <a:r>
              <a:rPr lang="en-US" b="1" dirty="0">
                <a:solidFill>
                  <a:srgbClr val="FFFF00"/>
                </a:solidFill>
              </a:rPr>
              <a:t>Add to these disadvantages the problems that come from a growing number of divorced singles, singles who lack the maturity for marriage, etc., and the challenges of singles ministry become clear.  </a:t>
            </a:r>
            <a:r>
              <a:rPr lang="en-US" b="1" dirty="0">
                <a:solidFill>
                  <a:srgbClr val="FF9300"/>
                </a:solidFill>
              </a:rPr>
              <a:t>Campus churches and churches which target military singles have, it seems, wonderful evangelistic potential, but very limited church growth potential. </a:t>
            </a:r>
          </a:p>
          <a:p>
            <a:pPr marL="0" indent="0">
              <a:buNone/>
            </a:pPr>
            <a:endParaRPr lang="en-US" b="1" dirty="0">
              <a:solidFill>
                <a:srgbClr val="FFFF00"/>
              </a:solidFill>
            </a:endParaRPr>
          </a:p>
          <a:p>
            <a:endParaRPr lang="en-US" dirty="0"/>
          </a:p>
        </p:txBody>
      </p:sp>
    </p:spTree>
    <p:extLst>
      <p:ext uri="{BB962C8B-B14F-4D97-AF65-F5344CB8AC3E}">
        <p14:creationId xmlns:p14="http://schemas.microsoft.com/office/powerpoint/2010/main" val="37154419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21A0A-9E00-7EE5-CC90-C03923ED0EC4}"/>
              </a:ext>
            </a:extLst>
          </p:cNvPr>
          <p:cNvSpPr>
            <a:spLocks noGrp="1"/>
          </p:cNvSpPr>
          <p:nvPr>
            <p:ph type="title"/>
          </p:nvPr>
        </p:nvSpPr>
        <p:spPr/>
        <p:txBody>
          <a:bodyPr/>
          <a:lstStyle/>
          <a:p>
            <a:pPr algn="ctr"/>
            <a:r>
              <a:rPr lang="en-US" b="1" dirty="0">
                <a:solidFill>
                  <a:srgbClr val="FFFF00"/>
                </a:solidFill>
              </a:rPr>
              <a:t>The Least Helpful Ministry Investments for Small-Church Growth</a:t>
            </a:r>
          </a:p>
        </p:txBody>
      </p:sp>
      <p:sp>
        <p:nvSpPr>
          <p:cNvPr id="3" name="Content Placeholder 2">
            <a:extLst>
              <a:ext uri="{FF2B5EF4-FFF2-40B4-BE49-F238E27FC236}">
                <a16:creationId xmlns:a16="http://schemas.microsoft.com/office/drawing/2014/main" id="{512B29D2-0D09-005B-7470-19E6A3D4CE93}"/>
              </a:ext>
            </a:extLst>
          </p:cNvPr>
          <p:cNvSpPr>
            <a:spLocks noGrp="1"/>
          </p:cNvSpPr>
          <p:nvPr>
            <p:ph idx="1"/>
          </p:nvPr>
        </p:nvSpPr>
        <p:spPr>
          <a:xfrm>
            <a:off x="838200" y="1690688"/>
            <a:ext cx="10515600" cy="5032375"/>
          </a:xfrm>
        </p:spPr>
        <p:txBody>
          <a:bodyPr>
            <a:normAutofit/>
          </a:bodyPr>
          <a:lstStyle/>
          <a:p>
            <a:pPr marL="0" indent="0">
              <a:buNone/>
            </a:pPr>
            <a:r>
              <a:rPr lang="en-US" b="1" dirty="0">
                <a:solidFill>
                  <a:srgbClr val="FFFF00"/>
                </a:solidFill>
              </a:rPr>
              <a:t>The Ineffectiveness of Senior Adult Ministry</a:t>
            </a:r>
            <a:br>
              <a:rPr lang="en-US" b="1" dirty="0">
                <a:solidFill>
                  <a:srgbClr val="FFFF00"/>
                </a:solidFill>
              </a:rPr>
            </a:br>
            <a:endParaRPr lang="en-US" b="1" dirty="0">
              <a:solidFill>
                <a:srgbClr val="FFFF00"/>
              </a:solidFill>
            </a:endParaRPr>
          </a:p>
          <a:p>
            <a:pPr marL="0" indent="0">
              <a:buNone/>
            </a:pPr>
            <a:r>
              <a:rPr lang="en-US" b="1" dirty="0">
                <a:solidFill>
                  <a:srgbClr val="FF9300"/>
                </a:solidFill>
              </a:rPr>
              <a:t>Removed from the next highest priority area of ministry investment by a wide margin, senior adult ministry was certainly not regarded as a key to the growth of the churches surveyed. </a:t>
            </a:r>
            <a:r>
              <a:rPr lang="en-US" b="1" dirty="0">
                <a:solidFill>
                  <a:srgbClr val="FFFF00"/>
                </a:solidFill>
              </a:rPr>
              <a:t>It is often said that senior adults, as a class, are the most difficult to evangelize. The oft repeated testimony is that they are also </a:t>
            </a:r>
            <a:r>
              <a:rPr lang="en-US" b="1" u="sng" dirty="0">
                <a:solidFill>
                  <a:srgbClr val="FFFF00"/>
                </a:solidFill>
              </a:rPr>
              <a:t>generally the most resistant age group to change</a:t>
            </a:r>
            <a:r>
              <a:rPr lang="en-US" b="1" dirty="0">
                <a:solidFill>
                  <a:srgbClr val="FFFF00"/>
                </a:solidFill>
              </a:rPr>
              <a:t>, growth and the role of servanthood in Christianity. </a:t>
            </a:r>
            <a:r>
              <a:rPr lang="en-US" b="1" dirty="0">
                <a:solidFill>
                  <a:srgbClr val="FF9300"/>
                </a:solidFill>
              </a:rPr>
              <a:t>Spending a lifetime ministering to the needs and demands of the elderly may be very noble and worthwhile--another pure form of ministry--but, according to the CGF figures, it is not generally a good outreach strategy. </a:t>
            </a:r>
          </a:p>
          <a:p>
            <a:pPr marL="0" indent="0">
              <a:buNone/>
            </a:pPr>
            <a:endParaRPr lang="en-US" dirty="0"/>
          </a:p>
        </p:txBody>
      </p:sp>
    </p:spTree>
    <p:extLst>
      <p:ext uri="{BB962C8B-B14F-4D97-AF65-F5344CB8AC3E}">
        <p14:creationId xmlns:p14="http://schemas.microsoft.com/office/powerpoint/2010/main" val="39934881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E2CCE-A2B2-B1AD-95C4-36EB32E3B352}"/>
              </a:ext>
            </a:extLst>
          </p:cNvPr>
          <p:cNvSpPr>
            <a:spLocks noGrp="1"/>
          </p:cNvSpPr>
          <p:nvPr>
            <p:ph type="title"/>
          </p:nvPr>
        </p:nvSpPr>
        <p:spPr/>
        <p:txBody>
          <a:bodyPr>
            <a:normAutofit/>
          </a:bodyPr>
          <a:lstStyle/>
          <a:p>
            <a:pPr algn="ctr"/>
            <a:r>
              <a:rPr lang="en-US" sz="4400" b="1" i="1" dirty="0">
                <a:solidFill>
                  <a:srgbClr val="FFFF00"/>
                </a:solidFill>
              </a:rPr>
              <a:t>Why Your Church Struggles to Break  Two Hundred</a:t>
            </a:r>
            <a:endParaRPr lang="en-US" dirty="0"/>
          </a:p>
        </p:txBody>
      </p:sp>
      <p:sp>
        <p:nvSpPr>
          <p:cNvPr id="3" name="Content Placeholder 2">
            <a:extLst>
              <a:ext uri="{FF2B5EF4-FFF2-40B4-BE49-F238E27FC236}">
                <a16:creationId xmlns:a16="http://schemas.microsoft.com/office/drawing/2014/main" id="{C4746FC6-0EC0-439C-B0CB-76D2FBD6DDA8}"/>
              </a:ext>
            </a:extLst>
          </p:cNvPr>
          <p:cNvSpPr>
            <a:spLocks noGrp="1"/>
          </p:cNvSpPr>
          <p:nvPr>
            <p:ph idx="1"/>
          </p:nvPr>
        </p:nvSpPr>
        <p:spPr>
          <a:xfrm>
            <a:off x="512619" y="1825625"/>
            <a:ext cx="11042072" cy="4351338"/>
          </a:xfrm>
        </p:spPr>
        <p:txBody>
          <a:bodyPr>
            <a:normAutofit/>
          </a:bodyPr>
          <a:lstStyle/>
          <a:p>
            <a:pPr marL="0" indent="0" algn="ctr">
              <a:buNone/>
            </a:pPr>
            <a:r>
              <a:rPr lang="en-US" sz="4400" b="1" dirty="0">
                <a:solidFill>
                  <a:srgbClr val="FFFF00"/>
                </a:solidFill>
              </a:rPr>
              <a:t>In breaking 200 you must realize that you and your church </a:t>
            </a:r>
            <a:r>
              <a:rPr lang="en-US" sz="4400" b="1" dirty="0">
                <a:solidFill>
                  <a:srgbClr val="FF9300"/>
                </a:solidFill>
              </a:rPr>
              <a:t>will not glide through it, </a:t>
            </a:r>
            <a:r>
              <a:rPr lang="en-US" sz="4400" b="1" u="sng" dirty="0">
                <a:solidFill>
                  <a:srgbClr val="FF9300"/>
                </a:solidFill>
              </a:rPr>
              <a:t>will not charge through i</a:t>
            </a:r>
            <a:r>
              <a:rPr lang="en-US" sz="4400" b="1" dirty="0">
                <a:solidFill>
                  <a:srgbClr val="FF9300"/>
                </a:solidFill>
              </a:rPr>
              <a:t>t </a:t>
            </a:r>
            <a:r>
              <a:rPr lang="en-US" sz="4400" b="1" dirty="0">
                <a:solidFill>
                  <a:srgbClr val="FFFF00"/>
                </a:solidFill>
              </a:rPr>
              <a:t>and you </a:t>
            </a:r>
            <a:r>
              <a:rPr lang="en-US" sz="4400" b="1" u="sng" dirty="0">
                <a:solidFill>
                  <a:srgbClr val="FF9300"/>
                </a:solidFill>
              </a:rPr>
              <a:t>will not slide through it</a:t>
            </a:r>
            <a:r>
              <a:rPr lang="en-US" sz="4400" b="1" dirty="0">
                <a:solidFill>
                  <a:srgbClr val="FF9300"/>
                </a:solidFill>
              </a:rPr>
              <a:t>.  </a:t>
            </a:r>
            <a:r>
              <a:rPr lang="en-US" sz="4400" b="1" dirty="0">
                <a:solidFill>
                  <a:srgbClr val="FFFF00"/>
                </a:solidFill>
              </a:rPr>
              <a:t>Without a daily focus, the goal of 200 will become elusive. To break the 200 barrier requires extreme hard work which is why many pastors are not up to it.</a:t>
            </a:r>
          </a:p>
        </p:txBody>
      </p:sp>
    </p:spTree>
    <p:extLst>
      <p:ext uri="{BB962C8B-B14F-4D97-AF65-F5344CB8AC3E}">
        <p14:creationId xmlns:p14="http://schemas.microsoft.com/office/powerpoint/2010/main" val="9496200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E2CCE-A2B2-B1AD-95C4-36EB32E3B352}"/>
              </a:ext>
            </a:extLst>
          </p:cNvPr>
          <p:cNvSpPr>
            <a:spLocks noGrp="1"/>
          </p:cNvSpPr>
          <p:nvPr>
            <p:ph type="title"/>
          </p:nvPr>
        </p:nvSpPr>
        <p:spPr/>
        <p:txBody>
          <a:bodyPr>
            <a:normAutofit/>
          </a:bodyPr>
          <a:lstStyle/>
          <a:p>
            <a:pPr algn="ctr"/>
            <a:r>
              <a:rPr lang="en-US" b="1" dirty="0">
                <a:solidFill>
                  <a:srgbClr val="FFFF00"/>
                </a:solidFill>
              </a:rPr>
              <a:t>7 Ways For Churches To Break Through The 200 Attendees Barrier</a:t>
            </a:r>
          </a:p>
        </p:txBody>
      </p:sp>
      <p:sp>
        <p:nvSpPr>
          <p:cNvPr id="3" name="Content Placeholder 2">
            <a:extLst>
              <a:ext uri="{FF2B5EF4-FFF2-40B4-BE49-F238E27FC236}">
                <a16:creationId xmlns:a16="http://schemas.microsoft.com/office/drawing/2014/main" id="{C4746FC6-0EC0-439C-B0CB-76D2FBD6DDA8}"/>
              </a:ext>
            </a:extLst>
          </p:cNvPr>
          <p:cNvSpPr>
            <a:spLocks noGrp="1"/>
          </p:cNvSpPr>
          <p:nvPr>
            <p:ph idx="1"/>
          </p:nvPr>
        </p:nvSpPr>
        <p:spPr>
          <a:xfrm>
            <a:off x="609599" y="1690688"/>
            <a:ext cx="10945091" cy="4987203"/>
          </a:xfrm>
        </p:spPr>
        <p:txBody>
          <a:bodyPr>
            <a:normAutofit fontScale="92500" lnSpcReduction="10000"/>
          </a:bodyPr>
          <a:lstStyle/>
          <a:p>
            <a:pPr marL="0" indent="0">
              <a:buNone/>
            </a:pPr>
            <a:r>
              <a:rPr lang="en-US" sz="3600" b="1" dirty="0">
                <a:solidFill>
                  <a:srgbClr val="FFFF00"/>
                </a:solidFill>
              </a:rPr>
              <a:t>1. Enlarge your volunteer base by 25%.</a:t>
            </a:r>
          </a:p>
          <a:p>
            <a:pPr marL="0" indent="0">
              <a:buNone/>
            </a:pPr>
            <a:r>
              <a:rPr lang="en-US" sz="3600" b="1" dirty="0">
                <a:solidFill>
                  <a:srgbClr val="FFFF00"/>
                </a:solidFill>
              </a:rPr>
              <a:t>2. Stop asking for volunteers from the platform. </a:t>
            </a:r>
          </a:p>
          <a:p>
            <a:pPr marL="0" indent="0">
              <a:buNone/>
            </a:pPr>
            <a:r>
              <a:rPr lang="en-US" sz="3600" b="1" dirty="0">
                <a:solidFill>
                  <a:srgbClr val="FFFF00"/>
                </a:solidFill>
              </a:rPr>
              <a:t>	(Do it Personally!)</a:t>
            </a:r>
          </a:p>
          <a:p>
            <a:pPr marL="0" indent="0">
              <a:buNone/>
            </a:pPr>
            <a:r>
              <a:rPr lang="en-US" sz="3600" b="1" dirty="0">
                <a:solidFill>
                  <a:srgbClr val="FFFF00"/>
                </a:solidFill>
              </a:rPr>
              <a:t>3. Simplify what you do in ministry.</a:t>
            </a:r>
          </a:p>
          <a:p>
            <a:pPr marL="0" indent="0">
              <a:buNone/>
            </a:pPr>
            <a:r>
              <a:rPr lang="en-US" sz="3600" b="1" dirty="0">
                <a:solidFill>
                  <a:srgbClr val="FFFF00"/>
                </a:solidFill>
              </a:rPr>
              <a:t>4. Re-think your sermon approach. (Shorter is better)</a:t>
            </a:r>
          </a:p>
          <a:p>
            <a:pPr marL="0" indent="0">
              <a:buNone/>
            </a:pPr>
            <a:r>
              <a:rPr lang="en-US" sz="3600" b="1" dirty="0">
                <a:solidFill>
                  <a:srgbClr val="FFFF00"/>
                </a:solidFill>
              </a:rPr>
              <a:t>5. Treat your strangers like Royalty.</a:t>
            </a:r>
          </a:p>
          <a:p>
            <a:pPr marL="0" indent="0">
              <a:buNone/>
            </a:pPr>
            <a:r>
              <a:rPr lang="en-US" sz="3600" b="1" dirty="0">
                <a:solidFill>
                  <a:srgbClr val="FFFF00"/>
                </a:solidFill>
              </a:rPr>
              <a:t>6. Think of creative ways to reach out. (Remember Side Door Evangelism)</a:t>
            </a:r>
          </a:p>
          <a:p>
            <a:pPr marL="0" indent="0">
              <a:buNone/>
            </a:pPr>
            <a:r>
              <a:rPr lang="en-US" sz="3600" b="1" dirty="0">
                <a:solidFill>
                  <a:srgbClr val="FFFF00"/>
                </a:solidFill>
              </a:rPr>
              <a:t>7. Don’t pressure people to commit. Stop guilting people.</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8390337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2A68B9-573F-CD71-D5C5-6FDEAB45AF5B}"/>
              </a:ext>
            </a:extLst>
          </p:cNvPr>
          <p:cNvSpPr>
            <a:spLocks noGrp="1"/>
          </p:cNvSpPr>
          <p:nvPr>
            <p:ph type="title"/>
          </p:nvPr>
        </p:nvSpPr>
        <p:spPr/>
        <p:txBody>
          <a:bodyPr/>
          <a:lstStyle/>
          <a:p>
            <a:pPr algn="ctr"/>
            <a:r>
              <a:rPr lang="en-US" b="1" dirty="0">
                <a:solidFill>
                  <a:srgbClr val="FFFF00"/>
                </a:solidFill>
              </a:rPr>
              <a:t>What Church Revitalizers Should Know About Assimilation </a:t>
            </a:r>
          </a:p>
        </p:txBody>
      </p:sp>
      <p:sp>
        <p:nvSpPr>
          <p:cNvPr id="5" name="Content Placeholder 4">
            <a:extLst>
              <a:ext uri="{FF2B5EF4-FFF2-40B4-BE49-F238E27FC236}">
                <a16:creationId xmlns:a16="http://schemas.microsoft.com/office/drawing/2014/main" id="{DE7B6A0A-9F03-0307-09A4-49316CC05E86}"/>
              </a:ext>
            </a:extLst>
          </p:cNvPr>
          <p:cNvSpPr>
            <a:spLocks noGrp="1"/>
          </p:cNvSpPr>
          <p:nvPr>
            <p:ph idx="1"/>
          </p:nvPr>
        </p:nvSpPr>
        <p:spPr/>
        <p:txBody>
          <a:bodyPr>
            <a:noAutofit/>
          </a:bodyPr>
          <a:lstStyle/>
          <a:p>
            <a:pPr marL="0" indent="0">
              <a:buNone/>
            </a:pPr>
            <a:r>
              <a:rPr lang="en-US" sz="3600" b="1" dirty="0">
                <a:solidFill>
                  <a:srgbClr val="FFFF00"/>
                </a:solidFill>
              </a:rPr>
              <a:t>“Assimilation” sounds like a big, scary word. </a:t>
            </a:r>
            <a:r>
              <a:rPr lang="en-US" sz="3600" b="1" dirty="0">
                <a:solidFill>
                  <a:srgbClr val="FF9300"/>
                </a:solidFill>
              </a:rPr>
              <a:t>But it’s a vital part of any healthy church that’s thriving in ministry. Do assimilation well, and you’ll have the people and money you need to continue to move your church forward. </a:t>
            </a:r>
            <a:r>
              <a:rPr lang="en-US" sz="3600" b="1" dirty="0">
                <a:solidFill>
                  <a:srgbClr val="FFFF00"/>
                </a:solidFill>
              </a:rPr>
              <a:t>Do assimilation poorly, and you’ll lose people and ministry funding — and you won’t even realize it. To achieve ministry success, you’re responsible for supporting many areas of your church, including your church’s assimilation process. </a:t>
            </a:r>
          </a:p>
        </p:txBody>
      </p:sp>
    </p:spTree>
    <p:extLst>
      <p:ext uri="{BB962C8B-B14F-4D97-AF65-F5344CB8AC3E}">
        <p14:creationId xmlns:p14="http://schemas.microsoft.com/office/powerpoint/2010/main" val="32141787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64770-54FE-D326-4DB9-BCB538E033A3}"/>
              </a:ext>
            </a:extLst>
          </p:cNvPr>
          <p:cNvSpPr>
            <a:spLocks noGrp="1"/>
          </p:cNvSpPr>
          <p:nvPr>
            <p:ph type="title"/>
          </p:nvPr>
        </p:nvSpPr>
        <p:spPr/>
        <p:txBody>
          <a:bodyPr/>
          <a:lstStyle/>
          <a:p>
            <a:pPr algn="ctr"/>
            <a:r>
              <a:rPr lang="en-US" b="1" dirty="0">
                <a:solidFill>
                  <a:srgbClr val="FFFF00"/>
                </a:solidFill>
              </a:rPr>
              <a:t>What Church Revitalizers Should Know About Assimilation </a:t>
            </a:r>
            <a:endParaRPr lang="en-US" dirty="0"/>
          </a:p>
        </p:txBody>
      </p:sp>
      <p:sp>
        <p:nvSpPr>
          <p:cNvPr id="3" name="Content Placeholder 2">
            <a:extLst>
              <a:ext uri="{FF2B5EF4-FFF2-40B4-BE49-F238E27FC236}">
                <a16:creationId xmlns:a16="http://schemas.microsoft.com/office/drawing/2014/main" id="{4B179996-B075-2AAD-5668-9342C627D126}"/>
              </a:ext>
            </a:extLst>
          </p:cNvPr>
          <p:cNvSpPr>
            <a:spLocks noGrp="1"/>
          </p:cNvSpPr>
          <p:nvPr>
            <p:ph idx="1"/>
          </p:nvPr>
        </p:nvSpPr>
        <p:spPr/>
        <p:txBody>
          <a:bodyPr/>
          <a:lstStyle/>
          <a:p>
            <a:pPr marL="0" indent="0">
              <a:buNone/>
            </a:pPr>
            <a:r>
              <a:rPr lang="en-US" sz="3600" b="1" dirty="0">
                <a:solidFill>
                  <a:srgbClr val="FFFF00"/>
                </a:solidFill>
              </a:rPr>
              <a:t>While you might not be directly responsible for  day-to-day assimilation work, it’s important for you to have a solid understanding about the processes your church has in place to move people from first-time guests to fully engaged members.</a:t>
            </a:r>
          </a:p>
          <a:p>
            <a:pPr marL="0" indent="0">
              <a:buNone/>
            </a:pPr>
            <a:endParaRPr lang="en-US" sz="3600" b="1" dirty="0">
              <a:solidFill>
                <a:srgbClr val="FFFF00"/>
              </a:solidFill>
            </a:endParaRPr>
          </a:p>
          <a:p>
            <a:pPr marL="0" indent="0">
              <a:buNone/>
            </a:pPr>
            <a:r>
              <a:rPr lang="en-US" sz="3600" b="1" dirty="0">
                <a:solidFill>
                  <a:srgbClr val="FFFF00"/>
                </a:solidFill>
              </a:rPr>
              <a:t>Do you need to rethink your church’s assimilation process?</a:t>
            </a:r>
          </a:p>
          <a:p>
            <a:endParaRPr lang="en-US" dirty="0"/>
          </a:p>
        </p:txBody>
      </p:sp>
    </p:spTree>
    <p:extLst>
      <p:ext uri="{BB962C8B-B14F-4D97-AF65-F5344CB8AC3E}">
        <p14:creationId xmlns:p14="http://schemas.microsoft.com/office/powerpoint/2010/main" val="4129209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88F18BC7-6BD8-EAFE-CE2E-B3D9DF6DBA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5894"/>
            <a:ext cx="2292746" cy="342899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18757813-8CD3-1010-EFB3-83DF3A36B5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5312" y="215900"/>
            <a:ext cx="2249488" cy="342900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F92B512F-5187-5050-D9FE-8D0D540554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5312" y="3644900"/>
            <a:ext cx="2249488" cy="2997199"/>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Breaking Church Growth And Financial Barriers">
            <a:extLst>
              <a:ext uri="{FF2B5EF4-FFF2-40B4-BE49-F238E27FC236}">
                <a16:creationId xmlns:a16="http://schemas.microsoft.com/office/drawing/2014/main" id="{1AEC8290-4082-05DD-3F1D-56789DE8AF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5824" y="215899"/>
            <a:ext cx="2249488" cy="3428999"/>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Breaking the 200 person attendance in Church: What is the secret to breaking this barrier?">
            <a:extLst>
              <a:ext uri="{FF2B5EF4-FFF2-40B4-BE49-F238E27FC236}">
                <a16:creationId xmlns:a16="http://schemas.microsoft.com/office/drawing/2014/main" id="{13FC761D-03F3-31C3-1354-92F5EE224E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5824" y="3644897"/>
            <a:ext cx="2232028" cy="2997199"/>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Breaking Numerical Barriers and Revitalizing Plateaued Churches">
            <a:extLst>
              <a:ext uri="{FF2B5EF4-FFF2-40B4-BE49-F238E27FC236}">
                <a16:creationId xmlns:a16="http://schemas.microsoft.com/office/drawing/2014/main" id="{595DC4E8-FD53-1487-AFFA-7A6FC1223C8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4400" y="215896"/>
            <a:ext cx="2511424" cy="3428998"/>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Breaking The Barriers Of Small, Middle-Size And Mega Churches: How To Discover And Maximize Their Different Peculiarities ...">
            <a:extLst>
              <a:ext uri="{FF2B5EF4-FFF2-40B4-BE49-F238E27FC236}">
                <a16:creationId xmlns:a16="http://schemas.microsoft.com/office/drawing/2014/main" id="{3653FC22-23B6-9822-3A82-8E92FAA2E3A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41860" y="3644894"/>
            <a:ext cx="2511424" cy="2997198"/>
          </a:xfrm>
          <a:prstGeom prst="rect">
            <a:avLst/>
          </a:prstGeom>
          <a:noFill/>
          <a:extLst>
            <a:ext uri="{909E8E84-426E-40DD-AFC4-6F175D3DCCD1}">
              <a14:hiddenFill xmlns:a14="http://schemas.microsoft.com/office/drawing/2010/main">
                <a:solidFill>
                  <a:srgbClr val="FFFFFF"/>
                </a:solidFill>
              </a14:hiddenFill>
            </a:ext>
          </a:extLst>
        </p:spPr>
      </p:pic>
      <p:pic>
        <p:nvPicPr>
          <p:cNvPr id="5140" name="Picture 20" descr="The Other 80 Percent: Turning Your Church's Spectators into Active Participants">
            <a:extLst>
              <a:ext uri="{FF2B5EF4-FFF2-40B4-BE49-F238E27FC236}">
                <a16:creationId xmlns:a16="http://schemas.microsoft.com/office/drawing/2014/main" id="{93C6FB84-1279-6D4C-DD06-1AFFFADDCB9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30437" y="215894"/>
            <a:ext cx="2511424" cy="3429001"/>
          </a:xfrm>
          <a:prstGeom prst="rect">
            <a:avLst/>
          </a:prstGeom>
          <a:noFill/>
          <a:extLst>
            <a:ext uri="{909E8E84-426E-40DD-AFC4-6F175D3DCCD1}">
              <a14:hiddenFill xmlns:a14="http://schemas.microsoft.com/office/drawing/2010/main">
                <a:solidFill>
                  <a:srgbClr val="FFFFFF"/>
                </a:solidFill>
              </a14:hiddenFill>
            </a:ext>
          </a:extLst>
        </p:spPr>
      </p:pic>
      <p:pic>
        <p:nvPicPr>
          <p:cNvPr id="5142" name="Picture 22" descr="Breaking Growth Barriers">
            <a:extLst>
              <a:ext uri="{FF2B5EF4-FFF2-40B4-BE49-F238E27FC236}">
                <a16:creationId xmlns:a16="http://schemas.microsoft.com/office/drawing/2014/main" id="{13E3F1D3-A766-DBDD-7885-6766A55FE81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92746" y="3644892"/>
            <a:ext cx="2412603" cy="2997198"/>
          </a:xfrm>
          <a:prstGeom prst="rect">
            <a:avLst/>
          </a:prstGeom>
          <a:noFill/>
          <a:extLst>
            <a:ext uri="{909E8E84-426E-40DD-AFC4-6F175D3DCCD1}">
              <a14:hiddenFill xmlns:a14="http://schemas.microsoft.com/office/drawing/2010/main">
                <a:solidFill>
                  <a:srgbClr val="FFFFFF"/>
                </a:solidFill>
              </a14:hiddenFill>
            </a:ext>
          </a:extLst>
        </p:spPr>
      </p:pic>
      <p:pic>
        <p:nvPicPr>
          <p:cNvPr id="5144" name="Picture 24" descr="The Strategies for Church Growth: Breaking Down the Barriers">
            <a:extLst>
              <a:ext uri="{FF2B5EF4-FFF2-40B4-BE49-F238E27FC236}">
                <a16:creationId xmlns:a16="http://schemas.microsoft.com/office/drawing/2014/main" id="{A630FC74-47FA-EA0C-E2BD-F85022C9CB9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3644892"/>
            <a:ext cx="2292745" cy="2997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98878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64770-54FE-D326-4DB9-BCB538E033A3}"/>
              </a:ext>
            </a:extLst>
          </p:cNvPr>
          <p:cNvSpPr>
            <a:spLocks noGrp="1"/>
          </p:cNvSpPr>
          <p:nvPr>
            <p:ph type="title"/>
          </p:nvPr>
        </p:nvSpPr>
        <p:spPr/>
        <p:txBody>
          <a:bodyPr/>
          <a:lstStyle/>
          <a:p>
            <a:pPr algn="ctr"/>
            <a:r>
              <a:rPr lang="en-US" b="1" dirty="0">
                <a:solidFill>
                  <a:srgbClr val="FFFF00"/>
                </a:solidFill>
              </a:rPr>
              <a:t>What Church Revitalizers Should Know About Assimilation </a:t>
            </a:r>
            <a:endParaRPr lang="en-US" dirty="0"/>
          </a:p>
        </p:txBody>
      </p:sp>
      <p:sp>
        <p:nvSpPr>
          <p:cNvPr id="3" name="Content Placeholder 2">
            <a:extLst>
              <a:ext uri="{FF2B5EF4-FFF2-40B4-BE49-F238E27FC236}">
                <a16:creationId xmlns:a16="http://schemas.microsoft.com/office/drawing/2014/main" id="{4B179996-B075-2AAD-5668-9342C627D126}"/>
              </a:ext>
            </a:extLst>
          </p:cNvPr>
          <p:cNvSpPr>
            <a:spLocks noGrp="1"/>
          </p:cNvSpPr>
          <p:nvPr>
            <p:ph idx="1"/>
          </p:nvPr>
        </p:nvSpPr>
        <p:spPr>
          <a:xfrm>
            <a:off x="838200" y="1575582"/>
            <a:ext cx="10515600" cy="4917293"/>
          </a:xfrm>
        </p:spPr>
        <p:txBody>
          <a:bodyPr>
            <a:normAutofit fontScale="92500" lnSpcReduction="10000"/>
          </a:bodyPr>
          <a:lstStyle/>
          <a:p>
            <a:pPr marL="0" indent="0">
              <a:buNone/>
            </a:pPr>
            <a:r>
              <a:rPr lang="en-US" b="1" dirty="0">
                <a:solidFill>
                  <a:srgbClr val="FF9300"/>
                </a:solidFill>
              </a:rPr>
              <a:t>You might need to rethink your assimilation process if:</a:t>
            </a:r>
          </a:p>
          <a:p>
            <a:r>
              <a:rPr lang="en-US" b="1" dirty="0">
                <a:solidFill>
                  <a:srgbClr val="FFFF00"/>
                </a:solidFill>
              </a:rPr>
              <a:t>You don’t know what assimilation is.</a:t>
            </a:r>
          </a:p>
          <a:p>
            <a:r>
              <a:rPr lang="en-US" b="1" dirty="0">
                <a:solidFill>
                  <a:srgbClr val="FFFF00"/>
                </a:solidFill>
              </a:rPr>
              <a:t>You can’t explain your assimilation approach or strategy.</a:t>
            </a:r>
          </a:p>
          <a:p>
            <a:r>
              <a:rPr lang="en-US" b="1" dirty="0">
                <a:solidFill>
                  <a:srgbClr val="FFFF00"/>
                </a:solidFill>
              </a:rPr>
              <a:t>No one on your organizational chart is assigned that responsibility.</a:t>
            </a:r>
          </a:p>
          <a:p>
            <a:r>
              <a:rPr lang="en-US" b="1" dirty="0">
                <a:solidFill>
                  <a:srgbClr val="FFFF00"/>
                </a:solidFill>
              </a:rPr>
              <a:t>You judge growth by your ability to slightly outpace your rate of attrition.</a:t>
            </a:r>
          </a:p>
          <a:p>
            <a:r>
              <a:rPr lang="en-US" b="1" dirty="0">
                <a:solidFill>
                  <a:srgbClr val="FFFF00"/>
                </a:solidFill>
              </a:rPr>
              <a:t>You have no idea why someone who seemed to be connecting suddenly disappeared.</a:t>
            </a:r>
          </a:p>
          <a:p>
            <a:r>
              <a:rPr lang="en-US" b="1" dirty="0">
                <a:solidFill>
                  <a:srgbClr val="FFFF00"/>
                </a:solidFill>
              </a:rPr>
              <a:t>People participate in your new members’ class, but then are never seen or heard from again.</a:t>
            </a:r>
          </a:p>
          <a:p>
            <a:r>
              <a:rPr lang="en-US" b="1" dirty="0">
                <a:solidFill>
                  <a:srgbClr val="FFFF00"/>
                </a:solidFill>
              </a:rPr>
              <a:t>You look to place volunteers regardless of their passions, interests, experience, or abilities.</a:t>
            </a:r>
          </a:p>
          <a:p>
            <a:r>
              <a:rPr lang="en-US" b="1" dirty="0">
                <a:solidFill>
                  <a:srgbClr val="FFFF00"/>
                </a:solidFill>
              </a:rPr>
              <a:t>You think collecting personal contact information is intrusive.</a:t>
            </a:r>
          </a:p>
          <a:p>
            <a:endParaRPr lang="en-US" dirty="0"/>
          </a:p>
        </p:txBody>
      </p:sp>
    </p:spTree>
    <p:extLst>
      <p:ext uri="{BB962C8B-B14F-4D97-AF65-F5344CB8AC3E}">
        <p14:creationId xmlns:p14="http://schemas.microsoft.com/office/powerpoint/2010/main" val="34631934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64770-54FE-D326-4DB9-BCB538E033A3}"/>
              </a:ext>
            </a:extLst>
          </p:cNvPr>
          <p:cNvSpPr>
            <a:spLocks noGrp="1"/>
          </p:cNvSpPr>
          <p:nvPr>
            <p:ph type="title"/>
          </p:nvPr>
        </p:nvSpPr>
        <p:spPr/>
        <p:txBody>
          <a:bodyPr/>
          <a:lstStyle/>
          <a:p>
            <a:pPr algn="ctr"/>
            <a:r>
              <a:rPr lang="en-US" b="1" dirty="0">
                <a:solidFill>
                  <a:srgbClr val="FFFF00"/>
                </a:solidFill>
              </a:rPr>
              <a:t>What Church Revitalizers Should Know About Assimilation </a:t>
            </a:r>
            <a:endParaRPr lang="en-US" dirty="0"/>
          </a:p>
        </p:txBody>
      </p:sp>
      <p:sp>
        <p:nvSpPr>
          <p:cNvPr id="3" name="Content Placeholder 2">
            <a:extLst>
              <a:ext uri="{FF2B5EF4-FFF2-40B4-BE49-F238E27FC236}">
                <a16:creationId xmlns:a16="http://schemas.microsoft.com/office/drawing/2014/main" id="{4B179996-B075-2AAD-5668-9342C627D126}"/>
              </a:ext>
            </a:extLst>
          </p:cNvPr>
          <p:cNvSpPr>
            <a:spLocks noGrp="1"/>
          </p:cNvSpPr>
          <p:nvPr>
            <p:ph idx="1"/>
          </p:nvPr>
        </p:nvSpPr>
        <p:spPr>
          <a:xfrm>
            <a:off x="838200" y="1561514"/>
            <a:ext cx="10515600" cy="4931361"/>
          </a:xfrm>
        </p:spPr>
        <p:txBody>
          <a:bodyPr>
            <a:normAutofit fontScale="92500" lnSpcReduction="20000"/>
          </a:bodyPr>
          <a:lstStyle/>
          <a:p>
            <a:pPr marL="0" indent="0">
              <a:buNone/>
            </a:pPr>
            <a:r>
              <a:rPr lang="en-US" b="1" dirty="0">
                <a:solidFill>
                  <a:srgbClr val="FFFF00"/>
                </a:solidFill>
              </a:rPr>
              <a:t>The Reason for Assimilation</a:t>
            </a:r>
          </a:p>
          <a:p>
            <a:pPr marL="0" indent="0">
              <a:buNone/>
            </a:pPr>
            <a:br>
              <a:rPr lang="en-US" b="1" dirty="0">
                <a:solidFill>
                  <a:srgbClr val="FFFF00"/>
                </a:solidFill>
              </a:rPr>
            </a:br>
            <a:r>
              <a:rPr lang="en-US" b="1" dirty="0">
                <a:solidFill>
                  <a:srgbClr val="FFFF00"/>
                </a:solidFill>
              </a:rPr>
              <a:t>Before we can improve your church’s strategy for moving people through the engagement process, we need to step back and see why it’s important.</a:t>
            </a:r>
          </a:p>
          <a:p>
            <a:pPr marL="0" indent="0">
              <a:buNone/>
            </a:pPr>
            <a:r>
              <a:rPr lang="en-US" b="1" dirty="0">
                <a:solidFill>
                  <a:srgbClr val="FFFF00"/>
                </a:solidFill>
              </a:rPr>
              <a:t> </a:t>
            </a:r>
          </a:p>
          <a:p>
            <a:pPr marL="0" indent="0">
              <a:buNone/>
            </a:pPr>
            <a:r>
              <a:rPr lang="en-US" b="1" dirty="0">
                <a:solidFill>
                  <a:srgbClr val="FF9300"/>
                </a:solidFill>
              </a:rPr>
              <a:t>Reason #1: Assimilation leads to healthy church growth.</a:t>
            </a:r>
          </a:p>
          <a:p>
            <a:pPr marL="0" indent="0">
              <a:buNone/>
            </a:pPr>
            <a:r>
              <a:rPr lang="en-US" b="1" dirty="0">
                <a:solidFill>
                  <a:srgbClr val="FFFF00"/>
                </a:solidFill>
              </a:rPr>
              <a:t>Assimilation is a core component of church growth, but it’s often overshadowed by outreach. Most staff members assume that growth is primarily the outreach pastor’s responsibility, and most church leaders are satisfied as long as new visitors outnumber those slipping out the back door. The problem is that this assumes a steady influx of new visitors and ignores the potential of people who want to go deeper but can’t figure out how. A well-designed assimilation process can make a huge impact on helping people engage — and stay that way.</a:t>
            </a:r>
          </a:p>
        </p:txBody>
      </p:sp>
    </p:spTree>
    <p:extLst>
      <p:ext uri="{BB962C8B-B14F-4D97-AF65-F5344CB8AC3E}">
        <p14:creationId xmlns:p14="http://schemas.microsoft.com/office/powerpoint/2010/main" val="7073652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64770-54FE-D326-4DB9-BCB538E033A3}"/>
              </a:ext>
            </a:extLst>
          </p:cNvPr>
          <p:cNvSpPr>
            <a:spLocks noGrp="1"/>
          </p:cNvSpPr>
          <p:nvPr>
            <p:ph type="title"/>
          </p:nvPr>
        </p:nvSpPr>
        <p:spPr/>
        <p:txBody>
          <a:bodyPr/>
          <a:lstStyle/>
          <a:p>
            <a:pPr algn="ctr"/>
            <a:r>
              <a:rPr lang="en-US" b="1" dirty="0">
                <a:solidFill>
                  <a:srgbClr val="FFFF00"/>
                </a:solidFill>
              </a:rPr>
              <a:t>What Church Revitalizers Should Know About Assimilation </a:t>
            </a:r>
            <a:endParaRPr lang="en-US" dirty="0"/>
          </a:p>
        </p:txBody>
      </p:sp>
      <p:sp>
        <p:nvSpPr>
          <p:cNvPr id="3" name="Content Placeholder 2">
            <a:extLst>
              <a:ext uri="{FF2B5EF4-FFF2-40B4-BE49-F238E27FC236}">
                <a16:creationId xmlns:a16="http://schemas.microsoft.com/office/drawing/2014/main" id="{4B179996-B075-2AAD-5668-9342C627D126}"/>
              </a:ext>
            </a:extLst>
          </p:cNvPr>
          <p:cNvSpPr>
            <a:spLocks noGrp="1"/>
          </p:cNvSpPr>
          <p:nvPr>
            <p:ph idx="1"/>
          </p:nvPr>
        </p:nvSpPr>
        <p:spPr>
          <a:xfrm>
            <a:off x="838200" y="1547446"/>
            <a:ext cx="10515600" cy="5310554"/>
          </a:xfrm>
        </p:spPr>
        <p:txBody>
          <a:bodyPr>
            <a:normAutofit lnSpcReduction="10000"/>
          </a:bodyPr>
          <a:lstStyle/>
          <a:p>
            <a:pPr marL="0" indent="0">
              <a:buNone/>
            </a:pPr>
            <a:r>
              <a:rPr lang="en-US" b="1" dirty="0">
                <a:solidFill>
                  <a:srgbClr val="FF9300"/>
                </a:solidFill>
              </a:rPr>
              <a:t>Reason #2: Assimilation is essential for life change.</a:t>
            </a:r>
          </a:p>
          <a:p>
            <a:pPr marL="0" indent="0">
              <a:buNone/>
            </a:pPr>
            <a:r>
              <a:rPr lang="en-US" b="1" dirty="0">
                <a:solidFill>
                  <a:srgbClr val="FFFF00"/>
                </a:solidFill>
              </a:rPr>
              <a:t>We can’t stand in the pulpit preaching to people and simply expect transformation to take place. There’s a reason some churches are full of spectators. Profound teaching has the potential to challenge the way people think, but it takes much more to empower sustainable life change.</a:t>
            </a:r>
          </a:p>
          <a:p>
            <a:pPr marL="0" indent="0">
              <a:buNone/>
            </a:pPr>
            <a:br>
              <a:rPr lang="en-US" b="1" dirty="0">
                <a:solidFill>
                  <a:srgbClr val="FFFF00"/>
                </a:solidFill>
              </a:rPr>
            </a:br>
            <a:r>
              <a:rPr lang="en-US" b="1" dirty="0">
                <a:solidFill>
                  <a:srgbClr val="FFFF00"/>
                </a:solidFill>
              </a:rPr>
              <a:t>Consider the common strategies for supporting teaching and discipleship. </a:t>
            </a:r>
            <a:r>
              <a:rPr lang="en-US" b="1" dirty="0">
                <a:solidFill>
                  <a:srgbClr val="FF9300"/>
                </a:solidFill>
              </a:rPr>
              <a:t>Small groups, volunteer development, missions and outreach, stewardship and giving, events, leadership development — these can be very powerful drivers of life change. </a:t>
            </a:r>
            <a:r>
              <a:rPr lang="en-US" b="1" dirty="0">
                <a:solidFill>
                  <a:srgbClr val="FFFF00"/>
                </a:solidFill>
              </a:rPr>
              <a:t>What do they all have in common? They’re all key milestones in a church’s assimilation process.</a:t>
            </a:r>
          </a:p>
        </p:txBody>
      </p:sp>
    </p:spTree>
    <p:extLst>
      <p:ext uri="{BB962C8B-B14F-4D97-AF65-F5344CB8AC3E}">
        <p14:creationId xmlns:p14="http://schemas.microsoft.com/office/powerpoint/2010/main" val="37976072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64770-54FE-D326-4DB9-BCB538E033A3}"/>
              </a:ext>
            </a:extLst>
          </p:cNvPr>
          <p:cNvSpPr>
            <a:spLocks noGrp="1"/>
          </p:cNvSpPr>
          <p:nvPr>
            <p:ph type="title"/>
          </p:nvPr>
        </p:nvSpPr>
        <p:spPr/>
        <p:txBody>
          <a:bodyPr/>
          <a:lstStyle/>
          <a:p>
            <a:pPr algn="ctr"/>
            <a:r>
              <a:rPr lang="en-US" b="1" dirty="0">
                <a:solidFill>
                  <a:srgbClr val="FFFF00"/>
                </a:solidFill>
              </a:rPr>
              <a:t>What Church Revitalizers Should Know About Assimilation </a:t>
            </a:r>
            <a:endParaRPr lang="en-US" dirty="0"/>
          </a:p>
        </p:txBody>
      </p:sp>
      <p:sp>
        <p:nvSpPr>
          <p:cNvPr id="3" name="Content Placeholder 2">
            <a:extLst>
              <a:ext uri="{FF2B5EF4-FFF2-40B4-BE49-F238E27FC236}">
                <a16:creationId xmlns:a16="http://schemas.microsoft.com/office/drawing/2014/main" id="{4B179996-B075-2AAD-5668-9342C627D126}"/>
              </a:ext>
            </a:extLst>
          </p:cNvPr>
          <p:cNvSpPr>
            <a:spLocks noGrp="1"/>
          </p:cNvSpPr>
          <p:nvPr>
            <p:ph idx="1"/>
          </p:nvPr>
        </p:nvSpPr>
        <p:spPr>
          <a:xfrm>
            <a:off x="567397" y="1690688"/>
            <a:ext cx="11057206" cy="5324621"/>
          </a:xfrm>
        </p:spPr>
        <p:txBody>
          <a:bodyPr>
            <a:noAutofit/>
          </a:bodyPr>
          <a:lstStyle/>
          <a:p>
            <a:pPr marL="0" indent="0">
              <a:buNone/>
            </a:pPr>
            <a:r>
              <a:rPr lang="en-US" sz="3000" b="1" dirty="0">
                <a:solidFill>
                  <a:srgbClr val="FF9300"/>
                </a:solidFill>
              </a:rPr>
              <a:t>Reason #3: Assimilation keeps people the priority. </a:t>
            </a:r>
            <a:r>
              <a:rPr lang="en-US" sz="3000" b="1" dirty="0">
                <a:solidFill>
                  <a:srgbClr val="FFFF00"/>
                </a:solidFill>
              </a:rPr>
              <a:t>Many church leaders think that focusing on a process means you’re taking away from the emphasis of building relationships with people. But an effective assimilation process is essential to truly learning about people and helping them serve in places that align with who God created them to be. Too often, we send an implicit message of, “Thanks for coming … now go figure it out.” When we invest in our assimilation process, we’re showing interest in people, making them feel valued, included, and special. This often leads to more committed, engaged, and passionate church communities — and investing in people like this is our responsibility as church leaders.</a:t>
            </a:r>
          </a:p>
        </p:txBody>
      </p:sp>
    </p:spTree>
    <p:extLst>
      <p:ext uri="{BB962C8B-B14F-4D97-AF65-F5344CB8AC3E}">
        <p14:creationId xmlns:p14="http://schemas.microsoft.com/office/powerpoint/2010/main" val="17536692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64770-54FE-D326-4DB9-BCB538E033A3}"/>
              </a:ext>
            </a:extLst>
          </p:cNvPr>
          <p:cNvSpPr>
            <a:spLocks noGrp="1"/>
          </p:cNvSpPr>
          <p:nvPr>
            <p:ph type="title"/>
          </p:nvPr>
        </p:nvSpPr>
        <p:spPr/>
        <p:txBody>
          <a:bodyPr/>
          <a:lstStyle/>
          <a:p>
            <a:pPr algn="ctr"/>
            <a:r>
              <a:rPr lang="en-US" b="1" dirty="0">
                <a:solidFill>
                  <a:srgbClr val="FFFF00"/>
                </a:solidFill>
              </a:rPr>
              <a:t>What Church Revitalizers Should Know About Assimilation </a:t>
            </a:r>
            <a:endParaRPr lang="en-US" dirty="0"/>
          </a:p>
        </p:txBody>
      </p:sp>
      <p:sp>
        <p:nvSpPr>
          <p:cNvPr id="3" name="Content Placeholder 2">
            <a:extLst>
              <a:ext uri="{FF2B5EF4-FFF2-40B4-BE49-F238E27FC236}">
                <a16:creationId xmlns:a16="http://schemas.microsoft.com/office/drawing/2014/main" id="{4B179996-B075-2AAD-5668-9342C627D126}"/>
              </a:ext>
            </a:extLst>
          </p:cNvPr>
          <p:cNvSpPr>
            <a:spLocks noGrp="1"/>
          </p:cNvSpPr>
          <p:nvPr>
            <p:ph idx="1"/>
          </p:nvPr>
        </p:nvSpPr>
        <p:spPr>
          <a:xfrm>
            <a:off x="838200" y="1690688"/>
            <a:ext cx="10515600" cy="4965293"/>
          </a:xfrm>
        </p:spPr>
        <p:txBody>
          <a:bodyPr>
            <a:normAutofit fontScale="85000" lnSpcReduction="20000"/>
          </a:bodyPr>
          <a:lstStyle/>
          <a:p>
            <a:pPr marL="0" indent="0">
              <a:buNone/>
            </a:pPr>
            <a:r>
              <a:rPr lang="en-US" b="1" dirty="0">
                <a:solidFill>
                  <a:srgbClr val="FF9300"/>
                </a:solidFill>
              </a:rPr>
              <a:t>The Function of Effective Assimilation</a:t>
            </a:r>
          </a:p>
          <a:p>
            <a:pPr marL="0" indent="0">
              <a:buNone/>
            </a:pPr>
            <a:br>
              <a:rPr lang="en-US" b="1" dirty="0">
                <a:solidFill>
                  <a:srgbClr val="FF9300"/>
                </a:solidFill>
              </a:rPr>
            </a:br>
            <a:r>
              <a:rPr lang="en-US" b="1" dirty="0">
                <a:solidFill>
                  <a:srgbClr val="FF9300"/>
                </a:solidFill>
              </a:rPr>
              <a:t>Let’s go ahead and clear this up now: assimilation is a process, not an event.</a:t>
            </a:r>
          </a:p>
          <a:p>
            <a:pPr marL="0" indent="0">
              <a:buNone/>
            </a:pPr>
            <a:r>
              <a:rPr lang="en-US" b="1" dirty="0">
                <a:solidFill>
                  <a:srgbClr val="FFFF00"/>
                </a:solidFill>
              </a:rPr>
              <a:t>It transforms our programs, services, and events into connection points to foster authentic community. It uncovers members’ interests, passions, and personalities, and teaches members about the leadership, community life, and vision of the church. Done well, it can exponentially advance the church’s mission through members’ passions, interests, and skills. Done poorly, it can burn new members out in record time and create the epic ‘revolving door’ we often refer to in church life.</a:t>
            </a:r>
          </a:p>
          <a:p>
            <a:pPr marL="0" indent="0">
              <a:buNone/>
            </a:pPr>
            <a:endParaRPr lang="en-US" b="1" dirty="0">
              <a:solidFill>
                <a:srgbClr val="FFFF00"/>
              </a:solidFill>
            </a:endParaRPr>
          </a:p>
          <a:p>
            <a:pPr marL="0" indent="0">
              <a:buNone/>
            </a:pPr>
            <a:r>
              <a:rPr lang="en-US" b="1" dirty="0">
                <a:solidFill>
                  <a:srgbClr val="FFFF00"/>
                </a:solidFill>
              </a:rPr>
              <a:t>The assimilation process begins when a person first visits the church and ends when that person connects with the people, ministries, and programs that drive its mission. Only after people get engaged in the community of the church can they grow, be discipled, and start on the path to real life transformation. Assimilation is where it all begins.</a:t>
            </a:r>
          </a:p>
        </p:txBody>
      </p:sp>
    </p:spTree>
    <p:extLst>
      <p:ext uri="{BB962C8B-B14F-4D97-AF65-F5344CB8AC3E}">
        <p14:creationId xmlns:p14="http://schemas.microsoft.com/office/powerpoint/2010/main" val="11942409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2A68B9-573F-CD71-D5C5-6FDEAB45AF5B}"/>
              </a:ext>
            </a:extLst>
          </p:cNvPr>
          <p:cNvSpPr>
            <a:spLocks noGrp="1"/>
          </p:cNvSpPr>
          <p:nvPr>
            <p:ph type="title"/>
          </p:nvPr>
        </p:nvSpPr>
        <p:spPr/>
        <p:txBody>
          <a:bodyPr/>
          <a:lstStyle/>
          <a:p>
            <a:pPr algn="ctr"/>
            <a:r>
              <a:rPr lang="en-US" b="1" dirty="0">
                <a:solidFill>
                  <a:srgbClr val="FFFF00"/>
                </a:solidFill>
              </a:rPr>
              <a:t>What Church Revitalizers Should Know About Assimilation </a:t>
            </a:r>
            <a:endParaRPr lang="en-US" dirty="0"/>
          </a:p>
        </p:txBody>
      </p:sp>
      <p:sp>
        <p:nvSpPr>
          <p:cNvPr id="5" name="Content Placeholder 4">
            <a:extLst>
              <a:ext uri="{FF2B5EF4-FFF2-40B4-BE49-F238E27FC236}">
                <a16:creationId xmlns:a16="http://schemas.microsoft.com/office/drawing/2014/main" id="{DE7B6A0A-9F03-0307-09A4-49316CC05E86}"/>
              </a:ext>
            </a:extLst>
          </p:cNvPr>
          <p:cNvSpPr>
            <a:spLocks noGrp="1"/>
          </p:cNvSpPr>
          <p:nvPr>
            <p:ph idx="1"/>
          </p:nvPr>
        </p:nvSpPr>
        <p:spPr>
          <a:xfrm>
            <a:off x="838200" y="1825625"/>
            <a:ext cx="10515600" cy="4800258"/>
          </a:xfrm>
        </p:spPr>
        <p:txBody>
          <a:bodyPr/>
          <a:lstStyle/>
          <a:p>
            <a:pPr marL="0" indent="0">
              <a:buNone/>
            </a:pPr>
            <a:r>
              <a:rPr lang="en-US" b="1" dirty="0">
                <a:solidFill>
                  <a:srgbClr val="FF9300"/>
                </a:solidFill>
              </a:rPr>
              <a:t>Assimilation Is an Engine</a:t>
            </a:r>
          </a:p>
          <a:p>
            <a:pPr marL="0" indent="0">
              <a:buNone/>
            </a:pPr>
            <a:br>
              <a:rPr lang="en-US" b="1" dirty="0">
                <a:solidFill>
                  <a:srgbClr val="FFFF00"/>
                </a:solidFill>
              </a:rPr>
            </a:br>
            <a:r>
              <a:rPr lang="en-US" b="1" dirty="0">
                <a:solidFill>
                  <a:srgbClr val="FFFF00"/>
                </a:solidFill>
              </a:rPr>
              <a:t>In the same way an engine is composed of multiple parts all working together to move a vehicle in one direction, effective assimilation is a system that involves many different areas working together to move people from first-time visitors to fully engaged members. And just like you inspect and care for your car’s engine, it’s important to regularly inspect the parts of your church’s ‘assimilation engine’ that matter most in getting you where you want to go. How you do that is what we’ll cover next.</a:t>
            </a:r>
          </a:p>
        </p:txBody>
      </p:sp>
    </p:spTree>
    <p:extLst>
      <p:ext uri="{BB962C8B-B14F-4D97-AF65-F5344CB8AC3E}">
        <p14:creationId xmlns:p14="http://schemas.microsoft.com/office/powerpoint/2010/main" val="24837064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2A68B9-573F-CD71-D5C5-6FDEAB45AF5B}"/>
              </a:ext>
            </a:extLst>
          </p:cNvPr>
          <p:cNvSpPr>
            <a:spLocks noGrp="1"/>
          </p:cNvSpPr>
          <p:nvPr>
            <p:ph type="title"/>
          </p:nvPr>
        </p:nvSpPr>
        <p:spPr/>
        <p:txBody>
          <a:bodyPr/>
          <a:lstStyle/>
          <a:p>
            <a:pPr algn="ctr"/>
            <a:r>
              <a:rPr lang="en-US" b="1" dirty="0">
                <a:solidFill>
                  <a:srgbClr val="FFFF00"/>
                </a:solidFill>
              </a:rPr>
              <a:t>What Church Revitalizers Should Know About Assimilation </a:t>
            </a:r>
            <a:endParaRPr lang="en-US" dirty="0"/>
          </a:p>
        </p:txBody>
      </p:sp>
      <p:sp>
        <p:nvSpPr>
          <p:cNvPr id="5" name="Content Placeholder 4">
            <a:extLst>
              <a:ext uri="{FF2B5EF4-FFF2-40B4-BE49-F238E27FC236}">
                <a16:creationId xmlns:a16="http://schemas.microsoft.com/office/drawing/2014/main" id="{DE7B6A0A-9F03-0307-09A4-49316CC05E86}"/>
              </a:ext>
            </a:extLst>
          </p:cNvPr>
          <p:cNvSpPr>
            <a:spLocks noGrp="1"/>
          </p:cNvSpPr>
          <p:nvPr>
            <p:ph idx="1"/>
          </p:nvPr>
        </p:nvSpPr>
        <p:spPr>
          <a:xfrm>
            <a:off x="838200" y="1825625"/>
            <a:ext cx="10515600" cy="4667250"/>
          </a:xfrm>
        </p:spPr>
        <p:txBody>
          <a:bodyPr>
            <a:normAutofit lnSpcReduction="10000"/>
          </a:bodyPr>
          <a:lstStyle/>
          <a:p>
            <a:pPr marL="0" indent="0">
              <a:buNone/>
            </a:pPr>
            <a:r>
              <a:rPr lang="en-US" b="1" dirty="0">
                <a:solidFill>
                  <a:srgbClr val="FF9300"/>
                </a:solidFill>
              </a:rPr>
              <a:t>The Process of Effective Assimilation</a:t>
            </a:r>
          </a:p>
          <a:p>
            <a:pPr marL="0" indent="0">
              <a:buNone/>
            </a:pPr>
            <a:br>
              <a:rPr lang="en-US" b="1" dirty="0">
                <a:solidFill>
                  <a:srgbClr val="FFFF00"/>
                </a:solidFill>
              </a:rPr>
            </a:br>
            <a:r>
              <a:rPr lang="en-US" b="1" dirty="0">
                <a:solidFill>
                  <a:srgbClr val="FF9300"/>
                </a:solidFill>
              </a:rPr>
              <a:t>Each church is unique; therefore, each church’s assimilation process will be different. </a:t>
            </a:r>
            <a:r>
              <a:rPr lang="en-US" b="1" dirty="0">
                <a:solidFill>
                  <a:srgbClr val="FFFF00"/>
                </a:solidFill>
              </a:rPr>
              <a:t>Instead of providing you with a step-by-step guide for improving your church’s assimilation process, it’s more beneficial to understand the fundamental principles needed to improve your church’s assimilation process.</a:t>
            </a:r>
          </a:p>
          <a:p>
            <a:pPr marL="0" indent="0">
              <a:buNone/>
            </a:pPr>
            <a:r>
              <a:rPr lang="en-US" b="1" dirty="0">
                <a:solidFill>
                  <a:srgbClr val="FFFF00"/>
                </a:solidFill>
              </a:rPr>
              <a:t> </a:t>
            </a:r>
          </a:p>
          <a:p>
            <a:pPr marL="0" indent="0">
              <a:buNone/>
            </a:pPr>
            <a:r>
              <a:rPr lang="en-US" b="1" dirty="0">
                <a:solidFill>
                  <a:srgbClr val="FFFF00"/>
                </a:solidFill>
              </a:rPr>
              <a:t>No matter how large or small your church, these are three keys for improving your assimilation process — and, ultimately, your ability to minister effectively:</a:t>
            </a:r>
          </a:p>
        </p:txBody>
      </p:sp>
    </p:spTree>
    <p:extLst>
      <p:ext uri="{BB962C8B-B14F-4D97-AF65-F5344CB8AC3E}">
        <p14:creationId xmlns:p14="http://schemas.microsoft.com/office/powerpoint/2010/main" val="5526077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2A68B9-573F-CD71-D5C5-6FDEAB45AF5B}"/>
              </a:ext>
            </a:extLst>
          </p:cNvPr>
          <p:cNvSpPr>
            <a:spLocks noGrp="1"/>
          </p:cNvSpPr>
          <p:nvPr>
            <p:ph type="title"/>
          </p:nvPr>
        </p:nvSpPr>
        <p:spPr/>
        <p:txBody>
          <a:bodyPr/>
          <a:lstStyle/>
          <a:p>
            <a:pPr algn="ctr"/>
            <a:r>
              <a:rPr lang="en-US" b="1" dirty="0">
                <a:solidFill>
                  <a:srgbClr val="FFFF00"/>
                </a:solidFill>
              </a:rPr>
              <a:t>What Church Revitalizers Should Know About Assimilation </a:t>
            </a:r>
            <a:endParaRPr lang="en-US" dirty="0"/>
          </a:p>
        </p:txBody>
      </p:sp>
      <p:sp>
        <p:nvSpPr>
          <p:cNvPr id="5" name="Content Placeholder 4">
            <a:extLst>
              <a:ext uri="{FF2B5EF4-FFF2-40B4-BE49-F238E27FC236}">
                <a16:creationId xmlns:a16="http://schemas.microsoft.com/office/drawing/2014/main" id="{DE7B6A0A-9F03-0307-09A4-49316CC05E86}"/>
              </a:ext>
            </a:extLst>
          </p:cNvPr>
          <p:cNvSpPr>
            <a:spLocks noGrp="1"/>
          </p:cNvSpPr>
          <p:nvPr>
            <p:ph idx="1"/>
          </p:nvPr>
        </p:nvSpPr>
        <p:spPr>
          <a:xfrm>
            <a:off x="574157" y="1589649"/>
            <a:ext cx="11036595" cy="5066332"/>
          </a:xfrm>
        </p:spPr>
        <p:txBody>
          <a:bodyPr>
            <a:normAutofit fontScale="92500" lnSpcReduction="10000"/>
          </a:bodyPr>
          <a:lstStyle/>
          <a:p>
            <a:pPr marL="514350" indent="-514350">
              <a:buAutoNum type="arabicPeriod"/>
            </a:pPr>
            <a:r>
              <a:rPr lang="en-US" b="1" dirty="0">
                <a:solidFill>
                  <a:srgbClr val="FF9300"/>
                </a:solidFill>
              </a:rPr>
              <a:t>Embrace the importance of evaluating your current process.</a:t>
            </a:r>
          </a:p>
          <a:p>
            <a:pPr marL="0" indent="0">
              <a:buNone/>
            </a:pPr>
            <a:br>
              <a:rPr lang="en-US" b="1" dirty="0">
                <a:solidFill>
                  <a:srgbClr val="FFFF00"/>
                </a:solidFill>
              </a:rPr>
            </a:br>
            <a:r>
              <a:rPr lang="en-US" b="1" dirty="0">
                <a:solidFill>
                  <a:srgbClr val="FFFF00"/>
                </a:solidFill>
              </a:rPr>
              <a:t>Sometimes it’s all you can do to maintain the status quo each week. You feel constantly behind in your daily tasks, while your ‘someday’ list keeps growing. It might be hard to imagine having time to stop, strategize, and learn a new system.</a:t>
            </a:r>
          </a:p>
          <a:p>
            <a:pPr marL="0" indent="0">
              <a:buNone/>
            </a:pPr>
            <a:r>
              <a:rPr lang="en-US" b="1" dirty="0">
                <a:solidFill>
                  <a:srgbClr val="FF9300"/>
                </a:solidFill>
              </a:rPr>
              <a:t>Still, taking time to think through your church assimilation process might be the single most effective choice you can make in ministry. </a:t>
            </a:r>
            <a:r>
              <a:rPr lang="en-US" b="1" dirty="0">
                <a:solidFill>
                  <a:srgbClr val="FFFF00"/>
                </a:solidFill>
              </a:rPr>
              <a:t>We can’t afford to ignore the importance of defining and systematizing assimilation. Without a systematic approach, it’s nearly impossible to be confident that someone hasn’t been overlooked or fallen away. The only way to know whether or not your church’s assimilation process is providing the most opportunity for life change and ministry impact it can is to take a step back and evaluate it objectively.</a:t>
            </a:r>
          </a:p>
        </p:txBody>
      </p:sp>
    </p:spTree>
    <p:extLst>
      <p:ext uri="{BB962C8B-B14F-4D97-AF65-F5344CB8AC3E}">
        <p14:creationId xmlns:p14="http://schemas.microsoft.com/office/powerpoint/2010/main" val="4333878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64770-54FE-D326-4DB9-BCB538E033A3}"/>
              </a:ext>
            </a:extLst>
          </p:cNvPr>
          <p:cNvSpPr>
            <a:spLocks noGrp="1"/>
          </p:cNvSpPr>
          <p:nvPr>
            <p:ph type="title"/>
          </p:nvPr>
        </p:nvSpPr>
        <p:spPr/>
        <p:txBody>
          <a:bodyPr/>
          <a:lstStyle/>
          <a:p>
            <a:pPr algn="ctr"/>
            <a:r>
              <a:rPr lang="en-US" b="1" dirty="0">
                <a:solidFill>
                  <a:srgbClr val="FFFF00"/>
                </a:solidFill>
              </a:rPr>
              <a:t>What Church Revitalizers Should Know About Assimilation </a:t>
            </a:r>
            <a:endParaRPr lang="en-US" dirty="0"/>
          </a:p>
        </p:txBody>
      </p:sp>
      <p:sp>
        <p:nvSpPr>
          <p:cNvPr id="3" name="Content Placeholder 2">
            <a:extLst>
              <a:ext uri="{FF2B5EF4-FFF2-40B4-BE49-F238E27FC236}">
                <a16:creationId xmlns:a16="http://schemas.microsoft.com/office/drawing/2014/main" id="{4B179996-B075-2AAD-5668-9342C627D126}"/>
              </a:ext>
            </a:extLst>
          </p:cNvPr>
          <p:cNvSpPr>
            <a:spLocks noGrp="1"/>
          </p:cNvSpPr>
          <p:nvPr>
            <p:ph idx="1"/>
          </p:nvPr>
        </p:nvSpPr>
        <p:spPr>
          <a:xfrm>
            <a:off x="510363" y="1533378"/>
            <a:ext cx="11036595" cy="4959497"/>
          </a:xfrm>
        </p:spPr>
        <p:txBody>
          <a:bodyPr>
            <a:normAutofit fontScale="85000" lnSpcReduction="20000"/>
          </a:bodyPr>
          <a:lstStyle/>
          <a:p>
            <a:pPr marL="0" indent="0">
              <a:buNone/>
            </a:pPr>
            <a:r>
              <a:rPr lang="en-US" b="1" dirty="0">
                <a:solidFill>
                  <a:srgbClr val="FF9300"/>
                </a:solidFill>
              </a:rPr>
              <a:t>2. Identify the primary areas that need inspection.</a:t>
            </a:r>
          </a:p>
          <a:p>
            <a:pPr marL="0" indent="0">
              <a:buNone/>
            </a:pPr>
            <a:r>
              <a:rPr lang="en-US" b="1" dirty="0">
                <a:solidFill>
                  <a:srgbClr val="FFFF00"/>
                </a:solidFill>
              </a:rPr>
              <a:t>What parts of your church’s assimilation engine need a tune-up? How does each play a role in keeping your church’s growth running strong?</a:t>
            </a:r>
          </a:p>
          <a:p>
            <a:pPr marL="0" indent="0">
              <a:buNone/>
            </a:pPr>
            <a:r>
              <a:rPr lang="en-US" b="1" dirty="0">
                <a:solidFill>
                  <a:srgbClr val="FFFF00"/>
                </a:solidFill>
              </a:rPr>
              <a:t>While each church’s assimilation process is unique, there are certainly elements included in every process. After working with hundreds of churches to improve their assimilation processes, </a:t>
            </a:r>
            <a:r>
              <a:rPr lang="en-US" b="1" dirty="0">
                <a:solidFill>
                  <a:srgbClr val="FF9300"/>
                </a:solidFill>
              </a:rPr>
              <a:t>here are the four primary parts or processes that need inspection:</a:t>
            </a:r>
          </a:p>
          <a:p>
            <a:pPr marL="0" indent="0">
              <a:buNone/>
            </a:pPr>
            <a:r>
              <a:rPr lang="en-US" b="1" dirty="0">
                <a:solidFill>
                  <a:srgbClr val="FFFF00"/>
                </a:solidFill>
              </a:rPr>
              <a:t> </a:t>
            </a:r>
          </a:p>
          <a:p>
            <a:pPr marL="0" indent="0">
              <a:buNone/>
            </a:pPr>
            <a:r>
              <a:rPr lang="en-US" b="1" dirty="0">
                <a:solidFill>
                  <a:srgbClr val="FF9300"/>
                </a:solidFill>
              </a:rPr>
              <a:t>Hospitality</a:t>
            </a:r>
          </a:p>
          <a:p>
            <a:pPr marL="0" indent="0">
              <a:buNone/>
            </a:pPr>
            <a:br>
              <a:rPr lang="en-US" b="1" dirty="0">
                <a:solidFill>
                  <a:srgbClr val="FFFF00"/>
                </a:solidFill>
              </a:rPr>
            </a:br>
            <a:r>
              <a:rPr lang="en-US" b="1" dirty="0">
                <a:solidFill>
                  <a:srgbClr val="FFFF00"/>
                </a:solidFill>
              </a:rPr>
              <a:t>There are two elements to successful hospitality — passive and active. </a:t>
            </a:r>
            <a:r>
              <a:rPr lang="en-US" b="1" dirty="0">
                <a:solidFill>
                  <a:srgbClr val="FF9300"/>
                </a:solidFill>
              </a:rPr>
              <a:t>Passive hospitality includes directional signs and maps that make navigating the campus easier. </a:t>
            </a:r>
            <a:r>
              <a:rPr lang="en-US" b="1" dirty="0">
                <a:solidFill>
                  <a:srgbClr val="FFFF00"/>
                </a:solidFill>
              </a:rPr>
              <a:t>Active hospitality involves real people watching for ways to assist anyone entering the facility. Can your volunteers answer a visitor’s question with confidence, or do they fumble around and look clueless? First-time visitors need to feel confident that you and your people know what you’re doing.</a:t>
            </a:r>
          </a:p>
        </p:txBody>
      </p:sp>
    </p:spTree>
    <p:extLst>
      <p:ext uri="{BB962C8B-B14F-4D97-AF65-F5344CB8AC3E}">
        <p14:creationId xmlns:p14="http://schemas.microsoft.com/office/powerpoint/2010/main" val="19881130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64770-54FE-D326-4DB9-BCB538E033A3}"/>
              </a:ext>
            </a:extLst>
          </p:cNvPr>
          <p:cNvSpPr>
            <a:spLocks noGrp="1"/>
          </p:cNvSpPr>
          <p:nvPr>
            <p:ph type="title"/>
          </p:nvPr>
        </p:nvSpPr>
        <p:spPr/>
        <p:txBody>
          <a:bodyPr/>
          <a:lstStyle/>
          <a:p>
            <a:pPr algn="ctr"/>
            <a:r>
              <a:rPr lang="en-US" b="1" dirty="0">
                <a:solidFill>
                  <a:srgbClr val="FFFF00"/>
                </a:solidFill>
              </a:rPr>
              <a:t>What Church Revitalizers Should Know About Assimilation </a:t>
            </a:r>
            <a:endParaRPr lang="en-US" dirty="0"/>
          </a:p>
        </p:txBody>
      </p:sp>
      <p:sp>
        <p:nvSpPr>
          <p:cNvPr id="3" name="Content Placeholder 2">
            <a:extLst>
              <a:ext uri="{FF2B5EF4-FFF2-40B4-BE49-F238E27FC236}">
                <a16:creationId xmlns:a16="http://schemas.microsoft.com/office/drawing/2014/main" id="{4B179996-B075-2AAD-5668-9342C627D126}"/>
              </a:ext>
            </a:extLst>
          </p:cNvPr>
          <p:cNvSpPr>
            <a:spLocks noGrp="1"/>
          </p:cNvSpPr>
          <p:nvPr>
            <p:ph idx="1"/>
          </p:nvPr>
        </p:nvSpPr>
        <p:spPr>
          <a:xfrm>
            <a:off x="633046" y="1561514"/>
            <a:ext cx="10972800" cy="5106571"/>
          </a:xfrm>
        </p:spPr>
        <p:txBody>
          <a:bodyPr>
            <a:normAutofit/>
          </a:bodyPr>
          <a:lstStyle/>
          <a:p>
            <a:pPr marL="0" indent="0">
              <a:buNone/>
            </a:pPr>
            <a:r>
              <a:rPr lang="en-US" sz="3200" b="1" dirty="0">
                <a:solidFill>
                  <a:srgbClr val="FF9300"/>
                </a:solidFill>
              </a:rPr>
              <a:t>Information Gathering</a:t>
            </a:r>
          </a:p>
          <a:p>
            <a:pPr marL="0" indent="0">
              <a:buNone/>
            </a:pPr>
            <a:r>
              <a:rPr lang="en-US" sz="3200" b="1" dirty="0">
                <a:solidFill>
                  <a:srgbClr val="FFFF00"/>
                </a:solidFill>
              </a:rPr>
              <a:t>Hospitality is hard to measure. We can’t say, “We had a 23 percent improvement in hospitality.” Capturing information, however, is easier. When churches intentionally gather information from visitors, they often discover there’s a bigger discrepancy than they expected between their headcount and the actual number of visitors. So it’s important to gather information and then provide a few ways for first-time visitors to connect. Make sure you provide just one or two next steps and don’t overwhelm them; you can ramp up people’s commitment levels slowly.</a:t>
            </a:r>
          </a:p>
        </p:txBody>
      </p:sp>
      <p:sp>
        <p:nvSpPr>
          <p:cNvPr id="4" name="TextBox 3">
            <a:extLst>
              <a:ext uri="{FF2B5EF4-FFF2-40B4-BE49-F238E27FC236}">
                <a16:creationId xmlns:a16="http://schemas.microsoft.com/office/drawing/2014/main" id="{FF19A3B0-A276-16D8-B2AC-FFC72E2E1135}"/>
              </a:ext>
            </a:extLst>
          </p:cNvPr>
          <p:cNvSpPr txBox="1"/>
          <p:nvPr/>
        </p:nvSpPr>
        <p:spPr>
          <a:xfrm>
            <a:off x="10705514" y="5992837"/>
            <a:ext cx="1209821" cy="461665"/>
          </a:xfrm>
          <a:prstGeom prst="rect">
            <a:avLst/>
          </a:prstGeom>
          <a:noFill/>
        </p:spPr>
        <p:txBody>
          <a:bodyPr wrap="square" rtlCol="0">
            <a:spAutoFit/>
          </a:bodyPr>
          <a:lstStyle/>
          <a:p>
            <a:r>
              <a:rPr lang="en-US" sz="2400" b="1" dirty="0">
                <a:solidFill>
                  <a:srgbClr val="FF9300"/>
                </a:solidFill>
              </a:rPr>
              <a:t>10</a:t>
            </a:r>
          </a:p>
        </p:txBody>
      </p:sp>
    </p:spTree>
    <p:extLst>
      <p:ext uri="{BB962C8B-B14F-4D97-AF65-F5344CB8AC3E}">
        <p14:creationId xmlns:p14="http://schemas.microsoft.com/office/powerpoint/2010/main" val="652764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Prepare Your Church for the Future">
            <a:extLst>
              <a:ext uri="{FF2B5EF4-FFF2-40B4-BE49-F238E27FC236}">
                <a16:creationId xmlns:a16="http://schemas.microsoft.com/office/drawing/2014/main" id="{8804AA85-5482-4560-AF6E-79713C2387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788" y="489689"/>
            <a:ext cx="1892300" cy="27686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ow to Break Growth Barriers: Capturing Overlooked Opportunities for Church Growth">
            <a:extLst>
              <a:ext uri="{FF2B5EF4-FFF2-40B4-BE49-F238E27FC236}">
                <a16:creationId xmlns:a16="http://schemas.microsoft.com/office/drawing/2014/main" id="{FC8D5BCC-F16A-F6E8-24B3-26C23D37CD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1260" y="3255631"/>
            <a:ext cx="1892300" cy="27686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ow to Break Growth Barriers: Revise Your Role, Release Your People, and Capture Overlooked Opportunities for Your Church">
            <a:extLst>
              <a:ext uri="{FF2B5EF4-FFF2-40B4-BE49-F238E27FC236}">
                <a16:creationId xmlns:a16="http://schemas.microsoft.com/office/drawing/2014/main" id="{6AC0863A-0209-0A50-6ACA-4392EB937F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2814" y="489689"/>
            <a:ext cx="1943100" cy="27686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hurch Growth Flywheel: 5 Practical Systems to Drive Growth at Your Church (Church Flywheel Series)">
            <a:extLst>
              <a:ext uri="{FF2B5EF4-FFF2-40B4-BE49-F238E27FC236}">
                <a16:creationId xmlns:a16="http://schemas.microsoft.com/office/drawing/2014/main" id="{98EA2940-76F2-D95D-6852-3DFD1A5F8E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788" y="3258289"/>
            <a:ext cx="1841500" cy="27686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Faithful Leaders and the Things That Matter Most">
            <a:extLst>
              <a:ext uri="{FF2B5EF4-FFF2-40B4-BE49-F238E27FC236}">
                <a16:creationId xmlns:a16="http://schemas.microsoft.com/office/drawing/2014/main" id="{61E39159-399C-B112-F5EC-49305FA3939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46398" y="489689"/>
            <a:ext cx="1892300" cy="276860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pactful Influence for Modern Leaders: How to Use the Power of Influence to Lead Other People Toward Success">
            <a:extLst>
              <a:ext uri="{FF2B5EF4-FFF2-40B4-BE49-F238E27FC236}">
                <a16:creationId xmlns:a16="http://schemas.microsoft.com/office/drawing/2014/main" id="{1E6DDE22-9F7F-0D18-ED33-C6864448F22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2593" y="3258289"/>
            <a:ext cx="1944280" cy="2765942"/>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Nine Keys to Effective Small Group Leadership: How lay leaders can establish dynamic and healthy cells, classes, or teams">
            <a:extLst>
              <a:ext uri="{FF2B5EF4-FFF2-40B4-BE49-F238E27FC236}">
                <a16:creationId xmlns:a16="http://schemas.microsoft.com/office/drawing/2014/main" id="{03E35668-CDC0-4A2E-51CE-84589A5DAF9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41044" y="489689"/>
            <a:ext cx="1841500" cy="2768600"/>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Stifled: Where Good Leaders Go Wrong by [James G. Wetrich]">
            <a:extLst>
              <a:ext uri="{FF2B5EF4-FFF2-40B4-BE49-F238E27FC236}">
                <a16:creationId xmlns:a16="http://schemas.microsoft.com/office/drawing/2014/main" id="{F17E016B-7417-520B-75EB-53AB974DCD9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40077" y="3258289"/>
            <a:ext cx="1841500" cy="276594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C2E6995-2DB9-3586-6EEE-AE549B73EA38}"/>
              </a:ext>
            </a:extLst>
          </p:cNvPr>
          <p:cNvPicPr>
            <a:picLocks noChangeAspect="1"/>
          </p:cNvPicPr>
          <p:nvPr/>
        </p:nvPicPr>
        <p:blipFill>
          <a:blip r:embed="rId10"/>
          <a:stretch>
            <a:fillRect/>
          </a:stretch>
        </p:blipFill>
        <p:spPr>
          <a:xfrm>
            <a:off x="7978854" y="492347"/>
            <a:ext cx="1941920" cy="2765942"/>
          </a:xfrm>
          <a:prstGeom prst="rect">
            <a:avLst/>
          </a:prstGeom>
        </p:spPr>
      </p:pic>
      <p:pic>
        <p:nvPicPr>
          <p:cNvPr id="4" name="Picture 6" descr="Theological Perspectives on Church Growth">
            <a:extLst>
              <a:ext uri="{FF2B5EF4-FFF2-40B4-BE49-F238E27FC236}">
                <a16:creationId xmlns:a16="http://schemas.microsoft.com/office/drawing/2014/main" id="{15A18CC2-6011-9207-7ACE-DE732FC7799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956774" y="3255631"/>
            <a:ext cx="1941920" cy="2768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The Volunteer Church: Mobilizing Your Congregation for Growth and Effectiveness">
            <a:extLst>
              <a:ext uri="{FF2B5EF4-FFF2-40B4-BE49-F238E27FC236}">
                <a16:creationId xmlns:a16="http://schemas.microsoft.com/office/drawing/2014/main" id="{2E21DD2B-8EF8-17E4-D31E-2BE868CB1E6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863618" y="489689"/>
            <a:ext cx="1828800" cy="2768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GenerationS Volume 1: How to Grow Your Church Younger and Stronger: The Story of the Kids who Built a World-Class Church (...">
            <a:extLst>
              <a:ext uri="{FF2B5EF4-FFF2-40B4-BE49-F238E27FC236}">
                <a16:creationId xmlns:a16="http://schemas.microsoft.com/office/drawing/2014/main" id="{E596FD3F-CD49-3CC0-1318-B0A0F549A12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836520" y="3255631"/>
            <a:ext cx="1841500" cy="2768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D87BBF8-26F9-7DAB-1245-039A3DCA63BF}"/>
              </a:ext>
            </a:extLst>
          </p:cNvPr>
          <p:cNvSpPr txBox="1"/>
          <p:nvPr/>
        </p:nvSpPr>
        <p:spPr>
          <a:xfrm>
            <a:off x="1827729" y="6029547"/>
            <a:ext cx="8515350" cy="369332"/>
          </a:xfrm>
          <a:prstGeom prst="rect">
            <a:avLst/>
          </a:prstGeom>
          <a:noFill/>
        </p:spPr>
        <p:txBody>
          <a:bodyPr wrap="square" rtlCol="0">
            <a:spAutoFit/>
          </a:bodyPr>
          <a:lstStyle/>
          <a:p>
            <a:pPr algn="ctr"/>
            <a:r>
              <a:rPr lang="en-US" b="1" dirty="0">
                <a:solidFill>
                  <a:schemeClr val="bg1"/>
                </a:solidFill>
              </a:rPr>
              <a:t>Twenty-Two Useful Resources to Help You Turn Around Your Church</a:t>
            </a:r>
            <a:r>
              <a:rPr lang="en-US" dirty="0"/>
              <a:t>!</a:t>
            </a:r>
          </a:p>
        </p:txBody>
      </p:sp>
    </p:spTree>
    <p:extLst>
      <p:ext uri="{BB962C8B-B14F-4D97-AF65-F5344CB8AC3E}">
        <p14:creationId xmlns:p14="http://schemas.microsoft.com/office/powerpoint/2010/main" val="18066292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64770-54FE-D326-4DB9-BCB538E033A3}"/>
              </a:ext>
            </a:extLst>
          </p:cNvPr>
          <p:cNvSpPr>
            <a:spLocks noGrp="1"/>
          </p:cNvSpPr>
          <p:nvPr>
            <p:ph type="title"/>
          </p:nvPr>
        </p:nvSpPr>
        <p:spPr/>
        <p:txBody>
          <a:bodyPr/>
          <a:lstStyle/>
          <a:p>
            <a:pPr algn="ctr"/>
            <a:r>
              <a:rPr lang="en-US" b="1" dirty="0">
                <a:solidFill>
                  <a:srgbClr val="FFFF00"/>
                </a:solidFill>
              </a:rPr>
              <a:t>What Church Revitalizers Should Know About Assimilation </a:t>
            </a:r>
            <a:endParaRPr lang="en-US" dirty="0"/>
          </a:p>
        </p:txBody>
      </p:sp>
      <p:sp>
        <p:nvSpPr>
          <p:cNvPr id="3" name="Content Placeholder 2">
            <a:extLst>
              <a:ext uri="{FF2B5EF4-FFF2-40B4-BE49-F238E27FC236}">
                <a16:creationId xmlns:a16="http://schemas.microsoft.com/office/drawing/2014/main" id="{4B179996-B075-2AAD-5668-9342C627D126}"/>
              </a:ext>
            </a:extLst>
          </p:cNvPr>
          <p:cNvSpPr>
            <a:spLocks noGrp="1"/>
          </p:cNvSpPr>
          <p:nvPr>
            <p:ph idx="1"/>
          </p:nvPr>
        </p:nvSpPr>
        <p:spPr>
          <a:xfrm>
            <a:off x="590843" y="1561514"/>
            <a:ext cx="11000935" cy="5115733"/>
          </a:xfrm>
        </p:spPr>
        <p:txBody>
          <a:bodyPr>
            <a:normAutofit fontScale="85000" lnSpcReduction="20000"/>
          </a:bodyPr>
          <a:lstStyle/>
          <a:p>
            <a:pPr marL="0" indent="0">
              <a:buNone/>
            </a:pPr>
            <a:r>
              <a:rPr lang="en-US" b="1" dirty="0">
                <a:solidFill>
                  <a:srgbClr val="FF9300"/>
                </a:solidFill>
              </a:rPr>
              <a:t>Follow-Up</a:t>
            </a:r>
            <a:br>
              <a:rPr lang="en-US" b="1" dirty="0">
                <a:solidFill>
                  <a:srgbClr val="FFFF00"/>
                </a:solidFill>
              </a:rPr>
            </a:br>
            <a:r>
              <a:rPr lang="en-US" b="1" dirty="0">
                <a:solidFill>
                  <a:srgbClr val="FFFF00"/>
                </a:solidFill>
              </a:rPr>
              <a:t>Follow-up doesn’t require a lot of creativity — just remember your visitors and say hello — but it’s important to evaluate. A simple thank-you card could suffice, but you can make a bigger impression if you include a small gift (a Starbucks card, a bus ticket, etc.). Make sure the note is personally signed by someone — photocopies don’t build relational connections.</a:t>
            </a:r>
          </a:p>
          <a:p>
            <a:pPr marL="0" indent="0">
              <a:buNone/>
            </a:pPr>
            <a:r>
              <a:rPr lang="en-US" b="1" dirty="0">
                <a:solidFill>
                  <a:srgbClr val="FFFF00"/>
                </a:solidFill>
              </a:rPr>
              <a:t> </a:t>
            </a:r>
          </a:p>
          <a:p>
            <a:pPr marL="0" indent="0">
              <a:buNone/>
            </a:pPr>
            <a:r>
              <a:rPr lang="en-US" b="1" dirty="0">
                <a:solidFill>
                  <a:srgbClr val="FF9300"/>
                </a:solidFill>
              </a:rPr>
              <a:t>Connection</a:t>
            </a:r>
            <a:br>
              <a:rPr lang="en-US" b="1" dirty="0">
                <a:solidFill>
                  <a:srgbClr val="FFFF00"/>
                </a:solidFill>
              </a:rPr>
            </a:br>
            <a:r>
              <a:rPr lang="en-US" b="1" dirty="0">
                <a:solidFill>
                  <a:srgbClr val="FFFF00"/>
                </a:solidFill>
              </a:rPr>
              <a:t>This step is the end of assimilation and the beginning of discipleship. There should be a smooth handoff to someone who can guide people to go deeper in their relationship with God and their connection to the church. The discipleship ministry of the church will only be as strong as the assimilation process. If you aren’t assimilating people, you’re only increasing the number of spectators.</a:t>
            </a:r>
          </a:p>
          <a:p>
            <a:pPr marL="0" indent="0">
              <a:buNone/>
            </a:pPr>
            <a:r>
              <a:rPr lang="en-US" b="1" dirty="0">
                <a:solidFill>
                  <a:srgbClr val="FFFF00"/>
                </a:solidFill>
              </a:rPr>
              <a:t> </a:t>
            </a:r>
          </a:p>
          <a:p>
            <a:pPr marL="0" indent="0">
              <a:buNone/>
            </a:pPr>
            <a:r>
              <a:rPr lang="en-US" b="1" dirty="0">
                <a:solidFill>
                  <a:srgbClr val="FF9300"/>
                </a:solidFill>
              </a:rPr>
              <a:t>Every church has an assimilation engine that includes these four parts. What makes one succ</a:t>
            </a:r>
            <a:r>
              <a:rPr lang="en-US" b="1" dirty="0">
                <a:solidFill>
                  <a:srgbClr val="FFFF00"/>
                </a:solidFill>
              </a:rPr>
              <a:t>essful is how well these parts are working individually and collectively.</a:t>
            </a:r>
          </a:p>
        </p:txBody>
      </p:sp>
    </p:spTree>
    <p:extLst>
      <p:ext uri="{BB962C8B-B14F-4D97-AF65-F5344CB8AC3E}">
        <p14:creationId xmlns:p14="http://schemas.microsoft.com/office/powerpoint/2010/main" val="15329298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64770-54FE-D326-4DB9-BCB538E033A3}"/>
              </a:ext>
            </a:extLst>
          </p:cNvPr>
          <p:cNvSpPr>
            <a:spLocks noGrp="1"/>
          </p:cNvSpPr>
          <p:nvPr>
            <p:ph type="title"/>
          </p:nvPr>
        </p:nvSpPr>
        <p:spPr/>
        <p:txBody>
          <a:bodyPr/>
          <a:lstStyle/>
          <a:p>
            <a:pPr algn="ctr"/>
            <a:r>
              <a:rPr lang="en-US" b="1" dirty="0">
                <a:solidFill>
                  <a:srgbClr val="FFFF00"/>
                </a:solidFill>
              </a:rPr>
              <a:t>What Church Revitalizers Should Know About Assimilation </a:t>
            </a:r>
            <a:endParaRPr lang="en-US" dirty="0"/>
          </a:p>
        </p:txBody>
      </p:sp>
      <p:sp>
        <p:nvSpPr>
          <p:cNvPr id="3" name="Content Placeholder 2">
            <a:extLst>
              <a:ext uri="{FF2B5EF4-FFF2-40B4-BE49-F238E27FC236}">
                <a16:creationId xmlns:a16="http://schemas.microsoft.com/office/drawing/2014/main" id="{4B179996-B075-2AAD-5668-9342C627D126}"/>
              </a:ext>
            </a:extLst>
          </p:cNvPr>
          <p:cNvSpPr>
            <a:spLocks noGrp="1"/>
          </p:cNvSpPr>
          <p:nvPr>
            <p:ph idx="1"/>
          </p:nvPr>
        </p:nvSpPr>
        <p:spPr>
          <a:xfrm>
            <a:off x="838200" y="1825624"/>
            <a:ext cx="10515600" cy="4828393"/>
          </a:xfrm>
        </p:spPr>
        <p:txBody>
          <a:bodyPr>
            <a:normAutofit lnSpcReduction="10000"/>
          </a:bodyPr>
          <a:lstStyle/>
          <a:p>
            <a:pPr marL="0" indent="0">
              <a:buNone/>
            </a:pPr>
            <a:r>
              <a:rPr lang="en-US" b="1" dirty="0">
                <a:solidFill>
                  <a:srgbClr val="FFFF00"/>
                </a:solidFill>
              </a:rPr>
              <a:t>The Process of Effective Assimilation - Cont.</a:t>
            </a:r>
          </a:p>
          <a:p>
            <a:pPr marL="0" indent="0">
              <a:buNone/>
            </a:pPr>
            <a:endParaRPr lang="en-US" sz="1300" b="1" dirty="0">
              <a:solidFill>
                <a:srgbClr val="FFFF00"/>
              </a:solidFill>
            </a:endParaRPr>
          </a:p>
          <a:p>
            <a:pPr marL="0" indent="0">
              <a:buNone/>
            </a:pPr>
            <a:r>
              <a:rPr lang="en-US" b="1" dirty="0">
                <a:solidFill>
                  <a:srgbClr val="FF9300"/>
                </a:solidFill>
              </a:rPr>
              <a:t>3. Develop a strategy for improving your church’s assimilation process.</a:t>
            </a:r>
          </a:p>
          <a:p>
            <a:pPr marL="0" indent="0">
              <a:buNone/>
            </a:pPr>
            <a:endParaRPr lang="en-US" sz="1400" b="1" dirty="0">
              <a:solidFill>
                <a:srgbClr val="FFFF00"/>
              </a:solidFill>
            </a:endParaRPr>
          </a:p>
          <a:p>
            <a:pPr marL="0" indent="0">
              <a:buNone/>
            </a:pPr>
            <a:r>
              <a:rPr lang="en-US" sz="3200" b="1" dirty="0">
                <a:solidFill>
                  <a:srgbClr val="FFFF00"/>
                </a:solidFill>
              </a:rPr>
              <a:t>Your church’s assimilation process isn’t going to improve by simply praying about it. You need to take time to intentionally invest in a plan that’s going to improve your church’s overall health and growth. A process is something that can be measured and monitored; the same should be true of your assimilation strategy.</a:t>
            </a:r>
          </a:p>
          <a:p>
            <a:pPr marL="0" indent="0">
              <a:buNone/>
            </a:pPr>
            <a:r>
              <a:rPr lang="en-US" b="1" dirty="0">
                <a:solidFill>
                  <a:srgbClr val="FFFF00"/>
                </a:solidFill>
              </a:rPr>
              <a:t> </a:t>
            </a:r>
          </a:p>
          <a:p>
            <a:pPr marL="0" indent="0">
              <a:buNone/>
            </a:pPr>
            <a:endParaRPr lang="en-US" b="1" dirty="0">
              <a:solidFill>
                <a:srgbClr val="FFFF00"/>
              </a:solidFill>
            </a:endParaRPr>
          </a:p>
          <a:p>
            <a:pPr marL="0" indent="0">
              <a:buNone/>
            </a:pPr>
            <a:endParaRPr lang="en-US" b="1" dirty="0">
              <a:solidFill>
                <a:srgbClr val="FFFF00"/>
              </a:solidFill>
            </a:endParaRPr>
          </a:p>
        </p:txBody>
      </p:sp>
    </p:spTree>
    <p:extLst>
      <p:ext uri="{BB962C8B-B14F-4D97-AF65-F5344CB8AC3E}">
        <p14:creationId xmlns:p14="http://schemas.microsoft.com/office/powerpoint/2010/main" val="13661824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64770-54FE-D326-4DB9-BCB538E033A3}"/>
              </a:ext>
            </a:extLst>
          </p:cNvPr>
          <p:cNvSpPr>
            <a:spLocks noGrp="1"/>
          </p:cNvSpPr>
          <p:nvPr>
            <p:ph type="title"/>
          </p:nvPr>
        </p:nvSpPr>
        <p:spPr/>
        <p:txBody>
          <a:bodyPr/>
          <a:lstStyle/>
          <a:p>
            <a:pPr algn="ctr"/>
            <a:r>
              <a:rPr lang="en-US" b="1" dirty="0">
                <a:solidFill>
                  <a:srgbClr val="FFFF00"/>
                </a:solidFill>
              </a:rPr>
              <a:t>What Church Revitalizers Should Know About Assimilation </a:t>
            </a:r>
            <a:endParaRPr lang="en-US" dirty="0"/>
          </a:p>
        </p:txBody>
      </p:sp>
      <p:sp>
        <p:nvSpPr>
          <p:cNvPr id="3" name="Content Placeholder 2">
            <a:extLst>
              <a:ext uri="{FF2B5EF4-FFF2-40B4-BE49-F238E27FC236}">
                <a16:creationId xmlns:a16="http://schemas.microsoft.com/office/drawing/2014/main" id="{4B179996-B075-2AAD-5668-9342C627D126}"/>
              </a:ext>
            </a:extLst>
          </p:cNvPr>
          <p:cNvSpPr>
            <a:spLocks noGrp="1"/>
          </p:cNvSpPr>
          <p:nvPr>
            <p:ph idx="1"/>
          </p:nvPr>
        </p:nvSpPr>
        <p:spPr>
          <a:xfrm>
            <a:off x="531627" y="1690688"/>
            <a:ext cx="11142921" cy="4965293"/>
          </a:xfrm>
        </p:spPr>
        <p:txBody>
          <a:bodyPr>
            <a:normAutofit/>
          </a:bodyPr>
          <a:lstStyle/>
          <a:p>
            <a:pPr marL="0" marR="0" indent="0">
              <a:spcBef>
                <a:spcPts val="0"/>
              </a:spcBef>
              <a:spcAft>
                <a:spcPts val="0"/>
              </a:spcAft>
              <a:buNone/>
            </a:pPr>
            <a:r>
              <a:rPr lang="en-US" sz="2000" b="1" kern="100" dirty="0">
                <a:solidFill>
                  <a:srgbClr val="FFFF00"/>
                </a:solidFill>
                <a:effectLst/>
                <a:latin typeface="Garamond" panose="02020404030301010803" pitchFamily="18" charset="0"/>
                <a:ea typeface="Calibri" panose="020F0502020204030204" pitchFamily="34" charset="0"/>
                <a:cs typeface="Times New Roman" panose="02020603050405020304" pitchFamily="18" charset="0"/>
              </a:rPr>
              <a:t>Here are some ways we’ve seen churches benefit from greater intentionality around assimilation:</a:t>
            </a:r>
          </a:p>
          <a:p>
            <a:pPr marL="0" marR="0" indent="0">
              <a:spcBef>
                <a:spcPts val="0"/>
              </a:spcBef>
              <a:spcAft>
                <a:spcPts val="0"/>
              </a:spcAft>
              <a:buNone/>
            </a:pPr>
            <a:endParaRPr lang="en-US" sz="2000" b="1" kern="100" dirty="0">
              <a:solidFill>
                <a:srgbClr val="FFFF00"/>
              </a:solidFill>
              <a:effectLst/>
              <a:latin typeface="Garamond" panose="02020404030301010803" pitchFamily="18"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000" b="1" kern="100" dirty="0">
                <a:solidFill>
                  <a:srgbClr val="FFFF00"/>
                </a:solidFill>
                <a:effectLst/>
                <a:latin typeface="Garamond" panose="02020404030301010803" pitchFamily="18" charset="0"/>
                <a:ea typeface="Calibri" panose="020F0502020204030204" pitchFamily="34" charset="0"/>
                <a:cs typeface="Times New Roman" panose="02020603050405020304" pitchFamily="18" charset="0"/>
              </a:rPr>
              <a:t>1. They end up mapping out how a new visitor is integrated into their community. This helps them remember the new visitor experience.</a:t>
            </a:r>
          </a:p>
          <a:p>
            <a:pPr marL="0" marR="0" indent="0">
              <a:spcBef>
                <a:spcPts val="0"/>
              </a:spcBef>
              <a:spcAft>
                <a:spcPts val="0"/>
              </a:spcAft>
              <a:buNone/>
            </a:pPr>
            <a:r>
              <a:rPr lang="en-US" sz="2000" b="1" kern="100" dirty="0">
                <a:solidFill>
                  <a:srgbClr val="FFFF00"/>
                </a:solidFill>
                <a:effectLst/>
                <a:latin typeface="Garamond" panose="02020404030301010803" pitchFamily="18" charset="0"/>
                <a:ea typeface="Calibri" panose="020F0502020204030204" pitchFamily="34" charset="0"/>
                <a:cs typeface="Times New Roman" panose="02020603050405020304" pitchFamily="18" charset="0"/>
              </a:rPr>
              <a:t>2. They develop a process that can be replicated and reproduced. These are critical to the success of your ministry, and should regularly be assessed and tweaked.</a:t>
            </a:r>
          </a:p>
          <a:p>
            <a:pPr marL="0" marR="0" indent="0">
              <a:spcBef>
                <a:spcPts val="0"/>
              </a:spcBef>
              <a:spcAft>
                <a:spcPts val="0"/>
              </a:spcAft>
              <a:buNone/>
            </a:pPr>
            <a:r>
              <a:rPr lang="en-US" sz="2000" b="1" kern="100" dirty="0">
                <a:solidFill>
                  <a:srgbClr val="FFFF00"/>
                </a:solidFill>
                <a:effectLst/>
                <a:latin typeface="Garamond" panose="02020404030301010803" pitchFamily="18" charset="0"/>
                <a:ea typeface="Calibri" panose="020F0502020204030204" pitchFamily="34" charset="0"/>
                <a:cs typeface="Times New Roman" panose="02020603050405020304" pitchFamily="18" charset="0"/>
              </a:rPr>
              <a:t>3. They’re able to measure what’s working and what isn’t. You can’t manage what you don’t measure.</a:t>
            </a:r>
          </a:p>
          <a:p>
            <a:pPr marL="0" marR="0" indent="0">
              <a:spcBef>
                <a:spcPts val="0"/>
              </a:spcBef>
              <a:spcAft>
                <a:spcPts val="0"/>
              </a:spcAft>
              <a:buNone/>
            </a:pPr>
            <a:r>
              <a:rPr lang="en-US" sz="2000" b="1" kern="100" dirty="0">
                <a:solidFill>
                  <a:srgbClr val="FFFF00"/>
                </a:solidFill>
                <a:effectLst/>
                <a:latin typeface="Garamond" panose="02020404030301010803" pitchFamily="18" charset="0"/>
                <a:ea typeface="Calibri" panose="020F0502020204030204" pitchFamily="34" charset="0"/>
                <a:cs typeface="Times New Roman" panose="02020603050405020304" pitchFamily="18" charset="0"/>
              </a:rPr>
              <a:t>4. They place a higher percentage of attenders into small groups. Active small group participants are more likely to be faithful givers, volunteers, and lay leaders.</a:t>
            </a:r>
          </a:p>
          <a:p>
            <a:pPr marL="0" marR="0" indent="0">
              <a:spcBef>
                <a:spcPts val="0"/>
              </a:spcBef>
              <a:spcAft>
                <a:spcPts val="0"/>
              </a:spcAft>
              <a:buNone/>
            </a:pPr>
            <a:r>
              <a:rPr lang="en-US" sz="2000" b="1" kern="100" dirty="0">
                <a:solidFill>
                  <a:srgbClr val="FFFF00"/>
                </a:solidFill>
                <a:effectLst/>
                <a:latin typeface="Garamond" panose="02020404030301010803" pitchFamily="18" charset="0"/>
                <a:ea typeface="Calibri" panose="020F0502020204030204" pitchFamily="34" charset="0"/>
                <a:cs typeface="Times New Roman" panose="02020603050405020304" pitchFamily="18" charset="0"/>
              </a:rPr>
              <a:t>5. They have greater success connecting people with volunteer opportunities that match their passions and abilities. Just filling slots leads to burn out; matching people to positions leads to breakthrough.</a:t>
            </a:r>
          </a:p>
          <a:p>
            <a:pPr marL="0" marR="0" indent="0">
              <a:spcBef>
                <a:spcPts val="0"/>
              </a:spcBef>
              <a:spcAft>
                <a:spcPts val="0"/>
              </a:spcAft>
              <a:buNone/>
            </a:pPr>
            <a:r>
              <a:rPr lang="en-US" sz="2000" b="1" kern="100" dirty="0">
                <a:solidFill>
                  <a:srgbClr val="FFFF00"/>
                </a:solidFill>
                <a:effectLst/>
                <a:latin typeface="Garamond" panose="02020404030301010803" pitchFamily="18" charset="0"/>
                <a:ea typeface="Calibri" panose="020F0502020204030204" pitchFamily="34" charset="0"/>
                <a:cs typeface="Times New Roman" panose="02020603050405020304" pitchFamily="18" charset="0"/>
              </a:rPr>
              <a:t>6. Their churches are producing active leaders instead of ‘frozen chosen’. They make it more comfortable for people to get involved than to just sit and consume.</a:t>
            </a:r>
          </a:p>
          <a:p>
            <a:pPr marL="0" marR="0" indent="0">
              <a:spcBef>
                <a:spcPts val="0"/>
              </a:spcBef>
              <a:spcAft>
                <a:spcPts val="0"/>
              </a:spcAft>
              <a:buNone/>
            </a:pPr>
            <a:r>
              <a:rPr lang="en-US" sz="2000" b="1" kern="100" dirty="0">
                <a:solidFill>
                  <a:srgbClr val="FFFF00"/>
                </a:solidFill>
                <a:effectLst/>
                <a:latin typeface="Garamond" panose="02020404030301010803" pitchFamily="18" charset="0"/>
                <a:ea typeface="Calibri" panose="020F0502020204030204" pitchFamily="34" charset="0"/>
                <a:cs typeface="Times New Roman" panose="02020603050405020304" pitchFamily="18" charset="0"/>
              </a:rPr>
              <a:t>7. They discover ministry opportunities they didn’t know existed. God has given your members unique gifts and a purpose that He wants to fulfill through your church. That purpose might be something you hadn’t considered before.</a:t>
            </a:r>
          </a:p>
        </p:txBody>
      </p:sp>
    </p:spTree>
    <p:extLst>
      <p:ext uri="{BB962C8B-B14F-4D97-AF65-F5344CB8AC3E}">
        <p14:creationId xmlns:p14="http://schemas.microsoft.com/office/powerpoint/2010/main" val="15235663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64770-54FE-D326-4DB9-BCB538E033A3}"/>
              </a:ext>
            </a:extLst>
          </p:cNvPr>
          <p:cNvSpPr>
            <a:spLocks noGrp="1"/>
          </p:cNvSpPr>
          <p:nvPr>
            <p:ph type="title"/>
          </p:nvPr>
        </p:nvSpPr>
        <p:spPr/>
        <p:txBody>
          <a:bodyPr/>
          <a:lstStyle/>
          <a:p>
            <a:pPr algn="ctr"/>
            <a:r>
              <a:rPr lang="en-US" b="1" dirty="0">
                <a:solidFill>
                  <a:srgbClr val="FFFF00"/>
                </a:solidFill>
              </a:rPr>
              <a:t>What Church Revitalizers Should Know About Assimilation </a:t>
            </a:r>
            <a:endParaRPr lang="en-US" dirty="0"/>
          </a:p>
        </p:txBody>
      </p:sp>
      <p:sp>
        <p:nvSpPr>
          <p:cNvPr id="3" name="Content Placeholder 2">
            <a:extLst>
              <a:ext uri="{FF2B5EF4-FFF2-40B4-BE49-F238E27FC236}">
                <a16:creationId xmlns:a16="http://schemas.microsoft.com/office/drawing/2014/main" id="{4B179996-B075-2AAD-5668-9342C627D126}"/>
              </a:ext>
            </a:extLst>
          </p:cNvPr>
          <p:cNvSpPr>
            <a:spLocks noGrp="1"/>
          </p:cNvSpPr>
          <p:nvPr>
            <p:ph idx="1"/>
          </p:nvPr>
        </p:nvSpPr>
        <p:spPr>
          <a:xfrm>
            <a:off x="838200" y="1547446"/>
            <a:ext cx="10515600" cy="5108535"/>
          </a:xfrm>
        </p:spPr>
        <p:txBody>
          <a:bodyPr>
            <a:normAutofit fontScale="85000" lnSpcReduction="20000"/>
          </a:bodyPr>
          <a:lstStyle/>
          <a:p>
            <a:pPr marL="0" indent="0">
              <a:buNone/>
            </a:pPr>
            <a:r>
              <a:rPr lang="en-US" b="1" dirty="0">
                <a:solidFill>
                  <a:srgbClr val="FF9300"/>
                </a:solidFill>
              </a:rPr>
              <a:t>4. Leverage technology to measure the results of your process.</a:t>
            </a:r>
          </a:p>
          <a:p>
            <a:pPr marL="0" indent="0">
              <a:buNone/>
            </a:pPr>
            <a:br>
              <a:rPr lang="en-US" b="1" dirty="0">
                <a:solidFill>
                  <a:srgbClr val="FFFF00"/>
                </a:solidFill>
              </a:rPr>
            </a:br>
            <a:r>
              <a:rPr lang="en-US" b="1" dirty="0">
                <a:solidFill>
                  <a:srgbClr val="FFFF00"/>
                </a:solidFill>
              </a:rPr>
              <a:t>Technology will help you make assimilation more efficient and effective. In addition to helping you distribute workloads, it can also provide a place for recording and measuring the effectiveness of your process. A church that combines the right technology with a solid understanding of its process can see return on investment (ROI) in ways such as:</a:t>
            </a:r>
          </a:p>
          <a:p>
            <a:pPr marL="0" indent="0">
              <a:buNone/>
            </a:pPr>
            <a:br>
              <a:rPr lang="en-US" b="1" dirty="0">
                <a:solidFill>
                  <a:srgbClr val="FFFF00"/>
                </a:solidFill>
              </a:rPr>
            </a:br>
            <a:r>
              <a:rPr lang="en-US" b="1" dirty="0">
                <a:solidFill>
                  <a:srgbClr val="FFFF00"/>
                </a:solidFill>
              </a:rPr>
              <a:t>•    Better matching between interests of the member and opportunities for     	ministry</a:t>
            </a:r>
            <a:br>
              <a:rPr lang="en-US" b="1" dirty="0">
                <a:solidFill>
                  <a:srgbClr val="FFFF00"/>
                </a:solidFill>
              </a:rPr>
            </a:br>
            <a:r>
              <a:rPr lang="en-US" b="1" dirty="0">
                <a:solidFill>
                  <a:srgbClr val="FFFF00"/>
                </a:solidFill>
              </a:rPr>
              <a:t>•     Increased satisfaction in volunteer placement</a:t>
            </a:r>
            <a:br>
              <a:rPr lang="en-US" b="1" dirty="0">
                <a:solidFill>
                  <a:srgbClr val="FFFF00"/>
                </a:solidFill>
              </a:rPr>
            </a:br>
            <a:r>
              <a:rPr lang="en-US" b="1" dirty="0">
                <a:solidFill>
                  <a:srgbClr val="FFFF00"/>
                </a:solidFill>
              </a:rPr>
              <a:t>•    Greater assessment of the leadership potential of new members</a:t>
            </a:r>
            <a:br>
              <a:rPr lang="en-US" b="1" dirty="0">
                <a:solidFill>
                  <a:srgbClr val="FFFF00"/>
                </a:solidFill>
              </a:rPr>
            </a:br>
            <a:r>
              <a:rPr lang="en-US" b="1" dirty="0">
                <a:solidFill>
                  <a:srgbClr val="FFFF00"/>
                </a:solidFill>
              </a:rPr>
              <a:t>•    Insight into new ministry opportunities based on members’ unique gifts</a:t>
            </a:r>
            <a:br>
              <a:rPr lang="en-US" b="1" dirty="0">
                <a:solidFill>
                  <a:srgbClr val="FFFF00"/>
                </a:solidFill>
              </a:rPr>
            </a:br>
            <a:r>
              <a:rPr lang="en-US" b="1" dirty="0">
                <a:solidFill>
                  <a:srgbClr val="FFFF00"/>
                </a:solidFill>
              </a:rPr>
              <a:t>•    A much higher rate of generosity with respect to time, talent and treasure</a:t>
            </a:r>
          </a:p>
          <a:p>
            <a:pPr marL="0" indent="0">
              <a:buNone/>
            </a:pPr>
            <a:r>
              <a:rPr lang="en-US" b="1" dirty="0">
                <a:solidFill>
                  <a:srgbClr val="FFFF00"/>
                </a:solidFill>
              </a:rPr>
              <a:t>The larger your church becomes, the more you and your staff will need to rely on robust technology designed to accelerate the rate your people grow, serve, and commit to being part of the long-term vision and development of your church.</a:t>
            </a:r>
          </a:p>
        </p:txBody>
      </p:sp>
    </p:spTree>
    <p:extLst>
      <p:ext uri="{BB962C8B-B14F-4D97-AF65-F5344CB8AC3E}">
        <p14:creationId xmlns:p14="http://schemas.microsoft.com/office/powerpoint/2010/main" val="27299670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64770-54FE-D326-4DB9-BCB538E033A3}"/>
              </a:ext>
            </a:extLst>
          </p:cNvPr>
          <p:cNvSpPr>
            <a:spLocks noGrp="1"/>
          </p:cNvSpPr>
          <p:nvPr>
            <p:ph type="title"/>
          </p:nvPr>
        </p:nvSpPr>
        <p:spPr/>
        <p:txBody>
          <a:bodyPr/>
          <a:lstStyle/>
          <a:p>
            <a:pPr algn="ctr"/>
            <a:r>
              <a:rPr lang="en-US" b="1" dirty="0">
                <a:solidFill>
                  <a:srgbClr val="FFFF00"/>
                </a:solidFill>
              </a:rPr>
              <a:t>What Church Revitalizers Should Know About Assimilation </a:t>
            </a:r>
            <a:endParaRPr lang="en-US" dirty="0"/>
          </a:p>
        </p:txBody>
      </p:sp>
      <p:sp>
        <p:nvSpPr>
          <p:cNvPr id="3" name="Content Placeholder 2">
            <a:extLst>
              <a:ext uri="{FF2B5EF4-FFF2-40B4-BE49-F238E27FC236}">
                <a16:creationId xmlns:a16="http://schemas.microsoft.com/office/drawing/2014/main" id="{4B179996-B075-2AAD-5668-9342C627D126}"/>
              </a:ext>
            </a:extLst>
          </p:cNvPr>
          <p:cNvSpPr>
            <a:spLocks noGrp="1"/>
          </p:cNvSpPr>
          <p:nvPr>
            <p:ph idx="1"/>
          </p:nvPr>
        </p:nvSpPr>
        <p:spPr>
          <a:xfrm>
            <a:off x="838200" y="1690688"/>
            <a:ext cx="10515600" cy="5167312"/>
          </a:xfrm>
        </p:spPr>
        <p:txBody>
          <a:bodyPr>
            <a:normAutofit lnSpcReduction="10000"/>
          </a:bodyPr>
          <a:lstStyle/>
          <a:p>
            <a:pPr marL="0" indent="0">
              <a:buNone/>
            </a:pPr>
            <a:r>
              <a:rPr lang="en-US" b="1" dirty="0">
                <a:solidFill>
                  <a:srgbClr val="FF9300"/>
                </a:solidFill>
              </a:rPr>
              <a:t>The Impact of Assimilation</a:t>
            </a:r>
          </a:p>
          <a:p>
            <a:pPr marL="0" indent="0">
              <a:buNone/>
            </a:pPr>
            <a:br>
              <a:rPr lang="en-US" b="1" dirty="0">
                <a:solidFill>
                  <a:srgbClr val="FFFF00"/>
                </a:solidFill>
              </a:rPr>
            </a:br>
            <a:r>
              <a:rPr lang="en-US" sz="3200" b="1" dirty="0">
                <a:solidFill>
                  <a:srgbClr val="FFFF00"/>
                </a:solidFill>
              </a:rPr>
              <a:t>You probably have a list of things you’d like to do to help your church reach more people. </a:t>
            </a:r>
            <a:r>
              <a:rPr lang="en-US" sz="3200" b="1" dirty="0">
                <a:solidFill>
                  <a:srgbClr val="FF9300"/>
                </a:solidFill>
              </a:rPr>
              <a:t>However, you can’t keep doing the same things you’ve been doing and expect different results. </a:t>
            </a:r>
            <a:r>
              <a:rPr lang="en-US" sz="3200" b="1" dirty="0">
                <a:solidFill>
                  <a:srgbClr val="FFFF00"/>
                </a:solidFill>
              </a:rPr>
              <a:t>A weak assimilation process is probably at the root of your issues. Discipleship suffers without a process to move people into a deeper relationship with Christ; community withers because people feel disconnected; generosity isn’t cultivated like it could be; and overall church health decays because there’s no plan in place to help people keep growing.</a:t>
            </a:r>
          </a:p>
          <a:p>
            <a:pPr marL="0" indent="0">
              <a:buNone/>
            </a:pPr>
            <a:endParaRPr lang="en-US" dirty="0"/>
          </a:p>
        </p:txBody>
      </p:sp>
    </p:spTree>
    <p:extLst>
      <p:ext uri="{BB962C8B-B14F-4D97-AF65-F5344CB8AC3E}">
        <p14:creationId xmlns:p14="http://schemas.microsoft.com/office/powerpoint/2010/main" val="24655561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64770-54FE-D326-4DB9-BCB538E033A3}"/>
              </a:ext>
            </a:extLst>
          </p:cNvPr>
          <p:cNvSpPr>
            <a:spLocks noGrp="1"/>
          </p:cNvSpPr>
          <p:nvPr>
            <p:ph type="title"/>
          </p:nvPr>
        </p:nvSpPr>
        <p:spPr/>
        <p:txBody>
          <a:bodyPr/>
          <a:lstStyle/>
          <a:p>
            <a:pPr algn="ctr"/>
            <a:r>
              <a:rPr lang="en-US" b="1" dirty="0">
                <a:solidFill>
                  <a:srgbClr val="FFFF00"/>
                </a:solidFill>
              </a:rPr>
              <a:t>What Church Revitalizers Should Know About Assimilation </a:t>
            </a:r>
            <a:endParaRPr lang="en-US" dirty="0"/>
          </a:p>
        </p:txBody>
      </p:sp>
      <p:sp>
        <p:nvSpPr>
          <p:cNvPr id="3" name="Content Placeholder 2">
            <a:extLst>
              <a:ext uri="{FF2B5EF4-FFF2-40B4-BE49-F238E27FC236}">
                <a16:creationId xmlns:a16="http://schemas.microsoft.com/office/drawing/2014/main" id="{4B179996-B075-2AAD-5668-9342C627D126}"/>
              </a:ext>
            </a:extLst>
          </p:cNvPr>
          <p:cNvSpPr>
            <a:spLocks noGrp="1"/>
          </p:cNvSpPr>
          <p:nvPr>
            <p:ph idx="1"/>
          </p:nvPr>
        </p:nvSpPr>
        <p:spPr>
          <a:xfrm>
            <a:off x="838200" y="1589649"/>
            <a:ext cx="10515600" cy="4903226"/>
          </a:xfrm>
        </p:spPr>
        <p:txBody>
          <a:bodyPr>
            <a:normAutofit/>
          </a:bodyPr>
          <a:lstStyle/>
          <a:p>
            <a:pPr marL="0" indent="0">
              <a:buNone/>
            </a:pPr>
            <a:r>
              <a:rPr lang="en-US" b="1" dirty="0">
                <a:solidFill>
                  <a:srgbClr val="FF9300"/>
                </a:solidFill>
              </a:rPr>
              <a:t>Consider taking these next steps:</a:t>
            </a:r>
          </a:p>
          <a:p>
            <a:pPr marL="0" indent="0">
              <a:buNone/>
            </a:pPr>
            <a:br>
              <a:rPr lang="en-US" b="1" dirty="0">
                <a:solidFill>
                  <a:srgbClr val="FFFF00"/>
                </a:solidFill>
              </a:rPr>
            </a:br>
            <a:r>
              <a:rPr lang="en-US" b="1" dirty="0">
                <a:solidFill>
                  <a:srgbClr val="FFFF00"/>
                </a:solidFill>
              </a:rPr>
              <a:t>1. </a:t>
            </a:r>
            <a:r>
              <a:rPr lang="en-US" b="1" dirty="0">
                <a:solidFill>
                  <a:srgbClr val="FF9300"/>
                </a:solidFill>
              </a:rPr>
              <a:t>Outline your church’s assimilation process. </a:t>
            </a:r>
            <a:r>
              <a:rPr lang="en-US" b="1" dirty="0">
                <a:solidFill>
                  <a:srgbClr val="FFFF00"/>
                </a:solidFill>
              </a:rPr>
              <a:t>It will take time, but there are few things you can do in local church ministry that will result in a greater ROI. It starts by carefully documenting your process as it exists today.</a:t>
            </a:r>
          </a:p>
          <a:p>
            <a:pPr marL="0" indent="0">
              <a:buNone/>
            </a:pPr>
            <a:r>
              <a:rPr lang="en-US" b="1" dirty="0">
                <a:solidFill>
                  <a:srgbClr val="FFFF00"/>
                </a:solidFill>
              </a:rPr>
              <a:t>2. </a:t>
            </a:r>
            <a:r>
              <a:rPr lang="en-US" b="1" dirty="0">
                <a:solidFill>
                  <a:srgbClr val="FF9300"/>
                </a:solidFill>
              </a:rPr>
              <a:t>Assess the effectiveness of your process. </a:t>
            </a:r>
            <a:r>
              <a:rPr lang="en-US" b="1" dirty="0">
                <a:solidFill>
                  <a:srgbClr val="FFFF00"/>
                </a:solidFill>
              </a:rPr>
              <a:t>How are you doing in the areas of hospitality, information-gathering, follow-up, and connection? These are all key parts in turning first-time guests into fully engaged members, and should be evaluated regularly.</a:t>
            </a:r>
          </a:p>
          <a:p>
            <a:pPr marL="0" indent="0">
              <a:buNone/>
            </a:pPr>
            <a:endParaRPr lang="en-US" dirty="0"/>
          </a:p>
        </p:txBody>
      </p:sp>
    </p:spTree>
    <p:extLst>
      <p:ext uri="{BB962C8B-B14F-4D97-AF65-F5344CB8AC3E}">
        <p14:creationId xmlns:p14="http://schemas.microsoft.com/office/powerpoint/2010/main" val="1733685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64770-54FE-D326-4DB9-BCB538E033A3}"/>
              </a:ext>
            </a:extLst>
          </p:cNvPr>
          <p:cNvSpPr>
            <a:spLocks noGrp="1"/>
          </p:cNvSpPr>
          <p:nvPr>
            <p:ph type="title"/>
          </p:nvPr>
        </p:nvSpPr>
        <p:spPr/>
        <p:txBody>
          <a:bodyPr/>
          <a:lstStyle/>
          <a:p>
            <a:pPr algn="ctr"/>
            <a:r>
              <a:rPr lang="en-US" b="1" dirty="0">
                <a:solidFill>
                  <a:srgbClr val="FFFF00"/>
                </a:solidFill>
              </a:rPr>
              <a:t>What Church Revitalizers Should Know About Assimilation </a:t>
            </a:r>
            <a:endParaRPr lang="en-US" dirty="0"/>
          </a:p>
        </p:txBody>
      </p:sp>
      <p:sp>
        <p:nvSpPr>
          <p:cNvPr id="3" name="Content Placeholder 2">
            <a:extLst>
              <a:ext uri="{FF2B5EF4-FFF2-40B4-BE49-F238E27FC236}">
                <a16:creationId xmlns:a16="http://schemas.microsoft.com/office/drawing/2014/main" id="{4B179996-B075-2AAD-5668-9342C627D126}"/>
              </a:ext>
            </a:extLst>
          </p:cNvPr>
          <p:cNvSpPr>
            <a:spLocks noGrp="1"/>
          </p:cNvSpPr>
          <p:nvPr>
            <p:ph idx="1"/>
          </p:nvPr>
        </p:nvSpPr>
        <p:spPr>
          <a:xfrm>
            <a:off x="838200" y="1561514"/>
            <a:ext cx="10515600" cy="5064369"/>
          </a:xfrm>
        </p:spPr>
        <p:txBody>
          <a:bodyPr>
            <a:normAutofit fontScale="92500" lnSpcReduction="20000"/>
          </a:bodyPr>
          <a:lstStyle/>
          <a:p>
            <a:pPr marL="0" indent="0">
              <a:buNone/>
            </a:pPr>
            <a:r>
              <a:rPr lang="en-US" b="1" dirty="0">
                <a:solidFill>
                  <a:srgbClr val="FFFF00"/>
                </a:solidFill>
              </a:rPr>
              <a:t>Consider taking these next steps:</a:t>
            </a:r>
            <a:br>
              <a:rPr lang="en-US" b="1" dirty="0">
                <a:solidFill>
                  <a:srgbClr val="FFFF00"/>
                </a:solidFill>
              </a:rPr>
            </a:br>
            <a:endParaRPr lang="en-US" b="1" dirty="0">
              <a:solidFill>
                <a:srgbClr val="FFFF00"/>
              </a:solidFill>
            </a:endParaRPr>
          </a:p>
          <a:p>
            <a:pPr marL="0" indent="0">
              <a:buNone/>
            </a:pPr>
            <a:r>
              <a:rPr lang="en-US" b="1" dirty="0">
                <a:solidFill>
                  <a:srgbClr val="FFFF00"/>
                </a:solidFill>
              </a:rPr>
              <a:t>3. </a:t>
            </a:r>
            <a:r>
              <a:rPr lang="en-US" b="1" dirty="0">
                <a:solidFill>
                  <a:srgbClr val="FF9300"/>
                </a:solidFill>
              </a:rPr>
              <a:t>Put necessary changes in motion. Be intentional.</a:t>
            </a:r>
            <a:r>
              <a:rPr lang="en-US" b="1" dirty="0">
                <a:solidFill>
                  <a:srgbClr val="FFFF00"/>
                </a:solidFill>
              </a:rPr>
              <a:t> That means putting action to your words and doing something new and different. You can’t expect better results if you continue to do the same things week in and week out.</a:t>
            </a:r>
          </a:p>
          <a:p>
            <a:pPr marL="0" indent="0">
              <a:buNone/>
            </a:pPr>
            <a:r>
              <a:rPr lang="en-US" b="1" dirty="0">
                <a:solidFill>
                  <a:srgbClr val="FFFF00"/>
                </a:solidFill>
              </a:rPr>
              <a:t>You might need to adapt your current assimilation process, or even create a new one, but the effort pays off. Not only will you engage more people in ministry, but you’ll feel the impact in every area of your church: volunteers, giving, serving, and participation.</a:t>
            </a:r>
          </a:p>
          <a:p>
            <a:pPr marL="0" indent="0">
              <a:buNone/>
            </a:pPr>
            <a:r>
              <a:rPr lang="en-US" b="1" dirty="0">
                <a:solidFill>
                  <a:srgbClr val="FF9300"/>
                </a:solidFill>
              </a:rPr>
              <a:t>The assimilation engine powers your church. The more powerful your assimilation process, the more powerful your church. </a:t>
            </a:r>
            <a:r>
              <a:rPr lang="en-US" b="1" dirty="0">
                <a:solidFill>
                  <a:srgbClr val="FFFF00"/>
                </a:solidFill>
              </a:rPr>
              <a:t>Assimilation doesn’t create growth, but it does multiply it. If you want to keep your church moving forward, take a second look at how effective assimilation can multiply your ministry efforts and maximize your Kingdom impact.</a:t>
            </a:r>
          </a:p>
          <a:p>
            <a:pPr marL="0" indent="0">
              <a:buNone/>
            </a:pPr>
            <a:endParaRPr lang="en-US" dirty="0"/>
          </a:p>
        </p:txBody>
      </p:sp>
    </p:spTree>
    <p:extLst>
      <p:ext uri="{BB962C8B-B14F-4D97-AF65-F5344CB8AC3E}">
        <p14:creationId xmlns:p14="http://schemas.microsoft.com/office/powerpoint/2010/main" val="18038672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64770-54FE-D326-4DB9-BCB538E033A3}"/>
              </a:ext>
            </a:extLst>
          </p:cNvPr>
          <p:cNvSpPr>
            <a:spLocks noGrp="1"/>
          </p:cNvSpPr>
          <p:nvPr>
            <p:ph type="title"/>
          </p:nvPr>
        </p:nvSpPr>
        <p:spPr/>
        <p:txBody>
          <a:bodyPr/>
          <a:lstStyle/>
          <a:p>
            <a:pPr algn="ctr"/>
            <a:r>
              <a:rPr lang="en-US" b="1" dirty="0">
                <a:solidFill>
                  <a:srgbClr val="FFFF00"/>
                </a:solidFill>
              </a:rPr>
              <a:t>What Church Revitalizers Should Know About Assimilation </a:t>
            </a:r>
            <a:endParaRPr lang="en-US" dirty="0"/>
          </a:p>
        </p:txBody>
      </p:sp>
      <p:sp>
        <p:nvSpPr>
          <p:cNvPr id="3" name="Content Placeholder 2">
            <a:extLst>
              <a:ext uri="{FF2B5EF4-FFF2-40B4-BE49-F238E27FC236}">
                <a16:creationId xmlns:a16="http://schemas.microsoft.com/office/drawing/2014/main" id="{4B179996-B075-2AAD-5668-9342C627D126}"/>
              </a:ext>
            </a:extLst>
          </p:cNvPr>
          <p:cNvSpPr>
            <a:spLocks noGrp="1"/>
          </p:cNvSpPr>
          <p:nvPr>
            <p:ph idx="1"/>
          </p:nvPr>
        </p:nvSpPr>
        <p:spPr/>
        <p:txBody>
          <a:bodyPr>
            <a:normAutofit/>
          </a:bodyPr>
          <a:lstStyle/>
          <a:p>
            <a:pPr marL="0" indent="0">
              <a:buNone/>
            </a:pPr>
            <a:r>
              <a:rPr lang="en-US" sz="3600" b="1" dirty="0">
                <a:solidFill>
                  <a:srgbClr val="FFFF00"/>
                </a:solidFill>
              </a:rPr>
              <a:t>Every church has an assimilation process intended to drive the overall growth and health of the church. Just like you inspect and care for your car’s engine, it’s important to regularly inspect the parts of your church’s ‘assimilation engine’ that matter most in getting from where you are to where you want to go.</a:t>
            </a:r>
          </a:p>
        </p:txBody>
      </p:sp>
    </p:spTree>
    <p:extLst>
      <p:ext uri="{BB962C8B-B14F-4D97-AF65-F5344CB8AC3E}">
        <p14:creationId xmlns:p14="http://schemas.microsoft.com/office/powerpoint/2010/main" val="298472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64770-54FE-D326-4DB9-BCB538E033A3}"/>
              </a:ext>
            </a:extLst>
          </p:cNvPr>
          <p:cNvSpPr>
            <a:spLocks noGrp="1"/>
          </p:cNvSpPr>
          <p:nvPr>
            <p:ph type="title"/>
          </p:nvPr>
        </p:nvSpPr>
        <p:spPr/>
        <p:txBody>
          <a:bodyPr/>
          <a:lstStyle/>
          <a:p>
            <a:pPr algn="ctr"/>
            <a:r>
              <a:rPr lang="en-US" b="1" dirty="0">
                <a:solidFill>
                  <a:srgbClr val="FFFF00"/>
                </a:solidFill>
              </a:rPr>
              <a:t>What Church Revitalizers Should Know About Assimilation </a:t>
            </a:r>
            <a:endParaRPr lang="en-US" dirty="0"/>
          </a:p>
        </p:txBody>
      </p:sp>
      <p:sp>
        <p:nvSpPr>
          <p:cNvPr id="3" name="Content Placeholder 2">
            <a:extLst>
              <a:ext uri="{FF2B5EF4-FFF2-40B4-BE49-F238E27FC236}">
                <a16:creationId xmlns:a16="http://schemas.microsoft.com/office/drawing/2014/main" id="{4B179996-B075-2AAD-5668-9342C627D126}"/>
              </a:ext>
            </a:extLst>
          </p:cNvPr>
          <p:cNvSpPr>
            <a:spLocks noGrp="1"/>
          </p:cNvSpPr>
          <p:nvPr>
            <p:ph idx="1"/>
          </p:nvPr>
        </p:nvSpPr>
        <p:spPr>
          <a:xfrm>
            <a:off x="838200" y="1575582"/>
            <a:ext cx="10515600" cy="4601381"/>
          </a:xfrm>
        </p:spPr>
        <p:txBody>
          <a:bodyPr>
            <a:noAutofit/>
          </a:bodyPr>
          <a:lstStyle/>
          <a:p>
            <a:pPr marL="0" indent="0">
              <a:buNone/>
            </a:pPr>
            <a:r>
              <a:rPr lang="en-US" sz="3200" b="1" dirty="0">
                <a:solidFill>
                  <a:srgbClr val="FFFF00"/>
                </a:solidFill>
              </a:rPr>
              <a:t>Without a systematic approach to assimilation, it’s nearly impossible to feel confident that someone hasn’t been overlooked and fallen away. Technology can play a key role in helping your church define and support this process. In this case study, individual church leaders reflect on the impact technology has had on their ministry by supporting and systematizing their assimilation process. In every situation, the improvements to each church’s assimilation process led to deeper, more personal relationships with potential and existing membership. </a:t>
            </a:r>
            <a:r>
              <a:rPr lang="en-US" sz="3200" b="1" dirty="0">
                <a:solidFill>
                  <a:srgbClr val="FF9300"/>
                </a:solidFill>
              </a:rPr>
              <a:t>(After our Break we will look at the Six Growth Assimilation Zones!)</a:t>
            </a:r>
          </a:p>
        </p:txBody>
      </p:sp>
    </p:spTree>
    <p:extLst>
      <p:ext uri="{BB962C8B-B14F-4D97-AF65-F5344CB8AC3E}">
        <p14:creationId xmlns:p14="http://schemas.microsoft.com/office/powerpoint/2010/main" val="34327752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DB6D3EE-F532-FD79-5875-AFFC5B5C4F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5264" y="536944"/>
            <a:ext cx="9101471" cy="5784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4734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871E4D-6BC4-7ACD-3974-FD6A5C454746}"/>
              </a:ext>
            </a:extLst>
          </p:cNvPr>
          <p:cNvSpPr>
            <a:spLocks noGrp="1"/>
          </p:cNvSpPr>
          <p:nvPr>
            <p:ph type="title"/>
          </p:nvPr>
        </p:nvSpPr>
        <p:spPr>
          <a:xfrm>
            <a:off x="838200" y="0"/>
            <a:ext cx="10515600" cy="4230938"/>
          </a:xfrm>
        </p:spPr>
        <p:txBody>
          <a:bodyPr>
            <a:normAutofit/>
          </a:bodyPr>
          <a:lstStyle/>
          <a:p>
            <a:r>
              <a:rPr lang="en-US" sz="5400" b="1" dirty="0">
                <a:solidFill>
                  <a:srgbClr val="FFFF00"/>
                </a:solidFill>
              </a:rPr>
              <a:t>We will continue this in February as we begin a series on Revitalizing the 35, 75, 125, 200, 400, and 700 Participant Church!</a:t>
            </a:r>
          </a:p>
        </p:txBody>
      </p:sp>
      <p:sp>
        <p:nvSpPr>
          <p:cNvPr id="5" name="Rectangle 4">
            <a:extLst>
              <a:ext uri="{FF2B5EF4-FFF2-40B4-BE49-F238E27FC236}">
                <a16:creationId xmlns:a16="http://schemas.microsoft.com/office/drawing/2014/main" id="{A304E348-BF25-DDBE-AA07-1F3CEEF203CC}"/>
              </a:ext>
            </a:extLst>
          </p:cNvPr>
          <p:cNvSpPr/>
          <p:nvPr/>
        </p:nvSpPr>
        <p:spPr>
          <a:xfrm rot="1460863">
            <a:off x="9266225" y="3519299"/>
            <a:ext cx="1010318" cy="923330"/>
          </a:xfrm>
          <a:prstGeom prst="rect">
            <a:avLst/>
          </a:prstGeom>
          <a:noFill/>
        </p:spPr>
        <p:txBody>
          <a:bodyPr wrap="squar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35</a:t>
            </a:r>
          </a:p>
        </p:txBody>
      </p:sp>
      <p:sp>
        <p:nvSpPr>
          <p:cNvPr id="6" name="Rectangle 5">
            <a:extLst>
              <a:ext uri="{FF2B5EF4-FFF2-40B4-BE49-F238E27FC236}">
                <a16:creationId xmlns:a16="http://schemas.microsoft.com/office/drawing/2014/main" id="{F044E087-78AF-E09A-BDC2-3E38878622A8}"/>
              </a:ext>
            </a:extLst>
          </p:cNvPr>
          <p:cNvSpPr/>
          <p:nvPr/>
        </p:nvSpPr>
        <p:spPr>
          <a:xfrm rot="19877859">
            <a:off x="1465619" y="3822641"/>
            <a:ext cx="886781"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a:solidFill>
                  <a:schemeClr val="accent4"/>
                </a:solidFill>
              </a:rPr>
              <a:t>75</a:t>
            </a:r>
          </a:p>
        </p:txBody>
      </p:sp>
      <p:sp>
        <p:nvSpPr>
          <p:cNvPr id="7" name="Rectangle 6">
            <a:extLst>
              <a:ext uri="{FF2B5EF4-FFF2-40B4-BE49-F238E27FC236}">
                <a16:creationId xmlns:a16="http://schemas.microsoft.com/office/drawing/2014/main" id="{76F40E80-9E64-BAB9-2933-B49E827654CE}"/>
              </a:ext>
            </a:extLst>
          </p:cNvPr>
          <p:cNvSpPr/>
          <p:nvPr/>
        </p:nvSpPr>
        <p:spPr>
          <a:xfrm rot="20055897">
            <a:off x="4443320" y="4340838"/>
            <a:ext cx="1237839" cy="923330"/>
          </a:xfrm>
          <a:prstGeom prst="rect">
            <a:avLst/>
          </a:prstGeom>
          <a:noFill/>
        </p:spPr>
        <p:txBody>
          <a:bodyPr wrap="none" lIns="91440" tIns="45720" rIns="91440" bIns="45720">
            <a:spAutoFit/>
          </a:bodyPr>
          <a:lstStyle/>
          <a:p>
            <a:pPr algn="ctr"/>
            <a:r>
              <a:rPr lang="en-US" sz="5400" b="1" dirty="0">
                <a:ln w="12700">
                  <a:solidFill>
                    <a:schemeClr val="accent5"/>
                  </a:solidFill>
                  <a:prstDash val="solid"/>
                </a:ln>
                <a:pattFill prst="ltDnDiag">
                  <a:fgClr>
                    <a:schemeClr val="accent5">
                      <a:lumMod val="60000"/>
                      <a:lumOff val="40000"/>
                    </a:schemeClr>
                  </a:fgClr>
                  <a:bgClr>
                    <a:schemeClr val="bg1"/>
                  </a:bgClr>
                </a:pattFill>
              </a:rPr>
              <a:t>125</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Rectangle 7">
            <a:extLst>
              <a:ext uri="{FF2B5EF4-FFF2-40B4-BE49-F238E27FC236}">
                <a16:creationId xmlns:a16="http://schemas.microsoft.com/office/drawing/2014/main" id="{BFD8301F-D8BE-E5B3-7349-0EF5F3ADC9CE}"/>
              </a:ext>
            </a:extLst>
          </p:cNvPr>
          <p:cNvSpPr/>
          <p:nvPr/>
        </p:nvSpPr>
        <p:spPr>
          <a:xfrm rot="1746281">
            <a:off x="6804721" y="3968962"/>
            <a:ext cx="1237839"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200</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Rectangle 8">
            <a:extLst>
              <a:ext uri="{FF2B5EF4-FFF2-40B4-BE49-F238E27FC236}">
                <a16:creationId xmlns:a16="http://schemas.microsoft.com/office/drawing/2014/main" id="{4413927D-A54A-214B-C5AA-E92EA350C534}"/>
              </a:ext>
            </a:extLst>
          </p:cNvPr>
          <p:cNvSpPr/>
          <p:nvPr/>
        </p:nvSpPr>
        <p:spPr>
          <a:xfrm rot="19678621">
            <a:off x="9271447" y="5072514"/>
            <a:ext cx="1237839"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a:solidFill>
                  <a:schemeClr val="accent4"/>
                </a:solidFill>
              </a:rPr>
              <a:t>400</a:t>
            </a:r>
          </a:p>
        </p:txBody>
      </p:sp>
      <p:sp>
        <p:nvSpPr>
          <p:cNvPr id="10" name="Rectangle 9">
            <a:extLst>
              <a:ext uri="{FF2B5EF4-FFF2-40B4-BE49-F238E27FC236}">
                <a16:creationId xmlns:a16="http://schemas.microsoft.com/office/drawing/2014/main" id="{E500614E-F5AB-63BE-D6A8-B20F08E8913A}"/>
              </a:ext>
            </a:extLst>
          </p:cNvPr>
          <p:cNvSpPr/>
          <p:nvPr/>
        </p:nvSpPr>
        <p:spPr>
          <a:xfrm rot="1768365">
            <a:off x="2738801" y="5146958"/>
            <a:ext cx="1237839" cy="923330"/>
          </a:xfrm>
          <a:prstGeom prst="rect">
            <a:avLst/>
          </a:prstGeom>
          <a:noFill/>
        </p:spPr>
        <p:txBody>
          <a:bodyPr wrap="squar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700</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 name="Donut 1">
            <a:extLst>
              <a:ext uri="{FF2B5EF4-FFF2-40B4-BE49-F238E27FC236}">
                <a16:creationId xmlns:a16="http://schemas.microsoft.com/office/drawing/2014/main" id="{BBF3C6EF-FC64-05E1-F3EE-21CA56FA1590}"/>
              </a:ext>
            </a:extLst>
          </p:cNvPr>
          <p:cNvSpPr/>
          <p:nvPr/>
        </p:nvSpPr>
        <p:spPr>
          <a:xfrm>
            <a:off x="6234546" y="3352095"/>
            <a:ext cx="2369128" cy="2135023"/>
          </a:xfrm>
          <a:prstGeom prst="donut">
            <a:avLst/>
          </a:prstGeom>
          <a:solidFill>
            <a:srgbClr val="FF9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270634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2EDBA8E-2986-362B-5C03-5CD7FD321096}"/>
              </a:ext>
            </a:extLst>
          </p:cNvPr>
          <p:cNvSpPr>
            <a:spLocks noGrp="1" noChangeArrowheads="1"/>
          </p:cNvSpPr>
          <p:nvPr>
            <p:ph type="ctrTitle"/>
          </p:nvPr>
        </p:nvSpPr>
        <p:spPr>
          <a:xfrm>
            <a:off x="1638300" y="0"/>
            <a:ext cx="9144000" cy="2387600"/>
          </a:xfrm>
        </p:spPr>
        <p:txBody>
          <a:bodyPr/>
          <a:lstStyle/>
          <a:p>
            <a:r>
              <a:rPr lang="en-US" altLang="en-US" dirty="0">
                <a:solidFill>
                  <a:srgbClr val="FFFF00"/>
                </a:solidFill>
              </a:rPr>
              <a:t>Growth Assimilation Zones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26">
            <a:extLst>
              <a:ext uri="{FF2B5EF4-FFF2-40B4-BE49-F238E27FC236}">
                <a16:creationId xmlns:a16="http://schemas.microsoft.com/office/drawing/2014/main" id="{A0D886BF-9EF8-32D2-5856-F938AEF61A57}"/>
              </a:ext>
            </a:extLst>
          </p:cNvPr>
          <p:cNvSpPr>
            <a:spLocks noGrp="1" noChangeArrowheads="1"/>
          </p:cNvSpPr>
          <p:nvPr>
            <p:ph type="title"/>
          </p:nvPr>
        </p:nvSpPr>
        <p:spPr>
          <a:xfrm>
            <a:off x="1743739" y="754912"/>
            <a:ext cx="9122735" cy="2895600"/>
          </a:xfrm>
        </p:spPr>
        <p:txBody>
          <a:bodyPr/>
          <a:lstStyle/>
          <a:p>
            <a:pPr algn="ctr"/>
            <a:r>
              <a:rPr lang="en-US" altLang="en-US" sz="5400" b="1" dirty="0">
                <a:solidFill>
                  <a:srgbClr val="FFFF00"/>
                </a:solidFill>
              </a:rPr>
              <a:t>“We all have different gifts, according to the grace given us”                 </a:t>
            </a:r>
            <a:r>
              <a:rPr lang="en-US" altLang="en-US" sz="3200" b="1" dirty="0">
                <a:solidFill>
                  <a:srgbClr val="FFFF00"/>
                </a:solidFill>
              </a:rPr>
              <a:t>						 Romans 12:6.</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D2BFDC15-5E9B-B214-F3C0-7E0C42F92CDE}"/>
              </a:ext>
            </a:extLst>
          </p:cNvPr>
          <p:cNvSpPr>
            <a:spLocks noGrp="1" noChangeArrowheads="1"/>
          </p:cNvSpPr>
          <p:nvPr>
            <p:ph type="title"/>
          </p:nvPr>
        </p:nvSpPr>
        <p:spPr>
          <a:xfrm>
            <a:off x="446567" y="228600"/>
            <a:ext cx="11334307" cy="1371600"/>
          </a:xfrm>
        </p:spPr>
        <p:txBody>
          <a:bodyPr>
            <a:normAutofit/>
          </a:bodyPr>
          <a:lstStyle/>
          <a:p>
            <a:pPr algn="ctr"/>
            <a:r>
              <a:rPr lang="en-US" altLang="en-US" sz="4000" b="1" dirty="0">
                <a:solidFill>
                  <a:srgbClr val="FFFF00"/>
                </a:solidFill>
              </a:rPr>
              <a:t>The Role of Prayer Is The Beginning of Assimilation!</a:t>
            </a:r>
          </a:p>
        </p:txBody>
      </p:sp>
      <p:sp>
        <p:nvSpPr>
          <p:cNvPr id="20483" name="Rectangle 3">
            <a:extLst>
              <a:ext uri="{FF2B5EF4-FFF2-40B4-BE49-F238E27FC236}">
                <a16:creationId xmlns:a16="http://schemas.microsoft.com/office/drawing/2014/main" id="{C6AA662E-56C5-F61F-3B68-986B4F10C92C}"/>
              </a:ext>
            </a:extLst>
          </p:cNvPr>
          <p:cNvSpPr>
            <a:spLocks noGrp="1" noChangeArrowheads="1"/>
          </p:cNvSpPr>
          <p:nvPr>
            <p:ph type="body" idx="1"/>
          </p:nvPr>
        </p:nvSpPr>
        <p:spPr/>
        <p:txBody>
          <a:bodyPr/>
          <a:lstStyle/>
          <a:p>
            <a:r>
              <a:rPr lang="en-US" altLang="en-US" sz="3200" b="1" dirty="0">
                <a:solidFill>
                  <a:srgbClr val="FFFF00"/>
                </a:solidFill>
              </a:rPr>
              <a:t>Prayer must blanket a new move towards assimilation into the new church.</a:t>
            </a:r>
          </a:p>
          <a:p>
            <a:r>
              <a:rPr lang="en-US" altLang="en-US" sz="3200" b="1" dirty="0">
                <a:solidFill>
                  <a:srgbClr val="FFFF00"/>
                </a:solidFill>
              </a:rPr>
              <a:t>Usually it is harder to begin such assimilation after the core has hung around together for more than a year together.</a:t>
            </a:r>
          </a:p>
          <a:p>
            <a:endParaRPr lang="en-US" alt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D281FEC-A594-A2A3-42F1-9D77ED4A4DBE}"/>
              </a:ext>
            </a:extLst>
          </p:cNvPr>
          <p:cNvSpPr>
            <a:spLocks noGrp="1" noChangeArrowheads="1"/>
          </p:cNvSpPr>
          <p:nvPr>
            <p:ph type="title"/>
          </p:nvPr>
        </p:nvSpPr>
        <p:spPr/>
        <p:txBody>
          <a:bodyPr/>
          <a:lstStyle/>
          <a:p>
            <a:r>
              <a:rPr lang="en-US" altLang="en-US" b="1" dirty="0">
                <a:solidFill>
                  <a:srgbClr val="FFFF00"/>
                </a:solidFill>
              </a:rPr>
              <a:t>Zone Identification (Six Zones)</a:t>
            </a:r>
          </a:p>
        </p:txBody>
      </p:sp>
      <p:sp>
        <p:nvSpPr>
          <p:cNvPr id="5123" name="Rectangle 3">
            <a:extLst>
              <a:ext uri="{FF2B5EF4-FFF2-40B4-BE49-F238E27FC236}">
                <a16:creationId xmlns:a16="http://schemas.microsoft.com/office/drawing/2014/main" id="{E9D3E809-68BE-026E-EBA2-218EFCD7A777}"/>
              </a:ext>
            </a:extLst>
          </p:cNvPr>
          <p:cNvSpPr>
            <a:spLocks noGrp="1" noChangeArrowheads="1"/>
          </p:cNvSpPr>
          <p:nvPr>
            <p:ph type="body" idx="1"/>
          </p:nvPr>
        </p:nvSpPr>
        <p:spPr/>
        <p:txBody>
          <a:bodyPr/>
          <a:lstStyle/>
          <a:p>
            <a:endParaRPr lang="en-US" altLang="en-US" dirty="0"/>
          </a:p>
          <a:p>
            <a:endParaRPr lang="en-US" altLang="en-US" dirty="0"/>
          </a:p>
        </p:txBody>
      </p:sp>
      <p:sp>
        <p:nvSpPr>
          <p:cNvPr id="5125" name="Oval 5">
            <a:extLst>
              <a:ext uri="{FF2B5EF4-FFF2-40B4-BE49-F238E27FC236}">
                <a16:creationId xmlns:a16="http://schemas.microsoft.com/office/drawing/2014/main" id="{B14E904A-07CC-0F6D-1172-F5E8EDB7DBEC}"/>
              </a:ext>
            </a:extLst>
          </p:cNvPr>
          <p:cNvSpPr>
            <a:spLocks noChangeArrowheads="1"/>
          </p:cNvSpPr>
          <p:nvPr/>
        </p:nvSpPr>
        <p:spPr bwMode="auto">
          <a:xfrm>
            <a:off x="4953000" y="1981200"/>
            <a:ext cx="4800600" cy="4648200"/>
          </a:xfrm>
          <a:prstGeom prst="ellipse">
            <a:avLst/>
          </a:prstGeom>
          <a:solidFill>
            <a:srgbClr val="33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b="1"/>
          </a:p>
        </p:txBody>
      </p:sp>
      <p:sp>
        <p:nvSpPr>
          <p:cNvPr id="5126" name="Line 6">
            <a:extLst>
              <a:ext uri="{FF2B5EF4-FFF2-40B4-BE49-F238E27FC236}">
                <a16:creationId xmlns:a16="http://schemas.microsoft.com/office/drawing/2014/main" id="{2E024B35-AC0D-43EB-A1C1-4D8990A8D54D}"/>
              </a:ext>
            </a:extLst>
          </p:cNvPr>
          <p:cNvSpPr>
            <a:spLocks noChangeShapeType="1"/>
          </p:cNvSpPr>
          <p:nvPr/>
        </p:nvSpPr>
        <p:spPr bwMode="auto">
          <a:xfrm>
            <a:off x="5715000" y="2590800"/>
            <a:ext cx="3200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7" name="Line 7">
            <a:extLst>
              <a:ext uri="{FF2B5EF4-FFF2-40B4-BE49-F238E27FC236}">
                <a16:creationId xmlns:a16="http://schemas.microsoft.com/office/drawing/2014/main" id="{BCC207F2-5C75-7AF8-49CB-FEE982DA3311}"/>
              </a:ext>
            </a:extLst>
          </p:cNvPr>
          <p:cNvSpPr>
            <a:spLocks noChangeShapeType="1"/>
          </p:cNvSpPr>
          <p:nvPr/>
        </p:nvSpPr>
        <p:spPr bwMode="auto">
          <a:xfrm>
            <a:off x="5791200" y="6019800"/>
            <a:ext cx="3200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8" name="Line 8">
            <a:extLst>
              <a:ext uri="{FF2B5EF4-FFF2-40B4-BE49-F238E27FC236}">
                <a16:creationId xmlns:a16="http://schemas.microsoft.com/office/drawing/2014/main" id="{4DEFB8E2-C271-C512-3F91-99A55B9738F9}"/>
              </a:ext>
            </a:extLst>
          </p:cNvPr>
          <p:cNvSpPr>
            <a:spLocks noChangeShapeType="1"/>
          </p:cNvSpPr>
          <p:nvPr/>
        </p:nvSpPr>
        <p:spPr bwMode="auto">
          <a:xfrm>
            <a:off x="5181600" y="3276600"/>
            <a:ext cx="4343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9" name="Line 9">
            <a:extLst>
              <a:ext uri="{FF2B5EF4-FFF2-40B4-BE49-F238E27FC236}">
                <a16:creationId xmlns:a16="http://schemas.microsoft.com/office/drawing/2014/main" id="{10FDBC39-E70B-6B4F-9780-A00B5FC0708A}"/>
              </a:ext>
            </a:extLst>
          </p:cNvPr>
          <p:cNvSpPr>
            <a:spLocks noChangeShapeType="1"/>
          </p:cNvSpPr>
          <p:nvPr/>
        </p:nvSpPr>
        <p:spPr bwMode="auto">
          <a:xfrm>
            <a:off x="5181600" y="5257800"/>
            <a:ext cx="4343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0" name="Line 10">
            <a:extLst>
              <a:ext uri="{FF2B5EF4-FFF2-40B4-BE49-F238E27FC236}">
                <a16:creationId xmlns:a16="http://schemas.microsoft.com/office/drawing/2014/main" id="{70D7660F-09D0-BDAE-AD73-635A4D0E044C}"/>
              </a:ext>
            </a:extLst>
          </p:cNvPr>
          <p:cNvSpPr>
            <a:spLocks noChangeShapeType="1"/>
          </p:cNvSpPr>
          <p:nvPr/>
        </p:nvSpPr>
        <p:spPr bwMode="auto">
          <a:xfrm>
            <a:off x="4953000" y="4267200"/>
            <a:ext cx="4800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1" name="Text Box 11">
            <a:extLst>
              <a:ext uri="{FF2B5EF4-FFF2-40B4-BE49-F238E27FC236}">
                <a16:creationId xmlns:a16="http://schemas.microsoft.com/office/drawing/2014/main" id="{65074EE4-7830-9DCC-3B2F-C59AD3ECE5F6}"/>
              </a:ext>
            </a:extLst>
          </p:cNvPr>
          <p:cNvSpPr txBox="1">
            <a:spLocks noChangeArrowheads="1"/>
          </p:cNvSpPr>
          <p:nvPr/>
        </p:nvSpPr>
        <p:spPr bwMode="auto">
          <a:xfrm>
            <a:off x="6537325" y="2022475"/>
            <a:ext cx="133107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rgbClr val="CC00CC"/>
                </a:solidFill>
              </a:rPr>
              <a:t>Purple Zone</a:t>
            </a:r>
          </a:p>
        </p:txBody>
      </p:sp>
      <p:sp>
        <p:nvSpPr>
          <p:cNvPr id="5132" name="Text Box 12">
            <a:extLst>
              <a:ext uri="{FF2B5EF4-FFF2-40B4-BE49-F238E27FC236}">
                <a16:creationId xmlns:a16="http://schemas.microsoft.com/office/drawing/2014/main" id="{EB8614BA-6BBB-EAF8-27F1-B3BA2BC21CB2}"/>
              </a:ext>
            </a:extLst>
          </p:cNvPr>
          <p:cNvSpPr txBox="1">
            <a:spLocks noChangeArrowheads="1"/>
          </p:cNvSpPr>
          <p:nvPr/>
        </p:nvSpPr>
        <p:spPr bwMode="auto">
          <a:xfrm>
            <a:off x="6553200" y="2743200"/>
            <a:ext cx="2057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FF0000"/>
                </a:solidFill>
              </a:rPr>
              <a:t>Red Zone</a:t>
            </a:r>
          </a:p>
        </p:txBody>
      </p:sp>
      <p:sp>
        <p:nvSpPr>
          <p:cNvPr id="5133" name="Text Box 13">
            <a:extLst>
              <a:ext uri="{FF2B5EF4-FFF2-40B4-BE49-F238E27FC236}">
                <a16:creationId xmlns:a16="http://schemas.microsoft.com/office/drawing/2014/main" id="{7D5125FE-3F2D-DB7E-44F5-82734EFC2D08}"/>
              </a:ext>
            </a:extLst>
          </p:cNvPr>
          <p:cNvSpPr txBox="1">
            <a:spLocks noChangeArrowheads="1"/>
          </p:cNvSpPr>
          <p:nvPr/>
        </p:nvSpPr>
        <p:spPr bwMode="auto">
          <a:xfrm>
            <a:off x="6629400" y="3581400"/>
            <a:ext cx="2133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FF9900"/>
                </a:solidFill>
              </a:rPr>
              <a:t>Orange Zone</a:t>
            </a:r>
          </a:p>
        </p:txBody>
      </p:sp>
      <p:sp>
        <p:nvSpPr>
          <p:cNvPr id="5134" name="Text Box 14">
            <a:extLst>
              <a:ext uri="{FF2B5EF4-FFF2-40B4-BE49-F238E27FC236}">
                <a16:creationId xmlns:a16="http://schemas.microsoft.com/office/drawing/2014/main" id="{53F747F6-332E-23E4-940E-7861ECC7BDB0}"/>
              </a:ext>
            </a:extLst>
          </p:cNvPr>
          <p:cNvSpPr txBox="1">
            <a:spLocks noChangeArrowheads="1"/>
          </p:cNvSpPr>
          <p:nvPr/>
        </p:nvSpPr>
        <p:spPr bwMode="auto">
          <a:xfrm>
            <a:off x="6477000" y="4572000"/>
            <a:ext cx="2057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FFFF00"/>
                </a:solidFill>
              </a:rPr>
              <a:t>Yellow Zone</a:t>
            </a:r>
          </a:p>
        </p:txBody>
      </p:sp>
      <p:sp>
        <p:nvSpPr>
          <p:cNvPr id="5135" name="Text Box 15">
            <a:extLst>
              <a:ext uri="{FF2B5EF4-FFF2-40B4-BE49-F238E27FC236}">
                <a16:creationId xmlns:a16="http://schemas.microsoft.com/office/drawing/2014/main" id="{DDD266AB-4B8C-9468-FB26-703D944C70BD}"/>
              </a:ext>
            </a:extLst>
          </p:cNvPr>
          <p:cNvSpPr txBox="1">
            <a:spLocks noChangeArrowheads="1"/>
          </p:cNvSpPr>
          <p:nvPr/>
        </p:nvSpPr>
        <p:spPr bwMode="auto">
          <a:xfrm>
            <a:off x="6553200" y="5410200"/>
            <a:ext cx="2209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solidFill>
                  <a:srgbClr val="92D050"/>
                </a:solidFill>
              </a:rPr>
              <a:t>Green Zone</a:t>
            </a:r>
          </a:p>
        </p:txBody>
      </p:sp>
      <p:sp>
        <p:nvSpPr>
          <p:cNvPr id="5136" name="Text Box 16">
            <a:extLst>
              <a:ext uri="{FF2B5EF4-FFF2-40B4-BE49-F238E27FC236}">
                <a16:creationId xmlns:a16="http://schemas.microsoft.com/office/drawing/2014/main" id="{C6917BAC-CD57-A499-7595-7B8525EF8459}"/>
              </a:ext>
            </a:extLst>
          </p:cNvPr>
          <p:cNvSpPr txBox="1">
            <a:spLocks noChangeArrowheads="1"/>
          </p:cNvSpPr>
          <p:nvPr/>
        </p:nvSpPr>
        <p:spPr bwMode="auto">
          <a:xfrm>
            <a:off x="6705600" y="6096000"/>
            <a:ext cx="1752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solidFill>
                  <a:srgbClr val="00B0F0"/>
                </a:solidFill>
              </a:rPr>
              <a:t>Blue Zone</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079AC130-43E1-A410-9428-7055D9623E16}"/>
              </a:ext>
            </a:extLst>
          </p:cNvPr>
          <p:cNvSpPr>
            <a:spLocks noGrp="1" noChangeArrowheads="1"/>
          </p:cNvSpPr>
          <p:nvPr>
            <p:ph type="title"/>
          </p:nvPr>
        </p:nvSpPr>
        <p:spPr/>
        <p:txBody>
          <a:bodyPr/>
          <a:lstStyle/>
          <a:p>
            <a:r>
              <a:rPr lang="en-US" altLang="en-US" b="1" dirty="0">
                <a:solidFill>
                  <a:srgbClr val="FFFF00"/>
                </a:solidFill>
              </a:rPr>
              <a:t>Zone Identification  (Clarity First)</a:t>
            </a:r>
          </a:p>
        </p:txBody>
      </p:sp>
      <p:sp>
        <p:nvSpPr>
          <p:cNvPr id="12291" name="Rectangle 3">
            <a:extLst>
              <a:ext uri="{FF2B5EF4-FFF2-40B4-BE49-F238E27FC236}">
                <a16:creationId xmlns:a16="http://schemas.microsoft.com/office/drawing/2014/main" id="{97CCC7CF-BACE-81AE-6324-3BD1316CAB35}"/>
              </a:ext>
            </a:extLst>
          </p:cNvPr>
          <p:cNvSpPr>
            <a:spLocks noGrp="1" noChangeArrowheads="1"/>
          </p:cNvSpPr>
          <p:nvPr>
            <p:ph type="body" idx="1"/>
          </p:nvPr>
        </p:nvSpPr>
        <p:spPr/>
        <p:txBody>
          <a:bodyPr/>
          <a:lstStyle/>
          <a:p>
            <a:endParaRPr lang="en-US" altLang="en-US"/>
          </a:p>
          <a:p>
            <a:endParaRPr lang="en-US" altLang="en-US"/>
          </a:p>
        </p:txBody>
      </p:sp>
      <p:sp>
        <p:nvSpPr>
          <p:cNvPr id="12292" name="Oval 4">
            <a:extLst>
              <a:ext uri="{FF2B5EF4-FFF2-40B4-BE49-F238E27FC236}">
                <a16:creationId xmlns:a16="http://schemas.microsoft.com/office/drawing/2014/main" id="{207F4775-052C-AC51-8605-1FB127327E36}"/>
              </a:ext>
            </a:extLst>
          </p:cNvPr>
          <p:cNvSpPr>
            <a:spLocks noChangeArrowheads="1"/>
          </p:cNvSpPr>
          <p:nvPr/>
        </p:nvSpPr>
        <p:spPr bwMode="auto">
          <a:xfrm>
            <a:off x="4953000" y="1981200"/>
            <a:ext cx="4800600" cy="4648200"/>
          </a:xfrm>
          <a:prstGeom prst="ellipse">
            <a:avLst/>
          </a:prstGeom>
          <a:solidFill>
            <a:srgbClr val="33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b="1"/>
          </a:p>
        </p:txBody>
      </p:sp>
      <p:sp>
        <p:nvSpPr>
          <p:cNvPr id="12293" name="Line 5">
            <a:extLst>
              <a:ext uri="{FF2B5EF4-FFF2-40B4-BE49-F238E27FC236}">
                <a16:creationId xmlns:a16="http://schemas.microsoft.com/office/drawing/2014/main" id="{13699227-2AD5-5E7B-D18B-BB7573099E98}"/>
              </a:ext>
            </a:extLst>
          </p:cNvPr>
          <p:cNvSpPr>
            <a:spLocks noChangeShapeType="1"/>
          </p:cNvSpPr>
          <p:nvPr/>
        </p:nvSpPr>
        <p:spPr bwMode="auto">
          <a:xfrm>
            <a:off x="5715000" y="2590800"/>
            <a:ext cx="3200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4" name="Line 6">
            <a:extLst>
              <a:ext uri="{FF2B5EF4-FFF2-40B4-BE49-F238E27FC236}">
                <a16:creationId xmlns:a16="http://schemas.microsoft.com/office/drawing/2014/main" id="{1C1743B7-7F5B-CDA7-A4DF-DF2A638FDBE7}"/>
              </a:ext>
            </a:extLst>
          </p:cNvPr>
          <p:cNvSpPr>
            <a:spLocks noChangeShapeType="1"/>
          </p:cNvSpPr>
          <p:nvPr/>
        </p:nvSpPr>
        <p:spPr bwMode="auto">
          <a:xfrm>
            <a:off x="5791200" y="6019800"/>
            <a:ext cx="3200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5" name="Line 7">
            <a:extLst>
              <a:ext uri="{FF2B5EF4-FFF2-40B4-BE49-F238E27FC236}">
                <a16:creationId xmlns:a16="http://schemas.microsoft.com/office/drawing/2014/main" id="{452E7501-568D-B6AA-7122-A32C18007E11}"/>
              </a:ext>
            </a:extLst>
          </p:cNvPr>
          <p:cNvSpPr>
            <a:spLocks noChangeShapeType="1"/>
          </p:cNvSpPr>
          <p:nvPr/>
        </p:nvSpPr>
        <p:spPr bwMode="auto">
          <a:xfrm>
            <a:off x="5181600" y="3276600"/>
            <a:ext cx="4343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6" name="Line 8">
            <a:extLst>
              <a:ext uri="{FF2B5EF4-FFF2-40B4-BE49-F238E27FC236}">
                <a16:creationId xmlns:a16="http://schemas.microsoft.com/office/drawing/2014/main" id="{3FCB32B4-4540-B40B-8B98-AF15E8DF3A00}"/>
              </a:ext>
            </a:extLst>
          </p:cNvPr>
          <p:cNvSpPr>
            <a:spLocks noChangeShapeType="1"/>
          </p:cNvSpPr>
          <p:nvPr/>
        </p:nvSpPr>
        <p:spPr bwMode="auto">
          <a:xfrm>
            <a:off x="5181600" y="5257800"/>
            <a:ext cx="4343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7" name="Line 9">
            <a:extLst>
              <a:ext uri="{FF2B5EF4-FFF2-40B4-BE49-F238E27FC236}">
                <a16:creationId xmlns:a16="http://schemas.microsoft.com/office/drawing/2014/main" id="{550AEF91-9E86-F8BD-2552-E21396C7D1A0}"/>
              </a:ext>
            </a:extLst>
          </p:cNvPr>
          <p:cNvSpPr>
            <a:spLocks noChangeShapeType="1"/>
          </p:cNvSpPr>
          <p:nvPr/>
        </p:nvSpPr>
        <p:spPr bwMode="auto">
          <a:xfrm>
            <a:off x="4953000" y="4267200"/>
            <a:ext cx="4800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8" name="Text Box 10">
            <a:extLst>
              <a:ext uri="{FF2B5EF4-FFF2-40B4-BE49-F238E27FC236}">
                <a16:creationId xmlns:a16="http://schemas.microsoft.com/office/drawing/2014/main" id="{D542BA70-3ED6-3B15-CE79-99CBA6F26C9E}"/>
              </a:ext>
            </a:extLst>
          </p:cNvPr>
          <p:cNvSpPr txBox="1">
            <a:spLocks noChangeArrowheads="1"/>
          </p:cNvSpPr>
          <p:nvPr/>
        </p:nvSpPr>
        <p:spPr bwMode="auto">
          <a:xfrm>
            <a:off x="6537325" y="2022475"/>
            <a:ext cx="133107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rgbClr val="CC00CC"/>
                </a:solidFill>
              </a:rPr>
              <a:t>Purple Zone</a:t>
            </a:r>
          </a:p>
        </p:txBody>
      </p:sp>
      <p:sp>
        <p:nvSpPr>
          <p:cNvPr id="12299" name="Text Box 11">
            <a:extLst>
              <a:ext uri="{FF2B5EF4-FFF2-40B4-BE49-F238E27FC236}">
                <a16:creationId xmlns:a16="http://schemas.microsoft.com/office/drawing/2014/main" id="{A2201038-3CA5-94A5-AADB-3F3F634BE09B}"/>
              </a:ext>
            </a:extLst>
          </p:cNvPr>
          <p:cNvSpPr txBox="1">
            <a:spLocks noChangeArrowheads="1"/>
          </p:cNvSpPr>
          <p:nvPr/>
        </p:nvSpPr>
        <p:spPr bwMode="auto">
          <a:xfrm>
            <a:off x="6553200" y="2743200"/>
            <a:ext cx="2057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FF0000"/>
                </a:solidFill>
              </a:rPr>
              <a:t>Red Zone</a:t>
            </a:r>
          </a:p>
        </p:txBody>
      </p:sp>
      <p:sp>
        <p:nvSpPr>
          <p:cNvPr id="12300" name="Text Box 12">
            <a:extLst>
              <a:ext uri="{FF2B5EF4-FFF2-40B4-BE49-F238E27FC236}">
                <a16:creationId xmlns:a16="http://schemas.microsoft.com/office/drawing/2014/main" id="{4D61E000-362F-B400-25C3-81EA8DF73304}"/>
              </a:ext>
            </a:extLst>
          </p:cNvPr>
          <p:cNvSpPr txBox="1">
            <a:spLocks noChangeArrowheads="1"/>
          </p:cNvSpPr>
          <p:nvPr/>
        </p:nvSpPr>
        <p:spPr bwMode="auto">
          <a:xfrm>
            <a:off x="6629400" y="3581400"/>
            <a:ext cx="2133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FF9900"/>
                </a:solidFill>
              </a:rPr>
              <a:t>Orange Zone</a:t>
            </a:r>
          </a:p>
        </p:txBody>
      </p:sp>
      <p:sp>
        <p:nvSpPr>
          <p:cNvPr id="12301" name="Text Box 13">
            <a:extLst>
              <a:ext uri="{FF2B5EF4-FFF2-40B4-BE49-F238E27FC236}">
                <a16:creationId xmlns:a16="http://schemas.microsoft.com/office/drawing/2014/main" id="{2DF14F6D-600C-84A9-606A-525B159CE823}"/>
              </a:ext>
            </a:extLst>
          </p:cNvPr>
          <p:cNvSpPr txBox="1">
            <a:spLocks noChangeArrowheads="1"/>
          </p:cNvSpPr>
          <p:nvPr/>
        </p:nvSpPr>
        <p:spPr bwMode="auto">
          <a:xfrm>
            <a:off x="6477000" y="4572000"/>
            <a:ext cx="2057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FFFF00"/>
                </a:solidFill>
              </a:rPr>
              <a:t>Yellow Zone</a:t>
            </a:r>
          </a:p>
        </p:txBody>
      </p:sp>
      <p:sp>
        <p:nvSpPr>
          <p:cNvPr id="12302" name="Text Box 14">
            <a:extLst>
              <a:ext uri="{FF2B5EF4-FFF2-40B4-BE49-F238E27FC236}">
                <a16:creationId xmlns:a16="http://schemas.microsoft.com/office/drawing/2014/main" id="{B2B10D4A-A532-F459-DC51-3F6DF52A640B}"/>
              </a:ext>
            </a:extLst>
          </p:cNvPr>
          <p:cNvSpPr txBox="1">
            <a:spLocks noChangeArrowheads="1"/>
          </p:cNvSpPr>
          <p:nvPr/>
        </p:nvSpPr>
        <p:spPr bwMode="auto">
          <a:xfrm>
            <a:off x="6553200" y="5410200"/>
            <a:ext cx="2209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008000"/>
                </a:solidFill>
              </a:rPr>
              <a:t>Green Zone</a:t>
            </a:r>
          </a:p>
        </p:txBody>
      </p:sp>
      <p:sp>
        <p:nvSpPr>
          <p:cNvPr id="12303" name="Text Box 15">
            <a:extLst>
              <a:ext uri="{FF2B5EF4-FFF2-40B4-BE49-F238E27FC236}">
                <a16:creationId xmlns:a16="http://schemas.microsoft.com/office/drawing/2014/main" id="{A51477B1-047B-059C-2D87-AE1B56AEEDD3}"/>
              </a:ext>
            </a:extLst>
          </p:cNvPr>
          <p:cNvSpPr txBox="1">
            <a:spLocks noChangeArrowheads="1"/>
          </p:cNvSpPr>
          <p:nvPr/>
        </p:nvSpPr>
        <p:spPr bwMode="auto">
          <a:xfrm>
            <a:off x="6705600" y="6096000"/>
            <a:ext cx="1752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003399"/>
                </a:solidFill>
              </a:rPr>
              <a:t>Blue Zone</a:t>
            </a:r>
          </a:p>
        </p:txBody>
      </p:sp>
      <p:sp>
        <p:nvSpPr>
          <p:cNvPr id="12304" name="Text Box 16">
            <a:extLst>
              <a:ext uri="{FF2B5EF4-FFF2-40B4-BE49-F238E27FC236}">
                <a16:creationId xmlns:a16="http://schemas.microsoft.com/office/drawing/2014/main" id="{83187F0D-E4C6-37FD-B16B-EA688F37B93E}"/>
              </a:ext>
            </a:extLst>
          </p:cNvPr>
          <p:cNvSpPr txBox="1">
            <a:spLocks noChangeArrowheads="1"/>
          </p:cNvSpPr>
          <p:nvPr/>
        </p:nvSpPr>
        <p:spPr bwMode="auto">
          <a:xfrm>
            <a:off x="1752600" y="2201864"/>
            <a:ext cx="2819400"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solidFill>
                  <a:srgbClr val="CC00CC"/>
                </a:solidFill>
              </a:rPr>
              <a:t>Governance</a:t>
            </a:r>
          </a:p>
          <a:p>
            <a:pPr>
              <a:spcBef>
                <a:spcPct val="50000"/>
              </a:spcBef>
            </a:pPr>
            <a:r>
              <a:rPr lang="en-US" altLang="en-US" b="1" dirty="0">
                <a:solidFill>
                  <a:srgbClr val="FF0000"/>
                </a:solidFill>
              </a:rPr>
              <a:t>Celebration</a:t>
            </a:r>
          </a:p>
          <a:p>
            <a:pPr>
              <a:spcBef>
                <a:spcPct val="50000"/>
              </a:spcBef>
            </a:pPr>
            <a:r>
              <a:rPr lang="en-US" altLang="en-US" b="1" dirty="0">
                <a:solidFill>
                  <a:srgbClr val="FF9900"/>
                </a:solidFill>
              </a:rPr>
              <a:t>New Church Starts</a:t>
            </a:r>
          </a:p>
          <a:p>
            <a:pPr>
              <a:spcBef>
                <a:spcPct val="50000"/>
              </a:spcBef>
            </a:pPr>
            <a:r>
              <a:rPr lang="en-US" altLang="en-US" b="1" dirty="0">
                <a:solidFill>
                  <a:srgbClr val="FF9900"/>
                </a:solidFill>
              </a:rPr>
              <a:t>Missions</a:t>
            </a:r>
          </a:p>
          <a:p>
            <a:pPr>
              <a:spcBef>
                <a:spcPct val="50000"/>
              </a:spcBef>
            </a:pPr>
            <a:endParaRPr lang="en-US" altLang="en-US" b="1" dirty="0">
              <a:solidFill>
                <a:srgbClr val="FF9900"/>
              </a:solidFill>
            </a:endParaRPr>
          </a:p>
          <a:p>
            <a:pPr>
              <a:spcBef>
                <a:spcPct val="50000"/>
              </a:spcBef>
            </a:pPr>
            <a:endParaRPr lang="en-US" altLang="en-US" b="1" dirty="0">
              <a:solidFill>
                <a:srgbClr val="FF9900"/>
              </a:solidFill>
            </a:endParaRPr>
          </a:p>
          <a:p>
            <a:pPr>
              <a:spcBef>
                <a:spcPct val="50000"/>
              </a:spcBef>
            </a:pPr>
            <a:r>
              <a:rPr lang="en-US" altLang="en-US" b="1" dirty="0">
                <a:solidFill>
                  <a:srgbClr val="FFFF00"/>
                </a:solidFill>
              </a:rPr>
              <a:t>Bridge Events</a:t>
            </a:r>
          </a:p>
          <a:p>
            <a:pPr>
              <a:spcBef>
                <a:spcPct val="50000"/>
              </a:spcBef>
            </a:pPr>
            <a:endParaRPr lang="en-US" altLang="en-US" b="1" dirty="0">
              <a:solidFill>
                <a:srgbClr val="FFFF00"/>
              </a:solidFill>
            </a:endParaRPr>
          </a:p>
          <a:p>
            <a:pPr>
              <a:spcBef>
                <a:spcPct val="50000"/>
              </a:spcBef>
            </a:pPr>
            <a:r>
              <a:rPr lang="en-US" altLang="en-US" b="1" dirty="0">
                <a:solidFill>
                  <a:srgbClr val="008000"/>
                </a:solidFill>
              </a:rPr>
              <a:t>Nurture Groups Ministry Teams</a:t>
            </a:r>
          </a:p>
          <a:p>
            <a:pPr>
              <a:spcBef>
                <a:spcPct val="50000"/>
              </a:spcBef>
            </a:pPr>
            <a:r>
              <a:rPr lang="en-US" altLang="en-US" b="1" dirty="0">
                <a:solidFill>
                  <a:srgbClr val="00B0F0"/>
                </a:solidFill>
              </a:rPr>
              <a:t>Pastoral Care</a:t>
            </a:r>
          </a:p>
          <a:p>
            <a:pPr>
              <a:spcBef>
                <a:spcPct val="50000"/>
              </a:spcBef>
            </a:pPr>
            <a:endParaRPr lang="en-US" altLang="en-US" b="1" dirty="0"/>
          </a:p>
        </p:txBody>
      </p:sp>
      <p:sp>
        <p:nvSpPr>
          <p:cNvPr id="12305" name="Line 17">
            <a:extLst>
              <a:ext uri="{FF2B5EF4-FFF2-40B4-BE49-F238E27FC236}">
                <a16:creationId xmlns:a16="http://schemas.microsoft.com/office/drawing/2014/main" id="{41F818EE-0A9D-41E8-8104-9905E16E5625}"/>
              </a:ext>
            </a:extLst>
          </p:cNvPr>
          <p:cNvSpPr>
            <a:spLocks noChangeShapeType="1"/>
          </p:cNvSpPr>
          <p:nvPr/>
        </p:nvSpPr>
        <p:spPr bwMode="auto">
          <a:xfrm>
            <a:off x="3733800" y="2438400"/>
            <a:ext cx="1981200" cy="0"/>
          </a:xfrm>
          <a:prstGeom prst="line">
            <a:avLst/>
          </a:prstGeom>
          <a:noFill/>
          <a:ln w="2857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6" name="Line 18">
            <a:extLst>
              <a:ext uri="{FF2B5EF4-FFF2-40B4-BE49-F238E27FC236}">
                <a16:creationId xmlns:a16="http://schemas.microsoft.com/office/drawing/2014/main" id="{968C9D5D-CEDF-69B0-5433-FD64CF607A97}"/>
              </a:ext>
            </a:extLst>
          </p:cNvPr>
          <p:cNvSpPr>
            <a:spLocks noChangeShapeType="1"/>
          </p:cNvSpPr>
          <p:nvPr/>
        </p:nvSpPr>
        <p:spPr bwMode="auto">
          <a:xfrm>
            <a:off x="3505200" y="2743200"/>
            <a:ext cx="1676400"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7" name="AutoShape 19">
            <a:extLst>
              <a:ext uri="{FF2B5EF4-FFF2-40B4-BE49-F238E27FC236}">
                <a16:creationId xmlns:a16="http://schemas.microsoft.com/office/drawing/2014/main" id="{A3344D36-F287-AFB0-CBB5-0917D162ED5A}"/>
              </a:ext>
            </a:extLst>
          </p:cNvPr>
          <p:cNvSpPr>
            <a:spLocks/>
          </p:cNvSpPr>
          <p:nvPr/>
        </p:nvSpPr>
        <p:spPr bwMode="auto">
          <a:xfrm>
            <a:off x="4267200" y="3119440"/>
            <a:ext cx="45719" cy="690556"/>
          </a:xfrm>
          <a:prstGeom prst="rightBrace">
            <a:avLst>
              <a:gd name="adj1" fmla="val 75000"/>
              <a:gd name="adj2" fmla="val 50000"/>
            </a:avLst>
          </a:prstGeom>
          <a:noFill/>
          <a:ln w="2857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FF9900"/>
              </a:solidFill>
            </a:endParaRPr>
          </a:p>
        </p:txBody>
      </p:sp>
      <p:sp>
        <p:nvSpPr>
          <p:cNvPr id="12308" name="Line 20">
            <a:extLst>
              <a:ext uri="{FF2B5EF4-FFF2-40B4-BE49-F238E27FC236}">
                <a16:creationId xmlns:a16="http://schemas.microsoft.com/office/drawing/2014/main" id="{8CCE6B72-A915-B6A3-0173-FF4FE73109D3}"/>
              </a:ext>
            </a:extLst>
          </p:cNvPr>
          <p:cNvSpPr>
            <a:spLocks noChangeShapeType="1"/>
          </p:cNvSpPr>
          <p:nvPr/>
        </p:nvSpPr>
        <p:spPr bwMode="auto">
          <a:xfrm>
            <a:off x="4495800" y="3606209"/>
            <a:ext cx="457200" cy="0"/>
          </a:xfrm>
          <a:prstGeom prst="line">
            <a:avLst/>
          </a:prstGeom>
          <a:noFill/>
          <a:ln w="28575">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9" name="Line 21">
            <a:extLst>
              <a:ext uri="{FF2B5EF4-FFF2-40B4-BE49-F238E27FC236}">
                <a16:creationId xmlns:a16="http://schemas.microsoft.com/office/drawing/2014/main" id="{E9C74595-05F7-9B78-9A88-48E54301D851}"/>
              </a:ext>
            </a:extLst>
          </p:cNvPr>
          <p:cNvSpPr>
            <a:spLocks noChangeShapeType="1"/>
          </p:cNvSpPr>
          <p:nvPr/>
        </p:nvSpPr>
        <p:spPr bwMode="auto">
          <a:xfrm>
            <a:off x="3763926" y="4775791"/>
            <a:ext cx="1143000" cy="0"/>
          </a:xfrm>
          <a:prstGeom prst="line">
            <a:avLst/>
          </a:prstGeom>
          <a:noFill/>
          <a:ln w="2857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10" name="AutoShape 22">
            <a:extLst>
              <a:ext uri="{FF2B5EF4-FFF2-40B4-BE49-F238E27FC236}">
                <a16:creationId xmlns:a16="http://schemas.microsoft.com/office/drawing/2014/main" id="{954B422E-B04B-FA10-32EE-B69172EE493F}"/>
              </a:ext>
            </a:extLst>
          </p:cNvPr>
          <p:cNvSpPr>
            <a:spLocks/>
          </p:cNvSpPr>
          <p:nvPr/>
        </p:nvSpPr>
        <p:spPr bwMode="auto">
          <a:xfrm>
            <a:off x="4267198" y="5410199"/>
            <a:ext cx="45719" cy="607823"/>
          </a:xfrm>
          <a:prstGeom prst="rightBrace">
            <a:avLst>
              <a:gd name="adj1" fmla="val 58333"/>
              <a:gd name="adj2" fmla="val 50000"/>
            </a:avLst>
          </a:prstGeom>
          <a:noFill/>
          <a:ln w="2857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1" name="Line 23">
            <a:extLst>
              <a:ext uri="{FF2B5EF4-FFF2-40B4-BE49-F238E27FC236}">
                <a16:creationId xmlns:a16="http://schemas.microsoft.com/office/drawing/2014/main" id="{81E84C9A-5074-639B-968E-40DD1A80032B}"/>
              </a:ext>
            </a:extLst>
          </p:cNvPr>
          <p:cNvSpPr>
            <a:spLocks noChangeShapeType="1"/>
          </p:cNvSpPr>
          <p:nvPr/>
        </p:nvSpPr>
        <p:spPr bwMode="auto">
          <a:xfrm>
            <a:off x="4359349" y="5656521"/>
            <a:ext cx="914400" cy="0"/>
          </a:xfrm>
          <a:prstGeom prst="line">
            <a:avLst/>
          </a:prstGeom>
          <a:noFill/>
          <a:ln w="2857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12" name="Line 24">
            <a:extLst>
              <a:ext uri="{FF2B5EF4-FFF2-40B4-BE49-F238E27FC236}">
                <a16:creationId xmlns:a16="http://schemas.microsoft.com/office/drawing/2014/main" id="{BAB732B7-503F-773E-1F54-222791E118AB}"/>
              </a:ext>
            </a:extLst>
          </p:cNvPr>
          <p:cNvSpPr>
            <a:spLocks noChangeShapeType="1"/>
          </p:cNvSpPr>
          <p:nvPr/>
        </p:nvSpPr>
        <p:spPr bwMode="auto">
          <a:xfrm>
            <a:off x="3684181" y="6465332"/>
            <a:ext cx="1981200" cy="0"/>
          </a:xfrm>
          <a:prstGeom prst="line">
            <a:avLst/>
          </a:prstGeom>
          <a:noFill/>
          <a:ln w="2857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16950699-8D50-EFE3-9377-71EFDCEA11BD}"/>
              </a:ext>
            </a:extLst>
          </p:cNvPr>
          <p:cNvSpPr>
            <a:spLocks noGrp="1" noChangeArrowheads="1"/>
          </p:cNvSpPr>
          <p:nvPr>
            <p:ph type="ctrTitle"/>
          </p:nvPr>
        </p:nvSpPr>
        <p:spPr>
          <a:xfrm>
            <a:off x="1524000" y="209550"/>
            <a:ext cx="9144000" cy="1342803"/>
          </a:xfrm>
        </p:spPr>
        <p:txBody>
          <a:bodyPr/>
          <a:lstStyle/>
          <a:p>
            <a:pPr algn="ctr"/>
            <a:r>
              <a:rPr lang="en-US" altLang="en-US" b="1" dirty="0">
                <a:solidFill>
                  <a:srgbClr val="FFFF00"/>
                </a:solidFill>
              </a:rPr>
              <a:t>Assimilation Zones</a:t>
            </a:r>
          </a:p>
        </p:txBody>
      </p:sp>
      <p:sp>
        <p:nvSpPr>
          <p:cNvPr id="43011" name="Rectangle 3">
            <a:extLst>
              <a:ext uri="{FF2B5EF4-FFF2-40B4-BE49-F238E27FC236}">
                <a16:creationId xmlns:a16="http://schemas.microsoft.com/office/drawing/2014/main" id="{114718FD-8AC8-87CC-42FA-22783D40FD84}"/>
              </a:ext>
            </a:extLst>
          </p:cNvPr>
          <p:cNvSpPr>
            <a:spLocks noGrp="1" noChangeArrowheads="1"/>
          </p:cNvSpPr>
          <p:nvPr>
            <p:ph type="subTitle" idx="1"/>
          </p:nvPr>
        </p:nvSpPr>
        <p:spPr>
          <a:xfrm>
            <a:off x="999460" y="1994491"/>
            <a:ext cx="10228521" cy="3276600"/>
          </a:xfrm>
        </p:spPr>
        <p:txBody>
          <a:bodyPr>
            <a:normAutofit/>
          </a:bodyPr>
          <a:lstStyle/>
          <a:p>
            <a:pPr algn="l"/>
            <a:r>
              <a:rPr lang="en-US" altLang="en-US" sz="4400" b="1" dirty="0">
                <a:solidFill>
                  <a:srgbClr val="FFFF00"/>
                </a:solidFill>
              </a:rPr>
              <a:t>This is a major ministry shift for many renewal work pastors.  It is so enormous that it will take you into productivity gains of two and three times what you are now achieving!</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079AC130-43E1-A410-9428-7055D9623E16}"/>
              </a:ext>
            </a:extLst>
          </p:cNvPr>
          <p:cNvSpPr>
            <a:spLocks noGrp="1" noChangeArrowheads="1"/>
          </p:cNvSpPr>
          <p:nvPr>
            <p:ph type="title"/>
          </p:nvPr>
        </p:nvSpPr>
        <p:spPr/>
        <p:txBody>
          <a:bodyPr/>
          <a:lstStyle/>
          <a:p>
            <a:r>
              <a:rPr lang="en-US" altLang="en-US" sz="4400" b="1" dirty="0">
                <a:solidFill>
                  <a:srgbClr val="FF0000"/>
                </a:solidFill>
              </a:rPr>
              <a:t>Red Zone Amplification</a:t>
            </a:r>
            <a:endParaRPr lang="en-US" altLang="en-US" b="1" dirty="0">
              <a:solidFill>
                <a:srgbClr val="FFFF00"/>
              </a:solidFill>
            </a:endParaRPr>
          </a:p>
        </p:txBody>
      </p:sp>
      <p:sp>
        <p:nvSpPr>
          <p:cNvPr id="12291" name="Rectangle 3">
            <a:extLst>
              <a:ext uri="{FF2B5EF4-FFF2-40B4-BE49-F238E27FC236}">
                <a16:creationId xmlns:a16="http://schemas.microsoft.com/office/drawing/2014/main" id="{97CCC7CF-BACE-81AE-6324-3BD1316CAB35}"/>
              </a:ext>
            </a:extLst>
          </p:cNvPr>
          <p:cNvSpPr>
            <a:spLocks noGrp="1" noChangeArrowheads="1"/>
          </p:cNvSpPr>
          <p:nvPr>
            <p:ph type="body" idx="1"/>
          </p:nvPr>
        </p:nvSpPr>
        <p:spPr/>
        <p:txBody>
          <a:bodyPr/>
          <a:lstStyle/>
          <a:p>
            <a:endParaRPr lang="en-US" altLang="en-US"/>
          </a:p>
          <a:p>
            <a:endParaRPr lang="en-US" altLang="en-US"/>
          </a:p>
        </p:txBody>
      </p:sp>
      <p:sp>
        <p:nvSpPr>
          <p:cNvPr id="12292" name="Oval 4">
            <a:extLst>
              <a:ext uri="{FF2B5EF4-FFF2-40B4-BE49-F238E27FC236}">
                <a16:creationId xmlns:a16="http://schemas.microsoft.com/office/drawing/2014/main" id="{207F4775-052C-AC51-8605-1FB127327E36}"/>
              </a:ext>
            </a:extLst>
          </p:cNvPr>
          <p:cNvSpPr>
            <a:spLocks noChangeArrowheads="1"/>
          </p:cNvSpPr>
          <p:nvPr/>
        </p:nvSpPr>
        <p:spPr bwMode="auto">
          <a:xfrm>
            <a:off x="4953000" y="1981200"/>
            <a:ext cx="4800600" cy="4648200"/>
          </a:xfrm>
          <a:prstGeom prst="ellipse">
            <a:avLst/>
          </a:prstGeom>
          <a:solidFill>
            <a:srgbClr val="33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b="1"/>
          </a:p>
        </p:txBody>
      </p:sp>
      <p:sp>
        <p:nvSpPr>
          <p:cNvPr id="12293" name="Line 5">
            <a:extLst>
              <a:ext uri="{FF2B5EF4-FFF2-40B4-BE49-F238E27FC236}">
                <a16:creationId xmlns:a16="http://schemas.microsoft.com/office/drawing/2014/main" id="{13699227-2AD5-5E7B-D18B-BB7573099E98}"/>
              </a:ext>
            </a:extLst>
          </p:cNvPr>
          <p:cNvSpPr>
            <a:spLocks noChangeShapeType="1"/>
          </p:cNvSpPr>
          <p:nvPr/>
        </p:nvSpPr>
        <p:spPr bwMode="auto">
          <a:xfrm>
            <a:off x="5715000" y="2590800"/>
            <a:ext cx="3200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4" name="Line 6">
            <a:extLst>
              <a:ext uri="{FF2B5EF4-FFF2-40B4-BE49-F238E27FC236}">
                <a16:creationId xmlns:a16="http://schemas.microsoft.com/office/drawing/2014/main" id="{1C1743B7-7F5B-CDA7-A4DF-DF2A638FDBE7}"/>
              </a:ext>
            </a:extLst>
          </p:cNvPr>
          <p:cNvSpPr>
            <a:spLocks noChangeShapeType="1"/>
          </p:cNvSpPr>
          <p:nvPr/>
        </p:nvSpPr>
        <p:spPr bwMode="auto">
          <a:xfrm>
            <a:off x="5791200" y="6019800"/>
            <a:ext cx="3200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5" name="Line 7">
            <a:extLst>
              <a:ext uri="{FF2B5EF4-FFF2-40B4-BE49-F238E27FC236}">
                <a16:creationId xmlns:a16="http://schemas.microsoft.com/office/drawing/2014/main" id="{452E7501-568D-B6AA-7122-A32C18007E11}"/>
              </a:ext>
            </a:extLst>
          </p:cNvPr>
          <p:cNvSpPr>
            <a:spLocks noChangeShapeType="1"/>
          </p:cNvSpPr>
          <p:nvPr/>
        </p:nvSpPr>
        <p:spPr bwMode="auto">
          <a:xfrm>
            <a:off x="5181600" y="3276600"/>
            <a:ext cx="4343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6" name="Line 8">
            <a:extLst>
              <a:ext uri="{FF2B5EF4-FFF2-40B4-BE49-F238E27FC236}">
                <a16:creationId xmlns:a16="http://schemas.microsoft.com/office/drawing/2014/main" id="{3FCB32B4-4540-B40B-8B98-AF15E8DF3A00}"/>
              </a:ext>
            </a:extLst>
          </p:cNvPr>
          <p:cNvSpPr>
            <a:spLocks noChangeShapeType="1"/>
          </p:cNvSpPr>
          <p:nvPr/>
        </p:nvSpPr>
        <p:spPr bwMode="auto">
          <a:xfrm>
            <a:off x="5181600" y="5257800"/>
            <a:ext cx="4343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7" name="Line 9">
            <a:extLst>
              <a:ext uri="{FF2B5EF4-FFF2-40B4-BE49-F238E27FC236}">
                <a16:creationId xmlns:a16="http://schemas.microsoft.com/office/drawing/2014/main" id="{550AEF91-9E86-F8BD-2552-E21396C7D1A0}"/>
              </a:ext>
            </a:extLst>
          </p:cNvPr>
          <p:cNvSpPr>
            <a:spLocks noChangeShapeType="1"/>
          </p:cNvSpPr>
          <p:nvPr/>
        </p:nvSpPr>
        <p:spPr bwMode="auto">
          <a:xfrm>
            <a:off x="4953000" y="4267200"/>
            <a:ext cx="4800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8" name="Text Box 10">
            <a:extLst>
              <a:ext uri="{FF2B5EF4-FFF2-40B4-BE49-F238E27FC236}">
                <a16:creationId xmlns:a16="http://schemas.microsoft.com/office/drawing/2014/main" id="{D542BA70-3ED6-3B15-CE79-99CBA6F26C9E}"/>
              </a:ext>
            </a:extLst>
          </p:cNvPr>
          <p:cNvSpPr txBox="1">
            <a:spLocks noChangeArrowheads="1"/>
          </p:cNvSpPr>
          <p:nvPr/>
        </p:nvSpPr>
        <p:spPr bwMode="auto">
          <a:xfrm>
            <a:off x="6537325" y="2022475"/>
            <a:ext cx="133107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rgbClr val="CC00CC"/>
                </a:solidFill>
              </a:rPr>
              <a:t>Purple Zone</a:t>
            </a:r>
          </a:p>
        </p:txBody>
      </p:sp>
      <p:sp>
        <p:nvSpPr>
          <p:cNvPr id="12299" name="Text Box 11">
            <a:extLst>
              <a:ext uri="{FF2B5EF4-FFF2-40B4-BE49-F238E27FC236}">
                <a16:creationId xmlns:a16="http://schemas.microsoft.com/office/drawing/2014/main" id="{A2201038-3CA5-94A5-AADB-3F3F634BE09B}"/>
              </a:ext>
            </a:extLst>
          </p:cNvPr>
          <p:cNvSpPr txBox="1">
            <a:spLocks noChangeArrowheads="1"/>
          </p:cNvSpPr>
          <p:nvPr/>
        </p:nvSpPr>
        <p:spPr bwMode="auto">
          <a:xfrm>
            <a:off x="6553200" y="2743200"/>
            <a:ext cx="2057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FF0000"/>
                </a:solidFill>
              </a:rPr>
              <a:t>Red Zone</a:t>
            </a:r>
          </a:p>
        </p:txBody>
      </p:sp>
      <p:sp>
        <p:nvSpPr>
          <p:cNvPr id="12300" name="Text Box 12">
            <a:extLst>
              <a:ext uri="{FF2B5EF4-FFF2-40B4-BE49-F238E27FC236}">
                <a16:creationId xmlns:a16="http://schemas.microsoft.com/office/drawing/2014/main" id="{4D61E000-362F-B400-25C3-81EA8DF73304}"/>
              </a:ext>
            </a:extLst>
          </p:cNvPr>
          <p:cNvSpPr txBox="1">
            <a:spLocks noChangeArrowheads="1"/>
          </p:cNvSpPr>
          <p:nvPr/>
        </p:nvSpPr>
        <p:spPr bwMode="auto">
          <a:xfrm>
            <a:off x="6629400" y="3581400"/>
            <a:ext cx="2133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FF9900"/>
                </a:solidFill>
              </a:rPr>
              <a:t>Orange Zone</a:t>
            </a:r>
          </a:p>
        </p:txBody>
      </p:sp>
      <p:sp>
        <p:nvSpPr>
          <p:cNvPr id="12301" name="Text Box 13">
            <a:extLst>
              <a:ext uri="{FF2B5EF4-FFF2-40B4-BE49-F238E27FC236}">
                <a16:creationId xmlns:a16="http://schemas.microsoft.com/office/drawing/2014/main" id="{2DF14F6D-600C-84A9-606A-525B159CE823}"/>
              </a:ext>
            </a:extLst>
          </p:cNvPr>
          <p:cNvSpPr txBox="1">
            <a:spLocks noChangeArrowheads="1"/>
          </p:cNvSpPr>
          <p:nvPr/>
        </p:nvSpPr>
        <p:spPr bwMode="auto">
          <a:xfrm>
            <a:off x="6477000" y="4572000"/>
            <a:ext cx="2057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FFFF00"/>
                </a:solidFill>
              </a:rPr>
              <a:t>Yellow Zone</a:t>
            </a:r>
          </a:p>
        </p:txBody>
      </p:sp>
      <p:sp>
        <p:nvSpPr>
          <p:cNvPr id="12302" name="Text Box 14">
            <a:extLst>
              <a:ext uri="{FF2B5EF4-FFF2-40B4-BE49-F238E27FC236}">
                <a16:creationId xmlns:a16="http://schemas.microsoft.com/office/drawing/2014/main" id="{B2B10D4A-A532-F459-DC51-3F6DF52A640B}"/>
              </a:ext>
            </a:extLst>
          </p:cNvPr>
          <p:cNvSpPr txBox="1">
            <a:spLocks noChangeArrowheads="1"/>
          </p:cNvSpPr>
          <p:nvPr/>
        </p:nvSpPr>
        <p:spPr bwMode="auto">
          <a:xfrm>
            <a:off x="6553200" y="5410200"/>
            <a:ext cx="2209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008000"/>
                </a:solidFill>
              </a:rPr>
              <a:t>Green Zone</a:t>
            </a:r>
          </a:p>
        </p:txBody>
      </p:sp>
      <p:sp>
        <p:nvSpPr>
          <p:cNvPr id="12303" name="Text Box 15">
            <a:extLst>
              <a:ext uri="{FF2B5EF4-FFF2-40B4-BE49-F238E27FC236}">
                <a16:creationId xmlns:a16="http://schemas.microsoft.com/office/drawing/2014/main" id="{A51477B1-047B-059C-2D87-AE1B56AEEDD3}"/>
              </a:ext>
            </a:extLst>
          </p:cNvPr>
          <p:cNvSpPr txBox="1">
            <a:spLocks noChangeArrowheads="1"/>
          </p:cNvSpPr>
          <p:nvPr/>
        </p:nvSpPr>
        <p:spPr bwMode="auto">
          <a:xfrm>
            <a:off x="6705600" y="6096000"/>
            <a:ext cx="1752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003399"/>
                </a:solidFill>
              </a:rPr>
              <a:t>Blue Zone</a:t>
            </a:r>
          </a:p>
        </p:txBody>
      </p:sp>
      <p:sp>
        <p:nvSpPr>
          <p:cNvPr id="12304" name="Text Box 16">
            <a:extLst>
              <a:ext uri="{FF2B5EF4-FFF2-40B4-BE49-F238E27FC236}">
                <a16:creationId xmlns:a16="http://schemas.microsoft.com/office/drawing/2014/main" id="{83187F0D-E4C6-37FD-B16B-EA688F37B93E}"/>
              </a:ext>
            </a:extLst>
          </p:cNvPr>
          <p:cNvSpPr txBox="1">
            <a:spLocks noChangeArrowheads="1"/>
          </p:cNvSpPr>
          <p:nvPr/>
        </p:nvSpPr>
        <p:spPr bwMode="auto">
          <a:xfrm>
            <a:off x="1752600" y="2201864"/>
            <a:ext cx="2819400"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solidFill>
                  <a:srgbClr val="CC00CC"/>
                </a:solidFill>
              </a:rPr>
              <a:t>Governance</a:t>
            </a:r>
          </a:p>
          <a:p>
            <a:pPr>
              <a:spcBef>
                <a:spcPct val="50000"/>
              </a:spcBef>
            </a:pPr>
            <a:r>
              <a:rPr lang="en-US" altLang="en-US" b="1" dirty="0">
                <a:solidFill>
                  <a:srgbClr val="FF0000"/>
                </a:solidFill>
              </a:rPr>
              <a:t>Celebration</a:t>
            </a:r>
          </a:p>
          <a:p>
            <a:pPr>
              <a:spcBef>
                <a:spcPct val="50000"/>
              </a:spcBef>
            </a:pPr>
            <a:r>
              <a:rPr lang="en-US" altLang="en-US" b="1" dirty="0">
                <a:solidFill>
                  <a:srgbClr val="FF9900"/>
                </a:solidFill>
              </a:rPr>
              <a:t>New Church Starts</a:t>
            </a:r>
          </a:p>
          <a:p>
            <a:pPr>
              <a:spcBef>
                <a:spcPct val="50000"/>
              </a:spcBef>
            </a:pPr>
            <a:r>
              <a:rPr lang="en-US" altLang="en-US" b="1" dirty="0">
                <a:solidFill>
                  <a:srgbClr val="FF9900"/>
                </a:solidFill>
              </a:rPr>
              <a:t>Missions</a:t>
            </a:r>
          </a:p>
          <a:p>
            <a:pPr>
              <a:spcBef>
                <a:spcPct val="50000"/>
              </a:spcBef>
            </a:pPr>
            <a:endParaRPr lang="en-US" altLang="en-US" b="1" dirty="0">
              <a:solidFill>
                <a:srgbClr val="FF9900"/>
              </a:solidFill>
            </a:endParaRPr>
          </a:p>
          <a:p>
            <a:pPr>
              <a:spcBef>
                <a:spcPct val="50000"/>
              </a:spcBef>
            </a:pPr>
            <a:endParaRPr lang="en-US" altLang="en-US" b="1" dirty="0">
              <a:solidFill>
                <a:srgbClr val="FF9900"/>
              </a:solidFill>
            </a:endParaRPr>
          </a:p>
          <a:p>
            <a:pPr>
              <a:spcBef>
                <a:spcPct val="50000"/>
              </a:spcBef>
            </a:pPr>
            <a:r>
              <a:rPr lang="en-US" altLang="en-US" b="1" dirty="0">
                <a:solidFill>
                  <a:srgbClr val="FFFF00"/>
                </a:solidFill>
              </a:rPr>
              <a:t>Bridge Events</a:t>
            </a:r>
          </a:p>
          <a:p>
            <a:pPr>
              <a:spcBef>
                <a:spcPct val="50000"/>
              </a:spcBef>
            </a:pPr>
            <a:endParaRPr lang="en-US" altLang="en-US" b="1" dirty="0">
              <a:solidFill>
                <a:srgbClr val="FFFF00"/>
              </a:solidFill>
            </a:endParaRPr>
          </a:p>
          <a:p>
            <a:pPr>
              <a:spcBef>
                <a:spcPct val="50000"/>
              </a:spcBef>
            </a:pPr>
            <a:r>
              <a:rPr lang="en-US" altLang="en-US" b="1" dirty="0">
                <a:solidFill>
                  <a:srgbClr val="008000"/>
                </a:solidFill>
              </a:rPr>
              <a:t>Nurture Groups Ministry Teams</a:t>
            </a:r>
          </a:p>
          <a:p>
            <a:pPr>
              <a:spcBef>
                <a:spcPct val="50000"/>
              </a:spcBef>
            </a:pPr>
            <a:r>
              <a:rPr lang="en-US" altLang="en-US" b="1" dirty="0">
                <a:solidFill>
                  <a:srgbClr val="00B0F0"/>
                </a:solidFill>
              </a:rPr>
              <a:t>Pastoral Care</a:t>
            </a:r>
          </a:p>
          <a:p>
            <a:pPr>
              <a:spcBef>
                <a:spcPct val="50000"/>
              </a:spcBef>
            </a:pPr>
            <a:endParaRPr lang="en-US" altLang="en-US" b="1" dirty="0"/>
          </a:p>
        </p:txBody>
      </p:sp>
      <p:sp>
        <p:nvSpPr>
          <p:cNvPr id="12305" name="Line 17">
            <a:extLst>
              <a:ext uri="{FF2B5EF4-FFF2-40B4-BE49-F238E27FC236}">
                <a16:creationId xmlns:a16="http://schemas.microsoft.com/office/drawing/2014/main" id="{41F818EE-0A9D-41E8-8104-9905E16E5625}"/>
              </a:ext>
            </a:extLst>
          </p:cNvPr>
          <p:cNvSpPr>
            <a:spLocks noChangeShapeType="1"/>
          </p:cNvSpPr>
          <p:nvPr/>
        </p:nvSpPr>
        <p:spPr bwMode="auto">
          <a:xfrm>
            <a:off x="3733800" y="2438400"/>
            <a:ext cx="1981200" cy="0"/>
          </a:xfrm>
          <a:prstGeom prst="line">
            <a:avLst/>
          </a:prstGeom>
          <a:noFill/>
          <a:ln w="2857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6" name="Line 18">
            <a:extLst>
              <a:ext uri="{FF2B5EF4-FFF2-40B4-BE49-F238E27FC236}">
                <a16:creationId xmlns:a16="http://schemas.microsoft.com/office/drawing/2014/main" id="{968C9D5D-CEDF-69B0-5433-FD64CF607A97}"/>
              </a:ext>
            </a:extLst>
          </p:cNvPr>
          <p:cNvSpPr>
            <a:spLocks noChangeShapeType="1"/>
          </p:cNvSpPr>
          <p:nvPr/>
        </p:nvSpPr>
        <p:spPr bwMode="auto">
          <a:xfrm>
            <a:off x="3505200" y="2743200"/>
            <a:ext cx="1676400"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7" name="AutoShape 19">
            <a:extLst>
              <a:ext uri="{FF2B5EF4-FFF2-40B4-BE49-F238E27FC236}">
                <a16:creationId xmlns:a16="http://schemas.microsoft.com/office/drawing/2014/main" id="{A3344D36-F287-AFB0-CBB5-0917D162ED5A}"/>
              </a:ext>
            </a:extLst>
          </p:cNvPr>
          <p:cNvSpPr>
            <a:spLocks/>
          </p:cNvSpPr>
          <p:nvPr/>
        </p:nvSpPr>
        <p:spPr bwMode="auto">
          <a:xfrm>
            <a:off x="4267200" y="3119440"/>
            <a:ext cx="45719" cy="690556"/>
          </a:xfrm>
          <a:prstGeom prst="rightBrace">
            <a:avLst>
              <a:gd name="adj1" fmla="val 75000"/>
              <a:gd name="adj2" fmla="val 50000"/>
            </a:avLst>
          </a:prstGeom>
          <a:noFill/>
          <a:ln w="2857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FF9900"/>
              </a:solidFill>
            </a:endParaRPr>
          </a:p>
        </p:txBody>
      </p:sp>
      <p:sp>
        <p:nvSpPr>
          <p:cNvPr id="12308" name="Line 20">
            <a:extLst>
              <a:ext uri="{FF2B5EF4-FFF2-40B4-BE49-F238E27FC236}">
                <a16:creationId xmlns:a16="http://schemas.microsoft.com/office/drawing/2014/main" id="{8CCE6B72-A915-B6A3-0173-FF4FE73109D3}"/>
              </a:ext>
            </a:extLst>
          </p:cNvPr>
          <p:cNvSpPr>
            <a:spLocks noChangeShapeType="1"/>
          </p:cNvSpPr>
          <p:nvPr/>
        </p:nvSpPr>
        <p:spPr bwMode="auto">
          <a:xfrm>
            <a:off x="4495800" y="3606209"/>
            <a:ext cx="457200" cy="0"/>
          </a:xfrm>
          <a:prstGeom prst="line">
            <a:avLst/>
          </a:prstGeom>
          <a:noFill/>
          <a:ln w="28575">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9" name="Line 21">
            <a:extLst>
              <a:ext uri="{FF2B5EF4-FFF2-40B4-BE49-F238E27FC236}">
                <a16:creationId xmlns:a16="http://schemas.microsoft.com/office/drawing/2014/main" id="{E9C74595-05F7-9B78-9A88-48E54301D851}"/>
              </a:ext>
            </a:extLst>
          </p:cNvPr>
          <p:cNvSpPr>
            <a:spLocks noChangeShapeType="1"/>
          </p:cNvSpPr>
          <p:nvPr/>
        </p:nvSpPr>
        <p:spPr bwMode="auto">
          <a:xfrm>
            <a:off x="3763926" y="4775791"/>
            <a:ext cx="1143000" cy="0"/>
          </a:xfrm>
          <a:prstGeom prst="line">
            <a:avLst/>
          </a:prstGeom>
          <a:noFill/>
          <a:ln w="2857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10" name="AutoShape 22">
            <a:extLst>
              <a:ext uri="{FF2B5EF4-FFF2-40B4-BE49-F238E27FC236}">
                <a16:creationId xmlns:a16="http://schemas.microsoft.com/office/drawing/2014/main" id="{954B422E-B04B-FA10-32EE-B69172EE493F}"/>
              </a:ext>
            </a:extLst>
          </p:cNvPr>
          <p:cNvSpPr>
            <a:spLocks/>
          </p:cNvSpPr>
          <p:nvPr/>
        </p:nvSpPr>
        <p:spPr bwMode="auto">
          <a:xfrm>
            <a:off x="4267198" y="5410199"/>
            <a:ext cx="45719" cy="607823"/>
          </a:xfrm>
          <a:prstGeom prst="rightBrace">
            <a:avLst>
              <a:gd name="adj1" fmla="val 58333"/>
              <a:gd name="adj2" fmla="val 50000"/>
            </a:avLst>
          </a:prstGeom>
          <a:noFill/>
          <a:ln w="2857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1" name="Line 23">
            <a:extLst>
              <a:ext uri="{FF2B5EF4-FFF2-40B4-BE49-F238E27FC236}">
                <a16:creationId xmlns:a16="http://schemas.microsoft.com/office/drawing/2014/main" id="{81E84C9A-5074-639B-968E-40DD1A80032B}"/>
              </a:ext>
            </a:extLst>
          </p:cNvPr>
          <p:cNvSpPr>
            <a:spLocks noChangeShapeType="1"/>
          </p:cNvSpPr>
          <p:nvPr/>
        </p:nvSpPr>
        <p:spPr bwMode="auto">
          <a:xfrm>
            <a:off x="4359349" y="5656521"/>
            <a:ext cx="914400" cy="0"/>
          </a:xfrm>
          <a:prstGeom prst="line">
            <a:avLst/>
          </a:prstGeom>
          <a:noFill/>
          <a:ln w="2857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12" name="Line 24">
            <a:extLst>
              <a:ext uri="{FF2B5EF4-FFF2-40B4-BE49-F238E27FC236}">
                <a16:creationId xmlns:a16="http://schemas.microsoft.com/office/drawing/2014/main" id="{BAB732B7-503F-773E-1F54-222791E118AB}"/>
              </a:ext>
            </a:extLst>
          </p:cNvPr>
          <p:cNvSpPr>
            <a:spLocks noChangeShapeType="1"/>
          </p:cNvSpPr>
          <p:nvPr/>
        </p:nvSpPr>
        <p:spPr bwMode="auto">
          <a:xfrm>
            <a:off x="3684181" y="6465332"/>
            <a:ext cx="1981200" cy="0"/>
          </a:xfrm>
          <a:prstGeom prst="line">
            <a:avLst/>
          </a:prstGeom>
          <a:noFill/>
          <a:ln w="2857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44505266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D63EB522-F4F7-A25C-F30B-8FADE181069C}"/>
              </a:ext>
            </a:extLst>
          </p:cNvPr>
          <p:cNvSpPr>
            <a:spLocks noGrp="1" noChangeArrowheads="1"/>
          </p:cNvSpPr>
          <p:nvPr>
            <p:ph type="title"/>
          </p:nvPr>
        </p:nvSpPr>
        <p:spPr>
          <a:xfrm>
            <a:off x="2209800" y="457200"/>
            <a:ext cx="8229600" cy="1143000"/>
          </a:xfrm>
        </p:spPr>
        <p:txBody>
          <a:bodyPr/>
          <a:lstStyle/>
          <a:p>
            <a:r>
              <a:rPr lang="en-US" altLang="en-US" sz="4800" b="1" dirty="0">
                <a:solidFill>
                  <a:srgbClr val="FF0000"/>
                </a:solidFill>
              </a:rPr>
              <a:t>The Red Assimilation Zone</a:t>
            </a:r>
          </a:p>
        </p:txBody>
      </p:sp>
      <p:sp>
        <p:nvSpPr>
          <p:cNvPr id="19459" name="Rectangle 3">
            <a:extLst>
              <a:ext uri="{FF2B5EF4-FFF2-40B4-BE49-F238E27FC236}">
                <a16:creationId xmlns:a16="http://schemas.microsoft.com/office/drawing/2014/main" id="{4E04B4D3-47A6-4E22-20E9-23AC845E0D92}"/>
              </a:ext>
            </a:extLst>
          </p:cNvPr>
          <p:cNvSpPr>
            <a:spLocks noGrp="1" noChangeArrowheads="1"/>
          </p:cNvSpPr>
          <p:nvPr>
            <p:ph type="body" idx="1"/>
          </p:nvPr>
        </p:nvSpPr>
        <p:spPr>
          <a:xfrm>
            <a:off x="838200" y="1600200"/>
            <a:ext cx="10515600" cy="4876800"/>
          </a:xfrm>
        </p:spPr>
        <p:txBody>
          <a:bodyPr>
            <a:normAutofit/>
          </a:bodyPr>
          <a:lstStyle/>
          <a:p>
            <a:pPr>
              <a:lnSpc>
                <a:spcPct val="90000"/>
              </a:lnSpc>
            </a:pPr>
            <a:r>
              <a:rPr lang="en-US" altLang="en-US" sz="3600" b="1" dirty="0">
                <a:solidFill>
                  <a:srgbClr val="FFFF00"/>
                </a:solidFill>
              </a:rPr>
              <a:t>It is the zone of celebration where larger events act as a moment in the renewal work where we are the strongest (200+).  The Key is to get there as often as possible. Small gatherings come together in large celebration gatherings.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8EC5D34D-4481-532B-3E81-27193B12804B}"/>
              </a:ext>
            </a:extLst>
          </p:cNvPr>
          <p:cNvSpPr>
            <a:spLocks noGrp="1" noChangeArrowheads="1"/>
          </p:cNvSpPr>
          <p:nvPr>
            <p:ph type="title"/>
          </p:nvPr>
        </p:nvSpPr>
        <p:spPr>
          <a:xfrm>
            <a:off x="2133600" y="457200"/>
            <a:ext cx="8305800" cy="1143000"/>
          </a:xfrm>
        </p:spPr>
        <p:txBody>
          <a:bodyPr/>
          <a:lstStyle/>
          <a:p>
            <a:pPr algn="ctr"/>
            <a:r>
              <a:rPr lang="en-US" altLang="en-US" sz="4800" b="1" dirty="0">
                <a:solidFill>
                  <a:srgbClr val="FF0000"/>
                </a:solidFill>
              </a:rPr>
              <a:t>The Red Assimilation Zone</a:t>
            </a:r>
          </a:p>
        </p:txBody>
      </p:sp>
      <p:sp>
        <p:nvSpPr>
          <p:cNvPr id="28675" name="Rectangle 3">
            <a:extLst>
              <a:ext uri="{FF2B5EF4-FFF2-40B4-BE49-F238E27FC236}">
                <a16:creationId xmlns:a16="http://schemas.microsoft.com/office/drawing/2014/main" id="{0E3B2BA5-657D-9426-E8CF-642CD0D6C444}"/>
              </a:ext>
            </a:extLst>
          </p:cNvPr>
          <p:cNvSpPr>
            <a:spLocks noGrp="1" noChangeArrowheads="1"/>
          </p:cNvSpPr>
          <p:nvPr>
            <p:ph type="body" idx="1"/>
          </p:nvPr>
        </p:nvSpPr>
        <p:spPr/>
        <p:txBody>
          <a:bodyPr>
            <a:normAutofit/>
          </a:bodyPr>
          <a:lstStyle/>
          <a:p>
            <a:r>
              <a:rPr lang="en-US" altLang="en-US" sz="3600" b="1" dirty="0">
                <a:solidFill>
                  <a:srgbClr val="FFFF00"/>
                </a:solidFill>
              </a:rPr>
              <a:t>Remember that the red zone relates to everything that is tied to celebration and worship.  If you have a revival, it is in the red zone of assimilation.  </a:t>
            </a:r>
          </a:p>
          <a:p>
            <a:r>
              <a:rPr lang="en-US" altLang="en-US" sz="3600" b="1" dirty="0">
                <a:solidFill>
                  <a:srgbClr val="FFFF00"/>
                </a:solidFill>
              </a:rPr>
              <a:t>Teams that use the large group areas are also red zone assimilators.  Examples: Large worship services, city-wide outreach events, praise team practices, ushers and parking lot greeters, etc.</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26">
            <a:extLst>
              <a:ext uri="{FF2B5EF4-FFF2-40B4-BE49-F238E27FC236}">
                <a16:creationId xmlns:a16="http://schemas.microsoft.com/office/drawing/2014/main" id="{21687ED2-49CB-CFE6-7BAF-BFCA81DAF114}"/>
              </a:ext>
            </a:extLst>
          </p:cNvPr>
          <p:cNvSpPr>
            <a:spLocks noGrp="1" noChangeArrowheads="1"/>
          </p:cNvSpPr>
          <p:nvPr>
            <p:ph type="title"/>
          </p:nvPr>
        </p:nvSpPr>
        <p:spPr>
          <a:xfrm>
            <a:off x="2133600" y="457200"/>
            <a:ext cx="8305800" cy="1143000"/>
          </a:xfrm>
        </p:spPr>
        <p:txBody>
          <a:bodyPr/>
          <a:lstStyle/>
          <a:p>
            <a:r>
              <a:rPr lang="en-US" altLang="en-US" sz="4800">
                <a:solidFill>
                  <a:srgbClr val="FF0000"/>
                </a:solidFill>
              </a:rPr>
              <a:t>The Red Assimilation Zone</a:t>
            </a:r>
          </a:p>
        </p:txBody>
      </p:sp>
      <p:sp>
        <p:nvSpPr>
          <p:cNvPr id="46084" name="AutoShape 1028">
            <a:extLst>
              <a:ext uri="{FF2B5EF4-FFF2-40B4-BE49-F238E27FC236}">
                <a16:creationId xmlns:a16="http://schemas.microsoft.com/office/drawing/2014/main" id="{345A1E64-9F7B-862F-C265-9338FA988F87}"/>
              </a:ext>
            </a:extLst>
          </p:cNvPr>
          <p:cNvSpPr>
            <a:spLocks noChangeArrowheads="1"/>
          </p:cNvSpPr>
          <p:nvPr/>
        </p:nvSpPr>
        <p:spPr bwMode="auto">
          <a:xfrm>
            <a:off x="3505200" y="1752600"/>
            <a:ext cx="4648200" cy="4114800"/>
          </a:xfrm>
          <a:prstGeom prst="sun">
            <a:avLst>
              <a:gd name="adj" fmla="val 25000"/>
            </a:avLst>
          </a:prstGeom>
          <a:solidFill>
            <a:srgbClr val="0000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85" name="Text Box 1029">
            <a:extLst>
              <a:ext uri="{FF2B5EF4-FFF2-40B4-BE49-F238E27FC236}">
                <a16:creationId xmlns:a16="http://schemas.microsoft.com/office/drawing/2014/main" id="{A544FB67-FFFD-4830-B9C9-971B205ACB66}"/>
              </a:ext>
            </a:extLst>
          </p:cNvPr>
          <p:cNvSpPr txBox="1">
            <a:spLocks noChangeArrowheads="1"/>
          </p:cNvSpPr>
          <p:nvPr/>
        </p:nvSpPr>
        <p:spPr bwMode="auto">
          <a:xfrm>
            <a:off x="1828800" y="1524001"/>
            <a:ext cx="19812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en-US" b="1">
                <a:solidFill>
                  <a:schemeClr val="bg1"/>
                </a:solidFill>
              </a:rPr>
              <a:t>Responsive Scripture reading</a:t>
            </a:r>
          </a:p>
          <a:p>
            <a:pPr>
              <a:spcBef>
                <a:spcPct val="50000"/>
              </a:spcBef>
              <a:buFontTx/>
              <a:buChar char="•"/>
            </a:pPr>
            <a:r>
              <a:rPr lang="en-US" altLang="en-US" b="1">
                <a:solidFill>
                  <a:schemeClr val="bg1"/>
                </a:solidFill>
              </a:rPr>
              <a:t>Silence</a:t>
            </a:r>
          </a:p>
          <a:p>
            <a:pPr>
              <a:spcBef>
                <a:spcPct val="50000"/>
              </a:spcBef>
              <a:buFontTx/>
              <a:buChar char="•"/>
            </a:pPr>
            <a:r>
              <a:rPr lang="en-US" altLang="en-US" b="1">
                <a:solidFill>
                  <a:schemeClr val="bg1"/>
                </a:solidFill>
              </a:rPr>
              <a:t>Group Prayer</a:t>
            </a:r>
          </a:p>
          <a:p>
            <a:pPr>
              <a:spcBef>
                <a:spcPct val="50000"/>
              </a:spcBef>
              <a:buFontTx/>
              <a:buChar char="•"/>
            </a:pPr>
            <a:r>
              <a:rPr lang="en-US" altLang="en-US" b="1">
                <a:solidFill>
                  <a:schemeClr val="bg1"/>
                </a:solidFill>
              </a:rPr>
              <a:t>Choir Singing</a:t>
            </a:r>
          </a:p>
          <a:p>
            <a:pPr>
              <a:spcBef>
                <a:spcPct val="50000"/>
              </a:spcBef>
              <a:buFontTx/>
              <a:buChar char="•"/>
            </a:pPr>
            <a:r>
              <a:rPr lang="en-US" altLang="en-US" b="1">
                <a:solidFill>
                  <a:schemeClr val="bg1"/>
                </a:solidFill>
              </a:rPr>
              <a:t>Garden of Prayer</a:t>
            </a:r>
          </a:p>
          <a:p>
            <a:pPr>
              <a:spcBef>
                <a:spcPct val="50000"/>
              </a:spcBef>
              <a:buFontTx/>
              <a:buChar char="•"/>
            </a:pPr>
            <a:r>
              <a:rPr lang="en-US" altLang="en-US" b="1">
                <a:solidFill>
                  <a:schemeClr val="bg1"/>
                </a:solidFill>
              </a:rPr>
              <a:t>Musical ensembles</a:t>
            </a:r>
          </a:p>
          <a:p>
            <a:pPr>
              <a:spcBef>
                <a:spcPct val="50000"/>
              </a:spcBef>
              <a:buFontTx/>
              <a:buChar char="•"/>
            </a:pPr>
            <a:r>
              <a:rPr lang="en-US" altLang="en-US" b="1">
                <a:solidFill>
                  <a:schemeClr val="bg1"/>
                </a:solidFill>
              </a:rPr>
              <a:t>Instrumental praise</a:t>
            </a:r>
          </a:p>
          <a:p>
            <a:pPr>
              <a:spcBef>
                <a:spcPct val="50000"/>
              </a:spcBef>
              <a:buFontTx/>
              <a:buChar char="•"/>
            </a:pPr>
            <a:r>
              <a:rPr lang="en-US" altLang="en-US" b="1">
                <a:solidFill>
                  <a:schemeClr val="bg1"/>
                </a:solidFill>
              </a:rPr>
              <a:t>Testimonials</a:t>
            </a:r>
          </a:p>
          <a:p>
            <a:pPr>
              <a:spcBef>
                <a:spcPct val="50000"/>
              </a:spcBef>
              <a:buFontTx/>
              <a:buChar char="•"/>
            </a:pPr>
            <a:r>
              <a:rPr lang="en-US" altLang="en-US" b="1">
                <a:solidFill>
                  <a:schemeClr val="bg1"/>
                </a:solidFill>
              </a:rPr>
              <a:t>Incense</a:t>
            </a:r>
          </a:p>
        </p:txBody>
      </p:sp>
      <p:sp>
        <p:nvSpPr>
          <p:cNvPr id="46086" name="Text Box 1030">
            <a:extLst>
              <a:ext uri="{FF2B5EF4-FFF2-40B4-BE49-F238E27FC236}">
                <a16:creationId xmlns:a16="http://schemas.microsoft.com/office/drawing/2014/main" id="{73D0A162-EADD-6E53-BDDD-03C086FB956F}"/>
              </a:ext>
            </a:extLst>
          </p:cNvPr>
          <p:cNvSpPr txBox="1">
            <a:spLocks noChangeArrowheads="1"/>
          </p:cNvSpPr>
          <p:nvPr/>
        </p:nvSpPr>
        <p:spPr bwMode="auto">
          <a:xfrm>
            <a:off x="8382000" y="1600200"/>
            <a:ext cx="1981200" cy="4385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en-US" b="1" dirty="0">
                <a:solidFill>
                  <a:srgbClr val="FFFF00"/>
                </a:solidFill>
              </a:rPr>
              <a:t>Drama presentations</a:t>
            </a:r>
          </a:p>
          <a:p>
            <a:pPr>
              <a:spcBef>
                <a:spcPct val="50000"/>
              </a:spcBef>
              <a:buFontTx/>
              <a:buChar char="•"/>
            </a:pPr>
            <a:r>
              <a:rPr lang="en-US" altLang="en-US" b="1" dirty="0">
                <a:solidFill>
                  <a:srgbClr val="FFFF00"/>
                </a:solidFill>
              </a:rPr>
              <a:t>Short illustrative skits</a:t>
            </a:r>
          </a:p>
          <a:p>
            <a:pPr>
              <a:spcBef>
                <a:spcPct val="50000"/>
              </a:spcBef>
              <a:buFontTx/>
              <a:buChar char="•"/>
            </a:pPr>
            <a:r>
              <a:rPr lang="en-US" altLang="en-US" b="1" dirty="0">
                <a:solidFill>
                  <a:srgbClr val="FFFF00"/>
                </a:solidFill>
              </a:rPr>
              <a:t>Reader’s theatre</a:t>
            </a:r>
          </a:p>
          <a:p>
            <a:pPr>
              <a:spcBef>
                <a:spcPct val="50000"/>
              </a:spcBef>
              <a:buFontTx/>
              <a:buChar char="•"/>
            </a:pPr>
            <a:r>
              <a:rPr lang="en-US" altLang="en-US" b="1" dirty="0">
                <a:solidFill>
                  <a:srgbClr val="FFFF00"/>
                </a:solidFill>
              </a:rPr>
              <a:t>Banners &amp; visuals</a:t>
            </a:r>
          </a:p>
          <a:p>
            <a:pPr>
              <a:spcBef>
                <a:spcPct val="50000"/>
              </a:spcBef>
              <a:buFontTx/>
              <a:buChar char="•"/>
            </a:pPr>
            <a:r>
              <a:rPr lang="en-US" altLang="en-US" b="1" dirty="0">
                <a:solidFill>
                  <a:srgbClr val="FFFF00"/>
                </a:solidFill>
              </a:rPr>
              <a:t>Congregational singing</a:t>
            </a:r>
          </a:p>
          <a:p>
            <a:pPr>
              <a:spcBef>
                <a:spcPct val="50000"/>
              </a:spcBef>
              <a:buFontTx/>
              <a:buChar char="•"/>
            </a:pPr>
            <a:r>
              <a:rPr lang="en-US" altLang="en-US" b="1" dirty="0">
                <a:solidFill>
                  <a:srgbClr val="FFFF00"/>
                </a:solidFill>
              </a:rPr>
              <a:t>Processionals &amp; Costuming’s</a:t>
            </a:r>
          </a:p>
          <a:p>
            <a:pPr>
              <a:spcBef>
                <a:spcPct val="50000"/>
              </a:spcBef>
              <a:buFontTx/>
              <a:buChar char="•"/>
            </a:pPr>
            <a:r>
              <a:rPr lang="en-US" altLang="en-US" b="1" dirty="0">
                <a:solidFill>
                  <a:srgbClr val="FFFF00"/>
                </a:solidFill>
              </a:rPr>
              <a:t>Set Builders</a:t>
            </a:r>
          </a:p>
          <a:p>
            <a:pPr>
              <a:spcBef>
                <a:spcPct val="50000"/>
              </a:spcBef>
              <a:buFontTx/>
              <a:buChar char="•"/>
            </a:pPr>
            <a:r>
              <a:rPr lang="en-US" altLang="en-US" b="1" dirty="0">
                <a:solidFill>
                  <a:srgbClr val="FFFF00"/>
                </a:solidFill>
              </a:rPr>
              <a:t>Sound crew</a:t>
            </a:r>
          </a:p>
        </p:txBody>
      </p:sp>
      <p:sp>
        <p:nvSpPr>
          <p:cNvPr id="46087" name="Text Box 1031">
            <a:extLst>
              <a:ext uri="{FF2B5EF4-FFF2-40B4-BE49-F238E27FC236}">
                <a16:creationId xmlns:a16="http://schemas.microsoft.com/office/drawing/2014/main" id="{27348366-F47D-3822-7E9D-18AA20A7EB3D}"/>
              </a:ext>
            </a:extLst>
          </p:cNvPr>
          <p:cNvSpPr txBox="1">
            <a:spLocks noChangeArrowheads="1"/>
          </p:cNvSpPr>
          <p:nvPr/>
        </p:nvSpPr>
        <p:spPr bwMode="auto">
          <a:xfrm>
            <a:off x="3962400" y="5943601"/>
            <a:ext cx="403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FF0000"/>
                </a:solidFill>
              </a:rPr>
              <a:t>Music Lessons  	Acting Classes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FCFBF-2A3A-10C9-EE14-66B1C0020444}"/>
              </a:ext>
            </a:extLst>
          </p:cNvPr>
          <p:cNvSpPr>
            <a:spLocks noGrp="1"/>
          </p:cNvSpPr>
          <p:nvPr>
            <p:ph type="title"/>
          </p:nvPr>
        </p:nvSpPr>
        <p:spPr/>
        <p:txBody>
          <a:bodyPr/>
          <a:lstStyle/>
          <a:p>
            <a:pPr algn="ctr"/>
            <a:r>
              <a:rPr lang="en-US" b="1" dirty="0">
                <a:solidFill>
                  <a:srgbClr val="FFFF00"/>
                </a:solidFill>
              </a:rPr>
              <a:t>ARE YOU A HERDER OR A RANCHER?</a:t>
            </a:r>
          </a:p>
        </p:txBody>
      </p:sp>
      <p:sp>
        <p:nvSpPr>
          <p:cNvPr id="3" name="Content Placeholder 2">
            <a:extLst>
              <a:ext uri="{FF2B5EF4-FFF2-40B4-BE49-F238E27FC236}">
                <a16:creationId xmlns:a16="http://schemas.microsoft.com/office/drawing/2014/main" id="{A5DFF956-D0C7-F31B-1B23-F382B969C091}"/>
              </a:ext>
            </a:extLst>
          </p:cNvPr>
          <p:cNvSpPr>
            <a:spLocks noGrp="1"/>
          </p:cNvSpPr>
          <p:nvPr>
            <p:ph idx="1"/>
          </p:nvPr>
        </p:nvSpPr>
        <p:spPr/>
        <p:txBody>
          <a:bodyPr/>
          <a:lstStyle/>
          <a:p>
            <a:pPr marL="0" indent="0">
              <a:buNone/>
            </a:pPr>
            <a:r>
              <a:rPr lang="en-US" dirty="0">
                <a:solidFill>
                  <a:srgbClr val="FFFF00"/>
                </a:solidFill>
              </a:rPr>
              <a:t>WHICH ARE YOU?</a:t>
            </a:r>
          </a:p>
        </p:txBody>
      </p:sp>
      <p:pic>
        <p:nvPicPr>
          <p:cNvPr id="1026" name="Picture 2" descr="Sheep Herder Stock Photos, Pictures &amp; Royalty-Free Images - iStock">
            <a:extLst>
              <a:ext uri="{FF2B5EF4-FFF2-40B4-BE49-F238E27FC236}">
                <a16:creationId xmlns:a16="http://schemas.microsoft.com/office/drawing/2014/main" id="{4C4492CE-A57D-8432-AA9A-A7089323FB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493849">
            <a:off x="1411432" y="2826544"/>
            <a:ext cx="3467100" cy="2349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ampas">
            <a:extLst>
              <a:ext uri="{FF2B5EF4-FFF2-40B4-BE49-F238E27FC236}">
                <a16:creationId xmlns:a16="http://schemas.microsoft.com/office/drawing/2014/main" id="{23488E62-B5B9-8931-7908-7A9927B481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46883">
            <a:off x="6370549" y="2262081"/>
            <a:ext cx="4307177" cy="3231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55244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26">
            <a:extLst>
              <a:ext uri="{FF2B5EF4-FFF2-40B4-BE49-F238E27FC236}">
                <a16:creationId xmlns:a16="http://schemas.microsoft.com/office/drawing/2014/main" id="{1F1D890E-2F79-BBA0-90AA-890B12EDC8A8}"/>
              </a:ext>
            </a:extLst>
          </p:cNvPr>
          <p:cNvSpPr>
            <a:spLocks noGrp="1" noChangeArrowheads="1"/>
          </p:cNvSpPr>
          <p:nvPr>
            <p:ph type="ctrTitle"/>
          </p:nvPr>
        </p:nvSpPr>
        <p:spPr>
          <a:xfrm>
            <a:off x="1638300" y="12700"/>
            <a:ext cx="9144000" cy="1263207"/>
          </a:xfrm>
        </p:spPr>
        <p:txBody>
          <a:bodyPr/>
          <a:lstStyle/>
          <a:p>
            <a:r>
              <a:rPr lang="en-US" altLang="en-US" sz="4800" b="1" dirty="0">
                <a:solidFill>
                  <a:srgbClr val="FF0000"/>
                </a:solidFill>
              </a:rPr>
              <a:t>Red Zone Amplification</a:t>
            </a:r>
          </a:p>
        </p:txBody>
      </p:sp>
      <p:sp>
        <p:nvSpPr>
          <p:cNvPr id="45059" name="Rectangle 1027">
            <a:extLst>
              <a:ext uri="{FF2B5EF4-FFF2-40B4-BE49-F238E27FC236}">
                <a16:creationId xmlns:a16="http://schemas.microsoft.com/office/drawing/2014/main" id="{24E85B03-7094-2BB6-BF4C-96522FCE3180}"/>
              </a:ext>
            </a:extLst>
          </p:cNvPr>
          <p:cNvSpPr>
            <a:spLocks noGrp="1" noChangeArrowheads="1"/>
          </p:cNvSpPr>
          <p:nvPr>
            <p:ph type="subTitle" idx="1"/>
          </p:nvPr>
        </p:nvSpPr>
        <p:spPr>
          <a:xfrm>
            <a:off x="1463040" y="1638300"/>
            <a:ext cx="9144000" cy="3581400"/>
          </a:xfrm>
        </p:spPr>
        <p:txBody>
          <a:bodyPr>
            <a:noAutofit/>
          </a:bodyPr>
          <a:lstStyle/>
          <a:p>
            <a:r>
              <a:rPr lang="en-US" altLang="en-US" sz="4400" b="1" dirty="0">
                <a:solidFill>
                  <a:srgbClr val="FFFF00"/>
                </a:solidFill>
              </a:rPr>
              <a:t>If the sermons regularly illustrate clergy performance and laypeople’s dependence on clergy ministry, a small group system of many co-ministers will never fully fly.</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079AC130-43E1-A410-9428-7055D9623E16}"/>
              </a:ext>
            </a:extLst>
          </p:cNvPr>
          <p:cNvSpPr>
            <a:spLocks noGrp="1" noChangeArrowheads="1"/>
          </p:cNvSpPr>
          <p:nvPr>
            <p:ph type="title"/>
          </p:nvPr>
        </p:nvSpPr>
        <p:spPr/>
        <p:txBody>
          <a:bodyPr/>
          <a:lstStyle/>
          <a:p>
            <a:r>
              <a:rPr lang="en-US" altLang="en-US" sz="4400" b="1" dirty="0">
                <a:solidFill>
                  <a:srgbClr val="FFFF00"/>
                </a:solidFill>
              </a:rPr>
              <a:t>Yellow Zone Amplification (Bridge Events)</a:t>
            </a:r>
            <a:endParaRPr lang="en-US" altLang="en-US" b="1" dirty="0">
              <a:solidFill>
                <a:srgbClr val="FFFF00"/>
              </a:solidFill>
            </a:endParaRPr>
          </a:p>
        </p:txBody>
      </p:sp>
      <p:sp>
        <p:nvSpPr>
          <p:cNvPr id="12291" name="Rectangle 3">
            <a:extLst>
              <a:ext uri="{FF2B5EF4-FFF2-40B4-BE49-F238E27FC236}">
                <a16:creationId xmlns:a16="http://schemas.microsoft.com/office/drawing/2014/main" id="{97CCC7CF-BACE-81AE-6324-3BD1316CAB35}"/>
              </a:ext>
            </a:extLst>
          </p:cNvPr>
          <p:cNvSpPr>
            <a:spLocks noGrp="1" noChangeArrowheads="1"/>
          </p:cNvSpPr>
          <p:nvPr>
            <p:ph type="body" idx="1"/>
          </p:nvPr>
        </p:nvSpPr>
        <p:spPr/>
        <p:txBody>
          <a:bodyPr/>
          <a:lstStyle/>
          <a:p>
            <a:endParaRPr lang="en-US" altLang="en-US"/>
          </a:p>
          <a:p>
            <a:endParaRPr lang="en-US" altLang="en-US"/>
          </a:p>
        </p:txBody>
      </p:sp>
      <p:sp>
        <p:nvSpPr>
          <p:cNvPr id="12292" name="Oval 4">
            <a:extLst>
              <a:ext uri="{FF2B5EF4-FFF2-40B4-BE49-F238E27FC236}">
                <a16:creationId xmlns:a16="http://schemas.microsoft.com/office/drawing/2014/main" id="{207F4775-052C-AC51-8605-1FB127327E36}"/>
              </a:ext>
            </a:extLst>
          </p:cNvPr>
          <p:cNvSpPr>
            <a:spLocks noChangeArrowheads="1"/>
          </p:cNvSpPr>
          <p:nvPr/>
        </p:nvSpPr>
        <p:spPr bwMode="auto">
          <a:xfrm>
            <a:off x="4953000" y="1981200"/>
            <a:ext cx="4800600" cy="4648200"/>
          </a:xfrm>
          <a:prstGeom prst="ellipse">
            <a:avLst/>
          </a:prstGeom>
          <a:solidFill>
            <a:srgbClr val="33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b="1"/>
          </a:p>
        </p:txBody>
      </p:sp>
      <p:sp>
        <p:nvSpPr>
          <p:cNvPr id="12293" name="Line 5">
            <a:extLst>
              <a:ext uri="{FF2B5EF4-FFF2-40B4-BE49-F238E27FC236}">
                <a16:creationId xmlns:a16="http://schemas.microsoft.com/office/drawing/2014/main" id="{13699227-2AD5-5E7B-D18B-BB7573099E98}"/>
              </a:ext>
            </a:extLst>
          </p:cNvPr>
          <p:cNvSpPr>
            <a:spLocks noChangeShapeType="1"/>
          </p:cNvSpPr>
          <p:nvPr/>
        </p:nvSpPr>
        <p:spPr bwMode="auto">
          <a:xfrm>
            <a:off x="5715000" y="2590800"/>
            <a:ext cx="3200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4" name="Line 6">
            <a:extLst>
              <a:ext uri="{FF2B5EF4-FFF2-40B4-BE49-F238E27FC236}">
                <a16:creationId xmlns:a16="http://schemas.microsoft.com/office/drawing/2014/main" id="{1C1743B7-7F5B-CDA7-A4DF-DF2A638FDBE7}"/>
              </a:ext>
            </a:extLst>
          </p:cNvPr>
          <p:cNvSpPr>
            <a:spLocks noChangeShapeType="1"/>
          </p:cNvSpPr>
          <p:nvPr/>
        </p:nvSpPr>
        <p:spPr bwMode="auto">
          <a:xfrm>
            <a:off x="5791200" y="6019800"/>
            <a:ext cx="3200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5" name="Line 7">
            <a:extLst>
              <a:ext uri="{FF2B5EF4-FFF2-40B4-BE49-F238E27FC236}">
                <a16:creationId xmlns:a16="http://schemas.microsoft.com/office/drawing/2014/main" id="{452E7501-568D-B6AA-7122-A32C18007E11}"/>
              </a:ext>
            </a:extLst>
          </p:cNvPr>
          <p:cNvSpPr>
            <a:spLocks noChangeShapeType="1"/>
          </p:cNvSpPr>
          <p:nvPr/>
        </p:nvSpPr>
        <p:spPr bwMode="auto">
          <a:xfrm>
            <a:off x="5181600" y="3276600"/>
            <a:ext cx="4343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6" name="Line 8">
            <a:extLst>
              <a:ext uri="{FF2B5EF4-FFF2-40B4-BE49-F238E27FC236}">
                <a16:creationId xmlns:a16="http://schemas.microsoft.com/office/drawing/2014/main" id="{3FCB32B4-4540-B40B-8B98-AF15E8DF3A00}"/>
              </a:ext>
            </a:extLst>
          </p:cNvPr>
          <p:cNvSpPr>
            <a:spLocks noChangeShapeType="1"/>
          </p:cNvSpPr>
          <p:nvPr/>
        </p:nvSpPr>
        <p:spPr bwMode="auto">
          <a:xfrm>
            <a:off x="5181600" y="5257800"/>
            <a:ext cx="4343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7" name="Line 9">
            <a:extLst>
              <a:ext uri="{FF2B5EF4-FFF2-40B4-BE49-F238E27FC236}">
                <a16:creationId xmlns:a16="http://schemas.microsoft.com/office/drawing/2014/main" id="{550AEF91-9E86-F8BD-2552-E21396C7D1A0}"/>
              </a:ext>
            </a:extLst>
          </p:cNvPr>
          <p:cNvSpPr>
            <a:spLocks noChangeShapeType="1"/>
          </p:cNvSpPr>
          <p:nvPr/>
        </p:nvSpPr>
        <p:spPr bwMode="auto">
          <a:xfrm>
            <a:off x="4953000" y="4267200"/>
            <a:ext cx="4800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8" name="Text Box 10">
            <a:extLst>
              <a:ext uri="{FF2B5EF4-FFF2-40B4-BE49-F238E27FC236}">
                <a16:creationId xmlns:a16="http://schemas.microsoft.com/office/drawing/2014/main" id="{D542BA70-3ED6-3B15-CE79-99CBA6F26C9E}"/>
              </a:ext>
            </a:extLst>
          </p:cNvPr>
          <p:cNvSpPr txBox="1">
            <a:spLocks noChangeArrowheads="1"/>
          </p:cNvSpPr>
          <p:nvPr/>
        </p:nvSpPr>
        <p:spPr bwMode="auto">
          <a:xfrm>
            <a:off x="6537325" y="2022475"/>
            <a:ext cx="133107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rgbClr val="CC00CC"/>
                </a:solidFill>
              </a:rPr>
              <a:t>Purple Zone</a:t>
            </a:r>
          </a:p>
        </p:txBody>
      </p:sp>
      <p:sp>
        <p:nvSpPr>
          <p:cNvPr id="12299" name="Text Box 11">
            <a:extLst>
              <a:ext uri="{FF2B5EF4-FFF2-40B4-BE49-F238E27FC236}">
                <a16:creationId xmlns:a16="http://schemas.microsoft.com/office/drawing/2014/main" id="{A2201038-3CA5-94A5-AADB-3F3F634BE09B}"/>
              </a:ext>
            </a:extLst>
          </p:cNvPr>
          <p:cNvSpPr txBox="1">
            <a:spLocks noChangeArrowheads="1"/>
          </p:cNvSpPr>
          <p:nvPr/>
        </p:nvSpPr>
        <p:spPr bwMode="auto">
          <a:xfrm>
            <a:off x="6553200" y="2743200"/>
            <a:ext cx="2057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FF0000"/>
                </a:solidFill>
              </a:rPr>
              <a:t>Red Zone</a:t>
            </a:r>
          </a:p>
        </p:txBody>
      </p:sp>
      <p:sp>
        <p:nvSpPr>
          <p:cNvPr id="12300" name="Text Box 12">
            <a:extLst>
              <a:ext uri="{FF2B5EF4-FFF2-40B4-BE49-F238E27FC236}">
                <a16:creationId xmlns:a16="http://schemas.microsoft.com/office/drawing/2014/main" id="{4D61E000-362F-B400-25C3-81EA8DF73304}"/>
              </a:ext>
            </a:extLst>
          </p:cNvPr>
          <p:cNvSpPr txBox="1">
            <a:spLocks noChangeArrowheads="1"/>
          </p:cNvSpPr>
          <p:nvPr/>
        </p:nvSpPr>
        <p:spPr bwMode="auto">
          <a:xfrm>
            <a:off x="6629400" y="3581400"/>
            <a:ext cx="2133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FF9900"/>
                </a:solidFill>
              </a:rPr>
              <a:t>Orange Zone</a:t>
            </a:r>
          </a:p>
        </p:txBody>
      </p:sp>
      <p:sp>
        <p:nvSpPr>
          <p:cNvPr id="12301" name="Text Box 13">
            <a:extLst>
              <a:ext uri="{FF2B5EF4-FFF2-40B4-BE49-F238E27FC236}">
                <a16:creationId xmlns:a16="http://schemas.microsoft.com/office/drawing/2014/main" id="{2DF14F6D-600C-84A9-606A-525B159CE823}"/>
              </a:ext>
            </a:extLst>
          </p:cNvPr>
          <p:cNvSpPr txBox="1">
            <a:spLocks noChangeArrowheads="1"/>
          </p:cNvSpPr>
          <p:nvPr/>
        </p:nvSpPr>
        <p:spPr bwMode="auto">
          <a:xfrm>
            <a:off x="6477000" y="4572000"/>
            <a:ext cx="2057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FFFF00"/>
                </a:solidFill>
              </a:rPr>
              <a:t>Yellow Zone</a:t>
            </a:r>
          </a:p>
        </p:txBody>
      </p:sp>
      <p:sp>
        <p:nvSpPr>
          <p:cNvPr id="12302" name="Text Box 14">
            <a:extLst>
              <a:ext uri="{FF2B5EF4-FFF2-40B4-BE49-F238E27FC236}">
                <a16:creationId xmlns:a16="http://schemas.microsoft.com/office/drawing/2014/main" id="{B2B10D4A-A532-F459-DC51-3F6DF52A640B}"/>
              </a:ext>
            </a:extLst>
          </p:cNvPr>
          <p:cNvSpPr txBox="1">
            <a:spLocks noChangeArrowheads="1"/>
          </p:cNvSpPr>
          <p:nvPr/>
        </p:nvSpPr>
        <p:spPr bwMode="auto">
          <a:xfrm>
            <a:off x="6553200" y="5410200"/>
            <a:ext cx="2209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008000"/>
                </a:solidFill>
              </a:rPr>
              <a:t>Green Zone</a:t>
            </a:r>
          </a:p>
        </p:txBody>
      </p:sp>
      <p:sp>
        <p:nvSpPr>
          <p:cNvPr id="12303" name="Text Box 15">
            <a:extLst>
              <a:ext uri="{FF2B5EF4-FFF2-40B4-BE49-F238E27FC236}">
                <a16:creationId xmlns:a16="http://schemas.microsoft.com/office/drawing/2014/main" id="{A51477B1-047B-059C-2D87-AE1B56AEEDD3}"/>
              </a:ext>
            </a:extLst>
          </p:cNvPr>
          <p:cNvSpPr txBox="1">
            <a:spLocks noChangeArrowheads="1"/>
          </p:cNvSpPr>
          <p:nvPr/>
        </p:nvSpPr>
        <p:spPr bwMode="auto">
          <a:xfrm>
            <a:off x="6705600" y="6096000"/>
            <a:ext cx="1752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003399"/>
                </a:solidFill>
              </a:rPr>
              <a:t>Blue Zone</a:t>
            </a:r>
          </a:p>
        </p:txBody>
      </p:sp>
      <p:sp>
        <p:nvSpPr>
          <p:cNvPr id="12304" name="Text Box 16">
            <a:extLst>
              <a:ext uri="{FF2B5EF4-FFF2-40B4-BE49-F238E27FC236}">
                <a16:creationId xmlns:a16="http://schemas.microsoft.com/office/drawing/2014/main" id="{83187F0D-E4C6-37FD-B16B-EA688F37B93E}"/>
              </a:ext>
            </a:extLst>
          </p:cNvPr>
          <p:cNvSpPr txBox="1">
            <a:spLocks noChangeArrowheads="1"/>
          </p:cNvSpPr>
          <p:nvPr/>
        </p:nvSpPr>
        <p:spPr bwMode="auto">
          <a:xfrm>
            <a:off x="1752600" y="2201864"/>
            <a:ext cx="2819400"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solidFill>
                  <a:srgbClr val="CC00CC"/>
                </a:solidFill>
              </a:rPr>
              <a:t>Governance</a:t>
            </a:r>
          </a:p>
          <a:p>
            <a:pPr>
              <a:spcBef>
                <a:spcPct val="50000"/>
              </a:spcBef>
            </a:pPr>
            <a:r>
              <a:rPr lang="en-US" altLang="en-US" b="1" dirty="0">
                <a:solidFill>
                  <a:srgbClr val="FF0000"/>
                </a:solidFill>
              </a:rPr>
              <a:t>Celebration</a:t>
            </a:r>
          </a:p>
          <a:p>
            <a:pPr>
              <a:spcBef>
                <a:spcPct val="50000"/>
              </a:spcBef>
            </a:pPr>
            <a:r>
              <a:rPr lang="en-US" altLang="en-US" b="1" dirty="0">
                <a:solidFill>
                  <a:srgbClr val="FF9900"/>
                </a:solidFill>
              </a:rPr>
              <a:t>New Church Starts</a:t>
            </a:r>
          </a:p>
          <a:p>
            <a:pPr>
              <a:spcBef>
                <a:spcPct val="50000"/>
              </a:spcBef>
            </a:pPr>
            <a:r>
              <a:rPr lang="en-US" altLang="en-US" b="1" dirty="0">
                <a:solidFill>
                  <a:srgbClr val="FF9900"/>
                </a:solidFill>
              </a:rPr>
              <a:t>Missions</a:t>
            </a:r>
          </a:p>
          <a:p>
            <a:pPr>
              <a:spcBef>
                <a:spcPct val="50000"/>
              </a:spcBef>
            </a:pPr>
            <a:endParaRPr lang="en-US" altLang="en-US" b="1" dirty="0">
              <a:solidFill>
                <a:srgbClr val="FF9900"/>
              </a:solidFill>
            </a:endParaRPr>
          </a:p>
          <a:p>
            <a:pPr>
              <a:spcBef>
                <a:spcPct val="50000"/>
              </a:spcBef>
            </a:pPr>
            <a:endParaRPr lang="en-US" altLang="en-US" b="1" dirty="0">
              <a:solidFill>
                <a:srgbClr val="FF9900"/>
              </a:solidFill>
            </a:endParaRPr>
          </a:p>
          <a:p>
            <a:pPr>
              <a:spcBef>
                <a:spcPct val="50000"/>
              </a:spcBef>
            </a:pPr>
            <a:r>
              <a:rPr lang="en-US" altLang="en-US" b="1" dirty="0">
                <a:solidFill>
                  <a:srgbClr val="FFFF00"/>
                </a:solidFill>
              </a:rPr>
              <a:t>Bridge Events</a:t>
            </a:r>
          </a:p>
          <a:p>
            <a:pPr>
              <a:spcBef>
                <a:spcPct val="50000"/>
              </a:spcBef>
            </a:pPr>
            <a:endParaRPr lang="en-US" altLang="en-US" b="1" dirty="0">
              <a:solidFill>
                <a:srgbClr val="FFFF00"/>
              </a:solidFill>
            </a:endParaRPr>
          </a:p>
          <a:p>
            <a:pPr>
              <a:spcBef>
                <a:spcPct val="50000"/>
              </a:spcBef>
            </a:pPr>
            <a:r>
              <a:rPr lang="en-US" altLang="en-US" b="1" dirty="0">
                <a:solidFill>
                  <a:srgbClr val="008000"/>
                </a:solidFill>
              </a:rPr>
              <a:t>Nurture Groups Ministry Teams</a:t>
            </a:r>
          </a:p>
          <a:p>
            <a:pPr>
              <a:spcBef>
                <a:spcPct val="50000"/>
              </a:spcBef>
            </a:pPr>
            <a:r>
              <a:rPr lang="en-US" altLang="en-US" b="1" dirty="0">
                <a:solidFill>
                  <a:srgbClr val="00B0F0"/>
                </a:solidFill>
              </a:rPr>
              <a:t>Pastoral Care</a:t>
            </a:r>
          </a:p>
          <a:p>
            <a:pPr>
              <a:spcBef>
                <a:spcPct val="50000"/>
              </a:spcBef>
            </a:pPr>
            <a:endParaRPr lang="en-US" altLang="en-US" b="1" dirty="0"/>
          </a:p>
        </p:txBody>
      </p:sp>
      <p:sp>
        <p:nvSpPr>
          <p:cNvPr id="12305" name="Line 17">
            <a:extLst>
              <a:ext uri="{FF2B5EF4-FFF2-40B4-BE49-F238E27FC236}">
                <a16:creationId xmlns:a16="http://schemas.microsoft.com/office/drawing/2014/main" id="{41F818EE-0A9D-41E8-8104-9905E16E5625}"/>
              </a:ext>
            </a:extLst>
          </p:cNvPr>
          <p:cNvSpPr>
            <a:spLocks noChangeShapeType="1"/>
          </p:cNvSpPr>
          <p:nvPr/>
        </p:nvSpPr>
        <p:spPr bwMode="auto">
          <a:xfrm>
            <a:off x="3733800" y="2438400"/>
            <a:ext cx="1981200" cy="0"/>
          </a:xfrm>
          <a:prstGeom prst="line">
            <a:avLst/>
          </a:prstGeom>
          <a:noFill/>
          <a:ln w="2857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6" name="Line 18">
            <a:extLst>
              <a:ext uri="{FF2B5EF4-FFF2-40B4-BE49-F238E27FC236}">
                <a16:creationId xmlns:a16="http://schemas.microsoft.com/office/drawing/2014/main" id="{968C9D5D-CEDF-69B0-5433-FD64CF607A97}"/>
              </a:ext>
            </a:extLst>
          </p:cNvPr>
          <p:cNvSpPr>
            <a:spLocks noChangeShapeType="1"/>
          </p:cNvSpPr>
          <p:nvPr/>
        </p:nvSpPr>
        <p:spPr bwMode="auto">
          <a:xfrm>
            <a:off x="3505200" y="2743200"/>
            <a:ext cx="1676400"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7" name="AutoShape 19">
            <a:extLst>
              <a:ext uri="{FF2B5EF4-FFF2-40B4-BE49-F238E27FC236}">
                <a16:creationId xmlns:a16="http://schemas.microsoft.com/office/drawing/2014/main" id="{A3344D36-F287-AFB0-CBB5-0917D162ED5A}"/>
              </a:ext>
            </a:extLst>
          </p:cNvPr>
          <p:cNvSpPr>
            <a:spLocks/>
          </p:cNvSpPr>
          <p:nvPr/>
        </p:nvSpPr>
        <p:spPr bwMode="auto">
          <a:xfrm>
            <a:off x="4267200" y="3119440"/>
            <a:ext cx="45719" cy="690556"/>
          </a:xfrm>
          <a:prstGeom prst="rightBrace">
            <a:avLst>
              <a:gd name="adj1" fmla="val 75000"/>
              <a:gd name="adj2" fmla="val 50000"/>
            </a:avLst>
          </a:prstGeom>
          <a:noFill/>
          <a:ln w="2857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FF9900"/>
              </a:solidFill>
            </a:endParaRPr>
          </a:p>
        </p:txBody>
      </p:sp>
      <p:sp>
        <p:nvSpPr>
          <p:cNvPr id="12308" name="Line 20">
            <a:extLst>
              <a:ext uri="{FF2B5EF4-FFF2-40B4-BE49-F238E27FC236}">
                <a16:creationId xmlns:a16="http://schemas.microsoft.com/office/drawing/2014/main" id="{8CCE6B72-A915-B6A3-0173-FF4FE73109D3}"/>
              </a:ext>
            </a:extLst>
          </p:cNvPr>
          <p:cNvSpPr>
            <a:spLocks noChangeShapeType="1"/>
          </p:cNvSpPr>
          <p:nvPr/>
        </p:nvSpPr>
        <p:spPr bwMode="auto">
          <a:xfrm>
            <a:off x="4495800" y="3606209"/>
            <a:ext cx="457200" cy="0"/>
          </a:xfrm>
          <a:prstGeom prst="line">
            <a:avLst/>
          </a:prstGeom>
          <a:noFill/>
          <a:ln w="28575">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9" name="Line 21">
            <a:extLst>
              <a:ext uri="{FF2B5EF4-FFF2-40B4-BE49-F238E27FC236}">
                <a16:creationId xmlns:a16="http://schemas.microsoft.com/office/drawing/2014/main" id="{E9C74595-05F7-9B78-9A88-48E54301D851}"/>
              </a:ext>
            </a:extLst>
          </p:cNvPr>
          <p:cNvSpPr>
            <a:spLocks noChangeShapeType="1"/>
          </p:cNvSpPr>
          <p:nvPr/>
        </p:nvSpPr>
        <p:spPr bwMode="auto">
          <a:xfrm>
            <a:off x="3763926" y="4775791"/>
            <a:ext cx="1143000" cy="0"/>
          </a:xfrm>
          <a:prstGeom prst="line">
            <a:avLst/>
          </a:prstGeom>
          <a:noFill/>
          <a:ln w="2857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10" name="AutoShape 22">
            <a:extLst>
              <a:ext uri="{FF2B5EF4-FFF2-40B4-BE49-F238E27FC236}">
                <a16:creationId xmlns:a16="http://schemas.microsoft.com/office/drawing/2014/main" id="{954B422E-B04B-FA10-32EE-B69172EE493F}"/>
              </a:ext>
            </a:extLst>
          </p:cNvPr>
          <p:cNvSpPr>
            <a:spLocks/>
          </p:cNvSpPr>
          <p:nvPr/>
        </p:nvSpPr>
        <p:spPr bwMode="auto">
          <a:xfrm>
            <a:off x="4267198" y="5410199"/>
            <a:ext cx="45719" cy="607823"/>
          </a:xfrm>
          <a:prstGeom prst="rightBrace">
            <a:avLst>
              <a:gd name="adj1" fmla="val 58333"/>
              <a:gd name="adj2" fmla="val 50000"/>
            </a:avLst>
          </a:prstGeom>
          <a:noFill/>
          <a:ln w="2857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1" name="Line 23">
            <a:extLst>
              <a:ext uri="{FF2B5EF4-FFF2-40B4-BE49-F238E27FC236}">
                <a16:creationId xmlns:a16="http://schemas.microsoft.com/office/drawing/2014/main" id="{81E84C9A-5074-639B-968E-40DD1A80032B}"/>
              </a:ext>
            </a:extLst>
          </p:cNvPr>
          <p:cNvSpPr>
            <a:spLocks noChangeShapeType="1"/>
          </p:cNvSpPr>
          <p:nvPr/>
        </p:nvSpPr>
        <p:spPr bwMode="auto">
          <a:xfrm>
            <a:off x="4359349" y="5656521"/>
            <a:ext cx="914400" cy="0"/>
          </a:xfrm>
          <a:prstGeom prst="line">
            <a:avLst/>
          </a:prstGeom>
          <a:noFill/>
          <a:ln w="2857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12" name="Line 24">
            <a:extLst>
              <a:ext uri="{FF2B5EF4-FFF2-40B4-BE49-F238E27FC236}">
                <a16:creationId xmlns:a16="http://schemas.microsoft.com/office/drawing/2014/main" id="{BAB732B7-503F-773E-1F54-222791E118AB}"/>
              </a:ext>
            </a:extLst>
          </p:cNvPr>
          <p:cNvSpPr>
            <a:spLocks noChangeShapeType="1"/>
          </p:cNvSpPr>
          <p:nvPr/>
        </p:nvSpPr>
        <p:spPr bwMode="auto">
          <a:xfrm>
            <a:off x="3684181" y="6465332"/>
            <a:ext cx="1981200" cy="0"/>
          </a:xfrm>
          <a:prstGeom prst="line">
            <a:avLst/>
          </a:prstGeom>
          <a:noFill/>
          <a:ln w="2857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8218544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1D5BCD16-26BC-0A61-AE69-844CE95FE8CF}"/>
              </a:ext>
            </a:extLst>
          </p:cNvPr>
          <p:cNvSpPr>
            <a:spLocks noGrp="1" noChangeArrowheads="1"/>
          </p:cNvSpPr>
          <p:nvPr>
            <p:ph type="title"/>
          </p:nvPr>
        </p:nvSpPr>
        <p:spPr/>
        <p:txBody>
          <a:bodyPr/>
          <a:lstStyle/>
          <a:p>
            <a:r>
              <a:rPr lang="en-US" altLang="en-US" sz="4800" b="1" dirty="0">
                <a:solidFill>
                  <a:srgbClr val="FFFF00"/>
                </a:solidFill>
              </a:rPr>
              <a:t>Yellow Zone Amplification</a:t>
            </a:r>
          </a:p>
        </p:txBody>
      </p:sp>
      <p:sp>
        <p:nvSpPr>
          <p:cNvPr id="21507" name="Rectangle 3">
            <a:extLst>
              <a:ext uri="{FF2B5EF4-FFF2-40B4-BE49-F238E27FC236}">
                <a16:creationId xmlns:a16="http://schemas.microsoft.com/office/drawing/2014/main" id="{798D2DC5-2741-7E68-9ECB-146790E4E3C6}"/>
              </a:ext>
            </a:extLst>
          </p:cNvPr>
          <p:cNvSpPr>
            <a:spLocks noGrp="1" noChangeArrowheads="1"/>
          </p:cNvSpPr>
          <p:nvPr>
            <p:ph type="body" idx="1"/>
          </p:nvPr>
        </p:nvSpPr>
        <p:spPr/>
        <p:txBody>
          <a:bodyPr>
            <a:normAutofit/>
          </a:bodyPr>
          <a:lstStyle/>
          <a:p>
            <a:r>
              <a:rPr lang="en-US" altLang="en-US" sz="3600" b="1" dirty="0">
                <a:solidFill>
                  <a:srgbClr val="FFFF00"/>
                </a:solidFill>
              </a:rPr>
              <a:t>Middle size islands represent medium sized events such as seminars, and groups around 25 to 125  (congregations), such as adult bible study or larger adult Bible fellowship classes.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F0B0BD1C-8F9C-2B45-EF1C-A2AC9DE46854}"/>
              </a:ext>
            </a:extLst>
          </p:cNvPr>
          <p:cNvSpPr>
            <a:spLocks noGrp="1" noChangeArrowheads="1"/>
          </p:cNvSpPr>
          <p:nvPr>
            <p:ph type="title"/>
          </p:nvPr>
        </p:nvSpPr>
        <p:spPr/>
        <p:txBody>
          <a:bodyPr/>
          <a:lstStyle/>
          <a:p>
            <a:r>
              <a:rPr lang="en-US" altLang="en-US" sz="4800" b="1" dirty="0">
                <a:solidFill>
                  <a:srgbClr val="FFFF00"/>
                </a:solidFill>
              </a:rPr>
              <a:t>Yellow Zone Amplification</a:t>
            </a:r>
          </a:p>
        </p:txBody>
      </p:sp>
      <p:sp>
        <p:nvSpPr>
          <p:cNvPr id="30723" name="Rectangle 3">
            <a:extLst>
              <a:ext uri="{FF2B5EF4-FFF2-40B4-BE49-F238E27FC236}">
                <a16:creationId xmlns:a16="http://schemas.microsoft.com/office/drawing/2014/main" id="{45DE2B4E-38B6-C45B-B312-E81F5829CDF8}"/>
              </a:ext>
            </a:extLst>
          </p:cNvPr>
          <p:cNvSpPr>
            <a:spLocks noGrp="1" noChangeArrowheads="1"/>
          </p:cNvSpPr>
          <p:nvPr>
            <p:ph type="body" idx="1"/>
          </p:nvPr>
        </p:nvSpPr>
        <p:spPr/>
        <p:txBody>
          <a:bodyPr>
            <a:normAutofit/>
          </a:bodyPr>
          <a:lstStyle/>
          <a:p>
            <a:r>
              <a:rPr lang="en-US" altLang="en-US" sz="3600" b="1" dirty="0">
                <a:solidFill>
                  <a:srgbClr val="FF9300"/>
                </a:solidFill>
              </a:rPr>
              <a:t>Bridge events are those medium size events that serve as a means for attracting outsiders into the work of the church.</a:t>
            </a:r>
          </a:p>
          <a:p>
            <a:r>
              <a:rPr lang="en-US" altLang="en-US" sz="3600" b="1" dirty="0">
                <a:solidFill>
                  <a:srgbClr val="FFFF00"/>
                </a:solidFill>
              </a:rPr>
              <a:t>These groups represent anything larger than a cell, and that contains an intentional acquaintance making dimension.</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49F3E941-E13C-3FDF-F4CA-9ECA9844F463}"/>
              </a:ext>
            </a:extLst>
          </p:cNvPr>
          <p:cNvSpPr>
            <a:spLocks noGrp="1" noChangeArrowheads="1"/>
          </p:cNvSpPr>
          <p:nvPr>
            <p:ph type="title"/>
          </p:nvPr>
        </p:nvSpPr>
        <p:spPr/>
        <p:txBody>
          <a:bodyPr/>
          <a:lstStyle/>
          <a:p>
            <a:r>
              <a:rPr lang="en-US" altLang="en-US" sz="4800" b="1" dirty="0">
                <a:solidFill>
                  <a:srgbClr val="FFFF00"/>
                </a:solidFill>
              </a:rPr>
              <a:t>Yellow Zone Amplification</a:t>
            </a:r>
          </a:p>
        </p:txBody>
      </p:sp>
      <p:sp>
        <p:nvSpPr>
          <p:cNvPr id="31747" name="Rectangle 3">
            <a:extLst>
              <a:ext uri="{FF2B5EF4-FFF2-40B4-BE49-F238E27FC236}">
                <a16:creationId xmlns:a16="http://schemas.microsoft.com/office/drawing/2014/main" id="{3F37A4D9-00D4-B411-E8BB-0D2937F8B522}"/>
              </a:ext>
            </a:extLst>
          </p:cNvPr>
          <p:cNvSpPr>
            <a:spLocks noGrp="1" noChangeArrowheads="1"/>
          </p:cNvSpPr>
          <p:nvPr>
            <p:ph type="body" idx="1"/>
          </p:nvPr>
        </p:nvSpPr>
        <p:spPr>
          <a:xfrm>
            <a:off x="838200" y="1524000"/>
            <a:ext cx="9601200" cy="4953000"/>
          </a:xfrm>
        </p:spPr>
        <p:txBody>
          <a:bodyPr>
            <a:normAutofit/>
          </a:bodyPr>
          <a:lstStyle/>
          <a:p>
            <a:pPr>
              <a:lnSpc>
                <a:spcPct val="90000"/>
              </a:lnSpc>
            </a:pPr>
            <a:r>
              <a:rPr lang="en-US" altLang="en-US" sz="3600" b="1" dirty="0">
                <a:solidFill>
                  <a:srgbClr val="FF9300"/>
                </a:solidFill>
              </a:rPr>
              <a:t>Probable Examples: </a:t>
            </a:r>
            <a:r>
              <a:rPr lang="en-US" altLang="en-US" sz="3600" b="1" dirty="0">
                <a:solidFill>
                  <a:srgbClr val="FFFF00"/>
                </a:solidFill>
              </a:rPr>
              <a:t>High Visibility outreach seminars, Walk thru the Bible seminar, More than Graham Crackers seminar, program of backyard Bar-B-Que’s, golf tournaments, children’s school musical performance, Home Schooling Recreation times, scout meetings, painting classes, reunions of cell groups, large youth events etc.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026">
            <a:extLst>
              <a:ext uri="{FF2B5EF4-FFF2-40B4-BE49-F238E27FC236}">
                <a16:creationId xmlns:a16="http://schemas.microsoft.com/office/drawing/2014/main" id="{96A1E337-A707-226A-ABBA-A7F860477F7E}"/>
              </a:ext>
            </a:extLst>
          </p:cNvPr>
          <p:cNvSpPr>
            <a:spLocks noGrp="1" noChangeArrowheads="1"/>
          </p:cNvSpPr>
          <p:nvPr>
            <p:ph type="title"/>
          </p:nvPr>
        </p:nvSpPr>
        <p:spPr>
          <a:xfrm>
            <a:off x="838200" y="457200"/>
            <a:ext cx="10432312" cy="4191000"/>
          </a:xfrm>
        </p:spPr>
        <p:txBody>
          <a:bodyPr/>
          <a:lstStyle/>
          <a:p>
            <a:pPr algn="ctr"/>
            <a:r>
              <a:rPr lang="en-US" altLang="en-US" sz="4800" b="1" dirty="0">
                <a:solidFill>
                  <a:srgbClr val="FFFF00"/>
                </a:solidFill>
              </a:rPr>
              <a:t>People come to a revitalizing church for many reasons, but they stay if they find a “real” friend!</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079AC130-43E1-A410-9428-7055D9623E16}"/>
              </a:ext>
            </a:extLst>
          </p:cNvPr>
          <p:cNvSpPr>
            <a:spLocks noGrp="1" noChangeArrowheads="1"/>
          </p:cNvSpPr>
          <p:nvPr>
            <p:ph type="title"/>
          </p:nvPr>
        </p:nvSpPr>
        <p:spPr/>
        <p:txBody>
          <a:bodyPr/>
          <a:lstStyle/>
          <a:p>
            <a:r>
              <a:rPr lang="en-US" altLang="en-US" sz="4400" b="1" dirty="0">
                <a:solidFill>
                  <a:srgbClr val="00CC00"/>
                </a:solidFill>
              </a:rPr>
              <a:t>Green Zone Amplification</a:t>
            </a:r>
            <a:endParaRPr lang="en-US" altLang="en-US" b="1" dirty="0">
              <a:solidFill>
                <a:srgbClr val="FFFF00"/>
              </a:solidFill>
            </a:endParaRPr>
          </a:p>
        </p:txBody>
      </p:sp>
      <p:sp>
        <p:nvSpPr>
          <p:cNvPr id="12291" name="Rectangle 3">
            <a:extLst>
              <a:ext uri="{FF2B5EF4-FFF2-40B4-BE49-F238E27FC236}">
                <a16:creationId xmlns:a16="http://schemas.microsoft.com/office/drawing/2014/main" id="{97CCC7CF-BACE-81AE-6324-3BD1316CAB35}"/>
              </a:ext>
            </a:extLst>
          </p:cNvPr>
          <p:cNvSpPr>
            <a:spLocks noGrp="1" noChangeArrowheads="1"/>
          </p:cNvSpPr>
          <p:nvPr>
            <p:ph type="body" idx="1"/>
          </p:nvPr>
        </p:nvSpPr>
        <p:spPr/>
        <p:txBody>
          <a:bodyPr/>
          <a:lstStyle/>
          <a:p>
            <a:endParaRPr lang="en-US" altLang="en-US"/>
          </a:p>
          <a:p>
            <a:endParaRPr lang="en-US" altLang="en-US"/>
          </a:p>
        </p:txBody>
      </p:sp>
      <p:sp>
        <p:nvSpPr>
          <p:cNvPr id="12292" name="Oval 4">
            <a:extLst>
              <a:ext uri="{FF2B5EF4-FFF2-40B4-BE49-F238E27FC236}">
                <a16:creationId xmlns:a16="http://schemas.microsoft.com/office/drawing/2014/main" id="{207F4775-052C-AC51-8605-1FB127327E36}"/>
              </a:ext>
            </a:extLst>
          </p:cNvPr>
          <p:cNvSpPr>
            <a:spLocks noChangeArrowheads="1"/>
          </p:cNvSpPr>
          <p:nvPr/>
        </p:nvSpPr>
        <p:spPr bwMode="auto">
          <a:xfrm>
            <a:off x="4953000" y="1981200"/>
            <a:ext cx="4800600" cy="4648200"/>
          </a:xfrm>
          <a:prstGeom prst="ellipse">
            <a:avLst/>
          </a:prstGeom>
          <a:solidFill>
            <a:srgbClr val="33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b="1"/>
          </a:p>
        </p:txBody>
      </p:sp>
      <p:sp>
        <p:nvSpPr>
          <p:cNvPr id="12293" name="Line 5">
            <a:extLst>
              <a:ext uri="{FF2B5EF4-FFF2-40B4-BE49-F238E27FC236}">
                <a16:creationId xmlns:a16="http://schemas.microsoft.com/office/drawing/2014/main" id="{13699227-2AD5-5E7B-D18B-BB7573099E98}"/>
              </a:ext>
            </a:extLst>
          </p:cNvPr>
          <p:cNvSpPr>
            <a:spLocks noChangeShapeType="1"/>
          </p:cNvSpPr>
          <p:nvPr/>
        </p:nvSpPr>
        <p:spPr bwMode="auto">
          <a:xfrm>
            <a:off x="5715000" y="2590800"/>
            <a:ext cx="3200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4" name="Line 6">
            <a:extLst>
              <a:ext uri="{FF2B5EF4-FFF2-40B4-BE49-F238E27FC236}">
                <a16:creationId xmlns:a16="http://schemas.microsoft.com/office/drawing/2014/main" id="{1C1743B7-7F5B-CDA7-A4DF-DF2A638FDBE7}"/>
              </a:ext>
            </a:extLst>
          </p:cNvPr>
          <p:cNvSpPr>
            <a:spLocks noChangeShapeType="1"/>
          </p:cNvSpPr>
          <p:nvPr/>
        </p:nvSpPr>
        <p:spPr bwMode="auto">
          <a:xfrm>
            <a:off x="5791200" y="6019800"/>
            <a:ext cx="3200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5" name="Line 7">
            <a:extLst>
              <a:ext uri="{FF2B5EF4-FFF2-40B4-BE49-F238E27FC236}">
                <a16:creationId xmlns:a16="http://schemas.microsoft.com/office/drawing/2014/main" id="{452E7501-568D-B6AA-7122-A32C18007E11}"/>
              </a:ext>
            </a:extLst>
          </p:cNvPr>
          <p:cNvSpPr>
            <a:spLocks noChangeShapeType="1"/>
          </p:cNvSpPr>
          <p:nvPr/>
        </p:nvSpPr>
        <p:spPr bwMode="auto">
          <a:xfrm>
            <a:off x="5181600" y="3276600"/>
            <a:ext cx="4343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6" name="Line 8">
            <a:extLst>
              <a:ext uri="{FF2B5EF4-FFF2-40B4-BE49-F238E27FC236}">
                <a16:creationId xmlns:a16="http://schemas.microsoft.com/office/drawing/2014/main" id="{3FCB32B4-4540-B40B-8B98-AF15E8DF3A00}"/>
              </a:ext>
            </a:extLst>
          </p:cNvPr>
          <p:cNvSpPr>
            <a:spLocks noChangeShapeType="1"/>
          </p:cNvSpPr>
          <p:nvPr/>
        </p:nvSpPr>
        <p:spPr bwMode="auto">
          <a:xfrm>
            <a:off x="5181600" y="5257800"/>
            <a:ext cx="4343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7" name="Line 9">
            <a:extLst>
              <a:ext uri="{FF2B5EF4-FFF2-40B4-BE49-F238E27FC236}">
                <a16:creationId xmlns:a16="http://schemas.microsoft.com/office/drawing/2014/main" id="{550AEF91-9E86-F8BD-2552-E21396C7D1A0}"/>
              </a:ext>
            </a:extLst>
          </p:cNvPr>
          <p:cNvSpPr>
            <a:spLocks noChangeShapeType="1"/>
          </p:cNvSpPr>
          <p:nvPr/>
        </p:nvSpPr>
        <p:spPr bwMode="auto">
          <a:xfrm>
            <a:off x="4953000" y="4267200"/>
            <a:ext cx="4800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8" name="Text Box 10">
            <a:extLst>
              <a:ext uri="{FF2B5EF4-FFF2-40B4-BE49-F238E27FC236}">
                <a16:creationId xmlns:a16="http://schemas.microsoft.com/office/drawing/2014/main" id="{D542BA70-3ED6-3B15-CE79-99CBA6F26C9E}"/>
              </a:ext>
            </a:extLst>
          </p:cNvPr>
          <p:cNvSpPr txBox="1">
            <a:spLocks noChangeArrowheads="1"/>
          </p:cNvSpPr>
          <p:nvPr/>
        </p:nvSpPr>
        <p:spPr bwMode="auto">
          <a:xfrm>
            <a:off x="6537325" y="2022475"/>
            <a:ext cx="133107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rgbClr val="CC00CC"/>
                </a:solidFill>
              </a:rPr>
              <a:t>Purple Zone</a:t>
            </a:r>
          </a:p>
        </p:txBody>
      </p:sp>
      <p:sp>
        <p:nvSpPr>
          <p:cNvPr id="12299" name="Text Box 11">
            <a:extLst>
              <a:ext uri="{FF2B5EF4-FFF2-40B4-BE49-F238E27FC236}">
                <a16:creationId xmlns:a16="http://schemas.microsoft.com/office/drawing/2014/main" id="{A2201038-3CA5-94A5-AADB-3F3F634BE09B}"/>
              </a:ext>
            </a:extLst>
          </p:cNvPr>
          <p:cNvSpPr txBox="1">
            <a:spLocks noChangeArrowheads="1"/>
          </p:cNvSpPr>
          <p:nvPr/>
        </p:nvSpPr>
        <p:spPr bwMode="auto">
          <a:xfrm>
            <a:off x="6553200" y="2743200"/>
            <a:ext cx="2057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FF0000"/>
                </a:solidFill>
              </a:rPr>
              <a:t>Red Zone</a:t>
            </a:r>
          </a:p>
        </p:txBody>
      </p:sp>
      <p:sp>
        <p:nvSpPr>
          <p:cNvPr id="12300" name="Text Box 12">
            <a:extLst>
              <a:ext uri="{FF2B5EF4-FFF2-40B4-BE49-F238E27FC236}">
                <a16:creationId xmlns:a16="http://schemas.microsoft.com/office/drawing/2014/main" id="{4D61E000-362F-B400-25C3-81EA8DF73304}"/>
              </a:ext>
            </a:extLst>
          </p:cNvPr>
          <p:cNvSpPr txBox="1">
            <a:spLocks noChangeArrowheads="1"/>
          </p:cNvSpPr>
          <p:nvPr/>
        </p:nvSpPr>
        <p:spPr bwMode="auto">
          <a:xfrm>
            <a:off x="6629400" y="3581400"/>
            <a:ext cx="2133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FF9900"/>
                </a:solidFill>
              </a:rPr>
              <a:t>Orange Zone</a:t>
            </a:r>
          </a:p>
        </p:txBody>
      </p:sp>
      <p:sp>
        <p:nvSpPr>
          <p:cNvPr id="12301" name="Text Box 13">
            <a:extLst>
              <a:ext uri="{FF2B5EF4-FFF2-40B4-BE49-F238E27FC236}">
                <a16:creationId xmlns:a16="http://schemas.microsoft.com/office/drawing/2014/main" id="{2DF14F6D-600C-84A9-606A-525B159CE823}"/>
              </a:ext>
            </a:extLst>
          </p:cNvPr>
          <p:cNvSpPr txBox="1">
            <a:spLocks noChangeArrowheads="1"/>
          </p:cNvSpPr>
          <p:nvPr/>
        </p:nvSpPr>
        <p:spPr bwMode="auto">
          <a:xfrm>
            <a:off x="6477000" y="4572000"/>
            <a:ext cx="2057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FFFF00"/>
                </a:solidFill>
              </a:rPr>
              <a:t>Yellow Zone</a:t>
            </a:r>
          </a:p>
        </p:txBody>
      </p:sp>
      <p:sp>
        <p:nvSpPr>
          <p:cNvPr id="12302" name="Text Box 14">
            <a:extLst>
              <a:ext uri="{FF2B5EF4-FFF2-40B4-BE49-F238E27FC236}">
                <a16:creationId xmlns:a16="http://schemas.microsoft.com/office/drawing/2014/main" id="{B2B10D4A-A532-F459-DC51-3F6DF52A640B}"/>
              </a:ext>
            </a:extLst>
          </p:cNvPr>
          <p:cNvSpPr txBox="1">
            <a:spLocks noChangeArrowheads="1"/>
          </p:cNvSpPr>
          <p:nvPr/>
        </p:nvSpPr>
        <p:spPr bwMode="auto">
          <a:xfrm>
            <a:off x="6553200" y="5410200"/>
            <a:ext cx="2209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008000"/>
                </a:solidFill>
              </a:rPr>
              <a:t>Green Zone</a:t>
            </a:r>
          </a:p>
        </p:txBody>
      </p:sp>
      <p:sp>
        <p:nvSpPr>
          <p:cNvPr id="12303" name="Text Box 15">
            <a:extLst>
              <a:ext uri="{FF2B5EF4-FFF2-40B4-BE49-F238E27FC236}">
                <a16:creationId xmlns:a16="http://schemas.microsoft.com/office/drawing/2014/main" id="{A51477B1-047B-059C-2D87-AE1B56AEEDD3}"/>
              </a:ext>
            </a:extLst>
          </p:cNvPr>
          <p:cNvSpPr txBox="1">
            <a:spLocks noChangeArrowheads="1"/>
          </p:cNvSpPr>
          <p:nvPr/>
        </p:nvSpPr>
        <p:spPr bwMode="auto">
          <a:xfrm>
            <a:off x="6705600" y="6096000"/>
            <a:ext cx="1752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003399"/>
                </a:solidFill>
              </a:rPr>
              <a:t>Blue Zone</a:t>
            </a:r>
          </a:p>
        </p:txBody>
      </p:sp>
      <p:sp>
        <p:nvSpPr>
          <p:cNvPr id="12304" name="Text Box 16">
            <a:extLst>
              <a:ext uri="{FF2B5EF4-FFF2-40B4-BE49-F238E27FC236}">
                <a16:creationId xmlns:a16="http://schemas.microsoft.com/office/drawing/2014/main" id="{83187F0D-E4C6-37FD-B16B-EA688F37B93E}"/>
              </a:ext>
            </a:extLst>
          </p:cNvPr>
          <p:cNvSpPr txBox="1">
            <a:spLocks noChangeArrowheads="1"/>
          </p:cNvSpPr>
          <p:nvPr/>
        </p:nvSpPr>
        <p:spPr bwMode="auto">
          <a:xfrm>
            <a:off x="1752600" y="2201864"/>
            <a:ext cx="2819400"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solidFill>
                  <a:srgbClr val="CC00CC"/>
                </a:solidFill>
              </a:rPr>
              <a:t>Governance</a:t>
            </a:r>
          </a:p>
          <a:p>
            <a:pPr>
              <a:spcBef>
                <a:spcPct val="50000"/>
              </a:spcBef>
            </a:pPr>
            <a:r>
              <a:rPr lang="en-US" altLang="en-US" b="1" dirty="0">
                <a:solidFill>
                  <a:srgbClr val="FF0000"/>
                </a:solidFill>
              </a:rPr>
              <a:t>Celebration</a:t>
            </a:r>
          </a:p>
          <a:p>
            <a:pPr>
              <a:spcBef>
                <a:spcPct val="50000"/>
              </a:spcBef>
            </a:pPr>
            <a:r>
              <a:rPr lang="en-US" altLang="en-US" b="1" dirty="0">
                <a:solidFill>
                  <a:srgbClr val="FF9900"/>
                </a:solidFill>
              </a:rPr>
              <a:t>New Church Starts</a:t>
            </a:r>
          </a:p>
          <a:p>
            <a:pPr>
              <a:spcBef>
                <a:spcPct val="50000"/>
              </a:spcBef>
            </a:pPr>
            <a:r>
              <a:rPr lang="en-US" altLang="en-US" b="1" dirty="0">
                <a:solidFill>
                  <a:srgbClr val="FF9900"/>
                </a:solidFill>
              </a:rPr>
              <a:t>Missions</a:t>
            </a:r>
          </a:p>
          <a:p>
            <a:pPr>
              <a:spcBef>
                <a:spcPct val="50000"/>
              </a:spcBef>
            </a:pPr>
            <a:endParaRPr lang="en-US" altLang="en-US" b="1" dirty="0">
              <a:solidFill>
                <a:srgbClr val="FF9900"/>
              </a:solidFill>
            </a:endParaRPr>
          </a:p>
          <a:p>
            <a:pPr>
              <a:spcBef>
                <a:spcPct val="50000"/>
              </a:spcBef>
            </a:pPr>
            <a:endParaRPr lang="en-US" altLang="en-US" b="1" dirty="0">
              <a:solidFill>
                <a:srgbClr val="FF9900"/>
              </a:solidFill>
            </a:endParaRPr>
          </a:p>
          <a:p>
            <a:pPr>
              <a:spcBef>
                <a:spcPct val="50000"/>
              </a:spcBef>
            </a:pPr>
            <a:r>
              <a:rPr lang="en-US" altLang="en-US" b="1" dirty="0">
                <a:solidFill>
                  <a:srgbClr val="FFFF00"/>
                </a:solidFill>
              </a:rPr>
              <a:t>Bridge Events</a:t>
            </a:r>
          </a:p>
          <a:p>
            <a:pPr>
              <a:spcBef>
                <a:spcPct val="50000"/>
              </a:spcBef>
            </a:pPr>
            <a:endParaRPr lang="en-US" altLang="en-US" b="1" dirty="0">
              <a:solidFill>
                <a:srgbClr val="FFFF00"/>
              </a:solidFill>
            </a:endParaRPr>
          </a:p>
          <a:p>
            <a:pPr>
              <a:spcBef>
                <a:spcPct val="50000"/>
              </a:spcBef>
            </a:pPr>
            <a:r>
              <a:rPr lang="en-US" altLang="en-US" b="1" dirty="0">
                <a:solidFill>
                  <a:srgbClr val="008000"/>
                </a:solidFill>
              </a:rPr>
              <a:t>Nurture Groups Ministry Teams</a:t>
            </a:r>
          </a:p>
          <a:p>
            <a:pPr>
              <a:spcBef>
                <a:spcPct val="50000"/>
              </a:spcBef>
            </a:pPr>
            <a:r>
              <a:rPr lang="en-US" altLang="en-US" b="1" dirty="0">
                <a:solidFill>
                  <a:srgbClr val="00B0F0"/>
                </a:solidFill>
              </a:rPr>
              <a:t>Pastoral Care</a:t>
            </a:r>
          </a:p>
          <a:p>
            <a:pPr>
              <a:spcBef>
                <a:spcPct val="50000"/>
              </a:spcBef>
            </a:pPr>
            <a:endParaRPr lang="en-US" altLang="en-US" b="1" dirty="0"/>
          </a:p>
        </p:txBody>
      </p:sp>
      <p:sp>
        <p:nvSpPr>
          <p:cNvPr id="12305" name="Line 17">
            <a:extLst>
              <a:ext uri="{FF2B5EF4-FFF2-40B4-BE49-F238E27FC236}">
                <a16:creationId xmlns:a16="http://schemas.microsoft.com/office/drawing/2014/main" id="{41F818EE-0A9D-41E8-8104-9905E16E5625}"/>
              </a:ext>
            </a:extLst>
          </p:cNvPr>
          <p:cNvSpPr>
            <a:spLocks noChangeShapeType="1"/>
          </p:cNvSpPr>
          <p:nvPr/>
        </p:nvSpPr>
        <p:spPr bwMode="auto">
          <a:xfrm>
            <a:off x="3733800" y="2438400"/>
            <a:ext cx="1981200" cy="0"/>
          </a:xfrm>
          <a:prstGeom prst="line">
            <a:avLst/>
          </a:prstGeom>
          <a:noFill/>
          <a:ln w="2857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6" name="Line 18">
            <a:extLst>
              <a:ext uri="{FF2B5EF4-FFF2-40B4-BE49-F238E27FC236}">
                <a16:creationId xmlns:a16="http://schemas.microsoft.com/office/drawing/2014/main" id="{968C9D5D-CEDF-69B0-5433-FD64CF607A97}"/>
              </a:ext>
            </a:extLst>
          </p:cNvPr>
          <p:cNvSpPr>
            <a:spLocks noChangeShapeType="1"/>
          </p:cNvSpPr>
          <p:nvPr/>
        </p:nvSpPr>
        <p:spPr bwMode="auto">
          <a:xfrm>
            <a:off x="3505200" y="2743200"/>
            <a:ext cx="1676400"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7" name="AutoShape 19">
            <a:extLst>
              <a:ext uri="{FF2B5EF4-FFF2-40B4-BE49-F238E27FC236}">
                <a16:creationId xmlns:a16="http://schemas.microsoft.com/office/drawing/2014/main" id="{A3344D36-F287-AFB0-CBB5-0917D162ED5A}"/>
              </a:ext>
            </a:extLst>
          </p:cNvPr>
          <p:cNvSpPr>
            <a:spLocks/>
          </p:cNvSpPr>
          <p:nvPr/>
        </p:nvSpPr>
        <p:spPr bwMode="auto">
          <a:xfrm>
            <a:off x="4267200" y="3119440"/>
            <a:ext cx="45719" cy="690556"/>
          </a:xfrm>
          <a:prstGeom prst="rightBrace">
            <a:avLst>
              <a:gd name="adj1" fmla="val 75000"/>
              <a:gd name="adj2" fmla="val 50000"/>
            </a:avLst>
          </a:prstGeom>
          <a:noFill/>
          <a:ln w="2857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FF9900"/>
              </a:solidFill>
            </a:endParaRPr>
          </a:p>
        </p:txBody>
      </p:sp>
      <p:sp>
        <p:nvSpPr>
          <p:cNvPr id="12308" name="Line 20">
            <a:extLst>
              <a:ext uri="{FF2B5EF4-FFF2-40B4-BE49-F238E27FC236}">
                <a16:creationId xmlns:a16="http://schemas.microsoft.com/office/drawing/2014/main" id="{8CCE6B72-A915-B6A3-0173-FF4FE73109D3}"/>
              </a:ext>
            </a:extLst>
          </p:cNvPr>
          <p:cNvSpPr>
            <a:spLocks noChangeShapeType="1"/>
          </p:cNvSpPr>
          <p:nvPr/>
        </p:nvSpPr>
        <p:spPr bwMode="auto">
          <a:xfrm>
            <a:off x="4495800" y="3606209"/>
            <a:ext cx="457200" cy="0"/>
          </a:xfrm>
          <a:prstGeom prst="line">
            <a:avLst/>
          </a:prstGeom>
          <a:noFill/>
          <a:ln w="28575">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9" name="Line 21">
            <a:extLst>
              <a:ext uri="{FF2B5EF4-FFF2-40B4-BE49-F238E27FC236}">
                <a16:creationId xmlns:a16="http://schemas.microsoft.com/office/drawing/2014/main" id="{E9C74595-05F7-9B78-9A88-48E54301D851}"/>
              </a:ext>
            </a:extLst>
          </p:cNvPr>
          <p:cNvSpPr>
            <a:spLocks noChangeShapeType="1"/>
          </p:cNvSpPr>
          <p:nvPr/>
        </p:nvSpPr>
        <p:spPr bwMode="auto">
          <a:xfrm>
            <a:off x="3763926" y="4775791"/>
            <a:ext cx="1143000" cy="0"/>
          </a:xfrm>
          <a:prstGeom prst="line">
            <a:avLst/>
          </a:prstGeom>
          <a:noFill/>
          <a:ln w="2857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10" name="AutoShape 22">
            <a:extLst>
              <a:ext uri="{FF2B5EF4-FFF2-40B4-BE49-F238E27FC236}">
                <a16:creationId xmlns:a16="http://schemas.microsoft.com/office/drawing/2014/main" id="{954B422E-B04B-FA10-32EE-B69172EE493F}"/>
              </a:ext>
            </a:extLst>
          </p:cNvPr>
          <p:cNvSpPr>
            <a:spLocks/>
          </p:cNvSpPr>
          <p:nvPr/>
        </p:nvSpPr>
        <p:spPr bwMode="auto">
          <a:xfrm>
            <a:off x="4267198" y="5410199"/>
            <a:ext cx="45719" cy="607823"/>
          </a:xfrm>
          <a:prstGeom prst="rightBrace">
            <a:avLst>
              <a:gd name="adj1" fmla="val 58333"/>
              <a:gd name="adj2" fmla="val 50000"/>
            </a:avLst>
          </a:prstGeom>
          <a:noFill/>
          <a:ln w="2857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1" name="Line 23">
            <a:extLst>
              <a:ext uri="{FF2B5EF4-FFF2-40B4-BE49-F238E27FC236}">
                <a16:creationId xmlns:a16="http://schemas.microsoft.com/office/drawing/2014/main" id="{81E84C9A-5074-639B-968E-40DD1A80032B}"/>
              </a:ext>
            </a:extLst>
          </p:cNvPr>
          <p:cNvSpPr>
            <a:spLocks noChangeShapeType="1"/>
          </p:cNvSpPr>
          <p:nvPr/>
        </p:nvSpPr>
        <p:spPr bwMode="auto">
          <a:xfrm>
            <a:off x="4359349" y="5656521"/>
            <a:ext cx="914400" cy="0"/>
          </a:xfrm>
          <a:prstGeom prst="line">
            <a:avLst/>
          </a:prstGeom>
          <a:noFill/>
          <a:ln w="2857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12" name="Line 24">
            <a:extLst>
              <a:ext uri="{FF2B5EF4-FFF2-40B4-BE49-F238E27FC236}">
                <a16:creationId xmlns:a16="http://schemas.microsoft.com/office/drawing/2014/main" id="{BAB732B7-503F-773E-1F54-222791E118AB}"/>
              </a:ext>
            </a:extLst>
          </p:cNvPr>
          <p:cNvSpPr>
            <a:spLocks noChangeShapeType="1"/>
          </p:cNvSpPr>
          <p:nvPr/>
        </p:nvSpPr>
        <p:spPr bwMode="auto">
          <a:xfrm>
            <a:off x="3684181" y="6465332"/>
            <a:ext cx="1981200" cy="0"/>
          </a:xfrm>
          <a:prstGeom prst="line">
            <a:avLst/>
          </a:prstGeom>
          <a:noFill/>
          <a:ln w="2857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49088709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1026">
            <a:extLst>
              <a:ext uri="{FF2B5EF4-FFF2-40B4-BE49-F238E27FC236}">
                <a16:creationId xmlns:a16="http://schemas.microsoft.com/office/drawing/2014/main" id="{5F44B175-7B67-A3CF-2D3D-FA41201D4B33}"/>
              </a:ext>
            </a:extLst>
          </p:cNvPr>
          <p:cNvSpPr>
            <a:spLocks noGrp="1" noChangeArrowheads="1"/>
          </p:cNvSpPr>
          <p:nvPr>
            <p:ph type="title"/>
          </p:nvPr>
        </p:nvSpPr>
        <p:spPr>
          <a:xfrm>
            <a:off x="2514600" y="152400"/>
            <a:ext cx="7924800" cy="1066800"/>
          </a:xfrm>
        </p:spPr>
        <p:txBody>
          <a:bodyPr/>
          <a:lstStyle/>
          <a:p>
            <a:r>
              <a:rPr lang="en-US" altLang="en-US" b="1" dirty="0">
                <a:solidFill>
                  <a:srgbClr val="008000"/>
                </a:solidFill>
              </a:rPr>
              <a:t>Our Leadership…</a:t>
            </a:r>
          </a:p>
        </p:txBody>
      </p:sp>
      <p:sp>
        <p:nvSpPr>
          <p:cNvPr id="38915" name="Rectangle 1027">
            <a:extLst>
              <a:ext uri="{FF2B5EF4-FFF2-40B4-BE49-F238E27FC236}">
                <a16:creationId xmlns:a16="http://schemas.microsoft.com/office/drawing/2014/main" id="{B7D64E07-5B1D-DB51-1D8A-5564105E5317}"/>
              </a:ext>
            </a:extLst>
          </p:cNvPr>
          <p:cNvSpPr>
            <a:spLocks noGrp="1" noChangeArrowheads="1"/>
          </p:cNvSpPr>
          <p:nvPr>
            <p:ph type="body" idx="1"/>
          </p:nvPr>
        </p:nvSpPr>
        <p:spPr>
          <a:xfrm>
            <a:off x="2895600" y="1524000"/>
            <a:ext cx="7772400" cy="4876800"/>
          </a:xfrm>
        </p:spPr>
        <p:txBody>
          <a:bodyPr/>
          <a:lstStyle/>
          <a:p>
            <a:pPr>
              <a:lnSpc>
                <a:spcPct val="90000"/>
              </a:lnSpc>
            </a:pPr>
            <a:r>
              <a:rPr lang="en-US" altLang="en-US" b="1" dirty="0">
                <a:solidFill>
                  <a:srgbClr val="008000"/>
                </a:solidFill>
              </a:rPr>
              <a:t>Meet Monthly!</a:t>
            </a:r>
          </a:p>
          <a:p>
            <a:pPr lvl="1">
              <a:lnSpc>
                <a:spcPct val="90000"/>
              </a:lnSpc>
            </a:pPr>
            <a:r>
              <a:rPr lang="en-US" altLang="en-US" b="1" dirty="0">
                <a:solidFill>
                  <a:schemeClr val="bg1"/>
                </a:solidFill>
              </a:rPr>
              <a:t>V</a:t>
            </a:r>
            <a:r>
              <a:rPr lang="en-US" altLang="en-US" b="1" dirty="0"/>
              <a:t> – </a:t>
            </a:r>
            <a:r>
              <a:rPr lang="en-US" altLang="en-US" b="1" dirty="0">
                <a:solidFill>
                  <a:srgbClr val="00CC00"/>
                </a:solidFill>
              </a:rPr>
              <a:t>Vision (Pastor Shares Vision 30 Min.)</a:t>
            </a:r>
          </a:p>
          <a:p>
            <a:pPr lvl="1">
              <a:lnSpc>
                <a:spcPct val="90000"/>
              </a:lnSpc>
            </a:pPr>
            <a:r>
              <a:rPr lang="en-US" altLang="en-US" b="1" dirty="0">
                <a:solidFill>
                  <a:schemeClr val="bg1"/>
                </a:solidFill>
              </a:rPr>
              <a:t>H</a:t>
            </a:r>
            <a:r>
              <a:rPr lang="en-US" altLang="en-US" b="1" dirty="0"/>
              <a:t> – </a:t>
            </a:r>
            <a:r>
              <a:rPr lang="en-US" altLang="en-US" b="1" dirty="0">
                <a:solidFill>
                  <a:srgbClr val="00CC00"/>
                </a:solidFill>
              </a:rPr>
              <a:t>Huddle (Leaders meet to teams)</a:t>
            </a:r>
          </a:p>
          <a:p>
            <a:pPr lvl="2">
              <a:lnSpc>
                <a:spcPct val="90000"/>
              </a:lnSpc>
            </a:pPr>
            <a:r>
              <a:rPr lang="en-US" altLang="en-US" b="1" dirty="0">
                <a:solidFill>
                  <a:srgbClr val="00CC00"/>
                </a:solidFill>
              </a:rPr>
              <a:t>Plan</a:t>
            </a:r>
          </a:p>
          <a:p>
            <a:pPr lvl="2">
              <a:lnSpc>
                <a:spcPct val="90000"/>
              </a:lnSpc>
            </a:pPr>
            <a:r>
              <a:rPr lang="en-US" altLang="en-US" b="1" dirty="0">
                <a:solidFill>
                  <a:srgbClr val="00CC00"/>
                </a:solidFill>
              </a:rPr>
              <a:t>Pray</a:t>
            </a:r>
          </a:p>
          <a:p>
            <a:pPr lvl="2">
              <a:lnSpc>
                <a:spcPct val="90000"/>
              </a:lnSpc>
            </a:pPr>
            <a:r>
              <a:rPr lang="en-US" altLang="en-US" b="1" dirty="0">
                <a:solidFill>
                  <a:srgbClr val="00CC00"/>
                </a:solidFill>
              </a:rPr>
              <a:t>Prepare</a:t>
            </a:r>
          </a:p>
          <a:p>
            <a:pPr lvl="1">
              <a:lnSpc>
                <a:spcPct val="90000"/>
              </a:lnSpc>
            </a:pPr>
            <a:r>
              <a:rPr lang="en-US" altLang="en-US" b="1" dirty="0">
                <a:solidFill>
                  <a:schemeClr val="bg1"/>
                </a:solidFill>
              </a:rPr>
              <a:t>S</a:t>
            </a:r>
            <a:r>
              <a:rPr lang="en-US" altLang="en-US" b="1" dirty="0"/>
              <a:t> – </a:t>
            </a:r>
            <a:r>
              <a:rPr lang="en-US" altLang="en-US" b="1" dirty="0">
                <a:solidFill>
                  <a:srgbClr val="00CC00"/>
                </a:solidFill>
              </a:rPr>
              <a:t>Skill Training (Build the Team)</a:t>
            </a:r>
          </a:p>
          <a:p>
            <a:pPr lvl="1">
              <a:lnSpc>
                <a:spcPct val="90000"/>
              </a:lnSpc>
              <a:buFontTx/>
              <a:buNone/>
            </a:pPr>
            <a:r>
              <a:rPr lang="en-US" altLang="en-US" b="1" dirty="0">
                <a:solidFill>
                  <a:srgbClr val="008000"/>
                </a:solidFill>
              </a:rPr>
              <a:t>A church’s success, over the long run, will be determined by its skill in organizing VHS activities.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89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Oval 2">
            <a:extLst>
              <a:ext uri="{FF2B5EF4-FFF2-40B4-BE49-F238E27FC236}">
                <a16:creationId xmlns:a16="http://schemas.microsoft.com/office/drawing/2014/main" id="{B4D93CEF-78F4-D78C-69C9-6EDBE8EF5FDE}"/>
              </a:ext>
            </a:extLst>
          </p:cNvPr>
          <p:cNvSpPr>
            <a:spLocks noChangeArrowheads="1"/>
          </p:cNvSpPr>
          <p:nvPr/>
        </p:nvSpPr>
        <p:spPr bwMode="auto">
          <a:xfrm>
            <a:off x="3200400" y="685800"/>
            <a:ext cx="6248400" cy="5257800"/>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a:p>
        </p:txBody>
      </p:sp>
      <p:sp>
        <p:nvSpPr>
          <p:cNvPr id="39939" name="Oval 3">
            <a:extLst>
              <a:ext uri="{FF2B5EF4-FFF2-40B4-BE49-F238E27FC236}">
                <a16:creationId xmlns:a16="http://schemas.microsoft.com/office/drawing/2014/main" id="{7EF3B60F-DA0B-6047-3086-F3053625E96D}"/>
              </a:ext>
            </a:extLst>
          </p:cNvPr>
          <p:cNvSpPr>
            <a:spLocks noChangeArrowheads="1"/>
          </p:cNvSpPr>
          <p:nvPr/>
        </p:nvSpPr>
        <p:spPr bwMode="auto">
          <a:xfrm>
            <a:off x="5638800" y="381000"/>
            <a:ext cx="1371600" cy="1219200"/>
          </a:xfrm>
          <a:prstGeom prst="ellipse">
            <a:avLst/>
          </a:prstGeom>
          <a:solidFill>
            <a:srgbClr val="B2B2B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dirty="0">
                <a:solidFill>
                  <a:srgbClr val="FFFF00"/>
                </a:solidFill>
              </a:rPr>
              <a:t>STATEMENT</a:t>
            </a:r>
          </a:p>
          <a:p>
            <a:pPr algn="ctr" eaLnBrk="1" hangingPunct="1"/>
            <a:r>
              <a:rPr lang="en-US" altLang="en-US" dirty="0">
                <a:solidFill>
                  <a:srgbClr val="FFFF00"/>
                </a:solidFill>
              </a:rPr>
              <a:t>(Purpose)</a:t>
            </a:r>
          </a:p>
        </p:txBody>
      </p:sp>
      <p:sp>
        <p:nvSpPr>
          <p:cNvPr id="39940" name="Oval 4">
            <a:extLst>
              <a:ext uri="{FF2B5EF4-FFF2-40B4-BE49-F238E27FC236}">
                <a16:creationId xmlns:a16="http://schemas.microsoft.com/office/drawing/2014/main" id="{5BB8E731-9AC5-A12E-ACDA-045C967699A4}"/>
              </a:ext>
            </a:extLst>
          </p:cNvPr>
          <p:cNvSpPr>
            <a:spLocks noChangeArrowheads="1"/>
          </p:cNvSpPr>
          <p:nvPr/>
        </p:nvSpPr>
        <p:spPr bwMode="auto">
          <a:xfrm>
            <a:off x="8001000" y="1219200"/>
            <a:ext cx="1371600" cy="1219200"/>
          </a:xfrm>
          <a:prstGeom prst="ellipse">
            <a:avLst/>
          </a:prstGeom>
          <a:solidFill>
            <a:srgbClr val="B2B2B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dirty="0">
                <a:solidFill>
                  <a:srgbClr val="FFFF00"/>
                </a:solidFill>
              </a:rPr>
              <a:t>SHARED</a:t>
            </a:r>
          </a:p>
          <a:p>
            <a:pPr algn="ctr" eaLnBrk="1" hangingPunct="1"/>
            <a:r>
              <a:rPr lang="en-US" altLang="en-US" dirty="0">
                <a:solidFill>
                  <a:srgbClr val="FFFF00"/>
                </a:solidFill>
              </a:rPr>
              <a:t>(Vision, Values</a:t>
            </a:r>
            <a:r>
              <a:rPr lang="en-US" altLang="en-US" dirty="0"/>
              <a:t>)</a:t>
            </a:r>
          </a:p>
        </p:txBody>
      </p:sp>
      <p:sp>
        <p:nvSpPr>
          <p:cNvPr id="39941" name="Oval 5">
            <a:extLst>
              <a:ext uri="{FF2B5EF4-FFF2-40B4-BE49-F238E27FC236}">
                <a16:creationId xmlns:a16="http://schemas.microsoft.com/office/drawing/2014/main" id="{C388CFCD-4D70-C5D9-1A59-5DA0A8A743F1}"/>
              </a:ext>
            </a:extLst>
          </p:cNvPr>
          <p:cNvSpPr>
            <a:spLocks noChangeArrowheads="1"/>
          </p:cNvSpPr>
          <p:nvPr/>
        </p:nvSpPr>
        <p:spPr bwMode="auto">
          <a:xfrm>
            <a:off x="8382000" y="3657600"/>
            <a:ext cx="1371600" cy="1219200"/>
          </a:xfrm>
          <a:prstGeom prst="ellipse">
            <a:avLst/>
          </a:prstGeom>
          <a:solidFill>
            <a:srgbClr val="B2B2B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dirty="0">
                <a:solidFill>
                  <a:srgbClr val="FFFF00"/>
                </a:solidFill>
              </a:rPr>
              <a:t>SEGMENTS</a:t>
            </a:r>
          </a:p>
          <a:p>
            <a:pPr algn="ctr" eaLnBrk="1" hangingPunct="1"/>
            <a:r>
              <a:rPr lang="en-US" altLang="en-US" dirty="0">
                <a:solidFill>
                  <a:srgbClr val="FFFF00"/>
                </a:solidFill>
              </a:rPr>
              <a:t>(Psycho-graphics</a:t>
            </a:r>
          </a:p>
          <a:p>
            <a:pPr algn="ctr" eaLnBrk="1" hangingPunct="1"/>
            <a:r>
              <a:rPr lang="en-US" altLang="en-US" dirty="0">
                <a:solidFill>
                  <a:srgbClr val="FFFF00"/>
                </a:solidFill>
              </a:rPr>
              <a:t>Demographics)</a:t>
            </a:r>
          </a:p>
        </p:txBody>
      </p:sp>
      <p:sp>
        <p:nvSpPr>
          <p:cNvPr id="39942" name="Oval 6">
            <a:extLst>
              <a:ext uri="{FF2B5EF4-FFF2-40B4-BE49-F238E27FC236}">
                <a16:creationId xmlns:a16="http://schemas.microsoft.com/office/drawing/2014/main" id="{9142A69E-C6F2-B391-D7C2-1D0B42BE9B79}"/>
              </a:ext>
            </a:extLst>
          </p:cNvPr>
          <p:cNvSpPr>
            <a:spLocks noChangeArrowheads="1"/>
          </p:cNvSpPr>
          <p:nvPr/>
        </p:nvSpPr>
        <p:spPr bwMode="auto">
          <a:xfrm>
            <a:off x="6781800" y="4953000"/>
            <a:ext cx="1371600" cy="1219200"/>
          </a:xfrm>
          <a:prstGeom prst="ellipse">
            <a:avLst/>
          </a:prstGeom>
          <a:solidFill>
            <a:srgbClr val="B2B2B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dirty="0">
                <a:solidFill>
                  <a:srgbClr val="FFFF00"/>
                </a:solidFill>
              </a:rPr>
              <a:t>STRATEGY</a:t>
            </a:r>
          </a:p>
          <a:p>
            <a:pPr algn="ctr" eaLnBrk="1" hangingPunct="1"/>
            <a:r>
              <a:rPr lang="en-US" altLang="en-US" dirty="0">
                <a:solidFill>
                  <a:srgbClr val="FFFF00"/>
                </a:solidFill>
              </a:rPr>
              <a:t>(How to do)</a:t>
            </a:r>
          </a:p>
        </p:txBody>
      </p:sp>
      <p:sp>
        <p:nvSpPr>
          <p:cNvPr id="39943" name="Oval 7">
            <a:extLst>
              <a:ext uri="{FF2B5EF4-FFF2-40B4-BE49-F238E27FC236}">
                <a16:creationId xmlns:a16="http://schemas.microsoft.com/office/drawing/2014/main" id="{3E71CD6D-9138-0E95-49B4-4CA864F4FC4E}"/>
              </a:ext>
            </a:extLst>
          </p:cNvPr>
          <p:cNvSpPr>
            <a:spLocks noChangeArrowheads="1"/>
          </p:cNvSpPr>
          <p:nvPr/>
        </p:nvSpPr>
        <p:spPr bwMode="auto">
          <a:xfrm>
            <a:off x="4343400" y="4800600"/>
            <a:ext cx="1371600" cy="1219200"/>
          </a:xfrm>
          <a:prstGeom prst="ellipse">
            <a:avLst/>
          </a:prstGeom>
          <a:solidFill>
            <a:srgbClr val="B2B2B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dirty="0">
                <a:solidFill>
                  <a:srgbClr val="FFFF00"/>
                </a:solidFill>
              </a:rPr>
              <a:t>STAFF</a:t>
            </a:r>
          </a:p>
          <a:p>
            <a:pPr algn="ctr" eaLnBrk="1" hangingPunct="1"/>
            <a:r>
              <a:rPr lang="en-US" altLang="en-US" dirty="0">
                <a:solidFill>
                  <a:srgbClr val="FFFF00"/>
                </a:solidFill>
              </a:rPr>
              <a:t>(Who will do)</a:t>
            </a:r>
          </a:p>
        </p:txBody>
      </p:sp>
      <p:sp>
        <p:nvSpPr>
          <p:cNvPr id="39944" name="Oval 8">
            <a:extLst>
              <a:ext uri="{FF2B5EF4-FFF2-40B4-BE49-F238E27FC236}">
                <a16:creationId xmlns:a16="http://schemas.microsoft.com/office/drawing/2014/main" id="{3D7D852D-EACE-211C-405B-0342B24E0345}"/>
              </a:ext>
            </a:extLst>
          </p:cNvPr>
          <p:cNvSpPr>
            <a:spLocks noChangeArrowheads="1"/>
          </p:cNvSpPr>
          <p:nvPr/>
        </p:nvSpPr>
        <p:spPr bwMode="auto">
          <a:xfrm>
            <a:off x="2667000" y="3505200"/>
            <a:ext cx="1371600" cy="1219200"/>
          </a:xfrm>
          <a:prstGeom prst="ellipse">
            <a:avLst/>
          </a:prstGeom>
          <a:solidFill>
            <a:srgbClr val="B2B2B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dirty="0">
                <a:solidFill>
                  <a:srgbClr val="FFFF00"/>
                </a:solidFill>
              </a:rPr>
              <a:t>SERVICES</a:t>
            </a:r>
          </a:p>
          <a:p>
            <a:pPr algn="ctr" eaLnBrk="1" hangingPunct="1"/>
            <a:r>
              <a:rPr lang="en-US" altLang="en-US" dirty="0">
                <a:solidFill>
                  <a:srgbClr val="FFFF00"/>
                </a:solidFill>
              </a:rPr>
              <a:t>(What can we do)</a:t>
            </a:r>
          </a:p>
        </p:txBody>
      </p:sp>
      <p:sp>
        <p:nvSpPr>
          <p:cNvPr id="39945" name="Oval 9">
            <a:extLst>
              <a:ext uri="{FF2B5EF4-FFF2-40B4-BE49-F238E27FC236}">
                <a16:creationId xmlns:a16="http://schemas.microsoft.com/office/drawing/2014/main" id="{FBBF1197-9717-18B5-BEFA-C451A08F7932}"/>
              </a:ext>
            </a:extLst>
          </p:cNvPr>
          <p:cNvSpPr>
            <a:spLocks noChangeArrowheads="1"/>
          </p:cNvSpPr>
          <p:nvPr/>
        </p:nvSpPr>
        <p:spPr bwMode="auto">
          <a:xfrm>
            <a:off x="3276600" y="1143000"/>
            <a:ext cx="1371600" cy="1219200"/>
          </a:xfrm>
          <a:prstGeom prst="ellipse">
            <a:avLst/>
          </a:prstGeom>
          <a:solidFill>
            <a:srgbClr val="B2B2B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dirty="0">
                <a:solidFill>
                  <a:srgbClr val="FFFF00"/>
                </a:solidFill>
              </a:rPr>
              <a:t>STRUCTURE</a:t>
            </a:r>
          </a:p>
          <a:p>
            <a:pPr algn="ctr" eaLnBrk="1" hangingPunct="1"/>
            <a:r>
              <a:rPr lang="en-US" altLang="en-US" dirty="0">
                <a:solidFill>
                  <a:srgbClr val="FFFF00"/>
                </a:solidFill>
              </a:rPr>
              <a:t>Deacons, Elders</a:t>
            </a:r>
          </a:p>
          <a:p>
            <a:pPr algn="ctr" eaLnBrk="1" hangingPunct="1"/>
            <a:r>
              <a:rPr lang="en-US" altLang="en-US" dirty="0">
                <a:solidFill>
                  <a:srgbClr val="FFFF00"/>
                </a:solidFill>
              </a:rPr>
              <a:t>Lay-Pastors</a:t>
            </a:r>
          </a:p>
        </p:txBody>
      </p:sp>
      <p:sp>
        <p:nvSpPr>
          <p:cNvPr id="39946" name="Line 10">
            <a:extLst>
              <a:ext uri="{FF2B5EF4-FFF2-40B4-BE49-F238E27FC236}">
                <a16:creationId xmlns:a16="http://schemas.microsoft.com/office/drawing/2014/main" id="{5231A742-4A1A-6E24-2C49-1DAB57E11A22}"/>
              </a:ext>
            </a:extLst>
          </p:cNvPr>
          <p:cNvSpPr>
            <a:spLocks noChangeShapeType="1"/>
          </p:cNvSpPr>
          <p:nvPr/>
        </p:nvSpPr>
        <p:spPr bwMode="auto">
          <a:xfrm>
            <a:off x="7086600" y="1295400"/>
            <a:ext cx="7620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947" name="Oval 11">
            <a:extLst>
              <a:ext uri="{FF2B5EF4-FFF2-40B4-BE49-F238E27FC236}">
                <a16:creationId xmlns:a16="http://schemas.microsoft.com/office/drawing/2014/main" id="{D745ECD7-4C69-C9F7-7B02-7464C7A00207}"/>
              </a:ext>
            </a:extLst>
          </p:cNvPr>
          <p:cNvSpPr>
            <a:spLocks noChangeArrowheads="1"/>
          </p:cNvSpPr>
          <p:nvPr/>
        </p:nvSpPr>
        <p:spPr bwMode="auto">
          <a:xfrm>
            <a:off x="5181601" y="2133601"/>
            <a:ext cx="2143125" cy="2225675"/>
          </a:xfrm>
          <a:prstGeom prst="ellipse">
            <a:avLst/>
          </a:prstGeom>
          <a:solidFill>
            <a:srgbClr val="B2B2B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dirty="0">
                <a:solidFill>
                  <a:srgbClr val="FFFF00"/>
                </a:solidFill>
              </a:rPr>
              <a:t>PRAYER</a:t>
            </a:r>
          </a:p>
          <a:p>
            <a:pPr algn="ctr" eaLnBrk="1" hangingPunct="1"/>
            <a:r>
              <a:rPr lang="en-US" altLang="en-US" dirty="0">
                <a:solidFill>
                  <a:srgbClr val="FFFF00"/>
                </a:solidFill>
              </a:rPr>
              <a:t>SPIRIT</a:t>
            </a:r>
          </a:p>
          <a:p>
            <a:pPr algn="ctr" eaLnBrk="1" hangingPunct="1"/>
            <a:r>
              <a:rPr lang="en-US" altLang="en-US" dirty="0">
                <a:solidFill>
                  <a:srgbClr val="FFFF00"/>
                </a:solidFill>
              </a:rPr>
              <a:t>(Context)</a:t>
            </a:r>
          </a:p>
        </p:txBody>
      </p:sp>
      <p:sp>
        <p:nvSpPr>
          <p:cNvPr id="39948" name="Line 12">
            <a:extLst>
              <a:ext uri="{FF2B5EF4-FFF2-40B4-BE49-F238E27FC236}">
                <a16:creationId xmlns:a16="http://schemas.microsoft.com/office/drawing/2014/main" id="{72D78DDC-A1EF-071C-FB93-9AB70916936E}"/>
              </a:ext>
            </a:extLst>
          </p:cNvPr>
          <p:cNvSpPr>
            <a:spLocks noChangeShapeType="1"/>
          </p:cNvSpPr>
          <p:nvPr/>
        </p:nvSpPr>
        <p:spPr bwMode="auto">
          <a:xfrm>
            <a:off x="8839200" y="2667000"/>
            <a:ext cx="762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949" name="Line 13">
            <a:extLst>
              <a:ext uri="{FF2B5EF4-FFF2-40B4-BE49-F238E27FC236}">
                <a16:creationId xmlns:a16="http://schemas.microsoft.com/office/drawing/2014/main" id="{0190EACE-BCE9-E094-B8C7-D80F4CD6191B}"/>
              </a:ext>
            </a:extLst>
          </p:cNvPr>
          <p:cNvSpPr>
            <a:spLocks noChangeShapeType="1"/>
          </p:cNvSpPr>
          <p:nvPr/>
        </p:nvSpPr>
        <p:spPr bwMode="auto">
          <a:xfrm flipH="1">
            <a:off x="8153400" y="4800600"/>
            <a:ext cx="3048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950" name="Line 14">
            <a:extLst>
              <a:ext uri="{FF2B5EF4-FFF2-40B4-BE49-F238E27FC236}">
                <a16:creationId xmlns:a16="http://schemas.microsoft.com/office/drawing/2014/main" id="{2F6A29B5-6901-73D5-937B-937A18E11BAE}"/>
              </a:ext>
            </a:extLst>
          </p:cNvPr>
          <p:cNvSpPr>
            <a:spLocks noChangeShapeType="1"/>
          </p:cNvSpPr>
          <p:nvPr/>
        </p:nvSpPr>
        <p:spPr bwMode="auto">
          <a:xfrm flipH="1">
            <a:off x="5867400" y="5638800"/>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951" name="Line 15">
            <a:extLst>
              <a:ext uri="{FF2B5EF4-FFF2-40B4-BE49-F238E27FC236}">
                <a16:creationId xmlns:a16="http://schemas.microsoft.com/office/drawing/2014/main" id="{9160F25C-DE1B-188D-8CCD-13577419EF35}"/>
              </a:ext>
            </a:extLst>
          </p:cNvPr>
          <p:cNvSpPr>
            <a:spLocks noChangeShapeType="1"/>
          </p:cNvSpPr>
          <p:nvPr/>
        </p:nvSpPr>
        <p:spPr bwMode="auto">
          <a:xfrm flipH="1" flipV="1">
            <a:off x="4038600" y="4648200"/>
            <a:ext cx="2286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952" name="Line 16">
            <a:extLst>
              <a:ext uri="{FF2B5EF4-FFF2-40B4-BE49-F238E27FC236}">
                <a16:creationId xmlns:a16="http://schemas.microsoft.com/office/drawing/2014/main" id="{339A1DE0-40E4-6BE4-303F-6D623D8B830B}"/>
              </a:ext>
            </a:extLst>
          </p:cNvPr>
          <p:cNvSpPr>
            <a:spLocks noChangeShapeType="1"/>
          </p:cNvSpPr>
          <p:nvPr/>
        </p:nvSpPr>
        <p:spPr bwMode="auto">
          <a:xfrm flipV="1">
            <a:off x="3505200" y="2514600"/>
            <a:ext cx="2286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953" name="Line 17">
            <a:extLst>
              <a:ext uri="{FF2B5EF4-FFF2-40B4-BE49-F238E27FC236}">
                <a16:creationId xmlns:a16="http://schemas.microsoft.com/office/drawing/2014/main" id="{A5BADCF0-7177-AD7E-17FC-CEF42357DC6C}"/>
              </a:ext>
            </a:extLst>
          </p:cNvPr>
          <p:cNvSpPr>
            <a:spLocks noChangeShapeType="1"/>
          </p:cNvSpPr>
          <p:nvPr/>
        </p:nvSpPr>
        <p:spPr bwMode="auto">
          <a:xfrm flipV="1">
            <a:off x="4724400" y="1219200"/>
            <a:ext cx="7620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954" name="WordArt 18">
            <a:extLst>
              <a:ext uri="{FF2B5EF4-FFF2-40B4-BE49-F238E27FC236}">
                <a16:creationId xmlns:a16="http://schemas.microsoft.com/office/drawing/2014/main" id="{80A4024A-6F35-D119-64DB-3DBC1837CFE8}"/>
              </a:ext>
            </a:extLst>
          </p:cNvPr>
          <p:cNvSpPr>
            <a:spLocks noChangeArrowheads="1" noChangeShapeType="1" noTextEdit="1"/>
          </p:cNvSpPr>
          <p:nvPr/>
        </p:nvSpPr>
        <p:spPr bwMode="auto">
          <a:xfrm>
            <a:off x="4572000" y="4419600"/>
            <a:ext cx="33528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kern="10">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panose="020B0806030902050204" pitchFamily="34" charset="0"/>
              </a:rPr>
              <a:t>The DNA of Multiplication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99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994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3994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3994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3994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3994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399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26">
            <a:extLst>
              <a:ext uri="{FF2B5EF4-FFF2-40B4-BE49-F238E27FC236}">
                <a16:creationId xmlns:a16="http://schemas.microsoft.com/office/drawing/2014/main" id="{AD323489-F62D-C875-6EC6-DF2DE73D584D}"/>
              </a:ext>
            </a:extLst>
          </p:cNvPr>
          <p:cNvSpPr>
            <a:spLocks noGrp="1" noChangeArrowheads="1"/>
          </p:cNvSpPr>
          <p:nvPr>
            <p:ph type="title"/>
          </p:nvPr>
        </p:nvSpPr>
        <p:spPr/>
        <p:txBody>
          <a:bodyPr/>
          <a:lstStyle/>
          <a:p>
            <a:r>
              <a:rPr lang="en-US" altLang="en-US" sz="4800" b="1" dirty="0">
                <a:solidFill>
                  <a:srgbClr val="008000"/>
                </a:solidFill>
              </a:rPr>
              <a:t>Green Zone Amplification</a:t>
            </a:r>
          </a:p>
        </p:txBody>
      </p:sp>
      <p:sp>
        <p:nvSpPr>
          <p:cNvPr id="22531" name="Rectangle 1027">
            <a:extLst>
              <a:ext uri="{FF2B5EF4-FFF2-40B4-BE49-F238E27FC236}">
                <a16:creationId xmlns:a16="http://schemas.microsoft.com/office/drawing/2014/main" id="{9977FB65-FB02-3624-5C2B-F07F3EA96792}"/>
              </a:ext>
            </a:extLst>
          </p:cNvPr>
          <p:cNvSpPr>
            <a:spLocks noGrp="1" noChangeArrowheads="1"/>
          </p:cNvSpPr>
          <p:nvPr>
            <p:ph type="body" idx="1"/>
          </p:nvPr>
        </p:nvSpPr>
        <p:spPr/>
        <p:txBody>
          <a:bodyPr>
            <a:normAutofit/>
          </a:bodyPr>
          <a:lstStyle/>
          <a:p>
            <a:r>
              <a:rPr lang="en-US" altLang="en-US" sz="3600" b="1" dirty="0">
                <a:solidFill>
                  <a:srgbClr val="FFFF00"/>
                </a:solidFill>
              </a:rPr>
              <a:t>Small islands represent small groups (cells) of approximately ten to twenty people.  These could be a small body such as a deacon body, small worship team, a small-group Bible study, a service group, a task force, a Step group, or a support group.</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E2CCE-A2B2-B1AD-95C4-36EB32E3B352}"/>
              </a:ext>
            </a:extLst>
          </p:cNvPr>
          <p:cNvSpPr>
            <a:spLocks noGrp="1"/>
          </p:cNvSpPr>
          <p:nvPr>
            <p:ph type="title"/>
          </p:nvPr>
        </p:nvSpPr>
        <p:spPr/>
        <p:txBody>
          <a:bodyPr>
            <a:normAutofit/>
          </a:bodyPr>
          <a:lstStyle/>
          <a:p>
            <a:pPr algn="ctr"/>
            <a:r>
              <a:rPr lang="en-US" b="1" dirty="0">
                <a:solidFill>
                  <a:srgbClr val="FFFF00"/>
                </a:solidFill>
              </a:rPr>
              <a:t>The Five Behaviors of Sheep Herding Pastors</a:t>
            </a:r>
          </a:p>
        </p:txBody>
      </p:sp>
      <p:sp>
        <p:nvSpPr>
          <p:cNvPr id="3" name="Content Placeholder 2">
            <a:extLst>
              <a:ext uri="{FF2B5EF4-FFF2-40B4-BE49-F238E27FC236}">
                <a16:creationId xmlns:a16="http://schemas.microsoft.com/office/drawing/2014/main" id="{C4746FC6-0EC0-439C-B0CB-76D2FBD6DDA8}"/>
              </a:ext>
            </a:extLst>
          </p:cNvPr>
          <p:cNvSpPr>
            <a:spLocks noGrp="1"/>
          </p:cNvSpPr>
          <p:nvPr>
            <p:ph idx="1"/>
          </p:nvPr>
        </p:nvSpPr>
        <p:spPr>
          <a:xfrm>
            <a:off x="838200" y="1565564"/>
            <a:ext cx="10695709" cy="4779818"/>
          </a:xfrm>
        </p:spPr>
        <p:txBody>
          <a:bodyPr>
            <a:noAutofit/>
          </a:bodyPr>
          <a:lstStyle/>
          <a:p>
            <a:pPr marL="514350" indent="-514350">
              <a:buFont typeface="+mj-lt"/>
              <a:buAutoNum type="arabicPeriod"/>
            </a:pPr>
            <a:r>
              <a:rPr lang="en-US" sz="3600" b="1" dirty="0">
                <a:solidFill>
                  <a:srgbClr val="FFFF00"/>
                </a:solidFill>
              </a:rPr>
              <a:t>They personally do all the pastoral care.</a:t>
            </a:r>
          </a:p>
          <a:p>
            <a:pPr marL="514350" indent="-514350">
              <a:buFont typeface="+mj-lt"/>
              <a:buAutoNum type="arabicPeriod"/>
            </a:pPr>
            <a:r>
              <a:rPr lang="en-US" sz="3600" b="1" dirty="0">
                <a:solidFill>
                  <a:srgbClr val="FFFF00"/>
                </a:solidFill>
              </a:rPr>
              <a:t>They attempt to meet all of the expectations.</a:t>
            </a:r>
          </a:p>
          <a:p>
            <a:pPr marL="514350" indent="-514350">
              <a:buFont typeface="+mj-lt"/>
              <a:buAutoNum type="arabicPeriod"/>
            </a:pPr>
            <a:r>
              <a:rPr lang="en-US" sz="3600" b="1" dirty="0">
                <a:solidFill>
                  <a:srgbClr val="FFFF00"/>
                </a:solidFill>
              </a:rPr>
              <a:t>They work to their limit pf both time and energy.</a:t>
            </a:r>
          </a:p>
          <a:p>
            <a:pPr marL="514350" indent="-514350">
              <a:buFont typeface="+mj-lt"/>
              <a:buAutoNum type="arabicPeriod"/>
            </a:pPr>
            <a:r>
              <a:rPr lang="en-US" sz="3600" b="1" dirty="0">
                <a:solidFill>
                  <a:srgbClr val="FFFF00"/>
                </a:solidFill>
              </a:rPr>
              <a:t>They keep the work close to themselves and protect it.</a:t>
            </a:r>
          </a:p>
          <a:p>
            <a:pPr marL="514350" indent="-514350">
              <a:buFont typeface="+mj-lt"/>
              <a:buAutoNum type="arabicPeriod"/>
            </a:pPr>
            <a:r>
              <a:rPr lang="en-US" sz="3600" b="1" dirty="0">
                <a:solidFill>
                  <a:srgbClr val="FFFF00"/>
                </a:solidFill>
              </a:rPr>
              <a:t>They base their perspective on present conditions not future possibilities.</a:t>
            </a:r>
          </a:p>
        </p:txBody>
      </p:sp>
      <p:pic>
        <p:nvPicPr>
          <p:cNvPr id="4" name="Picture 2" descr="Sheep Herder Stock Photos, Pictures &amp; Royalty-Free Images - iStock">
            <a:extLst>
              <a:ext uri="{FF2B5EF4-FFF2-40B4-BE49-F238E27FC236}">
                <a16:creationId xmlns:a16="http://schemas.microsoft.com/office/drawing/2014/main" id="{1B9A1711-92B8-0AE9-74A6-F6EA4109CE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9465" y="5198672"/>
            <a:ext cx="1909824" cy="1294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6912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01E680E0-A6F1-0FA2-A642-1C567F2B053F}"/>
              </a:ext>
            </a:extLst>
          </p:cNvPr>
          <p:cNvSpPr>
            <a:spLocks noGrp="1" noChangeArrowheads="1"/>
          </p:cNvSpPr>
          <p:nvPr>
            <p:ph type="title"/>
          </p:nvPr>
        </p:nvSpPr>
        <p:spPr/>
        <p:txBody>
          <a:bodyPr/>
          <a:lstStyle/>
          <a:p>
            <a:r>
              <a:rPr lang="en-US" altLang="en-US" sz="4800" b="1" dirty="0">
                <a:solidFill>
                  <a:srgbClr val="008000"/>
                </a:solidFill>
              </a:rPr>
              <a:t>Green Zone Amplification</a:t>
            </a:r>
          </a:p>
        </p:txBody>
      </p:sp>
      <p:sp>
        <p:nvSpPr>
          <p:cNvPr id="32771" name="Rectangle 3">
            <a:extLst>
              <a:ext uri="{FF2B5EF4-FFF2-40B4-BE49-F238E27FC236}">
                <a16:creationId xmlns:a16="http://schemas.microsoft.com/office/drawing/2014/main" id="{1F7C66A5-65E0-3D12-7C39-ECF534224F74}"/>
              </a:ext>
            </a:extLst>
          </p:cNvPr>
          <p:cNvSpPr>
            <a:spLocks noGrp="1" noChangeArrowheads="1"/>
          </p:cNvSpPr>
          <p:nvPr>
            <p:ph type="body" idx="1"/>
          </p:nvPr>
        </p:nvSpPr>
        <p:spPr/>
        <p:txBody>
          <a:bodyPr>
            <a:normAutofit/>
          </a:bodyPr>
          <a:lstStyle/>
          <a:p>
            <a:r>
              <a:rPr lang="en-US" altLang="en-US" sz="3600" b="1" dirty="0">
                <a:solidFill>
                  <a:srgbClr val="FF9300"/>
                </a:solidFill>
              </a:rPr>
              <a:t>Remember, the green assimilation zone indicates nurture groups and ministry teams.</a:t>
            </a:r>
          </a:p>
          <a:p>
            <a:r>
              <a:rPr lang="en-US" altLang="en-US" sz="3600" b="1" dirty="0">
                <a:solidFill>
                  <a:srgbClr val="FFFF00"/>
                </a:solidFill>
              </a:rPr>
              <a:t>Probable examples include: Small once a week bible studies, home groups, Sunday School classes, a meals-on-wheels task force, to even sports teams. </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26">
            <a:extLst>
              <a:ext uri="{FF2B5EF4-FFF2-40B4-BE49-F238E27FC236}">
                <a16:creationId xmlns:a16="http://schemas.microsoft.com/office/drawing/2014/main" id="{6395D225-F6F2-03FF-98EF-C8E8B50B0A3F}"/>
              </a:ext>
            </a:extLst>
          </p:cNvPr>
          <p:cNvSpPr>
            <a:spLocks noGrp="1" noChangeArrowheads="1"/>
          </p:cNvSpPr>
          <p:nvPr>
            <p:ph type="title"/>
          </p:nvPr>
        </p:nvSpPr>
        <p:spPr>
          <a:xfrm>
            <a:off x="999460" y="419100"/>
            <a:ext cx="9439940" cy="6019800"/>
          </a:xfrm>
        </p:spPr>
        <p:txBody>
          <a:bodyPr>
            <a:normAutofit/>
          </a:bodyPr>
          <a:lstStyle/>
          <a:p>
            <a:pPr algn="ctr"/>
            <a:r>
              <a:rPr lang="en-US" altLang="en-US" sz="4800" b="1" i="0" dirty="0">
                <a:solidFill>
                  <a:srgbClr val="FF0000"/>
                </a:solidFill>
                <a:effectLst/>
              </a:rPr>
              <a:t>Today (</a:t>
            </a:r>
            <a:r>
              <a:rPr lang="en-US" altLang="en-US" sz="4800" b="1" dirty="0">
                <a:solidFill>
                  <a:srgbClr val="FF0000"/>
                </a:solidFill>
              </a:rPr>
              <a:t>early 2020</a:t>
            </a:r>
            <a:r>
              <a:rPr lang="en-US" altLang="en-US" sz="4800" b="1" i="0" dirty="0">
                <a:solidFill>
                  <a:srgbClr val="FF0000"/>
                </a:solidFill>
                <a:effectLst/>
              </a:rPr>
              <a:t>’s) most of our churches consist of  Red Zones and a little bit of Green Zones!</a:t>
            </a:r>
            <a:br>
              <a:rPr lang="en-US" altLang="en-US" sz="4800" b="1" i="0" dirty="0">
                <a:effectLst/>
              </a:rPr>
            </a:br>
            <a:br>
              <a:rPr lang="en-US" altLang="en-US" sz="4800" b="1" i="0" dirty="0">
                <a:effectLst/>
              </a:rPr>
            </a:br>
            <a:r>
              <a:rPr lang="en-US" altLang="en-US" sz="4800" b="1" i="0" dirty="0">
                <a:solidFill>
                  <a:srgbClr val="92D050"/>
                </a:solidFill>
                <a:effectLst/>
              </a:rPr>
              <a:t>Great churches of the future will be two thirds Green and one third Red!</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296AC1C5-F1D2-8B8E-DDA7-8C7F98FBF77D}"/>
              </a:ext>
            </a:extLst>
          </p:cNvPr>
          <p:cNvSpPr>
            <a:spLocks noGrp="1" noChangeArrowheads="1"/>
          </p:cNvSpPr>
          <p:nvPr>
            <p:ph type="title"/>
          </p:nvPr>
        </p:nvSpPr>
        <p:spPr>
          <a:xfrm>
            <a:off x="1063255" y="457200"/>
            <a:ext cx="10185991" cy="4284921"/>
          </a:xfrm>
        </p:spPr>
        <p:txBody>
          <a:bodyPr>
            <a:normAutofit/>
          </a:bodyPr>
          <a:lstStyle/>
          <a:p>
            <a:pPr algn="ctr"/>
            <a:r>
              <a:rPr lang="en-US" altLang="en-US" sz="4800" b="1" dirty="0">
                <a:solidFill>
                  <a:srgbClr val="FFFF00"/>
                </a:solidFill>
              </a:rPr>
              <a:t>Church Revitalization Lesson:</a:t>
            </a:r>
            <a:br>
              <a:rPr lang="en-US" altLang="en-US" sz="4800" b="1" dirty="0">
                <a:solidFill>
                  <a:srgbClr val="FFFF00"/>
                </a:solidFill>
              </a:rPr>
            </a:br>
            <a:br>
              <a:rPr lang="en-US" altLang="en-US" sz="4800" b="1" dirty="0">
                <a:solidFill>
                  <a:srgbClr val="FFFF00"/>
                </a:solidFill>
              </a:rPr>
            </a:br>
            <a:r>
              <a:rPr lang="en-US" altLang="en-US" sz="4800" b="1" dirty="0">
                <a:solidFill>
                  <a:srgbClr val="FFFF00"/>
                </a:solidFill>
              </a:rPr>
              <a:t>You will loose more people through the cracks if you don’t sponsor small group systems than you would loose through neglecting people!</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079AC130-43E1-A410-9428-7055D9623E16}"/>
              </a:ext>
            </a:extLst>
          </p:cNvPr>
          <p:cNvSpPr>
            <a:spLocks noGrp="1" noChangeArrowheads="1"/>
          </p:cNvSpPr>
          <p:nvPr>
            <p:ph type="title"/>
          </p:nvPr>
        </p:nvSpPr>
        <p:spPr>
          <a:xfrm>
            <a:off x="439479" y="366417"/>
            <a:ext cx="11313041" cy="1325563"/>
          </a:xfrm>
        </p:spPr>
        <p:txBody>
          <a:bodyPr/>
          <a:lstStyle/>
          <a:p>
            <a:r>
              <a:rPr lang="en-US" altLang="en-US" sz="4400" b="1" dirty="0">
                <a:solidFill>
                  <a:srgbClr val="00B0F0"/>
                </a:solidFill>
              </a:rPr>
              <a:t>Blue Zone Amplification (The Pastoral Care Zone!)</a:t>
            </a:r>
            <a:endParaRPr lang="en-US" altLang="en-US" b="1" dirty="0">
              <a:solidFill>
                <a:srgbClr val="00B0F0"/>
              </a:solidFill>
            </a:endParaRPr>
          </a:p>
        </p:txBody>
      </p:sp>
      <p:sp>
        <p:nvSpPr>
          <p:cNvPr id="12291" name="Rectangle 3">
            <a:extLst>
              <a:ext uri="{FF2B5EF4-FFF2-40B4-BE49-F238E27FC236}">
                <a16:creationId xmlns:a16="http://schemas.microsoft.com/office/drawing/2014/main" id="{97CCC7CF-BACE-81AE-6324-3BD1316CAB35}"/>
              </a:ext>
            </a:extLst>
          </p:cNvPr>
          <p:cNvSpPr>
            <a:spLocks noGrp="1" noChangeArrowheads="1"/>
          </p:cNvSpPr>
          <p:nvPr>
            <p:ph type="body" idx="1"/>
          </p:nvPr>
        </p:nvSpPr>
        <p:spPr/>
        <p:txBody>
          <a:bodyPr/>
          <a:lstStyle/>
          <a:p>
            <a:endParaRPr lang="en-US" altLang="en-US"/>
          </a:p>
          <a:p>
            <a:endParaRPr lang="en-US" altLang="en-US"/>
          </a:p>
        </p:txBody>
      </p:sp>
      <p:sp>
        <p:nvSpPr>
          <p:cNvPr id="12292" name="Oval 4">
            <a:extLst>
              <a:ext uri="{FF2B5EF4-FFF2-40B4-BE49-F238E27FC236}">
                <a16:creationId xmlns:a16="http://schemas.microsoft.com/office/drawing/2014/main" id="{207F4775-052C-AC51-8605-1FB127327E36}"/>
              </a:ext>
            </a:extLst>
          </p:cNvPr>
          <p:cNvSpPr>
            <a:spLocks noChangeArrowheads="1"/>
          </p:cNvSpPr>
          <p:nvPr/>
        </p:nvSpPr>
        <p:spPr bwMode="auto">
          <a:xfrm>
            <a:off x="4953000" y="1981200"/>
            <a:ext cx="4800600" cy="4648200"/>
          </a:xfrm>
          <a:prstGeom prst="ellipse">
            <a:avLst/>
          </a:prstGeom>
          <a:solidFill>
            <a:srgbClr val="33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b="1"/>
          </a:p>
        </p:txBody>
      </p:sp>
      <p:sp>
        <p:nvSpPr>
          <p:cNvPr id="12293" name="Line 5">
            <a:extLst>
              <a:ext uri="{FF2B5EF4-FFF2-40B4-BE49-F238E27FC236}">
                <a16:creationId xmlns:a16="http://schemas.microsoft.com/office/drawing/2014/main" id="{13699227-2AD5-5E7B-D18B-BB7573099E98}"/>
              </a:ext>
            </a:extLst>
          </p:cNvPr>
          <p:cNvSpPr>
            <a:spLocks noChangeShapeType="1"/>
          </p:cNvSpPr>
          <p:nvPr/>
        </p:nvSpPr>
        <p:spPr bwMode="auto">
          <a:xfrm>
            <a:off x="5715000" y="2590800"/>
            <a:ext cx="3200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4" name="Line 6">
            <a:extLst>
              <a:ext uri="{FF2B5EF4-FFF2-40B4-BE49-F238E27FC236}">
                <a16:creationId xmlns:a16="http://schemas.microsoft.com/office/drawing/2014/main" id="{1C1743B7-7F5B-CDA7-A4DF-DF2A638FDBE7}"/>
              </a:ext>
            </a:extLst>
          </p:cNvPr>
          <p:cNvSpPr>
            <a:spLocks noChangeShapeType="1"/>
          </p:cNvSpPr>
          <p:nvPr/>
        </p:nvSpPr>
        <p:spPr bwMode="auto">
          <a:xfrm>
            <a:off x="5791200" y="6019800"/>
            <a:ext cx="3200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5" name="Line 7">
            <a:extLst>
              <a:ext uri="{FF2B5EF4-FFF2-40B4-BE49-F238E27FC236}">
                <a16:creationId xmlns:a16="http://schemas.microsoft.com/office/drawing/2014/main" id="{452E7501-568D-B6AA-7122-A32C18007E11}"/>
              </a:ext>
            </a:extLst>
          </p:cNvPr>
          <p:cNvSpPr>
            <a:spLocks noChangeShapeType="1"/>
          </p:cNvSpPr>
          <p:nvPr/>
        </p:nvSpPr>
        <p:spPr bwMode="auto">
          <a:xfrm>
            <a:off x="5181600" y="3276600"/>
            <a:ext cx="4343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6" name="Line 8">
            <a:extLst>
              <a:ext uri="{FF2B5EF4-FFF2-40B4-BE49-F238E27FC236}">
                <a16:creationId xmlns:a16="http://schemas.microsoft.com/office/drawing/2014/main" id="{3FCB32B4-4540-B40B-8B98-AF15E8DF3A00}"/>
              </a:ext>
            </a:extLst>
          </p:cNvPr>
          <p:cNvSpPr>
            <a:spLocks noChangeShapeType="1"/>
          </p:cNvSpPr>
          <p:nvPr/>
        </p:nvSpPr>
        <p:spPr bwMode="auto">
          <a:xfrm>
            <a:off x="5181600" y="5257800"/>
            <a:ext cx="4343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7" name="Line 9">
            <a:extLst>
              <a:ext uri="{FF2B5EF4-FFF2-40B4-BE49-F238E27FC236}">
                <a16:creationId xmlns:a16="http://schemas.microsoft.com/office/drawing/2014/main" id="{550AEF91-9E86-F8BD-2552-E21396C7D1A0}"/>
              </a:ext>
            </a:extLst>
          </p:cNvPr>
          <p:cNvSpPr>
            <a:spLocks noChangeShapeType="1"/>
          </p:cNvSpPr>
          <p:nvPr/>
        </p:nvSpPr>
        <p:spPr bwMode="auto">
          <a:xfrm>
            <a:off x="4953000" y="4267200"/>
            <a:ext cx="4800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8" name="Text Box 10">
            <a:extLst>
              <a:ext uri="{FF2B5EF4-FFF2-40B4-BE49-F238E27FC236}">
                <a16:creationId xmlns:a16="http://schemas.microsoft.com/office/drawing/2014/main" id="{D542BA70-3ED6-3B15-CE79-99CBA6F26C9E}"/>
              </a:ext>
            </a:extLst>
          </p:cNvPr>
          <p:cNvSpPr txBox="1">
            <a:spLocks noChangeArrowheads="1"/>
          </p:cNvSpPr>
          <p:nvPr/>
        </p:nvSpPr>
        <p:spPr bwMode="auto">
          <a:xfrm>
            <a:off x="6537325" y="2022475"/>
            <a:ext cx="133107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rgbClr val="CC00CC"/>
                </a:solidFill>
              </a:rPr>
              <a:t>Purple Zone</a:t>
            </a:r>
          </a:p>
        </p:txBody>
      </p:sp>
      <p:sp>
        <p:nvSpPr>
          <p:cNvPr id="12299" name="Text Box 11">
            <a:extLst>
              <a:ext uri="{FF2B5EF4-FFF2-40B4-BE49-F238E27FC236}">
                <a16:creationId xmlns:a16="http://schemas.microsoft.com/office/drawing/2014/main" id="{A2201038-3CA5-94A5-AADB-3F3F634BE09B}"/>
              </a:ext>
            </a:extLst>
          </p:cNvPr>
          <p:cNvSpPr txBox="1">
            <a:spLocks noChangeArrowheads="1"/>
          </p:cNvSpPr>
          <p:nvPr/>
        </p:nvSpPr>
        <p:spPr bwMode="auto">
          <a:xfrm>
            <a:off x="6553200" y="2743200"/>
            <a:ext cx="2057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FF0000"/>
                </a:solidFill>
              </a:rPr>
              <a:t>Red Zone</a:t>
            </a:r>
          </a:p>
        </p:txBody>
      </p:sp>
      <p:sp>
        <p:nvSpPr>
          <p:cNvPr id="12300" name="Text Box 12">
            <a:extLst>
              <a:ext uri="{FF2B5EF4-FFF2-40B4-BE49-F238E27FC236}">
                <a16:creationId xmlns:a16="http://schemas.microsoft.com/office/drawing/2014/main" id="{4D61E000-362F-B400-25C3-81EA8DF73304}"/>
              </a:ext>
            </a:extLst>
          </p:cNvPr>
          <p:cNvSpPr txBox="1">
            <a:spLocks noChangeArrowheads="1"/>
          </p:cNvSpPr>
          <p:nvPr/>
        </p:nvSpPr>
        <p:spPr bwMode="auto">
          <a:xfrm>
            <a:off x="6629400" y="3581400"/>
            <a:ext cx="2133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FF9900"/>
                </a:solidFill>
              </a:rPr>
              <a:t>Orange Zone</a:t>
            </a:r>
          </a:p>
        </p:txBody>
      </p:sp>
      <p:sp>
        <p:nvSpPr>
          <p:cNvPr id="12301" name="Text Box 13">
            <a:extLst>
              <a:ext uri="{FF2B5EF4-FFF2-40B4-BE49-F238E27FC236}">
                <a16:creationId xmlns:a16="http://schemas.microsoft.com/office/drawing/2014/main" id="{2DF14F6D-600C-84A9-606A-525B159CE823}"/>
              </a:ext>
            </a:extLst>
          </p:cNvPr>
          <p:cNvSpPr txBox="1">
            <a:spLocks noChangeArrowheads="1"/>
          </p:cNvSpPr>
          <p:nvPr/>
        </p:nvSpPr>
        <p:spPr bwMode="auto">
          <a:xfrm>
            <a:off x="6477000" y="4572000"/>
            <a:ext cx="2057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FFFF00"/>
                </a:solidFill>
              </a:rPr>
              <a:t>Yellow Zone</a:t>
            </a:r>
          </a:p>
        </p:txBody>
      </p:sp>
      <p:sp>
        <p:nvSpPr>
          <p:cNvPr id="12302" name="Text Box 14">
            <a:extLst>
              <a:ext uri="{FF2B5EF4-FFF2-40B4-BE49-F238E27FC236}">
                <a16:creationId xmlns:a16="http://schemas.microsoft.com/office/drawing/2014/main" id="{B2B10D4A-A532-F459-DC51-3F6DF52A640B}"/>
              </a:ext>
            </a:extLst>
          </p:cNvPr>
          <p:cNvSpPr txBox="1">
            <a:spLocks noChangeArrowheads="1"/>
          </p:cNvSpPr>
          <p:nvPr/>
        </p:nvSpPr>
        <p:spPr bwMode="auto">
          <a:xfrm>
            <a:off x="6553200" y="5410200"/>
            <a:ext cx="2209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008000"/>
                </a:solidFill>
              </a:rPr>
              <a:t>Green Zone</a:t>
            </a:r>
          </a:p>
        </p:txBody>
      </p:sp>
      <p:sp>
        <p:nvSpPr>
          <p:cNvPr id="12303" name="Text Box 15">
            <a:extLst>
              <a:ext uri="{FF2B5EF4-FFF2-40B4-BE49-F238E27FC236}">
                <a16:creationId xmlns:a16="http://schemas.microsoft.com/office/drawing/2014/main" id="{A51477B1-047B-059C-2D87-AE1B56AEEDD3}"/>
              </a:ext>
            </a:extLst>
          </p:cNvPr>
          <p:cNvSpPr txBox="1">
            <a:spLocks noChangeArrowheads="1"/>
          </p:cNvSpPr>
          <p:nvPr/>
        </p:nvSpPr>
        <p:spPr bwMode="auto">
          <a:xfrm>
            <a:off x="6705600" y="6096000"/>
            <a:ext cx="1752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003399"/>
                </a:solidFill>
              </a:rPr>
              <a:t>Blue Zone</a:t>
            </a:r>
          </a:p>
        </p:txBody>
      </p:sp>
      <p:sp>
        <p:nvSpPr>
          <p:cNvPr id="12304" name="Text Box 16">
            <a:extLst>
              <a:ext uri="{FF2B5EF4-FFF2-40B4-BE49-F238E27FC236}">
                <a16:creationId xmlns:a16="http://schemas.microsoft.com/office/drawing/2014/main" id="{83187F0D-E4C6-37FD-B16B-EA688F37B93E}"/>
              </a:ext>
            </a:extLst>
          </p:cNvPr>
          <p:cNvSpPr txBox="1">
            <a:spLocks noChangeArrowheads="1"/>
          </p:cNvSpPr>
          <p:nvPr/>
        </p:nvSpPr>
        <p:spPr bwMode="auto">
          <a:xfrm>
            <a:off x="1752600" y="2201864"/>
            <a:ext cx="2819400"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solidFill>
                  <a:srgbClr val="CC00CC"/>
                </a:solidFill>
              </a:rPr>
              <a:t>Governance</a:t>
            </a:r>
          </a:p>
          <a:p>
            <a:pPr>
              <a:spcBef>
                <a:spcPct val="50000"/>
              </a:spcBef>
            </a:pPr>
            <a:r>
              <a:rPr lang="en-US" altLang="en-US" b="1" dirty="0">
                <a:solidFill>
                  <a:srgbClr val="FF0000"/>
                </a:solidFill>
              </a:rPr>
              <a:t>Celebration</a:t>
            </a:r>
          </a:p>
          <a:p>
            <a:pPr>
              <a:spcBef>
                <a:spcPct val="50000"/>
              </a:spcBef>
            </a:pPr>
            <a:r>
              <a:rPr lang="en-US" altLang="en-US" b="1" dirty="0">
                <a:solidFill>
                  <a:srgbClr val="FF9900"/>
                </a:solidFill>
              </a:rPr>
              <a:t>New Church Starts</a:t>
            </a:r>
          </a:p>
          <a:p>
            <a:pPr>
              <a:spcBef>
                <a:spcPct val="50000"/>
              </a:spcBef>
            </a:pPr>
            <a:r>
              <a:rPr lang="en-US" altLang="en-US" b="1" dirty="0">
                <a:solidFill>
                  <a:srgbClr val="FF9900"/>
                </a:solidFill>
              </a:rPr>
              <a:t>Missions</a:t>
            </a:r>
          </a:p>
          <a:p>
            <a:pPr>
              <a:spcBef>
                <a:spcPct val="50000"/>
              </a:spcBef>
            </a:pPr>
            <a:endParaRPr lang="en-US" altLang="en-US" b="1" dirty="0">
              <a:solidFill>
                <a:srgbClr val="FF9900"/>
              </a:solidFill>
            </a:endParaRPr>
          </a:p>
          <a:p>
            <a:pPr>
              <a:spcBef>
                <a:spcPct val="50000"/>
              </a:spcBef>
            </a:pPr>
            <a:endParaRPr lang="en-US" altLang="en-US" b="1" dirty="0">
              <a:solidFill>
                <a:srgbClr val="FF9900"/>
              </a:solidFill>
            </a:endParaRPr>
          </a:p>
          <a:p>
            <a:pPr>
              <a:spcBef>
                <a:spcPct val="50000"/>
              </a:spcBef>
            </a:pPr>
            <a:r>
              <a:rPr lang="en-US" altLang="en-US" b="1" dirty="0">
                <a:solidFill>
                  <a:srgbClr val="FFFF00"/>
                </a:solidFill>
              </a:rPr>
              <a:t>Bridge Events</a:t>
            </a:r>
          </a:p>
          <a:p>
            <a:pPr>
              <a:spcBef>
                <a:spcPct val="50000"/>
              </a:spcBef>
            </a:pPr>
            <a:endParaRPr lang="en-US" altLang="en-US" b="1" dirty="0">
              <a:solidFill>
                <a:srgbClr val="FFFF00"/>
              </a:solidFill>
            </a:endParaRPr>
          </a:p>
          <a:p>
            <a:pPr>
              <a:spcBef>
                <a:spcPct val="50000"/>
              </a:spcBef>
            </a:pPr>
            <a:r>
              <a:rPr lang="en-US" altLang="en-US" b="1" dirty="0">
                <a:solidFill>
                  <a:srgbClr val="008000"/>
                </a:solidFill>
              </a:rPr>
              <a:t>Nurture Groups Ministry Teams</a:t>
            </a:r>
          </a:p>
          <a:p>
            <a:pPr>
              <a:spcBef>
                <a:spcPct val="50000"/>
              </a:spcBef>
            </a:pPr>
            <a:r>
              <a:rPr lang="en-US" altLang="en-US" b="1" dirty="0">
                <a:solidFill>
                  <a:srgbClr val="00B0F0"/>
                </a:solidFill>
              </a:rPr>
              <a:t>Pastoral Care</a:t>
            </a:r>
          </a:p>
          <a:p>
            <a:pPr>
              <a:spcBef>
                <a:spcPct val="50000"/>
              </a:spcBef>
            </a:pPr>
            <a:endParaRPr lang="en-US" altLang="en-US" b="1" dirty="0"/>
          </a:p>
        </p:txBody>
      </p:sp>
      <p:sp>
        <p:nvSpPr>
          <p:cNvPr id="12305" name="Line 17">
            <a:extLst>
              <a:ext uri="{FF2B5EF4-FFF2-40B4-BE49-F238E27FC236}">
                <a16:creationId xmlns:a16="http://schemas.microsoft.com/office/drawing/2014/main" id="{41F818EE-0A9D-41E8-8104-9905E16E5625}"/>
              </a:ext>
            </a:extLst>
          </p:cNvPr>
          <p:cNvSpPr>
            <a:spLocks noChangeShapeType="1"/>
          </p:cNvSpPr>
          <p:nvPr/>
        </p:nvSpPr>
        <p:spPr bwMode="auto">
          <a:xfrm>
            <a:off x="3733800" y="2438400"/>
            <a:ext cx="1981200" cy="0"/>
          </a:xfrm>
          <a:prstGeom prst="line">
            <a:avLst/>
          </a:prstGeom>
          <a:noFill/>
          <a:ln w="2857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6" name="Line 18">
            <a:extLst>
              <a:ext uri="{FF2B5EF4-FFF2-40B4-BE49-F238E27FC236}">
                <a16:creationId xmlns:a16="http://schemas.microsoft.com/office/drawing/2014/main" id="{968C9D5D-CEDF-69B0-5433-FD64CF607A97}"/>
              </a:ext>
            </a:extLst>
          </p:cNvPr>
          <p:cNvSpPr>
            <a:spLocks noChangeShapeType="1"/>
          </p:cNvSpPr>
          <p:nvPr/>
        </p:nvSpPr>
        <p:spPr bwMode="auto">
          <a:xfrm>
            <a:off x="3505200" y="2743200"/>
            <a:ext cx="1676400"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7" name="AutoShape 19">
            <a:extLst>
              <a:ext uri="{FF2B5EF4-FFF2-40B4-BE49-F238E27FC236}">
                <a16:creationId xmlns:a16="http://schemas.microsoft.com/office/drawing/2014/main" id="{A3344D36-F287-AFB0-CBB5-0917D162ED5A}"/>
              </a:ext>
            </a:extLst>
          </p:cNvPr>
          <p:cNvSpPr>
            <a:spLocks/>
          </p:cNvSpPr>
          <p:nvPr/>
        </p:nvSpPr>
        <p:spPr bwMode="auto">
          <a:xfrm>
            <a:off x="4267200" y="3119440"/>
            <a:ext cx="45719" cy="690556"/>
          </a:xfrm>
          <a:prstGeom prst="rightBrace">
            <a:avLst>
              <a:gd name="adj1" fmla="val 75000"/>
              <a:gd name="adj2" fmla="val 50000"/>
            </a:avLst>
          </a:prstGeom>
          <a:noFill/>
          <a:ln w="2857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FF9900"/>
              </a:solidFill>
            </a:endParaRPr>
          </a:p>
        </p:txBody>
      </p:sp>
      <p:sp>
        <p:nvSpPr>
          <p:cNvPr id="12308" name="Line 20">
            <a:extLst>
              <a:ext uri="{FF2B5EF4-FFF2-40B4-BE49-F238E27FC236}">
                <a16:creationId xmlns:a16="http://schemas.microsoft.com/office/drawing/2014/main" id="{8CCE6B72-A915-B6A3-0173-FF4FE73109D3}"/>
              </a:ext>
            </a:extLst>
          </p:cNvPr>
          <p:cNvSpPr>
            <a:spLocks noChangeShapeType="1"/>
          </p:cNvSpPr>
          <p:nvPr/>
        </p:nvSpPr>
        <p:spPr bwMode="auto">
          <a:xfrm>
            <a:off x="4495800" y="3606209"/>
            <a:ext cx="457200" cy="0"/>
          </a:xfrm>
          <a:prstGeom prst="line">
            <a:avLst/>
          </a:prstGeom>
          <a:noFill/>
          <a:ln w="28575">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9" name="Line 21">
            <a:extLst>
              <a:ext uri="{FF2B5EF4-FFF2-40B4-BE49-F238E27FC236}">
                <a16:creationId xmlns:a16="http://schemas.microsoft.com/office/drawing/2014/main" id="{E9C74595-05F7-9B78-9A88-48E54301D851}"/>
              </a:ext>
            </a:extLst>
          </p:cNvPr>
          <p:cNvSpPr>
            <a:spLocks noChangeShapeType="1"/>
          </p:cNvSpPr>
          <p:nvPr/>
        </p:nvSpPr>
        <p:spPr bwMode="auto">
          <a:xfrm>
            <a:off x="3763926" y="4775791"/>
            <a:ext cx="1143000" cy="0"/>
          </a:xfrm>
          <a:prstGeom prst="line">
            <a:avLst/>
          </a:prstGeom>
          <a:noFill/>
          <a:ln w="2857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10" name="AutoShape 22">
            <a:extLst>
              <a:ext uri="{FF2B5EF4-FFF2-40B4-BE49-F238E27FC236}">
                <a16:creationId xmlns:a16="http://schemas.microsoft.com/office/drawing/2014/main" id="{954B422E-B04B-FA10-32EE-B69172EE493F}"/>
              </a:ext>
            </a:extLst>
          </p:cNvPr>
          <p:cNvSpPr>
            <a:spLocks/>
          </p:cNvSpPr>
          <p:nvPr/>
        </p:nvSpPr>
        <p:spPr bwMode="auto">
          <a:xfrm>
            <a:off x="4267198" y="5410199"/>
            <a:ext cx="45719" cy="607823"/>
          </a:xfrm>
          <a:prstGeom prst="rightBrace">
            <a:avLst>
              <a:gd name="adj1" fmla="val 58333"/>
              <a:gd name="adj2" fmla="val 50000"/>
            </a:avLst>
          </a:prstGeom>
          <a:noFill/>
          <a:ln w="2857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1" name="Line 23">
            <a:extLst>
              <a:ext uri="{FF2B5EF4-FFF2-40B4-BE49-F238E27FC236}">
                <a16:creationId xmlns:a16="http://schemas.microsoft.com/office/drawing/2014/main" id="{81E84C9A-5074-639B-968E-40DD1A80032B}"/>
              </a:ext>
            </a:extLst>
          </p:cNvPr>
          <p:cNvSpPr>
            <a:spLocks noChangeShapeType="1"/>
          </p:cNvSpPr>
          <p:nvPr/>
        </p:nvSpPr>
        <p:spPr bwMode="auto">
          <a:xfrm>
            <a:off x="4359349" y="5656521"/>
            <a:ext cx="914400" cy="0"/>
          </a:xfrm>
          <a:prstGeom prst="line">
            <a:avLst/>
          </a:prstGeom>
          <a:noFill/>
          <a:ln w="2857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12" name="Line 24">
            <a:extLst>
              <a:ext uri="{FF2B5EF4-FFF2-40B4-BE49-F238E27FC236}">
                <a16:creationId xmlns:a16="http://schemas.microsoft.com/office/drawing/2014/main" id="{BAB732B7-503F-773E-1F54-222791E118AB}"/>
              </a:ext>
            </a:extLst>
          </p:cNvPr>
          <p:cNvSpPr>
            <a:spLocks noChangeShapeType="1"/>
          </p:cNvSpPr>
          <p:nvPr/>
        </p:nvSpPr>
        <p:spPr bwMode="auto">
          <a:xfrm>
            <a:off x="3684181" y="6465332"/>
            <a:ext cx="1981200" cy="0"/>
          </a:xfrm>
          <a:prstGeom prst="line">
            <a:avLst/>
          </a:prstGeom>
          <a:noFill/>
          <a:ln w="2857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19550898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DB1CA69D-821F-AFAF-BA5F-77B721B1048B}"/>
              </a:ext>
            </a:extLst>
          </p:cNvPr>
          <p:cNvSpPr>
            <a:spLocks noGrp="1" noChangeArrowheads="1"/>
          </p:cNvSpPr>
          <p:nvPr>
            <p:ph type="title"/>
          </p:nvPr>
        </p:nvSpPr>
        <p:spPr>
          <a:xfrm>
            <a:off x="987055" y="647700"/>
            <a:ext cx="10198395" cy="5562600"/>
          </a:xfrm>
        </p:spPr>
        <p:txBody>
          <a:bodyPr>
            <a:normAutofit/>
          </a:bodyPr>
          <a:lstStyle/>
          <a:p>
            <a:r>
              <a:rPr lang="en-US" altLang="en-US" sz="4800" b="1" dirty="0">
                <a:solidFill>
                  <a:srgbClr val="00B0F0"/>
                </a:solidFill>
              </a:rPr>
              <a:t>The blue zone </a:t>
            </a:r>
            <a:r>
              <a:rPr lang="en-US" altLang="en-US" sz="4800" b="1" dirty="0">
                <a:solidFill>
                  <a:srgbClr val="FFFF00"/>
                </a:solidFill>
              </a:rPr>
              <a:t>is not a permanent place for participants to stay.</a:t>
            </a:r>
            <a:br>
              <a:rPr lang="en-US" altLang="en-US" sz="4800" b="1" dirty="0">
                <a:solidFill>
                  <a:srgbClr val="FFFF00"/>
                </a:solidFill>
              </a:rPr>
            </a:br>
            <a:br>
              <a:rPr lang="en-US" altLang="en-US" sz="4800" b="1" dirty="0"/>
            </a:br>
            <a:r>
              <a:rPr lang="en-US" altLang="en-US" sz="4800" b="1" dirty="0">
                <a:solidFill>
                  <a:srgbClr val="FFFF00"/>
                </a:solidFill>
              </a:rPr>
              <a:t>Rather, it is somewhere to grow through and grow out of!</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7C587231-C66B-A98C-9AAC-E3BE68FE52C0}"/>
              </a:ext>
            </a:extLst>
          </p:cNvPr>
          <p:cNvSpPr>
            <a:spLocks noGrp="1" noChangeArrowheads="1"/>
          </p:cNvSpPr>
          <p:nvPr>
            <p:ph type="title"/>
          </p:nvPr>
        </p:nvSpPr>
        <p:spPr/>
        <p:txBody>
          <a:bodyPr/>
          <a:lstStyle/>
          <a:p>
            <a:r>
              <a:rPr lang="en-US" altLang="en-US" sz="4800" b="1" dirty="0">
                <a:solidFill>
                  <a:srgbClr val="00B0F0"/>
                </a:solidFill>
              </a:rPr>
              <a:t>Blue Zone Amplification</a:t>
            </a:r>
          </a:p>
        </p:txBody>
      </p:sp>
      <p:sp>
        <p:nvSpPr>
          <p:cNvPr id="23555" name="Rectangle 3">
            <a:extLst>
              <a:ext uri="{FF2B5EF4-FFF2-40B4-BE49-F238E27FC236}">
                <a16:creationId xmlns:a16="http://schemas.microsoft.com/office/drawing/2014/main" id="{7293C055-E3C0-FECE-A846-E057EEA48D29}"/>
              </a:ext>
            </a:extLst>
          </p:cNvPr>
          <p:cNvSpPr>
            <a:spLocks noGrp="1" noChangeArrowheads="1"/>
          </p:cNvSpPr>
          <p:nvPr>
            <p:ph type="body" idx="1"/>
          </p:nvPr>
        </p:nvSpPr>
        <p:spPr>
          <a:xfrm>
            <a:off x="838200" y="1631950"/>
            <a:ext cx="9829800" cy="4724400"/>
          </a:xfrm>
        </p:spPr>
        <p:txBody>
          <a:bodyPr>
            <a:normAutofit/>
          </a:bodyPr>
          <a:lstStyle/>
          <a:p>
            <a:pPr>
              <a:lnSpc>
                <a:spcPct val="90000"/>
              </a:lnSpc>
            </a:pPr>
            <a:r>
              <a:rPr lang="en-US" altLang="en-US" sz="3600" b="1" dirty="0">
                <a:solidFill>
                  <a:srgbClr val="FFFF00"/>
                </a:solidFill>
              </a:rPr>
              <a:t>This zone is usually carried out by those who have the gift and necessary credentials to conduct the psychologically intensive ministries.</a:t>
            </a:r>
          </a:p>
          <a:p>
            <a:pPr>
              <a:lnSpc>
                <a:spcPct val="90000"/>
              </a:lnSpc>
            </a:pPr>
            <a:r>
              <a:rPr lang="en-US" altLang="en-US" sz="3600" b="1" dirty="0">
                <a:solidFill>
                  <a:srgbClr val="FFFF00"/>
                </a:solidFill>
              </a:rPr>
              <a:t>The Intercessory Prayer team is one of these such groups.</a:t>
            </a:r>
          </a:p>
          <a:p>
            <a:pPr>
              <a:lnSpc>
                <a:spcPct val="90000"/>
              </a:lnSpc>
            </a:pPr>
            <a:r>
              <a:rPr lang="en-US" altLang="en-US" sz="3600" b="1" dirty="0">
                <a:solidFill>
                  <a:srgbClr val="FFFF00"/>
                </a:solidFill>
              </a:rPr>
              <a:t>Another would be staff counseling and pastoral care ministries.</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64C03EB6-59FF-3E8C-CA25-7ABEC0C91B69}"/>
              </a:ext>
            </a:extLst>
          </p:cNvPr>
          <p:cNvSpPr>
            <a:spLocks noGrp="1" noChangeArrowheads="1"/>
          </p:cNvSpPr>
          <p:nvPr>
            <p:ph type="title"/>
          </p:nvPr>
        </p:nvSpPr>
        <p:spPr/>
        <p:txBody>
          <a:bodyPr/>
          <a:lstStyle/>
          <a:p>
            <a:r>
              <a:rPr lang="en-US" altLang="en-US" sz="4800" b="1" dirty="0">
                <a:solidFill>
                  <a:srgbClr val="00B0F0"/>
                </a:solidFill>
              </a:rPr>
              <a:t>Blue Zone Amplification</a:t>
            </a:r>
          </a:p>
        </p:txBody>
      </p:sp>
      <p:sp>
        <p:nvSpPr>
          <p:cNvPr id="33795" name="Rectangle 3">
            <a:extLst>
              <a:ext uri="{FF2B5EF4-FFF2-40B4-BE49-F238E27FC236}">
                <a16:creationId xmlns:a16="http://schemas.microsoft.com/office/drawing/2014/main" id="{4695330A-DF70-1537-DBA1-F5AD40B7B75C}"/>
              </a:ext>
            </a:extLst>
          </p:cNvPr>
          <p:cNvSpPr>
            <a:spLocks noGrp="1" noChangeArrowheads="1"/>
          </p:cNvSpPr>
          <p:nvPr>
            <p:ph type="body" idx="1"/>
          </p:nvPr>
        </p:nvSpPr>
        <p:spPr/>
        <p:txBody>
          <a:bodyPr>
            <a:normAutofit/>
          </a:bodyPr>
          <a:lstStyle/>
          <a:p>
            <a:r>
              <a:rPr lang="en-US" altLang="en-US" sz="3600" b="1" dirty="0">
                <a:solidFill>
                  <a:srgbClr val="FF9300"/>
                </a:solidFill>
              </a:rPr>
              <a:t>Here are some other examples: </a:t>
            </a:r>
            <a:r>
              <a:rPr lang="en-US" altLang="en-US" sz="3600" b="1" dirty="0">
                <a:solidFill>
                  <a:srgbClr val="FFFF00"/>
                </a:solidFill>
              </a:rPr>
              <a:t>Support groups, recovery groups, 12 Step Groups, Tele-care Teams, Crisis Response Teams, Deacon Groups (if they help provide pastoral care), lay counseling ministries, and other prayer teams.</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079AC130-43E1-A410-9428-7055D9623E16}"/>
              </a:ext>
            </a:extLst>
          </p:cNvPr>
          <p:cNvSpPr>
            <a:spLocks noGrp="1" noChangeArrowheads="1"/>
          </p:cNvSpPr>
          <p:nvPr>
            <p:ph type="title"/>
          </p:nvPr>
        </p:nvSpPr>
        <p:spPr>
          <a:xfrm>
            <a:off x="838200" y="366417"/>
            <a:ext cx="10914320" cy="1325563"/>
          </a:xfrm>
        </p:spPr>
        <p:txBody>
          <a:bodyPr/>
          <a:lstStyle/>
          <a:p>
            <a:r>
              <a:rPr lang="en-US" altLang="en-US" sz="4400" b="1" dirty="0">
                <a:solidFill>
                  <a:srgbClr val="FF9900"/>
                </a:solidFill>
              </a:rPr>
              <a:t>Orange Zone Amplification</a:t>
            </a:r>
            <a:endParaRPr lang="en-US" altLang="en-US" b="1" dirty="0">
              <a:solidFill>
                <a:srgbClr val="00B0F0"/>
              </a:solidFill>
            </a:endParaRPr>
          </a:p>
        </p:txBody>
      </p:sp>
      <p:sp>
        <p:nvSpPr>
          <p:cNvPr id="12291" name="Rectangle 3">
            <a:extLst>
              <a:ext uri="{FF2B5EF4-FFF2-40B4-BE49-F238E27FC236}">
                <a16:creationId xmlns:a16="http://schemas.microsoft.com/office/drawing/2014/main" id="{97CCC7CF-BACE-81AE-6324-3BD1316CAB35}"/>
              </a:ext>
            </a:extLst>
          </p:cNvPr>
          <p:cNvSpPr>
            <a:spLocks noGrp="1" noChangeArrowheads="1"/>
          </p:cNvSpPr>
          <p:nvPr>
            <p:ph type="body" idx="1"/>
          </p:nvPr>
        </p:nvSpPr>
        <p:spPr/>
        <p:txBody>
          <a:bodyPr/>
          <a:lstStyle/>
          <a:p>
            <a:endParaRPr lang="en-US" altLang="en-US"/>
          </a:p>
          <a:p>
            <a:endParaRPr lang="en-US" altLang="en-US"/>
          </a:p>
        </p:txBody>
      </p:sp>
      <p:sp>
        <p:nvSpPr>
          <p:cNvPr id="12292" name="Oval 4">
            <a:extLst>
              <a:ext uri="{FF2B5EF4-FFF2-40B4-BE49-F238E27FC236}">
                <a16:creationId xmlns:a16="http://schemas.microsoft.com/office/drawing/2014/main" id="{207F4775-052C-AC51-8605-1FB127327E36}"/>
              </a:ext>
            </a:extLst>
          </p:cNvPr>
          <p:cNvSpPr>
            <a:spLocks noChangeArrowheads="1"/>
          </p:cNvSpPr>
          <p:nvPr/>
        </p:nvSpPr>
        <p:spPr bwMode="auto">
          <a:xfrm>
            <a:off x="4953000" y="1981200"/>
            <a:ext cx="4800600" cy="4648200"/>
          </a:xfrm>
          <a:prstGeom prst="ellipse">
            <a:avLst/>
          </a:prstGeom>
          <a:solidFill>
            <a:srgbClr val="33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b="1"/>
          </a:p>
        </p:txBody>
      </p:sp>
      <p:sp>
        <p:nvSpPr>
          <p:cNvPr id="12293" name="Line 5">
            <a:extLst>
              <a:ext uri="{FF2B5EF4-FFF2-40B4-BE49-F238E27FC236}">
                <a16:creationId xmlns:a16="http://schemas.microsoft.com/office/drawing/2014/main" id="{13699227-2AD5-5E7B-D18B-BB7573099E98}"/>
              </a:ext>
            </a:extLst>
          </p:cNvPr>
          <p:cNvSpPr>
            <a:spLocks noChangeShapeType="1"/>
          </p:cNvSpPr>
          <p:nvPr/>
        </p:nvSpPr>
        <p:spPr bwMode="auto">
          <a:xfrm>
            <a:off x="5715000" y="2590800"/>
            <a:ext cx="3200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4" name="Line 6">
            <a:extLst>
              <a:ext uri="{FF2B5EF4-FFF2-40B4-BE49-F238E27FC236}">
                <a16:creationId xmlns:a16="http://schemas.microsoft.com/office/drawing/2014/main" id="{1C1743B7-7F5B-CDA7-A4DF-DF2A638FDBE7}"/>
              </a:ext>
            </a:extLst>
          </p:cNvPr>
          <p:cNvSpPr>
            <a:spLocks noChangeShapeType="1"/>
          </p:cNvSpPr>
          <p:nvPr/>
        </p:nvSpPr>
        <p:spPr bwMode="auto">
          <a:xfrm>
            <a:off x="5791200" y="6019800"/>
            <a:ext cx="3200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5" name="Line 7">
            <a:extLst>
              <a:ext uri="{FF2B5EF4-FFF2-40B4-BE49-F238E27FC236}">
                <a16:creationId xmlns:a16="http://schemas.microsoft.com/office/drawing/2014/main" id="{452E7501-568D-B6AA-7122-A32C18007E11}"/>
              </a:ext>
            </a:extLst>
          </p:cNvPr>
          <p:cNvSpPr>
            <a:spLocks noChangeShapeType="1"/>
          </p:cNvSpPr>
          <p:nvPr/>
        </p:nvSpPr>
        <p:spPr bwMode="auto">
          <a:xfrm>
            <a:off x="5181600" y="3276600"/>
            <a:ext cx="4343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6" name="Line 8">
            <a:extLst>
              <a:ext uri="{FF2B5EF4-FFF2-40B4-BE49-F238E27FC236}">
                <a16:creationId xmlns:a16="http://schemas.microsoft.com/office/drawing/2014/main" id="{3FCB32B4-4540-B40B-8B98-AF15E8DF3A00}"/>
              </a:ext>
            </a:extLst>
          </p:cNvPr>
          <p:cNvSpPr>
            <a:spLocks noChangeShapeType="1"/>
          </p:cNvSpPr>
          <p:nvPr/>
        </p:nvSpPr>
        <p:spPr bwMode="auto">
          <a:xfrm>
            <a:off x="5181600" y="5257800"/>
            <a:ext cx="4343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7" name="Line 9">
            <a:extLst>
              <a:ext uri="{FF2B5EF4-FFF2-40B4-BE49-F238E27FC236}">
                <a16:creationId xmlns:a16="http://schemas.microsoft.com/office/drawing/2014/main" id="{550AEF91-9E86-F8BD-2552-E21396C7D1A0}"/>
              </a:ext>
            </a:extLst>
          </p:cNvPr>
          <p:cNvSpPr>
            <a:spLocks noChangeShapeType="1"/>
          </p:cNvSpPr>
          <p:nvPr/>
        </p:nvSpPr>
        <p:spPr bwMode="auto">
          <a:xfrm>
            <a:off x="4953000" y="4267200"/>
            <a:ext cx="4800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8" name="Text Box 10">
            <a:extLst>
              <a:ext uri="{FF2B5EF4-FFF2-40B4-BE49-F238E27FC236}">
                <a16:creationId xmlns:a16="http://schemas.microsoft.com/office/drawing/2014/main" id="{D542BA70-3ED6-3B15-CE79-99CBA6F26C9E}"/>
              </a:ext>
            </a:extLst>
          </p:cNvPr>
          <p:cNvSpPr txBox="1">
            <a:spLocks noChangeArrowheads="1"/>
          </p:cNvSpPr>
          <p:nvPr/>
        </p:nvSpPr>
        <p:spPr bwMode="auto">
          <a:xfrm>
            <a:off x="6537325" y="2022475"/>
            <a:ext cx="133107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rgbClr val="CC00CC"/>
                </a:solidFill>
              </a:rPr>
              <a:t>Purple Zone</a:t>
            </a:r>
          </a:p>
        </p:txBody>
      </p:sp>
      <p:sp>
        <p:nvSpPr>
          <p:cNvPr id="12299" name="Text Box 11">
            <a:extLst>
              <a:ext uri="{FF2B5EF4-FFF2-40B4-BE49-F238E27FC236}">
                <a16:creationId xmlns:a16="http://schemas.microsoft.com/office/drawing/2014/main" id="{A2201038-3CA5-94A5-AADB-3F3F634BE09B}"/>
              </a:ext>
            </a:extLst>
          </p:cNvPr>
          <p:cNvSpPr txBox="1">
            <a:spLocks noChangeArrowheads="1"/>
          </p:cNvSpPr>
          <p:nvPr/>
        </p:nvSpPr>
        <p:spPr bwMode="auto">
          <a:xfrm>
            <a:off x="6553200" y="2743200"/>
            <a:ext cx="2057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FF0000"/>
                </a:solidFill>
              </a:rPr>
              <a:t>Red Zone</a:t>
            </a:r>
          </a:p>
        </p:txBody>
      </p:sp>
      <p:sp>
        <p:nvSpPr>
          <p:cNvPr id="12300" name="Text Box 12">
            <a:extLst>
              <a:ext uri="{FF2B5EF4-FFF2-40B4-BE49-F238E27FC236}">
                <a16:creationId xmlns:a16="http://schemas.microsoft.com/office/drawing/2014/main" id="{4D61E000-362F-B400-25C3-81EA8DF73304}"/>
              </a:ext>
            </a:extLst>
          </p:cNvPr>
          <p:cNvSpPr txBox="1">
            <a:spLocks noChangeArrowheads="1"/>
          </p:cNvSpPr>
          <p:nvPr/>
        </p:nvSpPr>
        <p:spPr bwMode="auto">
          <a:xfrm>
            <a:off x="6629400" y="3581400"/>
            <a:ext cx="2133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FF9900"/>
                </a:solidFill>
              </a:rPr>
              <a:t>Orange Zone</a:t>
            </a:r>
          </a:p>
        </p:txBody>
      </p:sp>
      <p:sp>
        <p:nvSpPr>
          <p:cNvPr id="12301" name="Text Box 13">
            <a:extLst>
              <a:ext uri="{FF2B5EF4-FFF2-40B4-BE49-F238E27FC236}">
                <a16:creationId xmlns:a16="http://schemas.microsoft.com/office/drawing/2014/main" id="{2DF14F6D-600C-84A9-606A-525B159CE823}"/>
              </a:ext>
            </a:extLst>
          </p:cNvPr>
          <p:cNvSpPr txBox="1">
            <a:spLocks noChangeArrowheads="1"/>
          </p:cNvSpPr>
          <p:nvPr/>
        </p:nvSpPr>
        <p:spPr bwMode="auto">
          <a:xfrm>
            <a:off x="6477000" y="4572000"/>
            <a:ext cx="2057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FFFF00"/>
                </a:solidFill>
              </a:rPr>
              <a:t>Yellow Zone</a:t>
            </a:r>
          </a:p>
        </p:txBody>
      </p:sp>
      <p:sp>
        <p:nvSpPr>
          <p:cNvPr id="12302" name="Text Box 14">
            <a:extLst>
              <a:ext uri="{FF2B5EF4-FFF2-40B4-BE49-F238E27FC236}">
                <a16:creationId xmlns:a16="http://schemas.microsoft.com/office/drawing/2014/main" id="{B2B10D4A-A532-F459-DC51-3F6DF52A640B}"/>
              </a:ext>
            </a:extLst>
          </p:cNvPr>
          <p:cNvSpPr txBox="1">
            <a:spLocks noChangeArrowheads="1"/>
          </p:cNvSpPr>
          <p:nvPr/>
        </p:nvSpPr>
        <p:spPr bwMode="auto">
          <a:xfrm>
            <a:off x="6553200" y="5410200"/>
            <a:ext cx="2209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008000"/>
                </a:solidFill>
              </a:rPr>
              <a:t>Green Zone</a:t>
            </a:r>
          </a:p>
        </p:txBody>
      </p:sp>
      <p:sp>
        <p:nvSpPr>
          <p:cNvPr id="12303" name="Text Box 15">
            <a:extLst>
              <a:ext uri="{FF2B5EF4-FFF2-40B4-BE49-F238E27FC236}">
                <a16:creationId xmlns:a16="http://schemas.microsoft.com/office/drawing/2014/main" id="{A51477B1-047B-059C-2D87-AE1B56AEEDD3}"/>
              </a:ext>
            </a:extLst>
          </p:cNvPr>
          <p:cNvSpPr txBox="1">
            <a:spLocks noChangeArrowheads="1"/>
          </p:cNvSpPr>
          <p:nvPr/>
        </p:nvSpPr>
        <p:spPr bwMode="auto">
          <a:xfrm>
            <a:off x="6705600" y="6096000"/>
            <a:ext cx="1752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003399"/>
                </a:solidFill>
              </a:rPr>
              <a:t>Blue Zone</a:t>
            </a:r>
          </a:p>
        </p:txBody>
      </p:sp>
      <p:sp>
        <p:nvSpPr>
          <p:cNvPr id="12304" name="Text Box 16">
            <a:extLst>
              <a:ext uri="{FF2B5EF4-FFF2-40B4-BE49-F238E27FC236}">
                <a16:creationId xmlns:a16="http://schemas.microsoft.com/office/drawing/2014/main" id="{83187F0D-E4C6-37FD-B16B-EA688F37B93E}"/>
              </a:ext>
            </a:extLst>
          </p:cNvPr>
          <p:cNvSpPr txBox="1">
            <a:spLocks noChangeArrowheads="1"/>
          </p:cNvSpPr>
          <p:nvPr/>
        </p:nvSpPr>
        <p:spPr bwMode="auto">
          <a:xfrm>
            <a:off x="1752600" y="2201864"/>
            <a:ext cx="2819400"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solidFill>
                  <a:srgbClr val="CC00CC"/>
                </a:solidFill>
              </a:rPr>
              <a:t>Governance</a:t>
            </a:r>
          </a:p>
          <a:p>
            <a:pPr>
              <a:spcBef>
                <a:spcPct val="50000"/>
              </a:spcBef>
            </a:pPr>
            <a:r>
              <a:rPr lang="en-US" altLang="en-US" b="1" dirty="0">
                <a:solidFill>
                  <a:srgbClr val="FF0000"/>
                </a:solidFill>
              </a:rPr>
              <a:t>Celebration</a:t>
            </a:r>
          </a:p>
          <a:p>
            <a:pPr>
              <a:spcBef>
                <a:spcPct val="50000"/>
              </a:spcBef>
            </a:pPr>
            <a:r>
              <a:rPr lang="en-US" altLang="en-US" b="1" dirty="0">
                <a:solidFill>
                  <a:srgbClr val="FF9900"/>
                </a:solidFill>
              </a:rPr>
              <a:t>New Church Starts</a:t>
            </a:r>
          </a:p>
          <a:p>
            <a:pPr>
              <a:spcBef>
                <a:spcPct val="50000"/>
              </a:spcBef>
            </a:pPr>
            <a:r>
              <a:rPr lang="en-US" altLang="en-US" b="1" dirty="0">
                <a:solidFill>
                  <a:srgbClr val="FF9900"/>
                </a:solidFill>
              </a:rPr>
              <a:t>Missions</a:t>
            </a:r>
          </a:p>
          <a:p>
            <a:pPr>
              <a:spcBef>
                <a:spcPct val="50000"/>
              </a:spcBef>
            </a:pPr>
            <a:endParaRPr lang="en-US" altLang="en-US" b="1" dirty="0">
              <a:solidFill>
                <a:srgbClr val="FF9900"/>
              </a:solidFill>
            </a:endParaRPr>
          </a:p>
          <a:p>
            <a:pPr>
              <a:spcBef>
                <a:spcPct val="50000"/>
              </a:spcBef>
            </a:pPr>
            <a:endParaRPr lang="en-US" altLang="en-US" b="1" dirty="0">
              <a:solidFill>
                <a:srgbClr val="FF9900"/>
              </a:solidFill>
            </a:endParaRPr>
          </a:p>
          <a:p>
            <a:pPr>
              <a:spcBef>
                <a:spcPct val="50000"/>
              </a:spcBef>
            </a:pPr>
            <a:r>
              <a:rPr lang="en-US" altLang="en-US" b="1" dirty="0">
                <a:solidFill>
                  <a:srgbClr val="FFFF00"/>
                </a:solidFill>
              </a:rPr>
              <a:t>Bridge Events</a:t>
            </a:r>
          </a:p>
          <a:p>
            <a:pPr>
              <a:spcBef>
                <a:spcPct val="50000"/>
              </a:spcBef>
            </a:pPr>
            <a:endParaRPr lang="en-US" altLang="en-US" b="1" dirty="0">
              <a:solidFill>
                <a:srgbClr val="FFFF00"/>
              </a:solidFill>
            </a:endParaRPr>
          </a:p>
          <a:p>
            <a:pPr>
              <a:spcBef>
                <a:spcPct val="50000"/>
              </a:spcBef>
            </a:pPr>
            <a:r>
              <a:rPr lang="en-US" altLang="en-US" b="1" dirty="0">
                <a:solidFill>
                  <a:srgbClr val="008000"/>
                </a:solidFill>
              </a:rPr>
              <a:t>Nurture Groups Ministry Teams</a:t>
            </a:r>
          </a:p>
          <a:p>
            <a:pPr>
              <a:spcBef>
                <a:spcPct val="50000"/>
              </a:spcBef>
            </a:pPr>
            <a:r>
              <a:rPr lang="en-US" altLang="en-US" b="1" dirty="0">
                <a:solidFill>
                  <a:srgbClr val="00B0F0"/>
                </a:solidFill>
              </a:rPr>
              <a:t>Pastoral Care</a:t>
            </a:r>
          </a:p>
          <a:p>
            <a:pPr>
              <a:spcBef>
                <a:spcPct val="50000"/>
              </a:spcBef>
            </a:pPr>
            <a:endParaRPr lang="en-US" altLang="en-US" b="1" dirty="0"/>
          </a:p>
        </p:txBody>
      </p:sp>
      <p:sp>
        <p:nvSpPr>
          <p:cNvPr id="12305" name="Line 17">
            <a:extLst>
              <a:ext uri="{FF2B5EF4-FFF2-40B4-BE49-F238E27FC236}">
                <a16:creationId xmlns:a16="http://schemas.microsoft.com/office/drawing/2014/main" id="{41F818EE-0A9D-41E8-8104-9905E16E5625}"/>
              </a:ext>
            </a:extLst>
          </p:cNvPr>
          <p:cNvSpPr>
            <a:spLocks noChangeShapeType="1"/>
          </p:cNvSpPr>
          <p:nvPr/>
        </p:nvSpPr>
        <p:spPr bwMode="auto">
          <a:xfrm>
            <a:off x="3733800" y="2438400"/>
            <a:ext cx="1981200" cy="0"/>
          </a:xfrm>
          <a:prstGeom prst="line">
            <a:avLst/>
          </a:prstGeom>
          <a:noFill/>
          <a:ln w="2857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6" name="Line 18">
            <a:extLst>
              <a:ext uri="{FF2B5EF4-FFF2-40B4-BE49-F238E27FC236}">
                <a16:creationId xmlns:a16="http://schemas.microsoft.com/office/drawing/2014/main" id="{968C9D5D-CEDF-69B0-5433-FD64CF607A97}"/>
              </a:ext>
            </a:extLst>
          </p:cNvPr>
          <p:cNvSpPr>
            <a:spLocks noChangeShapeType="1"/>
          </p:cNvSpPr>
          <p:nvPr/>
        </p:nvSpPr>
        <p:spPr bwMode="auto">
          <a:xfrm>
            <a:off x="3505200" y="2743200"/>
            <a:ext cx="1676400"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7" name="AutoShape 19">
            <a:extLst>
              <a:ext uri="{FF2B5EF4-FFF2-40B4-BE49-F238E27FC236}">
                <a16:creationId xmlns:a16="http://schemas.microsoft.com/office/drawing/2014/main" id="{A3344D36-F287-AFB0-CBB5-0917D162ED5A}"/>
              </a:ext>
            </a:extLst>
          </p:cNvPr>
          <p:cNvSpPr>
            <a:spLocks/>
          </p:cNvSpPr>
          <p:nvPr/>
        </p:nvSpPr>
        <p:spPr bwMode="auto">
          <a:xfrm>
            <a:off x="4267200" y="3119440"/>
            <a:ext cx="45719" cy="690556"/>
          </a:xfrm>
          <a:prstGeom prst="rightBrace">
            <a:avLst>
              <a:gd name="adj1" fmla="val 75000"/>
              <a:gd name="adj2" fmla="val 50000"/>
            </a:avLst>
          </a:prstGeom>
          <a:noFill/>
          <a:ln w="2857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FF9900"/>
              </a:solidFill>
            </a:endParaRPr>
          </a:p>
        </p:txBody>
      </p:sp>
      <p:sp>
        <p:nvSpPr>
          <p:cNvPr id="12308" name="Line 20">
            <a:extLst>
              <a:ext uri="{FF2B5EF4-FFF2-40B4-BE49-F238E27FC236}">
                <a16:creationId xmlns:a16="http://schemas.microsoft.com/office/drawing/2014/main" id="{8CCE6B72-A915-B6A3-0173-FF4FE73109D3}"/>
              </a:ext>
            </a:extLst>
          </p:cNvPr>
          <p:cNvSpPr>
            <a:spLocks noChangeShapeType="1"/>
          </p:cNvSpPr>
          <p:nvPr/>
        </p:nvSpPr>
        <p:spPr bwMode="auto">
          <a:xfrm>
            <a:off x="4495800" y="3606209"/>
            <a:ext cx="457200" cy="0"/>
          </a:xfrm>
          <a:prstGeom prst="line">
            <a:avLst/>
          </a:prstGeom>
          <a:noFill/>
          <a:ln w="28575">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9" name="Line 21">
            <a:extLst>
              <a:ext uri="{FF2B5EF4-FFF2-40B4-BE49-F238E27FC236}">
                <a16:creationId xmlns:a16="http://schemas.microsoft.com/office/drawing/2014/main" id="{E9C74595-05F7-9B78-9A88-48E54301D851}"/>
              </a:ext>
            </a:extLst>
          </p:cNvPr>
          <p:cNvSpPr>
            <a:spLocks noChangeShapeType="1"/>
          </p:cNvSpPr>
          <p:nvPr/>
        </p:nvSpPr>
        <p:spPr bwMode="auto">
          <a:xfrm>
            <a:off x="3763926" y="4775791"/>
            <a:ext cx="1143000" cy="0"/>
          </a:xfrm>
          <a:prstGeom prst="line">
            <a:avLst/>
          </a:prstGeom>
          <a:noFill/>
          <a:ln w="2857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10" name="AutoShape 22">
            <a:extLst>
              <a:ext uri="{FF2B5EF4-FFF2-40B4-BE49-F238E27FC236}">
                <a16:creationId xmlns:a16="http://schemas.microsoft.com/office/drawing/2014/main" id="{954B422E-B04B-FA10-32EE-B69172EE493F}"/>
              </a:ext>
            </a:extLst>
          </p:cNvPr>
          <p:cNvSpPr>
            <a:spLocks/>
          </p:cNvSpPr>
          <p:nvPr/>
        </p:nvSpPr>
        <p:spPr bwMode="auto">
          <a:xfrm>
            <a:off x="4267198" y="5410199"/>
            <a:ext cx="45719" cy="607823"/>
          </a:xfrm>
          <a:prstGeom prst="rightBrace">
            <a:avLst>
              <a:gd name="adj1" fmla="val 58333"/>
              <a:gd name="adj2" fmla="val 50000"/>
            </a:avLst>
          </a:prstGeom>
          <a:noFill/>
          <a:ln w="2857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1" name="Line 23">
            <a:extLst>
              <a:ext uri="{FF2B5EF4-FFF2-40B4-BE49-F238E27FC236}">
                <a16:creationId xmlns:a16="http://schemas.microsoft.com/office/drawing/2014/main" id="{81E84C9A-5074-639B-968E-40DD1A80032B}"/>
              </a:ext>
            </a:extLst>
          </p:cNvPr>
          <p:cNvSpPr>
            <a:spLocks noChangeShapeType="1"/>
          </p:cNvSpPr>
          <p:nvPr/>
        </p:nvSpPr>
        <p:spPr bwMode="auto">
          <a:xfrm>
            <a:off x="4359349" y="5656521"/>
            <a:ext cx="914400" cy="0"/>
          </a:xfrm>
          <a:prstGeom prst="line">
            <a:avLst/>
          </a:prstGeom>
          <a:noFill/>
          <a:ln w="2857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12" name="Line 24">
            <a:extLst>
              <a:ext uri="{FF2B5EF4-FFF2-40B4-BE49-F238E27FC236}">
                <a16:creationId xmlns:a16="http://schemas.microsoft.com/office/drawing/2014/main" id="{BAB732B7-503F-773E-1F54-222791E118AB}"/>
              </a:ext>
            </a:extLst>
          </p:cNvPr>
          <p:cNvSpPr>
            <a:spLocks noChangeShapeType="1"/>
          </p:cNvSpPr>
          <p:nvPr/>
        </p:nvSpPr>
        <p:spPr bwMode="auto">
          <a:xfrm>
            <a:off x="3684181" y="6465332"/>
            <a:ext cx="1981200" cy="0"/>
          </a:xfrm>
          <a:prstGeom prst="line">
            <a:avLst/>
          </a:prstGeom>
          <a:noFill/>
          <a:ln w="2857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01904950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CDB52F47-D8EA-2456-904F-BD0EB39D1233}"/>
              </a:ext>
            </a:extLst>
          </p:cNvPr>
          <p:cNvSpPr>
            <a:spLocks noGrp="1" noChangeArrowheads="1"/>
          </p:cNvSpPr>
          <p:nvPr>
            <p:ph type="title"/>
          </p:nvPr>
        </p:nvSpPr>
        <p:spPr>
          <a:xfrm>
            <a:off x="2133600" y="457200"/>
            <a:ext cx="8305800" cy="1143000"/>
          </a:xfrm>
        </p:spPr>
        <p:txBody>
          <a:bodyPr/>
          <a:lstStyle/>
          <a:p>
            <a:r>
              <a:rPr lang="en-US" altLang="en-US" sz="4800" b="1" dirty="0">
                <a:solidFill>
                  <a:srgbClr val="FF9900"/>
                </a:solidFill>
              </a:rPr>
              <a:t>Orange Zone Amplification</a:t>
            </a:r>
          </a:p>
        </p:txBody>
      </p:sp>
      <p:sp>
        <p:nvSpPr>
          <p:cNvPr id="24579" name="Rectangle 3">
            <a:extLst>
              <a:ext uri="{FF2B5EF4-FFF2-40B4-BE49-F238E27FC236}">
                <a16:creationId xmlns:a16="http://schemas.microsoft.com/office/drawing/2014/main" id="{C23794E7-CFF2-5230-28A8-727427B18BE4}"/>
              </a:ext>
            </a:extLst>
          </p:cNvPr>
          <p:cNvSpPr>
            <a:spLocks noGrp="1" noChangeArrowheads="1"/>
          </p:cNvSpPr>
          <p:nvPr>
            <p:ph type="body" idx="1"/>
          </p:nvPr>
        </p:nvSpPr>
        <p:spPr>
          <a:xfrm>
            <a:off x="838200" y="1905000"/>
            <a:ext cx="10515600" cy="4572000"/>
          </a:xfrm>
        </p:spPr>
        <p:txBody>
          <a:bodyPr>
            <a:normAutofit/>
          </a:bodyPr>
          <a:lstStyle/>
          <a:p>
            <a:pPr>
              <a:lnSpc>
                <a:spcPct val="90000"/>
              </a:lnSpc>
            </a:pPr>
            <a:r>
              <a:rPr lang="en-US" altLang="en-US" sz="3600" b="1" dirty="0">
                <a:solidFill>
                  <a:srgbClr val="FFFF00"/>
                </a:solidFill>
              </a:rPr>
              <a:t>This zone is for groups that do not necessarily directly contribute to the numerical assimilation growth of your local church, but contribute to the expansion of the kingdom through mission endeavors.</a:t>
            </a:r>
          </a:p>
          <a:p>
            <a:pPr>
              <a:lnSpc>
                <a:spcPct val="90000"/>
              </a:lnSpc>
            </a:pPr>
            <a:r>
              <a:rPr lang="en-US" altLang="en-US" sz="3600" b="1" dirty="0">
                <a:solidFill>
                  <a:srgbClr val="FF9300"/>
                </a:solidFill>
              </a:rPr>
              <a:t>Orange zone assimilation is a kingdom assimilation mindset through starting new works, ministering to the needy, etc</a:t>
            </a:r>
            <a:r>
              <a:rPr lang="en-US" altLang="en-US" sz="3600" b="1" dirty="0">
                <a:solidFill>
                  <a:srgbClr val="FFFF00"/>
                </a:solidFill>
              </a:rPr>
              <a:t>. </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F8D9AA57-0DDC-A27E-E49F-C2331DD6699D}"/>
              </a:ext>
            </a:extLst>
          </p:cNvPr>
          <p:cNvSpPr>
            <a:spLocks noGrp="1" noChangeArrowheads="1"/>
          </p:cNvSpPr>
          <p:nvPr>
            <p:ph type="title"/>
          </p:nvPr>
        </p:nvSpPr>
        <p:spPr>
          <a:xfrm>
            <a:off x="1905000" y="457200"/>
            <a:ext cx="8534400" cy="1143000"/>
          </a:xfrm>
        </p:spPr>
        <p:txBody>
          <a:bodyPr/>
          <a:lstStyle/>
          <a:p>
            <a:r>
              <a:rPr lang="en-US" altLang="en-US" sz="4800" b="1" dirty="0">
                <a:solidFill>
                  <a:srgbClr val="FF9900"/>
                </a:solidFill>
              </a:rPr>
              <a:t>Orange Zone Amplification</a:t>
            </a:r>
          </a:p>
        </p:txBody>
      </p:sp>
      <p:sp>
        <p:nvSpPr>
          <p:cNvPr id="29699" name="Rectangle 3">
            <a:extLst>
              <a:ext uri="{FF2B5EF4-FFF2-40B4-BE49-F238E27FC236}">
                <a16:creationId xmlns:a16="http://schemas.microsoft.com/office/drawing/2014/main" id="{B64A2E48-8B98-C506-ACBD-BD7D052960B3}"/>
              </a:ext>
            </a:extLst>
          </p:cNvPr>
          <p:cNvSpPr>
            <a:spLocks noGrp="1" noChangeArrowheads="1"/>
          </p:cNvSpPr>
          <p:nvPr>
            <p:ph type="body" idx="1"/>
          </p:nvPr>
        </p:nvSpPr>
        <p:spPr/>
        <p:txBody>
          <a:bodyPr>
            <a:normAutofit/>
          </a:bodyPr>
          <a:lstStyle/>
          <a:p>
            <a:r>
              <a:rPr lang="en-US" altLang="en-US" sz="3600" b="1" dirty="0">
                <a:solidFill>
                  <a:srgbClr val="FFFF00"/>
                </a:solidFill>
              </a:rPr>
              <a:t>Additionally, some in-house ministries such as podcast ministries, Bible courses, bookstores, Radio or Television ministries, church sponsored day cares or Christian schools are all part of this assimilation zone.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E2CCE-A2B2-B1AD-95C4-36EB32E3B352}"/>
              </a:ext>
            </a:extLst>
          </p:cNvPr>
          <p:cNvSpPr>
            <a:spLocks noGrp="1"/>
          </p:cNvSpPr>
          <p:nvPr>
            <p:ph type="title"/>
          </p:nvPr>
        </p:nvSpPr>
        <p:spPr/>
        <p:txBody>
          <a:bodyPr>
            <a:normAutofit/>
          </a:bodyPr>
          <a:lstStyle/>
          <a:p>
            <a:pPr algn="ctr"/>
            <a:r>
              <a:rPr lang="en-US" b="1" dirty="0">
                <a:solidFill>
                  <a:srgbClr val="FFFF00"/>
                </a:solidFill>
              </a:rPr>
              <a:t>The Five Behaviors of Cattle Ranching Pastors</a:t>
            </a:r>
          </a:p>
        </p:txBody>
      </p:sp>
      <p:sp>
        <p:nvSpPr>
          <p:cNvPr id="3" name="Content Placeholder 2">
            <a:extLst>
              <a:ext uri="{FF2B5EF4-FFF2-40B4-BE49-F238E27FC236}">
                <a16:creationId xmlns:a16="http://schemas.microsoft.com/office/drawing/2014/main" id="{C4746FC6-0EC0-439C-B0CB-76D2FBD6DDA8}"/>
              </a:ext>
            </a:extLst>
          </p:cNvPr>
          <p:cNvSpPr>
            <a:spLocks noGrp="1"/>
          </p:cNvSpPr>
          <p:nvPr>
            <p:ph idx="1"/>
          </p:nvPr>
        </p:nvSpPr>
        <p:spPr>
          <a:xfrm>
            <a:off x="838200" y="1389207"/>
            <a:ext cx="10515600" cy="4914611"/>
          </a:xfrm>
        </p:spPr>
        <p:txBody>
          <a:bodyPr>
            <a:normAutofit/>
          </a:bodyPr>
          <a:lstStyle/>
          <a:p>
            <a:pPr marL="514350" indent="-514350">
              <a:buFont typeface="+mj-lt"/>
              <a:buAutoNum type="arabicPeriod"/>
            </a:pPr>
            <a:r>
              <a:rPr lang="en-US" sz="3600" b="1" dirty="0">
                <a:solidFill>
                  <a:srgbClr val="FFFF00"/>
                </a:solidFill>
              </a:rPr>
              <a:t>He is concerned for high quality pastoral care.</a:t>
            </a:r>
          </a:p>
          <a:p>
            <a:pPr marL="514350" indent="-514350">
              <a:buFont typeface="+mj-lt"/>
              <a:buAutoNum type="arabicPeriod"/>
            </a:pPr>
            <a:r>
              <a:rPr lang="en-US" sz="3600" b="1" dirty="0">
                <a:solidFill>
                  <a:srgbClr val="FFFF00"/>
                </a:solidFill>
              </a:rPr>
              <a:t>He sets expectations.</a:t>
            </a:r>
          </a:p>
          <a:p>
            <a:pPr marL="514350" indent="-514350">
              <a:buFont typeface="+mj-lt"/>
              <a:buAutoNum type="arabicPeriod"/>
            </a:pPr>
            <a:r>
              <a:rPr lang="en-US" sz="3600" b="1" dirty="0">
                <a:solidFill>
                  <a:srgbClr val="FFFF00"/>
                </a:solidFill>
              </a:rPr>
              <a:t>He perceives the church organizationally.</a:t>
            </a:r>
          </a:p>
          <a:p>
            <a:pPr marL="514350" indent="-514350">
              <a:buFont typeface="+mj-lt"/>
              <a:buAutoNum type="arabicPeriod"/>
            </a:pPr>
            <a:r>
              <a:rPr lang="en-US" sz="3600" b="1" dirty="0">
                <a:solidFill>
                  <a:srgbClr val="FFFF00"/>
                </a:solidFill>
              </a:rPr>
              <a:t>He delegates and involves others.</a:t>
            </a:r>
          </a:p>
          <a:p>
            <a:pPr marL="514350" indent="-514350">
              <a:buFont typeface="+mj-lt"/>
              <a:buAutoNum type="arabicPeriod"/>
            </a:pPr>
            <a:r>
              <a:rPr lang="en-US" sz="3600" b="1" dirty="0">
                <a:solidFill>
                  <a:srgbClr val="FFFF00"/>
                </a:solidFill>
              </a:rPr>
              <a:t>He seeks to develop leadership and management skills</a:t>
            </a:r>
            <a:r>
              <a:rPr lang="en-US" sz="3600" dirty="0"/>
              <a:t>.</a:t>
            </a:r>
          </a:p>
        </p:txBody>
      </p:sp>
      <p:pic>
        <p:nvPicPr>
          <p:cNvPr id="4" name="Picture 4" descr="Pampas">
            <a:extLst>
              <a:ext uri="{FF2B5EF4-FFF2-40B4-BE49-F238E27FC236}">
                <a16:creationId xmlns:a16="http://schemas.microsoft.com/office/drawing/2014/main" id="{9D01A7E2-CBC2-ABE2-42DA-5B19542603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8807" y="4424156"/>
            <a:ext cx="2954385" cy="2216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261629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C396CD8E-B1A2-50B0-83E2-9F8987CDD1EC}"/>
              </a:ext>
            </a:extLst>
          </p:cNvPr>
          <p:cNvSpPr>
            <a:spLocks noGrp="1" noChangeArrowheads="1"/>
          </p:cNvSpPr>
          <p:nvPr>
            <p:ph type="title"/>
          </p:nvPr>
        </p:nvSpPr>
        <p:spPr>
          <a:xfrm>
            <a:off x="2133600" y="457200"/>
            <a:ext cx="8305800" cy="1143000"/>
          </a:xfrm>
        </p:spPr>
        <p:txBody>
          <a:bodyPr/>
          <a:lstStyle/>
          <a:p>
            <a:r>
              <a:rPr lang="en-US" altLang="en-US" sz="4800" b="1" dirty="0">
                <a:solidFill>
                  <a:srgbClr val="FF9900"/>
                </a:solidFill>
              </a:rPr>
              <a:t>Orange Zone Amplification</a:t>
            </a:r>
          </a:p>
        </p:txBody>
      </p:sp>
      <p:sp>
        <p:nvSpPr>
          <p:cNvPr id="47107" name="Rectangle 3">
            <a:extLst>
              <a:ext uri="{FF2B5EF4-FFF2-40B4-BE49-F238E27FC236}">
                <a16:creationId xmlns:a16="http://schemas.microsoft.com/office/drawing/2014/main" id="{1D13C35B-66E2-EAA1-6CDB-CA167D4D5637}"/>
              </a:ext>
            </a:extLst>
          </p:cNvPr>
          <p:cNvSpPr>
            <a:spLocks noGrp="1" noChangeArrowheads="1"/>
          </p:cNvSpPr>
          <p:nvPr>
            <p:ph type="body" idx="1"/>
          </p:nvPr>
        </p:nvSpPr>
        <p:spPr>
          <a:xfrm>
            <a:off x="1905000" y="1676400"/>
            <a:ext cx="8763000" cy="4343400"/>
          </a:xfrm>
        </p:spPr>
        <p:txBody>
          <a:bodyPr>
            <a:normAutofit/>
          </a:bodyPr>
          <a:lstStyle/>
          <a:p>
            <a:r>
              <a:rPr lang="en-US" altLang="en-US" sz="3600" b="1" dirty="0">
                <a:solidFill>
                  <a:srgbClr val="FFFF00"/>
                </a:solidFill>
              </a:rPr>
              <a:t>No single church can reach everybody.  Therefore a need exists to multiply the number of available launch units.</a:t>
            </a:r>
          </a:p>
          <a:p>
            <a:r>
              <a:rPr lang="en-US" altLang="en-US" sz="3600" b="1" dirty="0">
                <a:solidFill>
                  <a:srgbClr val="FF9300"/>
                </a:solidFill>
              </a:rPr>
              <a:t>Goals: </a:t>
            </a:r>
            <a:r>
              <a:rPr lang="en-US" altLang="en-US" sz="3600" b="1" dirty="0">
                <a:solidFill>
                  <a:srgbClr val="FFFF00"/>
                </a:solidFill>
              </a:rPr>
              <a:t>If a lay led ministry becomes centered more than ten miles beyond the church’s meeting place (Smaller in Highly urban areas) it should hive off to become a new work.</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BE81866B-4259-9A1F-A75E-0D6B6EA21CB1}"/>
              </a:ext>
            </a:extLst>
          </p:cNvPr>
          <p:cNvSpPr>
            <a:spLocks noGrp="1" noChangeArrowheads="1"/>
          </p:cNvSpPr>
          <p:nvPr>
            <p:ph type="title"/>
          </p:nvPr>
        </p:nvSpPr>
        <p:spPr>
          <a:xfrm>
            <a:off x="2133600" y="457200"/>
            <a:ext cx="8305800" cy="1143000"/>
          </a:xfrm>
        </p:spPr>
        <p:txBody>
          <a:bodyPr/>
          <a:lstStyle/>
          <a:p>
            <a:r>
              <a:rPr lang="en-US" altLang="en-US" sz="4800" b="1" dirty="0">
                <a:solidFill>
                  <a:srgbClr val="FF9900"/>
                </a:solidFill>
              </a:rPr>
              <a:t>Orange Zone Amplification</a:t>
            </a:r>
          </a:p>
        </p:txBody>
      </p:sp>
      <p:sp>
        <p:nvSpPr>
          <p:cNvPr id="49155" name="Rectangle 3">
            <a:extLst>
              <a:ext uri="{FF2B5EF4-FFF2-40B4-BE49-F238E27FC236}">
                <a16:creationId xmlns:a16="http://schemas.microsoft.com/office/drawing/2014/main" id="{5045EB23-CA62-B331-A3A9-C6D4FFA1E974}"/>
              </a:ext>
            </a:extLst>
          </p:cNvPr>
          <p:cNvSpPr>
            <a:spLocks noGrp="1" noChangeArrowheads="1"/>
          </p:cNvSpPr>
          <p:nvPr>
            <p:ph type="body" idx="1"/>
          </p:nvPr>
        </p:nvSpPr>
        <p:spPr>
          <a:xfrm>
            <a:off x="838200" y="1481396"/>
            <a:ext cx="10515600" cy="4876800"/>
          </a:xfrm>
        </p:spPr>
        <p:txBody>
          <a:bodyPr>
            <a:normAutofit/>
          </a:bodyPr>
          <a:lstStyle/>
          <a:p>
            <a:pPr>
              <a:lnSpc>
                <a:spcPct val="90000"/>
              </a:lnSpc>
            </a:pPr>
            <a:r>
              <a:rPr lang="en-US" altLang="en-US" sz="3600" b="1" dirty="0">
                <a:solidFill>
                  <a:srgbClr val="FFFF00"/>
                </a:solidFill>
              </a:rPr>
              <a:t>If a particular ministry takes on a personality different from that of the people leading the present work it should seek to hive it off into a new work if at all possible.</a:t>
            </a:r>
          </a:p>
          <a:p>
            <a:pPr>
              <a:lnSpc>
                <a:spcPct val="90000"/>
              </a:lnSpc>
            </a:pPr>
            <a:r>
              <a:rPr lang="en-US" altLang="en-US" sz="3600" b="1" dirty="0">
                <a:solidFill>
                  <a:srgbClr val="FFFF00"/>
                </a:solidFill>
              </a:rPr>
              <a:t>If a ministry constantly develops new volunteer leaders and encourages them to take responsibility for an evangelistic harvest then begin a new church start with these volunteer leaders.</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BCE2C880-4D12-B915-6B73-71DD57BD958A}"/>
              </a:ext>
            </a:extLst>
          </p:cNvPr>
          <p:cNvSpPr>
            <a:spLocks noGrp="1" noChangeArrowheads="1"/>
          </p:cNvSpPr>
          <p:nvPr>
            <p:ph type="title"/>
          </p:nvPr>
        </p:nvSpPr>
        <p:spPr>
          <a:xfrm>
            <a:off x="2133600" y="457200"/>
            <a:ext cx="8305800" cy="1143000"/>
          </a:xfrm>
        </p:spPr>
        <p:txBody>
          <a:bodyPr/>
          <a:lstStyle/>
          <a:p>
            <a:r>
              <a:rPr lang="en-US" altLang="en-US" sz="4800" b="1" dirty="0">
                <a:solidFill>
                  <a:srgbClr val="FF9900"/>
                </a:solidFill>
              </a:rPr>
              <a:t>Orange Zone Amplification</a:t>
            </a:r>
          </a:p>
        </p:txBody>
      </p:sp>
      <p:sp>
        <p:nvSpPr>
          <p:cNvPr id="50179" name="Rectangle 3">
            <a:extLst>
              <a:ext uri="{FF2B5EF4-FFF2-40B4-BE49-F238E27FC236}">
                <a16:creationId xmlns:a16="http://schemas.microsoft.com/office/drawing/2014/main" id="{7E9D5760-37CB-F51D-8906-98C4E8E68AE7}"/>
              </a:ext>
            </a:extLst>
          </p:cNvPr>
          <p:cNvSpPr>
            <a:spLocks noGrp="1" noChangeArrowheads="1"/>
          </p:cNvSpPr>
          <p:nvPr>
            <p:ph type="body" idx="1"/>
          </p:nvPr>
        </p:nvSpPr>
        <p:spPr>
          <a:xfrm>
            <a:off x="935665" y="1676400"/>
            <a:ext cx="10249786" cy="4343400"/>
          </a:xfrm>
        </p:spPr>
        <p:txBody>
          <a:bodyPr>
            <a:normAutofit/>
          </a:bodyPr>
          <a:lstStyle/>
          <a:p>
            <a:r>
              <a:rPr lang="en-US" altLang="en-US" sz="3600" b="1" dirty="0">
                <a:solidFill>
                  <a:srgbClr val="FFFF00"/>
                </a:solidFill>
              </a:rPr>
              <a:t>If a particular ministry reaches a group of people who could not readily join the original church due to differences in language or culture then begin a new church start with these new converts.</a:t>
            </a:r>
          </a:p>
          <a:p>
            <a:r>
              <a:rPr lang="en-US" altLang="en-US" sz="3600" b="1" dirty="0">
                <a:solidFill>
                  <a:srgbClr val="FFFF00"/>
                </a:solidFill>
              </a:rPr>
              <a:t>It is a harvest based mentality that expands the Christian movement through the deploying of more laborers.</a:t>
            </a:r>
          </a:p>
        </p:txBody>
      </p:sp>
      <p:sp>
        <p:nvSpPr>
          <p:cNvPr id="2" name="TextBox 1">
            <a:extLst>
              <a:ext uri="{FF2B5EF4-FFF2-40B4-BE49-F238E27FC236}">
                <a16:creationId xmlns:a16="http://schemas.microsoft.com/office/drawing/2014/main" id="{9438BAAE-FD1A-483C-A2D4-0FDF7A52899A}"/>
              </a:ext>
            </a:extLst>
          </p:cNvPr>
          <p:cNvSpPr txBox="1"/>
          <p:nvPr/>
        </p:nvSpPr>
        <p:spPr>
          <a:xfrm>
            <a:off x="10719582" y="6019800"/>
            <a:ext cx="661181" cy="461665"/>
          </a:xfrm>
          <a:prstGeom prst="rect">
            <a:avLst/>
          </a:prstGeom>
          <a:noFill/>
        </p:spPr>
        <p:txBody>
          <a:bodyPr wrap="square" rtlCol="0">
            <a:spAutoFit/>
          </a:bodyPr>
          <a:lstStyle/>
          <a:p>
            <a:r>
              <a:rPr lang="en-US" sz="2400" b="1" dirty="0">
                <a:solidFill>
                  <a:srgbClr val="FF9300"/>
                </a:solidFill>
              </a:rPr>
              <a:t>10</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380DE666-1414-A90B-6CE1-254597B7C109}"/>
              </a:ext>
            </a:extLst>
          </p:cNvPr>
          <p:cNvSpPr>
            <a:spLocks noGrp="1" noChangeArrowheads="1"/>
          </p:cNvSpPr>
          <p:nvPr>
            <p:ph type="ctrTitle"/>
          </p:nvPr>
        </p:nvSpPr>
        <p:spPr>
          <a:xfrm>
            <a:off x="2095500" y="0"/>
            <a:ext cx="8001000" cy="1143000"/>
          </a:xfrm>
        </p:spPr>
        <p:txBody>
          <a:bodyPr/>
          <a:lstStyle/>
          <a:p>
            <a:r>
              <a:rPr lang="en-US" altLang="en-US" sz="4800" b="1" dirty="0">
                <a:solidFill>
                  <a:srgbClr val="FF9900"/>
                </a:solidFill>
              </a:rPr>
              <a:t>Orange Zone Amplification</a:t>
            </a:r>
          </a:p>
        </p:txBody>
      </p:sp>
      <p:sp>
        <p:nvSpPr>
          <p:cNvPr id="48131" name="Rectangle 3">
            <a:extLst>
              <a:ext uri="{FF2B5EF4-FFF2-40B4-BE49-F238E27FC236}">
                <a16:creationId xmlns:a16="http://schemas.microsoft.com/office/drawing/2014/main" id="{215AC9DE-C525-1F98-23D6-D00F66B5E513}"/>
              </a:ext>
            </a:extLst>
          </p:cNvPr>
          <p:cNvSpPr>
            <a:spLocks noGrp="1" noChangeArrowheads="1"/>
          </p:cNvSpPr>
          <p:nvPr>
            <p:ph type="subTitle" idx="1"/>
          </p:nvPr>
        </p:nvSpPr>
        <p:spPr>
          <a:xfrm>
            <a:off x="574159" y="1143000"/>
            <a:ext cx="11036594" cy="3810000"/>
          </a:xfrm>
        </p:spPr>
        <p:txBody>
          <a:bodyPr>
            <a:noAutofit/>
          </a:bodyPr>
          <a:lstStyle/>
          <a:p>
            <a:pPr algn="l"/>
            <a:r>
              <a:rPr lang="en-US" altLang="en-US" sz="3600" b="1" dirty="0">
                <a:solidFill>
                  <a:srgbClr val="FFFF00"/>
                </a:solidFill>
              </a:rPr>
              <a:t>My church planting experience has shown me why Jesus never asked his disciples to pray for a harvest, but rather for harvest workers to go into the field. 			</a:t>
            </a:r>
          </a:p>
          <a:p>
            <a:pPr algn="l"/>
            <a:r>
              <a:rPr lang="en-US" altLang="en-US" sz="3600" b="1" i="1" dirty="0">
                <a:solidFill>
                  <a:srgbClr val="FF9300"/>
                </a:solidFill>
              </a:rPr>
              <a:t>When he looked out over the crowds, his heart broke. So confused and aimless they were, like sheep with no shepherd. “What a huge harvest!” he said to his disciples. “How few workers! On your knees and pray for harvest hands!”</a:t>
            </a:r>
          </a:p>
          <a:p>
            <a:pPr algn="l"/>
            <a:r>
              <a:rPr lang="en-US" altLang="en-US" sz="3600" b="1" dirty="0">
                <a:solidFill>
                  <a:srgbClr val="FFFF00"/>
                </a:solidFill>
              </a:rPr>
              <a:t> </a:t>
            </a:r>
            <a:r>
              <a:rPr lang="en-US" altLang="en-US" sz="1600" b="1" dirty="0">
                <a:solidFill>
                  <a:srgbClr val="FFFF00"/>
                </a:solidFill>
              </a:rPr>
              <a:t>Eugene H. Peterson, The Message: The Bible in Contemporary Language (Colorado Springs, CO: NavPress, 2005), Mt 9:36–38.</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079AC130-43E1-A410-9428-7055D9623E16}"/>
              </a:ext>
            </a:extLst>
          </p:cNvPr>
          <p:cNvSpPr>
            <a:spLocks noGrp="1" noChangeArrowheads="1"/>
          </p:cNvSpPr>
          <p:nvPr>
            <p:ph type="title"/>
          </p:nvPr>
        </p:nvSpPr>
        <p:spPr>
          <a:xfrm>
            <a:off x="838200" y="366417"/>
            <a:ext cx="10914320" cy="1325563"/>
          </a:xfrm>
        </p:spPr>
        <p:txBody>
          <a:bodyPr/>
          <a:lstStyle/>
          <a:p>
            <a:r>
              <a:rPr lang="en-US" altLang="en-US" sz="4400" b="1" dirty="0">
                <a:solidFill>
                  <a:srgbClr val="CC00CC"/>
                </a:solidFill>
              </a:rPr>
              <a:t>Purple Zone Amplification</a:t>
            </a:r>
            <a:endParaRPr lang="en-US" altLang="en-US" b="1" dirty="0">
              <a:solidFill>
                <a:srgbClr val="00B0F0"/>
              </a:solidFill>
            </a:endParaRPr>
          </a:p>
        </p:txBody>
      </p:sp>
      <p:sp>
        <p:nvSpPr>
          <p:cNvPr id="12291" name="Rectangle 3">
            <a:extLst>
              <a:ext uri="{FF2B5EF4-FFF2-40B4-BE49-F238E27FC236}">
                <a16:creationId xmlns:a16="http://schemas.microsoft.com/office/drawing/2014/main" id="{97CCC7CF-BACE-81AE-6324-3BD1316CAB35}"/>
              </a:ext>
            </a:extLst>
          </p:cNvPr>
          <p:cNvSpPr>
            <a:spLocks noGrp="1" noChangeArrowheads="1"/>
          </p:cNvSpPr>
          <p:nvPr>
            <p:ph type="body" idx="1"/>
          </p:nvPr>
        </p:nvSpPr>
        <p:spPr/>
        <p:txBody>
          <a:bodyPr/>
          <a:lstStyle/>
          <a:p>
            <a:endParaRPr lang="en-US" altLang="en-US"/>
          </a:p>
          <a:p>
            <a:endParaRPr lang="en-US" altLang="en-US"/>
          </a:p>
        </p:txBody>
      </p:sp>
      <p:sp>
        <p:nvSpPr>
          <p:cNvPr id="12292" name="Oval 4">
            <a:extLst>
              <a:ext uri="{FF2B5EF4-FFF2-40B4-BE49-F238E27FC236}">
                <a16:creationId xmlns:a16="http://schemas.microsoft.com/office/drawing/2014/main" id="{207F4775-052C-AC51-8605-1FB127327E36}"/>
              </a:ext>
            </a:extLst>
          </p:cNvPr>
          <p:cNvSpPr>
            <a:spLocks noChangeArrowheads="1"/>
          </p:cNvSpPr>
          <p:nvPr/>
        </p:nvSpPr>
        <p:spPr bwMode="auto">
          <a:xfrm>
            <a:off x="4953000" y="1981200"/>
            <a:ext cx="4800600" cy="4648200"/>
          </a:xfrm>
          <a:prstGeom prst="ellipse">
            <a:avLst/>
          </a:prstGeom>
          <a:solidFill>
            <a:srgbClr val="33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b="1"/>
          </a:p>
        </p:txBody>
      </p:sp>
      <p:sp>
        <p:nvSpPr>
          <p:cNvPr id="12293" name="Line 5">
            <a:extLst>
              <a:ext uri="{FF2B5EF4-FFF2-40B4-BE49-F238E27FC236}">
                <a16:creationId xmlns:a16="http://schemas.microsoft.com/office/drawing/2014/main" id="{13699227-2AD5-5E7B-D18B-BB7573099E98}"/>
              </a:ext>
            </a:extLst>
          </p:cNvPr>
          <p:cNvSpPr>
            <a:spLocks noChangeShapeType="1"/>
          </p:cNvSpPr>
          <p:nvPr/>
        </p:nvSpPr>
        <p:spPr bwMode="auto">
          <a:xfrm>
            <a:off x="5715000" y="2590800"/>
            <a:ext cx="3200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4" name="Line 6">
            <a:extLst>
              <a:ext uri="{FF2B5EF4-FFF2-40B4-BE49-F238E27FC236}">
                <a16:creationId xmlns:a16="http://schemas.microsoft.com/office/drawing/2014/main" id="{1C1743B7-7F5B-CDA7-A4DF-DF2A638FDBE7}"/>
              </a:ext>
            </a:extLst>
          </p:cNvPr>
          <p:cNvSpPr>
            <a:spLocks noChangeShapeType="1"/>
          </p:cNvSpPr>
          <p:nvPr/>
        </p:nvSpPr>
        <p:spPr bwMode="auto">
          <a:xfrm>
            <a:off x="5791200" y="6019800"/>
            <a:ext cx="3200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5" name="Line 7">
            <a:extLst>
              <a:ext uri="{FF2B5EF4-FFF2-40B4-BE49-F238E27FC236}">
                <a16:creationId xmlns:a16="http://schemas.microsoft.com/office/drawing/2014/main" id="{452E7501-568D-B6AA-7122-A32C18007E11}"/>
              </a:ext>
            </a:extLst>
          </p:cNvPr>
          <p:cNvSpPr>
            <a:spLocks noChangeShapeType="1"/>
          </p:cNvSpPr>
          <p:nvPr/>
        </p:nvSpPr>
        <p:spPr bwMode="auto">
          <a:xfrm>
            <a:off x="5181600" y="3276600"/>
            <a:ext cx="4343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6" name="Line 8">
            <a:extLst>
              <a:ext uri="{FF2B5EF4-FFF2-40B4-BE49-F238E27FC236}">
                <a16:creationId xmlns:a16="http://schemas.microsoft.com/office/drawing/2014/main" id="{3FCB32B4-4540-B40B-8B98-AF15E8DF3A00}"/>
              </a:ext>
            </a:extLst>
          </p:cNvPr>
          <p:cNvSpPr>
            <a:spLocks noChangeShapeType="1"/>
          </p:cNvSpPr>
          <p:nvPr/>
        </p:nvSpPr>
        <p:spPr bwMode="auto">
          <a:xfrm>
            <a:off x="5181600" y="5257800"/>
            <a:ext cx="4343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7" name="Line 9">
            <a:extLst>
              <a:ext uri="{FF2B5EF4-FFF2-40B4-BE49-F238E27FC236}">
                <a16:creationId xmlns:a16="http://schemas.microsoft.com/office/drawing/2014/main" id="{550AEF91-9E86-F8BD-2552-E21396C7D1A0}"/>
              </a:ext>
            </a:extLst>
          </p:cNvPr>
          <p:cNvSpPr>
            <a:spLocks noChangeShapeType="1"/>
          </p:cNvSpPr>
          <p:nvPr/>
        </p:nvSpPr>
        <p:spPr bwMode="auto">
          <a:xfrm>
            <a:off x="4953000" y="4267200"/>
            <a:ext cx="4800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8" name="Text Box 10">
            <a:extLst>
              <a:ext uri="{FF2B5EF4-FFF2-40B4-BE49-F238E27FC236}">
                <a16:creationId xmlns:a16="http://schemas.microsoft.com/office/drawing/2014/main" id="{D542BA70-3ED6-3B15-CE79-99CBA6F26C9E}"/>
              </a:ext>
            </a:extLst>
          </p:cNvPr>
          <p:cNvSpPr txBox="1">
            <a:spLocks noChangeArrowheads="1"/>
          </p:cNvSpPr>
          <p:nvPr/>
        </p:nvSpPr>
        <p:spPr bwMode="auto">
          <a:xfrm>
            <a:off x="6537325" y="2022475"/>
            <a:ext cx="133107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rgbClr val="CC00CC"/>
                </a:solidFill>
              </a:rPr>
              <a:t>Purple Zone</a:t>
            </a:r>
          </a:p>
        </p:txBody>
      </p:sp>
      <p:sp>
        <p:nvSpPr>
          <p:cNvPr id="12299" name="Text Box 11">
            <a:extLst>
              <a:ext uri="{FF2B5EF4-FFF2-40B4-BE49-F238E27FC236}">
                <a16:creationId xmlns:a16="http://schemas.microsoft.com/office/drawing/2014/main" id="{A2201038-3CA5-94A5-AADB-3F3F634BE09B}"/>
              </a:ext>
            </a:extLst>
          </p:cNvPr>
          <p:cNvSpPr txBox="1">
            <a:spLocks noChangeArrowheads="1"/>
          </p:cNvSpPr>
          <p:nvPr/>
        </p:nvSpPr>
        <p:spPr bwMode="auto">
          <a:xfrm>
            <a:off x="6553200" y="2743200"/>
            <a:ext cx="2057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FF0000"/>
                </a:solidFill>
              </a:rPr>
              <a:t>Red Zone</a:t>
            </a:r>
          </a:p>
        </p:txBody>
      </p:sp>
      <p:sp>
        <p:nvSpPr>
          <p:cNvPr id="12300" name="Text Box 12">
            <a:extLst>
              <a:ext uri="{FF2B5EF4-FFF2-40B4-BE49-F238E27FC236}">
                <a16:creationId xmlns:a16="http://schemas.microsoft.com/office/drawing/2014/main" id="{4D61E000-362F-B400-25C3-81EA8DF73304}"/>
              </a:ext>
            </a:extLst>
          </p:cNvPr>
          <p:cNvSpPr txBox="1">
            <a:spLocks noChangeArrowheads="1"/>
          </p:cNvSpPr>
          <p:nvPr/>
        </p:nvSpPr>
        <p:spPr bwMode="auto">
          <a:xfrm>
            <a:off x="6629400" y="3581400"/>
            <a:ext cx="2133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FF9900"/>
                </a:solidFill>
              </a:rPr>
              <a:t>Orange Zone</a:t>
            </a:r>
          </a:p>
        </p:txBody>
      </p:sp>
      <p:sp>
        <p:nvSpPr>
          <p:cNvPr id="12301" name="Text Box 13">
            <a:extLst>
              <a:ext uri="{FF2B5EF4-FFF2-40B4-BE49-F238E27FC236}">
                <a16:creationId xmlns:a16="http://schemas.microsoft.com/office/drawing/2014/main" id="{2DF14F6D-600C-84A9-606A-525B159CE823}"/>
              </a:ext>
            </a:extLst>
          </p:cNvPr>
          <p:cNvSpPr txBox="1">
            <a:spLocks noChangeArrowheads="1"/>
          </p:cNvSpPr>
          <p:nvPr/>
        </p:nvSpPr>
        <p:spPr bwMode="auto">
          <a:xfrm>
            <a:off x="6477000" y="4572000"/>
            <a:ext cx="2057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FFFF00"/>
                </a:solidFill>
              </a:rPr>
              <a:t>Yellow Zone</a:t>
            </a:r>
          </a:p>
        </p:txBody>
      </p:sp>
      <p:sp>
        <p:nvSpPr>
          <p:cNvPr id="12302" name="Text Box 14">
            <a:extLst>
              <a:ext uri="{FF2B5EF4-FFF2-40B4-BE49-F238E27FC236}">
                <a16:creationId xmlns:a16="http://schemas.microsoft.com/office/drawing/2014/main" id="{B2B10D4A-A532-F459-DC51-3F6DF52A640B}"/>
              </a:ext>
            </a:extLst>
          </p:cNvPr>
          <p:cNvSpPr txBox="1">
            <a:spLocks noChangeArrowheads="1"/>
          </p:cNvSpPr>
          <p:nvPr/>
        </p:nvSpPr>
        <p:spPr bwMode="auto">
          <a:xfrm>
            <a:off x="6553200" y="5410200"/>
            <a:ext cx="2209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008000"/>
                </a:solidFill>
              </a:rPr>
              <a:t>Green Zone</a:t>
            </a:r>
          </a:p>
        </p:txBody>
      </p:sp>
      <p:sp>
        <p:nvSpPr>
          <p:cNvPr id="12303" name="Text Box 15">
            <a:extLst>
              <a:ext uri="{FF2B5EF4-FFF2-40B4-BE49-F238E27FC236}">
                <a16:creationId xmlns:a16="http://schemas.microsoft.com/office/drawing/2014/main" id="{A51477B1-047B-059C-2D87-AE1B56AEEDD3}"/>
              </a:ext>
            </a:extLst>
          </p:cNvPr>
          <p:cNvSpPr txBox="1">
            <a:spLocks noChangeArrowheads="1"/>
          </p:cNvSpPr>
          <p:nvPr/>
        </p:nvSpPr>
        <p:spPr bwMode="auto">
          <a:xfrm>
            <a:off x="6705600" y="6096000"/>
            <a:ext cx="1752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003399"/>
                </a:solidFill>
              </a:rPr>
              <a:t>Blue Zone</a:t>
            </a:r>
          </a:p>
        </p:txBody>
      </p:sp>
      <p:sp>
        <p:nvSpPr>
          <p:cNvPr id="12304" name="Text Box 16">
            <a:extLst>
              <a:ext uri="{FF2B5EF4-FFF2-40B4-BE49-F238E27FC236}">
                <a16:creationId xmlns:a16="http://schemas.microsoft.com/office/drawing/2014/main" id="{83187F0D-E4C6-37FD-B16B-EA688F37B93E}"/>
              </a:ext>
            </a:extLst>
          </p:cNvPr>
          <p:cNvSpPr txBox="1">
            <a:spLocks noChangeArrowheads="1"/>
          </p:cNvSpPr>
          <p:nvPr/>
        </p:nvSpPr>
        <p:spPr bwMode="auto">
          <a:xfrm>
            <a:off x="1752600" y="2201864"/>
            <a:ext cx="2819400"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solidFill>
                  <a:srgbClr val="CC00CC"/>
                </a:solidFill>
              </a:rPr>
              <a:t>Governance</a:t>
            </a:r>
          </a:p>
          <a:p>
            <a:pPr>
              <a:spcBef>
                <a:spcPct val="50000"/>
              </a:spcBef>
            </a:pPr>
            <a:r>
              <a:rPr lang="en-US" altLang="en-US" b="1" dirty="0">
                <a:solidFill>
                  <a:srgbClr val="FF0000"/>
                </a:solidFill>
              </a:rPr>
              <a:t>Celebration</a:t>
            </a:r>
          </a:p>
          <a:p>
            <a:pPr>
              <a:spcBef>
                <a:spcPct val="50000"/>
              </a:spcBef>
            </a:pPr>
            <a:r>
              <a:rPr lang="en-US" altLang="en-US" b="1" dirty="0">
                <a:solidFill>
                  <a:srgbClr val="FF9900"/>
                </a:solidFill>
              </a:rPr>
              <a:t>New Church Starts</a:t>
            </a:r>
          </a:p>
          <a:p>
            <a:pPr>
              <a:spcBef>
                <a:spcPct val="50000"/>
              </a:spcBef>
            </a:pPr>
            <a:r>
              <a:rPr lang="en-US" altLang="en-US" b="1" dirty="0">
                <a:solidFill>
                  <a:srgbClr val="FF9900"/>
                </a:solidFill>
              </a:rPr>
              <a:t>Missions</a:t>
            </a:r>
          </a:p>
          <a:p>
            <a:pPr>
              <a:spcBef>
                <a:spcPct val="50000"/>
              </a:spcBef>
            </a:pPr>
            <a:endParaRPr lang="en-US" altLang="en-US" b="1" dirty="0">
              <a:solidFill>
                <a:srgbClr val="FF9900"/>
              </a:solidFill>
            </a:endParaRPr>
          </a:p>
          <a:p>
            <a:pPr>
              <a:spcBef>
                <a:spcPct val="50000"/>
              </a:spcBef>
            </a:pPr>
            <a:endParaRPr lang="en-US" altLang="en-US" b="1" dirty="0">
              <a:solidFill>
                <a:srgbClr val="FF9900"/>
              </a:solidFill>
            </a:endParaRPr>
          </a:p>
          <a:p>
            <a:pPr>
              <a:spcBef>
                <a:spcPct val="50000"/>
              </a:spcBef>
            </a:pPr>
            <a:r>
              <a:rPr lang="en-US" altLang="en-US" b="1" dirty="0">
                <a:solidFill>
                  <a:srgbClr val="FFFF00"/>
                </a:solidFill>
              </a:rPr>
              <a:t>Bridge Events</a:t>
            </a:r>
          </a:p>
          <a:p>
            <a:pPr>
              <a:spcBef>
                <a:spcPct val="50000"/>
              </a:spcBef>
            </a:pPr>
            <a:endParaRPr lang="en-US" altLang="en-US" b="1" dirty="0">
              <a:solidFill>
                <a:srgbClr val="FFFF00"/>
              </a:solidFill>
            </a:endParaRPr>
          </a:p>
          <a:p>
            <a:pPr>
              <a:spcBef>
                <a:spcPct val="50000"/>
              </a:spcBef>
            </a:pPr>
            <a:r>
              <a:rPr lang="en-US" altLang="en-US" b="1" dirty="0">
                <a:solidFill>
                  <a:srgbClr val="008000"/>
                </a:solidFill>
              </a:rPr>
              <a:t>Nurture Groups Ministry Teams</a:t>
            </a:r>
          </a:p>
          <a:p>
            <a:pPr>
              <a:spcBef>
                <a:spcPct val="50000"/>
              </a:spcBef>
            </a:pPr>
            <a:r>
              <a:rPr lang="en-US" altLang="en-US" b="1" dirty="0">
                <a:solidFill>
                  <a:srgbClr val="00B0F0"/>
                </a:solidFill>
              </a:rPr>
              <a:t>Pastoral Care</a:t>
            </a:r>
          </a:p>
          <a:p>
            <a:pPr>
              <a:spcBef>
                <a:spcPct val="50000"/>
              </a:spcBef>
            </a:pPr>
            <a:endParaRPr lang="en-US" altLang="en-US" b="1" dirty="0"/>
          </a:p>
        </p:txBody>
      </p:sp>
      <p:sp>
        <p:nvSpPr>
          <p:cNvPr id="12305" name="Line 17">
            <a:extLst>
              <a:ext uri="{FF2B5EF4-FFF2-40B4-BE49-F238E27FC236}">
                <a16:creationId xmlns:a16="http://schemas.microsoft.com/office/drawing/2014/main" id="{41F818EE-0A9D-41E8-8104-9905E16E5625}"/>
              </a:ext>
            </a:extLst>
          </p:cNvPr>
          <p:cNvSpPr>
            <a:spLocks noChangeShapeType="1"/>
          </p:cNvSpPr>
          <p:nvPr/>
        </p:nvSpPr>
        <p:spPr bwMode="auto">
          <a:xfrm>
            <a:off x="3733800" y="2438400"/>
            <a:ext cx="1981200" cy="0"/>
          </a:xfrm>
          <a:prstGeom prst="line">
            <a:avLst/>
          </a:prstGeom>
          <a:noFill/>
          <a:ln w="2857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6" name="Line 18">
            <a:extLst>
              <a:ext uri="{FF2B5EF4-FFF2-40B4-BE49-F238E27FC236}">
                <a16:creationId xmlns:a16="http://schemas.microsoft.com/office/drawing/2014/main" id="{968C9D5D-CEDF-69B0-5433-FD64CF607A97}"/>
              </a:ext>
            </a:extLst>
          </p:cNvPr>
          <p:cNvSpPr>
            <a:spLocks noChangeShapeType="1"/>
          </p:cNvSpPr>
          <p:nvPr/>
        </p:nvSpPr>
        <p:spPr bwMode="auto">
          <a:xfrm>
            <a:off x="3505200" y="2743200"/>
            <a:ext cx="1676400"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7" name="AutoShape 19">
            <a:extLst>
              <a:ext uri="{FF2B5EF4-FFF2-40B4-BE49-F238E27FC236}">
                <a16:creationId xmlns:a16="http://schemas.microsoft.com/office/drawing/2014/main" id="{A3344D36-F287-AFB0-CBB5-0917D162ED5A}"/>
              </a:ext>
            </a:extLst>
          </p:cNvPr>
          <p:cNvSpPr>
            <a:spLocks/>
          </p:cNvSpPr>
          <p:nvPr/>
        </p:nvSpPr>
        <p:spPr bwMode="auto">
          <a:xfrm>
            <a:off x="4267200" y="3119440"/>
            <a:ext cx="45719" cy="690556"/>
          </a:xfrm>
          <a:prstGeom prst="rightBrace">
            <a:avLst>
              <a:gd name="adj1" fmla="val 75000"/>
              <a:gd name="adj2" fmla="val 50000"/>
            </a:avLst>
          </a:prstGeom>
          <a:noFill/>
          <a:ln w="2857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FF9900"/>
              </a:solidFill>
            </a:endParaRPr>
          </a:p>
        </p:txBody>
      </p:sp>
      <p:sp>
        <p:nvSpPr>
          <p:cNvPr id="12308" name="Line 20">
            <a:extLst>
              <a:ext uri="{FF2B5EF4-FFF2-40B4-BE49-F238E27FC236}">
                <a16:creationId xmlns:a16="http://schemas.microsoft.com/office/drawing/2014/main" id="{8CCE6B72-A915-B6A3-0173-FF4FE73109D3}"/>
              </a:ext>
            </a:extLst>
          </p:cNvPr>
          <p:cNvSpPr>
            <a:spLocks noChangeShapeType="1"/>
          </p:cNvSpPr>
          <p:nvPr/>
        </p:nvSpPr>
        <p:spPr bwMode="auto">
          <a:xfrm>
            <a:off x="4495800" y="3606209"/>
            <a:ext cx="457200" cy="0"/>
          </a:xfrm>
          <a:prstGeom prst="line">
            <a:avLst/>
          </a:prstGeom>
          <a:noFill/>
          <a:ln w="28575">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9" name="Line 21">
            <a:extLst>
              <a:ext uri="{FF2B5EF4-FFF2-40B4-BE49-F238E27FC236}">
                <a16:creationId xmlns:a16="http://schemas.microsoft.com/office/drawing/2014/main" id="{E9C74595-05F7-9B78-9A88-48E54301D851}"/>
              </a:ext>
            </a:extLst>
          </p:cNvPr>
          <p:cNvSpPr>
            <a:spLocks noChangeShapeType="1"/>
          </p:cNvSpPr>
          <p:nvPr/>
        </p:nvSpPr>
        <p:spPr bwMode="auto">
          <a:xfrm>
            <a:off x="3763926" y="4775791"/>
            <a:ext cx="1143000" cy="0"/>
          </a:xfrm>
          <a:prstGeom prst="line">
            <a:avLst/>
          </a:prstGeom>
          <a:noFill/>
          <a:ln w="2857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10" name="AutoShape 22">
            <a:extLst>
              <a:ext uri="{FF2B5EF4-FFF2-40B4-BE49-F238E27FC236}">
                <a16:creationId xmlns:a16="http://schemas.microsoft.com/office/drawing/2014/main" id="{954B422E-B04B-FA10-32EE-B69172EE493F}"/>
              </a:ext>
            </a:extLst>
          </p:cNvPr>
          <p:cNvSpPr>
            <a:spLocks/>
          </p:cNvSpPr>
          <p:nvPr/>
        </p:nvSpPr>
        <p:spPr bwMode="auto">
          <a:xfrm>
            <a:off x="4267198" y="5410199"/>
            <a:ext cx="45719" cy="607823"/>
          </a:xfrm>
          <a:prstGeom prst="rightBrace">
            <a:avLst>
              <a:gd name="adj1" fmla="val 58333"/>
              <a:gd name="adj2" fmla="val 50000"/>
            </a:avLst>
          </a:prstGeom>
          <a:noFill/>
          <a:ln w="2857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1" name="Line 23">
            <a:extLst>
              <a:ext uri="{FF2B5EF4-FFF2-40B4-BE49-F238E27FC236}">
                <a16:creationId xmlns:a16="http://schemas.microsoft.com/office/drawing/2014/main" id="{81E84C9A-5074-639B-968E-40DD1A80032B}"/>
              </a:ext>
            </a:extLst>
          </p:cNvPr>
          <p:cNvSpPr>
            <a:spLocks noChangeShapeType="1"/>
          </p:cNvSpPr>
          <p:nvPr/>
        </p:nvSpPr>
        <p:spPr bwMode="auto">
          <a:xfrm>
            <a:off x="4359349" y="5656521"/>
            <a:ext cx="914400" cy="0"/>
          </a:xfrm>
          <a:prstGeom prst="line">
            <a:avLst/>
          </a:prstGeom>
          <a:noFill/>
          <a:ln w="2857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12" name="Line 24">
            <a:extLst>
              <a:ext uri="{FF2B5EF4-FFF2-40B4-BE49-F238E27FC236}">
                <a16:creationId xmlns:a16="http://schemas.microsoft.com/office/drawing/2014/main" id="{BAB732B7-503F-773E-1F54-222791E118AB}"/>
              </a:ext>
            </a:extLst>
          </p:cNvPr>
          <p:cNvSpPr>
            <a:spLocks noChangeShapeType="1"/>
          </p:cNvSpPr>
          <p:nvPr/>
        </p:nvSpPr>
        <p:spPr bwMode="auto">
          <a:xfrm>
            <a:off x="3684181" y="6465332"/>
            <a:ext cx="1981200" cy="0"/>
          </a:xfrm>
          <a:prstGeom prst="line">
            <a:avLst/>
          </a:prstGeom>
          <a:noFill/>
          <a:ln w="2857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54710148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56E5B7F7-6A40-6201-FC50-FA290CC812B2}"/>
              </a:ext>
            </a:extLst>
          </p:cNvPr>
          <p:cNvSpPr>
            <a:spLocks noGrp="1" noChangeArrowheads="1"/>
          </p:cNvSpPr>
          <p:nvPr>
            <p:ph type="title"/>
          </p:nvPr>
        </p:nvSpPr>
        <p:spPr>
          <a:xfrm>
            <a:off x="1063256" y="457200"/>
            <a:ext cx="10515600" cy="1143000"/>
          </a:xfrm>
        </p:spPr>
        <p:txBody>
          <a:bodyPr>
            <a:normAutofit fontScale="90000"/>
          </a:bodyPr>
          <a:lstStyle/>
          <a:p>
            <a:pPr algn="ctr"/>
            <a:r>
              <a:rPr lang="en-US" altLang="en-US" sz="4800" b="1" dirty="0">
                <a:solidFill>
                  <a:srgbClr val="CC00CC"/>
                </a:solidFill>
              </a:rPr>
              <a:t>Purple Zone Amplification </a:t>
            </a:r>
            <a:br>
              <a:rPr lang="en-US" altLang="en-US" sz="4800" b="1" dirty="0">
                <a:solidFill>
                  <a:srgbClr val="CC00CC"/>
                </a:solidFill>
              </a:rPr>
            </a:br>
            <a:r>
              <a:rPr lang="en-US" altLang="en-US" sz="4800" b="1" dirty="0">
                <a:solidFill>
                  <a:srgbClr val="CC00CC"/>
                </a:solidFill>
              </a:rPr>
              <a:t>(The Governance Zone)</a:t>
            </a:r>
          </a:p>
        </p:txBody>
      </p:sp>
      <p:sp>
        <p:nvSpPr>
          <p:cNvPr id="25603" name="Rectangle 3">
            <a:extLst>
              <a:ext uri="{FF2B5EF4-FFF2-40B4-BE49-F238E27FC236}">
                <a16:creationId xmlns:a16="http://schemas.microsoft.com/office/drawing/2014/main" id="{350BA387-48CD-4EB1-DD2A-52580B3F1E66}"/>
              </a:ext>
            </a:extLst>
          </p:cNvPr>
          <p:cNvSpPr>
            <a:spLocks noGrp="1" noChangeArrowheads="1"/>
          </p:cNvSpPr>
          <p:nvPr>
            <p:ph type="body" idx="1"/>
          </p:nvPr>
        </p:nvSpPr>
        <p:spPr/>
        <p:txBody>
          <a:bodyPr>
            <a:normAutofit/>
          </a:bodyPr>
          <a:lstStyle/>
          <a:p>
            <a:pPr>
              <a:lnSpc>
                <a:spcPct val="90000"/>
              </a:lnSpc>
            </a:pPr>
            <a:r>
              <a:rPr lang="en-US" altLang="en-US" sz="3600" b="1" dirty="0">
                <a:solidFill>
                  <a:srgbClr val="FFFF00"/>
                </a:solidFill>
              </a:rPr>
              <a:t>This zone represents church staff as they develop volunteer leaders through apprenticeship, training, supervision, mentoring, and coaching.  </a:t>
            </a:r>
          </a:p>
          <a:p>
            <a:pPr>
              <a:lnSpc>
                <a:spcPct val="90000"/>
              </a:lnSpc>
            </a:pPr>
            <a:r>
              <a:rPr lang="en-US" altLang="en-US" sz="3600" b="1" dirty="0">
                <a:solidFill>
                  <a:srgbClr val="FFFF00"/>
                </a:solidFill>
              </a:rPr>
              <a:t>This zone ought to permeate and assist all other zones.</a:t>
            </a:r>
          </a:p>
          <a:p>
            <a:pPr>
              <a:lnSpc>
                <a:spcPct val="90000"/>
              </a:lnSpc>
            </a:pPr>
            <a:r>
              <a:rPr lang="en-US" altLang="en-US" sz="3600" b="1" dirty="0">
                <a:solidFill>
                  <a:srgbClr val="FFFF00"/>
                </a:solidFill>
              </a:rPr>
              <a:t>This is also the governance zone.</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93F8C3A6-81D2-361A-BBEA-E7DA23303313}"/>
              </a:ext>
            </a:extLst>
          </p:cNvPr>
          <p:cNvSpPr>
            <a:spLocks noGrp="1" noChangeArrowheads="1"/>
          </p:cNvSpPr>
          <p:nvPr>
            <p:ph type="title"/>
          </p:nvPr>
        </p:nvSpPr>
        <p:spPr/>
        <p:txBody>
          <a:bodyPr/>
          <a:lstStyle/>
          <a:p>
            <a:r>
              <a:rPr lang="en-US" altLang="en-US" sz="4800" b="1" dirty="0">
                <a:solidFill>
                  <a:srgbClr val="CC00CC"/>
                </a:solidFill>
              </a:rPr>
              <a:t>Purple Zone Amplification</a:t>
            </a:r>
          </a:p>
        </p:txBody>
      </p:sp>
      <p:sp>
        <p:nvSpPr>
          <p:cNvPr id="27651" name="Rectangle 3">
            <a:extLst>
              <a:ext uri="{FF2B5EF4-FFF2-40B4-BE49-F238E27FC236}">
                <a16:creationId xmlns:a16="http://schemas.microsoft.com/office/drawing/2014/main" id="{8632EACF-50F9-26F3-3854-D0CDC86C8211}"/>
              </a:ext>
            </a:extLst>
          </p:cNvPr>
          <p:cNvSpPr>
            <a:spLocks noGrp="1" noChangeArrowheads="1"/>
          </p:cNvSpPr>
          <p:nvPr>
            <p:ph type="body" idx="1"/>
          </p:nvPr>
        </p:nvSpPr>
        <p:spPr>
          <a:xfrm>
            <a:off x="838199" y="1364566"/>
            <a:ext cx="10515599" cy="5264834"/>
          </a:xfrm>
        </p:spPr>
        <p:txBody>
          <a:bodyPr>
            <a:normAutofit/>
          </a:bodyPr>
          <a:lstStyle/>
          <a:p>
            <a:pPr>
              <a:lnSpc>
                <a:spcPct val="90000"/>
              </a:lnSpc>
            </a:pPr>
            <a:r>
              <a:rPr lang="en-US" altLang="en-US" sz="3600" b="1" dirty="0">
                <a:solidFill>
                  <a:srgbClr val="FFFF00"/>
                </a:solidFill>
              </a:rPr>
              <a:t>Governance is not a title, it is more of the description that defines the function.  </a:t>
            </a:r>
          </a:p>
          <a:p>
            <a:pPr>
              <a:lnSpc>
                <a:spcPct val="90000"/>
              </a:lnSpc>
            </a:pPr>
            <a:r>
              <a:rPr lang="en-US" altLang="en-US" sz="3600" b="1" dirty="0">
                <a:solidFill>
                  <a:srgbClr val="FFFF00"/>
                </a:solidFill>
              </a:rPr>
              <a:t>It is not an elite group of somebody’s.</a:t>
            </a:r>
          </a:p>
          <a:p>
            <a:pPr>
              <a:lnSpc>
                <a:spcPct val="90000"/>
              </a:lnSpc>
            </a:pPr>
            <a:r>
              <a:rPr lang="en-US" altLang="en-US" sz="3600" b="1" dirty="0">
                <a:solidFill>
                  <a:srgbClr val="FFFF00"/>
                </a:solidFill>
              </a:rPr>
              <a:t>Their job is to make decisions, set policy and develop consensus for actions, appoint group leaders, approve budget.</a:t>
            </a:r>
          </a:p>
          <a:p>
            <a:pPr>
              <a:lnSpc>
                <a:spcPct val="90000"/>
              </a:lnSpc>
            </a:pPr>
            <a:r>
              <a:rPr lang="en-US" altLang="en-US" sz="3600" b="1" dirty="0">
                <a:solidFill>
                  <a:srgbClr val="FFFF00"/>
                </a:solidFill>
              </a:rPr>
              <a:t>Most churches have example of these with titles such as: Staff, Board, body, elders, committees, and others.</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102CC5BF-2A49-5FE0-7E4F-39377B8F79D9}"/>
              </a:ext>
            </a:extLst>
          </p:cNvPr>
          <p:cNvSpPr>
            <a:spLocks noGrp="1" noChangeArrowheads="1"/>
          </p:cNvSpPr>
          <p:nvPr>
            <p:ph type="ctrTitle"/>
          </p:nvPr>
        </p:nvSpPr>
        <p:spPr>
          <a:xfrm>
            <a:off x="1638300" y="12700"/>
            <a:ext cx="9144000" cy="1284472"/>
          </a:xfrm>
        </p:spPr>
        <p:txBody>
          <a:bodyPr/>
          <a:lstStyle/>
          <a:p>
            <a:r>
              <a:rPr lang="en-US" altLang="en-US" sz="4800" b="1" dirty="0">
                <a:solidFill>
                  <a:srgbClr val="CC00CC"/>
                </a:solidFill>
              </a:rPr>
              <a:t>Purple Zone Amplification</a:t>
            </a:r>
          </a:p>
        </p:txBody>
      </p:sp>
      <p:sp>
        <p:nvSpPr>
          <p:cNvPr id="44035" name="Rectangle 3">
            <a:extLst>
              <a:ext uri="{FF2B5EF4-FFF2-40B4-BE49-F238E27FC236}">
                <a16:creationId xmlns:a16="http://schemas.microsoft.com/office/drawing/2014/main" id="{3DEE42A4-3B03-2EB6-FA8B-0BE418A6EF2F}"/>
              </a:ext>
            </a:extLst>
          </p:cNvPr>
          <p:cNvSpPr>
            <a:spLocks noGrp="1" noChangeArrowheads="1"/>
          </p:cNvSpPr>
          <p:nvPr>
            <p:ph type="subTitle" idx="1"/>
          </p:nvPr>
        </p:nvSpPr>
        <p:spPr>
          <a:xfrm>
            <a:off x="1046420" y="1799561"/>
            <a:ext cx="10053971" cy="3581400"/>
          </a:xfrm>
        </p:spPr>
        <p:txBody>
          <a:bodyPr>
            <a:normAutofit/>
          </a:bodyPr>
          <a:lstStyle/>
          <a:p>
            <a:pPr algn="l"/>
            <a:r>
              <a:rPr lang="en-US" altLang="en-US" sz="3600" b="1" dirty="0">
                <a:solidFill>
                  <a:srgbClr val="FFFF00"/>
                </a:solidFill>
              </a:rPr>
              <a:t>You and your team members are no longer looking for those who will do ministry, but those who will produce ministers!</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6E9BEC16-ACA6-EDA0-D0ED-B72CB18F8F44}"/>
              </a:ext>
            </a:extLst>
          </p:cNvPr>
          <p:cNvSpPr>
            <a:spLocks noGrp="1" noChangeArrowheads="1"/>
          </p:cNvSpPr>
          <p:nvPr>
            <p:ph type="ctrTitle"/>
          </p:nvPr>
        </p:nvSpPr>
        <p:spPr>
          <a:xfrm>
            <a:off x="1447800" y="0"/>
            <a:ext cx="9144000" cy="1509823"/>
          </a:xfrm>
        </p:spPr>
        <p:txBody>
          <a:bodyPr/>
          <a:lstStyle/>
          <a:p>
            <a:r>
              <a:rPr lang="en-US" altLang="en-US" sz="4800" b="1" dirty="0">
                <a:solidFill>
                  <a:srgbClr val="CC00CC"/>
                </a:solidFill>
              </a:rPr>
              <a:t>Purple Zone Amplification</a:t>
            </a:r>
          </a:p>
        </p:txBody>
      </p:sp>
      <p:sp>
        <p:nvSpPr>
          <p:cNvPr id="41987" name="Rectangle 3">
            <a:extLst>
              <a:ext uri="{FF2B5EF4-FFF2-40B4-BE49-F238E27FC236}">
                <a16:creationId xmlns:a16="http://schemas.microsoft.com/office/drawing/2014/main" id="{6A620A05-BAB0-4B76-54A5-06D73F0526A7}"/>
              </a:ext>
            </a:extLst>
          </p:cNvPr>
          <p:cNvSpPr>
            <a:spLocks noGrp="1" noChangeArrowheads="1"/>
          </p:cNvSpPr>
          <p:nvPr>
            <p:ph type="subTitle" idx="1"/>
          </p:nvPr>
        </p:nvSpPr>
        <p:spPr>
          <a:xfrm>
            <a:off x="1041991" y="1743740"/>
            <a:ext cx="10164725" cy="4504659"/>
          </a:xfrm>
        </p:spPr>
        <p:txBody>
          <a:bodyPr>
            <a:normAutofit/>
          </a:bodyPr>
          <a:lstStyle/>
          <a:p>
            <a:pPr algn="l"/>
            <a:r>
              <a:rPr lang="en-US" altLang="en-US" sz="3600" b="1" dirty="0">
                <a:solidFill>
                  <a:srgbClr val="FFFF00"/>
                </a:solidFill>
              </a:rPr>
              <a:t>When you practice the work of assimilation zones, the work and ministry of the professional staff is to create volunteer ministers who are capable of being leaders of groups or teams.</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51B116AB-9B3B-EF98-5824-B80288398DD8}"/>
              </a:ext>
            </a:extLst>
          </p:cNvPr>
          <p:cNvSpPr>
            <a:spLocks noGrp="1" noChangeArrowheads="1"/>
          </p:cNvSpPr>
          <p:nvPr>
            <p:ph type="title"/>
          </p:nvPr>
        </p:nvSpPr>
        <p:spPr>
          <a:xfrm>
            <a:off x="800986" y="1117932"/>
            <a:ext cx="10590028" cy="3836840"/>
          </a:xfrm>
        </p:spPr>
        <p:txBody>
          <a:bodyPr>
            <a:noAutofit/>
          </a:bodyPr>
          <a:lstStyle/>
          <a:p>
            <a:pPr algn="l"/>
            <a:r>
              <a:rPr lang="en-US" altLang="en-US" sz="4000" b="1" dirty="0">
                <a:solidFill>
                  <a:srgbClr val="FFFF00"/>
                </a:solidFill>
              </a:rPr>
              <a:t>Remember to give extra strokes during times of growth. </a:t>
            </a:r>
            <a:r>
              <a:rPr lang="en-US" altLang="en-US" sz="4000" b="1" dirty="0">
                <a:solidFill>
                  <a:srgbClr val="FF9300"/>
                </a:solidFill>
              </a:rPr>
              <a:t>It will make a big difference to those who have sacrificed earlier to feel they are still important to the work.</a:t>
            </a:r>
            <a:br>
              <a:rPr lang="en-US" altLang="en-US" sz="4000" b="1" dirty="0">
                <a:solidFill>
                  <a:srgbClr val="FF9300"/>
                </a:solidFill>
              </a:rPr>
            </a:br>
            <a:br>
              <a:rPr lang="en-US" altLang="en-US" sz="4000" b="1" dirty="0">
                <a:solidFill>
                  <a:srgbClr val="FFFF00"/>
                </a:solidFill>
              </a:rPr>
            </a:br>
            <a:r>
              <a:rPr lang="en-US" altLang="en-US" sz="4000" b="1" dirty="0">
                <a:solidFill>
                  <a:srgbClr val="FFFF00"/>
                </a:solidFill>
              </a:rPr>
              <a:t>This is the difference between people feeling the church has changed and those that still fell cared for.</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880</TotalTime>
  <Words>7567</Words>
  <Application>Microsoft Macintosh PowerPoint</Application>
  <PresentationFormat>Widescreen</PresentationFormat>
  <Paragraphs>478</Paragraphs>
  <Slides>104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104</vt:i4>
      </vt:variant>
    </vt:vector>
  </HeadingPairs>
  <TitlesOfParts>
    <vt:vector size="111" baseType="lpstr">
      <vt:lpstr>Arial</vt:lpstr>
      <vt:lpstr>Calibri</vt:lpstr>
      <vt:lpstr>Calibri Light</vt:lpstr>
      <vt:lpstr>Garamond</vt:lpstr>
      <vt:lpstr>Impact</vt:lpstr>
      <vt:lpstr>Roboto</vt:lpstr>
      <vt:lpstr>Office Theme</vt:lpstr>
      <vt:lpstr>Revitalizing the 200 Participant Church: Why Your Church Struggles &amp; What to Do About It!  (Part 4 &amp; 5 of 6 hour seminar)</vt:lpstr>
      <vt:lpstr>PowerPoint Presentation</vt:lpstr>
      <vt:lpstr>PowerPoint Presentation</vt:lpstr>
      <vt:lpstr>PowerPoint Presentation</vt:lpstr>
      <vt:lpstr>PowerPoint Presentation</vt:lpstr>
      <vt:lpstr>We will continue this in February as we begin a series on Revitalizing the 35, 75, 125, 200, 400, and 700 Participant Church!</vt:lpstr>
      <vt:lpstr>ARE YOU A HERDER OR A RANCHER?</vt:lpstr>
      <vt:lpstr>The Five Behaviors of Sheep Herding Pastors</vt:lpstr>
      <vt:lpstr>The Five Behaviors of Cattle Ranching Pastors</vt:lpstr>
      <vt:lpstr>The Church Renewal Ministry Audit</vt:lpstr>
      <vt:lpstr>Church Renewal Principles</vt:lpstr>
      <vt:lpstr>Church Renewal Principles</vt:lpstr>
      <vt:lpstr>Church Renewal Principles</vt:lpstr>
      <vt:lpstr>Church Renewal Principles</vt:lpstr>
      <vt:lpstr>Church Renewal Principles</vt:lpstr>
      <vt:lpstr>Church Renewal Principles</vt:lpstr>
      <vt:lpstr>Church Renewal Principles</vt:lpstr>
      <vt:lpstr>The Changes Senior Pastors Must Make To Break The 200 Barrier </vt:lpstr>
      <vt:lpstr>The Changes Senior Pastors Must Make To Break The 200 Barrier </vt:lpstr>
      <vt:lpstr>The Changes Senior Pastors Must Make To Break The 200 Barrier </vt:lpstr>
      <vt:lpstr>The Changes Senior Pastors Must Make To Break The 200 Barrier </vt:lpstr>
      <vt:lpstr>The Changes Senior Pastors Must Make To Break The 200 Barrier </vt:lpstr>
      <vt:lpstr>The Changes Senior Pastors Must Make To Break The 200 Barrier </vt:lpstr>
      <vt:lpstr>The Changes Senior Pastors Must Make To Break The 200 Barrier </vt:lpstr>
      <vt:lpstr>The Changes Senior Pastors Must Make To Break The 200 Barrier </vt:lpstr>
      <vt:lpstr>The Changes Senior Pastors Must Make To Break The 200 Barrier </vt:lpstr>
      <vt:lpstr>The Changes Senior Pastors Must Make To Break The 200 Barrier </vt:lpstr>
      <vt:lpstr>The Changes Senior Pastors Must Make To Break The 200 Barrier </vt:lpstr>
      <vt:lpstr>The Changes Senior Pastors Must Make To Break The 200 Barrier </vt:lpstr>
      <vt:lpstr>The Changes Senior Pastors Must Make To Break The 200 Barrier </vt:lpstr>
      <vt:lpstr>The Least Helpful Ministry Investments for Small-Church Growth</vt:lpstr>
      <vt:lpstr>The Least Helpful Ministry Investments for Small-Church Growth</vt:lpstr>
      <vt:lpstr>The Least Helpful Ministry Investments for Small-Church Growth</vt:lpstr>
      <vt:lpstr>The Least Helpful Ministry Investments for Small-Church Growth</vt:lpstr>
      <vt:lpstr>The Least Helpful Ministry Investments for Small-Church Growth</vt:lpstr>
      <vt:lpstr>Why Your Church Struggles to Break  Two Hundred</vt:lpstr>
      <vt:lpstr>7 Ways For Churches To Break Through The 200 Attendees Barrier</vt:lpstr>
      <vt:lpstr>What Church Revitalizers Should Know About Assimilation </vt:lpstr>
      <vt:lpstr>What Church Revitalizers Should Know About Assimilation </vt:lpstr>
      <vt:lpstr>What Church Revitalizers Should Know About Assimilation </vt:lpstr>
      <vt:lpstr>What Church Revitalizers Should Know About Assimilation </vt:lpstr>
      <vt:lpstr>What Church Revitalizers Should Know About Assimilation </vt:lpstr>
      <vt:lpstr>What Church Revitalizers Should Know About Assimilation </vt:lpstr>
      <vt:lpstr>What Church Revitalizers Should Know About Assimilation </vt:lpstr>
      <vt:lpstr>What Church Revitalizers Should Know About Assimilation </vt:lpstr>
      <vt:lpstr>What Church Revitalizers Should Know About Assimilation </vt:lpstr>
      <vt:lpstr>What Church Revitalizers Should Know About Assimilation </vt:lpstr>
      <vt:lpstr>What Church Revitalizers Should Know About Assimilation </vt:lpstr>
      <vt:lpstr>What Church Revitalizers Should Know About Assimilation </vt:lpstr>
      <vt:lpstr>What Church Revitalizers Should Know About Assimilation </vt:lpstr>
      <vt:lpstr>What Church Revitalizers Should Know About Assimilation </vt:lpstr>
      <vt:lpstr>What Church Revitalizers Should Know About Assimilation </vt:lpstr>
      <vt:lpstr>What Church Revitalizers Should Know About Assimilation </vt:lpstr>
      <vt:lpstr>What Church Revitalizers Should Know About Assimilation </vt:lpstr>
      <vt:lpstr>What Church Revitalizers Should Know About Assimilation </vt:lpstr>
      <vt:lpstr>What Church Revitalizers Should Know About Assimilation </vt:lpstr>
      <vt:lpstr>What Church Revitalizers Should Know About Assimilation </vt:lpstr>
      <vt:lpstr>What Church Revitalizers Should Know About Assimilation </vt:lpstr>
      <vt:lpstr>PowerPoint Presentation</vt:lpstr>
      <vt:lpstr>Growth Assimilation Zones </vt:lpstr>
      <vt:lpstr>“We all have different gifts, according to the grace given us”                        Romans 12:6.</vt:lpstr>
      <vt:lpstr>The Role of Prayer Is The Beginning of Assimilation!</vt:lpstr>
      <vt:lpstr>Zone Identification (Six Zones)</vt:lpstr>
      <vt:lpstr>Zone Identification  (Clarity First)</vt:lpstr>
      <vt:lpstr>Assimilation Zones</vt:lpstr>
      <vt:lpstr>Red Zone Amplification</vt:lpstr>
      <vt:lpstr>The Red Assimilation Zone</vt:lpstr>
      <vt:lpstr>The Red Assimilation Zone</vt:lpstr>
      <vt:lpstr>The Red Assimilation Zone</vt:lpstr>
      <vt:lpstr>Red Zone Amplification</vt:lpstr>
      <vt:lpstr>Yellow Zone Amplification (Bridge Events)</vt:lpstr>
      <vt:lpstr>Yellow Zone Amplification</vt:lpstr>
      <vt:lpstr>Yellow Zone Amplification</vt:lpstr>
      <vt:lpstr>Yellow Zone Amplification</vt:lpstr>
      <vt:lpstr>People come to a revitalizing church for many reasons, but they stay if they find a “real” friend!</vt:lpstr>
      <vt:lpstr>Green Zone Amplification</vt:lpstr>
      <vt:lpstr>Our Leadership…</vt:lpstr>
      <vt:lpstr>PowerPoint Presentation</vt:lpstr>
      <vt:lpstr>Green Zone Amplification</vt:lpstr>
      <vt:lpstr>Green Zone Amplification</vt:lpstr>
      <vt:lpstr>Today (early 2020’s) most of our churches consist of  Red Zones and a little bit of Green Zones!  Great churches of the future will be two thirds Green and one third Red!</vt:lpstr>
      <vt:lpstr>Church Revitalization Lesson:  You will loose more people through the cracks if you don’t sponsor small group systems than you would loose through neglecting people!</vt:lpstr>
      <vt:lpstr>Blue Zone Amplification (The Pastoral Care Zone!)</vt:lpstr>
      <vt:lpstr>The blue zone is not a permanent place for participants to stay.  Rather, it is somewhere to grow through and grow out of!</vt:lpstr>
      <vt:lpstr>Blue Zone Amplification</vt:lpstr>
      <vt:lpstr>Blue Zone Amplification</vt:lpstr>
      <vt:lpstr>Orange Zone Amplification</vt:lpstr>
      <vt:lpstr>Orange Zone Amplification</vt:lpstr>
      <vt:lpstr>Orange Zone Amplification</vt:lpstr>
      <vt:lpstr>Orange Zone Amplification</vt:lpstr>
      <vt:lpstr>Orange Zone Amplification</vt:lpstr>
      <vt:lpstr>Orange Zone Amplification</vt:lpstr>
      <vt:lpstr>Orange Zone Amplification</vt:lpstr>
      <vt:lpstr>Purple Zone Amplification</vt:lpstr>
      <vt:lpstr>Purple Zone Amplification  (The Governance Zone)</vt:lpstr>
      <vt:lpstr>Purple Zone Amplification</vt:lpstr>
      <vt:lpstr>Purple Zone Amplification</vt:lpstr>
      <vt:lpstr>Purple Zone Amplification</vt:lpstr>
      <vt:lpstr>Remember to give extra strokes during times of growth. It will make a big difference to those who have sacrificed earlier to feel they are still important to the work.  This is the difference between people feeling the church has changed and those that still fell cared for.</vt:lpstr>
      <vt:lpstr>A Final Thought:  Some people absolutely have to be in on the planning or they will scuttle the whole idea! It does you no good to exclude them.</vt:lpstr>
      <vt:lpstr>“These things you heard me say in the presence of many witnesses entrust to reliable men who will also be qualified to teach others”  2 Timothy 2:2.</vt:lpstr>
      <vt:lpstr>PowerPoint Presentation</vt:lpstr>
      <vt:lpstr>PowerPoint Presentation</vt:lpstr>
      <vt:lpstr>Revitalizing the 200 Participant Church: Why Your Church Struggles &amp; What to Do About It!  (Part 4 &amp; 5 of 6 hour seminar)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Your Church Struggles to Break  Two Hundred</dc:title>
  <dc:creator>Tom Cheyney Cheyney</dc:creator>
  <cp:lastModifiedBy>Tom Cheyney Cheyney</cp:lastModifiedBy>
  <cp:revision>180</cp:revision>
  <cp:lastPrinted>2023-04-18T12:30:54Z</cp:lastPrinted>
  <dcterms:created xsi:type="dcterms:W3CDTF">2022-10-06T14:12:11Z</dcterms:created>
  <dcterms:modified xsi:type="dcterms:W3CDTF">2023-04-20T11:45:38Z</dcterms:modified>
</cp:coreProperties>
</file>