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520" r:id="rId2"/>
    <p:sldId id="640" r:id="rId3"/>
    <p:sldId id="641" r:id="rId4"/>
    <p:sldId id="527" r:id="rId5"/>
    <p:sldId id="639" r:id="rId6"/>
    <p:sldId id="528" r:id="rId7"/>
    <p:sldId id="521" r:id="rId8"/>
    <p:sldId id="558" r:id="rId9"/>
    <p:sldId id="559" r:id="rId10"/>
    <p:sldId id="522" r:id="rId11"/>
    <p:sldId id="579" r:id="rId12"/>
    <p:sldId id="580" r:id="rId13"/>
    <p:sldId id="597" r:id="rId14"/>
    <p:sldId id="584" r:id="rId15"/>
    <p:sldId id="598" r:id="rId16"/>
    <p:sldId id="585" r:id="rId17"/>
    <p:sldId id="582" r:id="rId18"/>
    <p:sldId id="583" r:id="rId19"/>
    <p:sldId id="557" r:id="rId20"/>
    <p:sldId id="465" r:id="rId21"/>
    <p:sldId id="466" r:id="rId22"/>
    <p:sldId id="467" r:id="rId23"/>
    <p:sldId id="468" r:id="rId24"/>
    <p:sldId id="524" r:id="rId25"/>
    <p:sldId id="529" r:id="rId26"/>
    <p:sldId id="530" r:id="rId27"/>
    <p:sldId id="531" r:id="rId28"/>
    <p:sldId id="259" r:id="rId29"/>
    <p:sldId id="532" r:id="rId30"/>
    <p:sldId id="533" r:id="rId31"/>
    <p:sldId id="534" r:id="rId32"/>
    <p:sldId id="535" r:id="rId33"/>
    <p:sldId id="536" r:id="rId34"/>
    <p:sldId id="537" r:id="rId35"/>
    <p:sldId id="556" r:id="rId36"/>
    <p:sldId id="60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942093"/>
    <a:srgbClr val="9437F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80"/>
    <p:restoredTop sz="93300"/>
  </p:normalViewPr>
  <p:slideViewPr>
    <p:cSldViewPr snapToGrid="0">
      <p:cViewPr varScale="1">
        <p:scale>
          <a:sx n="112" d="100"/>
          <a:sy n="112" d="100"/>
        </p:scale>
        <p:origin x="200" y="26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6EDFD-BCF9-B64F-BD91-5E14BEED9FF2}" type="datetimeFigureOut">
              <a:rPr lang="en-US" smtClean="0"/>
              <a:t>4/17/23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334C7-F4F0-FD47-8C99-938910040A29}" type="slidenum">
              <a:rPr lang="en-US" smtClean="0"/>
              <a:t>‹#›</a:t>
            </a:fld>
            <a:endParaRPr lang="en-US"/>
          </a:p>
        </p:txBody>
      </p:sp>
    </p:spTree>
    <p:extLst>
      <p:ext uri="{BB962C8B-B14F-4D97-AF65-F5344CB8AC3E}">
        <p14:creationId xmlns:p14="http://schemas.microsoft.com/office/powerpoint/2010/main" val="1983579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1355A0-89AD-AE49-8CAB-CE00BF6C27C2}" type="slidenum">
              <a:rPr lang="en-US"/>
              <a:pPr/>
              <a:t>20</a:t>
            </a:fld>
            <a:endParaRPr lang="en-US"/>
          </a:p>
        </p:txBody>
      </p:sp>
      <p:sp>
        <p:nvSpPr>
          <p:cNvPr id="123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AB5A8-AB64-164A-A22B-35C01074DAFD}" type="slidenum">
              <a:rPr lang="en-US"/>
              <a:pPr/>
              <a:t>21</a:t>
            </a:fld>
            <a:endParaRPr lang="en-US"/>
          </a:p>
        </p:txBody>
      </p:sp>
      <p:sp>
        <p:nvSpPr>
          <p:cNvPr id="126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F8B259-AEEC-A34E-9D06-E269FAEF00CE}" type="slidenum">
              <a:rPr lang="en-US"/>
              <a:pPr/>
              <a:t>22</a:t>
            </a:fld>
            <a:endParaRPr lang="en-US"/>
          </a:p>
        </p:txBody>
      </p:sp>
      <p:sp>
        <p:nvSpPr>
          <p:cNvPr id="130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1FFC4-BEF0-9642-9DDA-0E2CF859C655}" type="slidenum">
              <a:rPr lang="en-US"/>
              <a:pPr/>
              <a:t>23</a:t>
            </a:fld>
            <a:endParaRPr lang="en-US"/>
          </a:p>
        </p:txBody>
      </p:sp>
      <p:sp>
        <p:nvSpPr>
          <p:cNvPr id="133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64A22-50D1-197D-7679-23A20361A4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0D10F3-7E3C-5789-D097-C04A1ED37F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E399DB-A618-1177-1FAE-6BA7861582AF}"/>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5" name="Footer Placeholder 4">
            <a:extLst>
              <a:ext uri="{FF2B5EF4-FFF2-40B4-BE49-F238E27FC236}">
                <a16:creationId xmlns:a16="http://schemas.microsoft.com/office/drawing/2014/main" id="{6D28ADAD-F0E9-B5E0-4C4C-94011EA6B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BE591A-B44F-3C81-9D53-7171CBD2BDA6}"/>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401221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D517-0D16-3743-8E5B-21F2AA8D26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53BEB8-C0D5-A0AF-4C42-4204DA78D4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879095-A7CF-190C-7D4E-C0AAE5DDB2C6}"/>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5" name="Footer Placeholder 4">
            <a:extLst>
              <a:ext uri="{FF2B5EF4-FFF2-40B4-BE49-F238E27FC236}">
                <a16:creationId xmlns:a16="http://schemas.microsoft.com/office/drawing/2014/main" id="{FB731A08-159E-80BD-19F8-26026B368C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3103C-D9AF-9484-C142-71554ABB191F}"/>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65751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5D1E6A-FE60-0992-4658-E5D0283C76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330652-EB36-A0FA-637C-7BAC142F74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D6C4A3-0CC7-6941-A417-25D5E0E3645C}"/>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5" name="Footer Placeholder 4">
            <a:extLst>
              <a:ext uri="{FF2B5EF4-FFF2-40B4-BE49-F238E27FC236}">
                <a16:creationId xmlns:a16="http://schemas.microsoft.com/office/drawing/2014/main" id="{16FF19B1-9F4C-2465-7372-0CED80834D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7C41D-33B6-C0BC-6C9F-A03ED9C8EF67}"/>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3138018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65139"/>
            <a:ext cx="10363200" cy="1431925"/>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50384" y="6313488"/>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201584" y="6313488"/>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73584" y="6313488"/>
            <a:ext cx="2540000" cy="457200"/>
          </a:xfrm>
        </p:spPr>
        <p:txBody>
          <a:bodyPr/>
          <a:lstStyle>
            <a:lvl1pPr>
              <a:defRPr/>
            </a:lvl1pPr>
          </a:lstStyle>
          <a:p>
            <a:fld id="{B830A291-45B4-48DC-AC94-5142DE7DD12F}" type="slidenum">
              <a:rPr lang="en-US"/>
              <a:pPr/>
              <a:t>‹#›</a:t>
            </a:fld>
            <a:endParaRPr lang="en-US"/>
          </a:p>
        </p:txBody>
      </p:sp>
    </p:spTree>
    <p:extLst>
      <p:ext uri="{BB962C8B-B14F-4D97-AF65-F5344CB8AC3E}">
        <p14:creationId xmlns:p14="http://schemas.microsoft.com/office/powerpoint/2010/main" val="1584490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067FF-BA00-DB58-92CF-28C44DA78E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E2961D-75A7-0A84-D4A7-498A049A0D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A4983-25E8-E59B-3F8F-590B0F80EA0C}"/>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5" name="Footer Placeholder 4">
            <a:extLst>
              <a:ext uri="{FF2B5EF4-FFF2-40B4-BE49-F238E27FC236}">
                <a16:creationId xmlns:a16="http://schemas.microsoft.com/office/drawing/2014/main" id="{46D360AD-69DF-C41A-422C-93F666132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068EE3-41C4-A590-D0F5-A559514233B5}"/>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335868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EAE42-CBB4-DDF3-4D1D-C2547FE3D8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122B46-32AE-7471-1939-3D4DF7F935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069410-F12C-B39E-B6D1-85C8281981CF}"/>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5" name="Footer Placeholder 4">
            <a:extLst>
              <a:ext uri="{FF2B5EF4-FFF2-40B4-BE49-F238E27FC236}">
                <a16:creationId xmlns:a16="http://schemas.microsoft.com/office/drawing/2014/main" id="{6223E32E-739A-069A-1D68-DA1DCCA79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3D10D-505A-7477-01C4-1430B9679289}"/>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110055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254C6-42E9-4CA9-7F53-8FE8C447BF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2BE30-F556-4FFD-3485-3CFD3EE8EC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8C28E6-07AE-7733-D5BA-BE86558804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E264F7-28A4-E497-8242-F2C0B96F4466}"/>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6" name="Footer Placeholder 5">
            <a:extLst>
              <a:ext uri="{FF2B5EF4-FFF2-40B4-BE49-F238E27FC236}">
                <a16:creationId xmlns:a16="http://schemas.microsoft.com/office/drawing/2014/main" id="{0C7525AA-9F62-CC08-1C84-A0C5EF167E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0939E4-D8C4-ABA6-8070-3063A6464A3B}"/>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2576467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29D5-E3BB-3864-32CF-E12406DB49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F355B1-00F8-618F-0036-FA37DE7382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46EB3C-054F-2E76-226F-8AA5524C01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196B11-FEC1-B677-D808-008F77A96C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9A6787-4D79-05EB-73B6-69D6772493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154FFA-E00B-9AE3-0381-77988FC1F658}"/>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8" name="Footer Placeholder 7">
            <a:extLst>
              <a:ext uri="{FF2B5EF4-FFF2-40B4-BE49-F238E27FC236}">
                <a16:creationId xmlns:a16="http://schemas.microsoft.com/office/drawing/2014/main" id="{AE3D7DED-D234-F63F-70B6-5F973F0F0E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0CE064-D645-1ED0-75F8-1E39A36F44C9}"/>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2093679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ECCA2-6F13-CC1E-94E7-ADE5CAD53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F60186-E5A5-CB8D-471C-3B205B11610C}"/>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4" name="Footer Placeholder 3">
            <a:extLst>
              <a:ext uri="{FF2B5EF4-FFF2-40B4-BE49-F238E27FC236}">
                <a16:creationId xmlns:a16="http://schemas.microsoft.com/office/drawing/2014/main" id="{24A68317-997B-E938-BBDE-3D1CCEF342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36FC9F-2D1F-4A5B-3DC4-ED5035F544B6}"/>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3280676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EEDD05-F3FB-3D0A-019B-69092B321786}"/>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3" name="Footer Placeholder 2">
            <a:extLst>
              <a:ext uri="{FF2B5EF4-FFF2-40B4-BE49-F238E27FC236}">
                <a16:creationId xmlns:a16="http://schemas.microsoft.com/office/drawing/2014/main" id="{88F2641D-FD9B-39D9-1759-7A6AA2CAF1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56A76A-4D42-8C94-E705-7701803F5549}"/>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5092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BCF75-9069-D165-CFF7-0F244CC6E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1D2067-58BC-1317-F712-03D168B514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271002-E4FE-A306-BFBC-66408D87D6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AA6D28-C60C-3A82-9037-AA980E0C7AC3}"/>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6" name="Footer Placeholder 5">
            <a:extLst>
              <a:ext uri="{FF2B5EF4-FFF2-40B4-BE49-F238E27FC236}">
                <a16:creationId xmlns:a16="http://schemas.microsoft.com/office/drawing/2014/main" id="{BFA12918-F934-2E0C-3FEE-A002B26F2E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7783D8-D1F8-8D9F-9FB9-AF51BBD1AC9B}"/>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1259216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2CFE5-228E-AA7A-6012-B18C8E2E03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8D5542-08F7-EF89-A5B4-116F96C672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6CF129-BAEC-8B62-4235-67B30EDD53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68B3D-BF7B-2269-1FBD-77B8D1CA3A92}"/>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6" name="Footer Placeholder 5">
            <a:extLst>
              <a:ext uri="{FF2B5EF4-FFF2-40B4-BE49-F238E27FC236}">
                <a16:creationId xmlns:a16="http://schemas.microsoft.com/office/drawing/2014/main" id="{63423E92-6967-B2E1-5A18-BD122ED8C4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4A82C2-44CA-6187-1C5F-C153ADD7F8D8}"/>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3637197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3000">
              <a:srgbClr val="7030A0"/>
            </a:gs>
            <a:gs pos="91000">
              <a:srgbClr val="942093"/>
            </a:gs>
            <a:gs pos="86000">
              <a:srgbClr val="9437FF"/>
            </a:gs>
            <a:gs pos="94000">
              <a:srgbClr val="FF93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AEFA0F-3039-268B-DF86-38364C7467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032A45-115E-E1E9-E9BE-E6CA51D8D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24688-7152-404E-4176-6A6F6810C0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995EF-A245-4D4C-922C-7AA2C51CEF0B}" type="datetimeFigureOut">
              <a:rPr lang="en-US" smtClean="0"/>
              <a:t>4/17/23</a:t>
            </a:fld>
            <a:endParaRPr lang="en-US"/>
          </a:p>
        </p:txBody>
      </p:sp>
      <p:sp>
        <p:nvSpPr>
          <p:cNvPr id="5" name="Footer Placeholder 4">
            <a:extLst>
              <a:ext uri="{FF2B5EF4-FFF2-40B4-BE49-F238E27FC236}">
                <a16:creationId xmlns:a16="http://schemas.microsoft.com/office/drawing/2014/main" id="{77794BE8-A4FE-CBF8-F137-2ED854F869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148DC7-102D-D7F8-35B4-862912BE46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50523-04CE-FE4C-9929-E8862FF1DA01}" type="slidenum">
              <a:rPr lang="en-US" smtClean="0"/>
              <a:t>‹#›</a:t>
            </a:fld>
            <a:endParaRPr lang="en-US"/>
          </a:p>
        </p:txBody>
      </p:sp>
    </p:spTree>
    <p:extLst>
      <p:ext uri="{BB962C8B-B14F-4D97-AF65-F5344CB8AC3E}">
        <p14:creationId xmlns:p14="http://schemas.microsoft.com/office/powerpoint/2010/main" val="1691260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84C56-F84E-DEC9-6B3D-559CB99D4E3F}"/>
              </a:ext>
            </a:extLst>
          </p:cNvPr>
          <p:cNvSpPr>
            <a:spLocks noGrp="1"/>
          </p:cNvSpPr>
          <p:nvPr>
            <p:ph type="ctrTitle"/>
          </p:nvPr>
        </p:nvSpPr>
        <p:spPr>
          <a:xfrm>
            <a:off x="961292" y="-1"/>
            <a:ext cx="10269416" cy="2718765"/>
          </a:xfrm>
        </p:spPr>
        <p:txBody>
          <a:bodyPr>
            <a:normAutofit/>
          </a:bodyPr>
          <a:lstStyle/>
          <a:p>
            <a:r>
              <a:rPr lang="en-US" sz="6000" b="1" i="1" dirty="0">
                <a:solidFill>
                  <a:srgbClr val="FFFF00"/>
                </a:solidFill>
              </a:rPr>
              <a:t>Why Your Church Struggles to Break  Two Hundred</a:t>
            </a:r>
            <a:br>
              <a:rPr lang="en-US" sz="6000" b="1" i="1" dirty="0">
                <a:solidFill>
                  <a:srgbClr val="FFFF00"/>
                </a:solidFill>
              </a:rPr>
            </a:br>
            <a:r>
              <a:rPr lang="en-US" sz="6000" b="1" i="1" dirty="0">
                <a:solidFill>
                  <a:srgbClr val="FFFF00"/>
                </a:solidFill>
              </a:rPr>
              <a:t>(Part 2 of 6 hour seminar)</a:t>
            </a:r>
            <a:endParaRPr lang="en-US" b="1" dirty="0">
              <a:solidFill>
                <a:srgbClr val="FFFF00"/>
              </a:solidFill>
            </a:endParaRPr>
          </a:p>
        </p:txBody>
      </p:sp>
      <p:sp>
        <p:nvSpPr>
          <p:cNvPr id="3" name="Subtitle 2">
            <a:extLst>
              <a:ext uri="{FF2B5EF4-FFF2-40B4-BE49-F238E27FC236}">
                <a16:creationId xmlns:a16="http://schemas.microsoft.com/office/drawing/2014/main" id="{0131449E-289C-E7E6-3742-59208187B7DC}"/>
              </a:ext>
            </a:extLst>
          </p:cNvPr>
          <p:cNvSpPr>
            <a:spLocks noGrp="1"/>
          </p:cNvSpPr>
          <p:nvPr>
            <p:ph type="subTitle" idx="1"/>
          </p:nvPr>
        </p:nvSpPr>
        <p:spPr>
          <a:xfrm>
            <a:off x="1524000" y="4907756"/>
            <a:ext cx="9144000" cy="1655762"/>
          </a:xfrm>
        </p:spPr>
        <p:txBody>
          <a:bodyPr/>
          <a:lstStyle/>
          <a:p>
            <a:r>
              <a:rPr lang="en-US" sz="2400" b="1" dirty="0">
                <a:solidFill>
                  <a:srgbClr val="FFFF00"/>
                </a:solidFill>
              </a:rPr>
              <a:t>By</a:t>
            </a:r>
          </a:p>
          <a:p>
            <a:r>
              <a:rPr lang="en-US" sz="2400" b="1" dirty="0">
                <a:solidFill>
                  <a:srgbClr val="FFFF00"/>
                </a:solidFill>
              </a:rPr>
              <a:t>Dr. Tom Cheyney</a:t>
            </a:r>
          </a:p>
          <a:p>
            <a:r>
              <a:rPr lang="en-US" sz="2400" b="1" dirty="0">
                <a:solidFill>
                  <a:srgbClr val="FFFF00"/>
                </a:solidFill>
              </a:rPr>
              <a:t>Founder &amp; Directional Leader</a:t>
            </a:r>
          </a:p>
          <a:p>
            <a:endParaRPr lang="en-US" dirty="0"/>
          </a:p>
        </p:txBody>
      </p:sp>
      <p:pic>
        <p:nvPicPr>
          <p:cNvPr id="4" name="Picture 3">
            <a:extLst>
              <a:ext uri="{FF2B5EF4-FFF2-40B4-BE49-F238E27FC236}">
                <a16:creationId xmlns:a16="http://schemas.microsoft.com/office/drawing/2014/main" id="{1F9A482A-C1C2-2928-712F-35FBF704DDD1}"/>
              </a:ext>
            </a:extLst>
          </p:cNvPr>
          <p:cNvPicPr>
            <a:picLocks noChangeAspect="1"/>
          </p:cNvPicPr>
          <p:nvPr/>
        </p:nvPicPr>
        <p:blipFill>
          <a:blip r:embed="rId2"/>
          <a:stretch>
            <a:fillRect/>
          </a:stretch>
        </p:blipFill>
        <p:spPr>
          <a:xfrm>
            <a:off x="5240215" y="2718765"/>
            <a:ext cx="1664677" cy="2025857"/>
          </a:xfrm>
          <a:prstGeom prst="rect">
            <a:avLst/>
          </a:prstGeom>
        </p:spPr>
      </p:pic>
    </p:spTree>
    <p:extLst>
      <p:ext uri="{BB962C8B-B14F-4D97-AF65-F5344CB8AC3E}">
        <p14:creationId xmlns:p14="http://schemas.microsoft.com/office/powerpoint/2010/main" val="3958804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2CCE-A2B2-B1AD-95C4-36EB32E3B352}"/>
              </a:ext>
            </a:extLst>
          </p:cNvPr>
          <p:cNvSpPr>
            <a:spLocks noGrp="1"/>
          </p:cNvSpPr>
          <p:nvPr>
            <p:ph type="title"/>
          </p:nvPr>
        </p:nvSpPr>
        <p:spPr/>
        <p:txBody>
          <a:bodyPr>
            <a:normAutofit fontScale="90000"/>
          </a:bodyPr>
          <a:lstStyle/>
          <a:p>
            <a:pPr algn="ctr"/>
            <a:r>
              <a:rPr lang="en-US" sz="4400" b="1" i="1" dirty="0">
                <a:solidFill>
                  <a:srgbClr val="FFFF00"/>
                </a:solidFill>
              </a:rPr>
              <a:t>Why Your Church Struggles to Break  Two Hundred</a:t>
            </a:r>
            <a:br>
              <a:rPr lang="en-US" sz="4400" b="1" i="1" dirty="0">
                <a:solidFill>
                  <a:srgbClr val="FFFF00"/>
                </a:solidFill>
              </a:rPr>
            </a:br>
            <a:r>
              <a:rPr lang="en-US" sz="4400" b="1" i="1" dirty="0">
                <a:solidFill>
                  <a:srgbClr val="FFFF00"/>
                </a:solidFill>
              </a:rPr>
              <a:t>Part 2</a:t>
            </a:r>
            <a:endParaRPr lang="en-US" dirty="0"/>
          </a:p>
        </p:txBody>
      </p:sp>
      <p:sp>
        <p:nvSpPr>
          <p:cNvPr id="3" name="Content Placeholder 2">
            <a:extLst>
              <a:ext uri="{FF2B5EF4-FFF2-40B4-BE49-F238E27FC236}">
                <a16:creationId xmlns:a16="http://schemas.microsoft.com/office/drawing/2014/main" id="{C4746FC6-0EC0-439C-B0CB-76D2FBD6DDA8}"/>
              </a:ext>
            </a:extLst>
          </p:cNvPr>
          <p:cNvSpPr>
            <a:spLocks noGrp="1"/>
          </p:cNvSpPr>
          <p:nvPr>
            <p:ph idx="1"/>
          </p:nvPr>
        </p:nvSpPr>
        <p:spPr/>
        <p:txBody>
          <a:bodyPr>
            <a:normAutofit/>
          </a:bodyPr>
          <a:lstStyle/>
          <a:p>
            <a:pPr marL="0" indent="0" algn="ctr">
              <a:buNone/>
            </a:pPr>
            <a:r>
              <a:rPr lang="en-US" sz="3600" b="1" i="1" dirty="0">
                <a:solidFill>
                  <a:srgbClr val="FFFF00"/>
                </a:solidFill>
              </a:rPr>
              <a:t>The 200 Hundred Barrier is the difficulty churches experience in attempting to change from an association of friends to an organization of worshippers as they grow from under 200 to above 350 in worship attendance.</a:t>
            </a:r>
          </a:p>
          <a:p>
            <a:pPr marL="0" indent="0" algn="ctr">
              <a:buNone/>
            </a:pPr>
            <a:r>
              <a:rPr lang="en-US" sz="3600" b="1" dirty="0">
                <a:solidFill>
                  <a:srgbClr val="FFFF00"/>
                </a:solidFill>
              </a:rPr>
              <a:t>Bill Sullivan</a:t>
            </a:r>
          </a:p>
        </p:txBody>
      </p:sp>
    </p:spTree>
    <p:extLst>
      <p:ext uri="{BB962C8B-B14F-4D97-AF65-F5344CB8AC3E}">
        <p14:creationId xmlns:p14="http://schemas.microsoft.com/office/powerpoint/2010/main" val="1492209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70844-9414-2087-9269-DED229F881EF}"/>
              </a:ext>
            </a:extLst>
          </p:cNvPr>
          <p:cNvSpPr>
            <a:spLocks noGrp="1"/>
          </p:cNvSpPr>
          <p:nvPr>
            <p:ph type="title"/>
          </p:nvPr>
        </p:nvSpPr>
        <p:spPr/>
        <p:txBody>
          <a:bodyPr>
            <a:normAutofit/>
          </a:bodyPr>
          <a:lstStyle/>
          <a:p>
            <a:pPr algn="ctr"/>
            <a:r>
              <a:rPr lang="en-US" b="1" dirty="0">
                <a:solidFill>
                  <a:srgbClr val="FFFF00"/>
                </a:solidFill>
              </a:rPr>
              <a:t>What Changes When Your Attendance Breaks 200?</a:t>
            </a:r>
            <a:endParaRPr lang="en-US" dirty="0"/>
          </a:p>
        </p:txBody>
      </p:sp>
      <p:sp>
        <p:nvSpPr>
          <p:cNvPr id="3" name="Content Placeholder 2">
            <a:extLst>
              <a:ext uri="{FF2B5EF4-FFF2-40B4-BE49-F238E27FC236}">
                <a16:creationId xmlns:a16="http://schemas.microsoft.com/office/drawing/2014/main" id="{FEBD8EAE-7BD7-4960-04A1-80DE44A871F0}"/>
              </a:ext>
            </a:extLst>
          </p:cNvPr>
          <p:cNvSpPr>
            <a:spLocks noGrp="1"/>
          </p:cNvSpPr>
          <p:nvPr>
            <p:ph idx="1"/>
          </p:nvPr>
        </p:nvSpPr>
        <p:spPr>
          <a:xfrm>
            <a:off x="838200" y="1573841"/>
            <a:ext cx="10515600" cy="4351338"/>
          </a:xfrm>
        </p:spPr>
        <p:txBody>
          <a:bodyPr/>
          <a:lstStyle/>
          <a:p>
            <a:pPr marL="0" indent="0">
              <a:buNone/>
            </a:pPr>
            <a:r>
              <a:rPr lang="en-US" sz="4400" b="1" dirty="0">
                <a:solidFill>
                  <a:srgbClr val="FFFF00"/>
                </a:solidFill>
                <a:effectLst/>
                <a:latin typeface="Garamond" panose="02020404030301010803" pitchFamily="18" charset="0"/>
                <a:ea typeface="Calibri" panose="020F0502020204030204" pitchFamily="34" charset="0"/>
                <a:cs typeface="Times New Roman" panose="02020603050405020304" pitchFamily="18" charset="0"/>
              </a:rPr>
              <a:t>Many pastors, and church leaders wonder what missteps prevent churches from successfully breaking the 200 barrier—that is, surpassing 200 attendees in their weekly attendance.</a:t>
            </a:r>
          </a:p>
          <a:p>
            <a:pPr marL="0" indent="0">
              <a:buNone/>
            </a:pPr>
            <a:endParaRPr lang="en-US" dirty="0"/>
          </a:p>
        </p:txBody>
      </p:sp>
      <p:pic>
        <p:nvPicPr>
          <p:cNvPr id="1026" name="Picture 2">
            <a:extLst>
              <a:ext uri="{FF2B5EF4-FFF2-40B4-BE49-F238E27FC236}">
                <a16:creationId xmlns:a16="http://schemas.microsoft.com/office/drawing/2014/main" id="{9E32F98F-764F-3B03-13EF-D89F07062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0892" y="4274288"/>
            <a:ext cx="5731108" cy="253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966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70844-9414-2087-9269-DED229F881EF}"/>
              </a:ext>
            </a:extLst>
          </p:cNvPr>
          <p:cNvSpPr>
            <a:spLocks noGrp="1"/>
          </p:cNvSpPr>
          <p:nvPr>
            <p:ph type="title"/>
          </p:nvPr>
        </p:nvSpPr>
        <p:spPr/>
        <p:txBody>
          <a:bodyPr>
            <a:normAutofit/>
          </a:bodyPr>
          <a:lstStyle/>
          <a:p>
            <a:pPr algn="ctr"/>
            <a:r>
              <a:rPr lang="en-US" b="1" dirty="0">
                <a:solidFill>
                  <a:srgbClr val="FFFF00"/>
                </a:solidFill>
              </a:rPr>
              <a:t>What Changes When Your Attendance Breaks 200?</a:t>
            </a:r>
            <a:endParaRPr lang="en-US" dirty="0"/>
          </a:p>
        </p:txBody>
      </p:sp>
      <p:sp>
        <p:nvSpPr>
          <p:cNvPr id="3" name="Content Placeholder 2">
            <a:extLst>
              <a:ext uri="{FF2B5EF4-FFF2-40B4-BE49-F238E27FC236}">
                <a16:creationId xmlns:a16="http://schemas.microsoft.com/office/drawing/2014/main" id="{FEBD8EAE-7BD7-4960-04A1-80DE44A871F0}"/>
              </a:ext>
            </a:extLst>
          </p:cNvPr>
          <p:cNvSpPr>
            <a:spLocks noGrp="1"/>
          </p:cNvSpPr>
          <p:nvPr>
            <p:ph idx="1"/>
          </p:nvPr>
        </p:nvSpPr>
        <p:spPr>
          <a:xfrm>
            <a:off x="498764" y="1690688"/>
            <a:ext cx="11180618" cy="4945639"/>
          </a:xfrm>
        </p:spPr>
        <p:txBody>
          <a:bodyPr>
            <a:normAutofit/>
          </a:bodyPr>
          <a:lstStyle/>
          <a:p>
            <a:pPr marL="0" indent="0">
              <a:buNone/>
            </a:pPr>
            <a:r>
              <a:rPr lang="en-US" sz="3200" b="1" dirty="0">
                <a:solidFill>
                  <a:srgbClr val="FFFF00"/>
                </a:solidFill>
              </a:rPr>
              <a:t>It’s important to remember that 200 is not some magical number. What it represents is a sociological shift and a cultural challenge. A church has to lead well (and differently) in order to function well once they pass 200 in attendance. The point is not that the number 200 has some sort of scriptural significance, but that there really is a substantive change when a church arrives at a congregation that large. Put simply, the church size changes the nature of the relationship between those who attend. How you lead a church of 75 is, in many important ways, different from how you lead a church of 250.</a:t>
            </a:r>
          </a:p>
          <a:p>
            <a:pPr marL="0" indent="0">
              <a:buNone/>
            </a:pPr>
            <a:endParaRPr lang="en-US" dirty="0"/>
          </a:p>
        </p:txBody>
      </p:sp>
    </p:spTree>
    <p:extLst>
      <p:ext uri="{BB962C8B-B14F-4D97-AF65-F5344CB8AC3E}">
        <p14:creationId xmlns:p14="http://schemas.microsoft.com/office/powerpoint/2010/main" val="1128502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70844-9414-2087-9269-DED229F881EF}"/>
              </a:ext>
            </a:extLst>
          </p:cNvPr>
          <p:cNvSpPr>
            <a:spLocks noGrp="1"/>
          </p:cNvSpPr>
          <p:nvPr>
            <p:ph type="title"/>
          </p:nvPr>
        </p:nvSpPr>
        <p:spPr/>
        <p:txBody>
          <a:bodyPr>
            <a:normAutofit/>
          </a:bodyPr>
          <a:lstStyle/>
          <a:p>
            <a:pPr algn="ctr"/>
            <a:r>
              <a:rPr lang="en-US" b="1" dirty="0">
                <a:solidFill>
                  <a:srgbClr val="FFFF00"/>
                </a:solidFill>
              </a:rPr>
              <a:t>What Changes When Your Attendance Breaks 200?</a:t>
            </a:r>
            <a:endParaRPr lang="en-US" dirty="0"/>
          </a:p>
        </p:txBody>
      </p:sp>
      <p:sp>
        <p:nvSpPr>
          <p:cNvPr id="3" name="Content Placeholder 2">
            <a:extLst>
              <a:ext uri="{FF2B5EF4-FFF2-40B4-BE49-F238E27FC236}">
                <a16:creationId xmlns:a16="http://schemas.microsoft.com/office/drawing/2014/main" id="{FEBD8EAE-7BD7-4960-04A1-80DE44A871F0}"/>
              </a:ext>
            </a:extLst>
          </p:cNvPr>
          <p:cNvSpPr>
            <a:spLocks noGrp="1"/>
          </p:cNvSpPr>
          <p:nvPr>
            <p:ph idx="1"/>
          </p:nvPr>
        </p:nvSpPr>
        <p:spPr>
          <a:xfrm>
            <a:off x="498764" y="1690688"/>
            <a:ext cx="11180618" cy="4945639"/>
          </a:xfrm>
        </p:spPr>
        <p:txBody>
          <a:bodyPr>
            <a:normAutofit/>
          </a:bodyPr>
          <a:lstStyle/>
          <a:p>
            <a:pPr marL="0" indent="0">
              <a:buNone/>
            </a:pPr>
            <a:r>
              <a:rPr lang="en-US" sz="3200" b="1" dirty="0">
                <a:solidFill>
                  <a:srgbClr val="FFFF00"/>
                </a:solidFill>
              </a:rPr>
              <a:t>For churches looking to grow, it’s important to note that without a shift in the way that you do ministry in a church of 100, you can’t properly manage a church of 300; the congregation simply wouldn’t get the appropriate shepherding and pastoral care. Of course, you could just choose to not grow over 100 and that settles the issue. However, since many churches desire to grow, it is best to do so in discerning ways that provide pastoral care, effective systems and fruitful ministry as the church does grow larger than 200. As always, success will require some advanced preparation and careful forethought. Let me share three pieces of advice that come to mind.</a:t>
            </a:r>
          </a:p>
          <a:p>
            <a:pPr marL="0" indent="0">
              <a:buNone/>
            </a:pPr>
            <a:endParaRPr lang="en-US" dirty="0"/>
          </a:p>
        </p:txBody>
      </p:sp>
    </p:spTree>
    <p:extLst>
      <p:ext uri="{BB962C8B-B14F-4D97-AF65-F5344CB8AC3E}">
        <p14:creationId xmlns:p14="http://schemas.microsoft.com/office/powerpoint/2010/main" val="314988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70844-9414-2087-9269-DED229F881EF}"/>
              </a:ext>
            </a:extLst>
          </p:cNvPr>
          <p:cNvSpPr>
            <a:spLocks noGrp="1"/>
          </p:cNvSpPr>
          <p:nvPr>
            <p:ph type="title"/>
          </p:nvPr>
        </p:nvSpPr>
        <p:spPr/>
        <p:txBody>
          <a:bodyPr>
            <a:normAutofit/>
          </a:bodyPr>
          <a:lstStyle/>
          <a:p>
            <a:pPr algn="ctr"/>
            <a:r>
              <a:rPr lang="en-US" b="1" dirty="0">
                <a:solidFill>
                  <a:srgbClr val="FFFF00"/>
                </a:solidFill>
              </a:rPr>
              <a:t>What Changes When Your Attendance Breaks 200?</a:t>
            </a:r>
            <a:endParaRPr lang="en-US" dirty="0"/>
          </a:p>
        </p:txBody>
      </p:sp>
      <p:sp>
        <p:nvSpPr>
          <p:cNvPr id="3" name="Content Placeholder 2">
            <a:extLst>
              <a:ext uri="{FF2B5EF4-FFF2-40B4-BE49-F238E27FC236}">
                <a16:creationId xmlns:a16="http://schemas.microsoft.com/office/drawing/2014/main" id="{FEBD8EAE-7BD7-4960-04A1-80DE44A871F0}"/>
              </a:ext>
            </a:extLst>
          </p:cNvPr>
          <p:cNvSpPr>
            <a:spLocks noGrp="1"/>
          </p:cNvSpPr>
          <p:nvPr>
            <p:ph idx="1"/>
          </p:nvPr>
        </p:nvSpPr>
        <p:spPr>
          <a:xfrm>
            <a:off x="554182" y="1551709"/>
            <a:ext cx="11069782" cy="4941166"/>
          </a:xfrm>
        </p:spPr>
        <p:txBody>
          <a:bodyPr>
            <a:normAutofit/>
          </a:bodyPr>
          <a:lstStyle/>
          <a:p>
            <a:pPr marL="0" indent="0">
              <a:buNone/>
            </a:pPr>
            <a:r>
              <a:rPr lang="en-US" b="1" dirty="0">
                <a:solidFill>
                  <a:srgbClr val="FFFF00"/>
                </a:solidFill>
              </a:rPr>
              <a:t>First, don’t underestimate interpersonal challenges.</a:t>
            </a:r>
          </a:p>
          <a:p>
            <a:pPr marL="0" indent="0">
              <a:buNone/>
            </a:pPr>
            <a:r>
              <a:rPr lang="en-US" b="1" dirty="0">
                <a:solidFill>
                  <a:srgbClr val="FFFF00"/>
                </a:solidFill>
              </a:rPr>
              <a:t> </a:t>
            </a:r>
          </a:p>
          <a:p>
            <a:pPr marL="0" indent="0">
              <a:buNone/>
            </a:pPr>
            <a:r>
              <a:rPr lang="en-US" b="1" dirty="0">
                <a:solidFill>
                  <a:srgbClr val="FFFF00"/>
                </a:solidFill>
              </a:rPr>
              <a:t>The interpersonal challenge here is that when you’re in a long-established church of 100 people or so, everybody knows each other. And more than that, if you’re the pastor, everybody also knows you. You’re like the middle of the wheel where all the spokes attach. Now, nothing about that is wrong—commonality can be a beautiful thing. Often, people who attend these close-knit smaller churches will say: “Man, I love the relationships we have in our church.”</a:t>
            </a:r>
          </a:p>
          <a:p>
            <a:pPr marL="0" indent="0">
              <a:buNone/>
            </a:pPr>
            <a:r>
              <a:rPr lang="en-US" b="1" dirty="0">
                <a:solidFill>
                  <a:srgbClr val="FFFF00"/>
                </a:solidFill>
              </a:rPr>
              <a:t> </a:t>
            </a:r>
          </a:p>
          <a:p>
            <a:pPr marL="0" indent="0">
              <a:buNone/>
            </a:pPr>
            <a:endParaRPr lang="en-US" dirty="0"/>
          </a:p>
        </p:txBody>
      </p:sp>
    </p:spTree>
    <p:extLst>
      <p:ext uri="{BB962C8B-B14F-4D97-AF65-F5344CB8AC3E}">
        <p14:creationId xmlns:p14="http://schemas.microsoft.com/office/powerpoint/2010/main" val="496008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70844-9414-2087-9269-DED229F881EF}"/>
              </a:ext>
            </a:extLst>
          </p:cNvPr>
          <p:cNvSpPr>
            <a:spLocks noGrp="1"/>
          </p:cNvSpPr>
          <p:nvPr>
            <p:ph type="title"/>
          </p:nvPr>
        </p:nvSpPr>
        <p:spPr/>
        <p:txBody>
          <a:bodyPr>
            <a:normAutofit/>
          </a:bodyPr>
          <a:lstStyle/>
          <a:p>
            <a:pPr algn="ctr"/>
            <a:r>
              <a:rPr lang="en-US" b="1" dirty="0">
                <a:solidFill>
                  <a:srgbClr val="FFFF00"/>
                </a:solidFill>
              </a:rPr>
              <a:t>What Changes When Your Attendance Breaks 200?</a:t>
            </a:r>
            <a:endParaRPr lang="en-US" dirty="0"/>
          </a:p>
        </p:txBody>
      </p:sp>
      <p:sp>
        <p:nvSpPr>
          <p:cNvPr id="3" name="Content Placeholder 2">
            <a:extLst>
              <a:ext uri="{FF2B5EF4-FFF2-40B4-BE49-F238E27FC236}">
                <a16:creationId xmlns:a16="http://schemas.microsoft.com/office/drawing/2014/main" id="{FEBD8EAE-7BD7-4960-04A1-80DE44A871F0}"/>
              </a:ext>
            </a:extLst>
          </p:cNvPr>
          <p:cNvSpPr>
            <a:spLocks noGrp="1"/>
          </p:cNvSpPr>
          <p:nvPr>
            <p:ph idx="1"/>
          </p:nvPr>
        </p:nvSpPr>
        <p:spPr>
          <a:xfrm>
            <a:off x="554182" y="1551709"/>
            <a:ext cx="11069782" cy="4941166"/>
          </a:xfrm>
        </p:spPr>
        <p:txBody>
          <a:bodyPr>
            <a:normAutofit fontScale="85000" lnSpcReduction="20000"/>
          </a:bodyPr>
          <a:lstStyle/>
          <a:p>
            <a:pPr marL="0" indent="0">
              <a:buNone/>
            </a:pPr>
            <a:r>
              <a:rPr lang="en-US" b="1" dirty="0">
                <a:solidFill>
                  <a:srgbClr val="FFFF00"/>
                </a:solidFill>
              </a:rPr>
              <a:t>First, don’t underestimate interpersonal challenges. – cont.</a:t>
            </a:r>
          </a:p>
          <a:p>
            <a:pPr marL="0" indent="0">
              <a:buNone/>
            </a:pPr>
            <a:endParaRPr lang="en-US" b="1" dirty="0">
              <a:solidFill>
                <a:srgbClr val="FFFF00"/>
              </a:solidFill>
            </a:endParaRPr>
          </a:p>
          <a:p>
            <a:pPr marL="0" indent="0">
              <a:buNone/>
            </a:pPr>
            <a:r>
              <a:rPr lang="en-US" b="1" dirty="0">
                <a:solidFill>
                  <a:srgbClr val="FFFF00"/>
                </a:solidFill>
              </a:rPr>
              <a:t>But here’s the challenge you’re going to have to meet: When your church goes from 100 to 220 attendees, people aren’t going to so easily say, “I love the relationships in the church” anymore, unless you have a plan and a system to help them stay connected through smaller groups. The relationships will be different for both church leaders and congregants as a church grows. I recall the challenges I faced leading a growing church when it was no longer possible for people to come to me with every decision, every discussion and every issue that I used to have my hands in. Sometimes church growth is hard on congregations and church staff because they feel they’ve lost their close relationship with their leader.</a:t>
            </a:r>
          </a:p>
          <a:p>
            <a:pPr marL="0" indent="0">
              <a:buNone/>
            </a:pPr>
            <a:r>
              <a:rPr lang="en-US" b="1" dirty="0">
                <a:solidFill>
                  <a:srgbClr val="FFFF00"/>
                </a:solidFill>
              </a:rPr>
              <a:t> </a:t>
            </a:r>
          </a:p>
          <a:p>
            <a:pPr marL="0" indent="0">
              <a:buNone/>
            </a:pPr>
            <a:r>
              <a:rPr lang="en-US" b="1" dirty="0">
                <a:solidFill>
                  <a:srgbClr val="FFFF00"/>
                </a:solidFill>
              </a:rPr>
              <a:t>For churches to succeed and make it through these interpersonal challenges, the creation of a baton-like handoff system to keep people connected and delegate tasks is really crucial.</a:t>
            </a:r>
          </a:p>
          <a:p>
            <a:pPr marL="0" indent="0">
              <a:buNone/>
            </a:pPr>
            <a:endParaRPr lang="en-US" dirty="0"/>
          </a:p>
        </p:txBody>
      </p:sp>
    </p:spTree>
    <p:extLst>
      <p:ext uri="{BB962C8B-B14F-4D97-AF65-F5344CB8AC3E}">
        <p14:creationId xmlns:p14="http://schemas.microsoft.com/office/powerpoint/2010/main" val="1109798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70844-9414-2087-9269-DED229F881EF}"/>
              </a:ext>
            </a:extLst>
          </p:cNvPr>
          <p:cNvSpPr>
            <a:spLocks noGrp="1"/>
          </p:cNvSpPr>
          <p:nvPr>
            <p:ph type="title"/>
          </p:nvPr>
        </p:nvSpPr>
        <p:spPr/>
        <p:txBody>
          <a:bodyPr>
            <a:normAutofit/>
          </a:bodyPr>
          <a:lstStyle/>
          <a:p>
            <a:pPr algn="ctr"/>
            <a:r>
              <a:rPr lang="en-US" b="1" dirty="0">
                <a:solidFill>
                  <a:srgbClr val="FFFF00"/>
                </a:solidFill>
              </a:rPr>
              <a:t>What Changes When Your Attendance Breaks 200?</a:t>
            </a:r>
            <a:endParaRPr lang="en-US" dirty="0"/>
          </a:p>
        </p:txBody>
      </p:sp>
      <p:sp>
        <p:nvSpPr>
          <p:cNvPr id="3" name="Content Placeholder 2">
            <a:extLst>
              <a:ext uri="{FF2B5EF4-FFF2-40B4-BE49-F238E27FC236}">
                <a16:creationId xmlns:a16="http://schemas.microsoft.com/office/drawing/2014/main" id="{FEBD8EAE-7BD7-4960-04A1-80DE44A871F0}"/>
              </a:ext>
            </a:extLst>
          </p:cNvPr>
          <p:cNvSpPr>
            <a:spLocks noGrp="1"/>
          </p:cNvSpPr>
          <p:nvPr>
            <p:ph idx="1"/>
          </p:nvPr>
        </p:nvSpPr>
        <p:spPr>
          <a:xfrm>
            <a:off x="838200" y="1551709"/>
            <a:ext cx="10515600" cy="4941166"/>
          </a:xfrm>
        </p:spPr>
        <p:txBody>
          <a:bodyPr>
            <a:normAutofit lnSpcReduction="10000"/>
          </a:bodyPr>
          <a:lstStyle/>
          <a:p>
            <a:pPr marL="0" indent="0">
              <a:buNone/>
            </a:pPr>
            <a:r>
              <a:rPr lang="en-US" b="1" dirty="0">
                <a:solidFill>
                  <a:srgbClr val="FFFF00"/>
                </a:solidFill>
              </a:rPr>
              <a:t>Second, develop leadership skills.</a:t>
            </a:r>
          </a:p>
          <a:p>
            <a:pPr marL="0" indent="0">
              <a:buNone/>
            </a:pPr>
            <a:r>
              <a:rPr lang="en-US" sz="1300" b="1" dirty="0">
                <a:solidFill>
                  <a:srgbClr val="FFFF00"/>
                </a:solidFill>
              </a:rPr>
              <a:t> </a:t>
            </a:r>
          </a:p>
          <a:p>
            <a:pPr marL="0" indent="0">
              <a:buNone/>
            </a:pPr>
            <a:r>
              <a:rPr lang="en-US" b="1" dirty="0">
                <a:solidFill>
                  <a:srgbClr val="FFFF00"/>
                </a:solidFill>
              </a:rPr>
              <a:t>It’s going to take a new level of leadership to structure a church of 200+ people, and if you, the pastor, are not developing your skills as a leader, the transition will prove all the more challenging. Pastors leading growing churches need to ask themselves, “What are some skills that I’ll need to develop?” Well, there are many, but they include delegation, leadership development, knowing how to create systems and more. I would say that reading some basic leadership books is always a good place to start. To this some pastors might comment, “Well, I don’t want to just read some secular leadership book.” To start, I’d focus on books that explain how to delegate well, and how to work on developing new leaders.</a:t>
            </a:r>
          </a:p>
          <a:p>
            <a:pPr marL="0" indent="0">
              <a:buNone/>
            </a:pPr>
            <a:endParaRPr lang="en-US" dirty="0"/>
          </a:p>
        </p:txBody>
      </p:sp>
    </p:spTree>
    <p:extLst>
      <p:ext uri="{BB962C8B-B14F-4D97-AF65-F5344CB8AC3E}">
        <p14:creationId xmlns:p14="http://schemas.microsoft.com/office/powerpoint/2010/main" val="1012739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70844-9414-2087-9269-DED229F881EF}"/>
              </a:ext>
            </a:extLst>
          </p:cNvPr>
          <p:cNvSpPr>
            <a:spLocks noGrp="1"/>
          </p:cNvSpPr>
          <p:nvPr>
            <p:ph type="title"/>
          </p:nvPr>
        </p:nvSpPr>
        <p:spPr/>
        <p:txBody>
          <a:bodyPr>
            <a:normAutofit/>
          </a:bodyPr>
          <a:lstStyle/>
          <a:p>
            <a:pPr algn="ctr"/>
            <a:r>
              <a:rPr lang="en-US" b="1" dirty="0">
                <a:solidFill>
                  <a:srgbClr val="FFFF00"/>
                </a:solidFill>
              </a:rPr>
              <a:t>What Changes When Your Attendance Breaks 200?</a:t>
            </a:r>
            <a:endParaRPr lang="en-US" dirty="0"/>
          </a:p>
        </p:txBody>
      </p:sp>
      <p:sp>
        <p:nvSpPr>
          <p:cNvPr id="3" name="Content Placeholder 2">
            <a:extLst>
              <a:ext uri="{FF2B5EF4-FFF2-40B4-BE49-F238E27FC236}">
                <a16:creationId xmlns:a16="http://schemas.microsoft.com/office/drawing/2014/main" id="{FEBD8EAE-7BD7-4960-04A1-80DE44A871F0}"/>
              </a:ext>
            </a:extLst>
          </p:cNvPr>
          <p:cNvSpPr>
            <a:spLocks noGrp="1"/>
          </p:cNvSpPr>
          <p:nvPr>
            <p:ph idx="1"/>
          </p:nvPr>
        </p:nvSpPr>
        <p:spPr/>
        <p:txBody>
          <a:bodyPr>
            <a:normAutofit lnSpcReduction="10000"/>
          </a:bodyPr>
          <a:lstStyle/>
          <a:p>
            <a:pPr marL="0" indent="0">
              <a:buNone/>
            </a:pPr>
            <a:r>
              <a:rPr lang="en-US" b="1" dirty="0">
                <a:solidFill>
                  <a:srgbClr val="FFFF00"/>
                </a:solidFill>
              </a:rPr>
              <a:t>Third, don’t underestimate the power of the pulpit.</a:t>
            </a:r>
          </a:p>
          <a:p>
            <a:pPr marL="0" indent="0">
              <a:buNone/>
            </a:pPr>
            <a:r>
              <a:rPr lang="en-US" b="1" dirty="0">
                <a:solidFill>
                  <a:srgbClr val="FFFF00"/>
                </a:solidFill>
              </a:rPr>
              <a:t> </a:t>
            </a:r>
          </a:p>
          <a:p>
            <a:pPr marL="0" indent="0">
              <a:buNone/>
            </a:pPr>
            <a:r>
              <a:rPr lang="en-US" b="1" dirty="0">
                <a:solidFill>
                  <a:srgbClr val="FFFF00"/>
                </a:solidFill>
              </a:rPr>
              <a:t>One of the other things that does change between smaller churches and larger churches is that leadership from the pulpit becomes more and more essential. Part of that is excellent preaching—sharing the word of God with clarity and power. However, your communication at other times from the pulpit can also matter. How you cast vision, explain transitions and handle missteps are all essential. Sometimes that will be in a sermon when it is appropriate for the text, but don’t be afraid to, at the beginning of the message or during announcement times, cast a vision for these things as well.</a:t>
            </a:r>
          </a:p>
          <a:p>
            <a:pPr marL="0" indent="0">
              <a:buNone/>
            </a:pPr>
            <a:endParaRPr lang="en-US" dirty="0"/>
          </a:p>
        </p:txBody>
      </p:sp>
    </p:spTree>
    <p:extLst>
      <p:ext uri="{BB962C8B-B14F-4D97-AF65-F5344CB8AC3E}">
        <p14:creationId xmlns:p14="http://schemas.microsoft.com/office/powerpoint/2010/main" val="968753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70844-9414-2087-9269-DED229F881EF}"/>
              </a:ext>
            </a:extLst>
          </p:cNvPr>
          <p:cNvSpPr>
            <a:spLocks noGrp="1"/>
          </p:cNvSpPr>
          <p:nvPr>
            <p:ph type="title"/>
          </p:nvPr>
        </p:nvSpPr>
        <p:spPr/>
        <p:txBody>
          <a:bodyPr>
            <a:normAutofit/>
          </a:bodyPr>
          <a:lstStyle/>
          <a:p>
            <a:pPr algn="ctr"/>
            <a:r>
              <a:rPr lang="en-US" b="1" dirty="0">
                <a:solidFill>
                  <a:srgbClr val="FFFF00"/>
                </a:solidFill>
              </a:rPr>
              <a:t>What Changes When Your Attendance Breaks 200?</a:t>
            </a:r>
            <a:endParaRPr lang="en-US" dirty="0"/>
          </a:p>
        </p:txBody>
      </p:sp>
      <p:sp>
        <p:nvSpPr>
          <p:cNvPr id="3" name="Content Placeholder 2">
            <a:extLst>
              <a:ext uri="{FF2B5EF4-FFF2-40B4-BE49-F238E27FC236}">
                <a16:creationId xmlns:a16="http://schemas.microsoft.com/office/drawing/2014/main" id="{FEBD8EAE-7BD7-4960-04A1-80DE44A871F0}"/>
              </a:ext>
            </a:extLst>
          </p:cNvPr>
          <p:cNvSpPr>
            <a:spLocks noGrp="1"/>
          </p:cNvSpPr>
          <p:nvPr>
            <p:ph idx="1"/>
          </p:nvPr>
        </p:nvSpPr>
        <p:spPr>
          <a:xfrm>
            <a:off x="595745" y="1825625"/>
            <a:ext cx="11042073" cy="4667250"/>
          </a:xfrm>
        </p:spPr>
        <p:txBody>
          <a:bodyPr>
            <a:normAutofit/>
          </a:bodyPr>
          <a:lstStyle/>
          <a:p>
            <a:pPr marL="0" indent="0">
              <a:buNone/>
            </a:pPr>
            <a:r>
              <a:rPr lang="en-US" b="1" dirty="0">
                <a:solidFill>
                  <a:srgbClr val="FFFF00"/>
                </a:solidFill>
              </a:rPr>
              <a:t>Talking about breaking the 200 barrier seems to trigger some people. </a:t>
            </a:r>
          </a:p>
          <a:p>
            <a:r>
              <a:rPr lang="en-US" b="1" dirty="0">
                <a:solidFill>
                  <a:srgbClr val="FFFF00"/>
                </a:solidFill>
              </a:rPr>
              <a:t>Why should we care? </a:t>
            </a:r>
          </a:p>
          <a:p>
            <a:r>
              <a:rPr lang="en-US" b="1" dirty="0">
                <a:solidFill>
                  <a:srgbClr val="FFFF00"/>
                </a:solidFill>
              </a:rPr>
              <a:t>What’s wrong with 199? </a:t>
            </a:r>
          </a:p>
          <a:p>
            <a:r>
              <a:rPr lang="en-US" b="1" dirty="0">
                <a:solidFill>
                  <a:srgbClr val="FFFF00"/>
                </a:solidFill>
              </a:rPr>
              <a:t>Can’t churches just be small?</a:t>
            </a:r>
          </a:p>
          <a:p>
            <a:pPr marL="0" indent="0">
              <a:buNone/>
            </a:pPr>
            <a:r>
              <a:rPr lang="en-US" sz="1200" b="1" dirty="0">
                <a:solidFill>
                  <a:srgbClr val="FFFF00"/>
                </a:solidFill>
              </a:rPr>
              <a:t> </a:t>
            </a:r>
          </a:p>
          <a:p>
            <a:pPr marL="0" indent="0">
              <a:buNone/>
            </a:pPr>
            <a:r>
              <a:rPr lang="en-US" b="1" dirty="0">
                <a:solidFill>
                  <a:srgbClr val="FFFF00"/>
                </a:solidFill>
              </a:rPr>
              <a:t>Well, in answer to the last question, yes. It’s fine for a church to be small, for the right reasons. It’s also fine for a church to aspire to grow. As the title of a recent Karl Vaters article aptly expresses, </a:t>
            </a:r>
            <a:r>
              <a:rPr lang="en-US" b="1" i="1" dirty="0">
                <a:solidFill>
                  <a:srgbClr val="FF9300"/>
                </a:solidFill>
              </a:rPr>
              <a:t>“Breaking The 200 Barrier Is Good—Feeling Guilty If You Don’t Break It, Isn’t.” </a:t>
            </a:r>
            <a:r>
              <a:rPr lang="en-US" b="1" dirty="0">
                <a:solidFill>
                  <a:srgbClr val="FFFF00"/>
                </a:solidFill>
              </a:rPr>
              <a:t>He’s right.</a:t>
            </a:r>
          </a:p>
          <a:p>
            <a:pPr marL="0" indent="0">
              <a:buNone/>
            </a:pPr>
            <a:endParaRPr lang="en-US" dirty="0"/>
          </a:p>
        </p:txBody>
      </p:sp>
    </p:spTree>
    <p:extLst>
      <p:ext uri="{BB962C8B-B14F-4D97-AF65-F5344CB8AC3E}">
        <p14:creationId xmlns:p14="http://schemas.microsoft.com/office/powerpoint/2010/main" val="1540280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71DA7-F8FB-7317-6930-09997874486D}"/>
              </a:ext>
            </a:extLst>
          </p:cNvPr>
          <p:cNvSpPr>
            <a:spLocks noGrp="1"/>
          </p:cNvSpPr>
          <p:nvPr>
            <p:ph type="title"/>
          </p:nvPr>
        </p:nvSpPr>
        <p:spPr/>
        <p:txBody>
          <a:bodyPr/>
          <a:lstStyle/>
          <a:p>
            <a:pPr algn="ctr"/>
            <a:r>
              <a:rPr lang="en-US" b="1" dirty="0">
                <a:solidFill>
                  <a:srgbClr val="FFFF00"/>
                </a:solidFill>
              </a:rPr>
              <a:t>The 150-250 Participant Church</a:t>
            </a:r>
          </a:p>
        </p:txBody>
      </p:sp>
      <p:sp>
        <p:nvSpPr>
          <p:cNvPr id="3" name="Content Placeholder 2">
            <a:extLst>
              <a:ext uri="{FF2B5EF4-FFF2-40B4-BE49-F238E27FC236}">
                <a16:creationId xmlns:a16="http://schemas.microsoft.com/office/drawing/2014/main" id="{EFC159FE-7407-0D9B-1C4A-4EBD21BA4669}"/>
              </a:ext>
            </a:extLst>
          </p:cNvPr>
          <p:cNvSpPr>
            <a:spLocks noGrp="1"/>
          </p:cNvSpPr>
          <p:nvPr>
            <p:ph idx="1"/>
          </p:nvPr>
        </p:nvSpPr>
        <p:spPr>
          <a:xfrm>
            <a:off x="838200" y="1690688"/>
            <a:ext cx="10515600" cy="4802187"/>
          </a:xfrm>
        </p:spPr>
        <p:txBody>
          <a:bodyPr>
            <a:normAutofit lnSpcReduction="10000"/>
          </a:bodyPr>
          <a:lstStyle/>
          <a:p>
            <a:r>
              <a:rPr lang="en-US" sz="3200" b="1" dirty="0">
                <a:solidFill>
                  <a:srgbClr val="FFFF00"/>
                </a:solidFill>
              </a:rPr>
              <a:t>According to the 2020 American Fact Study from Lifeway Resources: </a:t>
            </a:r>
            <a:r>
              <a:rPr lang="en-US" sz="3200" b="1" i="0" u="none" strike="noStrike" dirty="0">
                <a:solidFill>
                  <a:srgbClr val="FFFF00"/>
                </a:solidFill>
                <a:effectLst/>
                <a:latin typeface="sofia-pro"/>
              </a:rPr>
              <a:t>these churches declined, on average, at a greater percentage than the overall average. While they open their buildings to outside organizations that did not translate, on average, to a strong support of community service activities or active involvement in the area compared to larger churches.</a:t>
            </a:r>
          </a:p>
          <a:p>
            <a:r>
              <a:rPr lang="en-US" sz="3200" b="1" dirty="0">
                <a:solidFill>
                  <a:srgbClr val="FFFF00"/>
                </a:solidFill>
                <a:latin typeface="sofia-pro"/>
              </a:rPr>
              <a:t>Congregations larger than 250 was discovered that: those involved in large churches have a greater </a:t>
            </a:r>
            <a:r>
              <a:rPr lang="en-US" sz="3200" b="1" u="sng" dirty="0">
                <a:solidFill>
                  <a:srgbClr val="FFFF00"/>
                </a:solidFill>
                <a:latin typeface="sofia-pro"/>
              </a:rPr>
              <a:t>willingness to change</a:t>
            </a:r>
            <a:r>
              <a:rPr lang="en-US" sz="3200" b="1" dirty="0">
                <a:solidFill>
                  <a:srgbClr val="FFFF00"/>
                </a:solidFill>
                <a:latin typeface="sofia-pro"/>
              </a:rPr>
              <a:t>, a </a:t>
            </a:r>
            <a:r>
              <a:rPr lang="en-US" sz="3200" b="1" u="sng" dirty="0">
                <a:solidFill>
                  <a:srgbClr val="FFFF00"/>
                </a:solidFill>
                <a:latin typeface="sofia-pro"/>
              </a:rPr>
              <a:t>clearer sense of mission </a:t>
            </a:r>
            <a:r>
              <a:rPr lang="en-US" sz="3200" b="1" dirty="0">
                <a:solidFill>
                  <a:srgbClr val="FFFF00"/>
                </a:solidFill>
                <a:latin typeface="sofia-pro"/>
              </a:rPr>
              <a:t>and </a:t>
            </a:r>
            <a:r>
              <a:rPr lang="en-US" sz="3200" b="1" u="sng" dirty="0">
                <a:solidFill>
                  <a:srgbClr val="FFFF00"/>
                </a:solidFill>
                <a:latin typeface="sofia-pro"/>
              </a:rPr>
              <a:t>purpose</a:t>
            </a:r>
            <a:r>
              <a:rPr lang="en-US" sz="3200" b="1" dirty="0">
                <a:solidFill>
                  <a:srgbClr val="FFFF00"/>
                </a:solidFill>
                <a:latin typeface="sofia-pro"/>
              </a:rPr>
              <a:t>, and a </a:t>
            </a:r>
            <a:r>
              <a:rPr lang="en-US" sz="3200" b="1" u="sng" dirty="0">
                <a:solidFill>
                  <a:srgbClr val="FFFF00"/>
                </a:solidFill>
                <a:latin typeface="sofia-pro"/>
              </a:rPr>
              <a:t>greater sense of spiritual vitality</a:t>
            </a:r>
            <a:r>
              <a:rPr lang="en-US" sz="3200" b="1" dirty="0">
                <a:solidFill>
                  <a:srgbClr val="FFFF00"/>
                </a:solidFill>
                <a:latin typeface="sofia-pro"/>
              </a:rPr>
              <a:t>. </a:t>
            </a:r>
            <a:endParaRPr lang="en-US" sz="3200" b="1" dirty="0">
              <a:solidFill>
                <a:srgbClr val="FFFF00"/>
              </a:solidFill>
            </a:endParaRPr>
          </a:p>
        </p:txBody>
      </p:sp>
    </p:spTree>
    <p:extLst>
      <p:ext uri="{BB962C8B-B14F-4D97-AF65-F5344CB8AC3E}">
        <p14:creationId xmlns:p14="http://schemas.microsoft.com/office/powerpoint/2010/main" val="2820612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4CF935-CCD8-082B-2D02-D9689142409D}"/>
              </a:ext>
            </a:extLst>
          </p:cNvPr>
          <p:cNvPicPr>
            <a:picLocks noChangeAspect="1"/>
          </p:cNvPicPr>
          <p:nvPr/>
        </p:nvPicPr>
        <p:blipFill>
          <a:blip r:embed="rId2"/>
          <a:stretch>
            <a:fillRect/>
          </a:stretch>
        </p:blipFill>
        <p:spPr>
          <a:xfrm>
            <a:off x="3301139" y="0"/>
            <a:ext cx="5749871" cy="6858000"/>
          </a:xfrm>
          <a:prstGeom prst="rect">
            <a:avLst/>
          </a:prstGeom>
        </p:spPr>
      </p:pic>
    </p:spTree>
    <p:extLst>
      <p:ext uri="{BB962C8B-B14F-4D97-AF65-F5344CB8AC3E}">
        <p14:creationId xmlns:p14="http://schemas.microsoft.com/office/powerpoint/2010/main" val="2119638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38150" y="228600"/>
            <a:ext cx="11239500" cy="1600200"/>
          </a:xfrm>
        </p:spPr>
        <p:txBody>
          <a:bodyPr>
            <a:normAutofit/>
          </a:bodyPr>
          <a:lstStyle/>
          <a:p>
            <a:pPr algn="ctr"/>
            <a:r>
              <a:rPr lang="en-US" b="1" dirty="0">
                <a:solidFill>
                  <a:schemeClr val="bg1"/>
                </a:solidFill>
              </a:rPr>
              <a:t>Recognizable Trends of Churches That Break the 200 Participant Barrier</a:t>
            </a:r>
            <a:endParaRPr lang="en-US" dirty="0">
              <a:solidFill>
                <a:schemeClr val="bg1"/>
              </a:solidFill>
            </a:endParaRPr>
          </a:p>
        </p:txBody>
      </p:sp>
      <p:sp>
        <p:nvSpPr>
          <p:cNvPr id="34819" name="Rectangle 3"/>
          <p:cNvSpPr>
            <a:spLocks noGrp="1" noChangeArrowheads="1"/>
          </p:cNvSpPr>
          <p:nvPr>
            <p:ph type="body" sz="half" idx="1"/>
          </p:nvPr>
        </p:nvSpPr>
        <p:spPr>
          <a:xfrm>
            <a:off x="628650" y="1695450"/>
            <a:ext cx="7565973" cy="4857750"/>
          </a:xfrm>
        </p:spPr>
        <p:txBody>
          <a:bodyPr>
            <a:noAutofit/>
          </a:bodyPr>
          <a:lstStyle/>
          <a:p>
            <a:r>
              <a:rPr lang="en-US" sz="3200" b="1" dirty="0">
                <a:solidFill>
                  <a:srgbClr val="FFFF00"/>
                </a:solidFill>
              </a:rPr>
              <a:t>Theologically Conservative  (Not Against Everything)</a:t>
            </a:r>
          </a:p>
          <a:p>
            <a:r>
              <a:rPr lang="en-US" sz="3200" b="1" dirty="0">
                <a:solidFill>
                  <a:srgbClr val="FFFF00"/>
                </a:solidFill>
              </a:rPr>
              <a:t>Holds Scripture Highly</a:t>
            </a:r>
          </a:p>
          <a:p>
            <a:r>
              <a:rPr lang="en-US" sz="3200" b="1" dirty="0">
                <a:solidFill>
                  <a:srgbClr val="FFFF00"/>
                </a:solidFill>
              </a:rPr>
              <a:t>Reaching others a paramount priority</a:t>
            </a:r>
          </a:p>
          <a:p>
            <a:r>
              <a:rPr lang="en-US" sz="3200" b="1" dirty="0">
                <a:solidFill>
                  <a:srgbClr val="FFFF00"/>
                </a:solidFill>
              </a:rPr>
              <a:t>Strong Pastoral Leadership</a:t>
            </a:r>
          </a:p>
          <a:p>
            <a:r>
              <a:rPr lang="en-US" sz="3200" b="1" dirty="0">
                <a:solidFill>
                  <a:srgbClr val="FFFF00"/>
                </a:solidFill>
              </a:rPr>
              <a:t>Belief that God is doing something unique here</a:t>
            </a:r>
          </a:p>
          <a:p>
            <a:r>
              <a:rPr lang="en-US" sz="3200" b="1" dirty="0">
                <a:solidFill>
                  <a:srgbClr val="FFFF00"/>
                </a:solidFill>
              </a:rPr>
              <a:t>Church displays radical obedience to Jesus!</a:t>
            </a:r>
          </a:p>
        </p:txBody>
      </p:sp>
      <p:pic>
        <p:nvPicPr>
          <p:cNvPr id="2" name="Picture 1"/>
          <p:cNvPicPr>
            <a:picLocks noChangeAspect="1"/>
          </p:cNvPicPr>
          <p:nvPr/>
        </p:nvPicPr>
        <p:blipFill>
          <a:blip r:embed="rId3"/>
          <a:stretch>
            <a:fillRect/>
          </a:stretch>
        </p:blipFill>
        <p:spPr>
          <a:xfrm>
            <a:off x="8194623" y="1981200"/>
            <a:ext cx="3140282" cy="2628797"/>
          </a:xfrm>
          <a:prstGeom prst="rect">
            <a:avLst/>
          </a:prstGeom>
        </p:spPr>
      </p:pic>
    </p:spTree>
    <p:extLst>
      <p:ext uri="{BB962C8B-B14F-4D97-AF65-F5344CB8AC3E}">
        <p14:creationId xmlns:p14="http://schemas.microsoft.com/office/powerpoint/2010/main" val="741283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38150" y="228600"/>
            <a:ext cx="11277600" cy="1600200"/>
          </a:xfrm>
        </p:spPr>
        <p:txBody>
          <a:bodyPr>
            <a:normAutofit/>
          </a:bodyPr>
          <a:lstStyle/>
          <a:p>
            <a:pPr algn="ctr"/>
            <a:r>
              <a:rPr lang="en-US" b="1" dirty="0">
                <a:solidFill>
                  <a:schemeClr val="bg1"/>
                </a:solidFill>
              </a:rPr>
              <a:t>Recognizable Trends of Churches That Break the 200 Participant Barrier</a:t>
            </a:r>
            <a:endParaRPr lang="en-US" dirty="0">
              <a:solidFill>
                <a:schemeClr val="bg1"/>
              </a:solidFill>
            </a:endParaRPr>
          </a:p>
        </p:txBody>
      </p:sp>
      <p:sp>
        <p:nvSpPr>
          <p:cNvPr id="35843" name="Rectangle 3"/>
          <p:cNvSpPr>
            <a:spLocks noGrp="1" noChangeArrowheads="1"/>
          </p:cNvSpPr>
          <p:nvPr>
            <p:ph type="body" sz="half" idx="1"/>
          </p:nvPr>
        </p:nvSpPr>
        <p:spPr>
          <a:xfrm>
            <a:off x="704850" y="1695450"/>
            <a:ext cx="6457950" cy="4857750"/>
          </a:xfrm>
        </p:spPr>
        <p:txBody>
          <a:bodyPr>
            <a:normAutofit/>
          </a:bodyPr>
          <a:lstStyle/>
          <a:p>
            <a:r>
              <a:rPr lang="en-US" b="1" dirty="0">
                <a:solidFill>
                  <a:srgbClr val="FFFF00"/>
                </a:solidFill>
              </a:rPr>
              <a:t>Offers Exciting Celebrations of Worship!</a:t>
            </a:r>
          </a:p>
          <a:p>
            <a:r>
              <a:rPr lang="en-US" b="1" dirty="0">
                <a:solidFill>
                  <a:srgbClr val="FFFF00"/>
                </a:solidFill>
              </a:rPr>
              <a:t>Worship is participatory</a:t>
            </a:r>
          </a:p>
          <a:p>
            <a:r>
              <a:rPr lang="en-US" b="1" dirty="0">
                <a:solidFill>
                  <a:srgbClr val="FFFF00"/>
                </a:solidFill>
              </a:rPr>
              <a:t>Laity is used not watching</a:t>
            </a:r>
          </a:p>
          <a:p>
            <a:r>
              <a:rPr lang="en-US" b="1" dirty="0">
                <a:solidFill>
                  <a:srgbClr val="FFFF00"/>
                </a:solidFill>
              </a:rPr>
              <a:t>Prayer is Paramount</a:t>
            </a:r>
          </a:p>
          <a:p>
            <a:r>
              <a:rPr lang="en-US" b="1" dirty="0">
                <a:solidFill>
                  <a:srgbClr val="FFFF00"/>
                </a:solidFill>
              </a:rPr>
              <a:t>Pastor models deeper prayer life!</a:t>
            </a:r>
          </a:p>
          <a:p>
            <a:r>
              <a:rPr lang="en-US" b="1" dirty="0">
                <a:solidFill>
                  <a:srgbClr val="FFFF00"/>
                </a:solidFill>
              </a:rPr>
              <a:t>Prayer is an action not activity!</a:t>
            </a:r>
          </a:p>
          <a:p>
            <a:r>
              <a:rPr lang="en-US" b="1" dirty="0">
                <a:solidFill>
                  <a:srgbClr val="FFFF00"/>
                </a:solidFill>
              </a:rPr>
              <a:t>The Holy Spirit is felt and display the importance</a:t>
            </a:r>
          </a:p>
          <a:p>
            <a:r>
              <a:rPr lang="en-US" b="1" dirty="0">
                <a:solidFill>
                  <a:srgbClr val="FFFF00"/>
                </a:solidFill>
              </a:rPr>
              <a:t>Strong Belief that Everyone Can Be Saved</a:t>
            </a:r>
          </a:p>
        </p:txBody>
      </p:sp>
      <p:pic>
        <p:nvPicPr>
          <p:cNvPr id="7" name="Picture 6"/>
          <p:cNvPicPr>
            <a:picLocks noChangeAspect="1"/>
          </p:cNvPicPr>
          <p:nvPr/>
        </p:nvPicPr>
        <p:blipFill>
          <a:blip r:embed="rId3"/>
          <a:stretch>
            <a:fillRect/>
          </a:stretch>
        </p:blipFill>
        <p:spPr>
          <a:xfrm>
            <a:off x="8134350" y="3632201"/>
            <a:ext cx="3352800" cy="2806700"/>
          </a:xfrm>
          <a:prstGeom prst="rect">
            <a:avLst/>
          </a:prstGeom>
        </p:spPr>
      </p:pic>
    </p:spTree>
    <p:extLst>
      <p:ext uri="{BB962C8B-B14F-4D97-AF65-F5344CB8AC3E}">
        <p14:creationId xmlns:p14="http://schemas.microsoft.com/office/powerpoint/2010/main" val="647428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19100" y="228600"/>
            <a:ext cx="11315700" cy="1600200"/>
          </a:xfrm>
        </p:spPr>
        <p:txBody>
          <a:bodyPr>
            <a:normAutofit/>
          </a:bodyPr>
          <a:lstStyle/>
          <a:p>
            <a:pPr algn="ctr"/>
            <a:r>
              <a:rPr lang="en-US" b="1" dirty="0">
                <a:solidFill>
                  <a:schemeClr val="bg1"/>
                </a:solidFill>
              </a:rPr>
              <a:t>Recognizable Trends of Churches That Break the 200 Participant Barrier</a:t>
            </a:r>
            <a:endParaRPr lang="en-US" dirty="0">
              <a:solidFill>
                <a:schemeClr val="bg1"/>
              </a:solidFill>
            </a:endParaRPr>
          </a:p>
        </p:txBody>
      </p:sp>
      <p:sp>
        <p:nvSpPr>
          <p:cNvPr id="36867" name="Rectangle 3"/>
          <p:cNvSpPr>
            <a:spLocks noGrp="1" noChangeArrowheads="1"/>
          </p:cNvSpPr>
          <p:nvPr>
            <p:ph type="body" sz="half" idx="1"/>
          </p:nvPr>
        </p:nvSpPr>
        <p:spPr>
          <a:xfrm>
            <a:off x="628650" y="1962150"/>
            <a:ext cx="6534150" cy="4591050"/>
          </a:xfrm>
        </p:spPr>
        <p:txBody>
          <a:bodyPr>
            <a:normAutofit/>
          </a:bodyPr>
          <a:lstStyle/>
          <a:p>
            <a:r>
              <a:rPr lang="en-US" sz="3600" b="1" dirty="0">
                <a:solidFill>
                  <a:srgbClr val="FFFF00"/>
                </a:solidFill>
              </a:rPr>
              <a:t>Giving in all forms is expected!</a:t>
            </a:r>
          </a:p>
          <a:p>
            <a:r>
              <a:rPr lang="en-US" sz="3600" b="1" dirty="0">
                <a:solidFill>
                  <a:srgbClr val="FFFF00"/>
                </a:solidFill>
              </a:rPr>
              <a:t>Tithing is not an option but a biblical mandate.</a:t>
            </a:r>
          </a:p>
          <a:p>
            <a:r>
              <a:rPr lang="en-US" sz="3600" b="1" dirty="0">
                <a:solidFill>
                  <a:srgbClr val="FFFF00"/>
                </a:solidFill>
              </a:rPr>
              <a:t>Biblical Tithing is taught regularly.</a:t>
            </a:r>
          </a:p>
          <a:p>
            <a:r>
              <a:rPr lang="en-US" sz="3600" b="1" dirty="0">
                <a:solidFill>
                  <a:srgbClr val="FFFF00"/>
                </a:solidFill>
              </a:rPr>
              <a:t>The laity respond to this cheerfully. </a:t>
            </a:r>
          </a:p>
        </p:txBody>
      </p:sp>
      <p:pic>
        <p:nvPicPr>
          <p:cNvPr id="7" name="Picture 6"/>
          <p:cNvPicPr>
            <a:picLocks noChangeAspect="1"/>
          </p:cNvPicPr>
          <p:nvPr/>
        </p:nvPicPr>
        <p:blipFill>
          <a:blip r:embed="rId3"/>
          <a:stretch>
            <a:fillRect/>
          </a:stretch>
        </p:blipFill>
        <p:spPr>
          <a:xfrm>
            <a:off x="7943850" y="3625851"/>
            <a:ext cx="3352800" cy="2806700"/>
          </a:xfrm>
          <a:prstGeom prst="rect">
            <a:avLst/>
          </a:prstGeom>
        </p:spPr>
      </p:pic>
    </p:spTree>
    <p:extLst>
      <p:ext uri="{BB962C8B-B14F-4D97-AF65-F5344CB8AC3E}">
        <p14:creationId xmlns:p14="http://schemas.microsoft.com/office/powerpoint/2010/main" val="3112819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76250" y="228600"/>
            <a:ext cx="11201400" cy="1600200"/>
          </a:xfrm>
        </p:spPr>
        <p:txBody>
          <a:bodyPr>
            <a:normAutofit/>
          </a:bodyPr>
          <a:lstStyle/>
          <a:p>
            <a:pPr algn="ctr"/>
            <a:r>
              <a:rPr lang="en-US" b="1" dirty="0">
                <a:solidFill>
                  <a:schemeClr val="bg1"/>
                </a:solidFill>
              </a:rPr>
              <a:t>Recognizable Trends of Churches That Break the 200 Participant Barrier</a:t>
            </a:r>
            <a:endParaRPr lang="en-US" dirty="0">
              <a:solidFill>
                <a:schemeClr val="bg1"/>
              </a:solidFill>
            </a:endParaRPr>
          </a:p>
        </p:txBody>
      </p:sp>
      <p:sp>
        <p:nvSpPr>
          <p:cNvPr id="37891" name="Rectangle 3"/>
          <p:cNvSpPr>
            <a:spLocks noGrp="1" noChangeArrowheads="1"/>
          </p:cNvSpPr>
          <p:nvPr>
            <p:ph type="body" sz="half" idx="1"/>
          </p:nvPr>
        </p:nvSpPr>
        <p:spPr>
          <a:xfrm>
            <a:off x="476250" y="2133600"/>
            <a:ext cx="7148746" cy="4419600"/>
          </a:xfrm>
        </p:spPr>
        <p:txBody>
          <a:bodyPr>
            <a:noAutofit/>
          </a:bodyPr>
          <a:lstStyle/>
          <a:p>
            <a:r>
              <a:rPr lang="en-US" sz="3600" b="1" dirty="0">
                <a:solidFill>
                  <a:srgbClr val="FFFF00"/>
                </a:solidFill>
              </a:rPr>
              <a:t>Laity are challenged to serve.</a:t>
            </a:r>
          </a:p>
          <a:p>
            <a:r>
              <a:rPr lang="en-US" sz="3600" b="1" dirty="0">
                <a:solidFill>
                  <a:srgbClr val="FFFF00"/>
                </a:solidFill>
              </a:rPr>
              <a:t>Gift development is the norm.</a:t>
            </a:r>
          </a:p>
          <a:p>
            <a:r>
              <a:rPr lang="en-US" sz="3600" b="1" dirty="0">
                <a:solidFill>
                  <a:srgbClr val="FFFF00"/>
                </a:solidFill>
              </a:rPr>
              <a:t>Members serve through their gifts.</a:t>
            </a:r>
          </a:p>
          <a:p>
            <a:r>
              <a:rPr lang="en-US" sz="3600" b="1" dirty="0">
                <a:solidFill>
                  <a:srgbClr val="FFFF00"/>
                </a:solidFill>
              </a:rPr>
              <a:t>Preaching is expository, practical, and applicative.</a:t>
            </a:r>
          </a:p>
          <a:p>
            <a:r>
              <a:rPr lang="en-US" sz="3600" b="1" dirty="0">
                <a:solidFill>
                  <a:srgbClr val="FFFF00"/>
                </a:solidFill>
              </a:rPr>
              <a:t> They participate in Missions consistently.</a:t>
            </a:r>
          </a:p>
        </p:txBody>
      </p:sp>
      <p:pic>
        <p:nvPicPr>
          <p:cNvPr id="7" name="Picture 6"/>
          <p:cNvPicPr>
            <a:picLocks noChangeAspect="1"/>
          </p:cNvPicPr>
          <p:nvPr/>
        </p:nvPicPr>
        <p:blipFill>
          <a:blip r:embed="rId3"/>
          <a:stretch>
            <a:fillRect/>
          </a:stretch>
        </p:blipFill>
        <p:spPr>
          <a:xfrm>
            <a:off x="8310797" y="3819308"/>
            <a:ext cx="2890603" cy="2419785"/>
          </a:xfrm>
          <a:prstGeom prst="rect">
            <a:avLst/>
          </a:prstGeom>
        </p:spPr>
      </p:pic>
    </p:spTree>
    <p:extLst>
      <p:ext uri="{BB962C8B-B14F-4D97-AF65-F5344CB8AC3E}">
        <p14:creationId xmlns:p14="http://schemas.microsoft.com/office/powerpoint/2010/main" val="3557341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2CCE-A2B2-B1AD-95C4-36EB32E3B352}"/>
              </a:ext>
            </a:extLst>
          </p:cNvPr>
          <p:cNvSpPr>
            <a:spLocks noGrp="1"/>
          </p:cNvSpPr>
          <p:nvPr>
            <p:ph type="title"/>
          </p:nvPr>
        </p:nvSpPr>
        <p:spPr/>
        <p:txBody>
          <a:bodyPr>
            <a:normAutofit fontScale="90000"/>
          </a:bodyPr>
          <a:lstStyle/>
          <a:p>
            <a:pPr algn="ctr"/>
            <a:r>
              <a:rPr lang="en-US" sz="4400" b="1" i="1" dirty="0">
                <a:solidFill>
                  <a:srgbClr val="FFFF00"/>
                </a:solidFill>
              </a:rPr>
              <a:t>Why Your Church Struggles to Break  Two Hundred</a:t>
            </a:r>
            <a:br>
              <a:rPr lang="en-US" sz="4400" b="1" i="1" dirty="0">
                <a:solidFill>
                  <a:srgbClr val="FFFF00"/>
                </a:solidFill>
              </a:rPr>
            </a:br>
            <a:r>
              <a:rPr lang="en-US" sz="4400" b="1" i="1" dirty="0">
                <a:solidFill>
                  <a:srgbClr val="FFFF00"/>
                </a:solidFill>
              </a:rPr>
              <a:t>Part 2</a:t>
            </a:r>
            <a:endParaRPr lang="en-US" dirty="0"/>
          </a:p>
        </p:txBody>
      </p:sp>
      <p:sp>
        <p:nvSpPr>
          <p:cNvPr id="3" name="Content Placeholder 2">
            <a:extLst>
              <a:ext uri="{FF2B5EF4-FFF2-40B4-BE49-F238E27FC236}">
                <a16:creationId xmlns:a16="http://schemas.microsoft.com/office/drawing/2014/main" id="{C4746FC6-0EC0-439C-B0CB-76D2FBD6DDA8}"/>
              </a:ext>
            </a:extLst>
          </p:cNvPr>
          <p:cNvSpPr>
            <a:spLocks noGrp="1"/>
          </p:cNvSpPr>
          <p:nvPr>
            <p:ph idx="1"/>
          </p:nvPr>
        </p:nvSpPr>
        <p:spPr/>
        <p:txBody>
          <a:bodyPr>
            <a:normAutofit/>
          </a:bodyPr>
          <a:lstStyle/>
          <a:p>
            <a:pPr marL="0" indent="0" algn="ctr">
              <a:buNone/>
            </a:pPr>
            <a:r>
              <a:rPr lang="en-US" sz="3200" b="1" dirty="0">
                <a:solidFill>
                  <a:schemeClr val="bg1"/>
                </a:solidFill>
              </a:rPr>
              <a:t>Revitalization Lesson: </a:t>
            </a:r>
            <a:r>
              <a:rPr lang="en-US" sz="3200" b="1" dirty="0">
                <a:solidFill>
                  <a:srgbClr val="FFFF00"/>
                </a:solidFill>
              </a:rPr>
              <a:t>Transfer Growth does not figure significantly in climbing over the 200 barrier. It is true in Extreme Urban, Urban, and  Suburban areas. Successful churches which climb above 200 do so in less than five years. Rapid expansion is usually the only way. Few Churches achieve this mark after the five year period of the new renewal effort.</a:t>
            </a:r>
          </a:p>
        </p:txBody>
      </p:sp>
    </p:spTree>
    <p:extLst>
      <p:ext uri="{BB962C8B-B14F-4D97-AF65-F5344CB8AC3E}">
        <p14:creationId xmlns:p14="http://schemas.microsoft.com/office/powerpoint/2010/main" val="1185713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F38428D-F39C-A320-E55B-843D7304D806}"/>
              </a:ext>
            </a:extLst>
          </p:cNvPr>
          <p:cNvSpPr>
            <a:spLocks noGrp="1" noChangeArrowheads="1"/>
          </p:cNvSpPr>
          <p:nvPr>
            <p:ph type="ctrTitle"/>
          </p:nvPr>
        </p:nvSpPr>
        <p:spPr>
          <a:xfrm>
            <a:off x="1620982" y="526473"/>
            <a:ext cx="9144000" cy="1967345"/>
          </a:xfrm>
        </p:spPr>
        <p:txBody>
          <a:bodyPr/>
          <a:lstStyle/>
          <a:p>
            <a:r>
              <a:rPr lang="en-US" altLang="en-US" b="1" dirty="0">
                <a:solidFill>
                  <a:srgbClr val="FFFF00"/>
                </a:solidFill>
              </a:rPr>
              <a:t>Structuring the Church for IMPACT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CAA13EE-1153-C49D-F33E-0B3FC94E45F5}"/>
              </a:ext>
            </a:extLst>
          </p:cNvPr>
          <p:cNvSpPr>
            <a:spLocks noGrp="1" noChangeArrowheads="1"/>
          </p:cNvSpPr>
          <p:nvPr>
            <p:ph type="title"/>
          </p:nvPr>
        </p:nvSpPr>
        <p:spPr>
          <a:xfrm>
            <a:off x="595423" y="381000"/>
            <a:ext cx="11100391" cy="4016608"/>
          </a:xfrm>
        </p:spPr>
        <p:txBody>
          <a:bodyPr/>
          <a:lstStyle/>
          <a:p>
            <a:pPr algn="l"/>
            <a:r>
              <a:rPr lang="en-US" altLang="en-US" sz="4000" b="1" dirty="0">
                <a:solidFill>
                  <a:srgbClr val="FFFF00"/>
                </a:solidFill>
              </a:rPr>
              <a:t>One of the least appealing activities for many ministry leaders is creating from and structure within the church they lead.</a:t>
            </a:r>
            <a:br>
              <a:rPr lang="en-US" altLang="en-US" sz="4000" b="1" dirty="0">
                <a:solidFill>
                  <a:srgbClr val="FFFF00"/>
                </a:solidFill>
              </a:rPr>
            </a:br>
            <a:br>
              <a:rPr lang="en-US" altLang="en-US" sz="4000" b="1" dirty="0">
                <a:solidFill>
                  <a:srgbClr val="FFFF00"/>
                </a:solidFill>
              </a:rPr>
            </a:br>
            <a:r>
              <a:rPr lang="en-US" altLang="en-US" sz="4000" b="1" dirty="0">
                <a:solidFill>
                  <a:srgbClr val="FFFF00"/>
                </a:solidFill>
              </a:rPr>
              <a:t>Once the church is becoming renewed, it seems that letting go of control is the major hurdle for most pastors.</a:t>
            </a:r>
            <a:endParaRPr lang="en-US" altLang="en-US" sz="3200" dirty="0"/>
          </a:p>
        </p:txBody>
      </p:sp>
      <p:pic>
        <p:nvPicPr>
          <p:cNvPr id="2050" name="Picture 2">
            <a:extLst>
              <a:ext uri="{FF2B5EF4-FFF2-40B4-BE49-F238E27FC236}">
                <a16:creationId xmlns:a16="http://schemas.microsoft.com/office/drawing/2014/main" id="{4DECBB44-8ACA-3D43-F885-25A5685D7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348" y="3851117"/>
            <a:ext cx="2700671" cy="27747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89EAA45-C203-7D22-9DA1-CFE1862B1A5A}"/>
              </a:ext>
            </a:extLst>
          </p:cNvPr>
          <p:cNvSpPr>
            <a:spLocks noGrp="1" noChangeArrowheads="1"/>
          </p:cNvSpPr>
          <p:nvPr>
            <p:ph type="title"/>
          </p:nvPr>
        </p:nvSpPr>
        <p:spPr>
          <a:xfrm>
            <a:off x="457199" y="381000"/>
            <a:ext cx="11249891" cy="1143000"/>
          </a:xfrm>
        </p:spPr>
        <p:txBody>
          <a:bodyPr>
            <a:normAutofit fontScale="90000"/>
          </a:bodyPr>
          <a:lstStyle/>
          <a:p>
            <a:pPr algn="ctr"/>
            <a:r>
              <a:rPr lang="en-US" altLang="en-US" b="1" dirty="0">
                <a:solidFill>
                  <a:srgbClr val="FFFF00"/>
                </a:solidFill>
              </a:rPr>
              <a:t>Secrets to Achieving Universal Ministry  Participation</a:t>
            </a:r>
          </a:p>
        </p:txBody>
      </p:sp>
      <p:sp>
        <p:nvSpPr>
          <p:cNvPr id="6147" name="Rectangle 3">
            <a:extLst>
              <a:ext uri="{FF2B5EF4-FFF2-40B4-BE49-F238E27FC236}">
                <a16:creationId xmlns:a16="http://schemas.microsoft.com/office/drawing/2014/main" id="{EE5332BA-3124-7B7E-494A-BE5B923DA84D}"/>
              </a:ext>
            </a:extLst>
          </p:cNvPr>
          <p:cNvSpPr>
            <a:spLocks noGrp="1" noChangeArrowheads="1"/>
          </p:cNvSpPr>
          <p:nvPr>
            <p:ph type="body" idx="1"/>
          </p:nvPr>
        </p:nvSpPr>
        <p:spPr>
          <a:xfrm>
            <a:off x="1011382" y="1302327"/>
            <a:ext cx="10363200" cy="4793673"/>
          </a:xfrm>
        </p:spPr>
        <p:txBody>
          <a:bodyPr>
            <a:noAutofit/>
          </a:bodyPr>
          <a:lstStyle/>
          <a:p>
            <a:pPr>
              <a:lnSpc>
                <a:spcPct val="90000"/>
              </a:lnSpc>
            </a:pPr>
            <a:r>
              <a:rPr lang="en-US" altLang="en-US" sz="3200" b="1" dirty="0">
                <a:solidFill>
                  <a:srgbClr val="FFFF00"/>
                </a:solidFill>
              </a:rPr>
              <a:t>Minimizing Paid Staff</a:t>
            </a:r>
          </a:p>
          <a:p>
            <a:pPr lvl="1">
              <a:lnSpc>
                <a:spcPct val="90000"/>
              </a:lnSpc>
              <a:buFontTx/>
              <a:buNone/>
            </a:pPr>
            <a:r>
              <a:rPr lang="en-US" altLang="en-US" sz="3200" b="1" dirty="0">
                <a:solidFill>
                  <a:schemeClr val="bg1"/>
                </a:solidFill>
              </a:rPr>
              <a:t>Six factors to involve laity and reduce staff overhead</a:t>
            </a:r>
            <a:r>
              <a:rPr lang="en-US" altLang="en-US" sz="3200" b="1" dirty="0"/>
              <a:t>:</a:t>
            </a:r>
          </a:p>
          <a:p>
            <a:pPr lvl="1">
              <a:lnSpc>
                <a:spcPct val="90000"/>
              </a:lnSpc>
              <a:buFontTx/>
              <a:buNone/>
            </a:pPr>
            <a:r>
              <a:rPr lang="en-US" altLang="en-US" sz="3200" b="1" dirty="0">
                <a:solidFill>
                  <a:srgbClr val="FFFF00"/>
                </a:solidFill>
              </a:rPr>
              <a:t>- Raise the standard of expectations for ministry.</a:t>
            </a:r>
          </a:p>
          <a:p>
            <a:pPr lvl="1">
              <a:lnSpc>
                <a:spcPct val="90000"/>
              </a:lnSpc>
              <a:buFontTx/>
              <a:buNone/>
            </a:pPr>
            <a:r>
              <a:rPr lang="en-US" altLang="en-US" sz="3200" b="1" dirty="0">
                <a:solidFill>
                  <a:srgbClr val="FFFF00"/>
                </a:solidFill>
              </a:rPr>
              <a:t>- Opportunities for laziness and dependence must be removed.</a:t>
            </a:r>
          </a:p>
          <a:p>
            <a:pPr lvl="1">
              <a:lnSpc>
                <a:spcPct val="90000"/>
              </a:lnSpc>
              <a:buFontTx/>
              <a:buChar char="-"/>
            </a:pPr>
            <a:r>
              <a:rPr lang="en-US" altLang="en-US" sz="3200" b="1" dirty="0">
                <a:solidFill>
                  <a:srgbClr val="FFFF00"/>
                </a:solidFill>
              </a:rPr>
              <a:t>Adequate training is provided for volunteers.</a:t>
            </a:r>
          </a:p>
          <a:p>
            <a:pPr lvl="1">
              <a:lnSpc>
                <a:spcPct val="90000"/>
              </a:lnSpc>
              <a:buFontTx/>
              <a:buChar char="-"/>
            </a:pPr>
            <a:r>
              <a:rPr lang="en-US" altLang="en-US" sz="3200" b="1" dirty="0">
                <a:solidFill>
                  <a:srgbClr val="FFFF00"/>
                </a:solidFill>
              </a:rPr>
              <a:t>Control of the ministry is released to the laity.</a:t>
            </a:r>
          </a:p>
          <a:p>
            <a:pPr lvl="1">
              <a:lnSpc>
                <a:spcPct val="90000"/>
              </a:lnSpc>
              <a:buFontTx/>
              <a:buChar char="-"/>
            </a:pPr>
            <a:r>
              <a:rPr lang="en-US" altLang="en-US" sz="3200" b="1" dirty="0">
                <a:solidFill>
                  <a:srgbClr val="FFFF00"/>
                </a:solidFill>
              </a:rPr>
              <a:t>Efforts of lay ministers are reinforced.</a:t>
            </a:r>
          </a:p>
          <a:p>
            <a:pPr lvl="1">
              <a:lnSpc>
                <a:spcPct val="90000"/>
              </a:lnSpc>
              <a:buFontTx/>
              <a:buChar char="-"/>
            </a:pPr>
            <a:r>
              <a:rPr lang="en-US" altLang="en-US" sz="3200" b="1" dirty="0">
                <a:solidFill>
                  <a:srgbClr val="FFFF00"/>
                </a:solidFill>
              </a:rPr>
              <a:t>Skills and resources of paid staff are used very judiciously.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4C9D5AC-8CF0-A87F-5D47-3524A411E544}"/>
              </a:ext>
            </a:extLst>
          </p:cNvPr>
          <p:cNvSpPr>
            <a:spLocks noGrp="1" noChangeArrowheads="1"/>
          </p:cNvSpPr>
          <p:nvPr>
            <p:ph type="title"/>
          </p:nvPr>
        </p:nvSpPr>
        <p:spPr>
          <a:xfrm>
            <a:off x="845127" y="381000"/>
            <a:ext cx="10543309" cy="1143000"/>
          </a:xfrm>
        </p:spPr>
        <p:txBody>
          <a:bodyPr>
            <a:normAutofit fontScale="90000"/>
          </a:bodyPr>
          <a:lstStyle/>
          <a:p>
            <a:pPr algn="ctr"/>
            <a:r>
              <a:rPr lang="en-US" altLang="en-US" b="1" dirty="0">
                <a:solidFill>
                  <a:srgbClr val="FFFF00"/>
                </a:solidFill>
              </a:rPr>
              <a:t>Secrets to Achieving Universal Ministry  Participation</a:t>
            </a:r>
          </a:p>
        </p:txBody>
      </p:sp>
      <p:sp>
        <p:nvSpPr>
          <p:cNvPr id="7171" name="Rectangle 3">
            <a:extLst>
              <a:ext uri="{FF2B5EF4-FFF2-40B4-BE49-F238E27FC236}">
                <a16:creationId xmlns:a16="http://schemas.microsoft.com/office/drawing/2014/main" id="{3670F167-6960-295C-B81F-2CE6FE75E54B}"/>
              </a:ext>
            </a:extLst>
          </p:cNvPr>
          <p:cNvSpPr>
            <a:spLocks noGrp="1" noChangeArrowheads="1"/>
          </p:cNvSpPr>
          <p:nvPr>
            <p:ph type="body" idx="1"/>
          </p:nvPr>
        </p:nvSpPr>
        <p:spPr>
          <a:xfrm>
            <a:off x="845127" y="1981200"/>
            <a:ext cx="9441873" cy="4114800"/>
          </a:xfrm>
        </p:spPr>
        <p:txBody>
          <a:bodyPr/>
          <a:lstStyle/>
          <a:p>
            <a:r>
              <a:rPr lang="en-US" altLang="en-US" sz="3600" b="1" dirty="0">
                <a:solidFill>
                  <a:srgbClr val="FFFF00"/>
                </a:solidFill>
              </a:rPr>
              <a:t>Structure to meet ministries changing needs:</a:t>
            </a:r>
          </a:p>
          <a:p>
            <a:pPr lvl="1">
              <a:buFontTx/>
              <a:buNone/>
            </a:pPr>
            <a:r>
              <a:rPr lang="en-US" altLang="en-US" sz="3600" b="1" dirty="0">
                <a:solidFill>
                  <a:srgbClr val="FFFF00"/>
                </a:solidFill>
              </a:rPr>
              <a:t>-Develop flexibility in changing ministry policies.</a:t>
            </a:r>
          </a:p>
          <a:p>
            <a:pPr lvl="1">
              <a:buFontTx/>
              <a:buNone/>
            </a:pPr>
            <a:r>
              <a:rPr lang="en-US" altLang="en-US" sz="3600" b="1" dirty="0">
                <a:solidFill>
                  <a:srgbClr val="FFFF00"/>
                </a:solidFill>
              </a:rPr>
              <a:t>-Flexibility in changing staff.</a:t>
            </a:r>
          </a:p>
          <a:p>
            <a:pPr lvl="1">
              <a:buFontTx/>
              <a:buNone/>
            </a:pPr>
            <a:r>
              <a:rPr lang="en-US" altLang="en-US" sz="3600" b="1" dirty="0">
                <a:solidFill>
                  <a:srgbClr val="FFFF00"/>
                </a:solidFill>
              </a:rPr>
              <a:t>-Flexibility in ending or restructuring a ministry.</a:t>
            </a:r>
          </a:p>
          <a:p>
            <a:pPr lvl="1">
              <a:buFontTx/>
              <a:buNone/>
            </a:pPr>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A767BCB-901B-947D-A49F-A34707CB9E71}"/>
              </a:ext>
            </a:extLst>
          </p:cNvPr>
          <p:cNvSpPr>
            <a:spLocks noGrp="1" noChangeArrowheads="1"/>
          </p:cNvSpPr>
          <p:nvPr>
            <p:ph type="title"/>
          </p:nvPr>
        </p:nvSpPr>
        <p:spPr>
          <a:xfrm>
            <a:off x="817418" y="381000"/>
            <a:ext cx="10571018" cy="1143000"/>
          </a:xfrm>
        </p:spPr>
        <p:txBody>
          <a:bodyPr>
            <a:normAutofit fontScale="90000"/>
          </a:bodyPr>
          <a:lstStyle/>
          <a:p>
            <a:pPr algn="ctr"/>
            <a:r>
              <a:rPr lang="en-US" altLang="en-US" dirty="0">
                <a:solidFill>
                  <a:srgbClr val="FFFF00"/>
                </a:solidFill>
              </a:rPr>
              <a:t>Secrets to Achieving Universal Ministry  Participation</a:t>
            </a:r>
          </a:p>
        </p:txBody>
      </p:sp>
      <p:sp>
        <p:nvSpPr>
          <p:cNvPr id="8195" name="Rectangle 3">
            <a:extLst>
              <a:ext uri="{FF2B5EF4-FFF2-40B4-BE49-F238E27FC236}">
                <a16:creationId xmlns:a16="http://schemas.microsoft.com/office/drawing/2014/main" id="{5D722D24-3229-4BDF-96DC-A929BA2A7AFB}"/>
              </a:ext>
            </a:extLst>
          </p:cNvPr>
          <p:cNvSpPr>
            <a:spLocks noGrp="1" noChangeArrowheads="1"/>
          </p:cNvSpPr>
          <p:nvPr>
            <p:ph type="body" idx="1"/>
          </p:nvPr>
        </p:nvSpPr>
        <p:spPr>
          <a:xfrm>
            <a:off x="1136073" y="1981200"/>
            <a:ext cx="9150927" cy="4114800"/>
          </a:xfrm>
        </p:spPr>
        <p:txBody>
          <a:bodyPr>
            <a:normAutofit/>
          </a:bodyPr>
          <a:lstStyle/>
          <a:p>
            <a:r>
              <a:rPr lang="en-US" altLang="en-US" sz="3600" b="1" dirty="0">
                <a:solidFill>
                  <a:srgbClr val="FFFF00"/>
                </a:solidFill>
              </a:rPr>
              <a:t>Practice planned growth that is reasonable.</a:t>
            </a:r>
          </a:p>
          <a:p>
            <a:r>
              <a:rPr lang="en-US" altLang="en-US" sz="3600" b="1" dirty="0">
                <a:solidFill>
                  <a:srgbClr val="FFFF00"/>
                </a:solidFill>
              </a:rPr>
              <a:t>Practice and demand accountability.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DCEB2F-F565-61CA-FBFA-F3AA62608288}"/>
              </a:ext>
            </a:extLst>
          </p:cNvPr>
          <p:cNvPicPr>
            <a:picLocks noChangeAspect="1"/>
          </p:cNvPicPr>
          <p:nvPr/>
        </p:nvPicPr>
        <p:blipFill>
          <a:blip r:embed="rId2"/>
          <a:stretch>
            <a:fillRect/>
          </a:stretch>
        </p:blipFill>
        <p:spPr>
          <a:xfrm>
            <a:off x="3192652" y="0"/>
            <a:ext cx="5966846" cy="6858000"/>
          </a:xfrm>
          <a:prstGeom prst="rect">
            <a:avLst/>
          </a:prstGeom>
        </p:spPr>
      </p:pic>
    </p:spTree>
    <p:extLst>
      <p:ext uri="{BB962C8B-B14F-4D97-AF65-F5344CB8AC3E}">
        <p14:creationId xmlns:p14="http://schemas.microsoft.com/office/powerpoint/2010/main" val="3579499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735BE7C-0BB1-2DC8-3D36-A9D8E7ABE98A}"/>
              </a:ext>
            </a:extLst>
          </p:cNvPr>
          <p:cNvSpPr>
            <a:spLocks noGrp="1" noChangeArrowheads="1"/>
          </p:cNvSpPr>
          <p:nvPr>
            <p:ph type="title"/>
          </p:nvPr>
        </p:nvSpPr>
        <p:spPr>
          <a:xfrm>
            <a:off x="457200" y="1099416"/>
            <a:ext cx="11277600" cy="1325563"/>
          </a:xfrm>
        </p:spPr>
        <p:txBody>
          <a:bodyPr>
            <a:noAutofit/>
          </a:bodyPr>
          <a:lstStyle/>
          <a:p>
            <a:pPr algn="ctr"/>
            <a:r>
              <a:rPr lang="en-US" altLang="en-US" sz="4800" b="1" dirty="0">
                <a:solidFill>
                  <a:srgbClr val="FFFF00"/>
                </a:solidFill>
              </a:rPr>
              <a:t>Participation Matters in the </a:t>
            </a:r>
            <a:br>
              <a:rPr lang="en-US" altLang="en-US" sz="4800" b="1" dirty="0">
                <a:solidFill>
                  <a:srgbClr val="FFFF00"/>
                </a:solidFill>
              </a:rPr>
            </a:br>
            <a:r>
              <a:rPr lang="en-US" altLang="en-US" sz="4800" b="1" dirty="0">
                <a:solidFill>
                  <a:srgbClr val="FFFF00"/>
                </a:solidFill>
              </a:rPr>
              <a:t>200 Attendee Church!</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B32F60E-0B04-5188-8B53-C973F522C673}"/>
              </a:ext>
            </a:extLst>
          </p:cNvPr>
          <p:cNvSpPr>
            <a:spLocks noGrp="1" noChangeArrowheads="1"/>
          </p:cNvSpPr>
          <p:nvPr>
            <p:ph type="title"/>
          </p:nvPr>
        </p:nvSpPr>
        <p:spPr/>
        <p:txBody>
          <a:bodyPr/>
          <a:lstStyle/>
          <a:p>
            <a:r>
              <a:rPr lang="en-US" altLang="en-US" sz="4000" b="1" dirty="0">
                <a:solidFill>
                  <a:srgbClr val="FFFF00"/>
                </a:solidFill>
              </a:rPr>
              <a:t>Ministry Is not a Spectator Sport!</a:t>
            </a:r>
          </a:p>
        </p:txBody>
      </p:sp>
      <p:sp>
        <p:nvSpPr>
          <p:cNvPr id="6147" name="Rectangle 3">
            <a:extLst>
              <a:ext uri="{FF2B5EF4-FFF2-40B4-BE49-F238E27FC236}">
                <a16:creationId xmlns:a16="http://schemas.microsoft.com/office/drawing/2014/main" id="{F301DAA6-E6A5-6623-BD0A-A0B5B60527AB}"/>
              </a:ext>
            </a:extLst>
          </p:cNvPr>
          <p:cNvSpPr>
            <a:spLocks noGrp="1" noChangeArrowheads="1"/>
          </p:cNvSpPr>
          <p:nvPr>
            <p:ph type="body" idx="1"/>
          </p:nvPr>
        </p:nvSpPr>
        <p:spPr>
          <a:xfrm>
            <a:off x="838199" y="1690688"/>
            <a:ext cx="10515599" cy="4405312"/>
          </a:xfrm>
        </p:spPr>
        <p:txBody>
          <a:bodyPr>
            <a:normAutofit/>
          </a:bodyPr>
          <a:lstStyle/>
          <a:p>
            <a:pPr>
              <a:lnSpc>
                <a:spcPct val="90000"/>
              </a:lnSpc>
            </a:pPr>
            <a:r>
              <a:rPr lang="en-US" altLang="en-US" sz="3600" b="1" dirty="0">
                <a:solidFill>
                  <a:srgbClr val="FFFF00"/>
                </a:solidFill>
              </a:rPr>
              <a:t>Highly effective churches agree that ministry is not the domain of spectators.</a:t>
            </a:r>
          </a:p>
          <a:p>
            <a:pPr>
              <a:lnSpc>
                <a:spcPct val="90000"/>
              </a:lnSpc>
            </a:pPr>
            <a:r>
              <a:rPr lang="en-US" altLang="en-US" sz="3600" b="1" dirty="0">
                <a:solidFill>
                  <a:srgbClr val="FFFF00"/>
                </a:solidFill>
              </a:rPr>
              <a:t>Ministry must be populated by activists.</a:t>
            </a:r>
          </a:p>
          <a:p>
            <a:pPr>
              <a:lnSpc>
                <a:spcPct val="90000"/>
              </a:lnSpc>
            </a:pPr>
            <a:r>
              <a:rPr lang="en-US" altLang="en-US" sz="3600" b="1" dirty="0">
                <a:solidFill>
                  <a:srgbClr val="FFFF00"/>
                </a:solidFill>
              </a:rPr>
              <a:t>Leaders at great churches do not settle on people watching the staff perform, but make it clear that you cannot be part of the real church unless you get involved in ministry.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CABCEE8-9C41-D307-07C0-6DCD8311AA9E}"/>
              </a:ext>
            </a:extLst>
          </p:cNvPr>
          <p:cNvSpPr>
            <a:spLocks noGrp="1" noChangeArrowheads="1"/>
          </p:cNvSpPr>
          <p:nvPr>
            <p:ph type="title"/>
          </p:nvPr>
        </p:nvSpPr>
        <p:spPr/>
        <p:txBody>
          <a:bodyPr/>
          <a:lstStyle/>
          <a:p>
            <a:r>
              <a:rPr lang="en-US" altLang="en-US" sz="4000" b="1" dirty="0">
                <a:solidFill>
                  <a:srgbClr val="FFFF00"/>
                </a:solidFill>
              </a:rPr>
              <a:t>Ministry Is not a Spectator Sport!</a:t>
            </a:r>
          </a:p>
        </p:txBody>
      </p:sp>
      <p:sp>
        <p:nvSpPr>
          <p:cNvPr id="7171" name="Rectangle 3">
            <a:extLst>
              <a:ext uri="{FF2B5EF4-FFF2-40B4-BE49-F238E27FC236}">
                <a16:creationId xmlns:a16="http://schemas.microsoft.com/office/drawing/2014/main" id="{90D8DE75-2BDE-CE97-5799-1610B35E330C}"/>
              </a:ext>
            </a:extLst>
          </p:cNvPr>
          <p:cNvSpPr>
            <a:spLocks noGrp="1" noChangeArrowheads="1"/>
          </p:cNvSpPr>
          <p:nvPr>
            <p:ph type="body" idx="1"/>
          </p:nvPr>
        </p:nvSpPr>
        <p:spPr>
          <a:xfrm>
            <a:off x="955964" y="1981200"/>
            <a:ext cx="10266218" cy="4114800"/>
          </a:xfrm>
        </p:spPr>
        <p:txBody>
          <a:bodyPr/>
          <a:lstStyle/>
          <a:p>
            <a:r>
              <a:rPr lang="en-US" altLang="en-US" sz="3600" b="1" dirty="0">
                <a:solidFill>
                  <a:srgbClr val="FFFF00"/>
                </a:solidFill>
              </a:rPr>
              <a:t>Newcomer’s learn that spectator sports are not part of the </a:t>
            </a:r>
            <a:r>
              <a:rPr lang="en-US" altLang="en-US" sz="3600" b="1" dirty="0" err="1">
                <a:solidFill>
                  <a:srgbClr val="FFFF00"/>
                </a:solidFill>
              </a:rPr>
              <a:t>churces</a:t>
            </a:r>
            <a:r>
              <a:rPr lang="en-US" altLang="en-US" sz="3600" b="1" dirty="0">
                <a:solidFill>
                  <a:srgbClr val="FFFF00"/>
                </a:solidFill>
              </a:rPr>
              <a:t> program.</a:t>
            </a:r>
          </a:p>
          <a:p>
            <a:r>
              <a:rPr lang="en-US" altLang="en-US" sz="3600" b="1" dirty="0">
                <a:solidFill>
                  <a:srgbClr val="FFFF00"/>
                </a:solidFill>
              </a:rPr>
              <a:t>To avoid scaring away new believers, non believers or those who are more cautious about commitments these churches develop ways to soften their immediate involvement.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C7659AF-6E34-866E-6783-FE993A72C89B}"/>
              </a:ext>
            </a:extLst>
          </p:cNvPr>
          <p:cNvSpPr>
            <a:spLocks noGrp="1" noChangeArrowheads="1"/>
          </p:cNvSpPr>
          <p:nvPr>
            <p:ph type="title"/>
          </p:nvPr>
        </p:nvSpPr>
        <p:spPr/>
        <p:txBody>
          <a:bodyPr/>
          <a:lstStyle/>
          <a:p>
            <a:r>
              <a:rPr lang="en-US" altLang="en-US" sz="4000" b="1" dirty="0">
                <a:solidFill>
                  <a:srgbClr val="FFFF00"/>
                </a:solidFill>
              </a:rPr>
              <a:t>Ministry Is not a Spectator Sport!</a:t>
            </a:r>
          </a:p>
        </p:txBody>
      </p:sp>
      <p:sp>
        <p:nvSpPr>
          <p:cNvPr id="8195" name="Rectangle 3">
            <a:extLst>
              <a:ext uri="{FF2B5EF4-FFF2-40B4-BE49-F238E27FC236}">
                <a16:creationId xmlns:a16="http://schemas.microsoft.com/office/drawing/2014/main" id="{65548FFA-D599-878E-A926-C5226566DEC4}"/>
              </a:ext>
            </a:extLst>
          </p:cNvPr>
          <p:cNvSpPr>
            <a:spLocks noGrp="1" noChangeArrowheads="1"/>
          </p:cNvSpPr>
          <p:nvPr>
            <p:ph type="body" idx="1"/>
          </p:nvPr>
        </p:nvSpPr>
        <p:spPr>
          <a:xfrm>
            <a:off x="838199" y="1981200"/>
            <a:ext cx="10515599" cy="4114800"/>
          </a:xfrm>
        </p:spPr>
        <p:txBody>
          <a:bodyPr/>
          <a:lstStyle/>
          <a:p>
            <a:pPr>
              <a:lnSpc>
                <a:spcPct val="90000"/>
              </a:lnSpc>
            </a:pPr>
            <a:r>
              <a:rPr lang="en-US" altLang="en-US" sz="3600" b="1" dirty="0">
                <a:solidFill>
                  <a:srgbClr val="FFFF00"/>
                </a:solidFill>
              </a:rPr>
              <a:t>The core expectation is clear though: get involved or find another place to worship!</a:t>
            </a:r>
          </a:p>
          <a:p>
            <a:pPr>
              <a:lnSpc>
                <a:spcPct val="90000"/>
              </a:lnSpc>
            </a:pPr>
            <a:r>
              <a:rPr lang="en-US" altLang="en-US" sz="3600" b="1" dirty="0">
                <a:solidFill>
                  <a:srgbClr val="FFFF00"/>
                </a:solidFill>
              </a:rPr>
              <a:t>Control in these type of churches focuses around the laity, not the pastor.</a:t>
            </a:r>
          </a:p>
          <a:p>
            <a:pPr>
              <a:lnSpc>
                <a:spcPct val="90000"/>
              </a:lnSpc>
            </a:pPr>
            <a:r>
              <a:rPr lang="en-US" altLang="en-US" sz="3600" b="1" dirty="0">
                <a:solidFill>
                  <a:srgbClr val="FFFF00"/>
                </a:solidFill>
              </a:rPr>
              <a:t>The result is the minimizing of paid staff and congregational dependence on them.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49C6CA9-7D51-F4FB-232E-AE2EF095743C}"/>
              </a:ext>
            </a:extLst>
          </p:cNvPr>
          <p:cNvSpPr>
            <a:spLocks noGrp="1" noChangeArrowheads="1"/>
          </p:cNvSpPr>
          <p:nvPr>
            <p:ph type="title"/>
          </p:nvPr>
        </p:nvSpPr>
        <p:spPr>
          <a:xfrm>
            <a:off x="886691" y="152400"/>
            <a:ext cx="10501745" cy="1676400"/>
          </a:xfrm>
        </p:spPr>
        <p:txBody>
          <a:bodyPr>
            <a:normAutofit/>
          </a:bodyPr>
          <a:lstStyle/>
          <a:p>
            <a:r>
              <a:rPr lang="en-US" altLang="en-US" sz="3200" b="1" dirty="0">
                <a:solidFill>
                  <a:srgbClr val="FFFF00"/>
                </a:solidFill>
              </a:rPr>
              <a:t>How do you minimize staff and have maximum ministry? </a:t>
            </a:r>
            <a:br>
              <a:rPr lang="en-US" altLang="en-US" sz="3200" b="1" dirty="0">
                <a:solidFill>
                  <a:srgbClr val="FFFF00"/>
                </a:solidFill>
              </a:rPr>
            </a:br>
            <a:r>
              <a:rPr lang="en-US" altLang="en-US" sz="3200" b="1" dirty="0">
                <a:solidFill>
                  <a:srgbClr val="FFFF00"/>
                </a:solidFill>
              </a:rPr>
              <a:t>(Six Factors)</a:t>
            </a:r>
          </a:p>
        </p:txBody>
      </p:sp>
      <p:sp>
        <p:nvSpPr>
          <p:cNvPr id="9219" name="Rectangle 3">
            <a:extLst>
              <a:ext uri="{FF2B5EF4-FFF2-40B4-BE49-F238E27FC236}">
                <a16:creationId xmlns:a16="http://schemas.microsoft.com/office/drawing/2014/main" id="{F326BC62-123A-E1F3-90A1-6DF9C1DE3D69}"/>
              </a:ext>
            </a:extLst>
          </p:cNvPr>
          <p:cNvSpPr>
            <a:spLocks noGrp="1" noChangeArrowheads="1"/>
          </p:cNvSpPr>
          <p:nvPr>
            <p:ph type="body" sz="half" idx="1"/>
          </p:nvPr>
        </p:nvSpPr>
        <p:spPr>
          <a:xfrm>
            <a:off x="1025236" y="1981200"/>
            <a:ext cx="4994564" cy="4114800"/>
          </a:xfrm>
        </p:spPr>
        <p:txBody>
          <a:bodyPr>
            <a:normAutofit/>
          </a:bodyPr>
          <a:lstStyle/>
          <a:p>
            <a:r>
              <a:rPr lang="en-US" altLang="en-US" sz="3200" b="1" dirty="0">
                <a:solidFill>
                  <a:srgbClr val="FFFF00"/>
                </a:solidFill>
              </a:rPr>
              <a:t>The standard of expectations is raised.</a:t>
            </a:r>
          </a:p>
          <a:p>
            <a:r>
              <a:rPr lang="en-US" altLang="en-US" sz="3200" b="1" dirty="0">
                <a:solidFill>
                  <a:srgbClr val="FFFF00"/>
                </a:solidFill>
              </a:rPr>
              <a:t>Opportunities for laziness and dependence are removed.</a:t>
            </a:r>
          </a:p>
          <a:p>
            <a:r>
              <a:rPr lang="en-US" altLang="en-US" sz="3200" b="1" dirty="0">
                <a:solidFill>
                  <a:srgbClr val="FFFF00"/>
                </a:solidFill>
              </a:rPr>
              <a:t>Adequate training is provided for volunteers.</a:t>
            </a:r>
          </a:p>
        </p:txBody>
      </p:sp>
      <p:pic>
        <p:nvPicPr>
          <p:cNvPr id="9221" name="Picture 5">
            <a:extLst>
              <a:ext uri="{FF2B5EF4-FFF2-40B4-BE49-F238E27FC236}">
                <a16:creationId xmlns:a16="http://schemas.microsoft.com/office/drawing/2014/main" id="{C9A163B5-024B-DD89-DAA3-8B3FA328FEE1}"/>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324600" y="1981200"/>
            <a:ext cx="4343400" cy="42672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84C56-F84E-DEC9-6B3D-559CB99D4E3F}"/>
              </a:ext>
            </a:extLst>
          </p:cNvPr>
          <p:cNvSpPr>
            <a:spLocks noGrp="1"/>
          </p:cNvSpPr>
          <p:nvPr>
            <p:ph type="ctrTitle"/>
          </p:nvPr>
        </p:nvSpPr>
        <p:spPr>
          <a:xfrm>
            <a:off x="937846" y="465871"/>
            <a:ext cx="10269416" cy="2089760"/>
          </a:xfrm>
        </p:spPr>
        <p:txBody>
          <a:bodyPr/>
          <a:lstStyle/>
          <a:p>
            <a:r>
              <a:rPr lang="en-US" sz="6000" b="1" i="1" dirty="0">
                <a:solidFill>
                  <a:srgbClr val="FFFF00"/>
                </a:solidFill>
              </a:rPr>
              <a:t>Why Your Church Struggles to Break  Two Hundred</a:t>
            </a:r>
            <a:endParaRPr lang="en-US" b="1" dirty="0">
              <a:solidFill>
                <a:srgbClr val="FFFF00"/>
              </a:solidFill>
            </a:endParaRPr>
          </a:p>
        </p:txBody>
      </p:sp>
      <p:sp>
        <p:nvSpPr>
          <p:cNvPr id="3" name="Subtitle 2">
            <a:extLst>
              <a:ext uri="{FF2B5EF4-FFF2-40B4-BE49-F238E27FC236}">
                <a16:creationId xmlns:a16="http://schemas.microsoft.com/office/drawing/2014/main" id="{0131449E-289C-E7E6-3742-59208187B7DC}"/>
              </a:ext>
            </a:extLst>
          </p:cNvPr>
          <p:cNvSpPr>
            <a:spLocks noGrp="1"/>
          </p:cNvSpPr>
          <p:nvPr>
            <p:ph type="subTitle" idx="1"/>
          </p:nvPr>
        </p:nvSpPr>
        <p:spPr>
          <a:xfrm>
            <a:off x="1524000" y="4907756"/>
            <a:ext cx="9144000" cy="1655762"/>
          </a:xfrm>
        </p:spPr>
        <p:txBody>
          <a:bodyPr/>
          <a:lstStyle/>
          <a:p>
            <a:r>
              <a:rPr lang="en-US" sz="2400" b="1" dirty="0">
                <a:solidFill>
                  <a:srgbClr val="FFFF00"/>
                </a:solidFill>
              </a:rPr>
              <a:t>By</a:t>
            </a:r>
          </a:p>
          <a:p>
            <a:r>
              <a:rPr lang="en-US" sz="2400" b="1" dirty="0">
                <a:solidFill>
                  <a:srgbClr val="FFFF00"/>
                </a:solidFill>
              </a:rPr>
              <a:t>Dr. Tom Cheyney</a:t>
            </a:r>
          </a:p>
          <a:p>
            <a:r>
              <a:rPr lang="en-US" sz="2400" b="1" dirty="0">
                <a:solidFill>
                  <a:srgbClr val="FFFF00"/>
                </a:solidFill>
              </a:rPr>
              <a:t>Founder &amp; Directional Leader</a:t>
            </a:r>
          </a:p>
          <a:p>
            <a:endParaRPr lang="en-US" dirty="0"/>
          </a:p>
        </p:txBody>
      </p:sp>
      <p:pic>
        <p:nvPicPr>
          <p:cNvPr id="4" name="Picture 3">
            <a:extLst>
              <a:ext uri="{FF2B5EF4-FFF2-40B4-BE49-F238E27FC236}">
                <a16:creationId xmlns:a16="http://schemas.microsoft.com/office/drawing/2014/main" id="{1F9A482A-C1C2-2928-712F-35FBF704DDD1}"/>
              </a:ext>
            </a:extLst>
          </p:cNvPr>
          <p:cNvPicPr>
            <a:picLocks noChangeAspect="1"/>
          </p:cNvPicPr>
          <p:nvPr/>
        </p:nvPicPr>
        <p:blipFill>
          <a:blip r:embed="rId2"/>
          <a:stretch>
            <a:fillRect/>
          </a:stretch>
        </p:blipFill>
        <p:spPr>
          <a:xfrm>
            <a:off x="5240215" y="2718765"/>
            <a:ext cx="1664677" cy="2025857"/>
          </a:xfrm>
          <a:prstGeom prst="rect">
            <a:avLst/>
          </a:prstGeom>
        </p:spPr>
      </p:pic>
    </p:spTree>
    <p:extLst>
      <p:ext uri="{BB962C8B-B14F-4D97-AF65-F5344CB8AC3E}">
        <p14:creationId xmlns:p14="http://schemas.microsoft.com/office/powerpoint/2010/main" val="3848635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93CE3-A606-E1B2-070A-506A2812BDC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3D6D0B4-0E4D-BD8E-B0A3-468155545701}"/>
              </a:ext>
            </a:extLst>
          </p:cNvPr>
          <p:cNvSpPr>
            <a:spLocks noGrp="1"/>
          </p:cNvSpPr>
          <p:nvPr>
            <p:ph type="body" sz="half" idx="1"/>
          </p:nvPr>
        </p:nvSpPr>
        <p:spPr/>
        <p:txBody>
          <a:bodyPr/>
          <a:lstStyle/>
          <a:p>
            <a:endParaRPr lang="en-US"/>
          </a:p>
        </p:txBody>
      </p:sp>
      <p:sp>
        <p:nvSpPr>
          <p:cNvPr id="4" name="Online Image Placeholder 3">
            <a:extLst>
              <a:ext uri="{FF2B5EF4-FFF2-40B4-BE49-F238E27FC236}">
                <a16:creationId xmlns:a16="http://schemas.microsoft.com/office/drawing/2014/main" id="{C59EEF3C-0CA6-843D-4F85-50981ACD780E}"/>
              </a:ext>
            </a:extLst>
          </p:cNvPr>
          <p:cNvSpPr>
            <a:spLocks noGrp="1"/>
          </p:cNvSpPr>
          <p:nvPr>
            <p:ph type="clipArt" sz="half" idx="2"/>
          </p:nvPr>
        </p:nvSpPr>
        <p:spPr/>
      </p:sp>
    </p:spTree>
    <p:extLst>
      <p:ext uri="{BB962C8B-B14F-4D97-AF65-F5344CB8AC3E}">
        <p14:creationId xmlns:p14="http://schemas.microsoft.com/office/powerpoint/2010/main" val="617629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88F18BC7-6BD8-EAFE-CE2E-B3D9DF6DB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894"/>
            <a:ext cx="2292746" cy="342899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18757813-8CD3-1010-EFB3-83DF3A36B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5312" y="215900"/>
            <a:ext cx="2249488" cy="34290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F92B512F-5187-5050-D9FE-8D0D540554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2" y="3644900"/>
            <a:ext cx="2249488" cy="299719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Breaking Church Growth And Financial Barriers">
            <a:extLst>
              <a:ext uri="{FF2B5EF4-FFF2-40B4-BE49-F238E27FC236}">
                <a16:creationId xmlns:a16="http://schemas.microsoft.com/office/drawing/2014/main" id="{1AEC8290-4082-05DD-3F1D-56789DE8AF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4" y="215899"/>
            <a:ext cx="2249488" cy="3428999"/>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Breaking the 200 person attendance in Church: What is the secret to breaking this barrier?">
            <a:extLst>
              <a:ext uri="{FF2B5EF4-FFF2-40B4-BE49-F238E27FC236}">
                <a16:creationId xmlns:a16="http://schemas.microsoft.com/office/drawing/2014/main" id="{13FC761D-03F3-31C3-1354-92F5EE224E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824" y="3644897"/>
            <a:ext cx="2232028" cy="299719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Breaking Numerical Barriers and Revitalizing Plateaued Churches">
            <a:extLst>
              <a:ext uri="{FF2B5EF4-FFF2-40B4-BE49-F238E27FC236}">
                <a16:creationId xmlns:a16="http://schemas.microsoft.com/office/drawing/2014/main" id="{595DC4E8-FD53-1487-AFFA-7A6FC1223C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15896"/>
            <a:ext cx="2511424" cy="3428998"/>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Breaking The Barriers Of Small, Middle-Size And Mega Churches: How To Discover And Maximize Their Different Peculiarities ...">
            <a:extLst>
              <a:ext uri="{FF2B5EF4-FFF2-40B4-BE49-F238E27FC236}">
                <a16:creationId xmlns:a16="http://schemas.microsoft.com/office/drawing/2014/main" id="{3653FC22-23B6-9822-3A82-8E92FAA2E3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1860" y="3644894"/>
            <a:ext cx="2511424" cy="2997198"/>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The Other 80 Percent: Turning Your Church's Spectators into Active Participants">
            <a:extLst>
              <a:ext uri="{FF2B5EF4-FFF2-40B4-BE49-F238E27FC236}">
                <a16:creationId xmlns:a16="http://schemas.microsoft.com/office/drawing/2014/main" id="{93C6FB84-1279-6D4C-DD06-1AFFFADDCB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0437" y="215894"/>
            <a:ext cx="2511424" cy="3429001"/>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Breaking Growth Barriers">
            <a:extLst>
              <a:ext uri="{FF2B5EF4-FFF2-40B4-BE49-F238E27FC236}">
                <a16:creationId xmlns:a16="http://schemas.microsoft.com/office/drawing/2014/main" id="{13E3F1D3-A766-DBDD-7885-6766A55FE81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92746" y="3644892"/>
            <a:ext cx="2412603" cy="2997198"/>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The Strategies for Church Growth: Breaking Down the Barriers">
            <a:extLst>
              <a:ext uri="{FF2B5EF4-FFF2-40B4-BE49-F238E27FC236}">
                <a16:creationId xmlns:a16="http://schemas.microsoft.com/office/drawing/2014/main" id="{A630FC74-47FA-EA0C-E2BD-F85022C9CB9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644892"/>
            <a:ext cx="2292745" cy="2997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668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repare Your Church for the Future">
            <a:extLst>
              <a:ext uri="{FF2B5EF4-FFF2-40B4-BE49-F238E27FC236}">
                <a16:creationId xmlns:a16="http://schemas.microsoft.com/office/drawing/2014/main" id="{8804AA85-5482-4560-AF6E-79713C2387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88" y="489689"/>
            <a:ext cx="18923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Break Growth Barriers: Capturing Overlooked Opportunities for Church Growth">
            <a:extLst>
              <a:ext uri="{FF2B5EF4-FFF2-40B4-BE49-F238E27FC236}">
                <a16:creationId xmlns:a16="http://schemas.microsoft.com/office/drawing/2014/main" id="{FC8D5BCC-F16A-F6E8-24B3-26C23D37C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260" y="3255631"/>
            <a:ext cx="18923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w to Break Growth Barriers: Revise Your Role, Release Your People, and Capture Overlooked Opportunities for Your Church">
            <a:extLst>
              <a:ext uri="{FF2B5EF4-FFF2-40B4-BE49-F238E27FC236}">
                <a16:creationId xmlns:a16="http://schemas.microsoft.com/office/drawing/2014/main" id="{6AC0863A-0209-0A50-6ACA-4392EB937F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2814" y="489689"/>
            <a:ext cx="19431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urch Growth Flywheel: 5 Practical Systems to Drive Growth at Your Church (Church Flywheel Series)">
            <a:extLst>
              <a:ext uri="{FF2B5EF4-FFF2-40B4-BE49-F238E27FC236}">
                <a16:creationId xmlns:a16="http://schemas.microsoft.com/office/drawing/2014/main" id="{98EA2940-76F2-D95D-6852-3DFD1A5F8E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88" y="3258289"/>
            <a:ext cx="18415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aithful Leaders and the Things That Matter Most">
            <a:extLst>
              <a:ext uri="{FF2B5EF4-FFF2-40B4-BE49-F238E27FC236}">
                <a16:creationId xmlns:a16="http://schemas.microsoft.com/office/drawing/2014/main" id="{61E39159-399C-B112-F5EC-49305FA393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6398" y="489689"/>
            <a:ext cx="18923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pactful Influence for Modern Leaders: How to Use the Power of Influence to Lead Other People Toward Success">
            <a:extLst>
              <a:ext uri="{FF2B5EF4-FFF2-40B4-BE49-F238E27FC236}">
                <a16:creationId xmlns:a16="http://schemas.microsoft.com/office/drawing/2014/main" id="{1E6DDE22-9F7F-0D18-ED33-C6864448F2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2593" y="3258289"/>
            <a:ext cx="1944280" cy="276594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Nine Keys to Effective Small Group Leadership: How lay leaders can establish dynamic and healthy cells, classes, or teams">
            <a:extLst>
              <a:ext uri="{FF2B5EF4-FFF2-40B4-BE49-F238E27FC236}">
                <a16:creationId xmlns:a16="http://schemas.microsoft.com/office/drawing/2014/main" id="{03E35668-CDC0-4A2E-51CE-84589A5DAF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1044" y="489689"/>
            <a:ext cx="18415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Stifled: Where Good Leaders Go Wrong by [James G. Wetrich]">
            <a:extLst>
              <a:ext uri="{FF2B5EF4-FFF2-40B4-BE49-F238E27FC236}">
                <a16:creationId xmlns:a16="http://schemas.microsoft.com/office/drawing/2014/main" id="{F17E016B-7417-520B-75EB-53AB974DCD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40077" y="3258289"/>
            <a:ext cx="1841500" cy="27659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C2E6995-2DB9-3586-6EEE-AE549B73EA38}"/>
              </a:ext>
            </a:extLst>
          </p:cNvPr>
          <p:cNvPicPr>
            <a:picLocks noChangeAspect="1"/>
          </p:cNvPicPr>
          <p:nvPr/>
        </p:nvPicPr>
        <p:blipFill>
          <a:blip r:embed="rId10"/>
          <a:stretch>
            <a:fillRect/>
          </a:stretch>
        </p:blipFill>
        <p:spPr>
          <a:xfrm>
            <a:off x="7978854" y="492347"/>
            <a:ext cx="1941920" cy="2765942"/>
          </a:xfrm>
          <a:prstGeom prst="rect">
            <a:avLst/>
          </a:prstGeom>
        </p:spPr>
      </p:pic>
      <p:pic>
        <p:nvPicPr>
          <p:cNvPr id="4" name="Picture 6" descr="Theological Perspectives on Church Growth">
            <a:extLst>
              <a:ext uri="{FF2B5EF4-FFF2-40B4-BE49-F238E27FC236}">
                <a16:creationId xmlns:a16="http://schemas.microsoft.com/office/drawing/2014/main" id="{15A18CC2-6011-9207-7ACE-DE732FC7799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56774" y="3255631"/>
            <a:ext cx="194192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The Volunteer Church: Mobilizing Your Congregation for Growth and Effectiveness">
            <a:extLst>
              <a:ext uri="{FF2B5EF4-FFF2-40B4-BE49-F238E27FC236}">
                <a16:creationId xmlns:a16="http://schemas.microsoft.com/office/drawing/2014/main" id="{2E21DD2B-8EF8-17E4-D31E-2BE868CB1E6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63618" y="489689"/>
            <a:ext cx="18288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GenerationS Volume 1: How to Grow Your Church Younger and Stronger: The Story of the Kids who Built a World-Class Church (...">
            <a:extLst>
              <a:ext uri="{FF2B5EF4-FFF2-40B4-BE49-F238E27FC236}">
                <a16:creationId xmlns:a16="http://schemas.microsoft.com/office/drawing/2014/main" id="{E596FD3F-CD49-3CC0-1318-B0A0F549A1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36520" y="3255631"/>
            <a:ext cx="1841500" cy="276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629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871E4D-6BC4-7ACD-3974-FD6A5C454746}"/>
              </a:ext>
            </a:extLst>
          </p:cNvPr>
          <p:cNvSpPr>
            <a:spLocks noGrp="1"/>
          </p:cNvSpPr>
          <p:nvPr>
            <p:ph type="title"/>
          </p:nvPr>
        </p:nvSpPr>
        <p:spPr>
          <a:xfrm>
            <a:off x="838200" y="0"/>
            <a:ext cx="10515600" cy="4230938"/>
          </a:xfrm>
        </p:spPr>
        <p:txBody>
          <a:bodyPr>
            <a:normAutofit/>
          </a:bodyPr>
          <a:lstStyle/>
          <a:p>
            <a:r>
              <a:rPr lang="en-US" sz="5400" b="1" dirty="0">
                <a:solidFill>
                  <a:srgbClr val="FFFF00"/>
                </a:solidFill>
              </a:rPr>
              <a:t>We will continue this in February as we begin a series on Revitalizing the 35, 75, 125, 200, 400, and 700 Participant Church!</a:t>
            </a:r>
          </a:p>
        </p:txBody>
      </p:sp>
      <p:sp>
        <p:nvSpPr>
          <p:cNvPr id="5" name="Rectangle 4">
            <a:extLst>
              <a:ext uri="{FF2B5EF4-FFF2-40B4-BE49-F238E27FC236}">
                <a16:creationId xmlns:a16="http://schemas.microsoft.com/office/drawing/2014/main" id="{A304E348-BF25-DDBE-AA07-1F3CEEF203CC}"/>
              </a:ext>
            </a:extLst>
          </p:cNvPr>
          <p:cNvSpPr/>
          <p:nvPr/>
        </p:nvSpPr>
        <p:spPr>
          <a:xfrm rot="1460863">
            <a:off x="9266225" y="3519299"/>
            <a:ext cx="1010318" cy="923330"/>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35</a:t>
            </a:r>
          </a:p>
        </p:txBody>
      </p:sp>
      <p:sp>
        <p:nvSpPr>
          <p:cNvPr id="6" name="Rectangle 5">
            <a:extLst>
              <a:ext uri="{FF2B5EF4-FFF2-40B4-BE49-F238E27FC236}">
                <a16:creationId xmlns:a16="http://schemas.microsoft.com/office/drawing/2014/main" id="{F044E087-78AF-E09A-BDC2-3E38878622A8}"/>
              </a:ext>
            </a:extLst>
          </p:cNvPr>
          <p:cNvSpPr/>
          <p:nvPr/>
        </p:nvSpPr>
        <p:spPr>
          <a:xfrm rot="19877859">
            <a:off x="1465619" y="3822641"/>
            <a:ext cx="88678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75</a:t>
            </a:r>
          </a:p>
        </p:txBody>
      </p:sp>
      <p:sp>
        <p:nvSpPr>
          <p:cNvPr id="7" name="Rectangle 6">
            <a:extLst>
              <a:ext uri="{FF2B5EF4-FFF2-40B4-BE49-F238E27FC236}">
                <a16:creationId xmlns:a16="http://schemas.microsoft.com/office/drawing/2014/main" id="{76F40E80-9E64-BAB9-2933-B49E827654CE}"/>
              </a:ext>
            </a:extLst>
          </p:cNvPr>
          <p:cNvSpPr/>
          <p:nvPr/>
        </p:nvSpPr>
        <p:spPr>
          <a:xfrm rot="20055897">
            <a:off x="4443320" y="4340838"/>
            <a:ext cx="1237839" cy="923330"/>
          </a:xfrm>
          <a:prstGeom prst="rect">
            <a:avLst/>
          </a:prstGeom>
          <a:noFill/>
        </p:spPr>
        <p:txBody>
          <a:bodyPr wrap="none" lIns="91440" tIns="45720" rIns="91440" bIns="45720">
            <a:spAutoFit/>
          </a:bodyPr>
          <a:lstStyle/>
          <a:p>
            <a:pPr algn="ctr"/>
            <a:r>
              <a:rPr lang="en-US" sz="5400" b="1" dirty="0">
                <a:ln w="12700">
                  <a:solidFill>
                    <a:schemeClr val="accent5"/>
                  </a:solidFill>
                  <a:prstDash val="solid"/>
                </a:ln>
                <a:pattFill prst="ltDnDiag">
                  <a:fgClr>
                    <a:schemeClr val="accent5">
                      <a:lumMod val="60000"/>
                      <a:lumOff val="40000"/>
                    </a:schemeClr>
                  </a:fgClr>
                  <a:bgClr>
                    <a:schemeClr val="bg1"/>
                  </a:bgClr>
                </a:pattFill>
              </a:rPr>
              <a:t>125</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a:extLst>
              <a:ext uri="{FF2B5EF4-FFF2-40B4-BE49-F238E27FC236}">
                <a16:creationId xmlns:a16="http://schemas.microsoft.com/office/drawing/2014/main" id="{BFD8301F-D8BE-E5B3-7349-0EF5F3ADC9CE}"/>
              </a:ext>
            </a:extLst>
          </p:cNvPr>
          <p:cNvSpPr/>
          <p:nvPr/>
        </p:nvSpPr>
        <p:spPr>
          <a:xfrm rot="1746281">
            <a:off x="6804721" y="3968962"/>
            <a:ext cx="1237839"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200</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a:extLst>
              <a:ext uri="{FF2B5EF4-FFF2-40B4-BE49-F238E27FC236}">
                <a16:creationId xmlns:a16="http://schemas.microsoft.com/office/drawing/2014/main" id="{4413927D-A54A-214B-C5AA-E92EA350C534}"/>
              </a:ext>
            </a:extLst>
          </p:cNvPr>
          <p:cNvSpPr/>
          <p:nvPr/>
        </p:nvSpPr>
        <p:spPr>
          <a:xfrm rot="19678621">
            <a:off x="9271447" y="5072514"/>
            <a:ext cx="123783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400</a:t>
            </a:r>
          </a:p>
        </p:txBody>
      </p:sp>
      <p:sp>
        <p:nvSpPr>
          <p:cNvPr id="10" name="Rectangle 9">
            <a:extLst>
              <a:ext uri="{FF2B5EF4-FFF2-40B4-BE49-F238E27FC236}">
                <a16:creationId xmlns:a16="http://schemas.microsoft.com/office/drawing/2014/main" id="{E500614E-F5AB-63BE-D6A8-B20F08E8913A}"/>
              </a:ext>
            </a:extLst>
          </p:cNvPr>
          <p:cNvSpPr/>
          <p:nvPr/>
        </p:nvSpPr>
        <p:spPr>
          <a:xfrm rot="1768365">
            <a:off x="2738801" y="5146958"/>
            <a:ext cx="1237839" cy="923330"/>
          </a:xfrm>
          <a:prstGeom prst="rect">
            <a:avLst/>
          </a:prstGeom>
          <a:noFill/>
        </p:spPr>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700</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Donut 1">
            <a:extLst>
              <a:ext uri="{FF2B5EF4-FFF2-40B4-BE49-F238E27FC236}">
                <a16:creationId xmlns:a16="http://schemas.microsoft.com/office/drawing/2014/main" id="{BBF3C6EF-FC64-05E1-F3EE-21CA56FA1590}"/>
              </a:ext>
            </a:extLst>
          </p:cNvPr>
          <p:cNvSpPr/>
          <p:nvPr/>
        </p:nvSpPr>
        <p:spPr>
          <a:xfrm>
            <a:off x="6234546" y="3352095"/>
            <a:ext cx="2369128" cy="2135023"/>
          </a:xfrm>
          <a:prstGeom prst="donut">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80163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2CCE-A2B2-B1AD-95C4-36EB32E3B352}"/>
              </a:ext>
            </a:extLst>
          </p:cNvPr>
          <p:cNvSpPr>
            <a:spLocks noGrp="1"/>
          </p:cNvSpPr>
          <p:nvPr>
            <p:ph type="title"/>
          </p:nvPr>
        </p:nvSpPr>
        <p:spPr>
          <a:xfrm>
            <a:off x="429491" y="1"/>
            <a:ext cx="11346874" cy="1025235"/>
          </a:xfrm>
        </p:spPr>
        <p:txBody>
          <a:bodyPr>
            <a:normAutofit/>
          </a:bodyPr>
          <a:lstStyle/>
          <a:p>
            <a:pPr algn="ctr"/>
            <a:r>
              <a:rPr lang="en-US" sz="3600" b="1" i="1" dirty="0">
                <a:solidFill>
                  <a:srgbClr val="FFFF00"/>
                </a:solidFill>
              </a:rPr>
              <a:t>Why Your Church Struggles to Break  Two Hundred Part 2</a:t>
            </a:r>
            <a:endParaRPr lang="en-US" sz="3600" dirty="0"/>
          </a:p>
        </p:txBody>
      </p:sp>
      <p:sp>
        <p:nvSpPr>
          <p:cNvPr id="3" name="Content Placeholder 2">
            <a:extLst>
              <a:ext uri="{FF2B5EF4-FFF2-40B4-BE49-F238E27FC236}">
                <a16:creationId xmlns:a16="http://schemas.microsoft.com/office/drawing/2014/main" id="{C4746FC6-0EC0-439C-B0CB-76D2FBD6DDA8}"/>
              </a:ext>
            </a:extLst>
          </p:cNvPr>
          <p:cNvSpPr>
            <a:spLocks noGrp="1"/>
          </p:cNvSpPr>
          <p:nvPr>
            <p:ph idx="1"/>
          </p:nvPr>
        </p:nvSpPr>
        <p:spPr>
          <a:xfrm>
            <a:off x="540327" y="831273"/>
            <a:ext cx="10813473" cy="5777345"/>
          </a:xfrm>
        </p:spPr>
        <p:txBody>
          <a:bodyPr>
            <a:normAutofit fontScale="92500" lnSpcReduction="10000"/>
          </a:bodyPr>
          <a:lstStyle/>
          <a:p>
            <a:pPr marL="0" indent="0">
              <a:buNone/>
            </a:pPr>
            <a:r>
              <a:rPr lang="en-US" b="1" dirty="0">
                <a:solidFill>
                  <a:srgbClr val="FFFF00"/>
                </a:solidFill>
              </a:rPr>
              <a:t>Eleven Steps to Breaking the 200 Barrier (We will look at these today)</a:t>
            </a:r>
          </a:p>
          <a:p>
            <a:pPr marL="514350" indent="-514350">
              <a:buFont typeface="+mj-lt"/>
              <a:buAutoNum type="arabicPeriod"/>
            </a:pPr>
            <a:r>
              <a:rPr lang="en-US" b="1" dirty="0">
                <a:solidFill>
                  <a:srgbClr val="FFFF00"/>
                </a:solidFill>
              </a:rPr>
              <a:t>Check Your Motives</a:t>
            </a:r>
          </a:p>
          <a:p>
            <a:pPr marL="514350" indent="-514350">
              <a:buFont typeface="+mj-lt"/>
              <a:buAutoNum type="arabicPeriod"/>
            </a:pPr>
            <a:r>
              <a:rPr lang="en-US" b="1" dirty="0">
                <a:solidFill>
                  <a:srgbClr val="FFFF00"/>
                </a:solidFill>
              </a:rPr>
              <a:t>Amplify the Prayer Network in Your Church</a:t>
            </a:r>
          </a:p>
          <a:p>
            <a:pPr marL="514350" indent="-514350">
              <a:buFont typeface="+mj-lt"/>
              <a:buAutoNum type="arabicPeriod"/>
            </a:pPr>
            <a:r>
              <a:rPr lang="en-US" b="1" dirty="0">
                <a:solidFill>
                  <a:srgbClr val="FFFF00"/>
                </a:solidFill>
              </a:rPr>
              <a:t>Practice and Display Faith</a:t>
            </a:r>
          </a:p>
          <a:p>
            <a:pPr marL="514350" indent="-514350">
              <a:buFont typeface="+mj-lt"/>
              <a:buAutoNum type="arabicPeriod"/>
            </a:pPr>
            <a:r>
              <a:rPr lang="en-US" b="1" dirty="0">
                <a:solidFill>
                  <a:srgbClr val="FFFF00"/>
                </a:solidFill>
              </a:rPr>
              <a:t>Your Goal Needs to Be Larger than 200</a:t>
            </a:r>
          </a:p>
          <a:p>
            <a:pPr marL="514350" indent="-514350">
              <a:buFont typeface="+mj-lt"/>
              <a:buAutoNum type="arabicPeriod"/>
            </a:pPr>
            <a:r>
              <a:rPr lang="en-US" b="1" dirty="0">
                <a:solidFill>
                  <a:srgbClr val="FFFF00"/>
                </a:solidFill>
              </a:rPr>
              <a:t>Discover, Develop and Deploy your Strategic Plan</a:t>
            </a:r>
          </a:p>
          <a:p>
            <a:pPr marL="514350" indent="-514350">
              <a:buFont typeface="+mj-lt"/>
              <a:buAutoNum type="arabicPeriod"/>
            </a:pPr>
            <a:r>
              <a:rPr lang="en-US" b="1" dirty="0">
                <a:solidFill>
                  <a:srgbClr val="FFFF00"/>
                </a:solidFill>
              </a:rPr>
              <a:t>Develop a few Activities which will spearhead your growth effort</a:t>
            </a:r>
          </a:p>
          <a:p>
            <a:pPr marL="514350" indent="-514350">
              <a:buFont typeface="+mj-lt"/>
              <a:buAutoNum type="arabicPeriod"/>
            </a:pPr>
            <a:r>
              <a:rPr lang="en-US" b="1" dirty="0">
                <a:solidFill>
                  <a:srgbClr val="FFFF00"/>
                </a:solidFill>
              </a:rPr>
              <a:t>Create Urgency and Excitement</a:t>
            </a:r>
          </a:p>
          <a:p>
            <a:pPr marL="514350" indent="-514350">
              <a:buFont typeface="+mj-lt"/>
              <a:buAutoNum type="arabicPeriod"/>
            </a:pPr>
            <a:r>
              <a:rPr lang="en-US" b="1" dirty="0">
                <a:solidFill>
                  <a:srgbClr val="FFFF00"/>
                </a:solidFill>
              </a:rPr>
              <a:t>Utilize: Hight Attendance Days, Bible Study Groups, Church Outreach, and any new entry point to draw new people</a:t>
            </a:r>
          </a:p>
          <a:p>
            <a:pPr marL="514350" indent="-514350">
              <a:buFont typeface="+mj-lt"/>
              <a:buAutoNum type="arabicPeriod"/>
            </a:pPr>
            <a:r>
              <a:rPr lang="en-US" b="1" dirty="0">
                <a:solidFill>
                  <a:srgbClr val="FFFF00"/>
                </a:solidFill>
              </a:rPr>
              <a:t>Get out of the office and lead people to Jesus </a:t>
            </a:r>
          </a:p>
          <a:p>
            <a:pPr marL="514350" indent="-514350">
              <a:buFont typeface="+mj-lt"/>
              <a:buAutoNum type="arabicPeriod"/>
            </a:pPr>
            <a:r>
              <a:rPr lang="en-US" b="1" dirty="0">
                <a:solidFill>
                  <a:srgbClr val="FFFF00"/>
                </a:solidFill>
              </a:rPr>
              <a:t>The Church Revitalizer Must Become the Change Agent</a:t>
            </a:r>
          </a:p>
          <a:p>
            <a:pPr marL="514350" indent="-514350">
              <a:buFont typeface="+mj-lt"/>
              <a:buAutoNum type="arabicPeriod"/>
            </a:pPr>
            <a:r>
              <a:rPr lang="en-US" b="1" dirty="0">
                <a:solidFill>
                  <a:srgbClr val="FFFF00"/>
                </a:solidFill>
              </a:rPr>
              <a:t>Plant a New Church! </a:t>
            </a:r>
          </a:p>
          <a:p>
            <a:pPr marL="514350" indent="-514350">
              <a:buFont typeface="+mj-lt"/>
              <a:buAutoNum type="arabicPeriod"/>
            </a:pPr>
            <a:endParaRPr lang="en-US" b="1" dirty="0">
              <a:solidFill>
                <a:srgbClr val="FFFF00"/>
              </a:solidFill>
            </a:endParaRPr>
          </a:p>
          <a:p>
            <a:endParaRPr lang="en-US" dirty="0"/>
          </a:p>
        </p:txBody>
      </p:sp>
    </p:spTree>
    <p:extLst>
      <p:ext uri="{BB962C8B-B14F-4D97-AF65-F5344CB8AC3E}">
        <p14:creationId xmlns:p14="http://schemas.microsoft.com/office/powerpoint/2010/main" val="160812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EA8A0-ABE9-7250-3B7D-D9FBCCBCE81C}"/>
              </a:ext>
            </a:extLst>
          </p:cNvPr>
          <p:cNvSpPr>
            <a:spLocks noGrp="1"/>
          </p:cNvSpPr>
          <p:nvPr>
            <p:ph type="title"/>
          </p:nvPr>
        </p:nvSpPr>
        <p:spPr/>
        <p:txBody>
          <a:bodyPr>
            <a:normAutofit/>
          </a:bodyPr>
          <a:lstStyle/>
          <a:p>
            <a:pPr algn="ctr"/>
            <a:r>
              <a:rPr lang="en-US" b="1" i="0" u="none" strike="noStrike" dirty="0">
                <a:solidFill>
                  <a:srgbClr val="FFFF00"/>
                </a:solidFill>
                <a:effectLst/>
                <a:latin typeface="clarendon-urw"/>
              </a:rPr>
              <a:t>10 Reasons Churches Stop Growing at the 200 Barrier (Chuck Lawless)</a:t>
            </a:r>
            <a:endParaRPr lang="en-US" b="1" dirty="0">
              <a:solidFill>
                <a:srgbClr val="FFFF00"/>
              </a:solidFill>
            </a:endParaRPr>
          </a:p>
        </p:txBody>
      </p:sp>
      <p:sp>
        <p:nvSpPr>
          <p:cNvPr id="3" name="Content Placeholder 2">
            <a:extLst>
              <a:ext uri="{FF2B5EF4-FFF2-40B4-BE49-F238E27FC236}">
                <a16:creationId xmlns:a16="http://schemas.microsoft.com/office/drawing/2014/main" id="{31D4CA5E-25FD-F3B0-009B-D248F3DDD775}"/>
              </a:ext>
            </a:extLst>
          </p:cNvPr>
          <p:cNvSpPr>
            <a:spLocks noGrp="1"/>
          </p:cNvSpPr>
          <p:nvPr>
            <p:ph idx="1"/>
          </p:nvPr>
        </p:nvSpPr>
        <p:spPr>
          <a:xfrm>
            <a:off x="595745" y="1690688"/>
            <a:ext cx="11028219" cy="4959493"/>
          </a:xfrm>
        </p:spPr>
        <p:txBody>
          <a:bodyPr>
            <a:normAutofit fontScale="77500" lnSpcReduction="20000"/>
          </a:bodyPr>
          <a:lstStyle/>
          <a:p>
            <a:pPr marL="0" indent="0">
              <a:buNone/>
            </a:pPr>
            <a:r>
              <a:rPr lang="en-US" b="1" dirty="0">
                <a:solidFill>
                  <a:srgbClr val="FFFF00"/>
                </a:solidFill>
              </a:rPr>
              <a:t>It’s common for churches to hover around 200 in attendance, bouncing slightly below and slightly above that number recurrently, but not moving beyond that level. Here are some reasons that plateau happens:</a:t>
            </a:r>
          </a:p>
          <a:p>
            <a:r>
              <a:rPr lang="en-US" b="1" dirty="0">
                <a:solidFill>
                  <a:srgbClr val="FF9300"/>
                </a:solidFill>
              </a:rPr>
              <a:t>Pastoral leadership style </a:t>
            </a:r>
            <a:r>
              <a:rPr lang="en-US" b="1" dirty="0">
                <a:solidFill>
                  <a:srgbClr val="FFFF00"/>
                </a:solidFill>
              </a:rPr>
              <a:t>– Pastors who must be involved in every member’s life and who don’t delegate ministry usually cannot shepherd a congregation larger than 200. Many pastors simply don’t know how to change this leadership style.</a:t>
            </a:r>
          </a:p>
          <a:p>
            <a:r>
              <a:rPr lang="en-US" b="1" dirty="0">
                <a:solidFill>
                  <a:srgbClr val="FF9300"/>
                </a:solidFill>
              </a:rPr>
              <a:t>Building space </a:t>
            </a:r>
            <a:r>
              <a:rPr lang="en-US" b="1" dirty="0">
                <a:solidFill>
                  <a:srgbClr val="FFFF00"/>
                </a:solidFill>
              </a:rPr>
              <a:t>– Many churches build first or second buildings that will hold about 200 worshippers. If space is unavailable for future growth, that growth won’t happen.</a:t>
            </a:r>
          </a:p>
          <a:p>
            <a:r>
              <a:rPr lang="en-US" b="1" dirty="0">
                <a:solidFill>
                  <a:srgbClr val="FF9300"/>
                </a:solidFill>
              </a:rPr>
              <a:t>Church expectations </a:t>
            </a:r>
            <a:r>
              <a:rPr lang="en-US" b="1" dirty="0">
                <a:solidFill>
                  <a:srgbClr val="FFFF00"/>
                </a:solidFill>
              </a:rPr>
              <a:t>– Some congregations simply don’t want to be larger than about 200. They don’t want so many members they can’t know everybody, so outreach slows as the church approaches the 200 barrier.</a:t>
            </a:r>
          </a:p>
          <a:p>
            <a:r>
              <a:rPr lang="en-US" b="1" dirty="0">
                <a:solidFill>
                  <a:srgbClr val="FF9300"/>
                </a:solidFill>
              </a:rPr>
              <a:t>Church history </a:t>
            </a:r>
            <a:r>
              <a:rPr lang="en-US" b="1" dirty="0">
                <a:solidFill>
                  <a:srgbClr val="FFFF00"/>
                </a:solidFill>
              </a:rPr>
              <a:t>– In many cases, a church has a history of hitting 200, bouncing backward for a while, and then growing again up to 200. That’s been their history, so 200 has become the height of “the good old days.” </a:t>
            </a:r>
          </a:p>
          <a:p>
            <a:r>
              <a:rPr lang="en-US" b="1" dirty="0">
                <a:solidFill>
                  <a:srgbClr val="FF9300"/>
                </a:solidFill>
              </a:rPr>
              <a:t>Man-sized vision </a:t>
            </a:r>
            <a:r>
              <a:rPr lang="en-US" b="1" dirty="0">
                <a:solidFill>
                  <a:srgbClr val="FFFF00"/>
                </a:solidFill>
              </a:rPr>
              <a:t>– That is, the church leaders have no vision beyond the 200 barrier. They know they can get to this point, and that becomes their target. Nobody’s thinking about God’s doing something larger than that point.</a:t>
            </a:r>
          </a:p>
        </p:txBody>
      </p:sp>
    </p:spTree>
    <p:extLst>
      <p:ext uri="{BB962C8B-B14F-4D97-AF65-F5344CB8AC3E}">
        <p14:creationId xmlns:p14="http://schemas.microsoft.com/office/powerpoint/2010/main" val="2691989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EA8A0-ABE9-7250-3B7D-D9FBCCBCE81C}"/>
              </a:ext>
            </a:extLst>
          </p:cNvPr>
          <p:cNvSpPr>
            <a:spLocks noGrp="1"/>
          </p:cNvSpPr>
          <p:nvPr>
            <p:ph type="title"/>
          </p:nvPr>
        </p:nvSpPr>
        <p:spPr/>
        <p:txBody>
          <a:bodyPr>
            <a:normAutofit/>
          </a:bodyPr>
          <a:lstStyle/>
          <a:p>
            <a:pPr algn="ctr"/>
            <a:r>
              <a:rPr lang="en-US" b="1" i="0" u="none" strike="noStrike" dirty="0">
                <a:solidFill>
                  <a:srgbClr val="FFFF00"/>
                </a:solidFill>
                <a:effectLst/>
                <a:latin typeface="clarendon-urw"/>
              </a:rPr>
              <a:t>10 Reasons Churches Stop Growing at the 200 Barrier (Chuck Lawless)</a:t>
            </a:r>
            <a:endParaRPr lang="en-US" b="1" dirty="0">
              <a:solidFill>
                <a:srgbClr val="FFFF00"/>
              </a:solidFill>
            </a:endParaRPr>
          </a:p>
        </p:txBody>
      </p:sp>
      <p:sp>
        <p:nvSpPr>
          <p:cNvPr id="3" name="Content Placeholder 2">
            <a:extLst>
              <a:ext uri="{FF2B5EF4-FFF2-40B4-BE49-F238E27FC236}">
                <a16:creationId xmlns:a16="http://schemas.microsoft.com/office/drawing/2014/main" id="{31D4CA5E-25FD-F3B0-009B-D248F3DDD775}"/>
              </a:ext>
            </a:extLst>
          </p:cNvPr>
          <p:cNvSpPr>
            <a:spLocks noGrp="1"/>
          </p:cNvSpPr>
          <p:nvPr>
            <p:ph idx="1"/>
          </p:nvPr>
        </p:nvSpPr>
        <p:spPr>
          <a:xfrm>
            <a:off x="838200" y="1825624"/>
            <a:ext cx="10515600" cy="4824557"/>
          </a:xfrm>
        </p:spPr>
        <p:txBody>
          <a:bodyPr>
            <a:normAutofit fontScale="77500" lnSpcReduction="20000"/>
          </a:bodyPr>
          <a:lstStyle/>
          <a:p>
            <a:r>
              <a:rPr lang="en-US" b="1" dirty="0">
                <a:solidFill>
                  <a:srgbClr val="FF9300"/>
                </a:solidFill>
              </a:rPr>
              <a:t>Poor preparation </a:t>
            </a:r>
            <a:r>
              <a:rPr lang="en-US" b="1" dirty="0">
                <a:solidFill>
                  <a:srgbClr val="FFFF00"/>
                </a:solidFill>
              </a:rPr>
              <a:t>– Some leaders don’t think about addressing the 200 barrier until the church is at that level – which means they’ve made no preparation to push through the barrier. Their reactive leadership halts the church’s growth. </a:t>
            </a:r>
          </a:p>
          <a:p>
            <a:r>
              <a:rPr lang="en-US" b="1" dirty="0">
                <a:solidFill>
                  <a:srgbClr val="FF9300"/>
                </a:solidFill>
              </a:rPr>
              <a:t>Ecclesiological choice </a:t>
            </a:r>
            <a:r>
              <a:rPr lang="en-US" b="1" dirty="0">
                <a:solidFill>
                  <a:srgbClr val="FFFF00"/>
                </a:solidFill>
              </a:rPr>
              <a:t>– For those pastors who believe they must know every member of their congregation well, maxing attendance at about 200 is intentional. Others are church planting pastors who’ve determined that anything beyond 200 is a call to send out laborers to start another congregation. In the latter case, growth is still occurring—it just looks different.</a:t>
            </a:r>
          </a:p>
          <a:p>
            <a:r>
              <a:rPr lang="en-US" b="1" dirty="0">
                <a:solidFill>
                  <a:srgbClr val="FF9300"/>
                </a:solidFill>
              </a:rPr>
              <a:t>Burdening bureaucracy </a:t>
            </a:r>
            <a:r>
              <a:rPr lang="en-US" b="1" dirty="0">
                <a:solidFill>
                  <a:srgbClr val="FFFF00"/>
                </a:solidFill>
              </a:rPr>
              <a:t>– Churches that have numerous meetings, multiple committees, and slow processes often get stuck around 200. They’re not prepared structurally to cross that barrier. </a:t>
            </a:r>
          </a:p>
          <a:p>
            <a:r>
              <a:rPr lang="en-US" b="1" dirty="0">
                <a:solidFill>
                  <a:srgbClr val="FF9300"/>
                </a:solidFill>
              </a:rPr>
              <a:t>Pastoral tenure </a:t>
            </a:r>
            <a:r>
              <a:rPr lang="en-US" b="1" dirty="0">
                <a:solidFill>
                  <a:srgbClr val="FFFF00"/>
                </a:solidFill>
              </a:rPr>
              <a:t>– If pastors don’t stay at their church beyond 3-4 years, it’s hard for the church to move past 200. Pastoral transitions tend to slow down church growth for a while.</a:t>
            </a:r>
          </a:p>
          <a:p>
            <a:r>
              <a:rPr lang="en-US" b="1" dirty="0">
                <a:solidFill>
                  <a:srgbClr val="FF9300"/>
                </a:solidFill>
              </a:rPr>
              <a:t>Poor discipleship </a:t>
            </a:r>
            <a:r>
              <a:rPr lang="en-US" b="1" dirty="0">
                <a:solidFill>
                  <a:srgbClr val="FFFF00"/>
                </a:solidFill>
              </a:rPr>
              <a:t>– Moving beyond 200 requires a church to have trained lay leaders to carry on the work of ministry. Churches that don’t intentionally make disciples don’t often have these workers. </a:t>
            </a:r>
          </a:p>
          <a:p>
            <a:endParaRPr lang="en-US" dirty="0"/>
          </a:p>
        </p:txBody>
      </p:sp>
    </p:spTree>
    <p:extLst>
      <p:ext uri="{BB962C8B-B14F-4D97-AF65-F5344CB8AC3E}">
        <p14:creationId xmlns:p14="http://schemas.microsoft.com/office/powerpoint/2010/main" val="3831020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751</TotalTime>
  <Words>2445</Words>
  <Application>Microsoft Macintosh PowerPoint</Application>
  <PresentationFormat>Widescreen</PresentationFormat>
  <Paragraphs>147</Paragraphs>
  <Slides>36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clarendon-urw</vt:lpstr>
      <vt:lpstr>Garamond</vt:lpstr>
      <vt:lpstr>sofia-pro</vt:lpstr>
      <vt:lpstr>Office Theme</vt:lpstr>
      <vt:lpstr>Why Your Church Struggles to Break  Two Hundred (Part 2 of 6 hour seminar)</vt:lpstr>
      <vt:lpstr>PowerPoint Presentation</vt:lpstr>
      <vt:lpstr>PowerPoint Presentation</vt:lpstr>
      <vt:lpstr>PowerPoint Presentation</vt:lpstr>
      <vt:lpstr>PowerPoint Presentation</vt:lpstr>
      <vt:lpstr>We will continue this in February as we begin a series on Revitalizing the 35, 75, 125, 200, 400, and 700 Participant Church!</vt:lpstr>
      <vt:lpstr>Why Your Church Struggles to Break  Two Hundred Part 2</vt:lpstr>
      <vt:lpstr>10 Reasons Churches Stop Growing at the 200 Barrier (Chuck Lawless)</vt:lpstr>
      <vt:lpstr>10 Reasons Churches Stop Growing at the 200 Barrier (Chuck Lawless)</vt:lpstr>
      <vt:lpstr>Why Your Church Struggles to Break  Two Hundred Part 2</vt:lpstr>
      <vt:lpstr>What Changes When Your Attendance Breaks 200?</vt:lpstr>
      <vt:lpstr>What Changes When Your Attendance Breaks 200?</vt:lpstr>
      <vt:lpstr>What Changes When Your Attendance Breaks 200?</vt:lpstr>
      <vt:lpstr>What Changes When Your Attendance Breaks 200?</vt:lpstr>
      <vt:lpstr>What Changes When Your Attendance Breaks 200?</vt:lpstr>
      <vt:lpstr>What Changes When Your Attendance Breaks 200?</vt:lpstr>
      <vt:lpstr>What Changes When Your Attendance Breaks 200?</vt:lpstr>
      <vt:lpstr>What Changes When Your Attendance Breaks 200?</vt:lpstr>
      <vt:lpstr>The 150-250 Participant Church</vt:lpstr>
      <vt:lpstr>Recognizable Trends of Churches That Break the 200 Participant Barrier</vt:lpstr>
      <vt:lpstr>Recognizable Trends of Churches That Break the 200 Participant Barrier</vt:lpstr>
      <vt:lpstr>Recognizable Trends of Churches That Break the 200 Participant Barrier</vt:lpstr>
      <vt:lpstr>Recognizable Trends of Churches That Break the 200 Participant Barrier</vt:lpstr>
      <vt:lpstr>Why Your Church Struggles to Break  Two Hundred Part 2</vt:lpstr>
      <vt:lpstr>Structuring the Church for IMPACT</vt:lpstr>
      <vt:lpstr>One of the least appealing activities for many ministry leaders is creating from and structure within the church they lead.  Once the church is becoming renewed, it seems that letting go of control is the major hurdle for most pastors.</vt:lpstr>
      <vt:lpstr>Secrets to Achieving Universal Ministry  Participation</vt:lpstr>
      <vt:lpstr>Secrets to Achieving Universal Ministry  Participation</vt:lpstr>
      <vt:lpstr>Secrets to Achieving Universal Ministry  Participation</vt:lpstr>
      <vt:lpstr>Participation Matters in the  200 Attendee Church!</vt:lpstr>
      <vt:lpstr>Ministry Is not a Spectator Sport!</vt:lpstr>
      <vt:lpstr>Ministry Is not a Spectator Sport!</vt:lpstr>
      <vt:lpstr>Ministry Is not a Spectator Sport!</vt:lpstr>
      <vt:lpstr>How do you minimize staff and have maximum ministry?  (Six Factors)</vt:lpstr>
      <vt:lpstr>Why Your Church Struggles to Break  Two Hundred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Your Church Struggles to Break  Two Hundred</dc:title>
  <dc:creator>Tom Cheyney Cheyney</dc:creator>
  <cp:lastModifiedBy>Tom Cheyney Cheyney</cp:lastModifiedBy>
  <cp:revision>128</cp:revision>
  <dcterms:created xsi:type="dcterms:W3CDTF">2022-10-06T14:12:11Z</dcterms:created>
  <dcterms:modified xsi:type="dcterms:W3CDTF">2023-04-17T13:15:30Z</dcterms:modified>
</cp:coreProperties>
</file>