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6" r:id="rId1"/>
  </p:sldMasterIdLst>
  <p:sldIdLst>
    <p:sldId id="606" r:id="rId2"/>
    <p:sldId id="607" r:id="rId3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841"/>
    <p:restoredTop sz="95687"/>
  </p:normalViewPr>
  <p:slideViewPr>
    <p:cSldViewPr snapToGrid="0">
      <p:cViewPr varScale="1">
        <p:scale>
          <a:sx n="86" d="100"/>
          <a:sy n="86" d="100"/>
        </p:scale>
        <p:origin x="2616" y="22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E64A22-50D1-197D-7679-23A20361A4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7250" y="1496485"/>
            <a:ext cx="5143500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0D10F3-7E3C-5789-D097-C04A1ED37F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2" indent="0" algn="ctr">
              <a:buNone/>
              <a:defRPr sz="1125"/>
            </a:lvl2pPr>
            <a:lvl3pPr marL="514344" indent="0" algn="ctr">
              <a:buNone/>
              <a:defRPr sz="1013"/>
            </a:lvl3pPr>
            <a:lvl4pPr marL="771515" indent="0" algn="ctr">
              <a:buNone/>
              <a:defRPr sz="900"/>
            </a:lvl4pPr>
            <a:lvl5pPr marL="1028687" indent="0" algn="ctr">
              <a:buNone/>
              <a:defRPr sz="900"/>
            </a:lvl5pPr>
            <a:lvl6pPr marL="1285859" indent="0" algn="ctr">
              <a:buNone/>
              <a:defRPr sz="900"/>
            </a:lvl6pPr>
            <a:lvl7pPr marL="1543031" indent="0" algn="ctr">
              <a:buNone/>
              <a:defRPr sz="900"/>
            </a:lvl7pPr>
            <a:lvl8pPr marL="1800203" indent="0" algn="ctr">
              <a:buNone/>
              <a:defRPr sz="900"/>
            </a:lvl8pPr>
            <a:lvl9pPr marL="2057375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E399DB-A618-1177-1FAE-6BA786158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995EF-A245-4D4C-922C-7AA2C51CEF0B}" type="datetimeFigureOut">
              <a:rPr lang="en-US" smtClean="0"/>
              <a:t>4/17/23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28ADAD-F0E9-B5E0-4C4C-94011EA6B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BE591A-B44F-3C81-9D53-7171CBD2B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50523-04CE-FE4C-9929-E8862FF1DA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244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EED517-0D16-3743-8E5B-21F2AA8D26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53BEB8-C0D5-A0AF-4C42-4204DA78D4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879095-A7CF-190C-7D4E-C0AAE5DDB2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995EF-A245-4D4C-922C-7AA2C51CEF0B}" type="datetimeFigureOut">
              <a:rPr lang="en-US" smtClean="0"/>
              <a:t>4/17/23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731A08-159E-80BD-19F8-26026B368C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83103C-D9AF-9484-C142-71554ABB19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50523-04CE-FE4C-9929-E8862FF1DA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49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05D1E6A-FE60-0992-4658-E5D0283C76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4907756" y="486836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330652-EB36-A0FA-637C-7BAC142F74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71487" y="486836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D6C4A3-0CC7-6941-A417-25D5E0E36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995EF-A245-4D4C-922C-7AA2C51CEF0B}" type="datetimeFigureOut">
              <a:rPr lang="en-US" smtClean="0"/>
              <a:t>4/17/23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FF19B1-9F4C-2465-7372-0CED80834D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67C41D-33B6-C0BC-6C9F-A03ED9C8E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50523-04CE-FE4C-9929-E8862FF1DA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3913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620189"/>
            <a:ext cx="5829300" cy="19092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14350" y="2641600"/>
            <a:ext cx="28575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3486150" y="2641600"/>
            <a:ext cx="2857500" cy="54864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34591" y="8417984"/>
            <a:ext cx="1428750" cy="6096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363391" y="8417984"/>
            <a:ext cx="2171700" cy="6096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935141" y="8417984"/>
            <a:ext cx="1428750" cy="609600"/>
          </a:xfrm>
        </p:spPr>
        <p:txBody>
          <a:bodyPr/>
          <a:lstStyle>
            <a:lvl1pPr>
              <a:defRPr/>
            </a:lvl1pPr>
          </a:lstStyle>
          <a:p>
            <a:fld id="{B830A291-45B4-48DC-AC94-5142DE7DD12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792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4067FF-BA00-DB58-92CF-28C44DA78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E2961D-75A7-0A84-D4A7-498A049A0D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5A4983-25E8-E59B-3F8F-590B0F80E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995EF-A245-4D4C-922C-7AA2C51CEF0B}" type="datetimeFigureOut">
              <a:rPr lang="en-US" smtClean="0"/>
              <a:t>4/17/23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D360AD-69DF-C41A-422C-93F6661328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068EE3-41C4-A590-D0F5-A55951423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50523-04CE-FE4C-9929-E8862FF1DA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784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3EAE42-CBB4-DDF3-4D1D-C2547FE3D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917" y="2279654"/>
            <a:ext cx="5915025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122B46-32AE-7471-1939-3D4DF7F935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7917" y="6119288"/>
            <a:ext cx="5915025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2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44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1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687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59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31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03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3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069410-F12C-B39E-B6D1-85C8281981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995EF-A245-4D4C-922C-7AA2C51CEF0B}" type="datetimeFigureOut">
              <a:rPr lang="en-US" smtClean="0"/>
              <a:t>4/17/23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23E32E-739A-069A-1D68-DA1DCCA79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B3D10D-505A-7477-01C4-1430B9679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50523-04CE-FE4C-9929-E8862FF1DA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372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3254C6-42E9-4CA9-7F53-8FE8C447B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B2BE30-F556-4FFD-3485-3CFD3EE8EC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8C28E6-07AE-7733-D5BA-BE86558804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E264F7-28A4-E497-8242-F2C0B96F4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995EF-A245-4D4C-922C-7AA2C51CEF0B}" type="datetimeFigureOut">
              <a:rPr lang="en-US" smtClean="0"/>
              <a:t>4/17/23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7525AA-9F62-CC08-1C84-A0C5EF167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0939E4-D8C4-ABA6-8070-3063A6464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50523-04CE-FE4C-9929-E8862FF1DA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873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E229D5-E3BB-3864-32CF-E12406DB49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486837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F355B1-00F8-618F-0036-FA37DE738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2383" y="2241552"/>
            <a:ext cx="2901255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2" indent="0">
              <a:buNone/>
              <a:defRPr sz="1125" b="1"/>
            </a:lvl2pPr>
            <a:lvl3pPr marL="514344" indent="0">
              <a:buNone/>
              <a:defRPr sz="1013" b="1"/>
            </a:lvl3pPr>
            <a:lvl4pPr marL="771515" indent="0">
              <a:buNone/>
              <a:defRPr sz="900" b="1"/>
            </a:lvl4pPr>
            <a:lvl5pPr marL="1028687" indent="0">
              <a:buNone/>
              <a:defRPr sz="900" b="1"/>
            </a:lvl5pPr>
            <a:lvl6pPr marL="1285859" indent="0">
              <a:buNone/>
              <a:defRPr sz="900" b="1"/>
            </a:lvl6pPr>
            <a:lvl7pPr marL="1543031" indent="0">
              <a:buNone/>
              <a:defRPr sz="900" b="1"/>
            </a:lvl7pPr>
            <a:lvl8pPr marL="1800203" indent="0">
              <a:buNone/>
              <a:defRPr sz="900" b="1"/>
            </a:lvl8pPr>
            <a:lvl9pPr marL="2057375" indent="0">
              <a:buNone/>
              <a:defRPr sz="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46EB3C-054F-2E76-226F-8AA5524C01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2383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8196B11-FEC1-B677-D808-008F77A96C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471864" y="2241552"/>
            <a:ext cx="2915543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2" indent="0">
              <a:buNone/>
              <a:defRPr sz="1125" b="1"/>
            </a:lvl2pPr>
            <a:lvl3pPr marL="514344" indent="0">
              <a:buNone/>
              <a:defRPr sz="1013" b="1"/>
            </a:lvl3pPr>
            <a:lvl4pPr marL="771515" indent="0">
              <a:buNone/>
              <a:defRPr sz="900" b="1"/>
            </a:lvl4pPr>
            <a:lvl5pPr marL="1028687" indent="0">
              <a:buNone/>
              <a:defRPr sz="900" b="1"/>
            </a:lvl5pPr>
            <a:lvl6pPr marL="1285859" indent="0">
              <a:buNone/>
              <a:defRPr sz="900" b="1"/>
            </a:lvl6pPr>
            <a:lvl7pPr marL="1543031" indent="0">
              <a:buNone/>
              <a:defRPr sz="900" b="1"/>
            </a:lvl7pPr>
            <a:lvl8pPr marL="1800203" indent="0">
              <a:buNone/>
              <a:defRPr sz="900" b="1"/>
            </a:lvl8pPr>
            <a:lvl9pPr marL="2057375" indent="0">
              <a:buNone/>
              <a:defRPr sz="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B9A6787-4D79-05EB-73B6-69D6772493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471864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154FFA-E00B-9AE3-0381-77988FC1F6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995EF-A245-4D4C-922C-7AA2C51CEF0B}" type="datetimeFigureOut">
              <a:rPr lang="en-US" smtClean="0"/>
              <a:t>4/17/23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E3D7DED-D234-F63F-70B6-5F973F0F0E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90CE064-D645-1ED0-75F8-1E39A36F44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50523-04CE-FE4C-9929-E8862FF1DA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042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4ECCA2-6F13-CC1E-94E7-ADE5CAD530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BF60186-E5A5-CB8D-471C-3B205B1161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995EF-A245-4D4C-922C-7AA2C51CEF0B}" type="datetimeFigureOut">
              <a:rPr lang="en-US" smtClean="0"/>
              <a:t>4/17/23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A68317-997B-E938-BBDE-3D1CCEF342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36FC9F-2D1F-4A5B-3DC4-ED5035F54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50523-04CE-FE4C-9929-E8862FF1DA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556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2EEDD05-F3FB-3D0A-019B-69092B3217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995EF-A245-4D4C-922C-7AA2C51CEF0B}" type="datetimeFigureOut">
              <a:rPr lang="en-US" smtClean="0"/>
              <a:t>4/17/23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8F2641D-FD9B-39D9-1759-7A6AA2CAF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56A76A-4D42-8C94-E705-7701803F55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50523-04CE-FE4C-9929-E8862FF1DA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857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ABCF75-9069-D165-CFF7-0F244CC6E0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2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1D2067-58BC-1317-F712-03D168B514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5545" y="1316570"/>
            <a:ext cx="3471863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271002-E4FE-A306-BFBC-66408D87D6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2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2" indent="0">
              <a:buNone/>
              <a:defRPr sz="788"/>
            </a:lvl2pPr>
            <a:lvl3pPr marL="514344" indent="0">
              <a:buNone/>
              <a:defRPr sz="675"/>
            </a:lvl3pPr>
            <a:lvl4pPr marL="771515" indent="0">
              <a:buNone/>
              <a:defRPr sz="563"/>
            </a:lvl4pPr>
            <a:lvl5pPr marL="1028687" indent="0">
              <a:buNone/>
              <a:defRPr sz="563"/>
            </a:lvl5pPr>
            <a:lvl6pPr marL="1285859" indent="0">
              <a:buNone/>
              <a:defRPr sz="563"/>
            </a:lvl6pPr>
            <a:lvl7pPr marL="1543031" indent="0">
              <a:buNone/>
              <a:defRPr sz="563"/>
            </a:lvl7pPr>
            <a:lvl8pPr marL="1800203" indent="0">
              <a:buNone/>
              <a:defRPr sz="563"/>
            </a:lvl8pPr>
            <a:lvl9pPr marL="2057375" indent="0">
              <a:buNone/>
              <a:defRPr sz="56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AA6D28-C60C-3A82-9037-AA980E0C7A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995EF-A245-4D4C-922C-7AA2C51CEF0B}" type="datetimeFigureOut">
              <a:rPr lang="en-US" smtClean="0"/>
              <a:t>4/17/23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A12918-F934-2E0C-3FEE-A002B26F2E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7783D8-D1F8-8D9F-9FB9-AF51BBD1AC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50523-04CE-FE4C-9929-E8862FF1DA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469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C2CFE5-228E-AA7A-6012-B18C8E2E03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2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F8D5542-08F7-EF89-A5B4-116F96C672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915545" y="1316570"/>
            <a:ext cx="3471863" cy="6498167"/>
          </a:xfrm>
        </p:spPr>
        <p:txBody>
          <a:bodyPr/>
          <a:lstStyle>
            <a:lvl1pPr marL="0" indent="0">
              <a:buNone/>
              <a:defRPr sz="1800"/>
            </a:lvl1pPr>
            <a:lvl2pPr marL="257172" indent="0">
              <a:buNone/>
              <a:defRPr sz="1575"/>
            </a:lvl2pPr>
            <a:lvl3pPr marL="514344" indent="0">
              <a:buNone/>
              <a:defRPr sz="1350"/>
            </a:lvl3pPr>
            <a:lvl4pPr marL="771515" indent="0">
              <a:buNone/>
              <a:defRPr sz="1125"/>
            </a:lvl4pPr>
            <a:lvl5pPr marL="1028687" indent="0">
              <a:buNone/>
              <a:defRPr sz="1125"/>
            </a:lvl5pPr>
            <a:lvl6pPr marL="1285859" indent="0">
              <a:buNone/>
              <a:defRPr sz="1125"/>
            </a:lvl6pPr>
            <a:lvl7pPr marL="1543031" indent="0">
              <a:buNone/>
              <a:defRPr sz="1125"/>
            </a:lvl7pPr>
            <a:lvl8pPr marL="1800203" indent="0">
              <a:buNone/>
              <a:defRPr sz="1125"/>
            </a:lvl8pPr>
            <a:lvl9pPr marL="2057375" indent="0">
              <a:buNone/>
              <a:defRPr sz="1125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6CF129-BAEC-8B62-4235-67B30EDD53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2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2" indent="0">
              <a:buNone/>
              <a:defRPr sz="788"/>
            </a:lvl2pPr>
            <a:lvl3pPr marL="514344" indent="0">
              <a:buNone/>
              <a:defRPr sz="675"/>
            </a:lvl3pPr>
            <a:lvl4pPr marL="771515" indent="0">
              <a:buNone/>
              <a:defRPr sz="563"/>
            </a:lvl4pPr>
            <a:lvl5pPr marL="1028687" indent="0">
              <a:buNone/>
              <a:defRPr sz="563"/>
            </a:lvl5pPr>
            <a:lvl6pPr marL="1285859" indent="0">
              <a:buNone/>
              <a:defRPr sz="563"/>
            </a:lvl6pPr>
            <a:lvl7pPr marL="1543031" indent="0">
              <a:buNone/>
              <a:defRPr sz="563"/>
            </a:lvl7pPr>
            <a:lvl8pPr marL="1800203" indent="0">
              <a:buNone/>
              <a:defRPr sz="563"/>
            </a:lvl8pPr>
            <a:lvl9pPr marL="2057375" indent="0">
              <a:buNone/>
              <a:defRPr sz="56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668B3D-BF7B-2269-1FBD-77B8D1CA3A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995EF-A245-4D4C-922C-7AA2C51CEF0B}" type="datetimeFigureOut">
              <a:rPr lang="en-US" smtClean="0"/>
              <a:t>4/17/23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423E92-6967-B2E1-5A18-BD122ED8C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4A82C2-44CA-6187-1C5F-C153ADD7F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50523-04CE-FE4C-9929-E8862FF1DA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198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7000">
              <a:schemeClr val="bg1"/>
            </a:gs>
            <a:gs pos="83000">
              <a:schemeClr val="bg1"/>
            </a:gs>
            <a:gs pos="91000">
              <a:schemeClr val="bg1"/>
            </a:gs>
            <a:gs pos="90000">
              <a:schemeClr val="bg1"/>
            </a:gs>
            <a:gs pos="97000">
              <a:srgbClr val="FF9300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AEFA0F-3039-268B-DF86-38364C7467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90" y="486837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032A45-115E-E1E9-E9BE-E6CA51D8D3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490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724688-7152-404E-4176-6A6F6810C0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1488" y="8475137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1995EF-A245-4D4C-922C-7AA2C51CEF0B}" type="datetimeFigureOut">
              <a:rPr lang="en-US" smtClean="0"/>
              <a:t>4/17/23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794BE8-A4FE-CBF8-F137-2ED854F869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71715" y="8475137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148DC7-102D-D7F8-35B4-862912BE46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43463" y="8475137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50523-04CE-FE4C-9929-E8862FF1DA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380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txStyles>
    <p:titleStyle>
      <a:lvl1pPr algn="l" defTabSz="514344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6" indent="-128586" algn="l" defTabSz="514344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58" indent="-128586" algn="l" defTabSz="514344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0" indent="-128586" algn="l" defTabSz="514344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01" indent="-128586" algn="l" defTabSz="514344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72" indent="-128586" algn="l" defTabSz="514344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45" indent="-128586" algn="l" defTabSz="514344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17" indent="-128586" algn="l" defTabSz="514344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789" indent="-128586" algn="l" defTabSz="514344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61" indent="-128586" algn="l" defTabSz="514344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44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2" algn="l" defTabSz="514344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44" algn="l" defTabSz="514344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15" algn="l" defTabSz="514344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687" algn="l" defTabSz="514344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59" algn="l" defTabSz="514344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31" algn="l" defTabSz="514344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03" algn="l" defTabSz="514344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375" algn="l" defTabSz="514344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A41A198-E863-5B93-F488-083BC5AEB3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6026" y="1086951"/>
            <a:ext cx="5785945" cy="1343025"/>
          </a:xfrm>
        </p:spPr>
        <p:txBody>
          <a:bodyPr>
            <a:noAutofit/>
          </a:bodyPr>
          <a:lstStyle/>
          <a:p>
            <a:r>
              <a:rPr lang="en-US" sz="3600" b="1" dirty="0"/>
              <a:t>Revitalizing the 200 Participant Church: Why Your Church Struggles &amp; What to Do About It! 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351712EF-84B9-15A6-3B2B-59725D3FD8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3591" y="7893894"/>
            <a:ext cx="6130816" cy="771682"/>
          </a:xfrm>
        </p:spPr>
        <p:txBody>
          <a:bodyPr>
            <a:normAutofit lnSpcReduction="10000"/>
          </a:bodyPr>
          <a:lstStyle/>
          <a:p>
            <a:r>
              <a:rPr lang="en-US" sz="1400" b="1" dirty="0"/>
              <a:t>By</a:t>
            </a:r>
          </a:p>
          <a:p>
            <a:r>
              <a:rPr lang="en-US" sz="1400" b="1" dirty="0"/>
              <a:t>Dr. Tom Cheyney</a:t>
            </a:r>
          </a:p>
          <a:p>
            <a:r>
              <a:rPr lang="en-US" sz="1400" b="1" dirty="0"/>
              <a:t>Founder &amp; Directional Leader</a:t>
            </a:r>
          </a:p>
          <a:p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6F0E66E-BAA7-2F96-C699-59EBE99A9A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6026" y="2429976"/>
            <a:ext cx="2400300" cy="311705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9EF5B6D-77CA-E733-1EC1-81E327A4D055}"/>
              </a:ext>
            </a:extLst>
          </p:cNvPr>
          <p:cNvSpPr txBox="1"/>
          <p:nvPr/>
        </p:nvSpPr>
        <p:spPr>
          <a:xfrm>
            <a:off x="504300" y="5801969"/>
            <a:ext cx="578594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These Five Sessions, Six Hours workshop is designed for the renewing church that is facing the hardest barrier to climb over. 98% of the churches in the Western Hemisphere are smaller than 200. This workshop is designed to help you reach your dreams for Church Revitalization and Renewal.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7965B94-CA3F-0084-F8B0-2075B57A95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82379" y="2572454"/>
            <a:ext cx="2400300" cy="283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7576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9B9059-DF71-3444-5B55-94AFD4391D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7" y="112083"/>
            <a:ext cx="5915025" cy="1767417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/>
              <a:t>Revitalizing the 200 Participant Church: Why Your Church Struggles &amp; What to Do About It!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371DD1-9E69-5489-7B52-2451A8A6CC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813" y="1753850"/>
            <a:ext cx="6295869" cy="716529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1700" b="1" dirty="0"/>
              <a:t>What this six hour workshop includes:</a:t>
            </a:r>
          </a:p>
          <a:p>
            <a:pPr marL="0" indent="0">
              <a:buNone/>
            </a:pPr>
            <a:endParaRPr lang="en-US" sz="1300" b="1" dirty="0"/>
          </a:p>
          <a:p>
            <a:r>
              <a:rPr lang="en-US" sz="1700" b="1" dirty="0"/>
              <a:t>The False Presumptions that Most Declining Churches Have Regarding Growth</a:t>
            </a:r>
          </a:p>
          <a:p>
            <a:r>
              <a:rPr lang="en-US" sz="1700" b="1" dirty="0"/>
              <a:t>Shocking Facts Relating to America At Worship</a:t>
            </a:r>
          </a:p>
          <a:p>
            <a:r>
              <a:rPr lang="en-US" sz="1700" b="1" dirty="0"/>
              <a:t>Why Most Churches Never Break 200</a:t>
            </a:r>
          </a:p>
          <a:p>
            <a:r>
              <a:rPr lang="en-US" sz="1700" b="1" dirty="0"/>
              <a:t>Reasons Churches End Up Staying Small</a:t>
            </a:r>
          </a:p>
          <a:p>
            <a:r>
              <a:rPr lang="en-US" sz="1700" b="1" dirty="0"/>
              <a:t>Critical Actions the Church Must Take</a:t>
            </a:r>
          </a:p>
          <a:p>
            <a:r>
              <a:rPr lang="en-US" sz="1700" b="1" dirty="0"/>
              <a:t>The Eleven Steps to Breaking the 200 Barrier </a:t>
            </a:r>
          </a:p>
          <a:p>
            <a:r>
              <a:rPr lang="en-US" sz="1700" b="1" dirty="0"/>
              <a:t>Things that Change When You Climb Over 200 in Church Renewal</a:t>
            </a:r>
          </a:p>
          <a:p>
            <a:r>
              <a:rPr lang="en-US" sz="1700" b="1" dirty="0"/>
              <a:t>Trends of Renewing Churches Reaching and Moving Past 200</a:t>
            </a:r>
          </a:p>
          <a:p>
            <a:r>
              <a:rPr lang="en-US" sz="1700" b="1" dirty="0"/>
              <a:t>How to Structure Your Church for IMPACT</a:t>
            </a:r>
          </a:p>
          <a:p>
            <a:r>
              <a:rPr lang="en-US" sz="1700" b="1" dirty="0"/>
              <a:t>Things that Matter in a 200 Participant Church</a:t>
            </a:r>
          </a:p>
          <a:p>
            <a:r>
              <a:rPr lang="en-US" sz="1700" b="1" dirty="0"/>
              <a:t>The Skillsets Necessary to Lead a Church Through the 200 Barrier</a:t>
            </a:r>
          </a:p>
          <a:p>
            <a:r>
              <a:rPr lang="en-US" sz="1700" b="1" dirty="0"/>
              <a:t>The Types of Leaders in Church Renewal (Why Some Grow &amp; Some Do Not</a:t>
            </a:r>
          </a:p>
          <a:p>
            <a:r>
              <a:rPr lang="en-US" sz="1700" b="1" dirty="0"/>
              <a:t>How to Open the Church to Reach Others</a:t>
            </a:r>
          </a:p>
          <a:p>
            <a:r>
              <a:rPr lang="en-US" sz="1700" b="1" dirty="0"/>
              <a:t>Why &amp; How to Break The 200 Barrier?</a:t>
            </a:r>
          </a:p>
          <a:p>
            <a:r>
              <a:rPr lang="en-US" sz="1700" b="1" dirty="0"/>
              <a:t>Revitalization Lessons Learned from Breaking the 200 Barrier</a:t>
            </a:r>
          </a:p>
          <a:p>
            <a:r>
              <a:rPr lang="en-US" sz="1700" b="1" dirty="0"/>
              <a:t>The Different Behaviors of Revitalized or Declining Churches</a:t>
            </a:r>
          </a:p>
          <a:p>
            <a:r>
              <a:rPr lang="en-US" sz="1700" b="1" dirty="0"/>
              <a:t>The Church Renewal Ministry Audit</a:t>
            </a:r>
          </a:p>
          <a:p>
            <a:r>
              <a:rPr lang="en-US" sz="1700" b="1" dirty="0"/>
              <a:t>Changes Senior Pastors Must Make</a:t>
            </a:r>
          </a:p>
          <a:p>
            <a:r>
              <a:rPr lang="en-US" sz="1700" b="1" dirty="0"/>
              <a:t>The Least Helpful Ministry Investments in Church Renewal</a:t>
            </a:r>
          </a:p>
          <a:p>
            <a:r>
              <a:rPr lang="en-US" sz="1700" b="1" dirty="0"/>
              <a:t>The Specific Ways for Churches to Break Through 200</a:t>
            </a:r>
          </a:p>
          <a:p>
            <a:r>
              <a:rPr lang="en-US" sz="1700" b="1" dirty="0"/>
              <a:t>The Growth Environments that Bring High Returns</a:t>
            </a:r>
          </a:p>
          <a:p>
            <a:r>
              <a:rPr lang="en-US" altLang="en-US" sz="1700" b="1" dirty="0"/>
              <a:t>Church Revitalization Lessons to Never Forget If You Desire to Grow</a:t>
            </a:r>
            <a:endParaRPr lang="en-US" sz="1700" b="1" dirty="0"/>
          </a:p>
        </p:txBody>
      </p:sp>
    </p:spTree>
    <p:extLst>
      <p:ext uri="{BB962C8B-B14F-4D97-AF65-F5344CB8AC3E}">
        <p14:creationId xmlns:p14="http://schemas.microsoft.com/office/powerpoint/2010/main" val="359260461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56</TotalTime>
  <Words>285</Words>
  <Application>Microsoft Macintosh PowerPoint</Application>
  <PresentationFormat>Letter Paper (8.5x11 in)</PresentationFormat>
  <Paragraphs>30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1_Office Theme</vt:lpstr>
      <vt:lpstr>Revitalizing the 200 Participant Church: Why Your Church Struggles &amp; What to Do About It! </vt:lpstr>
      <vt:lpstr>Revitalizing the 200 Participant Church: Why Your Church Struggles &amp; What to Do About It!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Revitalizing the 200 Participant Church: Why Your Church Struggles &amp; What to Do About It! </dc:title>
  <dc:creator>Tom Cheyney Cheyney</dc:creator>
  <cp:lastModifiedBy>Tom Cheyney Cheyney</cp:lastModifiedBy>
  <cp:revision>7</cp:revision>
  <dcterms:created xsi:type="dcterms:W3CDTF">2023-04-13T17:09:26Z</dcterms:created>
  <dcterms:modified xsi:type="dcterms:W3CDTF">2023-04-17T15:20:47Z</dcterms:modified>
</cp:coreProperties>
</file>