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256" r:id="rId2"/>
    <p:sldId id="640" r:id="rId3"/>
    <p:sldId id="641" r:id="rId4"/>
    <p:sldId id="496" r:id="rId5"/>
    <p:sldId id="497" r:id="rId6"/>
    <p:sldId id="500" r:id="rId7"/>
    <p:sldId id="501" r:id="rId8"/>
    <p:sldId id="498" r:id="rId9"/>
    <p:sldId id="502" r:id="rId10"/>
    <p:sldId id="257" r:id="rId11"/>
    <p:sldId id="508" r:id="rId12"/>
    <p:sldId id="507" r:id="rId13"/>
    <p:sldId id="258" r:id="rId14"/>
    <p:sldId id="504" r:id="rId15"/>
    <p:sldId id="519" r:id="rId16"/>
    <p:sldId id="505" r:id="rId17"/>
    <p:sldId id="450" r:id="rId18"/>
    <p:sldId id="451" r:id="rId19"/>
    <p:sldId id="452" r:id="rId20"/>
    <p:sldId id="453" r:id="rId21"/>
    <p:sldId id="506" r:id="rId22"/>
    <p:sldId id="260" r:id="rId23"/>
    <p:sldId id="261" r:id="rId24"/>
    <p:sldId id="262" r:id="rId25"/>
    <p:sldId id="263" r:id="rId26"/>
    <p:sldId id="264" r:id="rId27"/>
    <p:sldId id="457" r:id="rId28"/>
    <p:sldId id="454" r:id="rId29"/>
    <p:sldId id="455" r:id="rId30"/>
    <p:sldId id="456" r:id="rId31"/>
    <p:sldId id="266" r:id="rId32"/>
    <p:sldId id="267" r:id="rId33"/>
    <p:sldId id="268" r:id="rId34"/>
    <p:sldId id="269" r:id="rId35"/>
    <p:sldId id="446" r:id="rId36"/>
    <p:sldId id="459" r:id="rId37"/>
    <p:sldId id="270" r:id="rId38"/>
    <p:sldId id="283" r:id="rId39"/>
    <p:sldId id="286" r:id="rId40"/>
    <p:sldId id="284" r:id="rId41"/>
    <p:sldId id="287" r:id="rId42"/>
    <p:sldId id="285" r:id="rId43"/>
    <p:sldId id="271" r:id="rId44"/>
    <p:sldId id="447" r:id="rId45"/>
    <p:sldId id="513" r:id="rId46"/>
    <p:sldId id="272" r:id="rId47"/>
    <p:sldId id="273" r:id="rId48"/>
    <p:sldId id="274" r:id="rId49"/>
    <p:sldId id="275" r:id="rId50"/>
    <p:sldId id="290" r:id="rId51"/>
    <p:sldId id="291" r:id="rId52"/>
    <p:sldId id="292" r:id="rId53"/>
    <p:sldId id="293" r:id="rId54"/>
    <p:sldId id="458" r:id="rId55"/>
    <p:sldId id="294" r:id="rId56"/>
    <p:sldId id="315" r:id="rId57"/>
    <p:sldId id="462" r:id="rId58"/>
    <p:sldId id="463" r:id="rId59"/>
    <p:sldId id="464" r:id="rId60"/>
    <p:sldId id="516"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942093"/>
    <a:srgbClr val="9437F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2"/>
    <p:restoredTop sz="93300"/>
  </p:normalViewPr>
  <p:slideViewPr>
    <p:cSldViewPr snapToGrid="0">
      <p:cViewPr varScale="1">
        <p:scale>
          <a:sx n="112" d="100"/>
          <a:sy n="112" d="100"/>
        </p:scale>
        <p:origin x="200" y="26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6EDFD-BCF9-B64F-BD91-5E14BEED9FF2}" type="datetimeFigureOut">
              <a:rPr lang="en-US" smtClean="0"/>
              <a:t>4/17/23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334C7-F4F0-FD47-8C99-938910040A29}" type="slidenum">
              <a:rPr lang="en-US" smtClean="0"/>
              <a:t>‹#›</a:t>
            </a:fld>
            <a:endParaRPr lang="en-US"/>
          </a:p>
        </p:txBody>
      </p:sp>
    </p:spTree>
    <p:extLst>
      <p:ext uri="{BB962C8B-B14F-4D97-AF65-F5344CB8AC3E}">
        <p14:creationId xmlns:p14="http://schemas.microsoft.com/office/powerpoint/2010/main" val="1983579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D3082D-095F-4D02-AE0B-40C1AF41E891}"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994FAD-206B-4DD0-8692-246B805639B3}" type="slidenum">
              <a:rPr lang="en-US"/>
              <a:pPr/>
              <a:t>51</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88EBA4-A428-4CC8-9126-9DF8A55587FF}" type="slidenum">
              <a:rPr lang="en-US"/>
              <a:pPr/>
              <a:t>52</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09A8A-3120-4D01-8A5E-C073EE9D79D5}" type="slidenum">
              <a:rPr lang="en-US"/>
              <a:pPr/>
              <a:t>53</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B22DF-F622-524D-B42A-7539AA675851}" type="slidenum">
              <a:rPr lang="en-US"/>
              <a:pPr/>
              <a:t>54</a:t>
            </a:fld>
            <a:endParaRPr lang="en-US"/>
          </a:p>
        </p:txBody>
      </p:sp>
      <p:sp>
        <p:nvSpPr>
          <p:cNvPr id="532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9E5-28F4-0E40-8553-56DF5688A902}" type="slidenum">
              <a:rPr lang="en-US"/>
              <a:pPr/>
              <a:t>56</a:t>
            </a:fld>
            <a:endParaRPr lang="en-US"/>
          </a:p>
        </p:txBody>
      </p:sp>
      <p:sp>
        <p:nvSpPr>
          <p:cNvPr id="993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16812-8CE3-B547-AB56-D63D884FA5A3}" type="slidenum">
              <a:rPr lang="en-US"/>
              <a:pPr/>
              <a:t>57</a:t>
            </a:fld>
            <a:endParaRPr lang="en-US"/>
          </a:p>
        </p:txBody>
      </p:sp>
      <p:sp>
        <p:nvSpPr>
          <p:cNvPr id="1024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BCC54D-0226-A142-A146-A57474AE70FF}" type="slidenum">
              <a:rPr lang="en-US"/>
              <a:pPr/>
              <a:t>58</a:t>
            </a:fld>
            <a:endParaRPr lang="en-US"/>
          </a:p>
        </p:txBody>
      </p:sp>
      <p:sp>
        <p:nvSpPr>
          <p:cNvPr id="1054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45F82B-C79C-8947-A686-21D6059F8146}" type="slidenum">
              <a:rPr lang="en-US"/>
              <a:pPr/>
              <a:t>59</a:t>
            </a:fld>
            <a:endParaRPr lang="en-US"/>
          </a:p>
        </p:txBody>
      </p:sp>
      <p:sp>
        <p:nvSpPr>
          <p:cNvPr id="1085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D3082D-095F-4D02-AE0B-40C1AF41E891}"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D3082D-095F-4D02-AE0B-40C1AF41E891}"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D3082D-095F-4D02-AE0B-40C1AF41E891}"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10B9A4-F6C5-420F-9820-CF65402B7150}" type="slidenum">
              <a:rPr lang="en-US"/>
              <a:pPr/>
              <a:t>8</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D19ACB-76C5-4E53-B862-8E28C0C5E8A1}" type="slidenum">
              <a:rPr lang="en-US"/>
              <a:pPr/>
              <a:t>9</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778F2-5EF8-415B-AADC-BB24EBE23CB0}"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778F2-5EF8-415B-AADC-BB24EBE23CB0}"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FE558D-3FA8-42CA-A26B-7D5724C4A0F9}" type="slidenum">
              <a:rPr lang="en-US"/>
              <a:pPr/>
              <a:t>50</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64A22-50D1-197D-7679-23A20361A4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0D10F3-7E3C-5789-D097-C04A1ED37F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E399DB-A618-1177-1FAE-6BA7861582AF}"/>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5" name="Footer Placeholder 4">
            <a:extLst>
              <a:ext uri="{FF2B5EF4-FFF2-40B4-BE49-F238E27FC236}">
                <a16:creationId xmlns:a16="http://schemas.microsoft.com/office/drawing/2014/main" id="{6D28ADAD-F0E9-B5E0-4C4C-94011EA6B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BE591A-B44F-3C81-9D53-7171CBD2BDA6}"/>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401221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D517-0D16-3743-8E5B-21F2AA8D26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53BEB8-C0D5-A0AF-4C42-4204DA78D4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879095-A7CF-190C-7D4E-C0AAE5DDB2C6}"/>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5" name="Footer Placeholder 4">
            <a:extLst>
              <a:ext uri="{FF2B5EF4-FFF2-40B4-BE49-F238E27FC236}">
                <a16:creationId xmlns:a16="http://schemas.microsoft.com/office/drawing/2014/main" id="{FB731A08-159E-80BD-19F8-26026B368C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3103C-D9AF-9484-C142-71554ABB191F}"/>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65751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5D1E6A-FE60-0992-4658-E5D0283C76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330652-EB36-A0FA-637C-7BAC142F74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D6C4A3-0CC7-6941-A417-25D5E0E3645C}"/>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5" name="Footer Placeholder 4">
            <a:extLst>
              <a:ext uri="{FF2B5EF4-FFF2-40B4-BE49-F238E27FC236}">
                <a16:creationId xmlns:a16="http://schemas.microsoft.com/office/drawing/2014/main" id="{16FF19B1-9F4C-2465-7372-0CED80834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7C41D-33B6-C0BC-6C9F-A03ED9C8EF67}"/>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3138018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65139"/>
            <a:ext cx="10363200" cy="1431925"/>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50384" y="6313488"/>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201584" y="6313488"/>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73584" y="6313488"/>
            <a:ext cx="2540000" cy="457200"/>
          </a:xfrm>
        </p:spPr>
        <p:txBody>
          <a:bodyPr/>
          <a:lstStyle>
            <a:lvl1pPr>
              <a:defRPr/>
            </a:lvl1pPr>
          </a:lstStyle>
          <a:p>
            <a:fld id="{B830A291-45B4-48DC-AC94-5142DE7DD12F}" type="slidenum">
              <a:rPr lang="en-US"/>
              <a:pPr/>
              <a:t>‹#›</a:t>
            </a:fld>
            <a:endParaRPr lang="en-US"/>
          </a:p>
        </p:txBody>
      </p:sp>
    </p:spTree>
    <p:extLst>
      <p:ext uri="{BB962C8B-B14F-4D97-AF65-F5344CB8AC3E}">
        <p14:creationId xmlns:p14="http://schemas.microsoft.com/office/powerpoint/2010/main" val="1584490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465139"/>
            <a:ext cx="10363200" cy="1431925"/>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50384" y="6313488"/>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201584" y="6313488"/>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73584" y="6313488"/>
            <a:ext cx="2540000" cy="457200"/>
          </a:xfrm>
        </p:spPr>
        <p:txBody>
          <a:bodyPr/>
          <a:lstStyle>
            <a:lvl1pPr>
              <a:defRPr/>
            </a:lvl1pPr>
          </a:lstStyle>
          <a:p>
            <a:fld id="{B9571BED-F815-45BE-9D5C-B95430B220A1}" type="slidenum">
              <a:rPr lang="en-US"/>
              <a:pPr/>
              <a:t>‹#›</a:t>
            </a:fld>
            <a:endParaRPr lang="en-US"/>
          </a:p>
        </p:txBody>
      </p:sp>
    </p:spTree>
    <p:extLst>
      <p:ext uri="{BB962C8B-B14F-4D97-AF65-F5344CB8AC3E}">
        <p14:creationId xmlns:p14="http://schemas.microsoft.com/office/powerpoint/2010/main" val="290783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067FF-BA00-DB58-92CF-28C44DA78E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E2961D-75A7-0A84-D4A7-498A049A0D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A4983-25E8-E59B-3F8F-590B0F80EA0C}"/>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5" name="Footer Placeholder 4">
            <a:extLst>
              <a:ext uri="{FF2B5EF4-FFF2-40B4-BE49-F238E27FC236}">
                <a16:creationId xmlns:a16="http://schemas.microsoft.com/office/drawing/2014/main" id="{46D360AD-69DF-C41A-422C-93F666132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068EE3-41C4-A590-D0F5-A559514233B5}"/>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335868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EAE42-CBB4-DDF3-4D1D-C2547FE3D8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122B46-32AE-7471-1939-3D4DF7F935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069410-F12C-B39E-B6D1-85C8281981CF}"/>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5" name="Footer Placeholder 4">
            <a:extLst>
              <a:ext uri="{FF2B5EF4-FFF2-40B4-BE49-F238E27FC236}">
                <a16:creationId xmlns:a16="http://schemas.microsoft.com/office/drawing/2014/main" id="{6223E32E-739A-069A-1D68-DA1DCCA79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3D10D-505A-7477-01C4-1430B9679289}"/>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110055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254C6-42E9-4CA9-7F53-8FE8C447BF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2BE30-F556-4FFD-3485-3CFD3EE8EC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8C28E6-07AE-7733-D5BA-BE86558804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E264F7-28A4-E497-8242-F2C0B96F4466}"/>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6" name="Footer Placeholder 5">
            <a:extLst>
              <a:ext uri="{FF2B5EF4-FFF2-40B4-BE49-F238E27FC236}">
                <a16:creationId xmlns:a16="http://schemas.microsoft.com/office/drawing/2014/main" id="{0C7525AA-9F62-CC08-1C84-A0C5EF167E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0939E4-D8C4-ABA6-8070-3063A6464A3B}"/>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2576467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29D5-E3BB-3864-32CF-E12406DB49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F355B1-00F8-618F-0036-FA37DE7382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46EB3C-054F-2E76-226F-8AA5524C01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196B11-FEC1-B677-D808-008F77A96C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9A6787-4D79-05EB-73B6-69D6772493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154FFA-E00B-9AE3-0381-77988FC1F658}"/>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8" name="Footer Placeholder 7">
            <a:extLst>
              <a:ext uri="{FF2B5EF4-FFF2-40B4-BE49-F238E27FC236}">
                <a16:creationId xmlns:a16="http://schemas.microsoft.com/office/drawing/2014/main" id="{AE3D7DED-D234-F63F-70B6-5F973F0F0E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0CE064-D645-1ED0-75F8-1E39A36F44C9}"/>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2093679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ECCA2-6F13-CC1E-94E7-ADE5CAD53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F60186-E5A5-CB8D-471C-3B205B11610C}"/>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4" name="Footer Placeholder 3">
            <a:extLst>
              <a:ext uri="{FF2B5EF4-FFF2-40B4-BE49-F238E27FC236}">
                <a16:creationId xmlns:a16="http://schemas.microsoft.com/office/drawing/2014/main" id="{24A68317-997B-E938-BBDE-3D1CCEF342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36FC9F-2D1F-4A5B-3DC4-ED5035F544B6}"/>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328067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EEDD05-F3FB-3D0A-019B-69092B321786}"/>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3" name="Footer Placeholder 2">
            <a:extLst>
              <a:ext uri="{FF2B5EF4-FFF2-40B4-BE49-F238E27FC236}">
                <a16:creationId xmlns:a16="http://schemas.microsoft.com/office/drawing/2014/main" id="{88F2641D-FD9B-39D9-1759-7A6AA2CAF1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56A76A-4D42-8C94-E705-7701803F5549}"/>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5092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BCF75-9069-D165-CFF7-0F244CC6E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1D2067-58BC-1317-F712-03D168B514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271002-E4FE-A306-BFBC-66408D87D6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AA6D28-C60C-3A82-9037-AA980E0C7AC3}"/>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6" name="Footer Placeholder 5">
            <a:extLst>
              <a:ext uri="{FF2B5EF4-FFF2-40B4-BE49-F238E27FC236}">
                <a16:creationId xmlns:a16="http://schemas.microsoft.com/office/drawing/2014/main" id="{BFA12918-F934-2E0C-3FEE-A002B26F2E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7783D8-D1F8-8D9F-9FB9-AF51BBD1AC9B}"/>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125921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2CFE5-228E-AA7A-6012-B18C8E2E0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8D5542-08F7-EF89-A5B4-116F96C672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6CF129-BAEC-8B62-4235-67B30EDD53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68B3D-BF7B-2269-1FBD-77B8D1CA3A92}"/>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6" name="Footer Placeholder 5">
            <a:extLst>
              <a:ext uri="{FF2B5EF4-FFF2-40B4-BE49-F238E27FC236}">
                <a16:creationId xmlns:a16="http://schemas.microsoft.com/office/drawing/2014/main" id="{63423E92-6967-B2E1-5A18-BD122ED8C4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4A82C2-44CA-6187-1C5F-C153ADD7F8D8}"/>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3637197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3000">
              <a:srgbClr val="7030A0"/>
            </a:gs>
            <a:gs pos="91000">
              <a:srgbClr val="942093"/>
            </a:gs>
            <a:gs pos="86000">
              <a:srgbClr val="9437FF"/>
            </a:gs>
            <a:gs pos="94000">
              <a:srgbClr val="FF93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AEFA0F-3039-268B-DF86-38364C7467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032A45-115E-E1E9-E9BE-E6CA51D8D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24688-7152-404E-4176-6A6F6810C0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995EF-A245-4D4C-922C-7AA2C51CEF0B}" type="datetimeFigureOut">
              <a:rPr lang="en-US" smtClean="0"/>
              <a:t>4/17/23</a:t>
            </a:fld>
            <a:endParaRPr lang="en-US"/>
          </a:p>
        </p:txBody>
      </p:sp>
      <p:sp>
        <p:nvSpPr>
          <p:cNvPr id="5" name="Footer Placeholder 4">
            <a:extLst>
              <a:ext uri="{FF2B5EF4-FFF2-40B4-BE49-F238E27FC236}">
                <a16:creationId xmlns:a16="http://schemas.microsoft.com/office/drawing/2014/main" id="{77794BE8-A4FE-CBF8-F137-2ED854F869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148DC7-102D-D7F8-35B4-862912BE46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50523-04CE-FE4C-9929-E8862FF1DA01}" type="slidenum">
              <a:rPr lang="en-US" smtClean="0"/>
              <a:t>‹#›</a:t>
            </a:fld>
            <a:endParaRPr lang="en-US"/>
          </a:p>
        </p:txBody>
      </p:sp>
    </p:spTree>
    <p:extLst>
      <p:ext uri="{BB962C8B-B14F-4D97-AF65-F5344CB8AC3E}">
        <p14:creationId xmlns:p14="http://schemas.microsoft.com/office/powerpoint/2010/main" val="1691260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84C56-F84E-DEC9-6B3D-559CB99D4E3F}"/>
              </a:ext>
            </a:extLst>
          </p:cNvPr>
          <p:cNvSpPr>
            <a:spLocks noGrp="1"/>
          </p:cNvSpPr>
          <p:nvPr>
            <p:ph type="ctrTitle"/>
          </p:nvPr>
        </p:nvSpPr>
        <p:spPr>
          <a:xfrm>
            <a:off x="937846" y="465871"/>
            <a:ext cx="10269416" cy="2089760"/>
          </a:xfrm>
        </p:spPr>
        <p:txBody>
          <a:bodyPr>
            <a:normAutofit fontScale="90000"/>
          </a:bodyPr>
          <a:lstStyle/>
          <a:p>
            <a:r>
              <a:rPr lang="en-US" sz="6000" b="1" i="1" dirty="0">
                <a:solidFill>
                  <a:srgbClr val="FFFF00"/>
                </a:solidFill>
              </a:rPr>
              <a:t>Why Your Church Struggles to Break  Two Hundred</a:t>
            </a:r>
            <a:br>
              <a:rPr lang="en-US" sz="6000" b="1" i="1" dirty="0">
                <a:solidFill>
                  <a:srgbClr val="FFFF00"/>
                </a:solidFill>
              </a:rPr>
            </a:br>
            <a:r>
              <a:rPr lang="en-US" sz="6000" b="1" i="1" dirty="0">
                <a:solidFill>
                  <a:srgbClr val="FFFF00"/>
                </a:solidFill>
              </a:rPr>
              <a:t>(Part 1 </a:t>
            </a:r>
            <a:r>
              <a:rPr lang="en-US" sz="6000" b="1" i="1">
                <a:solidFill>
                  <a:srgbClr val="FFFF00"/>
                </a:solidFill>
              </a:rPr>
              <a:t>of 6 </a:t>
            </a:r>
            <a:r>
              <a:rPr lang="en-US" sz="6000" b="1" i="1" dirty="0">
                <a:solidFill>
                  <a:srgbClr val="FFFF00"/>
                </a:solidFill>
              </a:rPr>
              <a:t>hour seminar)</a:t>
            </a:r>
            <a:endParaRPr lang="en-US" b="1" dirty="0">
              <a:solidFill>
                <a:srgbClr val="FFFF00"/>
              </a:solidFill>
            </a:endParaRPr>
          </a:p>
        </p:txBody>
      </p:sp>
      <p:sp>
        <p:nvSpPr>
          <p:cNvPr id="3" name="Subtitle 2">
            <a:extLst>
              <a:ext uri="{FF2B5EF4-FFF2-40B4-BE49-F238E27FC236}">
                <a16:creationId xmlns:a16="http://schemas.microsoft.com/office/drawing/2014/main" id="{0131449E-289C-E7E6-3742-59208187B7DC}"/>
              </a:ext>
            </a:extLst>
          </p:cNvPr>
          <p:cNvSpPr>
            <a:spLocks noGrp="1"/>
          </p:cNvSpPr>
          <p:nvPr>
            <p:ph type="subTitle" idx="1"/>
          </p:nvPr>
        </p:nvSpPr>
        <p:spPr>
          <a:xfrm>
            <a:off x="1524000" y="4907756"/>
            <a:ext cx="9144000" cy="1655762"/>
          </a:xfrm>
        </p:spPr>
        <p:txBody>
          <a:bodyPr/>
          <a:lstStyle/>
          <a:p>
            <a:r>
              <a:rPr lang="en-US" sz="2400" b="1" dirty="0">
                <a:solidFill>
                  <a:srgbClr val="FFFF00"/>
                </a:solidFill>
              </a:rPr>
              <a:t>By</a:t>
            </a:r>
          </a:p>
          <a:p>
            <a:r>
              <a:rPr lang="en-US" sz="2400" b="1" dirty="0">
                <a:solidFill>
                  <a:srgbClr val="FFFF00"/>
                </a:solidFill>
              </a:rPr>
              <a:t>Dr. Tom Cheyney</a:t>
            </a:r>
          </a:p>
          <a:p>
            <a:r>
              <a:rPr lang="en-US" sz="2400" b="1" dirty="0">
                <a:solidFill>
                  <a:srgbClr val="FFFF00"/>
                </a:solidFill>
              </a:rPr>
              <a:t>Founder &amp; Directional Leader</a:t>
            </a:r>
          </a:p>
          <a:p>
            <a:endParaRPr lang="en-US" dirty="0"/>
          </a:p>
        </p:txBody>
      </p:sp>
      <p:pic>
        <p:nvPicPr>
          <p:cNvPr id="4" name="Picture 3">
            <a:extLst>
              <a:ext uri="{FF2B5EF4-FFF2-40B4-BE49-F238E27FC236}">
                <a16:creationId xmlns:a16="http://schemas.microsoft.com/office/drawing/2014/main" id="{1F9A482A-C1C2-2928-712F-35FBF704DDD1}"/>
              </a:ext>
            </a:extLst>
          </p:cNvPr>
          <p:cNvPicPr>
            <a:picLocks noChangeAspect="1"/>
          </p:cNvPicPr>
          <p:nvPr/>
        </p:nvPicPr>
        <p:blipFill>
          <a:blip r:embed="rId2"/>
          <a:stretch>
            <a:fillRect/>
          </a:stretch>
        </p:blipFill>
        <p:spPr>
          <a:xfrm>
            <a:off x="5240215" y="2718765"/>
            <a:ext cx="1664677" cy="2025857"/>
          </a:xfrm>
          <a:prstGeom prst="rect">
            <a:avLst/>
          </a:prstGeom>
        </p:spPr>
      </p:pic>
    </p:spTree>
    <p:extLst>
      <p:ext uri="{BB962C8B-B14F-4D97-AF65-F5344CB8AC3E}">
        <p14:creationId xmlns:p14="http://schemas.microsoft.com/office/powerpoint/2010/main" val="1062912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A73E-E07C-3DF9-5C80-0E0574856583}"/>
              </a:ext>
            </a:extLst>
          </p:cNvPr>
          <p:cNvSpPr>
            <a:spLocks noGrp="1"/>
          </p:cNvSpPr>
          <p:nvPr>
            <p:ph type="title"/>
          </p:nvPr>
        </p:nvSpPr>
        <p:spPr/>
        <p:txBody>
          <a:bodyPr>
            <a:normAutofit fontScale="90000"/>
          </a:bodyPr>
          <a:lstStyle/>
          <a:p>
            <a:pPr algn="ctr"/>
            <a:r>
              <a:rPr lang="en-US" sz="4400" b="1" i="1" dirty="0">
                <a:solidFill>
                  <a:srgbClr val="FFFF00"/>
                </a:solidFill>
                <a:latin typeface="Corbel"/>
                <a:ea typeface="+mj-ea"/>
                <a:cs typeface="+mj-cs"/>
              </a:rPr>
              <a:t>Why Your Church Struggles to Break  Two Hundred</a:t>
            </a:r>
            <a:br>
              <a:rPr lang="en-US" dirty="0"/>
            </a:br>
            <a:endParaRPr lang="en-US" dirty="0"/>
          </a:p>
        </p:txBody>
      </p:sp>
      <p:sp>
        <p:nvSpPr>
          <p:cNvPr id="3" name="Content Placeholder 2">
            <a:extLst>
              <a:ext uri="{FF2B5EF4-FFF2-40B4-BE49-F238E27FC236}">
                <a16:creationId xmlns:a16="http://schemas.microsoft.com/office/drawing/2014/main" id="{657B230C-3D29-6CBA-D5EE-73158A816EC6}"/>
              </a:ext>
            </a:extLst>
          </p:cNvPr>
          <p:cNvSpPr>
            <a:spLocks noGrp="1"/>
          </p:cNvSpPr>
          <p:nvPr>
            <p:ph idx="1"/>
          </p:nvPr>
        </p:nvSpPr>
        <p:spPr>
          <a:xfrm>
            <a:off x="1113693" y="1690688"/>
            <a:ext cx="10515600" cy="4351338"/>
          </a:xfrm>
        </p:spPr>
        <p:txBody>
          <a:bodyPr>
            <a:normAutofit lnSpcReduction="10000"/>
          </a:bodyPr>
          <a:lstStyle/>
          <a:p>
            <a:pPr marL="0" indent="0">
              <a:buNone/>
            </a:pPr>
            <a:r>
              <a:rPr lang="en-US" b="1" dirty="0">
                <a:solidFill>
                  <a:srgbClr val="FFFF00"/>
                </a:solidFill>
              </a:rPr>
              <a:t>While social media, and even traditional media, are still preoccupied with mega-churches and multisite churches, the reality is that most churches in North America are quite small.  The Barna Group pegs the average Protestant church size in America at 89 adults. Sixty percent of protestant churches have less than 100 adults in attendance. Only 2 percent have over 1,000 adults attending.</a:t>
            </a:r>
          </a:p>
          <a:p>
            <a:pPr marL="0" indent="0">
              <a:buNone/>
            </a:pPr>
            <a:r>
              <a:rPr lang="en-US" b="1" dirty="0">
                <a:solidFill>
                  <a:srgbClr val="FFFF00"/>
                </a:solidFill>
              </a:rPr>
              <a:t>It is astounding to realize that 90 percent of all churches today are not growing, and that churches with 101-200 total members 50 percent of them have plateaued. </a:t>
            </a:r>
          </a:p>
          <a:p>
            <a:pPr marL="0" indent="0">
              <a:buNone/>
            </a:pPr>
            <a:r>
              <a:rPr lang="en-US" b="1" dirty="0">
                <a:solidFill>
                  <a:srgbClr val="FFFF00"/>
                </a:solidFill>
              </a:rPr>
              <a:t>Another 19 percent have declined, leaving only 31 percent of these churches that are growing.</a:t>
            </a:r>
          </a:p>
          <a:p>
            <a:pPr marL="0" indent="0">
              <a:buNone/>
            </a:pPr>
            <a:endParaRPr lang="en-US" dirty="0"/>
          </a:p>
        </p:txBody>
      </p:sp>
      <p:sp>
        <p:nvSpPr>
          <p:cNvPr id="4" name="TextBox 3">
            <a:extLst>
              <a:ext uri="{FF2B5EF4-FFF2-40B4-BE49-F238E27FC236}">
                <a16:creationId xmlns:a16="http://schemas.microsoft.com/office/drawing/2014/main" id="{B373F826-3956-2FEB-CCE1-8AE0CE776C54}"/>
              </a:ext>
            </a:extLst>
          </p:cNvPr>
          <p:cNvSpPr txBox="1"/>
          <p:nvPr/>
        </p:nvSpPr>
        <p:spPr>
          <a:xfrm>
            <a:off x="2063262" y="403273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37249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6C4F5E-CE6B-4A76-704A-D1D0E4A08655}"/>
              </a:ext>
            </a:extLst>
          </p:cNvPr>
          <p:cNvSpPr>
            <a:spLocks noGrp="1"/>
          </p:cNvSpPr>
          <p:nvPr>
            <p:ph idx="1"/>
          </p:nvPr>
        </p:nvSpPr>
        <p:spPr>
          <a:xfrm>
            <a:off x="838200" y="609600"/>
            <a:ext cx="10515600" cy="5567363"/>
          </a:xfrm>
        </p:spPr>
        <p:txBody>
          <a:bodyPr/>
          <a:lstStyle/>
          <a:p>
            <a:pPr marL="0" indent="0" algn="ctr">
              <a:spcBef>
                <a:spcPct val="50000"/>
              </a:spcBef>
              <a:buNone/>
            </a:pPr>
            <a:r>
              <a:rPr lang="en-US" sz="3600" b="1" dirty="0">
                <a:solidFill>
                  <a:srgbClr val="FFFF00"/>
                </a:solidFill>
                <a:latin typeface="Tahoma" charset="0"/>
              </a:rPr>
              <a:t>In the United States the Nine Mainline Protestant Denominations Report:</a:t>
            </a:r>
          </a:p>
          <a:p>
            <a:pPr marL="0" indent="0" algn="ctr">
              <a:spcBef>
                <a:spcPct val="50000"/>
              </a:spcBef>
              <a:buNone/>
            </a:pPr>
            <a:r>
              <a:rPr lang="en-US" sz="3600" b="1" dirty="0">
                <a:solidFill>
                  <a:srgbClr val="FFFF00"/>
                </a:solidFill>
                <a:latin typeface="Tahoma" charset="0"/>
              </a:rPr>
              <a:t>that 85 Percent have an attendance on Sunday Morning of 200 or less!</a:t>
            </a:r>
          </a:p>
          <a:p>
            <a:pPr marL="0" indent="0">
              <a:buNone/>
            </a:pPr>
            <a:endParaRPr lang="en-US" dirty="0"/>
          </a:p>
        </p:txBody>
      </p:sp>
    </p:spTree>
    <p:extLst>
      <p:ext uri="{BB962C8B-B14F-4D97-AF65-F5344CB8AC3E}">
        <p14:creationId xmlns:p14="http://schemas.microsoft.com/office/powerpoint/2010/main" val="1768696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7B230C-3D29-6CBA-D5EE-73158A816EC6}"/>
              </a:ext>
            </a:extLst>
          </p:cNvPr>
          <p:cNvSpPr>
            <a:spLocks noGrp="1"/>
          </p:cNvSpPr>
          <p:nvPr>
            <p:ph idx="1"/>
          </p:nvPr>
        </p:nvSpPr>
        <p:spPr>
          <a:xfrm>
            <a:off x="838200" y="454025"/>
            <a:ext cx="10515600" cy="4351338"/>
          </a:xfrm>
        </p:spPr>
        <p:txBody>
          <a:bodyPr/>
          <a:lstStyle/>
          <a:p>
            <a:pPr marL="0" indent="0">
              <a:buNone/>
            </a:pPr>
            <a:r>
              <a:rPr lang="en-US" sz="3600" b="1" dirty="0">
                <a:solidFill>
                  <a:srgbClr val="FFFF00"/>
                </a:solidFill>
              </a:rPr>
              <a:t>Small-church members unconsciously feel that they cannot absorb new members without changing the fabric of the group.  Most member</a:t>
            </a:r>
            <a:r>
              <a:rPr lang="ja-JP" altLang="en-US" sz="3600" b="1">
                <a:solidFill>
                  <a:srgbClr val="FFFF00"/>
                </a:solidFill>
                <a:latin typeface="Arial"/>
              </a:rPr>
              <a:t>’</a:t>
            </a:r>
            <a:r>
              <a:rPr lang="en-US" sz="3600" b="1" dirty="0">
                <a:solidFill>
                  <a:srgbClr val="FFFF00"/>
                </a:solidFill>
              </a:rPr>
              <a:t>s cannot make a radical change in the size of the church without loosing their motivation for belonging!  </a:t>
            </a:r>
            <a:r>
              <a:rPr lang="en-US" sz="3200" b="1" dirty="0">
                <a:solidFill>
                  <a:srgbClr val="FFFF00"/>
                </a:solidFill>
              </a:rPr>
              <a:t>			</a:t>
            </a:r>
          </a:p>
          <a:p>
            <a:pPr marL="0" indent="0">
              <a:buNone/>
            </a:pPr>
            <a:r>
              <a:rPr lang="en-US" sz="3200" b="1" dirty="0">
                <a:solidFill>
                  <a:srgbClr val="FFFF00"/>
                </a:solidFill>
              </a:rPr>
              <a:t>- Carl Dudley </a:t>
            </a:r>
          </a:p>
          <a:p>
            <a:endParaRPr lang="en-US" dirty="0"/>
          </a:p>
        </p:txBody>
      </p:sp>
      <p:pic>
        <p:nvPicPr>
          <p:cNvPr id="4" name="Picture 3">
            <a:extLst>
              <a:ext uri="{FF2B5EF4-FFF2-40B4-BE49-F238E27FC236}">
                <a16:creationId xmlns:a16="http://schemas.microsoft.com/office/drawing/2014/main" id="{0D9BB958-45B0-15DB-329C-51196E1778F1}"/>
              </a:ext>
            </a:extLst>
          </p:cNvPr>
          <p:cNvPicPr>
            <a:picLocks noChangeAspect="1"/>
          </p:cNvPicPr>
          <p:nvPr/>
        </p:nvPicPr>
        <p:blipFill>
          <a:blip r:embed="rId2"/>
          <a:stretch>
            <a:fillRect/>
          </a:stretch>
        </p:blipFill>
        <p:spPr>
          <a:xfrm>
            <a:off x="7295268" y="3521531"/>
            <a:ext cx="3848211" cy="2882444"/>
          </a:xfrm>
          <a:prstGeom prst="rect">
            <a:avLst/>
          </a:prstGeom>
        </p:spPr>
      </p:pic>
      <p:pic>
        <p:nvPicPr>
          <p:cNvPr id="6146" name="Picture 2" descr="Effective Small Churches in the Twenty-First Century">
            <a:extLst>
              <a:ext uri="{FF2B5EF4-FFF2-40B4-BE49-F238E27FC236}">
                <a16:creationId xmlns:a16="http://schemas.microsoft.com/office/drawing/2014/main" id="{0D1FA104-2C23-ACD6-7076-C540A7DC4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3781881"/>
            <a:ext cx="1790700" cy="276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541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2566-1766-5BAE-74AF-C33D10E15290}"/>
              </a:ext>
            </a:extLst>
          </p:cNvPr>
          <p:cNvSpPr>
            <a:spLocks noGrp="1"/>
          </p:cNvSpPr>
          <p:nvPr>
            <p:ph type="title"/>
          </p:nvPr>
        </p:nvSpPr>
        <p:spPr/>
        <p:txBody>
          <a:bodyPr>
            <a:normAutofit/>
          </a:bodyPr>
          <a:lstStyle/>
          <a:p>
            <a:pPr algn="ctr"/>
            <a:r>
              <a:rPr lang="en-US" sz="4400" b="1" i="1" dirty="0">
                <a:solidFill>
                  <a:srgbClr val="FFFF00"/>
                </a:solidFill>
                <a:latin typeface="Corbel"/>
                <a:ea typeface="+mj-ea"/>
                <a:cs typeface="+mj-cs"/>
              </a:rPr>
              <a:t>Why Your Church Struggles to Break  Two Hundred</a:t>
            </a:r>
            <a:endParaRPr lang="en-US" dirty="0"/>
          </a:p>
        </p:txBody>
      </p:sp>
      <p:sp>
        <p:nvSpPr>
          <p:cNvPr id="3" name="Content Placeholder 2">
            <a:extLst>
              <a:ext uri="{FF2B5EF4-FFF2-40B4-BE49-F238E27FC236}">
                <a16:creationId xmlns:a16="http://schemas.microsoft.com/office/drawing/2014/main" id="{20D9D3D0-5E6D-1CEE-C119-7A5EC15623A9}"/>
              </a:ext>
            </a:extLst>
          </p:cNvPr>
          <p:cNvSpPr>
            <a:spLocks noGrp="1"/>
          </p:cNvSpPr>
          <p:nvPr>
            <p:ph idx="1"/>
          </p:nvPr>
        </p:nvSpPr>
        <p:spPr/>
        <p:txBody>
          <a:bodyPr/>
          <a:lstStyle/>
          <a:p>
            <a:pPr marL="0" indent="0">
              <a:buNone/>
            </a:pPr>
            <a:r>
              <a:rPr lang="en-US" sz="3600" b="1" dirty="0">
                <a:solidFill>
                  <a:srgbClr val="FFFF00"/>
                </a:solidFill>
              </a:rPr>
              <a:t>I get that the mission of the church is to become more effective in reaching one more person with the hope that is in Christ.</a:t>
            </a:r>
          </a:p>
          <a:p>
            <a:pPr marL="0" indent="0">
              <a:buNone/>
            </a:pPr>
            <a:endParaRPr lang="en-US" dirty="0"/>
          </a:p>
        </p:txBody>
      </p:sp>
    </p:spTree>
    <p:extLst>
      <p:ext uri="{BB962C8B-B14F-4D97-AF65-F5344CB8AC3E}">
        <p14:creationId xmlns:p14="http://schemas.microsoft.com/office/powerpoint/2010/main" val="2637053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8200" y="41275"/>
            <a:ext cx="10515600" cy="1325563"/>
          </a:xfrm>
          <a:noFill/>
          <a:ln/>
          <a:effectLst>
            <a:outerShdw dist="13470" dir="2700000" algn="ctr" rotWithShape="0">
              <a:schemeClr val="bg2"/>
            </a:outerShdw>
          </a:effectLst>
        </p:spPr>
        <p:txBody>
          <a:bodyPr vert="horz" lIns="92075" tIns="46038" rIns="92075" bIns="46038" rtlCol="0" anchor="ctr">
            <a:normAutofit/>
          </a:bodyPr>
          <a:lstStyle/>
          <a:p>
            <a:pPr algn="ctr"/>
            <a:r>
              <a:rPr lang="en-US" b="1" dirty="0">
                <a:solidFill>
                  <a:srgbClr val="FFFF00"/>
                </a:solidFill>
              </a:rPr>
              <a:t>Recognizing Growth Barriers</a:t>
            </a:r>
            <a:endParaRPr lang="en-US" dirty="0">
              <a:solidFill>
                <a:srgbClr val="FFFF00"/>
              </a:solidFill>
            </a:endParaRPr>
          </a:p>
        </p:txBody>
      </p:sp>
      <p:sp>
        <p:nvSpPr>
          <p:cNvPr id="18435" name="Rectangle 3"/>
          <p:cNvSpPr>
            <a:spLocks noChangeArrowheads="1"/>
          </p:cNvSpPr>
          <p:nvPr/>
        </p:nvSpPr>
        <p:spPr bwMode="auto">
          <a:xfrm>
            <a:off x="1028700" y="1290809"/>
            <a:ext cx="9791700" cy="5202066"/>
          </a:xfrm>
          <a:prstGeom prst="rect">
            <a:avLst/>
          </a:prstGeom>
          <a:noFill/>
          <a:ln w="9525">
            <a:noFill/>
            <a:miter lim="800000"/>
            <a:headEnd/>
            <a:tailEnd/>
          </a:ln>
          <a:effectLst/>
        </p:spPr>
        <p:txBody>
          <a:bodyPr wrap="square" lIns="92075" tIns="46038" rIns="92075" bIns="46038">
            <a:spAutoFit/>
          </a:bodyPr>
          <a:lstStyle/>
          <a:p>
            <a:pPr>
              <a:spcBef>
                <a:spcPct val="50000"/>
              </a:spcBef>
            </a:pPr>
            <a:r>
              <a:rPr lang="en-US" sz="2000" b="1" u="sng" dirty="0">
                <a:solidFill>
                  <a:srgbClr val="FFFF00"/>
                </a:solidFill>
                <a:effectLst>
                  <a:outerShdw blurRad="38100" dist="38100" dir="2700000" algn="tl">
                    <a:srgbClr val="C0C0C0"/>
                  </a:outerShdw>
                </a:effectLst>
                <a:latin typeface="Comic Sans MS" pitchFamily="66" charset="0"/>
              </a:rPr>
              <a:t>Lyle Schaller</a:t>
            </a:r>
            <a:r>
              <a:rPr lang="en-US" sz="2000" b="1" dirty="0">
                <a:solidFill>
                  <a:srgbClr val="FFFF00"/>
                </a:solidFill>
                <a:effectLst>
                  <a:outerShdw blurRad="38100" dist="38100" dir="2700000" algn="tl">
                    <a:srgbClr val="C0C0C0"/>
                  </a:outerShdw>
                </a:effectLst>
                <a:latin typeface="Comic Sans MS" pitchFamily="66" charset="0"/>
              </a:rPr>
              <a:t> - “Multiple Staff &amp; the Larger Church”</a:t>
            </a:r>
          </a:p>
          <a:p>
            <a:pPr>
              <a:spcBef>
                <a:spcPct val="50000"/>
              </a:spcBef>
            </a:pPr>
            <a:r>
              <a:rPr lang="en-US" sz="2000" b="1" dirty="0">
                <a:solidFill>
                  <a:srgbClr val="FFFF00"/>
                </a:solidFill>
                <a:effectLst>
                  <a:outerShdw blurRad="38100" dist="38100" dir="2700000" algn="tl">
                    <a:srgbClr val="C0C0C0"/>
                  </a:outerShdw>
                </a:effectLst>
                <a:latin typeface="Comic Sans MS" pitchFamily="66" charset="0"/>
              </a:rPr>
              <a:t>	</a:t>
            </a:r>
            <a:r>
              <a:rPr lang="en-US" sz="2400" b="1" i="1" u="sng" dirty="0">
                <a:solidFill>
                  <a:srgbClr val="FFFF00"/>
                </a:solidFill>
                <a:effectLst>
                  <a:outerShdw blurRad="38100" dist="38100" dir="2700000" algn="tl">
                    <a:srgbClr val="C0C0C0"/>
                  </a:outerShdw>
                </a:effectLst>
                <a:latin typeface="Comic Sans MS" pitchFamily="66" charset="0"/>
              </a:rPr>
              <a:t>SIZE</a:t>
            </a:r>
            <a:r>
              <a:rPr lang="en-US" sz="2400" b="1" dirty="0">
                <a:solidFill>
                  <a:srgbClr val="FFFF00"/>
                </a:solidFill>
                <a:latin typeface="Comic Sans MS" pitchFamily="66" charset="0"/>
              </a:rPr>
              <a:t>	(Average Worship Attendance)     </a:t>
            </a:r>
            <a:r>
              <a:rPr lang="en-US" sz="2400" b="1" i="1" u="sng" dirty="0">
                <a:solidFill>
                  <a:srgbClr val="FFFF00"/>
                </a:solidFill>
                <a:effectLst>
                  <a:outerShdw blurRad="38100" dist="38100" dir="2700000" algn="tl">
                    <a:srgbClr val="C0C0C0"/>
                  </a:outerShdw>
                </a:effectLst>
                <a:latin typeface="Comic Sans MS" pitchFamily="66" charset="0"/>
              </a:rPr>
              <a:t>TYPE</a:t>
            </a:r>
          </a:p>
          <a:p>
            <a:pPr>
              <a:spcBef>
                <a:spcPct val="50000"/>
              </a:spcBef>
            </a:pPr>
            <a:endParaRPr lang="en-US" sz="2400" b="1" i="1" u="sng" dirty="0">
              <a:solidFill>
                <a:srgbClr val="FFFF00"/>
              </a:solidFill>
              <a:effectLst>
                <a:outerShdw blurRad="38100" dist="38100" dir="2700000" algn="tl">
                  <a:srgbClr val="C0C0C0"/>
                </a:outerShdw>
              </a:effectLst>
              <a:latin typeface="Comic Sans MS" pitchFamily="66" charset="0"/>
            </a:endParaRPr>
          </a:p>
          <a:p>
            <a:pPr>
              <a:lnSpc>
                <a:spcPct val="50000"/>
              </a:lnSpc>
              <a:spcBef>
                <a:spcPct val="50000"/>
              </a:spcBef>
            </a:pPr>
            <a:r>
              <a:rPr lang="en-US" sz="2400" b="1" dirty="0">
                <a:solidFill>
                  <a:srgbClr val="FFFF00"/>
                </a:solidFill>
                <a:latin typeface="Comic Sans MS" pitchFamily="66" charset="0"/>
              </a:rPr>
              <a:t>            35					   Fellowship</a:t>
            </a:r>
          </a:p>
          <a:p>
            <a:pPr>
              <a:spcBef>
                <a:spcPct val="50000"/>
              </a:spcBef>
            </a:pPr>
            <a:r>
              <a:rPr lang="en-US" sz="2400" b="1" dirty="0">
                <a:solidFill>
                  <a:srgbClr val="FFFF00"/>
                </a:solidFill>
                <a:latin typeface="Comic Sans MS" pitchFamily="66" charset="0"/>
              </a:rPr>
              <a:t>	  75					       Small</a:t>
            </a:r>
          </a:p>
          <a:p>
            <a:pPr>
              <a:spcBef>
                <a:spcPct val="50000"/>
              </a:spcBef>
            </a:pPr>
            <a:r>
              <a:rPr lang="en-US" sz="2400" b="1" dirty="0">
                <a:solidFill>
                  <a:srgbClr val="FFFF00"/>
                </a:solidFill>
                <a:latin typeface="Comic Sans MS" pitchFamily="66" charset="0"/>
              </a:rPr>
              <a:t>	 140					 Middle-sized</a:t>
            </a:r>
          </a:p>
          <a:p>
            <a:pPr>
              <a:spcBef>
                <a:spcPct val="50000"/>
              </a:spcBef>
            </a:pPr>
            <a:r>
              <a:rPr lang="en-US" sz="2400" b="1" dirty="0">
                <a:solidFill>
                  <a:srgbClr val="FFFF00"/>
                </a:solidFill>
                <a:latin typeface="Comic Sans MS" pitchFamily="66" charset="0"/>
              </a:rPr>
              <a:t>	 200					Awkward-size</a:t>
            </a:r>
          </a:p>
          <a:p>
            <a:pPr>
              <a:spcBef>
                <a:spcPct val="50000"/>
              </a:spcBef>
            </a:pPr>
            <a:r>
              <a:rPr lang="en-US" sz="2400" b="1" dirty="0">
                <a:solidFill>
                  <a:srgbClr val="FFFF00"/>
                </a:solidFill>
                <a:latin typeface="Comic Sans MS" pitchFamily="66" charset="0"/>
              </a:rPr>
              <a:t>	 350					       Large</a:t>
            </a:r>
          </a:p>
          <a:p>
            <a:pPr>
              <a:spcBef>
                <a:spcPct val="50000"/>
              </a:spcBef>
            </a:pPr>
            <a:r>
              <a:rPr lang="en-US" sz="2400" b="1" dirty="0">
                <a:solidFill>
                  <a:srgbClr val="FFFF00"/>
                </a:solidFill>
                <a:latin typeface="Comic Sans MS" pitchFamily="66" charset="0"/>
              </a:rPr>
              <a:t>	 600					       Huge </a:t>
            </a:r>
          </a:p>
          <a:p>
            <a:pPr>
              <a:spcBef>
                <a:spcPct val="50000"/>
              </a:spcBef>
            </a:pPr>
            <a:r>
              <a:rPr lang="en-US" sz="2400" b="1" dirty="0">
                <a:solidFill>
                  <a:srgbClr val="FFFF00"/>
                </a:solidFill>
                <a:latin typeface="Comic Sans MS" pitchFamily="66" charset="0"/>
              </a:rPr>
              <a:t>	 750				      Mini-denomination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846621-A5C9-36C7-3983-8F4E26DF3543}"/>
              </a:ext>
            </a:extLst>
          </p:cNvPr>
          <p:cNvSpPr>
            <a:spLocks noGrp="1"/>
          </p:cNvSpPr>
          <p:nvPr>
            <p:ph type="title"/>
          </p:nvPr>
        </p:nvSpPr>
        <p:spPr>
          <a:xfrm>
            <a:off x="838200" y="0"/>
            <a:ext cx="10515600" cy="1325563"/>
          </a:xfrm>
        </p:spPr>
        <p:txBody>
          <a:bodyPr/>
          <a:lstStyle/>
          <a:p>
            <a:pPr algn="ctr"/>
            <a:r>
              <a:rPr lang="en-US" b="1" dirty="0">
                <a:solidFill>
                  <a:srgbClr val="FFFF00"/>
                </a:solidFill>
              </a:rPr>
              <a:t>Mega Churches in North America</a:t>
            </a:r>
          </a:p>
        </p:txBody>
      </p:sp>
      <p:sp>
        <p:nvSpPr>
          <p:cNvPr id="4" name="Content Placeholder 3">
            <a:extLst>
              <a:ext uri="{FF2B5EF4-FFF2-40B4-BE49-F238E27FC236}">
                <a16:creationId xmlns:a16="http://schemas.microsoft.com/office/drawing/2014/main" id="{E8CD8BCD-3EEA-E671-366A-2C2937A97D9E}"/>
              </a:ext>
            </a:extLst>
          </p:cNvPr>
          <p:cNvSpPr>
            <a:spLocks noGrp="1"/>
          </p:cNvSpPr>
          <p:nvPr>
            <p:ph idx="1"/>
          </p:nvPr>
        </p:nvSpPr>
        <p:spPr>
          <a:xfrm>
            <a:off x="838200" y="1253331"/>
            <a:ext cx="10515600" cy="5171532"/>
          </a:xfrm>
        </p:spPr>
        <p:txBody>
          <a:bodyPr>
            <a:normAutofit fontScale="92500"/>
          </a:bodyPr>
          <a:lstStyle/>
          <a:p>
            <a:pPr marL="0" indent="0">
              <a:buNone/>
            </a:pPr>
            <a:r>
              <a:rPr lang="en-US" sz="4000" b="1" dirty="0">
                <a:solidFill>
                  <a:srgbClr val="FFFF00"/>
                </a:solidFill>
              </a:rPr>
              <a:t>In the U.S. there are a little over 1,500 megachurches according to the </a:t>
            </a:r>
            <a:r>
              <a:rPr lang="en-US" sz="4000" b="1" i="1" dirty="0">
                <a:solidFill>
                  <a:srgbClr val="FFFF00"/>
                </a:solidFill>
              </a:rPr>
              <a:t>Hartford Institute for Religious Research</a:t>
            </a:r>
            <a:r>
              <a:rPr lang="en-US" sz="4000" b="1" dirty="0">
                <a:solidFill>
                  <a:srgbClr val="FFFF00"/>
                </a:solidFill>
              </a:rPr>
              <a:t> which they define as having more than 2,000 or more weekend attenders.  </a:t>
            </a:r>
          </a:p>
          <a:p>
            <a:pPr marL="0" indent="0">
              <a:buNone/>
            </a:pPr>
            <a:endParaRPr lang="en-US" sz="4000" b="1" dirty="0">
              <a:solidFill>
                <a:srgbClr val="FFFF00"/>
              </a:solidFill>
            </a:endParaRPr>
          </a:p>
          <a:p>
            <a:pPr marL="0" indent="0">
              <a:buNone/>
            </a:pPr>
            <a:r>
              <a:rPr lang="en-US" sz="4000" b="1" dirty="0">
                <a:solidFill>
                  <a:srgbClr val="FFFF00"/>
                </a:solidFill>
              </a:rPr>
              <a:t>That is a very small number when you think about the total number of protestant churches being over 384,000 according to the </a:t>
            </a:r>
            <a:r>
              <a:rPr lang="en-US" sz="4000" b="1" i="1" dirty="0">
                <a:solidFill>
                  <a:srgbClr val="FFFF00"/>
                </a:solidFill>
              </a:rPr>
              <a:t>National Congregational Study Survey</a:t>
            </a:r>
            <a:r>
              <a:rPr lang="en-US" sz="4000" b="1" dirty="0">
                <a:solidFill>
                  <a:srgbClr val="FFFF00"/>
                </a:solidFill>
              </a:rPr>
              <a:t>.</a:t>
            </a:r>
          </a:p>
        </p:txBody>
      </p:sp>
    </p:spTree>
    <p:extLst>
      <p:ext uri="{BB962C8B-B14F-4D97-AF65-F5344CB8AC3E}">
        <p14:creationId xmlns:p14="http://schemas.microsoft.com/office/powerpoint/2010/main" val="207116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a:effectLst>
            <a:outerShdw dist="13470" dir="2700000" algn="ctr" rotWithShape="0">
              <a:schemeClr val="bg2"/>
            </a:outerShdw>
          </a:effectLst>
        </p:spPr>
        <p:txBody>
          <a:bodyPr vert="horz" lIns="92075" tIns="46038" rIns="92075" bIns="46038" rtlCol="0" anchor="ctr">
            <a:normAutofit/>
          </a:bodyPr>
          <a:lstStyle/>
          <a:p>
            <a:pPr algn="l"/>
            <a:r>
              <a:rPr lang="en-US" b="1" dirty="0">
                <a:solidFill>
                  <a:srgbClr val="FFFF00"/>
                </a:solidFill>
              </a:rPr>
              <a:t>What is a growth Barrier ?</a:t>
            </a:r>
            <a:endParaRPr lang="en-US" dirty="0">
              <a:solidFill>
                <a:srgbClr val="FFFF00"/>
              </a:solidFill>
            </a:endParaRPr>
          </a:p>
        </p:txBody>
      </p:sp>
      <p:sp>
        <p:nvSpPr>
          <p:cNvPr id="12291" name="Rectangle 3"/>
          <p:cNvSpPr>
            <a:spLocks noChangeArrowheads="1"/>
          </p:cNvSpPr>
          <p:nvPr/>
        </p:nvSpPr>
        <p:spPr bwMode="auto">
          <a:xfrm>
            <a:off x="2286000" y="1676401"/>
            <a:ext cx="8001000" cy="3540073"/>
          </a:xfrm>
          <a:prstGeom prst="rect">
            <a:avLst/>
          </a:prstGeom>
          <a:noFill/>
          <a:ln w="9525">
            <a:noFill/>
            <a:miter lim="800000"/>
            <a:headEnd/>
            <a:tailEnd/>
          </a:ln>
          <a:effectLst/>
        </p:spPr>
        <p:txBody>
          <a:bodyPr wrap="square" lIns="92075" tIns="46038" rIns="92075" bIns="46038">
            <a:spAutoFit/>
          </a:bodyPr>
          <a:lstStyle/>
          <a:p>
            <a:pPr>
              <a:spcBef>
                <a:spcPct val="50000"/>
              </a:spcBef>
            </a:pPr>
            <a:r>
              <a:rPr lang="en-US" sz="3200" b="1" dirty="0">
                <a:solidFill>
                  <a:srgbClr val="FFFF00"/>
                </a:solidFill>
                <a:effectLst>
                  <a:outerShdw blurRad="38100" dist="38100" dir="2700000" algn="tl">
                    <a:srgbClr val="C0C0C0"/>
                  </a:outerShdw>
                </a:effectLst>
                <a:latin typeface="Arial" charset="0"/>
              </a:rPr>
              <a:t>“</a:t>
            </a:r>
            <a:r>
              <a:rPr lang="en-US" sz="3200" b="1" dirty="0">
                <a:solidFill>
                  <a:srgbClr val="FFFF00"/>
                </a:solidFill>
                <a:effectLst>
                  <a:outerShdw blurRad="38100" dist="38100" dir="2700000" algn="tl">
                    <a:srgbClr val="C0C0C0"/>
                  </a:outerShdw>
                </a:effectLst>
                <a:latin typeface="Comic Sans MS" pitchFamily="66" charset="0"/>
              </a:rPr>
              <a:t>The invisible barrier that exists for churches (greatest at up to 200 in attendance) which is recognized (by church growth leaders) due to the vast majority of churches  which stop growing at this point (85% around the world).”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pPr algn="l"/>
            <a:r>
              <a:rPr lang="en-US" b="1" dirty="0">
                <a:solidFill>
                  <a:srgbClr val="FFFF00"/>
                </a:solidFill>
              </a:rPr>
              <a:t>America at Worship</a:t>
            </a:r>
            <a:endParaRPr lang="en-US" dirty="0">
              <a:solidFill>
                <a:srgbClr val="FFFF00"/>
              </a:solidFill>
            </a:endParaRPr>
          </a:p>
        </p:txBody>
      </p:sp>
      <p:pic>
        <p:nvPicPr>
          <p:cNvPr id="1331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1371600"/>
            <a:ext cx="7543800" cy="48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cxnSp>
        <p:nvCxnSpPr>
          <p:cNvPr id="3" name="Straight Connector 2"/>
          <p:cNvCxnSpPr/>
          <p:nvPr/>
        </p:nvCxnSpPr>
        <p:spPr>
          <a:xfrm>
            <a:off x="3200838" y="2958957"/>
            <a:ext cx="25769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583615" y="2958957"/>
            <a:ext cx="2576903"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Right Arrow 3">
            <a:extLst>
              <a:ext uri="{FF2B5EF4-FFF2-40B4-BE49-F238E27FC236}">
                <a16:creationId xmlns:a16="http://schemas.microsoft.com/office/drawing/2014/main" id="{C7EC1672-8315-E560-EC3F-4171948D717A}"/>
              </a:ext>
            </a:extLst>
          </p:cNvPr>
          <p:cNvSpPr/>
          <p:nvPr/>
        </p:nvSpPr>
        <p:spPr>
          <a:xfrm>
            <a:off x="2242216" y="4031420"/>
            <a:ext cx="554636" cy="149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0C2E4D39-B17D-0055-E636-BFF26E525C95}"/>
              </a:ext>
            </a:extLst>
          </p:cNvPr>
          <p:cNvSpPr/>
          <p:nvPr/>
        </p:nvSpPr>
        <p:spPr>
          <a:xfrm>
            <a:off x="5777741" y="3621999"/>
            <a:ext cx="554636" cy="149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499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pPr algn="l"/>
            <a:r>
              <a:rPr lang="en-US" b="1" dirty="0">
                <a:solidFill>
                  <a:srgbClr val="FFFF00"/>
                </a:solidFill>
              </a:rPr>
              <a:t>America at Worship</a:t>
            </a:r>
            <a:endParaRPr lang="en-US" dirty="0">
              <a:solidFill>
                <a:srgbClr val="FFFF00"/>
              </a:solidFill>
            </a:endParaRPr>
          </a:p>
        </p:txBody>
      </p:sp>
      <p:pic>
        <p:nvPicPr>
          <p:cNvPr id="1433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371600"/>
            <a:ext cx="8001000" cy="48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cxnSp>
        <p:nvCxnSpPr>
          <p:cNvPr id="4" name="Straight Connector 3"/>
          <p:cNvCxnSpPr/>
          <p:nvPr/>
        </p:nvCxnSpPr>
        <p:spPr>
          <a:xfrm>
            <a:off x="3028222" y="2354837"/>
            <a:ext cx="25769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6764116" y="2354837"/>
            <a:ext cx="2576903"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Right Arrow 1">
            <a:extLst>
              <a:ext uri="{FF2B5EF4-FFF2-40B4-BE49-F238E27FC236}">
                <a16:creationId xmlns:a16="http://schemas.microsoft.com/office/drawing/2014/main" id="{A3F19A80-D78F-0414-5E9C-205DAE41D848}"/>
              </a:ext>
            </a:extLst>
          </p:cNvPr>
          <p:cNvSpPr/>
          <p:nvPr/>
        </p:nvSpPr>
        <p:spPr>
          <a:xfrm>
            <a:off x="2132975" y="3990509"/>
            <a:ext cx="554636" cy="149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a:extLst>
              <a:ext uri="{FF2B5EF4-FFF2-40B4-BE49-F238E27FC236}">
                <a16:creationId xmlns:a16="http://schemas.microsoft.com/office/drawing/2014/main" id="{C35A216D-8F17-005C-18E9-6B35B9C2C4B2}"/>
              </a:ext>
            </a:extLst>
          </p:cNvPr>
          <p:cNvSpPr/>
          <p:nvPr/>
        </p:nvSpPr>
        <p:spPr>
          <a:xfrm>
            <a:off x="5818682" y="3621999"/>
            <a:ext cx="554636" cy="149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2300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pPr algn="l"/>
            <a:r>
              <a:rPr lang="en-US" b="1" dirty="0">
                <a:solidFill>
                  <a:srgbClr val="FFFF00"/>
                </a:solidFill>
              </a:rPr>
              <a:t>America at Worship</a:t>
            </a:r>
            <a:endParaRPr lang="en-US" dirty="0">
              <a:solidFill>
                <a:srgbClr val="FFFF00"/>
              </a:solidFill>
            </a:endParaRPr>
          </a:p>
        </p:txBody>
      </p:sp>
      <p:pic>
        <p:nvPicPr>
          <p:cNvPr id="15363"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67163"/>
            <a:ext cx="7772400" cy="48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cxnSp>
        <p:nvCxnSpPr>
          <p:cNvPr id="4" name="Straight Connector 3"/>
          <p:cNvCxnSpPr/>
          <p:nvPr/>
        </p:nvCxnSpPr>
        <p:spPr>
          <a:xfrm>
            <a:off x="3200838" y="2428811"/>
            <a:ext cx="25769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6751786" y="2428811"/>
            <a:ext cx="2576903"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Right Arrow 1">
            <a:extLst>
              <a:ext uri="{FF2B5EF4-FFF2-40B4-BE49-F238E27FC236}">
                <a16:creationId xmlns:a16="http://schemas.microsoft.com/office/drawing/2014/main" id="{C1BB05D8-0138-6CEB-CB85-D954B6B18A58}"/>
              </a:ext>
            </a:extLst>
          </p:cNvPr>
          <p:cNvSpPr/>
          <p:nvPr/>
        </p:nvSpPr>
        <p:spPr>
          <a:xfrm>
            <a:off x="2114550" y="3429000"/>
            <a:ext cx="554636" cy="149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a:extLst>
              <a:ext uri="{FF2B5EF4-FFF2-40B4-BE49-F238E27FC236}">
                <a16:creationId xmlns:a16="http://schemas.microsoft.com/office/drawing/2014/main" id="{12521061-9634-A9F3-DC0B-8D46C07721C4}"/>
              </a:ext>
            </a:extLst>
          </p:cNvPr>
          <p:cNvSpPr/>
          <p:nvPr/>
        </p:nvSpPr>
        <p:spPr>
          <a:xfrm>
            <a:off x="5777741" y="3017034"/>
            <a:ext cx="554636" cy="149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743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4CF935-CCD8-082B-2D02-D9689142409D}"/>
              </a:ext>
            </a:extLst>
          </p:cNvPr>
          <p:cNvPicPr>
            <a:picLocks noChangeAspect="1"/>
          </p:cNvPicPr>
          <p:nvPr/>
        </p:nvPicPr>
        <p:blipFill>
          <a:blip r:embed="rId2"/>
          <a:stretch>
            <a:fillRect/>
          </a:stretch>
        </p:blipFill>
        <p:spPr>
          <a:xfrm>
            <a:off x="3301139" y="0"/>
            <a:ext cx="5749871" cy="6858000"/>
          </a:xfrm>
          <a:prstGeom prst="rect">
            <a:avLst/>
          </a:prstGeom>
        </p:spPr>
      </p:pic>
    </p:spTree>
    <p:extLst>
      <p:ext uri="{BB962C8B-B14F-4D97-AF65-F5344CB8AC3E}">
        <p14:creationId xmlns:p14="http://schemas.microsoft.com/office/powerpoint/2010/main" val="2119638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pPr algn="l"/>
            <a:r>
              <a:rPr lang="en-US" b="1" dirty="0">
                <a:solidFill>
                  <a:srgbClr val="FFFF00"/>
                </a:solidFill>
              </a:rPr>
              <a:t>America at Worship</a:t>
            </a:r>
            <a:endParaRPr lang="en-US" dirty="0">
              <a:solidFill>
                <a:srgbClr val="FFFF00"/>
              </a:solidFill>
            </a:endParaRPr>
          </a:p>
        </p:txBody>
      </p:sp>
      <p:pic>
        <p:nvPicPr>
          <p:cNvPr id="1638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09700"/>
            <a:ext cx="7696200" cy="48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cxnSp>
        <p:nvCxnSpPr>
          <p:cNvPr id="4" name="Straight Connector 3"/>
          <p:cNvCxnSpPr/>
          <p:nvPr/>
        </p:nvCxnSpPr>
        <p:spPr>
          <a:xfrm>
            <a:off x="3102201" y="2268534"/>
            <a:ext cx="25769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6825764" y="2268534"/>
            <a:ext cx="2576903"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Right Arrow 1">
            <a:extLst>
              <a:ext uri="{FF2B5EF4-FFF2-40B4-BE49-F238E27FC236}">
                <a16:creationId xmlns:a16="http://schemas.microsoft.com/office/drawing/2014/main" id="{FBC164F6-4695-C849-55EB-00E5A75256A3}"/>
              </a:ext>
            </a:extLst>
          </p:cNvPr>
          <p:cNvSpPr/>
          <p:nvPr/>
        </p:nvSpPr>
        <p:spPr>
          <a:xfrm>
            <a:off x="2286000" y="2756812"/>
            <a:ext cx="554636" cy="149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a:extLst>
              <a:ext uri="{FF2B5EF4-FFF2-40B4-BE49-F238E27FC236}">
                <a16:creationId xmlns:a16="http://schemas.microsoft.com/office/drawing/2014/main" id="{EBBFD7FF-2417-6953-D611-578E74365EFF}"/>
              </a:ext>
            </a:extLst>
          </p:cNvPr>
          <p:cNvSpPr/>
          <p:nvPr/>
        </p:nvSpPr>
        <p:spPr>
          <a:xfrm>
            <a:off x="5793404" y="2906713"/>
            <a:ext cx="554636" cy="149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979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89790"/>
            <a:ext cx="11277600" cy="1410410"/>
          </a:xfrm>
        </p:spPr>
        <p:txBody>
          <a:bodyPr>
            <a:normAutofit/>
          </a:bodyPr>
          <a:lstStyle/>
          <a:p>
            <a:pPr algn="ctr"/>
            <a:r>
              <a:rPr lang="en-US" b="1" i="1" dirty="0">
                <a:solidFill>
                  <a:srgbClr val="FFFF00"/>
                </a:solidFill>
              </a:rPr>
              <a:t>Why Your Church Struggles to Break  Two Hundred</a:t>
            </a:r>
            <a:endParaRPr lang="en-US" dirty="0">
              <a:solidFill>
                <a:srgbClr val="FFFF00"/>
              </a:solidFill>
            </a:endParaRPr>
          </a:p>
        </p:txBody>
      </p:sp>
      <p:sp>
        <p:nvSpPr>
          <p:cNvPr id="3" name="Content Placeholder 2"/>
          <p:cNvSpPr>
            <a:spLocks noGrp="1"/>
          </p:cNvSpPr>
          <p:nvPr>
            <p:ph idx="1"/>
          </p:nvPr>
        </p:nvSpPr>
        <p:spPr/>
        <p:txBody>
          <a:bodyPr/>
          <a:lstStyle/>
          <a:p>
            <a:pPr marL="0" indent="0">
              <a:buNone/>
            </a:pPr>
            <a:r>
              <a:rPr lang="en-US" sz="3600" b="1" dirty="0">
                <a:solidFill>
                  <a:srgbClr val="FFFF00"/>
                </a:solidFill>
              </a:rPr>
              <a:t>Please understand, there’s nothing wrong with being a small church. I just know that almost every small church leader I speak to wants his or her church to </a:t>
            </a:r>
            <a:r>
              <a:rPr lang="en-US" sz="3600" b="1" i="1" dirty="0">
                <a:solidFill>
                  <a:srgbClr val="FFFF00"/>
                </a:solidFill>
              </a:rPr>
              <a:t> grow</a:t>
            </a:r>
            <a:r>
              <a:rPr lang="en-US" sz="3600" b="1" dirty="0">
                <a:solidFill>
                  <a:srgbClr val="FFFF00"/>
                </a:solidFill>
              </a:rPr>
              <a:t>.</a:t>
            </a:r>
          </a:p>
          <a:p>
            <a:pPr marL="0" indent="0">
              <a:buNone/>
            </a:pPr>
            <a:endParaRPr lang="en-US" dirty="0"/>
          </a:p>
        </p:txBody>
      </p:sp>
      <p:pic>
        <p:nvPicPr>
          <p:cNvPr id="7170" name="Picture 2" descr="100 Days to a Healthier Church: A Step-By-Step Guide for Pastors and Leadership Teams">
            <a:extLst>
              <a:ext uri="{FF2B5EF4-FFF2-40B4-BE49-F238E27FC236}">
                <a16:creationId xmlns:a16="http://schemas.microsoft.com/office/drawing/2014/main" id="{B4F4528E-F671-B9F6-6B86-3FAD41898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2750" y="3633788"/>
            <a:ext cx="18161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mall Church Essentials: Field-Tested Principles for Leading a Healthy Congregation of under 250">
            <a:extLst>
              <a:ext uri="{FF2B5EF4-FFF2-40B4-BE49-F238E27FC236}">
                <a16:creationId xmlns:a16="http://schemas.microsoft.com/office/drawing/2014/main" id="{5D7AB0E0-7859-CA59-DCB6-AC3E95715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633788"/>
            <a:ext cx="1987550" cy="276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952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564" y="189790"/>
            <a:ext cx="8598389" cy="1410410"/>
          </a:xfrm>
        </p:spPr>
        <p:txBody>
          <a:bodyPr>
            <a:normAutofit/>
          </a:bodyPr>
          <a:lstStyle/>
          <a:p>
            <a:pPr algn="ctr"/>
            <a:r>
              <a:rPr lang="en-US" sz="3600" b="1" i="1" dirty="0">
                <a:solidFill>
                  <a:schemeClr val="bg1"/>
                </a:solidFill>
              </a:rPr>
              <a:t>Why Your Church Struggles to Break  Two Hundred</a:t>
            </a:r>
            <a:endParaRPr lang="en-US" sz="3600"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sz="4000" b="1" dirty="0">
                <a:solidFill>
                  <a:srgbClr val="FFFF00"/>
                </a:solidFill>
              </a:rPr>
              <a:t>So, why is it that most churches never break the 200 attendance mark? It’s not:</a:t>
            </a:r>
          </a:p>
          <a:p>
            <a:r>
              <a:rPr lang="en-US" b="1" dirty="0">
                <a:solidFill>
                  <a:srgbClr val="FFFF00"/>
                </a:solidFill>
              </a:rPr>
              <a:t>Desire.</a:t>
            </a:r>
            <a:r>
              <a:rPr lang="en-US" dirty="0"/>
              <a:t> </a:t>
            </a:r>
            <a:r>
              <a:rPr lang="en-US" i="1" dirty="0">
                <a:solidFill>
                  <a:schemeClr val="bg1"/>
                </a:solidFill>
              </a:rPr>
              <a:t>Most leaders I know want their church to reach more people.</a:t>
            </a:r>
            <a:endParaRPr lang="en-US" dirty="0">
              <a:solidFill>
                <a:schemeClr val="bg1"/>
              </a:solidFill>
            </a:endParaRPr>
          </a:p>
          <a:p>
            <a:r>
              <a:rPr lang="en-US" b="1" dirty="0">
                <a:solidFill>
                  <a:srgbClr val="FFFF00"/>
                </a:solidFill>
              </a:rPr>
              <a:t>A lack of prayer</a:t>
            </a:r>
            <a:r>
              <a:rPr lang="en-US" dirty="0">
                <a:solidFill>
                  <a:srgbClr val="FFFF00"/>
                </a:solidFill>
              </a:rPr>
              <a:t>.</a:t>
            </a:r>
            <a:r>
              <a:rPr lang="en-US" dirty="0"/>
              <a:t> </a:t>
            </a:r>
            <a:r>
              <a:rPr lang="en-US" i="1" dirty="0">
                <a:solidFill>
                  <a:schemeClr val="bg1"/>
                </a:solidFill>
              </a:rPr>
              <a:t>Many small church leaders are incredibly faithful in prayer.</a:t>
            </a:r>
            <a:endParaRPr lang="en-US" dirty="0">
              <a:solidFill>
                <a:schemeClr val="bg1"/>
              </a:solidFill>
            </a:endParaRPr>
          </a:p>
          <a:p>
            <a:r>
              <a:rPr lang="en-US" b="1" dirty="0">
                <a:solidFill>
                  <a:srgbClr val="FFFF00"/>
                </a:solidFill>
              </a:rPr>
              <a:t>Love</a:t>
            </a:r>
            <a:r>
              <a:rPr lang="en-US" dirty="0">
                <a:solidFill>
                  <a:srgbClr val="FFFF00"/>
                </a:solidFill>
              </a:rPr>
              <a:t>.</a:t>
            </a:r>
            <a:r>
              <a:rPr lang="en-US" dirty="0"/>
              <a:t> </a:t>
            </a:r>
            <a:r>
              <a:rPr lang="en-US" i="1" dirty="0">
                <a:solidFill>
                  <a:schemeClr val="bg1"/>
                </a:solidFill>
              </a:rPr>
              <a:t>Some of the people in smaller churches love people as authentically as anyone I know.</a:t>
            </a:r>
            <a:endParaRPr lang="en-US" dirty="0">
              <a:solidFill>
                <a:schemeClr val="bg1"/>
              </a:solidFill>
            </a:endParaRPr>
          </a:p>
          <a:p>
            <a:r>
              <a:rPr lang="en-US" b="1" dirty="0">
                <a:solidFill>
                  <a:srgbClr val="FFFF00"/>
                </a:solidFill>
              </a:rPr>
              <a:t>Facility.</a:t>
            </a:r>
            <a:r>
              <a:rPr lang="en-US" b="1" dirty="0"/>
              <a:t> </a:t>
            </a:r>
            <a:r>
              <a:rPr lang="en-US" i="1" dirty="0">
                <a:solidFill>
                  <a:schemeClr val="bg1"/>
                </a:solidFill>
              </a:rPr>
              <a:t>Growth can start in the most unlikely places.</a:t>
            </a:r>
            <a:endParaRPr lang="en-US" dirty="0">
              <a:solidFill>
                <a:schemeClr val="bg1"/>
              </a:solidFill>
            </a:endParaRPr>
          </a:p>
          <a:p>
            <a:pPr marL="0" indent="0">
              <a:buNone/>
            </a:pPr>
            <a:endParaRPr lang="en-US" dirty="0"/>
          </a:p>
        </p:txBody>
      </p:sp>
    </p:spTree>
    <p:extLst>
      <p:ext uri="{BB962C8B-B14F-4D97-AF65-F5344CB8AC3E}">
        <p14:creationId xmlns:p14="http://schemas.microsoft.com/office/powerpoint/2010/main" val="2709170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564" y="189790"/>
            <a:ext cx="8598389" cy="1410410"/>
          </a:xfrm>
        </p:spPr>
        <p:txBody>
          <a:bodyPr>
            <a:normAutofit/>
          </a:bodyPr>
          <a:lstStyle/>
          <a:p>
            <a:pPr algn="ctr"/>
            <a:r>
              <a:rPr lang="en-US" sz="3600" b="1" i="1" dirty="0">
                <a:solidFill>
                  <a:schemeClr val="bg1"/>
                </a:solidFill>
              </a:rPr>
              <a:t>Why Your Church Struggles to Break  Two Hundred</a:t>
            </a:r>
            <a:endParaRPr lang="en-US" sz="3600"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sz="3600" b="1" dirty="0">
                <a:solidFill>
                  <a:schemeClr val="bg1"/>
                </a:solidFill>
              </a:rPr>
              <a:t>Let’s just assume you have a solid mission, theology and heart to reach people. You know why most churches still don’t push past the 200 mark in attendance?</a:t>
            </a:r>
          </a:p>
          <a:p>
            <a:pPr marL="0" indent="0">
              <a:buNone/>
            </a:pPr>
            <a:endParaRPr lang="en-US" sz="3600" b="1" dirty="0">
              <a:solidFill>
                <a:schemeClr val="bg1"/>
              </a:solidFill>
            </a:endParaRPr>
          </a:p>
          <a:p>
            <a:pPr marL="0" indent="0">
              <a:buNone/>
            </a:pPr>
            <a:r>
              <a:rPr lang="en-US" sz="3600" b="1" dirty="0">
                <a:solidFill>
                  <a:schemeClr val="bg1"/>
                </a:solidFill>
              </a:rPr>
              <a:t>Are You ready?</a:t>
            </a:r>
          </a:p>
          <a:p>
            <a:pPr marL="0" indent="0">
              <a:buNone/>
            </a:pPr>
            <a:endParaRPr lang="en-US" dirty="0"/>
          </a:p>
        </p:txBody>
      </p:sp>
    </p:spTree>
    <p:extLst>
      <p:ext uri="{BB962C8B-B14F-4D97-AF65-F5344CB8AC3E}">
        <p14:creationId xmlns:p14="http://schemas.microsoft.com/office/powerpoint/2010/main" val="2382822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564" y="189790"/>
            <a:ext cx="8598389" cy="1410410"/>
          </a:xfrm>
        </p:spPr>
        <p:txBody>
          <a:bodyPr>
            <a:normAutofit/>
          </a:bodyPr>
          <a:lstStyle/>
          <a:p>
            <a:pPr algn="ctr"/>
            <a:r>
              <a:rPr lang="en-US" sz="3600" b="1" i="1" dirty="0">
                <a:solidFill>
                  <a:schemeClr val="bg1"/>
                </a:solidFill>
              </a:rPr>
              <a:t>Why Your Church Struggles to Break  Two Hundred</a:t>
            </a:r>
            <a:endParaRPr lang="en-US" sz="3600" dirty="0">
              <a:solidFill>
                <a:schemeClr val="bg1"/>
              </a:solidFill>
            </a:endParaRPr>
          </a:p>
        </p:txBody>
      </p:sp>
      <p:sp>
        <p:nvSpPr>
          <p:cNvPr id="3" name="Content Placeholder 2"/>
          <p:cNvSpPr>
            <a:spLocks noGrp="1"/>
          </p:cNvSpPr>
          <p:nvPr>
            <p:ph idx="1"/>
          </p:nvPr>
        </p:nvSpPr>
        <p:spPr>
          <a:xfrm>
            <a:off x="857250" y="1866900"/>
            <a:ext cx="10344150" cy="4801311"/>
          </a:xfrm>
        </p:spPr>
        <p:txBody>
          <a:bodyPr>
            <a:normAutofit fontScale="92500" lnSpcReduction="20000"/>
          </a:bodyPr>
          <a:lstStyle/>
          <a:p>
            <a:pPr marL="0" indent="0">
              <a:buNone/>
            </a:pPr>
            <a:r>
              <a:rPr lang="en-US" sz="4000" b="1" dirty="0">
                <a:solidFill>
                  <a:srgbClr val="FFFF00"/>
                </a:solidFill>
              </a:rPr>
              <a:t>They organize, behave, lead and manage like a </a:t>
            </a:r>
            <a:r>
              <a:rPr lang="en-US" sz="4000" b="1" i="1" dirty="0">
                <a:solidFill>
                  <a:srgbClr val="FFFF00"/>
                </a:solidFill>
              </a:rPr>
              <a:t>small</a:t>
            </a:r>
            <a:r>
              <a:rPr lang="en-US" sz="4000" b="1" dirty="0">
                <a:solidFill>
                  <a:srgbClr val="FFFF00"/>
                </a:solidFill>
              </a:rPr>
              <a:t> organization.</a:t>
            </a:r>
            <a:endParaRPr lang="en-US" sz="4000" dirty="0">
              <a:solidFill>
                <a:srgbClr val="FFFF00"/>
              </a:solidFill>
            </a:endParaRPr>
          </a:p>
          <a:p>
            <a:pPr marL="0" indent="0">
              <a:buNone/>
            </a:pPr>
            <a:r>
              <a:rPr lang="en-US" sz="4000" b="1" dirty="0">
                <a:solidFill>
                  <a:schemeClr val="bg1"/>
                </a:solidFill>
              </a:rPr>
              <a:t>Think about it. There’s a world of difference between how you organize a corner store and how you organize a larger supermarket. In a corner store, Mom and Pop run everything. Want to talk to the CEO? She’s stocking shelves. Want to see the director of marketing? He’s at the cash register. Mom and Pop do everything, and they organize their business to stay small. Which is fine if you’re Mom and Pop and don’t want to grow.</a:t>
            </a:r>
          </a:p>
          <a:p>
            <a:pPr marL="0" indent="0">
              <a:buNone/>
            </a:pPr>
            <a:endParaRPr lang="en-US" dirty="0"/>
          </a:p>
        </p:txBody>
      </p:sp>
    </p:spTree>
    <p:extLst>
      <p:ext uri="{BB962C8B-B14F-4D97-AF65-F5344CB8AC3E}">
        <p14:creationId xmlns:p14="http://schemas.microsoft.com/office/powerpoint/2010/main" val="2617246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564" y="189790"/>
            <a:ext cx="8598389" cy="1410410"/>
          </a:xfrm>
        </p:spPr>
        <p:txBody>
          <a:bodyPr>
            <a:normAutofit/>
          </a:bodyPr>
          <a:lstStyle/>
          <a:p>
            <a:pPr algn="ctr"/>
            <a:r>
              <a:rPr lang="en-US" sz="3600" b="1" i="1" dirty="0">
                <a:solidFill>
                  <a:schemeClr val="bg1"/>
                </a:solidFill>
              </a:rPr>
              <a:t>Why Your Church Struggles to Break  Two Hundred</a:t>
            </a:r>
            <a:endParaRPr lang="en-US" sz="3600"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sz="3200" b="1" dirty="0">
                <a:solidFill>
                  <a:schemeClr val="bg1"/>
                </a:solidFill>
              </a:rPr>
              <a:t>But you can’t run a supermarket that way. You organize differently. You govern differently. There’s a produce manager and people who only stock shelves. There’s a floor manager, shift manager, general manager and so much more.</a:t>
            </a:r>
          </a:p>
          <a:p>
            <a:pPr marL="0" indent="0">
              <a:buNone/>
            </a:pPr>
            <a:r>
              <a:rPr lang="en-US" sz="3200" b="1" dirty="0">
                <a:solidFill>
                  <a:schemeClr val="bg1"/>
                </a:solidFill>
              </a:rPr>
              <a:t>So what’s the translation to church world?</a:t>
            </a:r>
          </a:p>
          <a:p>
            <a:pPr marL="0" indent="0">
              <a:buNone/>
            </a:pPr>
            <a:r>
              <a:rPr lang="en-US" sz="3200" b="1" dirty="0">
                <a:solidFill>
                  <a:srgbClr val="FFFF00"/>
                </a:solidFill>
              </a:rPr>
              <a:t>Here are  a bakers dozen of reasons churches who want to grow end up staying small:</a:t>
            </a:r>
            <a:endParaRPr lang="en-US" sz="3200" dirty="0">
              <a:solidFill>
                <a:srgbClr val="FFFF00"/>
              </a:solidFill>
            </a:endParaRPr>
          </a:p>
          <a:p>
            <a:pPr marL="0" indent="0">
              <a:buNone/>
            </a:pPr>
            <a:endParaRPr lang="en-US" dirty="0"/>
          </a:p>
        </p:txBody>
      </p:sp>
      <p:pic>
        <p:nvPicPr>
          <p:cNvPr id="8194" name="Picture 2">
            <a:extLst>
              <a:ext uri="{FF2B5EF4-FFF2-40B4-BE49-F238E27FC236}">
                <a16:creationId xmlns:a16="http://schemas.microsoft.com/office/drawing/2014/main" id="{9D76A96B-B667-C783-F8D6-A719D423B2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0" y="4927098"/>
            <a:ext cx="2628900" cy="1475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168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791"/>
            <a:ext cx="11277600" cy="979443"/>
          </a:xfrm>
        </p:spPr>
        <p:txBody>
          <a:bodyPr>
            <a:noAutofit/>
          </a:bodyPr>
          <a:lstStyle/>
          <a:p>
            <a:pPr algn="ctr"/>
            <a:r>
              <a:rPr lang="en-US" sz="3600" b="1" i="1" dirty="0">
                <a:solidFill>
                  <a:srgbClr val="FFFF00"/>
                </a:solidFill>
              </a:rPr>
              <a:t>Why Your Church Struggles to Break  Two Hundred</a:t>
            </a:r>
            <a:endParaRPr lang="en-US" sz="3600" dirty="0">
              <a:solidFill>
                <a:srgbClr val="FFFF00"/>
              </a:solidFill>
            </a:endParaRPr>
          </a:p>
        </p:txBody>
      </p:sp>
      <p:sp>
        <p:nvSpPr>
          <p:cNvPr id="3" name="Content Placeholder 2"/>
          <p:cNvSpPr>
            <a:spLocks noGrp="1"/>
          </p:cNvSpPr>
          <p:nvPr>
            <p:ph idx="1"/>
          </p:nvPr>
        </p:nvSpPr>
        <p:spPr>
          <a:xfrm>
            <a:off x="819150" y="1304144"/>
            <a:ext cx="9609802" cy="5426114"/>
          </a:xfrm>
        </p:spPr>
        <p:txBody>
          <a:bodyPr>
            <a:normAutofit fontScale="92500"/>
          </a:bodyPr>
          <a:lstStyle/>
          <a:p>
            <a:pPr marL="0" indent="0">
              <a:buNone/>
            </a:pPr>
            <a:r>
              <a:rPr lang="en-US" sz="3400" b="1" dirty="0">
                <a:solidFill>
                  <a:srgbClr val="FFFF00"/>
                </a:solidFill>
              </a:rPr>
              <a:t>1. The pastor is the primary caregiver.</a:t>
            </a:r>
            <a:endParaRPr lang="en-US" sz="3400" dirty="0">
              <a:solidFill>
                <a:srgbClr val="FFFF00"/>
              </a:solidFill>
            </a:endParaRPr>
          </a:p>
          <a:p>
            <a:pPr marL="0" indent="0">
              <a:buNone/>
            </a:pPr>
            <a:r>
              <a:rPr lang="en-US" sz="3400" b="1" dirty="0">
                <a:solidFill>
                  <a:schemeClr val="bg1"/>
                </a:solidFill>
              </a:rPr>
              <a:t>Honestly, if you just push past this one issue, you will have made a </a:t>
            </a:r>
            <a:r>
              <a:rPr lang="en-US" sz="3400" b="1" i="1" dirty="0">
                <a:solidFill>
                  <a:schemeClr val="bg1"/>
                </a:solidFill>
              </a:rPr>
              <a:t>ton </a:t>
            </a:r>
            <a:r>
              <a:rPr lang="en-US" sz="3400" b="1" dirty="0">
                <a:solidFill>
                  <a:schemeClr val="bg1"/>
                </a:solidFill>
              </a:rPr>
              <a:t>of progress</a:t>
            </a:r>
            <a:r>
              <a:rPr lang="en-US" sz="3400" b="1" dirty="0"/>
              <a:t>. </a:t>
            </a:r>
            <a:r>
              <a:rPr lang="en-US" sz="3400" b="1" dirty="0">
                <a:solidFill>
                  <a:srgbClr val="FFFF00"/>
                </a:solidFill>
              </a:rPr>
              <a:t>When the pastor has to visit every sick person, do every wedding and funeral, and make regular house calls, he or she becomes incapable of doing other things. </a:t>
            </a:r>
            <a:r>
              <a:rPr lang="en-US" sz="3400" b="1" dirty="0">
                <a:solidFill>
                  <a:schemeClr val="bg1"/>
                </a:solidFill>
              </a:rPr>
              <a:t>That model just doesn’t scale. If you’re good at it, you’ll grow the church to 200 people and then disappoint people when you can’t get to every event any more. Or you’ll just burn out. It creates false expectations and so many people get hurt in the process. The answer, by the way, is to teach people to care for each other in groups. </a:t>
            </a:r>
          </a:p>
          <a:p>
            <a:pPr marL="0" indent="0">
              <a:buNone/>
            </a:pPr>
            <a:endParaRPr lang="en-US" dirty="0"/>
          </a:p>
        </p:txBody>
      </p:sp>
    </p:spTree>
    <p:extLst>
      <p:ext uri="{BB962C8B-B14F-4D97-AF65-F5344CB8AC3E}">
        <p14:creationId xmlns:p14="http://schemas.microsoft.com/office/powerpoint/2010/main" val="1718206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564" y="189790"/>
            <a:ext cx="8598389" cy="1410410"/>
          </a:xfrm>
        </p:spPr>
        <p:txBody>
          <a:bodyPr>
            <a:normAutofit/>
          </a:bodyPr>
          <a:lstStyle/>
          <a:p>
            <a:pPr algn="ctr"/>
            <a:r>
              <a:rPr lang="en-US" sz="3600" b="1" i="1" dirty="0">
                <a:solidFill>
                  <a:schemeClr val="bg1"/>
                </a:solidFill>
              </a:rPr>
              <a:t>Why Your Church Struggles to Break  Two Hundred</a:t>
            </a:r>
            <a:endParaRPr lang="en-US" sz="3600" dirty="0">
              <a:solidFill>
                <a:schemeClr val="bg1"/>
              </a:solidFill>
            </a:endParaRPr>
          </a:p>
        </p:txBody>
      </p:sp>
      <p:sp>
        <p:nvSpPr>
          <p:cNvPr id="3" name="Content Placeholder 2"/>
          <p:cNvSpPr>
            <a:spLocks noGrp="1"/>
          </p:cNvSpPr>
          <p:nvPr>
            <p:ph idx="1"/>
          </p:nvPr>
        </p:nvSpPr>
        <p:spPr>
          <a:xfrm>
            <a:off x="590551" y="1181100"/>
            <a:ext cx="5200650" cy="5257800"/>
          </a:xfrm>
        </p:spPr>
        <p:txBody>
          <a:bodyPr>
            <a:normAutofit/>
          </a:bodyPr>
          <a:lstStyle/>
          <a:p>
            <a:pPr marL="0" indent="0">
              <a:buNone/>
            </a:pPr>
            <a:r>
              <a:rPr lang="en-US" b="1" i="1" dirty="0">
                <a:solidFill>
                  <a:srgbClr val="FF0000"/>
                </a:solidFill>
              </a:rPr>
              <a:t>How to Break Growth Barriers: Capturing Overlooked Opportunities for Church Growth</a:t>
            </a:r>
          </a:p>
          <a:p>
            <a:pPr marL="0" indent="0">
              <a:buNone/>
            </a:pPr>
            <a:endParaRPr lang="en-US" b="1" dirty="0"/>
          </a:p>
          <a:p>
            <a:pPr marL="0" indent="0">
              <a:buNone/>
            </a:pPr>
            <a:r>
              <a:rPr lang="en-US" b="1" dirty="0">
                <a:solidFill>
                  <a:schemeClr val="bg1"/>
                </a:solidFill>
              </a:rPr>
              <a:t>Although it’s 20 years old, this is still the best book I know on the subject. </a:t>
            </a:r>
            <a:r>
              <a:rPr lang="en-US" b="1" dirty="0">
                <a:solidFill>
                  <a:srgbClr val="FFFF00"/>
                </a:solidFill>
              </a:rPr>
              <a:t>The answer, by the way, is to teach people to care for each </a:t>
            </a:r>
          </a:p>
          <a:p>
            <a:pPr marL="0" indent="0">
              <a:buNone/>
            </a:pPr>
            <a:r>
              <a:rPr lang="en-US" b="1" dirty="0">
                <a:solidFill>
                  <a:srgbClr val="FFFF00"/>
                </a:solidFill>
              </a:rPr>
              <a:t>other in groups. </a:t>
            </a:r>
          </a:p>
          <a:p>
            <a:pPr marL="0" indent="0">
              <a:buNone/>
            </a:pPr>
            <a:r>
              <a:rPr lang="en-US" b="1" dirty="0"/>
              <a:t> </a:t>
            </a:r>
          </a:p>
          <a:p>
            <a:pPr marL="0" indent="0">
              <a:buNone/>
            </a:pPr>
            <a:endParaRPr lang="en-US" b="1" dirty="0"/>
          </a:p>
          <a:p>
            <a:pPr marL="0" indent="0">
              <a:buNone/>
            </a:pPr>
            <a:endParaRPr lang="en-US" b="1" dirty="0"/>
          </a:p>
          <a:p>
            <a:pPr marL="0" indent="0">
              <a:buNone/>
            </a:pPr>
            <a:endParaRPr lang="en-US" b="1" dirty="0"/>
          </a:p>
          <a:p>
            <a:pPr marL="0" indent="0">
              <a:buNone/>
            </a:pPr>
            <a:endParaRPr lang="en-US" dirty="0"/>
          </a:p>
        </p:txBody>
      </p:sp>
      <p:pic>
        <p:nvPicPr>
          <p:cNvPr id="4" name="Picture 3"/>
          <p:cNvPicPr>
            <a:picLocks noChangeAspect="1"/>
          </p:cNvPicPr>
          <p:nvPr/>
        </p:nvPicPr>
        <p:blipFill>
          <a:blip r:embed="rId2"/>
          <a:stretch>
            <a:fillRect/>
          </a:stretch>
        </p:blipFill>
        <p:spPr>
          <a:xfrm>
            <a:off x="8116932" y="894995"/>
            <a:ext cx="3027319" cy="4431042"/>
          </a:xfrm>
          <a:prstGeom prst="rect">
            <a:avLst/>
          </a:prstGeom>
        </p:spPr>
      </p:pic>
      <p:pic>
        <p:nvPicPr>
          <p:cNvPr id="1026" name="Picture 2" descr="How to Break Growth Barriers: Revise Your Role, Release Your People, and Capture Overlooked Opportunities for Your Church">
            <a:extLst>
              <a:ext uri="{FF2B5EF4-FFF2-40B4-BE49-F238E27FC236}">
                <a16:creationId xmlns:a16="http://schemas.microsoft.com/office/drawing/2014/main" id="{FBCC0559-07D5-7A8C-11A6-AF3C4382E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3316" y="3429000"/>
            <a:ext cx="1841500" cy="2768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AA46E70-DBFE-FE5C-52AB-65FC0C9FD036}"/>
              </a:ext>
            </a:extLst>
          </p:cNvPr>
          <p:cNvSpPr txBox="1"/>
          <p:nvPr/>
        </p:nvSpPr>
        <p:spPr>
          <a:xfrm>
            <a:off x="6400801" y="6197600"/>
            <a:ext cx="1428751" cy="369332"/>
          </a:xfrm>
          <a:prstGeom prst="rect">
            <a:avLst/>
          </a:prstGeom>
          <a:noFill/>
        </p:spPr>
        <p:txBody>
          <a:bodyPr wrap="square" rtlCol="0">
            <a:spAutoFit/>
          </a:bodyPr>
          <a:lstStyle/>
          <a:p>
            <a:r>
              <a:rPr lang="en-US" b="1" dirty="0">
                <a:solidFill>
                  <a:schemeClr val="bg1"/>
                </a:solidFill>
              </a:rPr>
              <a:t>Apr 4, 2017</a:t>
            </a:r>
          </a:p>
        </p:txBody>
      </p:sp>
      <p:sp>
        <p:nvSpPr>
          <p:cNvPr id="6" name="TextBox 5">
            <a:extLst>
              <a:ext uri="{FF2B5EF4-FFF2-40B4-BE49-F238E27FC236}">
                <a16:creationId xmlns:a16="http://schemas.microsoft.com/office/drawing/2014/main" id="{DF9B28D8-98E3-D773-12EB-AC185D61046A}"/>
              </a:ext>
            </a:extLst>
          </p:cNvPr>
          <p:cNvSpPr txBox="1"/>
          <p:nvPr/>
        </p:nvSpPr>
        <p:spPr>
          <a:xfrm>
            <a:off x="9409972" y="5326037"/>
            <a:ext cx="1581150" cy="369332"/>
          </a:xfrm>
          <a:prstGeom prst="rect">
            <a:avLst/>
          </a:prstGeom>
          <a:noFill/>
        </p:spPr>
        <p:txBody>
          <a:bodyPr wrap="square" rtlCol="0">
            <a:spAutoFit/>
          </a:bodyPr>
          <a:lstStyle/>
          <a:p>
            <a:r>
              <a:rPr lang="en-US" b="1" dirty="0">
                <a:solidFill>
                  <a:schemeClr val="bg1"/>
                </a:solidFill>
              </a:rPr>
              <a:t>Mar 1, 1993</a:t>
            </a:r>
          </a:p>
        </p:txBody>
      </p:sp>
      <p:sp>
        <p:nvSpPr>
          <p:cNvPr id="7" name="TextBox 6">
            <a:extLst>
              <a:ext uri="{FF2B5EF4-FFF2-40B4-BE49-F238E27FC236}">
                <a16:creationId xmlns:a16="http://schemas.microsoft.com/office/drawing/2014/main" id="{CDE0C829-1BE3-C0F5-5401-87DF7F7D3239}"/>
              </a:ext>
            </a:extLst>
          </p:cNvPr>
          <p:cNvSpPr txBox="1"/>
          <p:nvPr/>
        </p:nvSpPr>
        <p:spPr>
          <a:xfrm>
            <a:off x="545287" y="5643602"/>
            <a:ext cx="4636313" cy="923330"/>
          </a:xfrm>
          <a:prstGeom prst="rect">
            <a:avLst/>
          </a:prstGeom>
          <a:noFill/>
        </p:spPr>
        <p:txBody>
          <a:bodyPr wrap="square" rtlCol="0">
            <a:spAutoFit/>
          </a:bodyPr>
          <a:lstStyle/>
          <a:p>
            <a:pPr algn="ctr"/>
            <a:r>
              <a:rPr lang="en-US" b="1" dirty="0">
                <a:solidFill>
                  <a:srgbClr val="FF9300"/>
                </a:solidFill>
              </a:rPr>
              <a:t>There are 10 additional book recommendations at the end of this presentation</a:t>
            </a:r>
          </a:p>
        </p:txBody>
      </p:sp>
    </p:spTree>
    <p:extLst>
      <p:ext uri="{BB962C8B-B14F-4D97-AF65-F5344CB8AC3E}">
        <p14:creationId xmlns:p14="http://schemas.microsoft.com/office/powerpoint/2010/main" val="3732854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0418"/>
            <a:ext cx="11315699" cy="1143000"/>
          </a:xfrm>
        </p:spPr>
        <p:txBody>
          <a:bodyPr>
            <a:normAutofit fontScale="90000"/>
          </a:bodyPr>
          <a:lstStyle/>
          <a:p>
            <a:pPr algn="ctr"/>
            <a:r>
              <a:rPr lang="en-US" b="1" dirty="0">
                <a:solidFill>
                  <a:srgbClr val="FFFF00"/>
                </a:solidFill>
              </a:rPr>
              <a:t>2. The Law of the Lid </a:t>
            </a:r>
            <a:br>
              <a:rPr lang="en-US" dirty="0">
                <a:solidFill>
                  <a:srgbClr val="FFFF00"/>
                </a:solidFill>
              </a:rPr>
            </a:br>
            <a:endParaRPr lang="en-US" dirty="0">
              <a:solidFill>
                <a:srgbClr val="FFFF00"/>
              </a:solidFill>
            </a:endParaRPr>
          </a:p>
        </p:txBody>
      </p:sp>
      <p:sp>
        <p:nvSpPr>
          <p:cNvPr id="3" name="Content Placeholder 2"/>
          <p:cNvSpPr>
            <a:spLocks noGrp="1"/>
          </p:cNvSpPr>
          <p:nvPr>
            <p:ph idx="1"/>
          </p:nvPr>
        </p:nvSpPr>
        <p:spPr>
          <a:xfrm>
            <a:off x="895350" y="1123950"/>
            <a:ext cx="9543855" cy="5734050"/>
          </a:xfrm>
        </p:spPr>
        <p:txBody>
          <a:bodyPr>
            <a:noAutofit/>
          </a:bodyPr>
          <a:lstStyle/>
          <a:p>
            <a:pPr marL="0" indent="0">
              <a:buNone/>
            </a:pPr>
            <a:r>
              <a:rPr lang="en-US" sz="3200" b="1" dirty="0">
                <a:solidFill>
                  <a:srgbClr val="FFFF00"/>
                </a:solidFill>
              </a:rPr>
              <a:t>The Law of the Lid states that leadership ability is the lid that determines a person’s level of effectiveness. </a:t>
            </a:r>
            <a:r>
              <a:rPr lang="en-US" sz="3200" b="1" dirty="0"/>
              <a:t> </a:t>
            </a:r>
            <a:r>
              <a:rPr lang="en-US" sz="3200" b="1" dirty="0">
                <a:solidFill>
                  <a:schemeClr val="bg1"/>
                </a:solidFill>
              </a:rPr>
              <a:t>In other words, whatever the capabilities are of an individual in a leadership position will determine the lid on their potential to lead.  Let’s think about this for a minute. If you know someone who is in a leadership position and is not very successful at leading, they probably have a low lid or lessor ability to lead.  If they are leading well they most likely have a high lid and greater ability to lead.  To simplify this concept, simply ask yourself </a:t>
            </a:r>
            <a:r>
              <a:rPr lang="en-US" sz="3200" b="1" i="1" dirty="0">
                <a:solidFill>
                  <a:schemeClr val="bg1"/>
                </a:solidFill>
              </a:rPr>
              <a:t>“How much influence do they have on those they are leading?”</a:t>
            </a:r>
          </a:p>
        </p:txBody>
      </p:sp>
      <p:pic>
        <p:nvPicPr>
          <p:cNvPr id="1026" name="Picture 2" descr="21 Laws of Leadership in the Bible">
            <a:extLst>
              <a:ext uri="{FF2B5EF4-FFF2-40B4-BE49-F238E27FC236}">
                <a16:creationId xmlns:a16="http://schemas.microsoft.com/office/drawing/2014/main" id="{1766A3BE-9534-51A4-CC59-B5C073B03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4548" y="0"/>
            <a:ext cx="1817451"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777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bg1"/>
                </a:solidFill>
              </a:rPr>
              <a:t>The Law of the Lid </a:t>
            </a:r>
            <a:br>
              <a:rPr lang="en-US" dirty="0"/>
            </a:br>
            <a:endParaRPr lang="en-US" dirty="0"/>
          </a:p>
        </p:txBody>
      </p:sp>
      <p:sp>
        <p:nvSpPr>
          <p:cNvPr id="3" name="Content Placeholder 2"/>
          <p:cNvSpPr>
            <a:spLocks noGrp="1"/>
          </p:cNvSpPr>
          <p:nvPr>
            <p:ph idx="1"/>
          </p:nvPr>
        </p:nvSpPr>
        <p:spPr>
          <a:xfrm>
            <a:off x="838200" y="1428750"/>
            <a:ext cx="10515600" cy="5258032"/>
          </a:xfrm>
        </p:spPr>
        <p:txBody>
          <a:bodyPr>
            <a:noAutofit/>
          </a:bodyPr>
          <a:lstStyle/>
          <a:p>
            <a:pPr marL="0" indent="0">
              <a:buNone/>
            </a:pPr>
            <a:r>
              <a:rPr lang="en-US" sz="3200" dirty="0">
                <a:solidFill>
                  <a:srgbClr val="FFFF00"/>
                </a:solidFill>
              </a:rPr>
              <a:t>John Maxwell has said that simply put </a:t>
            </a:r>
            <a:r>
              <a:rPr lang="en-US" sz="3200" b="1" i="1" dirty="0">
                <a:solidFill>
                  <a:srgbClr val="FFFF00"/>
                </a:solidFill>
              </a:rPr>
              <a:t>“Leadership is Influence” </a:t>
            </a:r>
            <a:r>
              <a:rPr lang="en-US" sz="3200" dirty="0">
                <a:solidFill>
                  <a:srgbClr val="FFFF00"/>
                </a:solidFill>
              </a:rPr>
              <a:t>and the greater the impact we want to make as leaders will be determined by our influence on those around us. </a:t>
            </a:r>
            <a:r>
              <a:rPr lang="en-US" sz="3200" b="1" dirty="0"/>
              <a:t> </a:t>
            </a:r>
            <a:r>
              <a:rPr lang="en-US" sz="3200" b="1" dirty="0">
                <a:solidFill>
                  <a:schemeClr val="bg1"/>
                </a:solidFill>
              </a:rPr>
              <a:t>If we are not competent leaders, we will struggle to influence others.  If we are unable to influence others, than we are probably not leading anyway. Consider these thoughts:</a:t>
            </a:r>
          </a:p>
        </p:txBody>
      </p:sp>
      <p:pic>
        <p:nvPicPr>
          <p:cNvPr id="4" name="Picture 3"/>
          <p:cNvPicPr>
            <a:picLocks noChangeAspect="1"/>
          </p:cNvPicPr>
          <p:nvPr/>
        </p:nvPicPr>
        <p:blipFill>
          <a:blip r:embed="rId2"/>
          <a:stretch>
            <a:fillRect/>
          </a:stretch>
        </p:blipFill>
        <p:spPr>
          <a:xfrm>
            <a:off x="9186202" y="4819650"/>
            <a:ext cx="1996148" cy="1503592"/>
          </a:xfrm>
          <a:prstGeom prst="rect">
            <a:avLst/>
          </a:prstGeom>
        </p:spPr>
      </p:pic>
    </p:spTree>
    <p:extLst>
      <p:ext uri="{BB962C8B-B14F-4D97-AF65-F5344CB8AC3E}">
        <p14:creationId xmlns:p14="http://schemas.microsoft.com/office/powerpoint/2010/main" val="4270970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DCEB2F-F565-61CA-FBFA-F3AA62608288}"/>
              </a:ext>
            </a:extLst>
          </p:cNvPr>
          <p:cNvPicPr>
            <a:picLocks noChangeAspect="1"/>
          </p:cNvPicPr>
          <p:nvPr/>
        </p:nvPicPr>
        <p:blipFill>
          <a:blip r:embed="rId2"/>
          <a:stretch>
            <a:fillRect/>
          </a:stretch>
        </p:blipFill>
        <p:spPr>
          <a:xfrm>
            <a:off x="3192652" y="0"/>
            <a:ext cx="5966846" cy="6858000"/>
          </a:xfrm>
          <a:prstGeom prst="rect">
            <a:avLst/>
          </a:prstGeom>
        </p:spPr>
      </p:pic>
    </p:spTree>
    <p:extLst>
      <p:ext uri="{BB962C8B-B14F-4D97-AF65-F5344CB8AC3E}">
        <p14:creationId xmlns:p14="http://schemas.microsoft.com/office/powerpoint/2010/main" val="3579499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bg1"/>
                </a:solidFill>
              </a:rPr>
              <a:t>The Law of the Lid </a:t>
            </a:r>
            <a:br>
              <a:rPr lang="en-US" dirty="0"/>
            </a:br>
            <a:endParaRPr lang="en-US" dirty="0"/>
          </a:p>
        </p:txBody>
      </p:sp>
      <p:sp>
        <p:nvSpPr>
          <p:cNvPr id="3" name="Content Placeholder 2"/>
          <p:cNvSpPr>
            <a:spLocks noGrp="1"/>
          </p:cNvSpPr>
          <p:nvPr>
            <p:ph idx="1"/>
          </p:nvPr>
        </p:nvSpPr>
        <p:spPr>
          <a:xfrm>
            <a:off x="571500" y="1307473"/>
            <a:ext cx="10782300" cy="5379310"/>
          </a:xfrm>
        </p:spPr>
        <p:txBody>
          <a:bodyPr>
            <a:noAutofit/>
          </a:bodyPr>
          <a:lstStyle/>
          <a:p>
            <a:pPr marL="0" indent="0">
              <a:buNone/>
            </a:pPr>
            <a:r>
              <a:rPr lang="en-US" dirty="0">
                <a:solidFill>
                  <a:schemeClr val="bg1"/>
                </a:solidFill>
              </a:rPr>
              <a:t>Consider these thoughts…</a:t>
            </a:r>
          </a:p>
          <a:p>
            <a:r>
              <a:rPr lang="en-US" b="1" i="1" dirty="0">
                <a:solidFill>
                  <a:srgbClr val="FFFF00"/>
                </a:solidFill>
              </a:rPr>
              <a:t>People generally will not follow those that have a lower lid than they do.</a:t>
            </a:r>
          </a:p>
          <a:p>
            <a:r>
              <a:rPr lang="en-US" b="1" i="1" dirty="0">
                <a:solidFill>
                  <a:srgbClr val="FFFF00"/>
                </a:solidFill>
              </a:rPr>
              <a:t>People are drawn to leaders that have a higher lid than they do.</a:t>
            </a:r>
          </a:p>
          <a:p>
            <a:r>
              <a:rPr lang="en-US" b="1" dirty="0">
                <a:solidFill>
                  <a:srgbClr val="FFFF00"/>
                </a:solidFill>
              </a:rPr>
              <a:t>Based on those comments, consider the following…</a:t>
            </a:r>
          </a:p>
          <a:p>
            <a:r>
              <a:rPr lang="en-US" b="1" i="1" dirty="0">
                <a:solidFill>
                  <a:srgbClr val="FFFF00"/>
                </a:solidFill>
              </a:rPr>
              <a:t>What is your leadership lid?</a:t>
            </a:r>
          </a:p>
          <a:p>
            <a:r>
              <a:rPr lang="en-US" b="1" i="1" dirty="0">
                <a:solidFill>
                  <a:srgbClr val="FFFF00"/>
                </a:solidFill>
              </a:rPr>
              <a:t>What is the leadership lid of the person who is leading you?</a:t>
            </a:r>
          </a:p>
          <a:p>
            <a:pPr marL="0" indent="0">
              <a:buNone/>
            </a:pPr>
            <a:r>
              <a:rPr lang="en-US" b="1" dirty="0">
                <a:solidFill>
                  <a:schemeClr val="bg1"/>
                </a:solidFill>
              </a:rPr>
              <a:t>I would suggest that if you truly want to raise your Lid as a Leader, you should consider the level of the people you are spending the most time with and the educational or intellectual value of the books you are reading.  The only way to raise your lid is the raise your competence as a leader.</a:t>
            </a:r>
          </a:p>
        </p:txBody>
      </p:sp>
      <p:pic>
        <p:nvPicPr>
          <p:cNvPr id="4" name="Picture 3"/>
          <p:cNvPicPr>
            <a:picLocks noChangeAspect="1"/>
          </p:cNvPicPr>
          <p:nvPr/>
        </p:nvPicPr>
        <p:blipFill>
          <a:blip r:embed="rId2"/>
          <a:stretch>
            <a:fillRect/>
          </a:stretch>
        </p:blipFill>
        <p:spPr>
          <a:xfrm>
            <a:off x="10410758" y="0"/>
            <a:ext cx="1781242" cy="1341715"/>
          </a:xfrm>
          <a:prstGeom prst="rect">
            <a:avLst/>
          </a:prstGeom>
        </p:spPr>
      </p:pic>
    </p:spTree>
    <p:extLst>
      <p:ext uri="{BB962C8B-B14F-4D97-AF65-F5344CB8AC3E}">
        <p14:creationId xmlns:p14="http://schemas.microsoft.com/office/powerpoint/2010/main" val="1857381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9790"/>
            <a:ext cx="11430000" cy="1410410"/>
          </a:xfrm>
        </p:spPr>
        <p:txBody>
          <a:bodyPr>
            <a:normAutofit/>
          </a:bodyPr>
          <a:lstStyle/>
          <a:p>
            <a:pPr algn="ctr"/>
            <a:r>
              <a:rPr lang="en-US" b="1" i="1" dirty="0">
                <a:solidFill>
                  <a:srgbClr val="FFFF00"/>
                </a:solidFill>
              </a:rPr>
              <a:t>Why Your Church Struggles to Break  Two Hundred</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pPr marL="0" indent="0">
              <a:buNone/>
            </a:pPr>
            <a:r>
              <a:rPr lang="en-US" b="1" dirty="0">
                <a:solidFill>
                  <a:srgbClr val="FFFF00"/>
                </a:solidFill>
              </a:rPr>
              <a:t>3. The leaders lack a strategy.</a:t>
            </a:r>
            <a:r>
              <a:rPr lang="en-US" b="1" dirty="0"/>
              <a:t> </a:t>
            </a:r>
            <a:endParaRPr lang="en-US" dirty="0"/>
          </a:p>
          <a:p>
            <a:pPr marL="0" indent="0">
              <a:buNone/>
            </a:pPr>
            <a:r>
              <a:rPr lang="en-US" sz="3400" b="1" dirty="0">
                <a:solidFill>
                  <a:schemeClr val="bg1"/>
                </a:solidFill>
              </a:rPr>
              <a:t>Many churches today are clear on mission and vision. What most lack is a widely shared and an agreed upon strategy. </a:t>
            </a:r>
            <a:r>
              <a:rPr lang="en-US" sz="3400" b="1" dirty="0">
                <a:solidFill>
                  <a:srgbClr val="FFFF00"/>
                </a:solidFill>
              </a:rPr>
              <a:t>Your vision and mission answers the why and what of your organization. Your strategy answers </a:t>
            </a:r>
            <a:r>
              <a:rPr lang="en-US" sz="3400" b="1" i="1" dirty="0">
                <a:solidFill>
                  <a:srgbClr val="FFFF00"/>
                </a:solidFill>
              </a:rPr>
              <a:t>how. </a:t>
            </a:r>
            <a:r>
              <a:rPr lang="en-US" sz="3400" b="1" dirty="0">
                <a:solidFill>
                  <a:srgbClr val="FFFF00"/>
                </a:solidFill>
              </a:rPr>
              <a:t>And how is critical. </a:t>
            </a:r>
            <a:r>
              <a:rPr lang="en-US" sz="3400" b="1" dirty="0">
                <a:solidFill>
                  <a:schemeClr val="bg1"/>
                </a:solidFill>
              </a:rPr>
              <a:t>Spend time working through your strategy. Be clear on </a:t>
            </a:r>
            <a:r>
              <a:rPr lang="en-US" sz="3400" b="1" i="1" dirty="0">
                <a:solidFill>
                  <a:schemeClr val="bg1"/>
                </a:solidFill>
              </a:rPr>
              <a:t>how </a:t>
            </a:r>
            <a:r>
              <a:rPr lang="en-US" sz="3400" b="1" dirty="0">
                <a:solidFill>
                  <a:schemeClr val="bg1"/>
                </a:solidFill>
              </a:rPr>
              <a:t>you will accomplish your mission and don’t rest until the mission, vision and strategy reside in every single volunteer and leader.</a:t>
            </a:r>
          </a:p>
          <a:p>
            <a:pPr marL="0" indent="0">
              <a:buNone/>
            </a:pPr>
            <a:endParaRPr lang="en-US" dirty="0"/>
          </a:p>
        </p:txBody>
      </p:sp>
    </p:spTree>
    <p:extLst>
      <p:ext uri="{BB962C8B-B14F-4D97-AF65-F5344CB8AC3E}">
        <p14:creationId xmlns:p14="http://schemas.microsoft.com/office/powerpoint/2010/main" val="3978858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189790"/>
            <a:ext cx="11601450" cy="1410410"/>
          </a:xfrm>
        </p:spPr>
        <p:txBody>
          <a:bodyPr>
            <a:normAutofit/>
          </a:bodyPr>
          <a:lstStyle/>
          <a:p>
            <a:pPr algn="ctr"/>
            <a:r>
              <a:rPr lang="en-US" b="1" i="1" dirty="0">
                <a:solidFill>
                  <a:srgbClr val="FFFF00"/>
                </a:solidFill>
              </a:rPr>
              <a:t>Why Your Church Struggles to Break  Two Hundred</a:t>
            </a:r>
            <a:endParaRPr lang="en-US" dirty="0">
              <a:solidFill>
                <a:srgbClr val="FFFF00"/>
              </a:solidFill>
            </a:endParaRPr>
          </a:p>
        </p:txBody>
      </p:sp>
      <p:sp>
        <p:nvSpPr>
          <p:cNvPr id="3" name="Content Placeholder 2"/>
          <p:cNvSpPr>
            <a:spLocks noGrp="1"/>
          </p:cNvSpPr>
          <p:nvPr>
            <p:ph idx="1"/>
          </p:nvPr>
        </p:nvSpPr>
        <p:spPr>
          <a:xfrm>
            <a:off x="647700" y="1600200"/>
            <a:ext cx="10858500" cy="5068010"/>
          </a:xfrm>
        </p:spPr>
        <p:txBody>
          <a:bodyPr>
            <a:normAutofit/>
          </a:bodyPr>
          <a:lstStyle/>
          <a:p>
            <a:pPr marL="0" indent="0">
              <a:buNone/>
            </a:pPr>
            <a:r>
              <a:rPr lang="en-US" b="1" dirty="0">
                <a:solidFill>
                  <a:srgbClr val="FFFF00"/>
                </a:solidFill>
              </a:rPr>
              <a:t>4. The true leaders aren’t leading. </a:t>
            </a:r>
            <a:endParaRPr lang="en-US" dirty="0">
              <a:solidFill>
                <a:srgbClr val="FFFF00"/>
              </a:solidFill>
            </a:endParaRPr>
          </a:p>
          <a:p>
            <a:pPr marL="0" indent="0">
              <a:buNone/>
            </a:pPr>
            <a:r>
              <a:rPr lang="en-US" sz="3400" b="1" dirty="0">
                <a:solidFill>
                  <a:schemeClr val="bg1"/>
                </a:solidFill>
              </a:rPr>
              <a:t>In every church, there are people who hold the position of leadership and then there are people who are truly leaders (who may not hold any position in your church). </a:t>
            </a:r>
            <a:r>
              <a:rPr lang="en-US" sz="3400" b="1" dirty="0">
                <a:solidFill>
                  <a:srgbClr val="FFFF00"/>
                </a:solidFill>
              </a:rPr>
              <a:t>Release people who hold titles but aren’t advancing the mission, and hand the job over to real leaders. </a:t>
            </a:r>
            <a:r>
              <a:rPr lang="en-US" sz="3400" b="1" dirty="0">
                <a:solidFill>
                  <a:schemeClr val="bg1"/>
                </a:solidFill>
              </a:rPr>
              <a:t>Look for people who have a track record of handling responsibility in other areas of life and give them the job of leading the church into the future with you. If you actually have leaders leading, it will make a huge difference.</a:t>
            </a:r>
          </a:p>
          <a:p>
            <a:pPr marL="0" indent="0">
              <a:buNone/>
            </a:pPr>
            <a:endParaRPr lang="en-US" dirty="0"/>
          </a:p>
        </p:txBody>
      </p:sp>
    </p:spTree>
    <p:extLst>
      <p:ext uri="{BB962C8B-B14F-4D97-AF65-F5344CB8AC3E}">
        <p14:creationId xmlns:p14="http://schemas.microsoft.com/office/powerpoint/2010/main" val="879262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9790"/>
            <a:ext cx="11372850" cy="1410410"/>
          </a:xfrm>
        </p:spPr>
        <p:txBody>
          <a:bodyPr>
            <a:normAutofit/>
          </a:bodyPr>
          <a:lstStyle/>
          <a:p>
            <a:pPr algn="ctr"/>
            <a:r>
              <a:rPr lang="en-US" sz="3600" b="1" i="1" dirty="0">
                <a:solidFill>
                  <a:schemeClr val="bg1"/>
                </a:solidFill>
              </a:rPr>
              <a:t>Why Your Church Struggles to Break  Two Hundred</a:t>
            </a:r>
            <a:endParaRPr lang="en-US" sz="3600" dirty="0">
              <a:solidFill>
                <a:schemeClr val="bg1"/>
              </a:solidFill>
            </a:endParaRPr>
          </a:p>
        </p:txBody>
      </p:sp>
      <p:sp>
        <p:nvSpPr>
          <p:cNvPr id="3" name="Content Placeholder 2"/>
          <p:cNvSpPr>
            <a:spLocks noGrp="1"/>
          </p:cNvSpPr>
          <p:nvPr>
            <p:ph idx="1"/>
          </p:nvPr>
        </p:nvSpPr>
        <p:spPr>
          <a:xfrm>
            <a:off x="628650" y="1600201"/>
            <a:ext cx="10877550" cy="4986967"/>
          </a:xfrm>
        </p:spPr>
        <p:txBody>
          <a:bodyPr>
            <a:normAutofit/>
          </a:bodyPr>
          <a:lstStyle/>
          <a:p>
            <a:pPr marL="0" indent="0">
              <a:buNone/>
            </a:pPr>
            <a:r>
              <a:rPr lang="en-US" sz="3200" b="1" dirty="0">
                <a:solidFill>
                  <a:srgbClr val="FFFF00"/>
                </a:solidFill>
              </a:rPr>
              <a:t>5. The volunteers are un-empowered.</a:t>
            </a:r>
            <a:endParaRPr lang="en-US" sz="3200" dirty="0">
              <a:solidFill>
                <a:srgbClr val="FFFF00"/>
              </a:solidFill>
            </a:endParaRPr>
          </a:p>
          <a:p>
            <a:pPr marL="0" indent="0">
              <a:buNone/>
            </a:pPr>
            <a:r>
              <a:rPr lang="en-US" sz="3200" b="1" dirty="0">
                <a:solidFill>
                  <a:schemeClr val="bg1"/>
                </a:solidFill>
              </a:rPr>
              <a:t>Sure, small churches may not have the budget to hire other staff, but you have people. Once you have identified true leaders, and once you are clear on your mission, vision and strategy, you need to release people to accomplish them.</a:t>
            </a:r>
          </a:p>
          <a:p>
            <a:pPr marL="0" indent="0">
              <a:buNone/>
            </a:pPr>
            <a:endParaRPr lang="en-US" sz="3200" b="1" dirty="0">
              <a:solidFill>
                <a:srgbClr val="FFFF00"/>
              </a:solidFill>
            </a:endParaRPr>
          </a:p>
          <a:p>
            <a:pPr marL="0" indent="0">
              <a:buNone/>
            </a:pPr>
            <a:r>
              <a:rPr lang="en-US" sz="3200" b="1" dirty="0">
                <a:solidFill>
                  <a:srgbClr val="FFFF00"/>
                </a:solidFill>
              </a:rPr>
              <a:t>Try to do it all yourself and you will burn out, leave or simply be ineffective. </a:t>
            </a:r>
            <a:r>
              <a:rPr lang="en-US" sz="3200" b="1" dirty="0"/>
              <a:t> </a:t>
            </a:r>
            <a:r>
              <a:rPr lang="en-US" sz="3200" b="1" dirty="0">
                <a:solidFill>
                  <a:schemeClr val="bg1"/>
                </a:solidFill>
              </a:rPr>
              <a:t>Empower volunteers around an aligned strategy and you will likely begin to see progress.</a:t>
            </a:r>
          </a:p>
          <a:p>
            <a:pPr marL="0" indent="0">
              <a:buNone/>
            </a:pPr>
            <a:endParaRPr lang="en-US" dirty="0"/>
          </a:p>
        </p:txBody>
      </p:sp>
    </p:spTree>
    <p:extLst>
      <p:ext uri="{BB962C8B-B14F-4D97-AF65-F5344CB8AC3E}">
        <p14:creationId xmlns:p14="http://schemas.microsoft.com/office/powerpoint/2010/main" val="3446554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11353800" cy="1410410"/>
          </a:xfrm>
        </p:spPr>
        <p:txBody>
          <a:bodyPr>
            <a:normAutofit/>
          </a:bodyPr>
          <a:lstStyle/>
          <a:p>
            <a:pPr algn="ctr"/>
            <a:r>
              <a:rPr lang="en-US" sz="3600" b="1" i="1" dirty="0">
                <a:solidFill>
                  <a:schemeClr val="bg1"/>
                </a:solidFill>
              </a:rPr>
              <a:t>Why Your Church Struggles to Break  Two Hundred</a:t>
            </a:r>
            <a:endParaRPr lang="en-US" sz="3600" dirty="0">
              <a:solidFill>
                <a:schemeClr val="bg1"/>
              </a:solidFill>
            </a:endParaRPr>
          </a:p>
        </p:txBody>
      </p:sp>
      <p:sp>
        <p:nvSpPr>
          <p:cNvPr id="3" name="Content Placeholder 2"/>
          <p:cNvSpPr>
            <a:spLocks noGrp="1"/>
          </p:cNvSpPr>
          <p:nvPr>
            <p:ph idx="1"/>
          </p:nvPr>
        </p:nvSpPr>
        <p:spPr>
          <a:xfrm>
            <a:off x="666750" y="1143000"/>
            <a:ext cx="10858500" cy="5277560"/>
          </a:xfrm>
        </p:spPr>
        <p:txBody>
          <a:bodyPr>
            <a:normAutofit/>
          </a:bodyPr>
          <a:lstStyle/>
          <a:p>
            <a:pPr marL="0" indent="0">
              <a:buNone/>
            </a:pPr>
            <a:r>
              <a:rPr lang="en-US" sz="3600" b="1" dirty="0">
                <a:solidFill>
                  <a:srgbClr val="FFFF00"/>
                </a:solidFill>
              </a:rPr>
              <a:t>6. The governance team micromanages. </a:t>
            </a:r>
            <a:endParaRPr lang="en-US" sz="3600" dirty="0">
              <a:solidFill>
                <a:srgbClr val="FFFF00"/>
              </a:solidFill>
            </a:endParaRPr>
          </a:p>
          <a:p>
            <a:pPr marL="0" indent="0">
              <a:buNone/>
            </a:pPr>
            <a:r>
              <a:rPr lang="en-US" sz="3600" b="1" dirty="0">
                <a:solidFill>
                  <a:srgbClr val="FFFF00"/>
                </a:solidFill>
              </a:rPr>
              <a:t>If you need permission every time you need to buy paper towels or repaint an office, you have a governance team issue. </a:t>
            </a:r>
            <a:r>
              <a:rPr lang="en-US" sz="3600" b="1" dirty="0">
                <a:solidFill>
                  <a:schemeClr val="bg1"/>
                </a:solidFill>
              </a:rPr>
              <a:t>Most boards who micromanage do so because that’s where most people simply default. You need a board that guards the mission and vision and empowers the team to accomplish it and then gets out of the way.</a:t>
            </a:r>
          </a:p>
          <a:p>
            <a:pPr marL="0" indent="0">
              <a:buNone/>
            </a:pPr>
            <a:endParaRPr lang="en-US" dirty="0"/>
          </a:p>
        </p:txBody>
      </p:sp>
      <p:pic>
        <p:nvPicPr>
          <p:cNvPr id="9218" name="Picture 2">
            <a:extLst>
              <a:ext uri="{FF2B5EF4-FFF2-40B4-BE49-F238E27FC236}">
                <a16:creationId xmlns:a16="http://schemas.microsoft.com/office/drawing/2014/main" id="{2ED75342-F68E-5DFE-1F33-FDEE40A3D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3900" y="4774770"/>
            <a:ext cx="3848100" cy="208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551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9790"/>
            <a:ext cx="11315700" cy="1410410"/>
          </a:xfrm>
        </p:spPr>
        <p:txBody>
          <a:bodyPr>
            <a:normAutofit/>
          </a:bodyPr>
          <a:lstStyle/>
          <a:p>
            <a:pPr algn="ctr"/>
            <a:r>
              <a:rPr lang="en-US" sz="4000" b="1" i="1" dirty="0">
                <a:solidFill>
                  <a:srgbClr val="FFFF00"/>
                </a:solidFill>
              </a:rPr>
              <a:t>Why Your Church Struggles to Break  Two Hundred</a:t>
            </a:r>
            <a:endParaRPr lang="en-US" sz="4000" dirty="0">
              <a:solidFill>
                <a:srgbClr val="FFFF00"/>
              </a:solidFill>
            </a:endParaRPr>
          </a:p>
        </p:txBody>
      </p:sp>
      <p:sp>
        <p:nvSpPr>
          <p:cNvPr id="3" name="Content Placeholder 2"/>
          <p:cNvSpPr>
            <a:spLocks noGrp="1"/>
          </p:cNvSpPr>
          <p:nvPr>
            <p:ph idx="1"/>
          </p:nvPr>
        </p:nvSpPr>
        <p:spPr>
          <a:xfrm>
            <a:off x="590550" y="1352550"/>
            <a:ext cx="10991850" cy="5505450"/>
          </a:xfrm>
        </p:spPr>
        <p:txBody>
          <a:bodyPr>
            <a:normAutofit/>
          </a:bodyPr>
          <a:lstStyle/>
          <a:p>
            <a:pPr marL="0" indent="0">
              <a:buNone/>
            </a:pPr>
            <a:r>
              <a:rPr lang="en-US" sz="3200" b="1" dirty="0">
                <a:solidFill>
                  <a:srgbClr val="FFFF00"/>
                </a:solidFill>
              </a:rPr>
              <a:t>7. The Congregation micromanages decisions. </a:t>
            </a:r>
            <a:endParaRPr lang="en-US" sz="3200" dirty="0">
              <a:solidFill>
                <a:srgbClr val="FFFF00"/>
              </a:solidFill>
            </a:endParaRPr>
          </a:p>
          <a:p>
            <a:pPr marL="0" indent="0">
              <a:buNone/>
            </a:pPr>
            <a:r>
              <a:rPr lang="en-US" sz="3200" b="1" dirty="0">
                <a:solidFill>
                  <a:schemeClr val="bg1"/>
                </a:solidFill>
              </a:rPr>
              <a:t>If you need permission from the entire congregation every time you need to buy paper towels or repaint an office, you have a congregational organizational structure issue. </a:t>
            </a:r>
            <a:r>
              <a:rPr lang="en-US" sz="3200" b="1" dirty="0">
                <a:solidFill>
                  <a:srgbClr val="FFFF00"/>
                </a:solidFill>
              </a:rPr>
              <a:t>Most congregations who micromanage do so because that’s where most people simply default. </a:t>
            </a:r>
            <a:r>
              <a:rPr lang="en-US" sz="3200" b="1" dirty="0">
                <a:solidFill>
                  <a:schemeClr val="bg1"/>
                </a:solidFill>
              </a:rPr>
              <a:t>You need a leadership team and staff, that guards the mission and vision and empowers the ministry teams as well as pastors,  to accomplish it and then gets out of the way.</a:t>
            </a:r>
          </a:p>
          <a:p>
            <a:pPr marL="0" indent="0">
              <a:buNone/>
            </a:pPr>
            <a:endParaRPr lang="en-US" dirty="0"/>
          </a:p>
        </p:txBody>
      </p:sp>
    </p:spTree>
    <p:extLst>
      <p:ext uri="{BB962C8B-B14F-4D97-AF65-F5344CB8AC3E}">
        <p14:creationId xmlns:p14="http://schemas.microsoft.com/office/powerpoint/2010/main" val="3570837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49325"/>
            <a:ext cx="10515600" cy="4351338"/>
          </a:xfrm>
        </p:spPr>
        <p:txBody>
          <a:bodyPr/>
          <a:lstStyle/>
          <a:p>
            <a:pPr marL="0" indent="0" algn="ctr">
              <a:buNone/>
            </a:pPr>
            <a:r>
              <a:rPr lang="en-US" sz="4000" b="1" i="1" dirty="0">
                <a:solidFill>
                  <a:srgbClr val="FFFF00"/>
                </a:solidFill>
              </a:rPr>
              <a:t>Tip: If everyone who comes to your church gets onboard, your vision isn’t defined enough.</a:t>
            </a:r>
            <a:endParaRPr lang="en-US" sz="4000" b="1" dirty="0">
              <a:solidFill>
                <a:srgbClr val="FFFF00"/>
              </a:solidFill>
            </a:endParaRPr>
          </a:p>
          <a:p>
            <a:pPr marL="0" indent="0">
              <a:buNone/>
            </a:pPr>
            <a:endParaRPr lang="en-US" dirty="0"/>
          </a:p>
        </p:txBody>
      </p:sp>
      <p:pic>
        <p:nvPicPr>
          <p:cNvPr id="10242" name="Picture 2">
            <a:extLst>
              <a:ext uri="{FF2B5EF4-FFF2-40B4-BE49-F238E27FC236}">
                <a16:creationId xmlns:a16="http://schemas.microsoft.com/office/drawing/2014/main" id="{ED995E07-CD84-A27E-B849-EE10896D1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550" y="2978150"/>
            <a:ext cx="6019800" cy="337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202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414" y="380290"/>
            <a:ext cx="11104386" cy="1410410"/>
          </a:xfrm>
        </p:spPr>
        <p:txBody>
          <a:bodyPr>
            <a:normAutofit/>
          </a:bodyPr>
          <a:lstStyle/>
          <a:p>
            <a:pPr algn="ctr"/>
            <a:r>
              <a:rPr lang="en-US" sz="3600" b="1" dirty="0">
                <a:solidFill>
                  <a:srgbClr val="FFFF00"/>
                </a:solidFill>
              </a:rPr>
              <a:t>5 Essentials Every Church Constitution Needs In The Future</a:t>
            </a:r>
            <a:br>
              <a:rPr lang="en-US" sz="3600" dirty="0"/>
            </a:br>
            <a:endParaRPr lang="en-US" sz="3600" dirty="0"/>
          </a:p>
        </p:txBody>
      </p:sp>
      <p:sp>
        <p:nvSpPr>
          <p:cNvPr id="3" name="Content Placeholder 2"/>
          <p:cNvSpPr>
            <a:spLocks noGrp="1"/>
          </p:cNvSpPr>
          <p:nvPr>
            <p:ph idx="1"/>
          </p:nvPr>
        </p:nvSpPr>
        <p:spPr>
          <a:xfrm>
            <a:off x="933450" y="1790700"/>
            <a:ext cx="10325100" cy="4890235"/>
          </a:xfrm>
        </p:spPr>
        <p:txBody>
          <a:bodyPr>
            <a:normAutofit/>
          </a:bodyPr>
          <a:lstStyle/>
          <a:p>
            <a:pPr marL="0" indent="0">
              <a:buNone/>
            </a:pPr>
            <a:r>
              <a:rPr lang="en-US" sz="3600" b="1" dirty="0">
                <a:solidFill>
                  <a:schemeClr val="bg1"/>
                </a:solidFill>
              </a:rPr>
              <a:t>The scriptures have some clear guidelines around leadership/governance that you should pay attention to. Here are some characteristics of a healthy constitution and governance system that will take you into the future.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611666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564" y="189791"/>
            <a:ext cx="8598389" cy="1189305"/>
          </a:xfrm>
        </p:spPr>
        <p:txBody>
          <a:bodyPr>
            <a:normAutofit/>
          </a:bodyPr>
          <a:lstStyle/>
          <a:p>
            <a:pPr algn="ctr"/>
            <a:r>
              <a:rPr lang="en-US" sz="3600" b="1" dirty="0">
                <a:solidFill>
                  <a:schemeClr val="bg1"/>
                </a:solidFill>
              </a:rPr>
              <a:t>5 Essentials Every Church Constitution Needs In The Future</a:t>
            </a:r>
            <a:endParaRPr lang="en-US" sz="3600" dirty="0">
              <a:solidFill>
                <a:schemeClr val="bg1"/>
              </a:solidFill>
            </a:endParaRPr>
          </a:p>
        </p:txBody>
      </p:sp>
      <p:sp>
        <p:nvSpPr>
          <p:cNvPr id="3" name="Content Placeholder 2"/>
          <p:cNvSpPr>
            <a:spLocks noGrp="1"/>
          </p:cNvSpPr>
          <p:nvPr>
            <p:ph idx="1"/>
          </p:nvPr>
        </p:nvSpPr>
        <p:spPr>
          <a:xfrm>
            <a:off x="476250" y="1752600"/>
            <a:ext cx="11163300" cy="5105400"/>
          </a:xfrm>
        </p:spPr>
        <p:txBody>
          <a:bodyPr>
            <a:normAutofit/>
          </a:bodyPr>
          <a:lstStyle/>
          <a:p>
            <a:pPr marL="0" indent="0">
              <a:buNone/>
            </a:pPr>
            <a:r>
              <a:rPr lang="en-US" sz="3200" b="1" dirty="0">
                <a:solidFill>
                  <a:srgbClr val="FF0000"/>
                </a:solidFill>
              </a:rPr>
              <a:t>1. Keep Accountability Clean and Clear</a:t>
            </a:r>
          </a:p>
          <a:p>
            <a:pPr marL="0" indent="0">
              <a:buNone/>
            </a:pPr>
            <a:r>
              <a:rPr lang="en-US" sz="3200" b="1" dirty="0">
                <a:solidFill>
                  <a:schemeClr val="bg1"/>
                </a:solidFill>
              </a:rPr>
              <a:t>Checks and balances are based on quality of people, not quantity of people.</a:t>
            </a:r>
            <a:endParaRPr lang="en-US" sz="3200" dirty="0">
              <a:solidFill>
                <a:schemeClr val="bg1"/>
              </a:solidFill>
            </a:endParaRPr>
          </a:p>
          <a:p>
            <a:pPr marL="0" indent="0">
              <a:buNone/>
            </a:pPr>
            <a:r>
              <a:rPr lang="en-US" sz="3200" b="1" dirty="0">
                <a:solidFill>
                  <a:srgbClr val="FFFF00"/>
                </a:solidFill>
              </a:rPr>
              <a:t>There’s a misguided school of thought out there that says, “the more people you are accountable to, the more accountable you are.”   </a:t>
            </a:r>
            <a:r>
              <a:rPr lang="en-US" sz="3200" b="1" dirty="0">
                <a:solidFill>
                  <a:schemeClr val="bg1"/>
                </a:solidFill>
              </a:rPr>
              <a:t>The reality is that if you are accountable to 100 people, you aren’t really accountable to anyone. Keep the organizational accountability group (board or team) small and focus on making sure the circle includes high quality leaders who get your vision and mission at their very core.</a:t>
            </a:r>
          </a:p>
        </p:txBody>
      </p:sp>
    </p:spTree>
    <p:extLst>
      <p:ext uri="{BB962C8B-B14F-4D97-AF65-F5344CB8AC3E}">
        <p14:creationId xmlns:p14="http://schemas.microsoft.com/office/powerpoint/2010/main" val="595597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564" y="189790"/>
            <a:ext cx="8598389" cy="1410410"/>
          </a:xfrm>
        </p:spPr>
        <p:txBody>
          <a:bodyPr>
            <a:normAutofit/>
          </a:bodyPr>
          <a:lstStyle/>
          <a:p>
            <a:pPr algn="ctr"/>
            <a:r>
              <a:rPr lang="en-US" sz="3600" b="1" dirty="0">
                <a:solidFill>
                  <a:schemeClr val="bg1"/>
                </a:solidFill>
              </a:rPr>
              <a:t>5 Essentials Every Church Constitution Needs In The Future</a:t>
            </a:r>
            <a:endParaRPr lang="en-US" sz="3600" dirty="0">
              <a:solidFill>
                <a:schemeClr val="bg1"/>
              </a:solidFill>
            </a:endParaRPr>
          </a:p>
        </p:txBody>
      </p:sp>
      <p:sp>
        <p:nvSpPr>
          <p:cNvPr id="3" name="Content Placeholder 2"/>
          <p:cNvSpPr>
            <a:spLocks noGrp="1"/>
          </p:cNvSpPr>
          <p:nvPr>
            <p:ph idx="1"/>
          </p:nvPr>
        </p:nvSpPr>
        <p:spPr>
          <a:xfrm>
            <a:off x="495300" y="1600200"/>
            <a:ext cx="11201400" cy="5257800"/>
          </a:xfrm>
        </p:spPr>
        <p:txBody>
          <a:bodyPr>
            <a:normAutofit/>
          </a:bodyPr>
          <a:lstStyle/>
          <a:p>
            <a:pPr marL="0" indent="0">
              <a:buNone/>
            </a:pPr>
            <a:r>
              <a:rPr lang="en-US" sz="3200" b="1" dirty="0">
                <a:solidFill>
                  <a:srgbClr val="FF0000"/>
                </a:solidFill>
              </a:rPr>
              <a:t>2. Give Invested People Input</a:t>
            </a:r>
            <a:endParaRPr lang="en-US" sz="3200" dirty="0">
              <a:solidFill>
                <a:srgbClr val="FF0000"/>
              </a:solidFill>
            </a:endParaRPr>
          </a:p>
          <a:p>
            <a:pPr marL="0" indent="0">
              <a:buNone/>
            </a:pPr>
            <a:r>
              <a:rPr lang="en-US" sz="3200" b="1" dirty="0">
                <a:solidFill>
                  <a:schemeClr val="bg1"/>
                </a:solidFill>
              </a:rPr>
              <a:t>The most invested people should have the most input.</a:t>
            </a:r>
            <a:endParaRPr lang="en-US" sz="3200" dirty="0">
              <a:solidFill>
                <a:schemeClr val="bg1"/>
              </a:solidFill>
            </a:endParaRPr>
          </a:p>
          <a:p>
            <a:pPr marL="0" indent="0">
              <a:buNone/>
            </a:pPr>
            <a:r>
              <a:rPr lang="en-US" sz="3200" dirty="0">
                <a:solidFill>
                  <a:schemeClr val="bg1"/>
                </a:solidFill>
              </a:rPr>
              <a:t>Leaders need valuable input from their community. </a:t>
            </a:r>
            <a:r>
              <a:rPr lang="en-US" sz="3200" b="1" dirty="0">
                <a:solidFill>
                  <a:srgbClr val="FFFF00"/>
                </a:solidFill>
              </a:rPr>
              <a:t>Unfortunately, many churches are structured so that anyone who holds a member’s card and a pulse can influence the whole church. </a:t>
            </a:r>
            <a:r>
              <a:rPr lang="en-US" sz="3200" b="1" dirty="0">
                <a:solidFill>
                  <a:schemeClr val="bg1"/>
                </a:solidFill>
              </a:rPr>
              <a:t>When setting up venues to get input from your community, things should be structured so that people who are most invested in the church’s mission with their time and finances have the most input.</a:t>
            </a:r>
          </a:p>
          <a:p>
            <a:pPr marL="0" indent="0">
              <a:buNone/>
            </a:pPr>
            <a:endParaRPr lang="en-US" dirty="0"/>
          </a:p>
        </p:txBody>
      </p:sp>
    </p:spTree>
    <p:extLst>
      <p:ext uri="{BB962C8B-B14F-4D97-AF65-F5344CB8AC3E}">
        <p14:creationId xmlns:p14="http://schemas.microsoft.com/office/powerpoint/2010/main" val="4119678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39844"/>
            <a:ext cx="8229600" cy="1360357"/>
          </a:xfrm>
        </p:spPr>
        <p:txBody>
          <a:bodyPr>
            <a:normAutofit fontScale="90000"/>
          </a:bodyPr>
          <a:lstStyle/>
          <a:p>
            <a:pPr algn="ctr"/>
            <a:r>
              <a:rPr lang="en-US" sz="5400" b="1" i="1" dirty="0">
                <a:solidFill>
                  <a:srgbClr val="FFFF00"/>
                </a:solidFill>
              </a:rPr>
              <a:t>Why Your Church Struggles to Break  Two Hundred</a:t>
            </a:r>
            <a:endParaRPr lang="en-US" b="1" dirty="0">
              <a:solidFill>
                <a:srgbClr val="FFFF00"/>
              </a:solidFill>
            </a:endParaRPr>
          </a:p>
        </p:txBody>
      </p:sp>
      <p:sp>
        <p:nvSpPr>
          <p:cNvPr id="3" name="Content Placeholder 2"/>
          <p:cNvSpPr>
            <a:spLocks noGrp="1"/>
          </p:cNvSpPr>
          <p:nvPr>
            <p:ph idx="1"/>
          </p:nvPr>
        </p:nvSpPr>
        <p:spPr>
          <a:xfrm>
            <a:off x="961292" y="1831976"/>
            <a:ext cx="10339754" cy="5026025"/>
          </a:xfrm>
        </p:spPr>
        <p:txBody>
          <a:bodyPr>
            <a:normAutofit/>
          </a:bodyPr>
          <a:lstStyle/>
          <a:p>
            <a:pPr marL="0" indent="0">
              <a:buNone/>
            </a:pPr>
            <a:r>
              <a:rPr lang="en-US" b="1" dirty="0">
                <a:solidFill>
                  <a:srgbClr val="FFFF00"/>
                </a:solidFill>
                <a:latin typeface="Comic Sans MS" pitchFamily="66" charset="0"/>
              </a:rPr>
              <a:t>When a church begins to approach the 200 barrier there are several presumptions that need to be reviewed and articulated. The first presumption that most of Christendom has regarding growth, is that all churches desire to grow! This means they are willing to take steps that will help them grow. The second presumption is that the churches leadership has both a vision to grow and a commitment to grow. Many churches across America have never been taught about vision and thus have never been committed to such a vision.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564" y="189790"/>
            <a:ext cx="8598389" cy="1410410"/>
          </a:xfrm>
        </p:spPr>
        <p:txBody>
          <a:bodyPr>
            <a:normAutofit/>
          </a:bodyPr>
          <a:lstStyle/>
          <a:p>
            <a:pPr algn="ctr"/>
            <a:r>
              <a:rPr lang="en-US" sz="3600" b="1" dirty="0">
                <a:solidFill>
                  <a:schemeClr val="bg1"/>
                </a:solidFill>
              </a:rPr>
              <a:t>5 Essentials Every Church Constitution Needs In The Future</a:t>
            </a:r>
            <a:endParaRPr lang="en-US" sz="3600" dirty="0">
              <a:solidFill>
                <a:schemeClr val="bg1"/>
              </a:solidFill>
            </a:endParaRPr>
          </a:p>
        </p:txBody>
      </p:sp>
      <p:sp>
        <p:nvSpPr>
          <p:cNvPr id="3" name="Content Placeholder 2"/>
          <p:cNvSpPr>
            <a:spLocks noGrp="1"/>
          </p:cNvSpPr>
          <p:nvPr>
            <p:ph idx="1"/>
          </p:nvPr>
        </p:nvSpPr>
        <p:spPr>
          <a:xfrm>
            <a:off x="533400" y="1600200"/>
            <a:ext cx="11144250" cy="5257800"/>
          </a:xfrm>
        </p:spPr>
        <p:txBody>
          <a:bodyPr>
            <a:normAutofit/>
          </a:bodyPr>
          <a:lstStyle/>
          <a:p>
            <a:pPr marL="0" indent="0">
              <a:buNone/>
            </a:pPr>
            <a:r>
              <a:rPr lang="en-US" sz="3200" b="1" dirty="0">
                <a:solidFill>
                  <a:srgbClr val="FF0000"/>
                </a:solidFill>
              </a:rPr>
              <a:t>3. Keep Decision-Making Nimble</a:t>
            </a:r>
            <a:endParaRPr lang="en-US" sz="3200" dirty="0">
              <a:solidFill>
                <a:srgbClr val="FF0000"/>
              </a:solidFill>
            </a:endParaRPr>
          </a:p>
          <a:p>
            <a:pPr marL="0" indent="0">
              <a:buNone/>
            </a:pPr>
            <a:r>
              <a:rPr lang="en-US" sz="3200" b="1" dirty="0">
                <a:solidFill>
                  <a:srgbClr val="FF0000"/>
                </a:solidFill>
              </a:rPr>
              <a:t>If you can’t take advantage of opportunities within 24hrs, you are too slow.</a:t>
            </a:r>
            <a:r>
              <a:rPr lang="en-US" sz="3200" dirty="0">
                <a:solidFill>
                  <a:srgbClr val="FF0000"/>
                </a:solidFill>
              </a:rPr>
              <a:t> </a:t>
            </a:r>
            <a:r>
              <a:rPr lang="en-US" sz="3200" b="1" dirty="0">
                <a:solidFill>
                  <a:srgbClr val="FFFF00"/>
                </a:solidFill>
              </a:rPr>
              <a:t>Slow decision-making means missed opportunities. Be sure that if the key leaders in your church see an opportunity that can move your mission forward, that they can make the decision quickly. </a:t>
            </a:r>
            <a:r>
              <a:rPr lang="en-US" sz="3200" b="1" dirty="0">
                <a:solidFill>
                  <a:srgbClr val="FF0000"/>
                </a:solidFill>
              </a:rPr>
              <a:t>If your circle of leaders can’t make a major financial decision in less than 24hrs, you need to rethink your decision-making model.</a:t>
            </a:r>
            <a:r>
              <a:rPr lang="en-US" sz="3200" b="1" dirty="0"/>
              <a:t> </a:t>
            </a:r>
            <a:r>
              <a:rPr lang="en-US" sz="3200" b="1" dirty="0">
                <a:solidFill>
                  <a:schemeClr val="bg1"/>
                </a:solidFill>
              </a:rPr>
              <a:t>I’ve seen incredible opportunities missed by churches because of this one structural flaw alone. </a:t>
            </a:r>
          </a:p>
          <a:p>
            <a:pPr marL="0" indent="0">
              <a:buNone/>
            </a:pPr>
            <a:endParaRPr lang="en-US" dirty="0"/>
          </a:p>
        </p:txBody>
      </p:sp>
    </p:spTree>
    <p:extLst>
      <p:ext uri="{BB962C8B-B14F-4D97-AF65-F5344CB8AC3E}">
        <p14:creationId xmlns:p14="http://schemas.microsoft.com/office/powerpoint/2010/main" val="1091484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564" y="189790"/>
            <a:ext cx="8598389" cy="1410410"/>
          </a:xfrm>
        </p:spPr>
        <p:txBody>
          <a:bodyPr>
            <a:normAutofit/>
          </a:bodyPr>
          <a:lstStyle/>
          <a:p>
            <a:pPr algn="ctr"/>
            <a:r>
              <a:rPr lang="en-US" sz="3600" b="1" dirty="0">
                <a:solidFill>
                  <a:schemeClr val="bg1"/>
                </a:solidFill>
              </a:rPr>
              <a:t>5 Essentials Every Church Constitution Needs In The Future</a:t>
            </a:r>
            <a:endParaRPr lang="en-US" sz="3600" dirty="0">
              <a:solidFill>
                <a:schemeClr val="bg1"/>
              </a:solidFill>
            </a:endParaRPr>
          </a:p>
        </p:txBody>
      </p:sp>
      <p:sp>
        <p:nvSpPr>
          <p:cNvPr id="3" name="Content Placeholder 2"/>
          <p:cNvSpPr>
            <a:spLocks noGrp="1"/>
          </p:cNvSpPr>
          <p:nvPr>
            <p:ph idx="1"/>
          </p:nvPr>
        </p:nvSpPr>
        <p:spPr>
          <a:xfrm>
            <a:off x="533400" y="1600201"/>
            <a:ext cx="11163300" cy="5115458"/>
          </a:xfrm>
        </p:spPr>
        <p:txBody>
          <a:bodyPr>
            <a:normAutofit/>
          </a:bodyPr>
          <a:lstStyle/>
          <a:p>
            <a:pPr marL="0" indent="0">
              <a:buNone/>
            </a:pPr>
            <a:r>
              <a:rPr lang="en-US" b="1" dirty="0">
                <a:solidFill>
                  <a:srgbClr val="FF0000"/>
                </a:solidFill>
              </a:rPr>
              <a:t>4. Have Minimal Congregational Involvement</a:t>
            </a:r>
            <a:endParaRPr lang="en-US" dirty="0">
              <a:solidFill>
                <a:srgbClr val="FF0000"/>
              </a:solidFill>
            </a:endParaRPr>
          </a:p>
          <a:p>
            <a:pPr marL="0" indent="0">
              <a:buNone/>
            </a:pPr>
            <a:r>
              <a:rPr lang="en-US" b="1" dirty="0">
                <a:solidFill>
                  <a:schemeClr val="bg1"/>
                </a:solidFill>
              </a:rPr>
              <a:t>Involving everyone in leadership decisions is irresponsible.</a:t>
            </a:r>
            <a:endParaRPr lang="en-US" dirty="0">
              <a:solidFill>
                <a:schemeClr val="bg1"/>
              </a:solidFill>
            </a:endParaRPr>
          </a:p>
          <a:p>
            <a:pPr marL="0" indent="0">
              <a:buNone/>
            </a:pPr>
            <a:r>
              <a:rPr lang="en-US" b="1" dirty="0">
                <a:solidFill>
                  <a:srgbClr val="FFFF00"/>
                </a:solidFill>
              </a:rPr>
              <a:t>Large scale decisions (building purchases, major hires, etc.) can be emotional rollercoasters. People change their minds, finances fall through, and a “sure thing” can become a “mirage” very quickly. </a:t>
            </a:r>
            <a:r>
              <a:rPr lang="en-US" b="1" dirty="0">
                <a:solidFill>
                  <a:schemeClr val="bg1"/>
                </a:solidFill>
              </a:rPr>
              <a:t>Always be transparent with finances and inquiries from people, but to take your entire congregation on every twist and turn along the way is irresponsible. </a:t>
            </a:r>
            <a:r>
              <a:rPr lang="en-US" b="1" dirty="0">
                <a:solidFill>
                  <a:srgbClr val="FFFF00"/>
                </a:solidFill>
              </a:rPr>
              <a:t>You want to keep your congregation informed, but keep it to a minimum until plans are firm. Don’t take them on the rollercoaster along the way. If your structure demands that you have to over-inform your people, change it.</a:t>
            </a:r>
          </a:p>
          <a:p>
            <a:pPr marL="0" indent="0">
              <a:buNone/>
            </a:pPr>
            <a:endParaRPr lang="en-US" dirty="0"/>
          </a:p>
        </p:txBody>
      </p:sp>
    </p:spTree>
    <p:extLst>
      <p:ext uri="{BB962C8B-B14F-4D97-AF65-F5344CB8AC3E}">
        <p14:creationId xmlns:p14="http://schemas.microsoft.com/office/powerpoint/2010/main" val="2510049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564" y="189790"/>
            <a:ext cx="8598389" cy="1410410"/>
          </a:xfrm>
        </p:spPr>
        <p:txBody>
          <a:bodyPr>
            <a:normAutofit/>
          </a:bodyPr>
          <a:lstStyle/>
          <a:p>
            <a:pPr algn="ctr"/>
            <a:r>
              <a:rPr lang="en-US" sz="3600" b="1" dirty="0">
                <a:solidFill>
                  <a:schemeClr val="bg1"/>
                </a:solidFill>
              </a:rPr>
              <a:t>5 Essentials Every Church Constitution Needs In The Future</a:t>
            </a:r>
            <a:endParaRPr lang="en-US" sz="3600" dirty="0">
              <a:solidFill>
                <a:schemeClr val="bg1"/>
              </a:solidFill>
            </a:endParaRPr>
          </a:p>
        </p:txBody>
      </p:sp>
      <p:sp>
        <p:nvSpPr>
          <p:cNvPr id="3" name="Content Placeholder 2"/>
          <p:cNvSpPr>
            <a:spLocks noGrp="1"/>
          </p:cNvSpPr>
          <p:nvPr>
            <p:ph idx="1"/>
          </p:nvPr>
        </p:nvSpPr>
        <p:spPr>
          <a:xfrm>
            <a:off x="419100" y="1600201"/>
            <a:ext cx="11220450" cy="5042462"/>
          </a:xfrm>
        </p:spPr>
        <p:txBody>
          <a:bodyPr>
            <a:normAutofit/>
          </a:bodyPr>
          <a:lstStyle/>
          <a:p>
            <a:pPr marL="0" indent="0">
              <a:buNone/>
            </a:pPr>
            <a:r>
              <a:rPr lang="en-US" sz="3600" b="1" dirty="0">
                <a:solidFill>
                  <a:srgbClr val="FF0000"/>
                </a:solidFill>
              </a:rPr>
              <a:t>5. Vision and mission must be crystal clear and laser focused.</a:t>
            </a:r>
            <a:r>
              <a:rPr lang="en-US" sz="3600" dirty="0">
                <a:solidFill>
                  <a:srgbClr val="FF0000"/>
                </a:solidFill>
              </a:rPr>
              <a:t> </a:t>
            </a:r>
          </a:p>
          <a:p>
            <a:pPr marL="0" indent="0">
              <a:buNone/>
            </a:pPr>
            <a:r>
              <a:rPr lang="en-US" sz="3600" b="1" dirty="0">
                <a:solidFill>
                  <a:schemeClr val="bg1"/>
                </a:solidFill>
              </a:rPr>
              <a:t>It’s obvious, but must be stated, a great constitution and governance system only works if your vision and mission are crystal clear.</a:t>
            </a:r>
            <a:r>
              <a:rPr lang="en-US" sz="3600" b="1" dirty="0"/>
              <a:t> </a:t>
            </a:r>
            <a:r>
              <a:rPr lang="en-US" sz="3600" b="1" dirty="0">
                <a:solidFill>
                  <a:srgbClr val="FF0000"/>
                </a:solidFill>
              </a:rPr>
              <a:t>Clear enough that people can tell quickly whether they are onboard with you or not.</a:t>
            </a:r>
          </a:p>
          <a:p>
            <a:pPr marL="0" indent="0">
              <a:buNone/>
            </a:pPr>
            <a:endParaRPr lang="en-US" dirty="0"/>
          </a:p>
        </p:txBody>
      </p:sp>
      <p:sp>
        <p:nvSpPr>
          <p:cNvPr id="4" name="TextBox 3">
            <a:extLst>
              <a:ext uri="{FF2B5EF4-FFF2-40B4-BE49-F238E27FC236}">
                <a16:creationId xmlns:a16="http://schemas.microsoft.com/office/drawing/2014/main" id="{D7C3D867-0658-FCB5-B2F4-D1FCF695693B}"/>
              </a:ext>
            </a:extLst>
          </p:cNvPr>
          <p:cNvSpPr txBox="1"/>
          <p:nvPr/>
        </p:nvSpPr>
        <p:spPr>
          <a:xfrm>
            <a:off x="11163300" y="6096000"/>
            <a:ext cx="609600" cy="369332"/>
          </a:xfrm>
          <a:prstGeom prst="rect">
            <a:avLst/>
          </a:prstGeom>
          <a:noFill/>
        </p:spPr>
        <p:txBody>
          <a:bodyPr wrap="square" rtlCol="0">
            <a:spAutoFit/>
          </a:bodyPr>
          <a:lstStyle/>
          <a:p>
            <a:r>
              <a:rPr lang="en-US" b="1" dirty="0">
                <a:solidFill>
                  <a:srgbClr val="FF9300"/>
                </a:solidFill>
              </a:rPr>
              <a:t>20</a:t>
            </a:r>
          </a:p>
        </p:txBody>
      </p:sp>
    </p:spTree>
    <p:extLst>
      <p:ext uri="{BB962C8B-B14F-4D97-AF65-F5344CB8AC3E}">
        <p14:creationId xmlns:p14="http://schemas.microsoft.com/office/powerpoint/2010/main" val="3202228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11125200" cy="1410410"/>
          </a:xfrm>
        </p:spPr>
        <p:txBody>
          <a:bodyPr>
            <a:normAutofit/>
          </a:bodyPr>
          <a:lstStyle/>
          <a:p>
            <a:pPr algn="ctr"/>
            <a:r>
              <a:rPr lang="en-US" sz="3600" b="1" i="1" dirty="0">
                <a:solidFill>
                  <a:schemeClr val="bg1"/>
                </a:solidFill>
              </a:rPr>
              <a:t>Why Your Church Struggles to Break  Two Hundred</a:t>
            </a:r>
            <a:endParaRPr lang="en-US" sz="3600" dirty="0">
              <a:solidFill>
                <a:schemeClr val="bg1"/>
              </a:solidFill>
            </a:endParaRPr>
          </a:p>
        </p:txBody>
      </p:sp>
      <p:sp>
        <p:nvSpPr>
          <p:cNvPr id="3" name="Content Placeholder 2"/>
          <p:cNvSpPr>
            <a:spLocks noGrp="1"/>
          </p:cNvSpPr>
          <p:nvPr>
            <p:ph idx="1"/>
          </p:nvPr>
        </p:nvSpPr>
        <p:spPr>
          <a:xfrm>
            <a:off x="514350" y="1181100"/>
            <a:ext cx="11125200" cy="5676900"/>
          </a:xfrm>
        </p:spPr>
        <p:txBody>
          <a:bodyPr>
            <a:normAutofit/>
          </a:bodyPr>
          <a:lstStyle/>
          <a:p>
            <a:pPr marL="0" indent="0">
              <a:buNone/>
            </a:pPr>
            <a:r>
              <a:rPr lang="en-US" sz="3200" b="1" dirty="0">
                <a:solidFill>
                  <a:srgbClr val="FFFF00"/>
                </a:solidFill>
              </a:rPr>
              <a:t>8. Too many meetings. </a:t>
            </a:r>
            <a:endParaRPr lang="en-US" sz="3200" dirty="0">
              <a:solidFill>
                <a:srgbClr val="FFFF00"/>
              </a:solidFill>
            </a:endParaRPr>
          </a:p>
          <a:p>
            <a:pPr marL="0" indent="0">
              <a:buNone/>
            </a:pPr>
            <a:r>
              <a:rPr lang="en-US" sz="3200" b="1" dirty="0">
                <a:solidFill>
                  <a:schemeClr val="bg1"/>
                </a:solidFill>
              </a:rPr>
              <a:t>I led a church in the Northeast early in my ministry with a grand total of 50 people in attendance. We had 10 lay overseers. Overall, the church was in evening meetings two to three times a week.</a:t>
            </a:r>
            <a:r>
              <a:rPr lang="en-US" sz="3200" b="1" dirty="0"/>
              <a:t> </a:t>
            </a:r>
            <a:r>
              <a:rPr lang="en-US" sz="3200" b="1" dirty="0">
                <a:solidFill>
                  <a:srgbClr val="FF0000"/>
                </a:solidFill>
              </a:rPr>
              <a:t>Why on earth would a church that small need to meet that often?</a:t>
            </a:r>
            <a:r>
              <a:rPr lang="en-US" sz="3200" b="1" dirty="0"/>
              <a:t> </a:t>
            </a:r>
            <a:r>
              <a:rPr lang="en-US" sz="3200" b="1" dirty="0">
                <a:solidFill>
                  <a:schemeClr val="bg1"/>
                </a:solidFill>
              </a:rPr>
              <a:t>I eventually repurposed most of those meetings to become meetings about vision and reorganization. Although  I grew much bigger churches later in my ministry, I was out one or two nights a week (and then, mostly for small group). If you’re going to meet, meet on purpose for the future. Free up your time so you and your team can accomplish something significant.</a:t>
            </a:r>
          </a:p>
          <a:p>
            <a:pPr marL="0" indent="0">
              <a:buNone/>
            </a:pPr>
            <a:endParaRPr lang="en-US" dirty="0"/>
          </a:p>
        </p:txBody>
      </p:sp>
    </p:spTree>
    <p:extLst>
      <p:ext uri="{BB962C8B-B14F-4D97-AF65-F5344CB8AC3E}">
        <p14:creationId xmlns:p14="http://schemas.microsoft.com/office/powerpoint/2010/main" val="3087014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564" y="189790"/>
            <a:ext cx="8598389" cy="1410410"/>
          </a:xfrm>
        </p:spPr>
        <p:txBody>
          <a:bodyPr>
            <a:normAutofit/>
          </a:bodyPr>
          <a:lstStyle/>
          <a:p>
            <a:pPr algn="ctr"/>
            <a:r>
              <a:rPr lang="en-US" sz="3600" b="1" i="1" dirty="0">
                <a:solidFill>
                  <a:schemeClr val="bg1"/>
                </a:solidFill>
              </a:rPr>
              <a:t>Why Your Church Struggles to Break  Two Hundred</a:t>
            </a:r>
            <a:endParaRPr lang="en-US" sz="3600" dirty="0">
              <a:solidFill>
                <a:schemeClr val="bg1"/>
              </a:solidFill>
            </a:endParaRPr>
          </a:p>
        </p:txBody>
      </p:sp>
      <p:sp>
        <p:nvSpPr>
          <p:cNvPr id="3" name="Content Placeholder 2"/>
          <p:cNvSpPr>
            <a:spLocks noGrp="1"/>
          </p:cNvSpPr>
          <p:nvPr>
            <p:ph idx="1"/>
          </p:nvPr>
        </p:nvSpPr>
        <p:spPr>
          <a:xfrm>
            <a:off x="457200" y="1600200"/>
            <a:ext cx="11220450" cy="4525964"/>
          </a:xfrm>
        </p:spPr>
        <p:txBody>
          <a:bodyPr>
            <a:normAutofit/>
          </a:bodyPr>
          <a:lstStyle/>
          <a:p>
            <a:pPr marL="0" indent="0">
              <a:buNone/>
            </a:pPr>
            <a:r>
              <a:rPr lang="en-US" sz="3200" b="1" dirty="0">
                <a:solidFill>
                  <a:srgbClr val="FFFF00"/>
                </a:solidFill>
              </a:rPr>
              <a:t>9. Unrealistic Expectations of a Pastors Time for Extra Events. </a:t>
            </a:r>
            <a:endParaRPr lang="en-US" sz="3200" dirty="0">
              <a:solidFill>
                <a:srgbClr val="FFFF00"/>
              </a:solidFill>
            </a:endParaRPr>
          </a:p>
          <a:p>
            <a:pPr marL="0" indent="0">
              <a:buNone/>
            </a:pPr>
            <a:r>
              <a:rPr lang="en-US" sz="3200" b="1" dirty="0">
                <a:solidFill>
                  <a:srgbClr val="FF0000"/>
                </a:solidFill>
              </a:rPr>
              <a:t>Many small churches take unrealistic advantage of the pastors time and his families time with events which have no purpose other than fellowship for a specific few. </a:t>
            </a:r>
            <a:r>
              <a:rPr lang="en-US" sz="3200" b="1" dirty="0">
                <a:solidFill>
                  <a:schemeClr val="bg1"/>
                </a:solidFill>
              </a:rPr>
              <a:t>The pastor does not need to be out at functions that drain him of the energies he needs to do the work of ministry. Attending your groups covered dish on Friday night regularly does not equal time well spent for the spiritual leader.</a:t>
            </a:r>
          </a:p>
        </p:txBody>
      </p:sp>
    </p:spTree>
    <p:extLst>
      <p:ext uri="{BB962C8B-B14F-4D97-AF65-F5344CB8AC3E}">
        <p14:creationId xmlns:p14="http://schemas.microsoft.com/office/powerpoint/2010/main" val="1181539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A28DD8F-7E4E-EA60-6FE8-3F1E2598C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850" y="576486"/>
            <a:ext cx="6205538" cy="570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749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564" y="189790"/>
            <a:ext cx="8598389" cy="1410410"/>
          </a:xfrm>
        </p:spPr>
        <p:txBody>
          <a:bodyPr>
            <a:normAutofit/>
          </a:bodyPr>
          <a:lstStyle/>
          <a:p>
            <a:pPr algn="ctr"/>
            <a:r>
              <a:rPr lang="en-US" sz="3600" b="1" i="1" dirty="0">
                <a:solidFill>
                  <a:schemeClr val="bg1"/>
                </a:solidFill>
              </a:rPr>
              <a:t>Why Your Church Struggles to Break  Two Hundred</a:t>
            </a:r>
            <a:endParaRPr lang="en-US" sz="3600" dirty="0">
              <a:solidFill>
                <a:schemeClr val="bg1"/>
              </a:solidFill>
            </a:endParaRPr>
          </a:p>
        </p:txBody>
      </p:sp>
      <p:sp>
        <p:nvSpPr>
          <p:cNvPr id="3" name="Content Placeholder 2"/>
          <p:cNvSpPr>
            <a:spLocks noGrp="1"/>
          </p:cNvSpPr>
          <p:nvPr>
            <p:ph idx="1"/>
          </p:nvPr>
        </p:nvSpPr>
        <p:spPr>
          <a:xfrm>
            <a:off x="838200" y="1600200"/>
            <a:ext cx="10515600" cy="4576763"/>
          </a:xfrm>
        </p:spPr>
        <p:txBody>
          <a:bodyPr>
            <a:normAutofit/>
          </a:bodyPr>
          <a:lstStyle/>
          <a:p>
            <a:pPr marL="0" indent="0">
              <a:buNone/>
            </a:pPr>
            <a:r>
              <a:rPr lang="en-US" sz="3200" b="1" dirty="0">
                <a:solidFill>
                  <a:srgbClr val="FFFF00"/>
                </a:solidFill>
              </a:rPr>
              <a:t>10. Too many events and programs that lead nowhere.</a:t>
            </a:r>
            <a:r>
              <a:rPr lang="en-US" sz="3200" b="1" dirty="0"/>
              <a:t> </a:t>
            </a:r>
            <a:endParaRPr lang="en-US" sz="3200" dirty="0"/>
          </a:p>
          <a:p>
            <a:pPr marL="0" indent="0">
              <a:buNone/>
            </a:pPr>
            <a:r>
              <a:rPr lang="en-US" sz="3200" b="1" dirty="0">
                <a:solidFill>
                  <a:schemeClr val="bg1"/>
                </a:solidFill>
              </a:rPr>
              <a:t>Activity does not equal accomplishment. Just because you’re busy doesn’t mean you’re being effective</a:t>
            </a:r>
            <a:r>
              <a:rPr lang="en-US" sz="3200" b="1" dirty="0"/>
              <a:t>. </a:t>
            </a:r>
            <a:r>
              <a:rPr lang="en-US" sz="3200" b="1" dirty="0">
                <a:solidFill>
                  <a:srgbClr val="FF0000"/>
                </a:solidFill>
              </a:rPr>
              <a:t>If you check into most small churches, there are a lot of programs that accomplish little and lead nowhere. </a:t>
            </a:r>
            <a:r>
              <a:rPr lang="en-US" sz="3200" b="1" dirty="0">
                <a:solidFill>
                  <a:schemeClr val="bg1"/>
                </a:solidFill>
              </a:rPr>
              <a:t>Stop them. Yes, some of your people will be mad. Even have the courage to cut some good programs. Good is the enemy of great. Then go out and do a few great things.</a:t>
            </a:r>
          </a:p>
          <a:p>
            <a:pPr marL="0" indent="0">
              <a:buNone/>
            </a:pPr>
            <a:endParaRPr lang="en-US" dirty="0"/>
          </a:p>
        </p:txBody>
      </p:sp>
    </p:spTree>
    <p:extLst>
      <p:ext uri="{BB962C8B-B14F-4D97-AF65-F5344CB8AC3E}">
        <p14:creationId xmlns:p14="http://schemas.microsoft.com/office/powerpoint/2010/main" val="22509465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564" y="189790"/>
            <a:ext cx="8598389" cy="1410410"/>
          </a:xfrm>
        </p:spPr>
        <p:txBody>
          <a:bodyPr>
            <a:normAutofit/>
          </a:bodyPr>
          <a:lstStyle/>
          <a:p>
            <a:pPr algn="ctr"/>
            <a:r>
              <a:rPr lang="en-US" sz="3600" b="1" i="1" dirty="0">
                <a:solidFill>
                  <a:schemeClr val="bg1"/>
                </a:solidFill>
              </a:rPr>
              <a:t>Why Your Church Struggles to Break  Two Hundred</a:t>
            </a:r>
            <a:endParaRPr lang="en-US" sz="3600" dirty="0">
              <a:solidFill>
                <a:schemeClr val="bg1"/>
              </a:solidFill>
            </a:endParaRPr>
          </a:p>
        </p:txBody>
      </p:sp>
      <p:sp>
        <p:nvSpPr>
          <p:cNvPr id="3" name="Content Placeholder 2"/>
          <p:cNvSpPr>
            <a:spLocks noGrp="1"/>
          </p:cNvSpPr>
          <p:nvPr>
            <p:ph idx="1"/>
          </p:nvPr>
        </p:nvSpPr>
        <p:spPr>
          <a:xfrm>
            <a:off x="419100" y="1390650"/>
            <a:ext cx="11029950" cy="5106770"/>
          </a:xfrm>
        </p:spPr>
        <p:txBody>
          <a:bodyPr>
            <a:normAutofit/>
          </a:bodyPr>
          <a:lstStyle/>
          <a:p>
            <a:pPr marL="0" indent="0">
              <a:buNone/>
            </a:pPr>
            <a:r>
              <a:rPr lang="en-US" b="1" dirty="0">
                <a:solidFill>
                  <a:srgbClr val="FFFF00"/>
                </a:solidFill>
              </a:rPr>
              <a:t>11. The pastor suffers from a desire to please everybody.</a:t>
            </a:r>
            <a:endParaRPr lang="en-US" dirty="0">
              <a:solidFill>
                <a:srgbClr val="FFFF00"/>
              </a:solidFill>
            </a:endParaRPr>
          </a:p>
          <a:p>
            <a:pPr marL="0" indent="0">
              <a:buNone/>
            </a:pPr>
            <a:r>
              <a:rPr lang="en-US" b="1" dirty="0">
                <a:solidFill>
                  <a:srgbClr val="FF0000"/>
                </a:solidFill>
              </a:rPr>
              <a:t>Many pastors I know are people-pleasers by nature. </a:t>
            </a:r>
            <a:r>
              <a:rPr lang="en-US" b="1" dirty="0">
                <a:solidFill>
                  <a:schemeClr val="bg1"/>
                </a:solidFill>
              </a:rPr>
              <a:t>Go see a counselor. Get on your knees. Do whatever you need to do to get over the fear of disappointing people. Courageous leadership is like courageous parenting. Don’t do what your kids want you to do; do what you believe is best for them in the end.</a:t>
            </a:r>
            <a:r>
              <a:rPr lang="en-US" b="1" dirty="0"/>
              <a:t> </a:t>
            </a:r>
            <a:r>
              <a:rPr lang="en-US" b="1" dirty="0">
                <a:solidFill>
                  <a:srgbClr val="FF0000"/>
                </a:solidFill>
              </a:rPr>
              <a:t>Eventually, many of them will thank you. And the rest? Honestly, they’ll probably go to another church that isn’t reaching many people either.</a:t>
            </a:r>
            <a:r>
              <a:rPr lang="en-US" b="1" dirty="0"/>
              <a:t> </a:t>
            </a:r>
            <a:r>
              <a:rPr lang="en-US" b="1" dirty="0">
                <a:solidFill>
                  <a:schemeClr val="bg1"/>
                </a:solidFill>
              </a:rPr>
              <a:t>I realize the diagnosis can sound a little harsh, but we have a pretty deep problem on our hands. And radical problems demand radical solutions.</a:t>
            </a:r>
          </a:p>
          <a:p>
            <a:pPr marL="0" indent="0">
              <a:buNone/>
            </a:pPr>
            <a:endParaRPr lang="en-US" dirty="0"/>
          </a:p>
        </p:txBody>
      </p:sp>
      <p:pic>
        <p:nvPicPr>
          <p:cNvPr id="13314" name="Picture 2">
            <a:extLst>
              <a:ext uri="{FF2B5EF4-FFF2-40B4-BE49-F238E27FC236}">
                <a16:creationId xmlns:a16="http://schemas.microsoft.com/office/drawing/2014/main" id="{BB9947C9-1652-E7F4-8F3A-41909FCBC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6101" y="4632241"/>
            <a:ext cx="1485900" cy="2225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5274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564" y="189790"/>
            <a:ext cx="8598389" cy="1410410"/>
          </a:xfrm>
        </p:spPr>
        <p:txBody>
          <a:bodyPr>
            <a:normAutofit/>
          </a:bodyPr>
          <a:lstStyle/>
          <a:p>
            <a:pPr algn="ctr"/>
            <a:r>
              <a:rPr lang="en-US" sz="3600" b="1" i="1" dirty="0">
                <a:solidFill>
                  <a:schemeClr val="bg1"/>
                </a:solidFill>
              </a:rPr>
              <a:t>Why Your Church Struggles to Break  Two Hundred</a:t>
            </a:r>
            <a:endParaRPr lang="en-US" sz="3600"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sz="3200" b="1" dirty="0">
                <a:solidFill>
                  <a:srgbClr val="FFFF00"/>
                </a:solidFill>
              </a:rPr>
              <a:t>12. Whom You Have Is Who You Will Attract!</a:t>
            </a:r>
          </a:p>
          <a:p>
            <a:pPr marL="0" indent="0">
              <a:buNone/>
            </a:pPr>
            <a:r>
              <a:rPr lang="en-US" sz="3200" b="1" dirty="0">
                <a:solidFill>
                  <a:schemeClr val="bg1"/>
                </a:solidFill>
              </a:rPr>
              <a:t>Many small churches are small because of the thinking that most members of these churches hold. It is what keeps them small. Small church thinking hurts most chances of growing a larger church. Especially in revitalization efforts. The longer this mentality exists the harder to bring about the necessary change required.</a:t>
            </a:r>
          </a:p>
        </p:txBody>
      </p:sp>
      <p:pic>
        <p:nvPicPr>
          <p:cNvPr id="14338" name="Picture 2">
            <a:extLst>
              <a:ext uri="{FF2B5EF4-FFF2-40B4-BE49-F238E27FC236}">
                <a16:creationId xmlns:a16="http://schemas.microsoft.com/office/drawing/2014/main" id="{3E31203B-78A0-C015-44DA-EE752D074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850" y="4851400"/>
            <a:ext cx="3009900" cy="200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931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805" y="102262"/>
            <a:ext cx="8598389" cy="1410410"/>
          </a:xfrm>
        </p:spPr>
        <p:txBody>
          <a:bodyPr>
            <a:normAutofit/>
          </a:bodyPr>
          <a:lstStyle/>
          <a:p>
            <a:pPr algn="ctr"/>
            <a:r>
              <a:rPr lang="en-US" sz="3600" b="1" i="1" dirty="0">
                <a:solidFill>
                  <a:schemeClr val="bg1"/>
                </a:solidFill>
              </a:rPr>
              <a:t>Why Your Church Struggles to Break  Two Hundred</a:t>
            </a:r>
            <a:endParaRPr lang="en-US" sz="3600" dirty="0">
              <a:solidFill>
                <a:schemeClr val="bg1"/>
              </a:solidFill>
            </a:endParaRPr>
          </a:p>
        </p:txBody>
      </p:sp>
      <p:sp>
        <p:nvSpPr>
          <p:cNvPr id="3" name="Content Placeholder 2"/>
          <p:cNvSpPr>
            <a:spLocks noGrp="1"/>
          </p:cNvSpPr>
          <p:nvPr>
            <p:ph idx="1"/>
          </p:nvPr>
        </p:nvSpPr>
        <p:spPr>
          <a:xfrm>
            <a:off x="552450" y="1512672"/>
            <a:ext cx="11087100" cy="5243067"/>
          </a:xfrm>
        </p:spPr>
        <p:txBody>
          <a:bodyPr>
            <a:normAutofit/>
          </a:bodyPr>
          <a:lstStyle/>
          <a:p>
            <a:pPr marL="0" indent="0">
              <a:buNone/>
            </a:pPr>
            <a:r>
              <a:rPr lang="en-US" sz="3200" b="1" dirty="0">
                <a:solidFill>
                  <a:srgbClr val="FFFF00"/>
                </a:solidFill>
              </a:rPr>
              <a:t>13. NOW THE BAKERS DOZEN! There are Saboteurs Amongst the Brethren When It Comes to Opportunities for Growth.  </a:t>
            </a:r>
          </a:p>
          <a:p>
            <a:pPr marL="0" indent="0">
              <a:buNone/>
            </a:pPr>
            <a:r>
              <a:rPr lang="en-US" sz="3200" b="1" dirty="0">
                <a:solidFill>
                  <a:schemeClr val="bg1"/>
                </a:solidFill>
              </a:rPr>
              <a:t>There are individuals who really are happy with a small struggling church where they can reign forever. When an opportunity comes for revitalization and growth, often they will sabotage any efforts for a new future. Focus on opportunities not problems.</a:t>
            </a:r>
          </a:p>
        </p:txBody>
      </p:sp>
    </p:spTree>
    <p:extLst>
      <p:ext uri="{BB962C8B-B14F-4D97-AF65-F5344CB8AC3E}">
        <p14:creationId xmlns:p14="http://schemas.microsoft.com/office/powerpoint/2010/main" val="1443668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b="1" i="1" dirty="0">
                <a:solidFill>
                  <a:srgbClr val="FFFF00"/>
                </a:solidFill>
              </a:rPr>
              <a:t>Why Your Church Struggles to Break  Two Hundred</a:t>
            </a:r>
            <a:endParaRPr lang="en-US" b="1" dirty="0">
              <a:solidFill>
                <a:srgbClr val="FFFF00"/>
              </a:solidFill>
            </a:endParaRPr>
          </a:p>
        </p:txBody>
      </p:sp>
      <p:sp>
        <p:nvSpPr>
          <p:cNvPr id="3" name="Content Placeholder 2"/>
          <p:cNvSpPr>
            <a:spLocks noGrp="1"/>
          </p:cNvSpPr>
          <p:nvPr>
            <p:ph idx="1"/>
          </p:nvPr>
        </p:nvSpPr>
        <p:spPr/>
        <p:txBody>
          <a:bodyPr/>
          <a:lstStyle/>
          <a:p>
            <a:pPr marL="0" indent="0">
              <a:buNone/>
            </a:pPr>
            <a:r>
              <a:rPr lang="en-US" dirty="0">
                <a:solidFill>
                  <a:srgbClr val="FFFF00"/>
                </a:solidFill>
                <a:latin typeface="Comic Sans MS" pitchFamily="66" charset="0"/>
              </a:rPr>
              <a:t>This is why there are so many churches that plateau after the five to seven year mark after a significant step towards renewal. Church members tend to get comfortable much more quickly than leaders realize and begin to drag their heels towards the work that must be done to keep revitalizing the church. </a:t>
            </a:r>
          </a:p>
        </p:txBody>
      </p:sp>
      <p:sp>
        <p:nvSpPr>
          <p:cNvPr id="4" name="TextBox 3">
            <a:extLst>
              <a:ext uri="{FF2B5EF4-FFF2-40B4-BE49-F238E27FC236}">
                <a16:creationId xmlns:a16="http://schemas.microsoft.com/office/drawing/2014/main" id="{75621173-CA6C-09EA-9640-D7329A666F35}"/>
              </a:ext>
            </a:extLst>
          </p:cNvPr>
          <p:cNvSpPr txBox="1"/>
          <p:nvPr/>
        </p:nvSpPr>
        <p:spPr>
          <a:xfrm>
            <a:off x="1219200" y="5524500"/>
            <a:ext cx="9791700" cy="646331"/>
          </a:xfrm>
          <a:prstGeom prst="rect">
            <a:avLst/>
          </a:prstGeom>
          <a:noFill/>
        </p:spPr>
        <p:txBody>
          <a:bodyPr wrap="square" rtlCol="0">
            <a:spAutoFit/>
          </a:bodyPr>
          <a:lstStyle/>
          <a:p>
            <a:pPr algn="ctr"/>
            <a:r>
              <a:rPr lang="en-US" b="1" dirty="0">
                <a:solidFill>
                  <a:schemeClr val="bg1"/>
                </a:solidFill>
              </a:rPr>
              <a:t>This material is adapted from Dr. Cheyney’s first Doctoral Dissertation: Breaking Church Numerical Barriers from Zero to One Thousand.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sz="half" idx="1"/>
          </p:nvPr>
        </p:nvSpPr>
        <p:spPr>
          <a:xfrm>
            <a:off x="704850" y="571500"/>
            <a:ext cx="5791200" cy="5715000"/>
          </a:xfrm>
        </p:spPr>
        <p:txBody>
          <a:bodyPr>
            <a:normAutofit/>
          </a:bodyPr>
          <a:lstStyle/>
          <a:p>
            <a:pPr marL="0" indent="0">
              <a:buNone/>
            </a:pPr>
            <a:r>
              <a:rPr lang="en-US" sz="3200" b="1" dirty="0">
                <a:solidFill>
                  <a:schemeClr val="bg1"/>
                </a:solidFill>
                <a:latin typeface="Book Antiqua" pitchFamily="18" charset="0"/>
              </a:rPr>
              <a:t>In smaller congregations, several functions are important in helping new members become part of the congregation. These functions have been referred to by Kurt </a:t>
            </a:r>
            <a:r>
              <a:rPr lang="en-US" sz="3200" b="1" dirty="0" err="1">
                <a:solidFill>
                  <a:schemeClr val="bg1"/>
                </a:solidFill>
                <a:latin typeface="Book Antiqua" pitchFamily="18" charset="0"/>
              </a:rPr>
              <a:t>Lewin</a:t>
            </a:r>
            <a:r>
              <a:rPr lang="en-US" sz="3200" b="1" dirty="0">
                <a:solidFill>
                  <a:schemeClr val="bg1"/>
                </a:solidFill>
                <a:latin typeface="Book Antiqua" pitchFamily="18" charset="0"/>
              </a:rPr>
              <a:t> and Carl S. Dudley as:</a:t>
            </a:r>
          </a:p>
          <a:p>
            <a:pPr lvl="1"/>
            <a:r>
              <a:rPr lang="en-US" sz="3200" b="1" dirty="0">
                <a:solidFill>
                  <a:schemeClr val="bg1"/>
                </a:solidFill>
                <a:latin typeface="Book Antiqua" pitchFamily="18" charset="0"/>
              </a:rPr>
              <a:t> the gatekeeper, </a:t>
            </a:r>
          </a:p>
          <a:p>
            <a:pPr lvl="1"/>
            <a:r>
              <a:rPr lang="en-US" sz="3200" b="1" dirty="0">
                <a:solidFill>
                  <a:schemeClr val="bg1"/>
                </a:solidFill>
                <a:latin typeface="Book Antiqua" pitchFamily="18" charset="0"/>
              </a:rPr>
              <a:t>the patriarch, and</a:t>
            </a:r>
          </a:p>
          <a:p>
            <a:pPr lvl="1"/>
            <a:r>
              <a:rPr lang="en-US" sz="3200" b="1" dirty="0">
                <a:solidFill>
                  <a:schemeClr val="bg1"/>
                </a:solidFill>
                <a:latin typeface="Book Antiqua" pitchFamily="18" charset="0"/>
              </a:rPr>
              <a:t>the matriarch.</a:t>
            </a:r>
            <a:endParaRPr lang="en-US" sz="3200" b="1" dirty="0">
              <a:solidFill>
                <a:schemeClr val="bg1"/>
              </a:solidFill>
            </a:endParaRPr>
          </a:p>
          <a:p>
            <a:endParaRPr lang="en-US" dirty="0"/>
          </a:p>
        </p:txBody>
      </p:sp>
      <p:pic>
        <p:nvPicPr>
          <p:cNvPr id="3" name="Picture 2"/>
          <p:cNvPicPr>
            <a:picLocks noChangeAspect="1"/>
          </p:cNvPicPr>
          <p:nvPr/>
        </p:nvPicPr>
        <p:blipFill>
          <a:blip r:embed="rId3"/>
          <a:stretch>
            <a:fillRect/>
          </a:stretch>
        </p:blipFill>
        <p:spPr>
          <a:xfrm>
            <a:off x="8197850" y="3302343"/>
            <a:ext cx="3289300" cy="2984157"/>
          </a:xfrm>
          <a:prstGeom prst="rect">
            <a:avLst/>
          </a:prstGeom>
        </p:spPr>
      </p:pic>
    </p:spTree>
    <p:extLst>
      <p:ext uri="{BB962C8B-B14F-4D97-AF65-F5344CB8AC3E}">
        <p14:creationId xmlns:p14="http://schemas.microsoft.com/office/powerpoint/2010/main" val="3243188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383569"/>
            <a:ext cx="11372850" cy="1535172"/>
          </a:xfrm>
        </p:spPr>
        <p:txBody>
          <a:bodyPr>
            <a:normAutofit/>
          </a:bodyPr>
          <a:lstStyle/>
          <a:p>
            <a:pPr algn="ctr"/>
            <a:r>
              <a:rPr lang="en-US" sz="4000" b="1" dirty="0">
                <a:solidFill>
                  <a:schemeClr val="bg1"/>
                </a:solidFill>
                <a:latin typeface="Book Antiqua" pitchFamily="18" charset="0"/>
              </a:rPr>
              <a:t>Some Particular Personalities Found in the Gatekeepers, Matriarchs, and Patriarchs. </a:t>
            </a:r>
          </a:p>
        </p:txBody>
      </p:sp>
      <p:sp>
        <p:nvSpPr>
          <p:cNvPr id="45060" name="Rectangle 4"/>
          <p:cNvSpPr>
            <a:spLocks noGrp="1" noChangeArrowheads="1"/>
          </p:cNvSpPr>
          <p:nvPr>
            <p:ph type="body" sz="half" idx="2"/>
          </p:nvPr>
        </p:nvSpPr>
        <p:spPr>
          <a:xfrm>
            <a:off x="3486150" y="1918742"/>
            <a:ext cx="7772400" cy="4809083"/>
          </a:xfrm>
        </p:spPr>
        <p:txBody>
          <a:bodyPr>
            <a:normAutofit/>
          </a:bodyPr>
          <a:lstStyle/>
          <a:p>
            <a:pPr>
              <a:buFontTx/>
              <a:buNone/>
            </a:pPr>
            <a:r>
              <a:rPr lang="en-US" sz="3200" dirty="0">
                <a:latin typeface="Book Antiqua" pitchFamily="18" charset="0"/>
              </a:rPr>
              <a:t>	</a:t>
            </a:r>
            <a:r>
              <a:rPr lang="en-US" sz="3200" b="1" u="sng" dirty="0">
                <a:solidFill>
                  <a:srgbClr val="FFFF00"/>
                </a:solidFill>
                <a:latin typeface="Book Antiqua" pitchFamily="18" charset="0"/>
              </a:rPr>
              <a:t>The Storyteller</a:t>
            </a:r>
            <a:r>
              <a:rPr lang="en-US" sz="3200" b="1" dirty="0">
                <a:solidFill>
                  <a:srgbClr val="FFFF00"/>
                </a:solidFill>
                <a:latin typeface="Book Antiqua" pitchFamily="18" charset="0"/>
              </a:rPr>
              <a:t>: He is the living historian who may embellish for the pleasure of the listeners.</a:t>
            </a:r>
          </a:p>
          <a:p>
            <a:pPr>
              <a:buFontTx/>
              <a:buNone/>
            </a:pPr>
            <a:r>
              <a:rPr lang="en-US" sz="3200" b="1" dirty="0">
                <a:solidFill>
                  <a:srgbClr val="FFFF00"/>
                </a:solidFill>
                <a:latin typeface="Book Antiqua" pitchFamily="18" charset="0"/>
              </a:rPr>
              <a:t>	</a:t>
            </a:r>
            <a:r>
              <a:rPr lang="en-US" sz="3200" b="1" u="sng" dirty="0">
                <a:solidFill>
                  <a:srgbClr val="FFFF00"/>
                </a:solidFill>
                <a:latin typeface="Book Antiqua" pitchFamily="18" charset="0"/>
              </a:rPr>
              <a:t>The First Sergeant of the Lord</a:t>
            </a:r>
            <a:r>
              <a:rPr lang="en-US" sz="3200" b="1" dirty="0">
                <a:solidFill>
                  <a:srgbClr val="FFFF00"/>
                </a:solidFill>
                <a:latin typeface="Book Antiqua" pitchFamily="18" charset="0"/>
              </a:rPr>
              <a:t>: This individual makes it clear that he is not really in charge, but the one who is in charge is "not immediately available." And that he is only making decisions "according to policy."</a:t>
            </a:r>
          </a:p>
          <a:p>
            <a:endParaRPr lang="en-US" sz="2400" dirty="0"/>
          </a:p>
        </p:txBody>
      </p:sp>
      <p:pic>
        <p:nvPicPr>
          <p:cNvPr id="3" name="Picture 2"/>
          <p:cNvPicPr>
            <a:picLocks noChangeAspect="1"/>
          </p:cNvPicPr>
          <p:nvPr/>
        </p:nvPicPr>
        <p:blipFill>
          <a:blip r:embed="rId3"/>
          <a:stretch>
            <a:fillRect/>
          </a:stretch>
        </p:blipFill>
        <p:spPr>
          <a:xfrm>
            <a:off x="514351" y="4033291"/>
            <a:ext cx="2795149" cy="2441140"/>
          </a:xfrm>
          <a:prstGeom prst="rect">
            <a:avLst/>
          </a:prstGeom>
        </p:spPr>
      </p:pic>
    </p:spTree>
    <p:extLst>
      <p:ext uri="{BB962C8B-B14F-4D97-AF65-F5344CB8AC3E}">
        <p14:creationId xmlns:p14="http://schemas.microsoft.com/office/powerpoint/2010/main" val="40597567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sz="half" idx="1"/>
          </p:nvPr>
        </p:nvSpPr>
        <p:spPr>
          <a:xfrm>
            <a:off x="419100" y="495300"/>
            <a:ext cx="9124950" cy="5867400"/>
          </a:xfrm>
        </p:spPr>
        <p:txBody>
          <a:bodyPr>
            <a:normAutofit fontScale="92500" lnSpcReduction="10000"/>
          </a:bodyPr>
          <a:lstStyle/>
          <a:p>
            <a:pPr lvl="1">
              <a:buFont typeface="Wingdings" pitchFamily="2" charset="2"/>
              <a:buNone/>
            </a:pPr>
            <a:r>
              <a:rPr lang="en-US" dirty="0">
                <a:latin typeface="Book Antiqua" pitchFamily="18" charset="0"/>
              </a:rPr>
              <a:t>	</a:t>
            </a:r>
            <a:r>
              <a:rPr lang="en-US" sz="3600" b="1" u="sng" dirty="0">
                <a:solidFill>
                  <a:schemeClr val="accent1">
                    <a:lumMod val="60000"/>
                    <a:lumOff val="40000"/>
                  </a:schemeClr>
                </a:solidFill>
                <a:latin typeface="Book Antiqua" pitchFamily="18" charset="0"/>
              </a:rPr>
              <a:t>The Mr. Executive Order</a:t>
            </a:r>
            <a:r>
              <a:rPr lang="en-US" sz="3600" b="1" dirty="0">
                <a:solidFill>
                  <a:schemeClr val="accent1">
                    <a:lumMod val="60000"/>
                    <a:lumOff val="40000"/>
                  </a:schemeClr>
                </a:solidFill>
                <a:latin typeface="Book Antiqua" pitchFamily="18" charset="0"/>
              </a:rPr>
              <a:t>: </a:t>
            </a:r>
            <a:r>
              <a:rPr lang="en-US" sz="3600" b="1" dirty="0">
                <a:solidFill>
                  <a:schemeClr val="bg1"/>
                </a:solidFill>
                <a:latin typeface="Book Antiqua" pitchFamily="18" charset="0"/>
              </a:rPr>
              <a:t>He functions just a little lower than God or the pastor, depending how much "authority" he requires to get what he desires.</a:t>
            </a:r>
          </a:p>
          <a:p>
            <a:pPr>
              <a:buFontTx/>
              <a:buNone/>
            </a:pPr>
            <a:endParaRPr lang="en-US" sz="3600" b="1" dirty="0">
              <a:latin typeface="Book Antiqua" pitchFamily="18" charset="0"/>
            </a:endParaRPr>
          </a:p>
          <a:p>
            <a:pPr lvl="1">
              <a:buFont typeface="Wingdings" pitchFamily="2" charset="2"/>
              <a:buNone/>
            </a:pPr>
            <a:r>
              <a:rPr lang="en-US" sz="3600" b="1" dirty="0">
                <a:latin typeface="Book Antiqua" pitchFamily="18" charset="0"/>
              </a:rPr>
              <a:t>	</a:t>
            </a:r>
            <a:r>
              <a:rPr lang="en-US" sz="3600" b="1" u="sng" dirty="0">
                <a:solidFill>
                  <a:schemeClr val="accent1">
                    <a:lumMod val="60000"/>
                    <a:lumOff val="40000"/>
                  </a:schemeClr>
                </a:solidFill>
                <a:latin typeface="Book Antiqua" pitchFamily="18" charset="0"/>
              </a:rPr>
              <a:t>The Early Bird</a:t>
            </a:r>
            <a:r>
              <a:rPr lang="en-US" sz="3600" b="1" dirty="0">
                <a:solidFill>
                  <a:schemeClr val="accent1">
                    <a:lumMod val="60000"/>
                    <a:lumOff val="40000"/>
                  </a:schemeClr>
                </a:solidFill>
                <a:latin typeface="Book Antiqua" pitchFamily="18" charset="0"/>
              </a:rPr>
              <a:t>: </a:t>
            </a:r>
            <a:r>
              <a:rPr lang="en-US" sz="3600" b="1" dirty="0">
                <a:solidFill>
                  <a:schemeClr val="bg1"/>
                </a:solidFill>
                <a:latin typeface="Book Antiqua" pitchFamily="18" charset="0"/>
              </a:rPr>
              <a:t>This person is always early and one of the chief cheerleaders for the church.</a:t>
            </a:r>
          </a:p>
          <a:p>
            <a:pPr>
              <a:buFontTx/>
              <a:buNone/>
            </a:pPr>
            <a:endParaRPr lang="en-US" sz="3600" b="1" dirty="0">
              <a:latin typeface="Book Antiqua" pitchFamily="18" charset="0"/>
            </a:endParaRPr>
          </a:p>
          <a:p>
            <a:pPr lvl="1">
              <a:buFont typeface="Wingdings" pitchFamily="2" charset="2"/>
              <a:buNone/>
            </a:pPr>
            <a:r>
              <a:rPr lang="en-US" sz="3600" b="1" dirty="0">
                <a:latin typeface="Book Antiqua" pitchFamily="18" charset="0"/>
              </a:rPr>
              <a:t>	</a:t>
            </a:r>
            <a:r>
              <a:rPr lang="en-US" sz="3600" b="1" u="sng" dirty="0">
                <a:solidFill>
                  <a:schemeClr val="accent1">
                    <a:lumMod val="60000"/>
                    <a:lumOff val="40000"/>
                  </a:schemeClr>
                </a:solidFill>
                <a:latin typeface="Book Antiqua" pitchFamily="18" charset="0"/>
              </a:rPr>
              <a:t>The Scorekeeper</a:t>
            </a:r>
            <a:r>
              <a:rPr lang="en-US" sz="3600" b="1" dirty="0">
                <a:solidFill>
                  <a:schemeClr val="accent1">
                    <a:lumMod val="60000"/>
                    <a:lumOff val="40000"/>
                  </a:schemeClr>
                </a:solidFill>
                <a:latin typeface="Book Antiqua" pitchFamily="18" charset="0"/>
              </a:rPr>
              <a:t>: </a:t>
            </a:r>
            <a:r>
              <a:rPr lang="en-US" sz="3600" b="1" dirty="0">
                <a:solidFill>
                  <a:schemeClr val="bg1"/>
                </a:solidFill>
                <a:latin typeface="Book Antiqua" pitchFamily="18" charset="0"/>
              </a:rPr>
              <a:t>He has been called the referee in some congregations, but his job is to see who is winning.</a:t>
            </a:r>
          </a:p>
          <a:p>
            <a:pPr>
              <a:buFontTx/>
              <a:buNone/>
            </a:pPr>
            <a:endParaRPr lang="en-US" sz="3600" dirty="0">
              <a:latin typeface="Book Antiqua" pitchFamily="18" charset="0"/>
            </a:endParaRPr>
          </a:p>
          <a:p>
            <a:endParaRPr lang="en-US" sz="2400" b="1" dirty="0"/>
          </a:p>
        </p:txBody>
      </p:sp>
      <p:pic>
        <p:nvPicPr>
          <p:cNvPr id="3" name="Picture 2"/>
          <p:cNvPicPr>
            <a:picLocks noChangeAspect="1"/>
          </p:cNvPicPr>
          <p:nvPr/>
        </p:nvPicPr>
        <p:blipFill>
          <a:blip r:embed="rId3"/>
          <a:stretch>
            <a:fillRect/>
          </a:stretch>
        </p:blipFill>
        <p:spPr>
          <a:xfrm>
            <a:off x="9690100" y="0"/>
            <a:ext cx="2501900" cy="2641514"/>
          </a:xfrm>
          <a:prstGeom prst="rect">
            <a:avLst/>
          </a:prstGeom>
        </p:spPr>
      </p:pic>
      <p:sp>
        <p:nvSpPr>
          <p:cNvPr id="2" name="TextBox 1">
            <a:extLst>
              <a:ext uri="{FF2B5EF4-FFF2-40B4-BE49-F238E27FC236}">
                <a16:creationId xmlns:a16="http://schemas.microsoft.com/office/drawing/2014/main" id="{2AF2FF37-D5EC-322D-9970-4A5C5F19C299}"/>
              </a:ext>
            </a:extLst>
          </p:cNvPr>
          <p:cNvSpPr txBox="1"/>
          <p:nvPr/>
        </p:nvSpPr>
        <p:spPr>
          <a:xfrm>
            <a:off x="10839450" y="5695950"/>
            <a:ext cx="819150" cy="461665"/>
          </a:xfrm>
          <a:prstGeom prst="rect">
            <a:avLst/>
          </a:prstGeom>
          <a:noFill/>
        </p:spPr>
        <p:txBody>
          <a:bodyPr wrap="square" rtlCol="0">
            <a:spAutoFit/>
          </a:bodyPr>
          <a:lstStyle/>
          <a:p>
            <a:r>
              <a:rPr lang="en-US" sz="2400" b="1" dirty="0">
                <a:solidFill>
                  <a:srgbClr val="FF9300"/>
                </a:solidFill>
              </a:rPr>
              <a:t>10</a:t>
            </a:r>
          </a:p>
        </p:txBody>
      </p:sp>
    </p:spTree>
    <p:extLst>
      <p:ext uri="{BB962C8B-B14F-4D97-AF65-F5344CB8AC3E}">
        <p14:creationId xmlns:p14="http://schemas.microsoft.com/office/powerpoint/2010/main" val="3198568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body" sz="half" idx="2"/>
          </p:nvPr>
        </p:nvSpPr>
        <p:spPr>
          <a:xfrm>
            <a:off x="495300" y="457200"/>
            <a:ext cx="11087100" cy="5943600"/>
          </a:xfrm>
        </p:spPr>
        <p:txBody>
          <a:bodyPr>
            <a:noAutofit/>
          </a:bodyPr>
          <a:lstStyle/>
          <a:p>
            <a:pPr lvl="1">
              <a:buFont typeface="Wingdings" pitchFamily="2" charset="2"/>
              <a:buNone/>
            </a:pPr>
            <a:r>
              <a:rPr lang="en-US" sz="3200" b="1" u="sng" dirty="0">
                <a:solidFill>
                  <a:schemeClr val="accent1">
                    <a:lumMod val="60000"/>
                    <a:lumOff val="40000"/>
                  </a:schemeClr>
                </a:solidFill>
                <a:latin typeface="Book Antiqua" pitchFamily="18" charset="0"/>
              </a:rPr>
              <a:t>The Sparkplug</a:t>
            </a:r>
            <a:r>
              <a:rPr lang="en-US" sz="3200" b="1" dirty="0">
                <a:solidFill>
                  <a:schemeClr val="accent1">
                    <a:lumMod val="60000"/>
                    <a:lumOff val="40000"/>
                  </a:schemeClr>
                </a:solidFill>
                <a:latin typeface="Book Antiqua" pitchFamily="18" charset="0"/>
              </a:rPr>
              <a:t>: </a:t>
            </a:r>
            <a:r>
              <a:rPr lang="en-US" sz="3200" b="1" dirty="0">
                <a:solidFill>
                  <a:schemeClr val="bg1"/>
                </a:solidFill>
                <a:latin typeface="Book Antiqua" pitchFamily="18" charset="0"/>
              </a:rPr>
              <a:t>This person usually carries two buckets with him. One is water to put out the potentially destructive fires for his comrades. The other is kerosene to make his opposition burn into destruction.</a:t>
            </a:r>
          </a:p>
          <a:p>
            <a:endParaRPr lang="en-US" sz="3200" b="1" dirty="0">
              <a:latin typeface="Book Antiqua" pitchFamily="18" charset="0"/>
            </a:endParaRPr>
          </a:p>
          <a:p>
            <a:pPr lvl="1">
              <a:buFont typeface="Wingdings" pitchFamily="2" charset="2"/>
              <a:buNone/>
            </a:pPr>
            <a:r>
              <a:rPr lang="en-US" sz="3200" b="1" dirty="0">
                <a:latin typeface="Book Antiqua" pitchFamily="18" charset="0"/>
              </a:rPr>
              <a:t>	</a:t>
            </a:r>
            <a:r>
              <a:rPr lang="en-US" sz="3200" b="1" u="sng" dirty="0">
                <a:solidFill>
                  <a:schemeClr val="accent1">
                    <a:lumMod val="60000"/>
                    <a:lumOff val="40000"/>
                  </a:schemeClr>
                </a:solidFill>
                <a:latin typeface="Book Antiqua" pitchFamily="18" charset="0"/>
              </a:rPr>
              <a:t>The Peacemaker</a:t>
            </a:r>
            <a:r>
              <a:rPr lang="en-US" sz="3200" b="1" dirty="0">
                <a:solidFill>
                  <a:schemeClr val="accent1">
                    <a:lumMod val="60000"/>
                    <a:lumOff val="40000"/>
                  </a:schemeClr>
                </a:solidFill>
                <a:latin typeface="Book Antiqua" pitchFamily="18" charset="0"/>
              </a:rPr>
              <a:t>: </a:t>
            </a:r>
            <a:r>
              <a:rPr lang="en-US" sz="3200" b="1" dirty="0">
                <a:solidFill>
                  <a:schemeClr val="bg1"/>
                </a:solidFill>
                <a:latin typeface="Book Antiqua" pitchFamily="18" charset="0"/>
              </a:rPr>
              <a:t>This is a quality that needs to be promoted in the church. It is the unifying quality that keeps things together.</a:t>
            </a:r>
          </a:p>
          <a:p>
            <a:endParaRPr lang="en-US" sz="3200" b="1" dirty="0">
              <a:latin typeface="Book Antiqua" pitchFamily="18" charset="0"/>
            </a:endParaRPr>
          </a:p>
          <a:p>
            <a:pPr lvl="1">
              <a:buFont typeface="Wingdings" pitchFamily="2" charset="2"/>
              <a:buNone/>
            </a:pPr>
            <a:r>
              <a:rPr lang="en-US" sz="3200" b="1" dirty="0">
                <a:latin typeface="Book Antiqua" pitchFamily="18" charset="0"/>
              </a:rPr>
              <a:t>	</a:t>
            </a:r>
            <a:r>
              <a:rPr lang="en-US" sz="3200" b="1" u="sng" dirty="0">
                <a:solidFill>
                  <a:schemeClr val="accent1">
                    <a:lumMod val="60000"/>
                    <a:lumOff val="40000"/>
                  </a:schemeClr>
                </a:solidFill>
                <a:latin typeface="Book Antiqua" pitchFamily="18" charset="0"/>
              </a:rPr>
              <a:t>The Bell Ringer</a:t>
            </a:r>
            <a:r>
              <a:rPr lang="en-US" sz="3200" b="1" dirty="0">
                <a:solidFill>
                  <a:schemeClr val="accent1">
                    <a:lumMod val="60000"/>
                    <a:lumOff val="40000"/>
                  </a:schemeClr>
                </a:solidFill>
                <a:latin typeface="Book Antiqua" pitchFamily="18" charset="0"/>
              </a:rPr>
              <a:t>: </a:t>
            </a:r>
            <a:r>
              <a:rPr lang="en-US" sz="3200" b="1" dirty="0">
                <a:solidFill>
                  <a:schemeClr val="bg1"/>
                </a:solidFill>
                <a:latin typeface="Book Antiqua" pitchFamily="18" charset="0"/>
              </a:rPr>
              <a:t>Some call him the clock watcher. This is the one who reminds the pastor that it is time to quit and that there is no such thing as a bad short sermon.</a:t>
            </a:r>
          </a:p>
        </p:txBody>
      </p:sp>
    </p:spTree>
    <p:extLst>
      <p:ext uri="{BB962C8B-B14F-4D97-AF65-F5344CB8AC3E}">
        <p14:creationId xmlns:p14="http://schemas.microsoft.com/office/powerpoint/2010/main" val="24852060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28600"/>
            <a:ext cx="10896600" cy="1524000"/>
          </a:xfrm>
        </p:spPr>
        <p:txBody>
          <a:bodyPr>
            <a:normAutofit/>
          </a:bodyPr>
          <a:lstStyle/>
          <a:p>
            <a:pPr algn="ctr"/>
            <a:r>
              <a:rPr lang="en-US" b="1" dirty="0">
                <a:solidFill>
                  <a:srgbClr val="FF9900"/>
                </a:solidFill>
              </a:rPr>
              <a:t>Five Chief Institutional Factors Keeping a Church Under 200</a:t>
            </a:r>
            <a:endParaRPr lang="en-US" b="1" dirty="0"/>
          </a:p>
        </p:txBody>
      </p:sp>
      <p:sp>
        <p:nvSpPr>
          <p:cNvPr id="11267" name="Rectangle 3"/>
          <p:cNvSpPr>
            <a:spLocks noGrp="1" noChangeArrowheads="1"/>
          </p:cNvSpPr>
          <p:nvPr>
            <p:ph type="body" idx="1"/>
          </p:nvPr>
        </p:nvSpPr>
        <p:spPr>
          <a:xfrm>
            <a:off x="609600" y="1774689"/>
            <a:ext cx="8687584" cy="4495800"/>
          </a:xfrm>
        </p:spPr>
        <p:txBody>
          <a:bodyPr>
            <a:normAutofit lnSpcReduction="10000"/>
          </a:bodyPr>
          <a:lstStyle/>
          <a:p>
            <a:pPr>
              <a:lnSpc>
                <a:spcPct val="150000"/>
              </a:lnSpc>
            </a:pPr>
            <a:r>
              <a:rPr lang="en-US" sz="3600" b="1" dirty="0">
                <a:solidFill>
                  <a:schemeClr val="bg1"/>
                </a:solidFill>
              </a:rPr>
              <a:t>Desire to preserve social intimacy</a:t>
            </a:r>
          </a:p>
          <a:p>
            <a:pPr>
              <a:lnSpc>
                <a:spcPct val="150000"/>
              </a:lnSpc>
            </a:pPr>
            <a:r>
              <a:rPr lang="en-US" sz="3600" b="1" dirty="0">
                <a:solidFill>
                  <a:srgbClr val="FFFF00"/>
                </a:solidFill>
              </a:rPr>
              <a:t>Desire to maintain control</a:t>
            </a:r>
          </a:p>
          <a:p>
            <a:pPr>
              <a:lnSpc>
                <a:spcPct val="150000"/>
              </a:lnSpc>
            </a:pPr>
            <a:r>
              <a:rPr lang="en-US" sz="3600" b="1" dirty="0">
                <a:solidFill>
                  <a:schemeClr val="bg1"/>
                </a:solidFill>
              </a:rPr>
              <a:t>Desire to conserve memories</a:t>
            </a:r>
          </a:p>
          <a:p>
            <a:pPr>
              <a:lnSpc>
                <a:spcPct val="150000"/>
              </a:lnSpc>
            </a:pPr>
            <a:r>
              <a:rPr lang="en-US" sz="3600" b="1" dirty="0">
                <a:solidFill>
                  <a:srgbClr val="FFFF00"/>
                </a:solidFill>
              </a:rPr>
              <a:t>Desire to protect turf</a:t>
            </a:r>
          </a:p>
          <a:p>
            <a:pPr>
              <a:lnSpc>
                <a:spcPct val="150000"/>
              </a:lnSpc>
            </a:pPr>
            <a:r>
              <a:rPr lang="en-US" sz="3600" b="1" dirty="0">
                <a:solidFill>
                  <a:schemeClr val="bg1"/>
                </a:solidFill>
              </a:rPr>
              <a:t>Desire to remain comfortable</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7334531" y="4400550"/>
            <a:ext cx="3925305" cy="1869939"/>
          </a:xfrm>
          <a:prstGeom prst="rect">
            <a:avLst/>
          </a:prstGeom>
        </p:spPr>
      </p:pic>
    </p:spTree>
    <p:extLst>
      <p:ext uri="{BB962C8B-B14F-4D97-AF65-F5344CB8AC3E}">
        <p14:creationId xmlns:p14="http://schemas.microsoft.com/office/powerpoint/2010/main" val="7623061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b="1" dirty="0">
                <a:solidFill>
                  <a:schemeClr val="bg1"/>
                </a:solidFill>
              </a:rPr>
              <a:t>Some Congregations are Allergic to New Faces!</a:t>
            </a:r>
          </a:p>
        </p:txBody>
      </p:sp>
      <p:sp>
        <p:nvSpPr>
          <p:cNvPr id="9" name="Content Placeholder 8"/>
          <p:cNvSpPr>
            <a:spLocks noGrp="1"/>
          </p:cNvSpPr>
          <p:nvPr>
            <p:ph sz="quarter" idx="1"/>
          </p:nvPr>
        </p:nvSpPr>
        <p:spPr>
          <a:xfrm>
            <a:off x="1009650" y="2419350"/>
            <a:ext cx="10344150" cy="3600450"/>
          </a:xfrm>
        </p:spPr>
        <p:txBody>
          <a:bodyPr>
            <a:normAutofit/>
          </a:bodyPr>
          <a:lstStyle/>
          <a:p>
            <a:pPr marL="0" indent="0" algn="ctr">
              <a:buNone/>
            </a:pPr>
            <a:r>
              <a:rPr lang="en-US" sz="4400" b="1" dirty="0">
                <a:solidFill>
                  <a:schemeClr val="bg1"/>
                </a:solidFill>
              </a:rPr>
              <a:t>How do you get allergy relief?</a:t>
            </a:r>
          </a:p>
          <a:p>
            <a:pPr marL="0" indent="0" algn="ctr">
              <a:buNone/>
            </a:pPr>
            <a:endParaRPr lang="en-US" sz="4400" b="1" dirty="0"/>
          </a:p>
          <a:p>
            <a:pPr marL="0" indent="0" algn="ctr">
              <a:buNone/>
            </a:pPr>
            <a:r>
              <a:rPr lang="en-US" sz="4400" b="1" dirty="0">
                <a:solidFill>
                  <a:srgbClr val="FFFF00"/>
                </a:solidFill>
              </a:rPr>
              <a:t>GET NEW FACES!</a:t>
            </a:r>
          </a:p>
        </p:txBody>
      </p:sp>
      <p:pic>
        <p:nvPicPr>
          <p:cNvPr id="2" name="Picture 1"/>
          <p:cNvPicPr>
            <a:picLocks noChangeAspect="1"/>
          </p:cNvPicPr>
          <p:nvPr/>
        </p:nvPicPr>
        <p:blipFill>
          <a:blip r:embed="rId2"/>
          <a:stretch>
            <a:fillRect/>
          </a:stretch>
        </p:blipFill>
        <p:spPr>
          <a:xfrm>
            <a:off x="8496300" y="3635375"/>
            <a:ext cx="2857500" cy="2857500"/>
          </a:xfrm>
          <a:prstGeom prst="rect">
            <a:avLst/>
          </a:prstGeom>
        </p:spPr>
      </p:pic>
    </p:spTree>
    <p:extLst>
      <p:ext uri="{BB962C8B-B14F-4D97-AF65-F5344CB8AC3E}">
        <p14:creationId xmlns:p14="http://schemas.microsoft.com/office/powerpoint/2010/main" val="31751530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52450" y="152400"/>
            <a:ext cx="11125200" cy="1752600"/>
          </a:xfrm>
        </p:spPr>
        <p:txBody>
          <a:bodyPr/>
          <a:lstStyle/>
          <a:p>
            <a:pPr algn="ctr"/>
            <a:r>
              <a:rPr lang="en-US" sz="4800" b="1" dirty="0">
                <a:solidFill>
                  <a:srgbClr val="FFFF00"/>
                </a:solidFill>
              </a:rPr>
              <a:t>Three Specific Actions for the Pastor</a:t>
            </a:r>
            <a:endParaRPr lang="en-US" dirty="0"/>
          </a:p>
        </p:txBody>
      </p:sp>
      <p:sp>
        <p:nvSpPr>
          <p:cNvPr id="26628" name="Rectangle 4"/>
          <p:cNvSpPr>
            <a:spLocks noGrp="1" noChangeArrowheads="1"/>
          </p:cNvSpPr>
          <p:nvPr>
            <p:ph type="body" sz="half" idx="2"/>
          </p:nvPr>
        </p:nvSpPr>
        <p:spPr>
          <a:xfrm>
            <a:off x="713377" y="1619250"/>
            <a:ext cx="9143411" cy="4933951"/>
          </a:xfrm>
        </p:spPr>
        <p:txBody>
          <a:bodyPr>
            <a:normAutofit/>
          </a:bodyPr>
          <a:lstStyle/>
          <a:p>
            <a:pPr marL="0" indent="0">
              <a:buNone/>
            </a:pPr>
            <a:r>
              <a:rPr lang="en-US" sz="4000" b="1" dirty="0">
                <a:solidFill>
                  <a:srgbClr val="FFFF00"/>
                </a:solidFill>
              </a:rPr>
              <a:t>Move from Provider to Equipper!</a:t>
            </a:r>
            <a:r>
              <a:rPr lang="en-US" sz="4000" dirty="0"/>
              <a:t>	</a:t>
            </a:r>
          </a:p>
          <a:p>
            <a:r>
              <a:rPr lang="en-US" sz="4000" b="1" dirty="0">
                <a:solidFill>
                  <a:schemeClr val="bg1"/>
                </a:solidFill>
              </a:rPr>
              <a:t>Just can</a:t>
            </a:r>
            <a:r>
              <a:rPr lang="ja-JP" altLang="en-US" sz="4000" b="1" dirty="0">
                <a:solidFill>
                  <a:schemeClr val="bg1"/>
                </a:solidFill>
                <a:latin typeface="Arial"/>
              </a:rPr>
              <a:t>’</a:t>
            </a:r>
            <a:r>
              <a:rPr lang="en-US" sz="4000" b="1" dirty="0">
                <a:solidFill>
                  <a:schemeClr val="bg1"/>
                </a:solidFill>
              </a:rPr>
              <a:t>t meet every need personally	</a:t>
            </a:r>
          </a:p>
          <a:p>
            <a:r>
              <a:rPr lang="en-US" sz="4000" b="1" dirty="0">
                <a:solidFill>
                  <a:schemeClr val="bg1"/>
                </a:solidFill>
              </a:rPr>
              <a:t>Must train others!				</a:t>
            </a:r>
          </a:p>
          <a:p>
            <a:r>
              <a:rPr lang="en-US" sz="4000" b="1" dirty="0">
                <a:solidFill>
                  <a:schemeClr val="bg1"/>
                </a:solidFill>
              </a:rPr>
              <a:t>Become willing to trust others with the ministry!</a:t>
            </a:r>
          </a:p>
        </p:txBody>
      </p:sp>
      <p:pic>
        <p:nvPicPr>
          <p:cNvPr id="2" name="Picture 1"/>
          <p:cNvPicPr>
            <a:picLocks noChangeAspect="1"/>
          </p:cNvPicPr>
          <p:nvPr/>
        </p:nvPicPr>
        <p:blipFill>
          <a:blip r:embed="rId3"/>
          <a:stretch>
            <a:fillRect/>
          </a:stretch>
        </p:blipFill>
        <p:spPr>
          <a:xfrm>
            <a:off x="9856788" y="1447800"/>
            <a:ext cx="1621835" cy="1629824"/>
          </a:xfrm>
          <a:prstGeom prst="rect">
            <a:avLst/>
          </a:prstGeom>
        </p:spPr>
      </p:pic>
    </p:spTree>
    <p:extLst>
      <p:ext uri="{BB962C8B-B14F-4D97-AF65-F5344CB8AC3E}">
        <p14:creationId xmlns:p14="http://schemas.microsoft.com/office/powerpoint/2010/main" val="41377570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76250" y="228600"/>
            <a:ext cx="11239500" cy="1524000"/>
          </a:xfrm>
        </p:spPr>
        <p:txBody>
          <a:bodyPr>
            <a:normAutofit/>
          </a:bodyPr>
          <a:lstStyle/>
          <a:p>
            <a:pPr algn="ctr"/>
            <a:r>
              <a:rPr lang="en-US" sz="4800" b="1" dirty="0">
                <a:solidFill>
                  <a:srgbClr val="FFFF00"/>
                </a:solidFill>
              </a:rPr>
              <a:t>Three Specific Actions for the Pastor</a:t>
            </a:r>
            <a:endParaRPr lang="en-US" dirty="0"/>
          </a:p>
        </p:txBody>
      </p:sp>
      <p:sp>
        <p:nvSpPr>
          <p:cNvPr id="27652" name="Rectangle 4"/>
          <p:cNvSpPr>
            <a:spLocks noGrp="1" noChangeArrowheads="1"/>
          </p:cNvSpPr>
          <p:nvPr>
            <p:ph type="body" sz="half" idx="2"/>
          </p:nvPr>
        </p:nvSpPr>
        <p:spPr>
          <a:xfrm>
            <a:off x="914400" y="1752600"/>
            <a:ext cx="10325100" cy="4876800"/>
          </a:xfrm>
        </p:spPr>
        <p:txBody>
          <a:bodyPr>
            <a:normAutofit/>
          </a:bodyPr>
          <a:lstStyle/>
          <a:p>
            <a:pPr marL="0" indent="0">
              <a:buNone/>
            </a:pPr>
            <a:r>
              <a:rPr lang="en-US" sz="3600" b="1" dirty="0">
                <a:solidFill>
                  <a:srgbClr val="FFFF00"/>
                </a:solidFill>
              </a:rPr>
              <a:t>Move from Entertainer to Mobilizer!</a:t>
            </a:r>
            <a:r>
              <a:rPr lang="en-US" sz="3600" dirty="0"/>
              <a:t>	</a:t>
            </a:r>
          </a:p>
          <a:p>
            <a:r>
              <a:rPr lang="en-US" sz="3600" b="1" dirty="0">
                <a:solidFill>
                  <a:schemeClr val="bg1"/>
                </a:solidFill>
              </a:rPr>
              <a:t>Allow others to discover their gifts spiritually</a:t>
            </a:r>
            <a:r>
              <a:rPr lang="en-US" sz="3600" dirty="0">
                <a:solidFill>
                  <a:schemeClr val="bg1"/>
                </a:solidFill>
              </a:rPr>
              <a:t>!</a:t>
            </a:r>
            <a:r>
              <a:rPr lang="en-US" sz="3600" b="1" dirty="0">
                <a:solidFill>
                  <a:schemeClr val="bg1"/>
                </a:solidFill>
              </a:rPr>
              <a:t>	</a:t>
            </a:r>
          </a:p>
          <a:p>
            <a:r>
              <a:rPr lang="en-US" sz="3600" b="1" dirty="0">
                <a:solidFill>
                  <a:schemeClr val="bg1"/>
                </a:solidFill>
              </a:rPr>
              <a:t>Learn to say no to good things in order to do best things!</a:t>
            </a:r>
          </a:p>
          <a:p>
            <a:r>
              <a:rPr lang="en-US" sz="3600" b="1" dirty="0">
                <a:solidFill>
                  <a:schemeClr val="bg1"/>
                </a:solidFill>
              </a:rPr>
              <a:t>Give away the ministry as others are trained to do them!</a:t>
            </a:r>
          </a:p>
        </p:txBody>
      </p:sp>
    </p:spTree>
    <p:extLst>
      <p:ext uri="{BB962C8B-B14F-4D97-AF65-F5344CB8AC3E}">
        <p14:creationId xmlns:p14="http://schemas.microsoft.com/office/powerpoint/2010/main" val="32918854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76250" y="228600"/>
            <a:ext cx="11220450" cy="1524000"/>
          </a:xfrm>
        </p:spPr>
        <p:txBody>
          <a:bodyPr>
            <a:normAutofit/>
          </a:bodyPr>
          <a:lstStyle/>
          <a:p>
            <a:pPr algn="ctr"/>
            <a:r>
              <a:rPr lang="en-US" sz="4800" b="1" dirty="0">
                <a:solidFill>
                  <a:srgbClr val="FFFF00"/>
                </a:solidFill>
              </a:rPr>
              <a:t>Three Specific Actions for the Pastor</a:t>
            </a:r>
            <a:endParaRPr lang="en-US" dirty="0"/>
          </a:p>
        </p:txBody>
      </p:sp>
      <p:sp>
        <p:nvSpPr>
          <p:cNvPr id="28676" name="Rectangle 4"/>
          <p:cNvSpPr>
            <a:spLocks noGrp="1" noChangeArrowheads="1"/>
          </p:cNvSpPr>
          <p:nvPr>
            <p:ph type="body" sz="half" idx="2"/>
          </p:nvPr>
        </p:nvSpPr>
        <p:spPr>
          <a:xfrm>
            <a:off x="762000" y="1752600"/>
            <a:ext cx="10439400" cy="4517036"/>
          </a:xfrm>
        </p:spPr>
        <p:txBody>
          <a:bodyPr>
            <a:normAutofit/>
          </a:bodyPr>
          <a:lstStyle/>
          <a:p>
            <a:pPr marL="0" indent="0">
              <a:buNone/>
            </a:pPr>
            <a:r>
              <a:rPr lang="en-US" sz="3600" b="1" dirty="0">
                <a:solidFill>
                  <a:srgbClr val="FFFF00"/>
                </a:solidFill>
              </a:rPr>
              <a:t>Move from Soloists to Multiplier!</a:t>
            </a:r>
            <a:r>
              <a:rPr lang="en-US" sz="3600" dirty="0"/>
              <a:t>	</a:t>
            </a:r>
          </a:p>
          <a:p>
            <a:r>
              <a:rPr lang="en-US" sz="3600" b="1" dirty="0">
                <a:solidFill>
                  <a:schemeClr val="bg1"/>
                </a:solidFill>
              </a:rPr>
              <a:t>Start seeing the bigger picture		</a:t>
            </a:r>
          </a:p>
          <a:p>
            <a:r>
              <a:rPr lang="en-US" sz="3600" b="1" dirty="0">
                <a:solidFill>
                  <a:schemeClr val="bg1"/>
                </a:solidFill>
              </a:rPr>
              <a:t>Set goals and work toward them based on the vision!						</a:t>
            </a:r>
          </a:p>
          <a:p>
            <a:r>
              <a:rPr lang="en-US" sz="3600" b="1" dirty="0">
                <a:solidFill>
                  <a:schemeClr val="bg1"/>
                </a:solidFill>
              </a:rPr>
              <a:t>Work yourself out of as many jobs as possible!</a:t>
            </a:r>
          </a:p>
        </p:txBody>
      </p:sp>
    </p:spTree>
    <p:extLst>
      <p:ext uri="{BB962C8B-B14F-4D97-AF65-F5344CB8AC3E}">
        <p14:creationId xmlns:p14="http://schemas.microsoft.com/office/powerpoint/2010/main" val="40727731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38150" y="152400"/>
            <a:ext cx="11277600" cy="1981200"/>
          </a:xfrm>
        </p:spPr>
        <p:txBody>
          <a:bodyPr/>
          <a:lstStyle/>
          <a:p>
            <a:pPr algn="ctr"/>
            <a:r>
              <a:rPr lang="en-US" sz="5400" b="1" dirty="0">
                <a:solidFill>
                  <a:srgbClr val="FFFF00"/>
                </a:solidFill>
              </a:rPr>
              <a:t>Three Marks of a Pastor Who Can </a:t>
            </a:r>
            <a:br>
              <a:rPr lang="en-US" sz="5400" b="1" dirty="0">
                <a:solidFill>
                  <a:srgbClr val="FFFF00"/>
                </a:solidFill>
              </a:rPr>
            </a:br>
            <a:r>
              <a:rPr lang="en-US" sz="5400" b="1" dirty="0">
                <a:solidFill>
                  <a:srgbClr val="FFFF00"/>
                </a:solidFill>
              </a:rPr>
              <a:t>Grow a Church</a:t>
            </a:r>
            <a:endParaRPr lang="en-US" dirty="0"/>
          </a:p>
        </p:txBody>
      </p:sp>
      <p:sp>
        <p:nvSpPr>
          <p:cNvPr id="29699" name="Rectangle 3"/>
          <p:cNvSpPr>
            <a:spLocks noGrp="1" noChangeArrowheads="1"/>
          </p:cNvSpPr>
          <p:nvPr>
            <p:ph type="body" idx="1"/>
          </p:nvPr>
        </p:nvSpPr>
        <p:spPr>
          <a:xfrm>
            <a:off x="704850" y="2460318"/>
            <a:ext cx="9440859" cy="3200400"/>
          </a:xfrm>
        </p:spPr>
        <p:txBody>
          <a:bodyPr>
            <a:noAutofit/>
          </a:bodyPr>
          <a:lstStyle/>
          <a:p>
            <a:r>
              <a:rPr lang="en-US" sz="4400" b="1" dirty="0">
                <a:solidFill>
                  <a:srgbClr val="FFFF99"/>
                </a:solidFill>
              </a:rPr>
              <a:t>Obedience to the Father.					</a:t>
            </a:r>
          </a:p>
          <a:p>
            <a:r>
              <a:rPr lang="en-US" sz="4400" b="1" dirty="0">
                <a:solidFill>
                  <a:srgbClr val="FFFF99"/>
                </a:solidFill>
              </a:rPr>
              <a:t>Pragmatism towards the work.				</a:t>
            </a:r>
          </a:p>
          <a:p>
            <a:r>
              <a:rPr lang="en-US" sz="4400" b="1" dirty="0">
                <a:solidFill>
                  <a:srgbClr val="FFFF99"/>
                </a:solidFill>
              </a:rPr>
              <a:t>Optimism towards the future.</a:t>
            </a:r>
            <a:endParaRPr lang="en-US" sz="4400" dirty="0"/>
          </a:p>
        </p:txBody>
      </p:sp>
      <p:pic>
        <p:nvPicPr>
          <p:cNvPr id="2" name="Picture 1"/>
          <p:cNvPicPr>
            <a:picLocks noChangeAspect="1"/>
          </p:cNvPicPr>
          <p:nvPr/>
        </p:nvPicPr>
        <p:blipFill>
          <a:blip r:embed="rId3"/>
          <a:stretch>
            <a:fillRect/>
          </a:stretch>
        </p:blipFill>
        <p:spPr>
          <a:xfrm>
            <a:off x="8929756" y="4060518"/>
            <a:ext cx="2764597" cy="2425700"/>
          </a:xfrm>
          <a:prstGeom prst="rect">
            <a:avLst/>
          </a:prstGeom>
        </p:spPr>
      </p:pic>
    </p:spTree>
    <p:extLst>
      <p:ext uri="{BB962C8B-B14F-4D97-AF65-F5344CB8AC3E}">
        <p14:creationId xmlns:p14="http://schemas.microsoft.com/office/powerpoint/2010/main" val="1971271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0337"/>
            <a:ext cx="8229600" cy="1143000"/>
          </a:xfrm>
        </p:spPr>
        <p:txBody>
          <a:bodyPr>
            <a:normAutofit fontScale="90000"/>
          </a:bodyPr>
          <a:lstStyle/>
          <a:p>
            <a:pPr algn="ctr"/>
            <a:r>
              <a:rPr lang="en-US" sz="4800" b="1" i="1" dirty="0">
                <a:solidFill>
                  <a:srgbClr val="FFFF00"/>
                </a:solidFill>
              </a:rPr>
              <a:t>Why Your Church Struggles to Break  Two Hundred</a:t>
            </a:r>
            <a:endParaRPr lang="en-US" b="1" dirty="0">
              <a:solidFill>
                <a:srgbClr val="FFFF00"/>
              </a:solidFill>
            </a:endParaRPr>
          </a:p>
        </p:txBody>
      </p:sp>
      <p:sp>
        <p:nvSpPr>
          <p:cNvPr id="3" name="Content Placeholder 2"/>
          <p:cNvSpPr>
            <a:spLocks noGrp="1"/>
          </p:cNvSpPr>
          <p:nvPr>
            <p:ph idx="1"/>
          </p:nvPr>
        </p:nvSpPr>
        <p:spPr>
          <a:xfrm>
            <a:off x="838200" y="1966302"/>
            <a:ext cx="10515600" cy="4351338"/>
          </a:xfrm>
        </p:spPr>
        <p:txBody>
          <a:bodyPr>
            <a:normAutofit/>
          </a:bodyPr>
          <a:lstStyle/>
          <a:p>
            <a:pPr marL="0" indent="0">
              <a:buNone/>
            </a:pPr>
            <a:r>
              <a:rPr lang="en-US" sz="3200" dirty="0">
                <a:solidFill>
                  <a:srgbClr val="FFFF00"/>
                </a:solidFill>
                <a:latin typeface="Comic Sans MS" pitchFamily="66" charset="0"/>
              </a:rPr>
              <a:t>Presumption has been defined by </a:t>
            </a:r>
            <a:r>
              <a:rPr lang="en-US" sz="3200" b="1" i="1" dirty="0">
                <a:solidFill>
                  <a:srgbClr val="FFFF00"/>
                </a:solidFill>
                <a:latin typeface="Comic Sans MS" pitchFamily="66" charset="0"/>
              </a:rPr>
              <a:t>Webster's Dictionary of the American Language </a:t>
            </a:r>
            <a:r>
              <a:rPr lang="en-US" sz="3200" dirty="0">
                <a:solidFill>
                  <a:srgbClr val="FFFF00"/>
                </a:solidFill>
                <a:latin typeface="Comic Sans MS" pitchFamily="66" charset="0"/>
              </a:rPr>
              <a:t>as "the taking of something specific for granted; a reasoning that presumes; evidence that points to the probability of something, based on the proved existence of other facts." </a:t>
            </a:r>
          </a:p>
        </p:txBody>
      </p:sp>
      <p:pic>
        <p:nvPicPr>
          <p:cNvPr id="2050" name="Picture 2">
            <a:extLst>
              <a:ext uri="{FF2B5EF4-FFF2-40B4-BE49-F238E27FC236}">
                <a16:creationId xmlns:a16="http://schemas.microsoft.com/office/drawing/2014/main" id="{C799E448-4995-F327-B5BA-A0DD4A205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700" y="4420565"/>
            <a:ext cx="4343400" cy="24374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88F18BC7-6BD8-EAFE-CE2E-B3D9DF6DB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894"/>
            <a:ext cx="2292746" cy="342899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18757813-8CD3-1010-EFB3-83DF3A36B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5312" y="215900"/>
            <a:ext cx="2249488" cy="34290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F92B512F-5187-5050-D9FE-8D0D540554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2" y="3644900"/>
            <a:ext cx="2249488" cy="299719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Breaking Church Growth And Financial Barriers">
            <a:extLst>
              <a:ext uri="{FF2B5EF4-FFF2-40B4-BE49-F238E27FC236}">
                <a16:creationId xmlns:a16="http://schemas.microsoft.com/office/drawing/2014/main" id="{1AEC8290-4082-05DD-3F1D-56789DE8AF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4" y="215899"/>
            <a:ext cx="2249488" cy="3428999"/>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Breaking the 200 person attendance in Church: What is the secret to breaking this barrier?">
            <a:extLst>
              <a:ext uri="{FF2B5EF4-FFF2-40B4-BE49-F238E27FC236}">
                <a16:creationId xmlns:a16="http://schemas.microsoft.com/office/drawing/2014/main" id="{13FC761D-03F3-31C3-1354-92F5EE224E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824" y="3644897"/>
            <a:ext cx="2232028" cy="299719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Breaking Numerical Barriers and Revitalizing Plateaued Churches">
            <a:extLst>
              <a:ext uri="{FF2B5EF4-FFF2-40B4-BE49-F238E27FC236}">
                <a16:creationId xmlns:a16="http://schemas.microsoft.com/office/drawing/2014/main" id="{595DC4E8-FD53-1487-AFFA-7A6FC1223C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15896"/>
            <a:ext cx="2511424" cy="3428998"/>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Breaking The Barriers Of Small, Middle-Size And Mega Churches: How To Discover And Maximize Their Different Peculiarities ...">
            <a:extLst>
              <a:ext uri="{FF2B5EF4-FFF2-40B4-BE49-F238E27FC236}">
                <a16:creationId xmlns:a16="http://schemas.microsoft.com/office/drawing/2014/main" id="{3653FC22-23B6-9822-3A82-8E92FAA2E3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1860" y="3644894"/>
            <a:ext cx="2511424" cy="2997198"/>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The Other 80 Percent: Turning Your Church's Spectators into Active Participants">
            <a:extLst>
              <a:ext uri="{FF2B5EF4-FFF2-40B4-BE49-F238E27FC236}">
                <a16:creationId xmlns:a16="http://schemas.microsoft.com/office/drawing/2014/main" id="{93C6FB84-1279-6D4C-DD06-1AFFFADDCB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0437" y="215894"/>
            <a:ext cx="2511424" cy="3429001"/>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Breaking Growth Barriers">
            <a:extLst>
              <a:ext uri="{FF2B5EF4-FFF2-40B4-BE49-F238E27FC236}">
                <a16:creationId xmlns:a16="http://schemas.microsoft.com/office/drawing/2014/main" id="{13E3F1D3-A766-DBDD-7885-6766A55FE81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92746" y="3644892"/>
            <a:ext cx="2412603" cy="2997198"/>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The Strategies for Church Growth: Breaking Down the Barriers">
            <a:extLst>
              <a:ext uri="{FF2B5EF4-FFF2-40B4-BE49-F238E27FC236}">
                <a16:creationId xmlns:a16="http://schemas.microsoft.com/office/drawing/2014/main" id="{A630FC74-47FA-EA0C-E2BD-F85022C9CB9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644892"/>
            <a:ext cx="2292745" cy="2997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226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7298"/>
            <a:ext cx="8229600" cy="1143000"/>
          </a:xfrm>
        </p:spPr>
        <p:txBody>
          <a:bodyPr>
            <a:normAutofit fontScale="90000"/>
          </a:bodyPr>
          <a:lstStyle/>
          <a:p>
            <a:pPr algn="ctr"/>
            <a:r>
              <a:rPr lang="en-US" sz="4800" b="1" i="1" dirty="0">
                <a:solidFill>
                  <a:srgbClr val="FFFF00"/>
                </a:solidFill>
              </a:rPr>
              <a:t>Why Your Church Struggles to Break  Two Hundred</a:t>
            </a:r>
            <a:endParaRPr lang="en-US" dirty="0">
              <a:solidFill>
                <a:srgbClr val="FFFF00"/>
              </a:solidFill>
            </a:endParaRPr>
          </a:p>
        </p:txBody>
      </p:sp>
      <p:sp>
        <p:nvSpPr>
          <p:cNvPr id="3" name="Content Placeholder 2"/>
          <p:cNvSpPr>
            <a:spLocks noGrp="1"/>
          </p:cNvSpPr>
          <p:nvPr>
            <p:ph idx="1"/>
          </p:nvPr>
        </p:nvSpPr>
        <p:spPr/>
        <p:txBody>
          <a:bodyPr/>
          <a:lstStyle/>
          <a:p>
            <a:pPr marL="0" indent="0">
              <a:buNone/>
            </a:pPr>
            <a:r>
              <a:rPr lang="en-US" b="1" dirty="0">
                <a:solidFill>
                  <a:srgbClr val="FFFF00"/>
                </a:solidFill>
                <a:latin typeface="Comic Sans MS" pitchFamily="66" charset="0"/>
              </a:rPr>
              <a:t>For the church desiring to break the 200 participant barrier the acronym that could be used is "Less of Me” (the single staff pastor) and “more of we” (the multi-staffed team and laity volunteer).</a:t>
            </a:r>
          </a:p>
        </p:txBody>
      </p:sp>
      <p:pic>
        <p:nvPicPr>
          <p:cNvPr id="3074" name="Picture 2">
            <a:extLst>
              <a:ext uri="{FF2B5EF4-FFF2-40B4-BE49-F238E27FC236}">
                <a16:creationId xmlns:a16="http://schemas.microsoft.com/office/drawing/2014/main" id="{6922B21F-6C01-26A4-A476-63F2085571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0550" y="3186113"/>
            <a:ext cx="2990850" cy="2990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84737" y="1551203"/>
            <a:ext cx="10175631" cy="4075873"/>
          </a:xfrm>
        </p:spPr>
        <p:txBody>
          <a:bodyPr>
            <a:normAutofit/>
          </a:bodyPr>
          <a:lstStyle/>
          <a:p>
            <a:pPr algn="l"/>
            <a:r>
              <a:rPr lang="en-US" sz="3200" b="1" dirty="0">
                <a:solidFill>
                  <a:schemeClr val="bg1"/>
                </a:solidFill>
                <a:latin typeface="Book Antiqua" pitchFamily="18" charset="0"/>
              </a:rPr>
              <a:t>Once a church reaches or climbs over the 200 barrier, they will have more in common with other churches of their own size, than their denomination affiliation, church traditions, location, age, or any other isolatable factor.</a:t>
            </a:r>
            <a:r>
              <a:rPr lang="en-US" sz="2000" b="1" dirty="0">
                <a:solidFill>
                  <a:schemeClr val="bg1"/>
                </a:solidFill>
                <a:latin typeface="Book Antiqua" pitchFamily="18" charset="0"/>
              </a:rPr>
              <a:t> </a:t>
            </a:r>
            <a:endParaRPr lang="en-US" b="1" dirty="0">
              <a:solidFill>
                <a:schemeClr val="bg1"/>
              </a:solidFill>
            </a:endParaRPr>
          </a:p>
        </p:txBody>
      </p:sp>
      <p:sp>
        <p:nvSpPr>
          <p:cNvPr id="8195" name="Rectangle 3"/>
          <p:cNvSpPr>
            <a:spLocks noChangeArrowheads="1"/>
          </p:cNvSpPr>
          <p:nvPr/>
        </p:nvSpPr>
        <p:spPr bwMode="auto">
          <a:xfrm>
            <a:off x="4457700" y="6127751"/>
            <a:ext cx="3048000" cy="646331"/>
          </a:xfrm>
          <a:prstGeom prst="rect">
            <a:avLst/>
          </a:prstGeom>
          <a:noFill/>
          <a:ln w="9525">
            <a:noFill/>
            <a:miter lim="800000"/>
            <a:headEnd/>
            <a:tailEnd/>
          </a:ln>
          <a:effectLst/>
        </p:spPr>
        <p:txBody>
          <a:bodyPr>
            <a:spAutoFit/>
          </a:bodyPr>
          <a:lstStyle/>
          <a:p>
            <a:r>
              <a:rPr lang="en-US" sz="900" dirty="0"/>
              <a:t> "Beyond 200" Church Growth Seminar, St. Louis, Missouri, Fuller Evangelistic Association.</a:t>
            </a:r>
            <a:br>
              <a:rPr lang="en-US" sz="900" dirty="0"/>
            </a:br>
            <a:endParaRPr lang="en-US" dirty="0"/>
          </a:p>
        </p:txBody>
      </p:sp>
      <p:sp>
        <p:nvSpPr>
          <p:cNvPr id="6" name="TextBox 5">
            <a:extLst>
              <a:ext uri="{FF2B5EF4-FFF2-40B4-BE49-F238E27FC236}">
                <a16:creationId xmlns:a16="http://schemas.microsoft.com/office/drawing/2014/main" id="{56C4B270-6C1B-F906-CD39-2DBB6828B46B}"/>
              </a:ext>
            </a:extLst>
          </p:cNvPr>
          <p:cNvSpPr txBox="1"/>
          <p:nvPr/>
        </p:nvSpPr>
        <p:spPr>
          <a:xfrm>
            <a:off x="1866900" y="135431"/>
            <a:ext cx="8458200" cy="1415772"/>
          </a:xfrm>
          <a:prstGeom prst="rect">
            <a:avLst/>
          </a:prstGeom>
          <a:noFill/>
        </p:spPr>
        <p:txBody>
          <a:bodyPr wrap="square">
            <a:spAutoFit/>
          </a:bodyPr>
          <a:lstStyle/>
          <a:p>
            <a:pPr algn="ctr"/>
            <a:r>
              <a:rPr lang="en-US" sz="4300" b="1" i="1" dirty="0">
                <a:solidFill>
                  <a:prstClr val="white"/>
                </a:solidFill>
                <a:latin typeface="Corbel"/>
                <a:ea typeface="+mj-ea"/>
                <a:cs typeface="+mj-cs"/>
              </a:rPr>
              <a:t>Why Your Church Struggles to Break  Two Hundred</a:t>
            </a:r>
            <a:endParaRPr lang="en-US" dirty="0"/>
          </a:p>
        </p:txBody>
      </p:sp>
      <p:pic>
        <p:nvPicPr>
          <p:cNvPr id="4098" name="Picture 2">
            <a:extLst>
              <a:ext uri="{FF2B5EF4-FFF2-40B4-BE49-F238E27FC236}">
                <a16:creationId xmlns:a16="http://schemas.microsoft.com/office/drawing/2014/main" id="{27FE4ECA-B6D5-1328-CF9A-E410AA97A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100" y="4392758"/>
            <a:ext cx="3257550" cy="18280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08185" y="671512"/>
            <a:ext cx="10152184" cy="5867400"/>
          </a:xfrm>
        </p:spPr>
        <p:txBody>
          <a:bodyPr/>
          <a:lstStyle/>
          <a:p>
            <a:pPr algn="l"/>
            <a:r>
              <a:rPr lang="en-US" sz="3200" b="1" dirty="0">
                <a:solidFill>
                  <a:schemeClr val="bg1"/>
                </a:solidFill>
                <a:latin typeface="Book Antiqua" pitchFamily="18" charset="0"/>
              </a:rPr>
              <a:t>Lyle E. Schaller also makes the same observation as he points to the new peer group these churches and pastors will have. This new peer group consists of other pastor's and churches that have had to face the cruel question, </a:t>
            </a:r>
            <a:r>
              <a:rPr lang="en-US" sz="3200" b="1" dirty="0">
                <a:solidFill>
                  <a:srgbClr val="FFFF00"/>
                </a:solidFill>
                <a:latin typeface="Book Antiqua" pitchFamily="18" charset="0"/>
              </a:rPr>
              <a:t>"Are we going to remain the same or are we going to adjust our leadership style so that we can still reach others?"</a:t>
            </a:r>
            <a:br>
              <a:rPr lang="en-US" sz="2000" b="1" dirty="0">
                <a:solidFill>
                  <a:srgbClr val="FFFF00"/>
                </a:solidFill>
              </a:rPr>
            </a:br>
            <a:r>
              <a:rPr lang="en-US" sz="2000" dirty="0"/>
              <a:t>       </a:t>
            </a:r>
            <a:br>
              <a:rPr lang="en-US" sz="2000" dirty="0"/>
            </a:br>
            <a:r>
              <a:rPr lang="en-US" sz="2000" dirty="0"/>
              <a:t>       </a:t>
            </a:r>
            <a:br>
              <a:rPr lang="en-US" dirty="0"/>
            </a:br>
            <a:endParaRPr lang="en-US" dirty="0"/>
          </a:p>
        </p:txBody>
      </p:sp>
      <p:sp>
        <p:nvSpPr>
          <p:cNvPr id="9219" name="Rectangle 3"/>
          <p:cNvSpPr>
            <a:spLocks noChangeArrowheads="1"/>
          </p:cNvSpPr>
          <p:nvPr/>
        </p:nvSpPr>
        <p:spPr bwMode="auto">
          <a:xfrm>
            <a:off x="2081214" y="6210301"/>
            <a:ext cx="5291137" cy="244475"/>
          </a:xfrm>
          <a:prstGeom prst="rect">
            <a:avLst/>
          </a:prstGeom>
          <a:noFill/>
          <a:ln w="9525">
            <a:noFill/>
            <a:miter lim="800000"/>
            <a:headEnd/>
            <a:tailEnd/>
          </a:ln>
          <a:effectLst/>
        </p:spPr>
        <p:txBody>
          <a:bodyPr wrap="none">
            <a:spAutoFit/>
          </a:bodyPr>
          <a:lstStyle/>
          <a:p>
            <a:r>
              <a:rPr lang="en-US" sz="1000"/>
              <a:t>Schaller, Activating the Passive Church: Diagnosis and Treatment, Nashville, Abingdon,  pp. 25-26.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4031</Words>
  <Application>Microsoft Macintosh PowerPoint</Application>
  <PresentationFormat>Widescreen</PresentationFormat>
  <Paragraphs>215</Paragraphs>
  <Slides>60</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Arial</vt:lpstr>
      <vt:lpstr>Book Antiqua</vt:lpstr>
      <vt:lpstr>Calibri</vt:lpstr>
      <vt:lpstr>Calibri Light</vt:lpstr>
      <vt:lpstr>Comic Sans MS</vt:lpstr>
      <vt:lpstr>Corbel</vt:lpstr>
      <vt:lpstr>Tahoma</vt:lpstr>
      <vt:lpstr>Wingdings</vt:lpstr>
      <vt:lpstr>Office Theme</vt:lpstr>
      <vt:lpstr>Why Your Church Struggles to Break  Two Hundred (Part 1 of 6 hour seminar)</vt:lpstr>
      <vt:lpstr>PowerPoint Presentation</vt:lpstr>
      <vt:lpstr>PowerPoint Presentation</vt:lpstr>
      <vt:lpstr>Why Your Church Struggles to Break  Two Hundred</vt:lpstr>
      <vt:lpstr>Why Your Church Struggles to Break  Two Hundred</vt:lpstr>
      <vt:lpstr>Why Your Church Struggles to Break  Two Hundred</vt:lpstr>
      <vt:lpstr>Why Your Church Struggles to Break  Two Hundred</vt:lpstr>
      <vt:lpstr>Once a church reaches or climbs over the 200 barrier, they will have more in common with other churches of their own size, than their denomination affiliation, church traditions, location, age, or any other isolatable factor. </vt:lpstr>
      <vt:lpstr>Lyle E. Schaller also makes the same observation as he points to the new peer group these churches and pastors will have. This new peer group consists of other pastor's and churches that have had to face the cruel question, "Are we going to remain the same or are we going to adjust our leadership style so that we can still reach others?"                 </vt:lpstr>
      <vt:lpstr>Why Your Church Struggles to Break  Two Hundred </vt:lpstr>
      <vt:lpstr>PowerPoint Presentation</vt:lpstr>
      <vt:lpstr>PowerPoint Presentation</vt:lpstr>
      <vt:lpstr>Why Your Church Struggles to Break  Two Hundred</vt:lpstr>
      <vt:lpstr>Recognizing Growth Barriers</vt:lpstr>
      <vt:lpstr>Mega Churches in North America</vt:lpstr>
      <vt:lpstr>What is a growth Barrier ?</vt:lpstr>
      <vt:lpstr>America at Worship</vt:lpstr>
      <vt:lpstr>America at Worship</vt:lpstr>
      <vt:lpstr>America at Worship</vt:lpstr>
      <vt:lpstr>America at Worship</vt:lpstr>
      <vt:lpstr>Why Your Church Struggles to Break  Two Hundred</vt:lpstr>
      <vt:lpstr>Why Your Church Struggles to Break  Two Hundred</vt:lpstr>
      <vt:lpstr>Why Your Church Struggles to Break  Two Hundred</vt:lpstr>
      <vt:lpstr>Why Your Church Struggles to Break  Two Hundred</vt:lpstr>
      <vt:lpstr>Why Your Church Struggles to Break  Two Hundred</vt:lpstr>
      <vt:lpstr>Why Your Church Struggles to Break  Two Hundred</vt:lpstr>
      <vt:lpstr>Why Your Church Struggles to Break  Two Hundred</vt:lpstr>
      <vt:lpstr>2. The Law of the Lid  </vt:lpstr>
      <vt:lpstr>The Law of the Lid  </vt:lpstr>
      <vt:lpstr>The Law of the Lid  </vt:lpstr>
      <vt:lpstr>Why Your Church Struggles to Break  Two Hundred</vt:lpstr>
      <vt:lpstr>Why Your Church Struggles to Break  Two Hundred</vt:lpstr>
      <vt:lpstr>Why Your Church Struggles to Break  Two Hundred</vt:lpstr>
      <vt:lpstr>Why Your Church Struggles to Break  Two Hundred</vt:lpstr>
      <vt:lpstr>Why Your Church Struggles to Break  Two Hundred</vt:lpstr>
      <vt:lpstr>PowerPoint Presentation</vt:lpstr>
      <vt:lpstr>5 Essentials Every Church Constitution Needs In The Future </vt:lpstr>
      <vt:lpstr>5 Essentials Every Church Constitution Needs In The Future</vt:lpstr>
      <vt:lpstr>5 Essentials Every Church Constitution Needs In The Future</vt:lpstr>
      <vt:lpstr>5 Essentials Every Church Constitution Needs In The Future</vt:lpstr>
      <vt:lpstr>5 Essentials Every Church Constitution Needs In The Future</vt:lpstr>
      <vt:lpstr>5 Essentials Every Church Constitution Needs In The Future</vt:lpstr>
      <vt:lpstr>Why Your Church Struggles to Break  Two Hundred</vt:lpstr>
      <vt:lpstr>Why Your Church Struggles to Break  Two Hundred</vt:lpstr>
      <vt:lpstr>PowerPoint Presentation</vt:lpstr>
      <vt:lpstr>Why Your Church Struggles to Break  Two Hundred</vt:lpstr>
      <vt:lpstr>Why Your Church Struggles to Break  Two Hundred</vt:lpstr>
      <vt:lpstr>Why Your Church Struggles to Break  Two Hundred</vt:lpstr>
      <vt:lpstr>Why Your Church Struggles to Break  Two Hundred</vt:lpstr>
      <vt:lpstr>PowerPoint Presentation</vt:lpstr>
      <vt:lpstr>Some Particular Personalities Found in the Gatekeepers, Matriarchs, and Patriarchs. </vt:lpstr>
      <vt:lpstr>PowerPoint Presentation</vt:lpstr>
      <vt:lpstr>PowerPoint Presentation</vt:lpstr>
      <vt:lpstr>Five Chief Institutional Factors Keeping a Church Under 200</vt:lpstr>
      <vt:lpstr>Some Congregations are Allergic to New Faces!</vt:lpstr>
      <vt:lpstr>Three Specific Actions for the Pastor</vt:lpstr>
      <vt:lpstr>Three Specific Actions for the Pastor</vt:lpstr>
      <vt:lpstr>Three Specific Actions for the Pastor</vt:lpstr>
      <vt:lpstr>Three Marks of a Pastor Who Can  Grow a Church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Your Church Struggles to Break  Two Hundred</dc:title>
  <dc:creator>Tom Cheyney Cheyney</dc:creator>
  <cp:lastModifiedBy>Tom Cheyney Cheyney</cp:lastModifiedBy>
  <cp:revision>87</cp:revision>
  <dcterms:created xsi:type="dcterms:W3CDTF">2022-10-06T14:12:11Z</dcterms:created>
  <dcterms:modified xsi:type="dcterms:W3CDTF">2023-04-17T13:36:39Z</dcterms:modified>
</cp:coreProperties>
</file>