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600" r:id="rId2"/>
    <p:sldId id="640" r:id="rId3"/>
    <p:sldId id="641" r:id="rId4"/>
    <p:sldId id="601" r:id="rId5"/>
    <p:sldId id="639" r:id="rId6"/>
    <p:sldId id="605" r:id="rId7"/>
    <p:sldId id="602" r:id="rId8"/>
    <p:sldId id="560" r:id="rId9"/>
    <p:sldId id="563" r:id="rId10"/>
    <p:sldId id="606" r:id="rId11"/>
    <p:sldId id="564" r:id="rId12"/>
    <p:sldId id="561" r:id="rId13"/>
    <p:sldId id="595" r:id="rId14"/>
    <p:sldId id="565" r:id="rId15"/>
    <p:sldId id="596" r:id="rId16"/>
    <p:sldId id="525" r:id="rId17"/>
    <p:sldId id="551" r:id="rId18"/>
    <p:sldId id="552" r:id="rId19"/>
    <p:sldId id="553" r:id="rId20"/>
    <p:sldId id="554" r:id="rId21"/>
    <p:sldId id="555" r:id="rId22"/>
    <p:sldId id="538" r:id="rId23"/>
    <p:sldId id="539" r:id="rId24"/>
    <p:sldId id="540" r:id="rId25"/>
    <p:sldId id="346" r:id="rId26"/>
    <p:sldId id="512"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81" r:id="rId40"/>
    <p:sldId id="482" r:id="rId41"/>
    <p:sldId id="483" r:id="rId42"/>
    <p:sldId id="484" r:id="rId43"/>
    <p:sldId id="485" r:id="rId44"/>
    <p:sldId id="486" r:id="rId45"/>
    <p:sldId id="487" r:id="rId46"/>
    <p:sldId id="488" r:id="rId47"/>
    <p:sldId id="489" r:id="rId48"/>
    <p:sldId id="490" r:id="rId49"/>
    <p:sldId id="491" r:id="rId50"/>
    <p:sldId id="492" r:id="rId51"/>
    <p:sldId id="493" r:id="rId52"/>
    <p:sldId id="599" r:id="rId53"/>
    <p:sldId id="603" r:id="rId54"/>
    <p:sldId id="60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942093"/>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0"/>
    <p:restoredTop sz="93300"/>
  </p:normalViewPr>
  <p:slideViewPr>
    <p:cSldViewPr snapToGrid="0">
      <p:cViewPr varScale="1">
        <p:scale>
          <a:sx n="112" d="100"/>
          <a:sy n="112" d="100"/>
        </p:scale>
        <p:origin x="200" y="2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6EDFD-BCF9-B64F-BD91-5E14BEED9FF2}" type="datetimeFigureOut">
              <a:rPr lang="en-US" smtClean="0"/>
              <a:t>4/17/23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334C7-F4F0-FD47-8C99-938910040A29}" type="slidenum">
              <a:rPr lang="en-US" smtClean="0"/>
              <a:t>‹#›</a:t>
            </a:fld>
            <a:endParaRPr lang="en-US"/>
          </a:p>
        </p:txBody>
      </p:sp>
    </p:spTree>
    <p:extLst>
      <p:ext uri="{BB962C8B-B14F-4D97-AF65-F5344CB8AC3E}">
        <p14:creationId xmlns:p14="http://schemas.microsoft.com/office/powerpoint/2010/main" val="198357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BB60E-E85D-1E45-93AA-05638E4ECEAB}" type="slidenum">
              <a:rPr lang="en-US"/>
              <a:pPr/>
              <a:t>44</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a:ln/>
          <a:extLst>
            <a:ext uri="{91240B29-F687-4f45-9708-019B960494DF}">
              <a14:hiddenLine xmlns:a14="http://schemas.microsoft.com/office/drawing/2010/main" xmlns="" w="12700">
                <a:solidFill>
                  <a:schemeClr val="tx1"/>
                </a:solidFill>
                <a:miter lim="800000"/>
                <a:headEnd type="none" w="sm" len="sm"/>
                <a:tailEnd type="none" w="sm" len="sm"/>
              </a14:hiddenLine>
            </a:ext>
          </a:extLst>
        </p:spPr>
        <p:txBody>
          <a:bodyPr lIns="91435" tIns="45718" rIns="91435" bIns="4571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4A22-50D1-197D-7679-23A20361A4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D10F3-7E3C-5789-D097-C04A1ED37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E399DB-A618-1177-1FAE-6BA7861582AF}"/>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6D28ADAD-F0E9-B5E0-4C4C-94011EA6B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E591A-B44F-3C81-9D53-7171CBD2BDA6}"/>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40122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D517-0D16-3743-8E5B-21F2AA8D26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3BEB8-C0D5-A0AF-4C42-4204DA78D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79095-A7CF-190C-7D4E-C0AAE5DDB2C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FB731A08-159E-80BD-19F8-26026B368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3103C-D9AF-9484-C142-71554ABB191F}"/>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65751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D1E6A-FE60-0992-4658-E5D0283C76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30652-EB36-A0FA-637C-7BAC142F74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6C4A3-0CC7-6941-A417-25D5E0E3645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16FF19B1-9F4C-2465-7372-0CED80834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7C41D-33B6-C0BC-6C9F-A03ED9C8EF67}"/>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13801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9"/>
            <a:ext cx="10363200" cy="1431925"/>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50384" y="6313488"/>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201584" y="6313488"/>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73584" y="6313488"/>
            <a:ext cx="2540000" cy="457200"/>
          </a:xfrm>
        </p:spPr>
        <p:txBody>
          <a:bodyPr/>
          <a:lstStyle>
            <a:lvl1pPr>
              <a:defRPr/>
            </a:lvl1pPr>
          </a:lstStyle>
          <a:p>
            <a:fld id="{B830A291-45B4-48DC-AC94-5142DE7DD12F}" type="slidenum">
              <a:rPr lang="en-US"/>
              <a:pPr/>
              <a:t>‹#›</a:t>
            </a:fld>
            <a:endParaRPr lang="en-US"/>
          </a:p>
        </p:txBody>
      </p:sp>
    </p:spTree>
    <p:extLst>
      <p:ext uri="{BB962C8B-B14F-4D97-AF65-F5344CB8AC3E}">
        <p14:creationId xmlns:p14="http://schemas.microsoft.com/office/powerpoint/2010/main" val="55857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9"/>
            <a:ext cx="10363200" cy="1431925"/>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50384" y="6313488"/>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201584" y="6313488"/>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73584" y="6313488"/>
            <a:ext cx="2540000" cy="457200"/>
          </a:xfrm>
        </p:spPr>
        <p:txBody>
          <a:bodyPr/>
          <a:lstStyle>
            <a:lvl1pPr>
              <a:defRPr/>
            </a:lvl1pPr>
          </a:lstStyle>
          <a:p>
            <a:fld id="{B9571BED-F815-45BE-9D5C-B95430B220A1}" type="slidenum">
              <a:rPr lang="en-US"/>
              <a:pPr/>
              <a:t>‹#›</a:t>
            </a:fld>
            <a:endParaRPr lang="en-US"/>
          </a:p>
        </p:txBody>
      </p:sp>
    </p:spTree>
    <p:extLst>
      <p:ext uri="{BB962C8B-B14F-4D97-AF65-F5344CB8AC3E}">
        <p14:creationId xmlns:p14="http://schemas.microsoft.com/office/powerpoint/2010/main" val="155352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67FF-BA00-DB58-92CF-28C44DA78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2961D-75A7-0A84-D4A7-498A049A0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A4983-25E8-E59B-3F8F-590B0F80EA0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46D360AD-69DF-C41A-422C-93F666132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68EE3-41C4-A590-D0F5-A559514233B5}"/>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35868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AE42-CBB4-DDF3-4D1D-C2547FE3D8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122B46-32AE-7471-1939-3D4DF7F935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069410-F12C-B39E-B6D1-85C8281981CF}"/>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6223E32E-739A-069A-1D68-DA1DCCA79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3D10D-505A-7477-01C4-1430B967928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110055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54C6-42E9-4CA9-7F53-8FE8C447B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2BE30-F556-4FFD-3485-3CFD3EE8E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C28E6-07AE-7733-D5BA-BE8655880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E264F7-28A4-E497-8242-F2C0B96F446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0C7525AA-9F62-CC08-1C84-A0C5EF167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939E4-D8C4-ABA6-8070-3063A6464A3B}"/>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257646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29D5-E3BB-3864-32CF-E12406DB4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355B1-00F8-618F-0036-FA37DE738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46EB3C-054F-2E76-226F-8AA5524C0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196B11-FEC1-B677-D808-008F77A96C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A6787-4D79-05EB-73B6-69D6772493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54FFA-E00B-9AE3-0381-77988FC1F658}"/>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8" name="Footer Placeholder 7">
            <a:extLst>
              <a:ext uri="{FF2B5EF4-FFF2-40B4-BE49-F238E27FC236}">
                <a16:creationId xmlns:a16="http://schemas.microsoft.com/office/drawing/2014/main" id="{AE3D7DED-D234-F63F-70B6-5F973F0F0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0CE064-D645-1ED0-75F8-1E39A36F44C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209367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CCA2-6F13-CC1E-94E7-ADE5CAD53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60186-E5A5-CB8D-471C-3B205B11610C}"/>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4" name="Footer Placeholder 3">
            <a:extLst>
              <a:ext uri="{FF2B5EF4-FFF2-40B4-BE49-F238E27FC236}">
                <a16:creationId xmlns:a16="http://schemas.microsoft.com/office/drawing/2014/main" id="{24A68317-997B-E938-BBDE-3D1CCEF34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6FC9F-2D1F-4A5B-3DC4-ED5035F544B6}"/>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28067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EDD05-F3FB-3D0A-019B-69092B321786}"/>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3" name="Footer Placeholder 2">
            <a:extLst>
              <a:ext uri="{FF2B5EF4-FFF2-40B4-BE49-F238E27FC236}">
                <a16:creationId xmlns:a16="http://schemas.microsoft.com/office/drawing/2014/main" id="{88F2641D-FD9B-39D9-1759-7A6AA2CAF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56A76A-4D42-8C94-E705-7701803F5549}"/>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5092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CF75-9069-D165-CFF7-0F244CC6E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D2067-58BC-1317-F712-03D168B51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71002-E4FE-A306-BFBC-66408D87D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A6D28-C60C-3A82-9037-AA980E0C7AC3}"/>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BFA12918-F934-2E0C-3FEE-A002B26F2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783D8-D1F8-8D9F-9FB9-AF51BBD1AC9B}"/>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125921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CFE5-228E-AA7A-6012-B18C8E2E0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D5542-08F7-EF89-A5B4-116F96C67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CF129-BAEC-8B62-4235-67B30EDD5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8B3D-BF7B-2269-1FBD-77B8D1CA3A92}"/>
              </a:ext>
            </a:extLst>
          </p:cNvPr>
          <p:cNvSpPr>
            <a:spLocks noGrp="1"/>
          </p:cNvSpPr>
          <p:nvPr>
            <p:ph type="dt" sz="half" idx="10"/>
          </p:nvPr>
        </p:nvSpPr>
        <p:spPr/>
        <p:txBody>
          <a:bodyPr/>
          <a:lstStyle/>
          <a:p>
            <a:fld id="{A51995EF-A245-4D4C-922C-7AA2C51CEF0B}" type="datetimeFigureOut">
              <a:rPr lang="en-US" smtClean="0"/>
              <a:t>4/17/23</a:t>
            </a:fld>
            <a:endParaRPr lang="en-US"/>
          </a:p>
        </p:txBody>
      </p:sp>
      <p:sp>
        <p:nvSpPr>
          <p:cNvPr id="6" name="Footer Placeholder 5">
            <a:extLst>
              <a:ext uri="{FF2B5EF4-FFF2-40B4-BE49-F238E27FC236}">
                <a16:creationId xmlns:a16="http://schemas.microsoft.com/office/drawing/2014/main" id="{63423E92-6967-B2E1-5A18-BD122ED8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A82C2-44CA-6187-1C5F-C153ADD7F8D8}"/>
              </a:ext>
            </a:extLst>
          </p:cNvPr>
          <p:cNvSpPr>
            <a:spLocks noGrp="1"/>
          </p:cNvSpPr>
          <p:nvPr>
            <p:ph type="sldNum" sz="quarter" idx="12"/>
          </p:nvPr>
        </p:nvSpPr>
        <p:spPr/>
        <p:txBody>
          <a:bodyPr/>
          <a:lstStyle/>
          <a:p>
            <a:fld id="{D5750523-04CE-FE4C-9929-E8862FF1DA01}" type="slidenum">
              <a:rPr lang="en-US" smtClean="0"/>
              <a:t>‹#›</a:t>
            </a:fld>
            <a:endParaRPr lang="en-US"/>
          </a:p>
        </p:txBody>
      </p:sp>
    </p:spTree>
    <p:extLst>
      <p:ext uri="{BB962C8B-B14F-4D97-AF65-F5344CB8AC3E}">
        <p14:creationId xmlns:p14="http://schemas.microsoft.com/office/powerpoint/2010/main" val="363719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rgbClr val="7030A0"/>
            </a:gs>
            <a:gs pos="91000">
              <a:srgbClr val="942093"/>
            </a:gs>
            <a:gs pos="86000">
              <a:srgbClr val="9437FF"/>
            </a:gs>
            <a:gs pos="94000">
              <a:srgbClr val="FF93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EFA0F-3039-268B-DF86-38364C746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32A45-115E-E1E9-E9BE-E6CA51D8D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24688-7152-404E-4176-6A6F6810C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995EF-A245-4D4C-922C-7AA2C51CEF0B}" type="datetimeFigureOut">
              <a:rPr lang="en-US" smtClean="0"/>
              <a:t>4/17/23</a:t>
            </a:fld>
            <a:endParaRPr lang="en-US"/>
          </a:p>
        </p:txBody>
      </p:sp>
      <p:sp>
        <p:nvSpPr>
          <p:cNvPr id="5" name="Footer Placeholder 4">
            <a:extLst>
              <a:ext uri="{FF2B5EF4-FFF2-40B4-BE49-F238E27FC236}">
                <a16:creationId xmlns:a16="http://schemas.microsoft.com/office/drawing/2014/main" id="{77794BE8-A4FE-CBF8-F137-2ED854F86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48DC7-102D-D7F8-35B4-862912BE4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50523-04CE-FE4C-9929-E8862FF1DA01}" type="slidenum">
              <a:rPr lang="en-US" smtClean="0"/>
              <a:t>‹#›</a:t>
            </a:fld>
            <a:endParaRPr lang="en-US"/>
          </a:p>
        </p:txBody>
      </p:sp>
    </p:spTree>
    <p:extLst>
      <p:ext uri="{BB962C8B-B14F-4D97-AF65-F5344CB8AC3E}">
        <p14:creationId xmlns:p14="http://schemas.microsoft.com/office/powerpoint/2010/main" val="169126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ref.ly/logosres/message?ref=Bible.Mt28.18&amp;off=6&amp;ctx=lves+totally.%0a18%E2%80%9320%C2%A0~+Jesus%2c+undeterred%2c+"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4C56-F84E-DEC9-6B3D-559CB99D4E3F}"/>
              </a:ext>
            </a:extLst>
          </p:cNvPr>
          <p:cNvSpPr>
            <a:spLocks noGrp="1"/>
          </p:cNvSpPr>
          <p:nvPr>
            <p:ph type="ctrTitle"/>
          </p:nvPr>
        </p:nvSpPr>
        <p:spPr>
          <a:xfrm>
            <a:off x="961292" y="-1"/>
            <a:ext cx="10269416" cy="2718765"/>
          </a:xfrm>
        </p:spPr>
        <p:txBody>
          <a:bodyPr>
            <a:normAutofit/>
          </a:bodyPr>
          <a:lstStyle/>
          <a:p>
            <a:r>
              <a:rPr lang="en-US" sz="6000" b="1" i="1" dirty="0">
                <a:solidFill>
                  <a:srgbClr val="FFFF00"/>
                </a:solidFill>
              </a:rPr>
              <a:t>Why Your Church Struggles to Break  Two Hundred</a:t>
            </a:r>
            <a:br>
              <a:rPr lang="en-US" sz="6000" b="1" i="1" dirty="0">
                <a:solidFill>
                  <a:srgbClr val="FFFF00"/>
                </a:solidFill>
              </a:rPr>
            </a:br>
            <a:r>
              <a:rPr lang="en-US" sz="6000" b="1" i="1" dirty="0">
                <a:solidFill>
                  <a:srgbClr val="FFFF00"/>
                </a:solidFill>
              </a:rPr>
              <a:t>(Part 3 of 6 hour seminar)</a:t>
            </a:r>
            <a:endParaRPr lang="en-US" b="1" dirty="0">
              <a:solidFill>
                <a:srgbClr val="FFFF00"/>
              </a:solidFill>
            </a:endParaRPr>
          </a:p>
        </p:txBody>
      </p:sp>
      <p:sp>
        <p:nvSpPr>
          <p:cNvPr id="3" name="Subtitle 2">
            <a:extLst>
              <a:ext uri="{FF2B5EF4-FFF2-40B4-BE49-F238E27FC236}">
                <a16:creationId xmlns:a16="http://schemas.microsoft.com/office/drawing/2014/main" id="{0131449E-289C-E7E6-3742-59208187B7DC}"/>
              </a:ext>
            </a:extLst>
          </p:cNvPr>
          <p:cNvSpPr>
            <a:spLocks noGrp="1"/>
          </p:cNvSpPr>
          <p:nvPr>
            <p:ph type="subTitle" idx="1"/>
          </p:nvPr>
        </p:nvSpPr>
        <p:spPr>
          <a:xfrm>
            <a:off x="1524000" y="4907756"/>
            <a:ext cx="9144000" cy="1655762"/>
          </a:xfrm>
        </p:spPr>
        <p:txBody>
          <a:bodyPr/>
          <a:lstStyle/>
          <a:p>
            <a:r>
              <a:rPr lang="en-US" sz="2400" b="1" dirty="0">
                <a:solidFill>
                  <a:srgbClr val="FFFF00"/>
                </a:solidFill>
              </a:rPr>
              <a:t>By</a:t>
            </a:r>
          </a:p>
          <a:p>
            <a:r>
              <a:rPr lang="en-US" sz="2400" b="1" dirty="0">
                <a:solidFill>
                  <a:srgbClr val="FFFF00"/>
                </a:solidFill>
              </a:rPr>
              <a:t>Dr. Tom Cheyney</a:t>
            </a:r>
          </a:p>
          <a:p>
            <a:r>
              <a:rPr lang="en-US" sz="2400" b="1" dirty="0">
                <a:solidFill>
                  <a:srgbClr val="FFFF00"/>
                </a:solidFill>
              </a:rPr>
              <a:t>Founder &amp; Directional Leader</a:t>
            </a:r>
          </a:p>
          <a:p>
            <a:endParaRPr lang="en-US" dirty="0"/>
          </a:p>
        </p:txBody>
      </p:sp>
      <p:pic>
        <p:nvPicPr>
          <p:cNvPr id="4" name="Picture 3">
            <a:extLst>
              <a:ext uri="{FF2B5EF4-FFF2-40B4-BE49-F238E27FC236}">
                <a16:creationId xmlns:a16="http://schemas.microsoft.com/office/drawing/2014/main" id="{1F9A482A-C1C2-2928-712F-35FBF704DDD1}"/>
              </a:ext>
            </a:extLst>
          </p:cNvPr>
          <p:cNvPicPr>
            <a:picLocks noChangeAspect="1"/>
          </p:cNvPicPr>
          <p:nvPr/>
        </p:nvPicPr>
        <p:blipFill>
          <a:blip r:embed="rId2"/>
          <a:stretch>
            <a:fillRect/>
          </a:stretch>
        </p:blipFill>
        <p:spPr>
          <a:xfrm>
            <a:off x="5240215" y="2718765"/>
            <a:ext cx="1664677" cy="2025857"/>
          </a:xfrm>
          <a:prstGeom prst="rect">
            <a:avLst/>
          </a:prstGeom>
        </p:spPr>
      </p:pic>
    </p:spTree>
    <p:extLst>
      <p:ext uri="{BB962C8B-B14F-4D97-AF65-F5344CB8AC3E}">
        <p14:creationId xmlns:p14="http://schemas.microsoft.com/office/powerpoint/2010/main" val="204086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98B2-8F42-578A-FDA7-5471BA80EE6B}"/>
              </a:ext>
            </a:extLst>
          </p:cNvPr>
          <p:cNvSpPr>
            <a:spLocks noGrp="1"/>
          </p:cNvSpPr>
          <p:nvPr>
            <p:ph type="title"/>
          </p:nvPr>
        </p:nvSpPr>
        <p:spPr/>
        <p:txBody>
          <a:bodyPr>
            <a:normAutofit/>
          </a:bodyPr>
          <a:lstStyle/>
          <a:p>
            <a:pPr algn="ctr"/>
            <a:r>
              <a:rPr lang="en-US" sz="5400" b="1" dirty="0">
                <a:solidFill>
                  <a:srgbClr val="FFFF00"/>
                </a:solidFill>
              </a:rPr>
              <a:t>What Type of Leader Are You?</a:t>
            </a:r>
          </a:p>
        </p:txBody>
      </p:sp>
      <p:sp>
        <p:nvSpPr>
          <p:cNvPr id="3" name="Content Placeholder 2">
            <a:extLst>
              <a:ext uri="{FF2B5EF4-FFF2-40B4-BE49-F238E27FC236}">
                <a16:creationId xmlns:a16="http://schemas.microsoft.com/office/drawing/2014/main" id="{4EDAEB7C-856A-9A4C-4DEC-035D7106A182}"/>
              </a:ext>
            </a:extLst>
          </p:cNvPr>
          <p:cNvSpPr>
            <a:spLocks noGrp="1"/>
          </p:cNvSpPr>
          <p:nvPr>
            <p:ph idx="1"/>
          </p:nvPr>
        </p:nvSpPr>
        <p:spPr/>
        <p:txBody>
          <a:bodyPr>
            <a:normAutofit/>
          </a:bodyPr>
          <a:lstStyle/>
          <a:p>
            <a:r>
              <a:rPr lang="en-US" sz="3600" b="1" dirty="0">
                <a:solidFill>
                  <a:srgbClr val="FFFF00"/>
                </a:solidFill>
              </a:rPr>
              <a:t>The Inherited Leader</a:t>
            </a:r>
          </a:p>
          <a:p>
            <a:endParaRPr lang="en-US" sz="3600" b="1" dirty="0">
              <a:solidFill>
                <a:srgbClr val="FFFF00"/>
              </a:solidFill>
            </a:endParaRPr>
          </a:p>
          <a:p>
            <a:r>
              <a:rPr lang="en-US" sz="3600" b="1" dirty="0">
                <a:solidFill>
                  <a:srgbClr val="FFFF00"/>
                </a:solidFill>
              </a:rPr>
              <a:t>The Positional Leader</a:t>
            </a:r>
          </a:p>
          <a:p>
            <a:pPr marL="0" indent="0">
              <a:buNone/>
            </a:pPr>
            <a:endParaRPr lang="en-US" sz="3600" b="1" dirty="0">
              <a:solidFill>
                <a:srgbClr val="FFFF00"/>
              </a:solidFill>
            </a:endParaRPr>
          </a:p>
          <a:p>
            <a:r>
              <a:rPr lang="en-US" sz="3600" b="1" dirty="0">
                <a:solidFill>
                  <a:srgbClr val="FFFF00"/>
                </a:solidFill>
              </a:rPr>
              <a:t>The Demonstrated Leader</a:t>
            </a:r>
          </a:p>
          <a:p>
            <a:endParaRPr lang="en-US" sz="3600" b="1" dirty="0">
              <a:solidFill>
                <a:srgbClr val="FFFF00"/>
              </a:solidFill>
            </a:endParaRPr>
          </a:p>
          <a:p>
            <a:r>
              <a:rPr lang="en-US" sz="3600" b="1" dirty="0">
                <a:solidFill>
                  <a:srgbClr val="FFFF00"/>
                </a:solidFill>
              </a:rPr>
              <a:t>The Embraced Leader</a:t>
            </a:r>
          </a:p>
        </p:txBody>
      </p:sp>
    </p:spTree>
    <p:extLst>
      <p:ext uri="{BB962C8B-B14F-4D97-AF65-F5344CB8AC3E}">
        <p14:creationId xmlns:p14="http://schemas.microsoft.com/office/powerpoint/2010/main" val="309310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6D3E6-F8C4-B0B3-4A5C-29FBD9B8C3B7}"/>
              </a:ext>
            </a:extLst>
          </p:cNvPr>
          <p:cNvSpPr>
            <a:spLocks noGrp="1"/>
          </p:cNvSpPr>
          <p:nvPr>
            <p:ph type="title"/>
          </p:nvPr>
        </p:nvSpPr>
        <p:spPr/>
        <p:txBody>
          <a:bodyPr/>
          <a:lstStyle/>
          <a:p>
            <a:pPr algn="ctr"/>
            <a:r>
              <a:rPr lang="en-US" b="1" dirty="0">
                <a:solidFill>
                  <a:srgbClr val="FFFF00"/>
                </a:solidFill>
              </a:rPr>
              <a:t>Improve and expand these 3 skills to break the 200 barrier </a:t>
            </a:r>
          </a:p>
        </p:txBody>
      </p:sp>
      <p:sp>
        <p:nvSpPr>
          <p:cNvPr id="4" name="Content Placeholder 3">
            <a:extLst>
              <a:ext uri="{FF2B5EF4-FFF2-40B4-BE49-F238E27FC236}">
                <a16:creationId xmlns:a16="http://schemas.microsoft.com/office/drawing/2014/main" id="{D8E46ACB-97BA-3C6A-7F48-76AE5FFE508C}"/>
              </a:ext>
            </a:extLst>
          </p:cNvPr>
          <p:cNvSpPr>
            <a:spLocks noGrp="1"/>
          </p:cNvSpPr>
          <p:nvPr>
            <p:ph idx="1"/>
          </p:nvPr>
        </p:nvSpPr>
        <p:spPr>
          <a:xfrm>
            <a:off x="471055" y="1343891"/>
            <a:ext cx="10882745" cy="5514109"/>
          </a:xfrm>
        </p:spPr>
        <p:txBody>
          <a:bodyPr>
            <a:normAutofit fontScale="77500" lnSpcReduction="20000"/>
          </a:bodyPr>
          <a:lstStyle/>
          <a:p>
            <a:pPr marL="0" indent="0">
              <a:buNone/>
            </a:pPr>
            <a:r>
              <a:rPr lang="en-US" b="1" dirty="0">
                <a:solidFill>
                  <a:srgbClr val="FF9300"/>
                </a:solidFill>
              </a:rPr>
              <a:t>1. Keep the destination in mind</a:t>
            </a:r>
          </a:p>
          <a:p>
            <a:pPr marL="0" indent="0">
              <a:buNone/>
            </a:pPr>
            <a:r>
              <a:rPr lang="en-US" b="1" dirty="0">
                <a:solidFill>
                  <a:srgbClr val="FFFF00"/>
                </a:solidFill>
              </a:rPr>
              <a:t> </a:t>
            </a:r>
          </a:p>
          <a:p>
            <a:pPr marL="0" indent="0">
              <a:buNone/>
            </a:pPr>
            <a:r>
              <a:rPr lang="en-US" sz="3100" b="1" dirty="0">
                <a:solidFill>
                  <a:srgbClr val="FFFF00"/>
                </a:solidFill>
              </a:rPr>
              <a:t>The first and most important skill pastors must polish to move past this intractable barrier is to cast relentless focus on the church’s mission, vision, and long-term strategy.</a:t>
            </a:r>
          </a:p>
          <a:p>
            <a:pPr marL="0" indent="0">
              <a:buNone/>
            </a:pPr>
            <a:r>
              <a:rPr lang="en-US" sz="3100" b="1" dirty="0">
                <a:solidFill>
                  <a:srgbClr val="FFFF00"/>
                </a:solidFill>
              </a:rPr>
              <a:t>Easum and </a:t>
            </a:r>
            <a:r>
              <a:rPr lang="en-US" sz="3100" b="1" dirty="0" err="1">
                <a:solidFill>
                  <a:srgbClr val="FFFF00"/>
                </a:solidFill>
              </a:rPr>
              <a:t>Tenney-Brittian</a:t>
            </a:r>
            <a:r>
              <a:rPr lang="en-US" sz="3100" b="1" dirty="0">
                <a:solidFill>
                  <a:srgbClr val="FFFF00"/>
                </a:solidFill>
              </a:rPr>
              <a:t> put it plainly: </a:t>
            </a:r>
            <a:r>
              <a:rPr lang="en-US" sz="3100" b="1" dirty="0">
                <a:solidFill>
                  <a:srgbClr val="FF9300"/>
                </a:solidFill>
              </a:rPr>
              <a:t>“There is no skill more important than having the ability to perceive and effectively communicate a church’s vision.”</a:t>
            </a:r>
          </a:p>
          <a:p>
            <a:pPr marL="0" indent="0">
              <a:buNone/>
            </a:pPr>
            <a:r>
              <a:rPr lang="en-US" sz="3100" b="1" dirty="0">
                <a:solidFill>
                  <a:srgbClr val="FFFF00"/>
                </a:solidFill>
              </a:rPr>
              <a:t>If a pastor cannot show a congregation the future and motivate them to move in that direction, nothing else the pastor does will make much difference. But when a pastor can and does show a church what the destination looks like, several things happen.</a:t>
            </a:r>
          </a:p>
          <a:p>
            <a:pPr marL="0" indent="0">
              <a:buNone/>
            </a:pPr>
            <a:r>
              <a:rPr lang="en-US" sz="3100" b="1" dirty="0">
                <a:solidFill>
                  <a:srgbClr val="FF0000"/>
                </a:solidFill>
              </a:rPr>
              <a:t>The pastor leads ministry alignment: everything the church does advances mission and vision. </a:t>
            </a:r>
            <a:r>
              <a:rPr lang="en-US" sz="3100" b="1" dirty="0">
                <a:solidFill>
                  <a:srgbClr val="FFFF00"/>
                </a:solidFill>
              </a:rPr>
              <a:t>The pastor holds volunteer staff accountable for ensuring that their ministry contributes to the mission. </a:t>
            </a:r>
            <a:r>
              <a:rPr lang="en-US" sz="3100" b="1" dirty="0">
                <a:solidFill>
                  <a:srgbClr val="FF0000"/>
                </a:solidFill>
              </a:rPr>
              <a:t>The pastor recruits leaders to replace managers as ministry heads. They become visionary leaders capable of recruiting, training, and motivating people to serve in their ministries. </a:t>
            </a:r>
            <a:r>
              <a:rPr lang="en-US" sz="3100" b="1" dirty="0">
                <a:solidFill>
                  <a:srgbClr val="FFFF00"/>
                </a:solidFill>
              </a:rPr>
              <a:t>The pastor insists on After Action Review to ensure that precious resources and ministry activity lead to fulfillment of the mission and vision.</a:t>
            </a:r>
          </a:p>
        </p:txBody>
      </p:sp>
    </p:spTree>
    <p:extLst>
      <p:ext uri="{BB962C8B-B14F-4D97-AF65-F5344CB8AC3E}">
        <p14:creationId xmlns:p14="http://schemas.microsoft.com/office/powerpoint/2010/main" val="307125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6D3E6-F8C4-B0B3-4A5C-29FBD9B8C3B7}"/>
              </a:ext>
            </a:extLst>
          </p:cNvPr>
          <p:cNvSpPr>
            <a:spLocks noGrp="1"/>
          </p:cNvSpPr>
          <p:nvPr>
            <p:ph type="title"/>
          </p:nvPr>
        </p:nvSpPr>
        <p:spPr/>
        <p:txBody>
          <a:bodyPr/>
          <a:lstStyle/>
          <a:p>
            <a:pPr algn="ctr"/>
            <a:r>
              <a:rPr lang="en-US" b="1" dirty="0">
                <a:solidFill>
                  <a:srgbClr val="FFFF00"/>
                </a:solidFill>
              </a:rPr>
              <a:t>Improve and expand these 3 skills to break the 200 barrier </a:t>
            </a:r>
          </a:p>
        </p:txBody>
      </p:sp>
      <p:sp>
        <p:nvSpPr>
          <p:cNvPr id="4" name="Content Placeholder 3">
            <a:extLst>
              <a:ext uri="{FF2B5EF4-FFF2-40B4-BE49-F238E27FC236}">
                <a16:creationId xmlns:a16="http://schemas.microsoft.com/office/drawing/2014/main" id="{D8E46ACB-97BA-3C6A-7F48-76AE5FFE508C}"/>
              </a:ext>
            </a:extLst>
          </p:cNvPr>
          <p:cNvSpPr>
            <a:spLocks noGrp="1"/>
          </p:cNvSpPr>
          <p:nvPr>
            <p:ph idx="1"/>
          </p:nvPr>
        </p:nvSpPr>
        <p:spPr>
          <a:xfrm>
            <a:off x="838200" y="1537855"/>
            <a:ext cx="10515600" cy="4955020"/>
          </a:xfrm>
        </p:spPr>
        <p:txBody>
          <a:bodyPr>
            <a:noAutofit/>
          </a:bodyPr>
          <a:lstStyle/>
          <a:p>
            <a:pPr marL="0" marR="0" indent="0">
              <a:spcBef>
                <a:spcPts val="0"/>
              </a:spcBef>
              <a:buNone/>
            </a:pPr>
            <a:r>
              <a:rPr lang="en-US" b="1" dirty="0">
                <a:solidFill>
                  <a:srgbClr val="FFFF00"/>
                </a:solidFill>
                <a:effectLst/>
                <a:latin typeface="Frank Ruhl Libre" pitchFamily="2" charset="-79"/>
                <a:ea typeface="Times New Roman" panose="02020603050405020304" pitchFamily="18" charset="0"/>
              </a:rPr>
              <a:t>2. Cull your “friends” list</a:t>
            </a:r>
          </a:p>
          <a:p>
            <a:pPr marL="0" marR="0" indent="0">
              <a:spcBef>
                <a:spcPts val="0"/>
              </a:spcBef>
              <a:buNone/>
            </a:pPr>
            <a:endParaRPr lang="en-US" b="1"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b="1" dirty="0">
                <a:solidFill>
                  <a:srgbClr val="FFFF00"/>
                </a:solidFill>
                <a:effectLst/>
                <a:latin typeface="Frank Ruhl Libre" pitchFamily="2" charset="-79"/>
                <a:ea typeface="Times New Roman" panose="02020603050405020304" pitchFamily="18" charset="0"/>
              </a:rPr>
              <a:t>Hearing that a pastor must become a</a:t>
            </a:r>
            <a:r>
              <a:rPr lang="en-US" b="1" dirty="0">
                <a:solidFill>
                  <a:srgbClr val="FFFF00"/>
                </a:solidFill>
                <a:effectLst/>
                <a:latin typeface="Cambria" panose="02040503050406030204" pitchFamily="18" charset="0"/>
                <a:ea typeface="Times New Roman" panose="02020603050405020304" pitchFamily="18" charset="0"/>
                <a:cs typeface="Cambria" panose="02040503050406030204" pitchFamily="18" charset="0"/>
              </a:rPr>
              <a:t> </a:t>
            </a:r>
            <a:r>
              <a:rPr lang="en-US" b="1" i="1" dirty="0">
                <a:solidFill>
                  <a:srgbClr val="FFFF00"/>
                </a:solidFill>
                <a:effectLst/>
                <a:latin typeface="Frank Ruhl Libre" pitchFamily="2" charset="-79"/>
                <a:ea typeface="Times New Roman" panose="02020603050405020304" pitchFamily="18" charset="0"/>
              </a:rPr>
              <a:t>leader</a:t>
            </a:r>
            <a:r>
              <a:rPr lang="en-US" b="1" dirty="0">
                <a:solidFill>
                  <a:srgbClr val="FFFF00"/>
                </a:solidFill>
                <a:effectLst/>
                <a:latin typeface="Cambria" panose="02040503050406030204" pitchFamily="18" charset="0"/>
                <a:ea typeface="Times New Roman" panose="02020603050405020304" pitchFamily="18" charset="0"/>
                <a:cs typeface="Cambria" panose="02040503050406030204" pitchFamily="18" charset="0"/>
              </a:rPr>
              <a:t> </a:t>
            </a:r>
            <a:r>
              <a:rPr lang="en-US" b="1" dirty="0">
                <a:solidFill>
                  <a:srgbClr val="FFFF00"/>
                </a:solidFill>
                <a:effectLst/>
                <a:latin typeface="Frank Ruhl Libre" pitchFamily="2" charset="-79"/>
                <a:ea typeface="Times New Roman" panose="02020603050405020304" pitchFamily="18" charset="0"/>
              </a:rPr>
              <a:t>is like fingernails on a chalkboard. You’re tired of hearing it.</a:t>
            </a:r>
            <a:endParaRPr lang="en-US" b="1"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endParaRPr lang="en-US" b="1" dirty="0">
              <a:solidFill>
                <a:srgbClr val="FFFF00"/>
              </a:solidFill>
              <a:effectLst/>
              <a:latin typeface="Frank Ruhl Libre" pitchFamily="2" charset="-79"/>
              <a:ea typeface="Times New Roman" panose="02020603050405020304" pitchFamily="18" charset="0"/>
            </a:endParaRPr>
          </a:p>
          <a:p>
            <a:pPr marL="0" marR="0" indent="0">
              <a:spcBef>
                <a:spcPts val="0"/>
              </a:spcBef>
              <a:buNone/>
            </a:pPr>
            <a:r>
              <a:rPr lang="en-US" b="1" dirty="0">
                <a:solidFill>
                  <a:srgbClr val="FFFF00"/>
                </a:solidFill>
                <a:effectLst/>
                <a:latin typeface="Frank Ruhl Libre" pitchFamily="2" charset="-79"/>
                <a:ea typeface="Times New Roman" panose="02020603050405020304" pitchFamily="18" charset="0"/>
              </a:rPr>
              <a:t>That is the response of pastors with inordinately high social service interest scores. </a:t>
            </a:r>
            <a:r>
              <a:rPr lang="en-US" b="1" dirty="0">
                <a:solidFill>
                  <a:srgbClr val="FF0000"/>
                </a:solidFill>
                <a:effectLst/>
                <a:latin typeface="Frank Ruhl Libre" pitchFamily="2" charset="-79"/>
                <a:ea typeface="Times New Roman" panose="02020603050405020304" pitchFamily="18" charset="0"/>
              </a:rPr>
              <a:t>Most pastors have a higher interest in providing care than the general population. However, some pastors, for various personal reasons, have an exceptionally high interest in hands-on care. </a:t>
            </a:r>
            <a:r>
              <a:rPr lang="en-US" b="1" dirty="0">
                <a:solidFill>
                  <a:srgbClr val="FFFF00"/>
                </a:solidFill>
                <a:effectLst/>
                <a:latin typeface="Frank Ruhl Libre" pitchFamily="2" charset="-79"/>
                <a:ea typeface="Times New Roman" panose="02020603050405020304" pitchFamily="18" charset="0"/>
              </a:rPr>
              <a:t>This prevents them from leading through the 200-barrier. </a:t>
            </a:r>
            <a:endParaRPr lang="en-US" b="1" dirty="0">
              <a:solidFill>
                <a:srgbClr val="FFFF00"/>
              </a:solidFill>
              <a:latin typeface="Frank Ruhl Libre" pitchFamily="2" charset="-79"/>
              <a:ea typeface="Times New Roman" panose="02020603050405020304" pitchFamily="18" charset="0"/>
            </a:endParaRPr>
          </a:p>
        </p:txBody>
      </p:sp>
    </p:spTree>
    <p:extLst>
      <p:ext uri="{BB962C8B-B14F-4D97-AF65-F5344CB8AC3E}">
        <p14:creationId xmlns:p14="http://schemas.microsoft.com/office/powerpoint/2010/main" val="130897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6D3E6-F8C4-B0B3-4A5C-29FBD9B8C3B7}"/>
              </a:ext>
            </a:extLst>
          </p:cNvPr>
          <p:cNvSpPr>
            <a:spLocks noGrp="1"/>
          </p:cNvSpPr>
          <p:nvPr>
            <p:ph type="title"/>
          </p:nvPr>
        </p:nvSpPr>
        <p:spPr/>
        <p:txBody>
          <a:bodyPr/>
          <a:lstStyle/>
          <a:p>
            <a:pPr algn="ctr"/>
            <a:r>
              <a:rPr lang="en-US" b="1" dirty="0">
                <a:solidFill>
                  <a:srgbClr val="FFFF00"/>
                </a:solidFill>
              </a:rPr>
              <a:t>Improve and expand these 3 skills to break the 200 barrier </a:t>
            </a:r>
          </a:p>
        </p:txBody>
      </p:sp>
      <p:sp>
        <p:nvSpPr>
          <p:cNvPr id="4" name="Content Placeholder 3">
            <a:extLst>
              <a:ext uri="{FF2B5EF4-FFF2-40B4-BE49-F238E27FC236}">
                <a16:creationId xmlns:a16="http://schemas.microsoft.com/office/drawing/2014/main" id="{D8E46ACB-97BA-3C6A-7F48-76AE5FFE508C}"/>
              </a:ext>
            </a:extLst>
          </p:cNvPr>
          <p:cNvSpPr>
            <a:spLocks noGrp="1"/>
          </p:cNvSpPr>
          <p:nvPr>
            <p:ph idx="1"/>
          </p:nvPr>
        </p:nvSpPr>
        <p:spPr>
          <a:xfrm>
            <a:off x="838200" y="1537855"/>
            <a:ext cx="10515600" cy="5140036"/>
          </a:xfrm>
        </p:spPr>
        <p:txBody>
          <a:bodyPr>
            <a:normAutofit fontScale="85000" lnSpcReduction="10000"/>
          </a:bodyPr>
          <a:lstStyle/>
          <a:p>
            <a:pPr marL="0" marR="0" indent="0">
              <a:spcBef>
                <a:spcPts val="0"/>
              </a:spcBef>
              <a:buNone/>
            </a:pPr>
            <a:r>
              <a:rPr lang="en-US" sz="3200" b="1" dirty="0">
                <a:solidFill>
                  <a:srgbClr val="FFFF00"/>
                </a:solidFill>
                <a:effectLst/>
                <a:latin typeface="Frank Ruhl Libre" pitchFamily="2" charset="-79"/>
                <a:ea typeface="Times New Roman" panose="02020603050405020304" pitchFamily="18" charset="0"/>
              </a:rPr>
              <a:t>2. Cull your “friends” list – cont.</a:t>
            </a:r>
            <a:endParaRPr lang="en-US" sz="3200" b="1"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endParaRPr lang="en-US" sz="3200" b="1"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3200" b="1" dirty="0">
                <a:solidFill>
                  <a:srgbClr val="FFFF00"/>
                </a:solidFill>
                <a:effectLst/>
                <a:latin typeface="Frank Ruhl Libre" pitchFamily="2" charset="-79"/>
                <a:ea typeface="Times New Roman" panose="02020603050405020304" pitchFamily="18" charset="0"/>
              </a:rPr>
              <a:t>Learning to live with the pain of distant relationships with church members is a crucial skill. This allows them to take steps to clear that 200-barrier:</a:t>
            </a:r>
          </a:p>
          <a:p>
            <a:pPr marL="0" marR="0" indent="0">
              <a:spcBef>
                <a:spcPts val="0"/>
              </a:spcBef>
              <a:buNone/>
            </a:pPr>
            <a:endParaRPr lang="en-US" sz="3200" b="1" dirty="0">
              <a:solidFill>
                <a:srgbClr val="FFFF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3200"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Refocus their relationship from the whole church to an inner circle of people who will help carry the mission forward.</a:t>
            </a:r>
            <a:endParaRPr lang="en-US" sz="3200"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3200" b="1" dirty="0">
                <a:solidFill>
                  <a:srgbClr val="FF0000"/>
                </a:solidFill>
                <a:effectLst/>
                <a:latin typeface="Frank Ruhl Libre" pitchFamily="2" charset="-79"/>
                <a:ea typeface="Times New Roman" panose="02020603050405020304" pitchFamily="18" charset="0"/>
                <a:cs typeface="Times New Roman" panose="02020603050405020304" pitchFamily="18" charset="0"/>
              </a:rPr>
              <a:t>Training others to do hospital visitation, counseling, benevolence and provide care for the emotional and spiritual needs of others.</a:t>
            </a:r>
            <a:endParaRPr lang="en-US" sz="32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3200"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Manage their schedules so that they can focus on the things that will result in reaching more people with the gospel, discipling new believers and training Christians how to serve more effectively.</a:t>
            </a:r>
            <a:endParaRPr lang="en-US" sz="3200"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037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6D3E6-F8C4-B0B3-4A5C-29FBD9B8C3B7}"/>
              </a:ext>
            </a:extLst>
          </p:cNvPr>
          <p:cNvSpPr>
            <a:spLocks noGrp="1"/>
          </p:cNvSpPr>
          <p:nvPr>
            <p:ph type="title"/>
          </p:nvPr>
        </p:nvSpPr>
        <p:spPr/>
        <p:txBody>
          <a:bodyPr/>
          <a:lstStyle/>
          <a:p>
            <a:pPr algn="ctr"/>
            <a:r>
              <a:rPr lang="en-US" b="1" dirty="0">
                <a:solidFill>
                  <a:srgbClr val="FFFF00"/>
                </a:solidFill>
              </a:rPr>
              <a:t>Improve and expand these 3 skills to break the 200 barrier </a:t>
            </a:r>
          </a:p>
        </p:txBody>
      </p:sp>
      <p:sp>
        <p:nvSpPr>
          <p:cNvPr id="4" name="Content Placeholder 3">
            <a:extLst>
              <a:ext uri="{FF2B5EF4-FFF2-40B4-BE49-F238E27FC236}">
                <a16:creationId xmlns:a16="http://schemas.microsoft.com/office/drawing/2014/main" id="{D8E46ACB-97BA-3C6A-7F48-76AE5FFE508C}"/>
              </a:ext>
            </a:extLst>
          </p:cNvPr>
          <p:cNvSpPr>
            <a:spLocks noGrp="1"/>
          </p:cNvSpPr>
          <p:nvPr>
            <p:ph idx="1"/>
          </p:nvPr>
        </p:nvSpPr>
        <p:spPr>
          <a:xfrm>
            <a:off x="838200" y="1690688"/>
            <a:ext cx="10515600" cy="4802187"/>
          </a:xfrm>
        </p:spPr>
        <p:txBody>
          <a:bodyPr>
            <a:normAutofit/>
          </a:bodyPr>
          <a:lstStyle/>
          <a:p>
            <a:pPr marL="0" marR="0" indent="0">
              <a:spcBef>
                <a:spcPts val="0"/>
              </a:spcBef>
              <a:spcAft>
                <a:spcPts val="0"/>
              </a:spcAft>
              <a:buNone/>
            </a:pPr>
            <a:r>
              <a:rPr lang="en-US" sz="3200"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3. Broadcast information to the right people, at the right time, in the right way</a:t>
            </a:r>
            <a:endParaRPr lang="en-US" sz="3200"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indent="0">
              <a:spcBef>
                <a:spcPts val="0"/>
              </a:spcBef>
              <a:buNone/>
            </a:pPr>
            <a:endParaRPr lang="en-US" sz="3200" b="1" dirty="0">
              <a:solidFill>
                <a:srgbClr val="FFFF00"/>
              </a:solidFill>
              <a:effectLst/>
              <a:latin typeface="Frank Ruhl Libre" pitchFamily="2" charset="-79"/>
              <a:ea typeface="Times New Roman" panose="02020603050405020304" pitchFamily="18" charset="0"/>
            </a:endParaRPr>
          </a:p>
          <a:p>
            <a:pPr marL="0" marR="0" indent="0">
              <a:spcBef>
                <a:spcPts val="0"/>
              </a:spcBef>
              <a:buNone/>
            </a:pPr>
            <a:r>
              <a:rPr lang="en-US" sz="3200" b="1" dirty="0">
                <a:solidFill>
                  <a:srgbClr val="FFFF00"/>
                </a:solidFill>
                <a:effectLst/>
                <a:latin typeface="Frank Ruhl Libre" pitchFamily="2" charset="-79"/>
                <a:ea typeface="Times New Roman" panose="02020603050405020304" pitchFamily="18" charset="0"/>
              </a:rPr>
              <a:t>Yes, the grapevine works in a small church. When the right people know, everyone else who should know will. </a:t>
            </a:r>
            <a:r>
              <a:rPr lang="en-US" sz="3200" b="1" dirty="0">
                <a:solidFill>
                  <a:srgbClr val="FF0000"/>
                </a:solidFill>
                <a:effectLst/>
                <a:latin typeface="Frank Ruhl Libre" pitchFamily="2" charset="-79"/>
                <a:ea typeface="Times New Roman" panose="02020603050405020304" pitchFamily="18" charset="0"/>
              </a:rPr>
              <a:t>However, communications for a church of 50 is ineffective for a church that wants to grow through the 200-barrier.</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a:solidFill>
                  <a:srgbClr val="FFFF00"/>
                </a:solidFill>
                <a:effectLst/>
                <a:latin typeface="Frank Ruhl Libre" pitchFamily="2" charset="-79"/>
                <a:ea typeface="Times New Roman" panose="02020603050405020304" pitchFamily="18" charset="0"/>
              </a:rPr>
              <a:t>What that strategy looks like will vary from church to church, and it is heavily dependent upon the local culture. </a:t>
            </a:r>
            <a:endParaRPr lang="en-US" sz="3200" dirty="0"/>
          </a:p>
        </p:txBody>
      </p:sp>
    </p:spTree>
    <p:extLst>
      <p:ext uri="{BB962C8B-B14F-4D97-AF65-F5344CB8AC3E}">
        <p14:creationId xmlns:p14="http://schemas.microsoft.com/office/powerpoint/2010/main" val="86422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6D3E6-F8C4-B0B3-4A5C-29FBD9B8C3B7}"/>
              </a:ext>
            </a:extLst>
          </p:cNvPr>
          <p:cNvSpPr>
            <a:spLocks noGrp="1"/>
          </p:cNvSpPr>
          <p:nvPr>
            <p:ph type="title"/>
          </p:nvPr>
        </p:nvSpPr>
        <p:spPr/>
        <p:txBody>
          <a:bodyPr/>
          <a:lstStyle/>
          <a:p>
            <a:pPr algn="ctr"/>
            <a:r>
              <a:rPr lang="en-US" b="1" dirty="0">
                <a:solidFill>
                  <a:srgbClr val="FFFF00"/>
                </a:solidFill>
              </a:rPr>
              <a:t>Improve and expand these 3 skills to break the 200 barrier </a:t>
            </a:r>
          </a:p>
        </p:txBody>
      </p:sp>
      <p:sp>
        <p:nvSpPr>
          <p:cNvPr id="4" name="Content Placeholder 3">
            <a:extLst>
              <a:ext uri="{FF2B5EF4-FFF2-40B4-BE49-F238E27FC236}">
                <a16:creationId xmlns:a16="http://schemas.microsoft.com/office/drawing/2014/main" id="{D8E46ACB-97BA-3C6A-7F48-76AE5FFE508C}"/>
              </a:ext>
            </a:extLst>
          </p:cNvPr>
          <p:cNvSpPr>
            <a:spLocks noGrp="1"/>
          </p:cNvSpPr>
          <p:nvPr>
            <p:ph idx="1"/>
          </p:nvPr>
        </p:nvSpPr>
        <p:spPr>
          <a:xfrm>
            <a:off x="838200" y="1482436"/>
            <a:ext cx="10515600" cy="5010439"/>
          </a:xfrm>
        </p:spPr>
        <p:txBody>
          <a:bodyPr>
            <a:normAutofit fontScale="92500" lnSpcReduction="20000"/>
          </a:bodyPr>
          <a:lstStyle/>
          <a:p>
            <a:pPr marL="0" marR="0" indent="0">
              <a:spcBef>
                <a:spcPts val="0"/>
              </a:spcBef>
              <a:spcAft>
                <a:spcPts val="0"/>
              </a:spcAft>
              <a:buNone/>
            </a:pPr>
            <a:r>
              <a:rPr lang="en-US"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3. Broadcast information to the right people, at the right time, in the right way – cont.</a:t>
            </a:r>
            <a:endParaRPr lang="en-US"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indent="0">
              <a:spcBef>
                <a:spcPts val="0"/>
              </a:spcBef>
              <a:buNone/>
            </a:pPr>
            <a:endParaRPr lang="en-US" b="1" dirty="0">
              <a:solidFill>
                <a:srgbClr val="FFFF00"/>
              </a:solidFill>
              <a:effectLst/>
              <a:latin typeface="Frank Ruhl Libre" pitchFamily="2" charset="-79"/>
              <a:ea typeface="Times New Roman" panose="02020603050405020304" pitchFamily="18" charset="0"/>
            </a:endParaRPr>
          </a:p>
          <a:p>
            <a:pPr marL="0" marR="0" indent="0">
              <a:spcBef>
                <a:spcPts val="0"/>
              </a:spcBef>
              <a:buNone/>
            </a:pPr>
            <a:r>
              <a:rPr lang="en-US" b="1" dirty="0">
                <a:solidFill>
                  <a:srgbClr val="FFFF00"/>
                </a:solidFill>
                <a:effectLst/>
                <a:latin typeface="Frank Ruhl Libre" pitchFamily="2" charset="-79"/>
                <a:ea typeface="Times New Roman" panose="02020603050405020304" pitchFamily="18" charset="0"/>
              </a:rPr>
              <a:t>But an effective communications strategy should at least include:</a:t>
            </a:r>
          </a:p>
          <a:p>
            <a:pPr marL="0" marR="0" indent="0">
              <a:spcBef>
                <a:spcPts val="0"/>
              </a:spcBef>
              <a:buNone/>
            </a:pPr>
            <a:endParaRPr lang="en-US" b="1" dirty="0">
              <a:solidFill>
                <a:srgbClr val="FFFF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What gets put in the printed program or announced from the platform</a:t>
            </a:r>
            <a:endParaRPr lang="en-US"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When and where platform announcements will be made—if at all</a:t>
            </a:r>
            <a:endParaRPr lang="en-US"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How far in advance requests for inclusion in the program are required</a:t>
            </a:r>
            <a:endParaRPr lang="en-US"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A strategy to leverage the use of social media to communicate with the congregation</a:t>
            </a:r>
            <a:endParaRPr lang="en-US"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Training people to be responsible for staying informed</a:t>
            </a:r>
            <a:endParaRPr lang="en-US"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How requests for facilities, scheduling, finances, personnel and other resources will be submitted</a:t>
            </a:r>
            <a:endParaRPr lang="en-US"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b="1" dirty="0">
                <a:solidFill>
                  <a:srgbClr val="FFFF00"/>
                </a:solidFill>
                <a:effectLst/>
                <a:latin typeface="Frank Ruhl Libre" pitchFamily="2" charset="-79"/>
                <a:ea typeface="Times New Roman" panose="02020603050405020304" pitchFamily="18" charset="0"/>
                <a:cs typeface="Times New Roman" panose="02020603050405020304" pitchFamily="18" charset="0"/>
              </a:rPr>
              <a:t>Remedial training for volunteer ministry leaders who go off the path or cut across someone else’s territory</a:t>
            </a:r>
            <a:endParaRPr lang="en-US" b="1" dirty="0">
              <a:solidFill>
                <a:srgbClr val="FFFF00"/>
              </a:solidFill>
              <a:effectLst/>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9148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CCE-A2B2-B1AD-95C4-36EB32E3B352}"/>
              </a:ext>
            </a:extLst>
          </p:cNvPr>
          <p:cNvSpPr>
            <a:spLocks noGrp="1"/>
          </p:cNvSpPr>
          <p:nvPr>
            <p:ph type="title"/>
          </p:nvPr>
        </p:nvSpPr>
        <p:spPr/>
        <p:txBody>
          <a:bodyPr>
            <a:normAutofit fontScale="90000"/>
          </a:bodyPr>
          <a:lstStyle/>
          <a:p>
            <a:pPr algn="ctr"/>
            <a:r>
              <a:rPr lang="en-US" sz="4400" b="1" i="1" dirty="0">
                <a:solidFill>
                  <a:srgbClr val="FFFF00"/>
                </a:solidFill>
              </a:rPr>
              <a:t>Key Factors in Breaking the Two Hundred Barrier</a:t>
            </a:r>
            <a:br>
              <a:rPr lang="en-US" sz="4400" b="1" i="1" dirty="0">
                <a:solidFill>
                  <a:srgbClr val="FFFF00"/>
                </a:solidFill>
              </a:rPr>
            </a:br>
            <a:endParaRPr lang="en-US" dirty="0"/>
          </a:p>
        </p:txBody>
      </p:sp>
      <p:sp>
        <p:nvSpPr>
          <p:cNvPr id="3" name="Content Placeholder 2">
            <a:extLst>
              <a:ext uri="{FF2B5EF4-FFF2-40B4-BE49-F238E27FC236}">
                <a16:creationId xmlns:a16="http://schemas.microsoft.com/office/drawing/2014/main" id="{C4746FC6-0EC0-439C-B0CB-76D2FBD6DDA8}"/>
              </a:ext>
            </a:extLst>
          </p:cNvPr>
          <p:cNvSpPr>
            <a:spLocks noGrp="1"/>
          </p:cNvSpPr>
          <p:nvPr>
            <p:ph idx="1"/>
          </p:nvPr>
        </p:nvSpPr>
        <p:spPr>
          <a:xfrm>
            <a:off x="484909" y="1027905"/>
            <a:ext cx="11194473" cy="5594567"/>
          </a:xfrm>
        </p:spPr>
        <p:txBody>
          <a:bodyPr>
            <a:noAutofit/>
          </a:bodyPr>
          <a:lstStyle/>
          <a:p>
            <a:r>
              <a:rPr lang="en-US" sz="3200" b="1" dirty="0">
                <a:solidFill>
                  <a:srgbClr val="FFFF00"/>
                </a:solidFill>
              </a:rPr>
              <a:t>Understanding Your Identity as a Church – Who are you now? What did you se to be?</a:t>
            </a:r>
          </a:p>
          <a:p>
            <a:r>
              <a:rPr lang="en-US" sz="3200" b="1" dirty="0">
                <a:solidFill>
                  <a:srgbClr val="FFFF00"/>
                </a:solidFill>
              </a:rPr>
              <a:t>Answer the Question: Are we in a leadership crisis?</a:t>
            </a:r>
          </a:p>
          <a:p>
            <a:r>
              <a:rPr lang="en-US" sz="3200" b="1" dirty="0">
                <a:solidFill>
                  <a:srgbClr val="FFFF00"/>
                </a:solidFill>
              </a:rPr>
              <a:t>Are you and your members open to adding a new service?</a:t>
            </a:r>
          </a:p>
          <a:p>
            <a:r>
              <a:rPr lang="en-US" sz="3200" b="1" dirty="0">
                <a:solidFill>
                  <a:srgbClr val="FFFF00"/>
                </a:solidFill>
              </a:rPr>
              <a:t>Does your staff reflect a programing model?</a:t>
            </a:r>
          </a:p>
          <a:p>
            <a:r>
              <a:rPr lang="en-US" sz="3200" b="1" dirty="0">
                <a:solidFill>
                  <a:srgbClr val="FFFF00"/>
                </a:solidFill>
              </a:rPr>
              <a:t>Does your staff reflect a leadership model? Pastor as leader not manager.</a:t>
            </a:r>
          </a:p>
          <a:p>
            <a:r>
              <a:rPr lang="en-US" sz="3200" b="1" dirty="0">
                <a:solidFill>
                  <a:srgbClr val="FFFF00"/>
                </a:solidFill>
              </a:rPr>
              <a:t>Have you aligned the churches resources to match your vision?</a:t>
            </a:r>
          </a:p>
          <a:p>
            <a:r>
              <a:rPr lang="en-US" sz="3200" b="1" dirty="0">
                <a:solidFill>
                  <a:srgbClr val="FFFF00"/>
                </a:solidFill>
              </a:rPr>
              <a:t>How have you restructured the church to allow for future growth and success?</a:t>
            </a:r>
          </a:p>
        </p:txBody>
      </p:sp>
    </p:spTree>
    <p:extLst>
      <p:ext uri="{BB962C8B-B14F-4D97-AF65-F5344CB8AC3E}">
        <p14:creationId xmlns:p14="http://schemas.microsoft.com/office/powerpoint/2010/main" val="150539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5C9A-3A30-EE2C-C710-DB20CD55546B}"/>
              </a:ext>
            </a:extLst>
          </p:cNvPr>
          <p:cNvSpPr>
            <a:spLocks noGrp="1"/>
          </p:cNvSpPr>
          <p:nvPr>
            <p:ph type="title"/>
          </p:nvPr>
        </p:nvSpPr>
        <p:spPr/>
        <p:txBody>
          <a:bodyPr/>
          <a:lstStyle/>
          <a:p>
            <a:pPr algn="ctr"/>
            <a:r>
              <a:rPr lang="en-US" b="1" dirty="0">
                <a:solidFill>
                  <a:srgbClr val="FFFF00"/>
                </a:solidFill>
              </a:rPr>
              <a:t>Front Doors are Closing So Look </a:t>
            </a:r>
            <a:br>
              <a:rPr lang="en-US" b="1" dirty="0">
                <a:solidFill>
                  <a:srgbClr val="FFFF00"/>
                </a:solidFill>
              </a:rPr>
            </a:br>
            <a:r>
              <a:rPr lang="en-US" b="1" dirty="0">
                <a:solidFill>
                  <a:srgbClr val="FFFF00"/>
                </a:solidFill>
              </a:rPr>
              <a:t>for Side Doors</a:t>
            </a:r>
          </a:p>
        </p:txBody>
      </p:sp>
      <p:sp>
        <p:nvSpPr>
          <p:cNvPr id="3" name="Content Placeholder 2">
            <a:extLst>
              <a:ext uri="{FF2B5EF4-FFF2-40B4-BE49-F238E27FC236}">
                <a16:creationId xmlns:a16="http://schemas.microsoft.com/office/drawing/2014/main" id="{BC3811D5-0DCF-86F6-4709-BE698159C368}"/>
              </a:ext>
            </a:extLst>
          </p:cNvPr>
          <p:cNvSpPr>
            <a:spLocks noGrp="1"/>
          </p:cNvSpPr>
          <p:nvPr>
            <p:ph idx="1"/>
          </p:nvPr>
        </p:nvSpPr>
        <p:spPr>
          <a:xfrm>
            <a:off x="838200" y="1690688"/>
            <a:ext cx="10515600" cy="4486275"/>
          </a:xfrm>
        </p:spPr>
        <p:txBody>
          <a:bodyPr>
            <a:noAutofit/>
          </a:bodyPr>
          <a:lstStyle/>
          <a:p>
            <a:r>
              <a:rPr lang="en-US" sz="3600" b="1" dirty="0">
                <a:solidFill>
                  <a:srgbClr val="FFFF00"/>
                </a:solidFill>
              </a:rPr>
              <a:t>The front doors of most churches are closing because there are fewer visitors showing up. </a:t>
            </a:r>
          </a:p>
          <a:p>
            <a:r>
              <a:rPr lang="en-US" sz="3600" b="1" dirty="0">
                <a:solidFill>
                  <a:srgbClr val="FFFF00"/>
                </a:solidFill>
              </a:rPr>
              <a:t>Fewer coming and fewer staying.</a:t>
            </a:r>
          </a:p>
          <a:p>
            <a:r>
              <a:rPr lang="en-US" sz="3600" b="1" dirty="0">
                <a:solidFill>
                  <a:srgbClr val="FFFF00"/>
                </a:solidFill>
              </a:rPr>
              <a:t>Most churches back doors are streaming prospects and members out the door.</a:t>
            </a:r>
          </a:p>
          <a:p>
            <a:r>
              <a:rPr lang="en-US" sz="3600" b="1" dirty="0">
                <a:solidFill>
                  <a:srgbClr val="FF0000"/>
                </a:solidFill>
              </a:rPr>
              <a:t>Churches (200 or less) which rely on visitors as their primary source of growth will be dead in the next ten years.</a:t>
            </a:r>
          </a:p>
        </p:txBody>
      </p:sp>
    </p:spTree>
    <p:extLst>
      <p:ext uri="{BB962C8B-B14F-4D97-AF65-F5344CB8AC3E}">
        <p14:creationId xmlns:p14="http://schemas.microsoft.com/office/powerpoint/2010/main" val="224154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5B4-D1DC-5DD6-123E-EED322F9C358}"/>
              </a:ext>
            </a:extLst>
          </p:cNvPr>
          <p:cNvSpPr>
            <a:spLocks noGrp="1"/>
          </p:cNvSpPr>
          <p:nvPr>
            <p:ph type="title"/>
          </p:nvPr>
        </p:nvSpPr>
        <p:spPr/>
        <p:txBody>
          <a:bodyPr/>
          <a:lstStyle/>
          <a:p>
            <a:pPr algn="ctr"/>
            <a:r>
              <a:rPr lang="en-US" b="1" dirty="0">
                <a:solidFill>
                  <a:srgbClr val="FFFF00"/>
                </a:solidFill>
              </a:rPr>
              <a:t>What Does the term “Side Doors” Mean?</a:t>
            </a:r>
          </a:p>
        </p:txBody>
      </p:sp>
      <p:sp>
        <p:nvSpPr>
          <p:cNvPr id="3" name="Content Placeholder 2">
            <a:extLst>
              <a:ext uri="{FF2B5EF4-FFF2-40B4-BE49-F238E27FC236}">
                <a16:creationId xmlns:a16="http://schemas.microsoft.com/office/drawing/2014/main" id="{C227DF28-CC27-6CF5-B3B0-11CE084F5362}"/>
              </a:ext>
            </a:extLst>
          </p:cNvPr>
          <p:cNvSpPr>
            <a:spLocks noGrp="1"/>
          </p:cNvSpPr>
          <p:nvPr>
            <p:ph idx="1"/>
          </p:nvPr>
        </p:nvSpPr>
        <p:spPr/>
        <p:txBody>
          <a:bodyPr>
            <a:normAutofit/>
          </a:bodyPr>
          <a:lstStyle/>
          <a:p>
            <a:r>
              <a:rPr lang="en-US" sz="3600" b="1" dirty="0">
                <a:solidFill>
                  <a:srgbClr val="FFFF00"/>
                </a:solidFill>
              </a:rPr>
              <a:t>This is not a new idea. Side Door Evangelism has been happening for a long time.</a:t>
            </a:r>
          </a:p>
          <a:p>
            <a:r>
              <a:rPr lang="en-US" sz="3600" b="1" dirty="0">
                <a:solidFill>
                  <a:srgbClr val="FFFF00"/>
                </a:solidFill>
              </a:rPr>
              <a:t>Side Doors are a powerful way to harness the passion and energy in a church and to channel it into effective outreach.</a:t>
            </a:r>
          </a:p>
          <a:p>
            <a:r>
              <a:rPr lang="en-US" sz="3600" b="1" dirty="0">
                <a:solidFill>
                  <a:srgbClr val="FFFF00"/>
                </a:solidFill>
              </a:rPr>
              <a:t>Side Doors have the potential to help churches connect with, and reach, many new people in a community for Jesus Christ.</a:t>
            </a:r>
          </a:p>
        </p:txBody>
      </p:sp>
    </p:spTree>
    <p:extLst>
      <p:ext uri="{BB962C8B-B14F-4D97-AF65-F5344CB8AC3E}">
        <p14:creationId xmlns:p14="http://schemas.microsoft.com/office/powerpoint/2010/main" val="331480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5B4-D1DC-5DD6-123E-EED322F9C358}"/>
              </a:ext>
            </a:extLst>
          </p:cNvPr>
          <p:cNvSpPr>
            <a:spLocks noGrp="1"/>
          </p:cNvSpPr>
          <p:nvPr>
            <p:ph type="title"/>
          </p:nvPr>
        </p:nvSpPr>
        <p:spPr/>
        <p:txBody>
          <a:bodyPr/>
          <a:lstStyle/>
          <a:p>
            <a:pPr algn="ctr"/>
            <a:r>
              <a:rPr lang="en-US" b="1" dirty="0">
                <a:solidFill>
                  <a:srgbClr val="FFFF00"/>
                </a:solidFill>
              </a:rPr>
              <a:t>What Does the term “Side Doors” Mean?</a:t>
            </a:r>
          </a:p>
        </p:txBody>
      </p:sp>
      <p:sp>
        <p:nvSpPr>
          <p:cNvPr id="3" name="Content Placeholder 2">
            <a:extLst>
              <a:ext uri="{FF2B5EF4-FFF2-40B4-BE49-F238E27FC236}">
                <a16:creationId xmlns:a16="http://schemas.microsoft.com/office/drawing/2014/main" id="{C227DF28-CC27-6CF5-B3B0-11CE084F5362}"/>
              </a:ext>
            </a:extLst>
          </p:cNvPr>
          <p:cNvSpPr>
            <a:spLocks noGrp="1"/>
          </p:cNvSpPr>
          <p:nvPr>
            <p:ph idx="1"/>
          </p:nvPr>
        </p:nvSpPr>
        <p:spPr>
          <a:xfrm>
            <a:off x="838200" y="1496291"/>
            <a:ext cx="10515600" cy="4680672"/>
          </a:xfrm>
        </p:spPr>
        <p:txBody>
          <a:bodyPr>
            <a:normAutofit lnSpcReduction="10000"/>
          </a:bodyPr>
          <a:lstStyle/>
          <a:p>
            <a:pPr marL="0" indent="0">
              <a:buNone/>
            </a:pPr>
            <a:r>
              <a:rPr lang="en-US" sz="3600" b="1" dirty="0">
                <a:solidFill>
                  <a:srgbClr val="FF0000"/>
                </a:solidFill>
              </a:rPr>
              <a:t>Side Doors are a church sponsored program, group, or activity in which a nonmember can become comfortably involved with the church on a regular basis. </a:t>
            </a:r>
            <a:r>
              <a:rPr lang="en-US" sz="3600" b="1" dirty="0">
                <a:solidFill>
                  <a:srgbClr val="FFFF00"/>
                </a:solidFill>
              </a:rPr>
              <a:t>It is a group that provides an ongoing opportunity for a nonmember to develop meaningful and valued relationships with people in the congregation. </a:t>
            </a:r>
            <a:r>
              <a:rPr lang="en-US" sz="3600" b="1" dirty="0">
                <a:solidFill>
                  <a:srgbClr val="FF0000"/>
                </a:solidFill>
              </a:rPr>
              <a:t>The goal of an effective side door is to provide a place in which participants (members and nonmembers) can develop friendships around important things that they share in common.</a:t>
            </a:r>
          </a:p>
        </p:txBody>
      </p:sp>
    </p:spTree>
    <p:extLst>
      <p:ext uri="{BB962C8B-B14F-4D97-AF65-F5344CB8AC3E}">
        <p14:creationId xmlns:p14="http://schemas.microsoft.com/office/powerpoint/2010/main" val="46525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4CF935-CCD8-082B-2D02-D9689142409D}"/>
              </a:ext>
            </a:extLst>
          </p:cNvPr>
          <p:cNvPicPr>
            <a:picLocks noChangeAspect="1"/>
          </p:cNvPicPr>
          <p:nvPr/>
        </p:nvPicPr>
        <p:blipFill>
          <a:blip r:embed="rId2"/>
          <a:stretch>
            <a:fillRect/>
          </a:stretch>
        </p:blipFill>
        <p:spPr>
          <a:xfrm>
            <a:off x="3301139" y="0"/>
            <a:ext cx="5749871" cy="6858000"/>
          </a:xfrm>
          <a:prstGeom prst="rect">
            <a:avLst/>
          </a:prstGeom>
        </p:spPr>
      </p:pic>
    </p:spTree>
    <p:extLst>
      <p:ext uri="{BB962C8B-B14F-4D97-AF65-F5344CB8AC3E}">
        <p14:creationId xmlns:p14="http://schemas.microsoft.com/office/powerpoint/2010/main" val="211963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5B4-D1DC-5DD6-123E-EED322F9C358}"/>
              </a:ext>
            </a:extLst>
          </p:cNvPr>
          <p:cNvSpPr>
            <a:spLocks noGrp="1"/>
          </p:cNvSpPr>
          <p:nvPr>
            <p:ph type="title"/>
          </p:nvPr>
        </p:nvSpPr>
        <p:spPr/>
        <p:txBody>
          <a:bodyPr/>
          <a:lstStyle/>
          <a:p>
            <a:pPr algn="ctr"/>
            <a:r>
              <a:rPr lang="en-US" b="1" dirty="0">
                <a:solidFill>
                  <a:srgbClr val="FFFF00"/>
                </a:solidFill>
              </a:rPr>
              <a:t>Some Sample Side Door Connections</a:t>
            </a:r>
          </a:p>
        </p:txBody>
      </p:sp>
      <p:sp>
        <p:nvSpPr>
          <p:cNvPr id="4" name="Content Placeholder 3">
            <a:extLst>
              <a:ext uri="{FF2B5EF4-FFF2-40B4-BE49-F238E27FC236}">
                <a16:creationId xmlns:a16="http://schemas.microsoft.com/office/drawing/2014/main" id="{5E887231-C228-18F7-37F8-1A6CEB229549}"/>
              </a:ext>
            </a:extLst>
          </p:cNvPr>
          <p:cNvSpPr>
            <a:spLocks noGrp="1"/>
          </p:cNvSpPr>
          <p:nvPr>
            <p:ph sz="half" idx="1"/>
          </p:nvPr>
        </p:nvSpPr>
        <p:spPr>
          <a:xfrm>
            <a:off x="511629" y="1825625"/>
            <a:ext cx="5181600" cy="4351338"/>
          </a:xfrm>
        </p:spPr>
        <p:txBody>
          <a:bodyPr>
            <a:normAutofit lnSpcReduction="10000"/>
          </a:bodyPr>
          <a:lstStyle/>
          <a:p>
            <a:r>
              <a:rPr lang="en-US" b="1" dirty="0">
                <a:solidFill>
                  <a:srgbClr val="FFFF00"/>
                </a:solidFill>
              </a:rPr>
              <a:t>Single Mothers</a:t>
            </a:r>
          </a:p>
          <a:p>
            <a:r>
              <a:rPr lang="en-US" b="1" dirty="0">
                <a:solidFill>
                  <a:srgbClr val="FFFF00"/>
                </a:solidFill>
              </a:rPr>
              <a:t>Softball</a:t>
            </a:r>
          </a:p>
          <a:p>
            <a:r>
              <a:rPr lang="en-US" b="1" dirty="0">
                <a:solidFill>
                  <a:srgbClr val="FFFF00"/>
                </a:solidFill>
              </a:rPr>
              <a:t>Expecting Mothers</a:t>
            </a:r>
          </a:p>
          <a:p>
            <a:r>
              <a:rPr lang="en-US" b="1" dirty="0">
                <a:solidFill>
                  <a:srgbClr val="FFFF00"/>
                </a:solidFill>
              </a:rPr>
              <a:t>Empty Nesters</a:t>
            </a:r>
          </a:p>
          <a:p>
            <a:r>
              <a:rPr lang="en-US" b="1" dirty="0">
                <a:solidFill>
                  <a:srgbClr val="FFFF00"/>
                </a:solidFill>
              </a:rPr>
              <a:t>Single Dads</a:t>
            </a:r>
          </a:p>
          <a:p>
            <a:r>
              <a:rPr lang="en-US" b="1" dirty="0">
                <a:solidFill>
                  <a:srgbClr val="FFFF00"/>
                </a:solidFill>
              </a:rPr>
              <a:t>Motorcycles</a:t>
            </a:r>
          </a:p>
          <a:p>
            <a:r>
              <a:rPr lang="en-US" b="1" dirty="0">
                <a:solidFill>
                  <a:srgbClr val="FFFF00"/>
                </a:solidFill>
              </a:rPr>
              <a:t>Newlyweds</a:t>
            </a:r>
          </a:p>
          <a:p>
            <a:r>
              <a:rPr lang="en-US" b="1" dirty="0">
                <a:solidFill>
                  <a:srgbClr val="FFFF00"/>
                </a:solidFill>
              </a:rPr>
              <a:t>Widowers</a:t>
            </a:r>
          </a:p>
          <a:p>
            <a:r>
              <a:rPr lang="en-US" b="1" dirty="0">
                <a:solidFill>
                  <a:srgbClr val="FFFF00"/>
                </a:solidFill>
              </a:rPr>
              <a:t>Raising Grand-Children</a:t>
            </a:r>
          </a:p>
        </p:txBody>
      </p:sp>
      <p:sp>
        <p:nvSpPr>
          <p:cNvPr id="5" name="Content Placeholder 4">
            <a:extLst>
              <a:ext uri="{FF2B5EF4-FFF2-40B4-BE49-F238E27FC236}">
                <a16:creationId xmlns:a16="http://schemas.microsoft.com/office/drawing/2014/main" id="{7916B237-B6E1-6BBA-1156-3C28D270597A}"/>
              </a:ext>
            </a:extLst>
          </p:cNvPr>
          <p:cNvSpPr>
            <a:spLocks noGrp="1"/>
          </p:cNvSpPr>
          <p:nvPr>
            <p:ph sz="half" idx="2"/>
          </p:nvPr>
        </p:nvSpPr>
        <p:spPr>
          <a:xfrm>
            <a:off x="6874329" y="1825625"/>
            <a:ext cx="5181600" cy="4351338"/>
          </a:xfrm>
        </p:spPr>
        <p:txBody>
          <a:bodyPr>
            <a:normAutofit lnSpcReduction="10000"/>
          </a:bodyPr>
          <a:lstStyle/>
          <a:p>
            <a:r>
              <a:rPr lang="en-US" b="1" dirty="0">
                <a:solidFill>
                  <a:srgbClr val="FFFF00"/>
                </a:solidFill>
              </a:rPr>
              <a:t>Kids with learning disabilities</a:t>
            </a:r>
          </a:p>
          <a:p>
            <a:r>
              <a:rPr lang="en-US" b="1" dirty="0">
                <a:solidFill>
                  <a:srgbClr val="FFFF00"/>
                </a:solidFill>
              </a:rPr>
              <a:t>Hearing Impaired</a:t>
            </a:r>
          </a:p>
          <a:p>
            <a:r>
              <a:rPr lang="en-US" b="1" dirty="0">
                <a:solidFill>
                  <a:srgbClr val="FFFF00"/>
                </a:solidFill>
              </a:rPr>
              <a:t>Mountain Biking</a:t>
            </a:r>
          </a:p>
          <a:p>
            <a:r>
              <a:rPr lang="en-US" b="1" dirty="0">
                <a:solidFill>
                  <a:srgbClr val="FFFF00"/>
                </a:solidFill>
              </a:rPr>
              <a:t>Cancer Patients &amp; Families</a:t>
            </a:r>
          </a:p>
          <a:p>
            <a:r>
              <a:rPr lang="en-US" b="1" dirty="0">
                <a:solidFill>
                  <a:srgbClr val="FFFF00"/>
                </a:solidFill>
              </a:rPr>
              <a:t>Financial Management</a:t>
            </a:r>
          </a:p>
          <a:p>
            <a:r>
              <a:rPr lang="en-US" b="1" dirty="0">
                <a:solidFill>
                  <a:srgbClr val="FFFF00"/>
                </a:solidFill>
              </a:rPr>
              <a:t>Scrapbooking</a:t>
            </a:r>
          </a:p>
          <a:p>
            <a:r>
              <a:rPr lang="en-US" b="1" dirty="0">
                <a:solidFill>
                  <a:srgbClr val="FFFF00"/>
                </a:solidFill>
              </a:rPr>
              <a:t>Military Children</a:t>
            </a:r>
          </a:p>
          <a:p>
            <a:r>
              <a:rPr lang="en-US" b="1" dirty="0">
                <a:solidFill>
                  <a:srgbClr val="FFFF00"/>
                </a:solidFill>
              </a:rPr>
              <a:t>Reading Club</a:t>
            </a:r>
          </a:p>
          <a:p>
            <a:r>
              <a:rPr lang="en-US" b="1" dirty="0">
                <a:solidFill>
                  <a:srgbClr val="FFFF00"/>
                </a:solidFill>
              </a:rPr>
              <a:t>Bed-ridden parent</a:t>
            </a:r>
          </a:p>
        </p:txBody>
      </p:sp>
      <p:pic>
        <p:nvPicPr>
          <p:cNvPr id="1026" name="Picture 2">
            <a:extLst>
              <a:ext uri="{FF2B5EF4-FFF2-40B4-BE49-F238E27FC236}">
                <a16:creationId xmlns:a16="http://schemas.microsoft.com/office/drawing/2014/main" id="{831FB533-4F06-4817-17D7-07B41778F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162" y="1825625"/>
            <a:ext cx="2351020" cy="362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80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F5C0-A7AB-4167-EC2F-7D246EC8E64E}"/>
              </a:ext>
            </a:extLst>
          </p:cNvPr>
          <p:cNvSpPr>
            <a:spLocks noGrp="1"/>
          </p:cNvSpPr>
          <p:nvPr>
            <p:ph type="title"/>
          </p:nvPr>
        </p:nvSpPr>
        <p:spPr>
          <a:xfrm>
            <a:off x="838200" y="129598"/>
            <a:ext cx="10515600" cy="854075"/>
          </a:xfrm>
        </p:spPr>
        <p:txBody>
          <a:bodyPr/>
          <a:lstStyle/>
          <a:p>
            <a:pPr algn="ctr"/>
            <a:r>
              <a:rPr lang="en-US" b="1" dirty="0">
                <a:solidFill>
                  <a:srgbClr val="FFFF00"/>
                </a:solidFill>
              </a:rPr>
              <a:t>Why Side Doors?</a:t>
            </a:r>
          </a:p>
        </p:txBody>
      </p:sp>
      <p:sp>
        <p:nvSpPr>
          <p:cNvPr id="5" name="Content Placeholder 4">
            <a:extLst>
              <a:ext uri="{FF2B5EF4-FFF2-40B4-BE49-F238E27FC236}">
                <a16:creationId xmlns:a16="http://schemas.microsoft.com/office/drawing/2014/main" id="{AF11C834-C60A-B08A-B3F6-48F84626C390}"/>
              </a:ext>
            </a:extLst>
          </p:cNvPr>
          <p:cNvSpPr>
            <a:spLocks noGrp="1"/>
          </p:cNvSpPr>
          <p:nvPr>
            <p:ph idx="1"/>
          </p:nvPr>
        </p:nvSpPr>
        <p:spPr>
          <a:xfrm>
            <a:off x="838200" y="858982"/>
            <a:ext cx="10515600" cy="5633893"/>
          </a:xfrm>
        </p:spPr>
        <p:txBody>
          <a:bodyPr>
            <a:normAutofit lnSpcReduction="10000"/>
          </a:bodyPr>
          <a:lstStyle/>
          <a:p>
            <a:r>
              <a:rPr lang="en-US" b="1" dirty="0">
                <a:solidFill>
                  <a:srgbClr val="FFFF00"/>
                </a:solidFill>
              </a:rPr>
              <a:t>More people will be reached.</a:t>
            </a:r>
          </a:p>
          <a:p>
            <a:r>
              <a:rPr lang="en-US" b="1" dirty="0">
                <a:solidFill>
                  <a:srgbClr val="FFFF00"/>
                </a:solidFill>
              </a:rPr>
              <a:t>More Kinds of people will be reached (affinity and sub-affinity groups).</a:t>
            </a:r>
          </a:p>
          <a:p>
            <a:r>
              <a:rPr lang="en-US" b="1" dirty="0">
                <a:solidFill>
                  <a:srgbClr val="FFFF00"/>
                </a:solidFill>
              </a:rPr>
              <a:t>More members will be involved.</a:t>
            </a:r>
          </a:p>
          <a:p>
            <a:r>
              <a:rPr lang="en-US" b="1" dirty="0">
                <a:solidFill>
                  <a:srgbClr val="FFFF00"/>
                </a:solidFill>
              </a:rPr>
              <a:t>More members will be involved in outreach.</a:t>
            </a:r>
          </a:p>
          <a:p>
            <a:r>
              <a:rPr lang="en-US" b="1" dirty="0">
                <a:solidFill>
                  <a:srgbClr val="FFFF00"/>
                </a:solidFill>
              </a:rPr>
              <a:t>More groups will be started.</a:t>
            </a:r>
          </a:p>
          <a:p>
            <a:r>
              <a:rPr lang="en-US" b="1" dirty="0">
                <a:solidFill>
                  <a:srgbClr val="FFFF00"/>
                </a:solidFill>
              </a:rPr>
              <a:t>More members will invite friends.</a:t>
            </a:r>
          </a:p>
          <a:p>
            <a:r>
              <a:rPr lang="en-US" b="1" dirty="0">
                <a:solidFill>
                  <a:srgbClr val="FFFF00"/>
                </a:solidFill>
              </a:rPr>
              <a:t>More new members will stay.</a:t>
            </a:r>
          </a:p>
          <a:p>
            <a:r>
              <a:rPr lang="en-US" b="1" dirty="0">
                <a:solidFill>
                  <a:srgbClr val="FFFF00"/>
                </a:solidFill>
              </a:rPr>
              <a:t>Your Church’s visibility will increase.</a:t>
            </a:r>
          </a:p>
          <a:p>
            <a:r>
              <a:rPr lang="en-US" b="1" dirty="0">
                <a:solidFill>
                  <a:srgbClr val="FFFF00"/>
                </a:solidFill>
              </a:rPr>
              <a:t>Dependency on your facility will decrease.</a:t>
            </a:r>
          </a:p>
          <a:p>
            <a:r>
              <a:rPr lang="en-US" b="1" dirty="0">
                <a:solidFill>
                  <a:srgbClr val="FFFF00"/>
                </a:solidFill>
              </a:rPr>
              <a:t>You will become a multi-celled church.</a:t>
            </a:r>
          </a:p>
          <a:p>
            <a:r>
              <a:rPr lang="en-US" b="1" dirty="0">
                <a:solidFill>
                  <a:srgbClr val="FFFF00"/>
                </a:solidFill>
              </a:rPr>
              <a:t>Your church will np longer be dependent on walk in visitors.</a:t>
            </a:r>
          </a:p>
          <a:p>
            <a:endParaRPr lang="en-US" dirty="0"/>
          </a:p>
        </p:txBody>
      </p:sp>
      <p:pic>
        <p:nvPicPr>
          <p:cNvPr id="7" name="Picture 6">
            <a:extLst>
              <a:ext uri="{FF2B5EF4-FFF2-40B4-BE49-F238E27FC236}">
                <a16:creationId xmlns:a16="http://schemas.microsoft.com/office/drawing/2014/main" id="{5378F1BF-9AFB-E945-E38E-FBBC7529501C}"/>
              </a:ext>
            </a:extLst>
          </p:cNvPr>
          <p:cNvPicPr>
            <a:picLocks noChangeAspect="1"/>
          </p:cNvPicPr>
          <p:nvPr/>
        </p:nvPicPr>
        <p:blipFill>
          <a:blip r:embed="rId2"/>
          <a:stretch>
            <a:fillRect/>
          </a:stretch>
        </p:blipFill>
        <p:spPr>
          <a:xfrm>
            <a:off x="7625318" y="3124199"/>
            <a:ext cx="3423681" cy="2563957"/>
          </a:xfrm>
          <a:prstGeom prst="rect">
            <a:avLst/>
          </a:prstGeom>
        </p:spPr>
      </p:pic>
    </p:spTree>
    <p:extLst>
      <p:ext uri="{BB962C8B-B14F-4D97-AF65-F5344CB8AC3E}">
        <p14:creationId xmlns:p14="http://schemas.microsoft.com/office/powerpoint/2010/main" val="242641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E399EA-92C3-046A-6BF8-C8EA81CA3260}"/>
              </a:ext>
            </a:extLst>
          </p:cNvPr>
          <p:cNvSpPr>
            <a:spLocks noGrp="1" noChangeArrowheads="1"/>
          </p:cNvSpPr>
          <p:nvPr>
            <p:ph type="title"/>
          </p:nvPr>
        </p:nvSpPr>
        <p:spPr>
          <a:xfrm>
            <a:off x="845127" y="152400"/>
            <a:ext cx="10460182" cy="1676400"/>
          </a:xfrm>
        </p:spPr>
        <p:txBody>
          <a:bodyPr>
            <a:normAutofit/>
          </a:bodyPr>
          <a:lstStyle/>
          <a:p>
            <a:r>
              <a:rPr lang="en-US" altLang="en-US" sz="3200" b="1" dirty="0">
                <a:solidFill>
                  <a:srgbClr val="FFFF00"/>
                </a:solidFill>
              </a:rPr>
              <a:t>How do you minimize staff and have maximum ministry? </a:t>
            </a:r>
            <a:br>
              <a:rPr lang="en-US" altLang="en-US" sz="3200" b="1" dirty="0">
                <a:solidFill>
                  <a:srgbClr val="FFFF00"/>
                </a:solidFill>
              </a:rPr>
            </a:br>
            <a:endParaRPr lang="en-US" altLang="en-US" sz="3200" b="1" dirty="0">
              <a:solidFill>
                <a:srgbClr val="FFFF00"/>
              </a:solidFill>
            </a:endParaRPr>
          </a:p>
        </p:txBody>
      </p:sp>
      <p:sp>
        <p:nvSpPr>
          <p:cNvPr id="12291" name="Rectangle 3">
            <a:extLst>
              <a:ext uri="{FF2B5EF4-FFF2-40B4-BE49-F238E27FC236}">
                <a16:creationId xmlns:a16="http://schemas.microsoft.com/office/drawing/2014/main" id="{C6D36F9F-6E98-CB01-63F1-C8939EA0C5B3}"/>
              </a:ext>
            </a:extLst>
          </p:cNvPr>
          <p:cNvSpPr>
            <a:spLocks noGrp="1" noChangeArrowheads="1"/>
          </p:cNvSpPr>
          <p:nvPr>
            <p:ph type="body" sz="half" idx="1"/>
          </p:nvPr>
        </p:nvSpPr>
        <p:spPr>
          <a:xfrm>
            <a:off x="845127" y="1981200"/>
            <a:ext cx="5174673" cy="4114800"/>
          </a:xfrm>
        </p:spPr>
        <p:txBody>
          <a:bodyPr>
            <a:noAutofit/>
          </a:bodyPr>
          <a:lstStyle/>
          <a:p>
            <a:r>
              <a:rPr lang="en-US" altLang="en-US" sz="3200" b="1" dirty="0">
                <a:solidFill>
                  <a:srgbClr val="FFFF00"/>
                </a:solidFill>
              </a:rPr>
              <a:t>Control of the ministry is released to the Laity.</a:t>
            </a:r>
          </a:p>
          <a:p>
            <a:r>
              <a:rPr lang="en-US" altLang="en-US" sz="3200" b="1" dirty="0">
                <a:solidFill>
                  <a:srgbClr val="FFFF00"/>
                </a:solidFill>
              </a:rPr>
              <a:t>Efforts of Lay ministers are reinforced.</a:t>
            </a:r>
          </a:p>
          <a:p>
            <a:r>
              <a:rPr lang="en-US" altLang="en-US" sz="3200" b="1" dirty="0">
                <a:solidFill>
                  <a:srgbClr val="FFFF00"/>
                </a:solidFill>
              </a:rPr>
              <a:t>Skills and resources of paid staff are used very judiciously.</a:t>
            </a:r>
          </a:p>
        </p:txBody>
      </p:sp>
      <p:pic>
        <p:nvPicPr>
          <p:cNvPr id="12292" name="Picture 4">
            <a:extLst>
              <a:ext uri="{FF2B5EF4-FFF2-40B4-BE49-F238E27FC236}">
                <a16:creationId xmlns:a16="http://schemas.microsoft.com/office/drawing/2014/main" id="{120934D1-6E7E-02F7-8272-73CC429E896E}"/>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324600" y="1981200"/>
            <a:ext cx="4343400" cy="42672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7119877-704A-0C5F-E7B6-772EBC2062F2}"/>
              </a:ext>
            </a:extLst>
          </p:cNvPr>
          <p:cNvSpPr>
            <a:spLocks noGrp="1" noChangeArrowheads="1"/>
          </p:cNvSpPr>
          <p:nvPr>
            <p:ph type="title"/>
          </p:nvPr>
        </p:nvSpPr>
        <p:spPr/>
        <p:txBody>
          <a:bodyPr/>
          <a:lstStyle/>
          <a:p>
            <a:r>
              <a:rPr lang="en-US" altLang="en-US" b="1" dirty="0">
                <a:solidFill>
                  <a:srgbClr val="FFFF00"/>
                </a:solidFill>
              </a:rPr>
              <a:t>Highly Effective Churches:</a:t>
            </a:r>
          </a:p>
        </p:txBody>
      </p:sp>
      <p:sp>
        <p:nvSpPr>
          <p:cNvPr id="13316" name="Rectangle 4">
            <a:extLst>
              <a:ext uri="{FF2B5EF4-FFF2-40B4-BE49-F238E27FC236}">
                <a16:creationId xmlns:a16="http://schemas.microsoft.com/office/drawing/2014/main" id="{37A3D6D5-7FEE-7E3D-E524-D06B6FDFCB58}"/>
              </a:ext>
            </a:extLst>
          </p:cNvPr>
          <p:cNvSpPr>
            <a:spLocks noGrp="1" noChangeArrowheads="1"/>
          </p:cNvSpPr>
          <p:nvPr>
            <p:ph type="body" sz="half" idx="2"/>
          </p:nvPr>
        </p:nvSpPr>
        <p:spPr>
          <a:xfrm>
            <a:off x="5638800" y="1981200"/>
            <a:ext cx="4800600" cy="4114800"/>
          </a:xfrm>
        </p:spPr>
        <p:txBody>
          <a:bodyPr>
            <a:normAutofit/>
          </a:bodyPr>
          <a:lstStyle/>
          <a:p>
            <a:r>
              <a:rPr lang="en-US" altLang="en-US" sz="3200" b="1" dirty="0">
                <a:solidFill>
                  <a:srgbClr val="FFFF00"/>
                </a:solidFill>
              </a:rPr>
              <a:t>Highly effective churches strive to grow at a rate of growth of no more than 15%!</a:t>
            </a:r>
          </a:p>
          <a:p>
            <a:r>
              <a:rPr lang="en-US" altLang="en-US" sz="3200" b="1" dirty="0">
                <a:solidFill>
                  <a:srgbClr val="FFFF00"/>
                </a:solidFill>
              </a:rPr>
              <a:t>Growing by more than 15% yearly creates significant assimilation problems.</a:t>
            </a:r>
          </a:p>
        </p:txBody>
      </p:sp>
      <p:pic>
        <p:nvPicPr>
          <p:cNvPr id="13317" name="Picture 5">
            <a:extLst>
              <a:ext uri="{FF2B5EF4-FFF2-40B4-BE49-F238E27FC236}">
                <a16:creationId xmlns:a16="http://schemas.microsoft.com/office/drawing/2014/main" id="{6CE565F2-FF2A-6FE7-761D-7C877B2C40B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905000" y="2133600"/>
            <a:ext cx="3733800" cy="39624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E29C795-8214-655A-4756-9CD40D5D989F}"/>
              </a:ext>
            </a:extLst>
          </p:cNvPr>
          <p:cNvSpPr>
            <a:spLocks noGrp="1" noChangeArrowheads="1"/>
          </p:cNvSpPr>
          <p:nvPr>
            <p:ph type="title"/>
          </p:nvPr>
        </p:nvSpPr>
        <p:spPr>
          <a:xfrm>
            <a:off x="831273" y="0"/>
            <a:ext cx="10529454" cy="1828800"/>
          </a:xfrm>
        </p:spPr>
        <p:txBody>
          <a:bodyPr/>
          <a:lstStyle/>
          <a:p>
            <a:r>
              <a:rPr lang="en-US" altLang="en-US" sz="4000" b="1" dirty="0">
                <a:solidFill>
                  <a:srgbClr val="FFFF00"/>
                </a:solidFill>
              </a:rPr>
              <a:t>Methods used in Assimilation for healthy growth:</a:t>
            </a:r>
          </a:p>
        </p:txBody>
      </p:sp>
      <p:sp>
        <p:nvSpPr>
          <p:cNvPr id="14339" name="Rectangle 3">
            <a:extLst>
              <a:ext uri="{FF2B5EF4-FFF2-40B4-BE49-F238E27FC236}">
                <a16:creationId xmlns:a16="http://schemas.microsoft.com/office/drawing/2014/main" id="{B683400B-4DD1-EB3E-051D-93C47F465A47}"/>
              </a:ext>
            </a:extLst>
          </p:cNvPr>
          <p:cNvSpPr>
            <a:spLocks noGrp="1" noChangeArrowheads="1"/>
          </p:cNvSpPr>
          <p:nvPr>
            <p:ph type="body" idx="1"/>
          </p:nvPr>
        </p:nvSpPr>
        <p:spPr>
          <a:xfrm>
            <a:off x="831273" y="1371600"/>
            <a:ext cx="10529454" cy="4114800"/>
          </a:xfrm>
        </p:spPr>
        <p:txBody>
          <a:bodyPr>
            <a:normAutofit/>
          </a:bodyPr>
          <a:lstStyle/>
          <a:p>
            <a:pPr>
              <a:lnSpc>
                <a:spcPct val="90000"/>
              </a:lnSpc>
            </a:pPr>
            <a:r>
              <a:rPr lang="en-US" altLang="en-US" sz="3200" b="1" dirty="0">
                <a:solidFill>
                  <a:srgbClr val="FFFF00"/>
                </a:solidFill>
              </a:rPr>
              <a:t>Periodically preaching a series of “hard truths” messages.</a:t>
            </a:r>
          </a:p>
          <a:p>
            <a:pPr>
              <a:lnSpc>
                <a:spcPct val="90000"/>
              </a:lnSpc>
            </a:pPr>
            <a:r>
              <a:rPr lang="en-US" altLang="en-US" sz="3200" b="1" dirty="0">
                <a:solidFill>
                  <a:srgbClr val="FFFF00"/>
                </a:solidFill>
              </a:rPr>
              <a:t>Set higher goals and standards of quality in ministry.</a:t>
            </a:r>
          </a:p>
          <a:p>
            <a:pPr>
              <a:lnSpc>
                <a:spcPct val="90000"/>
              </a:lnSpc>
            </a:pPr>
            <a:r>
              <a:rPr lang="en-US" altLang="en-US" sz="3200" b="1" dirty="0">
                <a:solidFill>
                  <a:srgbClr val="FFFF00"/>
                </a:solidFill>
              </a:rPr>
              <a:t>Limit program involvement to the maximum level at which the church can provide excellence.</a:t>
            </a:r>
          </a:p>
          <a:p>
            <a:pPr>
              <a:lnSpc>
                <a:spcPct val="90000"/>
              </a:lnSpc>
            </a:pPr>
            <a:r>
              <a:rPr lang="en-US" altLang="en-US" sz="3200" b="1" dirty="0">
                <a:solidFill>
                  <a:srgbClr val="FFFF00"/>
                </a:solidFill>
              </a:rPr>
              <a:t>Modify marketing efforts based upon growth projections.</a:t>
            </a:r>
          </a:p>
          <a:p>
            <a:pPr>
              <a:lnSpc>
                <a:spcPct val="90000"/>
              </a:lnSpc>
            </a:pPr>
            <a:r>
              <a:rPr lang="en-US" altLang="en-US" sz="3200" b="1" dirty="0">
                <a:solidFill>
                  <a:srgbClr val="FFFF00"/>
                </a:solidFill>
              </a:rPr>
              <a:t>Work to help newcomers find churches that fit their need if yours does not.</a:t>
            </a:r>
          </a:p>
        </p:txBody>
      </p:sp>
      <p:sp>
        <p:nvSpPr>
          <p:cNvPr id="14340" name="WordArt 4">
            <a:extLst>
              <a:ext uri="{FF2B5EF4-FFF2-40B4-BE49-F238E27FC236}">
                <a16:creationId xmlns:a16="http://schemas.microsoft.com/office/drawing/2014/main" id="{D73F5B87-468A-B2C9-55A4-7821DA5B649A}"/>
              </a:ext>
            </a:extLst>
          </p:cNvPr>
          <p:cNvSpPr>
            <a:spLocks noChangeArrowheads="1" noChangeShapeType="1" noTextEdit="1"/>
          </p:cNvSpPr>
          <p:nvPr/>
        </p:nvSpPr>
        <p:spPr bwMode="auto">
          <a:xfrm>
            <a:off x="5133109" y="5784273"/>
            <a:ext cx="5562600" cy="495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contourClr>
                <a:srgbClr val="DCEBF5"/>
              </a:contourClr>
            </a:sp3d>
          </a:bodyPr>
          <a:lstStyle/>
          <a:p>
            <a:pPr algn="ctr"/>
            <a:r>
              <a:rPr lang="en-US" sz="2800" b="1" kern="1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604020202020204" pitchFamily="34" charset="0"/>
                <a:cs typeface="Arial Black" panose="020B0604020202020204" pitchFamily="34" charset="0"/>
              </a:rPr>
              <a:t>Demand Accountability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pPr algn="l"/>
            <a:r>
              <a:rPr lang="en-US" b="1" dirty="0">
                <a:solidFill>
                  <a:schemeClr val="bg1"/>
                </a:solidFill>
              </a:rPr>
              <a:t>Why Break The 200 Barrier?</a:t>
            </a:r>
            <a:endParaRPr lang="en-US" dirty="0">
              <a:solidFill>
                <a:schemeClr val="bg1"/>
              </a:solidFill>
            </a:endParaRPr>
          </a:p>
        </p:txBody>
      </p:sp>
      <p:sp>
        <p:nvSpPr>
          <p:cNvPr id="28675" name="Rectangle 3"/>
          <p:cNvSpPr>
            <a:spLocks noChangeArrowheads="1"/>
          </p:cNvSpPr>
          <p:nvPr/>
        </p:nvSpPr>
        <p:spPr bwMode="auto">
          <a:xfrm>
            <a:off x="1047750" y="1027906"/>
            <a:ext cx="10515600" cy="20319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endParaRPr lang="en-US" dirty="0">
              <a:effectLst>
                <a:outerShdw blurRad="38100" dist="38100" dir="2700000" algn="tl">
                  <a:srgbClr val="DDDDDD"/>
                </a:outerShdw>
              </a:effectLst>
              <a:latin typeface="Arial" charset="0"/>
            </a:endParaRPr>
          </a:p>
          <a:p>
            <a:pPr>
              <a:spcBef>
                <a:spcPct val="50000"/>
              </a:spcBef>
            </a:pPr>
            <a:r>
              <a:rPr lang="en-US" sz="3600" dirty="0">
                <a:solidFill>
                  <a:schemeClr val="bg1"/>
                </a:solidFill>
                <a:effectLst>
                  <a:outerShdw blurRad="38100" dist="38100" dir="2700000" algn="tl">
                    <a:srgbClr val="DDDDDD"/>
                  </a:outerShdw>
                </a:effectLst>
                <a:latin typeface="Arial" charset="0"/>
              </a:rPr>
              <a:t>1)  </a:t>
            </a:r>
            <a:r>
              <a:rPr lang="en-US" sz="3600" u="sng" dirty="0">
                <a:solidFill>
                  <a:schemeClr val="bg1"/>
                </a:solidFill>
                <a:effectLst>
                  <a:outerShdw blurRad="38100" dist="38100" dir="2700000" algn="tl">
                    <a:srgbClr val="DDDDDD"/>
                  </a:outerShdw>
                </a:effectLst>
                <a:latin typeface="Arial" charset="0"/>
              </a:rPr>
              <a:t>The Lord demands it</a:t>
            </a:r>
            <a:r>
              <a:rPr lang="en-US" sz="3600" dirty="0">
                <a:solidFill>
                  <a:schemeClr val="bg1"/>
                </a:solidFill>
                <a:effectLst>
                  <a:outerShdw blurRad="38100" dist="38100" dir="2700000" algn="tl">
                    <a:srgbClr val="DDDDDD"/>
                  </a:outerShdw>
                </a:effectLst>
                <a:latin typeface="Arial" charset="0"/>
              </a:rPr>
              <a:t> </a:t>
            </a:r>
            <a:r>
              <a:rPr lang="en-US" sz="3600" i="1" dirty="0">
                <a:solidFill>
                  <a:schemeClr val="bg1"/>
                </a:solidFill>
                <a:latin typeface="Arial" charset="0"/>
              </a:rPr>
              <a:t>- (Matthew 28: 18-20</a:t>
            </a:r>
            <a:r>
              <a:rPr lang="en-US" sz="3600" i="1" dirty="0">
                <a:latin typeface="Arial" charset="0"/>
              </a:rPr>
              <a:t>)</a:t>
            </a:r>
            <a:endParaRPr lang="en-US" sz="3600" dirty="0">
              <a:effectLst>
                <a:outerShdw blurRad="38100" dist="38100" dir="2700000" algn="tl">
                  <a:srgbClr val="DDDDDD"/>
                </a:outerShdw>
              </a:effectLst>
              <a:latin typeface="Arial" charset="0"/>
            </a:endParaRPr>
          </a:p>
          <a:p>
            <a:pPr>
              <a:spcBef>
                <a:spcPct val="50000"/>
              </a:spcBef>
            </a:pPr>
            <a:endParaRPr lang="en-US" sz="3600" dirty="0">
              <a:effectLst>
                <a:outerShdw blurRad="38100" dist="38100" dir="2700000" algn="tl">
                  <a:srgbClr val="DDDDDD"/>
                </a:outerShdw>
              </a:effectLst>
              <a:latin typeface="Arial" charset="0"/>
            </a:endParaRPr>
          </a:p>
        </p:txBody>
      </p:sp>
      <p:sp>
        <p:nvSpPr>
          <p:cNvPr id="2" name="TextBox 1">
            <a:extLst>
              <a:ext uri="{FF2B5EF4-FFF2-40B4-BE49-F238E27FC236}">
                <a16:creationId xmlns:a16="http://schemas.microsoft.com/office/drawing/2014/main" id="{17314C05-96DF-95F9-933C-42064A9C12F2}"/>
              </a:ext>
            </a:extLst>
          </p:cNvPr>
          <p:cNvSpPr txBox="1"/>
          <p:nvPr/>
        </p:nvSpPr>
        <p:spPr>
          <a:xfrm>
            <a:off x="838200" y="2610683"/>
            <a:ext cx="11010900" cy="4247317"/>
          </a:xfrm>
          <a:prstGeom prst="rect">
            <a:avLst/>
          </a:prstGeom>
          <a:noFill/>
        </p:spPr>
        <p:txBody>
          <a:bodyPr wrap="square" rtlCol="0">
            <a:spAutoFit/>
          </a:bodyPr>
          <a:lstStyle/>
          <a:p>
            <a:r>
              <a:rPr lang="en-US" sz="2800" b="1" dirty="0">
                <a:solidFill>
                  <a:srgbClr val="FFFF00"/>
                </a:solidFill>
                <a:effectLst/>
                <a:latin typeface="Helvetica" pitchFamily="2" charset="0"/>
              </a:rPr>
              <a:t>Jesus, undeterred, went right ahead and gave his charge: </a:t>
            </a:r>
            <a:r>
              <a:rPr lang="en-US" sz="2800" b="1" i="1" dirty="0">
                <a:solidFill>
                  <a:srgbClr val="FFFF00"/>
                </a:solidFill>
                <a:effectLst/>
                <a:latin typeface="Helvetica" pitchFamily="2" charset="0"/>
              </a:rPr>
              <a:t>“God authorized and commanded me to commission you: Go out and train everyone you meet, far and near, in this way of life, marking them by baptism in the threefold name: Father, Son, and Holy Spirit. Then instruct them in the practice of all I have commanded you. I’ll be with you as you do this, day after day after day, right up to the end of the age.”</a:t>
            </a:r>
          </a:p>
          <a:p>
            <a:r>
              <a:rPr lang="en-US" sz="2800" dirty="0">
                <a:effectLst/>
                <a:latin typeface="Calibri" panose="020F0502020204030204" pitchFamily="34" charset="0"/>
              </a:rPr>
              <a:t> </a:t>
            </a:r>
            <a:r>
              <a:rPr lang="en-US" sz="2800" dirty="0">
                <a:solidFill>
                  <a:schemeClr val="bg1"/>
                </a:solidFill>
                <a:effectLst/>
                <a:latin typeface="Calibri" panose="020F0502020204030204" pitchFamily="34" charset="0"/>
              </a:rPr>
              <a:t>Eugene H. Peterson, </a:t>
            </a:r>
            <a:r>
              <a:rPr lang="en-US" sz="2800" i="1" u="sng" dirty="0">
                <a:solidFill>
                  <a:schemeClr val="bg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The Message: The Bible in Contemporary Language</a:t>
            </a:r>
            <a:r>
              <a:rPr lang="en-US" sz="2800" dirty="0">
                <a:solidFill>
                  <a:schemeClr val="bg1"/>
                </a:solidFill>
                <a:effectLst/>
                <a:latin typeface="Calibri" panose="020F0502020204030204" pitchFamily="34" charset="0"/>
              </a:rPr>
              <a:t> (Colorado Springs, CO: NavPress, 2005), Mt 28:18–20.</a:t>
            </a:r>
          </a:p>
          <a:p>
            <a:endParaRPr lang="en-US" dirty="0"/>
          </a:p>
        </p:txBody>
      </p:sp>
    </p:spTree>
    <p:extLst>
      <p:ext uri="{BB962C8B-B14F-4D97-AF65-F5344CB8AC3E}">
        <p14:creationId xmlns:p14="http://schemas.microsoft.com/office/powerpoint/2010/main" val="1443863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pPr algn="l"/>
            <a:r>
              <a:rPr lang="en-US" b="1" dirty="0">
                <a:solidFill>
                  <a:schemeClr val="bg1"/>
                </a:solidFill>
              </a:rPr>
              <a:t>Why Break The 200 Barrier?</a:t>
            </a:r>
            <a:endParaRPr lang="en-US" dirty="0">
              <a:solidFill>
                <a:schemeClr val="bg1"/>
              </a:solidFill>
            </a:endParaRPr>
          </a:p>
        </p:txBody>
      </p:sp>
      <p:sp>
        <p:nvSpPr>
          <p:cNvPr id="28675" name="Rectangle 3"/>
          <p:cNvSpPr>
            <a:spLocks noChangeArrowheads="1"/>
          </p:cNvSpPr>
          <p:nvPr/>
        </p:nvSpPr>
        <p:spPr bwMode="auto">
          <a:xfrm>
            <a:off x="838200" y="1504950"/>
            <a:ext cx="10515600" cy="4524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endParaRPr lang="en-US" dirty="0">
              <a:effectLst>
                <a:outerShdw blurRad="38100" dist="38100" dir="2700000" algn="tl">
                  <a:srgbClr val="DDDDDD"/>
                </a:outerShdw>
              </a:effectLst>
              <a:latin typeface="Arial" charset="0"/>
            </a:endParaRPr>
          </a:p>
          <a:p>
            <a:pPr>
              <a:spcBef>
                <a:spcPct val="50000"/>
              </a:spcBef>
            </a:pPr>
            <a:r>
              <a:rPr lang="en-US" sz="3600" dirty="0">
                <a:solidFill>
                  <a:schemeClr val="bg1"/>
                </a:solidFill>
                <a:effectLst>
                  <a:outerShdw blurRad="38100" dist="38100" dir="2700000" algn="tl">
                    <a:srgbClr val="DDDDDD"/>
                  </a:outerShdw>
                </a:effectLst>
                <a:latin typeface="Arial" charset="0"/>
              </a:rPr>
              <a:t>1)  </a:t>
            </a:r>
            <a:r>
              <a:rPr lang="en-US" sz="3600" u="sng" dirty="0">
                <a:solidFill>
                  <a:schemeClr val="bg1"/>
                </a:solidFill>
                <a:effectLst>
                  <a:outerShdw blurRad="38100" dist="38100" dir="2700000" algn="tl">
                    <a:srgbClr val="DDDDDD"/>
                  </a:outerShdw>
                </a:effectLst>
                <a:latin typeface="Arial" charset="0"/>
              </a:rPr>
              <a:t>The Lord demands it</a:t>
            </a:r>
            <a:r>
              <a:rPr lang="en-US" sz="3600" dirty="0">
                <a:solidFill>
                  <a:schemeClr val="bg1"/>
                </a:solidFill>
                <a:effectLst>
                  <a:outerShdw blurRad="38100" dist="38100" dir="2700000" algn="tl">
                    <a:srgbClr val="DDDDDD"/>
                  </a:outerShdw>
                </a:effectLst>
                <a:latin typeface="Arial" charset="0"/>
              </a:rPr>
              <a:t> </a:t>
            </a:r>
            <a:r>
              <a:rPr lang="en-US" sz="3600" i="1" dirty="0">
                <a:solidFill>
                  <a:schemeClr val="bg1"/>
                </a:solidFill>
                <a:latin typeface="Arial" charset="0"/>
              </a:rPr>
              <a:t>- (Matthew 28: 18-20</a:t>
            </a:r>
            <a:r>
              <a:rPr lang="en-US" sz="3600" i="1" dirty="0">
                <a:latin typeface="Arial" charset="0"/>
              </a:rPr>
              <a:t>)</a:t>
            </a:r>
            <a:endParaRPr lang="en-US" sz="3600" dirty="0">
              <a:effectLst>
                <a:outerShdw blurRad="38100" dist="38100" dir="2700000" algn="tl">
                  <a:srgbClr val="DDDDDD"/>
                </a:outerShdw>
              </a:effectLst>
              <a:latin typeface="Arial" charset="0"/>
            </a:endParaRPr>
          </a:p>
          <a:p>
            <a:pPr>
              <a:spcBef>
                <a:spcPct val="50000"/>
              </a:spcBef>
            </a:pPr>
            <a:endParaRPr lang="en-US" sz="3600" dirty="0">
              <a:effectLst>
                <a:outerShdw blurRad="38100" dist="38100" dir="2700000" algn="tl">
                  <a:srgbClr val="DDDDDD"/>
                </a:outerShdw>
              </a:effectLst>
              <a:latin typeface="Arial" charset="0"/>
            </a:endParaRPr>
          </a:p>
          <a:p>
            <a:pPr>
              <a:spcBef>
                <a:spcPct val="50000"/>
              </a:spcBef>
            </a:pPr>
            <a:r>
              <a:rPr lang="en-US" sz="3600" dirty="0">
                <a:solidFill>
                  <a:srgbClr val="FFFF00"/>
                </a:solidFill>
                <a:effectLst>
                  <a:outerShdw blurRad="38100" dist="38100" dir="2700000" algn="tl">
                    <a:srgbClr val="DDDDDD"/>
                  </a:outerShdw>
                </a:effectLst>
                <a:latin typeface="Arial" charset="0"/>
              </a:rPr>
              <a:t>2)  </a:t>
            </a:r>
            <a:r>
              <a:rPr lang="en-US" sz="3600" u="sng" dirty="0">
                <a:solidFill>
                  <a:srgbClr val="FFFF00"/>
                </a:solidFill>
                <a:effectLst>
                  <a:outerShdw blurRad="38100" dist="38100" dir="2700000" algn="tl">
                    <a:srgbClr val="DDDDDD"/>
                  </a:outerShdw>
                </a:effectLst>
                <a:latin typeface="Arial" charset="0"/>
              </a:rPr>
              <a:t>The Bible teaches it</a:t>
            </a:r>
            <a:r>
              <a:rPr lang="en-US" sz="3600" dirty="0">
                <a:solidFill>
                  <a:srgbClr val="FFFF00"/>
                </a:solidFill>
                <a:effectLst>
                  <a:outerShdw blurRad="38100" dist="38100" dir="2700000" algn="tl">
                    <a:srgbClr val="DDDDDD"/>
                  </a:outerShdw>
                </a:effectLst>
                <a:latin typeface="Arial" charset="0"/>
              </a:rPr>
              <a:t> -  </a:t>
            </a:r>
            <a:r>
              <a:rPr lang="en-US" sz="3600" i="1" dirty="0">
                <a:solidFill>
                  <a:srgbClr val="FFFF00"/>
                </a:solidFill>
                <a:latin typeface="Arial" charset="0"/>
              </a:rPr>
              <a:t>(Acts 2: 41-47)</a:t>
            </a:r>
            <a:endParaRPr lang="en-US" sz="3600" dirty="0">
              <a:solidFill>
                <a:srgbClr val="FFFF00"/>
              </a:solidFill>
              <a:effectLst>
                <a:outerShdw blurRad="38100" dist="38100" dir="2700000" algn="tl">
                  <a:srgbClr val="DDDDDD"/>
                </a:outerShdw>
              </a:effectLst>
              <a:latin typeface="Arial" charset="0"/>
            </a:endParaRPr>
          </a:p>
          <a:p>
            <a:pPr>
              <a:spcBef>
                <a:spcPct val="50000"/>
              </a:spcBef>
            </a:pPr>
            <a:endParaRPr lang="en-US" sz="3600" dirty="0">
              <a:effectLst>
                <a:outerShdw blurRad="38100" dist="38100" dir="2700000" algn="tl">
                  <a:srgbClr val="DDDDDD"/>
                </a:outerShdw>
              </a:effectLst>
              <a:latin typeface="Arial" charset="0"/>
            </a:endParaRPr>
          </a:p>
          <a:p>
            <a:pPr>
              <a:spcBef>
                <a:spcPct val="50000"/>
              </a:spcBef>
            </a:pPr>
            <a:r>
              <a:rPr lang="en-US" sz="3600" dirty="0">
                <a:solidFill>
                  <a:schemeClr val="bg1"/>
                </a:solidFill>
                <a:effectLst>
                  <a:outerShdw blurRad="38100" dist="38100" dir="2700000" algn="tl">
                    <a:srgbClr val="DDDDDD"/>
                  </a:outerShdw>
                </a:effectLst>
                <a:latin typeface="Arial" charset="0"/>
              </a:rPr>
              <a:t>3)  </a:t>
            </a:r>
            <a:r>
              <a:rPr lang="en-US" sz="3600" u="sng" dirty="0">
                <a:solidFill>
                  <a:schemeClr val="bg1"/>
                </a:solidFill>
                <a:effectLst>
                  <a:outerShdw blurRad="38100" dist="38100" dir="2700000" algn="tl">
                    <a:srgbClr val="DDDDDD"/>
                  </a:outerShdw>
                </a:effectLst>
                <a:latin typeface="Arial" charset="0"/>
              </a:rPr>
              <a:t>The Lost depend on it</a:t>
            </a:r>
            <a:r>
              <a:rPr lang="en-US" sz="3600" i="1" dirty="0">
                <a:solidFill>
                  <a:schemeClr val="bg1"/>
                </a:solidFill>
                <a:effectLst>
                  <a:outerShdw blurRad="38100" dist="38100" dir="2700000" algn="tl">
                    <a:srgbClr val="DDDDDD"/>
                  </a:outerShdw>
                </a:effectLst>
                <a:latin typeface="Arial" charset="0"/>
              </a:rPr>
              <a:t> - </a:t>
            </a:r>
            <a:r>
              <a:rPr lang="en-US" sz="3600" i="1" dirty="0">
                <a:solidFill>
                  <a:schemeClr val="bg1"/>
                </a:solidFill>
                <a:latin typeface="Arial" charset="0"/>
              </a:rPr>
              <a:t>(Romans 10:14)</a:t>
            </a:r>
          </a:p>
        </p:txBody>
      </p:sp>
    </p:spTree>
    <p:extLst>
      <p:ext uri="{BB962C8B-B14F-4D97-AF65-F5344CB8AC3E}">
        <p14:creationId xmlns:p14="http://schemas.microsoft.com/office/powerpoint/2010/main" val="102257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40963" name="Rectangle 3"/>
          <p:cNvSpPr>
            <a:spLocks noChangeArrowheads="1"/>
          </p:cNvSpPr>
          <p:nvPr/>
        </p:nvSpPr>
        <p:spPr bwMode="auto">
          <a:xfrm>
            <a:off x="2133600" y="2362200"/>
            <a:ext cx="7772400"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pPr>
            <a:r>
              <a:rPr lang="en-US">
                <a:effectLst>
                  <a:outerShdw blurRad="38100" dist="38100" dir="2700000" algn="tl">
                    <a:srgbClr val="DDDDDD"/>
                  </a:outerShdw>
                </a:effectLst>
                <a:latin typeface="Arial" charset="0"/>
              </a:rPr>
              <a:t>	</a:t>
            </a:r>
          </a:p>
        </p:txBody>
      </p:sp>
      <p:sp>
        <p:nvSpPr>
          <p:cNvPr id="40964" name="Rectangle 4"/>
          <p:cNvSpPr>
            <a:spLocks noChangeArrowheads="1"/>
          </p:cNvSpPr>
          <p:nvPr/>
        </p:nvSpPr>
        <p:spPr bwMode="auto">
          <a:xfrm>
            <a:off x="76200" y="1432325"/>
            <a:ext cx="10991850" cy="5248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2800" dirty="0">
                <a:solidFill>
                  <a:schemeClr val="bg1"/>
                </a:solidFill>
                <a:effectLst>
                  <a:outerShdw blurRad="38100" dist="38100" dir="2700000" algn="tl">
                    <a:srgbClr val="DDDDDD"/>
                  </a:outerShdw>
                </a:effectLst>
                <a:latin typeface="Arial" charset="0"/>
              </a:rPr>
              <a:t>A.  </a:t>
            </a:r>
            <a:r>
              <a:rPr lang="en-US" sz="2800" u="sng" dirty="0">
                <a:solidFill>
                  <a:schemeClr val="bg1"/>
                </a:solidFill>
                <a:effectLst>
                  <a:outerShdw blurRad="38100" dist="38100" dir="2700000" algn="tl">
                    <a:srgbClr val="DDDDDD"/>
                  </a:outerShdw>
                </a:effectLst>
                <a:latin typeface="Arial" charset="0"/>
              </a:rPr>
              <a:t>First Steps to Breaking the 200 Barrier</a:t>
            </a:r>
          </a:p>
          <a:p>
            <a:pPr>
              <a:spcBef>
                <a:spcPct val="50000"/>
              </a:spcBef>
            </a:pPr>
            <a:endParaRPr lang="en-US" sz="2800" dirty="0">
              <a:solidFill>
                <a:schemeClr val="bg1"/>
              </a:solidFill>
              <a:effectLst>
                <a:outerShdw blurRad="38100" dist="38100" dir="2700000" algn="tl">
                  <a:srgbClr val="DDDDDD"/>
                </a:outerShdw>
              </a:effectLst>
              <a:latin typeface="Arial" charset="0"/>
            </a:endParaRPr>
          </a:p>
          <a:p>
            <a:pPr>
              <a:spcBef>
                <a:spcPct val="50000"/>
              </a:spcBef>
            </a:pPr>
            <a:r>
              <a:rPr lang="en-US" sz="2800" dirty="0">
                <a:solidFill>
                  <a:schemeClr val="bg1"/>
                </a:solidFill>
                <a:effectLst>
                  <a:outerShdw blurRad="38100" dist="38100" dir="2700000" algn="tl">
                    <a:srgbClr val="DDDDDD"/>
                  </a:outerShdw>
                </a:effectLst>
                <a:latin typeface="Arial" charset="0"/>
              </a:rPr>
              <a:t>		1)  </a:t>
            </a:r>
            <a:r>
              <a:rPr lang="en-US" sz="2800" u="sng" dirty="0">
                <a:solidFill>
                  <a:schemeClr val="bg1"/>
                </a:solidFill>
                <a:effectLst>
                  <a:outerShdw blurRad="38100" dist="38100" dir="2700000" algn="tl">
                    <a:srgbClr val="DDDDDD"/>
                  </a:outerShdw>
                </a:effectLst>
                <a:latin typeface="Arial" charset="0"/>
              </a:rPr>
              <a:t>Make a decision</a:t>
            </a:r>
          </a:p>
          <a:p>
            <a:pPr>
              <a:spcBef>
                <a:spcPct val="50000"/>
              </a:spcBef>
            </a:pPr>
            <a:r>
              <a:rPr lang="en-US" sz="2800" dirty="0">
                <a:effectLst>
                  <a:outerShdw blurRad="38100" dist="38100" dir="2700000" algn="tl">
                    <a:srgbClr val="DDDDDD"/>
                  </a:outerShdw>
                </a:effectLst>
                <a:latin typeface="Arial" charset="0"/>
              </a:rPr>
              <a:t>		     </a:t>
            </a:r>
            <a:r>
              <a:rPr lang="en-US" sz="2800" b="1" i="1" dirty="0">
                <a:solidFill>
                  <a:srgbClr val="FFFF00"/>
                </a:solidFill>
                <a:effectLst>
                  <a:outerShdw blurRad="38100" dist="38100" dir="2700000" algn="tl">
                    <a:srgbClr val="DDDDDD"/>
                  </a:outerShdw>
                </a:effectLst>
                <a:latin typeface="Arial" charset="0"/>
              </a:rPr>
              <a:t>a) </a:t>
            </a:r>
            <a:r>
              <a:rPr lang="en-US" sz="2800" b="1" i="1" dirty="0">
                <a:solidFill>
                  <a:srgbClr val="FFFF00"/>
                </a:solidFill>
                <a:latin typeface="Arial" charset="0"/>
              </a:rPr>
              <a:t>About Your Call:</a:t>
            </a:r>
          </a:p>
          <a:p>
            <a:pPr>
              <a:spcBef>
                <a:spcPct val="50000"/>
              </a:spcBef>
            </a:pPr>
            <a:r>
              <a:rPr lang="en-US" sz="2800" i="1" dirty="0">
                <a:effectLst>
                  <a:outerShdw blurRad="38100" dist="38100" dir="2700000" algn="tl">
                    <a:srgbClr val="DDDDDD"/>
                  </a:outerShdw>
                </a:effectLst>
                <a:latin typeface="Arial" charset="0"/>
              </a:rPr>
              <a:t>		         </a:t>
            </a:r>
            <a:r>
              <a:rPr lang="en-US" sz="2800" b="1" dirty="0">
                <a:solidFill>
                  <a:schemeClr val="bg1"/>
                </a:solidFill>
                <a:latin typeface="Arial" charset="0"/>
              </a:rPr>
              <a:t>(1) </a:t>
            </a:r>
            <a:r>
              <a:rPr lang="ja-JP" altLang="en-US" sz="2800" b="1" dirty="0">
                <a:solidFill>
                  <a:schemeClr val="bg1"/>
                </a:solidFill>
                <a:latin typeface="Arial"/>
              </a:rPr>
              <a:t>“</a:t>
            </a:r>
            <a:r>
              <a:rPr lang="en-US" sz="2800" b="1" dirty="0">
                <a:solidFill>
                  <a:schemeClr val="bg1"/>
                </a:solidFill>
                <a:latin typeface="Arial" charset="0"/>
              </a:rPr>
              <a:t>Did God call you to Pastor?</a:t>
            </a:r>
            <a:r>
              <a:rPr lang="ja-JP" altLang="en-US" sz="2800" b="1" dirty="0">
                <a:solidFill>
                  <a:schemeClr val="bg1"/>
                </a:solidFill>
                <a:latin typeface="Arial"/>
              </a:rPr>
              <a:t>”</a:t>
            </a:r>
            <a:endParaRPr lang="en-US" sz="2800" b="1" dirty="0">
              <a:solidFill>
                <a:schemeClr val="bg1"/>
              </a:solidFill>
              <a:latin typeface="Arial" charset="0"/>
            </a:endParaRPr>
          </a:p>
          <a:p>
            <a:pPr>
              <a:spcBef>
                <a:spcPct val="50000"/>
              </a:spcBef>
            </a:pPr>
            <a:r>
              <a:rPr lang="en-US" sz="2800" b="1" dirty="0">
                <a:solidFill>
                  <a:schemeClr val="bg1"/>
                </a:solidFill>
                <a:latin typeface="Arial" charset="0"/>
              </a:rPr>
              <a:t>			    </a:t>
            </a:r>
            <a:r>
              <a:rPr lang="ja-JP" altLang="en-US" sz="2800" b="1" dirty="0">
                <a:solidFill>
                  <a:schemeClr val="bg1"/>
                </a:solidFill>
                <a:latin typeface="Arial"/>
              </a:rPr>
              <a:t>“</a:t>
            </a:r>
            <a:r>
              <a:rPr lang="en-US" sz="2800" b="1" dirty="0">
                <a:solidFill>
                  <a:schemeClr val="bg1"/>
                </a:solidFill>
                <a:latin typeface="Arial" charset="0"/>
              </a:rPr>
              <a:t>Did God call you to this church?</a:t>
            </a:r>
            <a:r>
              <a:rPr lang="ja-JP" altLang="en-US" sz="2800" b="1" dirty="0">
                <a:solidFill>
                  <a:schemeClr val="bg1"/>
                </a:solidFill>
                <a:latin typeface="Arial"/>
              </a:rPr>
              <a:t>”</a:t>
            </a:r>
            <a:endParaRPr lang="en-US" sz="2800" b="1" dirty="0">
              <a:solidFill>
                <a:schemeClr val="bg1"/>
              </a:solidFill>
              <a:latin typeface="Arial" charset="0"/>
            </a:endParaRPr>
          </a:p>
          <a:p>
            <a:pPr>
              <a:spcBef>
                <a:spcPct val="50000"/>
              </a:spcBef>
            </a:pPr>
            <a:r>
              <a:rPr lang="en-US" sz="2800" b="1" dirty="0">
                <a:solidFill>
                  <a:schemeClr val="bg1"/>
                </a:solidFill>
                <a:latin typeface="Arial" charset="0"/>
              </a:rPr>
              <a:t>    			    </a:t>
            </a:r>
            <a:r>
              <a:rPr lang="ja-JP" altLang="en-US" sz="2800" b="1" dirty="0">
                <a:solidFill>
                  <a:schemeClr val="bg1"/>
                </a:solidFill>
                <a:latin typeface="Arial"/>
              </a:rPr>
              <a:t>“</a:t>
            </a:r>
            <a:r>
              <a:rPr lang="en-US" sz="2800" b="1" dirty="0">
                <a:solidFill>
                  <a:schemeClr val="bg1"/>
                </a:solidFill>
                <a:latin typeface="Arial" charset="0"/>
              </a:rPr>
              <a:t>Did God call you to GROW this 				     			church?</a:t>
            </a:r>
            <a:r>
              <a:rPr lang="ja-JP" altLang="en-US" sz="2800" b="1" dirty="0">
                <a:solidFill>
                  <a:schemeClr val="bg1"/>
                </a:solidFill>
                <a:latin typeface="Arial"/>
              </a:rPr>
              <a:t>”</a:t>
            </a:r>
            <a:endParaRPr lang="en-US" sz="2800" b="1" dirty="0">
              <a:solidFill>
                <a:schemeClr val="bg1"/>
              </a:solidFill>
              <a:latin typeface="Arial" charset="0"/>
            </a:endParaRPr>
          </a:p>
          <a:p>
            <a:pPr>
              <a:spcBef>
                <a:spcPct val="50000"/>
              </a:spcBef>
            </a:pPr>
            <a:endParaRPr lang="en-US" dirty="0">
              <a:effectLst>
                <a:outerShdw blurRad="38100" dist="38100" dir="2700000" algn="tl">
                  <a:srgbClr val="DDDDDD"/>
                </a:outerShdw>
              </a:effectLst>
              <a:latin typeface="Arial" charset="0"/>
            </a:endParaRPr>
          </a:p>
        </p:txBody>
      </p:sp>
      <p:pic>
        <p:nvPicPr>
          <p:cNvPr id="15362" name="Picture 2">
            <a:extLst>
              <a:ext uri="{FF2B5EF4-FFF2-40B4-BE49-F238E27FC236}">
                <a16:creationId xmlns:a16="http://schemas.microsoft.com/office/drawing/2014/main" id="{47F7ABBC-295D-AFAD-EF8D-1219E8879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869" y="445094"/>
            <a:ext cx="3326261" cy="24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498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41987" name="Rectangle 3"/>
          <p:cNvSpPr>
            <a:spLocks noChangeArrowheads="1"/>
          </p:cNvSpPr>
          <p:nvPr/>
        </p:nvSpPr>
        <p:spPr bwMode="auto">
          <a:xfrm>
            <a:off x="666750" y="1600200"/>
            <a:ext cx="9544050" cy="4278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sz="3200" b="1" i="1" dirty="0">
                <a:solidFill>
                  <a:srgbClr val="FFFF00"/>
                </a:solidFill>
                <a:effectLst>
                  <a:outerShdw blurRad="38100" dist="38100" dir="2700000" algn="tl">
                    <a:srgbClr val="DDDDDD"/>
                  </a:outerShdw>
                </a:effectLst>
                <a:latin typeface="Arial" charset="0"/>
              </a:rPr>
              <a:t>b) About Your Commitment:</a:t>
            </a:r>
          </a:p>
          <a:p>
            <a:pPr>
              <a:spcBef>
                <a:spcPct val="50000"/>
              </a:spcBef>
            </a:pPr>
            <a:r>
              <a:rPr lang="en-US" sz="3200" b="1" dirty="0">
                <a:solidFill>
                  <a:srgbClr val="FFFF00"/>
                </a:solidFill>
                <a:latin typeface="Arial" charset="0"/>
              </a:rPr>
              <a:t>(1) </a:t>
            </a:r>
            <a:r>
              <a:rPr lang="ja-JP" altLang="en-US" sz="3200" b="1" dirty="0">
                <a:solidFill>
                  <a:srgbClr val="FFFF00"/>
                </a:solidFill>
                <a:latin typeface="Arial"/>
              </a:rPr>
              <a:t>“</a:t>
            </a:r>
            <a:r>
              <a:rPr lang="en-US" sz="3200" b="1" dirty="0">
                <a:solidFill>
                  <a:srgbClr val="FFFF00"/>
                </a:solidFill>
                <a:latin typeface="Arial" charset="0"/>
              </a:rPr>
              <a:t>Am I willing to give myself to the </a:t>
            </a:r>
            <a:r>
              <a:rPr lang="en-US" sz="3200" b="1" i="1" dirty="0">
                <a:solidFill>
                  <a:srgbClr val="FFFF00"/>
                </a:solidFill>
                <a:latin typeface="Arial" charset="0"/>
              </a:rPr>
              <a:t>time </a:t>
            </a:r>
            <a:r>
              <a:rPr lang="en-US" sz="3200" b="1" dirty="0">
                <a:solidFill>
                  <a:srgbClr val="FFFF00"/>
                </a:solidFill>
                <a:latin typeface="Arial" charset="0"/>
              </a:rPr>
              <a:t>necessary?</a:t>
            </a:r>
            <a:r>
              <a:rPr lang="ja-JP" altLang="en-US" sz="3200" b="1" dirty="0">
                <a:solidFill>
                  <a:srgbClr val="FFFF00"/>
                </a:solidFill>
                <a:latin typeface="Arial"/>
              </a:rPr>
              <a:t>”</a:t>
            </a:r>
            <a:endParaRPr lang="en-US" sz="3200" b="1" dirty="0">
              <a:solidFill>
                <a:srgbClr val="FFFF00"/>
              </a:solidFill>
              <a:latin typeface="Arial" charset="0"/>
            </a:endParaRPr>
          </a:p>
          <a:p>
            <a:pPr>
              <a:spcBef>
                <a:spcPct val="50000"/>
              </a:spcBef>
            </a:pPr>
            <a:r>
              <a:rPr lang="en-US" sz="3200" b="1" dirty="0">
                <a:solidFill>
                  <a:srgbClr val="FFFF00"/>
                </a:solidFill>
                <a:latin typeface="Arial" charset="0"/>
              </a:rPr>
              <a:t>(2) </a:t>
            </a:r>
            <a:r>
              <a:rPr lang="ja-JP" altLang="en-US" sz="3200" b="1" dirty="0">
                <a:solidFill>
                  <a:srgbClr val="FFFF00"/>
                </a:solidFill>
                <a:latin typeface="Arial"/>
              </a:rPr>
              <a:t>“</a:t>
            </a:r>
            <a:r>
              <a:rPr lang="en-US" sz="3200" b="1" dirty="0">
                <a:solidFill>
                  <a:srgbClr val="FFFF00"/>
                </a:solidFill>
                <a:latin typeface="Arial" charset="0"/>
              </a:rPr>
              <a:t>Am I willing to give myself to the</a:t>
            </a:r>
            <a:r>
              <a:rPr lang="en-US" sz="3200" b="1" i="1" dirty="0">
                <a:solidFill>
                  <a:srgbClr val="FFFF00"/>
                </a:solidFill>
                <a:latin typeface="Arial" charset="0"/>
              </a:rPr>
              <a:t> love</a:t>
            </a:r>
            <a:r>
              <a:rPr lang="en-US" sz="3200" b="1" dirty="0">
                <a:solidFill>
                  <a:srgbClr val="FFFF00"/>
                </a:solidFill>
                <a:latin typeface="Arial" charset="0"/>
              </a:rPr>
              <a:t> necessary?</a:t>
            </a:r>
            <a:r>
              <a:rPr lang="ja-JP" altLang="en-US" sz="3200" b="1">
                <a:solidFill>
                  <a:srgbClr val="FFFF00"/>
                </a:solidFill>
                <a:latin typeface="Arial"/>
              </a:rPr>
              <a:t>”</a:t>
            </a:r>
            <a:endParaRPr lang="en-US" altLang="ja-JP" sz="3200" b="1" dirty="0">
              <a:solidFill>
                <a:srgbClr val="FFFF00"/>
              </a:solidFill>
              <a:latin typeface="Arial" charset="0"/>
            </a:endParaRPr>
          </a:p>
          <a:p>
            <a:pPr>
              <a:spcBef>
                <a:spcPct val="50000"/>
              </a:spcBef>
            </a:pPr>
            <a:r>
              <a:rPr lang="en-US" sz="3200" b="1" dirty="0">
                <a:solidFill>
                  <a:srgbClr val="FFFF00"/>
                </a:solidFill>
                <a:latin typeface="Arial" charset="0"/>
              </a:rPr>
              <a:t>(3)</a:t>
            </a:r>
            <a:r>
              <a:rPr lang="en-US" sz="3200" b="1" i="1" dirty="0">
                <a:solidFill>
                  <a:srgbClr val="FFFF00"/>
                </a:solidFill>
                <a:latin typeface="Arial" charset="0"/>
              </a:rPr>
              <a:t>  </a:t>
            </a:r>
            <a:r>
              <a:rPr lang="ja-JP" altLang="en-US" sz="3200" b="1" dirty="0">
                <a:solidFill>
                  <a:srgbClr val="FFFF00"/>
                </a:solidFill>
                <a:latin typeface="Arial"/>
              </a:rPr>
              <a:t>“</a:t>
            </a:r>
            <a:r>
              <a:rPr lang="en-US" sz="3200" b="1" dirty="0">
                <a:solidFill>
                  <a:srgbClr val="FFFF00"/>
                </a:solidFill>
                <a:latin typeface="Arial" charset="0"/>
              </a:rPr>
              <a:t>Am I willing to give myself to the</a:t>
            </a:r>
            <a:r>
              <a:rPr lang="en-US" sz="3200" b="1" i="1" dirty="0">
                <a:solidFill>
                  <a:srgbClr val="FFFF00"/>
                </a:solidFill>
                <a:latin typeface="Arial" charset="0"/>
              </a:rPr>
              <a:t> best things</a:t>
            </a:r>
            <a:r>
              <a:rPr lang="en-US" sz="3200" b="1" dirty="0">
                <a:solidFill>
                  <a:srgbClr val="FFFF00"/>
                </a:solidFill>
                <a:latin typeface="Arial" charset="0"/>
              </a:rPr>
              <a:t> of the ministry?</a:t>
            </a:r>
            <a:r>
              <a:rPr lang="ja-JP" altLang="en-US" sz="3200" b="1" dirty="0">
                <a:solidFill>
                  <a:srgbClr val="FFFF00"/>
                </a:solidFill>
                <a:latin typeface="Arial"/>
              </a:rPr>
              <a:t>”</a:t>
            </a:r>
            <a:r>
              <a:rPr lang="en-US" sz="3200" b="1" dirty="0">
                <a:solidFill>
                  <a:srgbClr val="FFFF00"/>
                </a:solidFill>
                <a:effectLst>
                  <a:outerShdw blurRad="38100" dist="38100" dir="2700000" algn="tl">
                    <a:srgbClr val="DDDDDD"/>
                  </a:outerShdw>
                </a:effectLst>
                <a:latin typeface="Arial" charset="0"/>
              </a:rPr>
              <a:t> </a:t>
            </a:r>
          </a:p>
        </p:txBody>
      </p:sp>
      <p:pic>
        <p:nvPicPr>
          <p:cNvPr id="4" name="Picture 3"/>
          <p:cNvPicPr>
            <a:picLocks noChangeAspect="1"/>
          </p:cNvPicPr>
          <p:nvPr/>
        </p:nvPicPr>
        <p:blipFill>
          <a:blip r:embed="rId2"/>
          <a:stretch>
            <a:fillRect/>
          </a:stretch>
        </p:blipFill>
        <p:spPr>
          <a:xfrm>
            <a:off x="8805458" y="365125"/>
            <a:ext cx="2810684" cy="1812773"/>
          </a:xfrm>
          <a:prstGeom prst="rect">
            <a:avLst/>
          </a:prstGeom>
        </p:spPr>
      </p:pic>
    </p:spTree>
    <p:extLst>
      <p:ext uri="{BB962C8B-B14F-4D97-AF65-F5344CB8AC3E}">
        <p14:creationId xmlns:p14="http://schemas.microsoft.com/office/powerpoint/2010/main" val="2424479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43011" name="Rectangle 3"/>
          <p:cNvSpPr>
            <a:spLocks noChangeArrowheads="1"/>
          </p:cNvSpPr>
          <p:nvPr/>
        </p:nvSpPr>
        <p:spPr bwMode="auto">
          <a:xfrm>
            <a:off x="552450" y="1466851"/>
            <a:ext cx="10801350" cy="4186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sz="2800" dirty="0">
                <a:effectLst>
                  <a:outerShdw blurRad="38100" dist="38100" dir="2700000" algn="tl">
                    <a:srgbClr val="DDDDDD"/>
                  </a:outerShdw>
                </a:effectLst>
                <a:latin typeface="Arial" charset="0"/>
              </a:rPr>
              <a:t>	</a:t>
            </a:r>
            <a:r>
              <a:rPr lang="en-US" sz="2800" dirty="0">
                <a:solidFill>
                  <a:schemeClr val="bg1"/>
                </a:solidFill>
                <a:effectLst>
                  <a:outerShdw blurRad="38100" dist="38100" dir="2700000" algn="tl">
                    <a:srgbClr val="DDDDDD"/>
                  </a:outerShdw>
                </a:effectLst>
                <a:latin typeface="Arial" charset="0"/>
              </a:rPr>
              <a:t>2)  </a:t>
            </a:r>
            <a:r>
              <a:rPr lang="en-US" sz="2800" u="sng" dirty="0">
                <a:solidFill>
                  <a:schemeClr val="bg1"/>
                </a:solidFill>
                <a:effectLst>
                  <a:outerShdw blurRad="38100" dist="38100" dir="2700000" algn="tl">
                    <a:srgbClr val="DDDDDD"/>
                  </a:outerShdw>
                </a:effectLst>
                <a:latin typeface="Arial" charset="0"/>
              </a:rPr>
              <a:t>Make A Discovery</a:t>
            </a:r>
          </a:p>
          <a:p>
            <a:pPr>
              <a:spcBef>
                <a:spcPct val="50000"/>
              </a:spcBef>
            </a:pPr>
            <a:r>
              <a:rPr lang="en-US" sz="2800" dirty="0">
                <a:effectLst>
                  <a:outerShdw blurRad="38100" dist="38100" dir="2700000" algn="tl">
                    <a:srgbClr val="DDDDDD"/>
                  </a:outerShdw>
                </a:effectLst>
                <a:latin typeface="Arial" charset="0"/>
              </a:rPr>
              <a:t>		</a:t>
            </a:r>
            <a:r>
              <a:rPr lang="en-US" sz="2800" i="1" dirty="0">
                <a:solidFill>
                  <a:srgbClr val="FFFF00"/>
                </a:solidFill>
                <a:effectLst>
                  <a:outerShdw blurRad="38100" dist="38100" dir="2700000" algn="tl">
                    <a:srgbClr val="DDDDDD"/>
                  </a:outerShdw>
                </a:effectLst>
                <a:latin typeface="Arial" charset="0"/>
              </a:rPr>
              <a:t>a) Concerning God</a:t>
            </a:r>
            <a:r>
              <a:rPr lang="ja-JP" altLang="en-US" sz="2800" i="1" dirty="0">
                <a:solidFill>
                  <a:srgbClr val="FFFF00"/>
                </a:solidFill>
                <a:effectLst>
                  <a:outerShdw blurRad="38100" dist="38100" dir="2700000" algn="tl">
                    <a:srgbClr val="DDDDDD"/>
                  </a:outerShdw>
                </a:effectLst>
                <a:latin typeface="Arial"/>
              </a:rPr>
              <a:t>’</a:t>
            </a:r>
            <a:r>
              <a:rPr lang="en-US" sz="2800" i="1" dirty="0">
                <a:solidFill>
                  <a:srgbClr val="FFFF00"/>
                </a:solidFill>
                <a:effectLst>
                  <a:outerShdw blurRad="38100" dist="38100" dir="2700000" algn="tl">
                    <a:srgbClr val="DDDDDD"/>
                  </a:outerShdw>
                </a:effectLst>
                <a:latin typeface="Arial" charset="0"/>
              </a:rPr>
              <a:t>s Vision</a:t>
            </a:r>
          </a:p>
          <a:p>
            <a:pPr>
              <a:spcBef>
                <a:spcPct val="50000"/>
              </a:spcBef>
            </a:pPr>
            <a:endParaRPr lang="en-US" sz="2800" dirty="0">
              <a:effectLst>
                <a:outerShdw blurRad="38100" dist="38100" dir="2700000" algn="tl">
                  <a:srgbClr val="DDDDDD"/>
                </a:outerShdw>
              </a:effectLst>
              <a:latin typeface="Arial" charset="0"/>
            </a:endParaRPr>
          </a:p>
          <a:p>
            <a:pPr>
              <a:spcBef>
                <a:spcPct val="50000"/>
              </a:spcBef>
            </a:pPr>
            <a:r>
              <a:rPr lang="en-US" sz="2800" dirty="0">
                <a:effectLst>
                  <a:outerShdw blurRad="38100" dist="38100" dir="2700000" algn="tl">
                    <a:srgbClr val="DDDDDD"/>
                  </a:outerShdw>
                </a:effectLst>
                <a:latin typeface="Arial" charset="0"/>
              </a:rPr>
              <a:t>		</a:t>
            </a:r>
            <a:r>
              <a:rPr lang="en-US" sz="2800" b="1" dirty="0">
                <a:solidFill>
                  <a:schemeClr val="bg1"/>
                </a:solidFill>
                <a:effectLst>
                  <a:outerShdw blurRad="38100" dist="38100" dir="2700000" algn="tl">
                    <a:srgbClr val="DDDDDD"/>
                  </a:outerShdw>
                </a:effectLst>
                <a:latin typeface="Arial" charset="0"/>
              </a:rPr>
              <a:t>     </a:t>
            </a:r>
            <a:r>
              <a:rPr lang="en-US" sz="2800" b="1" dirty="0">
                <a:solidFill>
                  <a:schemeClr val="bg1"/>
                </a:solidFill>
                <a:latin typeface="Arial" charset="0"/>
              </a:rPr>
              <a:t>(1) </a:t>
            </a:r>
            <a:r>
              <a:rPr lang="ja-JP" altLang="en-US" sz="2800" b="1" dirty="0">
                <a:solidFill>
                  <a:schemeClr val="bg1"/>
                </a:solidFill>
                <a:latin typeface="Arial"/>
              </a:rPr>
              <a:t>“</a:t>
            </a:r>
            <a:r>
              <a:rPr lang="en-US" sz="2800" b="1" dirty="0">
                <a:solidFill>
                  <a:schemeClr val="bg1"/>
                </a:solidFill>
                <a:latin typeface="Arial" charset="0"/>
              </a:rPr>
              <a:t>Vision comes from </a:t>
            </a:r>
            <a:r>
              <a:rPr lang="en-US" sz="2800" b="1" i="1" dirty="0">
                <a:solidFill>
                  <a:schemeClr val="bg1"/>
                </a:solidFill>
                <a:latin typeface="Arial" charset="0"/>
              </a:rPr>
              <a:t>God</a:t>
            </a:r>
            <a:r>
              <a:rPr lang="ja-JP" altLang="en-US" sz="2800" b="1" i="1" dirty="0">
                <a:solidFill>
                  <a:schemeClr val="bg1"/>
                </a:solidFill>
                <a:latin typeface="Arial"/>
              </a:rPr>
              <a:t>”</a:t>
            </a:r>
            <a:r>
              <a:rPr lang="en-US" sz="2800" b="1" i="1" dirty="0">
                <a:solidFill>
                  <a:schemeClr val="bg1"/>
                </a:solidFill>
                <a:latin typeface="Arial" charset="0"/>
              </a:rPr>
              <a:t> </a:t>
            </a:r>
            <a:r>
              <a:rPr lang="en-US" sz="2800" b="1" dirty="0">
                <a:solidFill>
                  <a:schemeClr val="bg1"/>
                </a:solidFill>
                <a:latin typeface="Arial" charset="0"/>
              </a:rPr>
              <a:t>(prayer)</a:t>
            </a:r>
          </a:p>
          <a:p>
            <a:pPr>
              <a:spcBef>
                <a:spcPct val="50000"/>
              </a:spcBef>
            </a:pPr>
            <a:r>
              <a:rPr lang="en-US" sz="2800" b="1" dirty="0">
                <a:solidFill>
                  <a:schemeClr val="bg1"/>
                </a:solidFill>
                <a:latin typeface="Arial" charset="0"/>
              </a:rPr>
              <a:t>		     (2) </a:t>
            </a:r>
            <a:r>
              <a:rPr lang="ja-JP" altLang="en-US" sz="2800" b="1" dirty="0">
                <a:solidFill>
                  <a:schemeClr val="bg1"/>
                </a:solidFill>
                <a:latin typeface="Arial"/>
              </a:rPr>
              <a:t>“</a:t>
            </a:r>
            <a:r>
              <a:rPr lang="en-US" sz="2800" b="1" dirty="0">
                <a:solidFill>
                  <a:schemeClr val="bg1"/>
                </a:solidFill>
                <a:latin typeface="Arial" charset="0"/>
              </a:rPr>
              <a:t>Vision is seeing a </a:t>
            </a:r>
            <a:r>
              <a:rPr lang="en-US" sz="2800" b="1" i="1" dirty="0">
                <a:solidFill>
                  <a:schemeClr val="bg1"/>
                </a:solidFill>
                <a:latin typeface="Arial" charset="0"/>
              </a:rPr>
              <a:t>future</a:t>
            </a:r>
            <a:r>
              <a:rPr lang="en-US" sz="2800" b="1" dirty="0">
                <a:solidFill>
                  <a:schemeClr val="bg1"/>
                </a:solidFill>
                <a:latin typeface="Arial" charset="0"/>
              </a:rPr>
              <a:t> </a:t>
            </a:r>
            <a:r>
              <a:rPr lang="en-US" sz="2800" b="1" i="1" dirty="0">
                <a:solidFill>
                  <a:schemeClr val="bg1"/>
                </a:solidFill>
                <a:latin typeface="Arial" charset="0"/>
              </a:rPr>
              <a:t>condition </a:t>
            </a:r>
            <a:r>
              <a:rPr lang="en-US" sz="2800" b="1" dirty="0">
                <a:solidFill>
                  <a:schemeClr val="bg1"/>
                </a:solidFill>
                <a:latin typeface="Arial" charset="0"/>
              </a:rPr>
              <a:t>(faith)</a:t>
            </a:r>
          </a:p>
          <a:p>
            <a:pPr>
              <a:spcBef>
                <a:spcPct val="50000"/>
              </a:spcBef>
            </a:pPr>
            <a:r>
              <a:rPr lang="en-US" sz="2800" b="1" dirty="0">
                <a:solidFill>
                  <a:schemeClr val="bg1"/>
                </a:solidFill>
                <a:latin typeface="Arial" charset="0"/>
              </a:rPr>
              <a:t>		     (3) </a:t>
            </a:r>
            <a:r>
              <a:rPr lang="ja-JP" altLang="en-US" sz="2800" b="1" dirty="0">
                <a:solidFill>
                  <a:schemeClr val="bg1"/>
                </a:solidFill>
                <a:latin typeface="Arial"/>
              </a:rPr>
              <a:t>“</a:t>
            </a:r>
            <a:r>
              <a:rPr lang="en-US" sz="2800" b="1" dirty="0">
                <a:solidFill>
                  <a:schemeClr val="bg1"/>
                </a:solidFill>
                <a:latin typeface="Arial" charset="0"/>
              </a:rPr>
              <a:t>Vision is </a:t>
            </a:r>
            <a:r>
              <a:rPr lang="en-US" sz="2800" b="1" i="1" dirty="0">
                <a:solidFill>
                  <a:schemeClr val="bg1"/>
                </a:solidFill>
                <a:latin typeface="Arial" charset="0"/>
              </a:rPr>
              <a:t>transferred </a:t>
            </a:r>
            <a:r>
              <a:rPr lang="en-US" sz="2800" b="1" dirty="0">
                <a:solidFill>
                  <a:schemeClr val="bg1"/>
                </a:solidFill>
                <a:latin typeface="Arial" charset="0"/>
              </a:rPr>
              <a:t>to the people 					(communication)</a:t>
            </a:r>
          </a:p>
        </p:txBody>
      </p:sp>
      <p:pic>
        <p:nvPicPr>
          <p:cNvPr id="2" name="Picture 2">
            <a:extLst>
              <a:ext uri="{FF2B5EF4-FFF2-40B4-BE49-F238E27FC236}">
                <a16:creationId xmlns:a16="http://schemas.microsoft.com/office/drawing/2014/main" id="{6E728109-B62D-7DC0-1393-D0690074A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869" y="445094"/>
            <a:ext cx="3326261" cy="24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DCEB2F-F565-61CA-FBFA-F3AA62608288}"/>
              </a:ext>
            </a:extLst>
          </p:cNvPr>
          <p:cNvPicPr>
            <a:picLocks noChangeAspect="1"/>
          </p:cNvPicPr>
          <p:nvPr/>
        </p:nvPicPr>
        <p:blipFill>
          <a:blip r:embed="rId2"/>
          <a:stretch>
            <a:fillRect/>
          </a:stretch>
        </p:blipFill>
        <p:spPr>
          <a:xfrm>
            <a:off x="3192652" y="0"/>
            <a:ext cx="5966846" cy="6858000"/>
          </a:xfrm>
          <a:prstGeom prst="rect">
            <a:avLst/>
          </a:prstGeom>
        </p:spPr>
      </p:pic>
    </p:spTree>
    <p:extLst>
      <p:ext uri="{BB962C8B-B14F-4D97-AF65-F5344CB8AC3E}">
        <p14:creationId xmlns:p14="http://schemas.microsoft.com/office/powerpoint/2010/main" val="3579499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44035" name="Rectangle 3"/>
          <p:cNvSpPr>
            <a:spLocks noChangeArrowheads="1"/>
          </p:cNvSpPr>
          <p:nvPr/>
        </p:nvSpPr>
        <p:spPr bwMode="auto">
          <a:xfrm>
            <a:off x="-800100" y="1690688"/>
            <a:ext cx="11068050" cy="3955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2800" b="1" dirty="0">
                <a:solidFill>
                  <a:srgbClr val="FFFF00"/>
                </a:solidFill>
                <a:effectLst>
                  <a:outerShdw blurRad="38100" dist="38100" dir="2700000" algn="tl">
                    <a:srgbClr val="DDDDDD"/>
                  </a:outerShdw>
                </a:effectLst>
                <a:latin typeface="Arial" charset="0"/>
              </a:rPr>
              <a:t>b)  </a:t>
            </a:r>
            <a:r>
              <a:rPr lang="en-US" sz="2800" b="1" i="1" dirty="0">
                <a:solidFill>
                  <a:srgbClr val="FFFF00"/>
                </a:solidFill>
                <a:effectLst>
                  <a:outerShdw blurRad="38100" dist="38100" dir="2700000" algn="tl">
                    <a:srgbClr val="DDDDDD"/>
                  </a:outerShdw>
                </a:effectLst>
                <a:latin typeface="Arial" charset="0"/>
              </a:rPr>
              <a:t>Concerning a Kingdom Purpose</a:t>
            </a:r>
          </a:p>
          <a:p>
            <a:pPr>
              <a:spcBef>
                <a:spcPct val="50000"/>
              </a:spcBef>
            </a:pPr>
            <a:endParaRPr lang="en-US" sz="2800" b="1" i="1" dirty="0">
              <a:latin typeface="Arial" charset="0"/>
            </a:endParaRPr>
          </a:p>
          <a:p>
            <a:pPr>
              <a:spcBef>
                <a:spcPct val="50000"/>
              </a:spcBef>
            </a:pPr>
            <a:r>
              <a:rPr lang="en-US" sz="2800" b="1" dirty="0">
                <a:latin typeface="Arial" charset="0"/>
              </a:rPr>
              <a:t>		</a:t>
            </a:r>
            <a:r>
              <a:rPr lang="en-US" sz="2800" b="1" dirty="0">
                <a:solidFill>
                  <a:schemeClr val="bg1"/>
                </a:solidFill>
                <a:latin typeface="Arial" charset="0"/>
              </a:rPr>
              <a:t>     (1) </a:t>
            </a:r>
            <a:r>
              <a:rPr lang="ja-JP" altLang="en-US" sz="2800" b="1" dirty="0">
                <a:solidFill>
                  <a:schemeClr val="bg1"/>
                </a:solidFill>
                <a:latin typeface="Arial"/>
              </a:rPr>
              <a:t>“</a:t>
            </a:r>
            <a:r>
              <a:rPr lang="en-US" sz="2800" b="1" dirty="0">
                <a:solidFill>
                  <a:schemeClr val="bg1"/>
                </a:solidFill>
                <a:latin typeface="Arial" charset="0"/>
              </a:rPr>
              <a:t>This is God</a:t>
            </a:r>
            <a:r>
              <a:rPr lang="ja-JP" altLang="en-US" sz="2800" b="1" dirty="0">
                <a:solidFill>
                  <a:schemeClr val="bg1"/>
                </a:solidFill>
                <a:latin typeface="Arial"/>
              </a:rPr>
              <a:t>’</a:t>
            </a:r>
            <a:r>
              <a:rPr lang="en-US" sz="2800" b="1" dirty="0">
                <a:solidFill>
                  <a:schemeClr val="bg1"/>
                </a:solidFill>
                <a:latin typeface="Arial" charset="0"/>
              </a:rPr>
              <a:t>s Church</a:t>
            </a:r>
            <a:r>
              <a:rPr lang="ja-JP" altLang="en-US" sz="2800" b="1" dirty="0">
                <a:solidFill>
                  <a:schemeClr val="bg1"/>
                </a:solidFill>
                <a:latin typeface="Arial"/>
              </a:rPr>
              <a:t>”</a:t>
            </a:r>
            <a:endParaRPr lang="en-US" sz="2800" b="1" dirty="0">
              <a:solidFill>
                <a:schemeClr val="bg1"/>
              </a:solidFill>
              <a:latin typeface="Arial" charset="0"/>
            </a:endParaRPr>
          </a:p>
          <a:p>
            <a:pPr>
              <a:spcBef>
                <a:spcPct val="50000"/>
              </a:spcBef>
            </a:pPr>
            <a:r>
              <a:rPr lang="en-US" sz="2800" b="1" dirty="0">
                <a:solidFill>
                  <a:schemeClr val="bg1"/>
                </a:solidFill>
                <a:latin typeface="Arial" charset="0"/>
              </a:rPr>
              <a:t>		     (2)  </a:t>
            </a:r>
            <a:r>
              <a:rPr lang="ja-JP" altLang="en-US" sz="2800" b="1" dirty="0">
                <a:solidFill>
                  <a:schemeClr val="bg1"/>
                </a:solidFill>
                <a:latin typeface="Arial"/>
              </a:rPr>
              <a:t>“</a:t>
            </a:r>
            <a:r>
              <a:rPr lang="en-US" sz="2800" b="1" dirty="0">
                <a:solidFill>
                  <a:schemeClr val="bg1"/>
                </a:solidFill>
                <a:latin typeface="Arial" charset="0"/>
              </a:rPr>
              <a:t>We are here to do God</a:t>
            </a:r>
            <a:r>
              <a:rPr lang="ja-JP" altLang="en-US" sz="2800" b="1" dirty="0">
                <a:solidFill>
                  <a:schemeClr val="bg1"/>
                </a:solidFill>
                <a:latin typeface="Arial"/>
              </a:rPr>
              <a:t>’</a:t>
            </a:r>
            <a:r>
              <a:rPr lang="en-US" sz="2800" b="1" dirty="0">
                <a:solidFill>
                  <a:schemeClr val="bg1"/>
                </a:solidFill>
                <a:latin typeface="Arial" charset="0"/>
              </a:rPr>
              <a:t>s </a:t>
            </a:r>
            <a:r>
              <a:rPr lang="en-US" sz="2800" b="1" i="1" dirty="0">
                <a:solidFill>
                  <a:schemeClr val="bg1"/>
                </a:solidFill>
                <a:latin typeface="Arial" charset="0"/>
              </a:rPr>
              <a:t>will</a:t>
            </a:r>
            <a:r>
              <a:rPr lang="ja-JP" altLang="en-US" sz="2800" b="1" dirty="0">
                <a:solidFill>
                  <a:schemeClr val="bg1"/>
                </a:solidFill>
                <a:latin typeface="Arial"/>
              </a:rPr>
              <a:t>”</a:t>
            </a:r>
            <a:endParaRPr lang="en-US" sz="2800" b="1" dirty="0">
              <a:solidFill>
                <a:schemeClr val="bg1"/>
              </a:solidFill>
              <a:latin typeface="Arial" charset="0"/>
            </a:endParaRPr>
          </a:p>
          <a:p>
            <a:pPr>
              <a:spcBef>
                <a:spcPct val="50000"/>
              </a:spcBef>
            </a:pPr>
            <a:r>
              <a:rPr lang="en-US" sz="2800" b="1" dirty="0">
                <a:solidFill>
                  <a:schemeClr val="bg1"/>
                </a:solidFill>
                <a:latin typeface="Arial" charset="0"/>
              </a:rPr>
              <a:t>		     (3)  </a:t>
            </a:r>
            <a:r>
              <a:rPr lang="ja-JP" altLang="en-US" sz="2800" b="1" dirty="0">
                <a:solidFill>
                  <a:schemeClr val="bg1"/>
                </a:solidFill>
                <a:latin typeface="Arial"/>
              </a:rPr>
              <a:t>“</a:t>
            </a:r>
            <a:r>
              <a:rPr lang="en-US" sz="2800" b="1" dirty="0">
                <a:solidFill>
                  <a:schemeClr val="bg1"/>
                </a:solidFill>
                <a:latin typeface="Arial" charset="0"/>
              </a:rPr>
              <a:t>There is nothing we cannot do with 		           			</a:t>
            </a:r>
            <a:r>
              <a:rPr lang="en-US" sz="2800" b="1" i="1" dirty="0">
                <a:solidFill>
                  <a:schemeClr val="bg1"/>
                </a:solidFill>
                <a:latin typeface="Arial" charset="0"/>
              </a:rPr>
              <a:t>God</a:t>
            </a:r>
            <a:r>
              <a:rPr lang="ja-JP" altLang="en-US" sz="2800" b="1" i="1" dirty="0">
                <a:solidFill>
                  <a:schemeClr val="bg1"/>
                </a:solidFill>
                <a:latin typeface="Arial"/>
              </a:rPr>
              <a:t>’</a:t>
            </a:r>
            <a:r>
              <a:rPr lang="en-US" sz="2800" b="1" i="1" dirty="0">
                <a:solidFill>
                  <a:schemeClr val="bg1"/>
                </a:solidFill>
                <a:latin typeface="Arial" charset="0"/>
              </a:rPr>
              <a:t>s Power and Resources</a:t>
            </a:r>
            <a:r>
              <a:rPr lang="ja-JP" altLang="en-US" sz="2800" b="1" i="1" dirty="0">
                <a:solidFill>
                  <a:schemeClr val="bg1"/>
                </a:solidFill>
                <a:latin typeface="Arial"/>
              </a:rPr>
              <a:t>”</a:t>
            </a:r>
            <a:endParaRPr lang="en-US" sz="2800" b="1" dirty="0">
              <a:solidFill>
                <a:schemeClr val="bg1"/>
              </a:solidFill>
              <a:latin typeface="Arial" charset="0"/>
            </a:endParaRPr>
          </a:p>
          <a:p>
            <a:pPr>
              <a:spcBef>
                <a:spcPct val="50000"/>
              </a:spcBef>
            </a:pPr>
            <a:endParaRPr lang="en-US" dirty="0">
              <a:latin typeface="Arial" charset="0"/>
            </a:endParaRPr>
          </a:p>
        </p:txBody>
      </p:sp>
      <p:pic>
        <p:nvPicPr>
          <p:cNvPr id="16386" name="Picture 2">
            <a:extLst>
              <a:ext uri="{FF2B5EF4-FFF2-40B4-BE49-F238E27FC236}">
                <a16:creationId xmlns:a16="http://schemas.microsoft.com/office/drawing/2014/main" id="{92D7B9F9-883D-9E22-F490-56C449C6E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680" y="196296"/>
            <a:ext cx="3895453" cy="243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884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dirty="0">
                <a:solidFill>
                  <a:schemeClr val="bg1"/>
                </a:solidFill>
              </a:rPr>
              <a:t>How To Break The 200 Barrier</a:t>
            </a:r>
          </a:p>
        </p:txBody>
      </p:sp>
      <p:sp>
        <p:nvSpPr>
          <p:cNvPr id="45059" name="Rectangle 3"/>
          <p:cNvSpPr>
            <a:spLocks noChangeArrowheads="1"/>
          </p:cNvSpPr>
          <p:nvPr/>
        </p:nvSpPr>
        <p:spPr bwMode="auto">
          <a:xfrm>
            <a:off x="0" y="2133601"/>
            <a:ext cx="11677650" cy="4355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sz="3200" dirty="0">
                <a:solidFill>
                  <a:schemeClr val="bg1"/>
                </a:solidFill>
                <a:effectLst>
                  <a:outerShdw blurRad="38100" dist="38100" dir="2700000" algn="tl">
                    <a:srgbClr val="DDDDDD"/>
                  </a:outerShdw>
                </a:effectLst>
                <a:latin typeface="Arial" charset="0"/>
              </a:rPr>
              <a:t>	B. </a:t>
            </a:r>
            <a:r>
              <a:rPr lang="en-US" sz="3200" u="sng" dirty="0">
                <a:solidFill>
                  <a:schemeClr val="bg1"/>
                </a:solidFill>
                <a:effectLst>
                  <a:outerShdw blurRad="38100" dist="38100" dir="2700000" algn="tl">
                    <a:srgbClr val="DDDDDD"/>
                  </a:outerShdw>
                </a:effectLst>
                <a:latin typeface="Arial" charset="0"/>
              </a:rPr>
              <a:t>Next Steps to Breaking the 200 Barrier </a:t>
            </a:r>
            <a:r>
              <a:rPr lang="en-US" sz="3200" dirty="0">
                <a:solidFill>
                  <a:schemeClr val="bg1"/>
                </a:solidFill>
                <a:effectLst>
                  <a:outerShdw blurRad="38100" dist="38100" dir="2700000" algn="tl">
                    <a:srgbClr val="DDDDDD"/>
                  </a:outerShdw>
                </a:effectLst>
                <a:latin typeface="Arial" charset="0"/>
              </a:rPr>
              <a:t>(9 Things)</a:t>
            </a:r>
          </a:p>
          <a:p>
            <a:pPr>
              <a:spcBef>
                <a:spcPct val="50000"/>
              </a:spcBef>
            </a:pPr>
            <a:endParaRPr lang="en-US" sz="1400" dirty="0">
              <a:effectLst>
                <a:outerShdw blurRad="38100" dist="38100" dir="2700000" algn="tl">
                  <a:srgbClr val="DDDDDD"/>
                </a:outerShdw>
              </a:effectLst>
              <a:latin typeface="Arial" charset="0"/>
            </a:endParaRPr>
          </a:p>
          <a:p>
            <a:pPr>
              <a:spcBef>
                <a:spcPct val="50000"/>
              </a:spcBef>
            </a:pPr>
            <a:r>
              <a:rPr lang="en-US" sz="3200" dirty="0">
                <a:effectLst>
                  <a:outerShdw blurRad="38100" dist="38100" dir="2700000" algn="tl">
                    <a:srgbClr val="DDDDDD"/>
                  </a:outerShdw>
                </a:effectLst>
                <a:latin typeface="Arial" charset="0"/>
              </a:rPr>
              <a:t>		</a:t>
            </a:r>
            <a:r>
              <a:rPr lang="en-US" sz="3200" dirty="0">
                <a:solidFill>
                  <a:srgbClr val="FFFF00"/>
                </a:solidFill>
                <a:effectLst>
                  <a:outerShdw blurRad="38100" dist="38100" dir="2700000" algn="tl">
                    <a:srgbClr val="DDDDDD"/>
                  </a:outerShdw>
                </a:effectLst>
                <a:latin typeface="Arial" charset="0"/>
              </a:rPr>
              <a:t>1) </a:t>
            </a:r>
            <a:r>
              <a:rPr lang="en-US" sz="3200" u="sng" dirty="0">
                <a:solidFill>
                  <a:srgbClr val="FFFF00"/>
                </a:solidFill>
                <a:effectLst>
                  <a:outerShdw blurRad="38100" dist="38100" dir="2700000" algn="tl">
                    <a:srgbClr val="DDDDDD"/>
                  </a:outerShdw>
                </a:effectLst>
                <a:latin typeface="Arial" charset="0"/>
              </a:rPr>
              <a:t>Prayer</a:t>
            </a:r>
            <a:r>
              <a:rPr lang="en-US" sz="3200" dirty="0">
                <a:solidFill>
                  <a:srgbClr val="FFFF00"/>
                </a:solidFill>
                <a:effectLst>
                  <a:outerShdw blurRad="38100" dist="38100" dir="2700000" algn="tl">
                    <a:srgbClr val="DDDDDD"/>
                  </a:outerShdw>
                </a:effectLst>
                <a:latin typeface="Arial" charset="0"/>
              </a:rPr>
              <a:t> </a:t>
            </a:r>
            <a:r>
              <a:rPr lang="en-US" sz="3200" dirty="0">
                <a:solidFill>
                  <a:srgbClr val="FFFF00"/>
                </a:solidFill>
                <a:latin typeface="Arial" charset="0"/>
              </a:rPr>
              <a:t>- </a:t>
            </a:r>
            <a:r>
              <a:rPr lang="ja-JP" altLang="en-US" sz="3200" dirty="0">
                <a:solidFill>
                  <a:srgbClr val="FFFF00"/>
                </a:solidFill>
                <a:latin typeface="Arial"/>
              </a:rPr>
              <a:t>“</a:t>
            </a:r>
            <a:r>
              <a:rPr lang="en-US" sz="3200" dirty="0">
                <a:solidFill>
                  <a:srgbClr val="FFFF00"/>
                </a:solidFill>
                <a:latin typeface="Arial" charset="0"/>
              </a:rPr>
              <a:t>The one key element in 			   	 </a:t>
            </a:r>
            <a:r>
              <a:rPr lang="en-US" sz="3200" i="1" dirty="0">
                <a:solidFill>
                  <a:srgbClr val="FFFF00"/>
                </a:solidFill>
                <a:latin typeface="Arial" charset="0"/>
              </a:rPr>
              <a:t>turnaround</a:t>
            </a:r>
            <a:r>
              <a:rPr lang="en-US" sz="3200" dirty="0">
                <a:solidFill>
                  <a:srgbClr val="FFFF00"/>
                </a:solidFill>
                <a:latin typeface="Arial" charset="0"/>
              </a:rPr>
              <a:t> churches</a:t>
            </a:r>
            <a:r>
              <a:rPr lang="ja-JP" altLang="en-US" sz="3200" dirty="0">
                <a:solidFill>
                  <a:srgbClr val="FFFF00"/>
                </a:solidFill>
                <a:latin typeface="Arial"/>
              </a:rPr>
              <a:t>”</a:t>
            </a:r>
            <a:r>
              <a:rPr lang="en-US" sz="3200" dirty="0">
                <a:solidFill>
                  <a:srgbClr val="FFFF00"/>
                </a:solidFill>
                <a:latin typeface="Arial" charset="0"/>
              </a:rPr>
              <a:t> </a:t>
            </a:r>
            <a:r>
              <a:rPr lang="ja-JP" altLang="en-US" sz="3200" dirty="0">
                <a:solidFill>
                  <a:srgbClr val="FFFF00"/>
                </a:solidFill>
                <a:latin typeface="Arial"/>
              </a:rPr>
              <a:t>“</a:t>
            </a:r>
            <a:r>
              <a:rPr lang="en-US" sz="3200" dirty="0">
                <a:solidFill>
                  <a:srgbClr val="FFFF00"/>
                </a:solidFill>
                <a:latin typeface="Arial" charset="0"/>
              </a:rPr>
              <a:t>George </a:t>
            </a:r>
            <a:r>
              <a:rPr lang="en-US" sz="3200" dirty="0" err="1">
                <a:solidFill>
                  <a:srgbClr val="FFFF00"/>
                </a:solidFill>
                <a:latin typeface="Arial" charset="0"/>
              </a:rPr>
              <a:t>Barna</a:t>
            </a:r>
            <a:r>
              <a:rPr lang="ja-JP" altLang="en-US" sz="3200" dirty="0">
                <a:solidFill>
                  <a:srgbClr val="FFFF00"/>
                </a:solidFill>
                <a:latin typeface="Arial"/>
              </a:rPr>
              <a:t>”</a:t>
            </a:r>
            <a:endParaRPr lang="en-US" sz="3200" dirty="0">
              <a:solidFill>
                <a:srgbClr val="FFFF00"/>
              </a:solidFill>
              <a:latin typeface="Arial" charset="0"/>
            </a:endParaRPr>
          </a:p>
          <a:p>
            <a:pPr>
              <a:spcBef>
                <a:spcPct val="50000"/>
              </a:spcBef>
            </a:pPr>
            <a:r>
              <a:rPr lang="en-US" sz="3200" dirty="0">
                <a:latin typeface="Arial" charset="0"/>
              </a:rPr>
              <a:t>		</a:t>
            </a:r>
            <a:r>
              <a:rPr lang="en-US" sz="3200" b="1" dirty="0">
                <a:solidFill>
                  <a:schemeClr val="bg1"/>
                </a:solidFill>
                <a:latin typeface="Arial" charset="0"/>
              </a:rPr>
              <a:t>    </a:t>
            </a:r>
            <a:r>
              <a:rPr lang="en-US" sz="3200" b="1" i="1" dirty="0">
                <a:solidFill>
                  <a:schemeClr val="bg1"/>
                </a:solidFill>
                <a:latin typeface="Arial" charset="0"/>
              </a:rPr>
              <a:t>a) The Pastor models prayer</a:t>
            </a:r>
          </a:p>
          <a:p>
            <a:pPr>
              <a:spcBef>
                <a:spcPct val="50000"/>
              </a:spcBef>
            </a:pPr>
            <a:r>
              <a:rPr lang="en-US" sz="3200" b="1" i="1" dirty="0">
                <a:solidFill>
                  <a:schemeClr val="bg1"/>
                </a:solidFill>
                <a:latin typeface="Arial" charset="0"/>
              </a:rPr>
              <a:t>		     b) The People are led to participate in prayer</a:t>
            </a:r>
          </a:p>
          <a:p>
            <a:pPr>
              <a:spcBef>
                <a:spcPct val="50000"/>
              </a:spcBef>
            </a:pPr>
            <a:r>
              <a:rPr lang="en-US" sz="3200" b="1" i="1" dirty="0">
                <a:solidFill>
                  <a:schemeClr val="bg1"/>
                </a:solidFill>
                <a:latin typeface="Arial" charset="0"/>
              </a:rPr>
              <a:t>		     c) The Prayer is not </a:t>
            </a:r>
            <a:r>
              <a:rPr lang="ja-JP" altLang="en-US" sz="3200" b="1" i="1" dirty="0">
                <a:solidFill>
                  <a:schemeClr val="bg1"/>
                </a:solidFill>
                <a:latin typeface="Arial"/>
              </a:rPr>
              <a:t>“</a:t>
            </a:r>
            <a:r>
              <a:rPr lang="en-US" sz="3200" b="1" i="1" dirty="0">
                <a:solidFill>
                  <a:schemeClr val="bg1"/>
                </a:solidFill>
                <a:latin typeface="Arial" charset="0"/>
              </a:rPr>
              <a:t>rhetorical</a:t>
            </a:r>
            <a:r>
              <a:rPr lang="ja-JP" altLang="en-US" sz="3200" b="1" i="1" dirty="0">
                <a:solidFill>
                  <a:schemeClr val="bg1"/>
                </a:solidFill>
                <a:latin typeface="Arial"/>
              </a:rPr>
              <a:t>”</a:t>
            </a:r>
            <a:r>
              <a:rPr lang="en-US" sz="3200" b="1" i="1" dirty="0">
                <a:solidFill>
                  <a:schemeClr val="bg1"/>
                </a:solidFill>
                <a:latin typeface="Arial" charset="0"/>
              </a:rPr>
              <a:t> but </a:t>
            </a:r>
            <a:r>
              <a:rPr lang="ja-JP" altLang="en-US" sz="3200" b="1" i="1" dirty="0">
                <a:solidFill>
                  <a:schemeClr val="bg1"/>
                </a:solidFill>
                <a:latin typeface="Arial"/>
              </a:rPr>
              <a:t>“</a:t>
            </a:r>
            <a:r>
              <a:rPr lang="en-US" sz="3200" b="1" i="1" dirty="0">
                <a:solidFill>
                  <a:schemeClr val="bg1"/>
                </a:solidFill>
                <a:latin typeface="Arial" charset="0"/>
              </a:rPr>
              <a:t>active</a:t>
            </a:r>
            <a:r>
              <a:rPr lang="ja-JP" altLang="en-US" sz="3200" b="1" i="1" dirty="0">
                <a:solidFill>
                  <a:schemeClr val="bg1"/>
                </a:solidFill>
                <a:effectLst>
                  <a:outerShdw blurRad="38100" dist="38100" dir="2700000" algn="tl">
                    <a:srgbClr val="DDDDDD"/>
                  </a:outerShdw>
                </a:effectLst>
                <a:latin typeface="Arial"/>
              </a:rPr>
              <a:t>”</a:t>
            </a:r>
            <a:endParaRPr lang="en-US" sz="3200" b="1" i="1" dirty="0">
              <a:solidFill>
                <a:schemeClr val="bg1"/>
              </a:solidFill>
              <a:effectLst>
                <a:outerShdw blurRad="38100" dist="38100" dir="2700000" algn="tl">
                  <a:srgbClr val="DDDDDD"/>
                </a:outerShdw>
              </a:effectLst>
              <a:latin typeface="Arial" charset="0"/>
            </a:endParaRPr>
          </a:p>
        </p:txBody>
      </p:sp>
      <p:pic>
        <p:nvPicPr>
          <p:cNvPr id="4" name="Picture 3"/>
          <p:cNvPicPr>
            <a:picLocks noChangeAspect="1"/>
          </p:cNvPicPr>
          <p:nvPr/>
        </p:nvPicPr>
        <p:blipFill>
          <a:blip r:embed="rId2"/>
          <a:stretch>
            <a:fillRect/>
          </a:stretch>
        </p:blipFill>
        <p:spPr>
          <a:xfrm>
            <a:off x="8705850" y="515477"/>
            <a:ext cx="2609850" cy="1683244"/>
          </a:xfrm>
          <a:prstGeom prst="rect">
            <a:avLst/>
          </a:prstGeom>
        </p:spPr>
      </p:pic>
    </p:spTree>
    <p:extLst>
      <p:ext uri="{BB962C8B-B14F-4D97-AF65-F5344CB8AC3E}">
        <p14:creationId xmlns:p14="http://schemas.microsoft.com/office/powerpoint/2010/main" val="305901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46083" name="Rectangle 3"/>
          <p:cNvSpPr>
            <a:spLocks noChangeArrowheads="1"/>
          </p:cNvSpPr>
          <p:nvPr/>
        </p:nvSpPr>
        <p:spPr bwMode="auto">
          <a:xfrm>
            <a:off x="495300" y="1504950"/>
            <a:ext cx="10858500" cy="4032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p>
          <a:p>
            <a:pPr>
              <a:spcBef>
                <a:spcPct val="50000"/>
              </a:spcBef>
            </a:pPr>
            <a:r>
              <a:rPr lang="en-US" dirty="0">
                <a:effectLst>
                  <a:outerShdw blurRad="38100" dist="38100" dir="2700000" algn="tl">
                    <a:srgbClr val="DDDDDD"/>
                  </a:outerShdw>
                </a:effectLst>
                <a:latin typeface="Arial" charset="0"/>
              </a:rPr>
              <a:t>		</a:t>
            </a:r>
            <a:r>
              <a:rPr lang="en-US" sz="2800" dirty="0">
                <a:solidFill>
                  <a:srgbClr val="FFFF00"/>
                </a:solidFill>
                <a:effectLst>
                  <a:outerShdw blurRad="38100" dist="38100" dir="2700000" algn="tl">
                    <a:srgbClr val="DDDDDD"/>
                  </a:outerShdw>
                </a:effectLst>
                <a:latin typeface="Arial" charset="0"/>
              </a:rPr>
              <a:t>2) </a:t>
            </a:r>
            <a:r>
              <a:rPr lang="en-US" sz="2800" u="sng" dirty="0">
                <a:solidFill>
                  <a:srgbClr val="FFFF00"/>
                </a:solidFill>
                <a:effectLst>
                  <a:outerShdw blurRad="38100" dist="38100" dir="2700000" algn="tl">
                    <a:srgbClr val="DDDDDD"/>
                  </a:outerShdw>
                </a:effectLst>
                <a:latin typeface="Arial" charset="0"/>
              </a:rPr>
              <a:t>Faith</a:t>
            </a:r>
            <a:r>
              <a:rPr lang="en-US" sz="2800" dirty="0">
                <a:solidFill>
                  <a:srgbClr val="FFFF00"/>
                </a:solidFill>
                <a:effectLst>
                  <a:outerShdw blurRad="38100" dist="38100" dir="2700000" algn="tl">
                    <a:srgbClr val="DDDDDD"/>
                  </a:outerShdw>
                </a:effectLst>
                <a:latin typeface="Arial" charset="0"/>
              </a:rPr>
              <a:t> - </a:t>
            </a:r>
            <a:r>
              <a:rPr lang="ja-JP" altLang="en-US" sz="2800" dirty="0">
                <a:solidFill>
                  <a:srgbClr val="FFFF00"/>
                </a:solidFill>
                <a:effectLst>
                  <a:outerShdw blurRad="38100" dist="38100" dir="2700000" algn="tl">
                    <a:srgbClr val="DDDDDD"/>
                  </a:outerShdw>
                </a:effectLst>
                <a:latin typeface="Arial"/>
              </a:rPr>
              <a:t>“</a:t>
            </a:r>
            <a:r>
              <a:rPr lang="en-US" sz="2800" dirty="0">
                <a:solidFill>
                  <a:srgbClr val="FFFF00"/>
                </a:solidFill>
                <a:effectLst>
                  <a:outerShdw blurRad="38100" dist="38100" dir="2700000" algn="tl">
                    <a:srgbClr val="DDDDDD"/>
                  </a:outerShdw>
                </a:effectLst>
                <a:latin typeface="Arial" charset="0"/>
              </a:rPr>
              <a:t>Lord, increase our faith…</a:t>
            </a:r>
            <a:r>
              <a:rPr lang="ja-JP" altLang="en-US" sz="2800" dirty="0">
                <a:solidFill>
                  <a:srgbClr val="FFFF00"/>
                </a:solidFill>
                <a:effectLst>
                  <a:outerShdw blurRad="38100" dist="38100" dir="2700000" algn="tl">
                    <a:srgbClr val="DDDDDD"/>
                  </a:outerShdw>
                </a:effectLst>
                <a:latin typeface="Arial"/>
              </a:rPr>
              <a:t>”</a:t>
            </a:r>
            <a:r>
              <a:rPr lang="en-US" sz="2800" dirty="0">
                <a:solidFill>
                  <a:srgbClr val="FFFF00"/>
                </a:solidFill>
                <a:effectLst>
                  <a:outerShdw blurRad="38100" dist="38100" dir="2700000" algn="tl">
                    <a:srgbClr val="DDDDDD"/>
                  </a:outerShdw>
                </a:effectLst>
                <a:latin typeface="Arial" charset="0"/>
              </a:rPr>
              <a:t> (Luke 17:5)</a:t>
            </a:r>
          </a:p>
          <a:p>
            <a:pPr>
              <a:spcBef>
                <a:spcPct val="50000"/>
              </a:spcBef>
            </a:pPr>
            <a:endParaRPr lang="en-US" sz="2800" dirty="0">
              <a:effectLst>
                <a:outerShdw blurRad="38100" dist="38100" dir="2700000" algn="tl">
                  <a:srgbClr val="DDDDDD"/>
                </a:outerShdw>
              </a:effectLst>
              <a:latin typeface="Arial" charset="0"/>
            </a:endParaRPr>
          </a:p>
          <a:p>
            <a:pPr>
              <a:spcBef>
                <a:spcPct val="50000"/>
              </a:spcBef>
            </a:pPr>
            <a:r>
              <a:rPr lang="en-US" sz="2800" dirty="0">
                <a:effectLst>
                  <a:outerShdw blurRad="38100" dist="38100" dir="2700000" algn="tl">
                    <a:srgbClr val="DDDDDD"/>
                  </a:outerShdw>
                </a:effectLst>
                <a:latin typeface="Arial" charset="0"/>
              </a:rPr>
              <a:t>		</a:t>
            </a:r>
            <a:r>
              <a:rPr lang="en-US" sz="2800" b="1" dirty="0">
                <a:effectLst>
                  <a:outerShdw blurRad="38100" dist="38100" dir="2700000" algn="tl">
                    <a:srgbClr val="DDDDDD"/>
                  </a:outerShdw>
                </a:effectLst>
                <a:latin typeface="Arial" charset="0"/>
              </a:rPr>
              <a:t>    </a:t>
            </a:r>
            <a:r>
              <a:rPr lang="en-US" sz="2800" b="1" dirty="0">
                <a:solidFill>
                  <a:schemeClr val="bg1"/>
                </a:solidFill>
                <a:effectLst>
                  <a:outerShdw blurRad="38100" dist="38100" dir="2700000" algn="tl">
                    <a:srgbClr val="DDDDDD"/>
                  </a:outerShdw>
                </a:effectLst>
                <a:latin typeface="Arial" charset="0"/>
              </a:rPr>
              <a:t> </a:t>
            </a:r>
            <a:r>
              <a:rPr lang="en-US" sz="2800" b="1" i="1" dirty="0">
                <a:solidFill>
                  <a:schemeClr val="bg1"/>
                </a:solidFill>
                <a:latin typeface="Arial" charset="0"/>
              </a:rPr>
              <a:t>a) Reacquaint yourself with the </a:t>
            </a:r>
            <a:r>
              <a:rPr lang="ja-JP" altLang="en-US" sz="2800" b="1" i="1" dirty="0">
                <a:solidFill>
                  <a:schemeClr val="bg1"/>
                </a:solidFill>
                <a:latin typeface="Arial"/>
              </a:rPr>
              <a:t>“</a:t>
            </a:r>
            <a:r>
              <a:rPr lang="en-US" sz="2800" b="1" i="1" dirty="0">
                <a:solidFill>
                  <a:schemeClr val="bg1"/>
                </a:solidFill>
                <a:latin typeface="Arial" charset="0"/>
              </a:rPr>
              <a:t>people of 			        		 faith</a:t>
            </a:r>
            <a:r>
              <a:rPr lang="ja-JP" altLang="en-US" sz="2800" b="1" i="1" dirty="0">
                <a:solidFill>
                  <a:schemeClr val="bg1"/>
                </a:solidFill>
                <a:latin typeface="Arial"/>
              </a:rPr>
              <a:t>”</a:t>
            </a:r>
            <a:endParaRPr lang="en-US" sz="2800" b="1" i="1" dirty="0">
              <a:solidFill>
                <a:schemeClr val="bg1"/>
              </a:solidFill>
              <a:latin typeface="Arial" charset="0"/>
            </a:endParaRPr>
          </a:p>
          <a:p>
            <a:pPr>
              <a:spcBef>
                <a:spcPct val="50000"/>
              </a:spcBef>
            </a:pPr>
            <a:r>
              <a:rPr lang="en-US" sz="2800" b="1" i="1" dirty="0">
                <a:solidFill>
                  <a:schemeClr val="bg1"/>
                </a:solidFill>
                <a:latin typeface="Arial" charset="0"/>
              </a:rPr>
              <a:t>		     b) Be willing to trust God</a:t>
            </a:r>
          </a:p>
          <a:p>
            <a:pPr>
              <a:spcBef>
                <a:spcPct val="50000"/>
              </a:spcBef>
            </a:pPr>
            <a:r>
              <a:rPr lang="en-US" sz="2800" b="1" i="1" dirty="0">
                <a:solidFill>
                  <a:schemeClr val="bg1"/>
                </a:solidFill>
                <a:latin typeface="Arial" charset="0"/>
              </a:rPr>
              <a:t>		     c) Recognize that faith leads to risk-taking</a:t>
            </a:r>
            <a:endParaRPr lang="en-US" sz="2800" b="1" i="1" dirty="0">
              <a:solidFill>
                <a:schemeClr val="bg1"/>
              </a:solidFill>
              <a:effectLst>
                <a:outerShdw blurRad="38100" dist="38100" dir="2700000" algn="tl">
                  <a:srgbClr val="DDDDDD"/>
                </a:outerShdw>
              </a:effectLst>
              <a:latin typeface="Arial" charset="0"/>
            </a:endParaRPr>
          </a:p>
        </p:txBody>
      </p:sp>
      <p:pic>
        <p:nvPicPr>
          <p:cNvPr id="4" name="Picture 3"/>
          <p:cNvPicPr>
            <a:picLocks noChangeAspect="1"/>
          </p:cNvPicPr>
          <p:nvPr/>
        </p:nvPicPr>
        <p:blipFill>
          <a:blip r:embed="rId2"/>
          <a:stretch>
            <a:fillRect/>
          </a:stretch>
        </p:blipFill>
        <p:spPr>
          <a:xfrm>
            <a:off x="0" y="5045227"/>
            <a:ext cx="2724150" cy="1812773"/>
          </a:xfrm>
          <a:prstGeom prst="rect">
            <a:avLst/>
          </a:prstGeom>
        </p:spPr>
      </p:pic>
    </p:spTree>
    <p:extLst>
      <p:ext uri="{BB962C8B-B14F-4D97-AF65-F5344CB8AC3E}">
        <p14:creationId xmlns:p14="http://schemas.microsoft.com/office/powerpoint/2010/main" val="427353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47107" name="Rectangle 3"/>
          <p:cNvSpPr>
            <a:spLocks noChangeArrowheads="1"/>
          </p:cNvSpPr>
          <p:nvPr/>
        </p:nvSpPr>
        <p:spPr bwMode="auto">
          <a:xfrm>
            <a:off x="0" y="1828800"/>
            <a:ext cx="11220450" cy="5125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2400" dirty="0">
                <a:solidFill>
                  <a:srgbClr val="FFFF00"/>
                </a:solidFill>
                <a:effectLst>
                  <a:outerShdw blurRad="38100" dist="38100" dir="2700000" algn="tl">
                    <a:srgbClr val="DDDDDD"/>
                  </a:outerShdw>
                </a:effectLst>
                <a:latin typeface="Arial" charset="0"/>
              </a:rPr>
              <a:t>3)  </a:t>
            </a:r>
            <a:r>
              <a:rPr lang="en-US" sz="2400" u="sng" dirty="0">
                <a:solidFill>
                  <a:srgbClr val="FFFF00"/>
                </a:solidFill>
                <a:effectLst>
                  <a:outerShdw blurRad="38100" dist="38100" dir="2700000" algn="tl">
                    <a:srgbClr val="DDDDDD"/>
                  </a:outerShdw>
                </a:effectLst>
                <a:latin typeface="Arial" charset="0"/>
              </a:rPr>
              <a:t>Set Goals </a:t>
            </a:r>
            <a:r>
              <a:rPr lang="en-US" sz="2400" dirty="0">
                <a:solidFill>
                  <a:srgbClr val="FFFF00"/>
                </a:solidFill>
                <a:effectLst>
                  <a:outerShdw blurRad="38100" dist="38100" dir="2700000" algn="tl">
                    <a:srgbClr val="DDDDDD"/>
                  </a:outerShdw>
                </a:effectLst>
                <a:latin typeface="Arial" charset="0"/>
              </a:rPr>
              <a:t>-</a:t>
            </a:r>
          </a:p>
          <a:p>
            <a:pPr>
              <a:spcBef>
                <a:spcPct val="50000"/>
              </a:spcBef>
            </a:pPr>
            <a:r>
              <a:rPr lang="en-US" sz="2400" dirty="0">
                <a:effectLst>
                  <a:outerShdw blurRad="38100" dist="38100" dir="2700000" algn="tl">
                    <a:srgbClr val="DDDDDD"/>
                  </a:outerShdw>
                </a:effectLst>
                <a:latin typeface="Arial" charset="0"/>
              </a:rPr>
              <a:t>		</a:t>
            </a:r>
            <a:r>
              <a:rPr lang="en-US" sz="2400" b="1" dirty="0">
                <a:effectLst>
                  <a:outerShdw blurRad="38100" dist="38100" dir="2700000" algn="tl">
                    <a:srgbClr val="DDDDDD"/>
                  </a:outerShdw>
                </a:effectLst>
                <a:latin typeface="Arial" charset="0"/>
              </a:rPr>
              <a:t>     </a:t>
            </a:r>
            <a:r>
              <a:rPr lang="en-US" sz="2400" b="1" dirty="0">
                <a:solidFill>
                  <a:schemeClr val="bg1"/>
                </a:solidFill>
                <a:latin typeface="Arial" charset="0"/>
              </a:rPr>
              <a:t>a) </a:t>
            </a:r>
            <a:r>
              <a:rPr lang="en-US" sz="2400" b="1" i="1" dirty="0">
                <a:solidFill>
                  <a:schemeClr val="bg1"/>
                </a:solidFill>
                <a:latin typeface="Arial" charset="0"/>
              </a:rPr>
              <a:t>Based on your understanding of God</a:t>
            </a:r>
            <a:r>
              <a:rPr lang="ja-JP" altLang="en-US" sz="2400" b="1" i="1" dirty="0">
                <a:solidFill>
                  <a:schemeClr val="bg1"/>
                </a:solidFill>
                <a:latin typeface="Arial"/>
              </a:rPr>
              <a:t>’</a:t>
            </a:r>
            <a:r>
              <a:rPr lang="en-US" sz="2400" b="1" i="1" dirty="0">
                <a:solidFill>
                  <a:schemeClr val="bg1"/>
                </a:solidFill>
                <a:latin typeface="Arial" charset="0"/>
              </a:rPr>
              <a:t>s 			         			vision</a:t>
            </a:r>
          </a:p>
          <a:p>
            <a:pPr>
              <a:spcBef>
                <a:spcPct val="50000"/>
              </a:spcBef>
            </a:pPr>
            <a:r>
              <a:rPr lang="en-US" sz="2400" b="1" i="1" dirty="0">
                <a:solidFill>
                  <a:schemeClr val="bg1"/>
                </a:solidFill>
                <a:latin typeface="Arial" charset="0"/>
              </a:rPr>
              <a:t>		     b) That are realistic and reachable</a:t>
            </a:r>
          </a:p>
          <a:p>
            <a:pPr>
              <a:spcBef>
                <a:spcPct val="50000"/>
              </a:spcBef>
            </a:pPr>
            <a:r>
              <a:rPr lang="en-US" sz="2400" b="1" i="1" dirty="0">
                <a:solidFill>
                  <a:schemeClr val="bg1"/>
                </a:solidFill>
                <a:latin typeface="Arial" charset="0"/>
              </a:rPr>
              <a:t>		     c) That demand God</a:t>
            </a:r>
            <a:r>
              <a:rPr lang="ja-JP" altLang="en-US" sz="2400" b="1" i="1" dirty="0">
                <a:solidFill>
                  <a:schemeClr val="bg1"/>
                </a:solidFill>
                <a:latin typeface="Arial"/>
              </a:rPr>
              <a:t>’</a:t>
            </a:r>
            <a:r>
              <a:rPr lang="en-US" sz="2400" b="1" i="1" dirty="0">
                <a:solidFill>
                  <a:schemeClr val="bg1"/>
                </a:solidFill>
                <a:latin typeface="Arial" charset="0"/>
              </a:rPr>
              <a:t>s help to achieve</a:t>
            </a:r>
          </a:p>
          <a:p>
            <a:pPr>
              <a:spcBef>
                <a:spcPct val="50000"/>
              </a:spcBef>
            </a:pPr>
            <a:r>
              <a:rPr lang="en-US" sz="2400" i="1" dirty="0">
                <a:effectLst>
                  <a:outerShdw blurRad="38100" dist="38100" dir="2700000" algn="tl">
                    <a:srgbClr val="DDDDDD"/>
                  </a:outerShdw>
                </a:effectLst>
                <a:latin typeface="Arial" charset="0"/>
              </a:rPr>
              <a:t>		</a:t>
            </a:r>
            <a:r>
              <a:rPr lang="en-US" sz="2400" dirty="0">
                <a:solidFill>
                  <a:srgbClr val="FFFF00"/>
                </a:solidFill>
                <a:effectLst>
                  <a:outerShdw blurRad="38100" dist="38100" dir="2700000" algn="tl">
                    <a:srgbClr val="DDDDDD"/>
                  </a:outerShdw>
                </a:effectLst>
                <a:latin typeface="Arial" charset="0"/>
              </a:rPr>
              <a:t>4)  </a:t>
            </a:r>
            <a:r>
              <a:rPr lang="en-US" sz="2400" u="sng" dirty="0">
                <a:solidFill>
                  <a:srgbClr val="FFFF00"/>
                </a:solidFill>
                <a:effectLst>
                  <a:outerShdw blurRad="38100" dist="38100" dir="2700000" algn="tl">
                    <a:srgbClr val="DDDDDD"/>
                  </a:outerShdw>
                </a:effectLst>
                <a:latin typeface="Arial" charset="0"/>
              </a:rPr>
              <a:t>Plan Well</a:t>
            </a:r>
            <a:r>
              <a:rPr lang="en-US" sz="2400" dirty="0">
                <a:solidFill>
                  <a:srgbClr val="FFFF00"/>
                </a:solidFill>
                <a:effectLst>
                  <a:outerShdw blurRad="38100" dist="38100" dir="2700000" algn="tl">
                    <a:srgbClr val="DDDDDD"/>
                  </a:outerShdw>
                </a:effectLst>
                <a:latin typeface="Arial" charset="0"/>
              </a:rPr>
              <a:t> -</a:t>
            </a:r>
          </a:p>
          <a:p>
            <a:pPr>
              <a:spcBef>
                <a:spcPct val="50000"/>
              </a:spcBef>
            </a:pPr>
            <a:r>
              <a:rPr lang="en-US" sz="2400" i="1" dirty="0">
                <a:effectLst>
                  <a:outerShdw blurRad="38100" dist="38100" dir="2700000" algn="tl">
                    <a:srgbClr val="DDDDDD"/>
                  </a:outerShdw>
                </a:effectLst>
                <a:latin typeface="Arial" charset="0"/>
              </a:rPr>
              <a:t>		     </a:t>
            </a:r>
            <a:r>
              <a:rPr lang="en-US" sz="2400" b="1" i="1" dirty="0">
                <a:solidFill>
                  <a:schemeClr val="bg1"/>
                </a:solidFill>
                <a:latin typeface="Arial" charset="0"/>
              </a:rPr>
              <a:t>a) Don</a:t>
            </a:r>
            <a:r>
              <a:rPr lang="ja-JP" altLang="en-US" sz="2400" b="1" i="1" dirty="0">
                <a:solidFill>
                  <a:schemeClr val="bg1"/>
                </a:solidFill>
                <a:latin typeface="Arial"/>
              </a:rPr>
              <a:t>’</a:t>
            </a:r>
            <a:r>
              <a:rPr lang="en-US" sz="2400" b="1" i="1" dirty="0">
                <a:solidFill>
                  <a:schemeClr val="bg1"/>
                </a:solidFill>
                <a:latin typeface="Arial" charset="0"/>
              </a:rPr>
              <a:t>t over plan</a:t>
            </a:r>
          </a:p>
          <a:p>
            <a:pPr>
              <a:spcBef>
                <a:spcPct val="50000"/>
              </a:spcBef>
            </a:pPr>
            <a:r>
              <a:rPr lang="en-US" sz="2400" b="1" i="1" dirty="0">
                <a:solidFill>
                  <a:schemeClr val="bg1"/>
                </a:solidFill>
                <a:latin typeface="Arial" charset="0"/>
              </a:rPr>
              <a:t>		     b) The plan is effective</a:t>
            </a:r>
          </a:p>
          <a:p>
            <a:pPr>
              <a:spcBef>
                <a:spcPct val="50000"/>
              </a:spcBef>
            </a:pPr>
            <a:r>
              <a:rPr lang="en-US" sz="2400" b="1" i="1" dirty="0">
                <a:solidFill>
                  <a:schemeClr val="bg1"/>
                </a:solidFill>
                <a:latin typeface="Arial" charset="0"/>
              </a:rPr>
              <a:t>		     c) Involve key leaders in the plan	</a:t>
            </a:r>
            <a:r>
              <a:rPr lang="en-US" i="1" dirty="0">
                <a:solidFill>
                  <a:schemeClr val="bg1"/>
                </a:solidFill>
                <a:latin typeface="Arial" charset="0"/>
              </a:rPr>
              <a:t>	     </a:t>
            </a:r>
          </a:p>
          <a:p>
            <a:pPr>
              <a:spcBef>
                <a:spcPct val="50000"/>
              </a:spcBef>
            </a:pPr>
            <a:r>
              <a:rPr lang="en-US" i="1" dirty="0">
                <a:latin typeface="Arial" charset="0"/>
              </a:rPr>
              <a:t> </a:t>
            </a:r>
          </a:p>
        </p:txBody>
      </p:sp>
      <p:pic>
        <p:nvPicPr>
          <p:cNvPr id="2" name="Picture 2">
            <a:extLst>
              <a:ext uri="{FF2B5EF4-FFF2-40B4-BE49-F238E27FC236}">
                <a16:creationId xmlns:a16="http://schemas.microsoft.com/office/drawing/2014/main" id="{B2102092-9323-55FC-FCC7-CE914E0E8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539" y="3429000"/>
            <a:ext cx="3326261" cy="24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11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24872"/>
            <a:ext cx="10515600" cy="1325563"/>
          </a:xfrm>
          <a:noFill/>
          <a:ln/>
          <a:effectLst>
            <a:outerShdw blurRad="63500" dist="13470" dir="2700000" algn="ctr" rotWithShape="0">
              <a:schemeClr val="bg2"/>
            </a:outerShdw>
          </a:effectLst>
        </p:spPr>
        <p:txBody>
          <a:bodyPr vert="horz" lIns="92075" tIns="46038" rIns="92075" bIns="46038" rtlCol="0" anchor="ctr">
            <a:normAutofit/>
          </a:bodyPr>
          <a:lstStyle/>
          <a:p>
            <a:r>
              <a:rPr lang="en-US" dirty="0">
                <a:solidFill>
                  <a:schemeClr val="bg1"/>
                </a:solidFill>
              </a:rPr>
              <a:t>How To Break The 200 Barrier</a:t>
            </a:r>
          </a:p>
        </p:txBody>
      </p:sp>
      <p:sp>
        <p:nvSpPr>
          <p:cNvPr id="48131" name="Rectangle 3"/>
          <p:cNvSpPr>
            <a:spLocks noChangeArrowheads="1"/>
          </p:cNvSpPr>
          <p:nvPr/>
        </p:nvSpPr>
        <p:spPr bwMode="auto">
          <a:xfrm>
            <a:off x="0" y="963437"/>
            <a:ext cx="11353800" cy="589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2800" dirty="0">
                <a:solidFill>
                  <a:srgbClr val="FFFF00"/>
                </a:solidFill>
                <a:effectLst>
                  <a:outerShdw blurRad="38100" dist="38100" dir="2700000" algn="tl">
                    <a:srgbClr val="DDDDDD"/>
                  </a:outerShdw>
                </a:effectLst>
                <a:latin typeface="Arial" charset="0"/>
              </a:rPr>
              <a:t>5)  </a:t>
            </a:r>
            <a:r>
              <a:rPr lang="en-US" sz="2800" u="sng" dirty="0">
                <a:solidFill>
                  <a:srgbClr val="FFFF00"/>
                </a:solidFill>
                <a:effectLst>
                  <a:outerShdw blurRad="38100" dist="38100" dir="2700000" algn="tl">
                    <a:srgbClr val="DDDDDD"/>
                  </a:outerShdw>
                </a:effectLst>
                <a:latin typeface="Arial" charset="0"/>
              </a:rPr>
              <a:t>Prioritize</a:t>
            </a:r>
            <a:r>
              <a:rPr lang="en-US" sz="2800" dirty="0">
                <a:solidFill>
                  <a:srgbClr val="FFFF00"/>
                </a:solidFill>
                <a:effectLst>
                  <a:outerShdw blurRad="38100" dist="38100" dir="2700000" algn="tl">
                    <a:srgbClr val="DDDDDD"/>
                  </a:outerShdw>
                </a:effectLst>
                <a:latin typeface="Arial" charset="0"/>
              </a:rPr>
              <a:t> -</a:t>
            </a:r>
          </a:p>
          <a:p>
            <a:pPr>
              <a:spcBef>
                <a:spcPct val="50000"/>
              </a:spcBef>
            </a:pPr>
            <a:r>
              <a:rPr lang="en-US" sz="2800" dirty="0">
                <a:effectLst>
                  <a:outerShdw blurRad="38100" dist="38100" dir="2700000" algn="tl">
                    <a:srgbClr val="DDDDDD"/>
                  </a:outerShdw>
                </a:effectLst>
                <a:latin typeface="Arial" charset="0"/>
              </a:rPr>
              <a:t>		</a:t>
            </a:r>
            <a:r>
              <a:rPr lang="en-US" sz="2800" b="1" dirty="0">
                <a:effectLst>
                  <a:outerShdw blurRad="38100" dist="38100" dir="2700000" algn="tl">
                    <a:srgbClr val="DDDDDD"/>
                  </a:outerShdw>
                </a:effectLst>
                <a:latin typeface="Arial" charset="0"/>
              </a:rPr>
              <a:t>     </a:t>
            </a:r>
            <a:r>
              <a:rPr lang="en-US" sz="2800" b="1" i="1" dirty="0">
                <a:solidFill>
                  <a:schemeClr val="bg1"/>
                </a:solidFill>
                <a:latin typeface="Arial" charset="0"/>
              </a:rPr>
              <a:t>a) Determine what produces growth</a:t>
            </a:r>
          </a:p>
          <a:p>
            <a:pPr>
              <a:spcBef>
                <a:spcPct val="50000"/>
              </a:spcBef>
            </a:pPr>
            <a:r>
              <a:rPr lang="en-US" sz="2800" b="1" i="1" dirty="0">
                <a:solidFill>
                  <a:schemeClr val="bg1"/>
                </a:solidFill>
                <a:latin typeface="Arial" charset="0"/>
              </a:rPr>
              <a:t>		     b) Do less, better</a:t>
            </a:r>
          </a:p>
          <a:p>
            <a:pPr>
              <a:spcBef>
                <a:spcPct val="50000"/>
              </a:spcBef>
            </a:pPr>
            <a:r>
              <a:rPr lang="en-US" sz="2800" b="1" i="1" dirty="0">
                <a:solidFill>
                  <a:schemeClr val="bg1"/>
                </a:solidFill>
                <a:latin typeface="Arial" charset="0"/>
              </a:rPr>
              <a:t>		     c) Return to the </a:t>
            </a:r>
            <a:r>
              <a:rPr lang="ja-JP" altLang="en-US" sz="2800" b="1" i="1" dirty="0">
                <a:solidFill>
                  <a:schemeClr val="bg1"/>
                </a:solidFill>
                <a:latin typeface="Arial"/>
              </a:rPr>
              <a:t>“</a:t>
            </a:r>
            <a:r>
              <a:rPr lang="en-US" sz="2800" b="1" i="1" dirty="0">
                <a:solidFill>
                  <a:schemeClr val="bg1"/>
                </a:solidFill>
                <a:latin typeface="Arial" charset="0"/>
              </a:rPr>
              <a:t>Basics</a:t>
            </a:r>
            <a:r>
              <a:rPr lang="ja-JP" altLang="en-US" sz="2800" b="1" dirty="0">
                <a:solidFill>
                  <a:schemeClr val="bg1"/>
                </a:solidFill>
                <a:latin typeface="Arial"/>
              </a:rPr>
              <a:t>”</a:t>
            </a:r>
            <a:endParaRPr lang="en-US" sz="2800" b="1" dirty="0">
              <a:solidFill>
                <a:schemeClr val="bg1"/>
              </a:solidFill>
              <a:latin typeface="Arial" charset="0"/>
            </a:endParaRPr>
          </a:p>
          <a:p>
            <a:pPr>
              <a:spcBef>
                <a:spcPct val="50000"/>
              </a:spcBef>
            </a:pPr>
            <a:r>
              <a:rPr lang="en-US" sz="2800" dirty="0">
                <a:effectLst>
                  <a:outerShdw blurRad="38100" dist="38100" dir="2700000" algn="tl">
                    <a:srgbClr val="DDDDDD"/>
                  </a:outerShdw>
                </a:effectLst>
                <a:latin typeface="Arial" charset="0"/>
              </a:rPr>
              <a:t>		</a:t>
            </a:r>
            <a:r>
              <a:rPr lang="en-US" sz="2800" dirty="0">
                <a:solidFill>
                  <a:srgbClr val="FFFF00"/>
                </a:solidFill>
                <a:effectLst>
                  <a:outerShdw blurRad="38100" dist="38100" dir="2700000" algn="tl">
                    <a:srgbClr val="DDDDDD"/>
                  </a:outerShdw>
                </a:effectLst>
                <a:latin typeface="Arial" charset="0"/>
              </a:rPr>
              <a:t>6) </a:t>
            </a:r>
            <a:r>
              <a:rPr lang="en-US" sz="2800" u="sng" dirty="0">
                <a:solidFill>
                  <a:srgbClr val="FFFF00"/>
                </a:solidFill>
                <a:effectLst>
                  <a:outerShdw blurRad="38100" dist="38100" dir="2700000" algn="tl">
                    <a:srgbClr val="DDDDDD"/>
                  </a:outerShdw>
                </a:effectLst>
                <a:latin typeface="Arial" charset="0"/>
              </a:rPr>
              <a:t>Get Excited</a:t>
            </a:r>
            <a:r>
              <a:rPr lang="en-US" sz="2800" dirty="0">
                <a:solidFill>
                  <a:srgbClr val="FFFF00"/>
                </a:solidFill>
                <a:effectLst>
                  <a:outerShdw blurRad="38100" dist="38100" dir="2700000" algn="tl">
                    <a:srgbClr val="DDDDDD"/>
                  </a:outerShdw>
                </a:effectLst>
                <a:latin typeface="Arial" charset="0"/>
              </a:rPr>
              <a:t> - (Proverbs 23:7)</a:t>
            </a:r>
          </a:p>
          <a:p>
            <a:pPr marL="2628900" lvl="5" indent="-342900">
              <a:spcBef>
                <a:spcPct val="50000"/>
              </a:spcBef>
              <a:buAutoNum type="alphaLcParenR"/>
            </a:pPr>
            <a:r>
              <a:rPr lang="en-US" sz="2800" b="1" i="1" dirty="0">
                <a:solidFill>
                  <a:schemeClr val="bg1"/>
                </a:solidFill>
                <a:latin typeface="Arial" charset="0"/>
              </a:rPr>
              <a:t>Enthusiasm is Godly (</a:t>
            </a:r>
            <a:r>
              <a:rPr lang="en-US" sz="2800" b="1" i="1" dirty="0" err="1">
                <a:solidFill>
                  <a:schemeClr val="bg1"/>
                </a:solidFill>
                <a:latin typeface="Arial" charset="0"/>
              </a:rPr>
              <a:t>Entheos</a:t>
            </a:r>
            <a:r>
              <a:rPr lang="en-US" sz="2800" b="1" i="1" u="sng" dirty="0">
                <a:solidFill>
                  <a:schemeClr val="bg1"/>
                </a:solidFill>
                <a:latin typeface="Arial" charset="0"/>
              </a:rPr>
              <a:t>)</a:t>
            </a:r>
          </a:p>
          <a:p>
            <a:pPr marL="2628900" lvl="5" indent="-342900">
              <a:spcBef>
                <a:spcPct val="50000"/>
              </a:spcBef>
              <a:buAutoNum type="alphaLcParenR"/>
            </a:pPr>
            <a:r>
              <a:rPr lang="en-US" sz="2800" b="1" i="1" dirty="0">
                <a:solidFill>
                  <a:schemeClr val="bg1"/>
                </a:solidFill>
                <a:latin typeface="Arial" charset="0"/>
              </a:rPr>
              <a:t>Accentuate the positive/eliminate the 			         negative</a:t>
            </a:r>
          </a:p>
          <a:p>
            <a:pPr>
              <a:spcBef>
                <a:spcPct val="50000"/>
              </a:spcBef>
            </a:pPr>
            <a:r>
              <a:rPr lang="en-US" sz="2800" b="1" i="1" dirty="0">
                <a:solidFill>
                  <a:schemeClr val="bg1"/>
                </a:solidFill>
                <a:latin typeface="Arial" charset="0"/>
              </a:rPr>
              <a:t>		    c) Celebrate victories</a:t>
            </a:r>
          </a:p>
          <a:p>
            <a:pPr>
              <a:spcBef>
                <a:spcPct val="50000"/>
              </a:spcBef>
            </a:pPr>
            <a:r>
              <a:rPr lang="en-US" i="1" u="sng" dirty="0">
                <a:effectLst>
                  <a:outerShdw blurRad="38100" dist="38100" dir="2700000" algn="tl">
                    <a:srgbClr val="DDDDDD"/>
                  </a:outerShdw>
                </a:effectLst>
                <a:latin typeface="Arial" charset="0"/>
              </a:rPr>
              <a:t> </a:t>
            </a:r>
          </a:p>
        </p:txBody>
      </p:sp>
      <p:pic>
        <p:nvPicPr>
          <p:cNvPr id="4" name="Picture 3"/>
          <p:cNvPicPr>
            <a:picLocks noChangeAspect="1"/>
          </p:cNvPicPr>
          <p:nvPr/>
        </p:nvPicPr>
        <p:blipFill>
          <a:blip r:embed="rId2"/>
          <a:stretch>
            <a:fillRect/>
          </a:stretch>
        </p:blipFill>
        <p:spPr>
          <a:xfrm>
            <a:off x="8763000" y="465213"/>
            <a:ext cx="2590800" cy="1670957"/>
          </a:xfrm>
          <a:prstGeom prst="rect">
            <a:avLst/>
          </a:prstGeom>
        </p:spPr>
      </p:pic>
    </p:spTree>
    <p:extLst>
      <p:ext uri="{BB962C8B-B14F-4D97-AF65-F5344CB8AC3E}">
        <p14:creationId xmlns:p14="http://schemas.microsoft.com/office/powerpoint/2010/main" val="4223590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dirty="0">
                <a:solidFill>
                  <a:schemeClr val="bg1"/>
                </a:solidFill>
              </a:rPr>
              <a:t>How To Break The 200 Barrier</a:t>
            </a:r>
          </a:p>
        </p:txBody>
      </p:sp>
      <p:sp>
        <p:nvSpPr>
          <p:cNvPr id="49155" name="Rectangle 3"/>
          <p:cNvSpPr>
            <a:spLocks noChangeArrowheads="1"/>
          </p:cNvSpPr>
          <p:nvPr/>
        </p:nvSpPr>
        <p:spPr bwMode="auto">
          <a:xfrm>
            <a:off x="457200" y="1690688"/>
            <a:ext cx="11106150" cy="3601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b="1" dirty="0">
                <a:effectLst>
                  <a:outerShdw blurRad="38100" dist="38100" dir="2700000" algn="tl">
                    <a:srgbClr val="DDDDDD"/>
                  </a:outerShdw>
                </a:effectLst>
                <a:latin typeface="Arial" charset="0"/>
              </a:rPr>
              <a:t>		</a:t>
            </a:r>
            <a:r>
              <a:rPr lang="en-US" sz="3600" dirty="0">
                <a:solidFill>
                  <a:srgbClr val="FFFF00"/>
                </a:solidFill>
                <a:effectLst>
                  <a:outerShdw blurRad="38100" dist="38100" dir="2700000" algn="tl">
                    <a:srgbClr val="DDDDDD"/>
                  </a:outerShdw>
                </a:effectLst>
                <a:latin typeface="Arial" charset="0"/>
              </a:rPr>
              <a:t>7) </a:t>
            </a:r>
            <a:r>
              <a:rPr lang="en-US" sz="3600" u="sng" dirty="0">
                <a:solidFill>
                  <a:srgbClr val="FFFF00"/>
                </a:solidFill>
                <a:effectLst>
                  <a:outerShdw blurRad="38100" dist="38100" dir="2700000" algn="tl">
                    <a:srgbClr val="DDDDDD"/>
                  </a:outerShdw>
                </a:effectLst>
                <a:latin typeface="Arial" charset="0"/>
              </a:rPr>
              <a:t>Do Something</a:t>
            </a:r>
            <a:r>
              <a:rPr lang="en-US" sz="3600" dirty="0">
                <a:solidFill>
                  <a:srgbClr val="FFFF00"/>
                </a:solidFill>
                <a:effectLst>
                  <a:outerShdw blurRad="38100" dist="38100" dir="2700000" algn="tl">
                    <a:srgbClr val="DDDDDD"/>
                  </a:outerShdw>
                </a:effectLst>
                <a:latin typeface="Arial" charset="0"/>
              </a:rPr>
              <a:t> - </a:t>
            </a:r>
          </a:p>
          <a:p>
            <a:pPr>
              <a:spcBef>
                <a:spcPct val="50000"/>
              </a:spcBef>
            </a:pPr>
            <a:r>
              <a:rPr lang="en-US" sz="3600" dirty="0">
                <a:effectLst>
                  <a:outerShdw blurRad="38100" dist="38100" dir="2700000" algn="tl">
                    <a:srgbClr val="DDDDDD"/>
                  </a:outerShdw>
                </a:effectLst>
                <a:latin typeface="Arial" charset="0"/>
              </a:rPr>
              <a:t>		</a:t>
            </a:r>
            <a:r>
              <a:rPr lang="en-US" sz="3600" b="1" dirty="0">
                <a:solidFill>
                  <a:schemeClr val="bg1"/>
                </a:solidFill>
                <a:effectLst>
                  <a:outerShdw blurRad="38100" dist="38100" dir="2700000" algn="tl">
                    <a:srgbClr val="DDDDDD"/>
                  </a:outerShdw>
                </a:effectLst>
                <a:latin typeface="Arial" charset="0"/>
              </a:rPr>
              <a:t>     </a:t>
            </a:r>
            <a:r>
              <a:rPr lang="en-US" sz="3600" b="1" i="1" dirty="0">
                <a:solidFill>
                  <a:schemeClr val="bg1"/>
                </a:solidFill>
                <a:latin typeface="Arial" charset="0"/>
              </a:rPr>
              <a:t>a) High Attendance days</a:t>
            </a:r>
          </a:p>
          <a:p>
            <a:pPr>
              <a:spcBef>
                <a:spcPct val="50000"/>
              </a:spcBef>
            </a:pPr>
            <a:r>
              <a:rPr lang="en-US" sz="3600" b="1" i="1" dirty="0">
                <a:solidFill>
                  <a:schemeClr val="bg1"/>
                </a:solidFill>
                <a:latin typeface="Arial" charset="0"/>
              </a:rPr>
              <a:t>		     b) Sunday School renewal</a:t>
            </a:r>
          </a:p>
          <a:p>
            <a:pPr>
              <a:spcBef>
                <a:spcPct val="50000"/>
              </a:spcBef>
            </a:pPr>
            <a:r>
              <a:rPr lang="en-US" sz="3600" b="1" i="1" dirty="0">
                <a:solidFill>
                  <a:schemeClr val="bg1"/>
                </a:solidFill>
                <a:latin typeface="Arial" charset="0"/>
              </a:rPr>
              <a:t>		     c) Visitation/outreach revived</a:t>
            </a:r>
          </a:p>
          <a:p>
            <a:pPr>
              <a:spcBef>
                <a:spcPct val="50000"/>
              </a:spcBef>
            </a:pPr>
            <a:r>
              <a:rPr lang="en-US" sz="2000" b="1" i="1" dirty="0">
                <a:latin typeface="Arial" charset="0"/>
              </a:rPr>
              <a:t>				</a:t>
            </a:r>
            <a:r>
              <a:rPr lang="en-US" i="1" dirty="0">
                <a:latin typeface="Arial" charset="0"/>
              </a:rPr>
              <a:t>     </a:t>
            </a:r>
          </a:p>
        </p:txBody>
      </p:sp>
      <p:pic>
        <p:nvPicPr>
          <p:cNvPr id="4" name="Picture 3"/>
          <p:cNvPicPr>
            <a:picLocks noChangeAspect="1"/>
          </p:cNvPicPr>
          <p:nvPr/>
        </p:nvPicPr>
        <p:blipFill>
          <a:blip r:embed="rId2"/>
          <a:stretch>
            <a:fillRect/>
          </a:stretch>
        </p:blipFill>
        <p:spPr>
          <a:xfrm>
            <a:off x="8267700" y="659297"/>
            <a:ext cx="2810684" cy="1812773"/>
          </a:xfrm>
          <a:prstGeom prst="rect">
            <a:avLst/>
          </a:prstGeom>
        </p:spPr>
      </p:pic>
    </p:spTree>
    <p:extLst>
      <p:ext uri="{BB962C8B-B14F-4D97-AF65-F5344CB8AC3E}">
        <p14:creationId xmlns:p14="http://schemas.microsoft.com/office/powerpoint/2010/main" val="2619303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50179" name="Rectangle 3"/>
          <p:cNvSpPr>
            <a:spLocks noChangeArrowheads="1"/>
          </p:cNvSpPr>
          <p:nvPr/>
        </p:nvSpPr>
        <p:spPr bwMode="auto">
          <a:xfrm>
            <a:off x="152400" y="1690689"/>
            <a:ext cx="11506200" cy="3663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endParaRPr lang="en-US" dirty="0">
              <a:effectLst>
                <a:outerShdw blurRad="38100" dist="38100" dir="2700000" algn="tl">
                  <a:srgbClr val="DDDDDD"/>
                </a:outerShdw>
              </a:effectLst>
              <a:latin typeface="Arial" charset="0"/>
            </a:endParaRPr>
          </a:p>
          <a:p>
            <a:pPr>
              <a:spcBef>
                <a:spcPct val="50000"/>
              </a:spcBef>
            </a:pPr>
            <a:r>
              <a:rPr lang="en-US" dirty="0">
                <a:effectLst>
                  <a:outerShdw blurRad="38100" dist="38100" dir="2700000" algn="tl">
                    <a:srgbClr val="DDDDDD"/>
                  </a:outerShdw>
                </a:effectLst>
                <a:latin typeface="Arial" charset="0"/>
              </a:rPr>
              <a:t>		</a:t>
            </a:r>
            <a:r>
              <a:rPr lang="en-US" sz="2800" dirty="0">
                <a:solidFill>
                  <a:srgbClr val="FFFF00"/>
                </a:solidFill>
                <a:effectLst>
                  <a:outerShdw blurRad="38100" dist="38100" dir="2700000" algn="tl">
                    <a:srgbClr val="DDDDDD"/>
                  </a:outerShdw>
                </a:effectLst>
                <a:latin typeface="Arial" charset="0"/>
              </a:rPr>
              <a:t>8)  </a:t>
            </a:r>
            <a:r>
              <a:rPr lang="en-US" sz="2800" u="sng" dirty="0">
                <a:solidFill>
                  <a:srgbClr val="FFFF00"/>
                </a:solidFill>
                <a:effectLst>
                  <a:outerShdw blurRad="38100" dist="38100" dir="2700000" algn="tl">
                    <a:srgbClr val="DDDDDD"/>
                  </a:outerShdw>
                </a:effectLst>
                <a:latin typeface="Arial" charset="0"/>
              </a:rPr>
              <a:t>Evangelism First</a:t>
            </a:r>
            <a:r>
              <a:rPr lang="en-US" sz="2800" dirty="0">
                <a:solidFill>
                  <a:srgbClr val="FFFF00"/>
                </a:solidFill>
                <a:effectLst>
                  <a:outerShdw blurRad="38100" dist="38100" dir="2700000" algn="tl">
                    <a:srgbClr val="DDDDDD"/>
                  </a:outerShdw>
                </a:effectLst>
                <a:latin typeface="Arial" charset="0"/>
              </a:rPr>
              <a:t> - </a:t>
            </a:r>
          </a:p>
          <a:p>
            <a:pPr>
              <a:spcBef>
                <a:spcPct val="50000"/>
              </a:spcBef>
            </a:pPr>
            <a:r>
              <a:rPr lang="en-US" sz="2800" dirty="0">
                <a:effectLst>
                  <a:outerShdw blurRad="38100" dist="38100" dir="2700000" algn="tl">
                    <a:srgbClr val="DDDDDD"/>
                  </a:outerShdw>
                </a:effectLst>
                <a:latin typeface="Arial" charset="0"/>
              </a:rPr>
              <a:t>		</a:t>
            </a:r>
            <a:r>
              <a:rPr lang="en-US" sz="2800" b="1" dirty="0">
                <a:effectLst>
                  <a:outerShdw blurRad="38100" dist="38100" dir="2700000" algn="tl">
                    <a:srgbClr val="DDDDDD"/>
                  </a:outerShdw>
                </a:effectLst>
                <a:latin typeface="Arial" charset="0"/>
              </a:rPr>
              <a:t>    </a:t>
            </a:r>
            <a:r>
              <a:rPr lang="en-US" sz="2800" b="1" dirty="0">
                <a:solidFill>
                  <a:schemeClr val="bg1"/>
                </a:solidFill>
                <a:latin typeface="Arial" charset="0"/>
              </a:rPr>
              <a:t>a) </a:t>
            </a:r>
            <a:r>
              <a:rPr lang="en-US" sz="2800" b="1" i="1" dirty="0">
                <a:solidFill>
                  <a:schemeClr val="bg1"/>
                </a:solidFill>
                <a:latin typeface="Arial" charset="0"/>
              </a:rPr>
              <a:t>Raise the priority of </a:t>
            </a:r>
            <a:r>
              <a:rPr lang="en-US" sz="2800" b="1" i="1" u="sng" dirty="0">
                <a:solidFill>
                  <a:schemeClr val="bg1"/>
                </a:solidFill>
                <a:latin typeface="Arial" charset="0"/>
              </a:rPr>
              <a:t>evangelism</a:t>
            </a:r>
            <a:r>
              <a:rPr lang="en-US" sz="2800" b="1" i="1" dirty="0">
                <a:solidFill>
                  <a:schemeClr val="bg1"/>
                </a:solidFill>
                <a:latin typeface="Arial" charset="0"/>
              </a:rPr>
              <a:t> before the church</a:t>
            </a:r>
          </a:p>
          <a:p>
            <a:pPr>
              <a:spcBef>
                <a:spcPct val="50000"/>
              </a:spcBef>
            </a:pPr>
            <a:r>
              <a:rPr lang="en-US" sz="2800" b="1" i="1" dirty="0">
                <a:solidFill>
                  <a:schemeClr val="bg1"/>
                </a:solidFill>
                <a:latin typeface="Arial" charset="0"/>
              </a:rPr>
              <a:t>		    b) Enlist and equip people in multiple ways of being    			involved in evangelism</a:t>
            </a:r>
          </a:p>
          <a:p>
            <a:pPr>
              <a:spcBef>
                <a:spcPct val="50000"/>
              </a:spcBef>
            </a:pPr>
            <a:r>
              <a:rPr lang="en-US" sz="2800" b="1" i="1" dirty="0">
                <a:solidFill>
                  <a:schemeClr val="bg1"/>
                </a:solidFill>
                <a:latin typeface="Arial" charset="0"/>
              </a:rPr>
              <a:t>		    c) Get out into the community and meet the people</a:t>
            </a:r>
            <a:r>
              <a:rPr lang="en-US" i="1" dirty="0">
                <a:solidFill>
                  <a:schemeClr val="bg1"/>
                </a:solidFill>
                <a:latin typeface="Arial" charset="0"/>
              </a:rPr>
              <a:t>	</a:t>
            </a:r>
            <a:r>
              <a:rPr lang="en-US" i="1" dirty="0">
                <a:latin typeface="Arial" charset="0"/>
              </a:rPr>
              <a:t>	</a:t>
            </a:r>
          </a:p>
        </p:txBody>
      </p:sp>
      <p:pic>
        <p:nvPicPr>
          <p:cNvPr id="4" name="Picture 3"/>
          <p:cNvPicPr>
            <a:picLocks noChangeAspect="1"/>
          </p:cNvPicPr>
          <p:nvPr/>
        </p:nvPicPr>
        <p:blipFill>
          <a:blip r:embed="rId2"/>
          <a:stretch>
            <a:fillRect/>
          </a:stretch>
        </p:blipFill>
        <p:spPr>
          <a:xfrm>
            <a:off x="8219266" y="784301"/>
            <a:ext cx="2810684" cy="1812773"/>
          </a:xfrm>
          <a:prstGeom prst="rect">
            <a:avLst/>
          </a:prstGeom>
        </p:spPr>
      </p:pic>
    </p:spTree>
    <p:extLst>
      <p:ext uri="{BB962C8B-B14F-4D97-AF65-F5344CB8AC3E}">
        <p14:creationId xmlns:p14="http://schemas.microsoft.com/office/powerpoint/2010/main" val="2570366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dirty="0">
                <a:solidFill>
                  <a:schemeClr val="bg1"/>
                </a:solidFill>
              </a:rPr>
              <a:t>How To Break The 200 Barrier</a:t>
            </a:r>
          </a:p>
        </p:txBody>
      </p:sp>
      <p:sp>
        <p:nvSpPr>
          <p:cNvPr id="51203" name="Rectangle 3"/>
          <p:cNvSpPr>
            <a:spLocks noChangeArrowheads="1"/>
          </p:cNvSpPr>
          <p:nvPr/>
        </p:nvSpPr>
        <p:spPr bwMode="auto">
          <a:xfrm>
            <a:off x="-942166" y="1542256"/>
            <a:ext cx="12162615" cy="4232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p>
          <a:p>
            <a:pPr>
              <a:spcBef>
                <a:spcPct val="50000"/>
              </a:spcBef>
            </a:pPr>
            <a:r>
              <a:rPr lang="en-US" dirty="0">
                <a:effectLst>
                  <a:outerShdw blurRad="38100" dist="38100" dir="2700000" algn="tl">
                    <a:srgbClr val="DDDDDD"/>
                  </a:outerShdw>
                </a:effectLst>
                <a:latin typeface="Arial" charset="0"/>
              </a:rPr>
              <a:t>	</a:t>
            </a:r>
            <a:r>
              <a:rPr lang="en-US" sz="2800" dirty="0">
                <a:effectLst>
                  <a:outerShdw blurRad="38100" dist="38100" dir="2700000" algn="tl">
                    <a:srgbClr val="DDDDDD"/>
                  </a:outerShdw>
                </a:effectLst>
                <a:latin typeface="Arial" charset="0"/>
              </a:rPr>
              <a:t>	</a:t>
            </a:r>
            <a:r>
              <a:rPr lang="en-US" sz="2800" dirty="0">
                <a:solidFill>
                  <a:srgbClr val="FFFF00"/>
                </a:solidFill>
                <a:effectLst>
                  <a:outerShdw blurRad="38100" dist="38100" dir="2700000" algn="tl">
                    <a:srgbClr val="DDDDDD"/>
                  </a:outerShdw>
                </a:effectLst>
                <a:latin typeface="Arial" charset="0"/>
              </a:rPr>
              <a:t>9)  </a:t>
            </a:r>
            <a:r>
              <a:rPr lang="en-US" sz="2800" u="sng" dirty="0">
                <a:solidFill>
                  <a:srgbClr val="FFFF00"/>
                </a:solidFill>
                <a:effectLst>
                  <a:outerShdw blurRad="38100" dist="38100" dir="2700000" algn="tl">
                    <a:srgbClr val="DDDDDD"/>
                  </a:outerShdw>
                </a:effectLst>
                <a:latin typeface="Arial" charset="0"/>
              </a:rPr>
              <a:t>Be the Leader</a:t>
            </a:r>
          </a:p>
          <a:p>
            <a:pPr>
              <a:spcBef>
                <a:spcPct val="50000"/>
              </a:spcBef>
            </a:pPr>
            <a:r>
              <a:rPr lang="en-US" sz="2800" dirty="0">
                <a:effectLst>
                  <a:outerShdw blurRad="38100" dist="38100" dir="2700000" algn="tl">
                    <a:srgbClr val="DDDDDD"/>
                  </a:outerShdw>
                </a:effectLst>
                <a:latin typeface="Arial" charset="0"/>
              </a:rPr>
              <a:t>		</a:t>
            </a:r>
            <a:r>
              <a:rPr lang="en-US" sz="2800" dirty="0">
                <a:solidFill>
                  <a:schemeClr val="bg1"/>
                </a:solidFill>
                <a:effectLst>
                  <a:outerShdw blurRad="38100" dist="38100" dir="2700000" algn="tl">
                    <a:srgbClr val="DDDDDD"/>
                  </a:outerShdw>
                </a:effectLst>
                <a:latin typeface="Arial" charset="0"/>
              </a:rPr>
              <a:t>     </a:t>
            </a:r>
            <a:r>
              <a:rPr lang="en-US" sz="2800" b="1" i="1" dirty="0">
                <a:solidFill>
                  <a:schemeClr val="bg1"/>
                </a:solidFill>
                <a:latin typeface="Arial" charset="0"/>
              </a:rPr>
              <a:t>a) Lead the church to understand that change 		         			is worth the cost</a:t>
            </a:r>
          </a:p>
          <a:p>
            <a:pPr>
              <a:spcBef>
                <a:spcPct val="50000"/>
              </a:spcBef>
            </a:pPr>
            <a:r>
              <a:rPr lang="en-US" sz="2800" b="1" dirty="0">
                <a:solidFill>
                  <a:schemeClr val="bg1"/>
                </a:solidFill>
                <a:latin typeface="Arial" charset="0"/>
              </a:rPr>
              <a:t>		     </a:t>
            </a:r>
            <a:r>
              <a:rPr lang="en-US" sz="2800" b="1" i="1" dirty="0">
                <a:solidFill>
                  <a:schemeClr val="bg1"/>
                </a:solidFill>
                <a:latin typeface="Arial" charset="0"/>
              </a:rPr>
              <a:t>b) Recognize that change is painful</a:t>
            </a:r>
          </a:p>
          <a:p>
            <a:pPr>
              <a:spcBef>
                <a:spcPct val="50000"/>
              </a:spcBef>
            </a:pPr>
            <a:r>
              <a:rPr lang="en-US" sz="2800" b="1" i="1" dirty="0">
                <a:solidFill>
                  <a:schemeClr val="bg1"/>
                </a:solidFill>
                <a:latin typeface="Arial" charset="0"/>
              </a:rPr>
              <a:t>		     c) Stay committed to the task…don</a:t>
            </a:r>
            <a:r>
              <a:rPr lang="ja-JP" altLang="en-US" sz="2800" b="1" i="1" dirty="0">
                <a:solidFill>
                  <a:schemeClr val="bg1"/>
                </a:solidFill>
                <a:latin typeface="Arial"/>
              </a:rPr>
              <a:t>’</a:t>
            </a:r>
            <a:r>
              <a:rPr lang="en-US" sz="2800" b="1" i="1" dirty="0">
                <a:solidFill>
                  <a:schemeClr val="bg1"/>
                </a:solidFill>
                <a:latin typeface="Arial" charset="0"/>
              </a:rPr>
              <a:t>t be 			         				detoured</a:t>
            </a:r>
          </a:p>
          <a:p>
            <a:pPr>
              <a:spcBef>
                <a:spcPct val="50000"/>
              </a:spcBef>
            </a:pPr>
            <a:r>
              <a:rPr lang="en-US" dirty="0">
                <a:effectLst>
                  <a:outerShdw blurRad="38100" dist="38100" dir="2700000" algn="tl">
                    <a:srgbClr val="DDDDDD"/>
                  </a:outerShdw>
                </a:effectLst>
                <a:latin typeface="Arial" charset="0"/>
              </a:rPr>
              <a:t>		     </a:t>
            </a:r>
          </a:p>
        </p:txBody>
      </p:sp>
      <p:pic>
        <p:nvPicPr>
          <p:cNvPr id="4" name="Picture 3"/>
          <p:cNvPicPr>
            <a:picLocks noChangeAspect="1"/>
          </p:cNvPicPr>
          <p:nvPr/>
        </p:nvPicPr>
        <p:blipFill>
          <a:blip r:embed="rId2"/>
          <a:stretch>
            <a:fillRect/>
          </a:stretch>
        </p:blipFill>
        <p:spPr>
          <a:xfrm>
            <a:off x="8667751" y="365125"/>
            <a:ext cx="2810684" cy="1812773"/>
          </a:xfrm>
          <a:prstGeom prst="rect">
            <a:avLst/>
          </a:prstGeom>
        </p:spPr>
      </p:pic>
    </p:spTree>
    <p:extLst>
      <p:ext uri="{BB962C8B-B14F-4D97-AF65-F5344CB8AC3E}">
        <p14:creationId xmlns:p14="http://schemas.microsoft.com/office/powerpoint/2010/main" val="344708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dirty="0">
                <a:solidFill>
                  <a:schemeClr val="bg1"/>
                </a:solidFill>
              </a:rPr>
              <a:t>How To Break The 200 Barrier</a:t>
            </a:r>
          </a:p>
        </p:txBody>
      </p:sp>
      <p:sp>
        <p:nvSpPr>
          <p:cNvPr id="52227" name="Rectangle 3"/>
          <p:cNvSpPr>
            <a:spLocks noChangeArrowheads="1"/>
          </p:cNvSpPr>
          <p:nvPr/>
        </p:nvSpPr>
        <p:spPr bwMode="auto">
          <a:xfrm>
            <a:off x="0" y="1690689"/>
            <a:ext cx="11544300" cy="3955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2800" dirty="0">
                <a:solidFill>
                  <a:schemeClr val="bg1"/>
                </a:solidFill>
                <a:effectLst>
                  <a:outerShdw blurRad="38100" dist="38100" dir="2700000" algn="tl">
                    <a:srgbClr val="DDDDDD"/>
                  </a:outerShdw>
                </a:effectLst>
                <a:latin typeface="Arial" charset="0"/>
              </a:rPr>
              <a:t>C.  </a:t>
            </a:r>
            <a:r>
              <a:rPr lang="en-US" sz="2800" u="sng" dirty="0">
                <a:solidFill>
                  <a:schemeClr val="bg1"/>
                </a:solidFill>
                <a:effectLst>
                  <a:outerShdw blurRad="38100" dist="38100" dir="2700000" algn="tl">
                    <a:srgbClr val="DDDDDD"/>
                  </a:outerShdw>
                </a:effectLst>
                <a:latin typeface="Arial" charset="0"/>
              </a:rPr>
              <a:t>9 Recognizable Trends </a:t>
            </a:r>
            <a:r>
              <a:rPr lang="en-US" sz="2800" dirty="0">
                <a:solidFill>
                  <a:schemeClr val="bg1"/>
                </a:solidFill>
                <a:effectLst>
                  <a:outerShdw blurRad="38100" dist="38100" dir="2700000" algn="tl">
                    <a:srgbClr val="DDDDDD"/>
                  </a:outerShdw>
                </a:effectLst>
                <a:latin typeface="Arial" charset="0"/>
              </a:rPr>
              <a:t>of Churches that Break the 200 Barrier</a:t>
            </a:r>
          </a:p>
          <a:p>
            <a:pPr>
              <a:spcBef>
                <a:spcPct val="50000"/>
              </a:spcBef>
            </a:pPr>
            <a:r>
              <a:rPr lang="en-US" sz="2800" dirty="0">
                <a:solidFill>
                  <a:srgbClr val="FFFF00"/>
                </a:solidFill>
                <a:effectLst>
                  <a:outerShdw blurRad="38100" dist="38100" dir="2700000" algn="tl">
                    <a:srgbClr val="DDDDDD"/>
                  </a:outerShdw>
                </a:effectLst>
                <a:latin typeface="Arial" charset="0"/>
              </a:rPr>
              <a:t>		1)  </a:t>
            </a:r>
            <a:r>
              <a:rPr lang="en-US" sz="2800" u="sng" dirty="0">
                <a:solidFill>
                  <a:srgbClr val="FFFF00"/>
                </a:solidFill>
                <a:effectLst>
                  <a:outerShdw blurRad="38100" dist="38100" dir="2700000" algn="tl">
                    <a:srgbClr val="DDDDDD"/>
                  </a:outerShdw>
                </a:effectLst>
                <a:latin typeface="Arial" charset="0"/>
              </a:rPr>
              <a:t>Conservative Theology</a:t>
            </a:r>
            <a:r>
              <a:rPr lang="en-US" sz="2800" dirty="0">
                <a:solidFill>
                  <a:srgbClr val="FFFF00"/>
                </a:solidFill>
                <a:effectLst>
                  <a:outerShdw blurRad="38100" dist="38100" dir="2700000" algn="tl">
                    <a:srgbClr val="DDDDDD"/>
                  </a:outerShdw>
                </a:effectLst>
                <a:latin typeface="Arial" charset="0"/>
              </a:rPr>
              <a:t> (Not dogmatic elitism)</a:t>
            </a:r>
          </a:p>
          <a:p>
            <a:pPr>
              <a:spcBef>
                <a:spcPct val="50000"/>
              </a:spcBef>
            </a:pPr>
            <a:r>
              <a:rPr lang="en-US" sz="2800" dirty="0">
                <a:effectLst>
                  <a:outerShdw blurRad="38100" dist="38100" dir="2700000" algn="tl">
                    <a:srgbClr val="DDDDDD"/>
                  </a:outerShdw>
                </a:effectLst>
                <a:latin typeface="Arial" charset="0"/>
              </a:rPr>
              <a:t>		     </a:t>
            </a:r>
            <a:r>
              <a:rPr lang="en-US" sz="2800" i="1" dirty="0">
                <a:solidFill>
                  <a:schemeClr val="bg1"/>
                </a:solidFill>
                <a:latin typeface="Arial" charset="0"/>
              </a:rPr>
              <a:t>a</a:t>
            </a:r>
            <a:r>
              <a:rPr lang="en-US" sz="2800" b="1" i="1" dirty="0">
                <a:solidFill>
                  <a:schemeClr val="bg1"/>
                </a:solidFill>
                <a:latin typeface="Arial" charset="0"/>
              </a:rPr>
              <a:t>) Believe that Jesus can make a difference 		     			between heaven and hell</a:t>
            </a:r>
          </a:p>
          <a:p>
            <a:pPr>
              <a:spcBef>
                <a:spcPct val="50000"/>
              </a:spcBef>
            </a:pPr>
            <a:r>
              <a:rPr lang="en-US" sz="2800" b="1" i="1" dirty="0">
                <a:solidFill>
                  <a:schemeClr val="bg1"/>
                </a:solidFill>
                <a:latin typeface="Arial" charset="0"/>
              </a:rPr>
              <a:t>		     b) Reaching people for Christ is a priority</a:t>
            </a:r>
          </a:p>
          <a:p>
            <a:pPr>
              <a:spcBef>
                <a:spcPct val="50000"/>
              </a:spcBef>
            </a:pPr>
            <a:r>
              <a:rPr lang="en-US" sz="2800" b="1" i="1" dirty="0">
                <a:solidFill>
                  <a:schemeClr val="bg1"/>
                </a:solidFill>
                <a:latin typeface="Arial" charset="0"/>
              </a:rPr>
              <a:t>		     c) High view of Scriptures</a:t>
            </a:r>
          </a:p>
          <a:p>
            <a:pPr>
              <a:spcBef>
                <a:spcPct val="50000"/>
              </a:spcBef>
            </a:pPr>
            <a:r>
              <a:rPr lang="en-US" i="1" dirty="0">
                <a:latin typeface="Arial" charset="0"/>
              </a:rPr>
              <a:t>		</a:t>
            </a:r>
          </a:p>
        </p:txBody>
      </p:sp>
      <p:pic>
        <p:nvPicPr>
          <p:cNvPr id="2" name="Picture 1"/>
          <p:cNvPicPr>
            <a:picLocks noChangeAspect="1"/>
          </p:cNvPicPr>
          <p:nvPr/>
        </p:nvPicPr>
        <p:blipFill>
          <a:blip r:embed="rId2"/>
          <a:stretch>
            <a:fillRect/>
          </a:stretch>
        </p:blipFill>
        <p:spPr>
          <a:xfrm>
            <a:off x="8877300" y="4766252"/>
            <a:ext cx="2209800" cy="1475426"/>
          </a:xfrm>
          <a:prstGeom prst="rect">
            <a:avLst/>
          </a:prstGeom>
        </p:spPr>
      </p:pic>
    </p:spTree>
    <p:extLst>
      <p:ext uri="{BB962C8B-B14F-4D97-AF65-F5344CB8AC3E}">
        <p14:creationId xmlns:p14="http://schemas.microsoft.com/office/powerpoint/2010/main" val="697014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dirty="0">
                <a:solidFill>
                  <a:schemeClr val="bg1"/>
                </a:solidFill>
              </a:rPr>
              <a:t>How To Break The 200 Barrier</a:t>
            </a:r>
          </a:p>
        </p:txBody>
      </p:sp>
      <p:sp>
        <p:nvSpPr>
          <p:cNvPr id="53251" name="Rectangle 3"/>
          <p:cNvSpPr>
            <a:spLocks noChangeArrowheads="1"/>
          </p:cNvSpPr>
          <p:nvPr/>
        </p:nvSpPr>
        <p:spPr bwMode="auto">
          <a:xfrm>
            <a:off x="514350" y="1524000"/>
            <a:ext cx="10839450" cy="4232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i="1" dirty="0">
                <a:effectLst>
                  <a:outerShdw blurRad="38100" dist="38100" dir="2700000" algn="tl">
                    <a:srgbClr val="DDDDDD"/>
                  </a:outerShdw>
                </a:effectLst>
                <a:latin typeface="Arial" charset="0"/>
              </a:rPr>
              <a:t>	</a:t>
            </a:r>
          </a:p>
          <a:p>
            <a:pPr>
              <a:spcBef>
                <a:spcPct val="50000"/>
              </a:spcBef>
            </a:pPr>
            <a:r>
              <a:rPr lang="en-US" i="1" dirty="0">
                <a:effectLst>
                  <a:outerShdw blurRad="38100" dist="38100" dir="2700000" algn="tl">
                    <a:srgbClr val="DDDDDD"/>
                  </a:outerShdw>
                </a:effectLst>
                <a:latin typeface="Arial" charset="0"/>
              </a:rPr>
              <a:t>		</a:t>
            </a:r>
            <a:r>
              <a:rPr lang="en-US" sz="2800" i="1" dirty="0">
                <a:solidFill>
                  <a:srgbClr val="FFFF00"/>
                </a:solidFill>
                <a:effectLst>
                  <a:outerShdw blurRad="38100" dist="38100" dir="2700000" algn="tl">
                    <a:srgbClr val="DDDDDD"/>
                  </a:outerShdw>
                </a:effectLst>
                <a:latin typeface="Arial" charset="0"/>
              </a:rPr>
              <a:t>2)  </a:t>
            </a:r>
            <a:r>
              <a:rPr lang="en-US" sz="2800" u="sng" dirty="0">
                <a:solidFill>
                  <a:srgbClr val="FFFF00"/>
                </a:solidFill>
                <a:effectLst>
                  <a:outerShdw blurRad="38100" dist="38100" dir="2700000" algn="tl">
                    <a:srgbClr val="DDDDDD"/>
                  </a:outerShdw>
                </a:effectLst>
                <a:latin typeface="Arial" charset="0"/>
              </a:rPr>
              <a:t>Strong Pastoral Leadership</a:t>
            </a:r>
            <a:endParaRPr lang="en-US" sz="2800" dirty="0">
              <a:solidFill>
                <a:srgbClr val="FFFF00"/>
              </a:solidFill>
              <a:effectLst>
                <a:outerShdw blurRad="38100" dist="38100" dir="2700000" algn="tl">
                  <a:srgbClr val="DDDDDD"/>
                </a:outerShdw>
              </a:effectLst>
              <a:latin typeface="Arial" charset="0"/>
            </a:endParaRPr>
          </a:p>
          <a:p>
            <a:pPr>
              <a:spcBef>
                <a:spcPct val="50000"/>
              </a:spcBef>
            </a:pPr>
            <a:r>
              <a:rPr lang="en-US" sz="2800" dirty="0">
                <a:effectLst>
                  <a:outerShdw blurRad="38100" dist="38100" dir="2700000" algn="tl">
                    <a:srgbClr val="DDDDDD"/>
                  </a:outerShdw>
                </a:effectLst>
                <a:latin typeface="Arial" charset="0"/>
              </a:rPr>
              <a:t>		    </a:t>
            </a:r>
            <a:r>
              <a:rPr lang="en-US" sz="2800" dirty="0">
                <a:solidFill>
                  <a:schemeClr val="bg1"/>
                </a:solidFill>
                <a:effectLst>
                  <a:outerShdw blurRad="38100" dist="38100" dir="2700000" algn="tl">
                    <a:srgbClr val="DDDDDD"/>
                  </a:outerShdw>
                </a:effectLst>
                <a:latin typeface="Arial" charset="0"/>
              </a:rPr>
              <a:t> </a:t>
            </a:r>
            <a:r>
              <a:rPr lang="en-US" sz="2800" i="1" dirty="0">
                <a:solidFill>
                  <a:schemeClr val="bg1"/>
                </a:solidFill>
                <a:latin typeface="Arial" charset="0"/>
              </a:rPr>
              <a:t>a</a:t>
            </a:r>
            <a:r>
              <a:rPr lang="en-US" sz="2800" b="1" i="1" dirty="0">
                <a:solidFill>
                  <a:schemeClr val="bg1"/>
                </a:solidFill>
                <a:latin typeface="Arial" charset="0"/>
              </a:rPr>
              <a:t>) Accepts the responsibility of leadership</a:t>
            </a:r>
          </a:p>
          <a:p>
            <a:pPr>
              <a:spcBef>
                <a:spcPct val="50000"/>
              </a:spcBef>
            </a:pPr>
            <a:r>
              <a:rPr lang="en-US" sz="2800" b="1" i="1" dirty="0">
                <a:solidFill>
                  <a:schemeClr val="bg1"/>
                </a:solidFill>
                <a:latin typeface="Arial" charset="0"/>
              </a:rPr>
              <a:t>		     b) Optimistic, belief that God wants to do 			         something here</a:t>
            </a:r>
          </a:p>
          <a:p>
            <a:pPr>
              <a:spcBef>
                <a:spcPct val="50000"/>
              </a:spcBef>
            </a:pPr>
            <a:r>
              <a:rPr lang="en-US" sz="2800" b="1" i="1" dirty="0">
                <a:solidFill>
                  <a:schemeClr val="bg1"/>
                </a:solidFill>
                <a:latin typeface="Arial" charset="0"/>
              </a:rPr>
              <a:t>		     c) Models a radical obedience to Jesus 			         		Christ</a:t>
            </a:r>
          </a:p>
          <a:p>
            <a:pPr>
              <a:spcBef>
                <a:spcPct val="50000"/>
              </a:spcBef>
            </a:pPr>
            <a:endParaRPr lang="en-US" i="1" dirty="0">
              <a:latin typeface="Arial" charset="0"/>
            </a:endParaRPr>
          </a:p>
        </p:txBody>
      </p:sp>
      <p:pic>
        <p:nvPicPr>
          <p:cNvPr id="4" name="Picture 3"/>
          <p:cNvPicPr>
            <a:picLocks noChangeAspect="1"/>
          </p:cNvPicPr>
          <p:nvPr/>
        </p:nvPicPr>
        <p:blipFill>
          <a:blip r:embed="rId2"/>
          <a:stretch>
            <a:fillRect/>
          </a:stretch>
        </p:blipFill>
        <p:spPr>
          <a:xfrm>
            <a:off x="8839200" y="753770"/>
            <a:ext cx="1866900" cy="1246480"/>
          </a:xfrm>
          <a:prstGeom prst="rect">
            <a:avLst/>
          </a:prstGeom>
        </p:spPr>
      </p:pic>
    </p:spTree>
    <p:extLst>
      <p:ext uri="{BB962C8B-B14F-4D97-AF65-F5344CB8AC3E}">
        <p14:creationId xmlns:p14="http://schemas.microsoft.com/office/powerpoint/2010/main" val="172417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8F18BC7-6BD8-EAFE-CE2E-B3D9DF6D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894"/>
            <a:ext cx="2292746"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8757813-8CD3-1010-EFB3-83DF3A36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12" y="215900"/>
            <a:ext cx="224948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92B512F-5187-5050-D9FE-8D0D54055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2" y="3644900"/>
            <a:ext cx="224948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reaking Church Growth And Financial Barriers">
            <a:extLst>
              <a:ext uri="{FF2B5EF4-FFF2-40B4-BE49-F238E27FC236}">
                <a16:creationId xmlns:a16="http://schemas.microsoft.com/office/drawing/2014/main" id="{1AEC8290-4082-05DD-3F1D-56789DE8A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4" y="215899"/>
            <a:ext cx="2249488" cy="342899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Breaking the 200 person attendance in Church: What is the secret to breaking this barrier?">
            <a:extLst>
              <a:ext uri="{FF2B5EF4-FFF2-40B4-BE49-F238E27FC236}">
                <a16:creationId xmlns:a16="http://schemas.microsoft.com/office/drawing/2014/main" id="{13FC761D-03F3-31C3-1354-92F5EE224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4" y="3644897"/>
            <a:ext cx="2232028" cy="299719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Breaking Numerical Barriers and Revitalizing Plateaued Churches">
            <a:extLst>
              <a:ext uri="{FF2B5EF4-FFF2-40B4-BE49-F238E27FC236}">
                <a16:creationId xmlns:a16="http://schemas.microsoft.com/office/drawing/2014/main" id="{595DC4E8-FD53-1487-AFFA-7A6FC1223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5896"/>
            <a:ext cx="2511424" cy="342899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Breaking The Barriers Of Small, Middle-Size And Mega Churches: How To Discover And Maximize Their Different Peculiarities ...">
            <a:extLst>
              <a:ext uri="{FF2B5EF4-FFF2-40B4-BE49-F238E27FC236}">
                <a16:creationId xmlns:a16="http://schemas.microsoft.com/office/drawing/2014/main" id="{3653FC22-23B6-9822-3A82-8E92FAA2E3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860" y="3644894"/>
            <a:ext cx="2511424"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Other 80 Percent: Turning Your Church's Spectators into Active Participants">
            <a:extLst>
              <a:ext uri="{FF2B5EF4-FFF2-40B4-BE49-F238E27FC236}">
                <a16:creationId xmlns:a16="http://schemas.microsoft.com/office/drawing/2014/main" id="{93C6FB84-1279-6D4C-DD06-1AFFFADDCB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0437" y="215894"/>
            <a:ext cx="2511424"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Breaking Growth Barriers">
            <a:extLst>
              <a:ext uri="{FF2B5EF4-FFF2-40B4-BE49-F238E27FC236}">
                <a16:creationId xmlns:a16="http://schemas.microsoft.com/office/drawing/2014/main" id="{13E3F1D3-A766-DBDD-7885-6766A55FE8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2746" y="3644892"/>
            <a:ext cx="2412603" cy="29971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Strategies for Church Growth: Breaking Down the Barriers">
            <a:extLst>
              <a:ext uri="{FF2B5EF4-FFF2-40B4-BE49-F238E27FC236}">
                <a16:creationId xmlns:a16="http://schemas.microsoft.com/office/drawing/2014/main" id="{A630FC74-47FA-EA0C-E2BD-F85022C9CB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644892"/>
            <a:ext cx="2292745" cy="299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67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54275" name="Rectangle 3"/>
          <p:cNvSpPr>
            <a:spLocks noChangeArrowheads="1"/>
          </p:cNvSpPr>
          <p:nvPr/>
        </p:nvSpPr>
        <p:spPr bwMode="auto">
          <a:xfrm>
            <a:off x="0" y="1428751"/>
            <a:ext cx="11220450" cy="4124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3200" dirty="0">
                <a:solidFill>
                  <a:srgbClr val="FFFF00"/>
                </a:solidFill>
                <a:effectLst>
                  <a:outerShdw blurRad="38100" dist="38100" dir="2700000" algn="tl">
                    <a:srgbClr val="DDDDDD"/>
                  </a:outerShdw>
                </a:effectLst>
                <a:latin typeface="Arial" charset="0"/>
              </a:rPr>
              <a:t>3)  </a:t>
            </a:r>
            <a:r>
              <a:rPr lang="en-US" sz="3200" u="sng" dirty="0">
                <a:solidFill>
                  <a:srgbClr val="FFFF00"/>
                </a:solidFill>
                <a:effectLst>
                  <a:outerShdw blurRad="38100" dist="38100" dir="2700000" algn="tl">
                    <a:srgbClr val="DDDDDD"/>
                  </a:outerShdw>
                </a:effectLst>
                <a:latin typeface="Arial" charset="0"/>
              </a:rPr>
              <a:t>Exciting Worship</a:t>
            </a:r>
            <a:endParaRPr lang="en-US" sz="3200" dirty="0">
              <a:solidFill>
                <a:srgbClr val="FFFF00"/>
              </a:solidFill>
              <a:effectLst>
                <a:outerShdw blurRad="38100" dist="38100" dir="2700000" algn="tl">
                  <a:srgbClr val="DDDDDD"/>
                </a:outerShdw>
              </a:effectLst>
              <a:latin typeface="Arial" charset="0"/>
            </a:endParaRPr>
          </a:p>
          <a:p>
            <a:pPr>
              <a:spcBef>
                <a:spcPct val="50000"/>
              </a:spcBef>
            </a:pPr>
            <a:r>
              <a:rPr lang="en-US" sz="3200" dirty="0">
                <a:effectLst>
                  <a:outerShdw blurRad="38100" dist="38100" dir="2700000" algn="tl">
                    <a:srgbClr val="DDDDDD"/>
                  </a:outerShdw>
                </a:effectLst>
                <a:latin typeface="Arial" charset="0"/>
              </a:rPr>
              <a:t>		</a:t>
            </a:r>
            <a:r>
              <a:rPr lang="en-US" sz="3200" dirty="0">
                <a:solidFill>
                  <a:schemeClr val="bg1"/>
                </a:solidFill>
                <a:effectLst>
                  <a:outerShdw blurRad="38100" dist="38100" dir="2700000" algn="tl">
                    <a:srgbClr val="DDDDDD"/>
                  </a:outerShdw>
                </a:effectLst>
                <a:latin typeface="Arial" charset="0"/>
              </a:rPr>
              <a:t>   </a:t>
            </a:r>
            <a:r>
              <a:rPr lang="en-US" sz="3200" i="1" dirty="0">
                <a:solidFill>
                  <a:schemeClr val="bg1"/>
                </a:solidFill>
                <a:latin typeface="Arial" charset="0"/>
              </a:rPr>
              <a:t>a</a:t>
            </a:r>
            <a:r>
              <a:rPr lang="en-US" sz="3200" b="1" i="1" dirty="0">
                <a:solidFill>
                  <a:schemeClr val="bg1"/>
                </a:solidFill>
                <a:latin typeface="Arial" charset="0"/>
              </a:rPr>
              <a:t>) Worship is participatory vs. 	                   			        performance based </a:t>
            </a:r>
          </a:p>
          <a:p>
            <a:pPr>
              <a:spcBef>
                <a:spcPct val="50000"/>
              </a:spcBef>
            </a:pPr>
            <a:r>
              <a:rPr lang="en-US" sz="3200" b="1" i="1" dirty="0">
                <a:solidFill>
                  <a:schemeClr val="bg1"/>
                </a:solidFill>
                <a:latin typeface="Arial" charset="0"/>
              </a:rPr>
              <a:t>		   b) Updated music is used</a:t>
            </a:r>
          </a:p>
          <a:p>
            <a:pPr>
              <a:spcBef>
                <a:spcPct val="50000"/>
              </a:spcBef>
            </a:pPr>
            <a:r>
              <a:rPr lang="en-US" sz="3200" b="1" i="1" dirty="0">
                <a:solidFill>
                  <a:schemeClr val="bg1"/>
                </a:solidFill>
                <a:latin typeface="Arial" charset="0"/>
              </a:rPr>
              <a:t>		  c) Majority of time is given to worship</a:t>
            </a:r>
            <a:r>
              <a:rPr lang="en-US" sz="3200" i="1" dirty="0">
                <a:latin typeface="Arial" charset="0"/>
              </a:rPr>
              <a:t>	</a:t>
            </a:r>
          </a:p>
          <a:p>
            <a:pPr>
              <a:spcBef>
                <a:spcPct val="50000"/>
              </a:spcBef>
            </a:pPr>
            <a:r>
              <a:rPr lang="en-US" i="1" dirty="0">
                <a:latin typeface="Arial" charset="0"/>
              </a:rPr>
              <a:t>				     </a:t>
            </a:r>
          </a:p>
          <a:p>
            <a:pPr>
              <a:spcBef>
                <a:spcPct val="50000"/>
              </a:spcBef>
            </a:pPr>
            <a:r>
              <a:rPr lang="en-US" i="1" dirty="0">
                <a:effectLst>
                  <a:outerShdw blurRad="38100" dist="38100" dir="2700000" algn="tl">
                    <a:srgbClr val="DDDDDD"/>
                  </a:outerShdw>
                </a:effectLst>
                <a:latin typeface="Arial" charset="0"/>
              </a:rPr>
              <a:t>				     </a:t>
            </a:r>
          </a:p>
        </p:txBody>
      </p:sp>
      <p:pic>
        <p:nvPicPr>
          <p:cNvPr id="4" name="Picture 3"/>
          <p:cNvPicPr>
            <a:picLocks noChangeAspect="1"/>
          </p:cNvPicPr>
          <p:nvPr/>
        </p:nvPicPr>
        <p:blipFill>
          <a:blip r:embed="rId2"/>
          <a:stretch>
            <a:fillRect/>
          </a:stretch>
        </p:blipFill>
        <p:spPr>
          <a:xfrm>
            <a:off x="8991600" y="630284"/>
            <a:ext cx="2019300" cy="1348234"/>
          </a:xfrm>
          <a:prstGeom prst="rect">
            <a:avLst/>
          </a:prstGeom>
        </p:spPr>
      </p:pic>
    </p:spTree>
    <p:extLst>
      <p:ext uri="{BB962C8B-B14F-4D97-AF65-F5344CB8AC3E}">
        <p14:creationId xmlns:p14="http://schemas.microsoft.com/office/powerpoint/2010/main" val="411608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dirty="0">
                <a:solidFill>
                  <a:schemeClr val="bg1"/>
                </a:solidFill>
              </a:rPr>
              <a:t>How To Break The 200 Barrier</a:t>
            </a:r>
          </a:p>
        </p:txBody>
      </p:sp>
      <p:sp>
        <p:nvSpPr>
          <p:cNvPr id="55299" name="Rectangle 3"/>
          <p:cNvSpPr>
            <a:spLocks noChangeArrowheads="1"/>
          </p:cNvSpPr>
          <p:nvPr/>
        </p:nvSpPr>
        <p:spPr bwMode="auto">
          <a:xfrm>
            <a:off x="0" y="1690688"/>
            <a:ext cx="11353800" cy="3109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sz="2800" dirty="0">
                <a:effectLst>
                  <a:outerShdw blurRad="38100" dist="38100" dir="2700000" algn="tl">
                    <a:srgbClr val="DDDDDD"/>
                  </a:outerShdw>
                </a:effectLst>
                <a:latin typeface="Arial" charset="0"/>
              </a:rPr>
              <a:t>		</a:t>
            </a:r>
            <a:r>
              <a:rPr lang="en-US" sz="2800" dirty="0">
                <a:solidFill>
                  <a:srgbClr val="FFFF00"/>
                </a:solidFill>
                <a:effectLst>
                  <a:outerShdw blurRad="38100" dist="38100" dir="2700000" algn="tl">
                    <a:srgbClr val="DDDDDD"/>
                  </a:outerShdw>
                </a:effectLst>
                <a:latin typeface="Arial" charset="0"/>
              </a:rPr>
              <a:t>4)  </a:t>
            </a:r>
            <a:r>
              <a:rPr lang="en-US" sz="2800" u="sng" dirty="0">
                <a:solidFill>
                  <a:srgbClr val="FFFF00"/>
                </a:solidFill>
                <a:effectLst>
                  <a:outerShdw blurRad="38100" dist="38100" dir="2700000" algn="tl">
                    <a:srgbClr val="DDDDDD"/>
                  </a:outerShdw>
                </a:effectLst>
                <a:latin typeface="Arial" charset="0"/>
              </a:rPr>
              <a:t>Powerful Prayer</a:t>
            </a:r>
            <a:endParaRPr lang="en-US" sz="2800" i="1" dirty="0">
              <a:solidFill>
                <a:srgbClr val="FFFF00"/>
              </a:solidFill>
              <a:effectLst>
                <a:outerShdw blurRad="38100" dist="38100" dir="2700000" algn="tl">
                  <a:srgbClr val="DDDDDD"/>
                </a:outerShdw>
              </a:effectLst>
              <a:latin typeface="Arial" charset="0"/>
            </a:endParaRPr>
          </a:p>
          <a:p>
            <a:pPr>
              <a:spcBef>
                <a:spcPct val="50000"/>
              </a:spcBef>
            </a:pPr>
            <a:r>
              <a:rPr lang="en-US" sz="2800" i="1" dirty="0">
                <a:effectLst>
                  <a:outerShdw blurRad="38100" dist="38100" dir="2700000" algn="tl">
                    <a:srgbClr val="DDDDDD"/>
                  </a:outerShdw>
                </a:effectLst>
                <a:latin typeface="Arial" charset="0"/>
              </a:rPr>
              <a:t>		</a:t>
            </a:r>
            <a:r>
              <a:rPr lang="en-US" sz="2800" i="1" dirty="0">
                <a:solidFill>
                  <a:schemeClr val="bg1"/>
                </a:solidFill>
                <a:effectLst>
                  <a:outerShdw blurRad="38100" dist="38100" dir="2700000" algn="tl">
                    <a:srgbClr val="DDDDDD"/>
                  </a:outerShdw>
                </a:effectLst>
                <a:latin typeface="Arial" charset="0"/>
              </a:rPr>
              <a:t>    </a:t>
            </a:r>
            <a:r>
              <a:rPr lang="en-US" sz="2800" i="1" dirty="0">
                <a:solidFill>
                  <a:schemeClr val="bg1"/>
                </a:solidFill>
                <a:latin typeface="Arial" charset="0"/>
              </a:rPr>
              <a:t>a</a:t>
            </a:r>
            <a:r>
              <a:rPr lang="en-US" sz="2800" b="1" i="1" dirty="0">
                <a:solidFill>
                  <a:schemeClr val="bg1"/>
                </a:solidFill>
                <a:latin typeface="Arial" charset="0"/>
              </a:rPr>
              <a:t>) Pastor models it</a:t>
            </a:r>
          </a:p>
          <a:p>
            <a:pPr>
              <a:spcBef>
                <a:spcPct val="50000"/>
              </a:spcBef>
            </a:pPr>
            <a:r>
              <a:rPr lang="en-US" sz="2800" b="1" i="1" dirty="0">
                <a:solidFill>
                  <a:schemeClr val="bg1"/>
                </a:solidFill>
                <a:latin typeface="Arial" charset="0"/>
              </a:rPr>
              <a:t>		    b) People are involved in it</a:t>
            </a:r>
          </a:p>
          <a:p>
            <a:pPr>
              <a:spcBef>
                <a:spcPct val="50000"/>
              </a:spcBef>
            </a:pPr>
            <a:r>
              <a:rPr lang="en-US" sz="2800" b="1" i="1" dirty="0">
                <a:solidFill>
                  <a:schemeClr val="bg1"/>
                </a:solidFill>
                <a:latin typeface="Arial" charset="0"/>
              </a:rPr>
              <a:t>		     c) Action prayer as opposed to activity prayer</a:t>
            </a:r>
            <a:r>
              <a:rPr lang="en-US" sz="2800" i="1" dirty="0">
                <a:latin typeface="Arial" charset="0"/>
              </a:rPr>
              <a:t>		     </a:t>
            </a:r>
          </a:p>
          <a:p>
            <a:pPr>
              <a:spcBef>
                <a:spcPct val="50000"/>
              </a:spcBef>
            </a:pPr>
            <a:r>
              <a:rPr lang="en-US" sz="2800" i="1" dirty="0">
                <a:latin typeface="Arial" charset="0"/>
              </a:rPr>
              <a:t>				     </a:t>
            </a:r>
          </a:p>
        </p:txBody>
      </p:sp>
      <p:pic>
        <p:nvPicPr>
          <p:cNvPr id="2" name="Picture 2">
            <a:extLst>
              <a:ext uri="{FF2B5EF4-FFF2-40B4-BE49-F238E27FC236}">
                <a16:creationId xmlns:a16="http://schemas.microsoft.com/office/drawing/2014/main" id="{479FF166-B6E1-36B5-6C91-DDF5B1957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189" y="525064"/>
            <a:ext cx="3326261" cy="24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15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56323" name="Rectangle 3"/>
          <p:cNvSpPr>
            <a:spLocks noChangeArrowheads="1"/>
          </p:cNvSpPr>
          <p:nvPr/>
        </p:nvSpPr>
        <p:spPr bwMode="auto">
          <a:xfrm>
            <a:off x="495300" y="1690688"/>
            <a:ext cx="10991850" cy="3755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sz="2800" dirty="0">
                <a:effectLst>
                  <a:outerShdw blurRad="38100" dist="38100" dir="2700000" algn="tl">
                    <a:srgbClr val="DDDDDD"/>
                  </a:outerShdw>
                </a:effectLst>
                <a:latin typeface="Arial" charset="0"/>
              </a:rPr>
              <a:t>		</a:t>
            </a:r>
            <a:r>
              <a:rPr lang="en-US" sz="2800" i="1" dirty="0">
                <a:solidFill>
                  <a:srgbClr val="FFFF00"/>
                </a:solidFill>
                <a:effectLst>
                  <a:outerShdw blurRad="38100" dist="38100" dir="2700000" algn="tl">
                    <a:srgbClr val="DDDDDD"/>
                  </a:outerShdw>
                </a:effectLst>
                <a:latin typeface="Arial" charset="0"/>
              </a:rPr>
              <a:t>5  </a:t>
            </a:r>
            <a:r>
              <a:rPr lang="en-US" sz="2800" dirty="0">
                <a:solidFill>
                  <a:srgbClr val="FFFF00"/>
                </a:solidFill>
                <a:effectLst>
                  <a:outerShdw blurRad="38100" dist="38100" dir="2700000" algn="tl">
                    <a:srgbClr val="DDDDDD"/>
                  </a:outerShdw>
                </a:effectLst>
                <a:latin typeface="Arial" charset="0"/>
              </a:rPr>
              <a:t>Importance of the Holy Spirit</a:t>
            </a:r>
          </a:p>
          <a:p>
            <a:pPr>
              <a:spcBef>
                <a:spcPct val="50000"/>
              </a:spcBef>
            </a:pPr>
            <a:r>
              <a:rPr lang="en-US" sz="2800" i="1" dirty="0">
                <a:latin typeface="Arial" charset="0"/>
              </a:rPr>
              <a:t>		     </a:t>
            </a:r>
            <a:r>
              <a:rPr lang="en-US" sz="2800" b="1" i="1" dirty="0">
                <a:solidFill>
                  <a:schemeClr val="bg1"/>
                </a:solidFill>
                <a:latin typeface="Arial" charset="0"/>
              </a:rPr>
              <a:t>a) He is recognized as a prominent 			        		 member of the Trinity</a:t>
            </a:r>
          </a:p>
          <a:p>
            <a:pPr>
              <a:spcBef>
                <a:spcPct val="50000"/>
              </a:spcBef>
            </a:pPr>
            <a:r>
              <a:rPr lang="en-US" sz="2800" b="1" i="1" dirty="0">
                <a:solidFill>
                  <a:schemeClr val="bg1"/>
                </a:solidFill>
                <a:latin typeface="Arial" charset="0"/>
              </a:rPr>
              <a:t>		     b) These churches understand the 			        		 importance of His work</a:t>
            </a:r>
          </a:p>
          <a:p>
            <a:pPr>
              <a:spcBef>
                <a:spcPct val="50000"/>
              </a:spcBef>
            </a:pPr>
            <a:r>
              <a:rPr lang="en-US" sz="2800" b="1" i="1" dirty="0">
                <a:solidFill>
                  <a:schemeClr val="bg1"/>
                </a:solidFill>
                <a:latin typeface="Arial" charset="0"/>
              </a:rPr>
              <a:t>		     c) Churches invite, not afraid, of His 			         		work</a:t>
            </a:r>
          </a:p>
        </p:txBody>
      </p:sp>
      <p:pic>
        <p:nvPicPr>
          <p:cNvPr id="4" name="Picture 3"/>
          <p:cNvPicPr>
            <a:picLocks noChangeAspect="1"/>
          </p:cNvPicPr>
          <p:nvPr/>
        </p:nvPicPr>
        <p:blipFill>
          <a:blip r:embed="rId2"/>
          <a:stretch>
            <a:fillRect/>
          </a:stretch>
        </p:blipFill>
        <p:spPr>
          <a:xfrm>
            <a:off x="8801150" y="705898"/>
            <a:ext cx="2114500" cy="1411796"/>
          </a:xfrm>
          <a:prstGeom prst="rect">
            <a:avLst/>
          </a:prstGeom>
        </p:spPr>
      </p:pic>
    </p:spTree>
    <p:extLst>
      <p:ext uri="{BB962C8B-B14F-4D97-AF65-F5344CB8AC3E}">
        <p14:creationId xmlns:p14="http://schemas.microsoft.com/office/powerpoint/2010/main" val="4258282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57347" name="Rectangle 3"/>
          <p:cNvSpPr>
            <a:spLocks noChangeArrowheads="1"/>
          </p:cNvSpPr>
          <p:nvPr/>
        </p:nvSpPr>
        <p:spPr bwMode="auto">
          <a:xfrm>
            <a:off x="0" y="1352551"/>
            <a:ext cx="11506200" cy="3786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3200" dirty="0">
                <a:solidFill>
                  <a:srgbClr val="FFFF00"/>
                </a:solidFill>
                <a:effectLst>
                  <a:outerShdw blurRad="38100" dist="38100" dir="2700000" algn="tl">
                    <a:srgbClr val="DDDDDD"/>
                  </a:outerShdw>
                </a:effectLst>
                <a:latin typeface="Arial" charset="0"/>
              </a:rPr>
              <a:t>6)</a:t>
            </a:r>
            <a:r>
              <a:rPr lang="en-US" sz="3200" i="1" dirty="0">
                <a:solidFill>
                  <a:srgbClr val="FFFF00"/>
                </a:solidFill>
                <a:effectLst>
                  <a:outerShdw blurRad="38100" dist="38100" dir="2700000" algn="tl">
                    <a:srgbClr val="DDDDDD"/>
                  </a:outerShdw>
                </a:effectLst>
                <a:latin typeface="Arial" charset="0"/>
              </a:rPr>
              <a:t>  </a:t>
            </a:r>
            <a:r>
              <a:rPr lang="en-US" sz="3200" dirty="0">
                <a:solidFill>
                  <a:srgbClr val="FFFF00"/>
                </a:solidFill>
                <a:effectLst>
                  <a:outerShdw blurRad="38100" dist="38100" dir="2700000" algn="tl">
                    <a:srgbClr val="DDDDDD"/>
                  </a:outerShdw>
                </a:effectLst>
                <a:latin typeface="Arial" charset="0"/>
              </a:rPr>
              <a:t>Giving is Expected</a:t>
            </a:r>
          </a:p>
          <a:p>
            <a:pPr>
              <a:spcBef>
                <a:spcPct val="50000"/>
              </a:spcBef>
            </a:pPr>
            <a:r>
              <a:rPr lang="en-US" sz="3200" dirty="0">
                <a:effectLst>
                  <a:outerShdw blurRad="38100" dist="38100" dir="2700000" algn="tl">
                    <a:srgbClr val="DDDDDD"/>
                  </a:outerShdw>
                </a:effectLst>
                <a:latin typeface="Arial" charset="0"/>
              </a:rPr>
              <a:t>		</a:t>
            </a:r>
            <a:r>
              <a:rPr lang="en-US" sz="3200" b="1" dirty="0">
                <a:solidFill>
                  <a:schemeClr val="bg1"/>
                </a:solidFill>
                <a:effectLst>
                  <a:outerShdw blurRad="38100" dist="38100" dir="2700000" algn="tl">
                    <a:srgbClr val="DDDDDD"/>
                  </a:outerShdw>
                </a:effectLst>
                <a:latin typeface="Arial" charset="0"/>
              </a:rPr>
              <a:t>     </a:t>
            </a:r>
            <a:r>
              <a:rPr lang="en-US" sz="3200" b="1" i="1" dirty="0">
                <a:solidFill>
                  <a:schemeClr val="bg1"/>
                </a:solidFill>
                <a:latin typeface="Arial" charset="0"/>
              </a:rPr>
              <a:t>a) Every member is challenged and 			        		 assumed to be a tither</a:t>
            </a:r>
          </a:p>
          <a:p>
            <a:pPr>
              <a:spcBef>
                <a:spcPct val="50000"/>
              </a:spcBef>
            </a:pPr>
            <a:r>
              <a:rPr lang="en-US" sz="3200" b="1" i="1" dirty="0">
                <a:solidFill>
                  <a:schemeClr val="bg1"/>
                </a:solidFill>
                <a:latin typeface="Arial" charset="0"/>
              </a:rPr>
              <a:t>		     b) Tithing is taught and caught</a:t>
            </a:r>
          </a:p>
          <a:p>
            <a:pPr>
              <a:spcBef>
                <a:spcPct val="50000"/>
              </a:spcBef>
            </a:pPr>
            <a:r>
              <a:rPr lang="en-US" sz="3200" b="1" i="1" dirty="0">
                <a:solidFill>
                  <a:schemeClr val="bg1"/>
                </a:solidFill>
                <a:latin typeface="Arial" charset="0"/>
              </a:rPr>
              <a:t>		     c) God</a:t>
            </a:r>
            <a:r>
              <a:rPr lang="ja-JP" altLang="en-US" sz="3200" b="1" i="1" dirty="0">
                <a:solidFill>
                  <a:schemeClr val="bg1"/>
                </a:solidFill>
                <a:latin typeface="Arial"/>
              </a:rPr>
              <a:t>’</a:t>
            </a:r>
            <a:r>
              <a:rPr lang="en-US" sz="3200" b="1" i="1" dirty="0">
                <a:solidFill>
                  <a:schemeClr val="bg1"/>
                </a:solidFill>
                <a:latin typeface="Arial" charset="0"/>
              </a:rPr>
              <a:t>s blessing of a </a:t>
            </a:r>
            <a:r>
              <a:rPr lang="ja-JP" altLang="en-US" sz="3200" b="1" i="1" dirty="0">
                <a:solidFill>
                  <a:schemeClr val="bg1"/>
                </a:solidFill>
                <a:latin typeface="Arial"/>
              </a:rPr>
              <a:t>“</a:t>
            </a:r>
            <a:r>
              <a:rPr lang="en-US" sz="3200" b="1" i="1" dirty="0">
                <a:solidFill>
                  <a:schemeClr val="bg1"/>
                </a:solidFill>
                <a:latin typeface="Arial" charset="0"/>
              </a:rPr>
              <a:t>Cheerful giver</a:t>
            </a:r>
            <a:r>
              <a:rPr lang="ja-JP" altLang="en-US" sz="3200" b="1" i="1" dirty="0">
                <a:solidFill>
                  <a:schemeClr val="bg1"/>
                </a:solidFill>
                <a:latin typeface="Arial"/>
              </a:rPr>
              <a:t>”</a:t>
            </a:r>
            <a:r>
              <a:rPr lang="en-US" sz="3200" b="1" i="1" dirty="0">
                <a:solidFill>
                  <a:schemeClr val="bg1"/>
                </a:solidFill>
                <a:latin typeface="Arial" charset="0"/>
              </a:rPr>
              <a:t> are 		         	 recognized</a:t>
            </a:r>
          </a:p>
        </p:txBody>
      </p:sp>
      <p:pic>
        <p:nvPicPr>
          <p:cNvPr id="4" name="Picture 3"/>
          <p:cNvPicPr>
            <a:picLocks noChangeAspect="1"/>
          </p:cNvPicPr>
          <p:nvPr/>
        </p:nvPicPr>
        <p:blipFill>
          <a:blip r:embed="rId2"/>
          <a:stretch>
            <a:fillRect/>
          </a:stretch>
        </p:blipFill>
        <p:spPr>
          <a:xfrm>
            <a:off x="7503895" y="4745410"/>
            <a:ext cx="3164105" cy="2112590"/>
          </a:xfrm>
          <a:prstGeom prst="rect">
            <a:avLst/>
          </a:prstGeom>
        </p:spPr>
      </p:pic>
    </p:spTree>
    <p:extLst>
      <p:ext uri="{BB962C8B-B14F-4D97-AF65-F5344CB8AC3E}">
        <p14:creationId xmlns:p14="http://schemas.microsoft.com/office/powerpoint/2010/main" val="1434119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58371" name="Rectangle 3"/>
          <p:cNvSpPr>
            <a:spLocks noChangeArrowheads="1"/>
          </p:cNvSpPr>
          <p:nvPr/>
        </p:nvSpPr>
        <p:spPr bwMode="auto">
          <a:xfrm>
            <a:off x="0" y="1690688"/>
            <a:ext cx="11544300" cy="3817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p>
          <a:p>
            <a:pPr>
              <a:spcBef>
                <a:spcPct val="50000"/>
              </a:spcBef>
            </a:pPr>
            <a:r>
              <a:rPr lang="en-US" dirty="0">
                <a:effectLst>
                  <a:outerShdw blurRad="38100" dist="38100" dir="2700000" algn="tl">
                    <a:srgbClr val="DDDDDD"/>
                  </a:outerShdw>
                </a:effectLst>
                <a:latin typeface="Arial" charset="0"/>
              </a:rPr>
              <a:t>		</a:t>
            </a:r>
            <a:r>
              <a:rPr lang="en-US" sz="3200" dirty="0">
                <a:solidFill>
                  <a:srgbClr val="FFFF00"/>
                </a:solidFill>
                <a:effectLst>
                  <a:outerShdw blurRad="38100" dist="38100" dir="2700000" algn="tl">
                    <a:srgbClr val="DDDDDD"/>
                  </a:outerShdw>
                </a:effectLst>
                <a:latin typeface="Arial" charset="0"/>
              </a:rPr>
              <a:t>7)  Lay Ministry</a:t>
            </a:r>
          </a:p>
          <a:p>
            <a:pPr>
              <a:spcBef>
                <a:spcPct val="50000"/>
              </a:spcBef>
            </a:pPr>
            <a:r>
              <a:rPr lang="en-US" sz="3200" dirty="0">
                <a:effectLst>
                  <a:outerShdw blurRad="38100" dist="38100" dir="2700000" algn="tl">
                    <a:srgbClr val="DDDDDD"/>
                  </a:outerShdw>
                </a:effectLst>
                <a:latin typeface="Arial" charset="0"/>
              </a:rPr>
              <a:t>		     </a:t>
            </a:r>
            <a:r>
              <a:rPr lang="en-US" sz="3200" b="1" i="1" dirty="0">
                <a:solidFill>
                  <a:schemeClr val="bg1"/>
                </a:solidFill>
                <a:latin typeface="Arial" charset="0"/>
              </a:rPr>
              <a:t>a) Christians are challenged to serve</a:t>
            </a:r>
          </a:p>
          <a:p>
            <a:pPr>
              <a:spcBef>
                <a:spcPct val="50000"/>
              </a:spcBef>
            </a:pPr>
            <a:r>
              <a:rPr lang="en-US" sz="3200" b="1" i="1" dirty="0">
                <a:solidFill>
                  <a:schemeClr val="bg1"/>
                </a:solidFill>
                <a:latin typeface="Arial" charset="0"/>
              </a:rPr>
              <a:t>		     b) Spiritual gifts discovery normal</a:t>
            </a:r>
          </a:p>
          <a:p>
            <a:pPr>
              <a:spcBef>
                <a:spcPct val="50000"/>
              </a:spcBef>
            </a:pPr>
            <a:r>
              <a:rPr lang="en-US" sz="3200" b="1" i="1" dirty="0">
                <a:solidFill>
                  <a:schemeClr val="bg1"/>
                </a:solidFill>
                <a:latin typeface="Arial" charset="0"/>
              </a:rPr>
              <a:t>		     c) Members are allowed to serve based 		         			on their gifts and passions</a:t>
            </a:r>
          </a:p>
        </p:txBody>
      </p:sp>
      <p:pic>
        <p:nvPicPr>
          <p:cNvPr id="2" name="Picture 2">
            <a:extLst>
              <a:ext uri="{FF2B5EF4-FFF2-40B4-BE49-F238E27FC236}">
                <a16:creationId xmlns:a16="http://schemas.microsoft.com/office/drawing/2014/main" id="{220767AA-F18E-4A67-2048-5B04E3AED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869" y="445094"/>
            <a:ext cx="3326261" cy="24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65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60419" name="Rectangle 3"/>
          <p:cNvSpPr>
            <a:spLocks noChangeArrowheads="1"/>
          </p:cNvSpPr>
          <p:nvPr/>
        </p:nvSpPr>
        <p:spPr bwMode="auto">
          <a:xfrm>
            <a:off x="0" y="1504950"/>
            <a:ext cx="11525250" cy="4201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3200" dirty="0">
                <a:solidFill>
                  <a:srgbClr val="FFFF00"/>
                </a:solidFill>
                <a:effectLst>
                  <a:outerShdw blurRad="38100" dist="38100" dir="2700000" algn="tl">
                    <a:srgbClr val="DDDDDD"/>
                  </a:outerShdw>
                </a:effectLst>
                <a:latin typeface="Arial" charset="0"/>
              </a:rPr>
              <a:t>8)  Bible Teaching/Preaching</a:t>
            </a:r>
          </a:p>
          <a:p>
            <a:pPr>
              <a:spcBef>
                <a:spcPct val="50000"/>
              </a:spcBef>
            </a:pPr>
            <a:r>
              <a:rPr lang="en-US" sz="3200" dirty="0">
                <a:effectLst>
                  <a:outerShdw blurRad="38100" dist="38100" dir="2700000" algn="tl">
                    <a:srgbClr val="DDDDDD"/>
                  </a:outerShdw>
                </a:effectLst>
                <a:latin typeface="Arial" charset="0"/>
              </a:rPr>
              <a:t>		</a:t>
            </a:r>
            <a:r>
              <a:rPr lang="en-US" sz="3200" b="1" dirty="0">
                <a:solidFill>
                  <a:schemeClr val="bg1"/>
                </a:solidFill>
                <a:effectLst>
                  <a:outerShdw blurRad="38100" dist="38100" dir="2700000" algn="tl">
                    <a:srgbClr val="DDDDDD"/>
                  </a:outerShdw>
                </a:effectLst>
                <a:latin typeface="Arial" charset="0"/>
              </a:rPr>
              <a:t>    </a:t>
            </a:r>
            <a:r>
              <a:rPr lang="en-US" sz="3200" b="1" i="1" dirty="0">
                <a:solidFill>
                  <a:schemeClr val="bg1"/>
                </a:solidFill>
                <a:latin typeface="Arial" charset="0"/>
              </a:rPr>
              <a:t>a)Expository, the message is taken from the 			       scripture						    </a:t>
            </a:r>
          </a:p>
          <a:p>
            <a:pPr>
              <a:spcBef>
                <a:spcPct val="50000"/>
              </a:spcBef>
            </a:pPr>
            <a:r>
              <a:rPr lang="en-US" sz="3200" b="1" i="1" dirty="0">
                <a:solidFill>
                  <a:schemeClr val="bg1"/>
                </a:solidFill>
                <a:latin typeface="Arial" charset="0"/>
              </a:rPr>
              <a:t>		   b) Practical, simple to be used today</a:t>
            </a:r>
          </a:p>
          <a:p>
            <a:pPr>
              <a:spcBef>
                <a:spcPct val="50000"/>
              </a:spcBef>
            </a:pPr>
            <a:r>
              <a:rPr lang="en-US" sz="3200" b="1" i="1" dirty="0">
                <a:solidFill>
                  <a:schemeClr val="bg1"/>
                </a:solidFill>
                <a:latin typeface="Arial" charset="0"/>
              </a:rPr>
              <a:t>		   c) Application is based on needs of 			      		       congregation</a:t>
            </a:r>
          </a:p>
          <a:p>
            <a:pPr>
              <a:spcBef>
                <a:spcPct val="50000"/>
              </a:spcBef>
            </a:pPr>
            <a:r>
              <a:rPr lang="en-US" i="1" dirty="0">
                <a:effectLst>
                  <a:outerShdw blurRad="38100" dist="38100" dir="2700000" algn="tl">
                    <a:srgbClr val="DDDDDD"/>
                  </a:outerShdw>
                </a:effectLst>
                <a:latin typeface="Arial" charset="0"/>
              </a:rPr>
              <a:t>		     </a:t>
            </a:r>
          </a:p>
        </p:txBody>
      </p:sp>
      <p:pic>
        <p:nvPicPr>
          <p:cNvPr id="4" name="Picture 3"/>
          <p:cNvPicPr>
            <a:picLocks noChangeAspect="1"/>
          </p:cNvPicPr>
          <p:nvPr/>
        </p:nvPicPr>
        <p:blipFill>
          <a:blip r:embed="rId2"/>
          <a:stretch>
            <a:fillRect/>
          </a:stretch>
        </p:blipFill>
        <p:spPr>
          <a:xfrm>
            <a:off x="8794980" y="609600"/>
            <a:ext cx="2254020" cy="1504950"/>
          </a:xfrm>
          <a:prstGeom prst="rect">
            <a:avLst/>
          </a:prstGeom>
        </p:spPr>
      </p:pic>
    </p:spTree>
    <p:extLst>
      <p:ext uri="{BB962C8B-B14F-4D97-AF65-F5344CB8AC3E}">
        <p14:creationId xmlns:p14="http://schemas.microsoft.com/office/powerpoint/2010/main" val="2855058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61443" name="Rectangle 3"/>
          <p:cNvSpPr>
            <a:spLocks noChangeArrowheads="1"/>
          </p:cNvSpPr>
          <p:nvPr/>
        </p:nvSpPr>
        <p:spPr bwMode="auto">
          <a:xfrm>
            <a:off x="438150" y="1524001"/>
            <a:ext cx="11182350" cy="2893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2800" dirty="0">
                <a:solidFill>
                  <a:srgbClr val="FFFF00"/>
                </a:solidFill>
                <a:effectLst>
                  <a:outerShdw blurRad="38100" dist="38100" dir="2700000" algn="tl">
                    <a:srgbClr val="DDDDDD"/>
                  </a:outerShdw>
                </a:effectLst>
                <a:latin typeface="Arial" charset="0"/>
              </a:rPr>
              <a:t>9)  Mission Involvement</a:t>
            </a:r>
          </a:p>
          <a:p>
            <a:pPr>
              <a:spcBef>
                <a:spcPct val="50000"/>
              </a:spcBef>
            </a:pPr>
            <a:r>
              <a:rPr lang="en-US" sz="2800" dirty="0">
                <a:effectLst>
                  <a:outerShdw blurRad="38100" dist="38100" dir="2700000" algn="tl">
                    <a:srgbClr val="DDDDDD"/>
                  </a:outerShdw>
                </a:effectLst>
                <a:latin typeface="Arial" charset="0"/>
              </a:rPr>
              <a:t>		     </a:t>
            </a:r>
            <a:r>
              <a:rPr lang="en-US" sz="2800" b="1" i="1" dirty="0">
                <a:solidFill>
                  <a:schemeClr val="bg1"/>
                </a:solidFill>
                <a:latin typeface="Arial" charset="0"/>
              </a:rPr>
              <a:t>a) These churches see themselves as 		         			having a </a:t>
            </a:r>
            <a:r>
              <a:rPr lang="ja-JP" altLang="en-US" sz="2800" b="1" i="1" dirty="0">
                <a:solidFill>
                  <a:schemeClr val="bg1"/>
                </a:solidFill>
                <a:latin typeface="Arial"/>
              </a:rPr>
              <a:t>“</a:t>
            </a:r>
            <a:r>
              <a:rPr lang="en-US" sz="2800" b="1" i="1" dirty="0">
                <a:solidFill>
                  <a:schemeClr val="bg1"/>
                </a:solidFill>
                <a:latin typeface="Arial" charset="0"/>
              </a:rPr>
              <a:t>world vision</a:t>
            </a:r>
            <a:r>
              <a:rPr lang="ja-JP" altLang="en-US" sz="2800" b="1" i="1" dirty="0">
                <a:solidFill>
                  <a:schemeClr val="bg1"/>
                </a:solidFill>
                <a:latin typeface="Arial"/>
              </a:rPr>
              <a:t>”</a:t>
            </a:r>
            <a:endParaRPr lang="en-US" sz="2800" b="1" i="1" dirty="0">
              <a:solidFill>
                <a:schemeClr val="bg1"/>
              </a:solidFill>
              <a:latin typeface="Arial" charset="0"/>
            </a:endParaRPr>
          </a:p>
          <a:p>
            <a:pPr>
              <a:spcBef>
                <a:spcPct val="50000"/>
              </a:spcBef>
            </a:pPr>
            <a:r>
              <a:rPr lang="en-US" sz="2800" b="1" i="1" dirty="0">
                <a:solidFill>
                  <a:schemeClr val="bg1"/>
                </a:solidFill>
                <a:latin typeface="Arial" charset="0"/>
              </a:rPr>
              <a:t>		     b) Support Missions consistently</a:t>
            </a:r>
          </a:p>
          <a:p>
            <a:pPr>
              <a:spcBef>
                <a:spcPct val="50000"/>
              </a:spcBef>
            </a:pPr>
            <a:r>
              <a:rPr lang="en-US" sz="2800" b="1" i="1" dirty="0">
                <a:solidFill>
                  <a:schemeClr val="bg1"/>
                </a:solidFill>
                <a:latin typeface="Arial" charset="0"/>
              </a:rPr>
              <a:t>		     c) Send their on missionaries regularly</a:t>
            </a:r>
          </a:p>
        </p:txBody>
      </p:sp>
      <p:pic>
        <p:nvPicPr>
          <p:cNvPr id="4" name="Picture 3"/>
          <p:cNvPicPr>
            <a:picLocks noChangeAspect="1"/>
          </p:cNvPicPr>
          <p:nvPr/>
        </p:nvPicPr>
        <p:blipFill>
          <a:blip r:embed="rId2"/>
          <a:stretch>
            <a:fillRect/>
          </a:stretch>
        </p:blipFill>
        <p:spPr>
          <a:xfrm>
            <a:off x="8690247" y="4571998"/>
            <a:ext cx="2282553" cy="1524001"/>
          </a:xfrm>
          <a:prstGeom prst="rect">
            <a:avLst/>
          </a:prstGeom>
        </p:spPr>
      </p:pic>
    </p:spTree>
    <p:extLst>
      <p:ext uri="{BB962C8B-B14F-4D97-AF65-F5344CB8AC3E}">
        <p14:creationId xmlns:p14="http://schemas.microsoft.com/office/powerpoint/2010/main" val="2026301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62467" name="Rectangle 3"/>
          <p:cNvSpPr>
            <a:spLocks noChangeArrowheads="1"/>
          </p:cNvSpPr>
          <p:nvPr/>
        </p:nvSpPr>
        <p:spPr bwMode="auto">
          <a:xfrm>
            <a:off x="476250" y="1690688"/>
            <a:ext cx="10877550" cy="3955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solidFill>
                  <a:schemeClr val="bg1"/>
                </a:solidFill>
                <a:effectLst>
                  <a:outerShdw blurRad="38100" dist="38100" dir="2700000" algn="tl">
                    <a:srgbClr val="DDDDDD"/>
                  </a:outerShdw>
                </a:effectLst>
                <a:latin typeface="Arial" charset="0"/>
              </a:rPr>
              <a:t>	</a:t>
            </a:r>
            <a:r>
              <a:rPr lang="en-US" sz="3200" dirty="0">
                <a:solidFill>
                  <a:schemeClr val="bg1"/>
                </a:solidFill>
                <a:effectLst>
                  <a:outerShdw blurRad="38100" dist="38100" dir="2700000" algn="tl">
                    <a:srgbClr val="DDDDDD"/>
                  </a:outerShdw>
                </a:effectLst>
                <a:latin typeface="Arial" charset="0"/>
              </a:rPr>
              <a:t>D</a:t>
            </a:r>
            <a:r>
              <a:rPr lang="en-US" sz="3200" b="1" dirty="0">
                <a:solidFill>
                  <a:schemeClr val="bg1"/>
                </a:solidFill>
                <a:effectLst>
                  <a:outerShdw blurRad="38100" dist="38100" dir="2700000" algn="tl">
                    <a:srgbClr val="DDDDDD"/>
                  </a:outerShdw>
                </a:effectLst>
                <a:latin typeface="Arial" charset="0"/>
              </a:rPr>
              <a:t>.  </a:t>
            </a:r>
            <a:r>
              <a:rPr lang="en-US" sz="3200" b="1" u="sng" dirty="0">
                <a:solidFill>
                  <a:schemeClr val="bg1"/>
                </a:solidFill>
                <a:effectLst>
                  <a:outerShdw blurRad="38100" dist="38100" dir="2700000" algn="tl">
                    <a:srgbClr val="DDDDDD"/>
                  </a:outerShdw>
                </a:effectLst>
                <a:latin typeface="Arial" charset="0"/>
              </a:rPr>
              <a:t>Final Steps to Breaking the 200 Barrier</a:t>
            </a:r>
            <a:endParaRPr lang="en-US" sz="3200" b="1" dirty="0">
              <a:solidFill>
                <a:schemeClr val="bg1"/>
              </a:solidFill>
              <a:effectLst>
                <a:outerShdw blurRad="38100" dist="38100" dir="2700000" algn="tl">
                  <a:srgbClr val="DDDDDD"/>
                </a:outerShdw>
              </a:effectLst>
              <a:latin typeface="Arial" charset="0"/>
            </a:endParaRPr>
          </a:p>
          <a:p>
            <a:pPr>
              <a:spcBef>
                <a:spcPct val="50000"/>
              </a:spcBef>
            </a:pPr>
            <a:r>
              <a:rPr lang="en-US" sz="3200" b="1" dirty="0">
                <a:effectLst>
                  <a:outerShdw blurRad="38100" dist="38100" dir="2700000" algn="tl">
                    <a:srgbClr val="DDDDDD"/>
                  </a:outerShdw>
                </a:effectLst>
                <a:latin typeface="Arial" charset="0"/>
              </a:rPr>
              <a:t>		</a:t>
            </a:r>
            <a:r>
              <a:rPr lang="en-US" sz="3200" b="1" dirty="0">
                <a:solidFill>
                  <a:srgbClr val="FFFF00"/>
                </a:solidFill>
                <a:effectLst>
                  <a:outerShdw blurRad="38100" dist="38100" dir="2700000" algn="tl">
                    <a:srgbClr val="DDDDDD"/>
                  </a:outerShdw>
                </a:effectLst>
                <a:latin typeface="Arial" charset="0"/>
              </a:rPr>
              <a:t>1) Opportunities</a:t>
            </a:r>
          </a:p>
          <a:p>
            <a:pPr>
              <a:spcBef>
                <a:spcPct val="50000"/>
              </a:spcBef>
            </a:pPr>
            <a:r>
              <a:rPr lang="en-US" sz="3200" b="1" i="1" dirty="0">
                <a:effectLst>
                  <a:outerShdw blurRad="38100" dist="38100" dir="2700000" algn="tl">
                    <a:srgbClr val="DDDDDD"/>
                  </a:outerShdw>
                </a:effectLst>
                <a:latin typeface="Arial" charset="0"/>
              </a:rPr>
              <a:t>		</a:t>
            </a:r>
            <a:r>
              <a:rPr lang="en-US" sz="3200" b="1" i="1" dirty="0">
                <a:solidFill>
                  <a:schemeClr val="bg1"/>
                </a:solidFill>
                <a:effectLst>
                  <a:outerShdw blurRad="38100" dist="38100" dir="2700000" algn="tl">
                    <a:srgbClr val="DDDDDD"/>
                  </a:outerShdw>
                </a:effectLst>
                <a:latin typeface="Arial" charset="0"/>
              </a:rPr>
              <a:t>     </a:t>
            </a:r>
            <a:r>
              <a:rPr lang="en-US" sz="3200" b="1" i="1" dirty="0">
                <a:solidFill>
                  <a:schemeClr val="bg1"/>
                </a:solidFill>
                <a:latin typeface="Arial" charset="0"/>
              </a:rPr>
              <a:t>a) Demographics</a:t>
            </a:r>
          </a:p>
          <a:p>
            <a:pPr>
              <a:spcBef>
                <a:spcPct val="50000"/>
              </a:spcBef>
            </a:pPr>
            <a:r>
              <a:rPr lang="en-US" sz="3200" b="1" i="1" dirty="0">
                <a:solidFill>
                  <a:schemeClr val="bg1"/>
                </a:solidFill>
                <a:latin typeface="Arial" charset="0"/>
              </a:rPr>
              <a:t>		     b) Windshield Survey</a:t>
            </a:r>
          </a:p>
          <a:p>
            <a:pPr>
              <a:spcBef>
                <a:spcPct val="50000"/>
              </a:spcBef>
            </a:pPr>
            <a:r>
              <a:rPr lang="en-US" sz="3200" b="1" i="1" dirty="0">
                <a:solidFill>
                  <a:schemeClr val="bg1"/>
                </a:solidFill>
                <a:latin typeface="Arial" charset="0"/>
              </a:rPr>
              <a:t>		     c) Talk to people</a:t>
            </a:r>
          </a:p>
          <a:p>
            <a:pPr>
              <a:spcBef>
                <a:spcPct val="50000"/>
              </a:spcBef>
            </a:pPr>
            <a:r>
              <a:rPr lang="en-US" dirty="0">
                <a:latin typeface="Arial" charset="0"/>
              </a:rPr>
              <a:t>		</a:t>
            </a:r>
            <a:endParaRPr lang="en-US" i="1" u="sng" dirty="0">
              <a:latin typeface="Arial" charset="0"/>
            </a:endParaRPr>
          </a:p>
        </p:txBody>
      </p:sp>
      <p:pic>
        <p:nvPicPr>
          <p:cNvPr id="24578" name="Picture 2">
            <a:extLst>
              <a:ext uri="{FF2B5EF4-FFF2-40B4-BE49-F238E27FC236}">
                <a16:creationId xmlns:a16="http://schemas.microsoft.com/office/drawing/2014/main" id="{2728C5ED-A78F-84C2-A4FA-7C5944FF8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0" y="3987839"/>
            <a:ext cx="3714750" cy="2358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A63D59-26F7-D00B-7BEF-F8751C2AA063}"/>
              </a:ext>
            </a:extLst>
          </p:cNvPr>
          <p:cNvSpPr txBox="1"/>
          <p:nvPr/>
        </p:nvSpPr>
        <p:spPr>
          <a:xfrm>
            <a:off x="10567433" y="5646259"/>
            <a:ext cx="1148317" cy="646331"/>
          </a:xfrm>
          <a:prstGeom prst="rect">
            <a:avLst/>
          </a:prstGeom>
          <a:noFill/>
        </p:spPr>
        <p:txBody>
          <a:bodyPr wrap="square" rtlCol="0">
            <a:spAutoFit/>
          </a:bodyPr>
          <a:lstStyle/>
          <a:p>
            <a:r>
              <a:rPr lang="en-US" sz="3600" b="1" dirty="0">
                <a:solidFill>
                  <a:srgbClr val="FF0000"/>
                </a:solidFill>
              </a:rPr>
              <a:t>10</a:t>
            </a:r>
          </a:p>
        </p:txBody>
      </p:sp>
    </p:spTree>
    <p:extLst>
      <p:ext uri="{BB962C8B-B14F-4D97-AF65-F5344CB8AC3E}">
        <p14:creationId xmlns:p14="http://schemas.microsoft.com/office/powerpoint/2010/main" val="3044228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63491" name="Rectangle 3"/>
          <p:cNvSpPr>
            <a:spLocks noChangeArrowheads="1"/>
          </p:cNvSpPr>
          <p:nvPr/>
        </p:nvSpPr>
        <p:spPr bwMode="auto">
          <a:xfrm>
            <a:off x="0" y="1690689"/>
            <a:ext cx="10439400" cy="2062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3200" b="1" dirty="0">
                <a:solidFill>
                  <a:srgbClr val="FFFF00"/>
                </a:solidFill>
                <a:effectLst>
                  <a:outerShdw blurRad="38100" dist="38100" dir="2700000" algn="tl">
                    <a:srgbClr val="DDDDDD"/>
                  </a:outerShdw>
                </a:effectLst>
                <a:latin typeface="Arial" charset="0"/>
              </a:rPr>
              <a:t>2) Organization</a:t>
            </a:r>
          </a:p>
          <a:p>
            <a:pPr>
              <a:spcBef>
                <a:spcPct val="50000"/>
              </a:spcBef>
            </a:pPr>
            <a:r>
              <a:rPr lang="en-US" sz="3200" b="1" i="1" dirty="0">
                <a:effectLst>
                  <a:outerShdw blurRad="38100" dist="38100" dir="2700000" algn="tl">
                    <a:srgbClr val="DDDDDD"/>
                  </a:outerShdw>
                </a:effectLst>
                <a:latin typeface="Arial" charset="0"/>
              </a:rPr>
              <a:t>		</a:t>
            </a:r>
            <a:r>
              <a:rPr lang="en-US" sz="3200" b="1" i="1" dirty="0">
                <a:solidFill>
                  <a:schemeClr val="bg1"/>
                </a:solidFill>
                <a:effectLst>
                  <a:outerShdw blurRad="38100" dist="38100" dir="2700000" algn="tl">
                    <a:srgbClr val="DDDDDD"/>
                  </a:outerShdw>
                </a:effectLst>
                <a:latin typeface="Arial" charset="0"/>
              </a:rPr>
              <a:t>     </a:t>
            </a:r>
            <a:r>
              <a:rPr lang="en-US" sz="3200" b="1" i="1" dirty="0">
                <a:solidFill>
                  <a:schemeClr val="bg1"/>
                </a:solidFill>
                <a:latin typeface="Arial" charset="0"/>
              </a:rPr>
              <a:t>a) Enlarge the organization for growth</a:t>
            </a:r>
          </a:p>
          <a:p>
            <a:pPr>
              <a:spcBef>
                <a:spcPct val="50000"/>
              </a:spcBef>
            </a:pPr>
            <a:r>
              <a:rPr lang="en-US" sz="3200" b="1" i="1" dirty="0">
                <a:solidFill>
                  <a:schemeClr val="bg1"/>
                </a:solidFill>
                <a:latin typeface="Arial" charset="0"/>
              </a:rPr>
              <a:t>		      b) Eliminate back door problems</a:t>
            </a:r>
            <a:r>
              <a:rPr lang="en-US" sz="3200" b="1" i="1" u="sng" dirty="0">
                <a:solidFill>
                  <a:schemeClr val="bg1"/>
                </a:solidFill>
                <a:latin typeface="Arial" charset="0"/>
              </a:rPr>
              <a:t> </a:t>
            </a:r>
          </a:p>
        </p:txBody>
      </p:sp>
      <p:pic>
        <p:nvPicPr>
          <p:cNvPr id="4" name="Picture 3"/>
          <p:cNvPicPr>
            <a:picLocks noChangeAspect="1"/>
          </p:cNvPicPr>
          <p:nvPr/>
        </p:nvPicPr>
        <p:blipFill>
          <a:blip r:embed="rId2"/>
          <a:stretch>
            <a:fillRect/>
          </a:stretch>
        </p:blipFill>
        <p:spPr>
          <a:xfrm>
            <a:off x="1041400" y="4164011"/>
            <a:ext cx="4064000" cy="2006600"/>
          </a:xfrm>
          <a:prstGeom prst="rect">
            <a:avLst/>
          </a:prstGeom>
        </p:spPr>
      </p:pic>
    </p:spTree>
    <p:extLst>
      <p:ext uri="{BB962C8B-B14F-4D97-AF65-F5344CB8AC3E}">
        <p14:creationId xmlns:p14="http://schemas.microsoft.com/office/powerpoint/2010/main" val="1743616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64515" name="Rectangle 3"/>
          <p:cNvSpPr>
            <a:spLocks noChangeArrowheads="1"/>
          </p:cNvSpPr>
          <p:nvPr/>
        </p:nvSpPr>
        <p:spPr bwMode="auto">
          <a:xfrm>
            <a:off x="0" y="1690689"/>
            <a:ext cx="10210800" cy="4201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3200" dirty="0">
                <a:solidFill>
                  <a:srgbClr val="FFFF00"/>
                </a:solidFill>
                <a:effectLst>
                  <a:outerShdw blurRad="38100" dist="38100" dir="2700000" algn="tl">
                    <a:srgbClr val="DDDDDD"/>
                  </a:outerShdw>
                </a:effectLst>
                <a:latin typeface="Arial" charset="0"/>
              </a:rPr>
              <a:t>3)  Staffing</a:t>
            </a:r>
          </a:p>
          <a:p>
            <a:pPr>
              <a:spcBef>
                <a:spcPct val="50000"/>
              </a:spcBef>
            </a:pPr>
            <a:r>
              <a:rPr lang="en-US" sz="3200" dirty="0">
                <a:effectLst>
                  <a:outerShdw blurRad="38100" dist="38100" dir="2700000" algn="tl">
                    <a:srgbClr val="DDDDDD"/>
                  </a:outerShdw>
                </a:effectLst>
                <a:latin typeface="Arial" charset="0"/>
              </a:rPr>
              <a:t>		</a:t>
            </a:r>
            <a:r>
              <a:rPr lang="en-US" sz="3200" b="1" dirty="0">
                <a:solidFill>
                  <a:schemeClr val="bg1"/>
                </a:solidFill>
                <a:effectLst>
                  <a:outerShdw blurRad="38100" dist="38100" dir="2700000" algn="tl">
                    <a:srgbClr val="DDDDDD"/>
                  </a:outerShdw>
                </a:effectLst>
                <a:latin typeface="Arial" charset="0"/>
              </a:rPr>
              <a:t>     </a:t>
            </a:r>
            <a:r>
              <a:rPr lang="en-US" sz="3200" b="1" i="1" dirty="0">
                <a:solidFill>
                  <a:schemeClr val="bg1"/>
                </a:solidFill>
                <a:latin typeface="Arial" charset="0"/>
              </a:rPr>
              <a:t>a) Enlist and train workers properly 			 and regularly</a:t>
            </a:r>
          </a:p>
          <a:p>
            <a:pPr>
              <a:spcBef>
                <a:spcPct val="50000"/>
              </a:spcBef>
            </a:pPr>
            <a:r>
              <a:rPr lang="en-US" sz="3200" b="1" i="1" dirty="0">
                <a:solidFill>
                  <a:schemeClr val="bg1"/>
                </a:solidFill>
                <a:latin typeface="Arial" charset="0"/>
              </a:rPr>
              <a:t>		     b) Hold workers accountable</a:t>
            </a:r>
          </a:p>
          <a:p>
            <a:pPr>
              <a:spcBef>
                <a:spcPct val="50000"/>
              </a:spcBef>
            </a:pPr>
            <a:r>
              <a:rPr lang="en-US" sz="3200" b="1" i="1" dirty="0">
                <a:solidFill>
                  <a:schemeClr val="bg1"/>
                </a:solidFill>
                <a:latin typeface="Arial" charset="0"/>
              </a:rPr>
              <a:t>		     c) Prepare and plan for future staffing 		        	 (Lay &amp; Professional)</a:t>
            </a:r>
            <a:endParaRPr lang="en-US" sz="3200" b="1" dirty="0">
              <a:solidFill>
                <a:schemeClr val="bg1"/>
              </a:solidFill>
              <a:latin typeface="Arial" charset="0"/>
            </a:endParaRPr>
          </a:p>
          <a:p>
            <a:pPr>
              <a:spcBef>
                <a:spcPct val="50000"/>
              </a:spcBef>
            </a:pPr>
            <a:endParaRPr lang="en-US" dirty="0">
              <a:latin typeface="Arial" charset="0"/>
            </a:endParaRPr>
          </a:p>
        </p:txBody>
      </p:sp>
      <p:pic>
        <p:nvPicPr>
          <p:cNvPr id="25602" name="Picture 2">
            <a:extLst>
              <a:ext uri="{FF2B5EF4-FFF2-40B4-BE49-F238E27FC236}">
                <a16:creationId xmlns:a16="http://schemas.microsoft.com/office/drawing/2014/main" id="{550837DD-E7C2-CB74-FE6D-E70E6E8B6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499" y="195264"/>
            <a:ext cx="237172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46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pare Your Church for the Future">
            <a:extLst>
              <a:ext uri="{FF2B5EF4-FFF2-40B4-BE49-F238E27FC236}">
                <a16:creationId xmlns:a16="http://schemas.microsoft.com/office/drawing/2014/main" id="{8804AA85-5482-4560-AF6E-79713C238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88" y="489689"/>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Break Growth Barriers: Capturing Overlooked Opportunities for Church Growth">
            <a:extLst>
              <a:ext uri="{FF2B5EF4-FFF2-40B4-BE49-F238E27FC236}">
                <a16:creationId xmlns:a16="http://schemas.microsoft.com/office/drawing/2014/main" id="{FC8D5BCC-F16A-F6E8-24B3-26C23D37C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260" y="3255631"/>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Break Growth Barriers: Revise Your Role, Release Your People, and Capture Overlooked Opportunities for Your Church">
            <a:extLst>
              <a:ext uri="{FF2B5EF4-FFF2-40B4-BE49-F238E27FC236}">
                <a16:creationId xmlns:a16="http://schemas.microsoft.com/office/drawing/2014/main" id="{6AC0863A-0209-0A50-6ACA-4392EB93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814" y="489689"/>
            <a:ext cx="19431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urch Growth Flywheel: 5 Practical Systems to Drive Growth at Your Church (Church Flywheel Series)">
            <a:extLst>
              <a:ext uri="{FF2B5EF4-FFF2-40B4-BE49-F238E27FC236}">
                <a16:creationId xmlns:a16="http://schemas.microsoft.com/office/drawing/2014/main" id="{98EA2940-76F2-D95D-6852-3DFD1A5F8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88" y="3258289"/>
            <a:ext cx="18415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ithful Leaders and the Things That Matter Most">
            <a:extLst>
              <a:ext uri="{FF2B5EF4-FFF2-40B4-BE49-F238E27FC236}">
                <a16:creationId xmlns:a16="http://schemas.microsoft.com/office/drawing/2014/main" id="{61E39159-399C-B112-F5EC-49305FA393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398" y="489689"/>
            <a:ext cx="18923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pactful Influence for Modern Leaders: How to Use the Power of Influence to Lead Other People Toward Success">
            <a:extLst>
              <a:ext uri="{FF2B5EF4-FFF2-40B4-BE49-F238E27FC236}">
                <a16:creationId xmlns:a16="http://schemas.microsoft.com/office/drawing/2014/main" id="{1E6DDE22-9F7F-0D18-ED33-C6864448F2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2593" y="3258289"/>
            <a:ext cx="1944280" cy="27659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ine Keys to Effective Small Group Leadership: How lay leaders can establish dynamic and healthy cells, classes, or teams">
            <a:extLst>
              <a:ext uri="{FF2B5EF4-FFF2-40B4-BE49-F238E27FC236}">
                <a16:creationId xmlns:a16="http://schemas.microsoft.com/office/drawing/2014/main" id="{03E35668-CDC0-4A2E-51CE-84589A5DA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1044" y="489689"/>
            <a:ext cx="18415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ifled: Where Good Leaders Go Wrong by [James G. Wetrich]">
            <a:extLst>
              <a:ext uri="{FF2B5EF4-FFF2-40B4-BE49-F238E27FC236}">
                <a16:creationId xmlns:a16="http://schemas.microsoft.com/office/drawing/2014/main" id="{F17E016B-7417-520B-75EB-53AB974DCD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0077" y="3258289"/>
            <a:ext cx="1841500" cy="2765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2E6995-2DB9-3586-6EEE-AE549B73EA38}"/>
              </a:ext>
            </a:extLst>
          </p:cNvPr>
          <p:cNvPicPr>
            <a:picLocks noChangeAspect="1"/>
          </p:cNvPicPr>
          <p:nvPr/>
        </p:nvPicPr>
        <p:blipFill>
          <a:blip r:embed="rId10"/>
          <a:stretch>
            <a:fillRect/>
          </a:stretch>
        </p:blipFill>
        <p:spPr>
          <a:xfrm>
            <a:off x="7978854" y="492347"/>
            <a:ext cx="1941920" cy="2765942"/>
          </a:xfrm>
          <a:prstGeom prst="rect">
            <a:avLst/>
          </a:prstGeom>
        </p:spPr>
      </p:pic>
      <p:pic>
        <p:nvPicPr>
          <p:cNvPr id="4" name="Picture 6" descr="Theological Perspectives on Church Growth">
            <a:extLst>
              <a:ext uri="{FF2B5EF4-FFF2-40B4-BE49-F238E27FC236}">
                <a16:creationId xmlns:a16="http://schemas.microsoft.com/office/drawing/2014/main" id="{15A18CC2-6011-9207-7ACE-DE732FC779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6774" y="3255631"/>
            <a:ext cx="194192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e Volunteer Church: Mobilizing Your Congregation for Growth and Effectiveness">
            <a:extLst>
              <a:ext uri="{FF2B5EF4-FFF2-40B4-BE49-F238E27FC236}">
                <a16:creationId xmlns:a16="http://schemas.microsoft.com/office/drawing/2014/main" id="{2E21DD2B-8EF8-17E4-D31E-2BE868CB1E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3618" y="489689"/>
            <a:ext cx="18288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GenerationS Volume 1: How to Grow Your Church Younger and Stronger: The Story of the Kids who Built a World-Class Church (...">
            <a:extLst>
              <a:ext uri="{FF2B5EF4-FFF2-40B4-BE49-F238E27FC236}">
                <a16:creationId xmlns:a16="http://schemas.microsoft.com/office/drawing/2014/main" id="{E596FD3F-CD49-3CC0-1318-B0A0F549A1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36520" y="3255631"/>
            <a:ext cx="18415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29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65539" name="Rectangle 3"/>
          <p:cNvSpPr>
            <a:spLocks noChangeArrowheads="1"/>
          </p:cNvSpPr>
          <p:nvPr/>
        </p:nvSpPr>
        <p:spPr bwMode="auto">
          <a:xfrm>
            <a:off x="0" y="1504951"/>
            <a:ext cx="10287000" cy="3555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2400" b="1" dirty="0">
                <a:effectLst>
                  <a:outerShdw blurRad="38100" dist="38100" dir="2700000" algn="tl">
                    <a:srgbClr val="DDDDDD"/>
                  </a:outerShdw>
                </a:effectLst>
                <a:latin typeface="Arial" charset="0"/>
              </a:rPr>
              <a:t>	</a:t>
            </a:r>
            <a:r>
              <a:rPr lang="en-US" sz="3600" b="1" dirty="0">
                <a:solidFill>
                  <a:srgbClr val="FFFF00"/>
                </a:solidFill>
                <a:effectLst>
                  <a:outerShdw blurRad="38100" dist="38100" dir="2700000" algn="tl">
                    <a:srgbClr val="DDDDDD"/>
                  </a:outerShdw>
                </a:effectLst>
                <a:latin typeface="Arial" charset="0"/>
              </a:rPr>
              <a:t>4)   Barriers</a:t>
            </a:r>
          </a:p>
          <a:p>
            <a:pPr>
              <a:spcBef>
                <a:spcPct val="50000"/>
              </a:spcBef>
            </a:pPr>
            <a:r>
              <a:rPr lang="en-US" sz="3600" b="1" i="1" dirty="0">
                <a:latin typeface="Arial" charset="0"/>
              </a:rPr>
              <a:t>		      </a:t>
            </a:r>
            <a:r>
              <a:rPr lang="en-US" sz="3600" b="1" i="1" dirty="0">
                <a:solidFill>
                  <a:schemeClr val="bg1"/>
                </a:solidFill>
                <a:latin typeface="Arial" charset="0"/>
              </a:rPr>
              <a:t>a) Space</a:t>
            </a:r>
          </a:p>
          <a:p>
            <a:pPr>
              <a:spcBef>
                <a:spcPct val="50000"/>
              </a:spcBef>
            </a:pPr>
            <a:r>
              <a:rPr lang="en-US" sz="3600" b="1" i="1" dirty="0">
                <a:solidFill>
                  <a:schemeClr val="bg1"/>
                </a:solidFill>
                <a:latin typeface="Arial" charset="0"/>
              </a:rPr>
              <a:t>		     b) Attitude</a:t>
            </a:r>
          </a:p>
          <a:p>
            <a:pPr>
              <a:spcBef>
                <a:spcPct val="50000"/>
              </a:spcBef>
            </a:pPr>
            <a:r>
              <a:rPr lang="en-US" sz="3600" b="1" i="1" dirty="0">
                <a:solidFill>
                  <a:schemeClr val="bg1"/>
                </a:solidFill>
                <a:latin typeface="Arial" charset="0"/>
              </a:rPr>
              <a:t>		     c) Community Awareness</a:t>
            </a:r>
          </a:p>
          <a:p>
            <a:pPr>
              <a:spcBef>
                <a:spcPct val="50000"/>
              </a:spcBef>
            </a:pPr>
            <a:r>
              <a:rPr lang="en-US" i="1" dirty="0">
                <a:latin typeface="Arial" charset="0"/>
              </a:rPr>
              <a:t>		</a:t>
            </a:r>
          </a:p>
        </p:txBody>
      </p:sp>
      <p:pic>
        <p:nvPicPr>
          <p:cNvPr id="26626" name="Picture 2">
            <a:extLst>
              <a:ext uri="{FF2B5EF4-FFF2-40B4-BE49-F238E27FC236}">
                <a16:creationId xmlns:a16="http://schemas.microsoft.com/office/drawing/2014/main" id="{D4CB2294-D0D3-E6AA-7EE6-548CB9095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4714875"/>
            <a:ext cx="6019800" cy="18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62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a:ln/>
          <a:effectLst>
            <a:outerShdw blurRad="63500" dist="13470" dir="2700000" algn="ctr" rotWithShape="0">
              <a:schemeClr val="bg2"/>
            </a:outerShdw>
          </a:effectLst>
        </p:spPr>
        <p:txBody>
          <a:bodyPr vert="horz" lIns="92075" tIns="46038" rIns="92075" bIns="46038" rtlCol="0" anchor="ctr">
            <a:normAutofit/>
          </a:bodyPr>
          <a:lstStyle/>
          <a:p>
            <a:r>
              <a:rPr lang="en-US" b="1" dirty="0">
                <a:solidFill>
                  <a:schemeClr val="bg1"/>
                </a:solidFill>
              </a:rPr>
              <a:t>How To Break The 200 Barrier</a:t>
            </a:r>
          </a:p>
        </p:txBody>
      </p:sp>
      <p:sp>
        <p:nvSpPr>
          <p:cNvPr id="66563" name="Rectangle 3"/>
          <p:cNvSpPr>
            <a:spLocks noChangeArrowheads="1"/>
          </p:cNvSpPr>
          <p:nvPr/>
        </p:nvSpPr>
        <p:spPr bwMode="auto">
          <a:xfrm>
            <a:off x="0" y="1524000"/>
            <a:ext cx="10210800" cy="3139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dirty="0">
                <a:effectLst>
                  <a:outerShdw blurRad="38100" dist="38100" dir="2700000" algn="tl">
                    <a:srgbClr val="DDDDDD"/>
                  </a:outerShdw>
                </a:effectLst>
                <a:latin typeface="Arial" charset="0"/>
              </a:rPr>
              <a:t>		</a:t>
            </a:r>
            <a:r>
              <a:rPr lang="en-US" sz="3600" b="1" dirty="0">
                <a:solidFill>
                  <a:srgbClr val="FFFF00"/>
                </a:solidFill>
                <a:effectLst>
                  <a:outerShdw blurRad="38100" dist="38100" dir="2700000" algn="tl">
                    <a:srgbClr val="DDDDDD"/>
                  </a:outerShdw>
                </a:effectLst>
                <a:latin typeface="Arial" charset="0"/>
              </a:rPr>
              <a:t>5)  Work Hard</a:t>
            </a:r>
          </a:p>
          <a:p>
            <a:pPr>
              <a:spcBef>
                <a:spcPct val="50000"/>
              </a:spcBef>
            </a:pPr>
            <a:r>
              <a:rPr lang="en-US" sz="3600" b="1" dirty="0">
                <a:effectLst>
                  <a:outerShdw blurRad="38100" dist="38100" dir="2700000" algn="tl">
                    <a:srgbClr val="DDDDDD"/>
                  </a:outerShdw>
                </a:effectLst>
                <a:latin typeface="Arial" charset="0"/>
              </a:rPr>
              <a:t>		</a:t>
            </a:r>
            <a:r>
              <a:rPr lang="en-US" sz="3600" b="1" dirty="0">
                <a:solidFill>
                  <a:schemeClr val="bg1"/>
                </a:solidFill>
                <a:effectLst>
                  <a:outerShdw blurRad="38100" dist="38100" dir="2700000" algn="tl">
                    <a:srgbClr val="DDDDDD"/>
                  </a:outerShdw>
                </a:effectLst>
                <a:latin typeface="Arial" charset="0"/>
              </a:rPr>
              <a:t>     </a:t>
            </a:r>
            <a:r>
              <a:rPr lang="en-US" sz="3600" b="1" i="1" dirty="0">
                <a:solidFill>
                  <a:schemeClr val="bg1"/>
                </a:solidFill>
                <a:latin typeface="Arial" charset="0"/>
              </a:rPr>
              <a:t>a) At God</a:t>
            </a:r>
            <a:r>
              <a:rPr lang="ja-JP" altLang="en-US" sz="3600" b="1" i="1" dirty="0">
                <a:solidFill>
                  <a:schemeClr val="bg1"/>
                </a:solidFill>
                <a:latin typeface="Arial"/>
              </a:rPr>
              <a:t>’</a:t>
            </a:r>
            <a:r>
              <a:rPr lang="en-US" sz="3600" b="1" i="1" dirty="0">
                <a:solidFill>
                  <a:schemeClr val="bg1"/>
                </a:solidFill>
                <a:latin typeface="Arial" charset="0"/>
              </a:rPr>
              <a:t>s Vision</a:t>
            </a:r>
          </a:p>
          <a:p>
            <a:pPr>
              <a:spcBef>
                <a:spcPct val="50000"/>
              </a:spcBef>
            </a:pPr>
            <a:r>
              <a:rPr lang="en-US" sz="3600" b="1" i="1" dirty="0">
                <a:solidFill>
                  <a:schemeClr val="bg1"/>
                </a:solidFill>
                <a:latin typeface="Arial" charset="0"/>
              </a:rPr>
              <a:t>		     b) At Equipping People</a:t>
            </a:r>
          </a:p>
          <a:p>
            <a:pPr>
              <a:spcBef>
                <a:spcPct val="50000"/>
              </a:spcBef>
            </a:pPr>
            <a:r>
              <a:rPr lang="en-US" sz="3600" b="1" i="1" dirty="0">
                <a:solidFill>
                  <a:schemeClr val="bg1"/>
                </a:solidFill>
                <a:latin typeface="Arial" charset="0"/>
              </a:rPr>
              <a:t>		     c) At Building the Kingdom</a:t>
            </a:r>
          </a:p>
        </p:txBody>
      </p:sp>
      <p:pic>
        <p:nvPicPr>
          <p:cNvPr id="27650" name="Picture 2">
            <a:extLst>
              <a:ext uri="{FF2B5EF4-FFF2-40B4-BE49-F238E27FC236}">
                <a16:creationId xmlns:a16="http://schemas.microsoft.com/office/drawing/2014/main" id="{CC86AD65-702A-FF80-B5D9-72B54147C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4606813"/>
            <a:ext cx="60198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88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ABCBA-45CD-1E8C-E9E3-64CDEBC794AB}"/>
              </a:ext>
            </a:extLst>
          </p:cNvPr>
          <p:cNvSpPr>
            <a:spLocks noGrp="1"/>
          </p:cNvSpPr>
          <p:nvPr>
            <p:ph type="title"/>
          </p:nvPr>
        </p:nvSpPr>
        <p:spPr/>
        <p:txBody>
          <a:bodyPr/>
          <a:lstStyle/>
          <a:p>
            <a:pPr algn="ctr"/>
            <a:r>
              <a:rPr lang="en-US" b="1" dirty="0">
                <a:solidFill>
                  <a:srgbClr val="FFFF00"/>
                </a:solidFill>
              </a:rPr>
              <a:t>Revitalization Lessons Learned from Tom Brady and His Retirement (Joe Casey)</a:t>
            </a:r>
          </a:p>
        </p:txBody>
      </p:sp>
      <p:sp>
        <p:nvSpPr>
          <p:cNvPr id="4" name="Content Placeholder 3">
            <a:extLst>
              <a:ext uri="{FF2B5EF4-FFF2-40B4-BE49-F238E27FC236}">
                <a16:creationId xmlns:a16="http://schemas.microsoft.com/office/drawing/2014/main" id="{937BDFCB-B956-F47C-29FC-D9EC0E5CDA19}"/>
              </a:ext>
            </a:extLst>
          </p:cNvPr>
          <p:cNvSpPr>
            <a:spLocks noGrp="1"/>
          </p:cNvSpPr>
          <p:nvPr>
            <p:ph idx="1"/>
          </p:nvPr>
        </p:nvSpPr>
        <p:spPr/>
        <p:txBody>
          <a:bodyPr>
            <a:normAutofit lnSpcReduction="10000"/>
          </a:bodyPr>
          <a:lstStyle/>
          <a:p>
            <a:r>
              <a:rPr lang="en-US" b="1" dirty="0">
                <a:solidFill>
                  <a:srgbClr val="FFFF00"/>
                </a:solidFill>
              </a:rPr>
              <a:t>Your Level of Determination Will Either Make You or Break You!</a:t>
            </a:r>
          </a:p>
          <a:p>
            <a:r>
              <a:rPr lang="en-US" b="1" dirty="0">
                <a:solidFill>
                  <a:srgbClr val="FFFF00"/>
                </a:solidFill>
              </a:rPr>
              <a:t>Hard Work &amp; Humility are a Combination for Success</a:t>
            </a:r>
          </a:p>
          <a:p>
            <a:r>
              <a:rPr lang="en-US" b="1" dirty="0">
                <a:solidFill>
                  <a:srgbClr val="FFFF00"/>
                </a:solidFill>
              </a:rPr>
              <a:t>Your gratitude beats your attitude every time</a:t>
            </a:r>
          </a:p>
          <a:p>
            <a:r>
              <a:rPr lang="en-US" b="1" dirty="0">
                <a:solidFill>
                  <a:srgbClr val="FFFF00"/>
                </a:solidFill>
              </a:rPr>
              <a:t>He loves what he does and your should also</a:t>
            </a:r>
          </a:p>
          <a:p>
            <a:r>
              <a:rPr lang="en-US" b="1" dirty="0">
                <a:solidFill>
                  <a:srgbClr val="FFFF00"/>
                </a:solidFill>
              </a:rPr>
              <a:t>Change is going to happen so get ready for it</a:t>
            </a:r>
          </a:p>
          <a:p>
            <a:r>
              <a:rPr lang="en-US" b="1" dirty="0">
                <a:solidFill>
                  <a:srgbClr val="FFFF00"/>
                </a:solidFill>
              </a:rPr>
              <a:t>Know when it is time to hand it off to another</a:t>
            </a:r>
            <a:br>
              <a:rPr lang="en-US" b="1" dirty="0">
                <a:solidFill>
                  <a:srgbClr val="FFFF00"/>
                </a:solidFill>
              </a:rPr>
            </a:br>
            <a:r>
              <a:rPr lang="en-US" b="1" dirty="0">
                <a:solidFill>
                  <a:srgbClr val="FFFF00"/>
                </a:solidFill>
              </a:rPr>
              <a:t>It s better to hand it off when you are winning not loosing</a:t>
            </a:r>
          </a:p>
          <a:p>
            <a:r>
              <a:rPr lang="en-US" b="1" dirty="0">
                <a:solidFill>
                  <a:srgbClr val="FFFF00"/>
                </a:solidFill>
              </a:rPr>
              <a:t>Build your future before you retire not afterwards</a:t>
            </a:r>
          </a:p>
          <a:p>
            <a:r>
              <a:rPr lang="en-US" b="1" dirty="0">
                <a:solidFill>
                  <a:srgbClr val="FFFF00"/>
                </a:solidFill>
              </a:rPr>
              <a:t>Your Family is more important than your Job (Don’t learn it too late)</a:t>
            </a:r>
          </a:p>
          <a:p>
            <a:pPr marL="0" indent="0">
              <a:buNone/>
            </a:pPr>
            <a:endParaRPr lang="en-US" dirty="0"/>
          </a:p>
        </p:txBody>
      </p:sp>
    </p:spTree>
    <p:extLst>
      <p:ext uri="{BB962C8B-B14F-4D97-AF65-F5344CB8AC3E}">
        <p14:creationId xmlns:p14="http://schemas.microsoft.com/office/powerpoint/2010/main" val="3412149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ABCBA-45CD-1E8C-E9E3-64CDEBC794AB}"/>
              </a:ext>
            </a:extLst>
          </p:cNvPr>
          <p:cNvSpPr>
            <a:spLocks noGrp="1"/>
          </p:cNvSpPr>
          <p:nvPr>
            <p:ph type="title"/>
          </p:nvPr>
        </p:nvSpPr>
        <p:spPr/>
        <p:txBody>
          <a:bodyPr/>
          <a:lstStyle/>
          <a:p>
            <a:pPr algn="ctr"/>
            <a:r>
              <a:rPr lang="en-US" b="1" dirty="0">
                <a:solidFill>
                  <a:srgbClr val="FFFF00"/>
                </a:solidFill>
              </a:rPr>
              <a:t>Revitalization Lessons Learned from Tom Brady and His Retirement</a:t>
            </a:r>
          </a:p>
        </p:txBody>
      </p:sp>
      <p:sp>
        <p:nvSpPr>
          <p:cNvPr id="4" name="Content Placeholder 3">
            <a:extLst>
              <a:ext uri="{FF2B5EF4-FFF2-40B4-BE49-F238E27FC236}">
                <a16:creationId xmlns:a16="http://schemas.microsoft.com/office/drawing/2014/main" id="{39A81123-3687-2D0C-6B9B-0CF842656E94}"/>
              </a:ext>
            </a:extLst>
          </p:cNvPr>
          <p:cNvSpPr>
            <a:spLocks noGrp="1"/>
          </p:cNvSpPr>
          <p:nvPr>
            <p:ph idx="1"/>
          </p:nvPr>
        </p:nvSpPr>
        <p:spPr/>
        <p:txBody>
          <a:bodyPr/>
          <a:lstStyle/>
          <a:p>
            <a:r>
              <a:rPr lang="en-US" b="1" dirty="0">
                <a:solidFill>
                  <a:srgbClr val="FFFF00"/>
                </a:solidFill>
              </a:rPr>
              <a:t>Be the Bigger person on the way out</a:t>
            </a:r>
          </a:p>
          <a:p>
            <a:r>
              <a:rPr lang="en-US" b="1" dirty="0">
                <a:solidFill>
                  <a:srgbClr val="FFFF00"/>
                </a:solidFill>
              </a:rPr>
              <a:t>Don’t burn your bridges or lock the door so you couldn’t come back.</a:t>
            </a:r>
          </a:p>
          <a:p>
            <a:r>
              <a:rPr lang="en-US" b="1" dirty="0">
                <a:solidFill>
                  <a:srgbClr val="FFFF00"/>
                </a:solidFill>
              </a:rPr>
              <a:t>Hold your head up high for the work you have done</a:t>
            </a:r>
          </a:p>
          <a:p>
            <a:r>
              <a:rPr lang="en-US" b="1" dirty="0">
                <a:solidFill>
                  <a:srgbClr val="FFFF00"/>
                </a:solidFill>
              </a:rPr>
              <a:t>You have to have a heart for what you are doing or you will burn out</a:t>
            </a:r>
          </a:p>
          <a:p>
            <a:r>
              <a:rPr lang="en-US" b="1" dirty="0">
                <a:solidFill>
                  <a:srgbClr val="FFFF00"/>
                </a:solidFill>
              </a:rPr>
              <a:t>Lead from a place of strength not weakness</a:t>
            </a:r>
          </a:p>
          <a:p>
            <a:r>
              <a:rPr lang="en-US" b="1" dirty="0">
                <a:solidFill>
                  <a:srgbClr val="FFFF00"/>
                </a:solidFill>
              </a:rPr>
              <a:t>Count the cost of being the goat</a:t>
            </a:r>
          </a:p>
          <a:p>
            <a:r>
              <a:rPr lang="en-US" b="1" dirty="0">
                <a:solidFill>
                  <a:srgbClr val="FFFF00"/>
                </a:solidFill>
              </a:rPr>
              <a:t>Have a succession plan if you are going to leave</a:t>
            </a:r>
          </a:p>
          <a:p>
            <a:r>
              <a:rPr lang="en-US" b="1" dirty="0">
                <a:solidFill>
                  <a:srgbClr val="FFFF00"/>
                </a:solidFill>
              </a:rPr>
              <a:t>Create a winning playbook. Educate yourself in your field.</a:t>
            </a:r>
          </a:p>
        </p:txBody>
      </p:sp>
    </p:spTree>
    <p:extLst>
      <p:ext uri="{BB962C8B-B14F-4D97-AF65-F5344CB8AC3E}">
        <p14:creationId xmlns:p14="http://schemas.microsoft.com/office/powerpoint/2010/main" val="3247967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4C56-F84E-DEC9-6B3D-559CB99D4E3F}"/>
              </a:ext>
            </a:extLst>
          </p:cNvPr>
          <p:cNvSpPr>
            <a:spLocks noGrp="1"/>
          </p:cNvSpPr>
          <p:nvPr>
            <p:ph type="ctrTitle"/>
          </p:nvPr>
        </p:nvSpPr>
        <p:spPr>
          <a:xfrm>
            <a:off x="961292" y="-1"/>
            <a:ext cx="10269416" cy="2718765"/>
          </a:xfrm>
        </p:spPr>
        <p:txBody>
          <a:bodyPr>
            <a:normAutofit/>
          </a:bodyPr>
          <a:lstStyle/>
          <a:p>
            <a:r>
              <a:rPr lang="en-US" sz="6000" b="1" i="1" dirty="0">
                <a:solidFill>
                  <a:srgbClr val="FFFF00"/>
                </a:solidFill>
              </a:rPr>
              <a:t>Why Your Church Struggles to Break  Two Hundred</a:t>
            </a:r>
            <a:br>
              <a:rPr lang="en-US" sz="6000" b="1" i="1" dirty="0">
                <a:solidFill>
                  <a:srgbClr val="FFFF00"/>
                </a:solidFill>
              </a:rPr>
            </a:br>
            <a:r>
              <a:rPr lang="en-US" sz="6000" b="1" i="1" dirty="0">
                <a:solidFill>
                  <a:srgbClr val="FFFF00"/>
                </a:solidFill>
              </a:rPr>
              <a:t>(Part 3 of 4)</a:t>
            </a:r>
            <a:endParaRPr lang="en-US" b="1" dirty="0">
              <a:solidFill>
                <a:srgbClr val="FFFF00"/>
              </a:solidFill>
            </a:endParaRPr>
          </a:p>
        </p:txBody>
      </p:sp>
      <p:sp>
        <p:nvSpPr>
          <p:cNvPr id="3" name="Subtitle 2">
            <a:extLst>
              <a:ext uri="{FF2B5EF4-FFF2-40B4-BE49-F238E27FC236}">
                <a16:creationId xmlns:a16="http://schemas.microsoft.com/office/drawing/2014/main" id="{0131449E-289C-E7E6-3742-59208187B7DC}"/>
              </a:ext>
            </a:extLst>
          </p:cNvPr>
          <p:cNvSpPr>
            <a:spLocks noGrp="1"/>
          </p:cNvSpPr>
          <p:nvPr>
            <p:ph type="subTitle" idx="1"/>
          </p:nvPr>
        </p:nvSpPr>
        <p:spPr>
          <a:xfrm>
            <a:off x="1524000" y="4907756"/>
            <a:ext cx="9144000" cy="1655762"/>
          </a:xfrm>
        </p:spPr>
        <p:txBody>
          <a:bodyPr/>
          <a:lstStyle/>
          <a:p>
            <a:r>
              <a:rPr lang="en-US" sz="2400" b="1" dirty="0">
                <a:solidFill>
                  <a:srgbClr val="FFFF00"/>
                </a:solidFill>
              </a:rPr>
              <a:t>By</a:t>
            </a:r>
          </a:p>
          <a:p>
            <a:r>
              <a:rPr lang="en-US" sz="2400" b="1" dirty="0">
                <a:solidFill>
                  <a:srgbClr val="FFFF00"/>
                </a:solidFill>
              </a:rPr>
              <a:t>Dr. Tom Cheyney</a:t>
            </a:r>
          </a:p>
          <a:p>
            <a:r>
              <a:rPr lang="en-US" sz="2400" b="1" dirty="0">
                <a:solidFill>
                  <a:srgbClr val="FFFF00"/>
                </a:solidFill>
              </a:rPr>
              <a:t>Founder &amp; Directional Leader</a:t>
            </a:r>
          </a:p>
          <a:p>
            <a:endParaRPr lang="en-US" dirty="0"/>
          </a:p>
        </p:txBody>
      </p:sp>
      <p:pic>
        <p:nvPicPr>
          <p:cNvPr id="4" name="Picture 3">
            <a:extLst>
              <a:ext uri="{FF2B5EF4-FFF2-40B4-BE49-F238E27FC236}">
                <a16:creationId xmlns:a16="http://schemas.microsoft.com/office/drawing/2014/main" id="{1F9A482A-C1C2-2928-712F-35FBF704DDD1}"/>
              </a:ext>
            </a:extLst>
          </p:cNvPr>
          <p:cNvPicPr>
            <a:picLocks noChangeAspect="1"/>
          </p:cNvPicPr>
          <p:nvPr/>
        </p:nvPicPr>
        <p:blipFill>
          <a:blip r:embed="rId2"/>
          <a:stretch>
            <a:fillRect/>
          </a:stretch>
        </p:blipFill>
        <p:spPr>
          <a:xfrm>
            <a:off x="5240215" y="2718765"/>
            <a:ext cx="1664677" cy="2025857"/>
          </a:xfrm>
          <a:prstGeom prst="rect">
            <a:avLst/>
          </a:prstGeom>
        </p:spPr>
      </p:pic>
    </p:spTree>
    <p:extLst>
      <p:ext uri="{BB962C8B-B14F-4D97-AF65-F5344CB8AC3E}">
        <p14:creationId xmlns:p14="http://schemas.microsoft.com/office/powerpoint/2010/main" val="350499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ll Church Essentials: Field-Tested Principles for Leading a Healthy Congregation of under 250">
            <a:extLst>
              <a:ext uri="{FF2B5EF4-FFF2-40B4-BE49-F238E27FC236}">
                <a16:creationId xmlns:a16="http://schemas.microsoft.com/office/drawing/2014/main" id="{34653FFC-93BD-3081-F655-0E45AC818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83" y="660400"/>
            <a:ext cx="18161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481101F-4FE9-A07E-A4DE-0F1C56E189B4}"/>
              </a:ext>
            </a:extLst>
          </p:cNvPr>
          <p:cNvPicPr>
            <a:picLocks noChangeAspect="1"/>
          </p:cNvPicPr>
          <p:nvPr/>
        </p:nvPicPr>
        <p:blipFill>
          <a:blip r:embed="rId3"/>
          <a:stretch>
            <a:fillRect/>
          </a:stretch>
        </p:blipFill>
        <p:spPr>
          <a:xfrm>
            <a:off x="9572699" y="511396"/>
            <a:ext cx="1765300" cy="2730500"/>
          </a:xfrm>
          <a:prstGeom prst="rect">
            <a:avLst/>
          </a:prstGeom>
        </p:spPr>
      </p:pic>
    </p:spTree>
    <p:extLst>
      <p:ext uri="{BB962C8B-B14F-4D97-AF65-F5344CB8AC3E}">
        <p14:creationId xmlns:p14="http://schemas.microsoft.com/office/powerpoint/2010/main" val="77338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71E4D-6BC4-7ACD-3974-FD6A5C454746}"/>
              </a:ext>
            </a:extLst>
          </p:cNvPr>
          <p:cNvSpPr>
            <a:spLocks noGrp="1"/>
          </p:cNvSpPr>
          <p:nvPr>
            <p:ph type="title"/>
          </p:nvPr>
        </p:nvSpPr>
        <p:spPr>
          <a:xfrm>
            <a:off x="838200" y="0"/>
            <a:ext cx="10515600" cy="4230938"/>
          </a:xfrm>
        </p:spPr>
        <p:txBody>
          <a:bodyPr>
            <a:normAutofit/>
          </a:bodyPr>
          <a:lstStyle/>
          <a:p>
            <a:r>
              <a:rPr lang="en-US" sz="5400" b="1" dirty="0">
                <a:solidFill>
                  <a:srgbClr val="FFFF00"/>
                </a:solidFill>
              </a:rPr>
              <a:t>We will continue this in February as we begin a series on Revitalizing the 35, 75, 125, 200, 400, and 700 Participant Church!</a:t>
            </a:r>
          </a:p>
        </p:txBody>
      </p:sp>
      <p:sp>
        <p:nvSpPr>
          <p:cNvPr id="5" name="Rectangle 4">
            <a:extLst>
              <a:ext uri="{FF2B5EF4-FFF2-40B4-BE49-F238E27FC236}">
                <a16:creationId xmlns:a16="http://schemas.microsoft.com/office/drawing/2014/main" id="{A304E348-BF25-DDBE-AA07-1F3CEEF203CC}"/>
              </a:ext>
            </a:extLst>
          </p:cNvPr>
          <p:cNvSpPr/>
          <p:nvPr/>
        </p:nvSpPr>
        <p:spPr>
          <a:xfrm rot="1460863">
            <a:off x="9266225" y="3519299"/>
            <a:ext cx="1010318"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35</a:t>
            </a:r>
          </a:p>
        </p:txBody>
      </p:sp>
      <p:sp>
        <p:nvSpPr>
          <p:cNvPr id="6" name="Rectangle 5">
            <a:extLst>
              <a:ext uri="{FF2B5EF4-FFF2-40B4-BE49-F238E27FC236}">
                <a16:creationId xmlns:a16="http://schemas.microsoft.com/office/drawing/2014/main" id="{F044E087-78AF-E09A-BDC2-3E38878622A8}"/>
              </a:ext>
            </a:extLst>
          </p:cNvPr>
          <p:cNvSpPr/>
          <p:nvPr/>
        </p:nvSpPr>
        <p:spPr>
          <a:xfrm rot="19877859">
            <a:off x="1465619" y="3822641"/>
            <a:ext cx="886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75</a:t>
            </a:r>
          </a:p>
        </p:txBody>
      </p:sp>
      <p:sp>
        <p:nvSpPr>
          <p:cNvPr id="7" name="Rectangle 6">
            <a:extLst>
              <a:ext uri="{FF2B5EF4-FFF2-40B4-BE49-F238E27FC236}">
                <a16:creationId xmlns:a16="http://schemas.microsoft.com/office/drawing/2014/main" id="{76F40E80-9E64-BAB9-2933-B49E827654CE}"/>
              </a:ext>
            </a:extLst>
          </p:cNvPr>
          <p:cNvSpPr/>
          <p:nvPr/>
        </p:nvSpPr>
        <p:spPr>
          <a:xfrm rot="20055897">
            <a:off x="4443320" y="4340838"/>
            <a:ext cx="1237839" cy="923330"/>
          </a:xfrm>
          <a:prstGeom prst="rect">
            <a:avLst/>
          </a:prstGeom>
          <a:noFill/>
        </p:spPr>
        <p:txBody>
          <a:bodyPr wrap="none" lIns="91440" tIns="45720" rIns="91440" bIns="45720">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125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a:extLst>
              <a:ext uri="{FF2B5EF4-FFF2-40B4-BE49-F238E27FC236}">
                <a16:creationId xmlns:a16="http://schemas.microsoft.com/office/drawing/2014/main" id="{BFD8301F-D8BE-E5B3-7349-0EF5F3ADC9CE}"/>
              </a:ext>
            </a:extLst>
          </p:cNvPr>
          <p:cNvSpPr/>
          <p:nvPr/>
        </p:nvSpPr>
        <p:spPr>
          <a:xfrm rot="1746281">
            <a:off x="6804721" y="3968962"/>
            <a:ext cx="1237839"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200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a:extLst>
              <a:ext uri="{FF2B5EF4-FFF2-40B4-BE49-F238E27FC236}">
                <a16:creationId xmlns:a16="http://schemas.microsoft.com/office/drawing/2014/main" id="{4413927D-A54A-214B-C5AA-E92EA350C534}"/>
              </a:ext>
            </a:extLst>
          </p:cNvPr>
          <p:cNvSpPr/>
          <p:nvPr/>
        </p:nvSpPr>
        <p:spPr>
          <a:xfrm rot="19678621">
            <a:off x="9271447" y="5072514"/>
            <a:ext cx="123783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400</a:t>
            </a:r>
          </a:p>
        </p:txBody>
      </p:sp>
      <p:sp>
        <p:nvSpPr>
          <p:cNvPr id="10" name="Rectangle 9">
            <a:extLst>
              <a:ext uri="{FF2B5EF4-FFF2-40B4-BE49-F238E27FC236}">
                <a16:creationId xmlns:a16="http://schemas.microsoft.com/office/drawing/2014/main" id="{E500614E-F5AB-63BE-D6A8-B20F08E8913A}"/>
              </a:ext>
            </a:extLst>
          </p:cNvPr>
          <p:cNvSpPr/>
          <p:nvPr/>
        </p:nvSpPr>
        <p:spPr>
          <a:xfrm rot="1768365">
            <a:off x="2738801" y="5146958"/>
            <a:ext cx="1237839"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700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Donut 1">
            <a:extLst>
              <a:ext uri="{FF2B5EF4-FFF2-40B4-BE49-F238E27FC236}">
                <a16:creationId xmlns:a16="http://schemas.microsoft.com/office/drawing/2014/main" id="{BBF3C6EF-FC64-05E1-F3EE-21CA56FA1590}"/>
              </a:ext>
            </a:extLst>
          </p:cNvPr>
          <p:cNvSpPr/>
          <p:nvPr/>
        </p:nvSpPr>
        <p:spPr>
          <a:xfrm>
            <a:off x="6234546" y="3352095"/>
            <a:ext cx="2369128" cy="2135023"/>
          </a:xfrm>
          <a:prstGeom prst="donu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159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6D3E6-F8C4-B0B3-4A5C-29FBD9B8C3B7}"/>
              </a:ext>
            </a:extLst>
          </p:cNvPr>
          <p:cNvSpPr>
            <a:spLocks noGrp="1"/>
          </p:cNvSpPr>
          <p:nvPr>
            <p:ph type="title"/>
          </p:nvPr>
        </p:nvSpPr>
        <p:spPr>
          <a:xfrm>
            <a:off x="838200" y="253855"/>
            <a:ext cx="10515600" cy="1325563"/>
          </a:xfrm>
        </p:spPr>
        <p:txBody>
          <a:bodyPr/>
          <a:lstStyle/>
          <a:p>
            <a:pPr algn="ctr"/>
            <a:r>
              <a:rPr lang="en-US" b="1" dirty="0">
                <a:solidFill>
                  <a:srgbClr val="FFFF00"/>
                </a:solidFill>
              </a:rPr>
              <a:t>Improve and expand these 3 skills to break the 200 barrier </a:t>
            </a:r>
          </a:p>
        </p:txBody>
      </p:sp>
      <p:sp>
        <p:nvSpPr>
          <p:cNvPr id="4" name="Content Placeholder 3">
            <a:extLst>
              <a:ext uri="{FF2B5EF4-FFF2-40B4-BE49-F238E27FC236}">
                <a16:creationId xmlns:a16="http://schemas.microsoft.com/office/drawing/2014/main" id="{D8E46ACB-97BA-3C6A-7F48-76AE5FFE508C}"/>
              </a:ext>
            </a:extLst>
          </p:cNvPr>
          <p:cNvSpPr>
            <a:spLocks noGrp="1"/>
          </p:cNvSpPr>
          <p:nvPr>
            <p:ph idx="1"/>
          </p:nvPr>
        </p:nvSpPr>
        <p:spPr>
          <a:xfrm>
            <a:off x="581891" y="1579418"/>
            <a:ext cx="10945091" cy="4597545"/>
          </a:xfrm>
        </p:spPr>
        <p:txBody>
          <a:bodyPr>
            <a:normAutofit fontScale="85000" lnSpcReduction="10000"/>
          </a:bodyPr>
          <a:lstStyle/>
          <a:p>
            <a:pPr marL="0" indent="0">
              <a:buNone/>
            </a:pPr>
            <a:r>
              <a:rPr lang="en-US" b="1" dirty="0">
                <a:solidFill>
                  <a:srgbClr val="FFFF00"/>
                </a:solidFill>
              </a:rPr>
              <a:t>Breaking the 200-person barrier looks like the typical pastor’s nemesis.</a:t>
            </a:r>
          </a:p>
          <a:p>
            <a:pPr marL="0" indent="0">
              <a:buNone/>
            </a:pPr>
            <a:r>
              <a:rPr lang="en-US" b="1" dirty="0">
                <a:solidFill>
                  <a:srgbClr val="FFFF00"/>
                </a:solidFill>
              </a:rPr>
              <a:t>It’s probably most challenging because it’s different from growing a church of 40 to 125. Doubling or tripling the attendance of the “family church” takes hard work, but breaking that barrier is all about the pastor doing more of the same: more evangelism, more outreach, more visitation, more follow-up, more leadership.</a:t>
            </a:r>
          </a:p>
          <a:p>
            <a:pPr marL="0" indent="0">
              <a:buNone/>
            </a:pPr>
            <a:r>
              <a:rPr lang="en-US" b="1" dirty="0">
                <a:solidFill>
                  <a:srgbClr val="FFFF00"/>
                </a:solidFill>
              </a:rPr>
              <a:t>Breaking the magic 200-barrier is qualitatively different. Doing more of the same won’t get the job done. And in most cases, it’s not possible because the pastor is already maxed out—or close to it.</a:t>
            </a:r>
          </a:p>
          <a:p>
            <a:pPr marL="0" indent="0">
              <a:buNone/>
            </a:pPr>
            <a:r>
              <a:rPr lang="en-US" b="1" dirty="0">
                <a:solidFill>
                  <a:srgbClr val="FFFF00"/>
                </a:solidFill>
              </a:rPr>
              <a:t>A fundamental shift in how everyone thinks about what it means to “be a pastor” is in order. In smaller churches the pastor is the hired hand; he’s the paid religious functionary. If anything is going to get done, the pastor has to do it. This has to be replaced with another model: the pastor leads people who do the work.</a:t>
            </a:r>
          </a:p>
          <a:p>
            <a:pPr marL="0" indent="0">
              <a:buNone/>
            </a:pPr>
            <a:r>
              <a:rPr lang="en-US" b="1" dirty="0">
                <a:solidFill>
                  <a:srgbClr val="FFFF00"/>
                </a:solidFill>
              </a:rPr>
              <a:t>The pastor has to stop being the hired laborer and start acting like the crew chief.</a:t>
            </a:r>
          </a:p>
          <a:p>
            <a:pPr marL="0" indent="0">
              <a:buNone/>
            </a:pPr>
            <a:endParaRPr lang="en-US" dirty="0"/>
          </a:p>
        </p:txBody>
      </p:sp>
    </p:spTree>
    <p:extLst>
      <p:ext uri="{BB962C8B-B14F-4D97-AF65-F5344CB8AC3E}">
        <p14:creationId xmlns:p14="http://schemas.microsoft.com/office/powerpoint/2010/main" val="154420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6D3E6-F8C4-B0B3-4A5C-29FBD9B8C3B7}"/>
              </a:ext>
            </a:extLst>
          </p:cNvPr>
          <p:cNvSpPr>
            <a:spLocks noGrp="1"/>
          </p:cNvSpPr>
          <p:nvPr>
            <p:ph type="title"/>
          </p:nvPr>
        </p:nvSpPr>
        <p:spPr/>
        <p:txBody>
          <a:bodyPr/>
          <a:lstStyle/>
          <a:p>
            <a:pPr algn="ctr"/>
            <a:r>
              <a:rPr lang="en-US" b="1" dirty="0">
                <a:solidFill>
                  <a:srgbClr val="FFFF00"/>
                </a:solidFill>
              </a:rPr>
              <a:t>Improve and expand these 3 skills to break the 200 barrier </a:t>
            </a:r>
          </a:p>
        </p:txBody>
      </p:sp>
      <p:sp>
        <p:nvSpPr>
          <p:cNvPr id="4" name="Content Placeholder 3">
            <a:extLst>
              <a:ext uri="{FF2B5EF4-FFF2-40B4-BE49-F238E27FC236}">
                <a16:creationId xmlns:a16="http://schemas.microsoft.com/office/drawing/2014/main" id="{D8E46ACB-97BA-3C6A-7F48-76AE5FFE508C}"/>
              </a:ext>
            </a:extLst>
          </p:cNvPr>
          <p:cNvSpPr>
            <a:spLocks noGrp="1"/>
          </p:cNvSpPr>
          <p:nvPr>
            <p:ph idx="1"/>
          </p:nvPr>
        </p:nvSpPr>
        <p:spPr/>
        <p:txBody>
          <a:bodyPr/>
          <a:lstStyle/>
          <a:p>
            <a:pPr marL="0" indent="0">
              <a:buNone/>
            </a:pPr>
            <a:r>
              <a:rPr lang="en-US" sz="3600" b="1" dirty="0">
                <a:solidFill>
                  <a:srgbClr val="FFFF00"/>
                </a:solidFill>
              </a:rPr>
              <a:t>It takes a different set of skills to lead a church through the 200-barrier.</a:t>
            </a:r>
          </a:p>
          <a:p>
            <a:r>
              <a:rPr lang="en-US" sz="3600" b="1" dirty="0">
                <a:solidFill>
                  <a:srgbClr val="FFFF00"/>
                </a:solidFill>
              </a:rPr>
              <a:t>Learning, mastering, and polishing these new skills can lead to an existential crisis because the pastor will have to lay aside things that he loves doing and learn new ways of showing up as a pastor that may feel uncomfortable.</a:t>
            </a:r>
          </a:p>
          <a:p>
            <a:endParaRPr lang="en-US" dirty="0"/>
          </a:p>
        </p:txBody>
      </p:sp>
    </p:spTree>
    <p:extLst>
      <p:ext uri="{BB962C8B-B14F-4D97-AF65-F5344CB8AC3E}">
        <p14:creationId xmlns:p14="http://schemas.microsoft.com/office/powerpoint/2010/main" val="3685004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3607</Words>
  <Application>Microsoft Macintosh PowerPoint</Application>
  <PresentationFormat>Widescreen</PresentationFormat>
  <Paragraphs>325</Paragraphs>
  <Slides>54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Arial Black</vt:lpstr>
      <vt:lpstr>Calibri</vt:lpstr>
      <vt:lpstr>Calibri Light</vt:lpstr>
      <vt:lpstr>Cambria</vt:lpstr>
      <vt:lpstr>Frank Ruhl Libre</vt:lpstr>
      <vt:lpstr>Garamond</vt:lpstr>
      <vt:lpstr>Helvetica</vt:lpstr>
      <vt:lpstr>Symbol</vt:lpstr>
      <vt:lpstr>Times New Roman</vt:lpstr>
      <vt:lpstr>Office Theme</vt:lpstr>
      <vt:lpstr>Why Your Church Struggles to Break  Two Hundred (Part 3 of 6 hour seminar)</vt:lpstr>
      <vt:lpstr>PowerPoint Presentation</vt:lpstr>
      <vt:lpstr>PowerPoint Presentation</vt:lpstr>
      <vt:lpstr>PowerPoint Presentation</vt:lpstr>
      <vt:lpstr>PowerPoint Presentation</vt:lpstr>
      <vt:lpstr>PowerPoint Presentation</vt:lpstr>
      <vt:lpstr>We will continue this in February as we begin a series on Revitalizing the 35, 75, 125, 200, 400, and 700 Participant Church!</vt:lpstr>
      <vt:lpstr>Improve and expand these 3 skills to break the 200 barrier </vt:lpstr>
      <vt:lpstr>Improve and expand these 3 skills to break the 200 barrier </vt:lpstr>
      <vt:lpstr>What Type of Leader Are You?</vt:lpstr>
      <vt:lpstr>Improve and expand these 3 skills to break the 200 barrier </vt:lpstr>
      <vt:lpstr>Improve and expand these 3 skills to break the 200 barrier </vt:lpstr>
      <vt:lpstr>Improve and expand these 3 skills to break the 200 barrier </vt:lpstr>
      <vt:lpstr>Improve and expand these 3 skills to break the 200 barrier </vt:lpstr>
      <vt:lpstr>Improve and expand these 3 skills to break the 200 barrier </vt:lpstr>
      <vt:lpstr>Key Factors in Breaking the Two Hundred Barrier </vt:lpstr>
      <vt:lpstr>Front Doors are Closing So Look  for Side Doors</vt:lpstr>
      <vt:lpstr>What Does the term “Side Doors” Mean?</vt:lpstr>
      <vt:lpstr>What Does the term “Side Doors” Mean?</vt:lpstr>
      <vt:lpstr>Some Sample Side Door Connections</vt:lpstr>
      <vt:lpstr>Why Side Doors?</vt:lpstr>
      <vt:lpstr>How do you minimize staff and have maximum ministry?  </vt:lpstr>
      <vt:lpstr>Highly Effective Churches:</vt:lpstr>
      <vt:lpstr>Methods used in Assimilation for healthy growth:</vt:lpstr>
      <vt:lpstr>Why Break The 200 Barrier?</vt:lpstr>
      <vt:lpstr>Why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How To Break The 200 Barrier</vt:lpstr>
      <vt:lpstr>Revitalization Lessons Learned from Tom Brady and His Retirement (Joe Casey)</vt:lpstr>
      <vt:lpstr>Revitalization Lessons Learned from Tom Brady and His Retirement</vt:lpstr>
      <vt:lpstr>Why Your Church Struggles to Break  Two Hundred (Part 3 of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Your Church Struggles to Break  Two Hundred</dc:title>
  <dc:creator>Tom Cheyney Cheyney</dc:creator>
  <cp:lastModifiedBy>Tom Cheyney Cheyney</cp:lastModifiedBy>
  <cp:revision>134</cp:revision>
  <dcterms:created xsi:type="dcterms:W3CDTF">2022-10-06T14:12:11Z</dcterms:created>
  <dcterms:modified xsi:type="dcterms:W3CDTF">2023-04-17T13:15:06Z</dcterms:modified>
</cp:coreProperties>
</file>