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8288000" cy="10287000"/>
  <p:notesSz cx="6858000" cy="9144000"/>
  <p:embeddedFontLst>
    <p:embeddedFont>
      <p:font typeface="Knockout Featherweight Ultra-Bold" charset="1" panose="02000506040000020004"/>
      <p:regular r:id="rId39"/>
    </p:embeddedFont>
    <p:embeddedFont>
      <p:font typeface="Open Sans 1 Bold" charset="1" panose="020B0806030504020204"/>
      <p:regular r:id="rId40"/>
    </p:embeddedFont>
    <p:embeddedFont>
      <p:font typeface="TT Hoves Bold" charset="1" panose="02000003020000060003"/>
      <p:regular r:id="rId41"/>
    </p:embeddedFont>
    <p:embeddedFont>
      <p:font typeface="Staatliches" charset="1" panose="00000000000000000000"/>
      <p:regular r:id="rId42"/>
    </p:embeddedFont>
    <p:embeddedFont>
      <p:font typeface="TT Hoves" charset="1" panose="02000003020000060003"/>
      <p:regular r:id="rId43"/>
    </p:embeddedFont>
    <p:embeddedFont>
      <p:font typeface="DM Sans" charset="1" panose="00000000000000000000"/>
      <p:regular r:id="rId44"/>
    </p:embeddedFont>
    <p:embeddedFont>
      <p:font typeface="HK Grotesk" charset="1" panose="00000500000000000000"/>
      <p:regular r:id="rId45"/>
    </p:embeddedFont>
    <p:embeddedFont>
      <p:font typeface="HK Grotesk Medium" charset="1" panose="00000600000000000000"/>
      <p:regular r:id="rId46"/>
    </p:embeddedFont>
    <p:embeddedFont>
      <p:font typeface="Open Sans 2" charset="1" panose="00000000000000000000"/>
      <p:regular r:id="rId47"/>
    </p:embeddedFont>
    <p:embeddedFont>
      <p:font typeface="Montserrat Bold" charset="1" panose="00000800000000000000"/>
      <p:regular r:id="rId48"/>
    </p:embeddedFont>
    <p:embeddedFont>
      <p:font typeface="DM Sans Bold" charset="1" panose="00000000000000000000"/>
      <p:regular r:id="rId49"/>
    </p:embeddedFont>
    <p:embeddedFont>
      <p:font typeface="Montserrat" charset="1" panose="00000500000000000000"/>
      <p:regular r:id="rId50"/>
    </p:embeddedFont>
    <p:embeddedFont>
      <p:font typeface="Poppins Bold" charset="1" panose="000008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Relationship Id="rId4" Target="../media/image4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9.jpeg" Type="http://schemas.openxmlformats.org/officeDocument/2006/relationships/image"/><Relationship Id="rId5" Target="../media/image52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jpe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7" t="-6184" r="-28706" b="-254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891" y="1702684"/>
            <a:ext cx="12083740" cy="6541099"/>
            <a:chOff x="0" y="0"/>
            <a:chExt cx="16111654" cy="87214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393341" y="0"/>
              <a:ext cx="10996342" cy="8681323"/>
            </a:xfrm>
            <a:custGeom>
              <a:avLst/>
              <a:gdLst/>
              <a:ahLst/>
              <a:cxnLst/>
              <a:rect r="r" b="b" t="t" l="l"/>
              <a:pathLst>
                <a:path h="8681323" w="10996342">
                  <a:moveTo>
                    <a:pt x="0" y="0"/>
                  </a:moveTo>
                  <a:lnTo>
                    <a:pt x="10996342" y="0"/>
                  </a:lnTo>
                  <a:lnTo>
                    <a:pt x="10996342" y="8681323"/>
                  </a:lnTo>
                  <a:lnTo>
                    <a:pt x="0" y="8681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9406824" y="792414"/>
              <a:ext cx="2371681" cy="1185840"/>
            </a:xfrm>
            <a:custGeom>
              <a:avLst/>
              <a:gdLst/>
              <a:ahLst/>
              <a:cxnLst/>
              <a:rect r="r" b="b" t="t" l="l"/>
              <a:pathLst>
                <a:path h="1185840" w="2371681">
                  <a:moveTo>
                    <a:pt x="0" y="0"/>
                  </a:moveTo>
                  <a:lnTo>
                    <a:pt x="2371681" y="0"/>
                  </a:lnTo>
                  <a:lnTo>
                    <a:pt x="2371681" y="1185841"/>
                  </a:lnTo>
                  <a:lnTo>
                    <a:pt x="0" y="1185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6259413"/>
              <a:ext cx="15783024" cy="2230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3994"/>
                </a:lnSpc>
                <a:spcBef>
                  <a:spcPct val="0"/>
                </a:spcBef>
              </a:pPr>
              <a:r>
                <a:rPr lang="en-US" sz="9995" strike="noStrike" u="none">
                  <a:solidFill>
                    <a:srgbClr val="FFFFFF"/>
                  </a:solidFill>
                  <a:latin typeface="Knockout Featherweight Ultra-Bold"/>
                  <a:ea typeface="Knockout Featherweight Ultra-Bold"/>
                  <a:cs typeface="Knockout Featherweight Ultra-Bold"/>
                  <a:sym typeface="Knockout Featherweight Ultra-Bold"/>
                </a:rPr>
                <a:t>TAHITI, FRENCH POLYNESIA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303146" y="8211084"/>
              <a:ext cx="15808507" cy="5103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7"/>
                </a:lnSpc>
                <a:spcBef>
                  <a:spcPct val="0"/>
                </a:spcBef>
              </a:pPr>
              <a:r>
                <a:rPr lang="en-US" b="true" sz="2290" spc="132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APRIL 25TH - MAY 2ND 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102962" y="4963113"/>
              <a:ext cx="13577100" cy="22214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994"/>
                </a:lnSpc>
                <a:spcBef>
                  <a:spcPct val="0"/>
                </a:spcBef>
              </a:pPr>
              <a:r>
                <a:rPr lang="en-US" sz="9995">
                  <a:solidFill>
                    <a:srgbClr val="FFFFFF"/>
                  </a:solidFill>
                  <a:latin typeface="Knockout Featherweight Ultra-Bold"/>
                  <a:ea typeface="Knockout Featherweight Ultra-Bold"/>
                  <a:cs typeface="Knockout Featherweight Ultra-Bold"/>
                  <a:sym typeface="Knockout Featherweight Ultra-Bold"/>
                </a:rPr>
                <a:t>SHARE THE SAIL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7954532" y="350482"/>
              <a:ext cx="4467858" cy="6319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61"/>
                </a:lnSpc>
                <a:spcBef>
                  <a:spcPct val="0"/>
                </a:spcBef>
              </a:pPr>
              <a:r>
                <a:rPr lang="en-US" sz="2829">
                  <a:solidFill>
                    <a:srgbClr val="316094"/>
                  </a:solidFill>
                  <a:latin typeface="Knockout Featherweight Ultra-Bold"/>
                  <a:ea typeface="Knockout Featherweight Ultra-Bold"/>
                  <a:cs typeface="Knockout Featherweight Ultra-Bold"/>
                  <a:sym typeface="Knockout Featherweight Ultra-Bold"/>
                </a:rPr>
                <a:t>PRESENTED BY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942170" cy="10287000"/>
          </a:xfrm>
          <a:custGeom>
            <a:avLst/>
            <a:gdLst/>
            <a:ahLst/>
            <a:cxnLst/>
            <a:rect r="r" b="b" t="t" l="l"/>
            <a:pathLst>
              <a:path h="10287000" w="10942170">
                <a:moveTo>
                  <a:pt x="0" y="0"/>
                </a:moveTo>
                <a:lnTo>
                  <a:pt x="10942170" y="0"/>
                </a:lnTo>
                <a:lnTo>
                  <a:pt x="109421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1" t="0" r="-2408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458663" y="1209675"/>
            <a:ext cx="5171538" cy="1257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65"/>
              </a:lnSpc>
              <a:spcBef>
                <a:spcPct val="0"/>
              </a:spcBef>
            </a:pPr>
            <a:r>
              <a:rPr lang="en-US" sz="5477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Satu</a:t>
            </a:r>
            <a:r>
              <a:rPr lang="en-US" sz="5477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rday </a:t>
            </a:r>
            <a:r>
              <a:rPr lang="en-US" sz="5477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–</a:t>
            </a:r>
            <a:r>
              <a:rPr lang="en-US" sz="5477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</a:p>
          <a:p>
            <a:pPr algn="l" marL="0" indent="0" lvl="0">
              <a:lnSpc>
                <a:spcPts val="4765"/>
              </a:lnSpc>
              <a:spcBef>
                <a:spcPct val="0"/>
              </a:spcBef>
            </a:pPr>
            <a:r>
              <a:rPr lang="en-US" sz="5477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C</a:t>
            </a:r>
            <a:r>
              <a:rPr lang="en-US" sz="5477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heck-In &amp; Prep Day</a:t>
            </a:r>
            <a:r>
              <a:rPr lang="en-US" sz="5477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257853" y="2587220"/>
            <a:ext cx="6709167" cy="6827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2:00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PM:</a:t>
            </a:r>
          </a:p>
          <a:p>
            <a:pPr algn="l" marL="990725" indent="-330242" lvl="2">
              <a:lnSpc>
                <a:spcPts val="3671"/>
              </a:lnSpc>
              <a:spcBef>
                <a:spcPct val="0"/>
              </a:spcBef>
              <a:buFont typeface="Arial"/>
              <a:buChar char="⚬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Arr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val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he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ck-In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at Base (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Raiatea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</a:p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Boats:</a:t>
            </a:r>
          </a:p>
          <a:p>
            <a:pPr algn="l" marL="990725" indent="-330242" lvl="2">
              <a:lnSpc>
                <a:spcPts val="3671"/>
              </a:lnSpc>
              <a:spcBef>
                <a:spcPct val="0"/>
              </a:spcBef>
              <a:buFont typeface="Arial"/>
              <a:buChar char="⚬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42'–45' Catamarans w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th A/C,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iva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cab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 &amp; en-s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u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head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</a:p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To-D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 algn="l" marL="990725" indent="-330242" lvl="2">
              <a:lnSpc>
                <a:spcPts val="3671"/>
              </a:lnSpc>
              <a:spcBef>
                <a:spcPct val="0"/>
              </a:spcBef>
              <a:buFont typeface="Arial"/>
              <a:buChar char="⚬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Pick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up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ny last-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m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inute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provisions (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ol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much ch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ap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i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Raiat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th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n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in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Bor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Bo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a)</a:t>
            </a:r>
          </a:p>
          <a:p>
            <a:pPr algn="l" marL="990725" indent="-330242" lvl="2">
              <a:lnSpc>
                <a:spcPts val="3671"/>
              </a:lnSpc>
              <a:spcBef>
                <a:spcPct val="0"/>
              </a:spcBef>
              <a:buFont typeface="Arial"/>
              <a:buChar char="⚬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Y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ou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 boat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ll alr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ady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tock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 with basic p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v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ion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for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breakf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s,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lu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cks</a:t>
            </a:r>
          </a:p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U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se t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his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time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meet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you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cre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, settle in,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 ge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ready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to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cast off for an unforgetta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week of 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hopping.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31" t="0" r="-583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652066" y="1028700"/>
            <a:ext cx="607234" cy="86763"/>
            <a:chOff x="0" y="0"/>
            <a:chExt cx="4621988" cy="660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21988" cy="660400"/>
            </a:xfrm>
            <a:custGeom>
              <a:avLst/>
              <a:gdLst/>
              <a:ahLst/>
              <a:cxnLst/>
              <a:rect r="r" b="b" t="t" l="l"/>
              <a:pathLst>
                <a:path h="660400" w="4621988">
                  <a:moveTo>
                    <a:pt x="449752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7528" y="0"/>
                  </a:lnTo>
                  <a:cubicBezTo>
                    <a:pt x="4566108" y="0"/>
                    <a:pt x="4621988" y="55880"/>
                    <a:pt x="4621988" y="124460"/>
                  </a:cubicBezTo>
                  <a:lnTo>
                    <a:pt x="4621988" y="535940"/>
                  </a:lnTo>
                  <a:cubicBezTo>
                    <a:pt x="4621988" y="604520"/>
                    <a:pt x="4566108" y="660400"/>
                    <a:pt x="4497528" y="6604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652066" y="1163480"/>
            <a:ext cx="607234" cy="86763"/>
            <a:chOff x="0" y="0"/>
            <a:chExt cx="4621988" cy="66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21988" cy="660400"/>
            </a:xfrm>
            <a:custGeom>
              <a:avLst/>
              <a:gdLst/>
              <a:ahLst/>
              <a:cxnLst/>
              <a:rect r="r" b="b" t="t" l="l"/>
              <a:pathLst>
                <a:path h="660400" w="4621988">
                  <a:moveTo>
                    <a:pt x="449752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7528" y="0"/>
                  </a:lnTo>
                  <a:cubicBezTo>
                    <a:pt x="4566108" y="0"/>
                    <a:pt x="4621988" y="55880"/>
                    <a:pt x="4621988" y="124460"/>
                  </a:cubicBezTo>
                  <a:lnTo>
                    <a:pt x="4621988" y="535940"/>
                  </a:lnTo>
                  <a:cubicBezTo>
                    <a:pt x="4621988" y="604520"/>
                    <a:pt x="4566108" y="660400"/>
                    <a:pt x="4497528" y="6604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359996" y="8349579"/>
            <a:ext cx="3321104" cy="3321104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>
                <a:alpha val="29804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107729" y="8601846"/>
            <a:ext cx="2816569" cy="281656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546998" y="2841876"/>
            <a:ext cx="1093996" cy="1093996"/>
            <a:chOff x="0" y="0"/>
            <a:chExt cx="2787650" cy="27876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FDE59">
                <a:alpha val="69804"/>
              </a:srgbClr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7741002" y="6351129"/>
            <a:ext cx="1093996" cy="1093996"/>
            <a:chOff x="0" y="0"/>
            <a:chExt cx="2787650" cy="27876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FDE59">
                <a:alpha val="69804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083424" y="7166453"/>
            <a:ext cx="1236093" cy="1236093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AutoShape 18" id="18"/>
          <p:cNvSpPr/>
          <p:nvPr/>
        </p:nvSpPr>
        <p:spPr>
          <a:xfrm>
            <a:off x="5169228" y="3935871"/>
            <a:ext cx="8980437" cy="3569956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70" t="0" r="-257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652066" y="1028700"/>
            <a:ext cx="607234" cy="86763"/>
            <a:chOff x="0" y="0"/>
            <a:chExt cx="4621988" cy="660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21988" cy="660400"/>
            </a:xfrm>
            <a:custGeom>
              <a:avLst/>
              <a:gdLst/>
              <a:ahLst/>
              <a:cxnLst/>
              <a:rect r="r" b="b" t="t" l="l"/>
              <a:pathLst>
                <a:path h="660400" w="4621988">
                  <a:moveTo>
                    <a:pt x="449752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7528" y="0"/>
                  </a:lnTo>
                  <a:cubicBezTo>
                    <a:pt x="4566108" y="0"/>
                    <a:pt x="4621988" y="55880"/>
                    <a:pt x="4621988" y="124460"/>
                  </a:cubicBezTo>
                  <a:lnTo>
                    <a:pt x="4621988" y="535940"/>
                  </a:lnTo>
                  <a:cubicBezTo>
                    <a:pt x="4621988" y="604520"/>
                    <a:pt x="4566108" y="660400"/>
                    <a:pt x="4497528" y="6604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652066" y="1163480"/>
            <a:ext cx="607234" cy="86763"/>
            <a:chOff x="0" y="0"/>
            <a:chExt cx="4621988" cy="66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21988" cy="660400"/>
            </a:xfrm>
            <a:custGeom>
              <a:avLst/>
              <a:gdLst/>
              <a:ahLst/>
              <a:cxnLst/>
              <a:rect r="r" b="b" t="t" l="l"/>
              <a:pathLst>
                <a:path h="660400" w="4621988">
                  <a:moveTo>
                    <a:pt x="449752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7528" y="0"/>
                  </a:lnTo>
                  <a:cubicBezTo>
                    <a:pt x="4566108" y="0"/>
                    <a:pt x="4621988" y="55880"/>
                    <a:pt x="4621988" y="124460"/>
                  </a:cubicBezTo>
                  <a:lnTo>
                    <a:pt x="4621988" y="535940"/>
                  </a:lnTo>
                  <a:cubicBezTo>
                    <a:pt x="4621988" y="604520"/>
                    <a:pt x="4566108" y="660400"/>
                    <a:pt x="4497528" y="6604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359996" y="8349579"/>
            <a:ext cx="3321104" cy="3321104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>
                <a:alpha val="29804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107729" y="8601846"/>
            <a:ext cx="2816569" cy="281656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546998" y="2841876"/>
            <a:ext cx="1093996" cy="1093996"/>
            <a:chOff x="0" y="0"/>
            <a:chExt cx="2787650" cy="27876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FDE59">
                <a:alpha val="69804"/>
              </a:srgbClr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7741002" y="6351129"/>
            <a:ext cx="1093996" cy="1093996"/>
            <a:chOff x="0" y="0"/>
            <a:chExt cx="2787650" cy="27876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FDE59">
                <a:alpha val="69804"/>
              </a:srgbClr>
            </a:solidFill>
          </p:spPr>
        </p:sp>
      </p:grpSp>
      <p:sp>
        <p:nvSpPr>
          <p:cNvPr name="AutoShape 15" id="15"/>
          <p:cNvSpPr/>
          <p:nvPr/>
        </p:nvSpPr>
        <p:spPr>
          <a:xfrm flipV="true">
            <a:off x="7783220" y="6049221"/>
            <a:ext cx="7997575" cy="26554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16" id="16"/>
          <p:cNvSpPr/>
          <p:nvPr/>
        </p:nvSpPr>
        <p:spPr>
          <a:xfrm flipH="true" flipV="true">
            <a:off x="7975162" y="3406916"/>
            <a:ext cx="7799521" cy="2642305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17" id="17"/>
          <p:cNvSpPr/>
          <p:nvPr/>
        </p:nvSpPr>
        <p:spPr>
          <a:xfrm flipH="true" flipV="true">
            <a:off x="2788250" y="1520723"/>
            <a:ext cx="4082916" cy="1497458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10130166" y="-805173"/>
            <a:ext cx="11301259" cy="4110833"/>
          </a:xfrm>
          <a:custGeom>
            <a:avLst/>
            <a:gdLst/>
            <a:ahLst/>
            <a:cxnLst/>
            <a:rect r="r" b="b" t="t" l="l"/>
            <a:pathLst>
              <a:path h="4110833" w="11301259">
                <a:moveTo>
                  <a:pt x="0" y="0"/>
                </a:moveTo>
                <a:lnTo>
                  <a:pt x="11301259" y="0"/>
                </a:lnTo>
                <a:lnTo>
                  <a:pt x="11301259" y="4110833"/>
                </a:lnTo>
                <a:lnTo>
                  <a:pt x="0" y="4110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flipH="true" flipV="true">
            <a:off x="201151" y="1046585"/>
            <a:ext cx="1162726" cy="203658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20" id="20"/>
          <p:cNvSpPr/>
          <p:nvPr/>
        </p:nvSpPr>
        <p:spPr>
          <a:xfrm>
            <a:off x="1974968" y="2353781"/>
            <a:ext cx="3447952" cy="1853415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  <p:sp>
        <p:nvSpPr>
          <p:cNvPr name="AutoShape 21" id="21"/>
          <p:cNvSpPr/>
          <p:nvPr/>
        </p:nvSpPr>
        <p:spPr>
          <a:xfrm>
            <a:off x="6179830" y="4973161"/>
            <a:ext cx="1603390" cy="931109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740446" y="4006180"/>
            <a:ext cx="8807107" cy="292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350"/>
              </a:lnSpc>
            </a:pPr>
            <a:r>
              <a:rPr lang="en-US" sz="23462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taha’a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24879" y="769764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8" y="0"/>
                </a:lnTo>
                <a:lnTo>
                  <a:pt x="4707158" y="4595364"/>
                </a:lnTo>
                <a:lnTo>
                  <a:pt x="0" y="459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6932" y="1143542"/>
            <a:ext cx="1350328" cy="1263066"/>
            <a:chOff x="0" y="0"/>
            <a:chExt cx="238179" cy="2227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8179" cy="222787"/>
            </a:xfrm>
            <a:custGeom>
              <a:avLst/>
              <a:gdLst/>
              <a:ahLst/>
              <a:cxnLst/>
              <a:rect r="r" b="b" t="t" l="l"/>
              <a:pathLst>
                <a:path h="222787" w="238179">
                  <a:moveTo>
                    <a:pt x="40134" y="0"/>
                  </a:moveTo>
                  <a:lnTo>
                    <a:pt x="198045" y="0"/>
                  </a:lnTo>
                  <a:cubicBezTo>
                    <a:pt x="208689" y="0"/>
                    <a:pt x="218897" y="4228"/>
                    <a:pt x="226424" y="11755"/>
                  </a:cubicBezTo>
                  <a:cubicBezTo>
                    <a:pt x="233950" y="19281"/>
                    <a:pt x="238179" y="29489"/>
                    <a:pt x="238179" y="40134"/>
                  </a:cubicBezTo>
                  <a:lnTo>
                    <a:pt x="238179" y="182654"/>
                  </a:lnTo>
                  <a:cubicBezTo>
                    <a:pt x="238179" y="193298"/>
                    <a:pt x="233950" y="203506"/>
                    <a:pt x="226424" y="211032"/>
                  </a:cubicBezTo>
                  <a:cubicBezTo>
                    <a:pt x="218897" y="218559"/>
                    <a:pt x="208689" y="222787"/>
                    <a:pt x="198045" y="222787"/>
                  </a:cubicBezTo>
                  <a:lnTo>
                    <a:pt x="40134" y="222787"/>
                  </a:lnTo>
                  <a:cubicBezTo>
                    <a:pt x="29489" y="222787"/>
                    <a:pt x="19281" y="218559"/>
                    <a:pt x="11755" y="211032"/>
                  </a:cubicBezTo>
                  <a:cubicBezTo>
                    <a:pt x="4228" y="203506"/>
                    <a:pt x="0" y="193298"/>
                    <a:pt x="0" y="182654"/>
                  </a:cubicBezTo>
                  <a:lnTo>
                    <a:pt x="0" y="40134"/>
                  </a:lnTo>
                  <a:cubicBezTo>
                    <a:pt x="0" y="29489"/>
                    <a:pt x="4228" y="19281"/>
                    <a:pt x="11755" y="11755"/>
                  </a:cubicBezTo>
                  <a:cubicBezTo>
                    <a:pt x="19281" y="4228"/>
                    <a:pt x="29489" y="0"/>
                    <a:pt x="40134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238179" cy="3085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442072" y="6596794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4"/>
                </a:lnTo>
                <a:lnTo>
                  <a:pt x="0" y="459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665064" y="0"/>
            <a:ext cx="7622936" cy="10287000"/>
            <a:chOff x="0" y="0"/>
            <a:chExt cx="1180992" cy="15937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80992" cy="1593725"/>
            </a:xfrm>
            <a:custGeom>
              <a:avLst/>
              <a:gdLst/>
              <a:ahLst/>
              <a:cxnLst/>
              <a:rect r="r" b="b" t="t" l="l"/>
              <a:pathLst>
                <a:path h="1593725" w="1180992">
                  <a:moveTo>
                    <a:pt x="0" y="0"/>
                  </a:moveTo>
                  <a:lnTo>
                    <a:pt x="1180992" y="0"/>
                  </a:lnTo>
                  <a:lnTo>
                    <a:pt x="118099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4"/>
              <a:stretch>
                <a:fillRect l="-68206" t="0" r="-3396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043498" y="1102661"/>
            <a:ext cx="6752154" cy="904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56"/>
              </a:lnSpc>
              <a:spcBef>
                <a:spcPct val="0"/>
              </a:spcBef>
            </a:pPr>
            <a:r>
              <a:rPr lang="en-US" sz="6324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Sail to Apu Bay, Taha’a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9585" y="1474697"/>
            <a:ext cx="1105021" cy="676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4"/>
              </a:lnSpc>
            </a:pPr>
            <a:r>
              <a:rPr lang="en-US" sz="4995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43498" y="1921162"/>
            <a:ext cx="4447601" cy="485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88"/>
              </a:lnSpc>
              <a:spcBef>
                <a:spcPct val="0"/>
              </a:spcBef>
            </a:pPr>
            <a:r>
              <a:rPr lang="en-US" sz="3444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saturday, april 25</a:t>
            </a:r>
            <a:r>
              <a:rPr lang="en-US" sz="3444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</a:t>
            </a:r>
            <a:r>
              <a:rPr lang="en-US" sz="3444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, 2026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9585" y="3143646"/>
            <a:ext cx="9161826" cy="106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Arrive at base in Raiatea for check-in and safety briefing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Provision boats and meet your crew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Afternoon departure with a scenic sail to Taha’a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9585" y="2722641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Check-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in &amp; Departure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9585" y="4787760"/>
            <a:ext cx="9161826" cy="699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Learn how Tahitian black pearls are cultivated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Optional snorkeling around coral gardens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9585" y="4366755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Activ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ity: Champon Black Pearl Farm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9585" y="6089182"/>
            <a:ext cx="9161826" cy="1423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15-course beachfront dinner experience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Traditional fire dance performance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Family-friendly, relaxed atmosphere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May be scheduled for tonight or the final evening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9585" y="5715802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inner Option: Ficus Restaurant (Taha’a)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9585" y="8114329"/>
            <a:ext cx="9161826" cy="106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Easy sailing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Lagoon exploring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First taste of island culture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49585" y="7740949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Vibe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2161504" y="8550376"/>
            <a:ext cx="7181854" cy="1898987"/>
            <a:chOff x="0" y="0"/>
            <a:chExt cx="1266777" cy="33495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66777" cy="334954"/>
            </a:xfrm>
            <a:custGeom>
              <a:avLst/>
              <a:gdLst/>
              <a:ahLst/>
              <a:cxnLst/>
              <a:rect r="r" b="b" t="t" l="l"/>
              <a:pathLst>
                <a:path h="334954" w="1266777">
                  <a:moveTo>
                    <a:pt x="7546" y="0"/>
                  </a:moveTo>
                  <a:lnTo>
                    <a:pt x="1259231" y="0"/>
                  </a:lnTo>
                  <a:cubicBezTo>
                    <a:pt x="1261233" y="0"/>
                    <a:pt x="1263152" y="795"/>
                    <a:pt x="1264567" y="2210"/>
                  </a:cubicBezTo>
                  <a:cubicBezTo>
                    <a:pt x="1265982" y="3625"/>
                    <a:pt x="1266777" y="5545"/>
                    <a:pt x="1266777" y="7546"/>
                  </a:cubicBezTo>
                  <a:lnTo>
                    <a:pt x="1266777" y="327409"/>
                  </a:lnTo>
                  <a:cubicBezTo>
                    <a:pt x="1266777" y="329410"/>
                    <a:pt x="1265982" y="331329"/>
                    <a:pt x="1264567" y="332744"/>
                  </a:cubicBezTo>
                  <a:cubicBezTo>
                    <a:pt x="1263152" y="334159"/>
                    <a:pt x="1261233" y="334954"/>
                    <a:pt x="1259231" y="334954"/>
                  </a:cubicBezTo>
                  <a:lnTo>
                    <a:pt x="7546" y="334954"/>
                  </a:lnTo>
                  <a:cubicBezTo>
                    <a:pt x="5545" y="334954"/>
                    <a:pt x="3625" y="334159"/>
                    <a:pt x="2210" y="332744"/>
                  </a:cubicBezTo>
                  <a:cubicBezTo>
                    <a:pt x="795" y="331329"/>
                    <a:pt x="0" y="329410"/>
                    <a:pt x="0" y="327409"/>
                  </a:cubicBezTo>
                  <a:lnTo>
                    <a:pt x="0" y="7546"/>
                  </a:lnTo>
                  <a:cubicBezTo>
                    <a:pt x="0" y="5545"/>
                    <a:pt x="795" y="3625"/>
                    <a:pt x="2210" y="2210"/>
                  </a:cubicBezTo>
                  <a:cubicBezTo>
                    <a:pt x="3625" y="795"/>
                    <a:pt x="5545" y="0"/>
                    <a:pt x="7546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85725"/>
              <a:ext cx="1266777" cy="420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531691" y="8826693"/>
            <a:ext cx="5756309" cy="1203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21"/>
              </a:lnSpc>
              <a:spcBef>
                <a:spcPct val="0"/>
              </a:spcBef>
            </a:pPr>
            <a:r>
              <a:rPr lang="en-US" sz="2838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Distance: ~15 n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ut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i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ca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l 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miles</a:t>
            </a:r>
          </a:p>
          <a:p>
            <a:pPr algn="l" marL="0" indent="0" lvl="0">
              <a:lnSpc>
                <a:spcPts val="3121"/>
              </a:lnSpc>
              <a:spcBef>
                <a:spcPct val="0"/>
              </a:spcBef>
            </a:pP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Depar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ure: Marina Utur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o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a, Raiatea</a:t>
            </a:r>
          </a:p>
          <a:p>
            <a:pPr algn="l" marL="0" indent="0" lvl="0">
              <a:lnSpc>
                <a:spcPts val="3121"/>
              </a:lnSpc>
              <a:spcBef>
                <a:spcPct val="0"/>
              </a:spcBef>
            </a:pP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Anchorage:</a:t>
            </a:r>
            <a:r>
              <a:rPr lang="en-US" sz="2838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 Apu Bay, Taha’a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7901682"/>
            <a:ext cx="10874524" cy="1894523"/>
            <a:chOff x="0" y="0"/>
            <a:chExt cx="2864072" cy="4989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64072" cy="498969"/>
            </a:xfrm>
            <a:custGeom>
              <a:avLst/>
              <a:gdLst/>
              <a:ahLst/>
              <a:cxnLst/>
              <a:rect r="r" b="b" t="t" l="l"/>
              <a:pathLst>
                <a:path h="498969" w="2864072">
                  <a:moveTo>
                    <a:pt x="0" y="0"/>
                  </a:moveTo>
                  <a:lnTo>
                    <a:pt x="2864072" y="0"/>
                  </a:lnTo>
                  <a:lnTo>
                    <a:pt x="2864072" y="498969"/>
                  </a:lnTo>
                  <a:lnTo>
                    <a:pt x="0" y="4989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2864072" cy="4799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28923" y="5181053"/>
            <a:ext cx="9609232" cy="3180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295"/>
              </a:lnSpc>
            </a:pPr>
            <a:r>
              <a:rPr lang="en-US" sz="25599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huahine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8923" y="8152102"/>
            <a:ext cx="12376256" cy="1298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2674" indent="-236337" lvl="1">
              <a:lnSpc>
                <a:spcPts val="350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89" strike="noStrike" u="none">
                <a:solidFill>
                  <a:srgbClr val="2799B7"/>
                </a:solidFill>
                <a:latin typeface="DM Sans Bold"/>
                <a:ea typeface="DM Sans Bold"/>
                <a:cs typeface="DM Sans Bold"/>
                <a:sym typeface="DM Sans Bold"/>
              </a:rPr>
              <a:t>Rent an E-Bike and go explore the island </a:t>
            </a:r>
          </a:p>
          <a:p>
            <a:pPr algn="l" marL="472674" indent="-236337" lvl="1">
              <a:lnSpc>
                <a:spcPts val="350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89" strike="noStrike" u="none">
                <a:solidFill>
                  <a:srgbClr val="2799B7"/>
                </a:solidFill>
                <a:latin typeface="DM Sans Bold"/>
                <a:ea typeface="DM Sans Bold"/>
                <a:cs typeface="DM Sans Bold"/>
                <a:sym typeface="DM Sans Bold"/>
              </a:rPr>
              <a:t>Dinner at the Huahine Yacht Club  or Chez Tara</a:t>
            </a:r>
          </a:p>
          <a:p>
            <a:pPr algn="l" marL="472674" indent="-236337" lvl="1">
              <a:lnSpc>
                <a:spcPts val="350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89" strike="noStrike" u="none">
                <a:solidFill>
                  <a:srgbClr val="2799B7"/>
                </a:solidFill>
                <a:latin typeface="DM Sans Bold"/>
                <a:ea typeface="DM Sans Bold"/>
                <a:cs typeface="DM Sans Bold"/>
                <a:sym typeface="DM Sans Bold"/>
              </a:rPr>
              <a:t>We are also trying to secure a private Motu picnic in the water.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83513" y="0"/>
            <a:ext cx="9404487" cy="10287000"/>
            <a:chOff x="0" y="0"/>
            <a:chExt cx="1457001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57001" cy="1593725"/>
            </a:xfrm>
            <a:custGeom>
              <a:avLst/>
              <a:gdLst/>
              <a:ahLst/>
              <a:cxnLst/>
              <a:rect r="r" b="b" t="t" l="l"/>
              <a:pathLst>
                <a:path h="1593725" w="1457001">
                  <a:moveTo>
                    <a:pt x="0" y="0"/>
                  </a:moveTo>
                  <a:lnTo>
                    <a:pt x="1457001" y="0"/>
                  </a:lnTo>
                  <a:lnTo>
                    <a:pt x="145700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5813" t="0" r="-1805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42180" y="1469880"/>
            <a:ext cx="6598737" cy="1417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EXPLORE TAHAA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OR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A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IL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T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O HUAHINE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42180" y="678213"/>
            <a:ext cx="4863916" cy="544017"/>
            <a:chOff x="0" y="0"/>
            <a:chExt cx="6485221" cy="725356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775469" cy="725356"/>
              <a:chOff x="0" y="0"/>
              <a:chExt cx="238179" cy="22278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38179" cy="222787"/>
              </a:xfrm>
              <a:custGeom>
                <a:avLst/>
                <a:gdLst/>
                <a:ahLst/>
                <a:cxnLst/>
                <a:rect r="r" b="b" t="t" l="l"/>
                <a:pathLst>
                  <a:path h="222787" w="238179">
                    <a:moveTo>
                      <a:pt x="87554" y="0"/>
                    </a:moveTo>
                    <a:lnTo>
                      <a:pt x="150625" y="0"/>
                    </a:lnTo>
                    <a:cubicBezTo>
                      <a:pt x="198980" y="0"/>
                      <a:pt x="238179" y="39199"/>
                      <a:pt x="238179" y="87554"/>
                    </a:cubicBezTo>
                    <a:lnTo>
                      <a:pt x="238179" y="135233"/>
                    </a:lnTo>
                    <a:cubicBezTo>
                      <a:pt x="238179" y="158454"/>
                      <a:pt x="228954" y="180724"/>
                      <a:pt x="212535" y="197143"/>
                    </a:cubicBezTo>
                    <a:cubicBezTo>
                      <a:pt x="196115" y="213563"/>
                      <a:pt x="173846" y="222787"/>
                      <a:pt x="150625" y="222787"/>
                    </a:cubicBezTo>
                    <a:lnTo>
                      <a:pt x="87554" y="222787"/>
                    </a:lnTo>
                    <a:cubicBezTo>
                      <a:pt x="39199" y="222787"/>
                      <a:pt x="0" y="183588"/>
                      <a:pt x="0" y="135233"/>
                    </a:cubicBezTo>
                    <a:lnTo>
                      <a:pt x="0" y="87554"/>
                    </a:lnTo>
                    <a:cubicBezTo>
                      <a:pt x="0" y="64333"/>
                      <a:pt x="9224" y="42063"/>
                      <a:pt x="25644" y="25644"/>
                    </a:cubicBezTo>
                    <a:cubicBezTo>
                      <a:pt x="42063" y="9224"/>
                      <a:pt x="64333" y="0"/>
                      <a:pt x="87554" y="0"/>
                    </a:cubicBezTo>
                    <a:close/>
                  </a:path>
                </a:pathLst>
              </a:custGeom>
              <a:solidFill>
                <a:srgbClr val="2799B7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85725"/>
                <a:ext cx="238179" cy="30851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62"/>
                  </a:lnSpc>
                </a:pP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0">
              <a:off x="70438" y="174991"/>
              <a:ext cx="634593" cy="403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9"/>
                </a:lnSpc>
              </a:pPr>
              <a:r>
                <a:rPr lang="en-US" sz="2151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02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913137" y="98018"/>
              <a:ext cx="5572084" cy="6273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60"/>
                </a:lnSpc>
                <a:spcBef>
                  <a:spcPct val="0"/>
                </a:spcBef>
              </a:pPr>
              <a:r>
                <a:rPr lang="en-US" sz="3236">
                  <a:solidFill>
                    <a:srgbClr val="2799B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SUNDAY, april 26</a:t>
              </a:r>
              <a:r>
                <a:rPr lang="en-US" sz="3236">
                  <a:solidFill>
                    <a:srgbClr val="2799B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th</a:t>
              </a:r>
              <a:r>
                <a:rPr lang="en-US" sz="3236">
                  <a:solidFill>
                    <a:srgbClr val="2799B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, 2026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442180" y="3382358"/>
            <a:ext cx="8608652" cy="13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Open water sail ~22 nautical miles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Anchor in Fare, Huahine’s main village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Explore shops, grab lunch, or relax onshore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Excellent snorkeling around the reef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2180" y="2991949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Opt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ion #1: Apu Bay to Huahine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2180" y="5267331"/>
            <a:ext cx="8608652" cy="13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Lagoon sail ~10 nautical miles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Anchor near Motu Tehutu — calm, scenic spot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Enj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oy snorkeling and paddleboarding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Great for an easier day on the water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2180" y="4876921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Option #2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: Apu Bay to Motu Tehutu (Taha’a)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2180" y="7107554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Stop for lunch or early dinner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Remote motu with epic views of Bora Bora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Fr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esh seafood, grilled island-style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2180" y="6761894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eal Stop: Motu Tuahi (Taha’a)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2180" y="8607650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Choose your pace: adventure sail or laid-back loop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Culture, cuisine, and colorful coral reefs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Sunset anchorage with great star views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2180" y="8261990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407885"/>
            <a:chOff x="0" y="0"/>
            <a:chExt cx="2408296" cy="27411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41171"/>
            </a:xfrm>
            <a:custGeom>
              <a:avLst/>
              <a:gdLst/>
              <a:ahLst/>
              <a:cxnLst/>
              <a:rect r="r" b="b" t="t" l="l"/>
              <a:pathLst>
                <a:path h="2741171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41171"/>
                  </a:lnTo>
                  <a:lnTo>
                    <a:pt x="0" y="2741171"/>
                  </a:lnTo>
                  <a:close/>
                </a:path>
              </a:pathLst>
            </a:custGeom>
            <a:solidFill>
              <a:srgbClr val="EEEEE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2408296" cy="27221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344549" y="5191164"/>
            <a:ext cx="3943451" cy="5095836"/>
            <a:chOff x="0" y="0"/>
            <a:chExt cx="1211523" cy="15655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1523" cy="1565563"/>
            </a:xfrm>
            <a:custGeom>
              <a:avLst/>
              <a:gdLst/>
              <a:ahLst/>
              <a:cxnLst/>
              <a:rect r="r" b="b" t="t" l="l"/>
              <a:pathLst>
                <a:path h="1565563" w="1211523">
                  <a:moveTo>
                    <a:pt x="0" y="0"/>
                  </a:moveTo>
                  <a:lnTo>
                    <a:pt x="1211523" y="0"/>
                  </a:lnTo>
                  <a:lnTo>
                    <a:pt x="1211523" y="1565563"/>
                  </a:lnTo>
                  <a:lnTo>
                    <a:pt x="0" y="1565563"/>
                  </a:lnTo>
                  <a:close/>
                </a:path>
              </a:pathLst>
            </a:custGeom>
            <a:blipFill>
              <a:blip r:embed="rId2"/>
              <a:stretch>
                <a:fillRect l="-2340" t="0" r="-2340" b="-814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344549" y="95327"/>
            <a:ext cx="3943451" cy="5095836"/>
            <a:chOff x="0" y="0"/>
            <a:chExt cx="1211523" cy="15655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1523" cy="1565563"/>
            </a:xfrm>
            <a:custGeom>
              <a:avLst/>
              <a:gdLst/>
              <a:ahLst/>
              <a:cxnLst/>
              <a:rect r="r" b="b" t="t" l="l"/>
              <a:pathLst>
                <a:path h="1565563" w="1211523">
                  <a:moveTo>
                    <a:pt x="0" y="0"/>
                  </a:moveTo>
                  <a:lnTo>
                    <a:pt x="1211523" y="0"/>
                  </a:lnTo>
                  <a:lnTo>
                    <a:pt x="1211523" y="1565563"/>
                  </a:lnTo>
                  <a:lnTo>
                    <a:pt x="0" y="1565563"/>
                  </a:lnTo>
                  <a:close/>
                </a:path>
              </a:pathLst>
            </a:custGeom>
            <a:blipFill>
              <a:blip r:embed="rId3"/>
              <a:stretch>
                <a:fillRect l="-36148" t="0" r="-36148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0" y="5143500"/>
            <a:ext cx="3943451" cy="5143500"/>
            <a:chOff x="0" y="0"/>
            <a:chExt cx="1211523" cy="158020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11523" cy="1580207"/>
            </a:xfrm>
            <a:custGeom>
              <a:avLst/>
              <a:gdLst/>
              <a:ahLst/>
              <a:cxnLst/>
              <a:rect r="r" b="b" t="t" l="l"/>
              <a:pathLst>
                <a:path h="1580207" w="1211523">
                  <a:moveTo>
                    <a:pt x="0" y="0"/>
                  </a:moveTo>
                  <a:lnTo>
                    <a:pt x="1211523" y="0"/>
                  </a:lnTo>
                  <a:lnTo>
                    <a:pt x="1211523" y="1580207"/>
                  </a:lnTo>
                  <a:lnTo>
                    <a:pt x="0" y="1580207"/>
                  </a:lnTo>
                  <a:close/>
                </a:path>
              </a:pathLst>
            </a:custGeom>
            <a:blipFill>
              <a:blip r:embed="rId4"/>
              <a:stretch>
                <a:fillRect l="0" t="-1174" r="0" b="-1174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0"/>
            <a:ext cx="3943451" cy="5143500"/>
            <a:chOff x="0" y="0"/>
            <a:chExt cx="1211523" cy="158020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11523" cy="1580207"/>
            </a:xfrm>
            <a:custGeom>
              <a:avLst/>
              <a:gdLst/>
              <a:ahLst/>
              <a:cxnLst/>
              <a:rect r="r" b="b" t="t" l="l"/>
              <a:pathLst>
                <a:path h="1580207" w="1211523">
                  <a:moveTo>
                    <a:pt x="0" y="0"/>
                  </a:moveTo>
                  <a:lnTo>
                    <a:pt x="1211523" y="0"/>
                  </a:lnTo>
                  <a:lnTo>
                    <a:pt x="1211523" y="1580207"/>
                  </a:lnTo>
                  <a:lnTo>
                    <a:pt x="0" y="1580207"/>
                  </a:lnTo>
                  <a:close/>
                </a:path>
              </a:pathLst>
            </a:custGeom>
            <a:blipFill>
              <a:blip r:embed="rId5"/>
              <a:stretch>
                <a:fillRect l="-47884" t="0" r="-47884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227069" y="2426480"/>
            <a:ext cx="3403929" cy="1417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West Side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of Taha’a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27069" y="3815199"/>
            <a:ext cx="3713431" cy="507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9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Start your morning with a v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isit to La Vallée de la Vanille, where Noah welcomes you into his home and guides you through his vanilla farm aboard an open-air truck. After this immersive cultural stop, cool off with a swim alongside reef sharks in the vibrant turquoise lagoon—an unforgettable experience that perfectly blends adventure with local flavor.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013852" y="2420890"/>
            <a:ext cx="3196698" cy="1428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East Side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of Tah’a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8004" y="3815199"/>
            <a:ext cx="3592546" cy="507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09"/>
              </a:lnSpc>
            </a:pP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Explore the 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serene coral gardens of Taha’a’s east side with a guided snorkeling experience in crystal-clear waters. Afterward, stop by the Pari Pari Rum Distillery for a quick tasting and enjoy a cocktail on their floating barge. As the sun dips lower, enjoy a relaxing dinner at Le Taha’a, a luxury resort with stunning views and island-inspired cuisine.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96599" y="0"/>
            <a:ext cx="8891401" cy="10287000"/>
            <a:chOff x="0" y="0"/>
            <a:chExt cx="1377511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7511" cy="1593725"/>
            </a:xfrm>
            <a:custGeom>
              <a:avLst/>
              <a:gdLst/>
              <a:ahLst/>
              <a:cxnLst/>
              <a:rect r="r" b="b" t="t" l="l"/>
              <a:pathLst>
                <a:path h="1593725" w="1377511">
                  <a:moveTo>
                    <a:pt x="0" y="0"/>
                  </a:moveTo>
                  <a:lnTo>
                    <a:pt x="1377511" y="0"/>
                  </a:lnTo>
                  <a:lnTo>
                    <a:pt x="137751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1342" t="0" r="-21984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42180" y="1469880"/>
            <a:ext cx="6983552" cy="1417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PASSAGE TO BORA BORA OR TAHAA’S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CORAL GA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RDE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N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42180" y="678213"/>
            <a:ext cx="581602" cy="544017"/>
            <a:chOff x="0" y="0"/>
            <a:chExt cx="238179" cy="222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179" cy="222787"/>
            </a:xfrm>
            <a:custGeom>
              <a:avLst/>
              <a:gdLst/>
              <a:ahLst/>
              <a:cxnLst/>
              <a:rect r="r" b="b" t="t" l="l"/>
              <a:pathLst>
                <a:path h="222787" w="238179">
                  <a:moveTo>
                    <a:pt x="93180" y="0"/>
                  </a:moveTo>
                  <a:lnTo>
                    <a:pt x="144999" y="0"/>
                  </a:lnTo>
                  <a:cubicBezTo>
                    <a:pt x="169712" y="0"/>
                    <a:pt x="193412" y="9817"/>
                    <a:pt x="210887" y="27292"/>
                  </a:cubicBezTo>
                  <a:cubicBezTo>
                    <a:pt x="228362" y="44766"/>
                    <a:pt x="238179" y="68467"/>
                    <a:pt x="238179" y="93180"/>
                  </a:cubicBezTo>
                  <a:lnTo>
                    <a:pt x="238179" y="129607"/>
                  </a:lnTo>
                  <a:cubicBezTo>
                    <a:pt x="238179" y="154320"/>
                    <a:pt x="228362" y="178021"/>
                    <a:pt x="210887" y="195495"/>
                  </a:cubicBezTo>
                  <a:cubicBezTo>
                    <a:pt x="193412" y="212970"/>
                    <a:pt x="169712" y="222787"/>
                    <a:pt x="144999" y="222787"/>
                  </a:cubicBezTo>
                  <a:lnTo>
                    <a:pt x="93180" y="222787"/>
                  </a:lnTo>
                  <a:cubicBezTo>
                    <a:pt x="68467" y="222787"/>
                    <a:pt x="44766" y="212970"/>
                    <a:pt x="27292" y="195495"/>
                  </a:cubicBezTo>
                  <a:cubicBezTo>
                    <a:pt x="9817" y="178021"/>
                    <a:pt x="0" y="154320"/>
                    <a:pt x="0" y="129607"/>
                  </a:cubicBezTo>
                  <a:lnTo>
                    <a:pt x="0" y="93180"/>
                  </a:lnTo>
                  <a:cubicBezTo>
                    <a:pt x="0" y="68467"/>
                    <a:pt x="9817" y="44766"/>
                    <a:pt x="27292" y="27292"/>
                  </a:cubicBezTo>
                  <a:cubicBezTo>
                    <a:pt x="44766" y="9817"/>
                    <a:pt x="68467" y="0"/>
                    <a:pt x="93180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38179" cy="308512"/>
            </a:xfrm>
            <a:prstGeom prst="rect">
              <a:avLst/>
            </a:prstGeom>
          </p:spPr>
          <p:txBody>
            <a:bodyPr anchor="ctr" rtlCol="false" tIns="47733" lIns="47733" bIns="47733" rIns="47733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5008" y="816600"/>
            <a:ext cx="475945" cy="29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215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27032" y="758870"/>
            <a:ext cx="4179063" cy="463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60"/>
              </a:lnSpc>
              <a:spcBef>
                <a:spcPct val="0"/>
              </a:spcBef>
            </a:pP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MONDAY, april 27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,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2180" y="3382358"/>
            <a:ext cx="8608652" cy="13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~23 nautical miles of open ocean sailing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Sc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enic approach to Bora Bora’s iconic peaks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Anchor near Motu To’opua for calm lagoon views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Swim, snorkel, or lounge beachside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2180" y="2991949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Opt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ion #1: Sail from East Taha’a to Bora Bora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2180" y="5267331"/>
            <a:ext cx="8608652" cy="13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~22 nautical miles downwind passage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Anchor near Taurere Bay for epic snorkeling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Drift snorkel through coral channels full of life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Sea turtles, rays, clownfish, and more!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2180" y="4876921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Option #2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: Sail from Huahine to Coral Gardens, Taha’a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2180" y="7107554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Onboard BBQ with your crew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Beach picnic if anchored near motus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Optional dinner ashore depending on anchorage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2180" y="6761894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inner Ideas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2180" y="8607650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Big sail day or underwater paradise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Choose your adventure based on the weather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Both routes offer incredible photo ops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2180" y="8261990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068" r="0" b="-230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5224331" y="6781858"/>
            <a:ext cx="19411277" cy="2066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031"/>
              </a:lnSpc>
            </a:pPr>
            <a:r>
              <a:rPr lang="en-US" sz="16517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BORA BORA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8553988"/>
            <a:ext cx="16020756" cy="921358"/>
            <a:chOff x="0" y="0"/>
            <a:chExt cx="4219458" cy="2426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19458" cy="242662"/>
            </a:xfrm>
            <a:custGeom>
              <a:avLst/>
              <a:gdLst/>
              <a:ahLst/>
              <a:cxnLst/>
              <a:rect r="r" b="b" t="t" l="l"/>
              <a:pathLst>
                <a:path h="242662" w="4219458">
                  <a:moveTo>
                    <a:pt x="0" y="0"/>
                  </a:moveTo>
                  <a:lnTo>
                    <a:pt x="4219458" y="0"/>
                  </a:lnTo>
                  <a:lnTo>
                    <a:pt x="4219458" y="242662"/>
                  </a:lnTo>
                  <a:lnTo>
                    <a:pt x="0" y="24266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4219458" cy="2236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-2012881" y="8877247"/>
            <a:ext cx="16753069" cy="375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65"/>
              </a:lnSpc>
              <a:spcBef>
                <a:spcPct val="0"/>
              </a:spcBef>
            </a:pP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We plan on spending two days in Bora Bora - Different anchorages each night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998585"/>
            <a:ext cx="3433046" cy="471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20"/>
              </a:lnSpc>
            </a:pPr>
            <a:r>
              <a:rPr lang="en-US" b="true" sz="280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BORCELLE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4997371" y="8693543"/>
            <a:ext cx="13290629" cy="1593457"/>
            <a:chOff x="0" y="0"/>
            <a:chExt cx="3500412" cy="4196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00412" cy="419676"/>
            </a:xfrm>
            <a:custGeom>
              <a:avLst/>
              <a:gdLst/>
              <a:ahLst/>
              <a:cxnLst/>
              <a:rect r="r" b="b" t="t" l="l"/>
              <a:pathLst>
                <a:path h="419676" w="3500412">
                  <a:moveTo>
                    <a:pt x="0" y="0"/>
                  </a:moveTo>
                  <a:lnTo>
                    <a:pt x="3500412" y="0"/>
                  </a:lnTo>
                  <a:lnTo>
                    <a:pt x="3500412" y="419676"/>
                  </a:lnTo>
                  <a:lnTo>
                    <a:pt x="0" y="419676"/>
                  </a:lnTo>
                  <a:close/>
                </a:path>
              </a:pathLst>
            </a:custGeom>
            <a:solidFill>
              <a:srgbClr val="31609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3500412" cy="438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8693543"/>
            <a:ext cx="5629743" cy="1593457"/>
            <a:chOff x="0" y="0"/>
            <a:chExt cx="1482731" cy="41967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82731" cy="419676"/>
            </a:xfrm>
            <a:custGeom>
              <a:avLst/>
              <a:gdLst/>
              <a:ahLst/>
              <a:cxnLst/>
              <a:rect r="r" b="b" t="t" l="l"/>
              <a:pathLst>
                <a:path h="419676" w="1482731">
                  <a:moveTo>
                    <a:pt x="0" y="0"/>
                  </a:moveTo>
                  <a:lnTo>
                    <a:pt x="1482731" y="0"/>
                  </a:lnTo>
                  <a:lnTo>
                    <a:pt x="1482731" y="419676"/>
                  </a:lnTo>
                  <a:lnTo>
                    <a:pt x="0" y="419676"/>
                  </a:ln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1482731" cy="438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573524" y="1464672"/>
            <a:ext cx="15331907" cy="1724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00"/>
              </a:lnSpc>
              <a:spcBef>
                <a:spcPct val="0"/>
              </a:spcBef>
            </a:pPr>
            <a:r>
              <a:rPr lang="en-US" sz="12000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OUR CREW MEMBERS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55180" y="6111194"/>
            <a:ext cx="2098199" cy="824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true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+</a:t>
            </a:r>
          </a:p>
          <a:p>
            <a:pPr algn="l" marL="0" indent="0" lvl="0">
              <a:lnSpc>
                <a:spcPts val="3360"/>
              </a:lnSpc>
              <a:spcBef>
                <a:spcPct val="0"/>
              </a:spcBef>
            </a:pPr>
            <a:r>
              <a:rPr lang="en-US" b="true" sz="2400" spc="-48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Erik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81660" y="6111194"/>
            <a:ext cx="2098199" cy="824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true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+</a:t>
            </a:r>
          </a:p>
          <a:p>
            <a:pPr algn="l" marL="0" indent="0" lvl="0">
              <a:lnSpc>
                <a:spcPts val="3360"/>
              </a:lnSpc>
              <a:spcBef>
                <a:spcPct val="0"/>
              </a:spcBef>
            </a:pPr>
            <a:r>
              <a:rPr lang="en-US" b="true" sz="2400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Melanie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08140" y="6111194"/>
            <a:ext cx="2098199" cy="824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true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+</a:t>
            </a:r>
          </a:p>
          <a:p>
            <a:pPr algn="l" marL="0" indent="0" lvl="0">
              <a:lnSpc>
                <a:spcPts val="3360"/>
              </a:lnSpc>
              <a:spcBef>
                <a:spcPct val="0"/>
              </a:spcBef>
            </a:pPr>
            <a:r>
              <a:rPr lang="en-US" b="true" sz="2400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David &amp; Karen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34621" y="6111194"/>
            <a:ext cx="2098199" cy="824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true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+</a:t>
            </a:r>
          </a:p>
          <a:p>
            <a:pPr algn="l" marL="0" indent="0" lvl="0">
              <a:lnSpc>
                <a:spcPts val="3360"/>
              </a:lnSpc>
              <a:spcBef>
                <a:spcPct val="0"/>
              </a:spcBef>
            </a:pPr>
            <a:r>
              <a:rPr lang="en-US" b="true" sz="2400">
                <a:solidFill>
                  <a:srgbClr val="2799B7"/>
                </a:solidFill>
                <a:latin typeface="TT Hoves Bold"/>
                <a:ea typeface="TT Hoves Bold"/>
                <a:cs typeface="TT Hoves Bold"/>
                <a:sym typeface="TT Hoves Bold"/>
              </a:rPr>
              <a:t>Zoe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55180" y="7080836"/>
            <a:ext cx="2098199" cy="316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799B7"/>
                </a:solidFill>
                <a:latin typeface="TT Hoves"/>
                <a:ea typeface="TT Hoves"/>
                <a:cs typeface="TT Hoves"/>
                <a:sym typeface="TT Hoves"/>
              </a:rPr>
              <a:t>Project Manager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81660" y="7080836"/>
            <a:ext cx="2098199" cy="316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799B7"/>
                </a:solidFill>
                <a:latin typeface="TT Hoves"/>
                <a:ea typeface="TT Hoves"/>
                <a:cs typeface="TT Hoves"/>
                <a:sym typeface="TT Hoves"/>
              </a:rPr>
              <a:t>Marketing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08140" y="7080836"/>
            <a:ext cx="2098199" cy="31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799B7"/>
                </a:solidFill>
                <a:latin typeface="TT Hoves"/>
                <a:ea typeface="TT Hoves"/>
                <a:cs typeface="TT Hoves"/>
                <a:sym typeface="TT Hoves"/>
              </a:rPr>
              <a:t>Party Organizers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334621" y="7080836"/>
            <a:ext cx="2098199" cy="31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799B7"/>
                </a:solidFill>
                <a:latin typeface="TT Hoves"/>
                <a:ea typeface="TT Hoves"/>
                <a:cs typeface="TT Hoves"/>
                <a:sym typeface="TT Hoves"/>
              </a:rPr>
              <a:t>Customer Service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3855180" y="3607781"/>
            <a:ext cx="2098199" cy="2263241"/>
            <a:chOff x="0" y="0"/>
            <a:chExt cx="2797599" cy="3017655"/>
          </a:xfrm>
        </p:grpSpPr>
        <p:pic>
          <p:nvPicPr>
            <p:cNvPr name="Picture 19" id="19"/>
            <p:cNvPicPr>
              <a:picLocks noChangeAspect="true"/>
            </p:cNvPicPr>
            <p:nvPr/>
          </p:nvPicPr>
          <p:blipFill>
            <a:blip r:embed="rId2"/>
            <a:srcRect l="0" t="9599" r="0" b="9599"/>
            <a:stretch>
              <a:fillRect/>
            </a:stretch>
          </p:blipFill>
          <p:spPr>
            <a:xfrm flipH="false" flipV="false">
              <a:off x="0" y="0"/>
              <a:ext cx="2797599" cy="3017655"/>
            </a:xfrm>
            <a:prstGeom prst="rect">
              <a:avLst/>
            </a:prstGeom>
          </p:spPr>
        </p:pic>
      </p:grpSp>
      <p:grpSp>
        <p:nvGrpSpPr>
          <p:cNvPr name="Group 20" id="20"/>
          <p:cNvGrpSpPr/>
          <p:nvPr/>
        </p:nvGrpSpPr>
        <p:grpSpPr>
          <a:xfrm rot="0">
            <a:off x="6681660" y="3607781"/>
            <a:ext cx="2098199" cy="2263241"/>
            <a:chOff x="0" y="0"/>
            <a:chExt cx="2797599" cy="3017655"/>
          </a:xfrm>
        </p:grpSpPr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3"/>
            <a:srcRect l="15276" t="0" r="15276" b="0"/>
            <a:stretch>
              <a:fillRect/>
            </a:stretch>
          </p:blipFill>
          <p:spPr>
            <a:xfrm flipH="false" flipV="false">
              <a:off x="0" y="0"/>
              <a:ext cx="2797599" cy="3017655"/>
            </a:xfrm>
            <a:prstGeom prst="rect">
              <a:avLst/>
            </a:prstGeom>
          </p:spPr>
        </p:pic>
      </p:grpSp>
      <p:grpSp>
        <p:nvGrpSpPr>
          <p:cNvPr name="Group 22" id="22"/>
          <p:cNvGrpSpPr/>
          <p:nvPr/>
        </p:nvGrpSpPr>
        <p:grpSpPr>
          <a:xfrm rot="0">
            <a:off x="9508140" y="3607781"/>
            <a:ext cx="2098199" cy="2263241"/>
            <a:chOff x="0" y="0"/>
            <a:chExt cx="2797599" cy="3017655"/>
          </a:xfrm>
        </p:grpSpPr>
        <p:pic>
          <p:nvPicPr>
            <p:cNvPr name="Picture 23" id="23"/>
            <p:cNvPicPr>
              <a:picLocks noChangeAspect="true"/>
            </p:cNvPicPr>
            <p:nvPr/>
          </p:nvPicPr>
          <p:blipFill>
            <a:blip r:embed="rId4"/>
            <a:srcRect l="0" t="9599" r="0" b="9599"/>
            <a:stretch>
              <a:fillRect/>
            </a:stretch>
          </p:blipFill>
          <p:spPr>
            <a:xfrm flipH="false" flipV="false">
              <a:off x="0" y="0"/>
              <a:ext cx="2797599" cy="3017655"/>
            </a:xfrm>
            <a:prstGeom prst="rect">
              <a:avLst/>
            </a:prstGeom>
          </p:spPr>
        </p:pic>
      </p:grpSp>
      <p:grpSp>
        <p:nvGrpSpPr>
          <p:cNvPr name="Group 24" id="24"/>
          <p:cNvGrpSpPr/>
          <p:nvPr/>
        </p:nvGrpSpPr>
        <p:grpSpPr>
          <a:xfrm rot="0">
            <a:off x="12334621" y="3607781"/>
            <a:ext cx="2098199" cy="2263241"/>
            <a:chOff x="0" y="0"/>
            <a:chExt cx="2797599" cy="3017655"/>
          </a:xfrm>
        </p:grpSpPr>
        <p:pic>
          <p:nvPicPr>
            <p:cNvPr name="Picture 25" id="25"/>
            <p:cNvPicPr>
              <a:picLocks noChangeAspect="true"/>
            </p:cNvPicPr>
            <p:nvPr/>
          </p:nvPicPr>
          <p:blipFill>
            <a:blip r:embed="rId5"/>
            <a:srcRect l="0" t="9599" r="0" b="9599"/>
            <a:stretch>
              <a:fillRect/>
            </a:stretch>
          </p:blipFill>
          <p:spPr>
            <a:xfrm flipH="false" flipV="false">
              <a:off x="0" y="0"/>
              <a:ext cx="2797599" cy="30176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1242"/>
            <a:ext cx="8323639" cy="10468759"/>
          </a:xfrm>
          <a:custGeom>
            <a:avLst/>
            <a:gdLst/>
            <a:ahLst/>
            <a:cxnLst/>
            <a:rect r="r" b="b" t="t" l="l"/>
            <a:pathLst>
              <a:path h="10468759" w="8323639">
                <a:moveTo>
                  <a:pt x="0" y="0"/>
                </a:moveTo>
                <a:lnTo>
                  <a:pt x="8323639" y="0"/>
                </a:lnTo>
                <a:lnTo>
                  <a:pt x="8323639" y="10468758"/>
                </a:lnTo>
                <a:lnTo>
                  <a:pt x="0" y="104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674" r="0" b="-2067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323639" cy="10287000"/>
          </a:xfrm>
          <a:custGeom>
            <a:avLst/>
            <a:gdLst/>
            <a:ahLst/>
            <a:cxnLst/>
            <a:rect r="r" b="b" t="t" l="l"/>
            <a:pathLst>
              <a:path h="10287000" w="8323639">
                <a:moveTo>
                  <a:pt x="0" y="0"/>
                </a:moveTo>
                <a:lnTo>
                  <a:pt x="8323639" y="0"/>
                </a:lnTo>
                <a:lnTo>
                  <a:pt x="83236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48" t="0" r="-4274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44000" y="2169464"/>
            <a:ext cx="4014033" cy="377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65"/>
              </a:lnSpc>
              <a:spcBef>
                <a:spcPct val="0"/>
              </a:spcBef>
            </a:pPr>
            <a:r>
              <a:rPr lang="en-US" b="true" sz="2696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he 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wimming 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P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ool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2565866"/>
            <a:ext cx="8608652" cy="90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Crystal-clear, shallow turquoise waters</a:t>
            </a:r>
          </a:p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Perfect for floating, paddle boarding &amp; sunset lounging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3716400"/>
            <a:ext cx="5602803" cy="377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65"/>
              </a:lnSpc>
              <a:spcBef>
                <a:spcPct val="0"/>
              </a:spcBef>
            </a:pPr>
            <a:r>
              <a:rPr lang="en-US" b="true" sz="2696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Local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Artist Studio and Shops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4112802"/>
            <a:ext cx="8608652" cy="90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Beachfront gallery with vibrant Polynesian art</a:t>
            </a:r>
          </a:p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G</a:t>
            </a: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reat spot for souvenirs and supporting local shop owners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5262820"/>
            <a:ext cx="5602803" cy="377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65"/>
              </a:lnSpc>
              <a:spcBef>
                <a:spcPct val="0"/>
              </a:spcBef>
            </a:pPr>
            <a:r>
              <a:rPr lang="en-US" b="true" sz="2696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In-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the-Water Happy Hour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5659223"/>
            <a:ext cx="8608652" cy="90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Paddle boards become floating bars</a:t>
            </a:r>
          </a:p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ring your drink and join the crew in the lagoon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6847341"/>
            <a:ext cx="7191572" cy="377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65"/>
              </a:lnSpc>
              <a:spcBef>
                <a:spcPct val="0"/>
              </a:spcBef>
            </a:pPr>
            <a:r>
              <a:rPr lang="en-US" b="true" sz="2696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Arii Mo</a:t>
            </a:r>
            <a:r>
              <a:rPr lang="en-US" b="true" sz="2696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tu Grill – Private Dinner Option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7243743"/>
            <a:ext cx="8608652" cy="90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Intimate beachfront dinner</a:t>
            </a:r>
          </a:p>
          <a:p>
            <a:pPr algn="l" marL="496571" indent="-248285" lvl="1">
              <a:lnSpc>
                <a:spcPts val="368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Local</a:t>
            </a:r>
            <a:r>
              <a:rPr lang="en-US" sz="23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flavors, fresh fish, and unbeatable views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96599" y="0"/>
            <a:ext cx="8891401" cy="10287000"/>
            <a:chOff x="0" y="0"/>
            <a:chExt cx="1377511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7511" cy="1593725"/>
            </a:xfrm>
            <a:custGeom>
              <a:avLst/>
              <a:gdLst/>
              <a:ahLst/>
              <a:cxnLst/>
              <a:rect r="r" b="b" t="t" l="l"/>
              <a:pathLst>
                <a:path h="1593725" w="1377511">
                  <a:moveTo>
                    <a:pt x="0" y="0"/>
                  </a:moveTo>
                  <a:lnTo>
                    <a:pt x="1377511" y="0"/>
                  </a:lnTo>
                  <a:lnTo>
                    <a:pt x="137751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1342" t="0" r="-21984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42180" y="1422011"/>
            <a:ext cx="6983552" cy="737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BORA BORA LAGO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ON DAYs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42180" y="716068"/>
            <a:ext cx="1126612" cy="544017"/>
            <a:chOff x="0" y="0"/>
            <a:chExt cx="461372" cy="222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1372" cy="222787"/>
            </a:xfrm>
            <a:custGeom>
              <a:avLst/>
              <a:gdLst/>
              <a:ahLst/>
              <a:cxnLst/>
              <a:rect r="r" b="b" t="t" l="l"/>
              <a:pathLst>
                <a:path h="222787" w="461372">
                  <a:moveTo>
                    <a:pt x="48103" y="0"/>
                  </a:moveTo>
                  <a:lnTo>
                    <a:pt x="413269" y="0"/>
                  </a:lnTo>
                  <a:cubicBezTo>
                    <a:pt x="439836" y="0"/>
                    <a:pt x="461372" y="21536"/>
                    <a:pt x="461372" y="48103"/>
                  </a:cubicBezTo>
                  <a:lnTo>
                    <a:pt x="461372" y="174684"/>
                  </a:lnTo>
                  <a:cubicBezTo>
                    <a:pt x="461372" y="187442"/>
                    <a:pt x="456304" y="199677"/>
                    <a:pt x="447283" y="208698"/>
                  </a:cubicBezTo>
                  <a:cubicBezTo>
                    <a:pt x="438262" y="217719"/>
                    <a:pt x="426027" y="222787"/>
                    <a:pt x="413269" y="222787"/>
                  </a:cubicBezTo>
                  <a:lnTo>
                    <a:pt x="48103" y="222787"/>
                  </a:lnTo>
                  <a:cubicBezTo>
                    <a:pt x="35345" y="222787"/>
                    <a:pt x="23110" y="217719"/>
                    <a:pt x="14089" y="208698"/>
                  </a:cubicBezTo>
                  <a:cubicBezTo>
                    <a:pt x="5068" y="199677"/>
                    <a:pt x="0" y="187442"/>
                    <a:pt x="0" y="174684"/>
                  </a:cubicBezTo>
                  <a:lnTo>
                    <a:pt x="0" y="48103"/>
                  </a:lnTo>
                  <a:cubicBezTo>
                    <a:pt x="0" y="35345"/>
                    <a:pt x="5068" y="23110"/>
                    <a:pt x="14089" y="14089"/>
                  </a:cubicBezTo>
                  <a:cubicBezTo>
                    <a:pt x="23110" y="5068"/>
                    <a:pt x="35345" y="0"/>
                    <a:pt x="48103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461372" cy="308512"/>
            </a:xfrm>
            <a:prstGeom prst="rect">
              <a:avLst/>
            </a:prstGeom>
          </p:spPr>
          <p:txBody>
            <a:bodyPr anchor="ctr" rtlCol="false" tIns="47733" lIns="47733" bIns="47733" rIns="47733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5008" y="854456"/>
            <a:ext cx="966454" cy="29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215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04-05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12918" y="864754"/>
            <a:ext cx="7111735" cy="395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67"/>
              </a:lnSpc>
              <a:spcBef>
                <a:spcPct val="0"/>
              </a:spcBef>
            </a:pPr>
            <a:r>
              <a:rPr lang="en-US" sz="2788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tue, april 28</a:t>
            </a:r>
            <a:r>
              <a:rPr lang="en-US" sz="2788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</a:t>
            </a:r>
            <a:r>
              <a:rPr lang="en-US" sz="2788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-wed, april 29</a:t>
            </a:r>
            <a:r>
              <a:rPr lang="en-US" sz="2788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</a:t>
            </a:r>
            <a:r>
              <a:rPr lang="en-US" sz="2788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,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2180" y="2682887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Wake up anchored in Bora Bora's turquoise lagoon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Option to move anchorage closer to Matira Beach or Motu Piti A’au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Enjoy breakfast on deck with views of Mount Otemanu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2180" y="2292478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orning Activities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2180" y="4354074"/>
            <a:ext cx="8608652" cy="13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Swim with reef sharks and stingrays (local tour operators available)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Drift snorkel through coral gardens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Kayak or paddleboard in the calm, shallow waters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elax on motu beaches with soft white sand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2180" y="3963664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Advent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ure Options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2180" y="6194297"/>
            <a:ext cx="8608652" cy="661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Onboard lunch with your crew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ptional dinghy trip to Bloody Mary’s for iconic Bora Bora bites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2180" y="5848637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Lunch &amp; Chill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2180" y="8569794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 full day in paradise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Sn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orkel, swim, soak it all in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he postcard day everyone dreams of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2180" y="8224134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2180" y="7382046"/>
            <a:ext cx="8608652" cy="661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Dinner onboard or beach picnic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Dinghy ashore for dinner at Matira’s local restaurants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42180" y="7036385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Dinner Options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068" r="0" b="-23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81767" y="0"/>
            <a:ext cx="10274141" cy="10287000"/>
          </a:xfrm>
          <a:custGeom>
            <a:avLst/>
            <a:gdLst/>
            <a:ahLst/>
            <a:cxnLst/>
            <a:rect r="r" b="b" t="t" l="l"/>
            <a:pathLst>
              <a:path h="10287000" w="10274141">
                <a:moveTo>
                  <a:pt x="0" y="0"/>
                </a:moveTo>
                <a:lnTo>
                  <a:pt x="10274141" y="0"/>
                </a:lnTo>
                <a:lnTo>
                  <a:pt x="10274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435278" y="0"/>
            <a:ext cx="12998996" cy="10287000"/>
            <a:chOff x="0" y="0"/>
            <a:chExt cx="1510414" cy="11952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10414" cy="1195294"/>
            </a:xfrm>
            <a:custGeom>
              <a:avLst/>
              <a:gdLst/>
              <a:ahLst/>
              <a:cxnLst/>
              <a:rect r="r" b="b" t="t" l="l"/>
              <a:pathLst>
                <a:path h="1195294" w="1510414">
                  <a:moveTo>
                    <a:pt x="203200" y="0"/>
                  </a:moveTo>
                  <a:lnTo>
                    <a:pt x="1510414" y="0"/>
                  </a:lnTo>
                  <a:lnTo>
                    <a:pt x="1307214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9278" t="0" r="-927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823875" y="7698264"/>
            <a:ext cx="6200313" cy="2065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031"/>
              </a:lnSpc>
            </a:pPr>
            <a:r>
              <a:rPr lang="en-US" sz="16517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huahine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300046" y="7698264"/>
            <a:ext cx="6200313" cy="2065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031"/>
              </a:lnSpc>
            </a:pPr>
            <a:r>
              <a:rPr lang="en-US" sz="16517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MAUPITI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59253" y="7698264"/>
            <a:ext cx="6200313" cy="2065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031"/>
              </a:lnSpc>
            </a:pPr>
            <a:r>
              <a:rPr lang="en-US" sz="16517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vs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50831" y="0"/>
            <a:ext cx="8237169" cy="10287000"/>
            <a:chOff x="0" y="0"/>
            <a:chExt cx="1276153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76153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76153">
                  <a:moveTo>
                    <a:pt x="0" y="0"/>
                  </a:moveTo>
                  <a:lnTo>
                    <a:pt x="1276153" y="0"/>
                  </a:lnTo>
                  <a:lnTo>
                    <a:pt x="127615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9391" t="0" r="-27702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42180" y="1422011"/>
            <a:ext cx="6983552" cy="737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SAIL TO HUAHI</a:t>
            </a:r>
            <a:r>
              <a:rPr lang="en-US" sz="5942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NE 1/2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42180" y="716068"/>
            <a:ext cx="581602" cy="544017"/>
            <a:chOff x="0" y="0"/>
            <a:chExt cx="238179" cy="222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179" cy="222787"/>
            </a:xfrm>
            <a:custGeom>
              <a:avLst/>
              <a:gdLst/>
              <a:ahLst/>
              <a:cxnLst/>
              <a:rect r="r" b="b" t="t" l="l"/>
              <a:pathLst>
                <a:path h="222787" w="238179">
                  <a:moveTo>
                    <a:pt x="93180" y="0"/>
                  </a:moveTo>
                  <a:lnTo>
                    <a:pt x="144999" y="0"/>
                  </a:lnTo>
                  <a:cubicBezTo>
                    <a:pt x="169712" y="0"/>
                    <a:pt x="193412" y="9817"/>
                    <a:pt x="210887" y="27292"/>
                  </a:cubicBezTo>
                  <a:cubicBezTo>
                    <a:pt x="228362" y="44766"/>
                    <a:pt x="238179" y="68467"/>
                    <a:pt x="238179" y="93180"/>
                  </a:cubicBezTo>
                  <a:lnTo>
                    <a:pt x="238179" y="129607"/>
                  </a:lnTo>
                  <a:cubicBezTo>
                    <a:pt x="238179" y="154320"/>
                    <a:pt x="228362" y="178021"/>
                    <a:pt x="210887" y="195495"/>
                  </a:cubicBezTo>
                  <a:cubicBezTo>
                    <a:pt x="193412" y="212970"/>
                    <a:pt x="169712" y="222787"/>
                    <a:pt x="144999" y="222787"/>
                  </a:cubicBezTo>
                  <a:lnTo>
                    <a:pt x="93180" y="222787"/>
                  </a:lnTo>
                  <a:cubicBezTo>
                    <a:pt x="68467" y="222787"/>
                    <a:pt x="44766" y="212970"/>
                    <a:pt x="27292" y="195495"/>
                  </a:cubicBezTo>
                  <a:cubicBezTo>
                    <a:pt x="9817" y="178021"/>
                    <a:pt x="0" y="154320"/>
                    <a:pt x="0" y="129607"/>
                  </a:cubicBezTo>
                  <a:lnTo>
                    <a:pt x="0" y="93180"/>
                  </a:lnTo>
                  <a:cubicBezTo>
                    <a:pt x="0" y="68467"/>
                    <a:pt x="9817" y="44766"/>
                    <a:pt x="27292" y="27292"/>
                  </a:cubicBezTo>
                  <a:cubicBezTo>
                    <a:pt x="44766" y="9817"/>
                    <a:pt x="68467" y="0"/>
                    <a:pt x="93180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38179" cy="308512"/>
            </a:xfrm>
            <a:prstGeom prst="rect">
              <a:avLst/>
            </a:prstGeom>
          </p:spPr>
          <p:txBody>
            <a:bodyPr anchor="ctr" rtlCol="false" tIns="47733" lIns="47733" bIns="47733" rIns="47733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5008" y="854456"/>
            <a:ext cx="475945" cy="29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215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27032" y="796726"/>
            <a:ext cx="4535373" cy="463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60"/>
              </a:lnSpc>
              <a:spcBef>
                <a:spcPct val="0"/>
              </a:spcBef>
            </a:pP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thursday, april 30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,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2180" y="2682887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Early morning sail from Bora Bora to Huahine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pprox. 25–30 nautical miles depending on anchorage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Open ocean passage: scenic, smooth, and exciting with a steady breeze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2180" y="2292478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orning Departure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2180" y="5884184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Anchor in Fare Village or Avea Bay depending on conditions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Go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ashore to explore local markets and grab a fresh coconut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Optional: Bike rentals, snorkeling, or just unwind on the beach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2180" y="5493775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Ancho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r &amp; Explore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2180" y="7440532"/>
            <a:ext cx="8608652" cy="661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Casual dining ashore in Fare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Try fresh-caught fish and traditional Polynesian dishes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2180" y="7094871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Dinner Options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2180" y="8599602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Big sail day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Authentic Polynesian village vibes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Lush, jung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ly, and wild — Huahine is a hidden gem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2180" y="8253942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2180" y="4283087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Chance to spot dolphins or flying fish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Gre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at opportunity to relax, read, or help the captain at the helm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Arrive to the lush, untouched island of Huahine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42180" y="3892678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Sailing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Highlights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637985" y="0"/>
            <a:ext cx="7650015" cy="10287000"/>
            <a:chOff x="0" y="0"/>
            <a:chExt cx="1185187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85187" cy="1593725"/>
            </a:xfrm>
            <a:custGeom>
              <a:avLst/>
              <a:gdLst/>
              <a:ahLst/>
              <a:cxnLst/>
              <a:rect r="r" b="b" t="t" l="l"/>
              <a:pathLst>
                <a:path h="1593725" w="1185187">
                  <a:moveTo>
                    <a:pt x="0" y="0"/>
                  </a:moveTo>
                  <a:lnTo>
                    <a:pt x="1185187" y="0"/>
                  </a:lnTo>
                  <a:lnTo>
                    <a:pt x="1185187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5186" t="0" r="-4410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42180" y="2244127"/>
            <a:ext cx="7701820" cy="737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OPTIONAL SAIL TO MAUPITI 2/2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42180" y="3505004"/>
            <a:ext cx="8608652" cy="13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This offshore sail from Bora Bora to Maupiti is highly weather-dependent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If conditions are favorable, we’ll make the 28 NM sail west to one of French Polynesia’s most untouched gems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If not, we’ll head back toward Taha’a for more inner-island exploring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2180" y="3114595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Weathe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r-Dependent Adventure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2180" y="7672407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Off-the-beaten-path magic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Remote and rewarding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 favorite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among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seasoned cruisers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2180" y="7326747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2180" y="5388180"/>
            <a:ext cx="8608652" cy="168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Anchor inside one of the narrowest lagoon passes in Polynesia (requi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res c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alm seas)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Explore stunning, secluded beaches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Snorkel with manta rays in crystal-clear water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Qu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iet island life with minimal tourism—this is the real deal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2180" y="4998669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Maupiti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Highlights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495008" y="1408537"/>
            <a:ext cx="581602" cy="544017"/>
            <a:chOff x="0" y="0"/>
            <a:chExt cx="238179" cy="222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8179" cy="222787"/>
            </a:xfrm>
            <a:custGeom>
              <a:avLst/>
              <a:gdLst/>
              <a:ahLst/>
              <a:cxnLst/>
              <a:rect r="r" b="b" t="t" l="l"/>
              <a:pathLst>
                <a:path h="222787" w="238179">
                  <a:moveTo>
                    <a:pt x="93180" y="0"/>
                  </a:moveTo>
                  <a:lnTo>
                    <a:pt x="144999" y="0"/>
                  </a:lnTo>
                  <a:cubicBezTo>
                    <a:pt x="169712" y="0"/>
                    <a:pt x="193412" y="9817"/>
                    <a:pt x="210887" y="27292"/>
                  </a:cubicBezTo>
                  <a:cubicBezTo>
                    <a:pt x="228362" y="44766"/>
                    <a:pt x="238179" y="68467"/>
                    <a:pt x="238179" y="93180"/>
                  </a:cubicBezTo>
                  <a:lnTo>
                    <a:pt x="238179" y="129607"/>
                  </a:lnTo>
                  <a:cubicBezTo>
                    <a:pt x="238179" y="154320"/>
                    <a:pt x="228362" y="178021"/>
                    <a:pt x="210887" y="195495"/>
                  </a:cubicBezTo>
                  <a:cubicBezTo>
                    <a:pt x="193412" y="212970"/>
                    <a:pt x="169712" y="222787"/>
                    <a:pt x="144999" y="222787"/>
                  </a:cubicBezTo>
                  <a:lnTo>
                    <a:pt x="93180" y="222787"/>
                  </a:lnTo>
                  <a:cubicBezTo>
                    <a:pt x="68467" y="222787"/>
                    <a:pt x="44766" y="212970"/>
                    <a:pt x="27292" y="195495"/>
                  </a:cubicBezTo>
                  <a:cubicBezTo>
                    <a:pt x="9817" y="178021"/>
                    <a:pt x="0" y="154320"/>
                    <a:pt x="0" y="129607"/>
                  </a:cubicBezTo>
                  <a:lnTo>
                    <a:pt x="0" y="93180"/>
                  </a:lnTo>
                  <a:cubicBezTo>
                    <a:pt x="0" y="68467"/>
                    <a:pt x="9817" y="44766"/>
                    <a:pt x="27292" y="27292"/>
                  </a:cubicBezTo>
                  <a:cubicBezTo>
                    <a:pt x="44766" y="9817"/>
                    <a:pt x="68467" y="0"/>
                    <a:pt x="93180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85725"/>
              <a:ext cx="238179" cy="308512"/>
            </a:xfrm>
            <a:prstGeom prst="rect">
              <a:avLst/>
            </a:prstGeom>
          </p:spPr>
          <p:txBody>
            <a:bodyPr anchor="ctr" rtlCol="false" tIns="47733" lIns="47733" bIns="47733" rIns="47733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547836" y="1546924"/>
            <a:ext cx="475945" cy="29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215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79861" y="1489194"/>
            <a:ext cx="4535373" cy="463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60"/>
              </a:lnSpc>
              <a:spcBef>
                <a:spcPct val="0"/>
              </a:spcBef>
            </a:pP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thursday, april 30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, 2026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441464" y="0"/>
            <a:ext cx="8846536" cy="10287000"/>
            <a:chOff x="0" y="0"/>
            <a:chExt cx="1370560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560" cy="1593725"/>
            </a:xfrm>
            <a:custGeom>
              <a:avLst/>
              <a:gdLst/>
              <a:ahLst/>
              <a:cxnLst/>
              <a:rect r="r" b="b" t="t" l="l"/>
              <a:pathLst>
                <a:path h="1593725" w="1370560">
                  <a:moveTo>
                    <a:pt x="0" y="0"/>
                  </a:moveTo>
                  <a:lnTo>
                    <a:pt x="1370560" y="0"/>
                  </a:lnTo>
                  <a:lnTo>
                    <a:pt x="137056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1856" t="0" r="-2234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42180" y="2701426"/>
            <a:ext cx="6983552" cy="737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SAIL TO TAHA’A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42180" y="1995484"/>
            <a:ext cx="581602" cy="544017"/>
            <a:chOff x="0" y="0"/>
            <a:chExt cx="238179" cy="222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179" cy="222787"/>
            </a:xfrm>
            <a:custGeom>
              <a:avLst/>
              <a:gdLst/>
              <a:ahLst/>
              <a:cxnLst/>
              <a:rect r="r" b="b" t="t" l="l"/>
              <a:pathLst>
                <a:path h="222787" w="238179">
                  <a:moveTo>
                    <a:pt x="93180" y="0"/>
                  </a:moveTo>
                  <a:lnTo>
                    <a:pt x="144999" y="0"/>
                  </a:lnTo>
                  <a:cubicBezTo>
                    <a:pt x="169712" y="0"/>
                    <a:pt x="193412" y="9817"/>
                    <a:pt x="210887" y="27292"/>
                  </a:cubicBezTo>
                  <a:cubicBezTo>
                    <a:pt x="228362" y="44766"/>
                    <a:pt x="238179" y="68467"/>
                    <a:pt x="238179" y="93180"/>
                  </a:cubicBezTo>
                  <a:lnTo>
                    <a:pt x="238179" y="129607"/>
                  </a:lnTo>
                  <a:cubicBezTo>
                    <a:pt x="238179" y="154320"/>
                    <a:pt x="228362" y="178021"/>
                    <a:pt x="210887" y="195495"/>
                  </a:cubicBezTo>
                  <a:cubicBezTo>
                    <a:pt x="193412" y="212970"/>
                    <a:pt x="169712" y="222787"/>
                    <a:pt x="144999" y="222787"/>
                  </a:cubicBezTo>
                  <a:lnTo>
                    <a:pt x="93180" y="222787"/>
                  </a:lnTo>
                  <a:cubicBezTo>
                    <a:pt x="68467" y="222787"/>
                    <a:pt x="44766" y="212970"/>
                    <a:pt x="27292" y="195495"/>
                  </a:cubicBezTo>
                  <a:cubicBezTo>
                    <a:pt x="9817" y="178021"/>
                    <a:pt x="0" y="154320"/>
                    <a:pt x="0" y="129607"/>
                  </a:cubicBezTo>
                  <a:lnTo>
                    <a:pt x="0" y="93180"/>
                  </a:lnTo>
                  <a:cubicBezTo>
                    <a:pt x="0" y="68467"/>
                    <a:pt x="9817" y="44766"/>
                    <a:pt x="27292" y="27292"/>
                  </a:cubicBezTo>
                  <a:cubicBezTo>
                    <a:pt x="44766" y="9817"/>
                    <a:pt x="68467" y="0"/>
                    <a:pt x="93180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38179" cy="308512"/>
            </a:xfrm>
            <a:prstGeom prst="rect">
              <a:avLst/>
            </a:prstGeom>
          </p:spPr>
          <p:txBody>
            <a:bodyPr anchor="ctr" rtlCol="false" tIns="47733" lIns="47733" bIns="47733" rIns="47733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5008" y="2133871"/>
            <a:ext cx="475945" cy="29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215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27032" y="2076141"/>
            <a:ext cx="4535373" cy="463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60"/>
              </a:lnSpc>
              <a:spcBef>
                <a:spcPct val="0"/>
              </a:spcBef>
            </a:pP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thursday, may 1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st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,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2180" y="3962303"/>
            <a:ext cx="9924050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Sail from Bora Bora or Maupiti to Taha’a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nchor along the East Coast or near Motu Tehutu on the North Side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Scenic ~25–30 NM return with views of the Leeward Islands chain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2180" y="3571893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R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oute Options (Weather Dependent)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2180" y="7290379"/>
            <a:ext cx="8608652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Unwind after a week of adventure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Gather with new friends to recap the journey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Prime time for last group photos and connection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2180" y="6900868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2180" y="5641358"/>
            <a:ext cx="9795089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Private beachfront lunch for Share the Sail crew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Relax unde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 palms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with your toes in the sand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Enjoy authentic local flavors and island hospitality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2180" y="5250948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Group Lunch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at Motu Tuahi (Taha’a)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885" r="0" b="-944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895122"/>
            <a:ext cx="8115300" cy="2688908"/>
            <a:chOff x="0" y="0"/>
            <a:chExt cx="2137363" cy="7081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37363" cy="708190"/>
            </a:xfrm>
            <a:custGeom>
              <a:avLst/>
              <a:gdLst/>
              <a:ahLst/>
              <a:cxnLst/>
              <a:rect r="r" b="b" t="t" l="l"/>
              <a:pathLst>
                <a:path h="708190" w="2137363">
                  <a:moveTo>
                    <a:pt x="0" y="0"/>
                  </a:moveTo>
                  <a:lnTo>
                    <a:pt x="2137363" y="0"/>
                  </a:lnTo>
                  <a:lnTo>
                    <a:pt x="2137363" y="708190"/>
                  </a:lnTo>
                  <a:lnTo>
                    <a:pt x="0" y="7081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2137363" cy="6891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5851577"/>
            <a:ext cx="9881732" cy="1043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51"/>
              </a:lnSpc>
            </a:pPr>
            <a:r>
              <a:rPr lang="en-US" sz="8408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what is a motu?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86103" y="7185226"/>
            <a:ext cx="7600494" cy="212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0"/>
              </a:lnSpc>
            </a:pPr>
            <a:r>
              <a:rPr lang="en-US" sz="2555">
                <a:solidFill>
                  <a:srgbClr val="2799B7"/>
                </a:solidFill>
                <a:latin typeface="HK Grotesk"/>
                <a:ea typeface="HK Grotesk"/>
                <a:cs typeface="HK Grotesk"/>
                <a:sym typeface="HK Grotesk"/>
              </a:rPr>
              <a:t>Motus are small coral sand islets that form along the reef of an island. Over time, sand naturally collects in protected spots—like behind a reef or near a pass—and gradually builds up. As vegetation takes hold, these sandy patches evolve into beautiful white-sand islands, perfect for exploring or relaxing in paradise.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441464" y="0"/>
            <a:ext cx="8846536" cy="10287000"/>
            <a:chOff x="0" y="0"/>
            <a:chExt cx="1370560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560" cy="1593725"/>
            </a:xfrm>
            <a:custGeom>
              <a:avLst/>
              <a:gdLst/>
              <a:ahLst/>
              <a:cxnLst/>
              <a:rect r="r" b="b" t="t" l="l"/>
              <a:pathLst>
                <a:path h="1593725" w="1370560">
                  <a:moveTo>
                    <a:pt x="0" y="0"/>
                  </a:moveTo>
                  <a:lnTo>
                    <a:pt x="1370560" y="0"/>
                  </a:lnTo>
                  <a:lnTo>
                    <a:pt x="137056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1856" t="0" r="-2234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442180" y="2701426"/>
            <a:ext cx="6983552" cy="737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07"/>
              </a:lnSpc>
            </a:pPr>
            <a:r>
              <a:rPr lang="en-US" sz="5942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RETURN TO BASE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42180" y="1995484"/>
            <a:ext cx="581602" cy="544017"/>
            <a:chOff x="0" y="0"/>
            <a:chExt cx="238179" cy="222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179" cy="222787"/>
            </a:xfrm>
            <a:custGeom>
              <a:avLst/>
              <a:gdLst/>
              <a:ahLst/>
              <a:cxnLst/>
              <a:rect r="r" b="b" t="t" l="l"/>
              <a:pathLst>
                <a:path h="222787" w="238179">
                  <a:moveTo>
                    <a:pt x="93180" y="0"/>
                  </a:moveTo>
                  <a:lnTo>
                    <a:pt x="144999" y="0"/>
                  </a:lnTo>
                  <a:cubicBezTo>
                    <a:pt x="169712" y="0"/>
                    <a:pt x="193412" y="9817"/>
                    <a:pt x="210887" y="27292"/>
                  </a:cubicBezTo>
                  <a:cubicBezTo>
                    <a:pt x="228362" y="44766"/>
                    <a:pt x="238179" y="68467"/>
                    <a:pt x="238179" y="93180"/>
                  </a:cubicBezTo>
                  <a:lnTo>
                    <a:pt x="238179" y="129607"/>
                  </a:lnTo>
                  <a:cubicBezTo>
                    <a:pt x="238179" y="154320"/>
                    <a:pt x="228362" y="178021"/>
                    <a:pt x="210887" y="195495"/>
                  </a:cubicBezTo>
                  <a:cubicBezTo>
                    <a:pt x="193412" y="212970"/>
                    <a:pt x="169712" y="222787"/>
                    <a:pt x="144999" y="222787"/>
                  </a:cubicBezTo>
                  <a:lnTo>
                    <a:pt x="93180" y="222787"/>
                  </a:lnTo>
                  <a:cubicBezTo>
                    <a:pt x="68467" y="222787"/>
                    <a:pt x="44766" y="212970"/>
                    <a:pt x="27292" y="195495"/>
                  </a:cubicBezTo>
                  <a:cubicBezTo>
                    <a:pt x="9817" y="178021"/>
                    <a:pt x="0" y="154320"/>
                    <a:pt x="0" y="129607"/>
                  </a:cubicBezTo>
                  <a:lnTo>
                    <a:pt x="0" y="93180"/>
                  </a:lnTo>
                  <a:cubicBezTo>
                    <a:pt x="0" y="68467"/>
                    <a:pt x="9817" y="44766"/>
                    <a:pt x="27292" y="27292"/>
                  </a:cubicBezTo>
                  <a:cubicBezTo>
                    <a:pt x="44766" y="9817"/>
                    <a:pt x="68467" y="0"/>
                    <a:pt x="93180" y="0"/>
                  </a:cubicBez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38179" cy="308512"/>
            </a:xfrm>
            <a:prstGeom prst="rect">
              <a:avLst/>
            </a:prstGeom>
          </p:spPr>
          <p:txBody>
            <a:bodyPr anchor="ctr" rtlCol="false" tIns="47733" lIns="47733" bIns="47733" rIns="47733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5008" y="2133871"/>
            <a:ext cx="475945" cy="29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9"/>
              </a:lnSpc>
            </a:pPr>
            <a:r>
              <a:rPr lang="en-US" sz="215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08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27032" y="2076141"/>
            <a:ext cx="4535373" cy="463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60"/>
              </a:lnSpc>
              <a:spcBef>
                <a:spcPct val="0"/>
              </a:spcBef>
            </a:pP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thursday, may 2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nd</a:t>
            </a:r>
            <a:r>
              <a:rPr lang="en-US" sz="3236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,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2180" y="3962303"/>
            <a:ext cx="9924050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Arrive back at the marina by 10:00 AM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Fuel up at the dock before disembarking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Complete check-out and gather belongings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2180" y="3571893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Check-O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ut &amp; Return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2180" y="7290379"/>
            <a:ext cx="8608652" cy="13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Easy sail and smooth wrap-up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Bittersweet goodbye to the islands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Already dreaming of the next Share the Sail adventure</a:t>
            </a:r>
          </a:p>
          <a:p>
            <a:pPr algn="l">
              <a:lnSpc>
                <a:spcPts val="2706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442180" y="6900868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Vib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2180" y="5641358"/>
            <a:ext cx="9795089" cy="100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Say farewell to your captain and crew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Snap 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last-minute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photos</a:t>
            </a:r>
          </a:p>
          <a:p>
            <a:pPr algn="l" marL="365157" indent="-182579" lvl="1">
              <a:lnSpc>
                <a:spcPts val="2706"/>
              </a:lnSpc>
              <a:buFont typeface="Arial"/>
              <a:buChar char="•"/>
            </a:pP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Exchange contacts</a:t>
            </a:r>
            <a:r>
              <a:rPr lang="en-US" sz="1691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with your new cruising friends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2180" y="5250948"/>
            <a:ext cx="7600494" cy="3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255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Fin</a:t>
            </a:r>
            <a:r>
              <a:rPr lang="en-US" b="true" sz="2255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al Goodbyes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58077" y="3037749"/>
            <a:ext cx="4476277" cy="534214"/>
            <a:chOff x="0" y="0"/>
            <a:chExt cx="1178937" cy="1406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78937" cy="140698"/>
            </a:xfrm>
            <a:custGeom>
              <a:avLst/>
              <a:gdLst/>
              <a:ahLst/>
              <a:cxnLst/>
              <a:rect r="r" b="b" t="t" l="l"/>
              <a:pathLst>
                <a:path h="140698" w="1178937">
                  <a:moveTo>
                    <a:pt x="0" y="0"/>
                  </a:moveTo>
                  <a:lnTo>
                    <a:pt x="1178937" y="0"/>
                  </a:lnTo>
                  <a:lnTo>
                    <a:pt x="1178937" y="140698"/>
                  </a:lnTo>
                  <a:lnTo>
                    <a:pt x="0" y="1406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799B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1178937" cy="226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58077" y="4505950"/>
            <a:ext cx="4476277" cy="534214"/>
            <a:chOff x="0" y="0"/>
            <a:chExt cx="1178937" cy="1406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8937" cy="140698"/>
            </a:xfrm>
            <a:custGeom>
              <a:avLst/>
              <a:gdLst/>
              <a:ahLst/>
              <a:cxnLst/>
              <a:rect r="r" b="b" t="t" l="l"/>
              <a:pathLst>
                <a:path h="140698" w="1178937">
                  <a:moveTo>
                    <a:pt x="0" y="0"/>
                  </a:moveTo>
                  <a:lnTo>
                    <a:pt x="1178937" y="0"/>
                  </a:lnTo>
                  <a:lnTo>
                    <a:pt x="1178937" y="140698"/>
                  </a:lnTo>
                  <a:lnTo>
                    <a:pt x="0" y="1406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799B7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1178937" cy="226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458077" y="3771711"/>
            <a:ext cx="4476277" cy="534214"/>
            <a:chOff x="0" y="0"/>
            <a:chExt cx="1178937" cy="14069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8937" cy="140698"/>
            </a:xfrm>
            <a:custGeom>
              <a:avLst/>
              <a:gdLst/>
              <a:ahLst/>
              <a:cxnLst/>
              <a:rect r="r" b="b" t="t" l="l"/>
              <a:pathLst>
                <a:path h="140698" w="1178937">
                  <a:moveTo>
                    <a:pt x="0" y="0"/>
                  </a:moveTo>
                  <a:lnTo>
                    <a:pt x="1178937" y="0"/>
                  </a:lnTo>
                  <a:lnTo>
                    <a:pt x="1178937" y="140698"/>
                  </a:lnTo>
                  <a:lnTo>
                    <a:pt x="0" y="1406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799B7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1178937" cy="226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458077" y="5239912"/>
            <a:ext cx="4476277" cy="1104099"/>
            <a:chOff x="0" y="0"/>
            <a:chExt cx="1178937" cy="2907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78937" cy="290791"/>
            </a:xfrm>
            <a:custGeom>
              <a:avLst/>
              <a:gdLst/>
              <a:ahLst/>
              <a:cxnLst/>
              <a:rect r="r" b="b" t="t" l="l"/>
              <a:pathLst>
                <a:path h="290791" w="1178937">
                  <a:moveTo>
                    <a:pt x="0" y="0"/>
                  </a:moveTo>
                  <a:lnTo>
                    <a:pt x="1178937" y="0"/>
                  </a:lnTo>
                  <a:lnTo>
                    <a:pt x="1178937" y="290791"/>
                  </a:lnTo>
                  <a:lnTo>
                    <a:pt x="0" y="2907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799B7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85725"/>
              <a:ext cx="1178937" cy="376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0" y="8157489"/>
            <a:ext cx="18288000" cy="2129511"/>
            <a:chOff x="0" y="0"/>
            <a:chExt cx="4816593" cy="56085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16592" cy="560859"/>
            </a:xfrm>
            <a:custGeom>
              <a:avLst/>
              <a:gdLst/>
              <a:ahLst/>
              <a:cxnLst/>
              <a:rect r="r" b="b" t="t" l="l"/>
              <a:pathLst>
                <a:path h="5608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0859"/>
                  </a:lnTo>
                  <a:lnTo>
                    <a:pt x="0" y="560859"/>
                  </a:lnTo>
                  <a:close/>
                </a:path>
              </a:pathLst>
            </a:custGeom>
            <a:solidFill>
              <a:srgbClr val="2799B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4816593" cy="6465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458077" y="6544035"/>
            <a:ext cx="4476277" cy="1104099"/>
            <a:chOff x="0" y="0"/>
            <a:chExt cx="1178937" cy="29079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78937" cy="290791"/>
            </a:xfrm>
            <a:custGeom>
              <a:avLst/>
              <a:gdLst/>
              <a:ahLst/>
              <a:cxnLst/>
              <a:rect r="r" b="b" t="t" l="l"/>
              <a:pathLst>
                <a:path h="290791" w="1178937">
                  <a:moveTo>
                    <a:pt x="0" y="0"/>
                  </a:moveTo>
                  <a:lnTo>
                    <a:pt x="1178937" y="0"/>
                  </a:lnTo>
                  <a:lnTo>
                    <a:pt x="1178937" y="290791"/>
                  </a:lnTo>
                  <a:lnTo>
                    <a:pt x="0" y="2907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799B7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85725"/>
              <a:ext cx="1178937" cy="376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1492616" y="1228725"/>
            <a:ext cx="5385477" cy="1728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56"/>
              </a:lnSpc>
              <a:spcBef>
                <a:spcPct val="0"/>
              </a:spcBef>
            </a:pP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Portal and Preferences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702464" y="3061968"/>
            <a:ext cx="3314849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100">
                <a:solidFill>
                  <a:srgbClr val="231B1B"/>
                </a:solidFill>
                <a:latin typeface="Montserrat"/>
                <a:ea typeface="Montserrat"/>
                <a:cs typeface="Montserrat"/>
                <a:sym typeface="Montserrat"/>
              </a:rPr>
              <a:t>Make payments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702464" y="3795930"/>
            <a:ext cx="4576540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100">
                <a:solidFill>
                  <a:srgbClr val="231B1B"/>
                </a:solidFill>
                <a:latin typeface="Montserrat"/>
                <a:ea typeface="Montserrat"/>
                <a:cs typeface="Montserrat"/>
                <a:sym typeface="Montserrat"/>
              </a:rPr>
              <a:t>Fill out your required forms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702464" y="4534525"/>
            <a:ext cx="3902943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100">
                <a:solidFill>
                  <a:srgbClr val="231B1B"/>
                </a:solidFill>
                <a:latin typeface="Montserrat"/>
                <a:ea typeface="Montserrat"/>
                <a:cs typeface="Montserrat"/>
                <a:sym typeface="Montserrat"/>
              </a:rPr>
              <a:t>Build your provisioning list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702464" y="5371806"/>
            <a:ext cx="3523116" cy="8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100">
                <a:solidFill>
                  <a:srgbClr val="231B1B"/>
                </a:solidFill>
                <a:latin typeface="Montserrat"/>
                <a:ea typeface="Montserrat"/>
                <a:cs typeface="Montserrat"/>
                <a:sym typeface="Montserrat"/>
              </a:rPr>
              <a:t>Post and make friends with your future crew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702464" y="6675929"/>
            <a:ext cx="3523116" cy="8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100">
                <a:solidFill>
                  <a:srgbClr val="231B1B"/>
                </a:solidFill>
                <a:latin typeface="Montserrat"/>
                <a:ea typeface="Montserrat"/>
                <a:cs typeface="Montserrat"/>
                <a:sym typeface="Montserrat"/>
              </a:rPr>
              <a:t>Find trip announcements and details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545161" y="1420817"/>
            <a:ext cx="3777697" cy="6948881"/>
            <a:chOff x="0" y="0"/>
            <a:chExt cx="5036929" cy="926517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7873724"/>
              <a:ext cx="5036929" cy="1391452"/>
            </a:xfrm>
            <a:custGeom>
              <a:avLst/>
              <a:gdLst/>
              <a:ahLst/>
              <a:cxnLst/>
              <a:rect r="r" b="b" t="t" l="l"/>
              <a:pathLst>
                <a:path h="1391452" w="5036929">
                  <a:moveTo>
                    <a:pt x="0" y="0"/>
                  </a:moveTo>
                  <a:lnTo>
                    <a:pt x="5036929" y="0"/>
                  </a:lnTo>
                  <a:lnTo>
                    <a:pt x="5036929" y="1391451"/>
                  </a:lnTo>
                  <a:lnTo>
                    <a:pt x="0" y="1391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28" id="28"/>
            <p:cNvGrpSpPr/>
            <p:nvPr/>
          </p:nvGrpSpPr>
          <p:grpSpPr>
            <a:xfrm rot="0">
              <a:off x="456004" y="0"/>
              <a:ext cx="4013979" cy="8563130"/>
              <a:chOff x="0" y="0"/>
              <a:chExt cx="395109" cy="842896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395109" cy="842896"/>
              </a:xfrm>
              <a:custGeom>
                <a:avLst/>
                <a:gdLst/>
                <a:ahLst/>
                <a:cxnLst/>
                <a:rect r="r" b="b" t="t" l="l"/>
                <a:pathLst>
                  <a:path h="842896" w="395109">
                    <a:moveTo>
                      <a:pt x="102866" y="0"/>
                    </a:moveTo>
                    <a:lnTo>
                      <a:pt x="292243" y="0"/>
                    </a:lnTo>
                    <a:cubicBezTo>
                      <a:pt x="349054" y="0"/>
                      <a:pt x="395109" y="46055"/>
                      <a:pt x="395109" y="102866"/>
                    </a:cubicBezTo>
                    <a:lnTo>
                      <a:pt x="395109" y="740030"/>
                    </a:lnTo>
                    <a:cubicBezTo>
                      <a:pt x="395109" y="767311"/>
                      <a:pt x="384271" y="793476"/>
                      <a:pt x="364980" y="812767"/>
                    </a:cubicBezTo>
                    <a:cubicBezTo>
                      <a:pt x="345689" y="832058"/>
                      <a:pt x="319524" y="842896"/>
                      <a:pt x="292243" y="842896"/>
                    </a:cubicBezTo>
                    <a:lnTo>
                      <a:pt x="102866" y="842896"/>
                    </a:lnTo>
                    <a:cubicBezTo>
                      <a:pt x="46055" y="842896"/>
                      <a:pt x="0" y="796841"/>
                      <a:pt x="0" y="740030"/>
                    </a:cubicBezTo>
                    <a:lnTo>
                      <a:pt x="0" y="102866"/>
                    </a:lnTo>
                    <a:cubicBezTo>
                      <a:pt x="0" y="46055"/>
                      <a:pt x="46055" y="0"/>
                      <a:pt x="102866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0" t="-813" r="0" b="-813"/>
                </a:stretch>
              </a:blip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grpSp>
        <p:nvGrpSpPr>
          <p:cNvPr name="Group 30" id="30"/>
          <p:cNvGrpSpPr/>
          <p:nvPr/>
        </p:nvGrpSpPr>
        <p:grpSpPr>
          <a:xfrm rot="0">
            <a:off x="3875100" y="2238629"/>
            <a:ext cx="3777697" cy="6991507"/>
            <a:chOff x="0" y="0"/>
            <a:chExt cx="5036929" cy="932201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7930558"/>
              <a:ext cx="5036929" cy="1391452"/>
            </a:xfrm>
            <a:custGeom>
              <a:avLst/>
              <a:gdLst/>
              <a:ahLst/>
              <a:cxnLst/>
              <a:rect r="r" b="b" t="t" l="l"/>
              <a:pathLst>
                <a:path h="1391452" w="5036929">
                  <a:moveTo>
                    <a:pt x="0" y="0"/>
                  </a:moveTo>
                  <a:lnTo>
                    <a:pt x="5036929" y="0"/>
                  </a:lnTo>
                  <a:lnTo>
                    <a:pt x="5036929" y="1391452"/>
                  </a:lnTo>
                  <a:lnTo>
                    <a:pt x="0" y="1391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32" id="32"/>
            <p:cNvGrpSpPr/>
            <p:nvPr/>
          </p:nvGrpSpPr>
          <p:grpSpPr>
            <a:xfrm rot="0">
              <a:off x="439205" y="0"/>
              <a:ext cx="4013979" cy="8563130"/>
              <a:chOff x="0" y="0"/>
              <a:chExt cx="395109" cy="842896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395109" cy="842896"/>
              </a:xfrm>
              <a:custGeom>
                <a:avLst/>
                <a:gdLst/>
                <a:ahLst/>
                <a:cxnLst/>
                <a:rect r="r" b="b" t="t" l="l"/>
                <a:pathLst>
                  <a:path h="842896" w="395109">
                    <a:moveTo>
                      <a:pt x="102866" y="0"/>
                    </a:moveTo>
                    <a:lnTo>
                      <a:pt x="292243" y="0"/>
                    </a:lnTo>
                    <a:cubicBezTo>
                      <a:pt x="349054" y="0"/>
                      <a:pt x="395109" y="46055"/>
                      <a:pt x="395109" y="102866"/>
                    </a:cubicBezTo>
                    <a:lnTo>
                      <a:pt x="395109" y="740030"/>
                    </a:lnTo>
                    <a:cubicBezTo>
                      <a:pt x="395109" y="767311"/>
                      <a:pt x="384271" y="793476"/>
                      <a:pt x="364980" y="812767"/>
                    </a:cubicBezTo>
                    <a:cubicBezTo>
                      <a:pt x="345689" y="832058"/>
                      <a:pt x="319524" y="842896"/>
                      <a:pt x="292243" y="842896"/>
                    </a:cubicBezTo>
                    <a:lnTo>
                      <a:pt x="102866" y="842896"/>
                    </a:lnTo>
                    <a:cubicBezTo>
                      <a:pt x="46055" y="842896"/>
                      <a:pt x="0" y="796841"/>
                      <a:pt x="0" y="740030"/>
                    </a:cubicBezTo>
                    <a:lnTo>
                      <a:pt x="0" y="102866"/>
                    </a:lnTo>
                    <a:cubicBezTo>
                      <a:pt x="0" y="46055"/>
                      <a:pt x="46055" y="0"/>
                      <a:pt x="102866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0" t="-813" r="0" b="-813"/>
                </a:stretch>
              </a:blip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grpSp>
        <p:nvGrpSpPr>
          <p:cNvPr name="Group 34" id="34"/>
          <p:cNvGrpSpPr/>
          <p:nvPr/>
        </p:nvGrpSpPr>
        <p:grpSpPr>
          <a:xfrm rot="0">
            <a:off x="5476867" y="2496691"/>
            <a:ext cx="465757" cy="98161"/>
            <a:chOff x="0" y="0"/>
            <a:chExt cx="122669" cy="25853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22669" cy="25853"/>
            </a:xfrm>
            <a:custGeom>
              <a:avLst/>
              <a:gdLst/>
              <a:ahLst/>
              <a:cxnLst/>
              <a:rect r="r" b="b" t="t" l="l"/>
              <a:pathLst>
                <a:path h="25853" w="122669">
                  <a:moveTo>
                    <a:pt x="12927" y="0"/>
                  </a:moveTo>
                  <a:lnTo>
                    <a:pt x="109742" y="0"/>
                  </a:lnTo>
                  <a:cubicBezTo>
                    <a:pt x="113170" y="0"/>
                    <a:pt x="116458" y="1362"/>
                    <a:pt x="118883" y="3786"/>
                  </a:cubicBezTo>
                  <a:cubicBezTo>
                    <a:pt x="121307" y="6210"/>
                    <a:pt x="122669" y="9498"/>
                    <a:pt x="122669" y="12927"/>
                  </a:cubicBezTo>
                  <a:lnTo>
                    <a:pt x="122669" y="12927"/>
                  </a:lnTo>
                  <a:cubicBezTo>
                    <a:pt x="122669" y="16355"/>
                    <a:pt x="121307" y="19643"/>
                    <a:pt x="118883" y="22067"/>
                  </a:cubicBezTo>
                  <a:cubicBezTo>
                    <a:pt x="116458" y="24491"/>
                    <a:pt x="113170" y="25853"/>
                    <a:pt x="109742" y="25853"/>
                  </a:cubicBezTo>
                  <a:lnTo>
                    <a:pt x="12927" y="25853"/>
                  </a:lnTo>
                  <a:cubicBezTo>
                    <a:pt x="9498" y="25853"/>
                    <a:pt x="6210" y="24491"/>
                    <a:pt x="3786" y="22067"/>
                  </a:cubicBezTo>
                  <a:cubicBezTo>
                    <a:pt x="1362" y="19643"/>
                    <a:pt x="0" y="16355"/>
                    <a:pt x="0" y="12927"/>
                  </a:cubicBezTo>
                  <a:lnTo>
                    <a:pt x="0" y="12927"/>
                  </a:lnTo>
                  <a:cubicBezTo>
                    <a:pt x="0" y="9498"/>
                    <a:pt x="1362" y="6210"/>
                    <a:pt x="3786" y="3786"/>
                  </a:cubicBezTo>
                  <a:cubicBezTo>
                    <a:pt x="6210" y="1362"/>
                    <a:pt x="9498" y="0"/>
                    <a:pt x="129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85725"/>
              <a:ext cx="122669" cy="111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2159528" y="1658349"/>
            <a:ext cx="465757" cy="98161"/>
            <a:chOff x="0" y="0"/>
            <a:chExt cx="122669" cy="2585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22669" cy="25853"/>
            </a:xfrm>
            <a:custGeom>
              <a:avLst/>
              <a:gdLst/>
              <a:ahLst/>
              <a:cxnLst/>
              <a:rect r="r" b="b" t="t" l="l"/>
              <a:pathLst>
                <a:path h="25853" w="122669">
                  <a:moveTo>
                    <a:pt x="12927" y="0"/>
                  </a:moveTo>
                  <a:lnTo>
                    <a:pt x="109742" y="0"/>
                  </a:lnTo>
                  <a:cubicBezTo>
                    <a:pt x="113170" y="0"/>
                    <a:pt x="116458" y="1362"/>
                    <a:pt x="118883" y="3786"/>
                  </a:cubicBezTo>
                  <a:cubicBezTo>
                    <a:pt x="121307" y="6210"/>
                    <a:pt x="122669" y="9498"/>
                    <a:pt x="122669" y="12927"/>
                  </a:cubicBezTo>
                  <a:lnTo>
                    <a:pt x="122669" y="12927"/>
                  </a:lnTo>
                  <a:cubicBezTo>
                    <a:pt x="122669" y="16355"/>
                    <a:pt x="121307" y="19643"/>
                    <a:pt x="118883" y="22067"/>
                  </a:cubicBezTo>
                  <a:cubicBezTo>
                    <a:pt x="116458" y="24491"/>
                    <a:pt x="113170" y="25853"/>
                    <a:pt x="109742" y="25853"/>
                  </a:cubicBezTo>
                  <a:lnTo>
                    <a:pt x="12927" y="25853"/>
                  </a:lnTo>
                  <a:cubicBezTo>
                    <a:pt x="9498" y="25853"/>
                    <a:pt x="6210" y="24491"/>
                    <a:pt x="3786" y="22067"/>
                  </a:cubicBezTo>
                  <a:cubicBezTo>
                    <a:pt x="1362" y="19643"/>
                    <a:pt x="0" y="16355"/>
                    <a:pt x="0" y="12927"/>
                  </a:cubicBezTo>
                  <a:lnTo>
                    <a:pt x="0" y="12927"/>
                  </a:lnTo>
                  <a:cubicBezTo>
                    <a:pt x="0" y="9498"/>
                    <a:pt x="1362" y="6210"/>
                    <a:pt x="3786" y="3786"/>
                  </a:cubicBezTo>
                  <a:cubicBezTo>
                    <a:pt x="6210" y="1362"/>
                    <a:pt x="9498" y="0"/>
                    <a:pt x="129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85725"/>
              <a:ext cx="122669" cy="111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2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7274116" y="3071744"/>
            <a:ext cx="3777697" cy="6967023"/>
            <a:chOff x="0" y="0"/>
            <a:chExt cx="5036929" cy="928936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7897912"/>
              <a:ext cx="5036929" cy="1391452"/>
            </a:xfrm>
            <a:custGeom>
              <a:avLst/>
              <a:gdLst/>
              <a:ahLst/>
              <a:cxnLst/>
              <a:rect r="r" b="b" t="t" l="l"/>
              <a:pathLst>
                <a:path h="1391452" w="5036929">
                  <a:moveTo>
                    <a:pt x="0" y="0"/>
                  </a:moveTo>
                  <a:lnTo>
                    <a:pt x="5036929" y="0"/>
                  </a:lnTo>
                  <a:lnTo>
                    <a:pt x="5036929" y="1391452"/>
                  </a:lnTo>
                  <a:lnTo>
                    <a:pt x="0" y="1391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42" id="42"/>
            <p:cNvGrpSpPr/>
            <p:nvPr/>
          </p:nvGrpSpPr>
          <p:grpSpPr>
            <a:xfrm rot="0">
              <a:off x="486189" y="0"/>
              <a:ext cx="4013979" cy="8563130"/>
              <a:chOff x="0" y="0"/>
              <a:chExt cx="395109" cy="842896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395109" cy="842896"/>
              </a:xfrm>
              <a:custGeom>
                <a:avLst/>
                <a:gdLst/>
                <a:ahLst/>
                <a:cxnLst/>
                <a:rect r="r" b="b" t="t" l="l"/>
                <a:pathLst>
                  <a:path h="842896" w="395109">
                    <a:moveTo>
                      <a:pt x="102866" y="0"/>
                    </a:moveTo>
                    <a:lnTo>
                      <a:pt x="292243" y="0"/>
                    </a:lnTo>
                    <a:cubicBezTo>
                      <a:pt x="349054" y="0"/>
                      <a:pt x="395109" y="46055"/>
                      <a:pt x="395109" y="102866"/>
                    </a:cubicBezTo>
                    <a:lnTo>
                      <a:pt x="395109" y="740030"/>
                    </a:lnTo>
                    <a:cubicBezTo>
                      <a:pt x="395109" y="767311"/>
                      <a:pt x="384271" y="793476"/>
                      <a:pt x="364980" y="812767"/>
                    </a:cubicBezTo>
                    <a:cubicBezTo>
                      <a:pt x="345689" y="832058"/>
                      <a:pt x="319524" y="842896"/>
                      <a:pt x="292243" y="842896"/>
                    </a:cubicBezTo>
                    <a:lnTo>
                      <a:pt x="102866" y="842896"/>
                    </a:lnTo>
                    <a:cubicBezTo>
                      <a:pt x="46055" y="842896"/>
                      <a:pt x="0" y="796841"/>
                      <a:pt x="0" y="740030"/>
                    </a:cubicBezTo>
                    <a:lnTo>
                      <a:pt x="0" y="102866"/>
                    </a:lnTo>
                    <a:cubicBezTo>
                      <a:pt x="0" y="46055"/>
                      <a:pt x="46055" y="0"/>
                      <a:pt x="102866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-813" r="0" b="-813"/>
                </a:stretch>
              </a:blip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096000" cy="5143500"/>
          </a:xfrm>
          <a:custGeom>
            <a:avLst/>
            <a:gdLst/>
            <a:ahLst/>
            <a:cxnLst/>
            <a:rect r="r" b="b" t="t" l="l"/>
            <a:pathLst>
              <a:path h="5143500" w="6096000">
                <a:moveTo>
                  <a:pt x="0" y="0"/>
                </a:moveTo>
                <a:lnTo>
                  <a:pt x="6096000" y="0"/>
                </a:lnTo>
                <a:lnTo>
                  <a:pt x="6096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6000" y="0"/>
            <a:ext cx="6096000" cy="5143500"/>
          </a:xfrm>
          <a:custGeom>
            <a:avLst/>
            <a:gdLst/>
            <a:ahLst/>
            <a:cxnLst/>
            <a:rect r="r" b="b" t="t" l="l"/>
            <a:pathLst>
              <a:path h="5143500" w="6096000">
                <a:moveTo>
                  <a:pt x="0" y="0"/>
                </a:moveTo>
                <a:lnTo>
                  <a:pt x="6096000" y="0"/>
                </a:lnTo>
                <a:lnTo>
                  <a:pt x="6096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49" t="0" r="-625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92000" y="0"/>
            <a:ext cx="6096000" cy="5143500"/>
          </a:xfrm>
          <a:custGeom>
            <a:avLst/>
            <a:gdLst/>
            <a:ahLst/>
            <a:cxnLst/>
            <a:rect r="r" b="b" t="t" l="l"/>
            <a:pathLst>
              <a:path h="5143500" w="6096000">
                <a:moveTo>
                  <a:pt x="0" y="0"/>
                </a:moveTo>
                <a:lnTo>
                  <a:pt x="6096000" y="0"/>
                </a:lnTo>
                <a:lnTo>
                  <a:pt x="6096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373" r="0" b="-4065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42204" y="5725134"/>
            <a:ext cx="10203593" cy="893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56"/>
              </a:lnSpc>
              <a:spcBef>
                <a:spcPct val="0"/>
              </a:spcBef>
            </a:pP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P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r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o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visio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n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i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n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g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information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721502" y="6514344"/>
            <a:ext cx="11129960" cy="37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Your boat will be fully stocked with everything you need for breakfasts, lunches, snacks, and bottled water throughout the week.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Dinners will be on your own — giving you the chance to explore local restaurants or enjoy beachside meals with your crew.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Alcohol, soda, and specialty drinks are not included, so feel free to bring your favorites or pick some up locally once you arrive.</a:t>
            </a:r>
          </a:p>
          <a:p>
            <a:pPr algn="l">
              <a:lnSpc>
                <a:spcPts val="2807"/>
              </a:lnSpc>
            </a:pPr>
          </a:p>
          <a:p>
            <a:pPr algn="l">
              <a:lnSpc>
                <a:spcPts val="2807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4709250"/>
            <a:chOff x="0" y="0"/>
            <a:chExt cx="24384000" cy="6279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5576" r="0" b="45110"/>
            <a:stretch>
              <a:fillRect/>
            </a:stretch>
          </p:blipFill>
          <p:spPr>
            <a:xfrm flipH="false" flipV="false">
              <a:off x="0" y="0"/>
              <a:ext cx="24384000" cy="6279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1751180" y="3089604"/>
            <a:ext cx="4433824" cy="2851799"/>
            <a:chOff x="0" y="0"/>
            <a:chExt cx="1515602" cy="97482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15602" cy="974823"/>
            </a:xfrm>
            <a:custGeom>
              <a:avLst/>
              <a:gdLst/>
              <a:ahLst/>
              <a:cxnLst/>
              <a:rect r="r" b="b" t="t" l="l"/>
              <a:pathLst>
                <a:path h="974823" w="1515602">
                  <a:moveTo>
                    <a:pt x="0" y="0"/>
                  </a:moveTo>
                  <a:lnTo>
                    <a:pt x="1515602" y="0"/>
                  </a:lnTo>
                  <a:lnTo>
                    <a:pt x="1515602" y="974823"/>
                  </a:lnTo>
                  <a:lnTo>
                    <a:pt x="0" y="97482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890801" y="3222596"/>
            <a:ext cx="4154581" cy="2630408"/>
            <a:chOff x="0" y="0"/>
            <a:chExt cx="5539441" cy="350721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9002" t="8334" r="3060" b="17430"/>
            <a:stretch>
              <a:fillRect/>
            </a:stretch>
          </p:blipFill>
          <p:spPr>
            <a:xfrm flipH="false" flipV="false">
              <a:off x="0" y="0"/>
              <a:ext cx="5539441" cy="3507210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221739" y="7156662"/>
            <a:ext cx="4992131" cy="11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00"/>
              </a:lnSpc>
              <a:spcBef>
                <a:spcPct val="0"/>
              </a:spcBef>
            </a:pPr>
            <a:r>
              <a:rPr lang="en-US" sz="8000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About Us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18010" y="6335908"/>
            <a:ext cx="9548251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Share the Sail is a hosted sailing experience by Latitudes &amp; Attitudes Magazine that brings like-minded adventurers together to explore bucket-list destinations by boat. Each trip is fully organized, captained, and designed to make you feel like part of a floating community—no sailing experience required. From provisioning to planning, we handle the details so you can relax and enjoy the ride. Whether you're traveling solo, as a couple, or with friends, you’ll leave with new skills, unforgettable memories, and lifelong connections.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003046" cy="10287000"/>
          </a:xfrm>
          <a:custGeom>
            <a:avLst/>
            <a:gdLst/>
            <a:ahLst/>
            <a:cxnLst/>
            <a:rect r="r" b="b" t="t" l="l"/>
            <a:pathLst>
              <a:path h="10287000" w="10003046">
                <a:moveTo>
                  <a:pt x="0" y="0"/>
                </a:moveTo>
                <a:lnTo>
                  <a:pt x="10003046" y="0"/>
                </a:lnTo>
                <a:lnTo>
                  <a:pt x="10003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034" t="0" r="-21839" b="-1003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44900" y="2153135"/>
            <a:ext cx="6214400" cy="893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56"/>
              </a:lnSpc>
              <a:spcBef>
                <a:spcPct val="0"/>
              </a:spcBef>
            </a:pPr>
            <a:r>
              <a:rPr lang="en-US" sz="7205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B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oat As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s</a:t>
            </a:r>
            <a:r>
              <a:rPr lang="en-US" sz="720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ignments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850672" y="3063230"/>
            <a:ext cx="6553613" cy="5891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Boat assignments will be finalized closer to the trip based on group dynamics, preferences, and availability.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We do our best to match you with like-m</a:t>
            </a: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inded cruisers to ensure a fun and comfortable onboard experience. Each catamaran will have a professional captain and up to four double-occupancy cabins.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Once assignments are made, you’ll receive details about your specific boat, your captain, and your fellow crewmates!</a:t>
            </a:r>
          </a:p>
          <a:p>
            <a:pPr algn="l">
              <a:lnSpc>
                <a:spcPts val="2807"/>
              </a:lnSpc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52066" y="1028700"/>
            <a:ext cx="607234" cy="86763"/>
            <a:chOff x="0" y="0"/>
            <a:chExt cx="4621988" cy="660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21988" cy="660400"/>
            </a:xfrm>
            <a:custGeom>
              <a:avLst/>
              <a:gdLst/>
              <a:ahLst/>
              <a:cxnLst/>
              <a:rect r="r" b="b" t="t" l="l"/>
              <a:pathLst>
                <a:path h="660400" w="4621988">
                  <a:moveTo>
                    <a:pt x="449752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7528" y="0"/>
                  </a:lnTo>
                  <a:cubicBezTo>
                    <a:pt x="4566108" y="0"/>
                    <a:pt x="4621988" y="55880"/>
                    <a:pt x="4621988" y="124460"/>
                  </a:cubicBezTo>
                  <a:lnTo>
                    <a:pt x="4621988" y="535940"/>
                  </a:lnTo>
                  <a:cubicBezTo>
                    <a:pt x="4621988" y="604520"/>
                    <a:pt x="4566108" y="660400"/>
                    <a:pt x="4497528" y="6604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6652066" y="1163480"/>
            <a:ext cx="607234" cy="86763"/>
            <a:chOff x="0" y="0"/>
            <a:chExt cx="4621988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21988" cy="660400"/>
            </a:xfrm>
            <a:custGeom>
              <a:avLst/>
              <a:gdLst/>
              <a:ahLst/>
              <a:cxnLst/>
              <a:rect r="r" b="b" t="t" l="l"/>
              <a:pathLst>
                <a:path h="660400" w="4621988">
                  <a:moveTo>
                    <a:pt x="449752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7528" y="0"/>
                  </a:lnTo>
                  <a:cubicBezTo>
                    <a:pt x="4566108" y="0"/>
                    <a:pt x="4621988" y="55880"/>
                    <a:pt x="4621988" y="124460"/>
                  </a:cubicBezTo>
                  <a:lnTo>
                    <a:pt x="4621988" y="535940"/>
                  </a:lnTo>
                  <a:cubicBezTo>
                    <a:pt x="4621988" y="604520"/>
                    <a:pt x="4566108" y="660400"/>
                    <a:pt x="4497528" y="6604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726896" y="1408526"/>
            <a:ext cx="1223215" cy="305804"/>
          </a:xfrm>
          <a:custGeom>
            <a:avLst/>
            <a:gdLst/>
            <a:ahLst/>
            <a:cxnLst/>
            <a:rect r="r" b="b" t="t" l="l"/>
            <a:pathLst>
              <a:path h="305804" w="1223215">
                <a:moveTo>
                  <a:pt x="0" y="0"/>
                </a:moveTo>
                <a:lnTo>
                  <a:pt x="1223215" y="0"/>
                </a:lnTo>
                <a:lnTo>
                  <a:pt x="1223215" y="305804"/>
                </a:lnTo>
                <a:lnTo>
                  <a:pt x="0" y="305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84954" y="0"/>
            <a:ext cx="10003046" cy="10287000"/>
          </a:xfrm>
          <a:custGeom>
            <a:avLst/>
            <a:gdLst/>
            <a:ahLst/>
            <a:cxnLst/>
            <a:rect r="r" b="b" t="t" l="l"/>
            <a:pathLst>
              <a:path h="10287000" w="10003046">
                <a:moveTo>
                  <a:pt x="0" y="0"/>
                </a:moveTo>
                <a:lnTo>
                  <a:pt x="10003046" y="0"/>
                </a:lnTo>
                <a:lnTo>
                  <a:pt x="10003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59" t="0" r="-1855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84954" y="0"/>
            <a:ext cx="10003046" cy="10287000"/>
          </a:xfrm>
          <a:custGeom>
            <a:avLst/>
            <a:gdLst/>
            <a:ahLst/>
            <a:cxnLst/>
            <a:rect r="r" b="b" t="t" l="l"/>
            <a:pathLst>
              <a:path h="10287000" w="10003046">
                <a:moveTo>
                  <a:pt x="0" y="0"/>
                </a:moveTo>
                <a:lnTo>
                  <a:pt x="10003046" y="0"/>
                </a:lnTo>
                <a:lnTo>
                  <a:pt x="10003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559" t="0" r="-1855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018628"/>
            <a:ext cx="5024573" cy="2071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158"/>
              </a:lnSpc>
              <a:spcBef>
                <a:spcPct val="0"/>
              </a:spcBef>
            </a:pPr>
            <a:r>
              <a:rPr lang="en-US" sz="16657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FAQ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3832830"/>
            <a:ext cx="6553613" cy="28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Will I have Wifi? 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What happens in an emergency? 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Do we have to stay with th</a:t>
            </a: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 group? 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Electricity on the boat?</a:t>
            </a:r>
          </a:p>
          <a:p>
            <a:pPr algn="l" marL="518160" indent="-259080" lvl="1">
              <a:lnSpc>
                <a:spcPts val="3983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Is there a chef on the boat? </a:t>
            </a:r>
          </a:p>
          <a:p>
            <a:pPr algn="l">
              <a:lnSpc>
                <a:spcPts val="2807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8788875"/>
            <a:ext cx="6553613" cy="46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83"/>
              </a:lnSpc>
            </a:pPr>
            <a:r>
              <a:rPr lang="en-US" sz="24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You can find more FAQs on our website!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564421" y="-2436048"/>
            <a:ext cx="15159158" cy="15159097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79948" y="1339312"/>
            <a:ext cx="8947688" cy="8947688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799B7">
                <a:alpha val="57647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6022104" y="4525097"/>
            <a:ext cx="7465421" cy="1589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603"/>
              </a:lnSpc>
              <a:spcBef>
                <a:spcPct val="0"/>
              </a:spcBef>
            </a:pPr>
            <a:r>
              <a:rPr lang="en-US" sz="12750" strike="noStrike" u="non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Questions?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963738"/>
            <a:ext cx="16230600" cy="6216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Slide 12 – Reserve Your Spot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Recap: Limited cabins, unforgettable adventure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info / booking link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Call to action: “Join us in paradise – Tahiti 2026 awaits!”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Visual: Sunset sail with bold “Reserve Today” banner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66526" y="8829281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4"/>
                </a:lnTo>
                <a:lnTo>
                  <a:pt x="0" y="459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6138926" cy="10287000"/>
            <a:chOff x="0" y="0"/>
            <a:chExt cx="8185235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27621" t="0" r="27621" b="0"/>
            <a:stretch>
              <a:fillRect/>
            </a:stretch>
          </p:blipFill>
          <p:spPr>
            <a:xfrm flipH="false" flipV="false">
              <a:off x="0" y="0"/>
              <a:ext cx="8185235" cy="13716000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12256024" y="-1491528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4"/>
                </a:lnTo>
                <a:lnTo>
                  <a:pt x="0" y="459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66452" y="757227"/>
            <a:ext cx="392848" cy="97855"/>
          </a:xfrm>
          <a:custGeom>
            <a:avLst/>
            <a:gdLst/>
            <a:ahLst/>
            <a:cxnLst/>
            <a:rect r="r" b="b" t="t" l="l"/>
            <a:pathLst>
              <a:path h="97855" w="392848">
                <a:moveTo>
                  <a:pt x="0" y="0"/>
                </a:moveTo>
                <a:lnTo>
                  <a:pt x="392848" y="0"/>
                </a:lnTo>
                <a:lnTo>
                  <a:pt x="392848" y="97855"/>
                </a:lnTo>
                <a:lnTo>
                  <a:pt x="0" y="978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667065" y="9286856"/>
            <a:ext cx="592235" cy="234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31"/>
              </a:lnSpc>
            </a:pPr>
            <a:r>
              <a:rPr lang="en-US" sz="1731">
                <a:solidFill>
                  <a:srgbClr val="1566A8"/>
                </a:solidFill>
                <a:latin typeface="HK Grotesk"/>
                <a:ea typeface="HK Grotesk"/>
                <a:cs typeface="HK Grotesk"/>
                <a:sym typeface="HK Grotesk"/>
              </a:rPr>
              <a:t>2.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01050" y="1600887"/>
            <a:ext cx="8605021" cy="11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why tahiti?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48675" y="3026429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Stunning Natural Beauty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48675" y="3468810"/>
            <a:ext cx="8309161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Tahiti and the islands of French Polynesia are famous for their turquoise lagoons, dramatic volcanic peaks, and pristine coral reefs. Sailing here means every anchorage looks like a postcard.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48675" y="5299515"/>
            <a:ext cx="9161826" cy="1423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Steady trade winds provide reliable sailing without extreme conditions.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Short passages between islands make it easy to hop from one paradise to another.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Prot</a:t>
            </a: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ected lagoons offer calm, crystal-clear anchorages perfect for swimming, snorkeling, and paddleboarding.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948675" y="4878510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Ideal 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Sailing Conditions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48675" y="6998576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Thriv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ing Coral &amp; Marine Life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948675" y="7419581"/>
            <a:ext cx="8309161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French Polynesia’s waters are teeming with life — tropical fish, manta rays, sea turtles, and dolphins. The coral reefs are among the healthiest in the Pacific, offering some of the best snorkeling and diving in the world.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17088" y="6492170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4"/>
                </a:lnTo>
                <a:lnTo>
                  <a:pt x="0" y="459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1430747" cy="10287000"/>
          </a:xfrm>
          <a:custGeom>
            <a:avLst/>
            <a:gdLst/>
            <a:ahLst/>
            <a:cxnLst/>
            <a:rect r="r" b="b" t="t" l="l"/>
            <a:pathLst>
              <a:path h="10287000" w="11430747">
                <a:moveTo>
                  <a:pt x="0" y="0"/>
                </a:moveTo>
                <a:lnTo>
                  <a:pt x="11430747" y="0"/>
                </a:lnTo>
                <a:lnTo>
                  <a:pt x="114307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01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7079280" y="-1846798"/>
            <a:ext cx="16215961" cy="13644753"/>
          </a:xfrm>
          <a:custGeom>
            <a:avLst/>
            <a:gdLst/>
            <a:ahLst/>
            <a:cxnLst/>
            <a:rect r="r" b="b" t="t" l="l"/>
            <a:pathLst>
              <a:path h="13644753" w="16215961">
                <a:moveTo>
                  <a:pt x="0" y="0"/>
                </a:moveTo>
                <a:lnTo>
                  <a:pt x="16215960" y="0"/>
                </a:lnTo>
                <a:lnTo>
                  <a:pt x="16215960" y="13644754"/>
                </a:lnTo>
                <a:lnTo>
                  <a:pt x="0" y="13644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00" t="0" r="-3290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1430747" cy="10304775"/>
          </a:xfrm>
          <a:custGeom>
            <a:avLst/>
            <a:gdLst/>
            <a:ahLst/>
            <a:cxnLst/>
            <a:rect r="r" b="b" t="t" l="l"/>
            <a:pathLst>
              <a:path h="10304775" w="11430747">
                <a:moveTo>
                  <a:pt x="0" y="0"/>
                </a:moveTo>
                <a:lnTo>
                  <a:pt x="11430747" y="0"/>
                </a:lnTo>
                <a:lnTo>
                  <a:pt x="11430747" y="10304775"/>
                </a:lnTo>
                <a:lnTo>
                  <a:pt x="0" y="10304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612" t="0" r="-17612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12397" y="1582815"/>
            <a:ext cx="12076822" cy="3282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16"/>
              </a:lnSpc>
            </a:pPr>
            <a:r>
              <a:rPr lang="en-US" sz="14662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Pre-trip information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459566" y="-769762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4"/>
                </a:lnTo>
                <a:lnTo>
                  <a:pt x="0" y="459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312000" y="1592014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Fly from the U.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S. to Papeete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312000" y="1973843"/>
            <a:ext cx="8309161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Fa'a'ā International Airport (PPT)</a:t>
            </a:r>
          </a:p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Pronounced: PAH-pay-EHT-ee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12000" y="2764418"/>
            <a:ext cx="9161826" cy="106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Direct flights available from:</a:t>
            </a:r>
          </a:p>
          <a:p>
            <a:pPr algn="l" marL="777243" indent="-259081" lvl="2">
              <a:lnSpc>
                <a:spcPts val="2880"/>
              </a:lnSpc>
              <a:buFont typeface="Arial"/>
              <a:buChar char="⚬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Los Angeles (LAX)</a:t>
            </a:r>
          </a:p>
          <a:p>
            <a:pPr algn="l" marL="777243" indent="-259081" lvl="2">
              <a:lnSpc>
                <a:spcPts val="2880"/>
              </a:lnSpc>
              <a:buFont typeface="Arial"/>
              <a:buChar char="⚬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 San Francisco (SFO)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12000" y="4110989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Take a Connecting Flight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to Raiatea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12000" y="4482554"/>
            <a:ext cx="4384851" cy="699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Book with Air Tahiti or Air Moana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Raiatea’s airport code: RFP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12000" y="5562788"/>
            <a:ext cx="808888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Arrival Timing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Tips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12000" y="5934353"/>
            <a:ext cx="4947300" cy="106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Arriving early in the day? You can connect to Raiatea the same day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Arriving later? Plan to overnight in Papeete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312000" y="7281287"/>
            <a:ext cx="314756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Hotel Option</a:t>
            </a:r>
            <a:r>
              <a:rPr lang="en-US" b="true" sz="240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312000" y="7652852"/>
            <a:ext cx="5177383" cy="106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Many options in Papeete (great for layovers)</a:t>
            </a:r>
          </a:p>
          <a:p>
            <a:pPr algn="l" marL="388622" indent="-194311" lvl="1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Fewer options in Raiatea — book early if you plan to stay before or after the trip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80101" y="5021924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3"/>
                </a:lnTo>
                <a:lnTo>
                  <a:pt x="0" y="4595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91821" y="0"/>
            <a:ext cx="6576561" cy="10287000"/>
            <a:chOff x="0" y="0"/>
            <a:chExt cx="764161" cy="1195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64161" cy="1195294"/>
            </a:xfrm>
            <a:custGeom>
              <a:avLst/>
              <a:gdLst/>
              <a:ahLst/>
              <a:cxnLst/>
              <a:rect r="r" b="b" t="t" l="l"/>
              <a:pathLst>
                <a:path h="1195294" w="764161">
                  <a:moveTo>
                    <a:pt x="203200" y="0"/>
                  </a:moveTo>
                  <a:lnTo>
                    <a:pt x="764161" y="0"/>
                  </a:lnTo>
                  <a:lnTo>
                    <a:pt x="560961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53676" t="0" r="-92099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779048" y="0"/>
            <a:ext cx="6576561" cy="10287000"/>
            <a:chOff x="0" y="0"/>
            <a:chExt cx="764161" cy="11952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64161" cy="1195294"/>
            </a:xfrm>
            <a:custGeom>
              <a:avLst/>
              <a:gdLst/>
              <a:ahLst/>
              <a:cxnLst/>
              <a:rect r="r" b="b" t="t" l="l"/>
              <a:pathLst>
                <a:path h="1195294" w="764161">
                  <a:moveTo>
                    <a:pt x="203200" y="0"/>
                  </a:moveTo>
                  <a:lnTo>
                    <a:pt x="764161" y="0"/>
                  </a:lnTo>
                  <a:lnTo>
                    <a:pt x="560961" y="1195294"/>
                  </a:lnTo>
                  <a:lnTo>
                    <a:pt x="0" y="11952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5"/>
              <a:stretch>
                <a:fillRect l="-54399" t="0" r="-80375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106110" y="-1172689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4"/>
                </a:lnTo>
                <a:lnTo>
                  <a:pt x="0" y="459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010062" y="6453104"/>
            <a:ext cx="7023439" cy="1935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7655" indent="-173827" lvl="1">
              <a:lnSpc>
                <a:spcPts val="2576"/>
              </a:lnSpc>
              <a:spcBef>
                <a:spcPct val="0"/>
              </a:spcBef>
              <a:buFont typeface="Arial"/>
              <a:buChar char="•"/>
            </a:pPr>
            <a:r>
              <a:rPr lang="en-US" sz="1610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Travel via Tahiti → Huahine → Raia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te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</a:p>
          <a:p>
            <a:pPr algn="l" marL="695310" indent="-231770" lvl="2">
              <a:lnSpc>
                <a:spcPts val="2576"/>
              </a:lnSpc>
              <a:spcBef>
                <a:spcPct val="0"/>
              </a:spcBef>
              <a:buFont typeface="Arial"/>
              <a:buChar char="⚬"/>
            </a:pP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Tahiti to Huahi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ne: ~3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ou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rs</a:t>
            </a:r>
          </a:p>
          <a:p>
            <a:pPr algn="l" marL="695310" indent="-231770" lvl="2">
              <a:lnSpc>
                <a:spcPts val="2576"/>
              </a:lnSpc>
              <a:spcBef>
                <a:spcPct val="0"/>
              </a:spcBef>
              <a:buFont typeface="Arial"/>
              <a:buChar char="⚬"/>
            </a:pP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Huahine to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Ra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iatea: ~1 hour</a:t>
            </a:r>
          </a:p>
          <a:p>
            <a:pPr algn="l" marL="347655" indent="-173827" lvl="1">
              <a:lnSpc>
                <a:spcPts val="2576"/>
              </a:lnSpc>
              <a:spcBef>
                <a:spcPct val="0"/>
              </a:spcBef>
              <a:buFont typeface="Arial"/>
              <a:buChar char="•"/>
            </a:pP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Total time: 4.5 hours</a:t>
            </a:r>
          </a:p>
          <a:p>
            <a:pPr algn="l" marL="347655" indent="-173827" lvl="1">
              <a:lnSpc>
                <a:spcPts val="2576"/>
              </a:lnSpc>
              <a:spcBef>
                <a:spcPct val="0"/>
              </a:spcBef>
              <a:buFont typeface="Arial"/>
              <a:buChar char="•"/>
            </a:pP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Cost: ~$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17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5 round trip</a:t>
            </a:r>
          </a:p>
          <a:p>
            <a:pPr algn="l" marL="347655" indent="-173827" lvl="1">
              <a:lnSpc>
                <a:spcPts val="2576"/>
              </a:lnSpc>
              <a:spcBef>
                <a:spcPct val="0"/>
              </a:spcBef>
              <a:buFont typeface="Arial"/>
              <a:buChar char="•"/>
            </a:pP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F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er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ry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days: Mo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nd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y,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T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hursd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y, S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aturday only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593141" y="7522803"/>
            <a:ext cx="4707159" cy="4595364"/>
          </a:xfrm>
          <a:custGeom>
            <a:avLst/>
            <a:gdLst/>
            <a:ahLst/>
            <a:cxnLst/>
            <a:rect r="r" b="b" t="t" l="l"/>
            <a:pathLst>
              <a:path h="4595364" w="4707159">
                <a:moveTo>
                  <a:pt x="0" y="0"/>
                </a:moveTo>
                <a:lnTo>
                  <a:pt x="4707159" y="0"/>
                </a:lnTo>
                <a:lnTo>
                  <a:pt x="4707159" y="4595363"/>
                </a:lnTo>
                <a:lnTo>
                  <a:pt x="0" y="4595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010062" y="5089273"/>
            <a:ext cx="8239687" cy="335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0"/>
              </a:lnSpc>
            </a:pPr>
            <a:r>
              <a:rPr lang="en-US" sz="1763">
                <a:solidFill>
                  <a:srgbClr val="2799B7"/>
                </a:solidFill>
                <a:latin typeface="Open Sans 2"/>
                <a:ea typeface="Open Sans 2"/>
                <a:cs typeface="Open Sans 2"/>
                <a:sym typeface="Open Sans 2"/>
              </a:rPr>
              <a:t>Fastest and most common option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10062" y="4083747"/>
            <a:ext cx="7023439" cy="960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7655" indent="-173827" lvl="1">
              <a:lnSpc>
                <a:spcPts val="2576"/>
              </a:lnSpc>
              <a:spcBef>
                <a:spcPct val="0"/>
              </a:spcBef>
              <a:buFont typeface="Arial"/>
              <a:buChar char="•"/>
            </a:pPr>
            <a:r>
              <a:rPr lang="en-US" sz="1610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~50-minu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flight</a:t>
            </a:r>
          </a:p>
          <a:p>
            <a:pPr algn="l" marL="347655" indent="-173827" lvl="1">
              <a:lnSpc>
                <a:spcPts val="2576"/>
              </a:lnSpc>
              <a:spcBef>
                <a:spcPct val="0"/>
              </a:spcBef>
              <a:buFont typeface="Arial"/>
              <a:buChar char="•"/>
            </a:pP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App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oximat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el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y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$350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r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un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t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</a:p>
          <a:p>
            <a:pPr algn="l" marL="347655" indent="-173827" lvl="1">
              <a:lnSpc>
                <a:spcPts val="2576"/>
              </a:lnSpc>
              <a:spcBef>
                <a:spcPct val="0"/>
              </a:spcBef>
              <a:buFont typeface="Arial"/>
              <a:buChar char="•"/>
            </a:pP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5–6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f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ght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s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d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y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f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om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Pa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te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(PPT) to Rai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at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(RFP)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010062" y="3320054"/>
            <a:ext cx="3003396" cy="39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03"/>
              </a:lnSpc>
              <a:spcBef>
                <a:spcPct val="0"/>
              </a:spcBef>
            </a:pPr>
            <a:r>
              <a:rPr lang="en-US" b="true" sz="282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B</a:t>
            </a:r>
            <a:r>
              <a:rPr lang="en-US" b="true" sz="2820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y Plane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62470" y="1373511"/>
            <a:ext cx="5025597" cy="1886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15"/>
              </a:lnSpc>
            </a:pPr>
            <a:r>
              <a:rPr lang="en-US" sz="8179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Ho</a:t>
            </a:r>
            <a:r>
              <a:rPr lang="en-US" sz="8179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w to get to Raiatea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10062" y="3724525"/>
            <a:ext cx="4978004" cy="309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6"/>
              </a:lnSpc>
            </a:pPr>
            <a:r>
              <a:rPr lang="en-US" sz="1610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ahiti or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ir 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M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1610" strike="noStrike" u="none">
                <a:solidFill>
                  <a:srgbClr val="231B1B"/>
                </a:solidFill>
                <a:latin typeface="DM Sans"/>
                <a:ea typeface="DM Sans"/>
                <a:cs typeface="DM Sans"/>
                <a:sym typeface="DM Sans"/>
              </a:rPr>
              <a:t>ana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10062" y="5994479"/>
            <a:ext cx="3003396" cy="39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03"/>
              </a:lnSpc>
              <a:spcBef>
                <a:spcPct val="0"/>
              </a:spcBef>
            </a:pPr>
            <a:r>
              <a:rPr lang="en-US" b="true" sz="2820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B</a:t>
            </a:r>
            <a:r>
              <a:rPr lang="en-US" b="true" sz="2820" strike="noStrike" u="non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y Ferry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10062" y="8467587"/>
            <a:ext cx="5421209" cy="693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0"/>
              </a:lnSpc>
            </a:pPr>
            <a:r>
              <a:rPr lang="en-US" sz="1763">
                <a:solidFill>
                  <a:srgbClr val="2799B7"/>
                </a:solidFill>
                <a:latin typeface="Open Sans 2"/>
                <a:ea typeface="Open Sans 2"/>
                <a:cs typeface="Open Sans 2"/>
                <a:sym typeface="Open Sans 2"/>
              </a:rPr>
              <a:t>Note: </a:t>
            </a:r>
            <a:r>
              <a:rPr lang="en-US" sz="1763">
                <a:solidFill>
                  <a:srgbClr val="2799B7"/>
                </a:solidFill>
                <a:latin typeface="Open Sans 2"/>
                <a:ea typeface="Open Sans 2"/>
                <a:cs typeface="Open Sans 2"/>
                <a:sym typeface="Open Sans 2"/>
              </a:rPr>
              <a:t>Ferries are less frequent and take longer—best for those extending their stay.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19232" y="2322716"/>
            <a:ext cx="10875978" cy="1244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70"/>
              </a:lnSpc>
              <a:spcBef>
                <a:spcPct val="0"/>
              </a:spcBef>
            </a:pPr>
            <a:r>
              <a:rPr lang="en-US" sz="10425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Travel Agent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421428" y="0"/>
            <a:ext cx="6866573" cy="10287000"/>
          </a:xfrm>
          <a:custGeom>
            <a:avLst/>
            <a:gdLst/>
            <a:ahLst/>
            <a:cxnLst/>
            <a:rect r="r" b="b" t="t" l="l"/>
            <a:pathLst>
              <a:path h="10287000" w="6866573">
                <a:moveTo>
                  <a:pt x="0" y="0"/>
                </a:moveTo>
                <a:lnTo>
                  <a:pt x="6866572" y="0"/>
                </a:lnTo>
                <a:lnTo>
                  <a:pt x="6866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19232" y="4511325"/>
            <a:ext cx="8977034" cy="950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824"/>
              </a:lnSpc>
              <a:spcBef>
                <a:spcPct val="0"/>
              </a:spcBef>
            </a:pPr>
            <a:r>
              <a:rPr lang="en-US" sz="2549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anne@vlxtravel.com</a:t>
            </a:r>
          </a:p>
          <a:p>
            <a:pPr algn="l" marL="0" indent="0" lvl="1">
              <a:lnSpc>
                <a:spcPts val="3824"/>
              </a:lnSpc>
              <a:spcBef>
                <a:spcPct val="0"/>
              </a:spcBef>
            </a:pPr>
            <a:r>
              <a:rPr lang="en-US" sz="2549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216-496-9991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19232" y="3873059"/>
            <a:ext cx="10310640" cy="435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5"/>
              </a:lnSpc>
            </a:pPr>
            <a:r>
              <a:rPr lang="en-US" sz="3059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Anne Studer with</a:t>
            </a:r>
            <a:r>
              <a:rPr lang="en-US" b="true" sz="3059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 VLX Travel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19232" y="6030651"/>
            <a:ext cx="4012099" cy="435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5"/>
              </a:lnSpc>
            </a:pPr>
            <a:r>
              <a:rPr lang="en-US" sz="3059" b="true">
                <a:solidFill>
                  <a:srgbClr val="2799B7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Can Assist With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19232" y="6499244"/>
            <a:ext cx="6599442" cy="1353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5363" indent="-247682" lvl="1">
              <a:lnSpc>
                <a:spcPts val="3671"/>
              </a:lnSpc>
              <a:buFont typeface="Arial"/>
              <a:buChar char="•"/>
            </a:pPr>
            <a:r>
              <a:rPr lang="en-US" sz="2294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Flights</a:t>
            </a:r>
          </a:p>
          <a:p>
            <a:pPr algn="l" marL="495363" indent="-247682" lvl="1">
              <a:lnSpc>
                <a:spcPts val="3671"/>
              </a:lnSpc>
              <a:buFont typeface="Arial"/>
              <a:buChar char="•"/>
            </a:pPr>
            <a:r>
              <a:rPr lang="en-US" sz="2294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Pre or Post trip hotels</a:t>
            </a:r>
          </a:p>
          <a:p>
            <a:pPr algn="l" marL="495363" indent="-247682" lvl="1">
              <a:lnSpc>
                <a:spcPts val="3671"/>
              </a:lnSpc>
              <a:buFont typeface="Arial"/>
              <a:buChar char="•"/>
            </a:pPr>
            <a:r>
              <a:rPr lang="en-US" sz="2294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Travel Insurance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6859795"/>
            <a:chOff x="0" y="0"/>
            <a:chExt cx="24384000" cy="914639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5188" r="0" b="15188"/>
            <a:stretch>
              <a:fillRect/>
            </a:stretch>
          </p:blipFill>
          <p:spPr>
            <a:xfrm flipH="false" flipV="false">
              <a:off x="0" y="0"/>
              <a:ext cx="24384000" cy="9146393"/>
            </a:xfrm>
            <a:prstGeom prst="rect">
              <a:avLst/>
            </a:prstGeom>
          </p:spPr>
        </p:pic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546998" y="5168002"/>
            <a:ext cx="1093996" cy="1093996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FDE59">
                <a:alpha val="69804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7741002" y="5168002"/>
            <a:ext cx="1093996" cy="1093996"/>
            <a:chOff x="0" y="0"/>
            <a:chExt cx="2787650" cy="27876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FDE59">
                <a:alpha val="69804"/>
              </a:srgbClr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32348" y="7460375"/>
            <a:ext cx="7008866" cy="140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13"/>
              </a:lnSpc>
              <a:spcBef>
                <a:spcPct val="0"/>
              </a:spcBef>
            </a:pPr>
            <a:r>
              <a:rPr lang="en-US" sz="11740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Raiatea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245244" y="1147552"/>
            <a:ext cx="5898756" cy="1036568"/>
            <a:chOff x="0" y="0"/>
            <a:chExt cx="1553582" cy="2730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3582" cy="273005"/>
            </a:xfrm>
            <a:custGeom>
              <a:avLst/>
              <a:gdLst/>
              <a:ahLst/>
              <a:cxnLst/>
              <a:rect r="r" b="b" t="t" l="l"/>
              <a:pathLst>
                <a:path h="273005" w="1553582">
                  <a:moveTo>
                    <a:pt x="776791" y="0"/>
                  </a:moveTo>
                  <a:cubicBezTo>
                    <a:pt x="347781" y="0"/>
                    <a:pt x="0" y="61114"/>
                    <a:pt x="0" y="136503"/>
                  </a:cubicBezTo>
                  <a:cubicBezTo>
                    <a:pt x="0" y="211891"/>
                    <a:pt x="347781" y="273005"/>
                    <a:pt x="776791" y="273005"/>
                  </a:cubicBezTo>
                  <a:cubicBezTo>
                    <a:pt x="1205801" y="273005"/>
                    <a:pt x="1553582" y="211891"/>
                    <a:pt x="1553582" y="136503"/>
                  </a:cubicBezTo>
                  <a:cubicBezTo>
                    <a:pt x="1553582" y="61114"/>
                    <a:pt x="1205801" y="0"/>
                    <a:pt x="776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191F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45648" y="44644"/>
              <a:ext cx="1262285" cy="20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220137" y="1771929"/>
            <a:ext cx="2796978" cy="1657968"/>
            <a:chOff x="0" y="0"/>
            <a:chExt cx="736653" cy="43666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36653" cy="436667"/>
            </a:xfrm>
            <a:custGeom>
              <a:avLst/>
              <a:gdLst/>
              <a:ahLst/>
              <a:cxnLst/>
              <a:rect r="r" b="b" t="t" l="l"/>
              <a:pathLst>
                <a:path h="436667" w="736653">
                  <a:moveTo>
                    <a:pt x="368326" y="0"/>
                  </a:moveTo>
                  <a:cubicBezTo>
                    <a:pt x="164905" y="0"/>
                    <a:pt x="0" y="97751"/>
                    <a:pt x="0" y="218333"/>
                  </a:cubicBezTo>
                  <a:cubicBezTo>
                    <a:pt x="0" y="338915"/>
                    <a:pt x="164905" y="436667"/>
                    <a:pt x="368326" y="436667"/>
                  </a:cubicBezTo>
                  <a:cubicBezTo>
                    <a:pt x="571747" y="436667"/>
                    <a:pt x="736653" y="338915"/>
                    <a:pt x="736653" y="218333"/>
                  </a:cubicBezTo>
                  <a:cubicBezTo>
                    <a:pt x="736653" y="97751"/>
                    <a:pt x="571747" y="0"/>
                    <a:pt x="3683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191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69061" y="59987"/>
              <a:ext cx="598530" cy="335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732348" y="8585400"/>
            <a:ext cx="15255445" cy="89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71"/>
              </a:lnSpc>
            </a:pPr>
            <a:r>
              <a:rPr lang="en-US" sz="2294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Once you land at Raiatea Airport, it's a quick and easy transfer to the Dream Yacht Charter base. Stock up on snacks, drinks, and last-minute items before setting sail—everything you need is close by in the town of Uturoa.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85697" y="7493776"/>
            <a:ext cx="9292178" cy="883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5363" indent="-247681" lvl="1">
              <a:lnSpc>
                <a:spcPts val="3671"/>
              </a:lnSpc>
              <a:buFont typeface="Arial"/>
              <a:buChar char="•"/>
            </a:pPr>
            <a:r>
              <a:rPr lang="en-US" sz="2294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Base is just a 10-minute taxi ride from the airport</a:t>
            </a:r>
          </a:p>
          <a:p>
            <a:pPr algn="l" marL="495363" indent="-247681" lvl="1">
              <a:lnSpc>
                <a:spcPts val="3671"/>
              </a:lnSpc>
              <a:buFont typeface="Arial"/>
              <a:buChar char="•"/>
            </a:pPr>
            <a:r>
              <a:rPr lang="en-US" sz="2294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Several grocery stores are within walking distance of the marina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120505" y="1836369"/>
            <a:ext cx="7487870" cy="288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346"/>
              </a:lnSpc>
              <a:spcBef>
                <a:spcPct val="0"/>
              </a:spcBef>
            </a:pPr>
            <a:r>
              <a:rPr lang="en-US" sz="8444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Friday Night - </a:t>
            </a:r>
          </a:p>
          <a:p>
            <a:pPr algn="l" marL="0" indent="0" lvl="0">
              <a:lnSpc>
                <a:spcPts val="7346"/>
              </a:lnSpc>
              <a:spcBef>
                <a:spcPct val="0"/>
              </a:spcBef>
            </a:pPr>
            <a:r>
              <a:rPr lang="en-US" sz="8444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Fish &amp; Blue Restaurant</a:t>
            </a:r>
            <a:r>
              <a:rPr lang="en-US" sz="8444" strike="noStrike" u="none">
                <a:solidFill>
                  <a:srgbClr val="2799B7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201340" y="4818093"/>
            <a:ext cx="4692351" cy="408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Welcome Happy Hour </a:t>
            </a:r>
          </a:p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8 Minutes from the Raiatea Airport</a:t>
            </a:r>
          </a:p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10 Minutes from Dream Yacht Base</a:t>
            </a:r>
          </a:p>
          <a:p>
            <a:pPr algn="l" marL="495363" indent="-247681" lvl="1">
              <a:lnSpc>
                <a:spcPts val="3671"/>
              </a:lnSpc>
              <a:spcBef>
                <a:spcPct val="0"/>
              </a:spcBef>
              <a:buFont typeface="Arial"/>
              <a:buChar char="•"/>
            </a:pPr>
            <a:r>
              <a:rPr lang="en-US" sz="2294" strike="noStrike" u="none">
                <a:solidFill>
                  <a:srgbClr val="545454"/>
                </a:solidFill>
                <a:latin typeface="DM Sans"/>
                <a:ea typeface="DM Sans"/>
                <a:cs typeface="DM Sans"/>
                <a:sym typeface="DM Sans"/>
              </a:rPr>
              <a:t>We will be making a group dinner reservation for that night - please let us know if you want to be included.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201114" y="0"/>
            <a:ext cx="5086886" cy="10287000"/>
          </a:xfrm>
          <a:custGeom>
            <a:avLst/>
            <a:gdLst/>
            <a:ahLst/>
            <a:cxnLst/>
            <a:rect r="r" b="b" t="t" l="l"/>
            <a:pathLst>
              <a:path h="10287000" w="5086886">
                <a:moveTo>
                  <a:pt x="0" y="0"/>
                </a:moveTo>
                <a:lnTo>
                  <a:pt x="5086886" y="0"/>
                </a:lnTo>
                <a:lnTo>
                  <a:pt x="50868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59" t="0" r="-3600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6164719" cy="10287000"/>
          </a:xfrm>
          <a:custGeom>
            <a:avLst/>
            <a:gdLst/>
            <a:ahLst/>
            <a:cxnLst/>
            <a:rect r="r" b="b" t="t" l="l"/>
            <a:pathLst>
              <a:path h="10287000" w="6164719">
                <a:moveTo>
                  <a:pt x="0" y="0"/>
                </a:moveTo>
                <a:lnTo>
                  <a:pt x="6164719" y="0"/>
                </a:lnTo>
                <a:lnTo>
                  <a:pt x="61647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00" t="0" r="-1250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DAG0FxzNnkA</dc:identifier>
  <dcterms:modified xsi:type="dcterms:W3CDTF">2011-08-01T06:04:30Z</dcterms:modified>
  <cp:revision>1</cp:revision>
  <dc:title>Share the Sail Tahiti Presentation</dc:title>
</cp:coreProperties>
</file>