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6"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24" d="100"/>
          <a:sy n="124" d="100"/>
        </p:scale>
        <p:origin x="64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9A615-A0B6-CD47-A0A8-69C294A19B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0D5CD4-F5F0-5843-8053-E478C07D3A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6C9C0C2-FF0E-4C46-BEE1-94290C71D3FF}"/>
              </a:ext>
            </a:extLst>
          </p:cNvPr>
          <p:cNvSpPr>
            <a:spLocks noGrp="1"/>
          </p:cNvSpPr>
          <p:nvPr>
            <p:ph type="dt" sz="half" idx="10"/>
          </p:nvPr>
        </p:nvSpPr>
        <p:spPr/>
        <p:txBody>
          <a:bodyPr/>
          <a:lstStyle/>
          <a:p>
            <a:fld id="{A81ADFB0-9846-554B-BB31-1A203D61D39E}" type="datetimeFigureOut">
              <a:rPr lang="en-US" smtClean="0"/>
              <a:t>7/20/20</a:t>
            </a:fld>
            <a:endParaRPr lang="en-US"/>
          </a:p>
        </p:txBody>
      </p:sp>
      <p:sp>
        <p:nvSpPr>
          <p:cNvPr id="5" name="Footer Placeholder 4">
            <a:extLst>
              <a:ext uri="{FF2B5EF4-FFF2-40B4-BE49-F238E27FC236}">
                <a16:creationId xmlns:a16="http://schemas.microsoft.com/office/drawing/2014/main" id="{ACAB82CD-EB6F-304F-8359-14125DC1A1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B706A2-D7D4-4B4F-AE23-07B953140D1D}"/>
              </a:ext>
            </a:extLst>
          </p:cNvPr>
          <p:cNvSpPr>
            <a:spLocks noGrp="1"/>
          </p:cNvSpPr>
          <p:nvPr>
            <p:ph type="sldNum" sz="quarter" idx="12"/>
          </p:nvPr>
        </p:nvSpPr>
        <p:spPr/>
        <p:txBody>
          <a:bodyPr/>
          <a:lstStyle/>
          <a:p>
            <a:fld id="{2296135C-A845-C541-BB7E-34A25BCE4B00}" type="slidenum">
              <a:rPr lang="en-US" smtClean="0"/>
              <a:t>‹#›</a:t>
            </a:fld>
            <a:endParaRPr lang="en-US"/>
          </a:p>
        </p:txBody>
      </p:sp>
    </p:spTree>
    <p:extLst>
      <p:ext uri="{BB962C8B-B14F-4D97-AF65-F5344CB8AC3E}">
        <p14:creationId xmlns:p14="http://schemas.microsoft.com/office/powerpoint/2010/main" val="4088930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C05E2-9B0E-E643-9042-54D094E574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B698CAB-2315-A043-A42E-1431A1CF6C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D80A9A-A154-744E-9491-1BEE455B4BFD}"/>
              </a:ext>
            </a:extLst>
          </p:cNvPr>
          <p:cNvSpPr>
            <a:spLocks noGrp="1"/>
          </p:cNvSpPr>
          <p:nvPr>
            <p:ph type="dt" sz="half" idx="10"/>
          </p:nvPr>
        </p:nvSpPr>
        <p:spPr/>
        <p:txBody>
          <a:bodyPr/>
          <a:lstStyle/>
          <a:p>
            <a:fld id="{A81ADFB0-9846-554B-BB31-1A203D61D39E}" type="datetimeFigureOut">
              <a:rPr lang="en-US" smtClean="0"/>
              <a:t>7/20/20</a:t>
            </a:fld>
            <a:endParaRPr lang="en-US"/>
          </a:p>
        </p:txBody>
      </p:sp>
      <p:sp>
        <p:nvSpPr>
          <p:cNvPr id="5" name="Footer Placeholder 4">
            <a:extLst>
              <a:ext uri="{FF2B5EF4-FFF2-40B4-BE49-F238E27FC236}">
                <a16:creationId xmlns:a16="http://schemas.microsoft.com/office/drawing/2014/main" id="{D0A63D53-818E-5C4F-A301-10A1850C17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8C1D0C-F86B-D94E-823F-CDC9CB45BCE9}"/>
              </a:ext>
            </a:extLst>
          </p:cNvPr>
          <p:cNvSpPr>
            <a:spLocks noGrp="1"/>
          </p:cNvSpPr>
          <p:nvPr>
            <p:ph type="sldNum" sz="quarter" idx="12"/>
          </p:nvPr>
        </p:nvSpPr>
        <p:spPr/>
        <p:txBody>
          <a:bodyPr/>
          <a:lstStyle/>
          <a:p>
            <a:fld id="{2296135C-A845-C541-BB7E-34A25BCE4B00}" type="slidenum">
              <a:rPr lang="en-US" smtClean="0"/>
              <a:t>‹#›</a:t>
            </a:fld>
            <a:endParaRPr lang="en-US"/>
          </a:p>
        </p:txBody>
      </p:sp>
    </p:spTree>
    <p:extLst>
      <p:ext uri="{BB962C8B-B14F-4D97-AF65-F5344CB8AC3E}">
        <p14:creationId xmlns:p14="http://schemas.microsoft.com/office/powerpoint/2010/main" val="1943347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8DA834-AD2E-4341-8D12-0973183998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4B4165-023D-9545-958D-73248D9C1B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8CA7C9-E405-1348-8C47-B789A54FC145}"/>
              </a:ext>
            </a:extLst>
          </p:cNvPr>
          <p:cNvSpPr>
            <a:spLocks noGrp="1"/>
          </p:cNvSpPr>
          <p:nvPr>
            <p:ph type="dt" sz="half" idx="10"/>
          </p:nvPr>
        </p:nvSpPr>
        <p:spPr/>
        <p:txBody>
          <a:bodyPr/>
          <a:lstStyle/>
          <a:p>
            <a:fld id="{A81ADFB0-9846-554B-BB31-1A203D61D39E}" type="datetimeFigureOut">
              <a:rPr lang="en-US" smtClean="0"/>
              <a:t>7/20/20</a:t>
            </a:fld>
            <a:endParaRPr lang="en-US"/>
          </a:p>
        </p:txBody>
      </p:sp>
      <p:sp>
        <p:nvSpPr>
          <p:cNvPr id="5" name="Footer Placeholder 4">
            <a:extLst>
              <a:ext uri="{FF2B5EF4-FFF2-40B4-BE49-F238E27FC236}">
                <a16:creationId xmlns:a16="http://schemas.microsoft.com/office/drawing/2014/main" id="{0E2D1378-0131-0946-B6FE-A3133A3E76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48C1DF-CACA-8C4D-8D61-7400F6BB3A8D}"/>
              </a:ext>
            </a:extLst>
          </p:cNvPr>
          <p:cNvSpPr>
            <a:spLocks noGrp="1"/>
          </p:cNvSpPr>
          <p:nvPr>
            <p:ph type="sldNum" sz="quarter" idx="12"/>
          </p:nvPr>
        </p:nvSpPr>
        <p:spPr/>
        <p:txBody>
          <a:bodyPr/>
          <a:lstStyle/>
          <a:p>
            <a:fld id="{2296135C-A845-C541-BB7E-34A25BCE4B00}" type="slidenum">
              <a:rPr lang="en-US" smtClean="0"/>
              <a:t>‹#›</a:t>
            </a:fld>
            <a:endParaRPr lang="en-US"/>
          </a:p>
        </p:txBody>
      </p:sp>
    </p:spTree>
    <p:extLst>
      <p:ext uri="{BB962C8B-B14F-4D97-AF65-F5344CB8AC3E}">
        <p14:creationId xmlns:p14="http://schemas.microsoft.com/office/powerpoint/2010/main" val="623358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31E31-587D-C24B-B648-C2101B707F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C2BEFC-4968-0F4D-B71A-ED76516EAC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A77CA1-EA2B-044B-876C-7C3F97C3C882}"/>
              </a:ext>
            </a:extLst>
          </p:cNvPr>
          <p:cNvSpPr>
            <a:spLocks noGrp="1"/>
          </p:cNvSpPr>
          <p:nvPr>
            <p:ph type="dt" sz="half" idx="10"/>
          </p:nvPr>
        </p:nvSpPr>
        <p:spPr/>
        <p:txBody>
          <a:bodyPr/>
          <a:lstStyle/>
          <a:p>
            <a:fld id="{A81ADFB0-9846-554B-BB31-1A203D61D39E}" type="datetimeFigureOut">
              <a:rPr lang="en-US" smtClean="0"/>
              <a:t>7/20/20</a:t>
            </a:fld>
            <a:endParaRPr lang="en-US"/>
          </a:p>
        </p:txBody>
      </p:sp>
      <p:sp>
        <p:nvSpPr>
          <p:cNvPr id="5" name="Footer Placeholder 4">
            <a:extLst>
              <a:ext uri="{FF2B5EF4-FFF2-40B4-BE49-F238E27FC236}">
                <a16:creationId xmlns:a16="http://schemas.microsoft.com/office/drawing/2014/main" id="{064961B8-A785-6448-9445-D6007A7362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D4455F-B43B-DF45-BAD8-E7FFCE50BA51}"/>
              </a:ext>
            </a:extLst>
          </p:cNvPr>
          <p:cNvSpPr>
            <a:spLocks noGrp="1"/>
          </p:cNvSpPr>
          <p:nvPr>
            <p:ph type="sldNum" sz="quarter" idx="12"/>
          </p:nvPr>
        </p:nvSpPr>
        <p:spPr/>
        <p:txBody>
          <a:bodyPr/>
          <a:lstStyle/>
          <a:p>
            <a:fld id="{2296135C-A845-C541-BB7E-34A25BCE4B00}" type="slidenum">
              <a:rPr lang="en-US" smtClean="0"/>
              <a:t>‹#›</a:t>
            </a:fld>
            <a:endParaRPr lang="en-US"/>
          </a:p>
        </p:txBody>
      </p:sp>
    </p:spTree>
    <p:extLst>
      <p:ext uri="{BB962C8B-B14F-4D97-AF65-F5344CB8AC3E}">
        <p14:creationId xmlns:p14="http://schemas.microsoft.com/office/powerpoint/2010/main" val="2146696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5822B-3A32-4945-B603-F188F8240C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A03D0B-0482-774B-8306-C2AC11ABA0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A57E61-DA2F-A341-B2D0-E17B15569F4F}"/>
              </a:ext>
            </a:extLst>
          </p:cNvPr>
          <p:cNvSpPr>
            <a:spLocks noGrp="1"/>
          </p:cNvSpPr>
          <p:nvPr>
            <p:ph type="dt" sz="half" idx="10"/>
          </p:nvPr>
        </p:nvSpPr>
        <p:spPr/>
        <p:txBody>
          <a:bodyPr/>
          <a:lstStyle/>
          <a:p>
            <a:fld id="{A81ADFB0-9846-554B-BB31-1A203D61D39E}" type="datetimeFigureOut">
              <a:rPr lang="en-US" smtClean="0"/>
              <a:t>7/20/20</a:t>
            </a:fld>
            <a:endParaRPr lang="en-US"/>
          </a:p>
        </p:txBody>
      </p:sp>
      <p:sp>
        <p:nvSpPr>
          <p:cNvPr id="5" name="Footer Placeholder 4">
            <a:extLst>
              <a:ext uri="{FF2B5EF4-FFF2-40B4-BE49-F238E27FC236}">
                <a16:creationId xmlns:a16="http://schemas.microsoft.com/office/drawing/2014/main" id="{EBF9E369-D8B4-5B48-B991-5DE91F35AD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59139E-E8F3-C44B-A7C9-6010C2252584}"/>
              </a:ext>
            </a:extLst>
          </p:cNvPr>
          <p:cNvSpPr>
            <a:spLocks noGrp="1"/>
          </p:cNvSpPr>
          <p:nvPr>
            <p:ph type="sldNum" sz="quarter" idx="12"/>
          </p:nvPr>
        </p:nvSpPr>
        <p:spPr/>
        <p:txBody>
          <a:bodyPr/>
          <a:lstStyle/>
          <a:p>
            <a:fld id="{2296135C-A845-C541-BB7E-34A25BCE4B00}" type="slidenum">
              <a:rPr lang="en-US" smtClean="0"/>
              <a:t>‹#›</a:t>
            </a:fld>
            <a:endParaRPr lang="en-US"/>
          </a:p>
        </p:txBody>
      </p:sp>
    </p:spTree>
    <p:extLst>
      <p:ext uri="{BB962C8B-B14F-4D97-AF65-F5344CB8AC3E}">
        <p14:creationId xmlns:p14="http://schemas.microsoft.com/office/powerpoint/2010/main" val="142105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92264-D492-9B40-9AD9-CE7B229212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527FCD-DBEA-DC48-834F-4DCEEDDC1FC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555393-93CE-8A4A-8D7D-E91AC5CA63E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F85FB3-5F89-474D-A117-652C7AC44C85}"/>
              </a:ext>
            </a:extLst>
          </p:cNvPr>
          <p:cNvSpPr>
            <a:spLocks noGrp="1"/>
          </p:cNvSpPr>
          <p:nvPr>
            <p:ph type="dt" sz="half" idx="10"/>
          </p:nvPr>
        </p:nvSpPr>
        <p:spPr/>
        <p:txBody>
          <a:bodyPr/>
          <a:lstStyle/>
          <a:p>
            <a:fld id="{A81ADFB0-9846-554B-BB31-1A203D61D39E}" type="datetimeFigureOut">
              <a:rPr lang="en-US" smtClean="0"/>
              <a:t>7/20/20</a:t>
            </a:fld>
            <a:endParaRPr lang="en-US"/>
          </a:p>
        </p:txBody>
      </p:sp>
      <p:sp>
        <p:nvSpPr>
          <p:cNvPr id="6" name="Footer Placeholder 5">
            <a:extLst>
              <a:ext uri="{FF2B5EF4-FFF2-40B4-BE49-F238E27FC236}">
                <a16:creationId xmlns:a16="http://schemas.microsoft.com/office/drawing/2014/main" id="{1A8A3878-0DD4-4944-A339-8F08B0F324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A14D30-E110-744A-9C76-186539B19692}"/>
              </a:ext>
            </a:extLst>
          </p:cNvPr>
          <p:cNvSpPr>
            <a:spLocks noGrp="1"/>
          </p:cNvSpPr>
          <p:nvPr>
            <p:ph type="sldNum" sz="quarter" idx="12"/>
          </p:nvPr>
        </p:nvSpPr>
        <p:spPr/>
        <p:txBody>
          <a:bodyPr/>
          <a:lstStyle/>
          <a:p>
            <a:fld id="{2296135C-A845-C541-BB7E-34A25BCE4B00}" type="slidenum">
              <a:rPr lang="en-US" smtClean="0"/>
              <a:t>‹#›</a:t>
            </a:fld>
            <a:endParaRPr lang="en-US"/>
          </a:p>
        </p:txBody>
      </p:sp>
    </p:spTree>
    <p:extLst>
      <p:ext uri="{BB962C8B-B14F-4D97-AF65-F5344CB8AC3E}">
        <p14:creationId xmlns:p14="http://schemas.microsoft.com/office/powerpoint/2010/main" val="2122753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D3DCA-D1E2-5B41-B34F-E91B1914255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DDCC27-C7F9-D64A-8AD4-C2A325B390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4154C3-DD11-FD48-A471-897862D7A4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352C4D-765B-B641-AE46-D8EEEB0A96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5CDFFF-8C2A-FA43-A89B-5C4B2AFADA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A5B977-91D8-584B-8671-7C3BE3CA8F4D}"/>
              </a:ext>
            </a:extLst>
          </p:cNvPr>
          <p:cNvSpPr>
            <a:spLocks noGrp="1"/>
          </p:cNvSpPr>
          <p:nvPr>
            <p:ph type="dt" sz="half" idx="10"/>
          </p:nvPr>
        </p:nvSpPr>
        <p:spPr/>
        <p:txBody>
          <a:bodyPr/>
          <a:lstStyle/>
          <a:p>
            <a:fld id="{A81ADFB0-9846-554B-BB31-1A203D61D39E}" type="datetimeFigureOut">
              <a:rPr lang="en-US" smtClean="0"/>
              <a:t>7/20/20</a:t>
            </a:fld>
            <a:endParaRPr lang="en-US"/>
          </a:p>
        </p:txBody>
      </p:sp>
      <p:sp>
        <p:nvSpPr>
          <p:cNvPr id="8" name="Footer Placeholder 7">
            <a:extLst>
              <a:ext uri="{FF2B5EF4-FFF2-40B4-BE49-F238E27FC236}">
                <a16:creationId xmlns:a16="http://schemas.microsoft.com/office/drawing/2014/main" id="{A6B88FF6-5DCC-2E48-888B-3CDD2D92C34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55E187-7E47-1E4F-B1A4-9E671B497069}"/>
              </a:ext>
            </a:extLst>
          </p:cNvPr>
          <p:cNvSpPr>
            <a:spLocks noGrp="1"/>
          </p:cNvSpPr>
          <p:nvPr>
            <p:ph type="sldNum" sz="quarter" idx="12"/>
          </p:nvPr>
        </p:nvSpPr>
        <p:spPr/>
        <p:txBody>
          <a:bodyPr/>
          <a:lstStyle/>
          <a:p>
            <a:fld id="{2296135C-A845-C541-BB7E-34A25BCE4B00}" type="slidenum">
              <a:rPr lang="en-US" smtClean="0"/>
              <a:t>‹#›</a:t>
            </a:fld>
            <a:endParaRPr lang="en-US"/>
          </a:p>
        </p:txBody>
      </p:sp>
    </p:spTree>
    <p:extLst>
      <p:ext uri="{BB962C8B-B14F-4D97-AF65-F5344CB8AC3E}">
        <p14:creationId xmlns:p14="http://schemas.microsoft.com/office/powerpoint/2010/main" val="1473266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F40B3-3211-3B45-BD34-BBEE156105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7F664B-BE6A-7849-989A-470593EF52AF}"/>
              </a:ext>
            </a:extLst>
          </p:cNvPr>
          <p:cNvSpPr>
            <a:spLocks noGrp="1"/>
          </p:cNvSpPr>
          <p:nvPr>
            <p:ph type="dt" sz="half" idx="10"/>
          </p:nvPr>
        </p:nvSpPr>
        <p:spPr/>
        <p:txBody>
          <a:bodyPr/>
          <a:lstStyle/>
          <a:p>
            <a:fld id="{A81ADFB0-9846-554B-BB31-1A203D61D39E}" type="datetimeFigureOut">
              <a:rPr lang="en-US" smtClean="0"/>
              <a:t>7/20/20</a:t>
            </a:fld>
            <a:endParaRPr lang="en-US"/>
          </a:p>
        </p:txBody>
      </p:sp>
      <p:sp>
        <p:nvSpPr>
          <p:cNvPr id="4" name="Footer Placeholder 3">
            <a:extLst>
              <a:ext uri="{FF2B5EF4-FFF2-40B4-BE49-F238E27FC236}">
                <a16:creationId xmlns:a16="http://schemas.microsoft.com/office/drawing/2014/main" id="{14E1EB95-297A-9A48-BA95-CDC2A42CD0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FD68DC-1FA1-244A-AC2E-7D5C41F6CD6E}"/>
              </a:ext>
            </a:extLst>
          </p:cNvPr>
          <p:cNvSpPr>
            <a:spLocks noGrp="1"/>
          </p:cNvSpPr>
          <p:nvPr>
            <p:ph type="sldNum" sz="quarter" idx="12"/>
          </p:nvPr>
        </p:nvSpPr>
        <p:spPr/>
        <p:txBody>
          <a:bodyPr/>
          <a:lstStyle/>
          <a:p>
            <a:fld id="{2296135C-A845-C541-BB7E-34A25BCE4B00}" type="slidenum">
              <a:rPr lang="en-US" smtClean="0"/>
              <a:t>‹#›</a:t>
            </a:fld>
            <a:endParaRPr lang="en-US"/>
          </a:p>
        </p:txBody>
      </p:sp>
    </p:spTree>
    <p:extLst>
      <p:ext uri="{BB962C8B-B14F-4D97-AF65-F5344CB8AC3E}">
        <p14:creationId xmlns:p14="http://schemas.microsoft.com/office/powerpoint/2010/main" val="1310547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765F84-FEF9-B44B-9340-3BA5C4C144E6}"/>
              </a:ext>
            </a:extLst>
          </p:cNvPr>
          <p:cNvSpPr>
            <a:spLocks noGrp="1"/>
          </p:cNvSpPr>
          <p:nvPr>
            <p:ph type="dt" sz="half" idx="10"/>
          </p:nvPr>
        </p:nvSpPr>
        <p:spPr/>
        <p:txBody>
          <a:bodyPr/>
          <a:lstStyle/>
          <a:p>
            <a:fld id="{A81ADFB0-9846-554B-BB31-1A203D61D39E}" type="datetimeFigureOut">
              <a:rPr lang="en-US" smtClean="0"/>
              <a:t>7/20/20</a:t>
            </a:fld>
            <a:endParaRPr lang="en-US"/>
          </a:p>
        </p:txBody>
      </p:sp>
      <p:sp>
        <p:nvSpPr>
          <p:cNvPr id="3" name="Footer Placeholder 2">
            <a:extLst>
              <a:ext uri="{FF2B5EF4-FFF2-40B4-BE49-F238E27FC236}">
                <a16:creationId xmlns:a16="http://schemas.microsoft.com/office/drawing/2014/main" id="{8D0C97A6-2535-4D4B-A997-B8265541BA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4D30C65-C932-A44C-AE79-414D11ABB873}"/>
              </a:ext>
            </a:extLst>
          </p:cNvPr>
          <p:cNvSpPr>
            <a:spLocks noGrp="1"/>
          </p:cNvSpPr>
          <p:nvPr>
            <p:ph type="sldNum" sz="quarter" idx="12"/>
          </p:nvPr>
        </p:nvSpPr>
        <p:spPr/>
        <p:txBody>
          <a:bodyPr/>
          <a:lstStyle/>
          <a:p>
            <a:fld id="{2296135C-A845-C541-BB7E-34A25BCE4B00}" type="slidenum">
              <a:rPr lang="en-US" smtClean="0"/>
              <a:t>‹#›</a:t>
            </a:fld>
            <a:endParaRPr lang="en-US"/>
          </a:p>
        </p:txBody>
      </p:sp>
    </p:spTree>
    <p:extLst>
      <p:ext uri="{BB962C8B-B14F-4D97-AF65-F5344CB8AC3E}">
        <p14:creationId xmlns:p14="http://schemas.microsoft.com/office/powerpoint/2010/main" val="39841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0F56C-69FB-614A-8867-9C97EA28F5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ADFA758-2E34-DF4B-B1F5-5D2022CFE2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0093DC-E81E-CD49-AAF3-5CCDBB398C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8A3CC8-C734-7540-812B-7C845BB5F402}"/>
              </a:ext>
            </a:extLst>
          </p:cNvPr>
          <p:cNvSpPr>
            <a:spLocks noGrp="1"/>
          </p:cNvSpPr>
          <p:nvPr>
            <p:ph type="dt" sz="half" idx="10"/>
          </p:nvPr>
        </p:nvSpPr>
        <p:spPr/>
        <p:txBody>
          <a:bodyPr/>
          <a:lstStyle/>
          <a:p>
            <a:fld id="{A81ADFB0-9846-554B-BB31-1A203D61D39E}" type="datetimeFigureOut">
              <a:rPr lang="en-US" smtClean="0"/>
              <a:t>7/20/20</a:t>
            </a:fld>
            <a:endParaRPr lang="en-US"/>
          </a:p>
        </p:txBody>
      </p:sp>
      <p:sp>
        <p:nvSpPr>
          <p:cNvPr id="6" name="Footer Placeholder 5">
            <a:extLst>
              <a:ext uri="{FF2B5EF4-FFF2-40B4-BE49-F238E27FC236}">
                <a16:creationId xmlns:a16="http://schemas.microsoft.com/office/drawing/2014/main" id="{845F3A7F-A1B3-EC4F-8CAD-F8779F8EB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4A5C23-2423-E14D-8E7A-214C8096A910}"/>
              </a:ext>
            </a:extLst>
          </p:cNvPr>
          <p:cNvSpPr>
            <a:spLocks noGrp="1"/>
          </p:cNvSpPr>
          <p:nvPr>
            <p:ph type="sldNum" sz="quarter" idx="12"/>
          </p:nvPr>
        </p:nvSpPr>
        <p:spPr/>
        <p:txBody>
          <a:bodyPr/>
          <a:lstStyle/>
          <a:p>
            <a:fld id="{2296135C-A845-C541-BB7E-34A25BCE4B00}" type="slidenum">
              <a:rPr lang="en-US" smtClean="0"/>
              <a:t>‹#›</a:t>
            </a:fld>
            <a:endParaRPr lang="en-US"/>
          </a:p>
        </p:txBody>
      </p:sp>
    </p:spTree>
    <p:extLst>
      <p:ext uri="{BB962C8B-B14F-4D97-AF65-F5344CB8AC3E}">
        <p14:creationId xmlns:p14="http://schemas.microsoft.com/office/powerpoint/2010/main" val="3512662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7E2F9-7348-EC42-BCFC-D065F7C3CA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51F5D5-2E3D-FF43-AD8A-BF71491E11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2E440D-AE97-1C40-AAAE-4A9A49A125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00D210-36AA-2240-B6E4-449DF953FD41}"/>
              </a:ext>
            </a:extLst>
          </p:cNvPr>
          <p:cNvSpPr>
            <a:spLocks noGrp="1"/>
          </p:cNvSpPr>
          <p:nvPr>
            <p:ph type="dt" sz="half" idx="10"/>
          </p:nvPr>
        </p:nvSpPr>
        <p:spPr/>
        <p:txBody>
          <a:bodyPr/>
          <a:lstStyle/>
          <a:p>
            <a:fld id="{A81ADFB0-9846-554B-BB31-1A203D61D39E}" type="datetimeFigureOut">
              <a:rPr lang="en-US" smtClean="0"/>
              <a:t>7/20/20</a:t>
            </a:fld>
            <a:endParaRPr lang="en-US"/>
          </a:p>
        </p:txBody>
      </p:sp>
      <p:sp>
        <p:nvSpPr>
          <p:cNvPr id="6" name="Footer Placeholder 5">
            <a:extLst>
              <a:ext uri="{FF2B5EF4-FFF2-40B4-BE49-F238E27FC236}">
                <a16:creationId xmlns:a16="http://schemas.microsoft.com/office/drawing/2014/main" id="{53AE7CD3-4A79-C542-8942-B2F11992BE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6FE75D-5C61-2D42-BB7A-EAF2E8B1D315}"/>
              </a:ext>
            </a:extLst>
          </p:cNvPr>
          <p:cNvSpPr>
            <a:spLocks noGrp="1"/>
          </p:cNvSpPr>
          <p:nvPr>
            <p:ph type="sldNum" sz="quarter" idx="12"/>
          </p:nvPr>
        </p:nvSpPr>
        <p:spPr/>
        <p:txBody>
          <a:bodyPr/>
          <a:lstStyle/>
          <a:p>
            <a:fld id="{2296135C-A845-C541-BB7E-34A25BCE4B00}" type="slidenum">
              <a:rPr lang="en-US" smtClean="0"/>
              <a:t>‹#›</a:t>
            </a:fld>
            <a:endParaRPr lang="en-US"/>
          </a:p>
        </p:txBody>
      </p:sp>
    </p:spTree>
    <p:extLst>
      <p:ext uri="{BB962C8B-B14F-4D97-AF65-F5344CB8AC3E}">
        <p14:creationId xmlns:p14="http://schemas.microsoft.com/office/powerpoint/2010/main" val="2586055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470CD3-3E79-894B-8685-A85A7925EA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5F52EF-4FF1-3A40-A27D-D7F8002123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40D965-95AC-F94A-9CD1-AE5A465587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1ADFB0-9846-554B-BB31-1A203D61D39E}" type="datetimeFigureOut">
              <a:rPr lang="en-US" smtClean="0"/>
              <a:t>7/20/20</a:t>
            </a:fld>
            <a:endParaRPr lang="en-US"/>
          </a:p>
        </p:txBody>
      </p:sp>
      <p:sp>
        <p:nvSpPr>
          <p:cNvPr id="5" name="Footer Placeholder 4">
            <a:extLst>
              <a:ext uri="{FF2B5EF4-FFF2-40B4-BE49-F238E27FC236}">
                <a16:creationId xmlns:a16="http://schemas.microsoft.com/office/drawing/2014/main" id="{B22D2A74-5D6D-0346-A180-B4D3882378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61AFB4-9DF3-9143-A14B-0D89968DE1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96135C-A845-C541-BB7E-34A25BCE4B00}" type="slidenum">
              <a:rPr lang="en-US" smtClean="0"/>
              <a:t>‹#›</a:t>
            </a:fld>
            <a:endParaRPr lang="en-US"/>
          </a:p>
        </p:txBody>
      </p:sp>
    </p:spTree>
    <p:extLst>
      <p:ext uri="{BB962C8B-B14F-4D97-AF65-F5344CB8AC3E}">
        <p14:creationId xmlns:p14="http://schemas.microsoft.com/office/powerpoint/2010/main" val="40417434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0F35B-CD5E-124B-9919-FB7E52382E8C}"/>
              </a:ext>
            </a:extLst>
          </p:cNvPr>
          <p:cNvSpPr>
            <a:spLocks noGrp="1"/>
          </p:cNvSpPr>
          <p:nvPr>
            <p:ph type="ctrTitle"/>
          </p:nvPr>
        </p:nvSpPr>
        <p:spPr/>
        <p:txBody>
          <a:bodyPr>
            <a:normAutofit/>
          </a:bodyPr>
          <a:lstStyle/>
          <a:p>
            <a:r>
              <a:rPr lang="en-US" sz="2800" dirty="0"/>
              <a:t>Adult Learner Survey: Transitioning to Remote/Virtual/Online Learning during the U.S. COVID-19 Pandemic</a:t>
            </a:r>
            <a:br>
              <a:rPr lang="en-US" sz="2800" dirty="0"/>
            </a:br>
            <a:r>
              <a:rPr lang="en-US" sz="2800" dirty="0"/>
              <a:t>June, 2020</a:t>
            </a:r>
          </a:p>
        </p:txBody>
      </p:sp>
      <p:sp>
        <p:nvSpPr>
          <p:cNvPr id="3" name="Subtitle 2">
            <a:extLst>
              <a:ext uri="{FF2B5EF4-FFF2-40B4-BE49-F238E27FC236}">
                <a16:creationId xmlns:a16="http://schemas.microsoft.com/office/drawing/2014/main" id="{4C462141-A45B-574A-8E60-67C15A038E74}"/>
              </a:ext>
            </a:extLst>
          </p:cNvPr>
          <p:cNvSpPr>
            <a:spLocks noGrp="1"/>
          </p:cNvSpPr>
          <p:nvPr>
            <p:ph type="subTitle" idx="1"/>
          </p:nvPr>
        </p:nvSpPr>
        <p:spPr/>
        <p:txBody>
          <a:bodyPr/>
          <a:lstStyle/>
          <a:p>
            <a:r>
              <a:rPr lang="en-US" dirty="0"/>
              <a:t>David J. Rosen</a:t>
            </a:r>
          </a:p>
          <a:p>
            <a:r>
              <a:rPr lang="en-US" dirty="0"/>
              <a:t>djrosen123@gmail.com</a:t>
            </a:r>
          </a:p>
        </p:txBody>
      </p:sp>
    </p:spTree>
    <p:extLst>
      <p:ext uri="{BB962C8B-B14F-4D97-AF65-F5344CB8AC3E}">
        <p14:creationId xmlns:p14="http://schemas.microsoft.com/office/powerpoint/2010/main" val="2774204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81C9B-6FD5-DA4D-A43D-7A18A2E517EE}"/>
              </a:ext>
            </a:extLst>
          </p:cNvPr>
          <p:cNvSpPr>
            <a:spLocks noGrp="1"/>
          </p:cNvSpPr>
          <p:nvPr>
            <p:ph type="title"/>
          </p:nvPr>
        </p:nvSpPr>
        <p:spPr/>
        <p:txBody>
          <a:bodyPr/>
          <a:lstStyle/>
          <a:p>
            <a:r>
              <a:rPr lang="en-US" dirty="0"/>
              <a:t>What students learned to use:</a:t>
            </a:r>
          </a:p>
        </p:txBody>
      </p:sp>
      <p:sp>
        <p:nvSpPr>
          <p:cNvPr id="3" name="Content Placeholder 2">
            <a:extLst>
              <a:ext uri="{FF2B5EF4-FFF2-40B4-BE49-F238E27FC236}">
                <a16:creationId xmlns:a16="http://schemas.microsoft.com/office/drawing/2014/main" id="{2124208C-E9C9-8D4C-A155-5CBE62A9154F}"/>
              </a:ext>
            </a:extLst>
          </p:cNvPr>
          <p:cNvSpPr>
            <a:spLocks noGrp="1"/>
          </p:cNvSpPr>
          <p:nvPr>
            <p:ph idx="1"/>
          </p:nvPr>
        </p:nvSpPr>
        <p:spPr/>
        <p:txBody>
          <a:bodyPr>
            <a:normAutofit fontScale="92500"/>
          </a:bodyPr>
          <a:lstStyle/>
          <a:p>
            <a:pPr marL="0" indent="0">
              <a:buNone/>
            </a:pPr>
            <a:r>
              <a:rPr lang="en-US" dirty="0"/>
              <a:t>6. During online learning, I learned to use (check all that apply):</a:t>
            </a:r>
          </a:p>
          <a:p>
            <a:r>
              <a:rPr lang="en-US" dirty="0"/>
              <a:t>Videoconference software (such as Zoom, GoToMeeting, etc.) (55%)</a:t>
            </a:r>
          </a:p>
          <a:p>
            <a:r>
              <a:rPr lang="en-US" dirty="0"/>
              <a:t>A computer for learning (46%)</a:t>
            </a:r>
          </a:p>
          <a:p>
            <a:r>
              <a:rPr lang="en-US" dirty="0"/>
              <a:t>A smartphone for learning (42%)</a:t>
            </a:r>
          </a:p>
          <a:p>
            <a:r>
              <a:rPr lang="en-US" dirty="0"/>
              <a:t>Google Classroom (32%)</a:t>
            </a:r>
          </a:p>
          <a:p>
            <a:r>
              <a:rPr lang="en-US" dirty="0"/>
              <a:t>An online course for learning (24%)</a:t>
            </a:r>
          </a:p>
          <a:p>
            <a:r>
              <a:rPr lang="en-US" dirty="0"/>
              <a:t>An app for learning (such as WhatsApp, Learning Upgrade, Cell-Ed)  (19%)</a:t>
            </a:r>
          </a:p>
          <a:p>
            <a:r>
              <a:rPr lang="en-US" dirty="0"/>
              <a:t>An electronic tablet for learning (14%)</a:t>
            </a:r>
          </a:p>
          <a:p>
            <a:r>
              <a:rPr lang="en-US" dirty="0"/>
              <a:t>A </a:t>
            </a:r>
            <a:r>
              <a:rPr lang="en-US" dirty="0" err="1"/>
              <a:t>chromebook</a:t>
            </a:r>
            <a:r>
              <a:rPr lang="en-US" dirty="0"/>
              <a:t> for learning (13%)</a:t>
            </a:r>
          </a:p>
        </p:txBody>
      </p:sp>
    </p:spTree>
    <p:extLst>
      <p:ext uri="{BB962C8B-B14F-4D97-AF65-F5344CB8AC3E}">
        <p14:creationId xmlns:p14="http://schemas.microsoft.com/office/powerpoint/2010/main" val="3439440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CD291-A674-C149-B7A1-4AA92DCF757F}"/>
              </a:ext>
            </a:extLst>
          </p:cNvPr>
          <p:cNvSpPr>
            <a:spLocks noGrp="1"/>
          </p:cNvSpPr>
          <p:nvPr>
            <p:ph type="title"/>
          </p:nvPr>
        </p:nvSpPr>
        <p:spPr/>
        <p:txBody>
          <a:bodyPr>
            <a:normAutofit/>
          </a:bodyPr>
          <a:lstStyle/>
          <a:p>
            <a:r>
              <a:rPr lang="en-US" sz="3200" dirty="0"/>
              <a:t>My online class or tutorial could be improved if…. (check all that apply)</a:t>
            </a:r>
          </a:p>
        </p:txBody>
      </p:sp>
      <p:sp>
        <p:nvSpPr>
          <p:cNvPr id="3" name="Content Placeholder 2">
            <a:extLst>
              <a:ext uri="{FF2B5EF4-FFF2-40B4-BE49-F238E27FC236}">
                <a16:creationId xmlns:a16="http://schemas.microsoft.com/office/drawing/2014/main" id="{5BE046EF-BC76-324B-B7C3-B797A10E18F4}"/>
              </a:ext>
            </a:extLst>
          </p:cNvPr>
          <p:cNvSpPr>
            <a:spLocks noGrp="1"/>
          </p:cNvSpPr>
          <p:nvPr>
            <p:ph idx="1"/>
          </p:nvPr>
        </p:nvSpPr>
        <p:spPr/>
        <p:txBody>
          <a:bodyPr/>
          <a:lstStyle/>
          <a:p>
            <a:pPr marL="0" indent="0">
              <a:buNone/>
            </a:pPr>
            <a:r>
              <a:rPr lang="en-US" dirty="0"/>
              <a:t>7. I think my online class (or tutorial) could be better if .... (check all that apply):</a:t>
            </a:r>
          </a:p>
          <a:p>
            <a:r>
              <a:rPr lang="en-US" dirty="0"/>
              <a:t>My school or program could lend students free computers, tablets or </a:t>
            </a:r>
            <a:r>
              <a:rPr lang="en-US" dirty="0" err="1"/>
              <a:t>chromebooks</a:t>
            </a:r>
            <a:r>
              <a:rPr lang="en-US" dirty="0"/>
              <a:t> (35%)</a:t>
            </a:r>
          </a:p>
          <a:p>
            <a:r>
              <a:rPr lang="en-US" dirty="0"/>
              <a:t>I had free or low-cost Internet (33%)</a:t>
            </a:r>
          </a:p>
          <a:p>
            <a:r>
              <a:rPr lang="en-US" dirty="0"/>
              <a:t>I was taught how to do online learning (31%)</a:t>
            </a:r>
          </a:p>
          <a:p>
            <a:r>
              <a:rPr lang="en-US" dirty="0"/>
              <a:t>It were available on a different day or time (22%)</a:t>
            </a:r>
          </a:p>
          <a:p>
            <a:r>
              <a:rPr lang="en-US" dirty="0"/>
              <a:t>Our teacher knew more about using online technology (16%)</a:t>
            </a:r>
          </a:p>
          <a:p>
            <a:endParaRPr lang="en-US" dirty="0"/>
          </a:p>
        </p:txBody>
      </p:sp>
    </p:spTree>
    <p:extLst>
      <p:ext uri="{BB962C8B-B14F-4D97-AF65-F5344CB8AC3E}">
        <p14:creationId xmlns:p14="http://schemas.microsoft.com/office/powerpoint/2010/main" val="1173801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DD4AB-C89E-114A-9184-179A3022FFF0}"/>
              </a:ext>
            </a:extLst>
          </p:cNvPr>
          <p:cNvSpPr>
            <a:spLocks noGrp="1"/>
          </p:cNvSpPr>
          <p:nvPr>
            <p:ph type="title"/>
          </p:nvPr>
        </p:nvSpPr>
        <p:spPr/>
        <p:txBody>
          <a:bodyPr/>
          <a:lstStyle/>
          <a:p>
            <a:r>
              <a:rPr lang="en-US" dirty="0"/>
              <a:t>1,064 Participants from June 7  to June 30</a:t>
            </a:r>
          </a:p>
        </p:txBody>
      </p:sp>
      <p:sp>
        <p:nvSpPr>
          <p:cNvPr id="3" name="Content Placeholder 2">
            <a:extLst>
              <a:ext uri="{FF2B5EF4-FFF2-40B4-BE49-F238E27FC236}">
                <a16:creationId xmlns:a16="http://schemas.microsoft.com/office/drawing/2014/main" id="{F2098B8B-021F-A342-BF64-EC09B7AF2C85}"/>
              </a:ext>
            </a:extLst>
          </p:cNvPr>
          <p:cNvSpPr>
            <a:spLocks noGrp="1"/>
          </p:cNvSpPr>
          <p:nvPr>
            <p:ph idx="1"/>
          </p:nvPr>
        </p:nvSpPr>
        <p:spPr/>
        <p:txBody>
          <a:bodyPr/>
          <a:lstStyle/>
          <a:p>
            <a:pPr marL="0" indent="0">
              <a:buNone/>
            </a:pPr>
            <a:endParaRPr lang="en-US" dirty="0"/>
          </a:p>
          <a:p>
            <a:pPr marL="0" indent="0">
              <a:buNone/>
            </a:pPr>
            <a:r>
              <a:rPr lang="en-US" dirty="0"/>
              <a:t>From 43 states, the top 11 participating states were, in order:</a:t>
            </a:r>
          </a:p>
          <a:p>
            <a:pPr marL="457200" lvl="1" indent="0">
              <a:buNone/>
            </a:pPr>
            <a:r>
              <a:rPr lang="en-US" dirty="0"/>
              <a:t>Kentucky, Connecticut, </a:t>
            </a:r>
          </a:p>
          <a:p>
            <a:pPr marL="457200" lvl="1" indent="0">
              <a:buNone/>
            </a:pPr>
            <a:r>
              <a:rPr lang="en-US" dirty="0"/>
              <a:t>New York, Oklahoma, </a:t>
            </a:r>
          </a:p>
          <a:p>
            <a:pPr marL="457200" lvl="1" indent="0">
              <a:buNone/>
            </a:pPr>
            <a:r>
              <a:rPr lang="en-US" dirty="0"/>
              <a:t>Massachusetts,  Ohio, </a:t>
            </a:r>
          </a:p>
          <a:p>
            <a:pPr marL="457200" lvl="1" indent="0">
              <a:buNone/>
            </a:pPr>
            <a:r>
              <a:rPr lang="en-US" dirty="0"/>
              <a:t>Pennsylvania, Illinois, </a:t>
            </a:r>
          </a:p>
          <a:p>
            <a:pPr marL="457200" lvl="1" indent="0">
              <a:buNone/>
            </a:pPr>
            <a:r>
              <a:rPr lang="en-US" dirty="0"/>
              <a:t>California, Rhode Island, and</a:t>
            </a:r>
          </a:p>
          <a:p>
            <a:pPr marL="457200" lvl="1" indent="0">
              <a:buNone/>
            </a:pPr>
            <a:r>
              <a:rPr lang="en-US" dirty="0"/>
              <a:t>Florida</a:t>
            </a:r>
          </a:p>
          <a:p>
            <a:pPr marL="0" indent="0">
              <a:buNone/>
            </a:pPr>
            <a:endParaRPr lang="en-US" dirty="0"/>
          </a:p>
        </p:txBody>
      </p:sp>
    </p:spTree>
    <p:extLst>
      <p:ext uri="{BB962C8B-B14F-4D97-AF65-F5344CB8AC3E}">
        <p14:creationId xmlns:p14="http://schemas.microsoft.com/office/powerpoint/2010/main" val="2200371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31D31-B53F-AF43-BF75-3CB203E6705F}"/>
              </a:ext>
            </a:extLst>
          </p:cNvPr>
          <p:cNvSpPr>
            <a:spLocks noGrp="1"/>
          </p:cNvSpPr>
          <p:nvPr>
            <p:ph type="title"/>
          </p:nvPr>
        </p:nvSpPr>
        <p:spPr/>
        <p:txBody>
          <a:bodyPr/>
          <a:lstStyle/>
          <a:p>
            <a:r>
              <a:rPr lang="en-US" dirty="0"/>
              <a:t>This was not, however, a representative sample of adult basic skills learners</a:t>
            </a:r>
          </a:p>
        </p:txBody>
      </p:sp>
      <p:sp>
        <p:nvSpPr>
          <p:cNvPr id="3" name="Content Placeholder 2">
            <a:extLst>
              <a:ext uri="{FF2B5EF4-FFF2-40B4-BE49-F238E27FC236}">
                <a16:creationId xmlns:a16="http://schemas.microsoft.com/office/drawing/2014/main" id="{2C46EC1F-A97D-A04D-8850-079CF57A1E89}"/>
              </a:ext>
            </a:extLst>
          </p:cNvPr>
          <p:cNvSpPr>
            <a:spLocks noGrp="1"/>
          </p:cNvSpPr>
          <p:nvPr>
            <p:ph idx="1"/>
          </p:nvPr>
        </p:nvSpPr>
        <p:spPr/>
        <p:txBody>
          <a:bodyPr>
            <a:normAutofit/>
          </a:bodyPr>
          <a:lstStyle/>
          <a:p>
            <a:pPr marL="0" indent="0">
              <a:buNone/>
            </a:pPr>
            <a:r>
              <a:rPr lang="en-US" dirty="0"/>
              <a:t>Those who responded were able to get to the online survey, and nearly all were comfortable enough with digital technology to complete it. </a:t>
            </a:r>
          </a:p>
          <a:p>
            <a:r>
              <a:rPr lang="en-US" dirty="0"/>
              <a:t>This was a “convenience sample” not a random sample, so it was not a scientific survey.</a:t>
            </a:r>
          </a:p>
          <a:p>
            <a:r>
              <a:rPr lang="en-US" dirty="0"/>
              <a:t>However, I monitored the results every few days during the three weeks and they did not change much even as new states joined the survey so they are probably fairly representative of students who can get online. </a:t>
            </a:r>
          </a:p>
          <a:p>
            <a:r>
              <a:rPr lang="en-US" dirty="0"/>
              <a:t>We need more surveys of adult learners, ideally ones that have representative samples. </a:t>
            </a:r>
          </a:p>
        </p:txBody>
      </p:sp>
    </p:spTree>
    <p:extLst>
      <p:ext uri="{BB962C8B-B14F-4D97-AF65-F5344CB8AC3E}">
        <p14:creationId xmlns:p14="http://schemas.microsoft.com/office/powerpoint/2010/main" val="2721614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051E4-D78A-9C46-AFC4-4635A77FA8A2}"/>
              </a:ext>
            </a:extLst>
          </p:cNvPr>
          <p:cNvSpPr>
            <a:spLocks noGrp="1"/>
          </p:cNvSpPr>
          <p:nvPr>
            <p:ph type="title"/>
          </p:nvPr>
        </p:nvSpPr>
        <p:spPr>
          <a:xfrm>
            <a:off x="838200" y="667820"/>
            <a:ext cx="10515600" cy="750014"/>
          </a:xfrm>
        </p:spPr>
        <p:txBody>
          <a:bodyPr>
            <a:normAutofit fontScale="90000"/>
          </a:bodyPr>
          <a:lstStyle/>
          <a:p>
            <a:br>
              <a:rPr lang="en-US" dirty="0"/>
            </a:br>
            <a:r>
              <a:rPr lang="en-US" dirty="0"/>
              <a:t>Representing a wide range of kinds of learners:</a:t>
            </a:r>
            <a:br>
              <a:rPr lang="en-US" dirty="0"/>
            </a:br>
            <a:endParaRPr lang="en-US" dirty="0"/>
          </a:p>
        </p:txBody>
      </p:sp>
      <p:pic>
        <p:nvPicPr>
          <p:cNvPr id="4" name="Content Placeholder 3">
            <a:extLst>
              <a:ext uri="{FF2B5EF4-FFF2-40B4-BE49-F238E27FC236}">
                <a16:creationId xmlns:a16="http://schemas.microsoft.com/office/drawing/2014/main" id="{E23F4678-CA88-6546-9DA0-51AE7840CFAA}"/>
              </a:ext>
            </a:extLst>
          </p:cNvPr>
          <p:cNvPicPr>
            <a:picLocks noGrp="1" noChangeAspect="1"/>
          </p:cNvPicPr>
          <p:nvPr>
            <p:ph idx="1"/>
          </p:nvPr>
        </p:nvPicPr>
        <p:blipFill>
          <a:blip r:embed="rId2"/>
          <a:stretch>
            <a:fillRect/>
          </a:stretch>
        </p:blipFill>
        <p:spPr>
          <a:xfrm>
            <a:off x="914400" y="1765960"/>
            <a:ext cx="9994900" cy="4311784"/>
          </a:xfrm>
          <a:prstGeom prst="rect">
            <a:avLst/>
          </a:prstGeom>
        </p:spPr>
      </p:pic>
    </p:spTree>
    <p:extLst>
      <p:ext uri="{BB962C8B-B14F-4D97-AF65-F5344CB8AC3E}">
        <p14:creationId xmlns:p14="http://schemas.microsoft.com/office/powerpoint/2010/main" val="1813115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A7CEC-A066-8B43-91CF-6B55C789077A}"/>
              </a:ext>
            </a:extLst>
          </p:cNvPr>
          <p:cNvSpPr>
            <a:spLocks noGrp="1"/>
          </p:cNvSpPr>
          <p:nvPr>
            <p:ph type="title"/>
          </p:nvPr>
        </p:nvSpPr>
        <p:spPr/>
        <p:txBody>
          <a:bodyPr/>
          <a:lstStyle/>
          <a:p>
            <a:r>
              <a:rPr lang="en-US" dirty="0"/>
              <a:t>Difficulty accessing online class or tutorial</a:t>
            </a:r>
          </a:p>
        </p:txBody>
      </p:sp>
      <p:pic>
        <p:nvPicPr>
          <p:cNvPr id="5" name="Content Placeholder 4">
            <a:extLst>
              <a:ext uri="{FF2B5EF4-FFF2-40B4-BE49-F238E27FC236}">
                <a16:creationId xmlns:a16="http://schemas.microsoft.com/office/drawing/2014/main" id="{89BF0CC0-4AE3-5245-B77C-C40B69DCB350}"/>
              </a:ext>
            </a:extLst>
          </p:cNvPr>
          <p:cNvPicPr>
            <a:picLocks noGrp="1" noChangeAspect="1"/>
          </p:cNvPicPr>
          <p:nvPr>
            <p:ph idx="1"/>
          </p:nvPr>
        </p:nvPicPr>
        <p:blipFill>
          <a:blip r:embed="rId2"/>
          <a:stretch>
            <a:fillRect/>
          </a:stretch>
        </p:blipFill>
        <p:spPr>
          <a:xfrm>
            <a:off x="1308100" y="1975644"/>
            <a:ext cx="9575800" cy="4051300"/>
          </a:xfrm>
        </p:spPr>
      </p:pic>
    </p:spTree>
    <p:extLst>
      <p:ext uri="{BB962C8B-B14F-4D97-AF65-F5344CB8AC3E}">
        <p14:creationId xmlns:p14="http://schemas.microsoft.com/office/powerpoint/2010/main" val="265553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66225-D925-3649-8C52-A56891E75077}"/>
              </a:ext>
            </a:extLst>
          </p:cNvPr>
          <p:cNvSpPr>
            <a:spLocks noGrp="1"/>
          </p:cNvSpPr>
          <p:nvPr>
            <p:ph type="title"/>
          </p:nvPr>
        </p:nvSpPr>
        <p:spPr/>
        <p:txBody>
          <a:bodyPr/>
          <a:lstStyle/>
          <a:p>
            <a:r>
              <a:rPr lang="en-US" dirty="0"/>
              <a:t>Why Difficult? Top reasons:</a:t>
            </a:r>
          </a:p>
        </p:txBody>
      </p:sp>
      <p:sp>
        <p:nvSpPr>
          <p:cNvPr id="3" name="Content Placeholder 2">
            <a:extLst>
              <a:ext uri="{FF2B5EF4-FFF2-40B4-BE49-F238E27FC236}">
                <a16:creationId xmlns:a16="http://schemas.microsoft.com/office/drawing/2014/main" id="{AEAE721B-D457-2A43-9D5C-174248FC8CA7}"/>
              </a:ext>
            </a:extLst>
          </p:cNvPr>
          <p:cNvSpPr>
            <a:spLocks noGrp="1"/>
          </p:cNvSpPr>
          <p:nvPr>
            <p:ph idx="1"/>
          </p:nvPr>
        </p:nvSpPr>
        <p:spPr/>
        <p:txBody>
          <a:bodyPr/>
          <a:lstStyle/>
          <a:p>
            <a:r>
              <a:rPr lang="en-US" dirty="0"/>
              <a:t>I didn’t have a computer at home (24%)</a:t>
            </a:r>
          </a:p>
          <a:p>
            <a:r>
              <a:rPr lang="en-US" dirty="0"/>
              <a:t>I had trouble using my smartphone to access (get to) my class or tutorial (20%)</a:t>
            </a:r>
          </a:p>
          <a:p>
            <a:r>
              <a:rPr lang="en-US" dirty="0"/>
              <a:t>I didn’t know how to find my online class (or tutorial) (14%)</a:t>
            </a:r>
          </a:p>
          <a:p>
            <a:r>
              <a:rPr lang="en-US" dirty="0"/>
              <a:t>I didn’t have Internet access at home (12 %)</a:t>
            </a:r>
          </a:p>
          <a:p>
            <a:endParaRPr lang="en-US" dirty="0"/>
          </a:p>
        </p:txBody>
      </p:sp>
    </p:spTree>
    <p:extLst>
      <p:ext uri="{BB962C8B-B14F-4D97-AF65-F5344CB8AC3E}">
        <p14:creationId xmlns:p14="http://schemas.microsoft.com/office/powerpoint/2010/main" val="801126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57878-5109-D346-B3AC-C018D8285FC6}"/>
              </a:ext>
            </a:extLst>
          </p:cNvPr>
          <p:cNvSpPr>
            <a:spLocks noGrp="1"/>
          </p:cNvSpPr>
          <p:nvPr>
            <p:ph type="title"/>
          </p:nvPr>
        </p:nvSpPr>
        <p:spPr/>
        <p:txBody>
          <a:bodyPr/>
          <a:lstStyle/>
          <a:p>
            <a:r>
              <a:rPr lang="en-US" dirty="0"/>
              <a:t>Comfort in the beginning</a:t>
            </a:r>
          </a:p>
        </p:txBody>
      </p:sp>
      <p:pic>
        <p:nvPicPr>
          <p:cNvPr id="5" name="Content Placeholder 4">
            <a:extLst>
              <a:ext uri="{FF2B5EF4-FFF2-40B4-BE49-F238E27FC236}">
                <a16:creationId xmlns:a16="http://schemas.microsoft.com/office/drawing/2014/main" id="{A665F6AC-1092-7F4D-A791-7BA5D43657A0}"/>
              </a:ext>
            </a:extLst>
          </p:cNvPr>
          <p:cNvPicPr>
            <a:picLocks noGrp="1" noChangeAspect="1"/>
          </p:cNvPicPr>
          <p:nvPr>
            <p:ph idx="1"/>
          </p:nvPr>
        </p:nvPicPr>
        <p:blipFill>
          <a:blip r:embed="rId2"/>
          <a:stretch>
            <a:fillRect/>
          </a:stretch>
        </p:blipFill>
        <p:spPr>
          <a:xfrm>
            <a:off x="1657178" y="1263721"/>
            <a:ext cx="7966547" cy="4913242"/>
          </a:xfrm>
        </p:spPr>
      </p:pic>
    </p:spTree>
    <p:extLst>
      <p:ext uri="{BB962C8B-B14F-4D97-AF65-F5344CB8AC3E}">
        <p14:creationId xmlns:p14="http://schemas.microsoft.com/office/powerpoint/2010/main" val="2474050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79FCA-99E5-6249-A13B-30BAC7928581}"/>
              </a:ext>
            </a:extLst>
          </p:cNvPr>
          <p:cNvSpPr>
            <a:spLocks noGrp="1"/>
          </p:cNvSpPr>
          <p:nvPr>
            <p:ph type="title"/>
          </p:nvPr>
        </p:nvSpPr>
        <p:spPr/>
        <p:txBody>
          <a:bodyPr/>
          <a:lstStyle/>
          <a:p>
            <a:r>
              <a:rPr lang="en-US" dirty="0"/>
              <a:t>Comfort now…(when answered survey in June)</a:t>
            </a:r>
          </a:p>
        </p:txBody>
      </p:sp>
      <p:pic>
        <p:nvPicPr>
          <p:cNvPr id="5" name="Content Placeholder 4">
            <a:extLst>
              <a:ext uri="{FF2B5EF4-FFF2-40B4-BE49-F238E27FC236}">
                <a16:creationId xmlns:a16="http://schemas.microsoft.com/office/drawing/2014/main" id="{3495BC03-0B57-F849-815F-0E3F87A21632}"/>
              </a:ext>
            </a:extLst>
          </p:cNvPr>
          <p:cNvPicPr>
            <a:picLocks noGrp="1" noChangeAspect="1"/>
          </p:cNvPicPr>
          <p:nvPr>
            <p:ph idx="1"/>
          </p:nvPr>
        </p:nvPicPr>
        <p:blipFill>
          <a:blip r:embed="rId2"/>
          <a:stretch>
            <a:fillRect/>
          </a:stretch>
        </p:blipFill>
        <p:spPr>
          <a:xfrm>
            <a:off x="1438230" y="1825625"/>
            <a:ext cx="9315540" cy="4351338"/>
          </a:xfrm>
        </p:spPr>
      </p:pic>
    </p:spTree>
    <p:extLst>
      <p:ext uri="{BB962C8B-B14F-4D97-AF65-F5344CB8AC3E}">
        <p14:creationId xmlns:p14="http://schemas.microsoft.com/office/powerpoint/2010/main" val="3213615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745BE-56A3-6D48-925E-D0C3F4C40763}"/>
              </a:ext>
            </a:extLst>
          </p:cNvPr>
          <p:cNvSpPr>
            <a:spLocks noGrp="1"/>
          </p:cNvSpPr>
          <p:nvPr>
            <p:ph type="title"/>
          </p:nvPr>
        </p:nvSpPr>
        <p:spPr/>
        <p:txBody>
          <a:bodyPr/>
          <a:lstStyle/>
          <a:p>
            <a:r>
              <a:rPr lang="en-US" dirty="0"/>
              <a:t>In-person vs. Distance vs. Blended/hybrid</a:t>
            </a:r>
          </a:p>
        </p:txBody>
      </p:sp>
      <p:pic>
        <p:nvPicPr>
          <p:cNvPr id="5" name="Content Placeholder 4">
            <a:extLst>
              <a:ext uri="{FF2B5EF4-FFF2-40B4-BE49-F238E27FC236}">
                <a16:creationId xmlns:a16="http://schemas.microsoft.com/office/drawing/2014/main" id="{1E15CDA5-70F4-E145-8B51-B50BBBD44C23}"/>
              </a:ext>
            </a:extLst>
          </p:cNvPr>
          <p:cNvPicPr>
            <a:picLocks noGrp="1" noChangeAspect="1"/>
          </p:cNvPicPr>
          <p:nvPr>
            <p:ph idx="1"/>
          </p:nvPr>
        </p:nvPicPr>
        <p:blipFill>
          <a:blip r:embed="rId2"/>
          <a:stretch>
            <a:fillRect/>
          </a:stretch>
        </p:blipFill>
        <p:spPr>
          <a:xfrm>
            <a:off x="1263650" y="2001044"/>
            <a:ext cx="9664700" cy="4000500"/>
          </a:xfrm>
        </p:spPr>
      </p:pic>
    </p:spTree>
    <p:extLst>
      <p:ext uri="{BB962C8B-B14F-4D97-AF65-F5344CB8AC3E}">
        <p14:creationId xmlns:p14="http://schemas.microsoft.com/office/powerpoint/2010/main" val="20882834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TotalTime>
  <Words>484</Words>
  <Application>Microsoft Macintosh PowerPoint</Application>
  <PresentationFormat>Widescreen</PresentationFormat>
  <Paragraphs>44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Adult Learner Survey: Transitioning to Remote/Virtual/Online Learning during the U.S. COVID-19 Pandemic June, 2020</vt:lpstr>
      <vt:lpstr>1,064 Participants from June 7  to June 30</vt:lpstr>
      <vt:lpstr>This was not, however, a representative sample of adult basic skills learners</vt:lpstr>
      <vt:lpstr> Representing a wide range of kinds of learners: </vt:lpstr>
      <vt:lpstr>Difficulty accessing online class or tutorial</vt:lpstr>
      <vt:lpstr>Why Difficult? Top reasons:</vt:lpstr>
      <vt:lpstr>Comfort in the beginning</vt:lpstr>
      <vt:lpstr>Comfort now…(when answered survey in June)</vt:lpstr>
      <vt:lpstr>In-person vs. Distance vs. Blended/hybrid</vt:lpstr>
      <vt:lpstr>What students learned to use:</vt:lpstr>
      <vt:lpstr>My online class or tutorial could be improved if…. (check all that apply)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Adult Learner Survey: Transitioning to Remote/virtual/online learning during the Pandemic June 2020</dc:title>
  <dc:creator>David Rosen</dc:creator>
  <cp:lastModifiedBy>David Rosen</cp:lastModifiedBy>
  <cp:revision>15</cp:revision>
  <dcterms:created xsi:type="dcterms:W3CDTF">2020-06-30T21:44:40Z</dcterms:created>
  <dcterms:modified xsi:type="dcterms:W3CDTF">2020-07-20T20:02:57Z</dcterms:modified>
</cp:coreProperties>
</file>