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1" r:id="rId4"/>
    <p:sldMasterId id="214748367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Short Stack"/>
      <p:regular r:id="rId16"/>
    </p:embeddedFont>
    <p:embeddedFont>
      <p:font typeface="Candara"/>
      <p:regular r:id="rId17"/>
      <p:bold r:id="rId18"/>
      <p:italic r:id="rId19"/>
      <p:boldItalic r:id="rId20"/>
    </p:embeddedFont>
    <p:embeddedFont>
      <p:font typeface="Gill Sans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ndara-boldItalic.fntdata"/><Relationship Id="rId11" Type="http://schemas.openxmlformats.org/officeDocument/2006/relationships/slide" Target="slides/slide5.xml"/><Relationship Id="rId22" Type="http://schemas.openxmlformats.org/officeDocument/2006/relationships/font" Target="fonts/GillSans-bold.fntdata"/><Relationship Id="rId10" Type="http://schemas.openxmlformats.org/officeDocument/2006/relationships/slide" Target="slides/slide4.xml"/><Relationship Id="rId21" Type="http://schemas.openxmlformats.org/officeDocument/2006/relationships/font" Target="fonts/GillSans-regular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Candara-regular.fntdata"/><Relationship Id="rId16" Type="http://schemas.openxmlformats.org/officeDocument/2006/relationships/font" Target="fonts/ShortStack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Candara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Candara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ea35a6f3a9_2_9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gea35a6f3a9_2_9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a35a6f3a9_2_10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gea35a6f3a9_2_1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ea35a6f3a9_2_1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8" name="Google Shape;168;gea35a6f3a9_2_1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ea35a6f3a9_2_1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gea35a6f3a9_2_1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ea35a6f3a9_2_1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gea35a6f3a9_2_1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ea35a6f3a9_2_1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5" name="Google Shape;195;gea35a6f3a9_2_1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ea35a6f3a9_2_15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gea35a6f3a9_2_15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ea35a6f3a9_2_16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gea35a6f3a9_2_16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ea35a6f3a9_2_18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1" name="Google Shape;241;gea35a6f3a9_2_18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1813334" y="601723"/>
            <a:ext cx="6477805" cy="190607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Gill Sans"/>
              <a:buNone/>
              <a:defRPr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1813335" y="2648403"/>
            <a:ext cx="6477804" cy="733216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rmAutofit/>
          </a:bodyPr>
          <a:lstStyle>
            <a:lvl1pPr lvl="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sz="140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1812375" y="246980"/>
            <a:ext cx="37304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1078248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65" name="Google Shape;65;p14"/>
          <p:cNvCxnSpPr/>
          <p:nvPr/>
        </p:nvCxnSpPr>
        <p:spPr>
          <a:xfrm>
            <a:off x="1813335" y="2646407"/>
            <a:ext cx="6477804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1088684" y="603389"/>
            <a:ext cx="7202456" cy="7869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1088684" y="1511799"/>
            <a:ext cx="7202456" cy="2587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72" name="Google Shape;72;p15"/>
          <p:cNvCxnSpPr/>
          <p:nvPr/>
        </p:nvCxnSpPr>
        <p:spPr>
          <a:xfrm>
            <a:off x="1090422" y="1385316"/>
            <a:ext cx="720564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 - Title Slide" type="tx">
  <p:cSld name="TITLE_AND_BOD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1088684" y="1511799"/>
            <a:ext cx="7202456" cy="2587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1090679" y="1317098"/>
            <a:ext cx="6482365" cy="141596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Gill Sans"/>
              <a:buNone/>
              <a:defRPr sz="2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1090679" y="2854646"/>
            <a:ext cx="6472834" cy="7596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6857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82" name="Google Shape;82;p17"/>
          <p:cNvCxnSpPr/>
          <p:nvPr/>
        </p:nvCxnSpPr>
        <p:spPr>
          <a:xfrm>
            <a:off x="1090679" y="2853739"/>
            <a:ext cx="6472834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1086913" y="603667"/>
            <a:ext cx="7204226" cy="7944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1085498" y="1508158"/>
            <a:ext cx="3483864" cy="25864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4810328" y="1513007"/>
            <a:ext cx="3483864" cy="2581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90" name="Google Shape;90;p18"/>
          <p:cNvCxnSpPr/>
          <p:nvPr/>
        </p:nvCxnSpPr>
        <p:spPr>
          <a:xfrm>
            <a:off x="1090422" y="1385316"/>
            <a:ext cx="720564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1085393" y="603122"/>
            <a:ext cx="7205746" cy="79223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1085393" y="1514662"/>
            <a:ext cx="3483864" cy="601457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700"/>
              <a:buNone/>
              <a:defRPr b="0" sz="17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b="1" sz="1500"/>
            </a:lvl2pPr>
            <a:lvl3pPr indent="-2286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3pPr>
            <a:lvl4pPr indent="-2286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6pPr>
            <a:lvl7pPr indent="-2286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7pPr>
            <a:lvl8pPr indent="-2286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8pPr>
            <a:lvl9pPr indent="-2286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9pPr>
          </a:lstStyle>
          <a:p/>
        </p:txBody>
      </p:sp>
      <p:sp>
        <p:nvSpPr>
          <p:cNvPr id="94" name="Google Shape;94;p19"/>
          <p:cNvSpPr txBox="1"/>
          <p:nvPr>
            <p:ph idx="2" type="body"/>
          </p:nvPr>
        </p:nvSpPr>
        <p:spPr>
          <a:xfrm>
            <a:off x="1085393" y="2118202"/>
            <a:ext cx="3483864" cy="198334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3" type="body"/>
          </p:nvPr>
        </p:nvSpPr>
        <p:spPr>
          <a:xfrm>
            <a:off x="4809272" y="1517252"/>
            <a:ext cx="3483864" cy="601678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700"/>
              <a:buNone/>
              <a:defRPr b="0" sz="17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b="1" sz="1500"/>
            </a:lvl2pPr>
            <a:lvl3pPr indent="-2286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3pPr>
            <a:lvl4pPr indent="-2286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6pPr>
            <a:lvl7pPr indent="-2286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7pPr>
            <a:lvl8pPr indent="-2286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8pPr>
            <a:lvl9pPr indent="-2286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9pPr>
          </a:lstStyle>
          <a:p/>
        </p:txBody>
      </p:sp>
      <p:sp>
        <p:nvSpPr>
          <p:cNvPr id="96" name="Google Shape;96;p19"/>
          <p:cNvSpPr txBox="1"/>
          <p:nvPr>
            <p:ph idx="4" type="body"/>
          </p:nvPr>
        </p:nvSpPr>
        <p:spPr>
          <a:xfrm>
            <a:off x="4809272" y="2116118"/>
            <a:ext cx="3483864" cy="197802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00" name="Google Shape;100;p19"/>
          <p:cNvCxnSpPr/>
          <p:nvPr/>
        </p:nvCxnSpPr>
        <p:spPr>
          <a:xfrm>
            <a:off x="1090422" y="1385316"/>
            <a:ext cx="720564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1088684" y="603389"/>
            <a:ext cx="7202456" cy="7869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0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0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06" name="Google Shape;106;p20"/>
          <p:cNvCxnSpPr/>
          <p:nvPr/>
        </p:nvCxnSpPr>
        <p:spPr>
          <a:xfrm>
            <a:off x="1090422" y="1385316"/>
            <a:ext cx="720564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1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1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1083503" y="599230"/>
            <a:ext cx="2454824" cy="1685338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ill Sans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782786" y="599231"/>
            <a:ext cx="4509352" cy="3494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2" type="body"/>
          </p:nvPr>
        </p:nvSpPr>
        <p:spPr>
          <a:xfrm>
            <a:off x="1083503" y="2404118"/>
            <a:ext cx="2456260" cy="168613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/>
            </a:lvl2pPr>
            <a:lvl3pPr indent="-2286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4pPr>
            <a:lvl5pPr indent="-2286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5pPr>
            <a:lvl6pPr indent="-2286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6pPr>
            <a:lvl7pPr indent="-2286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7pPr>
            <a:lvl8pPr indent="-2286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8pPr>
            <a:lvl9pPr indent="-2286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115" name="Google Shape;115;p22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2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2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18" name="Google Shape;118;p22"/>
          <p:cNvCxnSpPr/>
          <p:nvPr/>
        </p:nvCxnSpPr>
        <p:spPr>
          <a:xfrm>
            <a:off x="1086210" y="2404118"/>
            <a:ext cx="2452118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23"/>
          <p:cNvGrpSpPr/>
          <p:nvPr/>
        </p:nvGrpSpPr>
        <p:grpSpPr>
          <a:xfrm>
            <a:off x="5608040" y="361628"/>
            <a:ext cx="3055900" cy="3861826"/>
            <a:chOff x="7477387" y="482170"/>
            <a:chExt cx="4074533" cy="5149101"/>
          </a:xfrm>
        </p:grpSpPr>
        <p:sp>
          <p:nvSpPr>
            <p:cNvPr id="121" name="Google Shape;121;p23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 scaled="0"/>
            </a:gradFill>
            <a:ln>
              <a:noFill/>
            </a:ln>
            <a:effectLst>
              <a:outerShdw blurRad="127000" sx="98000" rotWithShape="0" algn="tl" dir="4740000" dist="228600" sy="98000">
                <a:srgbClr val="000000">
                  <a:alpha val="33333"/>
                </a:srgbClr>
              </a:outerShdw>
            </a:effectLst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3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cap="flat" cmpd="sng" w="50800">
              <a:solidFill>
                <a:srgbClr val="19191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3" name="Google Shape;123;p23"/>
          <p:cNvSpPr txBox="1"/>
          <p:nvPr>
            <p:ph type="title"/>
          </p:nvPr>
        </p:nvSpPr>
        <p:spPr>
          <a:xfrm>
            <a:off x="1088404" y="847135"/>
            <a:ext cx="4149246" cy="1372938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3"/>
          <p:cNvSpPr/>
          <p:nvPr>
            <p:ph idx="2" type="pic"/>
          </p:nvPr>
        </p:nvSpPr>
        <p:spPr>
          <a:xfrm>
            <a:off x="6093292" y="841906"/>
            <a:ext cx="2093378" cy="2899745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1087747" y="2359494"/>
            <a:ext cx="4143303" cy="150280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/>
            </a:lvl2pPr>
            <a:lvl3pPr indent="-2286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4pPr>
            <a:lvl5pPr indent="-2286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5pPr>
            <a:lvl6pPr indent="-2286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6pPr>
            <a:lvl7pPr indent="-2286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7pPr>
            <a:lvl8pPr indent="-2286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8pPr>
            <a:lvl9pPr indent="-2286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126" name="Google Shape;126;p23"/>
          <p:cNvSpPr txBox="1"/>
          <p:nvPr>
            <p:ph idx="10" type="dt"/>
          </p:nvPr>
        </p:nvSpPr>
        <p:spPr>
          <a:xfrm>
            <a:off x="1085537" y="4102392"/>
            <a:ext cx="4145513" cy="240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7" name="Google Shape;127;p23"/>
          <p:cNvSpPr txBox="1"/>
          <p:nvPr>
            <p:ph idx="11" type="ftr"/>
          </p:nvPr>
        </p:nvSpPr>
        <p:spPr>
          <a:xfrm>
            <a:off x="1085537" y="238980"/>
            <a:ext cx="4155753" cy="24069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3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29" name="Google Shape;129;p23"/>
          <p:cNvCxnSpPr/>
          <p:nvPr/>
        </p:nvCxnSpPr>
        <p:spPr>
          <a:xfrm>
            <a:off x="1085537" y="2357704"/>
            <a:ext cx="4145513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>
            <p:ph type="title"/>
          </p:nvPr>
        </p:nvSpPr>
        <p:spPr>
          <a:xfrm>
            <a:off x="1088684" y="603389"/>
            <a:ext cx="7202456" cy="7869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 rot="5400000">
            <a:off x="3395932" y="-795449"/>
            <a:ext cx="2587960" cy="72024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33" name="Google Shape;133;p24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4" name="Google Shape;134;p24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5" name="Google Shape;135;p24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36" name="Google Shape;136;p24"/>
          <p:cNvCxnSpPr/>
          <p:nvPr/>
        </p:nvCxnSpPr>
        <p:spPr>
          <a:xfrm>
            <a:off x="1090422" y="1385316"/>
            <a:ext cx="720564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 rot="5400000">
            <a:off x="5937778" y="1740785"/>
            <a:ext cx="3494917" cy="121180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 rot="5400000">
            <a:off x="2271857" y="-589124"/>
            <a:ext cx="3494917" cy="587162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40" name="Google Shape;140;p25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1" name="Google Shape;141;p25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2" name="Google Shape;142;p25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43" name="Google Shape;143;p25"/>
          <p:cNvCxnSpPr/>
          <p:nvPr/>
        </p:nvCxnSpPr>
        <p:spPr>
          <a:xfrm>
            <a:off x="7079333" y="599230"/>
            <a:ext cx="0" cy="3494917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13"/>
          <p:cNvPicPr preferRelativeResize="0"/>
          <p:nvPr/>
        </p:nvPicPr>
        <p:blipFill rotWithShape="1">
          <a:blip r:embed="rId1">
            <a:alphaModFix/>
          </a:blip>
          <a:srcRect b="-1562" l="0" r="0" t="0"/>
          <a:stretch/>
        </p:blipFill>
        <p:spPr>
          <a:xfrm>
            <a:off x="0" y="4594860"/>
            <a:ext cx="9144000" cy="557212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3"/>
          <p:cNvSpPr txBox="1"/>
          <p:nvPr>
            <p:ph type="title"/>
          </p:nvPr>
        </p:nvSpPr>
        <p:spPr>
          <a:xfrm>
            <a:off x="1088684" y="603389"/>
            <a:ext cx="7202456" cy="7869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1088684" y="1511799"/>
            <a:ext cx="7202456" cy="2587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marR="0" rtl="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17500" lvl="1" marL="9144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04800" lvl="2" marL="13716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298450" lvl="3" marL="18288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285750" lvl="4" marL="22860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Char char="•"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285750" lvl="5" marL="27432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Char char="•"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285750" lvl="6" marL="32004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Char char="•"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285750" lvl="7" marL="36576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Char char="•"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285750" lvl="8" marL="4114800" marR="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Arial"/>
              <a:buChar char="•"/>
              <a:defRPr b="0" i="0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0" type="dt"/>
          </p:nvPr>
        </p:nvSpPr>
        <p:spPr>
          <a:xfrm>
            <a:off x="5665604" y="247777"/>
            <a:ext cx="2625536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1088684" y="246980"/>
            <a:ext cx="4454127" cy="231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8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360045" y="599230"/>
            <a:ext cx="608264" cy="3776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8" name="Google Shape;58;p13"/>
          <p:cNvCxnSpPr/>
          <p:nvPr/>
        </p:nvCxnSpPr>
        <p:spPr>
          <a:xfrm>
            <a:off x="0" y="4596310"/>
            <a:ext cx="9144000" cy="0"/>
          </a:xfrm>
          <a:prstGeom prst="straightConnector1">
            <a:avLst/>
          </a:prstGeom>
          <a:noFill/>
          <a:ln cap="flat" cmpd="sng" w="12700">
            <a:solidFill>
              <a:srgbClr val="000001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/>
          <p:nvPr/>
        </p:nvSpPr>
        <p:spPr>
          <a:xfrm>
            <a:off x="1813334" y="305830"/>
            <a:ext cx="7330666" cy="2265920"/>
          </a:xfrm>
          <a:prstGeom prst="rect">
            <a:avLst/>
          </a:prstGeom>
          <a:solidFill>
            <a:srgbClr val="8B0301"/>
          </a:solidFill>
          <a:ln cap="flat" cmpd="sng" w="15875">
            <a:solidFill>
              <a:srgbClr val="7B050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C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9" name="Google Shape;149;p26"/>
          <p:cNvSpPr txBox="1"/>
          <p:nvPr>
            <p:ph type="ctrTitle"/>
          </p:nvPr>
        </p:nvSpPr>
        <p:spPr>
          <a:xfrm>
            <a:off x="2109897" y="539018"/>
            <a:ext cx="6477805" cy="190607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Font typeface="Cambria"/>
              <a:buNone/>
            </a:pPr>
            <a:r>
              <a:rPr b="1" lang="en" sz="53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MORTGAGE PROTECTION</a:t>
            </a:r>
            <a:endParaRPr sz="1100"/>
          </a:p>
        </p:txBody>
      </p:sp>
      <p:sp>
        <p:nvSpPr>
          <p:cNvPr id="150" name="Google Shape;150;p26"/>
          <p:cNvSpPr txBox="1"/>
          <p:nvPr>
            <p:ph idx="1" type="subTitle"/>
          </p:nvPr>
        </p:nvSpPr>
        <p:spPr>
          <a:xfrm>
            <a:off x="1813334" y="2667980"/>
            <a:ext cx="6477804" cy="595998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rm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b="1" i="1" lang="en" sz="1900">
                <a:latin typeface="Cambria"/>
                <a:ea typeface="Cambria"/>
                <a:cs typeface="Cambria"/>
                <a:sym typeface="Cambria"/>
              </a:rPr>
              <a:t>PROTECT YOUR MOST IMPORTANT ASSET:  YOUR HOME</a:t>
            </a:r>
            <a:endParaRPr sz="1100"/>
          </a:p>
        </p:txBody>
      </p:sp>
      <p:sp>
        <p:nvSpPr>
          <p:cNvPr id="151" name="Google Shape;151;p26"/>
          <p:cNvSpPr txBox="1"/>
          <p:nvPr/>
        </p:nvSpPr>
        <p:spPr>
          <a:xfrm>
            <a:off x="176071" y="4022125"/>
            <a:ext cx="58986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YOUR NAME</a:t>
            </a:r>
            <a:endParaRPr b="0" i="0" sz="1100" u="none" cap="none" strike="noStrike">
              <a:solidFill>
                <a:srgbClr val="000000"/>
              </a:solidFill>
              <a:highlight>
                <a:srgbClr val="00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" sz="1500" u="none" cap="none" strike="noStrike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National Producer Number: </a:t>
            </a:r>
            <a:r>
              <a:rPr b="1" lang="en" sz="15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YOUR PRODUCER #</a:t>
            </a:r>
            <a:endParaRPr b="0" i="0" sz="1100" u="none" cap="none" strike="noStrike">
              <a:solidFill>
                <a:srgbClr val="000000"/>
              </a:solidFill>
              <a:highlight>
                <a:srgbClr val="00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, icon&#10;&#10;Description automatically generated" id="152" name="Google Shape;152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518" y="4683724"/>
            <a:ext cx="1630319" cy="3692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con&#10;&#10;Description automatically generated" id="153" name="Google Shape;153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59495" y="442788"/>
            <a:ext cx="2532343" cy="201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200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/>
          <p:nvPr/>
        </p:nvSpPr>
        <p:spPr>
          <a:xfrm>
            <a:off x="-1" y="0"/>
            <a:ext cx="9144000" cy="4595506"/>
          </a:xfrm>
          <a:prstGeom prst="rect">
            <a:avLst/>
          </a:prstGeom>
          <a:solidFill>
            <a:srgbClr val="262626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9" name="Google Shape;159;p27"/>
          <p:cNvSpPr/>
          <p:nvPr/>
        </p:nvSpPr>
        <p:spPr>
          <a:xfrm>
            <a:off x="5039277" y="255040"/>
            <a:ext cx="2811905" cy="4095905"/>
          </a:xfrm>
          <a:prstGeom prst="rect">
            <a:avLst/>
          </a:prstGeom>
          <a:solidFill>
            <a:srgbClr val="8B0301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Text, icon&#10;&#10;Description automatically generated" id="160" name="Google Shape;16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0804" y="3667430"/>
            <a:ext cx="22288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7"/>
          <p:cNvSpPr/>
          <p:nvPr/>
        </p:nvSpPr>
        <p:spPr>
          <a:xfrm>
            <a:off x="4502725" y="2225501"/>
            <a:ext cx="138548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t/>
            </a:r>
            <a:endParaRPr b="1" i="0" sz="41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2" name="Google Shape;162;p27"/>
          <p:cNvSpPr/>
          <p:nvPr/>
        </p:nvSpPr>
        <p:spPr>
          <a:xfrm>
            <a:off x="1500445" y="4504297"/>
            <a:ext cx="6004559" cy="64633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0" i="0" lang="en" sz="3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State License and Photo I.D.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"/>
          <p:cNvSpPr txBox="1"/>
          <p:nvPr/>
        </p:nvSpPr>
        <p:spPr>
          <a:xfrm>
            <a:off x="824723" y="2037500"/>
            <a:ext cx="28842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INSERT PHOTO OF</a:t>
            </a:r>
            <a:endParaRPr b="1" sz="1500">
              <a:solidFill>
                <a:schemeClr val="lt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YOUR STATE LICENSE</a:t>
            </a:r>
            <a:endParaRPr b="1" sz="1500">
              <a:solidFill>
                <a:schemeClr val="lt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4" name="Google Shape;164;p27"/>
          <p:cNvSpPr txBox="1"/>
          <p:nvPr/>
        </p:nvSpPr>
        <p:spPr>
          <a:xfrm>
            <a:off x="5003123" y="656000"/>
            <a:ext cx="28842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INSERT PHOTO OF</a:t>
            </a:r>
            <a:endParaRPr b="1" sz="1500">
              <a:solidFill>
                <a:schemeClr val="lt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YOUR DRIVER’S LICENSE</a:t>
            </a:r>
            <a:endParaRPr b="1" sz="1500">
              <a:solidFill>
                <a:schemeClr val="lt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5" name="Google Shape;165;p27"/>
          <p:cNvSpPr txBox="1"/>
          <p:nvPr/>
        </p:nvSpPr>
        <p:spPr>
          <a:xfrm>
            <a:off x="5003123" y="2387000"/>
            <a:ext cx="28842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INSERT PHOTO OF</a:t>
            </a:r>
            <a:endParaRPr b="1" sz="1500">
              <a:solidFill>
                <a:schemeClr val="lt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YOUR BUSINESS CARD</a:t>
            </a:r>
            <a:endParaRPr b="1" sz="1500">
              <a:solidFill>
                <a:schemeClr val="lt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title"/>
          </p:nvPr>
        </p:nvSpPr>
        <p:spPr>
          <a:xfrm>
            <a:off x="142102" y="579010"/>
            <a:ext cx="8031124" cy="7869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ndara"/>
              <a:buNone/>
            </a:pPr>
            <a:r>
              <a:rPr b="1" lang="en" sz="3800">
                <a:latin typeface="Candara"/>
                <a:ea typeface="Candara"/>
                <a:cs typeface="Candara"/>
                <a:sym typeface="Candara"/>
              </a:rPr>
              <a:t>WHAT I DO</a:t>
            </a:r>
            <a:endParaRPr sz="1100"/>
          </a:p>
        </p:txBody>
      </p:sp>
      <p:sp>
        <p:nvSpPr>
          <p:cNvPr id="171" name="Google Shape;171;p28"/>
          <p:cNvSpPr/>
          <p:nvPr/>
        </p:nvSpPr>
        <p:spPr>
          <a:xfrm>
            <a:off x="225511" y="1065770"/>
            <a:ext cx="2877835" cy="176084"/>
          </a:xfrm>
          <a:prstGeom prst="rect">
            <a:avLst/>
          </a:prstGeom>
          <a:solidFill>
            <a:srgbClr val="7B0503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A picture containing text, player&#10;&#10;Description automatically generated" id="172" name="Google Shape;17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02" y="1444523"/>
            <a:ext cx="8859794" cy="307007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8"/>
          <p:cNvSpPr txBox="1"/>
          <p:nvPr/>
        </p:nvSpPr>
        <p:spPr>
          <a:xfrm>
            <a:off x="225510" y="1444523"/>
            <a:ext cx="2877835" cy="30700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" sz="1500" u="sng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Life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Mortgage Protection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Term, Universal and Whole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Final/Burial Expenses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Accidental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2"/>
              </a:solidFill>
              <a:latin typeface="Short Stack"/>
              <a:ea typeface="Short Stack"/>
              <a:cs typeface="Short Stack"/>
              <a:sym typeface="Short St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" sz="1500" u="sng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Health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Dental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Disability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Medicare Supplemental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Long Term Care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Critical Illness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, icon&#10;&#10;Description automatically generated" id="174" name="Google Shape;174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15150" y="4638675"/>
            <a:ext cx="22288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8"/>
          <p:cNvSpPr txBox="1"/>
          <p:nvPr/>
        </p:nvSpPr>
        <p:spPr>
          <a:xfrm>
            <a:off x="3496961" y="1852010"/>
            <a:ext cx="2150075" cy="119455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" sz="1500" u="sng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Asset Strategies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Annuities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Indexed Universal Life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Arial"/>
              <a:buChar char="•"/>
            </a:pPr>
            <a:r>
              <a:rPr b="0" i="0" lang="en" sz="1500" u="none" cap="none" strike="noStrike">
                <a:solidFill>
                  <a:schemeClr val="lt2"/>
                </a:solidFill>
                <a:latin typeface="Short Stack"/>
                <a:ea typeface="Short Stack"/>
                <a:cs typeface="Short Stack"/>
                <a:sym typeface="Short Stack"/>
              </a:rPr>
              <a:t>College Tuition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/>
          <p:nvPr/>
        </p:nvSpPr>
        <p:spPr>
          <a:xfrm>
            <a:off x="6194224" y="1016375"/>
            <a:ext cx="277678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WHY I DO THIS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9"/>
          <p:cNvSpPr/>
          <p:nvPr/>
        </p:nvSpPr>
        <p:spPr>
          <a:xfrm>
            <a:off x="6515100" y="1510613"/>
            <a:ext cx="2455906" cy="129746"/>
          </a:xfrm>
          <a:prstGeom prst="rect">
            <a:avLst/>
          </a:prstGeom>
          <a:solidFill>
            <a:srgbClr val="7B0503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Text, icon&#10;&#10;Description automatically generated" id="182" name="Google Shape;18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518" y="4683724"/>
            <a:ext cx="1630319" cy="36926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9"/>
          <p:cNvSpPr txBox="1"/>
          <p:nvPr/>
        </p:nvSpPr>
        <p:spPr>
          <a:xfrm>
            <a:off x="1469823" y="2090675"/>
            <a:ext cx="2884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INSERT PHOTO OF</a:t>
            </a:r>
            <a:endParaRPr b="1" sz="15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YOUR “WHY”</a:t>
            </a:r>
            <a:endParaRPr b="1" sz="15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(Your Family, Your Dogs, Your Church, etc.)</a:t>
            </a:r>
            <a:endParaRPr b="1" sz="15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/>
          <p:nvPr/>
        </p:nvSpPr>
        <p:spPr>
          <a:xfrm>
            <a:off x="0" y="3503855"/>
            <a:ext cx="6209270" cy="945292"/>
          </a:xfrm>
          <a:prstGeom prst="rect">
            <a:avLst/>
          </a:prstGeom>
          <a:solidFill>
            <a:srgbClr val="8B0301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Text, icon&#10;&#10;Description automatically generated" id="189" name="Google Shape;18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92404" y="4674971"/>
            <a:ext cx="1750798" cy="396548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30"/>
          <p:cNvSpPr txBox="1"/>
          <p:nvPr/>
        </p:nvSpPr>
        <p:spPr>
          <a:xfrm>
            <a:off x="1093574" y="1326974"/>
            <a:ext cx="5838568" cy="20824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222250" lvl="0" marL="215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" sz="23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Go Through The Health Information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" sz="23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Review Financial Need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" sz="23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Options Available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0" marL="215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" sz="23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Help Apply With The Carrier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0"/>
          <p:cNvSpPr txBox="1"/>
          <p:nvPr/>
        </p:nvSpPr>
        <p:spPr>
          <a:xfrm>
            <a:off x="5151126" y="660450"/>
            <a:ext cx="35745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WHAT WE WILL DO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0"/>
          <p:cNvSpPr/>
          <p:nvPr/>
        </p:nvSpPr>
        <p:spPr>
          <a:xfrm>
            <a:off x="6209269" y="1083760"/>
            <a:ext cx="2095243" cy="148826"/>
          </a:xfrm>
          <a:prstGeom prst="rect">
            <a:avLst/>
          </a:prstGeom>
          <a:solidFill>
            <a:srgbClr val="7B0503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/>
          <p:nvPr/>
        </p:nvSpPr>
        <p:spPr>
          <a:xfrm>
            <a:off x="0" y="-13633"/>
            <a:ext cx="9144000" cy="4596600"/>
          </a:xfrm>
          <a:prstGeom prst="rect">
            <a:avLst/>
          </a:prstGeom>
          <a:solidFill>
            <a:srgbClr val="262626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A picture containing text, sign&#10;&#10;Description automatically generated" id="198" name="Google Shape;198;p31"/>
          <p:cNvPicPr preferRelativeResize="0"/>
          <p:nvPr/>
        </p:nvPicPr>
        <p:blipFill rotWithShape="1">
          <a:blip r:embed="rId3">
            <a:alphaModFix amt="87000"/>
          </a:blip>
          <a:srcRect b="0" l="0" r="0" t="0"/>
          <a:stretch/>
        </p:blipFill>
        <p:spPr>
          <a:xfrm>
            <a:off x="898954" y="467336"/>
            <a:ext cx="4102002" cy="3662039"/>
          </a:xfrm>
          <a:prstGeom prst="rect">
            <a:avLst/>
          </a:prstGeom>
          <a:noFill/>
          <a:ln>
            <a:noFill/>
          </a:ln>
          <a:effectLst>
            <a:outerShdw blurRad="50800" rotWithShape="0" algn="ctr" dir="5400000" dist="50800">
              <a:srgbClr val="000000">
                <a:alpha val="37254"/>
              </a:srgbClr>
            </a:outerShdw>
          </a:effectLst>
        </p:spPr>
      </p:pic>
      <p:sp>
        <p:nvSpPr>
          <p:cNvPr id="199" name="Google Shape;199;p31"/>
          <p:cNvSpPr/>
          <p:nvPr/>
        </p:nvSpPr>
        <p:spPr>
          <a:xfrm>
            <a:off x="6961119" y="1028700"/>
            <a:ext cx="1990726" cy="265457"/>
          </a:xfrm>
          <a:prstGeom prst="rect">
            <a:avLst/>
          </a:prstGeom>
          <a:noFill/>
          <a:ln>
            <a:noFill/>
          </a:ln>
        </p:spPr>
        <p:txBody>
          <a:bodyPr anchorCtr="0" anchor="t" bIns="28575" lIns="28575" spcFirstLastPara="1" rIns="28575" wrap="square" tIns="2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0" name="Google Shape;200;p31"/>
          <p:cNvSpPr/>
          <p:nvPr/>
        </p:nvSpPr>
        <p:spPr>
          <a:xfrm>
            <a:off x="433443" y="1028700"/>
            <a:ext cx="1990726" cy="265457"/>
          </a:xfrm>
          <a:prstGeom prst="rect">
            <a:avLst/>
          </a:prstGeom>
          <a:noFill/>
          <a:ln>
            <a:noFill/>
          </a:ln>
        </p:spPr>
        <p:txBody>
          <a:bodyPr anchorCtr="0" anchor="t" bIns="28575" lIns="28575" spcFirstLastPara="1" rIns="28575" wrap="square" tIns="2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Text, icon&#10;&#10;Description automatically generated" id="201" name="Google Shape;201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01047" y="4656055"/>
            <a:ext cx="1750798" cy="396548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31"/>
          <p:cNvSpPr txBox="1"/>
          <p:nvPr/>
        </p:nvSpPr>
        <p:spPr>
          <a:xfrm>
            <a:off x="8505310" y="4802003"/>
            <a:ext cx="13854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3" name="Google Shape;203;p31"/>
          <p:cNvSpPr txBox="1"/>
          <p:nvPr/>
        </p:nvSpPr>
        <p:spPr>
          <a:xfrm>
            <a:off x="1579422" y="2473279"/>
            <a:ext cx="2741067" cy="64633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WHAT HEALTH QUESTIONS</a:t>
            </a:r>
            <a:r>
              <a:rPr b="0" i="0" lang="en" sz="1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1"/>
          <p:cNvSpPr txBox="1"/>
          <p:nvPr/>
        </p:nvSpPr>
        <p:spPr>
          <a:xfrm>
            <a:off x="5300357" y="214564"/>
            <a:ext cx="3343500" cy="42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HEIGHT AND WEIGHT?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TOBACCO/NON-TOBACCO?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DIABETES?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(DIAGNOSIS DATE, MEDS, INSULIN, COMPLICATIONS)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CANCER?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(DIAGNOSIS DATE, MEDS, LAST TAKEN)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HIGH BLOOD PRESSURE?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(HOW MANY MEDS, HOSPITALIZED)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HEART ISSUES?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(BLOOD THINNERS, STENT, A-FIB, HEART ATTACK)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LUNG ISSUES?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(COPD, CHRONIC ASTHMA, MEDS)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STROKE?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(DIAGNOSIS DATE AND MEDS)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SLEEP APNEA?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" sz="900" u="none" cap="none" strike="noStrik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rPr>
              <a:t>(FOR SNORING, ON OXYGEN</a:t>
            </a:r>
            <a:r>
              <a:rPr b="1" i="1" lang="en" sz="9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2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0" name="Google Shape;210;p32"/>
          <p:cNvPicPr preferRelativeResize="0"/>
          <p:nvPr/>
        </p:nvPicPr>
        <p:blipFill rotWithShape="1">
          <a:blip r:embed="rId3">
            <a:alphaModFix/>
          </a:blip>
          <a:srcRect b="-1562" l="0" r="0" t="0"/>
          <a:stretch/>
        </p:blipFill>
        <p:spPr>
          <a:xfrm>
            <a:off x="0" y="4594860"/>
            <a:ext cx="9144000" cy="5572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1" name="Google Shape;211;p32"/>
          <p:cNvCxnSpPr/>
          <p:nvPr/>
        </p:nvCxnSpPr>
        <p:spPr>
          <a:xfrm>
            <a:off x="0" y="4596310"/>
            <a:ext cx="9144000" cy="0"/>
          </a:xfrm>
          <a:prstGeom prst="straightConnector1">
            <a:avLst/>
          </a:prstGeom>
          <a:noFill/>
          <a:ln cap="flat" cmpd="sng" w="12700">
            <a:solidFill>
              <a:srgbClr val="000001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2" name="Google Shape;212;p32"/>
          <p:cNvSpPr/>
          <p:nvPr/>
        </p:nvSpPr>
        <p:spPr>
          <a:xfrm>
            <a:off x="0" y="0"/>
            <a:ext cx="9144000" cy="4594063"/>
          </a:xfrm>
          <a:prstGeom prst="rect">
            <a:avLst/>
          </a:prstGeom>
          <a:solidFill>
            <a:srgbClr val="8B0301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3" name="Google Shape;213;p32"/>
          <p:cNvSpPr/>
          <p:nvPr/>
        </p:nvSpPr>
        <p:spPr>
          <a:xfrm>
            <a:off x="1167064" y="400050"/>
            <a:ext cx="6809874" cy="3807995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  <a:lin ang="5400000" scaled="0"/>
          </a:gradFill>
          <a:ln>
            <a:noFill/>
          </a:ln>
          <a:effectLst>
            <a:outerShdw blurRad="127000" sx="98000" rotWithShape="0" algn="tl" dir="4740000" dist="228600" sy="98000">
              <a:srgbClr val="000000">
                <a:alpha val="33333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4" name="Google Shape;214;p32"/>
          <p:cNvSpPr/>
          <p:nvPr/>
        </p:nvSpPr>
        <p:spPr>
          <a:xfrm>
            <a:off x="1338454" y="572402"/>
            <a:ext cx="6467094" cy="3463290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cap="flat" cmpd="sng" w="50800">
            <a:solidFill>
              <a:srgbClr val="19191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Table&#10;&#10;Description automatically generated" id="215" name="Google Shape;215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29953" y="935876"/>
            <a:ext cx="4084094" cy="27363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ext, icon&#10;&#10;Description automatically generated" id="216" name="Google Shape;216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15150" y="4638675"/>
            <a:ext cx="2228850" cy="50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3"/>
          <p:cNvSpPr/>
          <p:nvPr/>
        </p:nvSpPr>
        <p:spPr>
          <a:xfrm>
            <a:off x="276482" y="268760"/>
            <a:ext cx="8591035" cy="3994322"/>
          </a:xfrm>
          <a:prstGeom prst="rect">
            <a:avLst/>
          </a:prstGeom>
          <a:solidFill>
            <a:srgbClr val="262626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2" name="Google Shape;222;p33"/>
          <p:cNvSpPr/>
          <p:nvPr/>
        </p:nvSpPr>
        <p:spPr>
          <a:xfrm>
            <a:off x="6746789" y="268760"/>
            <a:ext cx="2120728" cy="3994322"/>
          </a:xfrm>
          <a:prstGeom prst="rect">
            <a:avLst/>
          </a:prstGeom>
          <a:solidFill>
            <a:schemeClr val="lt2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30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15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3" name="Google Shape;223;p33"/>
          <p:cNvCxnSpPr/>
          <p:nvPr/>
        </p:nvCxnSpPr>
        <p:spPr>
          <a:xfrm>
            <a:off x="276482" y="1492079"/>
            <a:ext cx="8591035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4" name="Google Shape;224;p33"/>
          <p:cNvCxnSpPr/>
          <p:nvPr/>
        </p:nvCxnSpPr>
        <p:spPr>
          <a:xfrm>
            <a:off x="276482" y="2950176"/>
            <a:ext cx="8591035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5" name="Google Shape;225;p33"/>
          <p:cNvSpPr txBox="1"/>
          <p:nvPr/>
        </p:nvSpPr>
        <p:spPr>
          <a:xfrm>
            <a:off x="361436" y="312907"/>
            <a:ext cx="3364127" cy="3577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" sz="19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WHAT OPTIONS?</a:t>
            </a:r>
            <a:r>
              <a:rPr b="0" i="0" lang="en" sz="1400" u="sng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33"/>
          <p:cNvSpPr txBox="1"/>
          <p:nvPr/>
        </p:nvSpPr>
        <p:spPr>
          <a:xfrm>
            <a:off x="764570" y="836653"/>
            <a:ext cx="525471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OPTION #1                               Full Mortgage $300,000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33"/>
          <p:cNvSpPr txBox="1"/>
          <p:nvPr/>
        </p:nvSpPr>
        <p:spPr>
          <a:xfrm>
            <a:off x="764571" y="2193324"/>
            <a:ext cx="484230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OPTION #2                               Half Mortgage $150,000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33"/>
          <p:cNvSpPr txBox="1"/>
          <p:nvPr/>
        </p:nvSpPr>
        <p:spPr>
          <a:xfrm>
            <a:off x="764570" y="3558228"/>
            <a:ext cx="484230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OPTION #3                              Equity Protection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33"/>
          <p:cNvSpPr txBox="1"/>
          <p:nvPr/>
        </p:nvSpPr>
        <p:spPr>
          <a:xfrm>
            <a:off x="6910913" y="288925"/>
            <a:ext cx="7545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CLIENT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NAME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230" name="Google Shape;230;p33"/>
          <p:cNvCxnSpPr/>
          <p:nvPr/>
        </p:nvCxnSpPr>
        <p:spPr>
          <a:xfrm>
            <a:off x="6769184" y="644911"/>
            <a:ext cx="21207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1" name="Google Shape;231;p33"/>
          <p:cNvCxnSpPr/>
          <p:nvPr/>
        </p:nvCxnSpPr>
        <p:spPr>
          <a:xfrm>
            <a:off x="7829548" y="268760"/>
            <a:ext cx="0" cy="399432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2" name="Google Shape;232;p33"/>
          <p:cNvSpPr txBox="1"/>
          <p:nvPr/>
        </p:nvSpPr>
        <p:spPr>
          <a:xfrm>
            <a:off x="6769184" y="836653"/>
            <a:ext cx="10380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3"/>
          <p:cNvSpPr txBox="1"/>
          <p:nvPr/>
        </p:nvSpPr>
        <p:spPr>
          <a:xfrm>
            <a:off x="6769184" y="2023546"/>
            <a:ext cx="1037967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33"/>
          <p:cNvSpPr txBox="1"/>
          <p:nvPr/>
        </p:nvSpPr>
        <p:spPr>
          <a:xfrm>
            <a:off x="6782892" y="3211979"/>
            <a:ext cx="1010551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6 mos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9 mos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12 mos=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3"/>
          <p:cNvSpPr txBox="1"/>
          <p:nvPr/>
        </p:nvSpPr>
        <p:spPr>
          <a:xfrm>
            <a:off x="7979375" y="836650"/>
            <a:ext cx="7545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33"/>
          <p:cNvSpPr txBox="1"/>
          <p:nvPr/>
        </p:nvSpPr>
        <p:spPr>
          <a:xfrm>
            <a:off x="7979375" y="2023550"/>
            <a:ext cx="849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33"/>
          <p:cNvSpPr txBox="1"/>
          <p:nvPr/>
        </p:nvSpPr>
        <p:spPr>
          <a:xfrm>
            <a:off x="7950725" y="3308175"/>
            <a:ext cx="8118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33"/>
          <p:cNvSpPr txBox="1"/>
          <p:nvPr/>
        </p:nvSpPr>
        <p:spPr>
          <a:xfrm>
            <a:off x="7935376" y="288875"/>
            <a:ext cx="7545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CLIENT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NAME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4"/>
          <p:cNvSpPr/>
          <p:nvPr/>
        </p:nvSpPr>
        <p:spPr>
          <a:xfrm>
            <a:off x="276482" y="268760"/>
            <a:ext cx="8591035" cy="3994322"/>
          </a:xfrm>
          <a:prstGeom prst="rect">
            <a:avLst/>
          </a:prstGeom>
          <a:solidFill>
            <a:srgbClr val="262626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4" name="Google Shape;244;p34"/>
          <p:cNvSpPr/>
          <p:nvPr/>
        </p:nvSpPr>
        <p:spPr>
          <a:xfrm>
            <a:off x="6733079" y="268759"/>
            <a:ext cx="2120728" cy="3994322"/>
          </a:xfrm>
          <a:prstGeom prst="rect">
            <a:avLst/>
          </a:prstGeom>
          <a:solidFill>
            <a:schemeClr val="lt2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245" name="Google Shape;245;p34"/>
          <p:cNvCxnSpPr/>
          <p:nvPr/>
        </p:nvCxnSpPr>
        <p:spPr>
          <a:xfrm>
            <a:off x="276482" y="1492079"/>
            <a:ext cx="8591035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6" name="Google Shape;246;p34"/>
          <p:cNvCxnSpPr/>
          <p:nvPr/>
        </p:nvCxnSpPr>
        <p:spPr>
          <a:xfrm>
            <a:off x="276482" y="2950176"/>
            <a:ext cx="8591035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7" name="Google Shape;247;p34"/>
          <p:cNvSpPr txBox="1"/>
          <p:nvPr/>
        </p:nvSpPr>
        <p:spPr>
          <a:xfrm>
            <a:off x="361436" y="312907"/>
            <a:ext cx="3364127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" sz="1500" u="sng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WHAT OPTIONS AVAILABLE:</a:t>
            </a:r>
            <a:r>
              <a:rPr b="0" i="0" lang="en" sz="1400" u="sng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: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4"/>
          <p:cNvSpPr txBox="1"/>
          <p:nvPr/>
        </p:nvSpPr>
        <p:spPr>
          <a:xfrm>
            <a:off x="764570" y="836653"/>
            <a:ext cx="525471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OPTION #1                               Full Mortgage $300,000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4"/>
          <p:cNvSpPr txBox="1"/>
          <p:nvPr/>
        </p:nvSpPr>
        <p:spPr>
          <a:xfrm>
            <a:off x="764571" y="2193324"/>
            <a:ext cx="484230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OPTION #2                               Half Mortgage $150,000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4"/>
          <p:cNvSpPr txBox="1"/>
          <p:nvPr/>
        </p:nvSpPr>
        <p:spPr>
          <a:xfrm>
            <a:off x="764570" y="3558228"/>
            <a:ext cx="484230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OPTION #3                              Equity Protection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1" name="Google Shape;251;p34"/>
          <p:cNvCxnSpPr/>
          <p:nvPr/>
        </p:nvCxnSpPr>
        <p:spPr>
          <a:xfrm>
            <a:off x="6769184" y="644911"/>
            <a:ext cx="2120728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2" name="Google Shape;252;p34"/>
          <p:cNvCxnSpPr/>
          <p:nvPr/>
        </p:nvCxnSpPr>
        <p:spPr>
          <a:xfrm>
            <a:off x="7829548" y="268760"/>
            <a:ext cx="0" cy="399432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3" name="Google Shape;253;p34"/>
          <p:cNvSpPr txBox="1"/>
          <p:nvPr/>
        </p:nvSpPr>
        <p:spPr>
          <a:xfrm>
            <a:off x="6769184" y="836653"/>
            <a:ext cx="1037968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 130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 95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4"/>
          <p:cNvSpPr txBox="1"/>
          <p:nvPr/>
        </p:nvSpPr>
        <p:spPr>
          <a:xfrm>
            <a:off x="6769184" y="2023546"/>
            <a:ext cx="1037967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 85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 52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4"/>
          <p:cNvSpPr txBox="1"/>
          <p:nvPr/>
        </p:nvSpPr>
        <p:spPr>
          <a:xfrm>
            <a:off x="6733076" y="3221200"/>
            <a:ext cx="11772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6 mos = 65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9 mo = 82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12 mos= 98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 txBox="1"/>
          <p:nvPr/>
        </p:nvSpPr>
        <p:spPr>
          <a:xfrm>
            <a:off x="7858325" y="843900"/>
            <a:ext cx="11772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 230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 130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4"/>
          <p:cNvSpPr txBox="1"/>
          <p:nvPr/>
        </p:nvSpPr>
        <p:spPr>
          <a:xfrm>
            <a:off x="7830324" y="2040215"/>
            <a:ext cx="1037185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30 yr. = 92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15 yr. = 63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34"/>
          <p:cNvSpPr txBox="1"/>
          <p:nvPr/>
        </p:nvSpPr>
        <p:spPr>
          <a:xfrm>
            <a:off x="7778525" y="3221200"/>
            <a:ext cx="13368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6 mos = 72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9 mos = 94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12 mos= 102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4"/>
          <p:cNvSpPr txBox="1"/>
          <p:nvPr/>
        </p:nvSpPr>
        <p:spPr>
          <a:xfrm>
            <a:off x="7935376" y="288875"/>
            <a:ext cx="7545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CLIENT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NAME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0" name="Google Shape;260;p34"/>
          <p:cNvSpPr txBox="1"/>
          <p:nvPr/>
        </p:nvSpPr>
        <p:spPr>
          <a:xfrm>
            <a:off x="6910926" y="288875"/>
            <a:ext cx="7545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CLIENT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00FF00"/>
                </a:highlight>
                <a:latin typeface="Gill Sans"/>
                <a:ea typeface="Gill Sans"/>
                <a:cs typeface="Gill Sans"/>
                <a:sym typeface="Gill Sans"/>
              </a:rPr>
              <a:t>NAME</a:t>
            </a:r>
            <a:endParaRPr b="1" sz="1000">
              <a:solidFill>
                <a:schemeClr val="dk1"/>
              </a:solidFill>
              <a:highlight>
                <a:srgbClr val="00FF00"/>
              </a:highlight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allery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