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3" r:id="rId5"/>
    <p:sldId id="259" r:id="rId6"/>
    <p:sldId id="258" r:id="rId7"/>
    <p:sldId id="264" r:id="rId8"/>
    <p:sldId id="262" r:id="rId9"/>
    <p:sldId id="266" r:id="rId10"/>
    <p:sldId id="280" r:id="rId11"/>
    <p:sldId id="277" r:id="rId12"/>
    <p:sldId id="281" r:id="rId13"/>
    <p:sldId id="265" r:id="rId14"/>
    <p:sldId id="279" r:id="rId15"/>
    <p:sldId id="268" r:id="rId16"/>
    <p:sldId id="273" r:id="rId17"/>
    <p:sldId id="274" r:id="rId18"/>
    <p:sldId id="282" r:id="rId19"/>
    <p:sldId id="275" r:id="rId20"/>
    <p:sldId id="276" r:id="rId21"/>
    <p:sldId id="278" r:id="rId22"/>
    <p:sldId id="26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rocato" initials="MB" lastIdx="0" clrIdx="0">
    <p:extLst>
      <p:ext uri="{19B8F6BF-5375-455C-9EA6-DF929625EA0E}">
        <p15:presenceInfo xmlns:p15="http://schemas.microsoft.com/office/powerpoint/2012/main" userId="S-1-5-21-343818398-2111687655-1060284298-4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71F"/>
    <a:srgbClr val="FBA315"/>
    <a:srgbClr val="DDEBF7"/>
    <a:srgbClr val="FBA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67" autoAdjust="0"/>
  </p:normalViewPr>
  <p:slideViewPr>
    <p:cSldViewPr snapToGrid="0">
      <p:cViewPr varScale="1">
        <p:scale>
          <a:sx n="64" d="100"/>
          <a:sy n="64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7FA6-021C-45E9-A0BC-5AC5883F9C7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60A7D-7B3D-4A55-9FFE-F2E992EA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60A7D-7B3D-4A55-9FFE-F2E992EA9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60A7D-7B3D-4A55-9FFE-F2E992EA9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60A7D-7B3D-4A55-9FFE-F2E992EA9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60A7D-7B3D-4A55-9FFE-F2E992EA94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6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3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6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59AF-2853-4188-988A-CBF07C618D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63D3-3745-4CC8-BD62-2A2B36D1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mireles@fcldent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cldental.dentemaxport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BA3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icture 4">
            <a:extLst>
              <a:ext uri="{FF2B5EF4-FFF2-40B4-BE49-F238E27FC236}">
                <a16:creationId xmlns:a16="http://schemas.microsoft.com/office/drawing/2014/main" id="{668229EE-5B80-BC4C-9045-539CE352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962715"/>
            <a:ext cx="7009396" cy="29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icture 6">
            <a:extLst>
              <a:ext uri="{FF2B5EF4-FFF2-40B4-BE49-F238E27FC236}">
                <a16:creationId xmlns:a16="http://schemas.microsoft.com/office/drawing/2014/main" id="{54CBC17C-FEDF-7189-E795-361991A88FAA}"/>
              </a:ext>
            </a:extLst>
          </p:cNvPr>
          <p:cNvGrpSpPr/>
          <p:nvPr/>
        </p:nvGrpSpPr>
        <p:grpSpPr>
          <a:xfrm>
            <a:off x="10842080" y="5635487"/>
            <a:ext cx="1349920" cy="1222513"/>
            <a:chOff x="0" y="0"/>
            <a:chExt cx="1684536" cy="171135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A253E47A-02AA-7EFF-D518-DC70DDD647DD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image1.png" descr="image1.png">
              <a:extLst>
                <a:ext uri="{FF2B5EF4-FFF2-40B4-BE49-F238E27FC236}">
                  <a16:creationId xmlns:a16="http://schemas.microsoft.com/office/drawing/2014/main" id="{8535D0CF-AC24-EB32-6718-1AC15C28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7ECDFF7-89D5-5EF4-69CD-635227DD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603" y="0"/>
            <a:ext cx="5744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ctus in a circle with a sun behind it&#10;&#10;Description automatically generated">
            <a:extLst>
              <a:ext uri="{FF2B5EF4-FFF2-40B4-BE49-F238E27FC236}">
                <a16:creationId xmlns:a16="http://schemas.microsoft.com/office/drawing/2014/main" id="{564D9DCA-CBBA-EE30-4202-11B2CD0A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87" b="89706" l="8987" r="91340">
                        <a14:foregroundMark x1="48366" y1="9150" x2="48366" y2="9150"/>
                        <a14:foregroundMark x1="9150" y1="42157" x2="9150" y2="42157"/>
                        <a14:foregroundMark x1="14706" y1="68301" x2="14706" y2="68301"/>
                        <a14:foregroundMark x1="13889" y1="66176" x2="16830" y2="74020"/>
                        <a14:foregroundMark x1="11348" y1="71732" x2="9641" y2="77451"/>
                        <a14:foregroundMark x1="12908" y1="66503" x2="11348" y2="71732"/>
                        <a14:foregroundMark x1="22876" y1="67320" x2="22386" y2="78595"/>
                        <a14:foregroundMark x1="29739" y1="67320" x2="29739" y2="71405"/>
                        <a14:foregroundMark x1="29085" y1="74673" x2="29085" y2="78105"/>
                        <a14:foregroundMark x1="36928" y1="85621" x2="59477" y2="89216"/>
                        <a14:foregroundMark x1="59477" y1="89216" x2="66830" y2="85458"/>
                        <a14:foregroundMark x1="51471" y1="67484" x2="44281" y2="76961"/>
                        <a14:foregroundMark x1="47876" y1="65523" x2="52614" y2="64542"/>
                        <a14:foregroundMark x1="46405" y1="65686" x2="43464" y2="66013"/>
                        <a14:foregroundMark x1="51144" y1="76961" x2="52614" y2="76144"/>
                        <a14:foregroundMark x1="57190" y1="67484" x2="57353" y2="75980"/>
                        <a14:foregroundMark x1="58660" y1="65196" x2="62418" y2="65523"/>
                        <a14:foregroundMark x1="64379" y1="67484" x2="62582" y2="77451"/>
                        <a14:foregroundMark x1="70752" y1="66993" x2="70261" y2="75980"/>
                        <a14:foregroundMark x1="74510" y1="72222" x2="76471" y2="75000"/>
                        <a14:foregroundMark x1="77778" y1="66667" x2="77288" y2="76471"/>
                        <a14:foregroundMark x1="83962" y1="72222" x2="82516" y2="76961"/>
                        <a14:foregroundMark x1="85458" y1="67320" x2="83962" y2="72222"/>
                        <a14:foregroundMark x1="88926" y1="72222" x2="91176" y2="76144"/>
                        <a14:foregroundMark x1="85458" y1="66176" x2="88926" y2="72222"/>
                        <a14:foregroundMark x1="91340" y1="43137" x2="91340" y2="43137"/>
                        <a14:backgroundMark x1="12908" y1="71732" x2="12908" y2="71732"/>
                        <a14:backgroundMark x1="86111" y1="72222" x2="86111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00" y="1589466"/>
            <a:ext cx="5189021" cy="5189021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06C92EB-A15C-3C70-8CD8-86AE5D6710E1}"/>
              </a:ext>
            </a:extLst>
          </p:cNvPr>
          <p:cNvSpPr txBox="1">
            <a:spLocks/>
          </p:cNvSpPr>
          <p:nvPr/>
        </p:nvSpPr>
        <p:spPr>
          <a:xfrm>
            <a:off x="690701" y="245857"/>
            <a:ext cx="10878446" cy="17618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BA71F"/>
                </a:solidFill>
                <a:latin typeface="+mn-lt"/>
              </a:rPr>
              <a:t>An Arizona License is required to sell Apex Dental.</a:t>
            </a:r>
          </a:p>
          <a:p>
            <a:pPr algn="ctr"/>
            <a:endParaRPr lang="en-US" sz="3600" b="1" dirty="0">
              <a:latin typeface="+mn-lt"/>
            </a:endParaRPr>
          </a:p>
          <a:p>
            <a:pPr algn="ctr"/>
            <a:r>
              <a:rPr lang="en-US" sz="2100" b="1" dirty="0">
                <a:latin typeface="+mn-lt"/>
              </a:rPr>
              <a:t>The association (ABH) is domiciled in Arizona and is built on a group chassis, which requires anyone selling our dental product to be licensed in the state the association is domiciled in. </a:t>
            </a:r>
            <a:endParaRPr lang="en-US" sz="2100" dirty="0">
              <a:latin typeface="+mn-lt"/>
            </a:endParaRPr>
          </a:p>
        </p:txBody>
      </p:sp>
      <p:grpSp>
        <p:nvGrpSpPr>
          <p:cNvPr id="7" name="Picture 6">
            <a:extLst>
              <a:ext uri="{FF2B5EF4-FFF2-40B4-BE49-F238E27FC236}">
                <a16:creationId xmlns:a16="http://schemas.microsoft.com/office/drawing/2014/main" id="{2039F8B7-551B-7C7B-31DB-534CA1FEB1A0}"/>
              </a:ext>
            </a:extLst>
          </p:cNvPr>
          <p:cNvGrpSpPr/>
          <p:nvPr/>
        </p:nvGrpSpPr>
        <p:grpSpPr>
          <a:xfrm>
            <a:off x="10997793" y="5776504"/>
            <a:ext cx="1194207" cy="1081496"/>
            <a:chOff x="0" y="0"/>
            <a:chExt cx="1684536" cy="1711354"/>
          </a:xfrm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68736E17-BE68-2102-C9C3-8CDE8B8EB43F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9" name="image1.png" descr="image1.png">
              <a:extLst>
                <a:ext uri="{FF2B5EF4-FFF2-40B4-BE49-F238E27FC236}">
                  <a16:creationId xmlns:a16="http://schemas.microsoft.com/office/drawing/2014/main" id="{298B4DEE-96BA-4798-A1C1-68EE1E1C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5076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icture 6">
            <a:extLst>
              <a:ext uri="{FF2B5EF4-FFF2-40B4-BE49-F238E27FC236}">
                <a16:creationId xmlns:a16="http://schemas.microsoft.com/office/drawing/2014/main" id="{7FD92D71-6422-386D-2F72-8DB13ED383E1}"/>
              </a:ext>
            </a:extLst>
          </p:cNvPr>
          <p:cNvGrpSpPr/>
          <p:nvPr/>
        </p:nvGrpSpPr>
        <p:grpSpPr>
          <a:xfrm>
            <a:off x="9857552" y="5627480"/>
            <a:ext cx="1349920" cy="1222513"/>
            <a:chOff x="0" y="0"/>
            <a:chExt cx="1684536" cy="171135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181CA297-732C-AF2A-2048-9F643DB517B1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image1.png" descr="image1.png">
              <a:extLst>
                <a:ext uri="{FF2B5EF4-FFF2-40B4-BE49-F238E27FC236}">
                  <a16:creationId xmlns:a16="http://schemas.microsoft.com/office/drawing/2014/main" id="{825C7DE0-C74E-EA28-8378-FA39E6C9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48832D-B414-E394-8C7F-9B2F5FC3A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2345" y="-8007"/>
            <a:ext cx="8471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icture 6">
            <a:extLst>
              <a:ext uri="{FF2B5EF4-FFF2-40B4-BE49-F238E27FC236}">
                <a16:creationId xmlns:a16="http://schemas.microsoft.com/office/drawing/2014/main" id="{60C00C3F-67D7-3AA7-5490-BDC07C4D691B}"/>
              </a:ext>
            </a:extLst>
          </p:cNvPr>
          <p:cNvGrpSpPr/>
          <p:nvPr/>
        </p:nvGrpSpPr>
        <p:grpSpPr>
          <a:xfrm>
            <a:off x="10835452" y="5635487"/>
            <a:ext cx="1349920" cy="1222513"/>
            <a:chOff x="0" y="0"/>
            <a:chExt cx="1684536" cy="171135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A488C306-B7A5-9922-641A-75068A286AED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image1.png" descr="image1.png">
              <a:extLst>
                <a:ext uri="{FF2B5EF4-FFF2-40B4-BE49-F238E27FC236}">
                  <a16:creationId xmlns:a16="http://schemas.microsoft.com/office/drawing/2014/main" id="{D53C521B-D748-9484-877E-9C23BE19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0C72523-BAB3-FDF6-4B08-F94100AF5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66" y="816637"/>
            <a:ext cx="9364268" cy="5224725"/>
          </a:xfrm>
          <a:prstGeom prst="rect">
            <a:avLst/>
          </a:prstGeom>
        </p:spPr>
      </p:pic>
      <p:pic>
        <p:nvPicPr>
          <p:cNvPr id="3" name="Picture 2" descr="A picture containing font, graphics, graphic design, text&#10;&#10;Description automatically generated">
            <a:extLst>
              <a:ext uri="{FF2B5EF4-FFF2-40B4-BE49-F238E27FC236}">
                <a16:creationId xmlns:a16="http://schemas.microsoft.com/office/drawing/2014/main" id="{BC434833-440C-F2BE-7472-8B327136B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66" y="190604"/>
            <a:ext cx="3488635" cy="8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7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icture 6">
            <a:extLst>
              <a:ext uri="{FF2B5EF4-FFF2-40B4-BE49-F238E27FC236}">
                <a16:creationId xmlns:a16="http://schemas.microsoft.com/office/drawing/2014/main" id="{98C3FE8D-286B-86C7-C6B7-AE1CBB799BBA}"/>
              </a:ext>
            </a:extLst>
          </p:cNvPr>
          <p:cNvGrpSpPr/>
          <p:nvPr/>
        </p:nvGrpSpPr>
        <p:grpSpPr>
          <a:xfrm>
            <a:off x="10835452" y="5635487"/>
            <a:ext cx="1349920" cy="1222513"/>
            <a:chOff x="0" y="0"/>
            <a:chExt cx="1684536" cy="1711354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36E67FF5-C409-54CC-8CA0-DE145688ACF8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" name="image1.png" descr="image1.png">
              <a:extLst>
                <a:ext uri="{FF2B5EF4-FFF2-40B4-BE49-F238E27FC236}">
                  <a16:creationId xmlns:a16="http://schemas.microsoft.com/office/drawing/2014/main" id="{F8AD8D3D-755F-748F-6241-D00458A94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AC4FE0-A087-6BCC-C473-6A127C3F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147" y="398139"/>
            <a:ext cx="8495705" cy="4750332"/>
          </a:xfrm>
          <a:prstGeom prst="rect">
            <a:avLst/>
          </a:prstGeom>
        </p:spPr>
      </p:pic>
      <p:pic>
        <p:nvPicPr>
          <p:cNvPr id="6" name="Picture 5" descr="A picture containing font, graphics, graphic design, text&#10;&#10;Description automatically generated">
            <a:extLst>
              <a:ext uri="{FF2B5EF4-FFF2-40B4-BE49-F238E27FC236}">
                <a16:creationId xmlns:a16="http://schemas.microsoft.com/office/drawing/2014/main" id="{3F36F5B4-321D-B9E2-BBF7-C4954351B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67" y="99390"/>
            <a:ext cx="2333186" cy="5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5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icture 6">
            <a:extLst>
              <a:ext uri="{FF2B5EF4-FFF2-40B4-BE49-F238E27FC236}">
                <a16:creationId xmlns:a16="http://schemas.microsoft.com/office/drawing/2014/main" id="{98C3FE8D-286B-86C7-C6B7-AE1CBB799BBA}"/>
              </a:ext>
            </a:extLst>
          </p:cNvPr>
          <p:cNvGrpSpPr/>
          <p:nvPr/>
        </p:nvGrpSpPr>
        <p:grpSpPr>
          <a:xfrm>
            <a:off x="10835452" y="5635487"/>
            <a:ext cx="1349920" cy="1222513"/>
            <a:chOff x="0" y="0"/>
            <a:chExt cx="1684536" cy="1711354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36E67FF5-C409-54CC-8CA0-DE145688ACF8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" name="image1.png" descr="image1.png">
              <a:extLst>
                <a:ext uri="{FF2B5EF4-FFF2-40B4-BE49-F238E27FC236}">
                  <a16:creationId xmlns:a16="http://schemas.microsoft.com/office/drawing/2014/main" id="{F8AD8D3D-755F-748F-6241-D00458A94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BA1220-2F20-76D2-4A61-DADB51519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90"/>
          <a:stretch/>
        </p:blipFill>
        <p:spPr>
          <a:xfrm>
            <a:off x="3431091" y="0"/>
            <a:ext cx="5255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4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icture 6">
            <a:extLst>
              <a:ext uri="{FF2B5EF4-FFF2-40B4-BE49-F238E27FC236}">
                <a16:creationId xmlns:a16="http://schemas.microsoft.com/office/drawing/2014/main" id="{98C3FE8D-286B-86C7-C6B7-AE1CBB799BBA}"/>
              </a:ext>
            </a:extLst>
          </p:cNvPr>
          <p:cNvGrpSpPr/>
          <p:nvPr/>
        </p:nvGrpSpPr>
        <p:grpSpPr>
          <a:xfrm>
            <a:off x="10835452" y="5635487"/>
            <a:ext cx="1349920" cy="1222513"/>
            <a:chOff x="0" y="0"/>
            <a:chExt cx="1684536" cy="1711354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36E67FF5-C409-54CC-8CA0-DE145688ACF8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" name="image1.png" descr="image1.png">
              <a:extLst>
                <a:ext uri="{FF2B5EF4-FFF2-40B4-BE49-F238E27FC236}">
                  <a16:creationId xmlns:a16="http://schemas.microsoft.com/office/drawing/2014/main" id="{F8AD8D3D-755F-748F-6241-D00458A94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AF4E190-3295-09AE-C765-7AAD5F65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673" y="110983"/>
            <a:ext cx="6931753" cy="6693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3ADB8-D81E-E7A1-4A69-20FB30313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" y="0"/>
            <a:ext cx="2724912" cy="6858000"/>
          </a:xfrm>
          <a:prstGeom prst="rect">
            <a:avLst/>
          </a:prstGeom>
          <a:solidFill>
            <a:srgbClr val="DDEBF7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5ED143-8327-2E76-71F8-5A5E379D2A6B}"/>
              </a:ext>
            </a:extLst>
          </p:cNvPr>
          <p:cNvSpPr/>
          <p:nvPr/>
        </p:nvSpPr>
        <p:spPr>
          <a:xfrm>
            <a:off x="0" y="0"/>
            <a:ext cx="2724150" cy="523875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graphics, font, graphic design, colorfulness&#10;&#10;Description automatically generated">
            <a:extLst>
              <a:ext uri="{FF2B5EF4-FFF2-40B4-BE49-F238E27FC236}">
                <a16:creationId xmlns:a16="http://schemas.microsoft.com/office/drawing/2014/main" id="{CFBE1E34-CCD4-EEC5-91A0-57299ED6C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7" y="110983"/>
            <a:ext cx="1348959" cy="3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0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icture 6">
            <a:extLst>
              <a:ext uri="{FF2B5EF4-FFF2-40B4-BE49-F238E27FC236}">
                <a16:creationId xmlns:a16="http://schemas.microsoft.com/office/drawing/2014/main" id="{0D3BBD79-4072-BE50-169C-23ED10D03CDE}"/>
              </a:ext>
            </a:extLst>
          </p:cNvPr>
          <p:cNvGrpSpPr/>
          <p:nvPr/>
        </p:nvGrpSpPr>
        <p:grpSpPr>
          <a:xfrm>
            <a:off x="10835452" y="5635487"/>
            <a:ext cx="1349920" cy="1222513"/>
            <a:chOff x="0" y="0"/>
            <a:chExt cx="1684536" cy="1711354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3500F4FD-E79F-F12B-9EAE-8F85FA712401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" name="image1.png" descr="image1.png">
              <a:extLst>
                <a:ext uri="{FF2B5EF4-FFF2-40B4-BE49-F238E27FC236}">
                  <a16:creationId xmlns:a16="http://schemas.microsoft.com/office/drawing/2014/main" id="{62A10929-AA8F-CAD2-F943-531050E08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Picture 4" descr="A picture containing graphics, font, graphic design, colorfulness&#10;&#10;Description automatically generated">
            <a:extLst>
              <a:ext uri="{FF2B5EF4-FFF2-40B4-BE49-F238E27FC236}">
                <a16:creationId xmlns:a16="http://schemas.microsoft.com/office/drawing/2014/main" id="{FB8C6C8C-46F5-56D1-E7A7-1F8E235AA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57" y="247090"/>
            <a:ext cx="3477286" cy="77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A2B0A-DD87-43CF-C820-6201F1B41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58" y="1156995"/>
            <a:ext cx="6842484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787C69-E6FB-45D4-AE41-A237F4F7C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0581"/>
              </p:ext>
            </p:extLst>
          </p:nvPr>
        </p:nvGraphicFramePr>
        <p:xfrm>
          <a:off x="1032013" y="2491961"/>
          <a:ext cx="10127974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63987">
                  <a:extLst>
                    <a:ext uri="{9D8B030D-6E8A-4147-A177-3AD203B41FA5}">
                      <a16:colId xmlns:a16="http://schemas.microsoft.com/office/drawing/2014/main" val="2151863286"/>
                    </a:ext>
                  </a:extLst>
                </a:gridCol>
                <a:gridCol w="5063987">
                  <a:extLst>
                    <a:ext uri="{9D8B030D-6E8A-4147-A177-3AD203B41FA5}">
                      <a16:colId xmlns:a16="http://schemas.microsoft.com/office/drawing/2014/main" val="208823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57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$11.46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68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Member + 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$20.25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8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Member +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$21.93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6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$27.76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5004"/>
                  </a:ext>
                </a:extLst>
              </a:tr>
            </a:tbl>
          </a:graphicData>
        </a:graphic>
      </p:graphicFrame>
      <p:grpSp>
        <p:nvGrpSpPr>
          <p:cNvPr id="7" name="Picture 6">
            <a:extLst>
              <a:ext uri="{FF2B5EF4-FFF2-40B4-BE49-F238E27FC236}">
                <a16:creationId xmlns:a16="http://schemas.microsoft.com/office/drawing/2014/main" id="{E3AC9173-FF55-4A33-686A-7882EAF86F7E}"/>
              </a:ext>
            </a:extLst>
          </p:cNvPr>
          <p:cNvGrpSpPr/>
          <p:nvPr/>
        </p:nvGrpSpPr>
        <p:grpSpPr>
          <a:xfrm>
            <a:off x="10835452" y="5635487"/>
            <a:ext cx="1349920" cy="1222513"/>
            <a:chOff x="0" y="0"/>
            <a:chExt cx="1684536" cy="1711354"/>
          </a:xfrm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B80B468B-EEED-FC50-A44B-86D17B81D88B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9" name="image1.png" descr="image1.png">
              <a:extLst>
                <a:ext uri="{FF2B5EF4-FFF2-40B4-BE49-F238E27FC236}">
                  <a16:creationId xmlns:a16="http://schemas.microsoft.com/office/drawing/2014/main" id="{2F8EE722-01CE-47DF-3A5A-9E6BDE9D8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9" descr="A picture containing graphics, font, graphic design, colorfulness&#10;&#10;Description automatically generated">
            <a:extLst>
              <a:ext uri="{FF2B5EF4-FFF2-40B4-BE49-F238E27FC236}">
                <a16:creationId xmlns:a16="http://schemas.microsoft.com/office/drawing/2014/main" id="{43B75846-7A52-EA1A-37DC-051FD5058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57" y="684412"/>
            <a:ext cx="3477286" cy="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E6DD8D-2C7E-0FE3-0171-F41B9D939C54}"/>
              </a:ext>
            </a:extLst>
          </p:cNvPr>
          <p:cNvSpPr/>
          <p:nvPr/>
        </p:nvSpPr>
        <p:spPr>
          <a:xfrm>
            <a:off x="0" y="-4"/>
            <a:ext cx="12192000" cy="1510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Apex Dental Important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949104"/>
            <a:ext cx="6096001" cy="2351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Michael Brocato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BA315"/>
                </a:solidFill>
              </a:rPr>
              <a:t>Director of National Sales</a:t>
            </a:r>
          </a:p>
          <a:p>
            <a:pPr marL="0" indent="0" algn="ctr">
              <a:buNone/>
            </a:pPr>
            <a:r>
              <a:rPr lang="en-US" dirty="0"/>
              <a:t>O: 281-276-1019</a:t>
            </a:r>
          </a:p>
          <a:p>
            <a:pPr marL="0" indent="0" algn="ctr">
              <a:buNone/>
            </a:pPr>
            <a:r>
              <a:rPr lang="en-US" dirty="0"/>
              <a:t>C: 281-924-1214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4206469"/>
            <a:ext cx="6193536" cy="2351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BA924"/>
                </a:solidFill>
              </a:rPr>
              <a:t>FCL Dental Customer Service</a:t>
            </a:r>
          </a:p>
          <a:p>
            <a:pPr marL="0" indent="0" algn="ctr">
              <a:buNone/>
            </a:pPr>
            <a:r>
              <a:rPr lang="en-US" dirty="0"/>
              <a:t>1.877.493.6282</a:t>
            </a:r>
          </a:p>
          <a:p>
            <a:pPr marL="0" indent="0" algn="ctr">
              <a:buNone/>
            </a:pPr>
            <a:r>
              <a:rPr lang="en-US" dirty="0"/>
              <a:t>Claims Only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Picture 6">
            <a:extLst>
              <a:ext uri="{FF2B5EF4-FFF2-40B4-BE49-F238E27FC236}">
                <a16:creationId xmlns:a16="http://schemas.microsoft.com/office/drawing/2014/main" id="{ED7AE71F-2136-9EFA-CF91-E1937A35AE6F}"/>
              </a:ext>
            </a:extLst>
          </p:cNvPr>
          <p:cNvGrpSpPr/>
          <p:nvPr/>
        </p:nvGrpSpPr>
        <p:grpSpPr>
          <a:xfrm>
            <a:off x="11092069" y="5740559"/>
            <a:ext cx="1099931" cy="1117441"/>
            <a:chOff x="0" y="0"/>
            <a:chExt cx="1684536" cy="1711354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93867A65-BFC0-582B-CDCB-9352B8AE40EE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1.png" descr="image1.png">
              <a:extLst>
                <a:ext uri="{FF2B5EF4-FFF2-40B4-BE49-F238E27FC236}">
                  <a16:creationId xmlns:a16="http://schemas.microsoft.com/office/drawing/2014/main" id="{544B754D-C653-6CBE-0D5C-9BFD3D1C4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42CDC0-7650-9270-4567-D813CBDEFA1C}"/>
              </a:ext>
            </a:extLst>
          </p:cNvPr>
          <p:cNvSpPr txBox="1">
            <a:spLocks/>
          </p:cNvSpPr>
          <p:nvPr/>
        </p:nvSpPr>
        <p:spPr>
          <a:xfrm>
            <a:off x="0" y="4206470"/>
            <a:ext cx="6193536" cy="2351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BA924"/>
                </a:solidFill>
              </a:rPr>
              <a:t>Customer Service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1.346.460.5451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ID Cards, where to find a dentist, etc.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6C258-D9C9-9CC4-C25D-8F9B1A5EC189}"/>
              </a:ext>
            </a:extLst>
          </p:cNvPr>
          <p:cNvSpPr txBox="1">
            <a:spLocks/>
          </p:cNvSpPr>
          <p:nvPr/>
        </p:nvSpPr>
        <p:spPr>
          <a:xfrm>
            <a:off x="5998463" y="1949104"/>
            <a:ext cx="6096001" cy="2351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Lexi Mireles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BA315"/>
                </a:solidFill>
              </a:rPr>
              <a:t>Account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lmireles@fcldental.com</a:t>
            </a: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O: 281-276-1060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9335BB-6649-B1AB-AB28-D36BF1EF07CC}"/>
              </a:ext>
            </a:extLst>
          </p:cNvPr>
          <p:cNvSpPr/>
          <p:nvPr/>
        </p:nvSpPr>
        <p:spPr>
          <a:xfrm>
            <a:off x="0" y="9935"/>
            <a:ext cx="12192000" cy="1510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6468"/>
            <a:ext cx="12192000" cy="565536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cap="all" dirty="0"/>
              <a:t>	</a:t>
            </a:r>
            <a:r>
              <a:rPr lang="en-US" sz="2400" b="1" dirty="0">
                <a:solidFill>
                  <a:schemeClr val="bg1"/>
                </a:solidFill>
              </a:rPr>
              <a:t>First Continental Life &amp; Accident Insurance Company </a:t>
            </a:r>
            <a:r>
              <a:rPr lang="en-US" sz="2400" dirty="0">
                <a:solidFill>
                  <a:schemeClr val="bg1"/>
                </a:solidFill>
              </a:rPr>
              <a:t>is a Select Insurance Carrier founded in 1997 based out of Sugar Land, TX.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Since its inception, FCL Dental has become a leader in providing access to affordable quality dental benefits.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The provider choices are vast as we utilize the </a:t>
            </a:r>
            <a:r>
              <a:rPr lang="en-US" sz="2400" dirty="0" err="1"/>
              <a:t>DenteMax</a:t>
            </a:r>
            <a:r>
              <a:rPr lang="en-US" sz="2400" dirty="0"/>
              <a:t> Plus network, a 50-state network.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There are over 770,000 access points in the Dentemax Plus network.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Find a provider by visiting </a:t>
            </a:r>
            <a:r>
              <a:rPr lang="en-US" sz="2400" b="1" dirty="0">
                <a:solidFill>
                  <a:srgbClr val="FBA3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https://fcldental.dentemaxportal.com/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Select Find a Dentist.  Select Dentemax Plus.</a:t>
            </a:r>
          </a:p>
        </p:txBody>
      </p:sp>
      <p:grpSp>
        <p:nvGrpSpPr>
          <p:cNvPr id="2" name="Picture 6">
            <a:extLst>
              <a:ext uri="{FF2B5EF4-FFF2-40B4-BE49-F238E27FC236}">
                <a16:creationId xmlns:a16="http://schemas.microsoft.com/office/drawing/2014/main" id="{3832B6D7-5F2F-767D-5FB3-A86647D22E9B}"/>
              </a:ext>
            </a:extLst>
          </p:cNvPr>
          <p:cNvGrpSpPr/>
          <p:nvPr/>
        </p:nvGrpSpPr>
        <p:grpSpPr>
          <a:xfrm>
            <a:off x="10997793" y="5776503"/>
            <a:ext cx="1194208" cy="1081498"/>
            <a:chOff x="0" y="-1"/>
            <a:chExt cx="1684537" cy="1711356"/>
          </a:xfrm>
        </p:grpSpPr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561136FA-F6E2-DDAE-0F62-D8A44CB0E9AA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" name="image1.png" descr="image1.png">
              <a:extLst>
                <a:ext uri="{FF2B5EF4-FFF2-40B4-BE49-F238E27FC236}">
                  <a16:creationId xmlns:a16="http://schemas.microsoft.com/office/drawing/2014/main" id="{18BD24B9-96A6-BD1B-FFF4-06C9DEEEB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D4370E-AA92-E911-697D-5BC41C260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0" y="5878246"/>
            <a:ext cx="2956339" cy="5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cture 4">
            <a:extLst>
              <a:ext uri="{FF2B5EF4-FFF2-40B4-BE49-F238E27FC236}">
                <a16:creationId xmlns:a16="http://schemas.microsoft.com/office/drawing/2014/main" id="{668229EE-5B80-BC4C-9045-539CE352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2567"/>
            <a:ext cx="10905066" cy="45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2551113"/>
          </a:xfrm>
        </p:spPr>
        <p:txBody>
          <a:bodyPr>
            <a:normAutofit/>
          </a:bodyPr>
          <a:lstStyle/>
          <a:p>
            <a:pPr algn="ctr"/>
            <a:br>
              <a:rPr lang="en-US" b="1" u="sng" dirty="0"/>
            </a:br>
            <a:endParaRPr lang="en-US" dirty="0"/>
          </a:p>
        </p:txBody>
      </p:sp>
      <p:grpSp>
        <p:nvGrpSpPr>
          <p:cNvPr id="2" name="Picture 6">
            <a:extLst>
              <a:ext uri="{FF2B5EF4-FFF2-40B4-BE49-F238E27FC236}">
                <a16:creationId xmlns:a16="http://schemas.microsoft.com/office/drawing/2014/main" id="{09E3ECF0-6AC9-AD64-B439-942E8CAF1372}"/>
              </a:ext>
            </a:extLst>
          </p:cNvPr>
          <p:cNvGrpSpPr/>
          <p:nvPr/>
        </p:nvGrpSpPr>
        <p:grpSpPr>
          <a:xfrm>
            <a:off x="10842080" y="5635487"/>
            <a:ext cx="1349920" cy="1222513"/>
            <a:chOff x="0" y="0"/>
            <a:chExt cx="1684536" cy="1711354"/>
          </a:xfrm>
        </p:grpSpPr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9FE5B273-372F-E771-63AA-31C8402D7E2E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" name="image1.png" descr="image1.png">
              <a:extLst>
                <a:ext uri="{FF2B5EF4-FFF2-40B4-BE49-F238E27FC236}">
                  <a16:creationId xmlns:a16="http://schemas.microsoft.com/office/drawing/2014/main" id="{61BB468F-2D2C-03C7-F75F-286A35D20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" name="Rectangle 1">
            <a:extLst>
              <a:ext uri="{FF2B5EF4-FFF2-40B4-BE49-F238E27FC236}">
                <a16:creationId xmlns:a16="http://schemas.microsoft.com/office/drawing/2014/main" id="{441A4FC5-3F14-3B10-715E-28B4915EA19B}"/>
              </a:ext>
            </a:extLst>
          </p:cNvPr>
          <p:cNvGrpSpPr/>
          <p:nvPr/>
        </p:nvGrpSpPr>
        <p:grpSpPr>
          <a:xfrm>
            <a:off x="530476" y="642215"/>
            <a:ext cx="3328419" cy="2397158"/>
            <a:chOff x="-1" y="-1"/>
            <a:chExt cx="3328417" cy="2397156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DEDA408F-7C09-C5AB-507F-7F4FE5B13E42}"/>
                </a:ext>
              </a:extLst>
            </p:cNvPr>
            <p:cNvSpPr/>
            <p:nvPr/>
          </p:nvSpPr>
          <p:spPr>
            <a:xfrm>
              <a:off x="-1" y="-1"/>
              <a:ext cx="3328417" cy="2397156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>
              <a:outerShdw blurRad="152400" dist="250190" dir="8460000" rotWithShape="0">
                <a:srgbClr val="000000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8" name="$1,500…">
              <a:extLst>
                <a:ext uri="{FF2B5EF4-FFF2-40B4-BE49-F238E27FC236}">
                  <a16:creationId xmlns:a16="http://schemas.microsoft.com/office/drawing/2014/main" id="{86D2A9D5-EFBD-9531-6C98-0B8EE7A94B8D}"/>
                </a:ext>
              </a:extLst>
            </p:cNvPr>
            <p:cNvSpPr txBox="1"/>
            <p:nvPr/>
          </p:nvSpPr>
          <p:spPr>
            <a:xfrm>
              <a:off x="45718" y="220228"/>
              <a:ext cx="3236977" cy="1908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/>
              </a:pPr>
              <a:r>
                <a:rPr sz="2800" dirty="0"/>
                <a:t>$1,500</a:t>
              </a:r>
              <a:endParaRPr sz="2800" dirty="0">
                <a:solidFill>
                  <a:srgbClr val="FFFFFF"/>
                </a:solidFill>
              </a:endParaRPr>
            </a:p>
            <a:p>
              <a:pPr algn="ctr">
                <a:defRPr b="1"/>
              </a:pP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                           $</a:t>
              </a:r>
              <a:r>
                <a:rPr lang="en-US" dirty="0"/>
                <a:t>44.01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+ SPOUSE          $</a:t>
              </a:r>
              <a:r>
                <a:rPr lang="en-US" dirty="0"/>
                <a:t>78.26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+ CHILD(REN)   $</a:t>
              </a:r>
              <a:r>
                <a:rPr lang="en-US" dirty="0"/>
                <a:t>87.22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FAMILY                              $</a:t>
              </a:r>
              <a:r>
                <a:rPr lang="en-US" dirty="0"/>
                <a:t>125.37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Rectangle 3">
            <a:extLst>
              <a:ext uri="{FF2B5EF4-FFF2-40B4-BE49-F238E27FC236}">
                <a16:creationId xmlns:a16="http://schemas.microsoft.com/office/drawing/2014/main" id="{B2224D47-AABA-E449-8284-212F0E000CBB}"/>
              </a:ext>
            </a:extLst>
          </p:cNvPr>
          <p:cNvGrpSpPr/>
          <p:nvPr/>
        </p:nvGrpSpPr>
        <p:grpSpPr>
          <a:xfrm>
            <a:off x="7941577" y="642214"/>
            <a:ext cx="3324839" cy="2397158"/>
            <a:chOff x="0" y="-1"/>
            <a:chExt cx="3324837" cy="2397157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BB0118EE-DAB8-7D05-6EE5-25726BCECF89}"/>
                </a:ext>
              </a:extLst>
            </p:cNvPr>
            <p:cNvSpPr/>
            <p:nvPr/>
          </p:nvSpPr>
          <p:spPr>
            <a:xfrm>
              <a:off x="0" y="-1"/>
              <a:ext cx="3324837" cy="2397157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>
              <a:outerShdw blurRad="152400" dist="250190" dir="8460000" rotWithShape="0">
                <a:srgbClr val="000000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$5,000…">
              <a:extLst>
                <a:ext uri="{FF2B5EF4-FFF2-40B4-BE49-F238E27FC236}">
                  <a16:creationId xmlns:a16="http://schemas.microsoft.com/office/drawing/2014/main" id="{4BFACA8D-E1EA-C260-BEC8-65059CDA4D08}"/>
                </a:ext>
              </a:extLst>
            </p:cNvPr>
            <p:cNvSpPr txBox="1"/>
            <p:nvPr/>
          </p:nvSpPr>
          <p:spPr>
            <a:xfrm>
              <a:off x="45720" y="226716"/>
              <a:ext cx="3233398" cy="1908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/>
              </a:pPr>
              <a:r>
                <a:rPr sz="2800" dirty="0"/>
                <a:t>$5,000</a:t>
              </a:r>
              <a:endParaRPr sz="2800" dirty="0">
                <a:solidFill>
                  <a:srgbClr val="FFFFFF"/>
                </a:solidFill>
              </a:endParaRP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                             $</a:t>
              </a:r>
              <a:r>
                <a:rPr lang="en-US" dirty="0"/>
                <a:t>56.50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+ SPOUSE            $</a:t>
              </a:r>
              <a:r>
                <a:rPr lang="en-US" dirty="0"/>
                <a:t>99.16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+ CHILD(REN)   $</a:t>
              </a:r>
              <a:r>
                <a:rPr lang="en-US" dirty="0"/>
                <a:t>112.00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FAMILY                               $</a:t>
              </a:r>
              <a:r>
                <a:rPr lang="en-US" dirty="0"/>
                <a:t>160.73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Rectangle 4">
            <a:extLst>
              <a:ext uri="{FF2B5EF4-FFF2-40B4-BE49-F238E27FC236}">
                <a16:creationId xmlns:a16="http://schemas.microsoft.com/office/drawing/2014/main" id="{796265EA-066B-49D1-38E1-BFDFCFF74B0A}"/>
              </a:ext>
            </a:extLst>
          </p:cNvPr>
          <p:cNvGrpSpPr/>
          <p:nvPr/>
        </p:nvGrpSpPr>
        <p:grpSpPr>
          <a:xfrm>
            <a:off x="4308318" y="642214"/>
            <a:ext cx="3328418" cy="2397158"/>
            <a:chOff x="-1" y="-1"/>
            <a:chExt cx="3328417" cy="2397157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28875D9D-2314-85B3-66EF-DB6676766908}"/>
                </a:ext>
              </a:extLst>
            </p:cNvPr>
            <p:cNvSpPr/>
            <p:nvPr/>
          </p:nvSpPr>
          <p:spPr>
            <a:xfrm>
              <a:off x="-1" y="-1"/>
              <a:ext cx="3328417" cy="2397157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>
              <a:outerShdw blurRad="152400" dist="250190" dir="8460000" rotWithShape="0">
                <a:srgbClr val="000000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$3,000…">
              <a:extLst>
                <a:ext uri="{FF2B5EF4-FFF2-40B4-BE49-F238E27FC236}">
                  <a16:creationId xmlns:a16="http://schemas.microsoft.com/office/drawing/2014/main" id="{7900D11B-29A0-BA43-B634-38B3BC3D506F}"/>
                </a:ext>
              </a:extLst>
            </p:cNvPr>
            <p:cNvSpPr txBox="1"/>
            <p:nvPr/>
          </p:nvSpPr>
          <p:spPr>
            <a:xfrm>
              <a:off x="45719" y="105972"/>
              <a:ext cx="3236977" cy="2185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/>
              </a:pPr>
              <a:r>
                <a:rPr sz="2800" dirty="0"/>
                <a:t>$3,000</a:t>
              </a:r>
              <a:endParaRPr sz="2800" dirty="0">
                <a:solidFill>
                  <a:srgbClr val="FFFFFF"/>
                </a:solidFill>
              </a:endParaRPr>
            </a:p>
            <a:p>
              <a:pPr algn="ctr">
                <a:defRPr b="1"/>
              </a:pP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                           $</a:t>
              </a:r>
              <a:r>
                <a:rPr lang="en-US" dirty="0"/>
                <a:t>49.55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+ SPOUSE          $</a:t>
              </a:r>
              <a:r>
                <a:rPr lang="en-US" dirty="0"/>
                <a:t>87.88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MEMBER + CHILD(REN)   $</a:t>
              </a:r>
              <a:r>
                <a:rPr lang="en-US" dirty="0"/>
                <a:t>97.51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b="1"/>
              </a:pPr>
              <a:r>
                <a:rPr dirty="0"/>
                <a:t>FAMILY                              $</a:t>
              </a:r>
              <a:r>
                <a:rPr lang="en-US" dirty="0"/>
                <a:t>136.00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b="1"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Rectangle 7">
            <a:extLst>
              <a:ext uri="{FF2B5EF4-FFF2-40B4-BE49-F238E27FC236}">
                <a16:creationId xmlns:a16="http://schemas.microsoft.com/office/drawing/2014/main" id="{1F452A6C-BAAF-D979-8ADA-45DC798E94D8}"/>
              </a:ext>
            </a:extLst>
          </p:cNvPr>
          <p:cNvGrpSpPr/>
          <p:nvPr/>
        </p:nvGrpSpPr>
        <p:grpSpPr>
          <a:xfrm>
            <a:off x="530477" y="3421069"/>
            <a:ext cx="3328417" cy="2397158"/>
            <a:chOff x="0" y="9366"/>
            <a:chExt cx="3328416" cy="2397156"/>
          </a:xfrm>
        </p:grpSpPr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FC3FDD9A-8FF0-46F1-4F28-BAC024AB8450}"/>
                </a:ext>
              </a:extLst>
            </p:cNvPr>
            <p:cNvSpPr/>
            <p:nvPr/>
          </p:nvSpPr>
          <p:spPr>
            <a:xfrm>
              <a:off x="0" y="9366"/>
              <a:ext cx="3328416" cy="239715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52400" dist="250190" dir="8460000" rotWithShape="0">
                <a:srgbClr val="000000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PREVENTIVE                          100%…">
              <a:extLst>
                <a:ext uri="{FF2B5EF4-FFF2-40B4-BE49-F238E27FC236}">
                  <a16:creationId xmlns:a16="http://schemas.microsoft.com/office/drawing/2014/main" id="{25B3FAFE-3B5F-1009-0645-C6BEDAA2348A}"/>
                </a:ext>
              </a:extLst>
            </p:cNvPr>
            <p:cNvSpPr txBox="1"/>
            <p:nvPr/>
          </p:nvSpPr>
          <p:spPr>
            <a:xfrm>
              <a:off x="45719" y="144935"/>
              <a:ext cx="3236977" cy="1877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r>
                <a:rPr dirty="0"/>
                <a:t>PREVENTIVE                          100%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400" dirty="0">
                <a:solidFill>
                  <a:srgbClr val="FFFFFF"/>
                </a:solidFill>
              </a:endParaRP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No waiting period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Routine Exams (one per 6 months)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Prophylaxis (cleanings-one per 6 months)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Emergency exams for dental pain </a:t>
              </a:r>
              <a:r>
                <a:rPr sz="1050" dirty="0"/>
                <a:t>(minor procedures)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Fluoride treatments for dependent children under age19 (one per 12 months)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Bitewing X-rays (once per 6 months)</a:t>
              </a:r>
            </a:p>
          </p:txBody>
        </p:sp>
      </p:grpSp>
      <p:grpSp>
        <p:nvGrpSpPr>
          <p:cNvPr id="21" name="Rectangle 8">
            <a:extLst>
              <a:ext uri="{FF2B5EF4-FFF2-40B4-BE49-F238E27FC236}">
                <a16:creationId xmlns:a16="http://schemas.microsoft.com/office/drawing/2014/main" id="{A56EF1BF-5EF6-2B78-9A6D-04BF4FA02FDB}"/>
              </a:ext>
            </a:extLst>
          </p:cNvPr>
          <p:cNvGrpSpPr/>
          <p:nvPr/>
        </p:nvGrpSpPr>
        <p:grpSpPr>
          <a:xfrm>
            <a:off x="7492109" y="3421068"/>
            <a:ext cx="3328418" cy="2397158"/>
            <a:chOff x="-1" y="-1"/>
            <a:chExt cx="3328417" cy="2397157"/>
          </a:xfrm>
        </p:grpSpPr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FE095069-DC5B-A4AE-87C1-4D9FBE5F3729}"/>
                </a:ext>
              </a:extLst>
            </p:cNvPr>
            <p:cNvSpPr/>
            <p:nvPr/>
          </p:nvSpPr>
          <p:spPr>
            <a:xfrm>
              <a:off x="-1" y="-1"/>
              <a:ext cx="3328417" cy="239715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52400" dist="250190" dir="8460000" rotWithShape="0">
                <a:srgbClr val="000000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MAJOR                  50%…">
              <a:extLst>
                <a:ext uri="{FF2B5EF4-FFF2-40B4-BE49-F238E27FC236}">
                  <a16:creationId xmlns:a16="http://schemas.microsoft.com/office/drawing/2014/main" id="{5E8B3A74-3042-B8A4-0410-F67095542810}"/>
                </a:ext>
              </a:extLst>
            </p:cNvPr>
            <p:cNvSpPr txBox="1"/>
            <p:nvPr/>
          </p:nvSpPr>
          <p:spPr>
            <a:xfrm>
              <a:off x="45719" y="103014"/>
              <a:ext cx="3236977" cy="2031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r>
                <a:rPr dirty="0"/>
                <a:t>MAJOR		                50%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defRPr sz="1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12 month waiting period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Major restorative services (crowns and inlays)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Prosthetics (bridges, dentures)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Space Maintainers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General anesthesia </a:t>
              </a:r>
              <a:r>
                <a:rPr sz="1100" dirty="0"/>
                <a:t>(for services dentally necessary)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Endodontics/root canal therapy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Periodontics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Implants</a:t>
              </a:r>
            </a:p>
          </p:txBody>
        </p:sp>
      </p:grpSp>
      <p:grpSp>
        <p:nvGrpSpPr>
          <p:cNvPr id="24" name="Rectangle 9">
            <a:extLst>
              <a:ext uri="{FF2B5EF4-FFF2-40B4-BE49-F238E27FC236}">
                <a16:creationId xmlns:a16="http://schemas.microsoft.com/office/drawing/2014/main" id="{D0424CFB-6445-E51A-F454-B97E9F0621F7}"/>
              </a:ext>
            </a:extLst>
          </p:cNvPr>
          <p:cNvGrpSpPr/>
          <p:nvPr/>
        </p:nvGrpSpPr>
        <p:grpSpPr>
          <a:xfrm>
            <a:off x="4011293" y="3354553"/>
            <a:ext cx="3328416" cy="2530189"/>
            <a:chOff x="0" y="0"/>
            <a:chExt cx="3328415" cy="2530187"/>
          </a:xfrm>
        </p:grpSpPr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2BC5E27B-78C7-402D-6C2C-7DFA9AAF8898}"/>
                </a:ext>
              </a:extLst>
            </p:cNvPr>
            <p:cNvSpPr/>
            <p:nvPr/>
          </p:nvSpPr>
          <p:spPr>
            <a:xfrm>
              <a:off x="0" y="66516"/>
              <a:ext cx="3328416" cy="239715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52400" dist="250190" dir="8460000" rotWithShape="0">
                <a:srgbClr val="000000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BASIC                                        80%…">
              <a:extLst>
                <a:ext uri="{FF2B5EF4-FFF2-40B4-BE49-F238E27FC236}">
                  <a16:creationId xmlns:a16="http://schemas.microsoft.com/office/drawing/2014/main" id="{7E030693-EC62-464E-D793-17E9DD778470}"/>
                </a:ext>
              </a:extLst>
            </p:cNvPr>
            <p:cNvSpPr txBox="1"/>
            <p:nvPr/>
          </p:nvSpPr>
          <p:spPr>
            <a:xfrm>
              <a:off x="45719" y="0"/>
              <a:ext cx="3236977" cy="2530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r>
                <a:rPr dirty="0"/>
                <a:t>BASIC                                        80%</a:t>
              </a:r>
            </a:p>
            <a:p>
              <a:pPr>
                <a:defRPr sz="1200"/>
              </a:pPr>
              <a:endParaRPr dirty="0"/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No waiting period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Simple restorative services (fillings)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Simple extractions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Palliative treatment for dental pain, local anesthesia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Sealants for children ages 6-15 (one per tooth)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Periapical X-rays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Full mouth or </a:t>
              </a:r>
              <a:r>
                <a:rPr dirty="0" err="1"/>
                <a:t>panorex</a:t>
              </a:r>
              <a:r>
                <a:rPr dirty="0"/>
                <a:t> X-rays (one per 36 months)</a:t>
              </a:r>
            </a:p>
            <a:p>
              <a:pPr>
                <a:defRPr sz="1200">
                  <a:solidFill>
                    <a:srgbClr val="FFFFFF"/>
                  </a:solidFill>
                </a:defRPr>
              </a:pPr>
              <a:r>
                <a:rPr dirty="0"/>
                <a:t>	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BA8FCD1-1572-7506-F9F7-373959ABD069}"/>
              </a:ext>
            </a:extLst>
          </p:cNvPr>
          <p:cNvSpPr txBox="1"/>
          <p:nvPr/>
        </p:nvSpPr>
        <p:spPr>
          <a:xfrm>
            <a:off x="42672" y="5916793"/>
            <a:ext cx="11178025" cy="74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>
                <a:solidFill>
                  <a:srgbClr val="FBA9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2400" b="1" i="1" dirty="0">
                <a:solidFill>
                  <a:schemeClr val="tx1"/>
                </a:solidFill>
              </a:rPr>
              <a:t>WAITING PERIOD FOR MAJOR SERVICES CAN BE WAIVED WITH PROOF OF PRIOR COVERAGE</a:t>
            </a:r>
          </a:p>
        </p:txBody>
      </p:sp>
    </p:spTree>
    <p:extLst>
      <p:ext uri="{BB962C8B-B14F-4D97-AF65-F5344CB8AC3E}">
        <p14:creationId xmlns:p14="http://schemas.microsoft.com/office/powerpoint/2010/main" val="9938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icture 6">
            <a:extLst>
              <a:ext uri="{FF2B5EF4-FFF2-40B4-BE49-F238E27FC236}">
                <a16:creationId xmlns:a16="http://schemas.microsoft.com/office/drawing/2014/main" id="{D7B1C64A-403B-2735-B2E6-77108105E5E4}"/>
              </a:ext>
            </a:extLst>
          </p:cNvPr>
          <p:cNvGrpSpPr/>
          <p:nvPr/>
        </p:nvGrpSpPr>
        <p:grpSpPr>
          <a:xfrm>
            <a:off x="10842080" y="5635487"/>
            <a:ext cx="1349920" cy="1222513"/>
            <a:chOff x="0" y="0"/>
            <a:chExt cx="1684536" cy="1711354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19047B0A-0FF7-3A46-7FC5-F7E6E768470D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" name="image1.png" descr="image1.png">
              <a:extLst>
                <a:ext uri="{FF2B5EF4-FFF2-40B4-BE49-F238E27FC236}">
                  <a16:creationId xmlns:a16="http://schemas.microsoft.com/office/drawing/2014/main" id="{C08A6057-4D9E-AB21-88F8-A64437877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0A0C44-8CAA-3BCC-2006-1A1D423B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76" y="79513"/>
            <a:ext cx="5213048" cy="6698973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7432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0C15D9-319C-B0F3-A446-717506934344}"/>
              </a:ext>
            </a:extLst>
          </p:cNvPr>
          <p:cNvSpPr/>
          <p:nvPr/>
        </p:nvSpPr>
        <p:spPr>
          <a:xfrm>
            <a:off x="0" y="-4"/>
            <a:ext cx="12192000" cy="1510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0701" y="325369"/>
            <a:ext cx="10878446" cy="19904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Maximum Allowable Charge (MAC) Plan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Out Of Network Comparison</a:t>
            </a:r>
            <a:br>
              <a:rPr lang="en-US" sz="3600" dirty="0">
                <a:solidFill>
                  <a:srgbClr val="FBA924"/>
                </a:solidFill>
                <a:latin typeface="+mn-lt"/>
              </a:rPr>
            </a:br>
            <a:br>
              <a:rPr lang="en-US" b="1" u="sng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0701" y="2505074"/>
            <a:ext cx="5157787" cy="3200780"/>
          </a:xfrm>
          <a:ln w="28575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BA924"/>
                </a:solidFill>
              </a:rPr>
              <a:t>In Network</a:t>
            </a:r>
          </a:p>
          <a:p>
            <a:pPr marL="0" indent="0" algn="ctr">
              <a:buNone/>
            </a:pPr>
            <a:r>
              <a:rPr lang="en-US" sz="1200" dirty="0"/>
              <a:t>Contracted Provider: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The discounted fee is :	                 $70.00 </a:t>
            </a:r>
          </a:p>
          <a:p>
            <a:pPr marL="0" indent="0">
              <a:buNone/>
            </a:pPr>
            <a:r>
              <a:rPr lang="en-US" sz="1900" dirty="0"/>
              <a:t>Your plan pays:</a:t>
            </a:r>
          </a:p>
          <a:p>
            <a:pPr marL="0" indent="0">
              <a:buNone/>
            </a:pPr>
            <a:r>
              <a:rPr lang="en-US" sz="1900" dirty="0"/>
              <a:t>(80% Basic x $70 discounted fee)	$56.00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>
                <a:solidFill>
                  <a:srgbClr val="FBA924"/>
                </a:solidFill>
              </a:rPr>
              <a:t>Your out-of-pocket cost	                 </a:t>
            </a:r>
            <a:r>
              <a:rPr lang="en-US" sz="1900" b="1" u="sng" dirty="0">
                <a:solidFill>
                  <a:srgbClr val="FBA924"/>
                </a:solidFill>
              </a:rPr>
              <a:t>$14.00</a:t>
            </a:r>
            <a:endParaRPr lang="en-US" sz="1900" dirty="0">
              <a:solidFill>
                <a:srgbClr val="FBA92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23112" y="2505074"/>
            <a:ext cx="5546035" cy="3200781"/>
          </a:xfrm>
          <a:ln w="28575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BA924"/>
                </a:solidFill>
              </a:rPr>
              <a:t>Out of Network</a:t>
            </a:r>
          </a:p>
          <a:p>
            <a:pPr marL="0" indent="0" algn="ctr">
              <a:buNone/>
            </a:pPr>
            <a:r>
              <a:rPr lang="en-US" sz="1400" dirty="0"/>
              <a:t>Non-Contracted Provider covered at the in-network fee schedule (MAC)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 Dentist usual fee is:		$110.00</a:t>
            </a:r>
          </a:p>
          <a:p>
            <a:pPr marL="0" indent="0">
              <a:buNone/>
            </a:pPr>
            <a:r>
              <a:rPr lang="en-US" sz="1900" dirty="0"/>
              <a:t> Your plan pays:</a:t>
            </a:r>
          </a:p>
          <a:p>
            <a:pPr marL="0" indent="0">
              <a:buNone/>
            </a:pPr>
            <a:r>
              <a:rPr lang="en-US" sz="1900" dirty="0"/>
              <a:t> (80% Basic x $50 in network fee) 	$40.00</a:t>
            </a:r>
          </a:p>
          <a:p>
            <a:pPr marL="0" indent="0">
              <a:buNone/>
            </a:pPr>
            <a:r>
              <a:rPr lang="en-US" sz="1900" dirty="0"/>
              <a:t> 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BA924"/>
                </a:solidFill>
              </a:rPr>
              <a:t>Your out-of-pocket cost:	                  </a:t>
            </a:r>
            <a:r>
              <a:rPr lang="en-US" sz="1900" b="1" u="sng" dirty="0">
                <a:solidFill>
                  <a:srgbClr val="FBA924"/>
                </a:solidFill>
              </a:rPr>
              <a:t>$70.00</a:t>
            </a:r>
            <a:endParaRPr lang="en-US" sz="1900" dirty="0">
              <a:solidFill>
                <a:srgbClr val="FBA924"/>
              </a:solidFill>
            </a:endParaRPr>
          </a:p>
        </p:txBody>
      </p:sp>
      <p:pic>
        <p:nvPicPr>
          <p:cNvPr id="11" name="Picture 10" descr="A cartoon of a shark&#10;&#10;Description automatically generated with low confidence">
            <a:extLst>
              <a:ext uri="{FF2B5EF4-FFF2-40B4-BE49-F238E27FC236}">
                <a16:creationId xmlns:a16="http://schemas.microsoft.com/office/drawing/2014/main" id="{453924C8-1D2C-84EB-7211-781610ABE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54" y="5705855"/>
            <a:ext cx="1170246" cy="1249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1AE326-C73A-8941-2463-FE7D53134F76}"/>
              </a:ext>
            </a:extLst>
          </p:cNvPr>
          <p:cNvSpPr txBox="1"/>
          <p:nvPr/>
        </p:nvSpPr>
        <p:spPr>
          <a:xfrm>
            <a:off x="-1" y="620201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latin typeface="+mn-lt"/>
              </a:rPr>
              <a:t>For Presentation Purpose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55F1FD-7DD8-A99A-A568-ACCF7D8FAE19}"/>
              </a:ext>
            </a:extLst>
          </p:cNvPr>
          <p:cNvSpPr/>
          <p:nvPr/>
        </p:nvSpPr>
        <p:spPr>
          <a:xfrm>
            <a:off x="0" y="-4"/>
            <a:ext cx="12192000" cy="1510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417"/>
            <a:ext cx="12192000" cy="7410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Keys to Dental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07593"/>
            <a:ext cx="12192000" cy="555040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goal of your dental plan is reducing your out-of-pocket cost.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Simply comparing rates is NOT the most educated way to purchase a plan.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All plans can be different even when there is the same yearly maximum.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Co-Insurance and waiting periods along with covered services are the most important.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Our plan is the most comprehensive, and one of the larger if not the largest network at the most reasonable rate.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rgbClr val="FBA924"/>
                </a:solidFill>
              </a:rPr>
              <a:t>GO IN NETWORK!!!</a:t>
            </a:r>
          </a:p>
        </p:txBody>
      </p:sp>
      <p:grpSp>
        <p:nvGrpSpPr>
          <p:cNvPr id="4" name="Picture 6">
            <a:extLst>
              <a:ext uri="{FF2B5EF4-FFF2-40B4-BE49-F238E27FC236}">
                <a16:creationId xmlns:a16="http://schemas.microsoft.com/office/drawing/2014/main" id="{D26BCB7D-5FE1-AD2C-D921-D60DA5B76A4B}"/>
              </a:ext>
            </a:extLst>
          </p:cNvPr>
          <p:cNvGrpSpPr/>
          <p:nvPr/>
        </p:nvGrpSpPr>
        <p:grpSpPr>
          <a:xfrm>
            <a:off x="10835452" y="5635487"/>
            <a:ext cx="1349920" cy="1222513"/>
            <a:chOff x="0" y="0"/>
            <a:chExt cx="1684536" cy="171135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021F735A-B352-C963-CB1F-A97C9CAEECF1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image1.png" descr="image1.png">
              <a:extLst>
                <a:ext uri="{FF2B5EF4-FFF2-40B4-BE49-F238E27FC236}">
                  <a16:creationId xmlns:a16="http://schemas.microsoft.com/office/drawing/2014/main" id="{EAF958DD-762E-E0F7-48E9-2C9D8F25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51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EDF6F-4A1D-5EBA-123E-23EC93BED93B}"/>
              </a:ext>
            </a:extLst>
          </p:cNvPr>
          <p:cNvSpPr/>
          <p:nvPr/>
        </p:nvSpPr>
        <p:spPr>
          <a:xfrm>
            <a:off x="0" y="-4"/>
            <a:ext cx="12192000" cy="1510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5" name="Picture 6">
            <a:extLst>
              <a:ext uri="{FF2B5EF4-FFF2-40B4-BE49-F238E27FC236}">
                <a16:creationId xmlns:a16="http://schemas.microsoft.com/office/drawing/2014/main" id="{DCC20F33-C6B8-6C00-A56C-9EB8C56365E2}"/>
              </a:ext>
            </a:extLst>
          </p:cNvPr>
          <p:cNvGrpSpPr/>
          <p:nvPr/>
        </p:nvGrpSpPr>
        <p:grpSpPr>
          <a:xfrm>
            <a:off x="10842080" y="5635487"/>
            <a:ext cx="1349920" cy="1222513"/>
            <a:chOff x="0" y="0"/>
            <a:chExt cx="1684536" cy="1711354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85DA21CC-B8C3-EFA8-BB11-12B0F3AB25C1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1.png" descr="image1.png">
              <a:extLst>
                <a:ext uri="{FF2B5EF4-FFF2-40B4-BE49-F238E27FC236}">
                  <a16:creationId xmlns:a16="http://schemas.microsoft.com/office/drawing/2014/main" id="{90C9DA89-F4CD-A02B-75FC-1BD8C311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5A5AAFF-6AC2-EE3C-4F9A-01CDCD32BCE5}"/>
              </a:ext>
            </a:extLst>
          </p:cNvPr>
          <p:cNvSpPr txBox="1">
            <a:spLocks/>
          </p:cNvSpPr>
          <p:nvPr/>
        </p:nvSpPr>
        <p:spPr>
          <a:xfrm>
            <a:off x="0" y="156406"/>
            <a:ext cx="12192000" cy="728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Price Comparison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D8871-C4C2-9FC3-1436-1663C06E7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"/>
          <a:stretch/>
        </p:blipFill>
        <p:spPr>
          <a:xfrm>
            <a:off x="43069" y="1942827"/>
            <a:ext cx="12105861" cy="263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ture 6">
            <a:extLst>
              <a:ext uri="{FF2B5EF4-FFF2-40B4-BE49-F238E27FC236}">
                <a16:creationId xmlns:a16="http://schemas.microsoft.com/office/drawing/2014/main" id="{DCC20F33-C6B8-6C00-A56C-9EB8C56365E2}"/>
              </a:ext>
            </a:extLst>
          </p:cNvPr>
          <p:cNvGrpSpPr/>
          <p:nvPr/>
        </p:nvGrpSpPr>
        <p:grpSpPr>
          <a:xfrm>
            <a:off x="10842080" y="5635487"/>
            <a:ext cx="1349920" cy="1222513"/>
            <a:chOff x="0" y="0"/>
            <a:chExt cx="1684536" cy="1711354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85DA21CC-B8C3-EFA8-BB11-12B0F3AB25C1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1.png" descr="image1.png">
              <a:extLst>
                <a:ext uri="{FF2B5EF4-FFF2-40B4-BE49-F238E27FC236}">
                  <a16:creationId xmlns:a16="http://schemas.microsoft.com/office/drawing/2014/main" id="{90C9DA89-F4CD-A02B-75FC-1BD8C311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5A5AAFF-6AC2-EE3C-4F9A-01CDCD32BCE5}"/>
              </a:ext>
            </a:extLst>
          </p:cNvPr>
          <p:cNvSpPr txBox="1">
            <a:spLocks/>
          </p:cNvSpPr>
          <p:nvPr/>
        </p:nvSpPr>
        <p:spPr>
          <a:xfrm>
            <a:off x="0" y="156406"/>
            <a:ext cx="12192000" cy="728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Price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1B1E6-704D-4753-CF5E-527A5EF7D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7"/>
          <a:stretch/>
        </p:blipFill>
        <p:spPr>
          <a:xfrm>
            <a:off x="624508" y="884582"/>
            <a:ext cx="10942983" cy="48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icture 6">
            <a:extLst>
              <a:ext uri="{FF2B5EF4-FFF2-40B4-BE49-F238E27FC236}">
                <a16:creationId xmlns:a16="http://schemas.microsoft.com/office/drawing/2014/main" id="{DCC20F33-C6B8-6C00-A56C-9EB8C56365E2}"/>
              </a:ext>
            </a:extLst>
          </p:cNvPr>
          <p:cNvGrpSpPr/>
          <p:nvPr/>
        </p:nvGrpSpPr>
        <p:grpSpPr>
          <a:xfrm>
            <a:off x="10842080" y="5635487"/>
            <a:ext cx="1349920" cy="1222513"/>
            <a:chOff x="0" y="0"/>
            <a:chExt cx="1684536" cy="1711354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85DA21CC-B8C3-EFA8-BB11-12B0F3AB25C1}"/>
                </a:ext>
              </a:extLst>
            </p:cNvPr>
            <p:cNvSpPr/>
            <p:nvPr/>
          </p:nvSpPr>
          <p:spPr>
            <a:xfrm>
              <a:off x="0" y="0"/>
              <a:ext cx="1684537" cy="1711355"/>
            </a:xfrm>
            <a:prstGeom prst="rect">
              <a:avLst/>
            </a:prstGeom>
            <a:solidFill>
              <a:srgbClr val="FBA9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1.png" descr="image1.png">
              <a:extLst>
                <a:ext uri="{FF2B5EF4-FFF2-40B4-BE49-F238E27FC236}">
                  <a16:creationId xmlns:a16="http://schemas.microsoft.com/office/drawing/2014/main" id="{90C9DA89-F4CD-A02B-75FC-1BD8C311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074" b="24619"/>
            <a:stretch>
              <a:fillRect/>
            </a:stretch>
          </p:blipFill>
          <p:spPr>
            <a:xfrm>
              <a:off x="0" y="-1"/>
              <a:ext cx="1684537" cy="1711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5A5AAFF-6AC2-EE3C-4F9A-01CDCD32BCE5}"/>
              </a:ext>
            </a:extLst>
          </p:cNvPr>
          <p:cNvSpPr txBox="1">
            <a:spLocks/>
          </p:cNvSpPr>
          <p:nvPr/>
        </p:nvSpPr>
        <p:spPr>
          <a:xfrm>
            <a:off x="0" y="156406"/>
            <a:ext cx="12192000" cy="728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Price Comparison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A8D649-1F20-1BE3-8E22-1226840F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8" y="1013103"/>
            <a:ext cx="10952922" cy="54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E37A560EFDF488EE37BAFC4EA48AC" ma:contentTypeVersion="18" ma:contentTypeDescription="Create a new document." ma:contentTypeScope="" ma:versionID="24a3bdbf4e497fa59571624f15921cf6">
  <xsd:schema xmlns:xsd="http://www.w3.org/2001/XMLSchema" xmlns:xs="http://www.w3.org/2001/XMLSchema" xmlns:p="http://schemas.microsoft.com/office/2006/metadata/properties" xmlns:ns3="83c47b51-a95e-4ee2-93be-8d54ad6fdecb" xmlns:ns4="087b4170-0efd-4d3e-b494-5922b054506c" targetNamespace="http://schemas.microsoft.com/office/2006/metadata/properties" ma:root="true" ma:fieldsID="b032bef152555acc8d9df8b7e1b63275" ns3:_="" ns4:_="">
    <xsd:import namespace="83c47b51-a95e-4ee2-93be-8d54ad6fdecb"/>
    <xsd:import namespace="087b4170-0efd-4d3e-b494-5922b0545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47b51-a95e-4ee2-93be-8d54ad6fd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b4170-0efd-4d3e-b494-5922b0545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c47b51-a95e-4ee2-93be-8d54ad6fdecb" xsi:nil="true"/>
  </documentManagement>
</p:properties>
</file>

<file path=customXml/itemProps1.xml><?xml version="1.0" encoding="utf-8"?>
<ds:datastoreItem xmlns:ds="http://schemas.openxmlformats.org/officeDocument/2006/customXml" ds:itemID="{77FFB19B-061A-43B4-9569-B4E8C7DEF7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B1AB5-A369-4060-A26B-30A163ABE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47b51-a95e-4ee2-93be-8d54ad6fdecb"/>
    <ds:schemaRef ds:uri="087b4170-0efd-4d3e-b494-5922b0545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3B3AFA-23AE-41CD-9862-4667810A8729}">
  <ds:schemaRefs>
    <ds:schemaRef ds:uri="http://purl.org/dc/dcmitype/"/>
    <ds:schemaRef ds:uri="http://purl.org/dc/terms/"/>
    <ds:schemaRef ds:uri="http://schemas.microsoft.com/office/2006/documentManagement/types"/>
    <ds:schemaRef ds:uri="83c47b51-a95e-4ee2-93be-8d54ad6fdecb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87b4170-0efd-4d3e-b494-5922b054506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121253</TotalTime>
  <Words>626</Words>
  <Application>Microsoft Office PowerPoint</Application>
  <PresentationFormat>Widescreen</PresentationFormat>
  <Paragraphs>125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</vt:lpstr>
      <vt:lpstr>PowerPoint Presentation</vt:lpstr>
      <vt:lpstr>Maximum Allowable Charge (MAC) Plan   Out Of Network Comparison  </vt:lpstr>
      <vt:lpstr>Keys to Dental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Apex Dental Important Contacts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Brocato</dc:creator>
  <cp:lastModifiedBy>Michael Brocato</cp:lastModifiedBy>
  <cp:revision>45</cp:revision>
  <dcterms:created xsi:type="dcterms:W3CDTF">2021-10-27T14:42:27Z</dcterms:created>
  <dcterms:modified xsi:type="dcterms:W3CDTF">2024-11-13T17:23:40Z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0x010100D8BE37A560EFDF488EE37BAFC4EA48AC</vt:lpwstr>
  </property>
</Properties>
</file>