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6" r:id="rId18"/>
    <p:sldId id="277" r:id="rId19"/>
    <p:sldId id="278" r:id="rId20"/>
    <p:sldId id="280" r:id="rId21"/>
    <p:sldId id="281" r:id="rId22"/>
    <p:sldId id="282" r:id="rId23"/>
    <p:sldId id="283" r:id="rId24"/>
    <p:sldId id="284" r:id="rId25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3429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6858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10287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13716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17145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20574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24003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27432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chemeClr val="accent3"/>
        </a:fontRef>
        <a:schemeClr val="accent3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4CACA"/>
          </a:solidFill>
        </a:fill>
      </a:tcStyle>
    </a:wholeTbl>
    <a:band2H>
      <a:tcTxStyle/>
      <a:tcStyle>
        <a:tcBdr/>
        <a:fill>
          <a:solidFill>
            <a:srgbClr val="FA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chemeClr val="accent3"/>
        </a:fontRef>
        <a:schemeClr val="accent3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CDCD"/>
          </a:solidFill>
        </a:fill>
      </a:tcStyle>
    </a:wholeTbl>
    <a:band2H>
      <a:tcTxStyle/>
      <a:tcStyle>
        <a:tcBdr/>
        <a:fill>
          <a:solidFill>
            <a:srgbClr val="E8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chemeClr val="accent3"/>
        </a:fontRef>
        <a:schemeClr val="accent3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5CBCB"/>
          </a:solidFill>
        </a:fill>
      </a:tcStyle>
    </a:wholeTbl>
    <a:band2H>
      <a:tcTxStyle/>
      <a:tcStyle>
        <a:tcBdr/>
        <a:fill>
          <a:solidFill>
            <a:srgbClr val="F2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chemeClr val="accent3"/>
        </a:fontRef>
        <a:schemeClr val="accent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7E7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chemeClr val="accent3"/>
        </a:fontRef>
        <a:schemeClr val="accent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chemeClr val="accent3"/>
              </a:solidFill>
              <a:prstDash val="solid"/>
              <a:round/>
            </a:ln>
          </a:top>
          <a:bottom>
            <a:ln w="25400" cap="flat">
              <a:solidFill>
                <a:schemeClr val="accent3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round/>
            </a:ln>
          </a:top>
          <a:bottom>
            <a:ln w="25400" cap="flat">
              <a:solidFill>
                <a:schemeClr val="accent3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chemeClr val="accent3"/>
        </a:fontRef>
        <a:schemeClr val="accent3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CDCD"/>
          </a:solidFill>
        </a:fill>
      </a:tcStyle>
    </a:wholeTbl>
    <a:band2H>
      <a:tcTxStyle/>
      <a:tcStyle>
        <a:tcBdr/>
        <a:fill>
          <a:solidFill>
            <a:srgbClr val="E8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chemeClr val="accent3"/>
        </a:fontRef>
        <a:schemeClr val="accent3"/>
      </a:tcTxStyle>
      <a:tcStyle>
        <a:tcBdr>
          <a:left>
            <a:ln w="12700" cap="flat">
              <a:solidFill>
                <a:schemeClr val="accent3"/>
              </a:solidFill>
              <a:prstDash val="solid"/>
              <a:round/>
            </a:ln>
          </a:left>
          <a:right>
            <a:ln w="12700" cap="flat">
              <a:solidFill>
                <a:schemeClr val="accent3"/>
              </a:solidFill>
              <a:prstDash val="solid"/>
              <a:round/>
            </a:ln>
          </a:right>
          <a:top>
            <a:ln w="12700" cap="flat">
              <a:solidFill>
                <a:schemeClr val="accent3"/>
              </a:solidFill>
              <a:prstDash val="solid"/>
              <a:round/>
            </a:ln>
          </a:top>
          <a:bottom>
            <a:ln w="12700" cap="flat">
              <a:solidFill>
                <a:schemeClr val="accent3"/>
              </a:solidFill>
              <a:prstDash val="solid"/>
              <a:round/>
            </a:ln>
          </a:bottom>
          <a:insideH>
            <a:ln w="12700" cap="flat">
              <a:solidFill>
                <a:schemeClr val="accent3"/>
              </a:solidFill>
              <a:prstDash val="solid"/>
              <a:round/>
            </a:ln>
          </a:insideH>
          <a:insideV>
            <a:ln w="12700" cap="flat">
              <a:solidFill>
                <a:schemeClr val="accent3"/>
              </a:solidFill>
              <a:prstDash val="solid"/>
              <a:round/>
            </a:ln>
          </a:insideV>
        </a:tcBdr>
        <a:fill>
          <a:solidFill>
            <a:schemeClr val="accent3">
              <a:alpha val="2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chemeClr val="accent3"/>
        </a:fontRef>
        <a:schemeClr val="accent3"/>
      </a:tcTxStyle>
      <a:tcStyle>
        <a:tcBdr>
          <a:left>
            <a:ln w="12700" cap="flat">
              <a:solidFill>
                <a:schemeClr val="accent3"/>
              </a:solidFill>
              <a:prstDash val="solid"/>
              <a:round/>
            </a:ln>
          </a:left>
          <a:right>
            <a:ln w="12700" cap="flat">
              <a:solidFill>
                <a:schemeClr val="accent3"/>
              </a:solidFill>
              <a:prstDash val="solid"/>
              <a:round/>
            </a:ln>
          </a:right>
          <a:top>
            <a:ln w="12700" cap="flat">
              <a:solidFill>
                <a:schemeClr val="accent3"/>
              </a:solidFill>
              <a:prstDash val="solid"/>
              <a:round/>
            </a:ln>
          </a:top>
          <a:bottom>
            <a:ln w="12700" cap="flat">
              <a:solidFill>
                <a:schemeClr val="accent3"/>
              </a:solidFill>
              <a:prstDash val="solid"/>
              <a:round/>
            </a:ln>
          </a:bottom>
          <a:insideH>
            <a:ln w="12700" cap="flat">
              <a:solidFill>
                <a:schemeClr val="accent3"/>
              </a:solidFill>
              <a:prstDash val="solid"/>
              <a:round/>
            </a:ln>
          </a:insideH>
          <a:insideV>
            <a:ln w="12700" cap="flat">
              <a:solidFill>
                <a:schemeClr val="accent3"/>
              </a:solidFill>
              <a:prstDash val="solid"/>
              <a:round/>
            </a:ln>
          </a:insideV>
        </a:tcBdr>
        <a:fill>
          <a:solidFill>
            <a:schemeClr val="accent3">
              <a:alpha val="20000"/>
            </a:schemeClr>
          </a:solidFill>
        </a:fill>
      </a:tcStyle>
    </a:firstCol>
    <a:lastRow>
      <a:tcTxStyle b="on" i="off">
        <a:fontRef idx="major">
          <a:schemeClr val="accent3"/>
        </a:fontRef>
        <a:schemeClr val="accent3"/>
      </a:tcTxStyle>
      <a:tcStyle>
        <a:tcBdr>
          <a:left>
            <a:ln w="12700" cap="flat">
              <a:solidFill>
                <a:schemeClr val="accent3"/>
              </a:solidFill>
              <a:prstDash val="solid"/>
              <a:round/>
            </a:ln>
          </a:left>
          <a:right>
            <a:ln w="12700" cap="flat">
              <a:solidFill>
                <a:schemeClr val="accent3"/>
              </a:solidFill>
              <a:prstDash val="solid"/>
              <a:round/>
            </a:ln>
          </a:right>
          <a:top>
            <a:ln w="50800" cap="flat">
              <a:solidFill>
                <a:schemeClr val="accent3"/>
              </a:solidFill>
              <a:prstDash val="solid"/>
              <a:round/>
            </a:ln>
          </a:top>
          <a:bottom>
            <a:ln w="12700" cap="flat">
              <a:solidFill>
                <a:schemeClr val="accent3"/>
              </a:solidFill>
              <a:prstDash val="solid"/>
              <a:round/>
            </a:ln>
          </a:bottom>
          <a:insideH>
            <a:ln w="12700" cap="flat">
              <a:solidFill>
                <a:schemeClr val="accent3"/>
              </a:solidFill>
              <a:prstDash val="solid"/>
              <a:round/>
            </a:ln>
          </a:insideH>
          <a:insideV>
            <a:ln w="12700" cap="flat">
              <a:solidFill>
                <a:schemeClr val="accent3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chemeClr val="accent3"/>
        </a:fontRef>
        <a:schemeClr val="accent3"/>
      </a:tcTxStyle>
      <a:tcStyle>
        <a:tcBdr>
          <a:left>
            <a:ln w="12700" cap="flat">
              <a:solidFill>
                <a:schemeClr val="accent3"/>
              </a:solidFill>
              <a:prstDash val="solid"/>
              <a:round/>
            </a:ln>
          </a:left>
          <a:right>
            <a:ln w="12700" cap="flat">
              <a:solidFill>
                <a:schemeClr val="accent3"/>
              </a:solidFill>
              <a:prstDash val="solid"/>
              <a:round/>
            </a:ln>
          </a:right>
          <a:top>
            <a:ln w="12700" cap="flat">
              <a:solidFill>
                <a:schemeClr val="accent3"/>
              </a:solidFill>
              <a:prstDash val="solid"/>
              <a:round/>
            </a:ln>
          </a:top>
          <a:bottom>
            <a:ln w="25400" cap="flat">
              <a:solidFill>
                <a:schemeClr val="accent3"/>
              </a:solidFill>
              <a:prstDash val="solid"/>
              <a:round/>
            </a:ln>
          </a:bottom>
          <a:insideH>
            <a:ln w="12700" cap="flat">
              <a:solidFill>
                <a:schemeClr val="accent3"/>
              </a:solidFill>
              <a:prstDash val="solid"/>
              <a:round/>
            </a:ln>
          </a:insideH>
          <a:insideV>
            <a:ln w="12700" cap="flat">
              <a:solidFill>
                <a:schemeClr val="accent3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35"/>
    <p:restoredTop sz="94632"/>
  </p:normalViewPr>
  <p:slideViewPr>
    <p:cSldViewPr snapToGrid="0" snapToObjects="1">
      <p:cViewPr varScale="1">
        <p:scale>
          <a:sx n="185" d="100"/>
          <a:sy n="185" d="100"/>
        </p:scale>
        <p:origin x="184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4" name="Shape 29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Arial"/>
      </a:defRPr>
    </a:lvl1pPr>
    <a:lvl2pPr indent="228600" latinLnBrk="0">
      <a:defRPr sz="1200">
        <a:latin typeface="+mj-lt"/>
        <a:ea typeface="+mj-ea"/>
        <a:cs typeface="+mj-cs"/>
        <a:sym typeface="Arial"/>
      </a:defRPr>
    </a:lvl2pPr>
    <a:lvl3pPr indent="457200" latinLnBrk="0">
      <a:defRPr sz="1200">
        <a:latin typeface="+mj-lt"/>
        <a:ea typeface="+mj-ea"/>
        <a:cs typeface="+mj-cs"/>
        <a:sym typeface="Arial"/>
      </a:defRPr>
    </a:lvl3pPr>
    <a:lvl4pPr indent="685800" latinLnBrk="0">
      <a:defRPr sz="1200">
        <a:latin typeface="+mj-lt"/>
        <a:ea typeface="+mj-ea"/>
        <a:cs typeface="+mj-cs"/>
        <a:sym typeface="Arial"/>
      </a:defRPr>
    </a:lvl4pPr>
    <a:lvl5pPr indent="914400" latinLnBrk="0">
      <a:defRPr sz="1200">
        <a:latin typeface="+mj-lt"/>
        <a:ea typeface="+mj-ea"/>
        <a:cs typeface="+mj-cs"/>
        <a:sym typeface="Arial"/>
      </a:defRPr>
    </a:lvl5pPr>
    <a:lvl6pPr indent="1143000" latinLnBrk="0">
      <a:defRPr sz="1200">
        <a:latin typeface="+mj-lt"/>
        <a:ea typeface="+mj-ea"/>
        <a:cs typeface="+mj-cs"/>
        <a:sym typeface="Arial"/>
      </a:defRPr>
    </a:lvl6pPr>
    <a:lvl7pPr indent="1371600" latinLnBrk="0">
      <a:defRPr sz="1200">
        <a:latin typeface="+mj-lt"/>
        <a:ea typeface="+mj-ea"/>
        <a:cs typeface="+mj-cs"/>
        <a:sym typeface="Arial"/>
      </a:defRPr>
    </a:lvl7pPr>
    <a:lvl8pPr indent="1600200" latinLnBrk="0">
      <a:defRPr sz="1200">
        <a:latin typeface="+mj-lt"/>
        <a:ea typeface="+mj-ea"/>
        <a:cs typeface="+mj-cs"/>
        <a:sym typeface="Arial"/>
      </a:defRPr>
    </a:lvl8pPr>
    <a:lvl9pPr indent="1828800" latinLnBrk="0">
      <a:defRPr sz="12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_Facul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1"/>
          <p:cNvSpPr>
            <a:spLocks noGrp="1"/>
          </p:cNvSpPr>
          <p:nvPr>
            <p:ph type="pic" idx="21"/>
          </p:nvPr>
        </p:nvSpPr>
        <p:spPr>
          <a:xfrm>
            <a:off x="1331912" y="0"/>
            <a:ext cx="7812088" cy="4948238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4" name="Title Text"/>
          <p:cNvSpPr txBox="1">
            <a:spLocks noGrp="1"/>
          </p:cNvSpPr>
          <p:nvPr>
            <p:ph type="title"/>
          </p:nvPr>
        </p:nvSpPr>
        <p:spPr>
          <a:xfrm>
            <a:off x="6405562" y="786534"/>
            <a:ext cx="2738438" cy="2338388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>
              <a:defRPr sz="3600" spc="-69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6762" y="3124922"/>
            <a:ext cx="1828801" cy="1568451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ClrTx/>
              <a:buSzTx/>
              <a:buNone/>
              <a:defRPr sz="1200">
                <a:solidFill>
                  <a:srgbClr val="FFFFFF"/>
                </a:solidFill>
              </a:defRPr>
            </a:lvl1pPr>
            <a:lvl2pPr marL="0" indent="342900" algn="ctr">
              <a:buClrTx/>
              <a:buSzTx/>
              <a:buNone/>
              <a:defRPr sz="1200">
                <a:solidFill>
                  <a:srgbClr val="FFFFFF"/>
                </a:solidFill>
              </a:defRPr>
            </a:lvl2pPr>
            <a:lvl3pPr marL="0" indent="685800" algn="ctr">
              <a:buClrTx/>
              <a:buSzTx/>
              <a:buNone/>
              <a:defRPr sz="1200">
                <a:solidFill>
                  <a:srgbClr val="FFFFFF"/>
                </a:solidFill>
              </a:defRPr>
            </a:lvl3pPr>
            <a:lvl4pPr marL="0" indent="1028700" algn="ctr">
              <a:buClrTx/>
              <a:buSzTx/>
              <a:buNone/>
              <a:defRPr sz="1200">
                <a:solidFill>
                  <a:srgbClr val="FFFFFF"/>
                </a:solidFill>
              </a:defRPr>
            </a:lvl4pPr>
            <a:lvl5pPr marL="0" indent="1371600" algn="ctr">
              <a:buClrTx/>
              <a:buSz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Image 8" descr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47" y="80282"/>
            <a:ext cx="1175302" cy="508656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Espace réservé du texte 4"/>
          <p:cNvSpPr>
            <a:spLocks noGrp="1"/>
          </p:cNvSpPr>
          <p:nvPr>
            <p:ph type="body" sz="quarter" idx="22"/>
          </p:nvPr>
        </p:nvSpPr>
        <p:spPr>
          <a:xfrm>
            <a:off x="6400800" y="4683125"/>
            <a:ext cx="1828800" cy="460375"/>
          </a:xfrm>
          <a:prstGeom prst="rect">
            <a:avLst/>
          </a:prstGeom>
          <a:solidFill>
            <a:srgbClr val="FFFFFF"/>
          </a:solidFill>
        </p:spPr>
        <p:txBody>
          <a:bodyPr anchor="ctr"/>
          <a:lstStyle/>
          <a:p>
            <a:pPr marL="0" indent="0" algn="ctr">
              <a:buClrTx/>
              <a:buSzTx/>
              <a:buNone/>
              <a:defRPr sz="1100"/>
            </a:pPr>
            <a:endParaRPr/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23"/>
          </p:nvPr>
        </p:nvSpPr>
        <p:spPr>
          <a:xfrm>
            <a:off x="82550" y="4440263"/>
            <a:ext cx="698500" cy="507976"/>
          </a:xfrm>
          <a:prstGeom prst="rect">
            <a:avLst/>
          </a:prstGeom>
        </p:spPr>
        <p:txBody>
          <a:bodyPr lIns="0" tIns="0" rIns="0" bIns="0" anchor="b"/>
          <a:lstStyle/>
          <a:p>
            <a:pPr marL="114300" indent="-107950">
              <a:buClrTx/>
              <a:buBlip>
                <a:blip r:embed="rId3"/>
              </a:buBlip>
              <a:defRPr sz="700"/>
            </a:pPr>
            <a:endParaRPr/>
          </a:p>
        </p:txBody>
      </p:sp>
      <p:sp>
        <p:nvSpPr>
          <p:cNvPr id="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4864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_EPF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pour une image  11"/>
          <p:cNvSpPr>
            <a:spLocks noGrp="1"/>
          </p:cNvSpPr>
          <p:nvPr>
            <p:ph type="pic" idx="21"/>
          </p:nvPr>
        </p:nvSpPr>
        <p:spPr>
          <a:xfrm>
            <a:off x="1331912" y="0"/>
            <a:ext cx="7812088" cy="4948238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7" name="Title Text"/>
          <p:cNvSpPr txBox="1">
            <a:spLocks noGrp="1"/>
          </p:cNvSpPr>
          <p:nvPr>
            <p:ph type="title"/>
          </p:nvPr>
        </p:nvSpPr>
        <p:spPr>
          <a:xfrm>
            <a:off x="6405562" y="786534"/>
            <a:ext cx="2738438" cy="2338388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>
              <a:defRPr sz="3600" spc="-69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6762" y="3124922"/>
            <a:ext cx="1828801" cy="1568451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ClrTx/>
              <a:buSzTx/>
              <a:buNone/>
              <a:defRPr sz="1200">
                <a:solidFill>
                  <a:srgbClr val="FFFFFF"/>
                </a:solidFill>
              </a:defRPr>
            </a:lvl1pPr>
            <a:lvl2pPr marL="0" indent="342900" algn="ctr">
              <a:buClrTx/>
              <a:buSzTx/>
              <a:buNone/>
              <a:defRPr sz="1200">
                <a:solidFill>
                  <a:srgbClr val="FFFFFF"/>
                </a:solidFill>
              </a:defRPr>
            </a:lvl2pPr>
            <a:lvl3pPr marL="0" indent="685800" algn="ctr">
              <a:buClrTx/>
              <a:buSzTx/>
              <a:buNone/>
              <a:defRPr sz="1200">
                <a:solidFill>
                  <a:srgbClr val="FFFFFF"/>
                </a:solidFill>
              </a:defRPr>
            </a:lvl3pPr>
            <a:lvl4pPr marL="0" indent="1028700" algn="ctr">
              <a:buClrTx/>
              <a:buSzTx/>
              <a:buNone/>
              <a:defRPr sz="1200">
                <a:solidFill>
                  <a:srgbClr val="FFFFFF"/>
                </a:solidFill>
              </a:defRPr>
            </a:lvl4pPr>
            <a:lvl5pPr marL="0" indent="1371600" algn="ctr">
              <a:buClrTx/>
              <a:buSz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9" name="Image 8" descr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47" y="80282"/>
            <a:ext cx="1175302" cy="508656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Espace réservé du texte 4"/>
          <p:cNvSpPr>
            <a:spLocks noGrp="1"/>
          </p:cNvSpPr>
          <p:nvPr>
            <p:ph type="body" sz="quarter" idx="22"/>
          </p:nvPr>
        </p:nvSpPr>
        <p:spPr>
          <a:xfrm>
            <a:off x="6400800" y="4683125"/>
            <a:ext cx="1828800" cy="460375"/>
          </a:xfrm>
          <a:prstGeom prst="rect">
            <a:avLst/>
          </a:prstGeom>
          <a:solidFill>
            <a:srgbClr val="FFFFFF"/>
          </a:solidFill>
        </p:spPr>
        <p:txBody>
          <a:bodyPr anchor="ctr"/>
          <a:lstStyle/>
          <a:p>
            <a:pPr marL="0" indent="0" algn="ctr">
              <a:buClrTx/>
              <a:buSzTx/>
              <a:buNone/>
              <a:defRPr sz="1100"/>
            </a:pPr>
            <a:endParaRPr/>
          </a:p>
        </p:txBody>
      </p:sp>
      <p:pic>
        <p:nvPicPr>
          <p:cNvPr id="31" name="Image 7" descr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5" y="4579268"/>
            <a:ext cx="561544" cy="367383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Rectangle 9"/>
          <p:cNvSpPr/>
          <p:nvPr/>
        </p:nvSpPr>
        <p:spPr>
          <a:xfrm rot="16200000">
            <a:off x="89678" y="4591427"/>
            <a:ext cx="45720" cy="5978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4864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_Section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12" descr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72" y="132334"/>
            <a:ext cx="653953" cy="283022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Rectangle 13"/>
          <p:cNvSpPr/>
          <p:nvPr/>
        </p:nvSpPr>
        <p:spPr>
          <a:xfrm rot="16200000">
            <a:off x="430002" y="4897709"/>
            <a:ext cx="45720" cy="5978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Rectangle 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Title Text"/>
          <p:cNvSpPr txBox="1">
            <a:spLocks noGrp="1"/>
          </p:cNvSpPr>
          <p:nvPr>
            <p:ph type="title"/>
          </p:nvPr>
        </p:nvSpPr>
        <p:spPr>
          <a:xfrm>
            <a:off x="4572000" y="777875"/>
            <a:ext cx="4058921" cy="1793875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0" y="2571750"/>
            <a:ext cx="4058921" cy="2156508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indent="342900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indent="685800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indent="1028700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indent="1371600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Espace réservé pour une image  8"/>
          <p:cNvSpPr>
            <a:spLocks noGrp="1"/>
          </p:cNvSpPr>
          <p:nvPr>
            <p:ph type="pic" idx="21"/>
          </p:nvPr>
        </p:nvSpPr>
        <p:spPr>
          <a:xfrm>
            <a:off x="904875" y="0"/>
            <a:ext cx="3667125" cy="51435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_Section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 12" descr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72" y="132334"/>
            <a:ext cx="653953" cy="283022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Rectangle 13"/>
          <p:cNvSpPr/>
          <p:nvPr/>
        </p:nvSpPr>
        <p:spPr>
          <a:xfrm rot="16200000">
            <a:off x="430002" y="4897709"/>
            <a:ext cx="45720" cy="5978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" name="Rectangle 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4572000" y="777875"/>
            <a:ext cx="4058921" cy="1793875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0" y="2571750"/>
            <a:ext cx="4058921" cy="2156508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indent="342900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indent="685800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indent="1028700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indent="1371600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Espace réservé pour une image  8"/>
          <p:cNvSpPr>
            <a:spLocks noGrp="1"/>
          </p:cNvSpPr>
          <p:nvPr>
            <p:ph type="pic" idx="21"/>
          </p:nvPr>
        </p:nvSpPr>
        <p:spPr>
          <a:xfrm>
            <a:off x="904875" y="0"/>
            <a:ext cx="3667125" cy="51435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_Section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 12" descr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72" y="132334"/>
            <a:ext cx="653953" cy="283022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Rectangle 13"/>
          <p:cNvSpPr/>
          <p:nvPr/>
        </p:nvSpPr>
        <p:spPr>
          <a:xfrm rot="16200000">
            <a:off x="430002" y="4897709"/>
            <a:ext cx="45720" cy="5978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8" name="Rectangle 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4572000" y="777875"/>
            <a:ext cx="4058921" cy="1793875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7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0" y="2571750"/>
            <a:ext cx="4058921" cy="2156508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indent="342900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indent="685800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indent="1028700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indent="1371600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1" name="Espace réservé pour une image  8"/>
          <p:cNvSpPr>
            <a:spLocks noGrp="1"/>
          </p:cNvSpPr>
          <p:nvPr>
            <p:ph type="pic" idx="21"/>
          </p:nvPr>
        </p:nvSpPr>
        <p:spPr>
          <a:xfrm>
            <a:off x="904875" y="0"/>
            <a:ext cx="3667125" cy="51435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_Section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Image 12" descr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72" y="132334"/>
            <a:ext cx="653953" cy="283022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Rectangle 13"/>
          <p:cNvSpPr/>
          <p:nvPr/>
        </p:nvSpPr>
        <p:spPr>
          <a:xfrm rot="16200000">
            <a:off x="430002" y="4897709"/>
            <a:ext cx="45720" cy="5978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1" name="Rectangle 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4572000" y="777875"/>
            <a:ext cx="4058921" cy="1793875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8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0" y="2571750"/>
            <a:ext cx="4058921" cy="2156508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indent="342900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indent="685800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indent="1028700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indent="1371600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" name="Espace réservé pour une image  8"/>
          <p:cNvSpPr>
            <a:spLocks noGrp="1"/>
          </p:cNvSpPr>
          <p:nvPr>
            <p:ph type="pic" idx="21"/>
          </p:nvPr>
        </p:nvSpPr>
        <p:spPr>
          <a:xfrm>
            <a:off x="904875" y="0"/>
            <a:ext cx="3667125" cy="51435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Image 12" descr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72" y="132334"/>
            <a:ext cx="653953" cy="283022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Rectangle 13"/>
          <p:cNvSpPr/>
          <p:nvPr/>
        </p:nvSpPr>
        <p:spPr>
          <a:xfrm rot="16200000">
            <a:off x="430002" y="4897709"/>
            <a:ext cx="45720" cy="5978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4" name="Body Level One…"/>
          <p:cNvSpPr txBox="1">
            <a:spLocks noGrp="1"/>
          </p:cNvSpPr>
          <p:nvPr>
            <p:ph type="body" idx="1"/>
          </p:nvPr>
        </p:nvSpPr>
        <p:spPr>
          <a:xfrm>
            <a:off x="904875" y="1563687"/>
            <a:ext cx="7726364" cy="338677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" name="Title Text"/>
          <p:cNvSpPr txBox="1">
            <a:spLocks noGrp="1"/>
          </p:cNvSpPr>
          <p:nvPr>
            <p:ph type="title"/>
          </p:nvPr>
        </p:nvSpPr>
        <p:spPr>
          <a:xfrm>
            <a:off x="904875" y="179552"/>
            <a:ext cx="3667125" cy="107275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_Content_Im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2" descr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72" y="132334"/>
            <a:ext cx="653953" cy="283022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Rectangle 13"/>
          <p:cNvSpPr/>
          <p:nvPr/>
        </p:nvSpPr>
        <p:spPr>
          <a:xfrm rot="16200000">
            <a:off x="430002" y="4897709"/>
            <a:ext cx="45720" cy="5978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04875" y="1563687"/>
            <a:ext cx="4581525" cy="338677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6" name="Espace réservé pour une image  7"/>
          <p:cNvSpPr>
            <a:spLocks noGrp="1"/>
          </p:cNvSpPr>
          <p:nvPr>
            <p:ph type="pic" sz="half" idx="21"/>
          </p:nvPr>
        </p:nvSpPr>
        <p:spPr>
          <a:xfrm>
            <a:off x="5486400" y="0"/>
            <a:ext cx="3144839" cy="51435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7" name="Title Text"/>
          <p:cNvSpPr txBox="1">
            <a:spLocks noGrp="1"/>
          </p:cNvSpPr>
          <p:nvPr>
            <p:ph type="title"/>
          </p:nvPr>
        </p:nvSpPr>
        <p:spPr>
          <a:xfrm>
            <a:off x="904875" y="179552"/>
            <a:ext cx="3667125" cy="107275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_Content_Im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Image 12" descr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72" y="132334"/>
            <a:ext cx="653953" cy="283022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Rectangle 13"/>
          <p:cNvSpPr/>
          <p:nvPr/>
        </p:nvSpPr>
        <p:spPr>
          <a:xfrm rot="16200000">
            <a:off x="430002" y="4897709"/>
            <a:ext cx="45720" cy="5978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Espace réservé pour une image  7"/>
          <p:cNvSpPr>
            <a:spLocks noGrp="1"/>
          </p:cNvSpPr>
          <p:nvPr>
            <p:ph type="pic" sz="half" idx="21"/>
          </p:nvPr>
        </p:nvSpPr>
        <p:spPr>
          <a:xfrm>
            <a:off x="904875" y="0"/>
            <a:ext cx="3144839" cy="51435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1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049395" y="1563687"/>
            <a:ext cx="4581526" cy="338677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0" name="Title Text"/>
          <p:cNvSpPr txBox="1">
            <a:spLocks noGrp="1"/>
          </p:cNvSpPr>
          <p:nvPr>
            <p:ph type="title"/>
          </p:nvPr>
        </p:nvSpPr>
        <p:spPr>
          <a:xfrm>
            <a:off x="904875" y="131031"/>
            <a:ext cx="3144522" cy="107275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Image 12" descr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72" y="132334"/>
            <a:ext cx="653953" cy="283022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Rectangle 13"/>
          <p:cNvSpPr/>
          <p:nvPr/>
        </p:nvSpPr>
        <p:spPr>
          <a:xfrm rot="16200000">
            <a:off x="430002" y="4897709"/>
            <a:ext cx="45720" cy="5978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9" name="Espace réservé pour une image  7"/>
          <p:cNvSpPr>
            <a:spLocks noGrp="1"/>
          </p:cNvSpPr>
          <p:nvPr>
            <p:ph type="pic" sz="half" idx="21"/>
          </p:nvPr>
        </p:nvSpPr>
        <p:spPr>
          <a:xfrm>
            <a:off x="904875" y="0"/>
            <a:ext cx="3144839" cy="51435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3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049395" y="1563687"/>
            <a:ext cx="4581526" cy="338677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2" name="Title Text"/>
          <p:cNvSpPr txBox="1">
            <a:spLocks noGrp="1"/>
          </p:cNvSpPr>
          <p:nvPr>
            <p:ph type="title"/>
          </p:nvPr>
        </p:nvSpPr>
        <p:spPr>
          <a:xfrm>
            <a:off x="4049395" y="131031"/>
            <a:ext cx="3144521" cy="107275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Content_Im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Espace réservé pour une image  7"/>
          <p:cNvSpPr>
            <a:spLocks noGrp="1"/>
          </p:cNvSpPr>
          <p:nvPr>
            <p:ph type="pic" sz="half" idx="21"/>
          </p:nvPr>
        </p:nvSpPr>
        <p:spPr>
          <a:xfrm>
            <a:off x="904875" y="1563687"/>
            <a:ext cx="3144839" cy="3579814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4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049395" y="1563687"/>
            <a:ext cx="4581526" cy="338677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1" name="Title Text"/>
          <p:cNvSpPr txBox="1">
            <a:spLocks noGrp="1"/>
          </p:cNvSpPr>
          <p:nvPr>
            <p:ph type="title"/>
          </p:nvPr>
        </p:nvSpPr>
        <p:spPr>
          <a:xfrm>
            <a:off x="904875" y="179552"/>
            <a:ext cx="3667125" cy="107275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2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04875" y="1563687"/>
            <a:ext cx="3671466" cy="326350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0" name="Title Text"/>
          <p:cNvSpPr txBox="1">
            <a:spLocks noGrp="1"/>
          </p:cNvSpPr>
          <p:nvPr>
            <p:ph type="title"/>
          </p:nvPr>
        </p:nvSpPr>
        <p:spPr>
          <a:xfrm>
            <a:off x="904875" y="179552"/>
            <a:ext cx="3667125" cy="107275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Image 12" descr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72" y="132334"/>
            <a:ext cx="653953" cy="283022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Rectangle 13"/>
          <p:cNvSpPr/>
          <p:nvPr/>
        </p:nvSpPr>
        <p:spPr>
          <a:xfrm rot="16200000">
            <a:off x="430002" y="4897709"/>
            <a:ext cx="45720" cy="5978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0" name="Title Text"/>
          <p:cNvSpPr txBox="1">
            <a:spLocks noGrp="1"/>
          </p:cNvSpPr>
          <p:nvPr>
            <p:ph type="title"/>
          </p:nvPr>
        </p:nvSpPr>
        <p:spPr>
          <a:xfrm>
            <a:off x="904875" y="179552"/>
            <a:ext cx="3667125" cy="107275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age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Image 12" descr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72" y="132334"/>
            <a:ext cx="653953" cy="283022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Rectangle 13"/>
          <p:cNvSpPr/>
          <p:nvPr/>
        </p:nvSpPr>
        <p:spPr>
          <a:xfrm rot="16200000">
            <a:off x="430002" y="4897709"/>
            <a:ext cx="45720" cy="5978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0" name="Espace réservé pour une image  6"/>
          <p:cNvSpPr>
            <a:spLocks noGrp="1"/>
          </p:cNvSpPr>
          <p:nvPr>
            <p:ph type="pic" idx="21"/>
          </p:nvPr>
        </p:nvSpPr>
        <p:spPr>
          <a:xfrm>
            <a:off x="904875" y="0"/>
            <a:ext cx="7726364" cy="51435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71" name="Title Text"/>
          <p:cNvSpPr txBox="1">
            <a:spLocks noGrp="1"/>
          </p:cNvSpPr>
          <p:nvPr>
            <p:ph type="title"/>
          </p:nvPr>
        </p:nvSpPr>
        <p:spPr>
          <a:xfrm>
            <a:off x="6405562" y="2571750"/>
            <a:ext cx="2738438" cy="2111375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Image 12" descr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72" y="132334"/>
            <a:ext cx="653953" cy="283022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Rectangle 13"/>
          <p:cNvSpPr/>
          <p:nvPr/>
        </p:nvSpPr>
        <p:spPr>
          <a:xfrm rot="16200000">
            <a:off x="430002" y="4897709"/>
            <a:ext cx="45720" cy="5978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Espace réservé pour une image  6"/>
          <p:cNvSpPr>
            <a:spLocks noGrp="1"/>
          </p:cNvSpPr>
          <p:nvPr>
            <p:ph type="pic" idx="21"/>
          </p:nvPr>
        </p:nvSpPr>
        <p:spPr>
          <a:xfrm>
            <a:off x="904875" y="0"/>
            <a:ext cx="8239126" cy="51435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82" name="Title Text"/>
          <p:cNvSpPr txBox="1">
            <a:spLocks noGrp="1"/>
          </p:cNvSpPr>
          <p:nvPr>
            <p:ph type="title"/>
          </p:nvPr>
        </p:nvSpPr>
        <p:spPr>
          <a:xfrm>
            <a:off x="6405564" y="2571750"/>
            <a:ext cx="2738437" cy="2111376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8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Espace réservé pour une image  6"/>
          <p:cNvSpPr>
            <a:spLocks noGrp="1"/>
          </p:cNvSpPr>
          <p:nvPr>
            <p:ph type="pic" idx="21"/>
          </p:nvPr>
        </p:nvSpPr>
        <p:spPr>
          <a:xfrm>
            <a:off x="904875" y="0"/>
            <a:ext cx="7726364" cy="51435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_Content_Image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Image 12" descr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72" y="132334"/>
            <a:ext cx="653953" cy="283022"/>
          </a:xfrm>
          <a:prstGeom prst="rect">
            <a:avLst/>
          </a:prstGeom>
          <a:ln w="12700">
            <a:miter lim="400000"/>
          </a:ln>
        </p:spPr>
      </p:pic>
      <p:sp>
        <p:nvSpPr>
          <p:cNvPr id="199" name="Rectangle 13"/>
          <p:cNvSpPr/>
          <p:nvPr/>
        </p:nvSpPr>
        <p:spPr>
          <a:xfrm rot="16200000">
            <a:off x="430002" y="4897709"/>
            <a:ext cx="45720" cy="5978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0" name="Espace réservé pour une image  6"/>
          <p:cNvSpPr>
            <a:spLocks noGrp="1"/>
          </p:cNvSpPr>
          <p:nvPr>
            <p:ph type="pic" sz="half" idx="21"/>
          </p:nvPr>
        </p:nvSpPr>
        <p:spPr>
          <a:xfrm>
            <a:off x="904875" y="3114674"/>
            <a:ext cx="8239125" cy="20288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0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04875" y="1563687"/>
            <a:ext cx="7646989" cy="143668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03" name="Title Text"/>
          <p:cNvSpPr txBox="1">
            <a:spLocks noGrp="1"/>
          </p:cNvSpPr>
          <p:nvPr>
            <p:ph type="title"/>
          </p:nvPr>
        </p:nvSpPr>
        <p:spPr>
          <a:xfrm>
            <a:off x="904875" y="179552"/>
            <a:ext cx="3667125" cy="107275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Image 12" descr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72" y="132334"/>
            <a:ext cx="653953" cy="283022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Rectangle 13"/>
          <p:cNvSpPr/>
          <p:nvPr/>
        </p:nvSpPr>
        <p:spPr>
          <a:xfrm rot="16200000">
            <a:off x="430002" y="4897709"/>
            <a:ext cx="45720" cy="5978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Image 12" descr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72" y="132334"/>
            <a:ext cx="653953" cy="283022"/>
          </a:xfrm>
          <a:prstGeom prst="rect">
            <a:avLst/>
          </a:prstGeom>
          <a:ln w="12700">
            <a:miter lim="400000"/>
          </a:ln>
        </p:spPr>
      </p:pic>
      <p:sp>
        <p:nvSpPr>
          <p:cNvPr id="220" name="Rectangle 13"/>
          <p:cNvSpPr/>
          <p:nvPr/>
        </p:nvSpPr>
        <p:spPr>
          <a:xfrm rot="16200000">
            <a:off x="430002" y="4897709"/>
            <a:ext cx="45720" cy="5978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1" name="Espace réservé pour une image  6"/>
          <p:cNvSpPr>
            <a:spLocks noGrp="1"/>
          </p:cNvSpPr>
          <p:nvPr>
            <p:ph type="pic" idx="21"/>
          </p:nvPr>
        </p:nvSpPr>
        <p:spPr>
          <a:xfrm>
            <a:off x="904875" y="0"/>
            <a:ext cx="8239125" cy="51435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23" name="Title Text"/>
          <p:cNvSpPr txBox="1">
            <a:spLocks noGrp="1"/>
          </p:cNvSpPr>
          <p:nvPr>
            <p:ph type="title"/>
          </p:nvPr>
        </p:nvSpPr>
        <p:spPr>
          <a:xfrm>
            <a:off x="904875" y="179552"/>
            <a:ext cx="3667125" cy="107275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Image 12" descr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72" y="132334"/>
            <a:ext cx="653953" cy="283022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Rectangle 13"/>
          <p:cNvSpPr/>
          <p:nvPr/>
        </p:nvSpPr>
        <p:spPr>
          <a:xfrm rot="16200000">
            <a:off x="430002" y="4897709"/>
            <a:ext cx="45720" cy="5978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2" name="Title Text"/>
          <p:cNvSpPr txBox="1">
            <a:spLocks noGrp="1"/>
          </p:cNvSpPr>
          <p:nvPr>
            <p:ph type="title"/>
          </p:nvPr>
        </p:nvSpPr>
        <p:spPr>
          <a:xfrm>
            <a:off x="904875" y="179552"/>
            <a:ext cx="3667125" cy="107275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Image 12" descr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72" y="132334"/>
            <a:ext cx="653953" cy="283022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Rectangle 13"/>
          <p:cNvSpPr/>
          <p:nvPr/>
        </p:nvSpPr>
        <p:spPr>
          <a:xfrm rot="16200000">
            <a:off x="430002" y="4897709"/>
            <a:ext cx="45720" cy="5978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04875" y="1563687"/>
            <a:ext cx="4581525" cy="338677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3" name="Espace réservé pour une image  7"/>
          <p:cNvSpPr>
            <a:spLocks noGrp="1"/>
          </p:cNvSpPr>
          <p:nvPr>
            <p:ph type="pic" sz="half" idx="21"/>
          </p:nvPr>
        </p:nvSpPr>
        <p:spPr>
          <a:xfrm>
            <a:off x="5486400" y="0"/>
            <a:ext cx="3144839" cy="51435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44" name="Title Text"/>
          <p:cNvSpPr txBox="1">
            <a:spLocks noGrp="1"/>
          </p:cNvSpPr>
          <p:nvPr>
            <p:ph type="title"/>
          </p:nvPr>
        </p:nvSpPr>
        <p:spPr>
          <a:xfrm>
            <a:off x="904875" y="179552"/>
            <a:ext cx="3667125" cy="107275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Image 12" descr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72" y="132334"/>
            <a:ext cx="653953" cy="283022"/>
          </a:xfrm>
          <a:prstGeom prst="rect">
            <a:avLst/>
          </a:prstGeom>
          <a:ln w="12700">
            <a:miter lim="400000"/>
          </a:ln>
        </p:spPr>
      </p:pic>
      <p:sp>
        <p:nvSpPr>
          <p:cNvPr id="253" name="Rectangle 13"/>
          <p:cNvSpPr/>
          <p:nvPr/>
        </p:nvSpPr>
        <p:spPr>
          <a:xfrm rot="16200000">
            <a:off x="430002" y="4897709"/>
            <a:ext cx="45720" cy="5978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4" name="Espace réservé pour une image  6"/>
          <p:cNvSpPr>
            <a:spLocks noGrp="1"/>
          </p:cNvSpPr>
          <p:nvPr>
            <p:ph type="pic" idx="21"/>
          </p:nvPr>
        </p:nvSpPr>
        <p:spPr>
          <a:xfrm>
            <a:off x="904875" y="0"/>
            <a:ext cx="7726364" cy="51435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56" name="Title Text"/>
          <p:cNvSpPr txBox="1">
            <a:spLocks noGrp="1"/>
          </p:cNvSpPr>
          <p:nvPr>
            <p:ph type="title"/>
          </p:nvPr>
        </p:nvSpPr>
        <p:spPr>
          <a:xfrm>
            <a:off x="904875" y="179552"/>
            <a:ext cx="3667125" cy="107275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Image 12" descr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72" y="132334"/>
            <a:ext cx="653953" cy="283022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Rectangle 13"/>
          <p:cNvSpPr/>
          <p:nvPr/>
        </p:nvSpPr>
        <p:spPr>
          <a:xfrm rot="16200000">
            <a:off x="430002" y="4897709"/>
            <a:ext cx="45720" cy="5978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5" name="Body Level One…"/>
          <p:cNvSpPr txBox="1">
            <a:spLocks noGrp="1"/>
          </p:cNvSpPr>
          <p:nvPr>
            <p:ph type="body" idx="1"/>
          </p:nvPr>
        </p:nvSpPr>
        <p:spPr>
          <a:xfrm>
            <a:off x="904875" y="1563687"/>
            <a:ext cx="7726364" cy="338677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6" name="Title Text"/>
          <p:cNvSpPr txBox="1">
            <a:spLocks noGrp="1"/>
          </p:cNvSpPr>
          <p:nvPr>
            <p:ph type="title"/>
          </p:nvPr>
        </p:nvSpPr>
        <p:spPr>
          <a:xfrm>
            <a:off x="904875" y="179552"/>
            <a:ext cx="3667125" cy="107275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50502" y="4447448"/>
            <a:ext cx="8239127" cy="238868"/>
          </a:xfrm>
          <a:prstGeom prst="rect">
            <a:avLst/>
          </a:prstGeom>
          <a:ln w="3175"/>
        </p:spPr>
        <p:txBody>
          <a:bodyPr lIns="17144" tIns="17144" rIns="17144" bIns="17144"/>
          <a:lstStyle>
            <a:lvl1pPr marL="0" indent="0" defTabSz="309562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75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452436" y="965621"/>
            <a:ext cx="8239127" cy="1743076"/>
          </a:xfrm>
          <a:prstGeom prst="rect">
            <a:avLst/>
          </a:prstGeom>
        </p:spPr>
        <p:txBody>
          <a:bodyPr lIns="19050" tIns="19050" rIns="19050" bIns="19050" anchor="b"/>
          <a:lstStyle>
            <a:lvl1pPr defTabSz="914377">
              <a:defRPr sz="4200" b="1" spc="-84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7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50503" y="2708696"/>
            <a:ext cx="8239126" cy="714376"/>
          </a:xfrm>
          <a:prstGeom prst="rect">
            <a:avLst/>
          </a:prstGeom>
        </p:spPr>
        <p:txBody>
          <a:bodyPr lIns="19050" tIns="19050" rIns="19050" bIns="19050"/>
          <a:lstStyle>
            <a:lvl1pPr marL="0" indent="0" defTabSz="309562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2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457200" defTabSz="309562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2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914400" defTabSz="309562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2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1371600" defTabSz="309562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2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1828800" defTabSz="309562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2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501889" y="4918849"/>
            <a:ext cx="135535" cy="127001"/>
          </a:xfrm>
          <a:prstGeom prst="rect">
            <a:avLst/>
          </a:prstGeom>
        </p:spPr>
        <p:txBody>
          <a:bodyPr lIns="19050" tIns="19050" rIns="19050" bIns="19050" anchor="b"/>
          <a:lstStyle>
            <a:lvl1pPr defTabSz="219075">
              <a:defRPr sz="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452437" y="404812"/>
            <a:ext cx="8239126" cy="537437"/>
          </a:xfrm>
          <a:prstGeom prst="rect">
            <a:avLst/>
          </a:prstGeom>
        </p:spPr>
        <p:txBody>
          <a:bodyPr lIns="19050" tIns="19050" rIns="19050" bIns="19050"/>
          <a:lstStyle>
            <a:lvl1pPr defTabSz="914377">
              <a:defRPr sz="3000" b="1" spc="-59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Slide Title</a:t>
            </a:r>
          </a:p>
        </p:txBody>
      </p:sp>
      <p:sp>
        <p:nvSpPr>
          <p:cNvPr id="285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52437" y="889860"/>
            <a:ext cx="8239126" cy="350544"/>
          </a:xfrm>
          <a:prstGeom prst="rect">
            <a:avLst/>
          </a:prstGeom>
          <a:ln w="3175"/>
        </p:spPr>
        <p:txBody>
          <a:bodyPr lIns="17144" tIns="17144" rIns="17144" bIns="17144"/>
          <a:lstStyle>
            <a:lvl1pPr marL="0" indent="0" defTabSz="309562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2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Slide Subtitle</a:t>
            </a:r>
          </a:p>
        </p:txBody>
      </p:sp>
      <p:sp>
        <p:nvSpPr>
          <p:cNvPr id="28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452437" y="1593189"/>
            <a:ext cx="8239126" cy="3096005"/>
          </a:xfrm>
          <a:prstGeom prst="rect">
            <a:avLst/>
          </a:prstGeom>
        </p:spPr>
        <p:txBody>
          <a:bodyPr lIns="19050" tIns="19050" rIns="19050" bIns="19050"/>
          <a:lstStyle>
            <a:lvl1pPr marL="228600" indent="-228600" defTabSz="914377">
              <a:spcBef>
                <a:spcPts val="1600"/>
              </a:spcBef>
              <a:buClrTx/>
              <a:buSzPct val="123000"/>
              <a:buChar char="•"/>
              <a:defRPr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838200" indent="-228600" defTabSz="914377">
              <a:spcBef>
                <a:spcPts val="1600"/>
              </a:spcBef>
              <a:buClrTx/>
              <a:buSzPct val="123000"/>
              <a:defRPr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447800" indent="-228600" defTabSz="914377">
              <a:spcBef>
                <a:spcPts val="1600"/>
              </a:spcBef>
              <a:buClrTx/>
              <a:buSzPct val="123000"/>
              <a:buChar char="•"/>
              <a:defRPr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057400" indent="-228600" defTabSz="914377">
              <a:spcBef>
                <a:spcPts val="1600"/>
              </a:spcBef>
              <a:buClrTx/>
              <a:buSzPct val="123000"/>
              <a:defRPr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667000" indent="-228600" defTabSz="914377">
              <a:spcBef>
                <a:spcPts val="1600"/>
              </a:spcBef>
              <a:buClrTx/>
              <a:buSzPct val="123000"/>
              <a:defRPr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501889" y="4918849"/>
            <a:ext cx="135535" cy="127001"/>
          </a:xfrm>
          <a:prstGeom prst="rect">
            <a:avLst/>
          </a:prstGeom>
        </p:spPr>
        <p:txBody>
          <a:bodyPr lIns="19050" tIns="19050" rIns="19050" bIns="19050" anchor="b"/>
          <a:lstStyle>
            <a:lvl1pPr defTabSz="219075">
              <a:defRPr sz="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2" descr="Image 12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30272" y="132334"/>
            <a:ext cx="653953" cy="28302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ctangle 13"/>
          <p:cNvSpPr/>
          <p:nvPr/>
        </p:nvSpPr>
        <p:spPr>
          <a:xfrm rot="16200000">
            <a:off x="430002" y="4897709"/>
            <a:ext cx="45720" cy="5978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824119" y="195262"/>
            <a:ext cx="127001" cy="1270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ctr">
              <a:defRPr sz="700">
                <a:latin typeface="Franklin Gothic Demi Cond"/>
                <a:ea typeface="Franklin Gothic Demi Cond"/>
                <a:cs typeface="Franklin Gothic Demi Cond"/>
                <a:sym typeface="Franklin Gothic Demi Con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Title Text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994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Title Text</a:t>
            </a:r>
          </a:p>
        </p:txBody>
      </p:sp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transition spd="med"/>
  <p:txStyles>
    <p:titleStyle>
      <a:lvl1pPr marL="0" marR="0" indent="0" algn="l" defTabSz="685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-70" baseline="0">
          <a:solidFill>
            <a:schemeClr val="accent3"/>
          </a:solidFill>
          <a:uFillTx/>
          <a:latin typeface="Franklin Gothic Demi Cond"/>
          <a:ea typeface="Franklin Gothic Demi Cond"/>
          <a:cs typeface="Franklin Gothic Demi Cond"/>
          <a:sym typeface="Franklin Gothic Demi Cond"/>
        </a:defRPr>
      </a:lvl1pPr>
      <a:lvl2pPr marL="0" marR="0" indent="0" algn="l" defTabSz="685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-70" baseline="0">
          <a:solidFill>
            <a:schemeClr val="accent3"/>
          </a:solidFill>
          <a:uFillTx/>
          <a:latin typeface="Franklin Gothic Demi Cond"/>
          <a:ea typeface="Franklin Gothic Demi Cond"/>
          <a:cs typeface="Franklin Gothic Demi Cond"/>
          <a:sym typeface="Franklin Gothic Demi Cond"/>
        </a:defRPr>
      </a:lvl2pPr>
      <a:lvl3pPr marL="0" marR="0" indent="0" algn="l" defTabSz="685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-70" baseline="0">
          <a:solidFill>
            <a:schemeClr val="accent3"/>
          </a:solidFill>
          <a:uFillTx/>
          <a:latin typeface="Franklin Gothic Demi Cond"/>
          <a:ea typeface="Franklin Gothic Demi Cond"/>
          <a:cs typeface="Franklin Gothic Demi Cond"/>
          <a:sym typeface="Franklin Gothic Demi Cond"/>
        </a:defRPr>
      </a:lvl3pPr>
      <a:lvl4pPr marL="0" marR="0" indent="0" algn="l" defTabSz="685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-70" baseline="0">
          <a:solidFill>
            <a:schemeClr val="accent3"/>
          </a:solidFill>
          <a:uFillTx/>
          <a:latin typeface="Franklin Gothic Demi Cond"/>
          <a:ea typeface="Franklin Gothic Demi Cond"/>
          <a:cs typeface="Franklin Gothic Demi Cond"/>
          <a:sym typeface="Franklin Gothic Demi Cond"/>
        </a:defRPr>
      </a:lvl4pPr>
      <a:lvl5pPr marL="0" marR="0" indent="0" algn="l" defTabSz="685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-70" baseline="0">
          <a:solidFill>
            <a:schemeClr val="accent3"/>
          </a:solidFill>
          <a:uFillTx/>
          <a:latin typeface="Franklin Gothic Demi Cond"/>
          <a:ea typeface="Franklin Gothic Demi Cond"/>
          <a:cs typeface="Franklin Gothic Demi Cond"/>
          <a:sym typeface="Franklin Gothic Demi Cond"/>
        </a:defRPr>
      </a:lvl5pPr>
      <a:lvl6pPr marL="0" marR="0" indent="0" algn="l" defTabSz="685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-70" baseline="0">
          <a:solidFill>
            <a:schemeClr val="accent3"/>
          </a:solidFill>
          <a:uFillTx/>
          <a:latin typeface="Franklin Gothic Demi Cond"/>
          <a:ea typeface="Franklin Gothic Demi Cond"/>
          <a:cs typeface="Franklin Gothic Demi Cond"/>
          <a:sym typeface="Franklin Gothic Demi Cond"/>
        </a:defRPr>
      </a:lvl6pPr>
      <a:lvl7pPr marL="0" marR="0" indent="0" algn="l" defTabSz="685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-70" baseline="0">
          <a:solidFill>
            <a:schemeClr val="accent3"/>
          </a:solidFill>
          <a:uFillTx/>
          <a:latin typeface="Franklin Gothic Demi Cond"/>
          <a:ea typeface="Franklin Gothic Demi Cond"/>
          <a:cs typeface="Franklin Gothic Demi Cond"/>
          <a:sym typeface="Franklin Gothic Demi Cond"/>
        </a:defRPr>
      </a:lvl7pPr>
      <a:lvl8pPr marL="0" marR="0" indent="0" algn="l" defTabSz="685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-70" baseline="0">
          <a:solidFill>
            <a:schemeClr val="accent3"/>
          </a:solidFill>
          <a:uFillTx/>
          <a:latin typeface="Franklin Gothic Demi Cond"/>
          <a:ea typeface="Franklin Gothic Demi Cond"/>
          <a:cs typeface="Franklin Gothic Demi Cond"/>
          <a:sym typeface="Franklin Gothic Demi Cond"/>
        </a:defRPr>
      </a:lvl8pPr>
      <a:lvl9pPr marL="0" marR="0" indent="0" algn="l" defTabSz="685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-70" baseline="0">
          <a:solidFill>
            <a:schemeClr val="accent3"/>
          </a:solidFill>
          <a:uFillTx/>
          <a:latin typeface="Franklin Gothic Demi Cond"/>
          <a:ea typeface="Franklin Gothic Demi Cond"/>
          <a:cs typeface="Franklin Gothic Demi Cond"/>
          <a:sym typeface="Franklin Gothic Demi Cond"/>
        </a:defRPr>
      </a:lvl9pPr>
    </p:titleStyle>
    <p:bodyStyle>
      <a:lvl1pPr marL="171450" marR="0" indent="-17145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chemeClr val="accent1"/>
        </a:buClr>
        <a:buSzPct val="90000"/>
        <a:buFontTx/>
        <a:buChar char="▪"/>
        <a:tabLst/>
        <a:defRPr sz="1800" b="0" i="0" u="none" strike="noStrike" cap="none" spc="0" baseline="0">
          <a:solidFill>
            <a:schemeClr val="accent3"/>
          </a:solidFill>
          <a:uFillTx/>
          <a:latin typeface="+mj-lt"/>
          <a:ea typeface="+mj-ea"/>
          <a:cs typeface="+mj-cs"/>
          <a:sym typeface="Arial"/>
        </a:defRPr>
      </a:lvl1pPr>
      <a:lvl2pPr marL="535781" marR="0" indent="-192881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solidFill>
            <a:schemeClr val="accent3"/>
          </a:solidFill>
          <a:uFillTx/>
          <a:latin typeface="+mj-lt"/>
          <a:ea typeface="+mj-ea"/>
          <a:cs typeface="+mj-cs"/>
          <a:sym typeface="Arial"/>
        </a:defRPr>
      </a:lvl2pPr>
      <a:lvl3pPr marL="891539" marR="0" indent="-205739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chemeClr val="accent1"/>
        </a:buClr>
        <a:buSzPct val="90000"/>
        <a:buFontTx/>
        <a:buChar char="▪"/>
        <a:tabLst/>
        <a:defRPr sz="1800" b="0" i="0" u="none" strike="noStrike" cap="none" spc="0" baseline="0">
          <a:solidFill>
            <a:schemeClr val="accent3"/>
          </a:solidFill>
          <a:uFillTx/>
          <a:latin typeface="+mj-lt"/>
          <a:ea typeface="+mj-ea"/>
          <a:cs typeface="+mj-cs"/>
          <a:sym typeface="Arial"/>
        </a:defRPr>
      </a:lvl3pPr>
      <a:lvl4pPr marL="1266092" marR="0" indent="-237392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solidFill>
            <a:schemeClr val="accent3"/>
          </a:solidFill>
          <a:uFillTx/>
          <a:latin typeface="+mj-lt"/>
          <a:ea typeface="+mj-ea"/>
          <a:cs typeface="+mj-cs"/>
          <a:sym typeface="Arial"/>
        </a:defRPr>
      </a:lvl4pPr>
      <a:lvl5pPr marL="1608992" marR="0" indent="-237392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solidFill>
            <a:schemeClr val="accent3"/>
          </a:solidFill>
          <a:uFillTx/>
          <a:latin typeface="+mj-lt"/>
          <a:ea typeface="+mj-ea"/>
          <a:cs typeface="+mj-cs"/>
          <a:sym typeface="Arial"/>
        </a:defRPr>
      </a:lvl5pPr>
      <a:lvl6pPr marL="1951892" marR="0" indent="-237392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solidFill>
            <a:schemeClr val="accent3"/>
          </a:solidFill>
          <a:uFillTx/>
          <a:latin typeface="+mj-lt"/>
          <a:ea typeface="+mj-ea"/>
          <a:cs typeface="+mj-cs"/>
          <a:sym typeface="Arial"/>
        </a:defRPr>
      </a:lvl6pPr>
      <a:lvl7pPr marL="2294792" marR="0" indent="-237392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solidFill>
            <a:schemeClr val="accent3"/>
          </a:solidFill>
          <a:uFillTx/>
          <a:latin typeface="+mj-lt"/>
          <a:ea typeface="+mj-ea"/>
          <a:cs typeface="+mj-cs"/>
          <a:sym typeface="Arial"/>
        </a:defRPr>
      </a:lvl7pPr>
      <a:lvl8pPr marL="2637692" marR="0" indent="-237392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solidFill>
            <a:schemeClr val="accent3"/>
          </a:solidFill>
          <a:uFillTx/>
          <a:latin typeface="+mj-lt"/>
          <a:ea typeface="+mj-ea"/>
          <a:cs typeface="+mj-cs"/>
          <a:sym typeface="Arial"/>
        </a:defRPr>
      </a:lvl8pPr>
      <a:lvl9pPr marL="2980592" marR="0" indent="-237392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solidFill>
            <a:schemeClr val="accent3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ct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Demi Cond"/>
        </a:defRPr>
      </a:lvl1pPr>
      <a:lvl2pPr marL="0" marR="0" indent="342900" algn="ct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Demi Cond"/>
        </a:defRPr>
      </a:lvl2pPr>
      <a:lvl3pPr marL="0" marR="0" indent="685800" algn="ct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Demi Cond"/>
        </a:defRPr>
      </a:lvl3pPr>
      <a:lvl4pPr marL="0" marR="0" indent="1028700" algn="ct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Demi Cond"/>
        </a:defRPr>
      </a:lvl4pPr>
      <a:lvl5pPr marL="0" marR="0" indent="1371600" algn="ct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Demi Cond"/>
        </a:defRPr>
      </a:lvl5pPr>
      <a:lvl6pPr marL="0" marR="0" indent="1714500" algn="ct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Demi Cond"/>
        </a:defRPr>
      </a:lvl6pPr>
      <a:lvl7pPr marL="0" marR="0" indent="2057400" algn="ct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Demi Cond"/>
        </a:defRPr>
      </a:lvl7pPr>
      <a:lvl8pPr marL="0" marR="0" indent="2400300" algn="ct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Demi Cond"/>
        </a:defRPr>
      </a:lvl8pPr>
      <a:lvl9pPr marL="0" marR="0" indent="2743200" algn="ct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Demi Con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multimae.epfl.ch/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9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3.png"/><Relationship Id="rId7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image" Target="../media/image20.jpe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jpeg"/><Relationship Id="rId11" Type="http://schemas.openxmlformats.org/officeDocument/2006/relationships/image" Target="../media/image29.png"/><Relationship Id="rId5" Type="http://schemas.openxmlformats.org/officeDocument/2006/relationships/image" Target="../media/image23.jpeg"/><Relationship Id="rId15" Type="http://schemas.openxmlformats.org/officeDocument/2006/relationships/image" Target="../media/image33.pn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Relationship Id="rId1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video" Target="../media/media5.mp4"/><Relationship Id="rId13" Type="http://schemas.openxmlformats.org/officeDocument/2006/relationships/slideLayout" Target="../slideLayouts/slideLayout8.xml"/><Relationship Id="rId18" Type="http://schemas.openxmlformats.org/officeDocument/2006/relationships/image" Target="../media/image57.png"/><Relationship Id="rId3" Type="http://schemas.microsoft.com/office/2007/relationships/media" Target="../media/media3.mp4"/><Relationship Id="rId7" Type="http://schemas.microsoft.com/office/2007/relationships/media" Target="../media/media5.mp4"/><Relationship Id="rId12" Type="http://schemas.openxmlformats.org/officeDocument/2006/relationships/video" Target="../media/media7.mp4"/><Relationship Id="rId17" Type="http://schemas.openxmlformats.org/officeDocument/2006/relationships/image" Target="../media/image56.png"/><Relationship Id="rId2" Type="http://schemas.openxmlformats.org/officeDocument/2006/relationships/video" Target="../media/media2.mp4"/><Relationship Id="rId16" Type="http://schemas.openxmlformats.org/officeDocument/2006/relationships/image" Target="../media/image55.png"/><Relationship Id="rId1" Type="http://schemas.microsoft.com/office/2007/relationships/media" Target="../media/media2.mp4"/><Relationship Id="rId6" Type="http://schemas.openxmlformats.org/officeDocument/2006/relationships/video" Target="../media/media4.mp4"/><Relationship Id="rId11" Type="http://schemas.microsoft.com/office/2007/relationships/media" Target="../media/media7.mp4"/><Relationship Id="rId5" Type="http://schemas.microsoft.com/office/2007/relationships/media" Target="../media/media4.mp4"/><Relationship Id="rId15" Type="http://schemas.openxmlformats.org/officeDocument/2006/relationships/image" Target="../media/image54.png"/><Relationship Id="rId10" Type="http://schemas.openxmlformats.org/officeDocument/2006/relationships/video" Target="../media/media6.mp4"/><Relationship Id="rId19" Type="http://schemas.openxmlformats.org/officeDocument/2006/relationships/image" Target="../media/image58.png"/><Relationship Id="rId4" Type="http://schemas.openxmlformats.org/officeDocument/2006/relationships/video" Target="../media/media3.mp4"/><Relationship Id="rId9" Type="http://schemas.microsoft.com/office/2007/relationships/media" Target="../media/media6.mp4"/><Relationship Id="rId1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hyperlink" Target="https://multimae.epfl.ch/" TargetMode="Externa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MultiMAE:…"/>
          <p:cNvSpPr txBox="1">
            <a:spLocks noGrp="1"/>
          </p:cNvSpPr>
          <p:nvPr>
            <p:ph type="title"/>
          </p:nvPr>
        </p:nvSpPr>
        <p:spPr>
          <a:xfrm>
            <a:off x="452436" y="441818"/>
            <a:ext cx="8239128" cy="1743076"/>
          </a:xfrm>
          <a:prstGeom prst="rect">
            <a:avLst/>
          </a:prstGeom>
        </p:spPr>
        <p:txBody>
          <a:bodyPr/>
          <a:lstStyle/>
          <a:p>
            <a:r>
              <a:t>MultiMAE</a:t>
            </a:r>
            <a:r>
              <a:rPr b="0"/>
              <a:t>:</a:t>
            </a:r>
            <a:r>
              <a:t> </a:t>
            </a:r>
          </a:p>
          <a:p>
            <a:pPr>
              <a:defRPr b="0"/>
            </a:pPr>
            <a:r>
              <a:t>Multi-modal Multi-task </a:t>
            </a:r>
          </a:p>
          <a:p>
            <a:pPr>
              <a:defRPr b="0"/>
            </a:pPr>
            <a:r>
              <a:t>Masked Autoencoders</a:t>
            </a:r>
          </a:p>
        </p:txBody>
      </p:sp>
      <p:sp>
        <p:nvSpPr>
          <p:cNvPr id="297" name="Roman Bachmann*, David Mizrahi*, Andrei Atanov, Amir Zamir"/>
          <p:cNvSpPr txBox="1">
            <a:spLocks noGrp="1"/>
          </p:cNvSpPr>
          <p:nvPr>
            <p:ph type="body" sz="quarter" idx="1"/>
          </p:nvPr>
        </p:nvSpPr>
        <p:spPr>
          <a:xfrm>
            <a:off x="452437" y="2768923"/>
            <a:ext cx="8239126" cy="35200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defTabSz="300275">
              <a:defRPr sz="2134" b="0"/>
            </a:lvl1pPr>
          </a:lstStyle>
          <a:p>
            <a:r>
              <a:t>Roman Bachmann*, David Mizrahi*, Andrei Atanov, Amir Zamir</a:t>
            </a:r>
          </a:p>
        </p:txBody>
      </p:sp>
      <p:pic>
        <p:nvPicPr>
          <p:cNvPr id="298" name="logo-epfl.png" descr="logo-epf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3" y="51713"/>
            <a:ext cx="1621256" cy="911957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*Equal contribution"/>
          <p:cNvSpPr txBox="1"/>
          <p:nvPr/>
        </p:nvSpPr>
        <p:spPr>
          <a:xfrm>
            <a:off x="452437" y="3174060"/>
            <a:ext cx="1723675" cy="298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>
            <a:normAutofit/>
          </a:bodyPr>
          <a:lstStyle>
            <a:lvl1pPr defTabSz="309562">
              <a:defRPr sz="1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*Equal contribution</a:t>
            </a:r>
          </a:p>
        </p:txBody>
      </p:sp>
      <p:pic>
        <p:nvPicPr>
          <p:cNvPr id="300" name="ECCV-logo3.png" descr="ECCV-logo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2836" y="4038593"/>
            <a:ext cx="1364826" cy="781184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roman.gif" descr="roman.gif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08605" y="3487062"/>
            <a:ext cx="1321161" cy="132116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302" name="david.gif" descr="david.gif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926721" y="3487062"/>
            <a:ext cx="1321161" cy="132116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303" name="andrei.gif" descr="andrei.gif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3344838" y="3487062"/>
            <a:ext cx="1321160" cy="132116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304" name="amir.gif" descr="amir.gif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4762954" y="3487062"/>
            <a:ext cx="1321161" cy="132116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sp>
        <p:nvSpPr>
          <p:cNvPr id="305" name="multimae.epfl.ch"/>
          <p:cNvSpPr txBox="1"/>
          <p:nvPr/>
        </p:nvSpPr>
        <p:spPr>
          <a:xfrm>
            <a:off x="406884" y="2234103"/>
            <a:ext cx="2074503" cy="372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>
            <a:normAutofit/>
          </a:bodyPr>
          <a:lstStyle>
            <a:lvl1pPr algn="ctr" defTabSz="309562">
              <a:defRPr sz="2000" u="sng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  <a:hlinkClick r:id="rId8"/>
              </a:defRPr>
            </a:lvl1pPr>
          </a:lstStyle>
          <a:p>
            <a:pPr>
              <a:defRPr u="none"/>
            </a:pPr>
            <a:r>
              <a:rPr u="sng">
                <a:hlinkClick r:id="rId8"/>
              </a:rPr>
              <a:t>multimae.epfl.ch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Espace réservé du pied de page 3"/>
          <p:cNvSpPr txBox="1"/>
          <p:nvPr/>
        </p:nvSpPr>
        <p:spPr>
          <a:xfrm rot="16200000">
            <a:off x="8560642" y="642795"/>
            <a:ext cx="65395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700"/>
            </a:lvl1pPr>
          </a:lstStyle>
          <a:p>
            <a:r>
              <a:t>ECCV 2022</a:t>
            </a:r>
          </a:p>
        </p:txBody>
      </p:sp>
      <p:sp>
        <p:nvSpPr>
          <p:cNvPr id="308" name="Titre 5"/>
          <p:cNvSpPr txBox="1">
            <a:spLocks noGrp="1"/>
          </p:cNvSpPr>
          <p:nvPr>
            <p:ph type="title"/>
          </p:nvPr>
        </p:nvSpPr>
        <p:spPr>
          <a:xfrm>
            <a:off x="904875" y="179551"/>
            <a:ext cx="5578801" cy="553279"/>
          </a:xfrm>
          <a:prstGeom prst="rect">
            <a:avLst/>
          </a:prstGeom>
        </p:spPr>
        <p:txBody>
          <a:bodyPr/>
          <a:lstStyle/>
          <a:p>
            <a:pPr>
              <a:defRPr spc="-100"/>
            </a:pPr>
            <a:r>
              <a:t>We can process </a:t>
            </a:r>
            <a:r>
              <a:rPr u="sng"/>
              <a:t>multiple modalities</a:t>
            </a:r>
          </a:p>
        </p:txBody>
      </p:sp>
      <p:sp>
        <p:nvSpPr>
          <p:cNvPr id="309" name="Espace réservé de la date 2"/>
          <p:cNvSpPr txBox="1"/>
          <p:nvPr/>
        </p:nvSpPr>
        <p:spPr>
          <a:xfrm rot="16200000">
            <a:off x="-1175694" y="3145498"/>
            <a:ext cx="324961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t>MultiMAE</a:t>
            </a:r>
          </a:p>
        </p:txBody>
      </p:sp>
      <p:sp>
        <p:nvSpPr>
          <p:cNvPr id="310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24119" y="195262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pic>
        <p:nvPicPr>
          <p:cNvPr id="311" name="535_BURNAND_num4000_cb.jpg" descr="535_BURNAND_num4000_c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410" y="853188"/>
            <a:ext cx="4119600" cy="3041296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312" name="[Taureau dans les Alpes, Eugène Burnand, 1884]"/>
          <p:cNvSpPr txBox="1"/>
          <p:nvPr/>
        </p:nvSpPr>
        <p:spPr>
          <a:xfrm>
            <a:off x="1862996" y="3925708"/>
            <a:ext cx="2300428" cy="2155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lnSpc>
                <a:spcPct val="90000"/>
              </a:lnSpc>
              <a:spcBef>
                <a:spcPts val="700"/>
              </a:spcBef>
              <a:defRPr sz="800">
                <a:solidFill>
                  <a:srgbClr val="A7A7A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[Taureau dans les Alpes, Eugène Burnand, 1884]</a:t>
            </a:r>
          </a:p>
        </p:txBody>
      </p:sp>
      <p:sp>
        <p:nvSpPr>
          <p:cNvPr id="313" name="“A fine Simmental bull, its tawny coat blotched with white, overlooks the valley from the heights of its pastureland…”"/>
          <p:cNvSpPr txBox="1"/>
          <p:nvPr/>
        </p:nvSpPr>
        <p:spPr>
          <a:xfrm>
            <a:off x="5374180" y="815959"/>
            <a:ext cx="3077022" cy="1000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i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“A fine Simmental bull, its tawny coat blotched with white, overlooks the valley from the heights of its pastureland…”</a:t>
            </a:r>
          </a:p>
        </p:txBody>
      </p:sp>
      <p:sp>
        <p:nvSpPr>
          <p:cNvPr id="314" name="(“Moo” 🐮)"/>
          <p:cNvSpPr txBox="1"/>
          <p:nvPr/>
        </p:nvSpPr>
        <p:spPr>
          <a:xfrm>
            <a:off x="7110402" y="2171429"/>
            <a:ext cx="1115772" cy="42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i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(“Moo” 🐮)</a:t>
            </a:r>
          </a:p>
        </p:txBody>
      </p:sp>
      <p:grpSp>
        <p:nvGrpSpPr>
          <p:cNvPr id="329" name="Group"/>
          <p:cNvGrpSpPr/>
          <p:nvPr/>
        </p:nvGrpSpPr>
        <p:grpSpPr>
          <a:xfrm>
            <a:off x="5806639" y="2022356"/>
            <a:ext cx="1206588" cy="770586"/>
            <a:chOff x="0" y="0"/>
            <a:chExt cx="1206586" cy="770584"/>
          </a:xfrm>
        </p:grpSpPr>
        <p:sp>
          <p:nvSpPr>
            <p:cNvPr id="315" name="Rounded Rectangle"/>
            <p:cNvSpPr/>
            <p:nvPr/>
          </p:nvSpPr>
          <p:spPr>
            <a:xfrm>
              <a:off x="181605" y="0"/>
              <a:ext cx="47082" cy="77058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16" name="Rounded Rectangle"/>
            <p:cNvSpPr/>
            <p:nvPr/>
          </p:nvSpPr>
          <p:spPr>
            <a:xfrm>
              <a:off x="270505" y="129744"/>
              <a:ext cx="47082" cy="51109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17" name="Rounded Rectangle"/>
            <p:cNvSpPr/>
            <p:nvPr/>
          </p:nvSpPr>
          <p:spPr>
            <a:xfrm>
              <a:off x="359405" y="73604"/>
              <a:ext cx="47082" cy="62337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18" name="Rounded Rectangle"/>
            <p:cNvSpPr/>
            <p:nvPr/>
          </p:nvSpPr>
          <p:spPr>
            <a:xfrm>
              <a:off x="448305" y="234466"/>
              <a:ext cx="47082" cy="301652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19" name="Rounded Rectangle"/>
            <p:cNvSpPr/>
            <p:nvPr/>
          </p:nvSpPr>
          <p:spPr>
            <a:xfrm>
              <a:off x="537205" y="73604"/>
              <a:ext cx="47082" cy="62337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20" name="Rounded Rectangle"/>
            <p:cNvSpPr/>
            <p:nvPr/>
          </p:nvSpPr>
          <p:spPr>
            <a:xfrm>
              <a:off x="626105" y="28540"/>
              <a:ext cx="47082" cy="71350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21" name="Rounded Rectangle"/>
            <p:cNvSpPr/>
            <p:nvPr/>
          </p:nvSpPr>
          <p:spPr>
            <a:xfrm>
              <a:off x="715005" y="73604"/>
              <a:ext cx="47082" cy="62337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22" name="Rounded Rectangle"/>
            <p:cNvSpPr/>
            <p:nvPr/>
          </p:nvSpPr>
          <p:spPr>
            <a:xfrm>
              <a:off x="803905" y="129744"/>
              <a:ext cx="47082" cy="51109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23" name="Rounded Rectangle"/>
            <p:cNvSpPr/>
            <p:nvPr/>
          </p:nvSpPr>
          <p:spPr>
            <a:xfrm>
              <a:off x="892805" y="234466"/>
              <a:ext cx="47082" cy="301652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24" name="Rounded Rectangle"/>
            <p:cNvSpPr/>
            <p:nvPr/>
          </p:nvSpPr>
          <p:spPr>
            <a:xfrm>
              <a:off x="981705" y="285960"/>
              <a:ext cx="47082" cy="19866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25" name="Rounded Rectangle"/>
            <p:cNvSpPr/>
            <p:nvPr/>
          </p:nvSpPr>
          <p:spPr>
            <a:xfrm>
              <a:off x="1159505" y="337454"/>
              <a:ext cx="47082" cy="9567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26" name="Rounded Rectangle"/>
            <p:cNvSpPr/>
            <p:nvPr/>
          </p:nvSpPr>
          <p:spPr>
            <a:xfrm>
              <a:off x="1074411" y="234466"/>
              <a:ext cx="47082" cy="301652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27" name="Rounded Rectangle"/>
            <p:cNvSpPr/>
            <p:nvPr/>
          </p:nvSpPr>
          <p:spPr>
            <a:xfrm>
              <a:off x="88900" y="73604"/>
              <a:ext cx="47081" cy="62337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28" name="Rounded Rectangle"/>
            <p:cNvSpPr/>
            <p:nvPr/>
          </p:nvSpPr>
          <p:spPr>
            <a:xfrm>
              <a:off x="0" y="129744"/>
              <a:ext cx="47081" cy="51109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330" name="thermometer-icon-or-temperature-symbol-and-illustration-vector copy.jpg" descr="thermometer-icon-or-temperature-symbol-and-illustration-vector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7288" y="3223539"/>
            <a:ext cx="419941" cy="770585"/>
          </a:xfrm>
          <a:prstGeom prst="rect">
            <a:avLst/>
          </a:prstGeom>
          <a:ln w="12700">
            <a:miter lim="400000"/>
          </a:ln>
        </p:spPr>
      </p:pic>
      <p:pic>
        <p:nvPicPr>
          <p:cNvPr id="331" name="219816.png" descr="21981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407" y="3302832"/>
            <a:ext cx="653953" cy="653953"/>
          </a:xfrm>
          <a:prstGeom prst="rect">
            <a:avLst/>
          </a:prstGeom>
          <a:ln w="12700">
            <a:miter lim="400000"/>
          </a:ln>
        </p:spPr>
      </p:pic>
      <p:pic>
        <p:nvPicPr>
          <p:cNvPr id="332" name="bull_depth.png" descr="bull_dept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3291" y="3005538"/>
            <a:ext cx="1206588" cy="1206588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sp>
        <p:nvSpPr>
          <p:cNvPr id="333" name="Multi-modality a key aspect of biological intelligence. [The development of embodied cognition: six lessons from babies. Smith &amp; Gasser, 2005] [Sensory Modality Segregation. VR de Sa, 2003]"/>
          <p:cNvSpPr txBox="1"/>
          <p:nvPr/>
        </p:nvSpPr>
        <p:spPr>
          <a:xfrm>
            <a:off x="993257" y="4424722"/>
            <a:ext cx="7157486" cy="467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r>
              <a:rPr b="1"/>
              <a:t>Multi-modality a key aspect</a:t>
            </a:r>
            <a:r>
              <a:t> of biological intelligence. </a:t>
            </a:r>
            <a:r>
              <a:rPr i="1"/>
              <a:t>[The development of embodied cognition: six lessons from babies. Smith &amp; Gasser, 2005] [Sensory Modality Segregation. VR de Sa, 2003]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fill="hold" grpId="5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fill="hold" grpId="7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fill="hold" grpId="8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" grpId="1" animBg="1" advAuto="0"/>
      <p:bldP spid="312" grpId="2" animBg="1" advAuto="0"/>
      <p:bldP spid="313" grpId="3" animBg="1" advAuto="0"/>
      <p:bldP spid="314" grpId="5" animBg="1" advAuto="0"/>
      <p:bldP spid="329" grpId="4" animBg="1" advAuto="0"/>
      <p:bldP spid="330" grpId="6" animBg="1" advAuto="0"/>
      <p:bldP spid="331" grpId="7" animBg="1" advAuto="0"/>
      <p:bldP spid="332" grpId="8" animBg="1" advAuto="0"/>
      <p:bldP spid="333" grpId="9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Espace réservé du pied de page 3"/>
          <p:cNvSpPr txBox="1"/>
          <p:nvPr/>
        </p:nvSpPr>
        <p:spPr>
          <a:xfrm rot="16200000">
            <a:off x="7161708" y="2041729"/>
            <a:ext cx="3451821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700"/>
            </a:lvl1pPr>
          </a:lstStyle>
          <a:p>
            <a:r>
              <a:t>ECCV 2022</a:t>
            </a:r>
          </a:p>
        </p:txBody>
      </p:sp>
      <p:sp>
        <p:nvSpPr>
          <p:cNvPr id="358" name="Espace réservé de la date 2"/>
          <p:cNvSpPr txBox="1"/>
          <p:nvPr/>
        </p:nvSpPr>
        <p:spPr>
          <a:xfrm rot="16200000">
            <a:off x="-1175694" y="3145498"/>
            <a:ext cx="324961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t>MultiMAE</a:t>
            </a:r>
          </a:p>
        </p:txBody>
      </p:sp>
      <p:sp>
        <p:nvSpPr>
          <p:cNvPr id="359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24119" y="195262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pic>
        <p:nvPicPr>
          <p:cNvPr id="360" name="535_BURNAND_num4000_cb.jpg" descr="535_BURNAND_num4000_c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212" y="2035327"/>
            <a:ext cx="1762529" cy="1301188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361" name="caption: a cow in the mountains looking up"/>
          <p:cNvSpPr txBox="1"/>
          <p:nvPr/>
        </p:nvSpPr>
        <p:spPr>
          <a:xfrm>
            <a:off x="5351616" y="4121960"/>
            <a:ext cx="3299651" cy="289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1"/>
              <a:t>caption</a:t>
            </a:r>
            <a:r>
              <a:t>: </a:t>
            </a:r>
            <a:r>
              <a:rPr i="1"/>
              <a:t>a cow in the mountains looking up</a:t>
            </a:r>
          </a:p>
        </p:txBody>
      </p:sp>
      <p:sp>
        <p:nvSpPr>
          <p:cNvPr id="362" name="Q: What is the bull looking at? A: mountains"/>
          <p:cNvSpPr txBox="1"/>
          <p:nvPr/>
        </p:nvSpPr>
        <p:spPr>
          <a:xfrm>
            <a:off x="5361539" y="4479661"/>
            <a:ext cx="2321434" cy="4930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1"/>
              <a:t>Q</a:t>
            </a:r>
            <a:r>
              <a:t>: What is the bull looking at?</a:t>
            </a:r>
            <a:br/>
            <a:r>
              <a:rPr b="1"/>
              <a:t>A</a:t>
            </a:r>
            <a:r>
              <a:t>: </a:t>
            </a:r>
            <a:r>
              <a:rPr i="1"/>
              <a:t>mountains</a:t>
            </a:r>
          </a:p>
        </p:txBody>
      </p:sp>
      <p:sp>
        <p:nvSpPr>
          <p:cNvPr id="363" name="Arrow"/>
          <p:cNvSpPr/>
          <p:nvPr/>
        </p:nvSpPr>
        <p:spPr>
          <a:xfrm>
            <a:off x="4645564" y="2528622"/>
            <a:ext cx="468758" cy="371112"/>
          </a:xfrm>
          <a:prstGeom prst="rightArrow">
            <a:avLst>
              <a:gd name="adj1" fmla="val 35983"/>
              <a:gd name="adj2" fmla="val 36944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364" name="bull_depth.png" descr="bull_dep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8921" y="1291984"/>
            <a:ext cx="1147636" cy="1147636"/>
          </a:xfrm>
          <a:prstGeom prst="rect">
            <a:avLst/>
          </a:prstGeom>
          <a:ln w="12700">
            <a:solidFill>
              <a:schemeClr val="accent3">
                <a:lumOff val="-4823"/>
              </a:schemeClr>
            </a:solidFill>
            <a:miter lim="400000"/>
          </a:ln>
        </p:spPr>
      </p:pic>
      <p:sp>
        <p:nvSpPr>
          <p:cNvPr id="365" name="Depth"/>
          <p:cNvSpPr txBox="1"/>
          <p:nvPr/>
        </p:nvSpPr>
        <p:spPr>
          <a:xfrm>
            <a:off x="7508360" y="1030173"/>
            <a:ext cx="468758" cy="240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Depth</a:t>
            </a:r>
          </a:p>
        </p:txBody>
      </p:sp>
      <p:pic>
        <p:nvPicPr>
          <p:cNvPr id="366" name="bull_panoptic.png" descr="bull_panopt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1787" y="2779144"/>
            <a:ext cx="1555062" cy="1147637"/>
          </a:xfrm>
          <a:prstGeom prst="rect">
            <a:avLst/>
          </a:prstGeom>
          <a:ln w="12700">
            <a:solidFill>
              <a:schemeClr val="accent3">
                <a:lumOff val="-4823"/>
              </a:schemeClr>
            </a:solidFill>
            <a:miter lim="400000"/>
          </a:ln>
        </p:spPr>
      </p:pic>
      <p:sp>
        <p:nvSpPr>
          <p:cNvPr id="367" name="Segmentation"/>
          <p:cNvSpPr txBox="1"/>
          <p:nvPr/>
        </p:nvSpPr>
        <p:spPr>
          <a:xfrm>
            <a:off x="7475163" y="2504633"/>
            <a:ext cx="948310" cy="240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Segmentation</a:t>
            </a:r>
          </a:p>
        </p:txBody>
      </p:sp>
      <p:pic>
        <p:nvPicPr>
          <p:cNvPr id="368" name="bull_instance.png" descr="bull_instanc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558" y="2785414"/>
            <a:ext cx="1555062" cy="1147637"/>
          </a:xfrm>
          <a:prstGeom prst="rect">
            <a:avLst/>
          </a:prstGeom>
          <a:ln w="12700">
            <a:solidFill>
              <a:schemeClr val="accent3">
                <a:lumOff val="-4823"/>
              </a:schemeClr>
            </a:solidFill>
            <a:miter lim="400000"/>
          </a:ln>
        </p:spPr>
      </p:pic>
      <p:sp>
        <p:nvSpPr>
          <p:cNvPr id="369" name="Object detection"/>
          <p:cNvSpPr txBox="1"/>
          <p:nvPr/>
        </p:nvSpPr>
        <p:spPr>
          <a:xfrm>
            <a:off x="5651341" y="2529027"/>
            <a:ext cx="1113029" cy="240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Object detection</a:t>
            </a:r>
          </a:p>
        </p:txBody>
      </p:sp>
      <p:pic>
        <p:nvPicPr>
          <p:cNvPr id="370" name="bull_normal.png" descr="bull_norma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5108" y="1289272"/>
            <a:ext cx="1147637" cy="1147637"/>
          </a:xfrm>
          <a:prstGeom prst="rect">
            <a:avLst/>
          </a:prstGeom>
          <a:ln w="12700">
            <a:solidFill>
              <a:schemeClr val="accent3">
                <a:lumOff val="-4823"/>
              </a:schemeClr>
            </a:solidFill>
            <a:miter lim="400000"/>
          </a:ln>
        </p:spPr>
      </p:pic>
      <p:sp>
        <p:nvSpPr>
          <p:cNvPr id="371" name="Surface normals"/>
          <p:cNvSpPr txBox="1"/>
          <p:nvPr/>
        </p:nvSpPr>
        <p:spPr>
          <a:xfrm>
            <a:off x="5843496" y="1032885"/>
            <a:ext cx="1098805" cy="240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Surface normals</a:t>
            </a:r>
          </a:p>
        </p:txBody>
      </p:sp>
      <p:sp>
        <p:nvSpPr>
          <p:cNvPr id="372" name="Titre 5"/>
          <p:cNvSpPr txBox="1">
            <a:spLocks noGrp="1"/>
          </p:cNvSpPr>
          <p:nvPr>
            <p:ph type="title"/>
          </p:nvPr>
        </p:nvSpPr>
        <p:spPr>
          <a:xfrm>
            <a:off x="904875" y="179551"/>
            <a:ext cx="4241688" cy="887927"/>
          </a:xfrm>
          <a:prstGeom prst="rect">
            <a:avLst/>
          </a:prstGeom>
        </p:spPr>
        <p:txBody>
          <a:bodyPr/>
          <a:lstStyle/>
          <a:p>
            <a:pPr>
              <a:defRPr spc="-100"/>
            </a:pPr>
            <a:r>
              <a:t>We can perform </a:t>
            </a:r>
            <a:r>
              <a:rPr u="sng"/>
              <a:t>many tasks</a:t>
            </a:r>
          </a:p>
        </p:txBody>
      </p:sp>
      <p:pic>
        <p:nvPicPr>
          <p:cNvPr id="373" name="thermometer-icon-or-temperature-symbol-and-illustration-vector copy.jpg" descr="thermometer-icon-or-temperature-symbol-and-illustration-vector copy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2788" y="3675653"/>
            <a:ext cx="419940" cy="770585"/>
          </a:xfrm>
          <a:prstGeom prst="rect">
            <a:avLst/>
          </a:prstGeom>
          <a:ln w="12700">
            <a:miter lim="400000"/>
          </a:ln>
        </p:spPr>
      </p:pic>
      <p:pic>
        <p:nvPicPr>
          <p:cNvPr id="374" name="219816.png" descr="21981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8906" y="3754946"/>
            <a:ext cx="653953" cy="653953"/>
          </a:xfrm>
          <a:prstGeom prst="rect">
            <a:avLst/>
          </a:prstGeom>
          <a:ln w="12700">
            <a:miter lim="400000"/>
          </a:ln>
        </p:spPr>
      </p:pic>
      <p:pic>
        <p:nvPicPr>
          <p:cNvPr id="375" name="bull_depth.png" descr="bull_dep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8790" y="3457651"/>
            <a:ext cx="1206588" cy="1206588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sp>
        <p:nvSpPr>
          <p:cNvPr id="376" name="“A fine Simmental bull, its tawny coat blotched with white, overlooks the valley from the heights of its pastureland…”"/>
          <p:cNvSpPr txBox="1"/>
          <p:nvPr/>
        </p:nvSpPr>
        <p:spPr>
          <a:xfrm>
            <a:off x="1188056" y="838565"/>
            <a:ext cx="3077022" cy="1000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i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“A fine Simmental bull, its tawny coat blotched with white, overlooks the valley from the heights of its pastureland…”</a:t>
            </a:r>
          </a:p>
        </p:txBody>
      </p:sp>
      <p:grpSp>
        <p:nvGrpSpPr>
          <p:cNvPr id="391" name="Group"/>
          <p:cNvGrpSpPr/>
          <p:nvPr/>
        </p:nvGrpSpPr>
        <p:grpSpPr>
          <a:xfrm>
            <a:off x="2859688" y="2300628"/>
            <a:ext cx="1206588" cy="770586"/>
            <a:chOff x="0" y="0"/>
            <a:chExt cx="1206586" cy="770584"/>
          </a:xfrm>
        </p:grpSpPr>
        <p:sp>
          <p:nvSpPr>
            <p:cNvPr id="377" name="Rounded Rectangle"/>
            <p:cNvSpPr/>
            <p:nvPr/>
          </p:nvSpPr>
          <p:spPr>
            <a:xfrm>
              <a:off x="181605" y="0"/>
              <a:ext cx="47082" cy="77058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78" name="Rounded Rectangle"/>
            <p:cNvSpPr/>
            <p:nvPr/>
          </p:nvSpPr>
          <p:spPr>
            <a:xfrm>
              <a:off x="270505" y="129744"/>
              <a:ext cx="47082" cy="51109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79" name="Rounded Rectangle"/>
            <p:cNvSpPr/>
            <p:nvPr/>
          </p:nvSpPr>
          <p:spPr>
            <a:xfrm>
              <a:off x="359405" y="73604"/>
              <a:ext cx="47082" cy="62337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80" name="Rounded Rectangle"/>
            <p:cNvSpPr/>
            <p:nvPr/>
          </p:nvSpPr>
          <p:spPr>
            <a:xfrm>
              <a:off x="448305" y="234466"/>
              <a:ext cx="47082" cy="301652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81" name="Rounded Rectangle"/>
            <p:cNvSpPr/>
            <p:nvPr/>
          </p:nvSpPr>
          <p:spPr>
            <a:xfrm>
              <a:off x="537205" y="73604"/>
              <a:ext cx="47082" cy="62337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82" name="Rounded Rectangle"/>
            <p:cNvSpPr/>
            <p:nvPr/>
          </p:nvSpPr>
          <p:spPr>
            <a:xfrm>
              <a:off x="626105" y="28540"/>
              <a:ext cx="47082" cy="71350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83" name="Rounded Rectangle"/>
            <p:cNvSpPr/>
            <p:nvPr/>
          </p:nvSpPr>
          <p:spPr>
            <a:xfrm>
              <a:off x="715005" y="73604"/>
              <a:ext cx="47082" cy="62337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84" name="Rounded Rectangle"/>
            <p:cNvSpPr/>
            <p:nvPr/>
          </p:nvSpPr>
          <p:spPr>
            <a:xfrm>
              <a:off x="803905" y="129744"/>
              <a:ext cx="47082" cy="51109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85" name="Rounded Rectangle"/>
            <p:cNvSpPr/>
            <p:nvPr/>
          </p:nvSpPr>
          <p:spPr>
            <a:xfrm>
              <a:off x="892805" y="234466"/>
              <a:ext cx="47082" cy="301652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86" name="Rounded Rectangle"/>
            <p:cNvSpPr/>
            <p:nvPr/>
          </p:nvSpPr>
          <p:spPr>
            <a:xfrm>
              <a:off x="981705" y="285960"/>
              <a:ext cx="47082" cy="19866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87" name="Rounded Rectangle"/>
            <p:cNvSpPr/>
            <p:nvPr/>
          </p:nvSpPr>
          <p:spPr>
            <a:xfrm>
              <a:off x="1159505" y="337454"/>
              <a:ext cx="47082" cy="9567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88" name="Rounded Rectangle"/>
            <p:cNvSpPr/>
            <p:nvPr/>
          </p:nvSpPr>
          <p:spPr>
            <a:xfrm>
              <a:off x="1074411" y="234466"/>
              <a:ext cx="47082" cy="301652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89" name="Rounded Rectangle"/>
            <p:cNvSpPr/>
            <p:nvPr/>
          </p:nvSpPr>
          <p:spPr>
            <a:xfrm>
              <a:off x="88900" y="73604"/>
              <a:ext cx="47081" cy="62337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90" name="Rounded Rectangle"/>
            <p:cNvSpPr/>
            <p:nvPr/>
          </p:nvSpPr>
          <p:spPr>
            <a:xfrm>
              <a:off x="0" y="129744"/>
              <a:ext cx="47081" cy="51109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grpId="3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fill="hold" grpId="4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fill="hold" grpId="5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fill="hold" grpId="7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fill="hold" grpId="8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fill="hold" grpId="9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fill="hold" grpId="1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fill="hold" grpId="1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" grpId="10" animBg="1" advAuto="0"/>
      <p:bldP spid="362" grpId="11" animBg="1" advAuto="0"/>
      <p:bldP spid="363" grpId="1" animBg="1" advAuto="0"/>
      <p:bldP spid="364" grpId="3" animBg="1" advAuto="0"/>
      <p:bldP spid="365" grpId="4" animBg="1" advAuto="0"/>
      <p:bldP spid="366" grpId="6" animBg="1" advAuto="0"/>
      <p:bldP spid="367" grpId="8" animBg="1" advAuto="0"/>
      <p:bldP spid="368" grpId="7" animBg="1" advAuto="0"/>
      <p:bldP spid="369" grpId="9" animBg="1" advAuto="0"/>
      <p:bldP spid="370" grpId="2" animBg="1" advAuto="0"/>
      <p:bldP spid="371" grpId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quare"/>
          <p:cNvSpPr/>
          <p:nvPr/>
        </p:nvSpPr>
        <p:spPr>
          <a:xfrm>
            <a:off x="4874252" y="1815728"/>
            <a:ext cx="164733" cy="164733"/>
          </a:xfrm>
          <a:prstGeom prst="rect">
            <a:avLst/>
          </a:prstGeom>
          <a:solidFill>
            <a:srgbClr val="83C5BE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94" name="Square"/>
          <p:cNvSpPr/>
          <p:nvPr/>
        </p:nvSpPr>
        <p:spPr>
          <a:xfrm>
            <a:off x="4874252" y="2079351"/>
            <a:ext cx="164733" cy="164733"/>
          </a:xfrm>
          <a:prstGeom prst="rect">
            <a:avLst/>
          </a:prstGeom>
          <a:solidFill>
            <a:srgbClr val="83C5BE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95" name="Square"/>
          <p:cNvSpPr/>
          <p:nvPr/>
        </p:nvSpPr>
        <p:spPr>
          <a:xfrm>
            <a:off x="4874252" y="2342975"/>
            <a:ext cx="164733" cy="164732"/>
          </a:xfrm>
          <a:prstGeom prst="rect">
            <a:avLst/>
          </a:prstGeom>
          <a:solidFill>
            <a:srgbClr val="83C5BE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96" name="Square"/>
          <p:cNvSpPr/>
          <p:nvPr/>
        </p:nvSpPr>
        <p:spPr>
          <a:xfrm>
            <a:off x="4874252" y="2606598"/>
            <a:ext cx="164733" cy="164732"/>
          </a:xfrm>
          <a:prstGeom prst="rect">
            <a:avLst/>
          </a:prstGeom>
          <a:solidFill>
            <a:srgbClr val="9CCDDD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97" name="Square"/>
          <p:cNvSpPr/>
          <p:nvPr/>
        </p:nvSpPr>
        <p:spPr>
          <a:xfrm>
            <a:off x="4874252" y="2845243"/>
            <a:ext cx="164733" cy="164732"/>
          </a:xfrm>
          <a:prstGeom prst="rect">
            <a:avLst/>
          </a:prstGeom>
          <a:solidFill>
            <a:srgbClr val="9CCDDD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98" name="Square"/>
          <p:cNvSpPr/>
          <p:nvPr/>
        </p:nvSpPr>
        <p:spPr>
          <a:xfrm>
            <a:off x="4874252" y="3083888"/>
            <a:ext cx="164733" cy="164732"/>
          </a:xfrm>
          <a:prstGeom prst="rect">
            <a:avLst/>
          </a:prstGeom>
          <a:solidFill>
            <a:srgbClr val="9CCDDD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99" name="Square"/>
          <p:cNvSpPr/>
          <p:nvPr/>
        </p:nvSpPr>
        <p:spPr>
          <a:xfrm>
            <a:off x="4874252" y="3322532"/>
            <a:ext cx="164733" cy="164733"/>
          </a:xfrm>
          <a:prstGeom prst="rect">
            <a:avLst/>
          </a:prstGeom>
          <a:solidFill>
            <a:srgbClr val="F3B7A3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00" name="Square"/>
          <p:cNvSpPr/>
          <p:nvPr/>
        </p:nvSpPr>
        <p:spPr>
          <a:xfrm>
            <a:off x="4874252" y="3561177"/>
            <a:ext cx="164733" cy="164733"/>
          </a:xfrm>
          <a:prstGeom prst="rect">
            <a:avLst/>
          </a:prstGeom>
          <a:solidFill>
            <a:srgbClr val="F3B7A3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01" name="Square"/>
          <p:cNvSpPr/>
          <p:nvPr/>
        </p:nvSpPr>
        <p:spPr>
          <a:xfrm>
            <a:off x="4874252" y="3799822"/>
            <a:ext cx="164733" cy="164733"/>
          </a:xfrm>
          <a:prstGeom prst="rect">
            <a:avLst/>
          </a:prstGeom>
          <a:solidFill>
            <a:srgbClr val="F3B7A3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02" name="Square"/>
          <p:cNvSpPr/>
          <p:nvPr/>
        </p:nvSpPr>
        <p:spPr>
          <a:xfrm>
            <a:off x="3433567" y="1815064"/>
            <a:ext cx="164733" cy="164733"/>
          </a:xfrm>
          <a:prstGeom prst="rect">
            <a:avLst/>
          </a:prstGeom>
          <a:solidFill>
            <a:srgbClr val="BB3E03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03" name="Square"/>
          <p:cNvSpPr/>
          <p:nvPr/>
        </p:nvSpPr>
        <p:spPr>
          <a:xfrm>
            <a:off x="3433567" y="2078687"/>
            <a:ext cx="164733" cy="164733"/>
          </a:xfrm>
          <a:prstGeom prst="rect">
            <a:avLst/>
          </a:prstGeom>
          <a:solidFill>
            <a:srgbClr val="BB3E03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04" name="Square"/>
          <p:cNvSpPr/>
          <p:nvPr/>
        </p:nvSpPr>
        <p:spPr>
          <a:xfrm>
            <a:off x="3433567" y="2342310"/>
            <a:ext cx="164733" cy="164733"/>
          </a:xfrm>
          <a:prstGeom prst="rect">
            <a:avLst/>
          </a:prstGeom>
          <a:solidFill>
            <a:srgbClr val="BB3E03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05" name="Square"/>
          <p:cNvSpPr/>
          <p:nvPr/>
        </p:nvSpPr>
        <p:spPr>
          <a:xfrm>
            <a:off x="3433567" y="2605933"/>
            <a:ext cx="164733" cy="164733"/>
          </a:xfrm>
          <a:prstGeom prst="rect">
            <a:avLst/>
          </a:prstGeom>
          <a:solidFill>
            <a:srgbClr val="EE9B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06" name="Square"/>
          <p:cNvSpPr/>
          <p:nvPr/>
        </p:nvSpPr>
        <p:spPr>
          <a:xfrm>
            <a:off x="3433567" y="2844578"/>
            <a:ext cx="164733" cy="164733"/>
          </a:xfrm>
          <a:prstGeom prst="rect">
            <a:avLst/>
          </a:prstGeom>
          <a:solidFill>
            <a:srgbClr val="EE9B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07" name="Square"/>
          <p:cNvSpPr/>
          <p:nvPr/>
        </p:nvSpPr>
        <p:spPr>
          <a:xfrm>
            <a:off x="3433567" y="3083223"/>
            <a:ext cx="164733" cy="164733"/>
          </a:xfrm>
          <a:prstGeom prst="rect">
            <a:avLst/>
          </a:prstGeom>
          <a:solidFill>
            <a:srgbClr val="EE9B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08" name="Square"/>
          <p:cNvSpPr/>
          <p:nvPr/>
        </p:nvSpPr>
        <p:spPr>
          <a:xfrm>
            <a:off x="3433567" y="3321868"/>
            <a:ext cx="164733" cy="164733"/>
          </a:xfrm>
          <a:prstGeom prst="rect">
            <a:avLst/>
          </a:prstGeom>
          <a:solidFill>
            <a:srgbClr val="0A939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09" name="Square"/>
          <p:cNvSpPr/>
          <p:nvPr/>
        </p:nvSpPr>
        <p:spPr>
          <a:xfrm>
            <a:off x="3433567" y="3560513"/>
            <a:ext cx="164733" cy="164732"/>
          </a:xfrm>
          <a:prstGeom prst="rect">
            <a:avLst/>
          </a:prstGeom>
          <a:solidFill>
            <a:srgbClr val="0A939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0" name="Square"/>
          <p:cNvSpPr/>
          <p:nvPr/>
        </p:nvSpPr>
        <p:spPr>
          <a:xfrm>
            <a:off x="3433567" y="3799158"/>
            <a:ext cx="164733" cy="164733"/>
          </a:xfrm>
          <a:prstGeom prst="rect">
            <a:avLst/>
          </a:prstGeom>
          <a:solidFill>
            <a:srgbClr val="0A939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1" name="Espace réservé du pied de page 3"/>
          <p:cNvSpPr txBox="1"/>
          <p:nvPr/>
        </p:nvSpPr>
        <p:spPr>
          <a:xfrm rot="16200000">
            <a:off x="8546735" y="656702"/>
            <a:ext cx="681767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700"/>
            </a:lvl1pPr>
          </a:lstStyle>
          <a:p>
            <a:r>
              <a:t>ECCV 2022</a:t>
            </a:r>
          </a:p>
        </p:txBody>
      </p:sp>
      <p:sp>
        <p:nvSpPr>
          <p:cNvPr id="412" name="Espace réservé de la date 2"/>
          <p:cNvSpPr txBox="1"/>
          <p:nvPr/>
        </p:nvSpPr>
        <p:spPr>
          <a:xfrm rot="16200000">
            <a:off x="-1175694" y="3145498"/>
            <a:ext cx="324961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t>MultiMAE</a:t>
            </a:r>
          </a:p>
        </p:txBody>
      </p:sp>
      <p:sp>
        <p:nvSpPr>
          <p:cNvPr id="413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24119" y="195262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414" name="Titre 5"/>
          <p:cNvSpPr txBox="1">
            <a:spLocks noGrp="1"/>
          </p:cNvSpPr>
          <p:nvPr>
            <p:ph type="title"/>
          </p:nvPr>
        </p:nvSpPr>
        <p:spPr>
          <a:xfrm>
            <a:off x="904875" y="179551"/>
            <a:ext cx="7798595" cy="523798"/>
          </a:xfrm>
          <a:prstGeom prst="rect">
            <a:avLst/>
          </a:prstGeom>
        </p:spPr>
        <p:txBody>
          <a:bodyPr/>
          <a:lstStyle/>
          <a:p>
            <a:pPr>
              <a:defRPr spc="-100"/>
            </a:pPr>
            <a:r>
              <a:t>Our models should be multi-</a:t>
            </a:r>
            <a:r>
              <a:rPr u="sng"/>
              <a:t>modal</a:t>
            </a:r>
            <a:r>
              <a:t> &amp; multi-</a:t>
            </a:r>
            <a:r>
              <a:rPr u="sng"/>
              <a:t>task</a:t>
            </a:r>
          </a:p>
        </p:txBody>
      </p:sp>
      <p:sp>
        <p:nvSpPr>
          <p:cNvPr id="415" name="Modality 1"/>
          <p:cNvSpPr txBox="1"/>
          <p:nvPr/>
        </p:nvSpPr>
        <p:spPr>
          <a:xfrm>
            <a:off x="2349692" y="2023448"/>
            <a:ext cx="874828" cy="277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Modality 1</a:t>
            </a:r>
          </a:p>
        </p:txBody>
      </p:sp>
      <p:sp>
        <p:nvSpPr>
          <p:cNvPr id="416" name="Modality 2"/>
          <p:cNvSpPr txBox="1"/>
          <p:nvPr/>
        </p:nvSpPr>
        <p:spPr>
          <a:xfrm>
            <a:off x="2349692" y="2751207"/>
            <a:ext cx="874828" cy="277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Modality 2</a:t>
            </a:r>
          </a:p>
        </p:txBody>
      </p:sp>
      <p:sp>
        <p:nvSpPr>
          <p:cNvPr id="417" name="Modality 3"/>
          <p:cNvSpPr txBox="1"/>
          <p:nvPr/>
        </p:nvSpPr>
        <p:spPr>
          <a:xfrm>
            <a:off x="2349692" y="3478967"/>
            <a:ext cx="874828" cy="277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Modality 3</a:t>
            </a:r>
          </a:p>
        </p:txBody>
      </p:sp>
      <p:sp>
        <p:nvSpPr>
          <p:cNvPr id="418" name="Task 1"/>
          <p:cNvSpPr txBox="1"/>
          <p:nvPr/>
        </p:nvSpPr>
        <p:spPr>
          <a:xfrm>
            <a:off x="6092137" y="2023448"/>
            <a:ext cx="575171" cy="277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Task 1</a:t>
            </a:r>
          </a:p>
        </p:txBody>
      </p:sp>
      <p:sp>
        <p:nvSpPr>
          <p:cNvPr id="419" name="Task 2"/>
          <p:cNvSpPr txBox="1"/>
          <p:nvPr/>
        </p:nvSpPr>
        <p:spPr>
          <a:xfrm>
            <a:off x="6092137" y="2789339"/>
            <a:ext cx="575171" cy="277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Task 2</a:t>
            </a:r>
          </a:p>
        </p:txBody>
      </p:sp>
      <p:sp>
        <p:nvSpPr>
          <p:cNvPr id="420" name="Task 3"/>
          <p:cNvSpPr txBox="1"/>
          <p:nvPr/>
        </p:nvSpPr>
        <p:spPr>
          <a:xfrm>
            <a:off x="6092137" y="3505274"/>
            <a:ext cx="575171" cy="277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Task 3</a:t>
            </a:r>
          </a:p>
        </p:txBody>
      </p:sp>
      <p:sp>
        <p:nvSpPr>
          <p:cNvPr id="421" name="Multi-modal &amp; multi-task model"/>
          <p:cNvSpPr/>
          <p:nvPr/>
        </p:nvSpPr>
        <p:spPr>
          <a:xfrm>
            <a:off x="4014216" y="1597769"/>
            <a:ext cx="1270001" cy="2583416"/>
          </a:xfrm>
          <a:prstGeom prst="roundRect">
            <a:avLst>
              <a:gd name="adj" fmla="val 15000"/>
            </a:avLst>
          </a:prstGeom>
          <a:solidFill>
            <a:srgbClr val="DDDDDD"/>
          </a:solidFill>
          <a:ln w="1270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pPr algn="ctr">
              <a:lnSpc>
                <a:spcPct val="120000"/>
              </a:lnSpc>
              <a:defRPr sz="15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Multi-</a:t>
            </a:r>
            <a:r>
              <a:rPr u="sng"/>
              <a:t>modal</a:t>
            </a:r>
            <a:r>
              <a:t> &amp; multi-</a:t>
            </a:r>
            <a:r>
              <a:rPr u="sng"/>
              <a:t>task</a:t>
            </a:r>
            <a:r>
              <a:t> model</a:t>
            </a:r>
          </a:p>
        </p:txBody>
      </p:sp>
      <p:pic>
        <p:nvPicPr>
          <p:cNvPr id="422" name="535_BURNAND_num4000_cb.jpg" descr="535_BURNAND_num4000_c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873" y="910867"/>
            <a:ext cx="1430658" cy="1056184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423" name="bull_depth.png" descr="bull_dep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260" y="3052208"/>
            <a:ext cx="757885" cy="75788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grpSp>
        <p:nvGrpSpPr>
          <p:cNvPr id="438" name="Group"/>
          <p:cNvGrpSpPr/>
          <p:nvPr/>
        </p:nvGrpSpPr>
        <p:grpSpPr>
          <a:xfrm>
            <a:off x="964519" y="2165571"/>
            <a:ext cx="1067515" cy="681767"/>
            <a:chOff x="0" y="0"/>
            <a:chExt cx="1067514" cy="681765"/>
          </a:xfrm>
        </p:grpSpPr>
        <p:sp>
          <p:nvSpPr>
            <p:cNvPr id="424" name="Rounded Rectangle"/>
            <p:cNvSpPr/>
            <p:nvPr/>
          </p:nvSpPr>
          <p:spPr>
            <a:xfrm>
              <a:off x="160673" y="0"/>
              <a:ext cx="41655" cy="68176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25" name="Rounded Rectangle"/>
            <p:cNvSpPr/>
            <p:nvPr/>
          </p:nvSpPr>
          <p:spPr>
            <a:xfrm>
              <a:off x="239326" y="114789"/>
              <a:ext cx="41656" cy="45218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26" name="Rounded Rectangle"/>
            <p:cNvSpPr/>
            <p:nvPr/>
          </p:nvSpPr>
          <p:spPr>
            <a:xfrm>
              <a:off x="317980" y="65121"/>
              <a:ext cx="41655" cy="55152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27" name="Rounded Rectangle"/>
            <p:cNvSpPr/>
            <p:nvPr/>
          </p:nvSpPr>
          <p:spPr>
            <a:xfrm>
              <a:off x="396633" y="207442"/>
              <a:ext cx="41655" cy="266882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28" name="Rounded Rectangle"/>
            <p:cNvSpPr/>
            <p:nvPr/>
          </p:nvSpPr>
          <p:spPr>
            <a:xfrm>
              <a:off x="475286" y="65121"/>
              <a:ext cx="41655" cy="55152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29" name="Rounded Rectangle"/>
            <p:cNvSpPr/>
            <p:nvPr/>
          </p:nvSpPr>
          <p:spPr>
            <a:xfrm>
              <a:off x="553939" y="25251"/>
              <a:ext cx="41656" cy="63126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30" name="Rounded Rectangle"/>
            <p:cNvSpPr/>
            <p:nvPr/>
          </p:nvSpPr>
          <p:spPr>
            <a:xfrm>
              <a:off x="632593" y="65121"/>
              <a:ext cx="41655" cy="55152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31" name="Rounded Rectangle"/>
            <p:cNvSpPr/>
            <p:nvPr/>
          </p:nvSpPr>
          <p:spPr>
            <a:xfrm>
              <a:off x="711246" y="114789"/>
              <a:ext cx="41655" cy="45218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32" name="Rounded Rectangle"/>
            <p:cNvSpPr/>
            <p:nvPr/>
          </p:nvSpPr>
          <p:spPr>
            <a:xfrm>
              <a:off x="789899" y="207442"/>
              <a:ext cx="41655" cy="266882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33" name="Rounded Rectangle"/>
            <p:cNvSpPr/>
            <p:nvPr/>
          </p:nvSpPr>
          <p:spPr>
            <a:xfrm>
              <a:off x="868553" y="253000"/>
              <a:ext cx="41655" cy="17576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34" name="Rounded Rectangle"/>
            <p:cNvSpPr/>
            <p:nvPr/>
          </p:nvSpPr>
          <p:spPr>
            <a:xfrm>
              <a:off x="1025859" y="298558"/>
              <a:ext cx="41656" cy="8464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35" name="Rounded Rectangle"/>
            <p:cNvSpPr/>
            <p:nvPr/>
          </p:nvSpPr>
          <p:spPr>
            <a:xfrm>
              <a:off x="950573" y="207442"/>
              <a:ext cx="41655" cy="266882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36" name="Rounded Rectangle"/>
            <p:cNvSpPr/>
            <p:nvPr/>
          </p:nvSpPr>
          <p:spPr>
            <a:xfrm>
              <a:off x="78653" y="65121"/>
              <a:ext cx="41655" cy="55152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37" name="Rounded Rectangle"/>
            <p:cNvSpPr/>
            <p:nvPr/>
          </p:nvSpPr>
          <p:spPr>
            <a:xfrm>
              <a:off x="0" y="114789"/>
              <a:ext cx="41655" cy="45218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439" name="thermometer-icon-or-temperature-symbol-and-illustration-vector copy.jpg" descr="thermometer-icon-or-temperature-symbol-and-illustration-vector cop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175" y="4079345"/>
            <a:ext cx="258972" cy="475210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219816.png" descr="21981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2860" y="4159365"/>
            <a:ext cx="391370" cy="391370"/>
          </a:xfrm>
          <a:prstGeom prst="rect">
            <a:avLst/>
          </a:prstGeom>
          <a:ln w="12700">
            <a:miter lim="400000"/>
          </a:ln>
        </p:spPr>
      </p:pic>
      <p:pic>
        <p:nvPicPr>
          <p:cNvPr id="441" name="bull_depth.png" descr="bull_dep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595" y="1887312"/>
            <a:ext cx="862128" cy="862128"/>
          </a:xfrm>
          <a:prstGeom prst="rect">
            <a:avLst/>
          </a:prstGeom>
          <a:ln w="12700">
            <a:solidFill>
              <a:schemeClr val="accent3">
                <a:lumOff val="-4823"/>
              </a:schemeClr>
            </a:solidFill>
            <a:miter lim="400000"/>
          </a:ln>
        </p:spPr>
      </p:pic>
      <p:pic>
        <p:nvPicPr>
          <p:cNvPr id="442" name="bull_panoptic.png" descr="bull_panopti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7251" y="3958657"/>
            <a:ext cx="1054815" cy="778454"/>
          </a:xfrm>
          <a:prstGeom prst="rect">
            <a:avLst/>
          </a:prstGeom>
          <a:ln w="12700">
            <a:solidFill>
              <a:schemeClr val="accent3">
                <a:lumOff val="-4823"/>
              </a:schemeClr>
            </a:solidFill>
            <a:miter lim="400000"/>
          </a:ln>
        </p:spPr>
      </p:pic>
      <p:pic>
        <p:nvPicPr>
          <p:cNvPr id="443" name="bull_instance.png" descr="bull_instanc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87251" y="2959374"/>
            <a:ext cx="1054815" cy="778454"/>
          </a:xfrm>
          <a:prstGeom prst="rect">
            <a:avLst/>
          </a:prstGeom>
          <a:ln w="12700">
            <a:solidFill>
              <a:schemeClr val="accent3">
                <a:lumOff val="-4823"/>
              </a:schemeClr>
            </a:solidFill>
            <a:miter lim="400000"/>
          </a:ln>
        </p:spPr>
      </p:pic>
      <p:pic>
        <p:nvPicPr>
          <p:cNvPr id="444" name="bull_normal.png" descr="bull_normal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83595" y="834667"/>
            <a:ext cx="862128" cy="862128"/>
          </a:xfrm>
          <a:prstGeom prst="rect">
            <a:avLst/>
          </a:prstGeom>
          <a:ln w="12700">
            <a:solidFill>
              <a:schemeClr val="accent3">
                <a:lumOff val="-4823"/>
              </a:schemeClr>
            </a:solidFill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grpId="3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fill="hold" grpId="4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fill="hold" grpId="5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fill="hold" grpId="6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fill="hold" grpId="7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fill="hold" grpId="8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fill="hold" grpId="9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fill="hold" grpId="1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fill="hold" grpId="1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fill="hold" grpId="1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87460 0.000000" pathEditMode="relative">
                                      <p:cBhvr>
                                        <p:cTn id="44" dur="5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87460 0.000000" pathEditMode="relative">
                                      <p:cBhvr>
                                        <p:cTn id="46" dur="5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87460 0.000000" pathEditMode="relative">
                                      <p:cBhvr>
                                        <p:cTn id="48" dur="5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xit" fill="hold" grpId="16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0" dur="500" fill="hold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87460 0.000000" pathEditMode="relative">
                                      <p:cBhvr>
                                        <p:cTn id="53" dur="5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87460 0.000000" pathEditMode="relative">
                                      <p:cBhvr>
                                        <p:cTn id="55" dur="5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87460 0.000000" pathEditMode="relative">
                                      <p:cBhvr>
                                        <p:cTn id="57" dur="5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xit" fill="hold" grpId="2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9" dur="500" fill="hold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87460 0.000000" pathEditMode="relative">
                                      <p:cBhvr>
                                        <p:cTn id="62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87460 0.000000" pathEditMode="relative">
                                      <p:cBhvr>
                                        <p:cTn id="64" dur="5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87460 0.000000" pathEditMode="relative">
                                      <p:cBhvr>
                                        <p:cTn id="66" dur="5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xit" fill="hold" grpId="24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8" dur="500" fill="hold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87460 0.000000" pathEditMode="relative">
                                      <p:cBhvr>
                                        <p:cTn id="73" dur="5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4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87460 0.000000" pathEditMode="relative">
                                      <p:cBhvr>
                                        <p:cTn id="75" dur="5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87460 0.000000" pathEditMode="relative">
                                      <p:cBhvr>
                                        <p:cTn id="77" dur="5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ntr" fill="hold" grpId="28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87460 0.000000" pathEditMode="relative">
                                      <p:cBhvr>
                                        <p:cTn id="82" dur="5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87460 0.000000" pathEditMode="relative">
                                      <p:cBhvr>
                                        <p:cTn id="84" dur="5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87460 0.000000" pathEditMode="relative">
                                      <p:cBhvr>
                                        <p:cTn id="86" dur="5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10" presetClass="entr" fill="hold" grpId="3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8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87460 0.000000" pathEditMode="relative">
                                      <p:cBhvr>
                                        <p:cTn id="91" dur="5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87460 0.000000" pathEditMode="relative">
                                      <p:cBhvr>
                                        <p:cTn id="93" dur="5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4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87460 0.000000" pathEditMode="relative">
                                      <p:cBhvr>
                                        <p:cTn id="95" dur="5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ntr" fill="hold" grpId="36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7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" grpId="1" animBg="1" advAuto="0"/>
      <p:bldP spid="403" grpId="2" animBg="1" advAuto="0"/>
      <p:bldP spid="404" grpId="3" animBg="1" advAuto="0"/>
      <p:bldP spid="405" grpId="5" animBg="1" advAuto="0"/>
      <p:bldP spid="406" grpId="6" animBg="1" advAuto="0"/>
      <p:bldP spid="407" grpId="7" animBg="1" advAuto="0"/>
      <p:bldP spid="408" grpId="9" animBg="1" advAuto="0"/>
      <p:bldP spid="409" grpId="10" animBg="1" advAuto="0"/>
      <p:bldP spid="410" grpId="11" animBg="1" advAuto="0"/>
      <p:bldP spid="415" grpId="4" animBg="1" advAuto="0"/>
      <p:bldP spid="415" grpId="16" animBg="1" advAuto="0"/>
      <p:bldP spid="416" grpId="8" animBg="1" advAuto="0"/>
      <p:bldP spid="416" grpId="20" animBg="1" advAuto="0"/>
      <p:bldP spid="417" grpId="12" animBg="1" advAuto="0"/>
      <p:bldP spid="417" grpId="24" animBg="1" advAuto="0"/>
      <p:bldP spid="418" grpId="28" animBg="1" advAuto="0"/>
      <p:bldP spid="419" grpId="32" animBg="1" advAuto="0"/>
      <p:bldP spid="420" grpId="36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Espace réservé du pied de page 3"/>
          <p:cNvSpPr txBox="1"/>
          <p:nvPr/>
        </p:nvSpPr>
        <p:spPr>
          <a:xfrm rot="16200000">
            <a:off x="7161708" y="2041729"/>
            <a:ext cx="3451821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700"/>
            </a:lvl1pPr>
          </a:lstStyle>
          <a:p>
            <a:r>
              <a:t>ECCV 2022</a:t>
            </a:r>
          </a:p>
        </p:txBody>
      </p:sp>
      <p:sp>
        <p:nvSpPr>
          <p:cNvPr id="447" name="Titre 5"/>
          <p:cNvSpPr txBox="1">
            <a:spLocks noGrp="1"/>
          </p:cNvSpPr>
          <p:nvPr>
            <p:ph type="title"/>
          </p:nvPr>
        </p:nvSpPr>
        <p:spPr>
          <a:xfrm>
            <a:off x="904875" y="179551"/>
            <a:ext cx="7649246" cy="932954"/>
          </a:xfrm>
          <a:prstGeom prst="rect">
            <a:avLst/>
          </a:prstGeom>
        </p:spPr>
        <p:txBody>
          <a:bodyPr/>
          <a:lstStyle>
            <a:lvl1pPr>
              <a:defRPr spc="-100"/>
            </a:lvl1pPr>
          </a:lstStyle>
          <a:p>
            <a:r>
              <a:t>Masked autoencoding is a powerful pre-training objective</a:t>
            </a:r>
          </a:p>
        </p:txBody>
      </p:sp>
      <p:sp>
        <p:nvSpPr>
          <p:cNvPr id="448" name="Espace réservé de la date 2"/>
          <p:cNvSpPr txBox="1"/>
          <p:nvPr/>
        </p:nvSpPr>
        <p:spPr>
          <a:xfrm rot="16200000">
            <a:off x="-1175694" y="3145498"/>
            <a:ext cx="324961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t>MultiMAE</a:t>
            </a:r>
          </a:p>
        </p:txBody>
      </p:sp>
      <p:sp>
        <p:nvSpPr>
          <p:cNvPr id="449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24119" y="195262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pic>
        <p:nvPicPr>
          <p:cNvPr id="450" name="MAE.png" descr="MA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127" y="3163553"/>
            <a:ext cx="2898729" cy="1675925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451" name="MAE_preds.png" descr="MAE_pred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7046" y="1782780"/>
            <a:ext cx="3449701" cy="2417891"/>
          </a:xfrm>
          <a:prstGeom prst="rect">
            <a:avLst/>
          </a:prstGeom>
          <a:ln w="12700">
            <a:miter lim="400000"/>
          </a:ln>
        </p:spPr>
      </p:pic>
      <p:pic>
        <p:nvPicPr>
          <p:cNvPr id="452" name="beit.png" descr="bei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4254" y="1143972"/>
            <a:ext cx="3280636" cy="1769974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453" name="BEiT…"/>
          <p:cNvSpPr txBox="1"/>
          <p:nvPr/>
        </p:nvSpPr>
        <p:spPr>
          <a:xfrm>
            <a:off x="826963" y="1756061"/>
            <a:ext cx="584099" cy="545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BEiT</a:t>
            </a:r>
          </a:p>
          <a:p>
            <a:pPr>
              <a:defRPr sz="8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Bao et al.</a:t>
            </a:r>
          </a:p>
          <a:p>
            <a:pPr>
              <a:defRPr sz="8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ICLR 2022</a:t>
            </a:r>
          </a:p>
        </p:txBody>
      </p:sp>
      <p:sp>
        <p:nvSpPr>
          <p:cNvPr id="454" name="MAE…"/>
          <p:cNvSpPr txBox="1"/>
          <p:nvPr/>
        </p:nvSpPr>
        <p:spPr>
          <a:xfrm>
            <a:off x="854243" y="3728618"/>
            <a:ext cx="629209" cy="545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MAE</a:t>
            </a:r>
          </a:p>
          <a:p>
            <a:pPr>
              <a:defRPr sz="8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He et al.</a:t>
            </a:r>
          </a:p>
          <a:p>
            <a:pPr>
              <a:defRPr sz="8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CVPR 2022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1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Espace réservé du pied de page 3"/>
          <p:cNvSpPr txBox="1"/>
          <p:nvPr/>
        </p:nvSpPr>
        <p:spPr>
          <a:xfrm rot="16200000">
            <a:off x="7161708" y="2041729"/>
            <a:ext cx="3451821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700"/>
            </a:lvl1pPr>
          </a:lstStyle>
          <a:p>
            <a:r>
              <a:t>ECCV 2022</a:t>
            </a:r>
          </a:p>
        </p:txBody>
      </p:sp>
      <p:sp>
        <p:nvSpPr>
          <p:cNvPr id="457" name="Titre 5"/>
          <p:cNvSpPr txBox="1">
            <a:spLocks noGrp="1"/>
          </p:cNvSpPr>
          <p:nvPr>
            <p:ph type="title"/>
          </p:nvPr>
        </p:nvSpPr>
        <p:spPr>
          <a:xfrm>
            <a:off x="904875" y="179551"/>
            <a:ext cx="7678596" cy="499566"/>
          </a:xfrm>
          <a:prstGeom prst="rect">
            <a:avLst/>
          </a:prstGeom>
        </p:spPr>
        <p:txBody>
          <a:bodyPr/>
          <a:lstStyle/>
          <a:p>
            <a:pPr>
              <a:defRPr spc="-100"/>
            </a:pPr>
            <a:r>
              <a:t>Learn </a:t>
            </a:r>
            <a:r>
              <a:rPr u="sng"/>
              <a:t>cross-modal predictive coding</a:t>
            </a:r>
            <a:r>
              <a:t> through masking</a:t>
            </a:r>
          </a:p>
        </p:txBody>
      </p:sp>
      <p:sp>
        <p:nvSpPr>
          <p:cNvPr id="458" name="Espace réservé de la date 2"/>
          <p:cNvSpPr txBox="1"/>
          <p:nvPr/>
        </p:nvSpPr>
        <p:spPr>
          <a:xfrm rot="16200000">
            <a:off x="-1175694" y="3145498"/>
            <a:ext cx="324961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t>MultiMAE</a:t>
            </a:r>
          </a:p>
        </p:txBody>
      </p:sp>
      <p:sp>
        <p:nvSpPr>
          <p:cNvPr id="459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24119" y="195262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460" name="Espace réservé du contenu 7"/>
          <p:cNvSpPr txBox="1"/>
          <p:nvPr/>
        </p:nvSpPr>
        <p:spPr>
          <a:xfrm>
            <a:off x="858802" y="1553668"/>
            <a:ext cx="4169285" cy="2763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pPr marL="171450" indent="-171450">
              <a:lnSpc>
                <a:spcPct val="90000"/>
              </a:lnSpc>
              <a:spcBef>
                <a:spcPts val="1300"/>
              </a:spcBef>
              <a:buClr>
                <a:schemeClr val="accent1"/>
              </a:buClr>
              <a:buSzPct val="90000"/>
              <a:buChar char="▪"/>
              <a:def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0"/>
              <a:t>Masked autoencoding useful beyond RGB-only “in-painting”</a:t>
            </a:r>
          </a:p>
          <a:p>
            <a:pPr marL="171450" indent="-171450">
              <a:lnSpc>
                <a:spcPct val="90000"/>
              </a:lnSpc>
              <a:spcBef>
                <a:spcPts val="1300"/>
              </a:spcBef>
              <a:buClr>
                <a:schemeClr val="accent1"/>
              </a:buClr>
              <a:buSzPct val="90000"/>
              <a:buChar char="▪"/>
              <a:def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Cross-modal predictive coding</a:t>
            </a:r>
            <a:r>
              <a:rPr b="0"/>
              <a:t>:</a:t>
            </a:r>
            <a:br>
              <a:rPr b="0"/>
            </a:br>
            <a:r>
              <a:rPr b="0"/>
              <a:t>Learn to predict </a:t>
            </a:r>
            <a:r>
              <a:rPr b="0">
                <a:solidFill>
                  <a:schemeClr val="accent3">
                    <a:satOff val="-3301"/>
                    <a:lumOff val="18970"/>
                  </a:schemeClr>
                </a:solidFill>
              </a:rPr>
              <a:t>any patch</a:t>
            </a:r>
            <a:r>
              <a:rPr b="0"/>
              <a:t> of </a:t>
            </a:r>
            <a:r>
              <a:rPr b="0">
                <a:solidFill>
                  <a:schemeClr val="accent3">
                    <a:satOff val="-3301"/>
                    <a:lumOff val="18970"/>
                  </a:schemeClr>
                </a:solidFill>
              </a:rPr>
              <a:t>any modality</a:t>
            </a:r>
            <a:r>
              <a:rPr b="0"/>
              <a:t> from </a:t>
            </a:r>
            <a:r>
              <a:rPr b="0">
                <a:solidFill>
                  <a:schemeClr val="accent3">
                    <a:satOff val="-3301"/>
                    <a:lumOff val="18970"/>
                  </a:schemeClr>
                </a:solidFill>
              </a:rPr>
              <a:t>any other</a:t>
            </a:r>
          </a:p>
          <a:p>
            <a:pPr marL="171450" indent="-171450">
              <a:lnSpc>
                <a:spcPct val="90000"/>
              </a:lnSpc>
              <a:spcBef>
                <a:spcPts val="1300"/>
              </a:spcBef>
              <a:buClr>
                <a:schemeClr val="accent1"/>
              </a:buClr>
              <a:buSzPct val="90000"/>
              <a:buChar char="▪"/>
              <a:def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0"/>
              <a:t>To complete masked regions, information from </a:t>
            </a:r>
            <a:r>
              <a:rPr b="0">
                <a:solidFill>
                  <a:schemeClr val="accent3">
                    <a:satOff val="-3301"/>
                    <a:lumOff val="18970"/>
                  </a:schemeClr>
                </a:solidFill>
              </a:rPr>
              <a:t>multiple modalities</a:t>
            </a:r>
            <a:r>
              <a:rPr b="0"/>
              <a:t> needs to be </a:t>
            </a:r>
            <a:r>
              <a:rPr b="0">
                <a:solidFill>
                  <a:schemeClr val="accent3">
                    <a:satOff val="-3301"/>
                    <a:lumOff val="18970"/>
                  </a:schemeClr>
                </a:solidFill>
              </a:rPr>
              <a:t>effectively combined</a:t>
            </a:r>
          </a:p>
        </p:txBody>
      </p:sp>
      <p:grpSp>
        <p:nvGrpSpPr>
          <p:cNvPr id="465" name="Group"/>
          <p:cNvGrpSpPr/>
          <p:nvPr/>
        </p:nvGrpSpPr>
        <p:grpSpPr>
          <a:xfrm>
            <a:off x="5054659" y="2499774"/>
            <a:ext cx="3685453" cy="1090651"/>
            <a:chOff x="0" y="0"/>
            <a:chExt cx="3685451" cy="1090650"/>
          </a:xfrm>
        </p:grpSpPr>
        <p:sp>
          <p:nvSpPr>
            <p:cNvPr id="461" name="Depth"/>
            <p:cNvSpPr txBox="1"/>
            <p:nvPr/>
          </p:nvSpPr>
          <p:spPr>
            <a:xfrm rot="16200000">
              <a:off x="-363896" y="458025"/>
              <a:ext cx="902392" cy="174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spAutoFit/>
            </a:bodyPr>
            <a:lstStyle>
              <a:lvl1pPr algn="ctr" defTabSz="914377">
                <a:defRPr sz="900">
                  <a:solidFill>
                    <a:srgbClr val="EE9B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Depth</a:t>
              </a:r>
            </a:p>
          </p:txBody>
        </p:sp>
        <p:pic>
          <p:nvPicPr>
            <p:cNvPr id="462" name="depth_gt.jpg" descr="depth_gt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4801" y="0"/>
              <a:ext cx="1090651" cy="1090651"/>
            </a:xfrm>
            <a:prstGeom prst="rect">
              <a:avLst/>
            </a:prstGeom>
            <a:ln w="12700" cap="flat">
              <a:solidFill>
                <a:schemeClr val="accent3">
                  <a:lumOff val="-4823"/>
                </a:schemeClr>
              </a:solidFill>
              <a:prstDash val="solid"/>
              <a:miter lim="800000"/>
            </a:ln>
            <a:effectLst/>
          </p:spPr>
        </p:pic>
        <p:pic>
          <p:nvPicPr>
            <p:cNvPr id="463" name="depth_pred_0.jpg" descr="depth_pred_0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18308" y="0"/>
              <a:ext cx="1090651" cy="1090651"/>
            </a:xfrm>
            <a:prstGeom prst="rect">
              <a:avLst/>
            </a:prstGeom>
            <a:ln w="12700" cap="flat">
              <a:solidFill>
                <a:schemeClr val="accent3">
                  <a:lumOff val="-4823"/>
                </a:schemeClr>
              </a:solidFill>
              <a:prstDash val="solid"/>
              <a:miter lim="800000"/>
            </a:ln>
            <a:effectLst/>
          </p:spPr>
        </p:pic>
        <p:pic>
          <p:nvPicPr>
            <p:cNvPr id="464" name="depth_input_1.jpg" descr="depth_input_1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7586" y="0"/>
              <a:ext cx="1090652" cy="1090651"/>
            </a:xfrm>
            <a:prstGeom prst="rect">
              <a:avLst/>
            </a:prstGeom>
            <a:ln w="12700" cap="flat">
              <a:solidFill>
                <a:schemeClr val="accent3">
                  <a:lumOff val="-4823"/>
                </a:schemeClr>
              </a:solidFill>
              <a:prstDash val="solid"/>
              <a:miter lim="800000"/>
            </a:ln>
            <a:effectLst/>
          </p:spPr>
        </p:pic>
      </p:grpSp>
      <p:grpSp>
        <p:nvGrpSpPr>
          <p:cNvPr id="473" name="Group"/>
          <p:cNvGrpSpPr/>
          <p:nvPr/>
        </p:nvGrpSpPr>
        <p:grpSpPr>
          <a:xfrm>
            <a:off x="5054659" y="1054626"/>
            <a:ext cx="3749885" cy="1326793"/>
            <a:chOff x="0" y="0"/>
            <a:chExt cx="3749884" cy="1326791"/>
          </a:xfrm>
        </p:grpSpPr>
        <p:sp>
          <p:nvSpPr>
            <p:cNvPr id="466" name="Selected input patches"/>
            <p:cNvSpPr txBox="1"/>
            <p:nvPr/>
          </p:nvSpPr>
          <p:spPr>
            <a:xfrm>
              <a:off x="168924" y="-1"/>
              <a:ext cx="1227977" cy="174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 algn="ctr" defTabSz="914377">
                <a:defRPr sz="90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Selected input patches</a:t>
              </a:r>
            </a:p>
          </p:txBody>
        </p:sp>
        <p:sp>
          <p:nvSpPr>
            <p:cNvPr id="467" name="Predictions"/>
            <p:cNvSpPr txBox="1"/>
            <p:nvPr/>
          </p:nvSpPr>
          <p:spPr>
            <a:xfrm>
              <a:off x="1651397" y="-1"/>
              <a:ext cx="624473" cy="174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 algn="ctr" defTabSz="914377">
                <a:defRPr sz="90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Predictions</a:t>
              </a:r>
            </a:p>
          </p:txBody>
        </p:sp>
        <p:sp>
          <p:nvSpPr>
            <p:cNvPr id="468" name="Non-masked reference"/>
            <p:cNvSpPr txBox="1"/>
            <p:nvPr/>
          </p:nvSpPr>
          <p:spPr>
            <a:xfrm>
              <a:off x="2530367" y="-1"/>
              <a:ext cx="1219518" cy="174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 algn="ctr" defTabSz="914377">
                <a:defRPr sz="90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Non-masked reference</a:t>
              </a:r>
            </a:p>
          </p:txBody>
        </p:sp>
        <p:sp>
          <p:nvSpPr>
            <p:cNvPr id="469" name="RGB"/>
            <p:cNvSpPr txBox="1"/>
            <p:nvPr/>
          </p:nvSpPr>
          <p:spPr>
            <a:xfrm rot="16200000">
              <a:off x="-363896" y="694166"/>
              <a:ext cx="902392" cy="174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spAutoFit/>
            </a:bodyPr>
            <a:lstStyle>
              <a:lvl1pPr algn="ctr" defTabSz="914377">
                <a:defRPr sz="900">
                  <a:solidFill>
                    <a:srgbClr val="BB3E03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RGB</a:t>
              </a:r>
            </a:p>
          </p:txBody>
        </p:sp>
        <p:pic>
          <p:nvPicPr>
            <p:cNvPr id="470" name="rgb_gt.jpg" descr="rgb_gt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94801" y="236141"/>
              <a:ext cx="1090651" cy="1090651"/>
            </a:xfrm>
            <a:prstGeom prst="rect">
              <a:avLst/>
            </a:prstGeom>
            <a:ln w="12700" cap="flat">
              <a:solidFill>
                <a:schemeClr val="accent3">
                  <a:lumOff val="-4823"/>
                </a:schemeClr>
              </a:solidFill>
              <a:prstDash val="solid"/>
              <a:miter lim="800000"/>
            </a:ln>
            <a:effectLst/>
          </p:spPr>
        </p:pic>
        <p:pic>
          <p:nvPicPr>
            <p:cNvPr id="471" name="rgb_input_1.jpg" descr="rgb_input_1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7586" y="236141"/>
              <a:ext cx="1090652" cy="1090651"/>
            </a:xfrm>
            <a:prstGeom prst="rect">
              <a:avLst/>
            </a:prstGeom>
            <a:ln w="12700" cap="flat">
              <a:solidFill>
                <a:schemeClr val="accent3">
                  <a:lumOff val="-4823"/>
                </a:schemeClr>
              </a:solidFill>
              <a:prstDash val="solid"/>
              <a:miter lim="800000"/>
            </a:ln>
            <a:effectLst/>
          </p:spPr>
        </p:pic>
        <p:pic>
          <p:nvPicPr>
            <p:cNvPr id="472" name="rgb_pred_1.jpg" descr="rgb_pred_1.jp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18308" y="236141"/>
              <a:ext cx="1090651" cy="1090651"/>
            </a:xfrm>
            <a:prstGeom prst="rect">
              <a:avLst/>
            </a:prstGeom>
            <a:ln w="12700" cap="flat">
              <a:solidFill>
                <a:schemeClr val="accent3">
                  <a:lumOff val="-4823"/>
                </a:schemeClr>
              </a:solidFill>
              <a:prstDash val="solid"/>
              <a:miter lim="800000"/>
            </a:ln>
            <a:effectLst/>
          </p:spPr>
        </p:pic>
      </p:grpSp>
      <p:grpSp>
        <p:nvGrpSpPr>
          <p:cNvPr id="478" name="Group"/>
          <p:cNvGrpSpPr/>
          <p:nvPr/>
        </p:nvGrpSpPr>
        <p:grpSpPr>
          <a:xfrm>
            <a:off x="5054659" y="3708780"/>
            <a:ext cx="3685453" cy="1090652"/>
            <a:chOff x="0" y="0"/>
            <a:chExt cx="3685451" cy="1090650"/>
          </a:xfrm>
        </p:grpSpPr>
        <p:sp>
          <p:nvSpPr>
            <p:cNvPr id="474" name="Semantic"/>
            <p:cNvSpPr txBox="1"/>
            <p:nvPr/>
          </p:nvSpPr>
          <p:spPr>
            <a:xfrm rot="16200000">
              <a:off x="-363896" y="458025"/>
              <a:ext cx="902392" cy="174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" tIns="19050" rIns="19050" bIns="19050" numCol="1" anchor="ctr">
              <a:spAutoFit/>
            </a:bodyPr>
            <a:lstStyle>
              <a:lvl1pPr algn="ctr" defTabSz="914377">
                <a:defRPr sz="900">
                  <a:solidFill>
                    <a:srgbClr val="0A9396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Semantic</a:t>
              </a:r>
            </a:p>
          </p:txBody>
        </p:sp>
        <p:pic>
          <p:nvPicPr>
            <p:cNvPr id="475" name="semseg_gt.jpg" descr="semseg_gt.jp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94801" y="0"/>
              <a:ext cx="1090651" cy="1090651"/>
            </a:xfrm>
            <a:prstGeom prst="rect">
              <a:avLst/>
            </a:prstGeom>
            <a:ln w="12700" cap="flat">
              <a:solidFill>
                <a:schemeClr val="accent3">
                  <a:lumOff val="-4823"/>
                </a:schemeClr>
              </a:solidFill>
              <a:prstDash val="solid"/>
              <a:miter lim="800000"/>
            </a:ln>
            <a:effectLst/>
          </p:spPr>
        </p:pic>
        <p:pic>
          <p:nvPicPr>
            <p:cNvPr id="476" name="semseg_input_1.jpg" descr="semseg_input_1.jp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37586" y="0"/>
              <a:ext cx="1090652" cy="1090651"/>
            </a:xfrm>
            <a:prstGeom prst="rect">
              <a:avLst/>
            </a:prstGeom>
            <a:ln w="12700" cap="flat">
              <a:solidFill>
                <a:schemeClr val="accent3">
                  <a:lumOff val="-4823"/>
                </a:schemeClr>
              </a:solidFill>
              <a:prstDash val="solid"/>
              <a:miter lim="800000"/>
            </a:ln>
            <a:effectLst/>
          </p:spPr>
        </p:pic>
        <p:pic>
          <p:nvPicPr>
            <p:cNvPr id="477" name="semseg_pred_1.jpg" descr="semseg_pred_1.jp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418308" y="0"/>
              <a:ext cx="1090651" cy="1090651"/>
            </a:xfrm>
            <a:prstGeom prst="rect">
              <a:avLst/>
            </a:prstGeom>
            <a:ln w="12700" cap="flat">
              <a:solidFill>
                <a:schemeClr val="accent3">
                  <a:lumOff val="-4823"/>
                </a:schemeClr>
              </a:solidFill>
              <a:prstDash val="solid"/>
              <a:miter lim="800000"/>
            </a:ln>
            <a:effectLst/>
          </p:spPr>
        </p:pic>
      </p:grpSp>
      <p:pic>
        <p:nvPicPr>
          <p:cNvPr id="487" name="Connection Line" descr="Connection Line"/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5704796" y="1770698"/>
            <a:ext cx="985570" cy="235452"/>
          </a:xfrm>
          <a:prstGeom prst="rect">
            <a:avLst/>
          </a:prstGeom>
        </p:spPr>
      </p:pic>
      <p:pic>
        <p:nvPicPr>
          <p:cNvPr id="489" name="Connection Line" descr="Connection Line"/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6175347" y="1297071"/>
            <a:ext cx="1244708" cy="1281336"/>
          </a:xfrm>
          <a:prstGeom prst="rect">
            <a:avLst/>
          </a:prstGeom>
        </p:spPr>
      </p:pic>
      <p:pic>
        <p:nvPicPr>
          <p:cNvPr id="491" name="Connection Line" descr="Connection Line"/>
          <p:cNvPicPr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5833688" y="3000671"/>
            <a:ext cx="1224513" cy="1366334"/>
          </a:xfrm>
          <a:prstGeom prst="rect">
            <a:avLst/>
          </a:prstGeom>
        </p:spPr>
      </p:pic>
      <p:pic>
        <p:nvPicPr>
          <p:cNvPr id="493" name="Connection Line" descr="Connection Line"/>
          <p:cNvPicPr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5545701" y="4593225"/>
            <a:ext cx="1401930" cy="417741"/>
          </a:xfrm>
          <a:prstGeom prst="rect">
            <a:avLst/>
          </a:prstGeom>
        </p:spPr>
      </p:pic>
      <p:pic>
        <p:nvPicPr>
          <p:cNvPr id="495" name="Connection Line" descr="Connection Line"/>
          <p:cNvPicPr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6206942" y="2892581"/>
            <a:ext cx="1275389" cy="1226337"/>
          </a:xfrm>
          <a:prstGeom prst="rect">
            <a:avLst/>
          </a:prstGeom>
        </p:spPr>
      </p:pic>
      <p:pic>
        <p:nvPicPr>
          <p:cNvPr id="497" name="Connection Line" descr="Connection Line"/>
          <p:cNvPicPr>
            <a:picLocks/>
          </p:cNvPicPr>
          <p:nvPr/>
        </p:nvPicPr>
        <p:blipFill>
          <a:blip r:embed="rId16"/>
          <a:stretch>
            <a:fillRect/>
          </a:stretch>
        </p:blipFill>
        <p:spPr>
          <a:xfrm>
            <a:off x="5430776" y="1811846"/>
            <a:ext cx="1234102" cy="1248665"/>
          </a:xfrm>
          <a:prstGeom prst="rect">
            <a:avLst/>
          </a:prstGeom>
        </p:spPr>
      </p:pic>
      <p:pic>
        <p:nvPicPr>
          <p:cNvPr id="499" name="Connection Line" descr="Connection Line"/>
          <p:cNvPicPr>
            <a:picLocks/>
          </p:cNvPicPr>
          <p:nvPr/>
        </p:nvPicPr>
        <p:blipFill>
          <a:blip r:embed="rId17"/>
          <a:stretch>
            <a:fillRect/>
          </a:stretch>
        </p:blipFill>
        <p:spPr>
          <a:xfrm>
            <a:off x="6168594" y="1400201"/>
            <a:ext cx="1484196" cy="2356792"/>
          </a:xfrm>
          <a:prstGeom prst="rect">
            <a:avLst/>
          </a:prstGeom>
        </p:spPr>
      </p:pic>
      <p:pic>
        <p:nvPicPr>
          <p:cNvPr id="501" name="Connection Line" descr="Connection Line"/>
          <p:cNvPicPr>
            <a:picLocks/>
          </p:cNvPicPr>
          <p:nvPr/>
        </p:nvPicPr>
        <p:blipFill>
          <a:blip r:embed="rId18"/>
          <a:stretch>
            <a:fillRect/>
          </a:stretch>
        </p:blipFill>
        <p:spPr>
          <a:xfrm>
            <a:off x="5904424" y="2092432"/>
            <a:ext cx="1573181" cy="3257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fill="hold" grpId="3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fill="hold" grpId="4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fill="hold" grpId="6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fill="hold" grpId="8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fill="hold" grpId="9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fill="hold" grpId="1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fill="hold" grpId="1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fill="hold" grpId="1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" grpId="1" uiExpand="1" build="p" bldLvl="5" animBg="1" advAuto="0"/>
      <p:bldP spid="465" grpId="3" animBg="1" advAuto="0"/>
      <p:bldP spid="473" grpId="2" animBg="1" advAuto="0"/>
      <p:bldP spid="478" grpId="4" animBg="1" advAuto="0"/>
      <p:bldP spid="487" grpId="5" animBg="1" advAuto="0"/>
      <p:bldP spid="489" grpId="7" animBg="1" advAuto="0"/>
      <p:bldP spid="491" grpId="9" animBg="1" advAuto="0"/>
      <p:bldP spid="493" grpId="10" animBg="1" advAuto="0"/>
      <p:bldP spid="495" grpId="11" animBg="1" advAuto="0"/>
      <p:bldP spid="497" grpId="12" animBg="1" advAuto="0"/>
      <p:bldP spid="499" grpId="8" animBg="1" advAuto="0"/>
      <p:bldP spid="501" grpId="6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Espace réservé du pied de page 3"/>
          <p:cNvSpPr txBox="1"/>
          <p:nvPr/>
        </p:nvSpPr>
        <p:spPr>
          <a:xfrm rot="16200000">
            <a:off x="7161708" y="2041729"/>
            <a:ext cx="3451821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700"/>
            </a:lvl1pPr>
          </a:lstStyle>
          <a:p>
            <a:r>
              <a:t>ECCV 2022</a:t>
            </a:r>
          </a:p>
        </p:txBody>
      </p:sp>
      <p:sp>
        <p:nvSpPr>
          <p:cNvPr id="505" name="Titre 5"/>
          <p:cNvSpPr txBox="1">
            <a:spLocks noGrp="1"/>
          </p:cNvSpPr>
          <p:nvPr>
            <p:ph type="title"/>
          </p:nvPr>
        </p:nvSpPr>
        <p:spPr>
          <a:xfrm>
            <a:off x="904875" y="179551"/>
            <a:ext cx="7633520" cy="458684"/>
          </a:xfrm>
          <a:prstGeom prst="rect">
            <a:avLst/>
          </a:prstGeom>
        </p:spPr>
        <p:txBody>
          <a:bodyPr/>
          <a:lstStyle>
            <a:lvl1pPr>
              <a:defRPr spc="-100"/>
            </a:lvl1pPr>
          </a:lstStyle>
          <a:p>
            <a:r>
              <a:t>Naïvely encoding multiple modalities is intractable</a:t>
            </a:r>
          </a:p>
        </p:txBody>
      </p:sp>
      <p:sp>
        <p:nvSpPr>
          <p:cNvPr id="506" name="Espace réservé de la date 2"/>
          <p:cNvSpPr txBox="1"/>
          <p:nvPr/>
        </p:nvSpPr>
        <p:spPr>
          <a:xfrm rot="16200000">
            <a:off x="-1175694" y="3145498"/>
            <a:ext cx="324961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t>MultiMAE</a:t>
            </a:r>
          </a:p>
        </p:txBody>
      </p:sp>
      <p:sp>
        <p:nvSpPr>
          <p:cNvPr id="507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24119" y="195262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508" name="Transformer encoder"/>
          <p:cNvSpPr/>
          <p:nvPr/>
        </p:nvSpPr>
        <p:spPr>
          <a:xfrm>
            <a:off x="2201413" y="2553878"/>
            <a:ext cx="1128120" cy="1360671"/>
          </a:xfrm>
          <a:prstGeom prst="roundRect">
            <a:avLst>
              <a:gd name="adj" fmla="val 11336"/>
            </a:avLst>
          </a:prstGeom>
          <a:solidFill>
            <a:srgbClr val="D5D5D5"/>
          </a:solidFill>
          <a:ln w="3175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ctr"/>
          <a:lstStyle>
            <a:lvl1pPr algn="ctr" defTabSz="309562">
              <a:defRPr sz="1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Transformer encoder</a:t>
            </a:r>
          </a:p>
        </p:txBody>
      </p:sp>
      <p:grpSp>
        <p:nvGrpSpPr>
          <p:cNvPr id="518" name="Group"/>
          <p:cNvGrpSpPr/>
          <p:nvPr/>
        </p:nvGrpSpPr>
        <p:grpSpPr>
          <a:xfrm>
            <a:off x="3426556" y="2670438"/>
            <a:ext cx="110289" cy="1127552"/>
            <a:chOff x="0" y="0"/>
            <a:chExt cx="110287" cy="1127550"/>
          </a:xfrm>
        </p:grpSpPr>
        <p:sp>
          <p:nvSpPr>
            <p:cNvPr id="509" name="Square"/>
            <p:cNvSpPr/>
            <p:nvPr/>
          </p:nvSpPr>
          <p:spPr>
            <a:xfrm>
              <a:off x="0" y="0"/>
              <a:ext cx="110288" cy="110288"/>
            </a:xfrm>
            <a:prstGeom prst="rect">
              <a:avLst/>
            </a:prstGeom>
            <a:solidFill>
              <a:srgbClr val="BB3E03">
                <a:alpha val="19792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10" name="Square"/>
            <p:cNvSpPr/>
            <p:nvPr/>
          </p:nvSpPr>
          <p:spPr>
            <a:xfrm>
              <a:off x="0" y="127021"/>
              <a:ext cx="110288" cy="110289"/>
            </a:xfrm>
            <a:prstGeom prst="rect">
              <a:avLst/>
            </a:prstGeom>
            <a:solidFill>
              <a:srgbClr val="BB3E03">
                <a:alpha val="19792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11" name="Square"/>
            <p:cNvSpPr/>
            <p:nvPr/>
          </p:nvSpPr>
          <p:spPr>
            <a:xfrm>
              <a:off x="0" y="254198"/>
              <a:ext cx="110288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12" name="Square"/>
            <p:cNvSpPr/>
            <p:nvPr/>
          </p:nvSpPr>
          <p:spPr>
            <a:xfrm>
              <a:off x="0" y="381375"/>
              <a:ext cx="110288" cy="110289"/>
            </a:xfrm>
            <a:prstGeom prst="rect">
              <a:avLst/>
            </a:prstGeom>
            <a:solidFill>
              <a:srgbClr val="BB3E03">
                <a:alpha val="19792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13" name="Square"/>
            <p:cNvSpPr/>
            <p:nvPr/>
          </p:nvSpPr>
          <p:spPr>
            <a:xfrm>
              <a:off x="0" y="508553"/>
              <a:ext cx="110288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14" name="Square"/>
            <p:cNvSpPr/>
            <p:nvPr/>
          </p:nvSpPr>
          <p:spPr>
            <a:xfrm>
              <a:off x="0" y="635730"/>
              <a:ext cx="110288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15" name="Square"/>
            <p:cNvSpPr/>
            <p:nvPr/>
          </p:nvSpPr>
          <p:spPr>
            <a:xfrm>
              <a:off x="0" y="762908"/>
              <a:ext cx="110288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16" name="Square"/>
            <p:cNvSpPr/>
            <p:nvPr/>
          </p:nvSpPr>
          <p:spPr>
            <a:xfrm>
              <a:off x="0" y="890085"/>
              <a:ext cx="110288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17" name="Square"/>
            <p:cNvSpPr/>
            <p:nvPr/>
          </p:nvSpPr>
          <p:spPr>
            <a:xfrm>
              <a:off x="0" y="1017262"/>
              <a:ext cx="110288" cy="110289"/>
            </a:xfrm>
            <a:prstGeom prst="rect">
              <a:avLst/>
            </a:prstGeom>
            <a:solidFill>
              <a:srgbClr val="BB3E03">
                <a:alpha val="19792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530" name="Group"/>
          <p:cNvGrpSpPr/>
          <p:nvPr/>
        </p:nvGrpSpPr>
        <p:grpSpPr>
          <a:xfrm>
            <a:off x="1536148" y="2670438"/>
            <a:ext cx="580745" cy="1127552"/>
            <a:chOff x="0" y="0"/>
            <a:chExt cx="580743" cy="1127550"/>
          </a:xfrm>
        </p:grpSpPr>
        <p:sp>
          <p:nvSpPr>
            <p:cNvPr id="519" name="Square"/>
            <p:cNvSpPr/>
            <p:nvPr/>
          </p:nvSpPr>
          <p:spPr>
            <a:xfrm>
              <a:off x="470455" y="0"/>
              <a:ext cx="110289" cy="110288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20" name="Square"/>
            <p:cNvSpPr/>
            <p:nvPr/>
          </p:nvSpPr>
          <p:spPr>
            <a:xfrm>
              <a:off x="470455" y="127021"/>
              <a:ext cx="110289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21" name="Square"/>
            <p:cNvSpPr/>
            <p:nvPr/>
          </p:nvSpPr>
          <p:spPr>
            <a:xfrm>
              <a:off x="470455" y="254198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200">
                  <a:solidFill>
                    <a:schemeClr val="accent3">
                      <a:lumOff val="-4823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22" name="Square"/>
            <p:cNvSpPr/>
            <p:nvPr/>
          </p:nvSpPr>
          <p:spPr>
            <a:xfrm>
              <a:off x="470455" y="381375"/>
              <a:ext cx="110289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23" name="Square"/>
            <p:cNvSpPr/>
            <p:nvPr/>
          </p:nvSpPr>
          <p:spPr>
            <a:xfrm>
              <a:off x="470455" y="508553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24" name="Square"/>
            <p:cNvSpPr/>
            <p:nvPr/>
          </p:nvSpPr>
          <p:spPr>
            <a:xfrm>
              <a:off x="470455" y="635730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25" name="Square"/>
            <p:cNvSpPr/>
            <p:nvPr/>
          </p:nvSpPr>
          <p:spPr>
            <a:xfrm>
              <a:off x="470455" y="762908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26" name="Square"/>
            <p:cNvSpPr/>
            <p:nvPr/>
          </p:nvSpPr>
          <p:spPr>
            <a:xfrm>
              <a:off x="470455" y="890085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27" name="Square"/>
            <p:cNvSpPr/>
            <p:nvPr/>
          </p:nvSpPr>
          <p:spPr>
            <a:xfrm>
              <a:off x="470455" y="1017262"/>
              <a:ext cx="110289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28" name="RGB"/>
            <p:cNvSpPr txBox="1"/>
            <p:nvPr/>
          </p:nvSpPr>
          <p:spPr>
            <a:xfrm>
              <a:off x="-1" y="475772"/>
              <a:ext cx="294146" cy="1746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 algn="ctr" defTabSz="914377">
                <a:defRPr sz="900">
                  <a:solidFill>
                    <a:srgbClr val="BB3E03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RGB</a:t>
              </a:r>
            </a:p>
          </p:txBody>
        </p:sp>
        <p:sp>
          <p:nvSpPr>
            <p:cNvPr id="529" name="Line"/>
            <p:cNvSpPr/>
            <p:nvPr/>
          </p:nvSpPr>
          <p:spPr>
            <a:xfrm flipV="1">
              <a:off x="435438" y="165"/>
              <a:ext cx="1" cy="1125814"/>
            </a:xfrm>
            <a:prstGeom prst="line">
              <a:avLst/>
            </a:prstGeom>
            <a:noFill/>
            <a:ln w="9525" cap="flat">
              <a:solidFill>
                <a:srgbClr val="BB3E03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914377">
                <a:defRPr sz="900">
                  <a:solidFill>
                    <a:srgbClr val="5E5E5E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</p:grpSp>
      <p:pic>
        <p:nvPicPr>
          <p:cNvPr id="531" name="mask_vs_nonmask_0a.pdf" descr="mask_vs_nonmask_0a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9314" y="2142812"/>
            <a:ext cx="3217963" cy="2384291"/>
          </a:xfrm>
          <a:prstGeom prst="rect">
            <a:avLst/>
          </a:prstGeom>
          <a:ln w="12700">
            <a:miter lim="400000"/>
          </a:ln>
        </p:spPr>
      </p:pic>
      <p:sp>
        <p:nvSpPr>
          <p:cNvPr id="532" name="Espace réservé du contenu 7"/>
          <p:cNvSpPr txBox="1">
            <a:spLocks noGrp="1"/>
          </p:cNvSpPr>
          <p:nvPr>
            <p:ph type="body" sz="quarter" idx="1"/>
          </p:nvPr>
        </p:nvSpPr>
        <p:spPr>
          <a:xfrm>
            <a:off x="839633" y="865664"/>
            <a:ext cx="7633520" cy="39586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SzTx/>
              <a:buFont typeface="Wingdings"/>
              <a:buNone/>
              <a:defRPr sz="2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Using mask tokens (    ) to read-out predictions gets expensive…</a:t>
            </a:r>
          </a:p>
        </p:txBody>
      </p:sp>
      <p:sp>
        <p:nvSpPr>
          <p:cNvPr id="533" name="Square"/>
          <p:cNvSpPr/>
          <p:nvPr/>
        </p:nvSpPr>
        <p:spPr>
          <a:xfrm>
            <a:off x="3236611" y="964126"/>
            <a:ext cx="198940" cy="1989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200">
                <a:solidFill>
                  <a:schemeClr val="accent3">
                    <a:lumOff val="-4823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1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Espace réservé du pied de page 3"/>
          <p:cNvSpPr txBox="1"/>
          <p:nvPr/>
        </p:nvSpPr>
        <p:spPr>
          <a:xfrm rot="16200000">
            <a:off x="7161708" y="2041729"/>
            <a:ext cx="3451821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700"/>
            </a:lvl1pPr>
          </a:lstStyle>
          <a:p>
            <a:r>
              <a:t>ECCV 2022</a:t>
            </a:r>
          </a:p>
        </p:txBody>
      </p:sp>
      <p:sp>
        <p:nvSpPr>
          <p:cNvPr id="536" name="Titre 5"/>
          <p:cNvSpPr txBox="1">
            <a:spLocks noGrp="1"/>
          </p:cNvSpPr>
          <p:nvPr>
            <p:ph type="title"/>
          </p:nvPr>
        </p:nvSpPr>
        <p:spPr>
          <a:xfrm>
            <a:off x="904875" y="179551"/>
            <a:ext cx="7633520" cy="458684"/>
          </a:xfrm>
          <a:prstGeom prst="rect">
            <a:avLst/>
          </a:prstGeom>
        </p:spPr>
        <p:txBody>
          <a:bodyPr/>
          <a:lstStyle>
            <a:lvl1pPr>
              <a:defRPr spc="-100"/>
            </a:lvl1pPr>
          </a:lstStyle>
          <a:p>
            <a:r>
              <a:t>Naïvely encoding multiple modalities is intractable</a:t>
            </a:r>
          </a:p>
        </p:txBody>
      </p:sp>
      <p:sp>
        <p:nvSpPr>
          <p:cNvPr id="537" name="Espace réservé de la date 2"/>
          <p:cNvSpPr txBox="1"/>
          <p:nvPr/>
        </p:nvSpPr>
        <p:spPr>
          <a:xfrm rot="16200000">
            <a:off x="-1175694" y="3145498"/>
            <a:ext cx="324961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t>MultiMAE</a:t>
            </a:r>
          </a:p>
        </p:txBody>
      </p:sp>
      <p:sp>
        <p:nvSpPr>
          <p:cNvPr id="538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24119" y="195262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pic>
        <p:nvPicPr>
          <p:cNvPr id="539" name="mask_vs_nonmask_0a.pdf" descr="mask_vs_nonmask_0a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9314" y="2142812"/>
            <a:ext cx="3217963" cy="2384291"/>
          </a:xfrm>
          <a:prstGeom prst="rect">
            <a:avLst/>
          </a:prstGeom>
          <a:ln w="12700">
            <a:miter lim="400000"/>
          </a:ln>
        </p:spPr>
      </p:pic>
      <p:sp>
        <p:nvSpPr>
          <p:cNvPr id="540" name="Espace réservé du contenu 7"/>
          <p:cNvSpPr txBox="1"/>
          <p:nvPr/>
        </p:nvSpPr>
        <p:spPr>
          <a:xfrm>
            <a:off x="882681" y="1192592"/>
            <a:ext cx="7378638" cy="3958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pPr algn="r" defTabSz="678941">
              <a:spcBef>
                <a:spcPts val="1100"/>
              </a:spcBef>
              <a:buClr>
                <a:schemeClr val="accent1"/>
              </a:buClr>
              <a:buFont typeface="Wingdings"/>
              <a:defRPr sz="1979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… </a:t>
            </a:r>
            <a:r>
              <a:rPr b="1"/>
              <a:t>especially</a:t>
            </a:r>
            <a:r>
              <a:t> when encoding more modalities.</a:t>
            </a:r>
          </a:p>
        </p:txBody>
      </p:sp>
      <p:sp>
        <p:nvSpPr>
          <p:cNvPr id="541" name="Transformer encoder"/>
          <p:cNvSpPr/>
          <p:nvPr/>
        </p:nvSpPr>
        <p:spPr>
          <a:xfrm>
            <a:off x="2201413" y="2553878"/>
            <a:ext cx="1128120" cy="1360671"/>
          </a:xfrm>
          <a:prstGeom prst="roundRect">
            <a:avLst>
              <a:gd name="adj" fmla="val 11336"/>
            </a:avLst>
          </a:prstGeom>
          <a:solidFill>
            <a:srgbClr val="D5D5D5"/>
          </a:solidFill>
          <a:ln w="3175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ctr"/>
          <a:lstStyle>
            <a:lvl1pPr algn="ctr" defTabSz="309562">
              <a:defRPr sz="1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Transformer encoder</a:t>
            </a:r>
          </a:p>
        </p:txBody>
      </p:sp>
      <p:grpSp>
        <p:nvGrpSpPr>
          <p:cNvPr id="551" name="Group"/>
          <p:cNvGrpSpPr/>
          <p:nvPr/>
        </p:nvGrpSpPr>
        <p:grpSpPr>
          <a:xfrm>
            <a:off x="3414053" y="2142812"/>
            <a:ext cx="110289" cy="1127552"/>
            <a:chOff x="0" y="0"/>
            <a:chExt cx="110287" cy="1127550"/>
          </a:xfrm>
        </p:grpSpPr>
        <p:sp>
          <p:nvSpPr>
            <p:cNvPr id="542" name="Square"/>
            <p:cNvSpPr/>
            <p:nvPr/>
          </p:nvSpPr>
          <p:spPr>
            <a:xfrm>
              <a:off x="0" y="0"/>
              <a:ext cx="110288" cy="110288"/>
            </a:xfrm>
            <a:prstGeom prst="rect">
              <a:avLst/>
            </a:prstGeom>
            <a:solidFill>
              <a:srgbClr val="BB3E03">
                <a:alpha val="19792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43" name="Square"/>
            <p:cNvSpPr/>
            <p:nvPr/>
          </p:nvSpPr>
          <p:spPr>
            <a:xfrm>
              <a:off x="0" y="127021"/>
              <a:ext cx="110288" cy="110289"/>
            </a:xfrm>
            <a:prstGeom prst="rect">
              <a:avLst/>
            </a:prstGeom>
            <a:solidFill>
              <a:srgbClr val="BB3E03">
                <a:alpha val="19792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44" name="Square"/>
            <p:cNvSpPr/>
            <p:nvPr/>
          </p:nvSpPr>
          <p:spPr>
            <a:xfrm>
              <a:off x="0" y="254198"/>
              <a:ext cx="110288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45" name="Square"/>
            <p:cNvSpPr/>
            <p:nvPr/>
          </p:nvSpPr>
          <p:spPr>
            <a:xfrm>
              <a:off x="0" y="381375"/>
              <a:ext cx="110288" cy="110289"/>
            </a:xfrm>
            <a:prstGeom prst="rect">
              <a:avLst/>
            </a:prstGeom>
            <a:solidFill>
              <a:srgbClr val="BB3E03">
                <a:alpha val="19792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46" name="Square"/>
            <p:cNvSpPr/>
            <p:nvPr/>
          </p:nvSpPr>
          <p:spPr>
            <a:xfrm>
              <a:off x="0" y="508553"/>
              <a:ext cx="110288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47" name="Square"/>
            <p:cNvSpPr/>
            <p:nvPr/>
          </p:nvSpPr>
          <p:spPr>
            <a:xfrm>
              <a:off x="0" y="635730"/>
              <a:ext cx="110288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48" name="Square"/>
            <p:cNvSpPr/>
            <p:nvPr/>
          </p:nvSpPr>
          <p:spPr>
            <a:xfrm>
              <a:off x="0" y="762908"/>
              <a:ext cx="110288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49" name="Square"/>
            <p:cNvSpPr/>
            <p:nvPr/>
          </p:nvSpPr>
          <p:spPr>
            <a:xfrm>
              <a:off x="0" y="890085"/>
              <a:ext cx="110288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50" name="Square"/>
            <p:cNvSpPr/>
            <p:nvPr/>
          </p:nvSpPr>
          <p:spPr>
            <a:xfrm>
              <a:off x="0" y="1017262"/>
              <a:ext cx="110288" cy="110289"/>
            </a:xfrm>
            <a:prstGeom prst="rect">
              <a:avLst/>
            </a:prstGeom>
            <a:solidFill>
              <a:srgbClr val="BB3E03">
                <a:alpha val="19792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563" name="Group"/>
          <p:cNvGrpSpPr/>
          <p:nvPr/>
        </p:nvGrpSpPr>
        <p:grpSpPr>
          <a:xfrm>
            <a:off x="1536148" y="2142812"/>
            <a:ext cx="580745" cy="1127552"/>
            <a:chOff x="0" y="0"/>
            <a:chExt cx="580743" cy="1127550"/>
          </a:xfrm>
        </p:grpSpPr>
        <p:sp>
          <p:nvSpPr>
            <p:cNvPr id="552" name="Square"/>
            <p:cNvSpPr/>
            <p:nvPr/>
          </p:nvSpPr>
          <p:spPr>
            <a:xfrm>
              <a:off x="470455" y="0"/>
              <a:ext cx="110289" cy="110288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53" name="Square"/>
            <p:cNvSpPr/>
            <p:nvPr/>
          </p:nvSpPr>
          <p:spPr>
            <a:xfrm>
              <a:off x="470455" y="127021"/>
              <a:ext cx="110289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54" name="Square"/>
            <p:cNvSpPr/>
            <p:nvPr/>
          </p:nvSpPr>
          <p:spPr>
            <a:xfrm>
              <a:off x="470455" y="254198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200">
                  <a:solidFill>
                    <a:schemeClr val="accent3">
                      <a:lumOff val="-4823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55" name="Square"/>
            <p:cNvSpPr/>
            <p:nvPr/>
          </p:nvSpPr>
          <p:spPr>
            <a:xfrm>
              <a:off x="470455" y="381375"/>
              <a:ext cx="110289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56" name="Square"/>
            <p:cNvSpPr/>
            <p:nvPr/>
          </p:nvSpPr>
          <p:spPr>
            <a:xfrm>
              <a:off x="470455" y="508553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57" name="Square"/>
            <p:cNvSpPr/>
            <p:nvPr/>
          </p:nvSpPr>
          <p:spPr>
            <a:xfrm>
              <a:off x="470455" y="635730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58" name="Square"/>
            <p:cNvSpPr/>
            <p:nvPr/>
          </p:nvSpPr>
          <p:spPr>
            <a:xfrm>
              <a:off x="470455" y="762908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59" name="Square"/>
            <p:cNvSpPr/>
            <p:nvPr/>
          </p:nvSpPr>
          <p:spPr>
            <a:xfrm>
              <a:off x="470455" y="890085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60" name="Square"/>
            <p:cNvSpPr/>
            <p:nvPr/>
          </p:nvSpPr>
          <p:spPr>
            <a:xfrm>
              <a:off x="470455" y="1017262"/>
              <a:ext cx="110289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61" name="RGB"/>
            <p:cNvSpPr txBox="1"/>
            <p:nvPr/>
          </p:nvSpPr>
          <p:spPr>
            <a:xfrm>
              <a:off x="-1" y="475772"/>
              <a:ext cx="294146" cy="1746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 algn="ctr" defTabSz="914377">
                <a:defRPr sz="900">
                  <a:solidFill>
                    <a:srgbClr val="BB3E03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RGB</a:t>
              </a:r>
            </a:p>
          </p:txBody>
        </p:sp>
        <p:sp>
          <p:nvSpPr>
            <p:cNvPr id="562" name="Line"/>
            <p:cNvSpPr/>
            <p:nvPr/>
          </p:nvSpPr>
          <p:spPr>
            <a:xfrm flipV="1">
              <a:off x="435438" y="165"/>
              <a:ext cx="1" cy="1125814"/>
            </a:xfrm>
            <a:prstGeom prst="line">
              <a:avLst/>
            </a:prstGeom>
            <a:noFill/>
            <a:ln w="9525" cap="flat">
              <a:solidFill>
                <a:srgbClr val="BB3E03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914377">
                <a:defRPr sz="900">
                  <a:solidFill>
                    <a:srgbClr val="5E5E5E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</p:grpSp>
      <p:grpSp>
        <p:nvGrpSpPr>
          <p:cNvPr id="575" name="Group"/>
          <p:cNvGrpSpPr/>
          <p:nvPr/>
        </p:nvGrpSpPr>
        <p:grpSpPr>
          <a:xfrm>
            <a:off x="1683221" y="3298512"/>
            <a:ext cx="1270001" cy="1833073"/>
            <a:chOff x="179990" y="0"/>
            <a:chExt cx="1270000" cy="1833072"/>
          </a:xfrm>
        </p:grpSpPr>
        <p:sp>
          <p:nvSpPr>
            <p:cNvPr id="564" name="Square"/>
            <p:cNvSpPr/>
            <p:nvPr/>
          </p:nvSpPr>
          <p:spPr>
            <a:xfrm>
              <a:off x="503373" y="0"/>
              <a:ext cx="110289" cy="110288"/>
            </a:xfrm>
            <a:prstGeom prst="rect">
              <a:avLst/>
            </a:prstGeom>
            <a:solidFill>
              <a:srgbClr val="EE9B00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65" name="Square"/>
            <p:cNvSpPr/>
            <p:nvPr/>
          </p:nvSpPr>
          <p:spPr>
            <a:xfrm>
              <a:off x="503373" y="132368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200">
                  <a:solidFill>
                    <a:schemeClr val="accent3">
                      <a:lumOff val="-4823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66" name="Square"/>
            <p:cNvSpPr/>
            <p:nvPr/>
          </p:nvSpPr>
          <p:spPr>
            <a:xfrm>
              <a:off x="503373" y="635418"/>
              <a:ext cx="110289" cy="110289"/>
            </a:xfrm>
            <a:prstGeom prst="rect">
              <a:avLst/>
            </a:prstGeom>
            <a:solidFill>
              <a:srgbClr val="EE9B00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67" name="Square"/>
            <p:cNvSpPr/>
            <p:nvPr/>
          </p:nvSpPr>
          <p:spPr>
            <a:xfrm>
              <a:off x="503373" y="762908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68" name="Square"/>
            <p:cNvSpPr/>
            <p:nvPr/>
          </p:nvSpPr>
          <p:spPr>
            <a:xfrm>
              <a:off x="503373" y="890085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69" name="Depth"/>
            <p:cNvSpPr/>
            <p:nvPr/>
          </p:nvSpPr>
          <p:spPr>
            <a:xfrm>
              <a:off x="179990" y="56307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 algn="ctr" defTabSz="914377">
                <a:defRPr sz="900">
                  <a:solidFill>
                    <a:srgbClr val="EE9B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Depth</a:t>
              </a:r>
            </a:p>
          </p:txBody>
        </p:sp>
        <p:sp>
          <p:nvSpPr>
            <p:cNvPr id="570" name="Line"/>
            <p:cNvSpPr/>
            <p:nvPr/>
          </p:nvSpPr>
          <p:spPr>
            <a:xfrm flipV="1">
              <a:off x="468356" y="165"/>
              <a:ext cx="1" cy="1125814"/>
            </a:xfrm>
            <a:prstGeom prst="line">
              <a:avLst/>
            </a:prstGeom>
            <a:noFill/>
            <a:ln w="9525" cap="flat">
              <a:solidFill>
                <a:srgbClr val="EE9B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914377">
                <a:defRPr sz="900">
                  <a:solidFill>
                    <a:srgbClr val="5E5E5E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571" name="Square"/>
            <p:cNvSpPr/>
            <p:nvPr/>
          </p:nvSpPr>
          <p:spPr>
            <a:xfrm>
              <a:off x="503373" y="507928"/>
              <a:ext cx="110289" cy="110288"/>
            </a:xfrm>
            <a:prstGeom prst="rect">
              <a:avLst/>
            </a:prstGeom>
            <a:solidFill>
              <a:srgbClr val="EE9B00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72" name="Square"/>
            <p:cNvSpPr/>
            <p:nvPr/>
          </p:nvSpPr>
          <p:spPr>
            <a:xfrm>
              <a:off x="503373" y="1017888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73" name="Square"/>
            <p:cNvSpPr/>
            <p:nvPr/>
          </p:nvSpPr>
          <p:spPr>
            <a:xfrm>
              <a:off x="503373" y="259390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200">
                  <a:solidFill>
                    <a:schemeClr val="accent3">
                      <a:lumOff val="-4823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74" name="Square"/>
            <p:cNvSpPr/>
            <p:nvPr/>
          </p:nvSpPr>
          <p:spPr>
            <a:xfrm>
              <a:off x="503373" y="381454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200">
                  <a:solidFill>
                    <a:schemeClr val="accent3">
                      <a:lumOff val="-4823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585" name="Group"/>
          <p:cNvGrpSpPr/>
          <p:nvPr/>
        </p:nvGrpSpPr>
        <p:grpSpPr>
          <a:xfrm>
            <a:off x="3414053" y="3298512"/>
            <a:ext cx="110289" cy="1127552"/>
            <a:chOff x="0" y="0"/>
            <a:chExt cx="110287" cy="1127550"/>
          </a:xfrm>
        </p:grpSpPr>
        <p:sp>
          <p:nvSpPr>
            <p:cNvPr id="576" name="Square"/>
            <p:cNvSpPr/>
            <p:nvPr/>
          </p:nvSpPr>
          <p:spPr>
            <a:xfrm>
              <a:off x="0" y="0"/>
              <a:ext cx="110288" cy="110288"/>
            </a:xfrm>
            <a:prstGeom prst="rect">
              <a:avLst/>
            </a:prstGeom>
            <a:solidFill>
              <a:srgbClr val="EE9B00">
                <a:alpha val="19792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77" name="Square"/>
            <p:cNvSpPr/>
            <p:nvPr/>
          </p:nvSpPr>
          <p:spPr>
            <a:xfrm>
              <a:off x="0" y="127021"/>
              <a:ext cx="110288" cy="110289"/>
            </a:xfrm>
            <a:prstGeom prst="rect">
              <a:avLst/>
            </a:prstGeom>
            <a:solidFill>
              <a:srgbClr val="EE9B00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78" name="Square"/>
            <p:cNvSpPr/>
            <p:nvPr/>
          </p:nvSpPr>
          <p:spPr>
            <a:xfrm>
              <a:off x="0" y="254198"/>
              <a:ext cx="110288" cy="110289"/>
            </a:xfrm>
            <a:prstGeom prst="rect">
              <a:avLst/>
            </a:prstGeom>
            <a:solidFill>
              <a:srgbClr val="EE9B00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79" name="Square"/>
            <p:cNvSpPr/>
            <p:nvPr/>
          </p:nvSpPr>
          <p:spPr>
            <a:xfrm>
              <a:off x="0" y="381375"/>
              <a:ext cx="110288" cy="110289"/>
            </a:xfrm>
            <a:prstGeom prst="rect">
              <a:avLst/>
            </a:prstGeom>
            <a:solidFill>
              <a:srgbClr val="EE9B00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80" name="Square"/>
            <p:cNvSpPr/>
            <p:nvPr/>
          </p:nvSpPr>
          <p:spPr>
            <a:xfrm>
              <a:off x="0" y="508553"/>
              <a:ext cx="110288" cy="110289"/>
            </a:xfrm>
            <a:prstGeom prst="rect">
              <a:avLst/>
            </a:prstGeom>
            <a:solidFill>
              <a:srgbClr val="EE9B00">
                <a:alpha val="2000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81" name="Square"/>
            <p:cNvSpPr/>
            <p:nvPr/>
          </p:nvSpPr>
          <p:spPr>
            <a:xfrm>
              <a:off x="0" y="635730"/>
              <a:ext cx="110288" cy="110289"/>
            </a:xfrm>
            <a:prstGeom prst="rect">
              <a:avLst/>
            </a:prstGeom>
            <a:solidFill>
              <a:srgbClr val="EE9B00">
                <a:alpha val="2000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82" name="Square"/>
            <p:cNvSpPr/>
            <p:nvPr/>
          </p:nvSpPr>
          <p:spPr>
            <a:xfrm>
              <a:off x="0" y="762908"/>
              <a:ext cx="110288" cy="110289"/>
            </a:xfrm>
            <a:prstGeom prst="rect">
              <a:avLst/>
            </a:prstGeom>
            <a:solidFill>
              <a:srgbClr val="EE9B00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83" name="Square"/>
            <p:cNvSpPr/>
            <p:nvPr/>
          </p:nvSpPr>
          <p:spPr>
            <a:xfrm>
              <a:off x="0" y="890085"/>
              <a:ext cx="110288" cy="110289"/>
            </a:xfrm>
            <a:prstGeom prst="rect">
              <a:avLst/>
            </a:prstGeom>
            <a:solidFill>
              <a:srgbClr val="EE9B00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84" name="Square"/>
            <p:cNvSpPr/>
            <p:nvPr/>
          </p:nvSpPr>
          <p:spPr>
            <a:xfrm>
              <a:off x="0" y="1017262"/>
              <a:ext cx="110288" cy="110289"/>
            </a:xfrm>
            <a:prstGeom prst="rect">
              <a:avLst/>
            </a:prstGeom>
            <a:solidFill>
              <a:srgbClr val="EE9B00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pic>
        <p:nvPicPr>
          <p:cNvPr id="586" name="mask_vs_nonmask_0b.pdf" descr="mask_vs_nonmask_0b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314" y="2142812"/>
            <a:ext cx="3217963" cy="2384291"/>
          </a:xfrm>
          <a:prstGeom prst="rect">
            <a:avLst/>
          </a:prstGeom>
          <a:ln w="12700">
            <a:miter lim="400000"/>
          </a:ln>
        </p:spPr>
      </p:pic>
      <p:sp>
        <p:nvSpPr>
          <p:cNvPr id="587" name="Espace réservé du contenu 7"/>
          <p:cNvSpPr txBox="1">
            <a:spLocks noGrp="1"/>
          </p:cNvSpPr>
          <p:nvPr>
            <p:ph type="body" sz="quarter" idx="1"/>
          </p:nvPr>
        </p:nvSpPr>
        <p:spPr>
          <a:xfrm>
            <a:off x="839633" y="865664"/>
            <a:ext cx="7633520" cy="39586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SzTx/>
              <a:buFont typeface="Wingdings"/>
              <a:buNone/>
              <a:defRPr sz="2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Using mask tokens (    ) to read-out predictions gets expensive…</a:t>
            </a:r>
          </a:p>
        </p:txBody>
      </p:sp>
      <p:sp>
        <p:nvSpPr>
          <p:cNvPr id="588" name="Square"/>
          <p:cNvSpPr/>
          <p:nvPr/>
        </p:nvSpPr>
        <p:spPr>
          <a:xfrm>
            <a:off x="3236611" y="964126"/>
            <a:ext cx="198940" cy="1989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200">
                <a:solidFill>
                  <a:schemeClr val="accent3">
                    <a:lumOff val="-4823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mask_vs_nonmask_0b.pdf" descr="mask_vs_nonmask_0b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9314" y="2142812"/>
            <a:ext cx="3217963" cy="2384291"/>
          </a:xfrm>
          <a:prstGeom prst="rect">
            <a:avLst/>
          </a:prstGeom>
          <a:ln w="12700">
            <a:miter lim="400000"/>
          </a:ln>
        </p:spPr>
      </p:pic>
      <p:sp>
        <p:nvSpPr>
          <p:cNvPr id="591" name="Espace réservé du pied de page 3"/>
          <p:cNvSpPr txBox="1"/>
          <p:nvPr/>
        </p:nvSpPr>
        <p:spPr>
          <a:xfrm rot="16200000">
            <a:off x="7161708" y="2041729"/>
            <a:ext cx="3451821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700"/>
            </a:lvl1pPr>
          </a:lstStyle>
          <a:p>
            <a:r>
              <a:t>ECCV 2022</a:t>
            </a:r>
          </a:p>
        </p:txBody>
      </p:sp>
      <p:sp>
        <p:nvSpPr>
          <p:cNvPr id="592" name="Titre 5"/>
          <p:cNvSpPr txBox="1">
            <a:spLocks noGrp="1"/>
          </p:cNvSpPr>
          <p:nvPr>
            <p:ph type="title"/>
          </p:nvPr>
        </p:nvSpPr>
        <p:spPr>
          <a:xfrm>
            <a:off x="904875" y="179551"/>
            <a:ext cx="7633520" cy="458684"/>
          </a:xfrm>
          <a:prstGeom prst="rect">
            <a:avLst/>
          </a:prstGeom>
        </p:spPr>
        <p:txBody>
          <a:bodyPr/>
          <a:lstStyle>
            <a:lvl1pPr>
              <a:defRPr spc="-100"/>
            </a:lvl1pPr>
          </a:lstStyle>
          <a:p>
            <a:r>
              <a:t>Naïvely encoding multiple modalities is intractable</a:t>
            </a:r>
          </a:p>
        </p:txBody>
      </p:sp>
      <p:sp>
        <p:nvSpPr>
          <p:cNvPr id="593" name="Espace réservé de la date 2"/>
          <p:cNvSpPr txBox="1"/>
          <p:nvPr/>
        </p:nvSpPr>
        <p:spPr>
          <a:xfrm rot="16200000">
            <a:off x="-1175694" y="3145498"/>
            <a:ext cx="324961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t>MultiMAE</a:t>
            </a:r>
          </a:p>
        </p:txBody>
      </p:sp>
      <p:sp>
        <p:nvSpPr>
          <p:cNvPr id="594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24119" y="195262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595" name="Transformer encoder"/>
          <p:cNvSpPr/>
          <p:nvPr/>
        </p:nvSpPr>
        <p:spPr>
          <a:xfrm>
            <a:off x="2201413" y="2553878"/>
            <a:ext cx="1128120" cy="1360671"/>
          </a:xfrm>
          <a:prstGeom prst="roundRect">
            <a:avLst>
              <a:gd name="adj" fmla="val 11336"/>
            </a:avLst>
          </a:prstGeom>
          <a:solidFill>
            <a:srgbClr val="D5D5D5"/>
          </a:solidFill>
          <a:ln w="3175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ctr"/>
          <a:lstStyle>
            <a:lvl1pPr algn="ctr" defTabSz="309562">
              <a:defRPr sz="1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Transformer encoder</a:t>
            </a:r>
          </a:p>
        </p:txBody>
      </p:sp>
      <p:grpSp>
        <p:nvGrpSpPr>
          <p:cNvPr id="605" name="Group"/>
          <p:cNvGrpSpPr/>
          <p:nvPr/>
        </p:nvGrpSpPr>
        <p:grpSpPr>
          <a:xfrm>
            <a:off x="3414053" y="1563687"/>
            <a:ext cx="110289" cy="1127552"/>
            <a:chOff x="0" y="0"/>
            <a:chExt cx="110287" cy="1127550"/>
          </a:xfrm>
        </p:grpSpPr>
        <p:sp>
          <p:nvSpPr>
            <p:cNvPr id="596" name="Square"/>
            <p:cNvSpPr/>
            <p:nvPr/>
          </p:nvSpPr>
          <p:spPr>
            <a:xfrm>
              <a:off x="0" y="0"/>
              <a:ext cx="110288" cy="110288"/>
            </a:xfrm>
            <a:prstGeom prst="rect">
              <a:avLst/>
            </a:prstGeom>
            <a:solidFill>
              <a:srgbClr val="BB3E03">
                <a:alpha val="19792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97" name="Square"/>
            <p:cNvSpPr/>
            <p:nvPr/>
          </p:nvSpPr>
          <p:spPr>
            <a:xfrm>
              <a:off x="0" y="127021"/>
              <a:ext cx="110288" cy="110289"/>
            </a:xfrm>
            <a:prstGeom prst="rect">
              <a:avLst/>
            </a:prstGeom>
            <a:solidFill>
              <a:srgbClr val="BB3E03">
                <a:alpha val="19792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98" name="Square"/>
            <p:cNvSpPr/>
            <p:nvPr/>
          </p:nvSpPr>
          <p:spPr>
            <a:xfrm>
              <a:off x="0" y="254198"/>
              <a:ext cx="110288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99" name="Square"/>
            <p:cNvSpPr/>
            <p:nvPr/>
          </p:nvSpPr>
          <p:spPr>
            <a:xfrm>
              <a:off x="0" y="381375"/>
              <a:ext cx="110288" cy="110289"/>
            </a:xfrm>
            <a:prstGeom prst="rect">
              <a:avLst/>
            </a:prstGeom>
            <a:solidFill>
              <a:srgbClr val="BB3E03">
                <a:alpha val="19792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00" name="Square"/>
            <p:cNvSpPr/>
            <p:nvPr/>
          </p:nvSpPr>
          <p:spPr>
            <a:xfrm>
              <a:off x="0" y="508553"/>
              <a:ext cx="110288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01" name="Square"/>
            <p:cNvSpPr/>
            <p:nvPr/>
          </p:nvSpPr>
          <p:spPr>
            <a:xfrm>
              <a:off x="0" y="635730"/>
              <a:ext cx="110288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02" name="Square"/>
            <p:cNvSpPr/>
            <p:nvPr/>
          </p:nvSpPr>
          <p:spPr>
            <a:xfrm>
              <a:off x="0" y="762908"/>
              <a:ext cx="110288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03" name="Square"/>
            <p:cNvSpPr/>
            <p:nvPr/>
          </p:nvSpPr>
          <p:spPr>
            <a:xfrm>
              <a:off x="0" y="890085"/>
              <a:ext cx="110288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04" name="Square"/>
            <p:cNvSpPr/>
            <p:nvPr/>
          </p:nvSpPr>
          <p:spPr>
            <a:xfrm>
              <a:off x="0" y="1017262"/>
              <a:ext cx="110288" cy="110289"/>
            </a:xfrm>
            <a:prstGeom prst="rect">
              <a:avLst/>
            </a:prstGeom>
            <a:solidFill>
              <a:srgbClr val="BB3E03">
                <a:alpha val="19792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617" name="Group"/>
          <p:cNvGrpSpPr/>
          <p:nvPr/>
        </p:nvGrpSpPr>
        <p:grpSpPr>
          <a:xfrm>
            <a:off x="1536148" y="1564649"/>
            <a:ext cx="580745" cy="1127552"/>
            <a:chOff x="0" y="0"/>
            <a:chExt cx="580743" cy="1127550"/>
          </a:xfrm>
        </p:grpSpPr>
        <p:sp>
          <p:nvSpPr>
            <p:cNvPr id="606" name="Square"/>
            <p:cNvSpPr/>
            <p:nvPr/>
          </p:nvSpPr>
          <p:spPr>
            <a:xfrm>
              <a:off x="470455" y="0"/>
              <a:ext cx="110289" cy="110288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07" name="Square"/>
            <p:cNvSpPr/>
            <p:nvPr/>
          </p:nvSpPr>
          <p:spPr>
            <a:xfrm>
              <a:off x="470455" y="127021"/>
              <a:ext cx="110289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08" name="Square"/>
            <p:cNvSpPr/>
            <p:nvPr/>
          </p:nvSpPr>
          <p:spPr>
            <a:xfrm>
              <a:off x="470455" y="254198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200">
                  <a:solidFill>
                    <a:schemeClr val="accent3">
                      <a:lumOff val="-4823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09" name="Square"/>
            <p:cNvSpPr/>
            <p:nvPr/>
          </p:nvSpPr>
          <p:spPr>
            <a:xfrm>
              <a:off x="470455" y="381375"/>
              <a:ext cx="110289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10" name="Square"/>
            <p:cNvSpPr/>
            <p:nvPr/>
          </p:nvSpPr>
          <p:spPr>
            <a:xfrm>
              <a:off x="470455" y="508553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11" name="Square"/>
            <p:cNvSpPr/>
            <p:nvPr/>
          </p:nvSpPr>
          <p:spPr>
            <a:xfrm>
              <a:off x="470455" y="635730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12" name="Square"/>
            <p:cNvSpPr/>
            <p:nvPr/>
          </p:nvSpPr>
          <p:spPr>
            <a:xfrm>
              <a:off x="470455" y="762908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13" name="Square"/>
            <p:cNvSpPr/>
            <p:nvPr/>
          </p:nvSpPr>
          <p:spPr>
            <a:xfrm>
              <a:off x="470455" y="890085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14" name="Square"/>
            <p:cNvSpPr/>
            <p:nvPr/>
          </p:nvSpPr>
          <p:spPr>
            <a:xfrm>
              <a:off x="470455" y="1017262"/>
              <a:ext cx="110289" cy="110289"/>
            </a:xfrm>
            <a:prstGeom prst="rect">
              <a:avLst/>
            </a:prstGeom>
            <a:solidFill>
              <a:srgbClr val="BB3E03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15" name="RGB"/>
            <p:cNvSpPr txBox="1"/>
            <p:nvPr/>
          </p:nvSpPr>
          <p:spPr>
            <a:xfrm>
              <a:off x="-1" y="475772"/>
              <a:ext cx="294146" cy="1746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 algn="ctr" defTabSz="914377">
                <a:defRPr sz="900">
                  <a:solidFill>
                    <a:srgbClr val="BB3E03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RGB</a:t>
              </a:r>
            </a:p>
          </p:txBody>
        </p:sp>
        <p:sp>
          <p:nvSpPr>
            <p:cNvPr id="616" name="Line"/>
            <p:cNvSpPr/>
            <p:nvPr/>
          </p:nvSpPr>
          <p:spPr>
            <a:xfrm flipV="1">
              <a:off x="435438" y="165"/>
              <a:ext cx="1" cy="1125814"/>
            </a:xfrm>
            <a:prstGeom prst="line">
              <a:avLst/>
            </a:prstGeom>
            <a:noFill/>
            <a:ln w="9525" cap="flat">
              <a:solidFill>
                <a:srgbClr val="BB3E03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914377">
                <a:defRPr sz="900">
                  <a:solidFill>
                    <a:srgbClr val="5E5E5E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</p:grpSp>
      <p:grpSp>
        <p:nvGrpSpPr>
          <p:cNvPr id="629" name="Group"/>
          <p:cNvGrpSpPr/>
          <p:nvPr/>
        </p:nvGrpSpPr>
        <p:grpSpPr>
          <a:xfrm>
            <a:off x="1683221" y="2720349"/>
            <a:ext cx="1270001" cy="1833073"/>
            <a:chOff x="179990" y="0"/>
            <a:chExt cx="1270000" cy="1833072"/>
          </a:xfrm>
        </p:grpSpPr>
        <p:sp>
          <p:nvSpPr>
            <p:cNvPr id="618" name="Square"/>
            <p:cNvSpPr/>
            <p:nvPr/>
          </p:nvSpPr>
          <p:spPr>
            <a:xfrm>
              <a:off x="503373" y="0"/>
              <a:ext cx="110289" cy="110288"/>
            </a:xfrm>
            <a:prstGeom prst="rect">
              <a:avLst/>
            </a:prstGeom>
            <a:solidFill>
              <a:srgbClr val="EE9B00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19" name="Square"/>
            <p:cNvSpPr/>
            <p:nvPr/>
          </p:nvSpPr>
          <p:spPr>
            <a:xfrm>
              <a:off x="503373" y="132368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200">
                  <a:solidFill>
                    <a:schemeClr val="accent3">
                      <a:lumOff val="-4823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20" name="Square"/>
            <p:cNvSpPr/>
            <p:nvPr/>
          </p:nvSpPr>
          <p:spPr>
            <a:xfrm>
              <a:off x="503373" y="635418"/>
              <a:ext cx="110289" cy="110289"/>
            </a:xfrm>
            <a:prstGeom prst="rect">
              <a:avLst/>
            </a:prstGeom>
            <a:solidFill>
              <a:srgbClr val="EE9B00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21" name="Square"/>
            <p:cNvSpPr/>
            <p:nvPr/>
          </p:nvSpPr>
          <p:spPr>
            <a:xfrm>
              <a:off x="503373" y="762908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22" name="Square"/>
            <p:cNvSpPr/>
            <p:nvPr/>
          </p:nvSpPr>
          <p:spPr>
            <a:xfrm>
              <a:off x="503373" y="890085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23" name="Depth"/>
            <p:cNvSpPr/>
            <p:nvPr/>
          </p:nvSpPr>
          <p:spPr>
            <a:xfrm>
              <a:off x="179990" y="56307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 algn="ctr" defTabSz="914377">
                <a:defRPr sz="900">
                  <a:solidFill>
                    <a:srgbClr val="EE9B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Depth</a:t>
              </a:r>
            </a:p>
          </p:txBody>
        </p:sp>
        <p:sp>
          <p:nvSpPr>
            <p:cNvPr id="624" name="Line"/>
            <p:cNvSpPr/>
            <p:nvPr/>
          </p:nvSpPr>
          <p:spPr>
            <a:xfrm flipV="1">
              <a:off x="468356" y="165"/>
              <a:ext cx="1" cy="1125814"/>
            </a:xfrm>
            <a:prstGeom prst="line">
              <a:avLst/>
            </a:prstGeom>
            <a:noFill/>
            <a:ln w="9525" cap="flat">
              <a:solidFill>
                <a:srgbClr val="EE9B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914377">
                <a:defRPr sz="900">
                  <a:solidFill>
                    <a:srgbClr val="5E5E5E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625" name="Square"/>
            <p:cNvSpPr/>
            <p:nvPr/>
          </p:nvSpPr>
          <p:spPr>
            <a:xfrm>
              <a:off x="503373" y="507928"/>
              <a:ext cx="110289" cy="110288"/>
            </a:xfrm>
            <a:prstGeom prst="rect">
              <a:avLst/>
            </a:prstGeom>
            <a:solidFill>
              <a:srgbClr val="EE9B00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26" name="Square"/>
            <p:cNvSpPr/>
            <p:nvPr/>
          </p:nvSpPr>
          <p:spPr>
            <a:xfrm>
              <a:off x="503373" y="1017888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27" name="Square"/>
            <p:cNvSpPr/>
            <p:nvPr/>
          </p:nvSpPr>
          <p:spPr>
            <a:xfrm>
              <a:off x="503373" y="259390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200">
                  <a:solidFill>
                    <a:schemeClr val="accent3">
                      <a:lumOff val="-4823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28" name="Square"/>
            <p:cNvSpPr/>
            <p:nvPr/>
          </p:nvSpPr>
          <p:spPr>
            <a:xfrm>
              <a:off x="503373" y="381454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200">
                  <a:solidFill>
                    <a:schemeClr val="accent3">
                      <a:lumOff val="-4823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639" name="Group"/>
          <p:cNvGrpSpPr/>
          <p:nvPr/>
        </p:nvGrpSpPr>
        <p:grpSpPr>
          <a:xfrm>
            <a:off x="3414053" y="2719387"/>
            <a:ext cx="110289" cy="1127552"/>
            <a:chOff x="0" y="0"/>
            <a:chExt cx="110287" cy="1127550"/>
          </a:xfrm>
        </p:grpSpPr>
        <p:sp>
          <p:nvSpPr>
            <p:cNvPr id="630" name="Square"/>
            <p:cNvSpPr/>
            <p:nvPr/>
          </p:nvSpPr>
          <p:spPr>
            <a:xfrm>
              <a:off x="0" y="0"/>
              <a:ext cx="110288" cy="110288"/>
            </a:xfrm>
            <a:prstGeom prst="rect">
              <a:avLst/>
            </a:prstGeom>
            <a:solidFill>
              <a:srgbClr val="EE9B00">
                <a:alpha val="19792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31" name="Square"/>
            <p:cNvSpPr/>
            <p:nvPr/>
          </p:nvSpPr>
          <p:spPr>
            <a:xfrm>
              <a:off x="0" y="127021"/>
              <a:ext cx="110288" cy="110289"/>
            </a:xfrm>
            <a:prstGeom prst="rect">
              <a:avLst/>
            </a:prstGeom>
            <a:solidFill>
              <a:srgbClr val="EE9B00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32" name="Square"/>
            <p:cNvSpPr/>
            <p:nvPr/>
          </p:nvSpPr>
          <p:spPr>
            <a:xfrm>
              <a:off x="0" y="254198"/>
              <a:ext cx="110288" cy="110289"/>
            </a:xfrm>
            <a:prstGeom prst="rect">
              <a:avLst/>
            </a:prstGeom>
            <a:solidFill>
              <a:srgbClr val="EE9B00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33" name="Square"/>
            <p:cNvSpPr/>
            <p:nvPr/>
          </p:nvSpPr>
          <p:spPr>
            <a:xfrm>
              <a:off x="0" y="381375"/>
              <a:ext cx="110288" cy="110289"/>
            </a:xfrm>
            <a:prstGeom prst="rect">
              <a:avLst/>
            </a:prstGeom>
            <a:solidFill>
              <a:srgbClr val="EE9B00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34" name="Square"/>
            <p:cNvSpPr/>
            <p:nvPr/>
          </p:nvSpPr>
          <p:spPr>
            <a:xfrm>
              <a:off x="0" y="508553"/>
              <a:ext cx="110288" cy="110289"/>
            </a:xfrm>
            <a:prstGeom prst="rect">
              <a:avLst/>
            </a:prstGeom>
            <a:solidFill>
              <a:srgbClr val="EE9B00">
                <a:alpha val="2000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35" name="Square"/>
            <p:cNvSpPr/>
            <p:nvPr/>
          </p:nvSpPr>
          <p:spPr>
            <a:xfrm>
              <a:off x="0" y="635730"/>
              <a:ext cx="110288" cy="110289"/>
            </a:xfrm>
            <a:prstGeom prst="rect">
              <a:avLst/>
            </a:prstGeom>
            <a:solidFill>
              <a:srgbClr val="EE9B00">
                <a:alpha val="2000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36" name="Square"/>
            <p:cNvSpPr/>
            <p:nvPr/>
          </p:nvSpPr>
          <p:spPr>
            <a:xfrm>
              <a:off x="0" y="762908"/>
              <a:ext cx="110288" cy="110289"/>
            </a:xfrm>
            <a:prstGeom prst="rect">
              <a:avLst/>
            </a:prstGeom>
            <a:solidFill>
              <a:srgbClr val="EE9B00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37" name="Square"/>
            <p:cNvSpPr/>
            <p:nvPr/>
          </p:nvSpPr>
          <p:spPr>
            <a:xfrm>
              <a:off x="0" y="890085"/>
              <a:ext cx="110288" cy="110289"/>
            </a:xfrm>
            <a:prstGeom prst="rect">
              <a:avLst/>
            </a:prstGeom>
            <a:solidFill>
              <a:srgbClr val="EE9B00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38" name="Square"/>
            <p:cNvSpPr/>
            <p:nvPr/>
          </p:nvSpPr>
          <p:spPr>
            <a:xfrm>
              <a:off x="0" y="1017262"/>
              <a:ext cx="110288" cy="110289"/>
            </a:xfrm>
            <a:prstGeom prst="rect">
              <a:avLst/>
            </a:prstGeom>
            <a:solidFill>
              <a:srgbClr val="EE9B00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651" name="Group"/>
          <p:cNvGrpSpPr/>
          <p:nvPr/>
        </p:nvGrpSpPr>
        <p:grpSpPr>
          <a:xfrm>
            <a:off x="1674030" y="3875087"/>
            <a:ext cx="1270001" cy="1833073"/>
            <a:chOff x="265715" y="0"/>
            <a:chExt cx="1270000" cy="1833072"/>
          </a:xfrm>
        </p:grpSpPr>
        <p:sp>
          <p:nvSpPr>
            <p:cNvPr id="640" name="Square"/>
            <p:cNvSpPr/>
            <p:nvPr/>
          </p:nvSpPr>
          <p:spPr>
            <a:xfrm>
              <a:off x="598290" y="0"/>
              <a:ext cx="110289" cy="110288"/>
            </a:xfrm>
            <a:prstGeom prst="rect">
              <a:avLst/>
            </a:prstGeom>
            <a:solidFill>
              <a:srgbClr val="0A9396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41" name="Square"/>
            <p:cNvSpPr/>
            <p:nvPr/>
          </p:nvSpPr>
          <p:spPr>
            <a:xfrm>
              <a:off x="598290" y="635418"/>
              <a:ext cx="110289" cy="110289"/>
            </a:xfrm>
            <a:prstGeom prst="rect">
              <a:avLst/>
            </a:prstGeom>
            <a:solidFill>
              <a:srgbClr val="0A9396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42" name="Square"/>
            <p:cNvSpPr/>
            <p:nvPr/>
          </p:nvSpPr>
          <p:spPr>
            <a:xfrm>
              <a:off x="598290" y="762908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43" name="Square"/>
            <p:cNvSpPr/>
            <p:nvPr/>
          </p:nvSpPr>
          <p:spPr>
            <a:xfrm>
              <a:off x="598290" y="890085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44" name="Semantic"/>
            <p:cNvSpPr/>
            <p:nvPr/>
          </p:nvSpPr>
          <p:spPr>
            <a:xfrm>
              <a:off x="265715" y="56307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 algn="ctr" defTabSz="914377">
                <a:defRPr sz="900">
                  <a:solidFill>
                    <a:srgbClr val="0A9396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Semantic</a:t>
              </a:r>
            </a:p>
          </p:txBody>
        </p:sp>
        <p:sp>
          <p:nvSpPr>
            <p:cNvPr id="645" name="Line"/>
            <p:cNvSpPr/>
            <p:nvPr/>
          </p:nvSpPr>
          <p:spPr>
            <a:xfrm flipV="1">
              <a:off x="563273" y="165"/>
              <a:ext cx="1" cy="1125814"/>
            </a:xfrm>
            <a:prstGeom prst="line">
              <a:avLst/>
            </a:prstGeom>
            <a:noFill/>
            <a:ln w="9525" cap="flat">
              <a:solidFill>
                <a:srgbClr val="0A9396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914377">
                <a:defRPr sz="900">
                  <a:solidFill>
                    <a:srgbClr val="5E5E5E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646" name="Square"/>
            <p:cNvSpPr/>
            <p:nvPr/>
          </p:nvSpPr>
          <p:spPr>
            <a:xfrm>
              <a:off x="598290" y="507928"/>
              <a:ext cx="110289" cy="110288"/>
            </a:xfrm>
            <a:prstGeom prst="rect">
              <a:avLst/>
            </a:prstGeom>
            <a:solidFill>
              <a:srgbClr val="0A9396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47" name="Square"/>
            <p:cNvSpPr/>
            <p:nvPr/>
          </p:nvSpPr>
          <p:spPr>
            <a:xfrm>
              <a:off x="598290" y="259390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200">
                  <a:solidFill>
                    <a:schemeClr val="accent3">
                      <a:lumOff val="-4823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48" name="Square"/>
            <p:cNvSpPr/>
            <p:nvPr/>
          </p:nvSpPr>
          <p:spPr>
            <a:xfrm>
              <a:off x="598290" y="381454"/>
              <a:ext cx="110289" cy="11028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200">
                  <a:solidFill>
                    <a:schemeClr val="accent3">
                      <a:lumOff val="-4823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49" name="Square"/>
            <p:cNvSpPr/>
            <p:nvPr/>
          </p:nvSpPr>
          <p:spPr>
            <a:xfrm>
              <a:off x="598290" y="129695"/>
              <a:ext cx="110289" cy="110289"/>
            </a:xfrm>
            <a:prstGeom prst="rect">
              <a:avLst/>
            </a:prstGeom>
            <a:solidFill>
              <a:srgbClr val="0A9396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50" name="Square"/>
            <p:cNvSpPr/>
            <p:nvPr/>
          </p:nvSpPr>
          <p:spPr>
            <a:xfrm>
              <a:off x="598290" y="1015856"/>
              <a:ext cx="110289" cy="110289"/>
            </a:xfrm>
            <a:prstGeom prst="rect">
              <a:avLst/>
            </a:prstGeom>
            <a:solidFill>
              <a:srgbClr val="0A9396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661" name="Group"/>
          <p:cNvGrpSpPr/>
          <p:nvPr/>
        </p:nvGrpSpPr>
        <p:grpSpPr>
          <a:xfrm>
            <a:off x="3414053" y="3875399"/>
            <a:ext cx="110289" cy="1127552"/>
            <a:chOff x="0" y="0"/>
            <a:chExt cx="110287" cy="1127550"/>
          </a:xfrm>
        </p:grpSpPr>
        <p:sp>
          <p:nvSpPr>
            <p:cNvPr id="652" name="Square"/>
            <p:cNvSpPr/>
            <p:nvPr/>
          </p:nvSpPr>
          <p:spPr>
            <a:xfrm>
              <a:off x="0" y="0"/>
              <a:ext cx="110288" cy="110288"/>
            </a:xfrm>
            <a:prstGeom prst="rect">
              <a:avLst/>
            </a:prstGeom>
            <a:solidFill>
              <a:srgbClr val="0A9396">
                <a:alpha val="2000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53" name="Square"/>
            <p:cNvSpPr/>
            <p:nvPr/>
          </p:nvSpPr>
          <p:spPr>
            <a:xfrm>
              <a:off x="0" y="127021"/>
              <a:ext cx="110288" cy="110289"/>
            </a:xfrm>
            <a:prstGeom prst="rect">
              <a:avLst/>
            </a:prstGeom>
            <a:solidFill>
              <a:srgbClr val="0A9396">
                <a:alpha val="2000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54" name="Square"/>
            <p:cNvSpPr/>
            <p:nvPr/>
          </p:nvSpPr>
          <p:spPr>
            <a:xfrm>
              <a:off x="0" y="254198"/>
              <a:ext cx="110288" cy="110289"/>
            </a:xfrm>
            <a:prstGeom prst="rect">
              <a:avLst/>
            </a:prstGeom>
            <a:solidFill>
              <a:srgbClr val="0A9396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55" name="Square"/>
            <p:cNvSpPr/>
            <p:nvPr/>
          </p:nvSpPr>
          <p:spPr>
            <a:xfrm>
              <a:off x="0" y="381375"/>
              <a:ext cx="110288" cy="110289"/>
            </a:xfrm>
            <a:prstGeom prst="rect">
              <a:avLst/>
            </a:prstGeom>
            <a:solidFill>
              <a:srgbClr val="0A9396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56" name="Square"/>
            <p:cNvSpPr/>
            <p:nvPr/>
          </p:nvSpPr>
          <p:spPr>
            <a:xfrm>
              <a:off x="0" y="508553"/>
              <a:ext cx="110288" cy="110289"/>
            </a:xfrm>
            <a:prstGeom prst="rect">
              <a:avLst/>
            </a:prstGeom>
            <a:solidFill>
              <a:srgbClr val="0A9396">
                <a:alpha val="2000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57" name="Square"/>
            <p:cNvSpPr/>
            <p:nvPr/>
          </p:nvSpPr>
          <p:spPr>
            <a:xfrm>
              <a:off x="0" y="635730"/>
              <a:ext cx="110288" cy="110289"/>
            </a:xfrm>
            <a:prstGeom prst="rect">
              <a:avLst/>
            </a:prstGeom>
            <a:solidFill>
              <a:srgbClr val="0A9396">
                <a:alpha val="2000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58" name="Square"/>
            <p:cNvSpPr/>
            <p:nvPr/>
          </p:nvSpPr>
          <p:spPr>
            <a:xfrm>
              <a:off x="0" y="762908"/>
              <a:ext cx="110288" cy="110289"/>
            </a:xfrm>
            <a:prstGeom prst="rect">
              <a:avLst/>
            </a:prstGeom>
            <a:solidFill>
              <a:srgbClr val="0A9396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59" name="Square"/>
            <p:cNvSpPr/>
            <p:nvPr/>
          </p:nvSpPr>
          <p:spPr>
            <a:xfrm>
              <a:off x="0" y="890085"/>
              <a:ext cx="110288" cy="110289"/>
            </a:xfrm>
            <a:prstGeom prst="rect">
              <a:avLst/>
            </a:prstGeom>
            <a:solidFill>
              <a:srgbClr val="0A9396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3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60" name="Square"/>
            <p:cNvSpPr/>
            <p:nvPr/>
          </p:nvSpPr>
          <p:spPr>
            <a:xfrm>
              <a:off x="0" y="1017262"/>
              <a:ext cx="110288" cy="110289"/>
            </a:xfrm>
            <a:prstGeom prst="rect">
              <a:avLst/>
            </a:prstGeom>
            <a:solidFill>
              <a:srgbClr val="0A9396">
                <a:alpha val="2000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pic>
        <p:nvPicPr>
          <p:cNvPr id="662" name="mask_vs_nonmask_0c.pdf" descr="mask_vs_nonmask_0c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313" y="2142812"/>
            <a:ext cx="3217965" cy="2384291"/>
          </a:xfrm>
          <a:prstGeom prst="rect">
            <a:avLst/>
          </a:prstGeom>
          <a:ln w="12700">
            <a:miter lim="400000"/>
          </a:ln>
        </p:spPr>
      </p:pic>
      <p:sp>
        <p:nvSpPr>
          <p:cNvPr id="663" name="Espace réservé du contenu 7"/>
          <p:cNvSpPr txBox="1">
            <a:spLocks noGrp="1"/>
          </p:cNvSpPr>
          <p:nvPr>
            <p:ph type="body" sz="quarter" idx="1"/>
          </p:nvPr>
        </p:nvSpPr>
        <p:spPr>
          <a:xfrm>
            <a:off x="839633" y="865664"/>
            <a:ext cx="7633520" cy="39586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SzTx/>
              <a:buFont typeface="Wingdings"/>
              <a:buNone/>
              <a:defRPr sz="2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Using mask tokens (    ) to read-out predictions gets expensive…</a:t>
            </a:r>
          </a:p>
        </p:txBody>
      </p:sp>
      <p:sp>
        <p:nvSpPr>
          <p:cNvPr id="664" name="Espace réservé du contenu 7"/>
          <p:cNvSpPr txBox="1"/>
          <p:nvPr/>
        </p:nvSpPr>
        <p:spPr>
          <a:xfrm>
            <a:off x="882681" y="1192592"/>
            <a:ext cx="7378638" cy="3958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pPr algn="r" defTabSz="678941">
              <a:spcBef>
                <a:spcPts val="1100"/>
              </a:spcBef>
              <a:buClr>
                <a:schemeClr val="accent1"/>
              </a:buClr>
              <a:buFont typeface="Wingdings"/>
              <a:defRPr sz="1979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… </a:t>
            </a:r>
            <a:r>
              <a:rPr b="1"/>
              <a:t>especially</a:t>
            </a:r>
            <a:r>
              <a:t> when encoding more modalities.</a:t>
            </a:r>
          </a:p>
        </p:txBody>
      </p:sp>
      <p:sp>
        <p:nvSpPr>
          <p:cNvPr id="665" name="Square"/>
          <p:cNvSpPr/>
          <p:nvPr/>
        </p:nvSpPr>
        <p:spPr>
          <a:xfrm>
            <a:off x="3236611" y="964126"/>
            <a:ext cx="198940" cy="1989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200">
                <a:solidFill>
                  <a:schemeClr val="accent3">
                    <a:lumOff val="-4823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Espace réservé du pied de page 3"/>
          <p:cNvSpPr txBox="1"/>
          <p:nvPr/>
        </p:nvSpPr>
        <p:spPr>
          <a:xfrm rot="16200000">
            <a:off x="8529777" y="673660"/>
            <a:ext cx="715684" cy="177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700"/>
            </a:lvl1pPr>
          </a:lstStyle>
          <a:p>
            <a:r>
              <a:t>ECCV 2022</a:t>
            </a:r>
          </a:p>
        </p:txBody>
      </p:sp>
      <p:sp>
        <p:nvSpPr>
          <p:cNvPr id="668" name="Titre 5"/>
          <p:cNvSpPr txBox="1">
            <a:spLocks noGrp="1"/>
          </p:cNvSpPr>
          <p:nvPr>
            <p:ph type="title"/>
          </p:nvPr>
        </p:nvSpPr>
        <p:spPr>
          <a:xfrm>
            <a:off x="904875" y="179551"/>
            <a:ext cx="7633520" cy="458684"/>
          </a:xfrm>
          <a:prstGeom prst="rect">
            <a:avLst/>
          </a:prstGeom>
        </p:spPr>
        <p:txBody>
          <a:bodyPr/>
          <a:lstStyle/>
          <a:p>
            <a:pPr>
              <a:defRPr spc="-100"/>
            </a:pPr>
            <a:r>
              <a:t>MultiMAE enables </a:t>
            </a:r>
            <a:r>
              <a:rPr u="sng"/>
              <a:t>efficient</a:t>
            </a:r>
            <a:r>
              <a:t> multi-modal training</a:t>
            </a:r>
          </a:p>
        </p:txBody>
      </p:sp>
      <p:sp>
        <p:nvSpPr>
          <p:cNvPr id="669" name="Espace réservé de la date 2"/>
          <p:cNvSpPr txBox="1"/>
          <p:nvPr/>
        </p:nvSpPr>
        <p:spPr>
          <a:xfrm rot="16200000">
            <a:off x="-1175694" y="3145498"/>
            <a:ext cx="324961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t>MultiMAE</a:t>
            </a:r>
          </a:p>
        </p:txBody>
      </p:sp>
      <p:sp>
        <p:nvSpPr>
          <p:cNvPr id="670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24119" y="195262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pic>
        <p:nvPicPr>
          <p:cNvPr id="671" name="mask_vs_nonmask_0c.pdf" descr="mask_vs_nonmask_0c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9313" y="2142812"/>
            <a:ext cx="3217965" cy="2384291"/>
          </a:xfrm>
          <a:prstGeom prst="rect">
            <a:avLst/>
          </a:prstGeom>
          <a:ln w="12700">
            <a:miter lim="400000"/>
          </a:ln>
        </p:spPr>
      </p:pic>
      <p:sp>
        <p:nvSpPr>
          <p:cNvPr id="672" name="Transformer encoder"/>
          <p:cNvSpPr/>
          <p:nvPr/>
        </p:nvSpPr>
        <p:spPr>
          <a:xfrm>
            <a:off x="2201413" y="2553878"/>
            <a:ext cx="1128120" cy="1360671"/>
          </a:xfrm>
          <a:prstGeom prst="roundRect">
            <a:avLst>
              <a:gd name="adj" fmla="val 11336"/>
            </a:avLst>
          </a:prstGeom>
          <a:solidFill>
            <a:srgbClr val="D5D5D5"/>
          </a:solidFill>
          <a:ln w="3175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ctr"/>
          <a:lstStyle>
            <a:lvl1pPr algn="ctr" defTabSz="309562">
              <a:defRPr sz="1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Transformer encoder</a:t>
            </a:r>
          </a:p>
        </p:txBody>
      </p:sp>
      <p:sp>
        <p:nvSpPr>
          <p:cNvPr id="673" name="Square"/>
          <p:cNvSpPr/>
          <p:nvPr/>
        </p:nvSpPr>
        <p:spPr>
          <a:xfrm>
            <a:off x="3414053" y="1563687"/>
            <a:ext cx="110289" cy="110289"/>
          </a:xfrm>
          <a:prstGeom prst="rect">
            <a:avLst/>
          </a:prstGeom>
          <a:solidFill>
            <a:srgbClr val="BB3E03">
              <a:alpha val="19792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74" name="Square"/>
          <p:cNvSpPr/>
          <p:nvPr/>
        </p:nvSpPr>
        <p:spPr>
          <a:xfrm>
            <a:off x="3414053" y="1690708"/>
            <a:ext cx="110289" cy="110289"/>
          </a:xfrm>
          <a:prstGeom prst="rect">
            <a:avLst/>
          </a:prstGeom>
          <a:solidFill>
            <a:srgbClr val="BB3E03">
              <a:alpha val="19792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75" name="Square"/>
          <p:cNvSpPr/>
          <p:nvPr/>
        </p:nvSpPr>
        <p:spPr>
          <a:xfrm>
            <a:off x="3414053" y="1817885"/>
            <a:ext cx="110289" cy="110289"/>
          </a:xfrm>
          <a:prstGeom prst="rect">
            <a:avLst/>
          </a:prstGeom>
          <a:solidFill>
            <a:srgbClr val="BB3E03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76" name="Square"/>
          <p:cNvSpPr/>
          <p:nvPr/>
        </p:nvSpPr>
        <p:spPr>
          <a:xfrm>
            <a:off x="3414053" y="1945063"/>
            <a:ext cx="110289" cy="110289"/>
          </a:xfrm>
          <a:prstGeom prst="rect">
            <a:avLst/>
          </a:prstGeom>
          <a:solidFill>
            <a:srgbClr val="BB3E03">
              <a:alpha val="19792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77" name="Square"/>
          <p:cNvSpPr/>
          <p:nvPr/>
        </p:nvSpPr>
        <p:spPr>
          <a:xfrm>
            <a:off x="3414053" y="2072240"/>
            <a:ext cx="110289" cy="110289"/>
          </a:xfrm>
          <a:prstGeom prst="rect">
            <a:avLst/>
          </a:prstGeom>
          <a:solidFill>
            <a:srgbClr val="BB3E03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78" name="Square"/>
          <p:cNvSpPr/>
          <p:nvPr/>
        </p:nvSpPr>
        <p:spPr>
          <a:xfrm>
            <a:off x="3414053" y="2199417"/>
            <a:ext cx="110289" cy="110289"/>
          </a:xfrm>
          <a:prstGeom prst="rect">
            <a:avLst/>
          </a:prstGeom>
          <a:solidFill>
            <a:srgbClr val="BB3E03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79" name="Square"/>
          <p:cNvSpPr/>
          <p:nvPr/>
        </p:nvSpPr>
        <p:spPr>
          <a:xfrm>
            <a:off x="3414053" y="2326595"/>
            <a:ext cx="110289" cy="110289"/>
          </a:xfrm>
          <a:prstGeom prst="rect">
            <a:avLst/>
          </a:prstGeom>
          <a:solidFill>
            <a:srgbClr val="BB3E03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80" name="Square"/>
          <p:cNvSpPr/>
          <p:nvPr/>
        </p:nvSpPr>
        <p:spPr>
          <a:xfrm>
            <a:off x="3414053" y="2453772"/>
            <a:ext cx="110289" cy="110289"/>
          </a:xfrm>
          <a:prstGeom prst="rect">
            <a:avLst/>
          </a:prstGeom>
          <a:solidFill>
            <a:srgbClr val="BB3E03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81" name="Square"/>
          <p:cNvSpPr/>
          <p:nvPr/>
        </p:nvSpPr>
        <p:spPr>
          <a:xfrm>
            <a:off x="3414053" y="2580950"/>
            <a:ext cx="110289" cy="110289"/>
          </a:xfrm>
          <a:prstGeom prst="rect">
            <a:avLst/>
          </a:prstGeom>
          <a:solidFill>
            <a:srgbClr val="BB3E03">
              <a:alpha val="19792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82" name="Square"/>
          <p:cNvSpPr/>
          <p:nvPr/>
        </p:nvSpPr>
        <p:spPr>
          <a:xfrm>
            <a:off x="2006604" y="1564649"/>
            <a:ext cx="110289" cy="110289"/>
          </a:xfrm>
          <a:prstGeom prst="rect">
            <a:avLst/>
          </a:prstGeom>
          <a:solidFill>
            <a:srgbClr val="BB3E03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83" name="Square"/>
          <p:cNvSpPr/>
          <p:nvPr/>
        </p:nvSpPr>
        <p:spPr>
          <a:xfrm>
            <a:off x="2006604" y="1691670"/>
            <a:ext cx="110289" cy="110289"/>
          </a:xfrm>
          <a:prstGeom prst="rect">
            <a:avLst/>
          </a:prstGeom>
          <a:solidFill>
            <a:srgbClr val="BB3E03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84" name="Square"/>
          <p:cNvSpPr/>
          <p:nvPr/>
        </p:nvSpPr>
        <p:spPr>
          <a:xfrm>
            <a:off x="2006604" y="1818848"/>
            <a:ext cx="110289" cy="11028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200">
                <a:solidFill>
                  <a:schemeClr val="accent3">
                    <a:lumOff val="-4823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85" name="Square"/>
          <p:cNvSpPr/>
          <p:nvPr/>
        </p:nvSpPr>
        <p:spPr>
          <a:xfrm>
            <a:off x="2006604" y="1946025"/>
            <a:ext cx="110289" cy="110289"/>
          </a:xfrm>
          <a:prstGeom prst="rect">
            <a:avLst/>
          </a:prstGeom>
          <a:solidFill>
            <a:srgbClr val="BB3E03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86" name="Square"/>
          <p:cNvSpPr/>
          <p:nvPr/>
        </p:nvSpPr>
        <p:spPr>
          <a:xfrm>
            <a:off x="2006604" y="2073203"/>
            <a:ext cx="110289" cy="11028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87" name="Square"/>
          <p:cNvSpPr/>
          <p:nvPr/>
        </p:nvSpPr>
        <p:spPr>
          <a:xfrm>
            <a:off x="2006604" y="2200380"/>
            <a:ext cx="110289" cy="11028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88" name="Square"/>
          <p:cNvSpPr/>
          <p:nvPr/>
        </p:nvSpPr>
        <p:spPr>
          <a:xfrm>
            <a:off x="2006604" y="2327558"/>
            <a:ext cx="110289" cy="11028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89" name="Square"/>
          <p:cNvSpPr/>
          <p:nvPr/>
        </p:nvSpPr>
        <p:spPr>
          <a:xfrm>
            <a:off x="2006604" y="2454735"/>
            <a:ext cx="110289" cy="11028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90" name="Square"/>
          <p:cNvSpPr/>
          <p:nvPr/>
        </p:nvSpPr>
        <p:spPr>
          <a:xfrm>
            <a:off x="2006604" y="2581912"/>
            <a:ext cx="110289" cy="110289"/>
          </a:xfrm>
          <a:prstGeom prst="rect">
            <a:avLst/>
          </a:prstGeom>
          <a:solidFill>
            <a:srgbClr val="BB3E03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91" name="RGB"/>
          <p:cNvSpPr txBox="1"/>
          <p:nvPr/>
        </p:nvSpPr>
        <p:spPr>
          <a:xfrm>
            <a:off x="1536148" y="2040422"/>
            <a:ext cx="294146" cy="174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ctr" defTabSz="914377">
              <a:defRPr sz="900">
                <a:solidFill>
                  <a:srgbClr val="BB3E0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RGB</a:t>
            </a:r>
          </a:p>
        </p:txBody>
      </p:sp>
      <p:sp>
        <p:nvSpPr>
          <p:cNvPr id="692" name="Line"/>
          <p:cNvSpPr/>
          <p:nvPr/>
        </p:nvSpPr>
        <p:spPr>
          <a:xfrm flipV="1">
            <a:off x="1971587" y="1564815"/>
            <a:ext cx="1" cy="1125814"/>
          </a:xfrm>
          <a:prstGeom prst="line">
            <a:avLst/>
          </a:prstGeom>
          <a:ln>
            <a:solidFill>
              <a:srgbClr val="BB3E03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914377">
              <a:defRPr sz="9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693" name="Square"/>
          <p:cNvSpPr/>
          <p:nvPr/>
        </p:nvSpPr>
        <p:spPr>
          <a:xfrm>
            <a:off x="2006604" y="2720349"/>
            <a:ext cx="110289" cy="110289"/>
          </a:xfrm>
          <a:prstGeom prst="rect">
            <a:avLst/>
          </a:prstGeom>
          <a:solidFill>
            <a:srgbClr val="EE9B00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94" name="Square"/>
          <p:cNvSpPr/>
          <p:nvPr/>
        </p:nvSpPr>
        <p:spPr>
          <a:xfrm>
            <a:off x="2006604" y="2852718"/>
            <a:ext cx="110289" cy="11028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200">
                <a:solidFill>
                  <a:schemeClr val="accent3">
                    <a:lumOff val="-4823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95" name="Square"/>
          <p:cNvSpPr/>
          <p:nvPr/>
        </p:nvSpPr>
        <p:spPr>
          <a:xfrm>
            <a:off x="2006604" y="3355768"/>
            <a:ext cx="110289" cy="110289"/>
          </a:xfrm>
          <a:prstGeom prst="rect">
            <a:avLst/>
          </a:prstGeom>
          <a:solidFill>
            <a:srgbClr val="EE9B00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96" name="Square"/>
          <p:cNvSpPr/>
          <p:nvPr/>
        </p:nvSpPr>
        <p:spPr>
          <a:xfrm>
            <a:off x="2006604" y="3483257"/>
            <a:ext cx="110289" cy="11028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97" name="Square"/>
          <p:cNvSpPr/>
          <p:nvPr/>
        </p:nvSpPr>
        <p:spPr>
          <a:xfrm>
            <a:off x="2006604" y="3610435"/>
            <a:ext cx="110289" cy="11028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98" name="Depth"/>
          <p:cNvSpPr txBox="1"/>
          <p:nvPr/>
        </p:nvSpPr>
        <p:spPr>
          <a:xfrm>
            <a:off x="1503230" y="3196122"/>
            <a:ext cx="359983" cy="174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ctr" defTabSz="914377">
              <a:defRPr sz="900">
                <a:solidFill>
                  <a:srgbClr val="EE9B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Depth</a:t>
            </a:r>
          </a:p>
        </p:txBody>
      </p:sp>
      <p:sp>
        <p:nvSpPr>
          <p:cNvPr id="699" name="Line"/>
          <p:cNvSpPr/>
          <p:nvPr/>
        </p:nvSpPr>
        <p:spPr>
          <a:xfrm flipV="1">
            <a:off x="1971587" y="2720515"/>
            <a:ext cx="1" cy="1125814"/>
          </a:xfrm>
          <a:prstGeom prst="line">
            <a:avLst/>
          </a:prstGeom>
          <a:ln>
            <a:solidFill>
              <a:srgbClr val="EE9B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914377">
              <a:defRPr sz="9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700" name="Square"/>
          <p:cNvSpPr/>
          <p:nvPr/>
        </p:nvSpPr>
        <p:spPr>
          <a:xfrm>
            <a:off x="2006604" y="3228277"/>
            <a:ext cx="110289" cy="110289"/>
          </a:xfrm>
          <a:prstGeom prst="rect">
            <a:avLst/>
          </a:prstGeom>
          <a:solidFill>
            <a:srgbClr val="EE9B00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01" name="Square"/>
          <p:cNvSpPr/>
          <p:nvPr/>
        </p:nvSpPr>
        <p:spPr>
          <a:xfrm>
            <a:off x="2006604" y="3738238"/>
            <a:ext cx="110289" cy="11028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02" name="Square"/>
          <p:cNvSpPr/>
          <p:nvPr/>
        </p:nvSpPr>
        <p:spPr>
          <a:xfrm>
            <a:off x="2006604" y="2979739"/>
            <a:ext cx="110289" cy="11028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200">
                <a:solidFill>
                  <a:schemeClr val="accent3">
                    <a:lumOff val="-4823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03" name="Square"/>
          <p:cNvSpPr/>
          <p:nvPr/>
        </p:nvSpPr>
        <p:spPr>
          <a:xfrm>
            <a:off x="2006604" y="3101804"/>
            <a:ext cx="110289" cy="11028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200">
                <a:solidFill>
                  <a:schemeClr val="accent3">
                    <a:lumOff val="-4823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04" name="Square"/>
          <p:cNvSpPr/>
          <p:nvPr/>
        </p:nvSpPr>
        <p:spPr>
          <a:xfrm>
            <a:off x="3414053" y="2719387"/>
            <a:ext cx="110289" cy="110289"/>
          </a:xfrm>
          <a:prstGeom prst="rect">
            <a:avLst/>
          </a:prstGeom>
          <a:solidFill>
            <a:srgbClr val="EE9B00">
              <a:alpha val="19792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05" name="Square"/>
          <p:cNvSpPr/>
          <p:nvPr/>
        </p:nvSpPr>
        <p:spPr>
          <a:xfrm>
            <a:off x="3414053" y="2846408"/>
            <a:ext cx="110289" cy="110289"/>
          </a:xfrm>
          <a:prstGeom prst="rect">
            <a:avLst/>
          </a:prstGeom>
          <a:solidFill>
            <a:srgbClr val="EE9B00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06" name="Square"/>
          <p:cNvSpPr/>
          <p:nvPr/>
        </p:nvSpPr>
        <p:spPr>
          <a:xfrm>
            <a:off x="3414053" y="2973585"/>
            <a:ext cx="110289" cy="110289"/>
          </a:xfrm>
          <a:prstGeom prst="rect">
            <a:avLst/>
          </a:prstGeom>
          <a:solidFill>
            <a:srgbClr val="EE9B00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07" name="Square"/>
          <p:cNvSpPr/>
          <p:nvPr/>
        </p:nvSpPr>
        <p:spPr>
          <a:xfrm>
            <a:off x="3414053" y="3100763"/>
            <a:ext cx="110289" cy="110289"/>
          </a:xfrm>
          <a:prstGeom prst="rect">
            <a:avLst/>
          </a:prstGeom>
          <a:solidFill>
            <a:srgbClr val="EE9B00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08" name="Square"/>
          <p:cNvSpPr/>
          <p:nvPr/>
        </p:nvSpPr>
        <p:spPr>
          <a:xfrm>
            <a:off x="3414053" y="3227940"/>
            <a:ext cx="110289" cy="110289"/>
          </a:xfrm>
          <a:prstGeom prst="rect">
            <a:avLst/>
          </a:prstGeom>
          <a:solidFill>
            <a:srgbClr val="EE9B00">
              <a:alpha val="20000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09" name="Square"/>
          <p:cNvSpPr/>
          <p:nvPr/>
        </p:nvSpPr>
        <p:spPr>
          <a:xfrm>
            <a:off x="3414053" y="3355117"/>
            <a:ext cx="110289" cy="110289"/>
          </a:xfrm>
          <a:prstGeom prst="rect">
            <a:avLst/>
          </a:prstGeom>
          <a:solidFill>
            <a:srgbClr val="EE9B00">
              <a:alpha val="20000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10" name="Square"/>
          <p:cNvSpPr/>
          <p:nvPr/>
        </p:nvSpPr>
        <p:spPr>
          <a:xfrm>
            <a:off x="3414053" y="3482295"/>
            <a:ext cx="110289" cy="110289"/>
          </a:xfrm>
          <a:prstGeom prst="rect">
            <a:avLst/>
          </a:prstGeom>
          <a:solidFill>
            <a:srgbClr val="EE9B00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11" name="Square"/>
          <p:cNvSpPr/>
          <p:nvPr/>
        </p:nvSpPr>
        <p:spPr>
          <a:xfrm>
            <a:off x="3414053" y="3609472"/>
            <a:ext cx="110289" cy="110289"/>
          </a:xfrm>
          <a:prstGeom prst="rect">
            <a:avLst/>
          </a:prstGeom>
          <a:solidFill>
            <a:srgbClr val="EE9B00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12" name="Square"/>
          <p:cNvSpPr/>
          <p:nvPr/>
        </p:nvSpPr>
        <p:spPr>
          <a:xfrm>
            <a:off x="3414053" y="3736650"/>
            <a:ext cx="110289" cy="110289"/>
          </a:xfrm>
          <a:prstGeom prst="rect">
            <a:avLst/>
          </a:prstGeom>
          <a:solidFill>
            <a:srgbClr val="EE9B00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13" name="Square"/>
          <p:cNvSpPr/>
          <p:nvPr/>
        </p:nvSpPr>
        <p:spPr>
          <a:xfrm>
            <a:off x="2006604" y="3875087"/>
            <a:ext cx="110289" cy="110289"/>
          </a:xfrm>
          <a:prstGeom prst="rect">
            <a:avLst/>
          </a:prstGeom>
          <a:solidFill>
            <a:srgbClr val="0A9396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14" name="Square"/>
          <p:cNvSpPr/>
          <p:nvPr/>
        </p:nvSpPr>
        <p:spPr>
          <a:xfrm>
            <a:off x="2006604" y="4510505"/>
            <a:ext cx="110289" cy="110289"/>
          </a:xfrm>
          <a:prstGeom prst="rect">
            <a:avLst/>
          </a:prstGeom>
          <a:solidFill>
            <a:srgbClr val="0A9396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15" name="Square"/>
          <p:cNvSpPr/>
          <p:nvPr/>
        </p:nvSpPr>
        <p:spPr>
          <a:xfrm>
            <a:off x="2006604" y="4637995"/>
            <a:ext cx="110289" cy="11028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16" name="Square"/>
          <p:cNvSpPr/>
          <p:nvPr/>
        </p:nvSpPr>
        <p:spPr>
          <a:xfrm>
            <a:off x="2006604" y="4765172"/>
            <a:ext cx="110289" cy="11028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17" name="Semantic"/>
          <p:cNvSpPr txBox="1"/>
          <p:nvPr/>
        </p:nvSpPr>
        <p:spPr>
          <a:xfrm>
            <a:off x="1408314" y="4350859"/>
            <a:ext cx="531432" cy="17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ctr" defTabSz="914377">
              <a:defRPr sz="900">
                <a:solidFill>
                  <a:srgbClr val="0A939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Semantic</a:t>
            </a:r>
          </a:p>
        </p:txBody>
      </p:sp>
      <p:sp>
        <p:nvSpPr>
          <p:cNvPr id="718" name="Line"/>
          <p:cNvSpPr/>
          <p:nvPr/>
        </p:nvSpPr>
        <p:spPr>
          <a:xfrm flipV="1">
            <a:off x="1971587" y="3875252"/>
            <a:ext cx="1" cy="1125814"/>
          </a:xfrm>
          <a:prstGeom prst="line">
            <a:avLst/>
          </a:prstGeom>
          <a:ln>
            <a:solidFill>
              <a:srgbClr val="0A9396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914377">
              <a:defRPr sz="9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719" name="Square"/>
          <p:cNvSpPr/>
          <p:nvPr/>
        </p:nvSpPr>
        <p:spPr>
          <a:xfrm>
            <a:off x="2006604" y="4383015"/>
            <a:ext cx="110289" cy="110289"/>
          </a:xfrm>
          <a:prstGeom prst="rect">
            <a:avLst/>
          </a:prstGeom>
          <a:solidFill>
            <a:srgbClr val="0A9396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20" name="Square"/>
          <p:cNvSpPr/>
          <p:nvPr/>
        </p:nvSpPr>
        <p:spPr>
          <a:xfrm>
            <a:off x="2006604" y="4134477"/>
            <a:ext cx="110289" cy="11028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200">
                <a:solidFill>
                  <a:schemeClr val="accent3">
                    <a:lumOff val="-4823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21" name="Square"/>
          <p:cNvSpPr/>
          <p:nvPr/>
        </p:nvSpPr>
        <p:spPr>
          <a:xfrm>
            <a:off x="2006604" y="4256541"/>
            <a:ext cx="110289" cy="11028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200">
                <a:solidFill>
                  <a:schemeClr val="accent3">
                    <a:lumOff val="-4823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22" name="Square"/>
          <p:cNvSpPr/>
          <p:nvPr/>
        </p:nvSpPr>
        <p:spPr>
          <a:xfrm>
            <a:off x="2006604" y="4004782"/>
            <a:ext cx="110289" cy="110289"/>
          </a:xfrm>
          <a:prstGeom prst="rect">
            <a:avLst/>
          </a:prstGeom>
          <a:solidFill>
            <a:srgbClr val="0A9396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23" name="Square"/>
          <p:cNvSpPr/>
          <p:nvPr/>
        </p:nvSpPr>
        <p:spPr>
          <a:xfrm>
            <a:off x="2006604" y="4890943"/>
            <a:ext cx="110289" cy="110289"/>
          </a:xfrm>
          <a:prstGeom prst="rect">
            <a:avLst/>
          </a:prstGeom>
          <a:solidFill>
            <a:srgbClr val="0A9396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24" name="Square"/>
          <p:cNvSpPr/>
          <p:nvPr/>
        </p:nvSpPr>
        <p:spPr>
          <a:xfrm>
            <a:off x="3414053" y="3875399"/>
            <a:ext cx="110289" cy="110289"/>
          </a:xfrm>
          <a:prstGeom prst="rect">
            <a:avLst/>
          </a:prstGeom>
          <a:solidFill>
            <a:srgbClr val="0A9396">
              <a:alpha val="20000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25" name="Square"/>
          <p:cNvSpPr/>
          <p:nvPr/>
        </p:nvSpPr>
        <p:spPr>
          <a:xfrm>
            <a:off x="3414053" y="4002420"/>
            <a:ext cx="110289" cy="110289"/>
          </a:xfrm>
          <a:prstGeom prst="rect">
            <a:avLst/>
          </a:prstGeom>
          <a:solidFill>
            <a:srgbClr val="0A9396">
              <a:alpha val="20000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26" name="Square"/>
          <p:cNvSpPr/>
          <p:nvPr/>
        </p:nvSpPr>
        <p:spPr>
          <a:xfrm>
            <a:off x="3414053" y="4129598"/>
            <a:ext cx="110289" cy="110289"/>
          </a:xfrm>
          <a:prstGeom prst="rect">
            <a:avLst/>
          </a:prstGeom>
          <a:solidFill>
            <a:srgbClr val="0A9396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27" name="Square"/>
          <p:cNvSpPr/>
          <p:nvPr/>
        </p:nvSpPr>
        <p:spPr>
          <a:xfrm>
            <a:off x="3414053" y="4256775"/>
            <a:ext cx="110289" cy="110289"/>
          </a:xfrm>
          <a:prstGeom prst="rect">
            <a:avLst/>
          </a:prstGeom>
          <a:solidFill>
            <a:srgbClr val="0A9396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28" name="Square"/>
          <p:cNvSpPr/>
          <p:nvPr/>
        </p:nvSpPr>
        <p:spPr>
          <a:xfrm>
            <a:off x="3414053" y="4383953"/>
            <a:ext cx="110289" cy="110289"/>
          </a:xfrm>
          <a:prstGeom prst="rect">
            <a:avLst/>
          </a:prstGeom>
          <a:solidFill>
            <a:srgbClr val="0A9396">
              <a:alpha val="20000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29" name="Square"/>
          <p:cNvSpPr/>
          <p:nvPr/>
        </p:nvSpPr>
        <p:spPr>
          <a:xfrm>
            <a:off x="3414053" y="4511130"/>
            <a:ext cx="110289" cy="110289"/>
          </a:xfrm>
          <a:prstGeom prst="rect">
            <a:avLst/>
          </a:prstGeom>
          <a:solidFill>
            <a:srgbClr val="0A9396">
              <a:alpha val="20000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30" name="Square"/>
          <p:cNvSpPr/>
          <p:nvPr/>
        </p:nvSpPr>
        <p:spPr>
          <a:xfrm>
            <a:off x="3414053" y="4638308"/>
            <a:ext cx="110289" cy="110289"/>
          </a:xfrm>
          <a:prstGeom prst="rect">
            <a:avLst/>
          </a:prstGeom>
          <a:solidFill>
            <a:srgbClr val="0A9396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31" name="Square"/>
          <p:cNvSpPr/>
          <p:nvPr/>
        </p:nvSpPr>
        <p:spPr>
          <a:xfrm>
            <a:off x="3414053" y="4765485"/>
            <a:ext cx="110289" cy="110289"/>
          </a:xfrm>
          <a:prstGeom prst="rect">
            <a:avLst/>
          </a:prstGeom>
          <a:solidFill>
            <a:srgbClr val="0A9396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32" name="Square"/>
          <p:cNvSpPr/>
          <p:nvPr/>
        </p:nvSpPr>
        <p:spPr>
          <a:xfrm>
            <a:off x="3414053" y="4892662"/>
            <a:ext cx="110289" cy="110289"/>
          </a:xfrm>
          <a:prstGeom prst="rect">
            <a:avLst/>
          </a:prstGeom>
          <a:solidFill>
            <a:srgbClr val="0A9396">
              <a:alpha val="20000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33" name="Espace réservé du contenu 7"/>
          <p:cNvSpPr txBox="1">
            <a:spLocks noGrp="1"/>
          </p:cNvSpPr>
          <p:nvPr>
            <p:ph type="body" sz="quarter" idx="1"/>
          </p:nvPr>
        </p:nvSpPr>
        <p:spPr>
          <a:xfrm>
            <a:off x="839633" y="865664"/>
            <a:ext cx="7633520" cy="724791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SzTx/>
              <a:buFont typeface="Wingdings"/>
              <a:buNone/>
              <a:defRPr sz="2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1"/>
              <a:t>Solution</a:t>
            </a:r>
            <a:r>
              <a:t>: </a:t>
            </a:r>
            <a:r>
              <a:rPr>
                <a:solidFill>
                  <a:schemeClr val="accent3">
                    <a:satOff val="-3301"/>
                    <a:lumOff val="18970"/>
                  </a:schemeClr>
                </a:solidFill>
              </a:rPr>
              <a:t>Drop mask tokens</a:t>
            </a:r>
            <a:r>
              <a:t> in encoder and read out predictions with </a:t>
            </a:r>
            <a:r>
              <a:rPr>
                <a:solidFill>
                  <a:schemeClr val="accent3">
                    <a:satOff val="-3301"/>
                    <a:lumOff val="18970"/>
                  </a:schemeClr>
                </a:solidFill>
              </a:rPr>
              <a:t>shallow decoders</a:t>
            </a:r>
            <a:r>
              <a:t>, as in MAE </a:t>
            </a:r>
            <a:r>
              <a:rPr sz="1600">
                <a:solidFill>
                  <a:schemeClr val="accent3">
                    <a:satOff val="-3301"/>
                    <a:lumOff val="18970"/>
                  </a:schemeClr>
                </a:solidFill>
              </a:rPr>
              <a:t>[He et al. CVPR 2022]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Espace réservé du pied de page 3"/>
          <p:cNvSpPr txBox="1"/>
          <p:nvPr/>
        </p:nvSpPr>
        <p:spPr>
          <a:xfrm rot="16200000">
            <a:off x="8529777" y="673660"/>
            <a:ext cx="715684" cy="177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700"/>
            </a:lvl1pPr>
          </a:lstStyle>
          <a:p>
            <a:r>
              <a:t>ECCV 2022</a:t>
            </a:r>
          </a:p>
        </p:txBody>
      </p:sp>
      <p:sp>
        <p:nvSpPr>
          <p:cNvPr id="736" name="Titre 5"/>
          <p:cNvSpPr txBox="1">
            <a:spLocks noGrp="1"/>
          </p:cNvSpPr>
          <p:nvPr>
            <p:ph type="title"/>
          </p:nvPr>
        </p:nvSpPr>
        <p:spPr>
          <a:xfrm>
            <a:off x="904875" y="179551"/>
            <a:ext cx="7633520" cy="458684"/>
          </a:xfrm>
          <a:prstGeom prst="rect">
            <a:avLst/>
          </a:prstGeom>
        </p:spPr>
        <p:txBody>
          <a:bodyPr/>
          <a:lstStyle/>
          <a:p>
            <a:pPr>
              <a:defRPr spc="-100"/>
            </a:pPr>
            <a:r>
              <a:t>MultiMAE enables </a:t>
            </a:r>
            <a:r>
              <a:rPr u="sng"/>
              <a:t>efficient</a:t>
            </a:r>
            <a:r>
              <a:t> multi-modal training</a:t>
            </a:r>
          </a:p>
        </p:txBody>
      </p:sp>
      <p:sp>
        <p:nvSpPr>
          <p:cNvPr id="737" name="Espace réservé de la date 2"/>
          <p:cNvSpPr txBox="1"/>
          <p:nvPr/>
        </p:nvSpPr>
        <p:spPr>
          <a:xfrm rot="16200000">
            <a:off x="-1175694" y="3145498"/>
            <a:ext cx="324961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t>MultiMAE</a:t>
            </a:r>
          </a:p>
        </p:txBody>
      </p:sp>
      <p:sp>
        <p:nvSpPr>
          <p:cNvPr id="738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24119" y="195262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pic>
        <p:nvPicPr>
          <p:cNvPr id="739" name="mask_vs_nonmask_0c.pdf" descr="mask_vs_nonmask_0c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9313" y="2142812"/>
            <a:ext cx="3217965" cy="2384291"/>
          </a:xfrm>
          <a:prstGeom prst="rect">
            <a:avLst/>
          </a:prstGeom>
          <a:ln w="12700">
            <a:miter lim="400000"/>
          </a:ln>
        </p:spPr>
      </p:pic>
      <p:sp>
        <p:nvSpPr>
          <p:cNvPr id="740" name="Transformer encoder"/>
          <p:cNvSpPr/>
          <p:nvPr/>
        </p:nvSpPr>
        <p:spPr>
          <a:xfrm>
            <a:off x="2201413" y="2553878"/>
            <a:ext cx="1128120" cy="1360671"/>
          </a:xfrm>
          <a:prstGeom prst="roundRect">
            <a:avLst>
              <a:gd name="adj" fmla="val 11336"/>
            </a:avLst>
          </a:prstGeom>
          <a:solidFill>
            <a:srgbClr val="D5D5D5"/>
          </a:solidFill>
          <a:ln w="3175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ctr"/>
          <a:lstStyle>
            <a:lvl1pPr algn="ctr" defTabSz="309562">
              <a:defRPr sz="1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Transformer encoder</a:t>
            </a:r>
          </a:p>
        </p:txBody>
      </p:sp>
      <p:sp>
        <p:nvSpPr>
          <p:cNvPr id="741" name="Square"/>
          <p:cNvSpPr/>
          <p:nvPr/>
        </p:nvSpPr>
        <p:spPr>
          <a:xfrm>
            <a:off x="3414053" y="2456663"/>
            <a:ext cx="110289" cy="110289"/>
          </a:xfrm>
          <a:prstGeom prst="rect">
            <a:avLst/>
          </a:prstGeom>
          <a:solidFill>
            <a:srgbClr val="BB3E03">
              <a:alpha val="19792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42" name="Square"/>
          <p:cNvSpPr/>
          <p:nvPr/>
        </p:nvSpPr>
        <p:spPr>
          <a:xfrm>
            <a:off x="3414053" y="2583684"/>
            <a:ext cx="110289" cy="110289"/>
          </a:xfrm>
          <a:prstGeom prst="rect">
            <a:avLst/>
          </a:prstGeom>
          <a:solidFill>
            <a:srgbClr val="BB3E03">
              <a:alpha val="19792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43" name="Square"/>
          <p:cNvSpPr/>
          <p:nvPr/>
        </p:nvSpPr>
        <p:spPr>
          <a:xfrm>
            <a:off x="3414053" y="2711824"/>
            <a:ext cx="110289" cy="110289"/>
          </a:xfrm>
          <a:prstGeom prst="rect">
            <a:avLst/>
          </a:prstGeom>
          <a:solidFill>
            <a:srgbClr val="BB3E03">
              <a:alpha val="19792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44" name="Square"/>
          <p:cNvSpPr/>
          <p:nvPr/>
        </p:nvSpPr>
        <p:spPr>
          <a:xfrm>
            <a:off x="3414053" y="2844083"/>
            <a:ext cx="110289" cy="110289"/>
          </a:xfrm>
          <a:prstGeom prst="rect">
            <a:avLst/>
          </a:prstGeom>
          <a:solidFill>
            <a:srgbClr val="BB3E03">
              <a:alpha val="19792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45" name="Square"/>
          <p:cNvSpPr/>
          <p:nvPr/>
        </p:nvSpPr>
        <p:spPr>
          <a:xfrm>
            <a:off x="2006604" y="2444153"/>
            <a:ext cx="110289" cy="110289"/>
          </a:xfrm>
          <a:prstGeom prst="rect">
            <a:avLst/>
          </a:prstGeom>
          <a:solidFill>
            <a:srgbClr val="BB3E03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46" name="Square"/>
          <p:cNvSpPr/>
          <p:nvPr/>
        </p:nvSpPr>
        <p:spPr>
          <a:xfrm>
            <a:off x="2006604" y="2571174"/>
            <a:ext cx="110289" cy="110289"/>
          </a:xfrm>
          <a:prstGeom prst="rect">
            <a:avLst/>
          </a:prstGeom>
          <a:solidFill>
            <a:srgbClr val="BB3E03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47" name="Square"/>
          <p:cNvSpPr/>
          <p:nvPr/>
        </p:nvSpPr>
        <p:spPr>
          <a:xfrm>
            <a:off x="2006604" y="2695072"/>
            <a:ext cx="110289" cy="110289"/>
          </a:xfrm>
          <a:prstGeom prst="rect">
            <a:avLst/>
          </a:prstGeom>
          <a:solidFill>
            <a:srgbClr val="BB3E03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48" name="Square"/>
          <p:cNvSpPr/>
          <p:nvPr/>
        </p:nvSpPr>
        <p:spPr>
          <a:xfrm>
            <a:off x="2006604" y="2823212"/>
            <a:ext cx="110289" cy="110289"/>
          </a:xfrm>
          <a:prstGeom prst="rect">
            <a:avLst/>
          </a:prstGeom>
          <a:solidFill>
            <a:srgbClr val="BB3E03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49" name="RGB"/>
          <p:cNvSpPr txBox="1"/>
          <p:nvPr/>
        </p:nvSpPr>
        <p:spPr>
          <a:xfrm>
            <a:off x="1536148" y="2615287"/>
            <a:ext cx="294146" cy="17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ctr" defTabSz="914377">
              <a:defRPr sz="900">
                <a:solidFill>
                  <a:srgbClr val="BB3E0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RGB</a:t>
            </a:r>
          </a:p>
        </p:txBody>
      </p:sp>
      <p:sp>
        <p:nvSpPr>
          <p:cNvPr id="750" name="Line"/>
          <p:cNvSpPr/>
          <p:nvPr/>
        </p:nvSpPr>
        <p:spPr>
          <a:xfrm flipV="1">
            <a:off x="1971587" y="2473164"/>
            <a:ext cx="1" cy="458846"/>
          </a:xfrm>
          <a:prstGeom prst="line">
            <a:avLst/>
          </a:prstGeom>
          <a:ln>
            <a:solidFill>
              <a:srgbClr val="BB3E03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914377">
              <a:defRPr sz="9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751" name="Square"/>
          <p:cNvSpPr/>
          <p:nvPr/>
        </p:nvSpPr>
        <p:spPr>
          <a:xfrm>
            <a:off x="2006604" y="2961649"/>
            <a:ext cx="110289" cy="110289"/>
          </a:xfrm>
          <a:prstGeom prst="rect">
            <a:avLst/>
          </a:prstGeom>
          <a:solidFill>
            <a:srgbClr val="EE9B00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52" name="Square"/>
          <p:cNvSpPr/>
          <p:nvPr/>
        </p:nvSpPr>
        <p:spPr>
          <a:xfrm>
            <a:off x="2006604" y="3215601"/>
            <a:ext cx="110289" cy="110289"/>
          </a:xfrm>
          <a:prstGeom prst="rect">
            <a:avLst/>
          </a:prstGeom>
          <a:solidFill>
            <a:srgbClr val="EE9B00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53" name="Depth"/>
          <p:cNvSpPr txBox="1"/>
          <p:nvPr/>
        </p:nvSpPr>
        <p:spPr>
          <a:xfrm>
            <a:off x="1503230" y="3055552"/>
            <a:ext cx="359983" cy="174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ctr" defTabSz="914377">
              <a:defRPr sz="900">
                <a:solidFill>
                  <a:srgbClr val="EE9B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Depth</a:t>
            </a:r>
          </a:p>
        </p:txBody>
      </p:sp>
      <p:sp>
        <p:nvSpPr>
          <p:cNvPr id="754" name="Line"/>
          <p:cNvSpPr/>
          <p:nvPr/>
        </p:nvSpPr>
        <p:spPr>
          <a:xfrm flipV="1">
            <a:off x="1971587" y="2961815"/>
            <a:ext cx="1" cy="362074"/>
          </a:xfrm>
          <a:prstGeom prst="line">
            <a:avLst/>
          </a:prstGeom>
          <a:ln>
            <a:solidFill>
              <a:srgbClr val="EE9B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914377">
              <a:defRPr sz="9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755" name="Square"/>
          <p:cNvSpPr/>
          <p:nvPr/>
        </p:nvSpPr>
        <p:spPr>
          <a:xfrm>
            <a:off x="2006604" y="3088111"/>
            <a:ext cx="110289" cy="110289"/>
          </a:xfrm>
          <a:prstGeom prst="rect">
            <a:avLst/>
          </a:prstGeom>
          <a:solidFill>
            <a:srgbClr val="EE9B00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56" name="Square"/>
          <p:cNvSpPr/>
          <p:nvPr/>
        </p:nvSpPr>
        <p:spPr>
          <a:xfrm>
            <a:off x="3414053" y="2982520"/>
            <a:ext cx="110289" cy="110289"/>
          </a:xfrm>
          <a:prstGeom prst="rect">
            <a:avLst/>
          </a:prstGeom>
          <a:solidFill>
            <a:srgbClr val="EE9B00">
              <a:alpha val="19792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57" name="Square"/>
          <p:cNvSpPr/>
          <p:nvPr/>
        </p:nvSpPr>
        <p:spPr>
          <a:xfrm>
            <a:off x="3414053" y="3110660"/>
            <a:ext cx="110289" cy="110289"/>
          </a:xfrm>
          <a:prstGeom prst="rect">
            <a:avLst/>
          </a:prstGeom>
          <a:solidFill>
            <a:srgbClr val="EE9B00">
              <a:alpha val="20000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58" name="Square"/>
          <p:cNvSpPr/>
          <p:nvPr/>
        </p:nvSpPr>
        <p:spPr>
          <a:xfrm>
            <a:off x="3414053" y="3237837"/>
            <a:ext cx="110289" cy="110289"/>
          </a:xfrm>
          <a:prstGeom prst="rect">
            <a:avLst/>
          </a:prstGeom>
          <a:solidFill>
            <a:srgbClr val="EE9B00">
              <a:alpha val="20000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59" name="Square"/>
          <p:cNvSpPr/>
          <p:nvPr/>
        </p:nvSpPr>
        <p:spPr>
          <a:xfrm>
            <a:off x="2006604" y="3354689"/>
            <a:ext cx="110289" cy="110289"/>
          </a:xfrm>
          <a:prstGeom prst="rect">
            <a:avLst/>
          </a:prstGeom>
          <a:solidFill>
            <a:srgbClr val="0A9396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60" name="Square"/>
          <p:cNvSpPr/>
          <p:nvPr/>
        </p:nvSpPr>
        <p:spPr>
          <a:xfrm>
            <a:off x="2006604" y="3735250"/>
            <a:ext cx="110289" cy="110289"/>
          </a:xfrm>
          <a:prstGeom prst="rect">
            <a:avLst/>
          </a:prstGeom>
          <a:solidFill>
            <a:srgbClr val="0A9396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61" name="Semantic"/>
          <p:cNvSpPr txBox="1"/>
          <p:nvPr/>
        </p:nvSpPr>
        <p:spPr>
          <a:xfrm>
            <a:off x="1403476" y="3577044"/>
            <a:ext cx="531433" cy="17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ctr" defTabSz="914377">
              <a:defRPr sz="900">
                <a:solidFill>
                  <a:srgbClr val="0A939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Semantic</a:t>
            </a:r>
          </a:p>
        </p:txBody>
      </p:sp>
      <p:sp>
        <p:nvSpPr>
          <p:cNvPr id="762" name="Line"/>
          <p:cNvSpPr/>
          <p:nvPr/>
        </p:nvSpPr>
        <p:spPr>
          <a:xfrm flipV="1">
            <a:off x="1971587" y="3354854"/>
            <a:ext cx="1" cy="618981"/>
          </a:xfrm>
          <a:prstGeom prst="line">
            <a:avLst/>
          </a:prstGeom>
          <a:ln>
            <a:solidFill>
              <a:srgbClr val="0A9396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914377">
              <a:defRPr sz="9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763" name="Square"/>
          <p:cNvSpPr/>
          <p:nvPr/>
        </p:nvSpPr>
        <p:spPr>
          <a:xfrm>
            <a:off x="2006604" y="3607760"/>
            <a:ext cx="110289" cy="110289"/>
          </a:xfrm>
          <a:prstGeom prst="rect">
            <a:avLst/>
          </a:prstGeom>
          <a:solidFill>
            <a:srgbClr val="0A9396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64" name="Square"/>
          <p:cNvSpPr/>
          <p:nvPr/>
        </p:nvSpPr>
        <p:spPr>
          <a:xfrm>
            <a:off x="2006604" y="3484384"/>
            <a:ext cx="110289" cy="110289"/>
          </a:xfrm>
          <a:prstGeom prst="rect">
            <a:avLst/>
          </a:prstGeom>
          <a:solidFill>
            <a:srgbClr val="0A9396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65" name="Square"/>
          <p:cNvSpPr/>
          <p:nvPr/>
        </p:nvSpPr>
        <p:spPr>
          <a:xfrm>
            <a:off x="2006604" y="3862617"/>
            <a:ext cx="110289" cy="110289"/>
          </a:xfrm>
          <a:prstGeom prst="rect">
            <a:avLst/>
          </a:prstGeom>
          <a:solidFill>
            <a:srgbClr val="0A9396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66" name="Square"/>
          <p:cNvSpPr/>
          <p:nvPr/>
        </p:nvSpPr>
        <p:spPr>
          <a:xfrm>
            <a:off x="3414053" y="3364299"/>
            <a:ext cx="110289" cy="110289"/>
          </a:xfrm>
          <a:prstGeom prst="rect">
            <a:avLst/>
          </a:prstGeom>
          <a:solidFill>
            <a:srgbClr val="0A9396">
              <a:alpha val="20000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67" name="Square"/>
          <p:cNvSpPr/>
          <p:nvPr/>
        </p:nvSpPr>
        <p:spPr>
          <a:xfrm>
            <a:off x="3414053" y="3491320"/>
            <a:ext cx="110289" cy="110289"/>
          </a:xfrm>
          <a:prstGeom prst="rect">
            <a:avLst/>
          </a:prstGeom>
          <a:solidFill>
            <a:srgbClr val="0A9396">
              <a:alpha val="20000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68" name="Square"/>
          <p:cNvSpPr/>
          <p:nvPr/>
        </p:nvSpPr>
        <p:spPr>
          <a:xfrm>
            <a:off x="3414053" y="3617781"/>
            <a:ext cx="110289" cy="110289"/>
          </a:xfrm>
          <a:prstGeom prst="rect">
            <a:avLst/>
          </a:prstGeom>
          <a:solidFill>
            <a:srgbClr val="0A9396">
              <a:alpha val="20000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69" name="Square"/>
          <p:cNvSpPr/>
          <p:nvPr/>
        </p:nvSpPr>
        <p:spPr>
          <a:xfrm>
            <a:off x="3414053" y="3744959"/>
            <a:ext cx="110289" cy="110289"/>
          </a:xfrm>
          <a:prstGeom prst="rect">
            <a:avLst/>
          </a:prstGeom>
          <a:solidFill>
            <a:srgbClr val="0A9396">
              <a:alpha val="20000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70" name="Square"/>
          <p:cNvSpPr/>
          <p:nvPr/>
        </p:nvSpPr>
        <p:spPr>
          <a:xfrm>
            <a:off x="3414053" y="3875317"/>
            <a:ext cx="110289" cy="110289"/>
          </a:xfrm>
          <a:prstGeom prst="rect">
            <a:avLst/>
          </a:prstGeom>
          <a:solidFill>
            <a:srgbClr val="0A9396">
              <a:alpha val="20000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grpSp>
        <p:nvGrpSpPr>
          <p:cNvPr id="775" name="Group"/>
          <p:cNvGrpSpPr/>
          <p:nvPr/>
        </p:nvGrpSpPr>
        <p:grpSpPr>
          <a:xfrm>
            <a:off x="5359314" y="2142812"/>
            <a:ext cx="3217963" cy="2384291"/>
            <a:chOff x="0" y="0"/>
            <a:chExt cx="3217962" cy="2384290"/>
          </a:xfrm>
        </p:grpSpPr>
        <p:sp>
          <p:nvSpPr>
            <p:cNvPr id="771" name="7x speedup !"/>
            <p:cNvSpPr txBox="1"/>
            <p:nvPr/>
          </p:nvSpPr>
          <p:spPr>
            <a:xfrm rot="16200000">
              <a:off x="2518794" y="1008459"/>
              <a:ext cx="715684" cy="1750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/>
            <a:p>
              <a:pPr algn="ctr" defTabSz="914377">
                <a:defRPr sz="90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 b="1"/>
                <a:t>7x</a:t>
              </a:r>
              <a:r>
                <a:t> speedup !</a:t>
              </a:r>
            </a:p>
          </p:txBody>
        </p:sp>
        <p:sp>
          <p:nvSpPr>
            <p:cNvPr id="772" name="Line"/>
            <p:cNvSpPr/>
            <p:nvPr/>
          </p:nvSpPr>
          <p:spPr>
            <a:xfrm>
              <a:off x="2889335" y="1467977"/>
              <a:ext cx="1" cy="28302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914377">
                <a:defRPr sz="900">
                  <a:solidFill>
                    <a:srgbClr val="5E5E5E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773" name="Line"/>
            <p:cNvSpPr/>
            <p:nvPr/>
          </p:nvSpPr>
          <p:spPr>
            <a:xfrm flipV="1">
              <a:off x="2889336" y="351126"/>
              <a:ext cx="1" cy="363699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sm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914377">
                <a:defRPr sz="900">
                  <a:solidFill>
                    <a:srgbClr val="5E5E5E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pic>
          <p:nvPicPr>
            <p:cNvPr id="774" name="mask_vs_nonmask_1.pdf" descr="mask_vs_nonmask_1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3217963" cy="23842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853" name="Group"/>
          <p:cNvGrpSpPr/>
          <p:nvPr/>
        </p:nvGrpSpPr>
        <p:grpSpPr>
          <a:xfrm>
            <a:off x="3567295" y="1895528"/>
            <a:ext cx="1603856" cy="2573594"/>
            <a:chOff x="0" y="0"/>
            <a:chExt cx="1603854" cy="2573593"/>
          </a:xfrm>
        </p:grpSpPr>
        <p:grpSp>
          <p:nvGrpSpPr>
            <p:cNvPr id="798" name="Group"/>
            <p:cNvGrpSpPr/>
            <p:nvPr/>
          </p:nvGrpSpPr>
          <p:grpSpPr>
            <a:xfrm rot="5400000">
              <a:off x="737867" y="-84724"/>
              <a:ext cx="604424" cy="1127552"/>
              <a:chOff x="0" y="0"/>
              <a:chExt cx="604422" cy="1127551"/>
            </a:xfrm>
          </p:grpSpPr>
          <p:grpSp>
            <p:nvGrpSpPr>
              <p:cNvPr id="785" name="Group"/>
              <p:cNvGrpSpPr/>
              <p:nvPr/>
            </p:nvGrpSpPr>
            <p:grpSpPr>
              <a:xfrm>
                <a:off x="0" y="-1"/>
                <a:ext cx="110288" cy="1127553"/>
                <a:chOff x="0" y="0"/>
                <a:chExt cx="110287" cy="1127551"/>
              </a:xfrm>
            </p:grpSpPr>
            <p:sp>
              <p:nvSpPr>
                <p:cNvPr id="776" name="Square"/>
                <p:cNvSpPr/>
                <p:nvPr/>
              </p:nvSpPr>
              <p:spPr>
                <a:xfrm>
                  <a:off x="0" y="0"/>
                  <a:ext cx="110288" cy="110288"/>
                </a:xfrm>
                <a:prstGeom prst="rect">
                  <a:avLst/>
                </a:prstGeom>
                <a:solidFill>
                  <a:srgbClr val="BB3E03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777" name="Square"/>
                <p:cNvSpPr/>
                <p:nvPr/>
              </p:nvSpPr>
              <p:spPr>
                <a:xfrm>
                  <a:off x="0" y="127021"/>
                  <a:ext cx="110288" cy="110289"/>
                </a:xfrm>
                <a:prstGeom prst="rect">
                  <a:avLst/>
                </a:prstGeom>
                <a:solidFill>
                  <a:srgbClr val="BB3E03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778" name="Square"/>
                <p:cNvSpPr/>
                <p:nvPr/>
              </p:nvSpPr>
              <p:spPr>
                <a:xfrm>
                  <a:off x="0" y="254198"/>
                  <a:ext cx="110288" cy="110289"/>
                </a:xfrm>
                <a:prstGeom prst="rect">
                  <a:avLst/>
                </a:prstGeom>
                <a:solidFill>
                  <a:srgbClr val="FFFFFF"/>
                </a:solidFill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779" name="Square"/>
                <p:cNvSpPr/>
                <p:nvPr/>
              </p:nvSpPr>
              <p:spPr>
                <a:xfrm>
                  <a:off x="0" y="381375"/>
                  <a:ext cx="110288" cy="110289"/>
                </a:xfrm>
                <a:prstGeom prst="rect">
                  <a:avLst/>
                </a:prstGeom>
                <a:solidFill>
                  <a:srgbClr val="BB3E03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780" name="Square"/>
                <p:cNvSpPr/>
                <p:nvPr/>
              </p:nvSpPr>
              <p:spPr>
                <a:xfrm>
                  <a:off x="0" y="508553"/>
                  <a:ext cx="110288" cy="110289"/>
                </a:xfrm>
                <a:prstGeom prst="rect">
                  <a:avLst/>
                </a:prstGeom>
                <a:solidFill>
                  <a:srgbClr val="FFFFFF"/>
                </a:solidFill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781" name="Square"/>
                <p:cNvSpPr/>
                <p:nvPr/>
              </p:nvSpPr>
              <p:spPr>
                <a:xfrm>
                  <a:off x="0" y="635730"/>
                  <a:ext cx="110288" cy="110289"/>
                </a:xfrm>
                <a:prstGeom prst="rect">
                  <a:avLst/>
                </a:prstGeom>
                <a:solidFill>
                  <a:srgbClr val="FFFFFF"/>
                </a:solidFill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782" name="Square"/>
                <p:cNvSpPr/>
                <p:nvPr/>
              </p:nvSpPr>
              <p:spPr>
                <a:xfrm>
                  <a:off x="0" y="762908"/>
                  <a:ext cx="110288" cy="110289"/>
                </a:xfrm>
                <a:prstGeom prst="rect">
                  <a:avLst/>
                </a:prstGeom>
                <a:solidFill>
                  <a:srgbClr val="FFFFFF"/>
                </a:solidFill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783" name="Square"/>
                <p:cNvSpPr/>
                <p:nvPr/>
              </p:nvSpPr>
              <p:spPr>
                <a:xfrm>
                  <a:off x="0" y="890085"/>
                  <a:ext cx="110288" cy="110289"/>
                </a:xfrm>
                <a:prstGeom prst="rect">
                  <a:avLst/>
                </a:prstGeom>
                <a:solidFill>
                  <a:srgbClr val="FFFFFF"/>
                </a:solidFill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784" name="Square"/>
                <p:cNvSpPr/>
                <p:nvPr/>
              </p:nvSpPr>
              <p:spPr>
                <a:xfrm>
                  <a:off x="0" y="1017263"/>
                  <a:ext cx="110288" cy="110289"/>
                </a:xfrm>
                <a:prstGeom prst="rect">
                  <a:avLst/>
                </a:prstGeom>
                <a:solidFill>
                  <a:srgbClr val="BB3E03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</p:grpSp>
          <p:sp>
            <p:nvSpPr>
              <p:cNvPr id="786" name="Rounded Rectangle"/>
              <p:cNvSpPr/>
              <p:nvPr/>
            </p:nvSpPr>
            <p:spPr>
              <a:xfrm>
                <a:off x="187176" y="161012"/>
                <a:ext cx="230072" cy="805527"/>
              </a:xfrm>
              <a:prstGeom prst="roundRect">
                <a:avLst>
                  <a:gd name="adj" fmla="val 49587"/>
                </a:avLst>
              </a:prstGeom>
              <a:solidFill>
                <a:srgbClr val="BB3E03"/>
              </a:solidFill>
              <a:ln w="3175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algn="ctr" defTabSz="309562">
                  <a:defRPr sz="1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grpSp>
            <p:nvGrpSpPr>
              <p:cNvPr id="796" name="Group"/>
              <p:cNvGrpSpPr/>
              <p:nvPr/>
            </p:nvGrpSpPr>
            <p:grpSpPr>
              <a:xfrm>
                <a:off x="494134" y="-1"/>
                <a:ext cx="110289" cy="1127553"/>
                <a:chOff x="0" y="0"/>
                <a:chExt cx="110287" cy="1127551"/>
              </a:xfrm>
            </p:grpSpPr>
            <p:sp>
              <p:nvSpPr>
                <p:cNvPr id="787" name="Square"/>
                <p:cNvSpPr/>
                <p:nvPr/>
              </p:nvSpPr>
              <p:spPr>
                <a:xfrm>
                  <a:off x="0" y="0"/>
                  <a:ext cx="110288" cy="110288"/>
                </a:xfrm>
                <a:prstGeom prst="rect">
                  <a:avLst/>
                </a:prstGeom>
                <a:solidFill>
                  <a:srgbClr val="BB3E03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788" name="Square"/>
                <p:cNvSpPr/>
                <p:nvPr/>
              </p:nvSpPr>
              <p:spPr>
                <a:xfrm>
                  <a:off x="0" y="127021"/>
                  <a:ext cx="110288" cy="110289"/>
                </a:xfrm>
                <a:prstGeom prst="rect">
                  <a:avLst/>
                </a:prstGeom>
                <a:solidFill>
                  <a:srgbClr val="BB3E03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789" name="Square"/>
                <p:cNvSpPr/>
                <p:nvPr/>
              </p:nvSpPr>
              <p:spPr>
                <a:xfrm>
                  <a:off x="0" y="254198"/>
                  <a:ext cx="110288" cy="110289"/>
                </a:xfrm>
                <a:prstGeom prst="rect">
                  <a:avLst/>
                </a:prstGeom>
                <a:solidFill>
                  <a:srgbClr val="BB3E03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790" name="Square"/>
                <p:cNvSpPr/>
                <p:nvPr/>
              </p:nvSpPr>
              <p:spPr>
                <a:xfrm>
                  <a:off x="0" y="381375"/>
                  <a:ext cx="110288" cy="110289"/>
                </a:xfrm>
                <a:prstGeom prst="rect">
                  <a:avLst/>
                </a:prstGeom>
                <a:solidFill>
                  <a:srgbClr val="BB3E03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791" name="Square"/>
                <p:cNvSpPr/>
                <p:nvPr/>
              </p:nvSpPr>
              <p:spPr>
                <a:xfrm>
                  <a:off x="0" y="508553"/>
                  <a:ext cx="110288" cy="110289"/>
                </a:xfrm>
                <a:prstGeom prst="rect">
                  <a:avLst/>
                </a:prstGeom>
                <a:solidFill>
                  <a:srgbClr val="BB3E03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792" name="Square"/>
                <p:cNvSpPr/>
                <p:nvPr/>
              </p:nvSpPr>
              <p:spPr>
                <a:xfrm>
                  <a:off x="0" y="635730"/>
                  <a:ext cx="110288" cy="110289"/>
                </a:xfrm>
                <a:prstGeom prst="rect">
                  <a:avLst/>
                </a:prstGeom>
                <a:solidFill>
                  <a:srgbClr val="BB3E03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793" name="Square"/>
                <p:cNvSpPr/>
                <p:nvPr/>
              </p:nvSpPr>
              <p:spPr>
                <a:xfrm>
                  <a:off x="0" y="762908"/>
                  <a:ext cx="110288" cy="110289"/>
                </a:xfrm>
                <a:prstGeom prst="rect">
                  <a:avLst/>
                </a:prstGeom>
                <a:solidFill>
                  <a:srgbClr val="BB3E03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794" name="Square"/>
                <p:cNvSpPr/>
                <p:nvPr/>
              </p:nvSpPr>
              <p:spPr>
                <a:xfrm>
                  <a:off x="0" y="890085"/>
                  <a:ext cx="110288" cy="110289"/>
                </a:xfrm>
                <a:prstGeom prst="rect">
                  <a:avLst/>
                </a:prstGeom>
                <a:solidFill>
                  <a:srgbClr val="BB3E03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795" name="Square"/>
                <p:cNvSpPr/>
                <p:nvPr/>
              </p:nvSpPr>
              <p:spPr>
                <a:xfrm>
                  <a:off x="0" y="1017263"/>
                  <a:ext cx="110288" cy="110289"/>
                </a:xfrm>
                <a:prstGeom prst="rect">
                  <a:avLst/>
                </a:prstGeom>
                <a:solidFill>
                  <a:srgbClr val="BB3E03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</p:grpSp>
          <p:sp>
            <p:nvSpPr>
              <p:cNvPr id="797" name="Decoder"/>
              <p:cNvSpPr txBox="1"/>
              <p:nvPr/>
            </p:nvSpPr>
            <p:spPr>
              <a:xfrm rot="16200000">
                <a:off x="58784" y="476475"/>
                <a:ext cx="486855" cy="1746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19050" tIns="19050" rIns="19050" bIns="19050" numCol="1" anchor="ctr">
                <a:spAutoFit/>
              </a:bodyPr>
              <a:lstStyle>
                <a:lvl1pPr algn="ctr" defTabSz="914377">
                  <a:defRPr sz="90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r>
                  <a:t>Decoder</a:t>
                </a:r>
              </a:p>
            </p:txBody>
          </p:sp>
        </p:grpSp>
        <p:grpSp>
          <p:nvGrpSpPr>
            <p:cNvPr id="821" name="Group"/>
            <p:cNvGrpSpPr/>
            <p:nvPr/>
          </p:nvGrpSpPr>
          <p:grpSpPr>
            <a:xfrm rot="5400000">
              <a:off x="737867" y="810858"/>
              <a:ext cx="604424" cy="1127552"/>
              <a:chOff x="0" y="0"/>
              <a:chExt cx="604422" cy="1127551"/>
            </a:xfrm>
          </p:grpSpPr>
          <p:grpSp>
            <p:nvGrpSpPr>
              <p:cNvPr id="808" name="Group"/>
              <p:cNvGrpSpPr/>
              <p:nvPr/>
            </p:nvGrpSpPr>
            <p:grpSpPr>
              <a:xfrm>
                <a:off x="0" y="-1"/>
                <a:ext cx="110288" cy="1127553"/>
                <a:chOff x="0" y="0"/>
                <a:chExt cx="110287" cy="1127551"/>
              </a:xfrm>
            </p:grpSpPr>
            <p:sp>
              <p:nvSpPr>
                <p:cNvPr id="799" name="Square"/>
                <p:cNvSpPr/>
                <p:nvPr/>
              </p:nvSpPr>
              <p:spPr>
                <a:xfrm>
                  <a:off x="0" y="0"/>
                  <a:ext cx="110288" cy="110288"/>
                </a:xfrm>
                <a:prstGeom prst="rect">
                  <a:avLst/>
                </a:prstGeom>
                <a:solidFill>
                  <a:srgbClr val="EE9B00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00" name="Square"/>
                <p:cNvSpPr/>
                <p:nvPr/>
              </p:nvSpPr>
              <p:spPr>
                <a:xfrm>
                  <a:off x="0" y="127177"/>
                  <a:ext cx="110288" cy="110289"/>
                </a:xfrm>
                <a:prstGeom prst="rect">
                  <a:avLst/>
                </a:prstGeom>
                <a:solidFill>
                  <a:srgbClr val="FFFFFF"/>
                </a:solidFill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01" name="Square"/>
                <p:cNvSpPr/>
                <p:nvPr/>
              </p:nvSpPr>
              <p:spPr>
                <a:xfrm>
                  <a:off x="0" y="254354"/>
                  <a:ext cx="110288" cy="110289"/>
                </a:xfrm>
                <a:prstGeom prst="rect">
                  <a:avLst/>
                </a:prstGeom>
                <a:solidFill>
                  <a:srgbClr val="FFFFFF"/>
                </a:solidFill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02" name="Square"/>
                <p:cNvSpPr/>
                <p:nvPr/>
              </p:nvSpPr>
              <p:spPr>
                <a:xfrm>
                  <a:off x="0" y="508709"/>
                  <a:ext cx="110288" cy="110289"/>
                </a:xfrm>
                <a:prstGeom prst="rect">
                  <a:avLst/>
                </a:prstGeom>
                <a:solidFill>
                  <a:srgbClr val="EE9B00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03" name="Square"/>
                <p:cNvSpPr/>
                <p:nvPr/>
              </p:nvSpPr>
              <p:spPr>
                <a:xfrm>
                  <a:off x="0" y="635886"/>
                  <a:ext cx="110288" cy="110289"/>
                </a:xfrm>
                <a:prstGeom prst="rect">
                  <a:avLst/>
                </a:prstGeom>
                <a:solidFill>
                  <a:srgbClr val="EE9B00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04" name="Square"/>
                <p:cNvSpPr/>
                <p:nvPr/>
              </p:nvSpPr>
              <p:spPr>
                <a:xfrm>
                  <a:off x="0" y="763064"/>
                  <a:ext cx="110288" cy="110289"/>
                </a:xfrm>
                <a:prstGeom prst="rect">
                  <a:avLst/>
                </a:prstGeom>
                <a:solidFill>
                  <a:srgbClr val="FFFFFF"/>
                </a:solidFill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05" name="Square"/>
                <p:cNvSpPr/>
                <p:nvPr/>
              </p:nvSpPr>
              <p:spPr>
                <a:xfrm>
                  <a:off x="0" y="890241"/>
                  <a:ext cx="110288" cy="110289"/>
                </a:xfrm>
                <a:prstGeom prst="rect">
                  <a:avLst/>
                </a:prstGeom>
                <a:solidFill>
                  <a:srgbClr val="FFFFFF"/>
                </a:solidFill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06" name="Square"/>
                <p:cNvSpPr/>
                <p:nvPr/>
              </p:nvSpPr>
              <p:spPr>
                <a:xfrm>
                  <a:off x="0" y="1017263"/>
                  <a:ext cx="110288" cy="110289"/>
                </a:xfrm>
                <a:prstGeom prst="rect">
                  <a:avLst/>
                </a:prstGeom>
                <a:solidFill>
                  <a:srgbClr val="FFFFFF"/>
                </a:solidFill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07" name="Square"/>
                <p:cNvSpPr/>
                <p:nvPr/>
              </p:nvSpPr>
              <p:spPr>
                <a:xfrm>
                  <a:off x="0" y="381376"/>
                  <a:ext cx="110288" cy="110289"/>
                </a:xfrm>
                <a:prstGeom prst="rect">
                  <a:avLst/>
                </a:prstGeom>
                <a:solidFill>
                  <a:srgbClr val="FFFFFF"/>
                </a:solidFill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</p:grpSp>
          <p:sp>
            <p:nvSpPr>
              <p:cNvPr id="809" name="Rounded Rectangle"/>
              <p:cNvSpPr/>
              <p:nvPr/>
            </p:nvSpPr>
            <p:spPr>
              <a:xfrm>
                <a:off x="187176" y="161090"/>
                <a:ext cx="230072" cy="805527"/>
              </a:xfrm>
              <a:prstGeom prst="roundRect">
                <a:avLst>
                  <a:gd name="adj" fmla="val 49587"/>
                </a:avLst>
              </a:prstGeom>
              <a:solidFill>
                <a:srgbClr val="EE9B00"/>
              </a:solidFill>
              <a:ln w="3175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algn="ctr" defTabSz="309562">
                  <a:defRPr sz="1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grpSp>
            <p:nvGrpSpPr>
              <p:cNvPr id="819" name="Group"/>
              <p:cNvGrpSpPr/>
              <p:nvPr/>
            </p:nvGrpSpPr>
            <p:grpSpPr>
              <a:xfrm>
                <a:off x="494134" y="-1"/>
                <a:ext cx="110289" cy="1127553"/>
                <a:chOff x="0" y="0"/>
                <a:chExt cx="110287" cy="1127551"/>
              </a:xfrm>
            </p:grpSpPr>
            <p:sp>
              <p:nvSpPr>
                <p:cNvPr id="810" name="Square"/>
                <p:cNvSpPr/>
                <p:nvPr/>
              </p:nvSpPr>
              <p:spPr>
                <a:xfrm>
                  <a:off x="0" y="0"/>
                  <a:ext cx="110288" cy="110288"/>
                </a:xfrm>
                <a:prstGeom prst="rect">
                  <a:avLst/>
                </a:prstGeom>
                <a:solidFill>
                  <a:srgbClr val="EE9B00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11" name="Square"/>
                <p:cNvSpPr/>
                <p:nvPr/>
              </p:nvSpPr>
              <p:spPr>
                <a:xfrm>
                  <a:off x="0" y="127177"/>
                  <a:ext cx="110288" cy="110289"/>
                </a:xfrm>
                <a:prstGeom prst="rect">
                  <a:avLst/>
                </a:prstGeom>
                <a:solidFill>
                  <a:srgbClr val="EE9B00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12" name="Square"/>
                <p:cNvSpPr/>
                <p:nvPr/>
              </p:nvSpPr>
              <p:spPr>
                <a:xfrm>
                  <a:off x="0" y="254354"/>
                  <a:ext cx="110288" cy="110289"/>
                </a:xfrm>
                <a:prstGeom prst="rect">
                  <a:avLst/>
                </a:prstGeom>
                <a:solidFill>
                  <a:srgbClr val="EE9B00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13" name="Square"/>
                <p:cNvSpPr/>
                <p:nvPr/>
              </p:nvSpPr>
              <p:spPr>
                <a:xfrm>
                  <a:off x="0" y="508709"/>
                  <a:ext cx="110288" cy="110289"/>
                </a:xfrm>
                <a:prstGeom prst="rect">
                  <a:avLst/>
                </a:prstGeom>
                <a:solidFill>
                  <a:srgbClr val="EE9B00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14" name="Square"/>
                <p:cNvSpPr/>
                <p:nvPr/>
              </p:nvSpPr>
              <p:spPr>
                <a:xfrm>
                  <a:off x="0" y="635886"/>
                  <a:ext cx="110288" cy="110289"/>
                </a:xfrm>
                <a:prstGeom prst="rect">
                  <a:avLst/>
                </a:prstGeom>
                <a:solidFill>
                  <a:srgbClr val="EE9B00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15" name="Square"/>
                <p:cNvSpPr/>
                <p:nvPr/>
              </p:nvSpPr>
              <p:spPr>
                <a:xfrm>
                  <a:off x="0" y="763064"/>
                  <a:ext cx="110288" cy="110289"/>
                </a:xfrm>
                <a:prstGeom prst="rect">
                  <a:avLst/>
                </a:prstGeom>
                <a:solidFill>
                  <a:srgbClr val="EE9B00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16" name="Square"/>
                <p:cNvSpPr/>
                <p:nvPr/>
              </p:nvSpPr>
              <p:spPr>
                <a:xfrm>
                  <a:off x="0" y="890241"/>
                  <a:ext cx="110288" cy="110289"/>
                </a:xfrm>
                <a:prstGeom prst="rect">
                  <a:avLst/>
                </a:prstGeom>
                <a:solidFill>
                  <a:srgbClr val="EE9B00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17" name="Square"/>
                <p:cNvSpPr/>
                <p:nvPr/>
              </p:nvSpPr>
              <p:spPr>
                <a:xfrm>
                  <a:off x="0" y="1017263"/>
                  <a:ext cx="110288" cy="110289"/>
                </a:xfrm>
                <a:prstGeom prst="rect">
                  <a:avLst/>
                </a:prstGeom>
                <a:solidFill>
                  <a:srgbClr val="EE9B00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18" name="Square"/>
                <p:cNvSpPr/>
                <p:nvPr/>
              </p:nvSpPr>
              <p:spPr>
                <a:xfrm>
                  <a:off x="0" y="381376"/>
                  <a:ext cx="110288" cy="110289"/>
                </a:xfrm>
                <a:prstGeom prst="rect">
                  <a:avLst/>
                </a:prstGeom>
                <a:solidFill>
                  <a:srgbClr val="EE9B00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</p:grpSp>
          <p:sp>
            <p:nvSpPr>
              <p:cNvPr id="820" name="Decoder"/>
              <p:cNvSpPr txBox="1"/>
              <p:nvPr/>
            </p:nvSpPr>
            <p:spPr>
              <a:xfrm rot="16200000">
                <a:off x="58784" y="476553"/>
                <a:ext cx="486855" cy="1746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19050" tIns="19050" rIns="19050" bIns="19050" numCol="1" anchor="ctr">
                <a:spAutoFit/>
              </a:bodyPr>
              <a:lstStyle>
                <a:lvl1pPr algn="ctr" defTabSz="914377">
                  <a:defRPr sz="90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r>
                  <a:t>Decoder</a:t>
                </a:r>
              </a:p>
            </p:txBody>
          </p:sp>
        </p:grpSp>
        <p:grpSp>
          <p:nvGrpSpPr>
            <p:cNvPr id="844" name="Group"/>
            <p:cNvGrpSpPr/>
            <p:nvPr/>
          </p:nvGrpSpPr>
          <p:grpSpPr>
            <a:xfrm rot="5400000">
              <a:off x="737789" y="1707528"/>
              <a:ext cx="604424" cy="1127708"/>
              <a:chOff x="0" y="0"/>
              <a:chExt cx="604422" cy="1127707"/>
            </a:xfrm>
          </p:grpSpPr>
          <p:grpSp>
            <p:nvGrpSpPr>
              <p:cNvPr id="831" name="Group"/>
              <p:cNvGrpSpPr/>
              <p:nvPr/>
            </p:nvGrpSpPr>
            <p:grpSpPr>
              <a:xfrm>
                <a:off x="0" y="-1"/>
                <a:ext cx="110288" cy="1127709"/>
                <a:chOff x="0" y="0"/>
                <a:chExt cx="110287" cy="1127707"/>
              </a:xfrm>
            </p:grpSpPr>
            <p:sp>
              <p:nvSpPr>
                <p:cNvPr id="822" name="Square"/>
                <p:cNvSpPr/>
                <p:nvPr/>
              </p:nvSpPr>
              <p:spPr>
                <a:xfrm>
                  <a:off x="0" y="127021"/>
                  <a:ext cx="110288" cy="110289"/>
                </a:xfrm>
                <a:prstGeom prst="rect">
                  <a:avLst/>
                </a:prstGeom>
                <a:solidFill>
                  <a:srgbClr val="0A9396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23" name="Square"/>
                <p:cNvSpPr/>
                <p:nvPr/>
              </p:nvSpPr>
              <p:spPr>
                <a:xfrm>
                  <a:off x="0" y="254354"/>
                  <a:ext cx="110288" cy="110289"/>
                </a:xfrm>
                <a:prstGeom prst="rect">
                  <a:avLst/>
                </a:prstGeom>
                <a:solidFill>
                  <a:srgbClr val="FFFFFF"/>
                </a:solidFill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24" name="Square"/>
                <p:cNvSpPr/>
                <p:nvPr/>
              </p:nvSpPr>
              <p:spPr>
                <a:xfrm>
                  <a:off x="0" y="381376"/>
                  <a:ext cx="110288" cy="110289"/>
                </a:xfrm>
                <a:prstGeom prst="rect">
                  <a:avLst/>
                </a:prstGeom>
                <a:solidFill>
                  <a:srgbClr val="FFFFFF"/>
                </a:solidFill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25" name="Square"/>
                <p:cNvSpPr/>
                <p:nvPr/>
              </p:nvSpPr>
              <p:spPr>
                <a:xfrm>
                  <a:off x="0" y="508709"/>
                  <a:ext cx="110288" cy="110289"/>
                </a:xfrm>
                <a:prstGeom prst="rect">
                  <a:avLst/>
                </a:prstGeom>
                <a:solidFill>
                  <a:srgbClr val="0A9396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26" name="Square"/>
                <p:cNvSpPr/>
                <p:nvPr/>
              </p:nvSpPr>
              <p:spPr>
                <a:xfrm>
                  <a:off x="0" y="635730"/>
                  <a:ext cx="110288" cy="110289"/>
                </a:xfrm>
                <a:prstGeom prst="rect">
                  <a:avLst/>
                </a:prstGeom>
                <a:solidFill>
                  <a:srgbClr val="0A9396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27" name="Square"/>
                <p:cNvSpPr/>
                <p:nvPr/>
              </p:nvSpPr>
              <p:spPr>
                <a:xfrm>
                  <a:off x="0" y="763064"/>
                  <a:ext cx="110288" cy="110289"/>
                </a:xfrm>
                <a:prstGeom prst="rect">
                  <a:avLst/>
                </a:prstGeom>
                <a:solidFill>
                  <a:srgbClr val="FFFFFF"/>
                </a:solidFill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28" name="Square"/>
                <p:cNvSpPr/>
                <p:nvPr/>
              </p:nvSpPr>
              <p:spPr>
                <a:xfrm>
                  <a:off x="0" y="890085"/>
                  <a:ext cx="110288" cy="110289"/>
                </a:xfrm>
                <a:prstGeom prst="rect">
                  <a:avLst/>
                </a:prstGeom>
                <a:solidFill>
                  <a:srgbClr val="FFFFFF"/>
                </a:solidFill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29" name="Square"/>
                <p:cNvSpPr/>
                <p:nvPr/>
              </p:nvSpPr>
              <p:spPr>
                <a:xfrm>
                  <a:off x="0" y="1017419"/>
                  <a:ext cx="110288" cy="110289"/>
                </a:xfrm>
                <a:prstGeom prst="rect">
                  <a:avLst/>
                </a:prstGeom>
                <a:solidFill>
                  <a:srgbClr val="0A9396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30" name="Square"/>
                <p:cNvSpPr/>
                <p:nvPr/>
              </p:nvSpPr>
              <p:spPr>
                <a:xfrm>
                  <a:off x="0" y="0"/>
                  <a:ext cx="110288" cy="110288"/>
                </a:xfrm>
                <a:prstGeom prst="rect">
                  <a:avLst/>
                </a:prstGeom>
                <a:solidFill>
                  <a:srgbClr val="0A9396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</p:grpSp>
          <p:sp>
            <p:nvSpPr>
              <p:cNvPr id="832" name="Rounded Rectangle"/>
              <p:cNvSpPr/>
              <p:nvPr/>
            </p:nvSpPr>
            <p:spPr>
              <a:xfrm>
                <a:off x="187176" y="161090"/>
                <a:ext cx="230072" cy="805527"/>
              </a:xfrm>
              <a:prstGeom prst="roundRect">
                <a:avLst>
                  <a:gd name="adj" fmla="val 49587"/>
                </a:avLst>
              </a:prstGeom>
              <a:solidFill>
                <a:srgbClr val="0A9396"/>
              </a:solidFill>
              <a:ln w="3175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algn="ctr" defTabSz="309562">
                  <a:defRPr sz="1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grpSp>
            <p:nvGrpSpPr>
              <p:cNvPr id="842" name="Group"/>
              <p:cNvGrpSpPr/>
              <p:nvPr/>
            </p:nvGrpSpPr>
            <p:grpSpPr>
              <a:xfrm>
                <a:off x="494134" y="-1"/>
                <a:ext cx="110289" cy="1127709"/>
                <a:chOff x="0" y="0"/>
                <a:chExt cx="110287" cy="1127707"/>
              </a:xfrm>
            </p:grpSpPr>
            <p:sp>
              <p:nvSpPr>
                <p:cNvPr id="833" name="Square"/>
                <p:cNvSpPr/>
                <p:nvPr/>
              </p:nvSpPr>
              <p:spPr>
                <a:xfrm>
                  <a:off x="0" y="127021"/>
                  <a:ext cx="110288" cy="110289"/>
                </a:xfrm>
                <a:prstGeom prst="rect">
                  <a:avLst/>
                </a:prstGeom>
                <a:solidFill>
                  <a:srgbClr val="0A9396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34" name="Square"/>
                <p:cNvSpPr/>
                <p:nvPr/>
              </p:nvSpPr>
              <p:spPr>
                <a:xfrm>
                  <a:off x="0" y="254354"/>
                  <a:ext cx="110288" cy="110289"/>
                </a:xfrm>
                <a:prstGeom prst="rect">
                  <a:avLst/>
                </a:prstGeom>
                <a:solidFill>
                  <a:srgbClr val="0A9396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35" name="Square"/>
                <p:cNvSpPr/>
                <p:nvPr/>
              </p:nvSpPr>
              <p:spPr>
                <a:xfrm>
                  <a:off x="0" y="381376"/>
                  <a:ext cx="110288" cy="110289"/>
                </a:xfrm>
                <a:prstGeom prst="rect">
                  <a:avLst/>
                </a:prstGeom>
                <a:solidFill>
                  <a:srgbClr val="0A9396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36" name="Square"/>
                <p:cNvSpPr/>
                <p:nvPr/>
              </p:nvSpPr>
              <p:spPr>
                <a:xfrm>
                  <a:off x="0" y="508709"/>
                  <a:ext cx="110288" cy="110289"/>
                </a:xfrm>
                <a:prstGeom prst="rect">
                  <a:avLst/>
                </a:prstGeom>
                <a:solidFill>
                  <a:srgbClr val="0A9396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37" name="Square"/>
                <p:cNvSpPr/>
                <p:nvPr/>
              </p:nvSpPr>
              <p:spPr>
                <a:xfrm>
                  <a:off x="0" y="635730"/>
                  <a:ext cx="110288" cy="110289"/>
                </a:xfrm>
                <a:prstGeom prst="rect">
                  <a:avLst/>
                </a:prstGeom>
                <a:solidFill>
                  <a:srgbClr val="0A9396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38" name="Square"/>
                <p:cNvSpPr/>
                <p:nvPr/>
              </p:nvSpPr>
              <p:spPr>
                <a:xfrm>
                  <a:off x="0" y="763064"/>
                  <a:ext cx="110288" cy="110289"/>
                </a:xfrm>
                <a:prstGeom prst="rect">
                  <a:avLst/>
                </a:prstGeom>
                <a:solidFill>
                  <a:srgbClr val="0A9396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39" name="Square"/>
                <p:cNvSpPr/>
                <p:nvPr/>
              </p:nvSpPr>
              <p:spPr>
                <a:xfrm>
                  <a:off x="0" y="890085"/>
                  <a:ext cx="110288" cy="110289"/>
                </a:xfrm>
                <a:prstGeom prst="rect">
                  <a:avLst/>
                </a:prstGeom>
                <a:solidFill>
                  <a:srgbClr val="0A9396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3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40" name="Square"/>
                <p:cNvSpPr/>
                <p:nvPr/>
              </p:nvSpPr>
              <p:spPr>
                <a:xfrm>
                  <a:off x="0" y="1017419"/>
                  <a:ext cx="110288" cy="110289"/>
                </a:xfrm>
                <a:prstGeom prst="rect">
                  <a:avLst/>
                </a:prstGeom>
                <a:solidFill>
                  <a:srgbClr val="0A9396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41" name="Square"/>
                <p:cNvSpPr/>
                <p:nvPr/>
              </p:nvSpPr>
              <p:spPr>
                <a:xfrm>
                  <a:off x="0" y="0"/>
                  <a:ext cx="110288" cy="110288"/>
                </a:xfrm>
                <a:prstGeom prst="rect">
                  <a:avLst/>
                </a:prstGeom>
                <a:solidFill>
                  <a:srgbClr val="0A9396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algn="ctr" defTabSz="309562">
                    <a:defRPr sz="1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</p:grpSp>
          <p:sp>
            <p:nvSpPr>
              <p:cNvPr id="843" name="Decoder"/>
              <p:cNvSpPr txBox="1"/>
              <p:nvPr/>
            </p:nvSpPr>
            <p:spPr>
              <a:xfrm rot="16200000">
                <a:off x="58784" y="476553"/>
                <a:ext cx="486855" cy="1746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19050" tIns="19050" rIns="19050" bIns="19050" numCol="1" anchor="ctr">
                <a:spAutoFit/>
              </a:bodyPr>
              <a:lstStyle>
                <a:lvl1pPr algn="ctr" defTabSz="914377">
                  <a:defRPr sz="90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r>
                  <a:t>Decoder</a:t>
                </a:r>
              </a:p>
            </p:txBody>
          </p:sp>
        </p:grpSp>
        <p:sp>
          <p:nvSpPr>
            <p:cNvPr id="845" name="Line"/>
            <p:cNvSpPr/>
            <p:nvPr/>
          </p:nvSpPr>
          <p:spPr>
            <a:xfrm>
              <a:off x="1040078" y="133"/>
              <a:ext cx="1" cy="17081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914377">
                <a:defRPr sz="900">
                  <a:solidFill>
                    <a:srgbClr val="5E5E5E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846" name="Line"/>
            <p:cNvSpPr/>
            <p:nvPr/>
          </p:nvSpPr>
          <p:spPr>
            <a:xfrm flipV="1">
              <a:off x="223396" y="0"/>
              <a:ext cx="1" cy="179626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47" name="Line"/>
            <p:cNvSpPr/>
            <p:nvPr/>
          </p:nvSpPr>
          <p:spPr>
            <a:xfrm flipV="1">
              <a:off x="0" y="1336533"/>
              <a:ext cx="226473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48" name="Line"/>
            <p:cNvSpPr/>
            <p:nvPr/>
          </p:nvSpPr>
          <p:spPr>
            <a:xfrm>
              <a:off x="1040078" y="897449"/>
              <a:ext cx="1" cy="172679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914377">
                <a:defRPr sz="900">
                  <a:solidFill>
                    <a:srgbClr val="5E5E5E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849" name="Line"/>
            <p:cNvSpPr/>
            <p:nvPr/>
          </p:nvSpPr>
          <p:spPr>
            <a:xfrm>
              <a:off x="1041439" y="1794705"/>
              <a:ext cx="1" cy="1746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914377">
                <a:defRPr sz="900">
                  <a:solidFill>
                    <a:srgbClr val="5E5E5E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850" name="Line"/>
            <p:cNvSpPr/>
            <p:nvPr/>
          </p:nvSpPr>
          <p:spPr>
            <a:xfrm>
              <a:off x="228403" y="903482"/>
              <a:ext cx="803974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51" name="Line"/>
            <p:cNvSpPr/>
            <p:nvPr/>
          </p:nvSpPr>
          <p:spPr>
            <a:xfrm flipV="1">
              <a:off x="226294" y="5030"/>
              <a:ext cx="817878" cy="79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52" name="Line"/>
            <p:cNvSpPr/>
            <p:nvPr/>
          </p:nvSpPr>
          <p:spPr>
            <a:xfrm>
              <a:off x="220986" y="1792482"/>
              <a:ext cx="827267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854" name="Espace réservé du contenu 7"/>
          <p:cNvSpPr txBox="1">
            <a:spLocks noGrp="1"/>
          </p:cNvSpPr>
          <p:nvPr>
            <p:ph type="body" sz="quarter" idx="1"/>
          </p:nvPr>
        </p:nvSpPr>
        <p:spPr>
          <a:xfrm>
            <a:off x="839633" y="865664"/>
            <a:ext cx="7633520" cy="724791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SzTx/>
              <a:buFont typeface="Wingdings"/>
              <a:buNone/>
              <a:defRPr sz="2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1"/>
              <a:t>Solution</a:t>
            </a:r>
            <a:r>
              <a:t>: </a:t>
            </a:r>
            <a:r>
              <a:rPr>
                <a:solidFill>
                  <a:schemeClr val="accent3">
                    <a:satOff val="-3301"/>
                    <a:lumOff val="18970"/>
                  </a:schemeClr>
                </a:solidFill>
              </a:rPr>
              <a:t>Drop mask tokens</a:t>
            </a:r>
            <a:r>
              <a:t> in encoder and read out predictions with </a:t>
            </a:r>
            <a:r>
              <a:rPr>
                <a:solidFill>
                  <a:schemeClr val="accent3">
                    <a:satOff val="-3301"/>
                    <a:lumOff val="18970"/>
                  </a:schemeClr>
                </a:solidFill>
              </a:rPr>
              <a:t>shallow decoders</a:t>
            </a:r>
            <a:r>
              <a:t>, as in MAE </a:t>
            </a:r>
            <a:r>
              <a:rPr sz="1600">
                <a:solidFill>
                  <a:schemeClr val="accent3">
                    <a:satOff val="-3301"/>
                    <a:lumOff val="18970"/>
                  </a:schemeClr>
                </a:solidFill>
              </a:rPr>
              <a:t>[He et al. CVPR 2022]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5" grpId="2" animBg="1" advAuto="0"/>
      <p:bldP spid="853" grpId="1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Espace réservé du pied de page 3"/>
          <p:cNvSpPr txBox="1"/>
          <p:nvPr/>
        </p:nvSpPr>
        <p:spPr>
          <a:xfrm rot="16200000">
            <a:off x="8605495" y="597942"/>
            <a:ext cx="564247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700"/>
            </a:lvl1pPr>
          </a:lstStyle>
          <a:p>
            <a:r>
              <a:t>ECCV 2022</a:t>
            </a:r>
          </a:p>
        </p:txBody>
      </p:sp>
      <p:sp>
        <p:nvSpPr>
          <p:cNvPr id="857" name="Titre 5"/>
          <p:cNvSpPr txBox="1">
            <a:spLocks noGrp="1"/>
          </p:cNvSpPr>
          <p:nvPr>
            <p:ph type="title"/>
          </p:nvPr>
        </p:nvSpPr>
        <p:spPr>
          <a:xfrm>
            <a:off x="904875" y="179551"/>
            <a:ext cx="7798595" cy="510981"/>
          </a:xfrm>
          <a:prstGeom prst="rect">
            <a:avLst/>
          </a:prstGeom>
        </p:spPr>
        <p:txBody>
          <a:bodyPr/>
          <a:lstStyle>
            <a:lvl1pPr>
              <a:defRPr spc="-100"/>
            </a:lvl1pPr>
          </a:lstStyle>
          <a:p>
            <a:r>
              <a:t>MultiMAE architecture &amp; objective</a:t>
            </a:r>
          </a:p>
        </p:txBody>
      </p:sp>
      <p:sp>
        <p:nvSpPr>
          <p:cNvPr id="858" name="Espace réservé de la date 2"/>
          <p:cNvSpPr txBox="1"/>
          <p:nvPr/>
        </p:nvSpPr>
        <p:spPr>
          <a:xfrm rot="16200000">
            <a:off x="-1175694" y="3145498"/>
            <a:ext cx="324961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t>MultiMAE</a:t>
            </a:r>
          </a:p>
        </p:txBody>
      </p:sp>
      <p:sp>
        <p:nvSpPr>
          <p:cNvPr id="859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24119" y="195262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pic>
        <p:nvPicPr>
          <p:cNvPr id="860" name="arch_0.pdf" descr="arch_0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866" y="987982"/>
            <a:ext cx="7214268" cy="4074186"/>
          </a:xfrm>
          <a:prstGeom prst="rect">
            <a:avLst/>
          </a:prstGeom>
          <a:ln w="12700">
            <a:miter lim="400000"/>
          </a:ln>
        </p:spPr>
      </p:pic>
      <p:pic>
        <p:nvPicPr>
          <p:cNvPr id="861" name="arch_1.pdf" descr="arch_1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866" y="987982"/>
            <a:ext cx="7214268" cy="4074186"/>
          </a:xfrm>
          <a:prstGeom prst="rect">
            <a:avLst/>
          </a:prstGeom>
          <a:ln w="12700">
            <a:miter lim="400000"/>
          </a:ln>
        </p:spPr>
      </p:pic>
      <p:pic>
        <p:nvPicPr>
          <p:cNvPr id="862" name="arch_2.pdf" descr="arch_2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866" y="987982"/>
            <a:ext cx="7214268" cy="4074186"/>
          </a:xfrm>
          <a:prstGeom prst="rect">
            <a:avLst/>
          </a:prstGeom>
          <a:ln w="12700">
            <a:miter lim="400000"/>
          </a:ln>
        </p:spPr>
      </p:pic>
      <p:pic>
        <p:nvPicPr>
          <p:cNvPr id="863" name="arch_3.pdf" descr="arch_3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866" y="987982"/>
            <a:ext cx="7214268" cy="4074186"/>
          </a:xfrm>
          <a:prstGeom prst="rect">
            <a:avLst/>
          </a:prstGeom>
          <a:ln w="12700">
            <a:miter lim="400000"/>
          </a:ln>
        </p:spPr>
      </p:pic>
      <p:pic>
        <p:nvPicPr>
          <p:cNvPr id="864" name="arch_4.pdf" descr="arch_4.pd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4866" y="987982"/>
            <a:ext cx="7214268" cy="4074186"/>
          </a:xfrm>
          <a:prstGeom prst="rect">
            <a:avLst/>
          </a:prstGeom>
          <a:ln w="12700">
            <a:miter lim="400000"/>
          </a:ln>
        </p:spPr>
      </p:pic>
      <p:pic>
        <p:nvPicPr>
          <p:cNvPr id="865" name="arch_5.pdf" descr="arch_5.pd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4866" y="987982"/>
            <a:ext cx="7214268" cy="4074186"/>
          </a:xfrm>
          <a:prstGeom prst="rect">
            <a:avLst/>
          </a:prstGeom>
          <a:ln w="12700">
            <a:miter lim="400000"/>
          </a:ln>
        </p:spPr>
      </p:pic>
      <p:pic>
        <p:nvPicPr>
          <p:cNvPr id="866" name="arch_6.pdf" descr="arch_6.pd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4866" y="987982"/>
            <a:ext cx="7214268" cy="40741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" dur="500" fill="hold"/>
                                        <p:tgtEl>
                                          <p:spTgt spid="8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xit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fill="hold"/>
                                        <p:tgtEl>
                                          <p:spTgt spid="8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xit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8" dur="500" fill="hold"/>
                                        <p:tgtEl>
                                          <p:spTgt spid="8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xit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fill="hold"/>
                                        <p:tgtEl>
                                          <p:spTgt spid="8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xit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fill="hold"/>
                                        <p:tgtEl>
                                          <p:spTgt spid="8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xit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5" dur="500" fill="hold"/>
                                        <p:tgtEl>
                                          <p:spTgt spid="8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" grpId="2" animBg="1" advAuto="0"/>
      <p:bldP spid="861" grpId="1" animBg="1" advAuto="0"/>
      <p:bldP spid="861" grpId="4" animBg="1" advAuto="0"/>
      <p:bldP spid="862" grpId="3" animBg="1" advAuto="0"/>
      <p:bldP spid="862" grpId="6" animBg="1" advAuto="0"/>
      <p:bldP spid="863" grpId="5" animBg="1" advAuto="0"/>
      <p:bldP spid="863" grpId="8" animBg="1" advAuto="0"/>
      <p:bldP spid="864" grpId="7" animBg="1" advAuto="0"/>
      <p:bldP spid="864" grpId="10" animBg="1" advAuto="0"/>
      <p:bldP spid="865" grpId="9" animBg="1" advAuto="0"/>
      <p:bldP spid="865" grpId="12" animBg="1" advAuto="0"/>
      <p:bldP spid="866" grpId="11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Espace réservé du pied de page 3"/>
          <p:cNvSpPr txBox="1"/>
          <p:nvPr/>
        </p:nvSpPr>
        <p:spPr>
          <a:xfrm rot="16200000">
            <a:off x="7161708" y="2041729"/>
            <a:ext cx="3451821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700"/>
            </a:lvl1pPr>
          </a:lstStyle>
          <a:p>
            <a:r>
              <a:t>ECCV 2022</a:t>
            </a:r>
          </a:p>
        </p:txBody>
      </p:sp>
      <p:sp>
        <p:nvSpPr>
          <p:cNvPr id="869" name="Titre 5"/>
          <p:cNvSpPr txBox="1">
            <a:spLocks noGrp="1"/>
          </p:cNvSpPr>
          <p:nvPr>
            <p:ph type="title"/>
          </p:nvPr>
        </p:nvSpPr>
        <p:spPr>
          <a:xfrm>
            <a:off x="904875" y="179551"/>
            <a:ext cx="7200787" cy="541700"/>
          </a:xfrm>
          <a:prstGeom prst="rect">
            <a:avLst/>
          </a:prstGeom>
        </p:spPr>
        <p:txBody>
          <a:bodyPr/>
          <a:lstStyle/>
          <a:p>
            <a:pPr>
              <a:defRPr spc="-100"/>
            </a:pPr>
            <a:r>
              <a:rPr u="sng"/>
              <a:t>Pseudo labeling</a:t>
            </a:r>
            <a:r>
              <a:t> a large multi-task dataset</a:t>
            </a:r>
          </a:p>
        </p:txBody>
      </p:sp>
      <p:sp>
        <p:nvSpPr>
          <p:cNvPr id="870" name="Espace réservé de la date 2"/>
          <p:cNvSpPr txBox="1"/>
          <p:nvPr/>
        </p:nvSpPr>
        <p:spPr>
          <a:xfrm rot="16200000">
            <a:off x="-1175694" y="3145498"/>
            <a:ext cx="324961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t>MultiMAE</a:t>
            </a:r>
          </a:p>
        </p:txBody>
      </p:sp>
      <p:sp>
        <p:nvSpPr>
          <p:cNvPr id="871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24119" y="195262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pic>
        <p:nvPicPr>
          <p:cNvPr id="872" name="Imagenet.jpeg" descr="Imagenet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0073" y="936640"/>
            <a:ext cx="3328790" cy="1426624"/>
          </a:xfrm>
          <a:prstGeom prst="rect">
            <a:avLst/>
          </a:prstGeom>
          <a:ln w="12700">
            <a:miter lim="400000"/>
          </a:ln>
        </p:spPr>
      </p:pic>
      <p:pic>
        <p:nvPicPr>
          <p:cNvPr id="873" name="Screenshot 2022-10-01 at 11.07.32.png" descr="Screenshot 2022-10-01 at 11.07.3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3440" y="2707156"/>
            <a:ext cx="1575904" cy="157299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874" name="Screenshot 2022-10-01 at 11.07.24.png" descr="Screenshot 2022-10-01 at 11.07.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7498" y="2707156"/>
            <a:ext cx="1575910" cy="157299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sp>
        <p:nvSpPr>
          <p:cNvPr id="875" name="Omnidata depth [Eftekhar et al. ICCV 2021]"/>
          <p:cNvSpPr txBox="1"/>
          <p:nvPr/>
        </p:nvSpPr>
        <p:spPr>
          <a:xfrm>
            <a:off x="5440437" y="4361753"/>
            <a:ext cx="1614809" cy="417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/>
            <a:r>
              <a:t>Omnidata depth</a:t>
            </a:r>
            <a:br/>
            <a:r>
              <a:rPr sz="1000"/>
              <a:t>[Eftekhar et al. ICCV 2021]</a:t>
            </a:r>
          </a:p>
        </p:txBody>
      </p:sp>
      <p:sp>
        <p:nvSpPr>
          <p:cNvPr id="876" name="COCO segmentation [Cheng et al. CVPR 2022]"/>
          <p:cNvSpPr txBox="1"/>
          <p:nvPr/>
        </p:nvSpPr>
        <p:spPr>
          <a:xfrm>
            <a:off x="3636190" y="4361753"/>
            <a:ext cx="1636556" cy="417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/>
            <a:r>
              <a:t>COCO segmentation</a:t>
            </a:r>
            <a:br/>
            <a:r>
              <a:rPr sz="1000"/>
              <a:t>[Cheng et al. CVPR 2022]</a:t>
            </a:r>
          </a:p>
        </p:txBody>
      </p:sp>
      <p:pic>
        <p:nvPicPr>
          <p:cNvPr id="877" name="tel-aviv.jpg" descr="tel-aviv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3335" y="2585002"/>
            <a:ext cx="1856114" cy="1817304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203643 0.001718" pathEditMode="relative">
                                      <p:cBhvr>
                                        <p:cTn id="21" dur="1000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407111 0.002360" pathEditMode="relative">
                                      <p:cBhvr>
                                        <p:cTn id="28" dur="1000" fill="hold"/>
                                        <p:tgtEl>
                                          <p:spTgt spid="8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2" grpId="1" animBg="1" advAuto="0"/>
      <p:bldP spid="873" grpId="4" animBg="1" advAuto="0"/>
      <p:bldP spid="874" grpId="3" animBg="1" advAuto="0"/>
      <p:bldP spid="875" grpId="8" animBg="1" advAuto="0"/>
      <p:bldP spid="876" grpId="6" animBg="1" advAuto="0"/>
      <p:bldP spid="877" grpId="2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Espace réservé du pied de page 3"/>
          <p:cNvSpPr txBox="1"/>
          <p:nvPr/>
        </p:nvSpPr>
        <p:spPr>
          <a:xfrm rot="16200000">
            <a:off x="7161708" y="2041729"/>
            <a:ext cx="3451821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700"/>
            </a:lvl1pPr>
          </a:lstStyle>
          <a:p>
            <a:r>
              <a:t>ECCV 2022</a:t>
            </a:r>
          </a:p>
        </p:txBody>
      </p:sp>
      <p:sp>
        <p:nvSpPr>
          <p:cNvPr id="880" name="Titre 5"/>
          <p:cNvSpPr txBox="1">
            <a:spLocks noGrp="1"/>
          </p:cNvSpPr>
          <p:nvPr>
            <p:ph type="title"/>
          </p:nvPr>
        </p:nvSpPr>
        <p:spPr>
          <a:xfrm>
            <a:off x="904875" y="179551"/>
            <a:ext cx="7633520" cy="872004"/>
          </a:xfrm>
          <a:prstGeom prst="rect">
            <a:avLst/>
          </a:prstGeom>
        </p:spPr>
        <p:txBody>
          <a:bodyPr/>
          <a:lstStyle/>
          <a:p>
            <a:pPr>
              <a:defRPr spc="-100"/>
            </a:pPr>
            <a:r>
              <a:t>Any-to-any cross-modal predictive coding learns </a:t>
            </a:r>
            <a:r>
              <a:rPr u="sng"/>
              <a:t>shared representations</a:t>
            </a:r>
          </a:p>
        </p:txBody>
      </p:sp>
      <p:sp>
        <p:nvSpPr>
          <p:cNvPr id="881" name="Espace réservé de la date 2"/>
          <p:cNvSpPr txBox="1"/>
          <p:nvPr/>
        </p:nvSpPr>
        <p:spPr>
          <a:xfrm rot="16200000">
            <a:off x="-1175694" y="3145498"/>
            <a:ext cx="324961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t>MultiMAE</a:t>
            </a:r>
          </a:p>
        </p:txBody>
      </p:sp>
      <p:sp>
        <p:nvSpPr>
          <p:cNvPr id="882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24119" y="195262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pic>
        <p:nvPicPr>
          <p:cNvPr id="883" name="6555.mp4" descr="6555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54055" y="996311"/>
            <a:ext cx="4035890" cy="4049298"/>
          </a:xfrm>
          <a:prstGeom prst="rect">
            <a:avLst/>
          </a:prstGeom>
          <a:ln w="12700">
            <a:miter lim="400000"/>
          </a:ln>
        </p:spPr>
      </p:pic>
      <p:sp>
        <p:nvSpPr>
          <p:cNvPr id="884" name="Oval"/>
          <p:cNvSpPr/>
          <p:nvPr/>
        </p:nvSpPr>
        <p:spPr>
          <a:xfrm rot="1301484">
            <a:off x="4088716" y="1268857"/>
            <a:ext cx="966568" cy="1253320"/>
          </a:xfrm>
          <a:prstGeom prst="ellipse">
            <a:avLst/>
          </a:prstGeom>
          <a:ln w="25400">
            <a:solidFill>
              <a:srgbClr val="A800F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85" name="Oval"/>
          <p:cNvSpPr/>
          <p:nvPr/>
        </p:nvSpPr>
        <p:spPr>
          <a:xfrm rot="1301484">
            <a:off x="4088716" y="2531354"/>
            <a:ext cx="966568" cy="1253320"/>
          </a:xfrm>
          <a:prstGeom prst="ellipse">
            <a:avLst/>
          </a:prstGeom>
          <a:ln w="25400">
            <a:solidFill>
              <a:srgbClr val="A800F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86" name="Oval"/>
          <p:cNvSpPr/>
          <p:nvPr/>
        </p:nvSpPr>
        <p:spPr>
          <a:xfrm rot="1301484">
            <a:off x="4088716" y="3793850"/>
            <a:ext cx="966568" cy="1253321"/>
          </a:xfrm>
          <a:prstGeom prst="ellipse">
            <a:avLst/>
          </a:prstGeom>
          <a:ln w="25400">
            <a:solidFill>
              <a:srgbClr val="A800F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00" fill="hold"/>
                                        <p:tgtEl>
                                          <p:spTgt spid="8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fill="hold" grpId="3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fill="hold" grpId="4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8" repeatCount="indefinite" fill="hold" display="0">
                  <p:stCondLst>
                    <p:cond delay="indefinite"/>
                  </p:stCondLst>
                </p:cTn>
                <p:tgtEl>
                  <p:spTgt spid="883"/>
                </p:tgtEl>
              </p:cMediaNode>
            </p:video>
          </p:childTnLst>
        </p:cTn>
      </p:par>
    </p:tnLst>
    <p:bldLst>
      <p:bldP spid="884" grpId="2" animBg="1" advAuto="0"/>
      <p:bldP spid="885" grpId="3" animBg="1" advAuto="0"/>
      <p:bldP spid="886" grpId="4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Espace réservé du pied de page 3"/>
          <p:cNvSpPr txBox="1"/>
          <p:nvPr/>
        </p:nvSpPr>
        <p:spPr>
          <a:xfrm rot="16200000">
            <a:off x="7161708" y="2041729"/>
            <a:ext cx="3451821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700"/>
            </a:lvl1pPr>
          </a:lstStyle>
          <a:p>
            <a:r>
              <a:t>ECCV 2022</a:t>
            </a:r>
          </a:p>
        </p:txBody>
      </p:sp>
      <p:sp>
        <p:nvSpPr>
          <p:cNvPr id="896" name="Titre 5"/>
          <p:cNvSpPr txBox="1">
            <a:spLocks noGrp="1"/>
          </p:cNvSpPr>
          <p:nvPr>
            <p:ph type="title"/>
          </p:nvPr>
        </p:nvSpPr>
        <p:spPr>
          <a:xfrm>
            <a:off x="904875" y="179551"/>
            <a:ext cx="6898689" cy="871161"/>
          </a:xfrm>
          <a:prstGeom prst="rect">
            <a:avLst/>
          </a:prstGeom>
        </p:spPr>
        <p:txBody>
          <a:bodyPr/>
          <a:lstStyle/>
          <a:p>
            <a:pPr>
              <a:defRPr spc="-100"/>
            </a:pPr>
            <a:r>
              <a:t>Probing </a:t>
            </a:r>
            <a:r>
              <a:rPr u="sng"/>
              <a:t>cross-modal predictive coding</a:t>
            </a:r>
            <a:r>
              <a:t> through patch manipulation</a:t>
            </a:r>
          </a:p>
        </p:txBody>
      </p:sp>
      <p:sp>
        <p:nvSpPr>
          <p:cNvPr id="897" name="Espace réservé de la date 2"/>
          <p:cNvSpPr txBox="1"/>
          <p:nvPr/>
        </p:nvSpPr>
        <p:spPr>
          <a:xfrm rot="16200000">
            <a:off x="-1175694" y="3145498"/>
            <a:ext cx="324961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t>MultiMAE</a:t>
            </a:r>
          </a:p>
        </p:txBody>
      </p:sp>
      <p:sp>
        <p:nvSpPr>
          <p:cNvPr id="898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24119" y="195262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pic>
        <p:nvPicPr>
          <p:cNvPr id="899" name="47509.mp4" descr="47509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2587" y="1526486"/>
            <a:ext cx="7258826" cy="2413560"/>
          </a:xfrm>
          <a:prstGeom prst="rect">
            <a:avLst/>
          </a:prstGeom>
          <a:ln w="12700">
            <a:miter lim="400000"/>
          </a:ln>
        </p:spPr>
      </p:pic>
      <p:sp>
        <p:nvSpPr>
          <p:cNvPr id="900" name="Arrow"/>
          <p:cNvSpPr/>
          <p:nvPr/>
        </p:nvSpPr>
        <p:spPr>
          <a:xfrm rot="13537961">
            <a:off x="3328983" y="3140062"/>
            <a:ext cx="421928" cy="207434"/>
          </a:xfrm>
          <a:prstGeom prst="rightArrow">
            <a:avLst>
              <a:gd name="adj1" fmla="val 27304"/>
              <a:gd name="adj2" fmla="val 66625"/>
            </a:avLst>
          </a:prstGeom>
          <a:solidFill>
            <a:srgbClr val="FFFFFF"/>
          </a:solidFill>
          <a:ln w="19050">
            <a:solidFill>
              <a:schemeClr val="accent3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01" name="Rectangle"/>
          <p:cNvSpPr/>
          <p:nvPr/>
        </p:nvSpPr>
        <p:spPr>
          <a:xfrm>
            <a:off x="4601417" y="1099896"/>
            <a:ext cx="3649029" cy="274483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902" name="Rectangle"/>
          <p:cNvSpPr/>
          <p:nvPr/>
        </p:nvSpPr>
        <p:spPr>
          <a:xfrm>
            <a:off x="2841703" y="1522366"/>
            <a:ext cx="5462274" cy="242179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0" fill="hold"/>
                                        <p:tgtEl>
                                          <p:spTgt spid="8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" dur="1000" fill="hold"/>
                                        <p:tgtEl>
                                          <p:spTgt spid="9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1000" fill="hold"/>
                                        <p:tgtEl>
                                          <p:spTgt spid="9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899"/>
                </p:tgtEl>
              </p:cMediaNode>
            </p:video>
          </p:childTnLst>
        </p:cTn>
      </p:par>
    </p:tnLst>
    <p:bldLst>
      <p:bldP spid="900" grpId="3" animBg="1" advAuto="0"/>
      <p:bldP spid="901" grpId="4" animBg="1" advAuto="0"/>
      <p:bldP spid="902" grpId="2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Espace réservé du pied de page 3"/>
          <p:cNvSpPr txBox="1"/>
          <p:nvPr/>
        </p:nvSpPr>
        <p:spPr>
          <a:xfrm rot="16200000">
            <a:off x="7161708" y="2041729"/>
            <a:ext cx="3451821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700"/>
            </a:lvl1pPr>
          </a:lstStyle>
          <a:p>
            <a:r>
              <a:t>ECCV 2022</a:t>
            </a:r>
          </a:p>
        </p:txBody>
      </p:sp>
      <p:sp>
        <p:nvSpPr>
          <p:cNvPr id="905" name="Espace réservé de la date 2"/>
          <p:cNvSpPr txBox="1"/>
          <p:nvPr/>
        </p:nvSpPr>
        <p:spPr>
          <a:xfrm rot="16200000">
            <a:off x="-1175694" y="3145498"/>
            <a:ext cx="324961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t>MultiMAE</a:t>
            </a:r>
          </a:p>
        </p:txBody>
      </p:sp>
      <p:sp>
        <p:nvSpPr>
          <p:cNvPr id="906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24119" y="195262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pic>
        <p:nvPicPr>
          <p:cNvPr id="907" name="47509.mp4" descr="47509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10395" y="1018911"/>
            <a:ext cx="4125190" cy="1371627"/>
          </a:xfrm>
          <a:prstGeom prst="rect">
            <a:avLst/>
          </a:prstGeom>
          <a:ln w="12700">
            <a:miter lim="400000"/>
          </a:ln>
        </p:spPr>
      </p:pic>
      <p:pic>
        <p:nvPicPr>
          <p:cNvPr id="908" name="46996.mp4" descr="46996.mp4"/>
          <p:cNvPicPr>
            <a:picLocks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934942" y="1018911"/>
            <a:ext cx="4125190" cy="1371627"/>
          </a:xfrm>
          <a:prstGeom prst="rect">
            <a:avLst/>
          </a:prstGeom>
          <a:ln w="12700">
            <a:miter lim="400000"/>
          </a:ln>
        </p:spPr>
      </p:pic>
      <p:pic>
        <p:nvPicPr>
          <p:cNvPr id="909" name="49636.mp4" descr="49636.mp4"/>
          <p:cNvPicPr>
            <a:picLocks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10395" y="2372671"/>
            <a:ext cx="4125190" cy="1371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910" name="41620.mp4" descr="41620.mp4"/>
          <p:cNvPicPr>
            <a:picLocks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934942" y="2372671"/>
            <a:ext cx="4125190" cy="1371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911" name="43721.mp4" descr="43721.mp4"/>
          <p:cNvPicPr>
            <a:picLocks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10395" y="3739031"/>
            <a:ext cx="4125190" cy="1371627"/>
          </a:xfrm>
          <a:prstGeom prst="rect">
            <a:avLst/>
          </a:prstGeom>
          <a:ln w="12700">
            <a:miter lim="400000"/>
          </a:ln>
        </p:spPr>
      </p:pic>
      <p:pic>
        <p:nvPicPr>
          <p:cNvPr id="912" name="1956.mp4" descr="1956.mp4"/>
          <p:cNvPicPr>
            <a:picLocks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4934942" y="3739031"/>
            <a:ext cx="4125190" cy="1371627"/>
          </a:xfrm>
          <a:prstGeom prst="rect">
            <a:avLst/>
          </a:prstGeom>
          <a:ln w="12700">
            <a:miter lim="400000"/>
          </a:ln>
        </p:spPr>
      </p:pic>
      <p:sp>
        <p:nvSpPr>
          <p:cNvPr id="913" name="Titre 5"/>
          <p:cNvSpPr txBox="1">
            <a:spLocks noGrp="1"/>
          </p:cNvSpPr>
          <p:nvPr>
            <p:ph type="title"/>
          </p:nvPr>
        </p:nvSpPr>
        <p:spPr>
          <a:xfrm>
            <a:off x="904875" y="179551"/>
            <a:ext cx="6898689" cy="871161"/>
          </a:xfrm>
          <a:prstGeom prst="rect">
            <a:avLst/>
          </a:prstGeom>
        </p:spPr>
        <p:txBody>
          <a:bodyPr/>
          <a:lstStyle/>
          <a:p>
            <a:pPr>
              <a:defRPr spc="-100"/>
            </a:pPr>
            <a:r>
              <a:t>Probing </a:t>
            </a:r>
            <a:r>
              <a:rPr u="sng"/>
              <a:t>cross-modal predictive coding</a:t>
            </a:r>
            <a:r>
              <a:t> through patch manipulation</a:t>
            </a:r>
          </a:p>
        </p:txBody>
      </p:sp>
      <p:sp>
        <p:nvSpPr>
          <p:cNvPr id="914" name="Arrow"/>
          <p:cNvSpPr/>
          <p:nvPr/>
        </p:nvSpPr>
        <p:spPr>
          <a:xfrm rot="18118394">
            <a:off x="7100444" y="2015445"/>
            <a:ext cx="347610" cy="207434"/>
          </a:xfrm>
          <a:prstGeom prst="rightArrow">
            <a:avLst>
              <a:gd name="adj1" fmla="val 27304"/>
              <a:gd name="adj2" fmla="val 66625"/>
            </a:avLst>
          </a:prstGeom>
          <a:solidFill>
            <a:srgbClr val="FFFFFF"/>
          </a:solidFill>
          <a:ln w="19050">
            <a:solidFill>
              <a:schemeClr val="accent3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15" name="Arrow"/>
          <p:cNvSpPr/>
          <p:nvPr/>
        </p:nvSpPr>
        <p:spPr>
          <a:xfrm rot="11729478">
            <a:off x="7545082" y="1386961"/>
            <a:ext cx="347610" cy="207435"/>
          </a:xfrm>
          <a:prstGeom prst="rightArrow">
            <a:avLst>
              <a:gd name="adj1" fmla="val 27304"/>
              <a:gd name="adj2" fmla="val 66625"/>
            </a:avLst>
          </a:prstGeom>
          <a:solidFill>
            <a:srgbClr val="FFFFFF"/>
          </a:solidFill>
          <a:ln w="19050">
            <a:solidFill>
              <a:schemeClr val="accent3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16" name="Arrow"/>
          <p:cNvSpPr/>
          <p:nvPr/>
        </p:nvSpPr>
        <p:spPr>
          <a:xfrm rot="372158">
            <a:off x="6695959" y="1428565"/>
            <a:ext cx="347610" cy="207434"/>
          </a:xfrm>
          <a:prstGeom prst="rightArrow">
            <a:avLst>
              <a:gd name="adj1" fmla="val 27304"/>
              <a:gd name="adj2" fmla="val 66625"/>
            </a:avLst>
          </a:prstGeom>
          <a:solidFill>
            <a:srgbClr val="FFFFFF"/>
          </a:solidFill>
          <a:ln w="19050">
            <a:solidFill>
              <a:schemeClr val="accent3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0" fill="hold"/>
                                        <p:tgtEl>
                                          <p:spTgt spid="9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800" fill="hold"/>
                                        <p:tgtEl>
                                          <p:spTgt spid="9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800" fill="hold"/>
                                        <p:tgtEl>
                                          <p:spTgt spid="9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00" fill="hold"/>
                                        <p:tgtEl>
                                          <p:spTgt spid="9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800" fill="hold"/>
                                        <p:tgtEl>
                                          <p:spTgt spid="9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800" fill="hold"/>
                                        <p:tgtEl>
                                          <p:spTgt spid="9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fill="hold" grpId="8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fill="hold" grpId="9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907"/>
                </p:tgtEl>
              </p:cMediaNode>
            </p:video>
            <p:video>
              <p:cMediaNode vol="100000">
                <p:cTn id="29" repeatCount="indefinite" fill="hold" display="0">
                  <p:stCondLst>
                    <p:cond delay="indefinite"/>
                  </p:stCondLst>
                </p:cTn>
                <p:tgtEl>
                  <p:spTgt spid="908"/>
                </p:tgtEl>
              </p:cMediaNode>
            </p:video>
            <p:video>
              <p:cMediaNode vol="100000">
                <p:cTn id="30" repeatCount="indefinite" fill="hold" display="0">
                  <p:stCondLst>
                    <p:cond delay="indefinite"/>
                  </p:stCondLst>
                </p:cTn>
                <p:tgtEl>
                  <p:spTgt spid="909"/>
                </p:tgtEl>
              </p:cMediaNode>
            </p:video>
            <p:video>
              <p:cMediaNode vol="100000">
                <p:cTn id="31" repeatCount="indefinite" fill="hold" display="0">
                  <p:stCondLst>
                    <p:cond delay="indefinite"/>
                  </p:stCondLst>
                </p:cTn>
                <p:tgtEl>
                  <p:spTgt spid="910"/>
                </p:tgtEl>
              </p:cMediaNode>
            </p:video>
            <p:video>
              <p:cMediaNode vol="100000">
                <p:cTn id="32" repeatCount="indefinite" fill="hold" display="0">
                  <p:stCondLst>
                    <p:cond delay="indefinite"/>
                  </p:stCondLst>
                </p:cTn>
                <p:tgtEl>
                  <p:spTgt spid="911"/>
                </p:tgtEl>
              </p:cMediaNode>
            </p:video>
            <p:video>
              <p:cMediaNode vol="100000">
                <p:cTn id="33" repeatCount="indefinite" fill="hold" display="0">
                  <p:stCondLst>
                    <p:cond delay="indefinite"/>
                  </p:stCondLst>
                </p:cTn>
                <p:tgtEl>
                  <p:spTgt spid="912"/>
                </p:tgtEl>
              </p:cMediaNode>
            </p:video>
          </p:childTnLst>
        </p:cTn>
      </p:par>
    </p:tnLst>
    <p:bldLst>
      <p:bldP spid="914" grpId="7" animBg="1" advAuto="0"/>
      <p:bldP spid="915" grpId="8" animBg="1" advAuto="0"/>
      <p:bldP spid="916" grpId="9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Espace réservé du pied de page 3"/>
          <p:cNvSpPr txBox="1"/>
          <p:nvPr/>
        </p:nvSpPr>
        <p:spPr>
          <a:xfrm rot="16200000">
            <a:off x="8593232" y="610204"/>
            <a:ext cx="588773" cy="177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700"/>
            </a:lvl1pPr>
          </a:lstStyle>
          <a:p>
            <a:r>
              <a:t>ECCV 2022</a:t>
            </a:r>
          </a:p>
        </p:txBody>
      </p:sp>
      <p:sp>
        <p:nvSpPr>
          <p:cNvPr id="942" name="Titre 5"/>
          <p:cNvSpPr txBox="1">
            <a:spLocks noGrp="1"/>
          </p:cNvSpPr>
          <p:nvPr>
            <p:ph type="title"/>
          </p:nvPr>
        </p:nvSpPr>
        <p:spPr>
          <a:xfrm>
            <a:off x="904875" y="179551"/>
            <a:ext cx="7633520" cy="458684"/>
          </a:xfrm>
          <a:prstGeom prst="rect">
            <a:avLst/>
          </a:prstGeom>
        </p:spPr>
        <p:txBody>
          <a:bodyPr/>
          <a:lstStyle/>
          <a:p>
            <a:r>
              <a:t>Transfer from MultiMAE</a:t>
            </a:r>
          </a:p>
        </p:txBody>
      </p:sp>
      <p:sp>
        <p:nvSpPr>
          <p:cNvPr id="943" name="Espace réservé de la date 2"/>
          <p:cNvSpPr txBox="1"/>
          <p:nvPr/>
        </p:nvSpPr>
        <p:spPr>
          <a:xfrm rot="16200000">
            <a:off x="-1175694" y="3145498"/>
            <a:ext cx="324961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t>MultiMAE</a:t>
            </a:r>
          </a:p>
        </p:txBody>
      </p:sp>
      <p:sp>
        <p:nvSpPr>
          <p:cNvPr id="944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24119" y="195262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945" name="Espace réservé du contenu 7"/>
          <p:cNvSpPr txBox="1">
            <a:spLocks noGrp="1"/>
          </p:cNvSpPr>
          <p:nvPr>
            <p:ph type="body" sz="quarter" idx="1"/>
          </p:nvPr>
        </p:nvSpPr>
        <p:spPr>
          <a:xfrm>
            <a:off x="839633" y="865664"/>
            <a:ext cx="7464734" cy="39586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SzTx/>
              <a:buFont typeface="Wingdings"/>
              <a:buNone/>
              <a:defRPr sz="2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Flexibly transfer from </a:t>
            </a:r>
            <a:r>
              <a:rPr i="1"/>
              <a:t>any combination</a:t>
            </a:r>
            <a:r>
              <a:t> of pre-training modalities</a:t>
            </a:r>
          </a:p>
        </p:txBody>
      </p:sp>
      <p:pic>
        <p:nvPicPr>
          <p:cNvPr id="946" name="ft1.png" descr="ft1.png"/>
          <p:cNvPicPr>
            <a:picLocks noChangeAspect="1"/>
          </p:cNvPicPr>
          <p:nvPr/>
        </p:nvPicPr>
        <p:blipFill>
          <a:blip r:embed="rId2"/>
          <a:srcRect t="2196" r="72038" b="49420"/>
          <a:stretch>
            <a:fillRect/>
          </a:stretch>
        </p:blipFill>
        <p:spPr>
          <a:xfrm>
            <a:off x="1371946" y="2340421"/>
            <a:ext cx="1841372" cy="1601592"/>
          </a:xfrm>
          <a:prstGeom prst="rect">
            <a:avLst/>
          </a:prstGeom>
          <a:ln w="12700">
            <a:miter lim="400000"/>
          </a:ln>
        </p:spPr>
      </p:pic>
      <p:pic>
        <p:nvPicPr>
          <p:cNvPr id="947" name="ft1.png" descr="ft1.png"/>
          <p:cNvPicPr>
            <a:picLocks noChangeAspect="1"/>
          </p:cNvPicPr>
          <p:nvPr/>
        </p:nvPicPr>
        <p:blipFill>
          <a:blip r:embed="rId2"/>
          <a:srcRect l="57992" t="26241" b="23400"/>
          <a:stretch>
            <a:fillRect/>
          </a:stretch>
        </p:blipFill>
        <p:spPr>
          <a:xfrm>
            <a:off x="5127228" y="2344290"/>
            <a:ext cx="2644770" cy="1593762"/>
          </a:xfrm>
          <a:prstGeom prst="rect">
            <a:avLst/>
          </a:prstGeom>
          <a:ln w="12700">
            <a:miter lim="400000"/>
          </a:ln>
        </p:spPr>
      </p:pic>
      <p:pic>
        <p:nvPicPr>
          <p:cNvPr id="948" name="ft1.png" descr="ft1.png"/>
          <p:cNvPicPr>
            <a:picLocks noChangeAspect="1"/>
          </p:cNvPicPr>
          <p:nvPr/>
        </p:nvPicPr>
        <p:blipFill>
          <a:blip r:embed="rId2"/>
          <a:srcRect l="28010" t="9389" r="68311" b="47400"/>
          <a:stretch>
            <a:fillRect/>
          </a:stretch>
        </p:blipFill>
        <p:spPr>
          <a:xfrm>
            <a:off x="3227399" y="2457474"/>
            <a:ext cx="231578" cy="1367503"/>
          </a:xfrm>
          <a:prstGeom prst="rect">
            <a:avLst/>
          </a:prstGeom>
          <a:ln w="12700">
            <a:miter lim="400000"/>
          </a:ln>
        </p:spPr>
      </p:pic>
      <p:pic>
        <p:nvPicPr>
          <p:cNvPr id="949" name="ft1.png" descr="ft1.png"/>
          <p:cNvPicPr>
            <a:picLocks noChangeAspect="1"/>
          </p:cNvPicPr>
          <p:nvPr/>
        </p:nvPicPr>
        <p:blipFill>
          <a:blip r:embed="rId2"/>
          <a:srcRect l="31750" t="21030" r="45819" b="18165"/>
          <a:stretch>
            <a:fillRect/>
          </a:stretch>
        </p:blipFill>
        <p:spPr>
          <a:xfrm>
            <a:off x="3473127" y="2179017"/>
            <a:ext cx="1412158" cy="1924378"/>
          </a:xfrm>
          <a:prstGeom prst="rect">
            <a:avLst/>
          </a:prstGeom>
          <a:ln w="12700">
            <a:miter lim="400000"/>
          </a:ln>
        </p:spPr>
      </p:pic>
      <p:pic>
        <p:nvPicPr>
          <p:cNvPr id="950" name="ft1.png" descr="ft1.png"/>
          <p:cNvPicPr>
            <a:picLocks noChangeAspect="1"/>
          </p:cNvPicPr>
          <p:nvPr/>
        </p:nvPicPr>
        <p:blipFill>
          <a:blip r:embed="rId2"/>
          <a:srcRect l="54104" t="8572" r="42201" b="47590"/>
          <a:stretch>
            <a:fillRect/>
          </a:stretch>
        </p:blipFill>
        <p:spPr>
          <a:xfrm>
            <a:off x="4899509" y="2447503"/>
            <a:ext cx="232603" cy="13873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Espace réservé du pied de page 3"/>
          <p:cNvSpPr txBox="1"/>
          <p:nvPr/>
        </p:nvSpPr>
        <p:spPr>
          <a:xfrm rot="16200000">
            <a:off x="8593232" y="610204"/>
            <a:ext cx="588773" cy="177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700"/>
            </a:lvl1pPr>
          </a:lstStyle>
          <a:p>
            <a:r>
              <a:t>ECCV 2022</a:t>
            </a:r>
          </a:p>
        </p:txBody>
      </p:sp>
      <p:sp>
        <p:nvSpPr>
          <p:cNvPr id="953" name="Titre 5"/>
          <p:cNvSpPr txBox="1">
            <a:spLocks noGrp="1"/>
          </p:cNvSpPr>
          <p:nvPr>
            <p:ph type="title"/>
          </p:nvPr>
        </p:nvSpPr>
        <p:spPr>
          <a:xfrm>
            <a:off x="904875" y="179551"/>
            <a:ext cx="7633520" cy="458684"/>
          </a:xfrm>
          <a:prstGeom prst="rect">
            <a:avLst/>
          </a:prstGeom>
        </p:spPr>
        <p:txBody>
          <a:bodyPr/>
          <a:lstStyle/>
          <a:p>
            <a:r>
              <a:t>Transfer from MultiMAE</a:t>
            </a:r>
          </a:p>
        </p:txBody>
      </p:sp>
      <p:sp>
        <p:nvSpPr>
          <p:cNvPr id="954" name="Espace réservé de la date 2"/>
          <p:cNvSpPr txBox="1"/>
          <p:nvPr/>
        </p:nvSpPr>
        <p:spPr>
          <a:xfrm rot="16200000">
            <a:off x="-1175694" y="3145498"/>
            <a:ext cx="324961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t>MultiMAE</a:t>
            </a:r>
          </a:p>
        </p:txBody>
      </p:sp>
      <p:sp>
        <p:nvSpPr>
          <p:cNvPr id="955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24119" y="195262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956" name="Espace réservé du contenu 7"/>
          <p:cNvSpPr txBox="1">
            <a:spLocks noGrp="1"/>
          </p:cNvSpPr>
          <p:nvPr>
            <p:ph type="body" sz="quarter" idx="1"/>
          </p:nvPr>
        </p:nvSpPr>
        <p:spPr>
          <a:xfrm>
            <a:off x="839633" y="865664"/>
            <a:ext cx="7464734" cy="39586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SzTx/>
              <a:buFont typeface="Wingdings"/>
              <a:buNone/>
              <a:defRPr sz="2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Flexibly transfer from </a:t>
            </a:r>
            <a:r>
              <a:rPr i="1"/>
              <a:t>any combination</a:t>
            </a:r>
            <a:r>
              <a:t> of pre-training modalities</a:t>
            </a:r>
          </a:p>
        </p:txBody>
      </p:sp>
      <p:pic>
        <p:nvPicPr>
          <p:cNvPr id="957" name="ft1.png" descr="ft1.png"/>
          <p:cNvPicPr>
            <a:picLocks noChangeAspect="1"/>
          </p:cNvPicPr>
          <p:nvPr/>
        </p:nvPicPr>
        <p:blipFill>
          <a:blip r:embed="rId2"/>
          <a:srcRect t="2196" r="72038" b="49420"/>
          <a:stretch>
            <a:fillRect/>
          </a:stretch>
        </p:blipFill>
        <p:spPr>
          <a:xfrm>
            <a:off x="1371946" y="1662783"/>
            <a:ext cx="1841372" cy="1601592"/>
          </a:xfrm>
          <a:prstGeom prst="rect">
            <a:avLst/>
          </a:prstGeom>
          <a:ln w="12700">
            <a:miter lim="400000"/>
          </a:ln>
        </p:spPr>
      </p:pic>
      <p:pic>
        <p:nvPicPr>
          <p:cNvPr id="958" name="ft1.png" descr="ft1.png"/>
          <p:cNvPicPr>
            <a:picLocks noChangeAspect="1"/>
          </p:cNvPicPr>
          <p:nvPr/>
        </p:nvPicPr>
        <p:blipFill>
          <a:blip r:embed="rId2"/>
          <a:srcRect l="57992" t="26241" b="23400"/>
          <a:stretch>
            <a:fillRect/>
          </a:stretch>
        </p:blipFill>
        <p:spPr>
          <a:xfrm>
            <a:off x="5127228" y="2344290"/>
            <a:ext cx="2644770" cy="1593762"/>
          </a:xfrm>
          <a:prstGeom prst="rect">
            <a:avLst/>
          </a:prstGeom>
          <a:ln w="12700">
            <a:miter lim="400000"/>
          </a:ln>
        </p:spPr>
      </p:pic>
      <p:pic>
        <p:nvPicPr>
          <p:cNvPr id="959" name="ft1.png" descr="ft1.png"/>
          <p:cNvPicPr>
            <a:picLocks noChangeAspect="1"/>
          </p:cNvPicPr>
          <p:nvPr/>
        </p:nvPicPr>
        <p:blipFill>
          <a:blip r:embed="rId2"/>
          <a:srcRect l="28010" t="9389" r="68311" b="47400"/>
          <a:stretch>
            <a:fillRect/>
          </a:stretch>
        </p:blipFill>
        <p:spPr>
          <a:xfrm>
            <a:off x="3227399" y="1779836"/>
            <a:ext cx="231578" cy="1367503"/>
          </a:xfrm>
          <a:prstGeom prst="rect">
            <a:avLst/>
          </a:prstGeom>
          <a:ln w="12700">
            <a:miter lim="400000"/>
          </a:ln>
        </p:spPr>
      </p:pic>
      <p:pic>
        <p:nvPicPr>
          <p:cNvPr id="960" name="ft1.png" descr="ft1.png"/>
          <p:cNvPicPr>
            <a:picLocks noChangeAspect="1"/>
          </p:cNvPicPr>
          <p:nvPr/>
        </p:nvPicPr>
        <p:blipFill>
          <a:blip r:embed="rId2"/>
          <a:srcRect l="31750" t="21030" r="45819" b="18165"/>
          <a:stretch>
            <a:fillRect/>
          </a:stretch>
        </p:blipFill>
        <p:spPr>
          <a:xfrm>
            <a:off x="3473127" y="2179017"/>
            <a:ext cx="1412158" cy="1924378"/>
          </a:xfrm>
          <a:prstGeom prst="rect">
            <a:avLst/>
          </a:prstGeom>
          <a:ln w="12700">
            <a:miter lim="400000"/>
          </a:ln>
        </p:spPr>
      </p:pic>
      <p:pic>
        <p:nvPicPr>
          <p:cNvPr id="961" name="ft1.png" descr="ft1.png"/>
          <p:cNvPicPr>
            <a:picLocks noChangeAspect="1"/>
          </p:cNvPicPr>
          <p:nvPr/>
        </p:nvPicPr>
        <p:blipFill>
          <a:blip r:embed="rId2"/>
          <a:srcRect l="54104" t="8572" r="42201" b="47590"/>
          <a:stretch>
            <a:fillRect/>
          </a:stretch>
        </p:blipFill>
        <p:spPr>
          <a:xfrm>
            <a:off x="4899509" y="1769864"/>
            <a:ext cx="232603" cy="1387381"/>
          </a:xfrm>
          <a:prstGeom prst="rect">
            <a:avLst/>
          </a:prstGeom>
          <a:ln w="12700">
            <a:miter lim="400000"/>
          </a:ln>
        </p:spPr>
      </p:pic>
      <p:pic>
        <p:nvPicPr>
          <p:cNvPr id="962" name="ft1.png" descr="ft1.png"/>
          <p:cNvPicPr>
            <a:picLocks noChangeAspect="1"/>
          </p:cNvPicPr>
          <p:nvPr/>
        </p:nvPicPr>
        <p:blipFill>
          <a:blip r:embed="rId2"/>
          <a:srcRect t="50158" r="72058"/>
          <a:stretch>
            <a:fillRect/>
          </a:stretch>
        </p:blipFill>
        <p:spPr>
          <a:xfrm>
            <a:off x="1375669" y="3279468"/>
            <a:ext cx="1841348" cy="1651083"/>
          </a:xfrm>
          <a:prstGeom prst="rect">
            <a:avLst/>
          </a:prstGeom>
          <a:ln w="12700">
            <a:miter lim="400000"/>
          </a:ln>
        </p:spPr>
      </p:pic>
      <p:pic>
        <p:nvPicPr>
          <p:cNvPr id="963" name="ft1.png" descr="ft1.png"/>
          <p:cNvPicPr>
            <a:picLocks noChangeAspect="1"/>
          </p:cNvPicPr>
          <p:nvPr/>
        </p:nvPicPr>
        <p:blipFill>
          <a:blip r:embed="rId2"/>
          <a:srcRect l="28010" t="52789" r="68311" b="4027"/>
          <a:stretch>
            <a:fillRect/>
          </a:stretch>
        </p:blipFill>
        <p:spPr>
          <a:xfrm>
            <a:off x="3227399" y="3158668"/>
            <a:ext cx="231578" cy="1366651"/>
          </a:xfrm>
          <a:prstGeom prst="rect">
            <a:avLst/>
          </a:prstGeom>
          <a:ln w="12700">
            <a:miter lim="400000"/>
          </a:ln>
        </p:spPr>
      </p:pic>
      <p:pic>
        <p:nvPicPr>
          <p:cNvPr id="964" name="ft1.png" descr="ft1.png"/>
          <p:cNvPicPr>
            <a:picLocks noChangeAspect="1"/>
          </p:cNvPicPr>
          <p:nvPr/>
        </p:nvPicPr>
        <p:blipFill>
          <a:blip r:embed="rId2"/>
          <a:srcRect l="54104" t="52113" r="42201" b="3953"/>
          <a:stretch>
            <a:fillRect/>
          </a:stretch>
        </p:blipFill>
        <p:spPr>
          <a:xfrm>
            <a:off x="4899509" y="3150675"/>
            <a:ext cx="232603" cy="13904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Espace réservé du pied de page 3"/>
          <p:cNvSpPr txBox="1"/>
          <p:nvPr/>
        </p:nvSpPr>
        <p:spPr>
          <a:xfrm rot="16200000">
            <a:off x="8593232" y="610204"/>
            <a:ext cx="588773" cy="177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700"/>
            </a:lvl1pPr>
          </a:lstStyle>
          <a:p>
            <a:r>
              <a:t>ECCV 2022</a:t>
            </a:r>
          </a:p>
        </p:txBody>
      </p:sp>
      <p:sp>
        <p:nvSpPr>
          <p:cNvPr id="967" name="Titre 5"/>
          <p:cNvSpPr txBox="1">
            <a:spLocks noGrp="1"/>
          </p:cNvSpPr>
          <p:nvPr>
            <p:ph type="title"/>
          </p:nvPr>
        </p:nvSpPr>
        <p:spPr>
          <a:xfrm>
            <a:off x="904875" y="179551"/>
            <a:ext cx="7633520" cy="458684"/>
          </a:xfrm>
          <a:prstGeom prst="rect">
            <a:avLst/>
          </a:prstGeom>
        </p:spPr>
        <p:txBody>
          <a:bodyPr/>
          <a:lstStyle/>
          <a:p>
            <a:pPr>
              <a:defRPr spc="-100"/>
            </a:pPr>
            <a:r>
              <a:t>Transfer from </a:t>
            </a:r>
            <a:r>
              <a:rPr u="sng">
                <a:solidFill>
                  <a:srgbClr val="BB3E03"/>
                </a:solidFill>
              </a:rPr>
              <a:t>RGB</a:t>
            </a:r>
            <a:r>
              <a:rPr u="sng"/>
              <a:t>-only</a:t>
            </a:r>
          </a:p>
        </p:txBody>
      </p:sp>
      <p:sp>
        <p:nvSpPr>
          <p:cNvPr id="968" name="Espace réservé de la date 2"/>
          <p:cNvSpPr txBox="1"/>
          <p:nvPr/>
        </p:nvSpPr>
        <p:spPr>
          <a:xfrm rot="16200000">
            <a:off x="-1175694" y="3145498"/>
            <a:ext cx="324961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t>MultiMAE</a:t>
            </a:r>
          </a:p>
        </p:txBody>
      </p:sp>
      <p:sp>
        <p:nvSpPr>
          <p:cNvPr id="969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24119" y="195262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sp>
        <p:nvSpPr>
          <p:cNvPr id="970" name="Espace réservé du contenu 7"/>
          <p:cNvSpPr txBox="1">
            <a:spLocks noGrp="1"/>
          </p:cNvSpPr>
          <p:nvPr>
            <p:ph type="body" sz="quarter" idx="1"/>
          </p:nvPr>
        </p:nvSpPr>
        <p:spPr>
          <a:xfrm>
            <a:off x="839633" y="865664"/>
            <a:ext cx="7464734" cy="39586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SzTx/>
              <a:buFont typeface="Wingdings"/>
              <a:buNone/>
              <a:defRPr sz="2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Can be used as RGB-only </a:t>
            </a:r>
            <a:r>
              <a:rPr i="1"/>
              <a:t>ViT</a:t>
            </a:r>
            <a:r>
              <a:t>, competitive to MAE</a:t>
            </a:r>
          </a:p>
        </p:txBody>
      </p:sp>
      <p:graphicFrame>
        <p:nvGraphicFramePr>
          <p:cNvPr id="971" name="Table"/>
          <p:cNvGraphicFramePr/>
          <p:nvPr/>
        </p:nvGraphicFramePr>
        <p:xfrm>
          <a:off x="920930" y="1768887"/>
          <a:ext cx="7601406" cy="2421569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9816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93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7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68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32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7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85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33124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Method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A7A7A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Arch.</a:t>
                      </a:r>
                    </a:p>
                  </a:txBody>
                  <a:tcPr marL="0" marR="0" marT="0" marB="0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A7A7A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Classification (Top 1 acc. ↑)</a:t>
                      </a:r>
                    </a:p>
                  </a:txBody>
                  <a:tcPr marL="0" marR="0" marT="0" marB="0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A7A7A7"/>
                      </a:solidFill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Semantic Segmentation  (mIoU ↑)</a:t>
                      </a:r>
                    </a:p>
                  </a:txBody>
                  <a:tcPr marL="0" marR="0" marT="0" marB="0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A7A7A7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Depth  (δ1 ↑)</a:t>
                      </a:r>
                    </a:p>
                  </a:txBody>
                  <a:tcPr marL="0" marR="0" marT="0" marB="0" anchor="ctr" horzOverflow="overflow">
                    <a:lnR w="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A7A7A7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389">
                <a:tc>
                  <a:txBody>
                    <a:bodyPr/>
                    <a:lstStyle/>
                    <a:p>
                      <a:pPr algn="l" defTabSz="914400">
                        <a:defRPr sz="1300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T w="25400">
                      <a:solidFill>
                        <a:srgbClr val="A7A7A7"/>
                      </a:solidFill>
                    </a:lnT>
                    <a:lnB w="25400">
                      <a:solidFill>
                        <a:srgbClr val="A7A7A7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300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T w="25400">
                      <a:solidFill>
                        <a:srgbClr val="A7A7A7"/>
                      </a:solidFill>
                    </a:lnT>
                    <a:lnB w="25400">
                      <a:solidFill>
                        <a:srgbClr val="A7A7A7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ImageNet-1K</a:t>
                      </a:r>
                    </a:p>
                  </a:txBody>
                  <a:tcPr marL="0" marR="0" marT="0" marB="0" anchor="ctr" horzOverflow="overflow">
                    <a:lnT w="25400">
                      <a:solidFill>
                        <a:srgbClr val="A7A7A7"/>
                      </a:solidFill>
                    </a:lnT>
                    <a:lnB w="25400">
                      <a:solidFill>
                        <a:srgbClr val="A7A7A7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ADE20K</a:t>
                      </a:r>
                    </a:p>
                  </a:txBody>
                  <a:tcPr marL="0" marR="0" marT="0" marB="0" anchor="ctr" horzOverflow="overflow">
                    <a:lnT w="25400">
                      <a:solidFill>
                        <a:srgbClr val="A7A7A7"/>
                      </a:solidFill>
                    </a:lnT>
                    <a:lnB w="25400">
                      <a:solidFill>
                        <a:srgbClr val="A7A7A7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Hypersim</a:t>
                      </a:r>
                    </a:p>
                  </a:txBody>
                  <a:tcPr marL="0" marR="0" marT="0" marB="0" anchor="ctr" horzOverflow="overflow">
                    <a:lnT w="25400">
                      <a:solidFill>
                        <a:srgbClr val="A7A7A7"/>
                      </a:solidFill>
                    </a:lnT>
                    <a:lnB w="25400">
                      <a:solidFill>
                        <a:srgbClr val="A7A7A7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NYUv2</a:t>
                      </a:r>
                    </a:p>
                  </a:txBody>
                  <a:tcPr marL="0" marR="0" marT="0" marB="0" anchor="ctr" horzOverflow="overflow">
                    <a:lnT w="25400">
                      <a:solidFill>
                        <a:srgbClr val="A7A7A7"/>
                      </a:solidFill>
                    </a:lnT>
                    <a:lnB w="25400">
                      <a:solidFill>
                        <a:srgbClr val="A7A7A7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NYUv2</a:t>
                      </a:r>
                    </a:p>
                  </a:txBody>
                  <a:tcPr marL="0" marR="0" marT="0" marB="0" anchor="ctr" horzOverflow="overflow">
                    <a:lnR w="0">
                      <a:miter lim="400000"/>
                    </a:lnR>
                    <a:lnT w="25400">
                      <a:solidFill>
                        <a:srgbClr val="A7A7A7"/>
                      </a:solidFill>
                    </a:lnT>
                    <a:lnB w="25400">
                      <a:solidFill>
                        <a:srgbClr val="A7A7A7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286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Supervised (DeiT)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T w="2540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ViT-B</a:t>
                      </a:r>
                    </a:p>
                  </a:txBody>
                  <a:tcPr marL="0" marR="0" marT="0" marB="0" anchor="ctr" horzOverflow="overflow">
                    <a:lnT w="2540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81.8</a:t>
                      </a:r>
                    </a:p>
                  </a:txBody>
                  <a:tcPr marL="0" marR="0" marT="0" marB="0" anchor="ctr" horzOverflow="overflow">
                    <a:lnT w="2540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45.8</a:t>
                      </a:r>
                    </a:p>
                  </a:txBody>
                  <a:tcPr marL="0" marR="0" marT="0" marB="0" anchor="ctr" horzOverflow="overflow">
                    <a:lnT w="2540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33.9</a:t>
                      </a:r>
                    </a:p>
                  </a:txBody>
                  <a:tcPr marL="0" marR="0" marT="0" marB="0" anchor="ctr" horzOverflow="overflow">
                    <a:lnT w="2540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50.1</a:t>
                      </a:r>
                    </a:p>
                  </a:txBody>
                  <a:tcPr marL="0" marR="0" marT="0" marB="0" anchor="ctr" horzOverflow="overflow">
                    <a:lnT w="2540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80.7</a:t>
                      </a:r>
                    </a:p>
                  </a:txBody>
                  <a:tcPr marL="0" marR="0" marT="0" marB="0" anchor="ctr" horzOverflow="overflow">
                    <a:lnR w="0">
                      <a:miter lim="400000"/>
                    </a:lnR>
                    <a:lnT w="2540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757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MAE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T w="0"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ViT-B</a:t>
                      </a:r>
                    </a:p>
                  </a:txBody>
                  <a:tcPr marL="0" marR="0" marT="0" marB="0" anchor="ctr" horzOverflow="overflow">
                    <a:lnT w="0"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83.3</a:t>
                      </a:r>
                    </a:p>
                  </a:txBody>
                  <a:tcPr marL="0" marR="0" marT="0" marB="0" anchor="ctr" horzOverflow="overflow">
                    <a:lnT w="0"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46.2</a:t>
                      </a:r>
                    </a:p>
                  </a:txBody>
                  <a:tcPr marL="0" marR="0" marT="0" marB="0" anchor="ctr" horzOverflow="overflow">
                    <a:lnT w="0"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36.5</a:t>
                      </a:r>
                    </a:p>
                  </a:txBody>
                  <a:tcPr marL="0" marR="0" marT="0" marB="0" anchor="ctr" horzOverflow="overflow">
                    <a:lnT w="0"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50.8</a:t>
                      </a:r>
                    </a:p>
                  </a:txBody>
                  <a:tcPr marL="0" marR="0" marT="0" marB="0" anchor="ctr" horzOverflow="overflow">
                    <a:lnT w="0"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85.1</a:t>
                      </a:r>
                    </a:p>
                  </a:txBody>
                  <a:tcPr marL="0" marR="0" marT="0" marB="0" anchor="ctr" horzOverflow="overflow"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013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MultiMAE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ViT-B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83.3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46.2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37.0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52.0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 dirty="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85.4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Espace réservé du pied de page 3"/>
          <p:cNvSpPr txBox="1"/>
          <p:nvPr/>
        </p:nvSpPr>
        <p:spPr>
          <a:xfrm rot="16200000">
            <a:off x="8593232" y="610204"/>
            <a:ext cx="588773" cy="177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700"/>
            </a:lvl1pPr>
          </a:lstStyle>
          <a:p>
            <a:r>
              <a:t>ECCV 2022</a:t>
            </a:r>
          </a:p>
        </p:txBody>
      </p:sp>
      <p:sp>
        <p:nvSpPr>
          <p:cNvPr id="984" name="Titre 5"/>
          <p:cNvSpPr txBox="1">
            <a:spLocks noGrp="1"/>
          </p:cNvSpPr>
          <p:nvPr>
            <p:ph type="title"/>
          </p:nvPr>
        </p:nvSpPr>
        <p:spPr>
          <a:xfrm>
            <a:off x="904875" y="179551"/>
            <a:ext cx="7633520" cy="458684"/>
          </a:xfrm>
          <a:prstGeom prst="rect">
            <a:avLst/>
          </a:prstGeom>
        </p:spPr>
        <p:txBody>
          <a:bodyPr/>
          <a:lstStyle/>
          <a:p>
            <a:pPr>
              <a:defRPr spc="-100"/>
            </a:pPr>
            <a:r>
              <a:t>Transfer from </a:t>
            </a:r>
            <a:r>
              <a:rPr u="sng">
                <a:solidFill>
                  <a:srgbClr val="BB3E03"/>
                </a:solidFill>
              </a:rPr>
              <a:t>RGB</a:t>
            </a:r>
            <a:r>
              <a:rPr u="sng"/>
              <a:t> and </a:t>
            </a:r>
            <a:r>
              <a:rPr u="sng">
                <a:solidFill>
                  <a:srgbClr val="EE9B00"/>
                </a:solidFill>
              </a:rPr>
              <a:t>depth</a:t>
            </a:r>
          </a:p>
        </p:txBody>
      </p:sp>
      <p:sp>
        <p:nvSpPr>
          <p:cNvPr id="985" name="Espace réservé de la date 2"/>
          <p:cNvSpPr txBox="1"/>
          <p:nvPr/>
        </p:nvSpPr>
        <p:spPr>
          <a:xfrm rot="16200000">
            <a:off x="-1175694" y="3145498"/>
            <a:ext cx="324961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t>MultiMAE</a:t>
            </a:r>
          </a:p>
        </p:txBody>
      </p:sp>
      <p:sp>
        <p:nvSpPr>
          <p:cNvPr id="986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24119" y="195262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sp>
        <p:nvSpPr>
          <p:cNvPr id="987" name="MultiMAE"/>
          <p:cNvSpPr txBox="1"/>
          <p:nvPr/>
        </p:nvSpPr>
        <p:spPr>
          <a:xfrm>
            <a:off x="1871515" y="4093334"/>
            <a:ext cx="598933" cy="186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ctr" defTabSz="914377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MultiMAE</a:t>
            </a:r>
          </a:p>
        </p:txBody>
      </p:sp>
      <p:sp>
        <p:nvSpPr>
          <p:cNvPr id="988" name="MultiMAE"/>
          <p:cNvSpPr txBox="1"/>
          <p:nvPr/>
        </p:nvSpPr>
        <p:spPr>
          <a:xfrm>
            <a:off x="5978347" y="4093334"/>
            <a:ext cx="598933" cy="186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ctr" defTabSz="914377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MultiMAE</a:t>
            </a:r>
          </a:p>
        </p:txBody>
      </p:sp>
      <p:sp>
        <p:nvSpPr>
          <p:cNvPr id="989" name="Line"/>
          <p:cNvSpPr/>
          <p:nvPr/>
        </p:nvSpPr>
        <p:spPr>
          <a:xfrm>
            <a:off x="1839068" y="4065497"/>
            <a:ext cx="663827" cy="1"/>
          </a:xfrm>
          <a:prstGeom prst="line">
            <a:avLst/>
          </a:prstGeom>
          <a:ln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914377">
              <a:defRPr sz="9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990" name="Line"/>
          <p:cNvSpPr/>
          <p:nvPr/>
        </p:nvSpPr>
        <p:spPr>
          <a:xfrm>
            <a:off x="5945900" y="4065497"/>
            <a:ext cx="663827" cy="1"/>
          </a:xfrm>
          <a:prstGeom prst="line">
            <a:avLst/>
          </a:prstGeom>
          <a:ln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914377">
              <a:defRPr sz="9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991" name="Espace réservé du contenu 7"/>
          <p:cNvSpPr txBox="1">
            <a:spLocks noGrp="1"/>
          </p:cNvSpPr>
          <p:nvPr>
            <p:ph type="body" sz="quarter" idx="1"/>
          </p:nvPr>
        </p:nvSpPr>
        <p:spPr>
          <a:xfrm>
            <a:off x="839633" y="891281"/>
            <a:ext cx="7464734" cy="39586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SzTx/>
              <a:buFont typeface="Wingdings"/>
              <a:buNone/>
              <a:defRPr sz="2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Supports </a:t>
            </a:r>
            <a:r>
              <a:rPr i="1"/>
              <a:t>any subset</a:t>
            </a:r>
            <a:r>
              <a:t> of the modalities used during pre-training</a:t>
            </a:r>
          </a:p>
        </p:txBody>
      </p:sp>
      <p:sp>
        <p:nvSpPr>
          <p:cNvPr id="992" name="MAE (RGB)"/>
          <p:cNvSpPr txBox="1"/>
          <p:nvPr/>
        </p:nvSpPr>
        <p:spPr>
          <a:xfrm>
            <a:off x="951759" y="3875032"/>
            <a:ext cx="640369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800">
                <a:solidFill>
                  <a:schemeClr val="accent3">
                    <a:lumOff val="-4823"/>
                  </a:schemeClr>
                </a:solidFill>
              </a:defRPr>
            </a:pPr>
            <a:r>
              <a:t>MAE (</a:t>
            </a:r>
            <a:r>
              <a:rPr>
                <a:solidFill>
                  <a:srgbClr val="BB3E03"/>
                </a:solidFill>
              </a:rPr>
              <a:t>RGB</a:t>
            </a:r>
            <a:r>
              <a:t>)</a:t>
            </a:r>
          </a:p>
        </p:txBody>
      </p:sp>
      <p:sp>
        <p:nvSpPr>
          <p:cNvPr id="993" name="MAE (RGB)"/>
          <p:cNvSpPr txBox="1"/>
          <p:nvPr/>
        </p:nvSpPr>
        <p:spPr>
          <a:xfrm>
            <a:off x="5039529" y="3875032"/>
            <a:ext cx="640369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800">
                <a:solidFill>
                  <a:schemeClr val="accent3">
                    <a:lumOff val="-4823"/>
                  </a:schemeClr>
                </a:solidFill>
              </a:defRPr>
            </a:pPr>
            <a:r>
              <a:t>MAE (</a:t>
            </a:r>
            <a:r>
              <a:rPr>
                <a:solidFill>
                  <a:srgbClr val="BB3E03"/>
                </a:solidFill>
              </a:rPr>
              <a:t>RGB</a:t>
            </a:r>
            <a:r>
              <a:t>)</a:t>
            </a:r>
          </a:p>
        </p:txBody>
      </p:sp>
      <p:sp>
        <p:nvSpPr>
          <p:cNvPr id="994" name="RGB"/>
          <p:cNvSpPr txBox="1"/>
          <p:nvPr/>
        </p:nvSpPr>
        <p:spPr>
          <a:xfrm>
            <a:off x="2024801" y="3875032"/>
            <a:ext cx="324307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800">
                <a:solidFill>
                  <a:srgbClr val="BB3E03"/>
                </a:solidFill>
              </a:defRPr>
            </a:lvl1pPr>
          </a:lstStyle>
          <a:p>
            <a:r>
              <a:t>RGB</a:t>
            </a:r>
          </a:p>
        </p:txBody>
      </p:sp>
      <p:sp>
        <p:nvSpPr>
          <p:cNvPr id="995" name="RGB"/>
          <p:cNvSpPr txBox="1"/>
          <p:nvPr/>
        </p:nvSpPr>
        <p:spPr>
          <a:xfrm>
            <a:off x="6112571" y="3875032"/>
            <a:ext cx="324307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800">
                <a:solidFill>
                  <a:srgbClr val="BB3E03"/>
                </a:solidFill>
              </a:defRPr>
            </a:lvl1pPr>
          </a:lstStyle>
          <a:p>
            <a:r>
              <a:t>RGB</a:t>
            </a:r>
          </a:p>
        </p:txBody>
      </p:sp>
      <p:pic>
        <p:nvPicPr>
          <p:cNvPr id="996" name="rgbd_nyu_1.pdf" descr="rgbd_nyu_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57" y="1747055"/>
            <a:ext cx="3965576" cy="2225931"/>
          </a:xfrm>
          <a:prstGeom prst="rect">
            <a:avLst/>
          </a:prstGeom>
          <a:ln w="12700">
            <a:miter lim="400000"/>
          </a:ln>
        </p:spPr>
      </p:pic>
      <p:pic>
        <p:nvPicPr>
          <p:cNvPr id="997" name="rgbd_hypersim_1.pdf" descr="rgbd_hypersim_1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267" y="1747055"/>
            <a:ext cx="3966948" cy="2225931"/>
          </a:xfrm>
          <a:prstGeom prst="rect">
            <a:avLst/>
          </a:prstGeom>
          <a:ln w="12700">
            <a:miter lim="400000"/>
          </a:ln>
        </p:spPr>
      </p:pic>
      <p:pic>
        <p:nvPicPr>
          <p:cNvPr id="998" name="rgbd_nyu_2.pdf" descr="rgbd_nyu_2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57" y="1747055"/>
            <a:ext cx="3965576" cy="2225931"/>
          </a:xfrm>
          <a:prstGeom prst="rect">
            <a:avLst/>
          </a:prstGeom>
          <a:ln w="12700">
            <a:miter lim="400000"/>
          </a:ln>
        </p:spPr>
      </p:pic>
      <p:pic>
        <p:nvPicPr>
          <p:cNvPr id="999" name="rgbd_hypersim_2.pdf" descr="rgbd_hypersim_2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7267" y="1747055"/>
            <a:ext cx="3966948" cy="22259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Espace réservé du pied de page 3"/>
          <p:cNvSpPr txBox="1"/>
          <p:nvPr/>
        </p:nvSpPr>
        <p:spPr>
          <a:xfrm rot="16200000">
            <a:off x="8593232" y="610204"/>
            <a:ext cx="588773" cy="177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700"/>
            </a:lvl1pPr>
          </a:lstStyle>
          <a:p>
            <a:r>
              <a:t>ECCV 2022</a:t>
            </a:r>
          </a:p>
        </p:txBody>
      </p:sp>
      <p:sp>
        <p:nvSpPr>
          <p:cNvPr id="1002" name="Titre 5"/>
          <p:cNvSpPr txBox="1">
            <a:spLocks noGrp="1"/>
          </p:cNvSpPr>
          <p:nvPr>
            <p:ph type="title"/>
          </p:nvPr>
        </p:nvSpPr>
        <p:spPr>
          <a:xfrm>
            <a:off x="904875" y="179551"/>
            <a:ext cx="7633520" cy="458684"/>
          </a:xfrm>
          <a:prstGeom prst="rect">
            <a:avLst/>
          </a:prstGeom>
        </p:spPr>
        <p:txBody>
          <a:bodyPr/>
          <a:lstStyle/>
          <a:p>
            <a:pPr>
              <a:defRPr spc="-100"/>
            </a:pPr>
            <a:r>
              <a:t>Transfer from </a:t>
            </a:r>
            <a:r>
              <a:rPr u="sng">
                <a:solidFill>
                  <a:srgbClr val="BB3E03"/>
                </a:solidFill>
              </a:rPr>
              <a:t>RGB</a:t>
            </a:r>
            <a:r>
              <a:rPr u="sng"/>
              <a:t> and </a:t>
            </a:r>
            <a:r>
              <a:rPr u="sng">
                <a:solidFill>
                  <a:srgbClr val="EE9B00"/>
                </a:solidFill>
              </a:rPr>
              <a:t>depth</a:t>
            </a:r>
          </a:p>
        </p:txBody>
      </p:sp>
      <p:sp>
        <p:nvSpPr>
          <p:cNvPr id="1003" name="Espace réservé de la date 2"/>
          <p:cNvSpPr txBox="1"/>
          <p:nvPr/>
        </p:nvSpPr>
        <p:spPr>
          <a:xfrm rot="16200000">
            <a:off x="-1175694" y="3145498"/>
            <a:ext cx="324961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t>MultiMAE</a:t>
            </a:r>
          </a:p>
        </p:txBody>
      </p:sp>
      <p:sp>
        <p:nvSpPr>
          <p:cNvPr id="1004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24119" y="195262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sp>
        <p:nvSpPr>
          <p:cNvPr id="1005" name="MultiMAE"/>
          <p:cNvSpPr txBox="1"/>
          <p:nvPr/>
        </p:nvSpPr>
        <p:spPr>
          <a:xfrm>
            <a:off x="2350760" y="4093334"/>
            <a:ext cx="598933" cy="186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ctr" defTabSz="914377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MultiMAE</a:t>
            </a:r>
          </a:p>
        </p:txBody>
      </p:sp>
      <p:sp>
        <p:nvSpPr>
          <p:cNvPr id="1006" name="MultiMAE"/>
          <p:cNvSpPr txBox="1"/>
          <p:nvPr/>
        </p:nvSpPr>
        <p:spPr>
          <a:xfrm>
            <a:off x="6457592" y="4093334"/>
            <a:ext cx="598933" cy="186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ctr" defTabSz="914377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MultiMAE</a:t>
            </a:r>
          </a:p>
        </p:txBody>
      </p:sp>
      <p:sp>
        <p:nvSpPr>
          <p:cNvPr id="1007" name="Line"/>
          <p:cNvSpPr/>
          <p:nvPr/>
        </p:nvSpPr>
        <p:spPr>
          <a:xfrm>
            <a:off x="1839068" y="4065497"/>
            <a:ext cx="1622317" cy="1"/>
          </a:xfrm>
          <a:prstGeom prst="line">
            <a:avLst/>
          </a:prstGeom>
          <a:ln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914377">
              <a:defRPr sz="9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08" name="Line"/>
          <p:cNvSpPr/>
          <p:nvPr/>
        </p:nvSpPr>
        <p:spPr>
          <a:xfrm>
            <a:off x="5945900" y="4065497"/>
            <a:ext cx="1622319" cy="1"/>
          </a:xfrm>
          <a:prstGeom prst="line">
            <a:avLst/>
          </a:prstGeom>
          <a:ln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914377">
              <a:defRPr sz="9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09" name="Espace réservé du contenu 7"/>
          <p:cNvSpPr txBox="1">
            <a:spLocks noGrp="1"/>
          </p:cNvSpPr>
          <p:nvPr>
            <p:ph type="body" sz="quarter" idx="1"/>
          </p:nvPr>
        </p:nvSpPr>
        <p:spPr>
          <a:xfrm>
            <a:off x="839633" y="891281"/>
            <a:ext cx="7464734" cy="39586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SzTx/>
              <a:buFont typeface="Wingdings"/>
              <a:buNone/>
              <a:defRPr sz="2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Supports </a:t>
            </a:r>
            <a:r>
              <a:rPr i="1"/>
              <a:t>any subset</a:t>
            </a:r>
            <a:r>
              <a:t> of the modalities used during pre-training</a:t>
            </a:r>
          </a:p>
        </p:txBody>
      </p:sp>
      <p:sp>
        <p:nvSpPr>
          <p:cNvPr id="1010" name="MAE (RGB)"/>
          <p:cNvSpPr txBox="1"/>
          <p:nvPr/>
        </p:nvSpPr>
        <p:spPr>
          <a:xfrm>
            <a:off x="951759" y="3875032"/>
            <a:ext cx="640369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800">
                <a:solidFill>
                  <a:schemeClr val="accent3">
                    <a:lumOff val="-4823"/>
                  </a:schemeClr>
                </a:solidFill>
              </a:defRPr>
            </a:pPr>
            <a:r>
              <a:t>MAE (</a:t>
            </a:r>
            <a:r>
              <a:rPr>
                <a:solidFill>
                  <a:srgbClr val="BB3E03"/>
                </a:solidFill>
              </a:rPr>
              <a:t>RGB</a:t>
            </a:r>
            <a:r>
              <a:t>)</a:t>
            </a:r>
          </a:p>
        </p:txBody>
      </p:sp>
      <p:sp>
        <p:nvSpPr>
          <p:cNvPr id="1011" name="MAE (RGB)"/>
          <p:cNvSpPr txBox="1"/>
          <p:nvPr/>
        </p:nvSpPr>
        <p:spPr>
          <a:xfrm>
            <a:off x="5039529" y="3875032"/>
            <a:ext cx="640369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800">
                <a:solidFill>
                  <a:schemeClr val="accent3">
                    <a:lumOff val="-4823"/>
                  </a:schemeClr>
                </a:solidFill>
              </a:defRPr>
            </a:pPr>
            <a:r>
              <a:t>MAE (</a:t>
            </a:r>
            <a:r>
              <a:rPr>
                <a:solidFill>
                  <a:srgbClr val="BB3E03"/>
                </a:solidFill>
              </a:rPr>
              <a:t>RGB</a:t>
            </a:r>
            <a:r>
              <a:t>)</a:t>
            </a:r>
          </a:p>
        </p:txBody>
      </p:sp>
      <p:sp>
        <p:nvSpPr>
          <p:cNvPr id="1012" name="RGB"/>
          <p:cNvSpPr txBox="1"/>
          <p:nvPr/>
        </p:nvSpPr>
        <p:spPr>
          <a:xfrm>
            <a:off x="2024801" y="3875032"/>
            <a:ext cx="324307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800">
                <a:solidFill>
                  <a:srgbClr val="BB3E03"/>
                </a:solidFill>
              </a:defRPr>
            </a:lvl1pPr>
          </a:lstStyle>
          <a:p>
            <a:r>
              <a:t>RGB</a:t>
            </a:r>
          </a:p>
        </p:txBody>
      </p:sp>
      <p:sp>
        <p:nvSpPr>
          <p:cNvPr id="1013" name="RGB"/>
          <p:cNvSpPr txBox="1"/>
          <p:nvPr/>
        </p:nvSpPr>
        <p:spPr>
          <a:xfrm>
            <a:off x="6112571" y="3875032"/>
            <a:ext cx="324307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800">
                <a:solidFill>
                  <a:srgbClr val="BB3E03"/>
                </a:solidFill>
              </a:defRPr>
            </a:lvl1pPr>
          </a:lstStyle>
          <a:p>
            <a:r>
              <a:t>RGB</a:t>
            </a:r>
          </a:p>
        </p:txBody>
      </p:sp>
      <p:sp>
        <p:nvSpPr>
          <p:cNvPr id="1014" name="Depth"/>
          <p:cNvSpPr txBox="1"/>
          <p:nvPr/>
        </p:nvSpPr>
        <p:spPr>
          <a:xfrm>
            <a:off x="2902588" y="3875032"/>
            <a:ext cx="375256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800">
                <a:solidFill>
                  <a:srgbClr val="EE9B00"/>
                </a:solidFill>
              </a:defRPr>
            </a:lvl1pPr>
          </a:lstStyle>
          <a:p>
            <a:r>
              <a:t>Depth</a:t>
            </a:r>
          </a:p>
        </p:txBody>
      </p:sp>
      <p:sp>
        <p:nvSpPr>
          <p:cNvPr id="1015" name="Depth"/>
          <p:cNvSpPr txBox="1"/>
          <p:nvPr/>
        </p:nvSpPr>
        <p:spPr>
          <a:xfrm>
            <a:off x="6990359" y="3875032"/>
            <a:ext cx="375256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800">
                <a:solidFill>
                  <a:srgbClr val="EE9B00"/>
                </a:solidFill>
              </a:defRPr>
            </a:lvl1pPr>
          </a:lstStyle>
          <a:p>
            <a:r>
              <a:t>Depth</a:t>
            </a:r>
          </a:p>
        </p:txBody>
      </p:sp>
      <p:pic>
        <p:nvPicPr>
          <p:cNvPr id="1016" name="rgbd_nyu_2.pdf" descr="rgbd_nyu_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57" y="1747055"/>
            <a:ext cx="3965576" cy="22259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7" name="rgbd_hypersim_2.pdf" descr="rgbd_hypersim_2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267" y="1747055"/>
            <a:ext cx="3966948" cy="22259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8" name="rgbd_hypersim_3.pdf" descr="rgbd_hypersim_3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267" y="1747055"/>
            <a:ext cx="3966948" cy="22259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9" name="rgbd_nyu_3.pdf" descr="rgbd_nyu_3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57" y="1747055"/>
            <a:ext cx="3965576" cy="22259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Espace réservé du pied de page 3"/>
          <p:cNvSpPr txBox="1"/>
          <p:nvPr/>
        </p:nvSpPr>
        <p:spPr>
          <a:xfrm rot="16200000">
            <a:off x="8593232" y="610204"/>
            <a:ext cx="588773" cy="177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700"/>
            </a:lvl1pPr>
          </a:lstStyle>
          <a:p>
            <a:r>
              <a:t>ECCV 2022</a:t>
            </a:r>
          </a:p>
        </p:txBody>
      </p:sp>
      <p:sp>
        <p:nvSpPr>
          <p:cNvPr id="1022" name="Titre 5"/>
          <p:cNvSpPr txBox="1">
            <a:spLocks noGrp="1"/>
          </p:cNvSpPr>
          <p:nvPr>
            <p:ph type="title"/>
          </p:nvPr>
        </p:nvSpPr>
        <p:spPr>
          <a:xfrm>
            <a:off x="904875" y="179551"/>
            <a:ext cx="7633520" cy="458684"/>
          </a:xfrm>
          <a:prstGeom prst="rect">
            <a:avLst/>
          </a:prstGeom>
        </p:spPr>
        <p:txBody>
          <a:bodyPr/>
          <a:lstStyle/>
          <a:p>
            <a:pPr>
              <a:defRPr spc="-100"/>
            </a:pPr>
            <a:r>
              <a:t>Transfer from </a:t>
            </a:r>
            <a:r>
              <a:rPr u="sng">
                <a:solidFill>
                  <a:srgbClr val="BB3E03"/>
                </a:solidFill>
              </a:rPr>
              <a:t>RGB</a:t>
            </a:r>
            <a:r>
              <a:rPr u="sng"/>
              <a:t> and </a:t>
            </a:r>
            <a:r>
              <a:rPr u="sng">
                <a:solidFill>
                  <a:srgbClr val="EE9B00"/>
                </a:solidFill>
              </a:rPr>
              <a:t>depth</a:t>
            </a:r>
          </a:p>
        </p:txBody>
      </p:sp>
      <p:sp>
        <p:nvSpPr>
          <p:cNvPr id="1023" name="Espace réservé de la date 2"/>
          <p:cNvSpPr txBox="1"/>
          <p:nvPr/>
        </p:nvSpPr>
        <p:spPr>
          <a:xfrm rot="16200000">
            <a:off x="-1175694" y="3145498"/>
            <a:ext cx="324961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t>MultiMAE</a:t>
            </a:r>
          </a:p>
        </p:txBody>
      </p:sp>
      <p:sp>
        <p:nvSpPr>
          <p:cNvPr id="1024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24119" y="195262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  <p:sp>
        <p:nvSpPr>
          <p:cNvPr id="1025" name="MultiMAE"/>
          <p:cNvSpPr txBox="1"/>
          <p:nvPr/>
        </p:nvSpPr>
        <p:spPr>
          <a:xfrm>
            <a:off x="2796458" y="4088542"/>
            <a:ext cx="598933" cy="186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ctr" defTabSz="914377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MultiMAE</a:t>
            </a:r>
          </a:p>
        </p:txBody>
      </p:sp>
      <p:sp>
        <p:nvSpPr>
          <p:cNvPr id="1026" name="MultiMAE"/>
          <p:cNvSpPr txBox="1"/>
          <p:nvPr/>
        </p:nvSpPr>
        <p:spPr>
          <a:xfrm>
            <a:off x="6903291" y="4088542"/>
            <a:ext cx="598933" cy="186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ctr" defTabSz="914377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MultiMAE</a:t>
            </a:r>
          </a:p>
        </p:txBody>
      </p:sp>
      <p:sp>
        <p:nvSpPr>
          <p:cNvPr id="1027" name="Line"/>
          <p:cNvSpPr/>
          <p:nvPr/>
        </p:nvSpPr>
        <p:spPr>
          <a:xfrm>
            <a:off x="1839068" y="4065497"/>
            <a:ext cx="2513714" cy="1"/>
          </a:xfrm>
          <a:prstGeom prst="line">
            <a:avLst/>
          </a:prstGeom>
          <a:ln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914377">
              <a:defRPr sz="9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28" name="Line"/>
          <p:cNvSpPr/>
          <p:nvPr/>
        </p:nvSpPr>
        <p:spPr>
          <a:xfrm>
            <a:off x="5945900" y="4065497"/>
            <a:ext cx="2513715" cy="1"/>
          </a:xfrm>
          <a:prstGeom prst="line">
            <a:avLst/>
          </a:prstGeom>
          <a:ln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914377">
              <a:defRPr sz="9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29" name="Espace réservé du contenu 7"/>
          <p:cNvSpPr txBox="1">
            <a:spLocks noGrp="1"/>
          </p:cNvSpPr>
          <p:nvPr>
            <p:ph type="body" sz="quarter" idx="1"/>
          </p:nvPr>
        </p:nvSpPr>
        <p:spPr>
          <a:xfrm>
            <a:off x="839633" y="891281"/>
            <a:ext cx="7464734" cy="39586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SzTx/>
              <a:buFont typeface="Wingdings"/>
              <a:buNone/>
              <a:defRPr sz="2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Supports </a:t>
            </a:r>
            <a:r>
              <a:rPr i="1"/>
              <a:t>any subset</a:t>
            </a:r>
            <a:r>
              <a:t> of the modalities used during pre-training</a:t>
            </a:r>
          </a:p>
        </p:txBody>
      </p:sp>
      <p:sp>
        <p:nvSpPr>
          <p:cNvPr id="1030" name="MAE (RGB)"/>
          <p:cNvSpPr txBox="1"/>
          <p:nvPr/>
        </p:nvSpPr>
        <p:spPr>
          <a:xfrm>
            <a:off x="951759" y="3875032"/>
            <a:ext cx="640369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800">
                <a:solidFill>
                  <a:schemeClr val="accent3">
                    <a:lumOff val="-4823"/>
                  </a:schemeClr>
                </a:solidFill>
              </a:defRPr>
            </a:pPr>
            <a:r>
              <a:t>MAE (</a:t>
            </a:r>
            <a:r>
              <a:rPr>
                <a:solidFill>
                  <a:srgbClr val="BB3E03"/>
                </a:solidFill>
              </a:rPr>
              <a:t>RGB</a:t>
            </a:r>
            <a:r>
              <a:t>)</a:t>
            </a:r>
          </a:p>
        </p:txBody>
      </p:sp>
      <p:sp>
        <p:nvSpPr>
          <p:cNvPr id="1031" name="MAE (RGB)"/>
          <p:cNvSpPr txBox="1"/>
          <p:nvPr/>
        </p:nvSpPr>
        <p:spPr>
          <a:xfrm>
            <a:off x="5039529" y="3875032"/>
            <a:ext cx="640369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800">
                <a:solidFill>
                  <a:schemeClr val="accent3">
                    <a:lumOff val="-4823"/>
                  </a:schemeClr>
                </a:solidFill>
              </a:defRPr>
            </a:pPr>
            <a:r>
              <a:t>MAE (</a:t>
            </a:r>
            <a:r>
              <a:rPr>
                <a:solidFill>
                  <a:srgbClr val="BB3E03"/>
                </a:solidFill>
              </a:rPr>
              <a:t>RGB</a:t>
            </a:r>
            <a:r>
              <a:t>)</a:t>
            </a:r>
          </a:p>
        </p:txBody>
      </p:sp>
      <p:sp>
        <p:nvSpPr>
          <p:cNvPr id="1032" name="RGB"/>
          <p:cNvSpPr txBox="1"/>
          <p:nvPr/>
        </p:nvSpPr>
        <p:spPr>
          <a:xfrm>
            <a:off x="2024801" y="3875032"/>
            <a:ext cx="324307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800">
                <a:solidFill>
                  <a:srgbClr val="BB3E03"/>
                </a:solidFill>
              </a:defRPr>
            </a:lvl1pPr>
          </a:lstStyle>
          <a:p>
            <a:r>
              <a:t>RGB</a:t>
            </a:r>
          </a:p>
        </p:txBody>
      </p:sp>
      <p:sp>
        <p:nvSpPr>
          <p:cNvPr id="1033" name="RGB"/>
          <p:cNvSpPr txBox="1"/>
          <p:nvPr/>
        </p:nvSpPr>
        <p:spPr>
          <a:xfrm>
            <a:off x="6112571" y="3875032"/>
            <a:ext cx="324307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800">
                <a:solidFill>
                  <a:srgbClr val="BB3E03"/>
                </a:solidFill>
              </a:defRPr>
            </a:lvl1pPr>
          </a:lstStyle>
          <a:p>
            <a:r>
              <a:t>RGB</a:t>
            </a:r>
          </a:p>
        </p:txBody>
      </p:sp>
      <p:sp>
        <p:nvSpPr>
          <p:cNvPr id="1034" name="Depth"/>
          <p:cNvSpPr txBox="1"/>
          <p:nvPr/>
        </p:nvSpPr>
        <p:spPr>
          <a:xfrm>
            <a:off x="2902588" y="3875032"/>
            <a:ext cx="375256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800">
                <a:solidFill>
                  <a:srgbClr val="EE9B00"/>
                </a:solidFill>
              </a:defRPr>
            </a:lvl1pPr>
          </a:lstStyle>
          <a:p>
            <a:r>
              <a:t>Depth</a:t>
            </a:r>
          </a:p>
        </p:txBody>
      </p:sp>
      <p:sp>
        <p:nvSpPr>
          <p:cNvPr id="1035" name="Depth"/>
          <p:cNvSpPr txBox="1"/>
          <p:nvPr/>
        </p:nvSpPr>
        <p:spPr>
          <a:xfrm>
            <a:off x="6990359" y="3875032"/>
            <a:ext cx="375256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800">
                <a:solidFill>
                  <a:srgbClr val="EE9B00"/>
                </a:solidFill>
              </a:defRPr>
            </a:lvl1pPr>
          </a:lstStyle>
          <a:p>
            <a:r>
              <a:t>Depth</a:t>
            </a:r>
          </a:p>
        </p:txBody>
      </p:sp>
      <p:sp>
        <p:nvSpPr>
          <p:cNvPr id="1036" name="RGB + depth"/>
          <p:cNvSpPr txBox="1"/>
          <p:nvPr/>
        </p:nvSpPr>
        <p:spPr>
          <a:xfrm>
            <a:off x="3671781" y="3875032"/>
            <a:ext cx="694344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800">
                <a:solidFill>
                  <a:srgbClr val="EE9B00"/>
                </a:solidFill>
              </a:defRPr>
            </a:pPr>
            <a:r>
              <a:rPr>
                <a:solidFill>
                  <a:srgbClr val="BB3E03"/>
                </a:solidFill>
              </a:rPr>
              <a:t>RGB</a:t>
            </a:r>
            <a:r>
              <a:rPr>
                <a:solidFill>
                  <a:schemeClr val="accent3">
                    <a:lumOff val="-4823"/>
                  </a:schemeClr>
                </a:solidFill>
              </a:rPr>
              <a:t> + </a:t>
            </a:r>
            <a:r>
              <a:t>depth</a:t>
            </a:r>
          </a:p>
        </p:txBody>
      </p:sp>
      <p:sp>
        <p:nvSpPr>
          <p:cNvPr id="1037" name="RGB + depth"/>
          <p:cNvSpPr txBox="1"/>
          <p:nvPr/>
        </p:nvSpPr>
        <p:spPr>
          <a:xfrm>
            <a:off x="7759551" y="3875032"/>
            <a:ext cx="694344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800">
                <a:solidFill>
                  <a:srgbClr val="EE9B00"/>
                </a:solidFill>
              </a:defRPr>
            </a:pPr>
            <a:r>
              <a:rPr>
                <a:solidFill>
                  <a:srgbClr val="BB3E03"/>
                </a:solidFill>
              </a:rPr>
              <a:t>RGB</a:t>
            </a:r>
            <a:r>
              <a:rPr>
                <a:solidFill>
                  <a:schemeClr val="accent3">
                    <a:lumOff val="-4823"/>
                  </a:schemeClr>
                </a:solidFill>
              </a:rPr>
              <a:t> + </a:t>
            </a:r>
            <a:r>
              <a:t>depth</a:t>
            </a:r>
          </a:p>
        </p:txBody>
      </p:sp>
      <p:pic>
        <p:nvPicPr>
          <p:cNvPr id="1038" name="rgbd_hypersim_3.pdf" descr="rgbd_hypersim_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267" y="1747055"/>
            <a:ext cx="3966948" cy="22259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9" name="rgbd_nyu_3.pdf" descr="rgbd_nyu_3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257" y="1747055"/>
            <a:ext cx="3965576" cy="22259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0" name="rgbd_nyu_4.pdf" descr="rgbd_nyu_4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57" y="1747055"/>
            <a:ext cx="3965577" cy="22259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1" name="rgbd_hypersim_4.pdf" descr="rgbd_hypersim_4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7267" y="1747055"/>
            <a:ext cx="3966948" cy="22259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Espace réservé du pied de page 3"/>
          <p:cNvSpPr txBox="1"/>
          <p:nvPr/>
        </p:nvSpPr>
        <p:spPr>
          <a:xfrm rot="16200000">
            <a:off x="8593232" y="610204"/>
            <a:ext cx="588773" cy="177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700"/>
            </a:lvl1pPr>
          </a:lstStyle>
          <a:p>
            <a:r>
              <a:t>ECCV 2022</a:t>
            </a:r>
          </a:p>
        </p:txBody>
      </p:sp>
      <p:sp>
        <p:nvSpPr>
          <p:cNvPr id="1044" name="Titre 5"/>
          <p:cNvSpPr txBox="1">
            <a:spLocks noGrp="1"/>
          </p:cNvSpPr>
          <p:nvPr>
            <p:ph type="title"/>
          </p:nvPr>
        </p:nvSpPr>
        <p:spPr>
          <a:xfrm>
            <a:off x="904875" y="179551"/>
            <a:ext cx="7633520" cy="458684"/>
          </a:xfrm>
          <a:prstGeom prst="rect">
            <a:avLst/>
          </a:prstGeom>
        </p:spPr>
        <p:txBody>
          <a:bodyPr/>
          <a:lstStyle/>
          <a:p>
            <a:pPr>
              <a:defRPr spc="-100"/>
            </a:pPr>
            <a:r>
              <a:t>Transfer from </a:t>
            </a:r>
            <a:r>
              <a:rPr>
                <a:solidFill>
                  <a:srgbClr val="BB3E03"/>
                </a:solidFill>
              </a:rPr>
              <a:t>RGB</a:t>
            </a:r>
            <a:r>
              <a:t> + </a:t>
            </a:r>
            <a:r>
              <a:rPr>
                <a:solidFill>
                  <a:srgbClr val="EE9B00"/>
                </a:solidFill>
              </a:rPr>
              <a:t>depth</a:t>
            </a:r>
            <a:r>
              <a:t> &amp; </a:t>
            </a:r>
            <a:r>
              <a:rPr>
                <a:solidFill>
                  <a:srgbClr val="0A9396"/>
                </a:solidFill>
              </a:rPr>
              <a:t>semantic</a:t>
            </a:r>
            <a:r>
              <a:t> </a:t>
            </a:r>
            <a:r>
              <a:rPr u="sng"/>
              <a:t>pseudo labels</a:t>
            </a:r>
          </a:p>
        </p:txBody>
      </p:sp>
      <p:sp>
        <p:nvSpPr>
          <p:cNvPr id="1045" name="Espace réservé de la date 2"/>
          <p:cNvSpPr txBox="1"/>
          <p:nvPr/>
        </p:nvSpPr>
        <p:spPr>
          <a:xfrm rot="16200000">
            <a:off x="-1175694" y="3145498"/>
            <a:ext cx="324961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t>MultiMAE</a:t>
            </a:r>
          </a:p>
        </p:txBody>
      </p:sp>
      <p:sp>
        <p:nvSpPr>
          <p:cNvPr id="1046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24119" y="195262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23</a:t>
            </a:fld>
            <a:endParaRPr/>
          </a:p>
        </p:txBody>
      </p:sp>
      <p:sp>
        <p:nvSpPr>
          <p:cNvPr id="1047" name="Espace réservé du contenu 7"/>
          <p:cNvSpPr txBox="1">
            <a:spLocks noGrp="1"/>
          </p:cNvSpPr>
          <p:nvPr>
            <p:ph type="body" sz="quarter" idx="1"/>
          </p:nvPr>
        </p:nvSpPr>
        <p:spPr>
          <a:xfrm>
            <a:off x="839633" y="891281"/>
            <a:ext cx="7464734" cy="39586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SzTx/>
              <a:buFont typeface="Wingdings"/>
              <a:buNone/>
              <a:defRPr sz="2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Can </a:t>
            </a:r>
            <a:r>
              <a:rPr i="1"/>
              <a:t>optionally</a:t>
            </a:r>
            <a:r>
              <a:t> use pseudo labels as inputs</a:t>
            </a:r>
          </a:p>
        </p:txBody>
      </p:sp>
      <p:pic>
        <p:nvPicPr>
          <p:cNvPr id="1048" name="pseudo_hypersim_4.pdf" descr="pseudo_hypersim_4.pdf"/>
          <p:cNvPicPr>
            <a:picLocks noChangeAspect="1"/>
          </p:cNvPicPr>
          <p:nvPr/>
        </p:nvPicPr>
        <p:blipFill>
          <a:blip r:embed="rId2"/>
          <a:srcRect b="6999"/>
          <a:stretch>
            <a:fillRect/>
          </a:stretch>
        </p:blipFill>
        <p:spPr>
          <a:xfrm>
            <a:off x="2952154" y="3178616"/>
            <a:ext cx="3239838" cy="17601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9" name="pseudo_ade20k_4.pdf" descr="pseudo_ade20k_4.pdf"/>
          <p:cNvPicPr>
            <a:picLocks noChangeAspect="1"/>
          </p:cNvPicPr>
          <p:nvPr/>
        </p:nvPicPr>
        <p:blipFill>
          <a:blip r:embed="rId3"/>
          <a:srcRect b="7041"/>
          <a:stretch>
            <a:fillRect/>
          </a:stretch>
        </p:blipFill>
        <p:spPr>
          <a:xfrm>
            <a:off x="1202523" y="1251060"/>
            <a:ext cx="3238762" cy="1759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0" name="pseudo_nyu_4.pdf" descr="pseudo_nyu_4.pdf"/>
          <p:cNvPicPr>
            <a:picLocks noChangeAspect="1"/>
          </p:cNvPicPr>
          <p:nvPr/>
        </p:nvPicPr>
        <p:blipFill>
          <a:blip r:embed="rId4"/>
          <a:srcRect b="7012"/>
          <a:stretch>
            <a:fillRect/>
          </a:stretch>
        </p:blipFill>
        <p:spPr>
          <a:xfrm>
            <a:off x="4700777" y="1251060"/>
            <a:ext cx="3238762" cy="1759936"/>
          </a:xfrm>
          <a:prstGeom prst="rect">
            <a:avLst/>
          </a:prstGeom>
          <a:ln w="12700">
            <a:miter lim="400000"/>
          </a:ln>
        </p:spPr>
      </p:pic>
      <p:sp>
        <p:nvSpPr>
          <p:cNvPr id="1051" name="RGB"/>
          <p:cNvSpPr txBox="1"/>
          <p:nvPr/>
        </p:nvSpPr>
        <p:spPr>
          <a:xfrm>
            <a:off x="1680945" y="2988660"/>
            <a:ext cx="296787" cy="177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700">
                <a:solidFill>
                  <a:srgbClr val="BB3E03"/>
                </a:solidFill>
              </a:defRPr>
            </a:lvl1pPr>
          </a:lstStyle>
          <a:p>
            <a:r>
              <a:t>RGB</a:t>
            </a:r>
          </a:p>
        </p:txBody>
      </p:sp>
      <p:sp>
        <p:nvSpPr>
          <p:cNvPr id="1052" name="RGB + pD"/>
          <p:cNvSpPr txBox="1"/>
          <p:nvPr/>
        </p:nvSpPr>
        <p:spPr>
          <a:xfrm>
            <a:off x="2337547" y="2988660"/>
            <a:ext cx="511744" cy="177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700">
                <a:solidFill>
                  <a:srgbClr val="EE9B00"/>
                </a:solidFill>
              </a:defRPr>
            </a:pPr>
            <a:r>
              <a:rPr>
                <a:solidFill>
                  <a:srgbClr val="BB3E03"/>
                </a:solidFill>
              </a:rPr>
              <a:t>RGB</a:t>
            </a:r>
            <a:r>
              <a:rPr>
                <a:solidFill>
                  <a:schemeClr val="accent3">
                    <a:lumOff val="-4823"/>
                  </a:schemeClr>
                </a:solidFill>
              </a:rPr>
              <a:t> + p</a:t>
            </a:r>
            <a:r>
              <a:t>D</a:t>
            </a:r>
          </a:p>
        </p:txBody>
      </p:sp>
      <p:sp>
        <p:nvSpPr>
          <p:cNvPr id="1053" name="RGB + pD + pS"/>
          <p:cNvSpPr txBox="1"/>
          <p:nvPr/>
        </p:nvSpPr>
        <p:spPr>
          <a:xfrm>
            <a:off x="3723951" y="2988660"/>
            <a:ext cx="721796" cy="177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700">
                <a:solidFill>
                  <a:srgbClr val="EE9B00"/>
                </a:solidFill>
              </a:defRPr>
            </a:pPr>
            <a:r>
              <a:rPr>
                <a:solidFill>
                  <a:srgbClr val="BB3E03"/>
                </a:solidFill>
              </a:rPr>
              <a:t>RGB</a:t>
            </a:r>
            <a:r>
              <a:rPr>
                <a:solidFill>
                  <a:schemeClr val="accent3">
                    <a:lumOff val="-4823"/>
                  </a:schemeClr>
                </a:solidFill>
              </a:rPr>
              <a:t> + p</a:t>
            </a:r>
            <a:r>
              <a:t>D</a:t>
            </a:r>
            <a:r>
              <a:rPr>
                <a:solidFill>
                  <a:schemeClr val="accent3">
                    <a:lumOff val="-4823"/>
                  </a:schemeClr>
                </a:solidFill>
              </a:rPr>
              <a:t> + p</a:t>
            </a:r>
            <a:r>
              <a:rPr>
                <a:solidFill>
                  <a:srgbClr val="0A9396"/>
                </a:solidFill>
              </a:rPr>
              <a:t>S</a:t>
            </a:r>
          </a:p>
        </p:txBody>
      </p:sp>
      <p:sp>
        <p:nvSpPr>
          <p:cNvPr id="1054" name="RGB + pS"/>
          <p:cNvSpPr txBox="1"/>
          <p:nvPr/>
        </p:nvSpPr>
        <p:spPr>
          <a:xfrm>
            <a:off x="3085835" y="2988660"/>
            <a:ext cx="506839" cy="177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700">
                <a:solidFill>
                  <a:srgbClr val="EE9B00"/>
                </a:solidFill>
              </a:defRPr>
            </a:pPr>
            <a:r>
              <a:rPr>
                <a:solidFill>
                  <a:srgbClr val="BB3E03"/>
                </a:solidFill>
              </a:rPr>
              <a:t>RGB</a:t>
            </a:r>
            <a:r>
              <a:rPr>
                <a:solidFill>
                  <a:schemeClr val="accent3">
                    <a:lumOff val="-4823"/>
                  </a:schemeClr>
                </a:solidFill>
              </a:rPr>
              <a:t> + p</a:t>
            </a:r>
            <a:r>
              <a:rPr>
                <a:solidFill>
                  <a:srgbClr val="0A9396"/>
                </a:solidFill>
              </a:rPr>
              <a:t>S</a:t>
            </a:r>
          </a:p>
        </p:txBody>
      </p:sp>
      <p:sp>
        <p:nvSpPr>
          <p:cNvPr id="1055" name="RGB"/>
          <p:cNvSpPr txBox="1"/>
          <p:nvPr/>
        </p:nvSpPr>
        <p:spPr>
          <a:xfrm>
            <a:off x="5177072" y="2988660"/>
            <a:ext cx="296786" cy="177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700">
                <a:solidFill>
                  <a:srgbClr val="BB3E03"/>
                </a:solidFill>
              </a:defRPr>
            </a:lvl1pPr>
          </a:lstStyle>
          <a:p>
            <a:r>
              <a:t>RGB</a:t>
            </a:r>
          </a:p>
        </p:txBody>
      </p:sp>
      <p:sp>
        <p:nvSpPr>
          <p:cNvPr id="1056" name="RGB + pD"/>
          <p:cNvSpPr txBox="1"/>
          <p:nvPr/>
        </p:nvSpPr>
        <p:spPr>
          <a:xfrm>
            <a:off x="5833673" y="2988660"/>
            <a:ext cx="511744" cy="177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700">
                <a:solidFill>
                  <a:srgbClr val="EE9B00"/>
                </a:solidFill>
              </a:defRPr>
            </a:pPr>
            <a:r>
              <a:rPr>
                <a:solidFill>
                  <a:srgbClr val="BB3E03"/>
                </a:solidFill>
              </a:rPr>
              <a:t>RGB</a:t>
            </a:r>
            <a:r>
              <a:rPr>
                <a:solidFill>
                  <a:schemeClr val="accent3">
                    <a:lumOff val="-4823"/>
                  </a:schemeClr>
                </a:solidFill>
              </a:rPr>
              <a:t> + p</a:t>
            </a:r>
            <a:r>
              <a:t>D</a:t>
            </a:r>
          </a:p>
        </p:txBody>
      </p:sp>
      <p:sp>
        <p:nvSpPr>
          <p:cNvPr id="1057" name="RGB + pD + pS"/>
          <p:cNvSpPr txBox="1"/>
          <p:nvPr/>
        </p:nvSpPr>
        <p:spPr>
          <a:xfrm>
            <a:off x="7220078" y="2988660"/>
            <a:ext cx="721796" cy="177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700">
                <a:solidFill>
                  <a:srgbClr val="EE9B00"/>
                </a:solidFill>
              </a:defRPr>
            </a:pPr>
            <a:r>
              <a:rPr>
                <a:solidFill>
                  <a:srgbClr val="BB3E03"/>
                </a:solidFill>
              </a:rPr>
              <a:t>RGB</a:t>
            </a:r>
            <a:r>
              <a:rPr>
                <a:solidFill>
                  <a:schemeClr val="accent3">
                    <a:lumOff val="-4823"/>
                  </a:schemeClr>
                </a:solidFill>
              </a:rPr>
              <a:t> + p</a:t>
            </a:r>
            <a:r>
              <a:t>D</a:t>
            </a:r>
            <a:r>
              <a:rPr>
                <a:solidFill>
                  <a:schemeClr val="accent3">
                    <a:lumOff val="-4823"/>
                  </a:schemeClr>
                </a:solidFill>
              </a:rPr>
              <a:t> + p</a:t>
            </a:r>
            <a:r>
              <a:rPr>
                <a:solidFill>
                  <a:srgbClr val="0A9396"/>
                </a:solidFill>
              </a:rPr>
              <a:t>S</a:t>
            </a:r>
          </a:p>
        </p:txBody>
      </p:sp>
      <p:sp>
        <p:nvSpPr>
          <p:cNvPr id="1058" name="RGB + pS"/>
          <p:cNvSpPr txBox="1"/>
          <p:nvPr/>
        </p:nvSpPr>
        <p:spPr>
          <a:xfrm>
            <a:off x="6581962" y="2988660"/>
            <a:ext cx="506839" cy="177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700">
                <a:solidFill>
                  <a:srgbClr val="EE9B00"/>
                </a:solidFill>
              </a:defRPr>
            </a:pPr>
            <a:r>
              <a:rPr>
                <a:solidFill>
                  <a:srgbClr val="BB3E03"/>
                </a:solidFill>
              </a:rPr>
              <a:t>RGB</a:t>
            </a:r>
            <a:r>
              <a:rPr>
                <a:solidFill>
                  <a:schemeClr val="accent3">
                    <a:lumOff val="-4823"/>
                  </a:schemeClr>
                </a:solidFill>
              </a:rPr>
              <a:t> + p</a:t>
            </a:r>
            <a:r>
              <a:rPr>
                <a:solidFill>
                  <a:srgbClr val="0A9396"/>
                </a:solidFill>
              </a:rPr>
              <a:t>S</a:t>
            </a:r>
          </a:p>
        </p:txBody>
      </p:sp>
      <p:sp>
        <p:nvSpPr>
          <p:cNvPr id="1059" name="RGB"/>
          <p:cNvSpPr txBox="1"/>
          <p:nvPr/>
        </p:nvSpPr>
        <p:spPr>
          <a:xfrm>
            <a:off x="3418213" y="4910607"/>
            <a:ext cx="296786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700">
                <a:solidFill>
                  <a:srgbClr val="BB3E03"/>
                </a:solidFill>
              </a:defRPr>
            </a:lvl1pPr>
          </a:lstStyle>
          <a:p>
            <a:r>
              <a:t>RGB</a:t>
            </a:r>
          </a:p>
        </p:txBody>
      </p:sp>
      <p:sp>
        <p:nvSpPr>
          <p:cNvPr id="1060" name="RGB + pD"/>
          <p:cNvSpPr txBox="1"/>
          <p:nvPr/>
        </p:nvSpPr>
        <p:spPr>
          <a:xfrm>
            <a:off x="4074814" y="4910607"/>
            <a:ext cx="511744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700">
                <a:solidFill>
                  <a:srgbClr val="EE9B00"/>
                </a:solidFill>
              </a:defRPr>
            </a:pPr>
            <a:r>
              <a:rPr>
                <a:solidFill>
                  <a:srgbClr val="BB3E03"/>
                </a:solidFill>
              </a:rPr>
              <a:t>RGB</a:t>
            </a:r>
            <a:r>
              <a:rPr>
                <a:solidFill>
                  <a:schemeClr val="accent3">
                    <a:lumOff val="-4823"/>
                  </a:schemeClr>
                </a:solidFill>
              </a:rPr>
              <a:t> + p</a:t>
            </a:r>
            <a:r>
              <a:t>D</a:t>
            </a:r>
          </a:p>
        </p:txBody>
      </p:sp>
      <p:sp>
        <p:nvSpPr>
          <p:cNvPr id="1061" name="RGB + pD + pS"/>
          <p:cNvSpPr txBox="1"/>
          <p:nvPr/>
        </p:nvSpPr>
        <p:spPr>
          <a:xfrm>
            <a:off x="5461218" y="4910607"/>
            <a:ext cx="721797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700">
                <a:solidFill>
                  <a:srgbClr val="EE9B00"/>
                </a:solidFill>
              </a:defRPr>
            </a:pPr>
            <a:r>
              <a:rPr>
                <a:solidFill>
                  <a:srgbClr val="BB3E03"/>
                </a:solidFill>
              </a:rPr>
              <a:t>RGB</a:t>
            </a:r>
            <a:r>
              <a:rPr>
                <a:solidFill>
                  <a:schemeClr val="accent3">
                    <a:lumOff val="-4823"/>
                  </a:schemeClr>
                </a:solidFill>
              </a:rPr>
              <a:t> + p</a:t>
            </a:r>
            <a:r>
              <a:t>D</a:t>
            </a:r>
            <a:r>
              <a:rPr>
                <a:solidFill>
                  <a:schemeClr val="accent3">
                    <a:lumOff val="-4823"/>
                  </a:schemeClr>
                </a:solidFill>
              </a:rPr>
              <a:t> + p</a:t>
            </a:r>
            <a:r>
              <a:rPr>
                <a:solidFill>
                  <a:srgbClr val="0A9396"/>
                </a:solidFill>
              </a:rPr>
              <a:t>S</a:t>
            </a:r>
          </a:p>
        </p:txBody>
      </p:sp>
      <p:sp>
        <p:nvSpPr>
          <p:cNvPr id="1062" name="RGB + pS"/>
          <p:cNvSpPr txBox="1"/>
          <p:nvPr/>
        </p:nvSpPr>
        <p:spPr>
          <a:xfrm>
            <a:off x="4823102" y="4910607"/>
            <a:ext cx="506839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700">
                <a:solidFill>
                  <a:srgbClr val="EE9B00"/>
                </a:solidFill>
              </a:defRPr>
            </a:pPr>
            <a:r>
              <a:rPr>
                <a:solidFill>
                  <a:srgbClr val="BB3E03"/>
                </a:solidFill>
              </a:rPr>
              <a:t>RGB</a:t>
            </a:r>
            <a:r>
              <a:rPr>
                <a:solidFill>
                  <a:schemeClr val="accent3">
                    <a:lumOff val="-4823"/>
                  </a:schemeClr>
                </a:solidFill>
              </a:rPr>
              <a:t> + p</a:t>
            </a:r>
            <a:r>
              <a:rPr>
                <a:solidFill>
                  <a:srgbClr val="0A9396"/>
                </a:solidFill>
              </a:rPr>
              <a:t>S</a:t>
            </a:r>
          </a:p>
        </p:txBody>
      </p:sp>
      <p:pic>
        <p:nvPicPr>
          <p:cNvPr id="1063" name="Line Line" descr="Line Line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rot="21304199">
            <a:off x="1794374" y="1580536"/>
            <a:ext cx="2291737" cy="218396"/>
          </a:xfrm>
          <a:prstGeom prst="rect">
            <a:avLst/>
          </a:prstGeom>
        </p:spPr>
      </p:pic>
      <p:pic>
        <p:nvPicPr>
          <p:cNvPr id="1065" name="Line Line" descr="Line Line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20764962">
            <a:off x="3528006" y="3677304"/>
            <a:ext cx="2354804" cy="218396"/>
          </a:xfrm>
          <a:prstGeom prst="rect">
            <a:avLst/>
          </a:prstGeom>
        </p:spPr>
      </p:pic>
      <p:pic>
        <p:nvPicPr>
          <p:cNvPr id="1067" name="Line Line" descr="Line Line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 rot="20987565">
            <a:off x="5260558" y="1717315"/>
            <a:ext cx="2365296" cy="2183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fill="hold" grpId="3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3" grpId="1" animBg="1" advAuto="0"/>
      <p:bldP spid="1065" grpId="3" animBg="1" advAuto="0"/>
      <p:bldP spid="1067" grpId="2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Rectangle"/>
          <p:cNvSpPr/>
          <p:nvPr/>
        </p:nvSpPr>
        <p:spPr>
          <a:xfrm>
            <a:off x="-19102" y="-17933"/>
            <a:ext cx="9188785" cy="1383884"/>
          </a:xfrm>
          <a:prstGeom prst="rect">
            <a:avLst/>
          </a:prstGeom>
          <a:solidFill>
            <a:srgbClr val="D5D5D5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5E5E5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071" name="MultiMAE:…"/>
          <p:cNvSpPr txBox="1">
            <a:spLocks noGrp="1"/>
          </p:cNvSpPr>
          <p:nvPr>
            <p:ph type="title"/>
          </p:nvPr>
        </p:nvSpPr>
        <p:spPr>
          <a:xfrm>
            <a:off x="452436" y="242206"/>
            <a:ext cx="6508901" cy="748252"/>
          </a:xfrm>
          <a:prstGeom prst="rect">
            <a:avLst/>
          </a:prstGeom>
        </p:spPr>
        <p:txBody>
          <a:bodyPr/>
          <a:lstStyle/>
          <a:p>
            <a:pPr defTabSz="905233">
              <a:defRPr sz="2574" spc="-51"/>
            </a:pPr>
            <a:r>
              <a:t>MultiMAE</a:t>
            </a:r>
            <a:r>
              <a:rPr b="0"/>
              <a:t>: </a:t>
            </a:r>
          </a:p>
          <a:p>
            <a:pPr defTabSz="905233">
              <a:defRPr sz="2574" spc="-51"/>
            </a:pPr>
            <a:r>
              <a:rPr b="0"/>
              <a:t>Multi-modal Multi-task Masked Autoencoders</a:t>
            </a:r>
          </a:p>
        </p:txBody>
      </p:sp>
      <p:sp>
        <p:nvSpPr>
          <p:cNvPr id="1072" name="Roman Bachmann*, David Mizrahi*, Andrei Atanov, Amir Zamir"/>
          <p:cNvSpPr txBox="1">
            <a:spLocks noGrp="1"/>
          </p:cNvSpPr>
          <p:nvPr>
            <p:ph type="body" sz="quarter" idx="1"/>
          </p:nvPr>
        </p:nvSpPr>
        <p:spPr>
          <a:xfrm>
            <a:off x="452437" y="1040616"/>
            <a:ext cx="8239126" cy="274001"/>
          </a:xfrm>
          <a:prstGeom prst="rect">
            <a:avLst/>
          </a:prstGeom>
        </p:spPr>
        <p:txBody>
          <a:bodyPr/>
          <a:lstStyle>
            <a:lvl1pPr>
              <a:defRPr sz="1400" b="0"/>
            </a:lvl1pPr>
          </a:lstStyle>
          <a:p>
            <a:r>
              <a:t>Roman Bachmann*, David Mizrahi*, Andrei Atanov, Amir Zamir</a:t>
            </a:r>
          </a:p>
        </p:txBody>
      </p:sp>
      <p:sp>
        <p:nvSpPr>
          <p:cNvPr id="1073" name="multimae.epfl.ch"/>
          <p:cNvSpPr txBox="1"/>
          <p:nvPr/>
        </p:nvSpPr>
        <p:spPr>
          <a:xfrm>
            <a:off x="6091116" y="4618632"/>
            <a:ext cx="2074504" cy="3726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>
            <a:normAutofit/>
          </a:bodyPr>
          <a:lstStyle>
            <a:lvl1pPr algn="ctr" defTabSz="309562">
              <a:defRPr sz="2000" u="sng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  <a:hlinkClick r:id="rId2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multimae.epfl.ch</a:t>
            </a:r>
          </a:p>
        </p:txBody>
      </p:sp>
      <p:pic>
        <p:nvPicPr>
          <p:cNvPr id="1074" name="GitHub-Mark-120px-plus.png" descr="GitHub-Mark-120px-plu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217" y="145736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5" name="Google_Colaboratory_SVG_Logo.png" descr="Google_Colaboratory_SVG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2732" y="1519140"/>
            <a:ext cx="749697" cy="4479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6" name="huggingface_logo-noborder.png" descr="huggingface_logo-nobord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2614" y="1457363"/>
            <a:ext cx="616728" cy="571501"/>
          </a:xfrm>
          <a:prstGeom prst="rect">
            <a:avLst/>
          </a:prstGeom>
          <a:ln w="12700">
            <a:miter lim="400000"/>
          </a:ln>
        </p:spPr>
      </p:pic>
      <p:sp>
        <p:nvSpPr>
          <p:cNvPr id="1078" name="Espace réservé du contenu 7"/>
          <p:cNvSpPr txBox="1"/>
          <p:nvPr/>
        </p:nvSpPr>
        <p:spPr>
          <a:xfrm>
            <a:off x="527840" y="1809087"/>
            <a:ext cx="4987042" cy="2915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pPr marL="171450" indent="-171450">
              <a:lnSpc>
                <a:spcPct val="90000"/>
              </a:lnSpc>
              <a:spcBef>
                <a:spcPts val="1300"/>
              </a:spcBef>
              <a:buClr>
                <a:schemeClr val="accent1"/>
              </a:buClr>
              <a:buSzPct val="90000"/>
              <a:buChar char="▪"/>
              <a:def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Simple &amp; effective</a:t>
            </a:r>
            <a:r>
              <a:rPr b="0"/>
              <a:t> multi-modal pre-training</a:t>
            </a:r>
          </a:p>
          <a:p>
            <a:pPr marL="171450" indent="-171450">
              <a:lnSpc>
                <a:spcPct val="90000"/>
              </a:lnSpc>
              <a:spcBef>
                <a:spcPts val="1300"/>
              </a:spcBef>
              <a:buClr>
                <a:schemeClr val="accent1"/>
              </a:buClr>
              <a:buSzPct val="90000"/>
              <a:buChar char="▪"/>
              <a:def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0"/>
              <a:t>Entirely trained using </a:t>
            </a:r>
            <a:r>
              <a:t>pseudo labels</a:t>
            </a:r>
            <a:endParaRPr b="0"/>
          </a:p>
          <a:p>
            <a:pPr marL="171450" indent="-171450">
              <a:lnSpc>
                <a:spcPct val="90000"/>
              </a:lnSpc>
              <a:spcBef>
                <a:spcPts val="1300"/>
              </a:spcBef>
              <a:buClr>
                <a:schemeClr val="accent1"/>
              </a:buClr>
              <a:buSzPct val="90000"/>
              <a:buChar char="▪"/>
              <a:def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0"/>
              <a:t>Relies on masking to learn strong </a:t>
            </a:r>
            <a:r>
              <a:t>cross-modal predictive coding</a:t>
            </a:r>
            <a:r>
              <a:rPr b="0"/>
              <a:t> abilities</a:t>
            </a:r>
          </a:p>
          <a:p>
            <a:pPr marL="171450" indent="-171450">
              <a:lnSpc>
                <a:spcPct val="90000"/>
              </a:lnSpc>
              <a:spcBef>
                <a:spcPts val="1300"/>
              </a:spcBef>
              <a:buClr>
                <a:schemeClr val="accent1"/>
              </a:buClr>
              <a:buSzPct val="90000"/>
              <a:buChar char="▪"/>
              <a:def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Retains the benefits of MAE</a:t>
            </a:r>
            <a:r>
              <a:rPr b="0"/>
              <a:t> for RGB-only transfer</a:t>
            </a:r>
          </a:p>
          <a:p>
            <a:pPr marL="171450" indent="-171450">
              <a:lnSpc>
                <a:spcPct val="90000"/>
              </a:lnSpc>
              <a:spcBef>
                <a:spcPts val="1300"/>
              </a:spcBef>
              <a:buClr>
                <a:schemeClr val="accent1"/>
              </a:buClr>
              <a:buSzPct val="90000"/>
              <a:buChar char="▪"/>
              <a:def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0"/>
              <a:t>Notable </a:t>
            </a:r>
            <a:r>
              <a:t>performance gains</a:t>
            </a:r>
            <a:r>
              <a:rPr b="0"/>
              <a:t> for multi-modal transfer</a:t>
            </a:r>
          </a:p>
        </p:txBody>
      </p:sp>
      <p:pic>
        <p:nvPicPr>
          <p:cNvPr id="1079" name="logo-epfl_transparent.png" descr="logo-epfl_transpar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2361" y="-20773"/>
            <a:ext cx="1523317" cy="8568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0" name="ECCV-logo3_transparent.png" descr="ECCV-logo3_transpar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73279" y="566365"/>
            <a:ext cx="1318576" cy="754711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39F805-A78E-60B0-0325-FC4D17FFCD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218" y="2131531"/>
            <a:ext cx="2446211" cy="24462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413C3A"/>
      </a:dk1>
      <a:lt1>
        <a:srgbClr val="FFFFFF"/>
      </a:lt1>
      <a:dk2>
        <a:srgbClr val="A7A7A7"/>
      </a:dk2>
      <a:lt2>
        <a:srgbClr val="535353"/>
      </a:lt2>
      <a:accent1>
        <a:srgbClr val="E30613"/>
      </a:accent1>
      <a:accent2>
        <a:srgbClr val="00A79F"/>
      </a:accent2>
      <a:accent3>
        <a:srgbClr val="413C3A"/>
      </a:accent3>
      <a:accent4>
        <a:srgbClr val="007480"/>
      </a:accent4>
      <a:accent5>
        <a:srgbClr val="F39869"/>
      </a:accent5>
      <a:accent6>
        <a:srgbClr val="B51F1F"/>
      </a:accent6>
      <a:hlink>
        <a:srgbClr val="0000FF"/>
      </a:hlink>
      <a:folHlink>
        <a:srgbClr val="FF00FF"/>
      </a:folHlink>
    </a:clrScheme>
    <a:fontScheme name="Thème Offic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>
            <a:ln>
              <a:noFill/>
            </a:ln>
            <a:solidFill>
              <a:schemeClr val="accent3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>
            <a:ln>
              <a:noFill/>
            </a:ln>
            <a:solidFill>
              <a:schemeClr val="accent3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E30613"/>
      </a:accent1>
      <a:accent2>
        <a:srgbClr val="00A79F"/>
      </a:accent2>
      <a:accent3>
        <a:srgbClr val="413C3A"/>
      </a:accent3>
      <a:accent4>
        <a:srgbClr val="007480"/>
      </a:accent4>
      <a:accent5>
        <a:srgbClr val="F39869"/>
      </a:accent5>
      <a:accent6>
        <a:srgbClr val="B51F1F"/>
      </a:accent6>
      <a:hlink>
        <a:srgbClr val="0000FF"/>
      </a:hlink>
      <a:folHlink>
        <a:srgbClr val="FF00FF"/>
      </a:folHlink>
    </a:clrScheme>
    <a:fontScheme name="Thème Offic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>
            <a:ln>
              <a:noFill/>
            </a:ln>
            <a:solidFill>
              <a:schemeClr val="accent3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>
            <a:ln>
              <a:noFill/>
            </a:ln>
            <a:solidFill>
              <a:schemeClr val="accent3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837</Words>
  <Application>Microsoft Macintosh PowerPoint</Application>
  <PresentationFormat>On-screen Show (16:9)</PresentationFormat>
  <Paragraphs>240</Paragraphs>
  <Slides>24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Franklin Gothic Demi Cond</vt:lpstr>
      <vt:lpstr>Helvetica Neue</vt:lpstr>
      <vt:lpstr>Helvetica Neue Medium</vt:lpstr>
      <vt:lpstr>Wingdings</vt:lpstr>
      <vt:lpstr>Thème Office</vt:lpstr>
      <vt:lpstr>MultiMAE:  Multi-modal Multi-task  Masked Autoencoders</vt:lpstr>
      <vt:lpstr>We can process multiple modalities</vt:lpstr>
      <vt:lpstr>We can perform many tasks</vt:lpstr>
      <vt:lpstr>Our models should be multi-modal &amp; multi-task</vt:lpstr>
      <vt:lpstr>Masked autoencoding is a powerful pre-training objective</vt:lpstr>
      <vt:lpstr>Learn cross-modal predictive coding through masking</vt:lpstr>
      <vt:lpstr>Naïvely encoding multiple modalities is intractable</vt:lpstr>
      <vt:lpstr>Naïvely encoding multiple modalities is intractable</vt:lpstr>
      <vt:lpstr>Naïvely encoding multiple modalities is intractable</vt:lpstr>
      <vt:lpstr>MultiMAE enables efficient multi-modal training</vt:lpstr>
      <vt:lpstr>MultiMAE enables efficient multi-modal training</vt:lpstr>
      <vt:lpstr>MultiMAE architecture &amp; objective</vt:lpstr>
      <vt:lpstr>Pseudo labeling a large multi-task dataset</vt:lpstr>
      <vt:lpstr>Any-to-any cross-modal predictive coding learns shared representations</vt:lpstr>
      <vt:lpstr>Probing cross-modal predictive coding through patch manipulation</vt:lpstr>
      <vt:lpstr>Probing cross-modal predictive coding through patch manipulation</vt:lpstr>
      <vt:lpstr>Transfer from MultiMAE</vt:lpstr>
      <vt:lpstr>Transfer from MultiMAE</vt:lpstr>
      <vt:lpstr>Transfer from RGB-only</vt:lpstr>
      <vt:lpstr>Transfer from RGB and depth</vt:lpstr>
      <vt:lpstr>Transfer from RGB and depth</vt:lpstr>
      <vt:lpstr>Transfer from RGB and depth</vt:lpstr>
      <vt:lpstr>Transfer from RGB + depth &amp; semantic pseudo labels</vt:lpstr>
      <vt:lpstr>MultiMAE:  Multi-modal Multi-task Masked Autoencoders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MultiMAE:  Multi-modal Multi-task  Masked Autoencoders</dc:title>
  <cp:lastModifiedBy>Bachmann Roman Christian</cp:lastModifiedBy>
  <cp:revision>7</cp:revision>
  <dcterms:modified xsi:type="dcterms:W3CDTF">2022-10-04T12:29:29Z</dcterms:modified>
</cp:coreProperties>
</file>