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96" r:id="rId3"/>
    <p:sldId id="274" r:id="rId4"/>
    <p:sldId id="292" r:id="rId5"/>
    <p:sldId id="304" r:id="rId6"/>
    <p:sldId id="280" r:id="rId7"/>
    <p:sldId id="291" r:id="rId8"/>
    <p:sldId id="287" r:id="rId9"/>
    <p:sldId id="277" r:id="rId10"/>
    <p:sldId id="305" r:id="rId11"/>
    <p:sldId id="308" r:id="rId12"/>
    <p:sldId id="306" r:id="rId13"/>
    <p:sldId id="307" r:id="rId14"/>
    <p:sldId id="309" r:id="rId15"/>
    <p:sldId id="290" r:id="rId16"/>
    <p:sldId id="257" r:id="rId17"/>
    <p:sldId id="300" r:id="rId18"/>
    <p:sldId id="276" r:id="rId19"/>
    <p:sldId id="278" r:id="rId20"/>
    <p:sldId id="285" r:id="rId21"/>
    <p:sldId id="298" r:id="rId22"/>
    <p:sldId id="268" r:id="rId23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B44A"/>
    <a:srgbClr val="0668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72" autoAdjust="0"/>
    <p:restoredTop sz="93800" autoAdjust="0"/>
  </p:normalViewPr>
  <p:slideViewPr>
    <p:cSldViewPr snapToGrid="0">
      <p:cViewPr varScale="1">
        <p:scale>
          <a:sx n="68" d="100"/>
          <a:sy n="68" d="100"/>
        </p:scale>
        <p:origin x="126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EDC064-7720-4901-A6FE-33489EA6F526}" type="datetimeFigureOut">
              <a:rPr lang="cs-CZ" smtClean="0"/>
              <a:t>27. 6. 2017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073284-1AF2-466B-AC8F-4FC1C090C6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3008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73284-1AF2-466B-AC8F-4FC1C090C6D9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2447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A5D8-1529-41CE-8A8F-4B938A4F0151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FC296-3F41-4F3A-AE87-1510497B69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109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A5D8-1529-41CE-8A8F-4B938A4F0151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FC296-3F41-4F3A-AE87-1510497B69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254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A5D8-1529-41CE-8A8F-4B938A4F0151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FC296-3F41-4F3A-AE87-1510497B69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30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A5D8-1529-41CE-8A8F-4B938A4F0151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FC296-3F41-4F3A-AE87-1510497B69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689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A5D8-1529-41CE-8A8F-4B938A4F0151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FC296-3F41-4F3A-AE87-1510497B69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362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A5D8-1529-41CE-8A8F-4B938A4F0151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FC296-3F41-4F3A-AE87-1510497B69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701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A5D8-1529-41CE-8A8F-4B938A4F0151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FC296-3F41-4F3A-AE87-1510497B69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811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A5D8-1529-41CE-8A8F-4B938A4F0151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FC296-3F41-4F3A-AE87-1510497B69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549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A5D8-1529-41CE-8A8F-4B938A4F0151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FC296-3F41-4F3A-AE87-1510497B69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476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A5D8-1529-41CE-8A8F-4B938A4F0151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FC296-3F41-4F3A-AE87-1510497B69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4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A5D8-1529-41CE-8A8F-4B938A4F0151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FC296-3F41-4F3A-AE87-1510497B69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978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9A5D8-1529-41CE-8A8F-4B938A4F0151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FC296-3F41-4F3A-AE87-1510497B69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565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0.jpeg"/><Relationship Id="rId7" Type="http://schemas.openxmlformats.org/officeDocument/2006/relationships/image" Target="../media/image33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://www.tichespojeni.cz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537" y="6186581"/>
            <a:ext cx="2472647" cy="4017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4372" y="636104"/>
            <a:ext cx="747649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6600" dirty="0">
                <a:solidFill>
                  <a:srgbClr val="06683A"/>
                </a:solidFill>
                <a:latin typeface="Avenir Book"/>
                <a:cs typeface="Avenir Book"/>
              </a:rPr>
              <a:t>KOMUNIKACE</a:t>
            </a:r>
            <a:endParaRPr lang="en-GB" sz="6600" dirty="0">
              <a:solidFill>
                <a:srgbClr val="06683A"/>
              </a:solidFill>
              <a:latin typeface="Avenir Book"/>
              <a:cs typeface="Avenir Book"/>
            </a:endParaRPr>
          </a:p>
          <a:p>
            <a:pPr algn="ctr"/>
            <a:r>
              <a:rPr lang="cs-CZ" sz="2800" dirty="0">
                <a:solidFill>
                  <a:schemeClr val="accent6">
                    <a:lumMod val="75000"/>
                  </a:schemeClr>
                </a:solidFill>
                <a:latin typeface="Avenir Book"/>
                <a:cs typeface="Avenir Book"/>
              </a:rPr>
              <a:t>BEZ BARIÉR</a:t>
            </a:r>
          </a:p>
          <a:p>
            <a:pPr algn="ctr"/>
            <a:r>
              <a:rPr lang="cs-CZ" sz="2800" dirty="0">
                <a:solidFill>
                  <a:schemeClr val="accent6">
                    <a:lumMod val="75000"/>
                  </a:schemeClr>
                </a:solidFill>
                <a:latin typeface="Avenir Book"/>
                <a:cs typeface="Avenir Book"/>
              </a:rPr>
              <a:t>Setkání platformy CSR, 28.6.2017.</a:t>
            </a:r>
            <a:endParaRPr lang="en-GB" sz="2800" dirty="0">
              <a:solidFill>
                <a:schemeClr val="accent6">
                  <a:lumMod val="75000"/>
                </a:schemeClr>
              </a:solidFill>
              <a:latin typeface="Avenir Book"/>
              <a:cs typeface="Avenir Book"/>
            </a:endParaRPr>
          </a:p>
          <a:p>
            <a:pPr algn="ctr"/>
            <a:endParaRPr lang="en-GB" sz="2800" dirty="0">
              <a:solidFill>
                <a:schemeClr val="accent6">
                  <a:lumMod val="75000"/>
                </a:schemeClr>
              </a:solidFill>
              <a:latin typeface="Avenir Book"/>
              <a:cs typeface="Avenir Book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183" y="3145509"/>
            <a:ext cx="2840875" cy="268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172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9400" y="166019"/>
            <a:ext cx="82315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latin typeface="Avenir Book"/>
              </a:rPr>
              <a:t>JAK VÁM TICHÉ SPOJENÍ může pomoci vybudovat přátelské prostředí webu nebo </a:t>
            </a:r>
            <a:r>
              <a:rPr lang="cs-CZ" sz="2800" dirty="0" err="1">
                <a:latin typeface="Avenir Book"/>
              </a:rPr>
              <a:t>apps</a:t>
            </a:r>
            <a:r>
              <a:rPr lang="cs-CZ" sz="2800" dirty="0">
                <a:latin typeface="Avenir Book"/>
              </a:rPr>
              <a:t>, příklad</a:t>
            </a:r>
            <a:endParaRPr lang="en-GB" sz="2800" b="1" dirty="0">
              <a:solidFill>
                <a:schemeClr val="bg1"/>
              </a:solidFill>
              <a:latin typeface="Avenir Book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058335"/>
            <a:ext cx="9144000" cy="8466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7124265" y="2232161"/>
            <a:ext cx="113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Proxima Nova Rg" panose="02000506030000020004" pitchFamily="50" charset="0"/>
              </a:rPr>
              <a:t>Social</a:t>
            </a:r>
          </a:p>
          <a:p>
            <a:pPr algn="ctr"/>
            <a:r>
              <a:rPr lang="en-GB" sz="1600" dirty="0">
                <a:solidFill>
                  <a:schemeClr val="bg1"/>
                </a:solidFill>
                <a:latin typeface="Proxima Nova Rg" panose="02000506030000020004" pitchFamily="50" charset="0"/>
              </a:rPr>
              <a:t>Business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854011" y="2772182"/>
            <a:ext cx="1130298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GB" sz="1400" dirty="0">
                <a:solidFill>
                  <a:schemeClr val="bg1"/>
                </a:solidFill>
                <a:latin typeface="Proxima Nova Rg" panose="02000506030000020004" pitchFamily="50" charset="0"/>
              </a:rPr>
              <a:t>Social</a:t>
            </a:r>
          </a:p>
          <a:p>
            <a:pPr algn="ctr">
              <a:lnSpc>
                <a:spcPts val="1400"/>
              </a:lnSpc>
            </a:pPr>
            <a:r>
              <a:rPr lang="en-GB" sz="1400" dirty="0">
                <a:solidFill>
                  <a:schemeClr val="bg1"/>
                </a:solidFill>
                <a:latin typeface="Proxima Nova Rg" panose="02000506030000020004" pitchFamily="50" charset="0"/>
              </a:rPr>
              <a:t>Impact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79400" y="1201902"/>
            <a:ext cx="7850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chemeClr val="accent6">
                    <a:lumMod val="75000"/>
                  </a:schemeClr>
                </a:solidFill>
              </a:rPr>
              <a:t>https://www.bankabezbarier.cz</a:t>
            </a:r>
            <a:endParaRPr lang="en-GB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7119"/>
            <a:ext cx="9144000" cy="463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0665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9400" y="242418"/>
            <a:ext cx="74437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latin typeface="Avenir Book"/>
              </a:rPr>
              <a:t>JAK VÁM TICHÉ SPOJENÍ může pomoci, příklad</a:t>
            </a:r>
            <a:endParaRPr lang="en-GB" sz="2800" dirty="0"/>
          </a:p>
        </p:txBody>
      </p:sp>
      <p:sp>
        <p:nvSpPr>
          <p:cNvPr id="10" name="Rectangle 9"/>
          <p:cNvSpPr/>
          <p:nvPr/>
        </p:nvSpPr>
        <p:spPr>
          <a:xfrm>
            <a:off x="0" y="1058335"/>
            <a:ext cx="9144000" cy="8466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3854011" y="2772182"/>
            <a:ext cx="1130298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GB" sz="1400" dirty="0">
                <a:solidFill>
                  <a:schemeClr val="bg1"/>
                </a:solidFill>
                <a:latin typeface="Proxima Nova Rg" panose="02000506030000020004" pitchFamily="50" charset="0"/>
              </a:rPr>
              <a:t>Social</a:t>
            </a:r>
          </a:p>
          <a:p>
            <a:pPr algn="ctr">
              <a:lnSpc>
                <a:spcPts val="1400"/>
              </a:lnSpc>
            </a:pPr>
            <a:r>
              <a:rPr lang="en-GB" sz="1400" dirty="0">
                <a:solidFill>
                  <a:schemeClr val="bg1"/>
                </a:solidFill>
                <a:latin typeface="Proxima Nova Rg" panose="02000506030000020004" pitchFamily="50" charset="0"/>
              </a:rPr>
              <a:t>Impact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79400" y="1201902"/>
            <a:ext cx="7850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chemeClr val="accent6">
                    <a:lumMod val="75000"/>
                  </a:schemeClr>
                </a:solidFill>
              </a:rPr>
              <a:t>https://www.eon.cz/tiche-spojeni</a:t>
            </a:r>
            <a:endParaRPr lang="en-GB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266FFC79-464E-4760-BC66-F29BA695E4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09474"/>
            <a:ext cx="9144000" cy="4444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280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9401" y="265784"/>
            <a:ext cx="7975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latin typeface="Avenir Book"/>
              </a:rPr>
              <a:t>JAK VÁM TICHÉ SPOJENÍ může pomoci, příklad</a:t>
            </a:r>
            <a:endParaRPr lang="en-GB" sz="2800" dirty="0"/>
          </a:p>
        </p:txBody>
      </p:sp>
      <p:sp>
        <p:nvSpPr>
          <p:cNvPr id="10" name="Rectangle 9"/>
          <p:cNvSpPr/>
          <p:nvPr/>
        </p:nvSpPr>
        <p:spPr>
          <a:xfrm>
            <a:off x="0" y="1058335"/>
            <a:ext cx="9144000" cy="8466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7124265" y="2232161"/>
            <a:ext cx="113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Proxima Nova Rg" panose="02000506030000020004" pitchFamily="50" charset="0"/>
              </a:rPr>
              <a:t>Social</a:t>
            </a:r>
          </a:p>
          <a:p>
            <a:pPr algn="ctr"/>
            <a:r>
              <a:rPr lang="en-GB" sz="1600" dirty="0">
                <a:solidFill>
                  <a:schemeClr val="bg1"/>
                </a:solidFill>
                <a:latin typeface="Proxima Nova Rg" panose="02000506030000020004" pitchFamily="50" charset="0"/>
              </a:rPr>
              <a:t>Business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854011" y="2772182"/>
            <a:ext cx="1130298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GB" sz="1400" dirty="0">
                <a:solidFill>
                  <a:schemeClr val="bg1"/>
                </a:solidFill>
                <a:latin typeface="Proxima Nova Rg" panose="02000506030000020004" pitchFamily="50" charset="0"/>
              </a:rPr>
              <a:t>Social</a:t>
            </a:r>
          </a:p>
          <a:p>
            <a:pPr algn="ctr">
              <a:lnSpc>
                <a:spcPts val="1400"/>
              </a:lnSpc>
            </a:pPr>
            <a:r>
              <a:rPr lang="en-GB" sz="1400" dirty="0">
                <a:solidFill>
                  <a:schemeClr val="bg1"/>
                </a:solidFill>
                <a:latin typeface="Proxima Nova Rg" panose="02000506030000020004" pitchFamily="50" charset="0"/>
              </a:rPr>
              <a:t>Impact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79400" y="1201902"/>
            <a:ext cx="7850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chemeClr val="accent6">
                    <a:lumMod val="75000"/>
                  </a:schemeClr>
                </a:solidFill>
              </a:rPr>
              <a:t>https://www.bankabezbarier.cz</a:t>
            </a:r>
            <a:endParaRPr lang="en-GB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69496"/>
            <a:ext cx="9144000" cy="4300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2933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9400" y="242418"/>
            <a:ext cx="74437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latin typeface="Avenir Book"/>
              </a:rPr>
              <a:t>JAK VÁM TICHÉ SPOJENÍ může pomoci, příklad</a:t>
            </a:r>
            <a:endParaRPr lang="en-GB" sz="2800" dirty="0"/>
          </a:p>
        </p:txBody>
      </p:sp>
      <p:sp>
        <p:nvSpPr>
          <p:cNvPr id="10" name="Rectangle 9"/>
          <p:cNvSpPr/>
          <p:nvPr/>
        </p:nvSpPr>
        <p:spPr>
          <a:xfrm>
            <a:off x="0" y="1058335"/>
            <a:ext cx="9144000" cy="8466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7124265" y="2232161"/>
            <a:ext cx="113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Proxima Nova Rg" panose="02000506030000020004" pitchFamily="50" charset="0"/>
              </a:rPr>
              <a:t>Social</a:t>
            </a:r>
          </a:p>
          <a:p>
            <a:pPr algn="ctr"/>
            <a:r>
              <a:rPr lang="en-GB" sz="1600" dirty="0">
                <a:solidFill>
                  <a:schemeClr val="bg1"/>
                </a:solidFill>
                <a:latin typeface="Proxima Nova Rg" panose="02000506030000020004" pitchFamily="50" charset="0"/>
              </a:rPr>
              <a:t>Business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854011" y="2772182"/>
            <a:ext cx="1130298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GB" sz="1400" dirty="0">
                <a:solidFill>
                  <a:schemeClr val="bg1"/>
                </a:solidFill>
                <a:latin typeface="Proxima Nova Rg" panose="02000506030000020004" pitchFamily="50" charset="0"/>
              </a:rPr>
              <a:t>Social</a:t>
            </a:r>
          </a:p>
          <a:p>
            <a:pPr algn="ctr">
              <a:lnSpc>
                <a:spcPts val="1400"/>
              </a:lnSpc>
            </a:pPr>
            <a:r>
              <a:rPr lang="en-GB" sz="1400" dirty="0">
                <a:solidFill>
                  <a:schemeClr val="bg1"/>
                </a:solidFill>
                <a:latin typeface="Proxima Nova Rg" panose="02000506030000020004" pitchFamily="50" charset="0"/>
              </a:rPr>
              <a:t>Impact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25" y="1717053"/>
            <a:ext cx="8731685" cy="4824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3746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9400" y="242418"/>
            <a:ext cx="74437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latin typeface="Avenir Book"/>
              </a:rPr>
              <a:t>JAK VÁM TICHÉ SPOJENÍ může pomoci, příklad</a:t>
            </a:r>
            <a:endParaRPr lang="en-GB" sz="2800" dirty="0"/>
          </a:p>
        </p:txBody>
      </p:sp>
      <p:sp>
        <p:nvSpPr>
          <p:cNvPr id="10" name="Rectangle 9"/>
          <p:cNvSpPr/>
          <p:nvPr/>
        </p:nvSpPr>
        <p:spPr>
          <a:xfrm>
            <a:off x="0" y="1058335"/>
            <a:ext cx="9144000" cy="8466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7124265" y="2232161"/>
            <a:ext cx="113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Proxima Nova Rg" panose="02000506030000020004" pitchFamily="50" charset="0"/>
              </a:rPr>
              <a:t>Social</a:t>
            </a:r>
          </a:p>
          <a:p>
            <a:pPr algn="ctr"/>
            <a:r>
              <a:rPr lang="en-GB" sz="1600" dirty="0">
                <a:solidFill>
                  <a:schemeClr val="bg1"/>
                </a:solidFill>
                <a:latin typeface="Proxima Nova Rg" panose="02000506030000020004" pitchFamily="50" charset="0"/>
              </a:rPr>
              <a:t>Business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854011" y="2772182"/>
            <a:ext cx="1130298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GB" sz="1400" dirty="0">
                <a:solidFill>
                  <a:schemeClr val="bg1"/>
                </a:solidFill>
                <a:latin typeface="Proxima Nova Rg" panose="02000506030000020004" pitchFamily="50" charset="0"/>
              </a:rPr>
              <a:t>Social</a:t>
            </a:r>
          </a:p>
          <a:p>
            <a:pPr algn="ctr">
              <a:lnSpc>
                <a:spcPts val="1400"/>
              </a:lnSpc>
            </a:pPr>
            <a:r>
              <a:rPr lang="en-GB" sz="1400" dirty="0">
                <a:solidFill>
                  <a:schemeClr val="bg1"/>
                </a:solidFill>
                <a:latin typeface="Proxima Nova Rg" panose="02000506030000020004" pitchFamily="50" charset="0"/>
              </a:rPr>
              <a:t>Impact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B405F254-EEA3-49F7-A030-92D82EDC1E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419" y="1435699"/>
            <a:ext cx="7723162" cy="523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9706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Obrázek 17" descr="Obsah obrázku osoba, interiér, okno&#10;&#10;Popis vygenerován s vysokou mírou spolehlivosti">
            <a:extLst>
              <a:ext uri="{FF2B5EF4-FFF2-40B4-BE49-F238E27FC236}">
                <a16:creationId xmlns:a16="http://schemas.microsoft.com/office/drawing/2014/main" id="{68065E29-6B29-4FDF-9133-51F71F2C19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879" y="3870601"/>
            <a:ext cx="2641724" cy="1485970"/>
          </a:xfrm>
          <a:prstGeom prst="rect">
            <a:avLst/>
          </a:prstGeom>
        </p:spPr>
      </p:pic>
      <p:pic>
        <p:nvPicPr>
          <p:cNvPr id="16" name="Obrázek 15" descr="Obsah obrázku elektronika&#10;&#10;Popis vygenerován s velmi vysokou mírou spolehlivosti">
            <a:extLst>
              <a:ext uri="{FF2B5EF4-FFF2-40B4-BE49-F238E27FC236}">
                <a16:creationId xmlns:a16="http://schemas.microsoft.com/office/drawing/2014/main" id="{D1004D09-D32D-4450-A8E9-C1453BE239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903" y="2712630"/>
            <a:ext cx="2605289" cy="1592097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13211B0A-C255-49CD-9B49-0413225355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6161" y="4955054"/>
            <a:ext cx="2068147" cy="1576979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F08115FE-673B-4CD6-B048-0C6CAC4354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5050" y="4839286"/>
            <a:ext cx="2752554" cy="16927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4255" y="289155"/>
            <a:ext cx="84325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rgbClr val="000000"/>
                </a:solidFill>
                <a:latin typeface="Avenir Book"/>
                <a:cs typeface="Avenir Book"/>
              </a:rPr>
              <a:t>JAK TICHÉ SPOJENÍ FUNGUJE?</a:t>
            </a:r>
            <a:endParaRPr lang="en-GB" sz="2800" dirty="0">
              <a:solidFill>
                <a:srgbClr val="000000"/>
              </a:solidFill>
              <a:latin typeface="Avenir Book"/>
              <a:cs typeface="Avenir Book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058335"/>
            <a:ext cx="9144000" cy="8466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3854011" y="2772182"/>
            <a:ext cx="1130298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GB" sz="1400" dirty="0">
                <a:solidFill>
                  <a:schemeClr val="bg1"/>
                </a:solidFill>
                <a:latin typeface="Proxima Nova Rg" panose="02000506030000020004" pitchFamily="50" charset="0"/>
              </a:rPr>
              <a:t>Social</a:t>
            </a:r>
          </a:p>
          <a:p>
            <a:pPr algn="ctr">
              <a:lnSpc>
                <a:spcPts val="1400"/>
              </a:lnSpc>
            </a:pPr>
            <a:r>
              <a:rPr lang="en-GB" sz="1400" dirty="0">
                <a:solidFill>
                  <a:schemeClr val="bg1"/>
                </a:solidFill>
                <a:latin typeface="Proxima Nova Rg" panose="02000506030000020004" pitchFamily="50" charset="0"/>
              </a:rPr>
              <a:t>Impact</a:t>
            </a:r>
          </a:p>
        </p:txBody>
      </p:sp>
      <p:pic>
        <p:nvPicPr>
          <p:cNvPr id="8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23" y="2958699"/>
            <a:ext cx="930757" cy="992808"/>
          </a:xfrm>
          <a:prstGeom prst="rect">
            <a:avLst/>
          </a:prstGeom>
        </p:spPr>
      </p:pic>
      <p:pic>
        <p:nvPicPr>
          <p:cNvPr id="9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255" y="1682621"/>
            <a:ext cx="930757" cy="992808"/>
          </a:xfrm>
          <a:prstGeom prst="rect">
            <a:avLst/>
          </a:prstGeom>
        </p:spPr>
      </p:pic>
      <p:sp>
        <p:nvSpPr>
          <p:cNvPr id="11" name="TextovéPole 10"/>
          <p:cNvSpPr txBox="1"/>
          <p:nvPr/>
        </p:nvSpPr>
        <p:spPr>
          <a:xfrm>
            <a:off x="1103851" y="1763526"/>
            <a:ext cx="30174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>
                <a:latin typeface="Avenir Book"/>
                <a:cs typeface="Avenir Book"/>
              </a:rPr>
              <a:t>Okamžité tlumočení</a:t>
            </a:r>
          </a:p>
          <a:p>
            <a:r>
              <a:rPr lang="cs-CZ" sz="2400" dirty="0">
                <a:latin typeface="Avenir Book"/>
                <a:cs typeface="Avenir Book"/>
              </a:rPr>
              <a:t>Okamžitý přepis</a:t>
            </a:r>
            <a:endParaRPr lang="en-US" sz="2400" dirty="0">
              <a:latin typeface="Avenir Book"/>
              <a:cs typeface="Avenir Book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1136878" y="3039604"/>
            <a:ext cx="30977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>
                <a:latin typeface="Avenir Book"/>
                <a:cs typeface="Avenir Book"/>
              </a:rPr>
              <a:t>Rezervace tlumočení</a:t>
            </a:r>
          </a:p>
          <a:p>
            <a:r>
              <a:rPr lang="cs-CZ" sz="2400" dirty="0">
                <a:latin typeface="Avenir Book"/>
                <a:cs typeface="Avenir Book"/>
              </a:rPr>
              <a:t>Rezervace přepisu</a:t>
            </a:r>
            <a:endParaRPr lang="en-US" sz="2400" dirty="0">
              <a:latin typeface="Avenir Book"/>
              <a:cs typeface="Avenir Book"/>
            </a:endParaRPr>
          </a:p>
        </p:txBody>
      </p:sp>
      <p:pic>
        <p:nvPicPr>
          <p:cNvPr id="7" name="Obrázek 6" descr="Obsah obrázku osoba, zeď, oblečení, muž&#10;&#10;Popis vygenerován s velmi vysokou mírou spolehlivosti">
            <a:extLst>
              <a:ext uri="{FF2B5EF4-FFF2-40B4-BE49-F238E27FC236}">
                <a16:creationId xmlns:a16="http://schemas.microsoft.com/office/drawing/2014/main" id="{00BD5743-9B53-4E0E-8A9B-1E132B8D50A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424" y="703189"/>
            <a:ext cx="3033180" cy="1706164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5230AC44-6553-4623-A4E3-F93843C42C0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748" y="1214396"/>
            <a:ext cx="2895910" cy="1628950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93191" y="2808315"/>
            <a:ext cx="2807125" cy="282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6134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058335"/>
            <a:ext cx="9144000" cy="8466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180" y="2000586"/>
            <a:ext cx="2353561" cy="235356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924" y="2000586"/>
            <a:ext cx="2513840" cy="2353561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6156954" y="1782795"/>
            <a:ext cx="2775352" cy="4646138"/>
          </a:xfrm>
          <a:prstGeom prst="rect">
            <a:avLst/>
          </a:prstGeom>
          <a:solidFill>
            <a:schemeClr val="accent6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31" y="2055745"/>
            <a:ext cx="2432828" cy="188427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57946" y="1778894"/>
            <a:ext cx="2775352" cy="4650039"/>
          </a:xfrm>
          <a:prstGeom prst="rect">
            <a:avLst/>
          </a:prstGeom>
          <a:solidFill>
            <a:schemeClr val="accent6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253758" y="1778895"/>
            <a:ext cx="2775352" cy="4650039"/>
          </a:xfrm>
          <a:prstGeom prst="rect">
            <a:avLst/>
          </a:prstGeom>
          <a:solidFill>
            <a:schemeClr val="accent6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3238499" y="4726255"/>
            <a:ext cx="2794001" cy="1441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cs-CZ" sz="2000" dirty="0">
                <a:latin typeface="Avenir Book"/>
                <a:cs typeface="Avenir Book"/>
              </a:rPr>
              <a:t>CLOUDOVÁ BRAND PLATFORMA FUNKČNÍ NAPŘÍČ RŮZNÝMI ZAŘÍZENÍMI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245854" y="4836747"/>
            <a:ext cx="2594015" cy="1102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cs-CZ" sz="2000" dirty="0">
                <a:latin typeface="Avenir Book"/>
                <a:cs typeface="Avenir Book"/>
              </a:rPr>
              <a:t>KVALIFIKOVANÍ TLUMOČNÍCÍ A PŘEPISOVATELÉ</a:t>
            </a:r>
            <a:endParaRPr lang="en-GB" sz="2000" dirty="0">
              <a:latin typeface="Avenir Book"/>
              <a:cs typeface="Avenir Book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2933" y="4742079"/>
            <a:ext cx="2767423" cy="1441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cs-CZ" sz="2000" dirty="0">
                <a:solidFill>
                  <a:srgbClr val="000000"/>
                </a:solidFill>
                <a:latin typeface="Avenir Book"/>
                <a:cs typeface="Avenir Book"/>
              </a:rPr>
              <a:t>PŘEKLADY A TLUMOČENÍ DO ZNAKOVÉHO JAZYKA V REÁLNÉM ČASE</a:t>
            </a:r>
            <a:endParaRPr lang="cs-CZ" sz="2000" dirty="0">
              <a:solidFill>
                <a:schemeClr val="tx1">
                  <a:lumMod val="65000"/>
                  <a:lumOff val="35000"/>
                </a:schemeClr>
              </a:solidFill>
              <a:latin typeface="Proxima Nova Rg" panose="02000506030000020004" pitchFamily="50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946" y="289681"/>
            <a:ext cx="8521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PROFESIONÁLNÍ KLIENTSKÝ SERVIS</a:t>
            </a:r>
          </a:p>
        </p:txBody>
      </p:sp>
    </p:spTree>
    <p:extLst>
      <p:ext uri="{BB962C8B-B14F-4D97-AF65-F5344CB8AC3E}">
        <p14:creationId xmlns:p14="http://schemas.microsoft.com/office/powerpoint/2010/main" val="42601736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9401" y="275352"/>
            <a:ext cx="8412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latin typeface="Avenir Book"/>
              </a:rPr>
              <a:t>TLUMOČNÍCI ZNAKOVÉHO JAZYKA A PŘEPISOVATELÉ</a:t>
            </a:r>
            <a:endParaRPr lang="en-GB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79401" y="1491334"/>
            <a:ext cx="866765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chemeClr val="accent6">
                    <a:lumMod val="75000"/>
                  </a:schemeClr>
                </a:solidFill>
                <a:latin typeface="Avenir Book"/>
              </a:rPr>
              <a:t>Garance profesionality tlumočníků znakového jazyka a přepisovatelů </a:t>
            </a:r>
            <a:r>
              <a:rPr lang="cs-CZ" sz="2000" dirty="0">
                <a:latin typeface="Avenir Book"/>
              </a:rPr>
              <a:t>je zajištěna prostřednictvím obecně prospěšné společnosti Tichý svět</a:t>
            </a:r>
            <a:r>
              <a:rPr lang="cs-CZ" sz="2000" b="1" dirty="0">
                <a:latin typeface="Avenir Book"/>
              </a:rPr>
              <a:t>, </a:t>
            </a:r>
            <a:r>
              <a:rPr lang="cs-CZ" sz="2000" dirty="0">
                <a:latin typeface="Avenir Book"/>
              </a:rPr>
              <a:t>která dlouhodobě pomáhá neslyšícím vyjít z izolace a usiluje o jejich rovnoprávné postavení zejména na trhu práce a ve vzdělávání. </a:t>
            </a:r>
          </a:p>
          <a:p>
            <a:r>
              <a:rPr lang="cs-CZ" sz="2000" b="1" dirty="0">
                <a:solidFill>
                  <a:schemeClr val="accent6">
                    <a:lumMod val="75000"/>
                  </a:schemeClr>
                </a:solidFill>
                <a:latin typeface="Avenir Book"/>
              </a:rPr>
              <a:t>Tiché spojení </a:t>
            </a:r>
            <a:r>
              <a:rPr lang="cs-CZ" sz="2000" dirty="0">
                <a:latin typeface="Avenir Book"/>
              </a:rPr>
              <a:t>na základě smluvního vztahu tak svým klientům zabezpečuje vysokou profesionalitu přepisu a tlumočení znakového jazyka.</a:t>
            </a:r>
          </a:p>
          <a:p>
            <a:r>
              <a:rPr lang="cs-CZ" sz="2400" dirty="0">
                <a:solidFill>
                  <a:schemeClr val="accent6">
                    <a:lumMod val="75000"/>
                  </a:schemeClr>
                </a:solidFill>
                <a:latin typeface="Avenir Book"/>
              </a:rPr>
              <a:t>	</a:t>
            </a:r>
            <a:endParaRPr lang="cs-CZ" sz="2400" dirty="0">
              <a:latin typeface="Avenir Book"/>
            </a:endParaRPr>
          </a:p>
          <a:p>
            <a:pPr lvl="0"/>
            <a:r>
              <a:rPr lang="cs-CZ" sz="2000" dirty="0"/>
              <a:t>		</a:t>
            </a:r>
          </a:p>
          <a:p>
            <a:pPr lvl="0"/>
            <a:endParaRPr lang="cs-CZ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058335"/>
            <a:ext cx="9144000" cy="8466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3306" y="3573195"/>
            <a:ext cx="6368999" cy="3094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6185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2584" y="264756"/>
            <a:ext cx="87385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rgbClr val="000000"/>
                </a:solidFill>
                <a:latin typeface="Avenir Book"/>
                <a:cs typeface="Avenir Book"/>
              </a:rPr>
              <a:t>NADSTAVBA – ZAMĚSTNANOST SLUCHOVĚ POSTIŽENÝCH</a:t>
            </a:r>
            <a:r>
              <a:rPr lang="cs-CZ" sz="2800" dirty="0">
                <a:solidFill>
                  <a:schemeClr val="bg1"/>
                </a:solidFill>
                <a:latin typeface="Avenir Book"/>
                <a:cs typeface="Avenir Book"/>
              </a:rPr>
              <a:t> </a:t>
            </a:r>
            <a:r>
              <a:rPr lang="cs-CZ" sz="2600" b="1" dirty="0">
                <a:solidFill>
                  <a:schemeClr val="bg1"/>
                </a:solidFill>
              </a:rPr>
              <a:t>- zaměstnanost sluchově postižených </a:t>
            </a:r>
            <a:endParaRPr lang="en-GB" sz="26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9401" y="2396722"/>
            <a:ext cx="8412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2000" dirty="0">
              <a:solidFill>
                <a:schemeClr val="accent6">
                  <a:lumMod val="75000"/>
                </a:schemeClr>
              </a:solidFill>
              <a:latin typeface="Avenir Book"/>
              <a:cs typeface="Avenir Book"/>
            </a:endParaRPr>
          </a:p>
          <a:p>
            <a:endParaRPr lang="cs-CZ" sz="2000" dirty="0">
              <a:latin typeface="Avenir Book"/>
              <a:cs typeface="Avenir Book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058335"/>
            <a:ext cx="9144000" cy="8466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3934882" y="2406422"/>
            <a:ext cx="1130298" cy="271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cs-CZ" sz="1400" dirty="0">
                <a:solidFill>
                  <a:schemeClr val="bg1"/>
                </a:solidFill>
                <a:latin typeface="Proxima Nova Rg" panose="02000506030000020004" pitchFamily="50" charset="0"/>
              </a:rPr>
              <a:t>Sociální vliv</a:t>
            </a:r>
            <a:endParaRPr lang="en-GB" sz="1400" dirty="0">
              <a:solidFill>
                <a:schemeClr val="bg1"/>
              </a:solidFill>
              <a:latin typeface="Proxima Nova Rg" panose="02000506030000020004" pitchFamily="50" charset="0"/>
            </a:endParaRPr>
          </a:p>
        </p:txBody>
      </p:sp>
      <p:pic>
        <p:nvPicPr>
          <p:cNvPr id="26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231" y="2321515"/>
            <a:ext cx="268584" cy="2542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537" y="6186581"/>
            <a:ext cx="2472647" cy="401759"/>
          </a:xfrm>
          <a:prstGeom prst="rect">
            <a:avLst/>
          </a:prstGeom>
        </p:spPr>
      </p:pic>
      <p:pic>
        <p:nvPicPr>
          <p:cNvPr id="11" name="Picture 10" descr="TS_1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1" t="10864" r="11667" b="10864"/>
          <a:stretch/>
        </p:blipFill>
        <p:spPr>
          <a:xfrm>
            <a:off x="1040200" y="1325799"/>
            <a:ext cx="6684819" cy="369304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18749" y="5045516"/>
            <a:ext cx="8522418" cy="1034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30000"/>
              </a:lnSpc>
              <a:buFont typeface="Arial"/>
              <a:buChar char="•"/>
            </a:pPr>
            <a:r>
              <a:rPr lang="cs-CZ" sz="2400" dirty="0">
                <a:latin typeface="Avenir Book"/>
                <a:cs typeface="Avenir Book"/>
              </a:rPr>
              <a:t>Rovné příležitosti</a:t>
            </a:r>
          </a:p>
          <a:p>
            <a:pPr marL="342900" lvl="0" indent="-342900">
              <a:lnSpc>
                <a:spcPct val="130000"/>
              </a:lnSpc>
              <a:buFont typeface="Arial"/>
              <a:buChar char="•"/>
            </a:pPr>
            <a:r>
              <a:rPr lang="cs-CZ" sz="2400" dirty="0">
                <a:latin typeface="Avenir Book"/>
                <a:cs typeface="Avenir Book"/>
              </a:rPr>
              <a:t>Možnost získat na trhu práce kvalitní zaměstnance</a:t>
            </a:r>
            <a:endParaRPr lang="en-US" sz="2400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40818980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79401" y="1491334"/>
            <a:ext cx="841290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>
                <a:latin typeface="Avenir Book"/>
                <a:cs typeface="Avenir Book"/>
              </a:rPr>
              <a:t>PODPORA </a:t>
            </a:r>
            <a:r>
              <a:rPr lang="cs-CZ" sz="2000" dirty="0">
                <a:solidFill>
                  <a:srgbClr val="39B44A"/>
                </a:solidFill>
                <a:latin typeface="Avenir Book"/>
                <a:cs typeface="Avenir Book"/>
              </a:rPr>
              <a:t>v celém procesu </a:t>
            </a:r>
            <a:r>
              <a:rPr lang="cs-CZ" sz="2000" dirty="0">
                <a:latin typeface="Avenir Book"/>
                <a:cs typeface="Avenir Book"/>
              </a:rPr>
              <a:t>od prvotního nástupu po celý zaměstnanecký poměr:</a:t>
            </a:r>
          </a:p>
          <a:p>
            <a:endParaRPr lang="cs-CZ" sz="2000" dirty="0">
              <a:latin typeface="Avenir Book"/>
              <a:cs typeface="Avenir Book"/>
            </a:endParaRPr>
          </a:p>
          <a:p>
            <a:pPr lvl="0"/>
            <a:r>
              <a:rPr lang="cs-CZ" sz="2000" dirty="0">
                <a:latin typeface="Avenir Book"/>
                <a:cs typeface="Avenir Book"/>
              </a:rPr>
              <a:t>	videa natočená ve znakovém jazyce pro umístění v sekci „Kariéra“ </a:t>
            </a:r>
          </a:p>
          <a:p>
            <a:pPr lvl="0"/>
            <a:endParaRPr lang="cs-CZ" sz="2000" dirty="0">
              <a:latin typeface="Avenir Book"/>
              <a:cs typeface="Avenir Book"/>
            </a:endParaRPr>
          </a:p>
          <a:p>
            <a:pPr lvl="0"/>
            <a:r>
              <a:rPr lang="cs-CZ" sz="2000" dirty="0">
                <a:latin typeface="Avenir Book"/>
                <a:cs typeface="Avenir Book"/>
              </a:rPr>
              <a:t>	informace ve znakovém jazyce umístěné na domovské stránce</a:t>
            </a:r>
          </a:p>
          <a:p>
            <a:pPr lvl="0"/>
            <a:endParaRPr lang="cs-CZ" sz="2000" dirty="0">
              <a:latin typeface="Avenir Book"/>
              <a:cs typeface="Avenir Book"/>
            </a:endParaRPr>
          </a:p>
          <a:p>
            <a:pPr lvl="0"/>
            <a:r>
              <a:rPr lang="cs-CZ" sz="2000" dirty="0">
                <a:latin typeface="Avenir Book"/>
                <a:cs typeface="Avenir Book"/>
              </a:rPr>
              <a:t>	tlumočení pomocí služby Tiché spojení při náborovém pohovoru</a:t>
            </a:r>
          </a:p>
          <a:p>
            <a:pPr lvl="0"/>
            <a:endParaRPr lang="cs-CZ" sz="2000" dirty="0">
              <a:latin typeface="Avenir Book"/>
              <a:cs typeface="Avenir Book"/>
            </a:endParaRPr>
          </a:p>
          <a:p>
            <a:pPr lvl="0"/>
            <a:r>
              <a:rPr lang="cs-CZ" sz="2000" dirty="0">
                <a:latin typeface="Avenir Book"/>
                <a:cs typeface="Avenir Book"/>
              </a:rPr>
              <a:t>	přetlumočení povinných školení při nástupu do zaměstnání jako 	BOZP, 	požární ochrana apod.</a:t>
            </a:r>
          </a:p>
          <a:p>
            <a:pPr lvl="0"/>
            <a:endParaRPr lang="cs-CZ" sz="2000" dirty="0">
              <a:latin typeface="Avenir Book"/>
              <a:cs typeface="Avenir Book"/>
            </a:endParaRPr>
          </a:p>
          <a:p>
            <a:pPr lvl="0"/>
            <a:r>
              <a:rPr lang="cs-CZ" sz="2000" dirty="0">
                <a:latin typeface="Avenir Book"/>
                <a:cs typeface="Avenir Book"/>
              </a:rPr>
              <a:t>	zpracování videa pro výkon práce – manuál popisu práce, procesu 	apod. 	</a:t>
            </a:r>
          </a:p>
          <a:p>
            <a:pPr lvl="0"/>
            <a:endParaRPr lang="cs-CZ" sz="2000" dirty="0">
              <a:latin typeface="Avenir Book"/>
              <a:cs typeface="Avenir Book"/>
            </a:endParaRPr>
          </a:p>
          <a:p>
            <a:pPr lvl="0"/>
            <a:r>
              <a:rPr lang="cs-CZ" sz="2000" dirty="0">
                <a:latin typeface="Avenir Book"/>
                <a:cs typeface="Avenir Book"/>
              </a:rPr>
              <a:t>	ad hoc zpracování videí ve znakovém jazyce dle potřeb</a:t>
            </a:r>
            <a:endParaRPr lang="cs-CZ" sz="2000" dirty="0">
              <a:solidFill>
                <a:schemeClr val="accent6">
                  <a:lumMod val="75000"/>
                </a:schemeClr>
              </a:solidFill>
              <a:latin typeface="Avenir Book"/>
              <a:cs typeface="Avenir Book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058335"/>
            <a:ext cx="9144000" cy="8466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729" y="2777662"/>
            <a:ext cx="256288" cy="242619"/>
          </a:xfrm>
          <a:prstGeom prst="rect">
            <a:avLst/>
          </a:prstGeom>
        </p:spPr>
      </p:pic>
      <p:pic>
        <p:nvPicPr>
          <p:cNvPr id="26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730" y="3370027"/>
            <a:ext cx="256288" cy="242619"/>
          </a:xfrm>
          <a:prstGeom prst="rect">
            <a:avLst/>
          </a:prstGeom>
        </p:spPr>
      </p:pic>
      <p:pic>
        <p:nvPicPr>
          <p:cNvPr id="12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729" y="4026879"/>
            <a:ext cx="256288" cy="242619"/>
          </a:xfrm>
          <a:prstGeom prst="rect">
            <a:avLst/>
          </a:prstGeom>
        </p:spPr>
      </p:pic>
      <p:pic>
        <p:nvPicPr>
          <p:cNvPr id="13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730" y="4929099"/>
            <a:ext cx="256288" cy="242619"/>
          </a:xfrm>
          <a:prstGeom prst="rect">
            <a:avLst/>
          </a:prstGeom>
        </p:spPr>
      </p:pic>
      <p:pic>
        <p:nvPicPr>
          <p:cNvPr id="15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768" y="5829620"/>
            <a:ext cx="256288" cy="24261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124" y="6312329"/>
            <a:ext cx="2472647" cy="40175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11389" y="276497"/>
            <a:ext cx="9218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dirty="0">
                <a:solidFill>
                  <a:srgbClr val="000000"/>
                </a:solidFill>
                <a:latin typeface="Avenir Book"/>
                <a:cs typeface="Avenir Book"/>
              </a:rPr>
              <a:t>NADSTAVBA – ZAMĚSTNANOST SLUCHOVĚ POSTIŽENÝCH</a:t>
            </a:r>
            <a:endParaRPr lang="en-US" sz="28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1616" y="711533"/>
            <a:ext cx="1114155" cy="862938"/>
          </a:xfrm>
          <a:prstGeom prst="rect">
            <a:avLst/>
          </a:prstGeom>
        </p:spPr>
      </p:pic>
      <p:pic>
        <p:nvPicPr>
          <p:cNvPr id="14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729" y="2148186"/>
            <a:ext cx="256288" cy="24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114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S_Banner_Print_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0424" y="0"/>
            <a:ext cx="9942737" cy="7018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5523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9401" y="302543"/>
            <a:ext cx="8412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rgbClr val="000000"/>
                </a:solidFill>
                <a:latin typeface="Avenir Book"/>
                <a:cs typeface="Avenir Book"/>
              </a:rPr>
              <a:t>NAŠI KLIENTI</a:t>
            </a:r>
            <a:endParaRPr lang="en-GB" sz="2800" dirty="0">
              <a:solidFill>
                <a:srgbClr val="000000"/>
              </a:solidFill>
              <a:latin typeface="Avenir Book"/>
              <a:cs typeface="Avenir Boo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9401" y="1281829"/>
            <a:ext cx="805179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cs-CZ" sz="2000" dirty="0">
                <a:solidFill>
                  <a:srgbClr val="000000"/>
                </a:solidFill>
                <a:latin typeface="Avenir Book"/>
                <a:cs typeface="Avenir Book"/>
              </a:rPr>
              <a:t>Těší nás, že on-line platforma Tiché spojení je součástí služby </a:t>
            </a:r>
            <a:r>
              <a:rPr lang="cs-CZ" sz="2000" b="1" dirty="0">
                <a:solidFill>
                  <a:srgbClr val="06683A"/>
                </a:solidFill>
                <a:latin typeface="Avenir Book"/>
                <a:cs typeface="Avenir Book"/>
              </a:rPr>
              <a:t>Banka bez bariér</a:t>
            </a:r>
            <a:r>
              <a:rPr lang="cs-CZ" sz="2000" b="1" dirty="0">
                <a:solidFill>
                  <a:srgbClr val="000000"/>
                </a:solidFill>
                <a:latin typeface="Avenir Book"/>
                <a:cs typeface="Avenir Book"/>
              </a:rPr>
              <a:t> a </a:t>
            </a:r>
            <a:r>
              <a:rPr lang="cs-CZ" sz="2000" b="1" dirty="0">
                <a:solidFill>
                  <a:srgbClr val="06683A"/>
                </a:solidFill>
                <a:latin typeface="Avenir Book"/>
                <a:cs typeface="Avenir Book"/>
              </a:rPr>
              <a:t>Energie bez bariér</a:t>
            </a:r>
            <a:r>
              <a:rPr lang="cs-CZ" sz="2000" b="1" dirty="0">
                <a:solidFill>
                  <a:srgbClr val="000000"/>
                </a:solidFill>
                <a:latin typeface="Avenir Book"/>
                <a:cs typeface="Avenir Book"/>
              </a:rPr>
              <a:t>.</a:t>
            </a:r>
          </a:p>
          <a:p>
            <a:pPr lvl="0"/>
            <a:endParaRPr lang="cs-CZ" sz="2000" b="1" dirty="0">
              <a:solidFill>
                <a:srgbClr val="000000"/>
              </a:solidFill>
              <a:latin typeface="Avenir Book"/>
              <a:cs typeface="Avenir Book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058335"/>
            <a:ext cx="9144000" cy="8466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Obrázek 11" descr="br_nejduveryhodnejsi_201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318" y="2833555"/>
            <a:ext cx="2106511" cy="17404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Výsledek obrázku pro E.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75" y="4389837"/>
            <a:ext cx="2829480" cy="207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fický objekt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54726" y="4778918"/>
            <a:ext cx="4576206" cy="109042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537" y="6186581"/>
            <a:ext cx="2472647" cy="401759"/>
          </a:xfrm>
          <a:prstGeom prst="rect">
            <a:avLst/>
          </a:prstGeom>
        </p:spPr>
      </p:pic>
      <p:pic>
        <p:nvPicPr>
          <p:cNvPr id="2" name="Picture 1" descr="logo cs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92" y="2244979"/>
            <a:ext cx="3379825" cy="1806516"/>
          </a:xfrm>
          <a:prstGeom prst="rect">
            <a:avLst/>
          </a:prstGeom>
        </p:spPr>
      </p:pic>
      <p:pic>
        <p:nvPicPr>
          <p:cNvPr id="13" name="Picture 2" descr="Výsledek obrázku pro vodafon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732" y="1829272"/>
            <a:ext cx="2139259" cy="1545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43653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9401" y="289154"/>
            <a:ext cx="8412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rgbClr val="000000"/>
                </a:solidFill>
                <a:latin typeface="Avenir Book"/>
                <a:cs typeface="Avenir Book"/>
              </a:rPr>
              <a:t>NAŠE CESTA</a:t>
            </a:r>
            <a:endParaRPr lang="en-GB" sz="2800" dirty="0">
              <a:solidFill>
                <a:srgbClr val="000000"/>
              </a:solidFill>
              <a:latin typeface="Avenir Book"/>
              <a:cs typeface="Avenir Boo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5901" y="1351634"/>
            <a:ext cx="8667651" cy="467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cs-CZ" sz="2400" dirty="0">
                <a:latin typeface="Avenir Book"/>
                <a:cs typeface="Avenir Book"/>
              </a:rPr>
              <a:t>Tiché spojení má </a:t>
            </a:r>
            <a:r>
              <a:rPr lang="cs-CZ" sz="2400" dirty="0">
                <a:solidFill>
                  <a:srgbClr val="06683A"/>
                </a:solidFill>
                <a:latin typeface="Avenir Book"/>
                <a:cs typeface="Avenir Book"/>
              </a:rPr>
              <a:t>silnou vizi</a:t>
            </a:r>
            <a:r>
              <a:rPr lang="cs-CZ" sz="2400" dirty="0">
                <a:latin typeface="Avenir Book"/>
                <a:cs typeface="Avenir Book"/>
              </a:rPr>
              <a:t>, stát se standardem, který pro neslyšící a nedoslýchavé smysluplně naplňuje obsah CSR </a:t>
            </a:r>
          </a:p>
          <a:p>
            <a:pPr algn="ctr">
              <a:lnSpc>
                <a:spcPct val="120000"/>
              </a:lnSpc>
            </a:pPr>
            <a:endParaRPr lang="cs-CZ" sz="2000" b="1" dirty="0">
              <a:solidFill>
                <a:srgbClr val="06683A"/>
              </a:solidFill>
              <a:latin typeface="Avenir Book"/>
              <a:cs typeface="Avenir Book"/>
            </a:endParaRPr>
          </a:p>
          <a:p>
            <a:pPr algn="ctr">
              <a:lnSpc>
                <a:spcPct val="120000"/>
              </a:lnSpc>
            </a:pPr>
            <a:endParaRPr lang="cs-CZ" sz="2000" b="1" dirty="0">
              <a:solidFill>
                <a:srgbClr val="06683A"/>
              </a:solidFill>
              <a:latin typeface="Avenir Book"/>
              <a:cs typeface="Avenir Book"/>
            </a:endParaRPr>
          </a:p>
          <a:p>
            <a:pPr algn="ctr">
              <a:lnSpc>
                <a:spcPct val="120000"/>
              </a:lnSpc>
            </a:pPr>
            <a:r>
              <a:rPr lang="cs-CZ" sz="2000" b="1" dirty="0">
                <a:solidFill>
                  <a:srgbClr val="06683A"/>
                </a:solidFill>
                <a:latin typeface="Avenir Book"/>
                <a:cs typeface="Avenir Book"/>
              </a:rPr>
              <a:t>ROVNÉ PŘÍLEŽITOSTI</a:t>
            </a:r>
          </a:p>
          <a:p>
            <a:pPr algn="ctr">
              <a:lnSpc>
                <a:spcPct val="120000"/>
              </a:lnSpc>
            </a:pPr>
            <a:r>
              <a:rPr lang="cs-CZ" sz="2000" b="1" dirty="0">
                <a:solidFill>
                  <a:srgbClr val="06683A"/>
                </a:solidFill>
                <a:latin typeface="Avenir Book"/>
                <a:cs typeface="Avenir Book"/>
              </a:rPr>
              <a:t>BEZBARIÉROVOST</a:t>
            </a:r>
          </a:p>
          <a:p>
            <a:pPr algn="ctr">
              <a:lnSpc>
                <a:spcPct val="120000"/>
              </a:lnSpc>
            </a:pPr>
            <a:r>
              <a:rPr lang="cs-CZ" sz="2000" b="1" dirty="0">
                <a:solidFill>
                  <a:srgbClr val="06683A"/>
                </a:solidFill>
                <a:latin typeface="Avenir Book"/>
                <a:cs typeface="Avenir Book"/>
              </a:rPr>
              <a:t>NE DISKRIMINACI</a:t>
            </a:r>
          </a:p>
          <a:p>
            <a:pPr algn="ctr">
              <a:lnSpc>
                <a:spcPct val="120000"/>
              </a:lnSpc>
            </a:pPr>
            <a:r>
              <a:rPr lang="cs-CZ" sz="2000" b="1" dirty="0">
                <a:solidFill>
                  <a:srgbClr val="06683A"/>
                </a:solidFill>
                <a:latin typeface="Avenir Book"/>
                <a:cs typeface="Avenir Book"/>
              </a:rPr>
              <a:t>SMART CITIES</a:t>
            </a:r>
            <a:endParaRPr lang="cs-CZ" sz="2000" dirty="0">
              <a:latin typeface="Avenir Book"/>
              <a:cs typeface="Avenir Book"/>
            </a:endParaRPr>
          </a:p>
          <a:p>
            <a:pPr algn="ctr">
              <a:lnSpc>
                <a:spcPct val="120000"/>
              </a:lnSpc>
            </a:pPr>
            <a:endParaRPr lang="cs-CZ" sz="2000" dirty="0">
              <a:latin typeface="Avenir Book"/>
              <a:cs typeface="Avenir Book"/>
            </a:endParaRPr>
          </a:p>
          <a:p>
            <a:pPr algn="ctr">
              <a:lnSpc>
                <a:spcPct val="120000"/>
              </a:lnSpc>
            </a:pPr>
            <a:endParaRPr lang="cs-CZ" sz="2000" dirty="0">
              <a:latin typeface="Avenir Book"/>
              <a:cs typeface="Avenir Book"/>
            </a:endParaRPr>
          </a:p>
          <a:p>
            <a:pPr algn="ctr">
              <a:lnSpc>
                <a:spcPct val="120000"/>
              </a:lnSpc>
            </a:pPr>
            <a:r>
              <a:rPr lang="cs-CZ" sz="2000" dirty="0">
                <a:solidFill>
                  <a:srgbClr val="000000"/>
                </a:solidFill>
                <a:latin typeface="Avenir Book"/>
                <a:cs typeface="Avenir Book"/>
              </a:rPr>
              <a:t>Bezbariérovost, rovné příležitosti pro maximalizování životní úrovně obyvatel do tohoto stolení rozhodně patří.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1058335"/>
            <a:ext cx="9144000" cy="8466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537" y="6186581"/>
            <a:ext cx="2472647" cy="401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5993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321604" y="336150"/>
            <a:ext cx="5373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rgbClr val="000000"/>
                </a:solidFill>
                <a:latin typeface="Avenir Book"/>
                <a:cs typeface="Avenir Book"/>
              </a:rPr>
              <a:t>KONTAKT</a:t>
            </a:r>
            <a:endParaRPr lang="en-GB" sz="2800" dirty="0">
              <a:solidFill>
                <a:srgbClr val="000000"/>
              </a:solidFill>
              <a:latin typeface="Avenir Book"/>
              <a:cs typeface="Avenir Book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1058335"/>
            <a:ext cx="9144000" cy="8466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986366" y="1540933"/>
            <a:ext cx="7023101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latin typeface="Avenir Book"/>
                <a:cs typeface="Avenir Book"/>
              </a:rPr>
              <a:t>Děkuji za váš čas a pozornost!</a:t>
            </a:r>
          </a:p>
          <a:p>
            <a:pPr algn="ctr"/>
            <a:endParaRPr lang="cs-CZ" sz="2000" dirty="0">
              <a:solidFill>
                <a:srgbClr val="06683A"/>
              </a:solidFill>
              <a:latin typeface="Avenir Book"/>
              <a:cs typeface="Avenir Book"/>
            </a:endParaRPr>
          </a:p>
          <a:p>
            <a:pPr algn="ctr"/>
            <a:endParaRPr lang="cs-CZ" sz="2000" dirty="0">
              <a:solidFill>
                <a:srgbClr val="06683A"/>
              </a:solidFill>
              <a:latin typeface="Avenir Book"/>
              <a:cs typeface="Avenir Book"/>
            </a:endParaRPr>
          </a:p>
          <a:p>
            <a:pPr algn="ctr"/>
            <a:endParaRPr lang="cs-CZ" sz="2000" dirty="0">
              <a:solidFill>
                <a:srgbClr val="06683A"/>
              </a:solidFill>
              <a:latin typeface="Avenir Book"/>
              <a:cs typeface="Avenir Book"/>
            </a:endParaRPr>
          </a:p>
          <a:p>
            <a:pPr algn="ctr"/>
            <a: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/>
              </a:rPr>
              <a:t>Ing. </a:t>
            </a: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/>
              </a:rPr>
              <a:t>Danuše </a:t>
            </a:r>
            <a:r>
              <a:rPr lang="en-GB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venir Book"/>
              </a:rPr>
              <a:t>Kulhánková</a:t>
            </a:r>
            <a:endParaRPr lang="en-GB" sz="2000" dirty="0">
              <a:solidFill>
                <a:schemeClr val="tx1">
                  <a:lumMod val="85000"/>
                  <a:lumOff val="15000"/>
                </a:schemeClr>
              </a:solidFill>
              <a:latin typeface="Avenir Book"/>
            </a:endParaRPr>
          </a:p>
          <a:p>
            <a:pPr algn="ctr"/>
            <a:r>
              <a:rPr lang="en-GB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/>
              </a:rPr>
              <a:t>Business Development</a:t>
            </a:r>
          </a:p>
          <a:p>
            <a:pPr algn="ctr"/>
            <a:r>
              <a:rPr lang="en-GB" sz="2000" dirty="0">
                <a:solidFill>
                  <a:srgbClr val="06683A"/>
                </a:solidFill>
                <a:latin typeface="Avenir Book"/>
              </a:rPr>
              <a:t>kulhankova@tichespojeni.cz</a:t>
            </a:r>
          </a:p>
          <a:p>
            <a:pPr algn="ctr"/>
            <a:r>
              <a:rPr lang="en-GB" sz="2000" dirty="0">
                <a:solidFill>
                  <a:srgbClr val="06683A"/>
                </a:solidFill>
                <a:latin typeface="Avenir Book"/>
              </a:rPr>
              <a:t>+420 734 492 791</a:t>
            </a:r>
          </a:p>
          <a:p>
            <a:pPr algn="ctr"/>
            <a:endParaRPr lang="cs-CZ" sz="2000" dirty="0">
              <a:solidFill>
                <a:srgbClr val="06683A"/>
              </a:solidFill>
              <a:latin typeface="Avenir Book"/>
              <a:cs typeface="Avenir Book"/>
            </a:endParaRPr>
          </a:p>
          <a:p>
            <a:pPr algn="ctr"/>
            <a:endParaRPr lang="cs-CZ" sz="2000" dirty="0">
              <a:solidFill>
                <a:srgbClr val="06683A"/>
              </a:solidFill>
              <a:latin typeface="Avenir Book"/>
              <a:cs typeface="Avenir Book"/>
            </a:endParaRPr>
          </a:p>
          <a:p>
            <a:pPr algn="ctr"/>
            <a:r>
              <a:rPr lang="en-GB" sz="2000" dirty="0">
                <a:solidFill>
                  <a:srgbClr val="06683A"/>
                </a:solidFill>
                <a:latin typeface="Avenir Book"/>
                <a:cs typeface="Avenir Book"/>
                <a:hlinkClick r:id="rId2"/>
              </a:rPr>
              <a:t>www.tichespojeni.cz</a:t>
            </a:r>
            <a:endParaRPr lang="cs-CZ" sz="2000" dirty="0">
              <a:solidFill>
                <a:srgbClr val="06683A"/>
              </a:solidFill>
              <a:latin typeface="Avenir Book"/>
              <a:cs typeface="Avenir Book"/>
            </a:endParaRPr>
          </a:p>
          <a:p>
            <a:pPr algn="ctr"/>
            <a:endParaRPr lang="cs-CZ" sz="2000" dirty="0">
              <a:solidFill>
                <a:srgbClr val="06683A"/>
              </a:solidFill>
              <a:latin typeface="Avenir Book"/>
              <a:cs typeface="Avenir Book"/>
            </a:endParaRPr>
          </a:p>
          <a:p>
            <a:pPr algn="ctr"/>
            <a:r>
              <a:rPr lang="cs-CZ" sz="2000" dirty="0">
                <a:latin typeface="Avenir Book"/>
              </a:rPr>
              <a:t>Tiché spojení, s.r.o.</a:t>
            </a:r>
          </a:p>
          <a:p>
            <a:pPr algn="ctr"/>
            <a:r>
              <a:rPr lang="cs-CZ" sz="2000" dirty="0">
                <a:latin typeface="Avenir Book"/>
              </a:rPr>
              <a:t>Na Poříčí 25, 110 00 Praha 1</a:t>
            </a:r>
            <a:endParaRPr lang="en-US" sz="2000" dirty="0">
              <a:latin typeface="Avenir Book"/>
            </a:endParaRPr>
          </a:p>
          <a:p>
            <a:pPr algn="ctr"/>
            <a:endParaRPr lang="en-GB" sz="2000" dirty="0">
              <a:latin typeface="Avenir Book"/>
              <a:cs typeface="Avenir Book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91" y="4234526"/>
            <a:ext cx="1717312" cy="1625722"/>
          </a:xfrm>
          <a:prstGeom prst="rect">
            <a:avLst/>
          </a:prstGeom>
        </p:spPr>
      </p:pic>
      <p:pic>
        <p:nvPicPr>
          <p:cNvPr id="11" name="Obrázek 10" descr="Obsah obrázku interiér, osoba, zeď, oblečení&#10;&#10;Popis vygenerován s velmi vysokou mírou spolehlivosti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451" y="2735222"/>
            <a:ext cx="1622488" cy="211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846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058335"/>
            <a:ext cx="9144000" cy="8466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ovéPole 2"/>
          <p:cNvSpPr txBox="1"/>
          <p:nvPr/>
        </p:nvSpPr>
        <p:spPr>
          <a:xfrm>
            <a:off x="279402" y="1523326"/>
            <a:ext cx="861138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latin typeface="Avenir Book"/>
                <a:cs typeface="Avenir Book"/>
              </a:rPr>
              <a:t>Zajišťuje</a:t>
            </a:r>
            <a:r>
              <a:rPr lang="cs-CZ" sz="2400" dirty="0">
                <a:solidFill>
                  <a:srgbClr val="39B44A"/>
                </a:solidFill>
                <a:latin typeface="Avenir Book"/>
                <a:cs typeface="Avenir Book"/>
              </a:rPr>
              <a:t> on-line komunikaci se zákazníky</a:t>
            </a:r>
            <a:r>
              <a:rPr lang="cs-CZ" sz="2400" dirty="0">
                <a:latin typeface="Avenir Book"/>
                <a:cs typeface="Avenir Book"/>
              </a:rPr>
              <a:t>, nebo zákazníky </a:t>
            </a:r>
            <a:r>
              <a:rPr lang="cs-CZ" sz="2400" dirty="0">
                <a:solidFill>
                  <a:srgbClr val="39B44A"/>
                </a:solidFill>
                <a:latin typeface="Avenir Book"/>
                <a:cs typeface="Avenir Book"/>
              </a:rPr>
              <a:t>potenciálními, zaměstnanci a kolegy</a:t>
            </a:r>
            <a:r>
              <a:rPr lang="cs-CZ" sz="2400" dirty="0">
                <a:latin typeface="Avenir Book"/>
                <a:cs typeface="Avenir Book"/>
              </a:rPr>
              <a:t> kteří:</a:t>
            </a:r>
          </a:p>
          <a:p>
            <a:endParaRPr lang="cs-CZ" sz="2400" dirty="0">
              <a:latin typeface="Avenir Book"/>
              <a:cs typeface="Avenir Book"/>
            </a:endParaRPr>
          </a:p>
          <a:p>
            <a:r>
              <a:rPr lang="cs-CZ" sz="2400" dirty="0">
                <a:latin typeface="Avenir Book"/>
                <a:cs typeface="Avenir Book"/>
              </a:rPr>
              <a:t>	komunikují pomocí znakového jazyka, </a:t>
            </a:r>
          </a:p>
          <a:p>
            <a:r>
              <a:rPr lang="cs-CZ" sz="2400" dirty="0">
                <a:latin typeface="Avenir Book"/>
                <a:cs typeface="Avenir Book"/>
              </a:rPr>
              <a:t>	</a:t>
            </a:r>
          </a:p>
          <a:p>
            <a:r>
              <a:rPr lang="cs-CZ" sz="2400" dirty="0">
                <a:latin typeface="Avenir Book"/>
                <a:cs typeface="Avenir Book"/>
              </a:rPr>
              <a:t>	potřebují on-line vizuální přepis textem,</a:t>
            </a:r>
          </a:p>
          <a:p>
            <a:r>
              <a:rPr lang="cs-CZ" sz="2400" dirty="0">
                <a:latin typeface="Avenir Book"/>
                <a:cs typeface="Avenir Book"/>
              </a:rPr>
              <a:t>	</a:t>
            </a:r>
          </a:p>
          <a:p>
            <a:r>
              <a:rPr lang="cs-CZ" sz="2400" dirty="0">
                <a:latin typeface="Avenir Book"/>
                <a:cs typeface="Avenir Book"/>
              </a:rPr>
              <a:t>	vyžadují další služby jako chat či zasílání dokumentů.</a:t>
            </a:r>
          </a:p>
          <a:p>
            <a:endParaRPr lang="cs-CZ" sz="2400" dirty="0">
              <a:solidFill>
                <a:schemeClr val="accent6">
                  <a:lumMod val="75000"/>
                </a:schemeClr>
              </a:solidFill>
              <a:latin typeface="Avenir Book"/>
              <a:cs typeface="Avenir Book"/>
            </a:endParaRPr>
          </a:p>
          <a:p>
            <a:pPr algn="ctr"/>
            <a:endParaRPr lang="cs-CZ" sz="2400" dirty="0">
              <a:solidFill>
                <a:schemeClr val="accent6">
                  <a:lumMod val="75000"/>
                </a:schemeClr>
              </a:solidFill>
              <a:latin typeface="Avenir Book"/>
              <a:cs typeface="Avenir Book"/>
            </a:endParaRPr>
          </a:p>
          <a:p>
            <a:pPr algn="ctr"/>
            <a:r>
              <a:rPr lang="cs-CZ" sz="2400" dirty="0">
                <a:solidFill>
                  <a:srgbClr val="06683A"/>
                </a:solidFill>
                <a:latin typeface="Avenir Book"/>
                <a:cs typeface="Avenir Book"/>
              </a:rPr>
              <a:t>Bezproblémová integrace platformy </a:t>
            </a:r>
            <a:r>
              <a:rPr lang="cs-CZ" sz="2400" dirty="0">
                <a:latin typeface="Avenir Book"/>
                <a:cs typeface="Avenir Book"/>
              </a:rPr>
              <a:t>ke všem technickým řešením.</a:t>
            </a:r>
          </a:p>
          <a:p>
            <a:endParaRPr lang="cs-CZ" sz="2000" dirty="0">
              <a:solidFill>
                <a:schemeClr val="accent6">
                  <a:lumMod val="75000"/>
                </a:schemeClr>
              </a:solidFill>
              <a:latin typeface="Avenir Book"/>
              <a:cs typeface="Avenir Book"/>
            </a:endParaRPr>
          </a:p>
          <a:p>
            <a:pPr algn="ctr"/>
            <a:endParaRPr lang="cs-CZ" sz="2000" dirty="0">
              <a:solidFill>
                <a:schemeClr val="accent6">
                  <a:lumMod val="75000"/>
                </a:schemeClr>
              </a:solidFill>
              <a:latin typeface="Avenir Book"/>
              <a:cs typeface="Avenir Book"/>
            </a:endParaRPr>
          </a:p>
          <a:p>
            <a:endParaRPr lang="en-US" dirty="0">
              <a:solidFill>
                <a:schemeClr val="accent6">
                  <a:lumMod val="75000"/>
                </a:schemeClr>
              </a:solidFill>
              <a:latin typeface="Avenir Book"/>
              <a:cs typeface="Avenir Book"/>
            </a:endParaRPr>
          </a:p>
        </p:txBody>
      </p:sp>
      <p:pic>
        <p:nvPicPr>
          <p:cNvPr id="9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616" y="4253263"/>
            <a:ext cx="256288" cy="242619"/>
          </a:xfrm>
          <a:prstGeom prst="rect">
            <a:avLst/>
          </a:prstGeom>
        </p:spPr>
      </p:pic>
      <p:pic>
        <p:nvPicPr>
          <p:cNvPr id="11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66" y="3526413"/>
            <a:ext cx="256288" cy="242619"/>
          </a:xfrm>
          <a:prstGeom prst="rect">
            <a:avLst/>
          </a:prstGeom>
        </p:spPr>
      </p:pic>
      <p:pic>
        <p:nvPicPr>
          <p:cNvPr id="12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766" y="2771259"/>
            <a:ext cx="256288" cy="2426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537" y="6186581"/>
            <a:ext cx="2472647" cy="40175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62326" y="283941"/>
            <a:ext cx="70565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800" dirty="0">
                <a:latin typeface="Avenir Book"/>
                <a:cs typeface="Avenir Book"/>
              </a:rPr>
              <a:t>CLOUDOVÁ PLATFORMA TICHÉ SPOJENÍ</a:t>
            </a:r>
          </a:p>
        </p:txBody>
      </p:sp>
    </p:spTree>
    <p:extLst>
      <p:ext uri="{BB962C8B-B14F-4D97-AF65-F5344CB8AC3E}">
        <p14:creationId xmlns:p14="http://schemas.microsoft.com/office/powerpoint/2010/main" val="2303186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9000" y="4674717"/>
            <a:ext cx="8432800" cy="218328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cs-CZ" sz="2400" dirty="0">
                <a:latin typeface="Avenir Book"/>
                <a:cs typeface="Avenir Book"/>
              </a:rPr>
              <a:t>Otevřený přístup k neslyšícím a nedoslýchavým</a:t>
            </a:r>
          </a:p>
          <a:p>
            <a:pPr>
              <a:lnSpc>
                <a:spcPct val="80000"/>
              </a:lnSpc>
            </a:pPr>
            <a:r>
              <a:rPr lang="cs-CZ" sz="2400" dirty="0">
                <a:latin typeface="Avenir Book"/>
                <a:cs typeface="Avenir Book"/>
              </a:rPr>
              <a:t>Bezbariérovost</a:t>
            </a:r>
          </a:p>
          <a:p>
            <a:pPr>
              <a:lnSpc>
                <a:spcPct val="70000"/>
              </a:lnSpc>
            </a:pPr>
            <a:r>
              <a:rPr lang="cs-CZ" sz="2400" dirty="0">
                <a:solidFill>
                  <a:srgbClr val="000000"/>
                </a:solidFill>
                <a:latin typeface="Avenir Book"/>
                <a:cs typeface="Avenir Book"/>
              </a:rPr>
              <a:t>Zpřístupnění služeb a produktů </a:t>
            </a:r>
          </a:p>
          <a:p>
            <a:pPr>
              <a:lnSpc>
                <a:spcPct val="70000"/>
              </a:lnSpc>
            </a:pPr>
            <a:r>
              <a:rPr lang="cs-CZ" sz="2400" dirty="0">
                <a:solidFill>
                  <a:srgbClr val="000000"/>
                </a:solidFill>
                <a:latin typeface="Avenir Book"/>
                <a:cs typeface="Avenir Book"/>
              </a:rPr>
              <a:t>Smysluplné naplnění CSR</a:t>
            </a:r>
          </a:p>
          <a:p>
            <a:pPr>
              <a:lnSpc>
                <a:spcPct val="80000"/>
              </a:lnSpc>
            </a:pPr>
            <a:endParaRPr lang="en-US" dirty="0">
              <a:solidFill>
                <a:srgbClr val="06683A"/>
              </a:solidFill>
              <a:latin typeface="Avenir Book"/>
              <a:cs typeface="Avenir Book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537" y="6186581"/>
            <a:ext cx="2472647" cy="401759"/>
          </a:xfrm>
          <a:prstGeom prst="rect">
            <a:avLst/>
          </a:prstGeom>
        </p:spPr>
      </p:pic>
      <p:pic>
        <p:nvPicPr>
          <p:cNvPr id="2" name="Picture 1" descr="TS_1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1" t="10864" r="11667" b="10864"/>
          <a:stretch/>
        </p:blipFill>
        <p:spPr>
          <a:xfrm>
            <a:off x="1070042" y="314256"/>
            <a:ext cx="7061200" cy="402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340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9401" y="275352"/>
            <a:ext cx="8412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latin typeface="Avenir Book"/>
              </a:rPr>
              <a:t>KOMUNIKACE</a:t>
            </a:r>
            <a:endParaRPr lang="en-GB" sz="3200" dirty="0"/>
          </a:p>
        </p:txBody>
      </p:sp>
      <p:sp>
        <p:nvSpPr>
          <p:cNvPr id="10" name="Rectangle 9"/>
          <p:cNvSpPr/>
          <p:nvPr/>
        </p:nvSpPr>
        <p:spPr>
          <a:xfrm>
            <a:off x="0" y="1058335"/>
            <a:ext cx="9144000" cy="8466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52720BD9-C3B3-4D3E-B88A-4EFDA425CE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393" y="2082325"/>
            <a:ext cx="6884920" cy="3878356"/>
          </a:xfrm>
          <a:prstGeom prst="rect">
            <a:avLst/>
          </a:prstGeom>
        </p:spPr>
      </p:pic>
      <p:pic>
        <p:nvPicPr>
          <p:cNvPr id="6" name="Picture 4" descr="Výsledek obrázku pro znak videa">
            <a:extLst>
              <a:ext uri="{FF2B5EF4-FFF2-40B4-BE49-F238E27FC236}">
                <a16:creationId xmlns:a16="http://schemas.microsoft.com/office/drawing/2014/main" id="{50AA5CB9-6E01-4EDA-9120-4A0BEE96C2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24026" y="3390313"/>
            <a:ext cx="984738" cy="897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18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8388" y="275244"/>
            <a:ext cx="716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latin typeface="Avenir Book"/>
                <a:cs typeface="Avenir Book"/>
              </a:rPr>
              <a:t>ŽIVOTNÍ POTŘEBA KOMUNIKACE</a:t>
            </a:r>
            <a:endParaRPr lang="en-GB" sz="2800" dirty="0">
              <a:latin typeface="Avenir Book"/>
              <a:cs typeface="Avenir Book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058335"/>
            <a:ext cx="9144000" cy="8466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ovéPole 2"/>
          <p:cNvSpPr txBox="1"/>
          <p:nvPr/>
        </p:nvSpPr>
        <p:spPr>
          <a:xfrm>
            <a:off x="266702" y="1358226"/>
            <a:ext cx="848848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2400" dirty="0">
              <a:solidFill>
                <a:schemeClr val="accent6">
                  <a:lumMod val="75000"/>
                </a:schemeClr>
              </a:solidFill>
              <a:latin typeface="Avenir Book"/>
              <a:cs typeface="Avenir Book"/>
            </a:endParaRPr>
          </a:p>
          <a:p>
            <a:r>
              <a:rPr lang="cs-CZ" sz="2400" dirty="0">
                <a:latin typeface="Avenir Book"/>
                <a:cs typeface="Avenir Book"/>
              </a:rPr>
              <a:t>	verbální komunikace (slovem či písmem)</a:t>
            </a:r>
          </a:p>
          <a:p>
            <a:r>
              <a:rPr lang="cs-CZ" sz="2400" dirty="0">
                <a:latin typeface="Avenir Book"/>
                <a:cs typeface="Avenir Book"/>
              </a:rPr>
              <a:t>	neverbální komunikace (mimika, </a:t>
            </a:r>
            <a:r>
              <a:rPr lang="cs-CZ" sz="2400" dirty="0" err="1">
                <a:latin typeface="Avenir Book"/>
                <a:cs typeface="Avenir Book"/>
              </a:rPr>
              <a:t>haptika</a:t>
            </a:r>
            <a:r>
              <a:rPr lang="cs-CZ" sz="2400" dirty="0">
                <a:latin typeface="Avenir Book"/>
                <a:cs typeface="Avenir Book"/>
              </a:rPr>
              <a:t>, gestikulace)</a:t>
            </a:r>
          </a:p>
          <a:p>
            <a:r>
              <a:rPr lang="cs-CZ" sz="2400" dirty="0">
                <a:latin typeface="Avenir Book"/>
                <a:cs typeface="Avenir Book"/>
              </a:rPr>
              <a:t>	vizuální komunikace (tiskoviny, internet, dopravní značení)</a:t>
            </a:r>
          </a:p>
          <a:p>
            <a:endParaRPr lang="cs-CZ" sz="2400" dirty="0">
              <a:latin typeface="Avenir Book"/>
              <a:cs typeface="Avenir Book"/>
            </a:endParaRPr>
          </a:p>
          <a:p>
            <a:endParaRPr lang="cs-CZ" sz="2400" dirty="0">
              <a:latin typeface="Avenir Book"/>
              <a:cs typeface="Avenir Book"/>
            </a:endParaRPr>
          </a:p>
          <a:p>
            <a:endParaRPr lang="cs-CZ" sz="2400" dirty="0">
              <a:latin typeface="Avenir Book"/>
              <a:cs typeface="Avenir Book"/>
            </a:endParaRPr>
          </a:p>
          <a:p>
            <a:pPr algn="ctr"/>
            <a:r>
              <a:rPr lang="cs-CZ" sz="2400" dirty="0">
                <a:solidFill>
                  <a:srgbClr val="39B44A"/>
                </a:solidFill>
                <a:latin typeface="Avenir Book"/>
                <a:cs typeface="Avenir Book"/>
              </a:rPr>
              <a:t>Častým omylem </a:t>
            </a:r>
            <a:r>
              <a:rPr lang="cs-CZ" sz="2400" dirty="0">
                <a:latin typeface="Avenir Book"/>
                <a:cs typeface="Avenir Book"/>
              </a:rPr>
              <a:t>slyšících při komunikaci s neslyšícími je spoléhání se pouze na pomoc papíru a tužky. </a:t>
            </a:r>
          </a:p>
          <a:p>
            <a:pPr algn="ctr"/>
            <a:endParaRPr lang="cs-CZ" sz="2400" dirty="0">
              <a:latin typeface="Avenir Book"/>
              <a:cs typeface="Avenir Book"/>
            </a:endParaRPr>
          </a:p>
          <a:p>
            <a:r>
              <a:rPr lang="cs-CZ" sz="2400" dirty="0">
                <a:latin typeface="Avenir Book"/>
                <a:cs typeface="Avenir Book"/>
              </a:rPr>
              <a:t>	</a:t>
            </a:r>
          </a:p>
          <a:p>
            <a:endParaRPr lang="en-US" sz="2400" dirty="0">
              <a:solidFill>
                <a:schemeClr val="accent6">
                  <a:lumMod val="75000"/>
                </a:schemeClr>
              </a:solidFill>
              <a:latin typeface="Avenir Book"/>
              <a:cs typeface="Avenir Book"/>
            </a:endParaRPr>
          </a:p>
        </p:txBody>
      </p:sp>
      <p:pic>
        <p:nvPicPr>
          <p:cNvPr id="9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447" y="1827170"/>
            <a:ext cx="256288" cy="242619"/>
          </a:xfrm>
          <a:prstGeom prst="rect">
            <a:avLst/>
          </a:prstGeom>
        </p:spPr>
      </p:pic>
      <p:pic>
        <p:nvPicPr>
          <p:cNvPr id="11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47" y="2221866"/>
            <a:ext cx="256288" cy="242619"/>
          </a:xfrm>
          <a:prstGeom prst="rect">
            <a:avLst/>
          </a:prstGeom>
        </p:spPr>
      </p:pic>
      <p:pic>
        <p:nvPicPr>
          <p:cNvPr id="12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854" y="2589532"/>
            <a:ext cx="256288" cy="2426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537" y="6186581"/>
            <a:ext cx="2472647" cy="401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572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9401" y="360949"/>
            <a:ext cx="8412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rgbClr val="000000"/>
                </a:solidFill>
                <a:latin typeface="Avenir Book"/>
                <a:cs typeface="Avenir Book"/>
              </a:rPr>
              <a:t>SMĚRNICE EU</a:t>
            </a:r>
            <a:endParaRPr lang="en-GB" sz="2800" dirty="0">
              <a:solidFill>
                <a:srgbClr val="000000"/>
              </a:solidFill>
              <a:latin typeface="Avenir Book"/>
              <a:cs typeface="Avenir Boo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9401" y="1491334"/>
            <a:ext cx="8667651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cs-CZ" sz="2400" dirty="0">
                <a:latin typeface="Avenir Book"/>
              </a:rPr>
              <a:t>Do českého právního řádu bude implementována </a:t>
            </a:r>
            <a:r>
              <a:rPr lang="cs-CZ" sz="2400" b="1" dirty="0">
                <a:solidFill>
                  <a:schemeClr val="accent6">
                    <a:lumMod val="75000"/>
                  </a:schemeClr>
                </a:solidFill>
                <a:latin typeface="Avenir Book"/>
              </a:rPr>
              <a:t>SMĚRNICE EVROPSKÉHO PARLAMENTU A RADY (EU) 2016/2102 veřejného sektoru o přístupnosti webových stránek a mobilních aplikací, </a:t>
            </a:r>
            <a:r>
              <a:rPr lang="cs-CZ" sz="2400" b="1" dirty="0" err="1">
                <a:solidFill>
                  <a:schemeClr val="accent6">
                    <a:lumMod val="75000"/>
                  </a:schemeClr>
                </a:solidFill>
                <a:latin typeface="Avenir Book"/>
              </a:rPr>
              <a:t>tz</a:t>
            </a:r>
            <a:r>
              <a:rPr lang="cs-CZ" sz="2400" b="1" dirty="0">
                <a:solidFill>
                  <a:schemeClr val="accent6">
                    <a:lumMod val="75000"/>
                  </a:schemeClr>
                </a:solidFill>
                <a:latin typeface="Avenir Book"/>
              </a:rPr>
              <a:t>. </a:t>
            </a:r>
          </a:p>
          <a:p>
            <a:pPr algn="ctr">
              <a:lnSpc>
                <a:spcPct val="120000"/>
              </a:lnSpc>
            </a:pPr>
            <a:r>
              <a:rPr lang="cs-CZ" sz="2400" u="sng" dirty="0">
                <a:latin typeface="Avenir Book"/>
                <a:cs typeface="Avenir Book"/>
              </a:rPr>
              <a:t>bez bariér k hendikepovaným občanům.</a:t>
            </a:r>
            <a:endParaRPr lang="cs-CZ" sz="2400" dirty="0">
              <a:latin typeface="Avenir Book"/>
              <a:cs typeface="Avenir Book"/>
            </a:endParaRPr>
          </a:p>
          <a:p>
            <a:pPr>
              <a:lnSpc>
                <a:spcPct val="120000"/>
              </a:lnSpc>
            </a:pPr>
            <a:endParaRPr lang="cs-CZ" sz="2400" dirty="0">
              <a:solidFill>
                <a:schemeClr val="accent6">
                  <a:lumMod val="75000"/>
                </a:schemeClr>
              </a:solidFill>
              <a:latin typeface="Avenir Book"/>
              <a:cs typeface="Avenir Book"/>
            </a:endParaRPr>
          </a:p>
          <a:p>
            <a:pPr>
              <a:lnSpc>
                <a:spcPct val="120000"/>
              </a:lnSpc>
            </a:pPr>
            <a:endParaRPr lang="cs-CZ" sz="2000" dirty="0">
              <a:latin typeface="Avenir Book"/>
              <a:cs typeface="Avenir Book"/>
            </a:endParaRPr>
          </a:p>
          <a:p>
            <a:endParaRPr lang="cs-CZ" sz="2000" dirty="0">
              <a:solidFill>
                <a:schemeClr val="accent6">
                  <a:lumMod val="75000"/>
                </a:schemeClr>
              </a:solidFill>
              <a:latin typeface="Avenir Book"/>
              <a:cs typeface="Avenir Book"/>
            </a:endParaRPr>
          </a:p>
          <a:p>
            <a:endParaRPr lang="cs-CZ" sz="2000" dirty="0">
              <a:latin typeface="Avenir Book"/>
              <a:cs typeface="Avenir Book"/>
            </a:endParaRPr>
          </a:p>
          <a:p>
            <a:pPr lvl="0"/>
            <a:r>
              <a:rPr lang="cs-CZ" sz="2000" dirty="0"/>
              <a:t>		</a:t>
            </a:r>
          </a:p>
          <a:p>
            <a:pPr lvl="0"/>
            <a:endParaRPr lang="cs-CZ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058335"/>
            <a:ext cx="9144000" cy="8466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754" y="3517524"/>
            <a:ext cx="1988631" cy="18825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537" y="6186581"/>
            <a:ext cx="2472647" cy="401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459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6828" y="301729"/>
            <a:ext cx="8412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rgbClr val="000000"/>
                </a:solidFill>
                <a:latin typeface="Avenir Book"/>
                <a:cs typeface="Avenir Book"/>
              </a:rPr>
              <a:t>PŘÁTELSKÉ PROSTŘEDÍ WEBU</a:t>
            </a:r>
            <a:endParaRPr lang="en-GB" sz="2800" dirty="0">
              <a:solidFill>
                <a:srgbClr val="000000"/>
              </a:solidFill>
              <a:latin typeface="Avenir Book"/>
              <a:cs typeface="Avenir Boo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9401" y="1491334"/>
            <a:ext cx="8667651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>
                <a:latin typeface="Avenir Book"/>
                <a:cs typeface="Avenir Book"/>
              </a:rPr>
              <a:t>Tlumočníků českého znakového jazyka je v České republice zoufalý nedostatek. </a:t>
            </a:r>
            <a:r>
              <a:rPr lang="cs-CZ" sz="2400" dirty="0">
                <a:solidFill>
                  <a:srgbClr val="39B44A"/>
                </a:solidFill>
                <a:latin typeface="Avenir Book"/>
                <a:cs typeface="Avenir Book"/>
              </a:rPr>
              <a:t>Podle statistik na jednoho tlumočníka připadá 145 neslyšících. </a:t>
            </a:r>
          </a:p>
          <a:p>
            <a:pPr algn="ctr"/>
            <a:endParaRPr lang="cs-CZ" sz="2400" dirty="0">
              <a:latin typeface="Avenir Book"/>
              <a:cs typeface="Avenir Book"/>
            </a:endParaRPr>
          </a:p>
          <a:p>
            <a:pPr algn="ctr"/>
            <a:r>
              <a:rPr lang="cs-CZ" sz="2400" u="sng" dirty="0">
                <a:latin typeface="Avenir Book"/>
                <a:cs typeface="Avenir Book"/>
              </a:rPr>
              <a:t>Bezbariérové a přátelské prostředí díky Tichému spojení</a:t>
            </a:r>
            <a:r>
              <a:rPr lang="cs-CZ" sz="2400" dirty="0">
                <a:solidFill>
                  <a:schemeClr val="accent6">
                    <a:lumMod val="75000"/>
                  </a:schemeClr>
                </a:solidFill>
                <a:latin typeface="Avenir Book"/>
                <a:cs typeface="Avenir Book"/>
              </a:rPr>
              <a:t>: </a:t>
            </a:r>
          </a:p>
          <a:p>
            <a:pPr algn="ctr"/>
            <a:endParaRPr lang="cs-CZ" sz="2000" dirty="0">
              <a:solidFill>
                <a:schemeClr val="accent6">
                  <a:lumMod val="75000"/>
                </a:schemeClr>
              </a:solidFill>
              <a:latin typeface="Avenir Book"/>
              <a:cs typeface="Avenir Book"/>
            </a:endParaRPr>
          </a:p>
          <a:p>
            <a:r>
              <a:rPr lang="cs-CZ" sz="2000" dirty="0">
                <a:solidFill>
                  <a:schemeClr val="accent6">
                    <a:lumMod val="75000"/>
                  </a:schemeClr>
                </a:solidFill>
                <a:latin typeface="Avenir Book"/>
                <a:cs typeface="Avenir Book"/>
              </a:rPr>
              <a:t>	</a:t>
            </a:r>
            <a:r>
              <a:rPr lang="cs-CZ" sz="2400" dirty="0">
                <a:latin typeface="Avenir Book"/>
                <a:cs typeface="Avenir Book"/>
              </a:rPr>
              <a:t>komunikace tlumočením nebo přepisem</a:t>
            </a:r>
          </a:p>
          <a:p>
            <a:endParaRPr lang="cs-CZ" sz="2400" dirty="0">
              <a:latin typeface="Avenir Book"/>
              <a:cs typeface="Avenir Book"/>
            </a:endParaRPr>
          </a:p>
          <a:p>
            <a:pPr lvl="0"/>
            <a:r>
              <a:rPr lang="cs-CZ" sz="2400" dirty="0">
                <a:latin typeface="Avenir Book"/>
                <a:cs typeface="Avenir Book"/>
              </a:rPr>
              <a:t>	návodná, edukační videa natočená ve znakovém jazyce jak 	postupovat 	při rezervacích, reklamacích, objednávání 	prostřednictvím vašeho e-shopu apod.</a:t>
            </a:r>
          </a:p>
          <a:p>
            <a:pPr lvl="0"/>
            <a:endParaRPr lang="cs-CZ" sz="2400" dirty="0">
              <a:latin typeface="Avenir Book"/>
              <a:cs typeface="Avenir Book"/>
            </a:endParaRPr>
          </a:p>
          <a:p>
            <a:pPr lvl="0"/>
            <a:r>
              <a:rPr lang="cs-CZ" sz="2400" dirty="0">
                <a:latin typeface="Avenir Book"/>
                <a:cs typeface="Avenir Book"/>
              </a:rPr>
              <a:t>	FAQ zpracované jako předtočená videa atd.</a:t>
            </a:r>
          </a:p>
          <a:p>
            <a:endParaRPr lang="cs-CZ" sz="2000" dirty="0"/>
          </a:p>
          <a:p>
            <a:endParaRPr lang="cs-CZ" sz="2000" dirty="0"/>
          </a:p>
          <a:p>
            <a:pPr lvl="0"/>
            <a:r>
              <a:rPr lang="cs-CZ" sz="2000" dirty="0"/>
              <a:t>		</a:t>
            </a:r>
          </a:p>
          <a:p>
            <a:pPr lvl="0"/>
            <a:endParaRPr lang="cs-CZ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058335"/>
            <a:ext cx="9144000" cy="8466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537" y="6186581"/>
            <a:ext cx="2472647" cy="401759"/>
          </a:xfrm>
          <a:prstGeom prst="rect">
            <a:avLst/>
          </a:prstGeom>
        </p:spPr>
      </p:pic>
      <p:pic>
        <p:nvPicPr>
          <p:cNvPr id="11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042" y="3723698"/>
            <a:ext cx="256288" cy="242619"/>
          </a:xfrm>
          <a:prstGeom prst="rect">
            <a:avLst/>
          </a:prstGeom>
        </p:spPr>
      </p:pic>
      <p:pic>
        <p:nvPicPr>
          <p:cNvPr id="12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042" y="5837453"/>
            <a:ext cx="256288" cy="242619"/>
          </a:xfrm>
          <a:prstGeom prst="rect">
            <a:avLst/>
          </a:prstGeom>
        </p:spPr>
      </p:pic>
      <p:pic>
        <p:nvPicPr>
          <p:cNvPr id="15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042" y="4511393"/>
            <a:ext cx="256288" cy="24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700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365" y="2088198"/>
            <a:ext cx="1427124" cy="9483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1830734"/>
            <a:ext cx="2823693" cy="158832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080" y="2088198"/>
            <a:ext cx="1427124" cy="9483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79400" y="278907"/>
            <a:ext cx="8775700" cy="530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cs-CZ" sz="2800" dirty="0">
                <a:solidFill>
                  <a:srgbClr val="000000"/>
                </a:solidFill>
                <a:latin typeface="Avenir Book"/>
                <a:cs typeface="Avenir Book"/>
              </a:rPr>
              <a:t>MYLNÉ PŘEDSTAVY</a:t>
            </a:r>
            <a:endParaRPr lang="en-GB" sz="2800" dirty="0">
              <a:solidFill>
                <a:srgbClr val="000000"/>
              </a:solidFill>
              <a:latin typeface="Avenir Book"/>
              <a:ea typeface="Calibri" panose="020F0502020204030204" pitchFamily="34" charset="0"/>
              <a:cs typeface="Avenir Book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1058335"/>
            <a:ext cx="9144000" cy="8466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294140" y="1913878"/>
            <a:ext cx="2775352" cy="4773664"/>
          </a:xfrm>
          <a:prstGeom prst="rect">
            <a:avLst/>
          </a:prstGeom>
          <a:solidFill>
            <a:schemeClr val="accent6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29344" y="1913879"/>
            <a:ext cx="2775352" cy="4773663"/>
          </a:xfrm>
          <a:prstGeom prst="rect">
            <a:avLst/>
          </a:prstGeom>
          <a:solidFill>
            <a:schemeClr val="accent6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endParaRPr lang="en-GB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137945" y="1913879"/>
            <a:ext cx="2775352" cy="4773663"/>
          </a:xfrm>
          <a:prstGeom prst="rect">
            <a:avLst/>
          </a:prstGeom>
          <a:solidFill>
            <a:schemeClr val="accent6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endParaRPr lang="en-GB" sz="1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73392" y="3956986"/>
            <a:ext cx="2839905" cy="2267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s-CZ" sz="1400" dirty="0">
                <a:latin typeface="Avenir Book"/>
                <a:ea typeface="Calibri" panose="020F0502020204030204" pitchFamily="34" charset="0"/>
                <a:cs typeface="Avenir Book"/>
              </a:rPr>
              <a:t>Nepravda</a:t>
            </a:r>
            <a:r>
              <a:rPr lang="en-GB" sz="1400" dirty="0">
                <a:latin typeface="Avenir Book"/>
                <a:ea typeface="Calibri" panose="020F0502020204030204" pitchFamily="34" charset="0"/>
                <a:cs typeface="Avenir Book"/>
              </a:rPr>
              <a:t>. </a:t>
            </a:r>
            <a:r>
              <a:rPr lang="cs-CZ" sz="1400" dirty="0">
                <a:latin typeface="Avenir Book"/>
                <a:ea typeface="Calibri" panose="020F0502020204030204" pitchFamily="34" charset="0"/>
                <a:cs typeface="Avenir Book"/>
              </a:rPr>
              <a:t>To platilo před 20 lety. Kombinace technologického pokroku &amp; obrovské zlepšení ve vzdělávání/příležitostech pro neslyšící přináší větší společenskou integraci.</a:t>
            </a:r>
            <a:endParaRPr lang="en-GB" sz="1400" dirty="0">
              <a:latin typeface="Avenir Book"/>
              <a:ea typeface="Calibri" panose="020F0502020204030204" pitchFamily="34" charset="0"/>
              <a:cs typeface="Avenir Book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s-CZ" sz="1400" dirty="0">
                <a:latin typeface="Avenir Book"/>
                <a:ea typeface="Calibri" panose="020F0502020204030204" pitchFamily="34" charset="0"/>
                <a:cs typeface="Avenir Book"/>
              </a:rPr>
              <a:t>Nárůst integrace přináší lepší pracovní uplatnění</a:t>
            </a:r>
            <a:r>
              <a:rPr lang="en-GB" sz="1400" dirty="0">
                <a:latin typeface="Avenir Book"/>
                <a:ea typeface="Calibri" panose="020F0502020204030204" pitchFamily="34" charset="0"/>
                <a:cs typeface="Avenir Book"/>
              </a:rPr>
              <a:t> &amp; </a:t>
            </a:r>
            <a:r>
              <a:rPr lang="cs-CZ" sz="1400" dirty="0">
                <a:latin typeface="Avenir Book"/>
                <a:ea typeface="Calibri" panose="020F0502020204030204" pitchFamily="34" charset="0"/>
                <a:cs typeface="Avenir Book"/>
              </a:rPr>
              <a:t>lepší příjem</a:t>
            </a:r>
            <a:r>
              <a:rPr lang="en-GB" sz="1400" dirty="0">
                <a:latin typeface="Avenir Book"/>
                <a:ea typeface="Calibri" panose="020F0502020204030204" pitchFamily="34" charset="0"/>
                <a:cs typeface="Avenir Book"/>
              </a:rPr>
              <a:t>.</a:t>
            </a:r>
            <a:r>
              <a:rPr lang="cs-CZ" sz="1400" dirty="0">
                <a:latin typeface="Avenir Book"/>
                <a:ea typeface="Calibri" panose="020F0502020204030204" pitchFamily="34" charset="0"/>
                <a:cs typeface="Avenir Book"/>
              </a:rPr>
              <a:t> </a:t>
            </a:r>
            <a:endParaRPr lang="en-GB" sz="1400" dirty="0">
              <a:latin typeface="Avenir Book"/>
              <a:ea typeface="Calibri" panose="020F0502020204030204" pitchFamily="34" charset="0"/>
              <a:cs typeface="Avenir Book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22818" y="3078070"/>
            <a:ext cx="2455648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cs-CZ" sz="2000" dirty="0">
                <a:solidFill>
                  <a:srgbClr val="39B44A"/>
                </a:solidFill>
                <a:latin typeface="Avenir Book"/>
                <a:ea typeface="Calibri" panose="020F0502020204030204" pitchFamily="34" charset="0"/>
                <a:cs typeface="Avenir Book"/>
              </a:rPr>
              <a:t>Neslyšící nemají peníze na utrácení</a:t>
            </a:r>
            <a:r>
              <a:rPr lang="cs-CZ" sz="2000" b="1" dirty="0">
                <a:solidFill>
                  <a:srgbClr val="39B44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</a:t>
            </a:r>
            <a:endParaRPr lang="en-GB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1283" y="3083131"/>
            <a:ext cx="2779928" cy="3258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cs-CZ" sz="2000" dirty="0">
                <a:solidFill>
                  <a:srgbClr val="39B44A"/>
                </a:solidFill>
                <a:latin typeface="Avenir Book"/>
                <a:ea typeface="Calibri" panose="020F0502020204030204" pitchFamily="34" charset="0"/>
                <a:cs typeface="Avenir Book"/>
              </a:rPr>
              <a:t>Znakový jazyk je stejný na celém světě...</a:t>
            </a:r>
            <a:endParaRPr lang="en-GB" sz="2000" dirty="0">
              <a:latin typeface="Avenir Book"/>
              <a:ea typeface="Calibri" panose="020F0502020204030204" pitchFamily="34" charset="0"/>
              <a:cs typeface="Avenir Book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s-CZ" sz="1400" dirty="0">
                <a:latin typeface="Avenir Book"/>
                <a:ea typeface="Calibri" panose="020F0502020204030204" pitchFamily="34" charset="0"/>
                <a:cs typeface="Avenir Book"/>
              </a:rPr>
              <a:t>Nepravda. Gramatika &amp; struktura národních znakových jazyků se liší, stejně jako se liší mluvené jazyky. Dokonce existují i regionální rozdíly.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s-CZ" sz="1400" dirty="0">
                <a:latin typeface="Avenir Book"/>
                <a:ea typeface="Calibri" panose="020F0502020204030204" pitchFamily="34" charset="0"/>
                <a:cs typeface="Avenir Book"/>
              </a:rPr>
              <a:t>Pro </a:t>
            </a:r>
            <a:r>
              <a:rPr lang="cs-CZ" sz="1400" dirty="0" err="1">
                <a:latin typeface="Avenir Book"/>
                <a:ea typeface="Calibri" panose="020F0502020204030204" pitchFamily="34" charset="0"/>
                <a:cs typeface="Avenir Book"/>
              </a:rPr>
              <a:t>prelingválně</a:t>
            </a:r>
            <a:r>
              <a:rPr lang="cs-CZ" sz="1400" dirty="0">
                <a:latin typeface="Avenir Book"/>
                <a:ea typeface="Calibri" panose="020F0502020204030204" pitchFamily="34" charset="0"/>
                <a:cs typeface="Avenir Book"/>
              </a:rPr>
              <a:t> neslyšící je znakový jazyk jejich mateřským jazykem </a:t>
            </a:r>
            <a:r>
              <a:rPr lang="en-GB" sz="1400" dirty="0">
                <a:latin typeface="Avenir Book"/>
                <a:ea typeface="Calibri" panose="020F0502020204030204" pitchFamily="34" charset="0"/>
                <a:cs typeface="Avenir Book"/>
              </a:rPr>
              <a:t>a </a:t>
            </a:r>
            <a:r>
              <a:rPr lang="cs-CZ" sz="1400" dirty="0">
                <a:latin typeface="Avenir Book"/>
                <a:ea typeface="Calibri" panose="020F0502020204030204" pitchFamily="34" charset="0"/>
                <a:cs typeface="Avenir Book"/>
              </a:rPr>
              <a:t>český znakový jazyk se velmi liší od češtiny, kterou se učí až ve škole.</a:t>
            </a:r>
            <a:endParaRPr lang="en-GB" sz="1400" dirty="0">
              <a:latin typeface="Avenir Book"/>
              <a:ea typeface="Calibri" panose="020F0502020204030204" pitchFamily="34" charset="0"/>
              <a:cs typeface="Avenir Book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27762" y="3083131"/>
            <a:ext cx="2750331" cy="3357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cs-CZ" sz="2000" dirty="0">
                <a:solidFill>
                  <a:srgbClr val="39B44A"/>
                </a:solidFill>
                <a:latin typeface="Avenir Book"/>
                <a:ea typeface="Calibri" panose="020F0502020204030204" pitchFamily="34" charset="0"/>
                <a:cs typeface="Avenir Book"/>
              </a:rPr>
              <a:t>Použití vypsání a čtení textu je pro neslyšící vždy snadné...</a:t>
            </a:r>
            <a:endParaRPr lang="en-GB" sz="2000" dirty="0">
              <a:latin typeface="Avenir Book"/>
              <a:ea typeface="Calibri" panose="020F0502020204030204" pitchFamily="34" charset="0"/>
              <a:cs typeface="Avenir Book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s-CZ" sz="1400" dirty="0">
                <a:latin typeface="Avenir Book"/>
                <a:ea typeface="Calibri" panose="020F0502020204030204" pitchFamily="34" charset="0"/>
                <a:cs typeface="Avenir Book"/>
              </a:rPr>
              <a:t>Nepravda</a:t>
            </a:r>
            <a:r>
              <a:rPr lang="en-GB" sz="1400" dirty="0">
                <a:latin typeface="Avenir Book"/>
                <a:ea typeface="Calibri" panose="020F0502020204030204" pitchFamily="34" charset="0"/>
                <a:cs typeface="Avenir Book"/>
              </a:rPr>
              <a:t>. </a:t>
            </a:r>
            <a:r>
              <a:rPr lang="cs-CZ" sz="1400" dirty="0">
                <a:latin typeface="Avenir Book"/>
                <a:ea typeface="Calibri" panose="020F0502020204030204" pitchFamily="34" charset="0"/>
                <a:cs typeface="Avenir Book"/>
              </a:rPr>
              <a:t>Vždy je snazší diskutovat o složitých tématech osobně/telefonicky. Při použití pouze textu - vždy pomalejší, může dojít nedorozumění &amp; frustraci.</a:t>
            </a:r>
            <a:endParaRPr lang="en-GB" sz="1400" dirty="0">
              <a:latin typeface="Avenir Book"/>
              <a:ea typeface="Calibri" panose="020F0502020204030204" pitchFamily="34" charset="0"/>
              <a:cs typeface="Avenir Book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s-CZ" sz="1400" dirty="0">
                <a:latin typeface="Avenir Book"/>
                <a:ea typeface="Calibri" panose="020F0502020204030204" pitchFamily="34" charset="0"/>
                <a:cs typeface="Avenir Book"/>
              </a:rPr>
              <a:t>I když je to řešení, není tím nejlepším, které je v současné době k dispozici.</a:t>
            </a:r>
            <a:endParaRPr lang="en-GB" sz="1400" dirty="0">
              <a:latin typeface="Avenir Book"/>
              <a:ea typeface="Calibri" panose="020F0502020204030204" pitchFamily="34" charset="0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294556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wilight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13900</TotalTime>
  <Words>528</Words>
  <Application>Microsoft Office PowerPoint</Application>
  <PresentationFormat>Předvádění na obrazovce (4:3)</PresentationFormat>
  <Paragraphs>151</Paragraphs>
  <Slides>22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9" baseType="lpstr">
      <vt:lpstr>Arial</vt:lpstr>
      <vt:lpstr>Avenir Book</vt:lpstr>
      <vt:lpstr>Calibri</vt:lpstr>
      <vt:lpstr>Corbel</vt:lpstr>
      <vt:lpstr>Proxima Nova Rg</vt:lpstr>
      <vt:lpstr>Times New Roman</vt:lpstr>
      <vt:lpstr>Office Theme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Andy Hunt</dc:creator>
  <cp:lastModifiedBy>Danuše Kulánková</cp:lastModifiedBy>
  <cp:revision>214</cp:revision>
  <cp:lastPrinted>2017-06-19T15:15:33Z</cp:lastPrinted>
  <dcterms:created xsi:type="dcterms:W3CDTF">2016-04-13T07:08:27Z</dcterms:created>
  <dcterms:modified xsi:type="dcterms:W3CDTF">2017-06-27T08:49:59Z</dcterms:modified>
  <cp:contentStatus/>
</cp:coreProperties>
</file>