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11" r:id="rId3"/>
    <p:sldId id="412" r:id="rId4"/>
    <p:sldId id="413" r:id="rId5"/>
    <p:sldId id="401" r:id="rId6"/>
    <p:sldId id="414" r:id="rId7"/>
    <p:sldId id="402" r:id="rId8"/>
    <p:sldId id="415" r:id="rId9"/>
    <p:sldId id="416" r:id="rId10"/>
    <p:sldId id="424" r:id="rId11"/>
    <p:sldId id="409" r:id="rId12"/>
    <p:sldId id="417" r:id="rId13"/>
    <p:sldId id="419" r:id="rId14"/>
    <p:sldId id="418" r:id="rId15"/>
    <p:sldId id="421" r:id="rId16"/>
    <p:sldId id="410" r:id="rId17"/>
    <p:sldId id="405" r:id="rId18"/>
    <p:sldId id="422" r:id="rId19"/>
    <p:sldId id="420" r:id="rId20"/>
    <p:sldId id="425" r:id="rId21"/>
    <p:sldId id="406" r:id="rId22"/>
    <p:sldId id="407" r:id="rId23"/>
  </p:sldIdLst>
  <p:sldSz cx="9144000" cy="6858000" type="screen4x3"/>
  <p:notesSz cx="6805613" cy="99441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š Jan (Ekonom)" initials="MJ(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86AA"/>
    <a:srgbClr val="F29400"/>
    <a:srgbClr val="707070"/>
    <a:srgbClr val="C8D200"/>
    <a:srgbClr val="B6D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585" autoAdjust="0"/>
  </p:normalViewPr>
  <p:slideViewPr>
    <p:cSldViewPr>
      <p:cViewPr>
        <p:scale>
          <a:sx n="125" d="100"/>
          <a:sy n="125" d="100"/>
        </p:scale>
        <p:origin x="-58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2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3C3D4-588F-4008-9083-5EC08EDDEBE0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0C303-848E-44DE-9880-E1E6642134D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8323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B68F0-532C-485D-85A3-D23207FF6A62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EA72C-F120-4B53-BB38-C19C87C115F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512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pokus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EA72C-F120-4B53-BB38-C19C87C115F4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6149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5186AA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20072" y="4869160"/>
            <a:ext cx="3240360" cy="576064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autor prezentace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0550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862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025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200" b="1">
                <a:solidFill>
                  <a:srgbClr val="707070"/>
                </a:solidFill>
                <a:latin typeface="+mn-lt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707070"/>
                </a:solidFill>
              </a:defRPr>
            </a:lvl1pPr>
            <a:lvl2pPr>
              <a:defRPr>
                <a:solidFill>
                  <a:srgbClr val="5186AA"/>
                </a:solidFill>
              </a:defRPr>
            </a:lvl2pPr>
            <a:lvl3pPr>
              <a:defRPr>
                <a:solidFill>
                  <a:srgbClr val="F29400"/>
                </a:solidFill>
              </a:defRPr>
            </a:lvl3pPr>
            <a:lvl4pPr>
              <a:defRPr>
                <a:solidFill>
                  <a:srgbClr val="C8D200"/>
                </a:solidFill>
              </a:defRPr>
            </a:lvl4pPr>
            <a:lvl5pPr>
              <a:defRPr>
                <a:solidFill>
                  <a:srgbClr val="B6D5E9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9812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70707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186A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56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200" b="1">
                <a:solidFill>
                  <a:srgbClr val="70707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186AA"/>
                </a:solidFill>
              </a:defRPr>
            </a:lvl1pPr>
            <a:lvl2pPr>
              <a:defRPr sz="2400">
                <a:solidFill>
                  <a:srgbClr val="707070"/>
                </a:solidFill>
              </a:defRPr>
            </a:lvl2pPr>
            <a:lvl3pPr>
              <a:defRPr sz="2000">
                <a:solidFill>
                  <a:srgbClr val="F29400"/>
                </a:solidFill>
              </a:defRPr>
            </a:lvl3pPr>
            <a:lvl4pPr>
              <a:defRPr sz="1800">
                <a:solidFill>
                  <a:srgbClr val="C8D200"/>
                </a:solidFill>
              </a:defRPr>
            </a:lvl4pPr>
            <a:lvl5pPr>
              <a:defRPr sz="1800">
                <a:solidFill>
                  <a:srgbClr val="B6D5E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186AA"/>
                </a:solidFill>
              </a:defRPr>
            </a:lvl1pPr>
            <a:lvl2pPr>
              <a:defRPr sz="2400">
                <a:solidFill>
                  <a:srgbClr val="707070"/>
                </a:solidFill>
              </a:defRPr>
            </a:lvl2pPr>
            <a:lvl3pPr>
              <a:defRPr sz="2000">
                <a:solidFill>
                  <a:srgbClr val="F29400"/>
                </a:solidFill>
              </a:defRPr>
            </a:lvl3pPr>
            <a:lvl4pPr>
              <a:defRPr sz="1800">
                <a:solidFill>
                  <a:srgbClr val="C8D200"/>
                </a:solidFill>
              </a:defRPr>
            </a:lvl4pPr>
            <a:lvl5pPr>
              <a:defRPr sz="1800">
                <a:solidFill>
                  <a:srgbClr val="B6D5E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67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200" b="1">
                <a:solidFill>
                  <a:srgbClr val="70707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4040188" cy="64807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294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348880"/>
            <a:ext cx="4040188" cy="3777282"/>
          </a:xfrm>
        </p:spPr>
        <p:txBody>
          <a:bodyPr/>
          <a:lstStyle>
            <a:lvl1pPr>
              <a:defRPr sz="2400">
                <a:solidFill>
                  <a:srgbClr val="707070"/>
                </a:solidFill>
              </a:defRPr>
            </a:lvl1pPr>
            <a:lvl2pPr>
              <a:defRPr sz="2000">
                <a:solidFill>
                  <a:srgbClr val="5186AA"/>
                </a:solidFill>
              </a:defRPr>
            </a:lvl2pPr>
            <a:lvl3pPr>
              <a:defRPr sz="1800">
                <a:solidFill>
                  <a:srgbClr val="C8D200"/>
                </a:solidFill>
              </a:defRPr>
            </a:lvl3pPr>
            <a:lvl4pPr>
              <a:defRPr sz="1600">
                <a:solidFill>
                  <a:srgbClr val="B6D5E9"/>
                </a:solidFill>
              </a:defRPr>
            </a:lvl4pPr>
            <a:lvl5pPr>
              <a:defRPr sz="1600">
                <a:solidFill>
                  <a:schemeClr val="accent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28799"/>
            <a:ext cx="4041775" cy="720081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294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48880"/>
            <a:ext cx="4041775" cy="3777282"/>
          </a:xfrm>
        </p:spPr>
        <p:txBody>
          <a:bodyPr/>
          <a:lstStyle>
            <a:lvl1pPr>
              <a:defRPr sz="2400">
                <a:solidFill>
                  <a:srgbClr val="70707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rgbClr val="C8D200"/>
                </a:solidFill>
              </a:defRPr>
            </a:lvl3pPr>
            <a:lvl4pPr>
              <a:defRPr sz="1600">
                <a:solidFill>
                  <a:srgbClr val="B6D5E9"/>
                </a:solidFill>
              </a:defRPr>
            </a:lvl4pPr>
            <a:lvl5pPr>
              <a:defRPr sz="1600">
                <a:solidFill>
                  <a:schemeClr val="accent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52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200">
                <a:solidFill>
                  <a:srgbClr val="70707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410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7184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321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950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A88B-8F82-473A-A1DF-64F259B0299A}" type="datetimeFigureOut">
              <a:rPr lang="cs-CZ" smtClean="0"/>
              <a:pPr/>
              <a:t>26.6.2017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83244-0C3C-4B35-8ECC-B385DDBE81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44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naschomutov.cz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251519" y="1140768"/>
            <a:ext cx="8545591" cy="1470025"/>
          </a:xfrm>
        </p:spPr>
        <p:txBody>
          <a:bodyPr anchor="t">
            <a:normAutofit/>
          </a:bodyPr>
          <a:lstStyle/>
          <a:p>
            <a:pPr algn="r"/>
            <a:r>
              <a:rPr lang="cs-CZ" sz="3600" dirty="0" smtClean="0"/>
              <a:t>a </a:t>
            </a:r>
            <a:r>
              <a:rPr lang="cs-CZ" sz="3600" dirty="0"/>
              <a:t>s</a:t>
            </a:r>
            <a:r>
              <a:rPr lang="cs-CZ" sz="3600" dirty="0" smtClean="0"/>
              <a:t>polečenská odpovědnost</a:t>
            </a:r>
            <a:endParaRPr lang="cs-CZ" sz="3600" dirty="0"/>
          </a:p>
        </p:txBody>
      </p:sp>
      <p:sp>
        <p:nvSpPr>
          <p:cNvPr id="10" name="Podnadpis 9"/>
          <p:cNvSpPr>
            <a:spLocks noGrp="1"/>
          </p:cNvSpPr>
          <p:nvPr>
            <p:ph type="subTitle" idx="1"/>
          </p:nvPr>
        </p:nvSpPr>
        <p:spPr>
          <a:xfrm>
            <a:off x="5423690" y="4638620"/>
            <a:ext cx="3240360" cy="576064"/>
          </a:xfrm>
        </p:spPr>
        <p:txBody>
          <a:bodyPr/>
          <a:lstStyle/>
          <a:p>
            <a:r>
              <a:rPr lang="cs-CZ" dirty="0" smtClean="0"/>
              <a:t>Ing. Jarmila Mravcová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85" y="2276872"/>
            <a:ext cx="3563765" cy="200238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331640" y="6150114"/>
            <a:ext cx="74714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 smtClean="0">
                <a:solidFill>
                  <a:schemeClr val="bg1"/>
                </a:solidFill>
              </a:rPr>
              <a:t>            Platforma zainteresovaných </a:t>
            </a:r>
            <a:r>
              <a:rPr lang="cs-CZ" b="1" dirty="0" smtClean="0">
                <a:solidFill>
                  <a:schemeClr val="bg1"/>
                </a:solidFill>
              </a:rPr>
              <a:t>stran</a:t>
            </a:r>
            <a:r>
              <a:rPr lang="cs-CZ" sz="2000" b="1" dirty="0" smtClean="0">
                <a:solidFill>
                  <a:schemeClr val="bg1"/>
                </a:solidFill>
              </a:rPr>
              <a:t> CSR, Praha 28.06.2017</a:t>
            </a:r>
          </a:p>
          <a:p>
            <a:pPr algn="r"/>
            <a:endParaRPr lang="cs-CZ" b="1" dirty="0" smtClean="0">
              <a:solidFill>
                <a:schemeClr val="bg1"/>
              </a:solidFill>
            </a:endParaRPr>
          </a:p>
          <a:p>
            <a:pPr algn="r"/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1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</a:t>
            </a:r>
            <a:r>
              <a:rPr lang="cs-CZ" sz="2200" b="1" dirty="0">
                <a:solidFill>
                  <a:srgbClr val="5186AA"/>
                </a:solidFill>
              </a:rPr>
              <a:t> </a:t>
            </a:r>
            <a:r>
              <a:rPr lang="cs-CZ" sz="2400" b="1" dirty="0">
                <a:solidFill>
                  <a:srgbClr val="F29400"/>
                </a:solidFill>
              </a:rPr>
              <a:t>negativních dopadů na životní </a:t>
            </a:r>
            <a:r>
              <a:rPr lang="cs-CZ" sz="2400" b="1" dirty="0" smtClean="0">
                <a:solidFill>
                  <a:srgbClr val="F29400"/>
                </a:solidFill>
              </a:rPr>
              <a:t>prostředí</a:t>
            </a:r>
          </a:p>
          <a:p>
            <a:pPr>
              <a:spcBef>
                <a:spcPts val="600"/>
              </a:spcBef>
            </a:pPr>
            <a:r>
              <a:rPr lang="cs-CZ" sz="2000" dirty="0" smtClean="0"/>
              <a:t>Elektronizace procesů</a:t>
            </a:r>
            <a:endParaRPr lang="cs-CZ" sz="2000" b="1" dirty="0" smtClean="0">
              <a:solidFill>
                <a:schemeClr val="accent2"/>
              </a:solidFill>
            </a:endParaRPr>
          </a:p>
          <a:p>
            <a:pPr>
              <a:spcBef>
                <a:spcPts val="600"/>
              </a:spcBef>
            </a:pPr>
            <a:r>
              <a:rPr lang="cs-CZ" sz="2000" b="1" dirty="0">
                <a:solidFill>
                  <a:srgbClr val="5186AA"/>
                </a:solidFill>
              </a:rPr>
              <a:t>Nové granty </a:t>
            </a:r>
            <a:r>
              <a:rPr lang="cs-CZ" sz="2000" dirty="0" smtClean="0"/>
              <a:t>– celý proces výhradně elektronický </a:t>
            </a:r>
          </a:p>
          <a:p>
            <a:pPr marL="715963" indent="0">
              <a:spcBef>
                <a:spcPts val="600"/>
              </a:spcBef>
              <a:buNone/>
            </a:pPr>
            <a:r>
              <a:rPr lang="cs-CZ" sz="2000" dirty="0" smtClean="0"/>
              <a:t>(žádosti, hodnocení, schvalování, komunikace, první papír až smlouva o poskytnutí dotace, vyúčtování opět elektronické)</a:t>
            </a:r>
          </a:p>
          <a:p>
            <a:pPr>
              <a:spcBef>
                <a:spcPts val="600"/>
              </a:spcBef>
            </a:pPr>
            <a:r>
              <a:rPr lang="cs-CZ" sz="2000" b="1" dirty="0">
                <a:solidFill>
                  <a:srgbClr val="5186AA"/>
                </a:solidFill>
              </a:rPr>
              <a:t>Elektronický oběh dokumentů + elektronická finanční kontrola</a:t>
            </a:r>
          </a:p>
          <a:p>
            <a:pPr marL="715963" indent="0">
              <a:spcBef>
                <a:spcPts val="600"/>
              </a:spcBef>
              <a:buNone/>
            </a:pPr>
            <a:r>
              <a:rPr lang="cs-CZ" sz="2000" dirty="0" smtClean="0">
                <a:solidFill>
                  <a:srgbClr val="707070"/>
                </a:solidFill>
              </a:rPr>
              <a:t>(neobíhají papíry a průvodky, ale pouze </a:t>
            </a:r>
            <a:r>
              <a:rPr lang="cs-CZ" sz="2000" dirty="0" err="1" smtClean="0">
                <a:solidFill>
                  <a:srgbClr val="707070"/>
                </a:solidFill>
              </a:rPr>
              <a:t>sken</a:t>
            </a:r>
            <a:r>
              <a:rPr lang="cs-CZ" sz="2000" dirty="0" smtClean="0">
                <a:solidFill>
                  <a:srgbClr val="707070"/>
                </a:solidFill>
              </a:rPr>
              <a:t> dokumentů)</a:t>
            </a:r>
          </a:p>
          <a:p>
            <a:pPr>
              <a:spcBef>
                <a:spcPts val="600"/>
              </a:spcBef>
            </a:pPr>
            <a:r>
              <a:rPr lang="cs-CZ" sz="2000" b="1" dirty="0">
                <a:solidFill>
                  <a:srgbClr val="5186AA"/>
                </a:solidFill>
              </a:rPr>
              <a:t>Elektronické podklady pro jednání rady a zastupitelstva města</a:t>
            </a:r>
          </a:p>
          <a:p>
            <a:pPr marL="715963" indent="0">
              <a:spcBef>
                <a:spcPts val="600"/>
              </a:spcBef>
              <a:buNone/>
            </a:pPr>
            <a:r>
              <a:rPr lang="cs-CZ" sz="2000" dirty="0" smtClean="0"/>
              <a:t>(materiály výhradně v elektronické podobě)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800" dirty="0" smtClean="0">
                <a:solidFill>
                  <a:srgbClr val="5186AA"/>
                </a:solidFill>
              </a:rPr>
              <a:t>Úspora energie, papíru, šanonů, místa ve spisovnách, několikanásobná archivace, snadnější manipulace,  úspora finančních prostředků.</a:t>
            </a:r>
            <a:endParaRPr lang="cs-CZ" sz="1800" dirty="0">
              <a:solidFill>
                <a:srgbClr val="5186AA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588" y="5517232"/>
            <a:ext cx="1653223" cy="94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0772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 negativních dopadů na životní prostředí</a:t>
            </a:r>
          </a:p>
          <a:p>
            <a:pPr marL="0" indent="0">
              <a:buNone/>
            </a:pPr>
            <a:endParaRPr lang="cs-CZ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sz="2000" b="1" u="sng" dirty="0">
                <a:solidFill>
                  <a:srgbClr val="5186AA"/>
                </a:solidFill>
              </a:rPr>
              <a:t>Tři příklady za vše</a:t>
            </a:r>
          </a:p>
          <a:p>
            <a:pPr marL="0" indent="0">
              <a:buNone/>
            </a:pPr>
            <a:endParaRPr lang="cs-CZ" sz="2200" b="1" dirty="0" smtClean="0">
              <a:solidFill>
                <a:srgbClr val="F29400"/>
              </a:solidFill>
            </a:endParaRPr>
          </a:p>
          <a:p>
            <a:r>
              <a:rPr lang="cs-CZ" sz="2000" b="1" dirty="0">
                <a:solidFill>
                  <a:srgbClr val="5186AA"/>
                </a:solidFill>
              </a:rPr>
              <a:t>Výchova obyvatel k třídění</a:t>
            </a:r>
          </a:p>
          <a:p>
            <a:endParaRPr lang="cs-CZ" sz="2000" b="1" dirty="0">
              <a:solidFill>
                <a:srgbClr val="5186AA"/>
              </a:solidFill>
            </a:endParaRPr>
          </a:p>
          <a:p>
            <a:r>
              <a:rPr lang="cs-CZ" sz="2000" b="1" dirty="0">
                <a:solidFill>
                  <a:srgbClr val="5186AA"/>
                </a:solidFill>
              </a:rPr>
              <a:t>Ukliďme si Chomutov</a:t>
            </a:r>
          </a:p>
          <a:p>
            <a:endParaRPr lang="cs-CZ" sz="2000" b="1" dirty="0">
              <a:solidFill>
                <a:srgbClr val="5186AA"/>
              </a:solidFill>
            </a:endParaRPr>
          </a:p>
          <a:p>
            <a:r>
              <a:rPr lang="cs-CZ" sz="2000" b="1" dirty="0">
                <a:solidFill>
                  <a:srgbClr val="5186AA"/>
                </a:solidFill>
              </a:rPr>
              <a:t>Sledování ekologické stopy</a:t>
            </a:r>
          </a:p>
          <a:p>
            <a:pPr marL="0" indent="0">
              <a:buNone/>
            </a:pPr>
            <a:endParaRPr lang="cs-CZ" sz="2200" b="1" dirty="0">
              <a:solidFill>
                <a:srgbClr val="F29400"/>
              </a:solidFill>
            </a:endParaRPr>
          </a:p>
          <a:p>
            <a:pPr marL="0" indent="0">
              <a:buNone/>
            </a:pPr>
            <a:endParaRPr lang="cs-CZ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132856"/>
            <a:ext cx="1596337" cy="2255143"/>
          </a:xfrm>
          <a:prstGeom prst="rect">
            <a:avLst/>
          </a:prstGeom>
        </p:spPr>
      </p:pic>
      <p:sp>
        <p:nvSpPr>
          <p:cNvPr id="6" name="AutoShape 4" descr="Výsledek obrázku pro separace odpadu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60427"/>
            <a:ext cx="2985068" cy="253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</a:t>
            </a:r>
            <a:r>
              <a:rPr lang="cs-CZ" sz="2200" b="1" dirty="0" smtClean="0">
                <a:solidFill>
                  <a:srgbClr val="5186AA"/>
                </a:solidFill>
              </a:rPr>
              <a:t> </a:t>
            </a:r>
            <a:r>
              <a:rPr lang="cs-CZ" sz="2400" b="1" dirty="0">
                <a:solidFill>
                  <a:srgbClr val="F29400"/>
                </a:solidFill>
              </a:rPr>
              <a:t>negativních dopadů na životní prostředí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200" b="1" dirty="0" smtClean="0">
                <a:solidFill>
                  <a:srgbClr val="5186AA"/>
                </a:solidFill>
              </a:rPr>
              <a:t>Výchova obyvatel k třídění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200" dirty="0" smtClean="0"/>
              <a:t>Projekt </a:t>
            </a:r>
            <a:r>
              <a:rPr lang="cs-CZ" sz="2200" dirty="0" smtClean="0">
                <a:solidFill>
                  <a:srgbClr val="F29400"/>
                </a:solidFill>
              </a:rPr>
              <a:t>TŘÍDÍME – ŠETŘÍME – VYDĚLÁVÁME</a:t>
            </a:r>
          </a:p>
          <a:p>
            <a:r>
              <a:rPr lang="cs-CZ" sz="2000" dirty="0" smtClean="0"/>
              <a:t>Okrajová lokalita města (bytové domy i rodinné domy)</a:t>
            </a:r>
          </a:p>
          <a:p>
            <a:r>
              <a:rPr lang="cs-CZ" sz="2000" dirty="0" smtClean="0"/>
              <a:t>732 domácností z bytových domů a 232 z rodinných domů  </a:t>
            </a: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/>
              <a:t>     </a:t>
            </a:r>
            <a:r>
              <a:rPr lang="cs-CZ" sz="1800" dirty="0" smtClean="0"/>
              <a:t>(celkem 3 150 obyvatel) +  bytový dům v sídlišti.</a:t>
            </a:r>
          </a:p>
          <a:p>
            <a:pPr marL="0" indent="0">
              <a:spcBef>
                <a:spcPts val="0"/>
              </a:spcBef>
              <a:buNone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AutoShape 4" descr="Výsledek obrázku pro separace odpadu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169498"/>
              </p:ext>
            </p:extLst>
          </p:nvPr>
        </p:nvGraphicFramePr>
        <p:xfrm>
          <a:off x="2267744" y="4365104"/>
          <a:ext cx="3782060" cy="19819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9885"/>
                <a:gridCol w="1028700"/>
                <a:gridCol w="1133475"/>
              </a:tblGrid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svezené množství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v tunách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cs-CZ" sz="1100">
                          <a:effectLst/>
                        </a:rPr>
                        <a:t>etapa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cs-CZ" sz="1100">
                          <a:effectLst/>
                        </a:rPr>
                        <a:t>etapa</a:t>
                      </a:r>
                    </a:p>
                    <a:p>
                      <a:pPr marL="622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(po proškolení)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papír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4,12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3,58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plast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3,50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3,95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sklo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4,30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2,28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bioodpad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4,29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8,85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komunál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65,69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61,94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66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celkem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81,90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80,60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45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 negativních dopadů na životní prostředí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200" b="1" dirty="0" smtClean="0">
                <a:solidFill>
                  <a:srgbClr val="5186AA"/>
                </a:solidFill>
              </a:rPr>
              <a:t>Ukliďme </a:t>
            </a:r>
            <a:r>
              <a:rPr lang="cs-CZ" sz="2200" b="1" dirty="0">
                <a:solidFill>
                  <a:srgbClr val="5186AA"/>
                </a:solidFill>
              </a:rPr>
              <a:t>si Chomutov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Transformace projektu Ukliďme Česko do Ukliďme Chomutov</a:t>
            </a:r>
            <a:endParaRPr lang="cs-CZ" sz="2000" dirty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07. květen 2014</a:t>
            </a:r>
          </a:p>
          <a:p>
            <a:pPr marL="0" indent="0">
              <a:buNone/>
            </a:pPr>
            <a:r>
              <a:rPr lang="cs-CZ" sz="2000" dirty="0" smtClean="0"/>
              <a:t>18. duben 2015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05. duben 2016</a:t>
            </a:r>
          </a:p>
          <a:p>
            <a:pPr marL="0" indent="0">
              <a:buNone/>
            </a:pPr>
            <a:r>
              <a:rPr lang="cs-CZ" sz="2000" dirty="0" smtClean="0"/>
              <a:t>08. duben 2017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>
                <a:solidFill>
                  <a:srgbClr val="5186AA"/>
                </a:solidFill>
              </a:rPr>
              <a:t>Průměrně se uklidí až 1500 kg odpadu.</a:t>
            </a:r>
            <a:endParaRPr lang="cs-CZ" sz="2000" b="1" dirty="0">
              <a:solidFill>
                <a:srgbClr val="5186AA"/>
              </a:solidFill>
            </a:endParaRPr>
          </a:p>
        </p:txBody>
      </p:sp>
      <p:sp>
        <p:nvSpPr>
          <p:cNvPr id="6" name="AutoShape 4" descr="Výsledek obrázku pro separace odpadu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01940"/>
            <a:ext cx="1425575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9100"/>
            <a:ext cx="1425575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34595"/>
            <a:ext cx="1425575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6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 negativních dopadů na životní prostředí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200" b="1" dirty="0">
                <a:solidFill>
                  <a:srgbClr val="5186AA"/>
                </a:solidFill>
              </a:rPr>
              <a:t>Sledování ekologické stopy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200" b="1" dirty="0" err="1" smtClean="0">
                <a:solidFill>
                  <a:srgbClr val="C8D200"/>
                </a:solidFill>
              </a:rPr>
              <a:t>Ekostopa</a:t>
            </a:r>
            <a:r>
              <a:rPr lang="cs-CZ" sz="2200" b="1" dirty="0" smtClean="0">
                <a:solidFill>
                  <a:srgbClr val="C8D200"/>
                </a:solidFill>
              </a:rPr>
              <a:t> = zelené účetnictví</a:t>
            </a:r>
          </a:p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dirty="0" smtClean="0"/>
              <a:t>Jde o souhrnné </a:t>
            </a:r>
            <a:r>
              <a:rPr lang="cs-CZ" sz="2000" dirty="0"/>
              <a:t>ukazatele vlivu obce na životní prostředí. </a:t>
            </a:r>
            <a:endParaRPr lang="cs-CZ" sz="2000" dirty="0" smtClean="0"/>
          </a:p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cs-CZ" sz="2000" dirty="0" smtClean="0"/>
              <a:t>Ekologická </a:t>
            </a:r>
            <a:r>
              <a:rPr lang="cs-CZ" sz="2000" dirty="0"/>
              <a:t>stopa převádí spotřebu zdrojů a produkci odpadů na odpovídající ploše. Údaje, které je obec schopna ovlivnit je plocha orné půdy, lesů, luk či vodních ploch, které má město k dispozici. </a:t>
            </a:r>
          </a:p>
          <a:p>
            <a:pPr marL="0" indent="0">
              <a:buNone/>
            </a:pPr>
            <a:endParaRPr lang="cs-CZ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AutoShape 4" descr="Výsledek obrázku pro separace odpadu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802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 negativních dopadů na životní prostředí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b="1" dirty="0">
                <a:solidFill>
                  <a:srgbClr val="5186AA"/>
                </a:solidFill>
              </a:rPr>
              <a:t>Ekologická stopa města Chomutova 2015 = 4,74 </a:t>
            </a:r>
            <a:r>
              <a:rPr lang="cs-CZ" sz="2000" b="1" dirty="0" err="1">
                <a:solidFill>
                  <a:srgbClr val="5186AA"/>
                </a:solidFill>
              </a:rPr>
              <a:t>gha</a:t>
            </a:r>
            <a:r>
              <a:rPr lang="cs-CZ" sz="2000" b="1" dirty="0">
                <a:solidFill>
                  <a:srgbClr val="5186AA"/>
                </a:solidFill>
              </a:rPr>
              <a:t> na obyvatele.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1800" dirty="0" smtClean="0"/>
              <a:t>(Průměrná </a:t>
            </a:r>
            <a:r>
              <a:rPr lang="cs-CZ" sz="1800" dirty="0" err="1"/>
              <a:t>ekostopa</a:t>
            </a:r>
            <a:r>
              <a:rPr lang="cs-CZ" sz="1800" dirty="0"/>
              <a:t> v České republice </a:t>
            </a:r>
            <a:r>
              <a:rPr lang="cs-CZ" sz="1800" dirty="0" smtClean="0"/>
              <a:t>byla </a:t>
            </a:r>
            <a:r>
              <a:rPr lang="cs-CZ" sz="1800" dirty="0"/>
              <a:t>5,3 globálních hektarů na </a:t>
            </a:r>
            <a:r>
              <a:rPr lang="cs-CZ" sz="1800" dirty="0" smtClean="0"/>
              <a:t>osobu</a:t>
            </a:r>
            <a:r>
              <a:rPr lang="cs-CZ" sz="1800" dirty="0"/>
              <a:t>)</a:t>
            </a:r>
          </a:p>
          <a:p>
            <a:pPr marL="0" indent="0">
              <a:buNone/>
            </a:pPr>
            <a:endParaRPr lang="cs-CZ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AutoShape 4" descr="Výsledek obrázku pro separace odpadu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3888432" cy="334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67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62750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 smtClean="0">
                <a:solidFill>
                  <a:schemeClr val="accent2"/>
                </a:solidFill>
              </a:rPr>
              <a:t>Vztah k partnerům, zákazníkům</a:t>
            </a:r>
          </a:p>
          <a:p>
            <a:pPr marL="0" indent="0">
              <a:buNone/>
            </a:pPr>
            <a:endParaRPr lang="cs-CZ" sz="2200" b="1" dirty="0" smtClean="0">
              <a:solidFill>
                <a:srgbClr val="5186AA"/>
              </a:solidFill>
            </a:endParaRPr>
          </a:p>
          <a:p>
            <a:pPr marL="0" indent="0">
              <a:buNone/>
            </a:pPr>
            <a:r>
              <a:rPr lang="cs-CZ" sz="2200" b="1" dirty="0" smtClean="0">
                <a:solidFill>
                  <a:srgbClr val="0070C0"/>
                </a:solidFill>
              </a:rPr>
              <a:t>Náhrada investic „do betonu“ investicemi do lidí</a:t>
            </a:r>
          </a:p>
          <a:p>
            <a:pPr marL="0" indent="0">
              <a:buNone/>
            </a:pPr>
            <a:endParaRPr lang="cs-CZ" sz="2200" b="1" dirty="0" smtClean="0">
              <a:solidFill>
                <a:srgbClr val="F29400"/>
              </a:solidFill>
            </a:endParaRPr>
          </a:p>
          <a:p>
            <a:pPr marL="0" indent="0">
              <a:buNone/>
            </a:pPr>
            <a:r>
              <a:rPr lang="cs-CZ" sz="2000" dirty="0" smtClean="0"/>
              <a:t>Jeden z nových cílů</a:t>
            </a:r>
            <a:r>
              <a:rPr lang="cs-CZ" sz="20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cs-CZ" sz="2000" b="1" dirty="0" smtClean="0">
                <a:solidFill>
                  <a:srgbClr val="5186AA"/>
                </a:solidFill>
              </a:rPr>
              <a:t>Změna grantové a dotační politiky města</a:t>
            </a:r>
          </a:p>
          <a:p>
            <a:pPr marL="0" indent="0">
              <a:buNone/>
            </a:pPr>
            <a:r>
              <a:rPr lang="cs-CZ" sz="2000" i="1" dirty="0" smtClean="0"/>
              <a:t>(více finančních prostředků do životního prostředí, sociální oblasti a podpory environmentální výchovy a osvěty)</a:t>
            </a:r>
          </a:p>
          <a:p>
            <a:pPr marL="0" indent="0">
              <a:buNone/>
            </a:pPr>
            <a:endParaRPr lang="cs-CZ" sz="20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sz="2000" i="1" dirty="0" smtClean="0">
                <a:solidFill>
                  <a:srgbClr val="C8D200"/>
                </a:solidFill>
              </a:rPr>
              <a:t>THE BEST 2016, Zlatý erb 2017</a:t>
            </a:r>
            <a:endParaRPr lang="cs-CZ" sz="2000" dirty="0">
              <a:solidFill>
                <a:srgbClr val="C8D2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 smtClean="0">
                <a:solidFill>
                  <a:schemeClr val="accent2"/>
                </a:solidFill>
              </a:rPr>
              <a:t>Vztah k partnerům, zákazníkům</a:t>
            </a:r>
          </a:p>
          <a:p>
            <a:pPr marL="0" indent="0">
              <a:buNone/>
            </a:pPr>
            <a:endParaRPr lang="cs-CZ" sz="1200" b="1" dirty="0" smtClean="0">
              <a:solidFill>
                <a:srgbClr val="5186AA"/>
              </a:solidFill>
            </a:endParaRPr>
          </a:p>
          <a:p>
            <a:pPr>
              <a:buFontTx/>
              <a:buChar char="-"/>
            </a:pPr>
            <a:r>
              <a:rPr lang="cs-CZ" sz="2000" b="1" dirty="0" smtClean="0">
                <a:solidFill>
                  <a:srgbClr val="5186AA"/>
                </a:solidFill>
              </a:rPr>
              <a:t>Významný zaměstnavatel </a:t>
            </a:r>
          </a:p>
          <a:p>
            <a:pPr marL="354013" indent="-354013" algn="just">
              <a:buNone/>
            </a:pPr>
            <a:r>
              <a:rPr lang="cs-CZ" sz="2000" i="1" dirty="0"/>
              <a:t> </a:t>
            </a:r>
            <a:r>
              <a:rPr lang="cs-CZ" sz="2000" i="1" dirty="0" smtClean="0"/>
              <a:t>     (kmenoví zaměstnanci, praxe studentů, veřejně prospěšné práce, pracovní skupiny, podpora handicapovaným)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613" y="3456384"/>
            <a:ext cx="2832891" cy="3140968"/>
          </a:xfrm>
          <a:prstGeom prst="rect">
            <a:avLst/>
          </a:prstGeo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3356992"/>
            <a:ext cx="59870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70707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186A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F294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C8D2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B6D5E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cs-CZ" sz="2000" b="1" dirty="0" smtClean="0">
                <a:solidFill>
                  <a:srgbClr val="5186AA"/>
                </a:solidFill>
              </a:rPr>
              <a:t>Podpora místní společnosti</a:t>
            </a:r>
          </a:p>
          <a:p>
            <a:pPr marL="354013" indent="-354013" algn="just">
              <a:buFont typeface="Arial" pitchFamily="34" charset="0"/>
              <a:buNone/>
            </a:pPr>
            <a:r>
              <a:rPr lang="cs-CZ" sz="2000" i="1" dirty="0" smtClean="0"/>
              <a:t>      (půjčky z fondu bydlení, půjčky občanských sdružením, dotace podporovaným sportům, granty pro školáky a sportovní talenty, projekty v oblasti prevence kriminality, finanční i nefinanční podpora neziskových organizací,  rozvoj sociální politiky  - sociální byty, dětský pokojíček, noclehárna, výdej polévek v zimním období, pomoc osobám bez přístřeší, aktivity pro děti  - </a:t>
            </a:r>
            <a:r>
              <a:rPr lang="cs-CZ" sz="2000" i="1" dirty="0" err="1" smtClean="0"/>
              <a:t>RoZa</a:t>
            </a:r>
            <a:r>
              <a:rPr lang="cs-CZ" sz="2000" i="1" dirty="0" smtClean="0"/>
              <a:t>……..)</a:t>
            </a:r>
            <a:endParaRPr lang="cs-CZ" sz="2000" i="1" dirty="0"/>
          </a:p>
        </p:txBody>
      </p:sp>
    </p:spTree>
    <p:extLst>
      <p:ext uri="{BB962C8B-B14F-4D97-AF65-F5344CB8AC3E}">
        <p14:creationId xmlns:p14="http://schemas.microsoft.com/office/powerpoint/2010/main" val="336327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100" b="1" dirty="0" smtClean="0">
                <a:solidFill>
                  <a:schemeClr val="accent2"/>
                </a:solidFill>
              </a:rPr>
              <a:t>Vztah k partnerům, zákazníkům</a:t>
            </a:r>
          </a:p>
          <a:p>
            <a:pPr marL="0" indent="0">
              <a:buNone/>
            </a:pPr>
            <a:endParaRPr lang="cs-CZ" sz="3100" b="1" dirty="0" smtClean="0">
              <a:solidFill>
                <a:srgbClr val="5186AA"/>
              </a:solidFill>
            </a:endParaRPr>
          </a:p>
          <a:p>
            <a:pPr marL="0" indent="0">
              <a:buNone/>
            </a:pPr>
            <a:r>
              <a:rPr lang="cs-CZ" sz="3400" b="1" dirty="0" smtClean="0">
                <a:solidFill>
                  <a:srgbClr val="C8D200"/>
                </a:solidFill>
              </a:rPr>
              <a:t>Zelené granty </a:t>
            </a:r>
            <a:r>
              <a:rPr lang="cs-CZ" sz="3100" b="1" dirty="0" smtClean="0"/>
              <a:t>- </a:t>
            </a:r>
            <a:r>
              <a:rPr lang="cs-CZ" sz="2900" b="1" dirty="0" smtClean="0"/>
              <a:t>vyčleněno</a:t>
            </a:r>
          </a:p>
          <a:p>
            <a:r>
              <a:rPr lang="cs-CZ" sz="2900" b="1" dirty="0" smtClean="0">
                <a:solidFill>
                  <a:srgbClr val="5186AA"/>
                </a:solidFill>
              </a:rPr>
              <a:t>2016    2.000.000 Kč</a:t>
            </a:r>
          </a:p>
          <a:p>
            <a:r>
              <a:rPr lang="cs-CZ" sz="2900" b="1" dirty="0" smtClean="0">
                <a:solidFill>
                  <a:srgbClr val="5186AA"/>
                </a:solidFill>
              </a:rPr>
              <a:t>2017    1.000.000 Kč</a:t>
            </a:r>
            <a:endParaRPr lang="cs-CZ" sz="2900" b="1" dirty="0">
              <a:solidFill>
                <a:srgbClr val="5186AA"/>
              </a:solidFill>
            </a:endParaRPr>
          </a:p>
          <a:p>
            <a:pPr marL="0" indent="0">
              <a:buNone/>
            </a:pPr>
            <a:endParaRPr lang="cs-CZ" sz="3100" dirty="0" smtClean="0">
              <a:solidFill>
                <a:srgbClr val="C8D200"/>
              </a:solidFill>
            </a:endParaRPr>
          </a:p>
          <a:p>
            <a:pPr marL="0" indent="0">
              <a:buNone/>
            </a:pPr>
            <a:r>
              <a:rPr lang="cs-CZ" sz="2900" dirty="0" smtClean="0"/>
              <a:t>Zatím malá odezva, žadatelé ještě neumí čerpat (uděleno 20 grantů v objemu 548.775 Kč). Přesto zachováváme.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600" u="sng" dirty="0" smtClean="0"/>
              <a:t>Zajímavé projekty:</a:t>
            </a:r>
          </a:p>
          <a:p>
            <a:pPr marL="0" indent="0">
              <a:buNone/>
            </a:pPr>
            <a:r>
              <a:rPr lang="cs-CZ" sz="2600" dirty="0" smtClean="0"/>
              <a:t>Myslivost do škol a školek 2016 a 2017, </a:t>
            </a:r>
            <a:r>
              <a:rPr lang="cs-CZ" sz="2600" b="1" dirty="0" smtClean="0">
                <a:solidFill>
                  <a:srgbClr val="5186AA"/>
                </a:solidFill>
              </a:rPr>
              <a:t>Komunitní zahrádka</a:t>
            </a:r>
            <a:r>
              <a:rPr lang="cs-CZ" sz="2600" dirty="0" smtClean="0"/>
              <a:t>, Kopretinová zahrádka, Bylinková </a:t>
            </a:r>
            <a:r>
              <a:rPr lang="cs-CZ" sz="2600" dirty="0"/>
              <a:t>zahrada v </a:t>
            </a:r>
            <a:r>
              <a:rPr lang="cs-CZ" sz="2600" dirty="0" smtClean="0"/>
              <a:t>Domečku, Ptačí budky do PZOO, </a:t>
            </a:r>
            <a:r>
              <a:rPr lang="cs-CZ" sz="2600" b="1" dirty="0" smtClean="0">
                <a:solidFill>
                  <a:srgbClr val="5186AA"/>
                </a:solidFill>
              </a:rPr>
              <a:t>Krmítka </a:t>
            </a:r>
            <a:r>
              <a:rPr lang="cs-CZ" sz="2600" b="1" dirty="0">
                <a:solidFill>
                  <a:srgbClr val="5186AA"/>
                </a:solidFill>
              </a:rPr>
              <a:t>pro </a:t>
            </a:r>
            <a:r>
              <a:rPr lang="cs-CZ" sz="2600" b="1" dirty="0" smtClean="0">
                <a:solidFill>
                  <a:srgbClr val="5186AA"/>
                </a:solidFill>
              </a:rPr>
              <a:t>veverky</a:t>
            </a:r>
            <a:r>
              <a:rPr lang="cs-CZ" sz="2600" dirty="0" smtClean="0"/>
              <a:t>, Obnova biotopu, Měníme svět, </a:t>
            </a:r>
            <a:r>
              <a:rPr lang="cs-CZ" sz="2600" b="1" dirty="0" smtClean="0">
                <a:solidFill>
                  <a:srgbClr val="5186AA"/>
                </a:solidFill>
              </a:rPr>
              <a:t>Energie </a:t>
            </a:r>
            <a:r>
              <a:rPr lang="cs-CZ" sz="2600" b="1" dirty="0">
                <a:solidFill>
                  <a:srgbClr val="5186AA"/>
                </a:solidFill>
              </a:rPr>
              <a:t>pod </a:t>
            </a:r>
            <a:r>
              <a:rPr lang="cs-CZ" sz="2600" b="1" dirty="0" smtClean="0">
                <a:solidFill>
                  <a:srgbClr val="5186AA"/>
                </a:solidFill>
              </a:rPr>
              <a:t>pokličkou</a:t>
            </a:r>
            <a:r>
              <a:rPr lang="cs-CZ" sz="2600" dirty="0" smtClean="0"/>
              <a:t>, Pojď </a:t>
            </a:r>
            <a:r>
              <a:rPr lang="cs-CZ" sz="2600" dirty="0"/>
              <a:t>za památnými </a:t>
            </a:r>
            <a:r>
              <a:rPr lang="cs-CZ" sz="2600" dirty="0" smtClean="0"/>
              <a:t>stromy, Poznej </a:t>
            </a:r>
            <a:r>
              <a:rPr lang="cs-CZ" sz="2600" dirty="0"/>
              <a:t>přírodu </a:t>
            </a:r>
            <a:r>
              <a:rPr lang="cs-CZ" sz="2600" dirty="0" smtClean="0"/>
              <a:t>Chomutova, </a:t>
            </a:r>
            <a:r>
              <a:rPr lang="cs-CZ" sz="2600" b="1" dirty="0" smtClean="0">
                <a:solidFill>
                  <a:srgbClr val="5186AA"/>
                </a:solidFill>
              </a:rPr>
              <a:t>Naučme </a:t>
            </a:r>
            <a:r>
              <a:rPr lang="cs-CZ" sz="2600" b="1" dirty="0">
                <a:solidFill>
                  <a:srgbClr val="5186AA"/>
                </a:solidFill>
              </a:rPr>
              <a:t>se žit ekologicky, jde to jednoduše a </a:t>
            </a:r>
            <a:r>
              <a:rPr lang="cs-CZ" sz="2600" b="1" dirty="0" smtClean="0">
                <a:solidFill>
                  <a:srgbClr val="5186AA"/>
                </a:solidFill>
              </a:rPr>
              <a:t>logicky</a:t>
            </a:r>
            <a:r>
              <a:rPr lang="cs-CZ" sz="2600" dirty="0" smtClean="0"/>
              <a:t>, Rok čápa, Odpočinek </a:t>
            </a:r>
            <a:r>
              <a:rPr lang="cs-CZ" sz="2600" dirty="0"/>
              <a:t>a hnízdiště pro dravé </a:t>
            </a:r>
            <a:r>
              <a:rPr lang="cs-CZ" sz="2600" dirty="0" smtClean="0"/>
              <a:t>ptáky, </a:t>
            </a:r>
            <a:r>
              <a:rPr lang="cs-CZ" sz="2600" b="1" dirty="0" smtClean="0">
                <a:solidFill>
                  <a:srgbClr val="5186AA"/>
                </a:solidFill>
              </a:rPr>
              <a:t>Od </a:t>
            </a:r>
            <a:r>
              <a:rPr lang="cs-CZ" sz="2600" b="1" dirty="0">
                <a:solidFill>
                  <a:srgbClr val="5186AA"/>
                </a:solidFill>
              </a:rPr>
              <a:t>vajíčka k prvnímu </a:t>
            </a:r>
            <a:r>
              <a:rPr lang="cs-CZ" sz="2600" b="1" dirty="0" smtClean="0">
                <a:solidFill>
                  <a:srgbClr val="5186AA"/>
                </a:solidFill>
              </a:rPr>
              <a:t>letu</a:t>
            </a:r>
            <a:r>
              <a:rPr lang="cs-CZ" sz="2600" dirty="0" smtClean="0"/>
              <a:t> …</a:t>
            </a:r>
            <a:endParaRPr lang="cs-CZ" sz="2600" dirty="0"/>
          </a:p>
        </p:txBody>
      </p:sp>
      <p:pic>
        <p:nvPicPr>
          <p:cNvPr id="4" name="Obrázek 3" descr="https://www.chomutov-mesto.cz/img/_/ms-dotace/bez-nazvu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2952328" cy="2027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65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>
                <a:solidFill>
                  <a:srgbClr val="F29400"/>
                </a:solidFill>
              </a:rPr>
              <a:t>Koza Róza a kozlík Rozmarýnek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3426776"/>
            <a:ext cx="59870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70707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186A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F294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C8D2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B6D5E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000" i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5554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304336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-7145" y="5522911"/>
            <a:ext cx="4723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400" b="1" dirty="0" smtClean="0">
                <a:solidFill>
                  <a:srgbClr val="5186AA"/>
                </a:solidFill>
              </a:rPr>
              <a:t>www.rodinnezapolení.cz</a:t>
            </a:r>
            <a:endParaRPr lang="cs-CZ" sz="2400" b="1" dirty="0">
              <a:solidFill>
                <a:srgbClr val="5186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Chomutov a CSR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6587" y="1772816"/>
            <a:ext cx="8229600" cy="4651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 smtClean="0">
                <a:solidFill>
                  <a:srgbClr val="F29400"/>
                </a:solidFill>
              </a:rPr>
              <a:t>Úspěchy a omyly </a:t>
            </a:r>
            <a:r>
              <a:rPr lang="cs-CZ" sz="2200" b="1" dirty="0" smtClean="0"/>
              <a:t>– křižovatka – rozhodnutí, kterou cestou se vydáme</a:t>
            </a:r>
          </a:p>
          <a:p>
            <a:pPr marL="0" indent="0">
              <a:buNone/>
            </a:pPr>
            <a:endParaRPr lang="cs-CZ" sz="2200" b="1" dirty="0" smtClean="0">
              <a:solidFill>
                <a:srgbClr val="F29400"/>
              </a:solidFill>
            </a:endParaRPr>
          </a:p>
          <a:p>
            <a:pPr marL="0" indent="0">
              <a:buNone/>
            </a:pPr>
            <a:endParaRPr lang="cs-CZ" sz="1800" b="1" dirty="0">
              <a:solidFill>
                <a:srgbClr val="F29400"/>
              </a:solidFill>
            </a:endParaRPr>
          </a:p>
        </p:txBody>
      </p:sp>
      <p:sp>
        <p:nvSpPr>
          <p:cNvPr id="4" name="AutoShape 2" descr="Výsledek obrázku pro ústecký kraj znak"/>
          <p:cNvSpPr>
            <a:spLocks noChangeAspect="1" noChangeArrowheads="1"/>
          </p:cNvSpPr>
          <p:nvPr/>
        </p:nvSpPr>
        <p:spPr bwMode="auto">
          <a:xfrm>
            <a:off x="-2363" y="1222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411" y="2609281"/>
            <a:ext cx="5235947" cy="259395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42455" y="5443470"/>
            <a:ext cx="8117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5186AA"/>
                </a:solidFill>
              </a:rPr>
              <a:t>2x cyklus CAF, BI, Inovace, Kvalita, CSR, …</a:t>
            </a:r>
          </a:p>
          <a:p>
            <a:endParaRPr lang="cs-CZ" dirty="0">
              <a:solidFill>
                <a:srgbClr val="5186AA"/>
              </a:solidFill>
            </a:endParaRPr>
          </a:p>
          <a:p>
            <a:r>
              <a:rPr lang="cs-CZ" dirty="0" smtClean="0">
                <a:solidFill>
                  <a:srgbClr val="5186AA"/>
                </a:solidFill>
              </a:rPr>
              <a:t>  			 </a:t>
            </a:r>
            <a:r>
              <a:rPr lang="cs-CZ" dirty="0" smtClean="0">
                <a:solidFill>
                  <a:srgbClr val="707070"/>
                </a:solidFill>
              </a:rPr>
              <a:t>…  taky jsme nemuseli dělat nic, nebo začít couvat.</a:t>
            </a:r>
            <a:endParaRPr lang="cs-CZ" dirty="0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71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 smtClean="0">
                <a:solidFill>
                  <a:schemeClr val="accent2"/>
                </a:solidFill>
              </a:rPr>
              <a:t>Vztah k partnerům, zákazníkům</a:t>
            </a:r>
          </a:p>
          <a:p>
            <a:pPr marL="0" indent="0">
              <a:buNone/>
            </a:pPr>
            <a:endParaRPr lang="cs-CZ" sz="2200" b="1" dirty="0">
              <a:solidFill>
                <a:srgbClr val="5186AA"/>
              </a:solidFill>
            </a:endParaRPr>
          </a:p>
          <a:p>
            <a:r>
              <a:rPr lang="cs-CZ" sz="2200" dirty="0" smtClean="0"/>
              <a:t>Posledním příkladem CSR, který město započalo realizovat v tomto roce je </a:t>
            </a:r>
            <a:r>
              <a:rPr lang="cs-CZ" sz="2200" b="1" dirty="0" smtClean="0">
                <a:solidFill>
                  <a:srgbClr val="0070C0"/>
                </a:solidFill>
              </a:rPr>
              <a:t>participativní rozpočet</a:t>
            </a:r>
          </a:p>
          <a:p>
            <a:r>
              <a:rPr lang="cs-CZ" sz="2000" dirty="0" smtClean="0"/>
              <a:t>02-03/2017 – </a:t>
            </a:r>
            <a:r>
              <a:rPr lang="cs-CZ" sz="2000" b="1" dirty="0" smtClean="0"/>
              <a:t>sběr nápadů</a:t>
            </a:r>
          </a:p>
          <a:p>
            <a:r>
              <a:rPr lang="cs-CZ" sz="2000" dirty="0" smtClean="0"/>
              <a:t>03/2017 – </a:t>
            </a:r>
            <a:r>
              <a:rPr lang="cs-CZ" sz="2000" b="1" dirty="0" smtClean="0"/>
              <a:t>veřejné projednávání</a:t>
            </a:r>
          </a:p>
          <a:p>
            <a:r>
              <a:rPr lang="cs-CZ" sz="2000" dirty="0" smtClean="0"/>
              <a:t>04-05/2017 – </a:t>
            </a:r>
            <a:r>
              <a:rPr lang="cs-CZ" sz="2000" b="1" dirty="0" smtClean="0"/>
              <a:t>kontrola návrhů</a:t>
            </a:r>
          </a:p>
          <a:p>
            <a:r>
              <a:rPr lang="cs-CZ" sz="2000" dirty="0" smtClean="0"/>
              <a:t>06/2017 – </a:t>
            </a:r>
            <a:r>
              <a:rPr lang="cs-CZ" sz="2000" b="1" dirty="0" smtClean="0"/>
              <a:t>hlasování </a:t>
            </a:r>
            <a:r>
              <a:rPr lang="cs-CZ" sz="2000" b="1" dirty="0" smtClean="0">
                <a:solidFill>
                  <a:srgbClr val="F29400"/>
                </a:solidFill>
              </a:rPr>
              <a:t>28 projektů (princip hlasování demokracie21)</a:t>
            </a:r>
          </a:p>
          <a:p>
            <a:r>
              <a:rPr lang="cs-CZ" sz="2000" b="1" dirty="0"/>
              <a:t>p</a:t>
            </a:r>
            <a:r>
              <a:rPr lang="cs-CZ" sz="2000" b="1" dirty="0" smtClean="0"/>
              <a:t>odzim realizace</a:t>
            </a:r>
          </a:p>
          <a:p>
            <a:pPr marL="0" indent="0" algn="ctr">
              <a:buNone/>
            </a:pPr>
            <a:r>
              <a:rPr lang="cs-CZ" sz="2800" dirty="0" smtClean="0">
                <a:hlinkClick r:id="rId2"/>
              </a:rPr>
              <a:t>www.naschomutov.cz</a:t>
            </a:r>
            <a:endParaRPr lang="cs-CZ" sz="2800" dirty="0" smtClean="0"/>
          </a:p>
          <a:p>
            <a:pPr marL="0" indent="0">
              <a:buNone/>
            </a:pPr>
            <a:endParaRPr lang="cs-CZ" sz="2800" dirty="0" smtClean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3426776"/>
            <a:ext cx="59870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70707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186A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F294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C8D2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B6D5E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000" i="1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3828" y="5493364"/>
            <a:ext cx="3096344" cy="8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b="1" dirty="0">
                <a:solidFill>
                  <a:srgbClr val="F29400"/>
                </a:solidFill>
              </a:rPr>
              <a:t>Naše cesta</a:t>
            </a:r>
          </a:p>
          <a:p>
            <a:pPr algn="just"/>
            <a:endParaRPr lang="cs-CZ" sz="9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2000" i="1" dirty="0"/>
              <a:t>Chceme být moderním, otevřeným, přívětivým a zákaznicky orientovaným úřadem opírajícím se o všestranně vzdělané, vnitřně motivované a se strategií ztotožněné zaměstnance, tedy respektovanou institucí, která bude efektivně, profesionálně a vstřícně vykonávat veřejnou správu.  </a:t>
            </a:r>
            <a:endParaRPr lang="cs-CZ" sz="2000" i="1" dirty="0" smtClean="0"/>
          </a:p>
          <a:p>
            <a:pPr marL="0" indent="0" algn="just">
              <a:buNone/>
            </a:pPr>
            <a:endParaRPr lang="cs-CZ" sz="2000" i="1" dirty="0"/>
          </a:p>
          <a:p>
            <a:pPr marL="0" indent="0" algn="just">
              <a:buNone/>
            </a:pPr>
            <a:endParaRPr lang="cs-CZ" sz="22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cs-CZ" sz="2000" i="1" dirty="0" smtClean="0"/>
              <a:t> </a:t>
            </a:r>
            <a:endParaRPr lang="cs-CZ" sz="2000" i="1" dirty="0"/>
          </a:p>
        </p:txBody>
      </p:sp>
      <p:pic>
        <p:nvPicPr>
          <p:cNvPr id="4" name="Obrázek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" b="2676"/>
          <a:stretch/>
        </p:blipFill>
        <p:spPr bwMode="auto">
          <a:xfrm>
            <a:off x="4788024" y="3645024"/>
            <a:ext cx="3815638" cy="27419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11560" y="4293096"/>
            <a:ext cx="38060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i="1" dirty="0" smtClean="0">
              <a:solidFill>
                <a:srgbClr val="5186AA"/>
              </a:solidFill>
            </a:endParaRPr>
          </a:p>
          <a:p>
            <a:r>
              <a:rPr lang="cs-CZ" i="1" dirty="0" smtClean="0">
                <a:solidFill>
                  <a:srgbClr val="5186AA"/>
                </a:solidFill>
              </a:rPr>
              <a:t>„Usilujeme </a:t>
            </a:r>
            <a:r>
              <a:rPr lang="cs-CZ" i="1" dirty="0">
                <a:solidFill>
                  <a:srgbClr val="5186AA"/>
                </a:solidFill>
              </a:rPr>
              <a:t>o to, aby nás klient vnímal jako partnera, se kterým spolupracuje na společné věci.“</a:t>
            </a:r>
            <a:endParaRPr lang="cs-CZ" dirty="0">
              <a:solidFill>
                <a:srgbClr val="5186AA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183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200" b="1" dirty="0" smtClean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endParaRPr lang="cs-CZ" sz="22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cs-CZ" b="1" dirty="0" smtClean="0"/>
              <a:t>Děkuji za pozornost.</a:t>
            </a:r>
          </a:p>
          <a:p>
            <a:pPr marL="0" indent="0" algn="just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cs-CZ" b="1" dirty="0">
                <a:solidFill>
                  <a:srgbClr val="F29400"/>
                </a:solidFill>
              </a:rPr>
              <a:t>Ing. Jarmila Mravcová</a:t>
            </a:r>
          </a:p>
          <a:p>
            <a:pPr marL="0" indent="0" algn="r">
              <a:buNone/>
            </a:pPr>
            <a:r>
              <a:rPr lang="cs-CZ" sz="2000" i="1" dirty="0" smtClean="0"/>
              <a:t> </a:t>
            </a:r>
            <a:r>
              <a:rPr lang="cs-CZ" sz="2000" dirty="0" smtClean="0"/>
              <a:t>vedoucí odboru interní audit</a:t>
            </a:r>
          </a:p>
          <a:p>
            <a:pPr marL="0" indent="0" algn="r">
              <a:buNone/>
            </a:pPr>
            <a:r>
              <a:rPr lang="cs-CZ" sz="2000" dirty="0"/>
              <a:t>m</a:t>
            </a:r>
            <a:r>
              <a:rPr lang="cs-CZ" sz="2000" dirty="0" smtClean="0"/>
              <a:t>anažer kvality</a:t>
            </a:r>
          </a:p>
          <a:p>
            <a:pPr marL="0" indent="0" algn="just">
              <a:buNone/>
            </a:pPr>
            <a:endParaRPr lang="cs-CZ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Chomutov a CSR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1772816"/>
            <a:ext cx="8229600" cy="4651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>
                <a:solidFill>
                  <a:srgbClr val="F29400"/>
                </a:solidFill>
              </a:rPr>
              <a:t>Úspěchy</a:t>
            </a:r>
          </a:p>
          <a:p>
            <a:pPr marL="0" indent="0">
              <a:buNone/>
            </a:pPr>
            <a:r>
              <a:rPr lang="cs-CZ" sz="1800" b="1" dirty="0" smtClean="0">
                <a:solidFill>
                  <a:srgbClr val="F29400"/>
                </a:solidFill>
              </a:rPr>
              <a:t> </a:t>
            </a:r>
          </a:p>
          <a:p>
            <a:pPr algn="just"/>
            <a:r>
              <a:rPr lang="cs-CZ" sz="2000" b="1" spc="-30" dirty="0" smtClean="0"/>
              <a:t>rok 2015</a:t>
            </a:r>
            <a:r>
              <a:rPr lang="cs-CZ" sz="2000" spc="-30" dirty="0" smtClean="0"/>
              <a:t> a 1. místo v soutěži </a:t>
            </a:r>
            <a:r>
              <a:rPr lang="cs-CZ" sz="2000" b="1" spc="-30" dirty="0" smtClean="0">
                <a:solidFill>
                  <a:srgbClr val="5186AA"/>
                </a:solidFill>
              </a:rPr>
              <a:t>„Cena Ústeckého kraje za společenskou        </a:t>
            </a:r>
            <a:r>
              <a:rPr lang="cs-CZ" sz="2200" b="1" spc="-30" dirty="0" smtClean="0">
                <a:solidFill>
                  <a:srgbClr val="5186AA"/>
                </a:solidFill>
              </a:rPr>
              <a:t>odpovědnost“</a:t>
            </a:r>
          </a:p>
          <a:p>
            <a:pPr marL="0" indent="0">
              <a:buNone/>
            </a:pPr>
            <a:endParaRPr lang="cs-CZ" sz="1800" spc="-30" dirty="0" smtClean="0">
              <a:solidFill>
                <a:schemeClr val="tx1"/>
              </a:solidFill>
            </a:endParaRPr>
          </a:p>
          <a:p>
            <a:pPr algn="just"/>
            <a:r>
              <a:rPr lang="cs-CZ" sz="2000" b="1" spc="-30" dirty="0"/>
              <a:t>r</a:t>
            </a:r>
            <a:r>
              <a:rPr lang="cs-CZ" sz="2000" b="1" spc="-30" dirty="0" smtClean="0"/>
              <a:t>ok 2016  </a:t>
            </a:r>
            <a:r>
              <a:rPr lang="cs-CZ" sz="2000" spc="-30" dirty="0" smtClean="0"/>
              <a:t>a získání </a:t>
            </a:r>
            <a:r>
              <a:rPr lang="cs-CZ" sz="2000" b="1" spc="-30" dirty="0" smtClean="0">
                <a:solidFill>
                  <a:srgbClr val="5186AA"/>
                </a:solidFill>
              </a:rPr>
              <a:t>Národní ceny ve veřejném sektoru za Společensky odpovědnou organizaci</a:t>
            </a:r>
            <a:endParaRPr lang="cs-CZ" sz="2000" b="1" spc="-30" dirty="0">
              <a:solidFill>
                <a:srgbClr val="5186AA"/>
              </a:solidFill>
            </a:endParaRPr>
          </a:p>
        </p:txBody>
      </p:sp>
      <p:sp>
        <p:nvSpPr>
          <p:cNvPr id="4" name="AutoShape 2" descr="Výsledek obrázku pro ústecký kraj znak"/>
          <p:cNvSpPr>
            <a:spLocks noChangeAspect="1" noChangeArrowheads="1"/>
          </p:cNvSpPr>
          <p:nvPr/>
        </p:nvSpPr>
        <p:spPr bwMode="auto">
          <a:xfrm>
            <a:off x="-2363" y="1222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080738"/>
            <a:ext cx="988160" cy="121995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3" y="5080738"/>
            <a:ext cx="1464165" cy="108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3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Chomutov a CSR</a:t>
            </a:r>
            <a:endParaRPr lang="cs-CZ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8435280" cy="4126135"/>
          </a:xfrm>
        </p:spPr>
        <p:txBody>
          <a:bodyPr>
            <a:noAutofit/>
          </a:bodyPr>
          <a:lstStyle/>
          <a:p>
            <a:r>
              <a:rPr lang="cs-CZ" sz="2200" dirty="0" smtClean="0"/>
              <a:t> </a:t>
            </a:r>
            <a:endParaRPr lang="cs-CZ" sz="2000" b="0" dirty="0" smtClean="0">
              <a:solidFill>
                <a:srgbClr val="707070"/>
              </a:solidFill>
            </a:endParaRPr>
          </a:p>
        </p:txBody>
      </p:sp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417646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5148064" y="1728918"/>
            <a:ext cx="3361275" cy="467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Chomutov a CSR</a:t>
            </a:r>
            <a:endParaRPr lang="cs-CZ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79129"/>
            <a:ext cx="8435280" cy="4126135"/>
          </a:xfrm>
        </p:spPr>
        <p:txBody>
          <a:bodyPr anchor="t">
            <a:noAutofit/>
          </a:bodyPr>
          <a:lstStyle/>
          <a:p>
            <a:pPr>
              <a:spcBef>
                <a:spcPts val="0"/>
              </a:spcBef>
            </a:pPr>
            <a:r>
              <a:rPr lang="cs-CZ" dirty="0" smtClean="0"/>
              <a:t>Omyly </a:t>
            </a:r>
          </a:p>
          <a:p>
            <a:endParaRPr lang="cs-CZ" sz="1600" dirty="0" smtClean="0"/>
          </a:p>
          <a:p>
            <a:pPr algn="just"/>
            <a:r>
              <a:rPr lang="cs-CZ" sz="2000" dirty="0" smtClean="0">
                <a:solidFill>
                  <a:srgbClr val="5186AA"/>
                </a:solidFill>
              </a:rPr>
              <a:t>To všechno známe </a:t>
            </a:r>
            <a:r>
              <a:rPr lang="cs-CZ" sz="2000" dirty="0">
                <a:solidFill>
                  <a:srgbClr val="5186AA"/>
                </a:solidFill>
              </a:rPr>
              <a:t> </a:t>
            </a:r>
            <a:r>
              <a:rPr lang="cs-CZ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vždyť se jedná „jen“ o 8. kritérium CAF</a:t>
            </a:r>
          </a:p>
          <a:p>
            <a:r>
              <a:rPr lang="cs-CZ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(Společnost </a:t>
            </a:r>
            <a:r>
              <a:rPr lang="cs-CZ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cs-CZ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výsledky)</a:t>
            </a:r>
          </a:p>
          <a:p>
            <a:r>
              <a:rPr lang="cs-CZ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(Dnes – Společenská odpovědnost – výsledky)</a:t>
            </a:r>
          </a:p>
          <a:p>
            <a:pPr marL="88900" lvl="1"/>
            <a:endParaRPr lang="cs-CZ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/>
            <a:r>
              <a:rPr lang="cs-CZ" dirty="0" smtClean="0">
                <a:solidFill>
                  <a:srgbClr val="5186AA"/>
                </a:solidFill>
              </a:rPr>
              <a:t>Jen opíšeme </a:t>
            </a:r>
            <a:r>
              <a:rPr lang="cs-CZ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 máme v osmičce a máme hotovo!!!</a:t>
            </a: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8900" lvl="1"/>
            <a:endParaRPr lang="cs-CZ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/>
            <a:r>
              <a:rPr lang="cs-CZ" dirty="0" smtClean="0">
                <a:solidFill>
                  <a:srgbClr val="5186AA"/>
                </a:solidFill>
              </a:rPr>
              <a:t>Možná</a:t>
            </a:r>
            <a:r>
              <a:rPr lang="cs-CZ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můžeme použít CAF jako základ, ale CSR má svoji vlastní filosofii a podle toho je třeba ji vnímat.</a:t>
            </a:r>
            <a:endParaRPr lang="cs-CZ" dirty="0">
              <a:solidFill>
                <a:srgbClr val="707070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5"/>
          <a:stretch/>
        </p:blipFill>
        <p:spPr>
          <a:xfrm>
            <a:off x="7507753" y="5229200"/>
            <a:ext cx="1384727" cy="125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CSR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Aktivity společenské odpovědnosti organizací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707070"/>
                </a:solidFill>
              </a:rPr>
              <a:t>dobrovolné přijetí vysokých etických standardů (management);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707070"/>
                </a:solidFill>
              </a:rPr>
              <a:t>péče o zaměstnance;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707070"/>
                </a:solidFill>
              </a:rPr>
              <a:t>minimalizování </a:t>
            </a:r>
            <a:r>
              <a:rPr lang="cs-CZ" sz="2000" dirty="0">
                <a:solidFill>
                  <a:srgbClr val="707070"/>
                </a:solidFill>
              </a:rPr>
              <a:t>negativních dopadů na životní prostředí;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707070"/>
                </a:solidFill>
              </a:rPr>
              <a:t>přispívání </a:t>
            </a:r>
            <a:r>
              <a:rPr lang="cs-CZ" sz="2000" dirty="0">
                <a:solidFill>
                  <a:srgbClr val="707070"/>
                </a:solidFill>
              </a:rPr>
              <a:t>k podpoře regionu, v němž organizace působí - v němž </a:t>
            </a:r>
            <a:r>
              <a:rPr lang="cs-CZ" sz="2000" dirty="0" smtClean="0">
                <a:solidFill>
                  <a:srgbClr val="707070"/>
                </a:solidFill>
              </a:rPr>
              <a:t>působí, podnikají;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sz="11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200" b="1" dirty="0"/>
              <a:t>přizpůsobení podmínkám veřejné správy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797152"/>
            <a:ext cx="29718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6285639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Dobrovolné</a:t>
            </a:r>
            <a:r>
              <a:rPr lang="cs-CZ" sz="2200" b="1" dirty="0" smtClean="0">
                <a:solidFill>
                  <a:schemeClr val="accent1"/>
                </a:solidFill>
              </a:rPr>
              <a:t> </a:t>
            </a:r>
            <a:r>
              <a:rPr lang="cs-CZ" sz="2400" b="1" dirty="0">
                <a:solidFill>
                  <a:srgbClr val="F29400"/>
                </a:solidFill>
              </a:rPr>
              <a:t>přijetí vysokých etických standardů</a:t>
            </a:r>
          </a:p>
          <a:p>
            <a:pPr marL="0" indent="0">
              <a:buNone/>
            </a:pPr>
            <a:endParaRPr lang="cs-CZ" sz="2000" b="1" dirty="0" smtClean="0">
              <a:solidFill>
                <a:schemeClr val="accent1"/>
              </a:solidFill>
            </a:endParaRPr>
          </a:p>
          <a:p>
            <a:pPr marL="361950" indent="-361950">
              <a:lnSpc>
                <a:spcPct val="150000"/>
              </a:lnSpc>
              <a:spcBef>
                <a:spcPts val="0"/>
              </a:spcBef>
            </a:pPr>
            <a:r>
              <a:rPr lang="cs-CZ" sz="2000" b="1" dirty="0" smtClean="0">
                <a:solidFill>
                  <a:srgbClr val="5186AA"/>
                </a:solidFill>
              </a:rPr>
              <a:t>Kodex etiky zaměstnance MMCH                                      </a:t>
            </a:r>
            <a:r>
              <a:rPr lang="cs-CZ" sz="2000" dirty="0" smtClean="0"/>
              <a:t>  &gt; součást </a:t>
            </a:r>
            <a:r>
              <a:rPr lang="cs-CZ" sz="2000" dirty="0"/>
              <a:t>P</a:t>
            </a:r>
            <a:r>
              <a:rPr lang="cs-CZ" sz="2000" dirty="0" smtClean="0"/>
              <a:t>racovního řádu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sz="2000" dirty="0" smtClean="0"/>
              <a:t>Iniciativa K-týmu &gt; </a:t>
            </a:r>
            <a:r>
              <a:rPr lang="cs-CZ" sz="2000" b="1" dirty="0" smtClean="0">
                <a:solidFill>
                  <a:srgbClr val="5186AA"/>
                </a:solidFill>
              </a:rPr>
              <a:t>Kodex zaměstnance MMCH</a:t>
            </a:r>
          </a:p>
          <a:p>
            <a:pPr marL="322263" indent="-322263">
              <a:lnSpc>
                <a:spcPct val="150000"/>
              </a:lnSpc>
              <a:spcBef>
                <a:spcPts val="0"/>
              </a:spcBef>
            </a:pPr>
            <a:r>
              <a:rPr lang="cs-CZ" sz="2000" b="1" dirty="0" smtClean="0">
                <a:solidFill>
                  <a:srgbClr val="5186AA"/>
                </a:solidFill>
              </a:rPr>
              <a:t>Setkání vedení města občany </a:t>
            </a:r>
            <a:r>
              <a:rPr lang="cs-CZ" sz="2000" dirty="0"/>
              <a:t>&gt;</a:t>
            </a:r>
            <a:r>
              <a:rPr lang="cs-CZ" sz="2000" dirty="0" smtClean="0"/>
              <a:t> zjišťování jejich potřeb</a:t>
            </a:r>
          </a:p>
          <a:p>
            <a:pPr marL="322263" indent="-322263">
              <a:lnSpc>
                <a:spcPct val="150000"/>
              </a:lnSpc>
              <a:spcBef>
                <a:spcPts val="0"/>
              </a:spcBef>
            </a:pPr>
            <a:r>
              <a:rPr lang="cs-CZ" sz="2000" b="1" dirty="0" smtClean="0">
                <a:solidFill>
                  <a:srgbClr val="5186AA"/>
                </a:solidFill>
              </a:rPr>
              <a:t>Ankety </a:t>
            </a:r>
            <a:r>
              <a:rPr lang="cs-CZ" sz="2000" b="1" dirty="0">
                <a:solidFill>
                  <a:srgbClr val="5186AA"/>
                </a:solidFill>
              </a:rPr>
              <a:t>spokojenosti </a:t>
            </a:r>
            <a:r>
              <a:rPr lang="cs-CZ" sz="2000" dirty="0"/>
              <a:t>&gt;</a:t>
            </a:r>
            <a:r>
              <a:rPr lang="cs-CZ" sz="2200" b="1" dirty="0" smtClean="0">
                <a:solidFill>
                  <a:srgbClr val="5186AA"/>
                </a:solidFill>
              </a:rPr>
              <a:t> </a:t>
            </a:r>
            <a:r>
              <a:rPr lang="cs-CZ" sz="2000" dirty="0" smtClean="0"/>
              <a:t>zjišťování spokojenosti s </a:t>
            </a:r>
            <a:r>
              <a:rPr lang="cs-CZ" sz="2000" dirty="0"/>
              <a:t>činností </a:t>
            </a:r>
            <a:r>
              <a:rPr lang="cs-CZ" sz="2000" dirty="0" smtClean="0"/>
              <a:t>magistrátu</a:t>
            </a:r>
          </a:p>
          <a:p>
            <a:pPr marL="42863" indent="0">
              <a:buNone/>
            </a:pPr>
            <a:endParaRPr lang="cs-CZ" sz="2400" b="1" dirty="0" smtClean="0">
              <a:solidFill>
                <a:schemeClr val="accent1"/>
              </a:solidFill>
            </a:endParaRPr>
          </a:p>
          <a:p>
            <a:pPr marL="322263" indent="-279400"/>
            <a:endParaRPr lang="cs-CZ" sz="2400" b="1" dirty="0">
              <a:solidFill>
                <a:schemeClr val="tx1"/>
              </a:solidFill>
            </a:endParaRPr>
          </a:p>
          <a:p>
            <a:pPr marL="322263" indent="-279400"/>
            <a:endParaRPr lang="cs-CZ" sz="2400" b="1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2839" y="2636912"/>
            <a:ext cx="2293657" cy="338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5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Statutární </a:t>
            </a:r>
            <a:r>
              <a:rPr lang="cs-CZ" dirty="0"/>
              <a:t>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Péče o zaměstnance </a:t>
            </a:r>
          </a:p>
          <a:p>
            <a:pPr marL="0" lvl="1" indent="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361950">
              <a:buFont typeface="Arial" panose="020B0604020202020204" pitchFamily="34" charset="0"/>
              <a:buChar char="•"/>
            </a:pPr>
            <a:r>
              <a:rPr lang="cs-CZ" sz="2000" b="1" dirty="0" smtClean="0"/>
              <a:t>Kolektivní smlouva </a:t>
            </a:r>
            <a:r>
              <a:rPr lang="cs-CZ" sz="2000" dirty="0" smtClean="0">
                <a:solidFill>
                  <a:srgbClr val="707070"/>
                </a:solidFill>
              </a:rPr>
              <a:t>– aktualizace každé 2 roky</a:t>
            </a:r>
          </a:p>
          <a:p>
            <a:pPr marL="0" lvl="1" indent="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707070"/>
              </a:solidFill>
            </a:endParaRPr>
          </a:p>
          <a:p>
            <a:pPr marL="0" lvl="1" indent="361950">
              <a:buFont typeface="Arial" panose="020B0604020202020204" pitchFamily="34" charset="0"/>
              <a:buChar char="•"/>
            </a:pPr>
            <a:r>
              <a:rPr lang="cs-CZ" sz="2000" b="1" dirty="0" smtClean="0"/>
              <a:t>Sociální fond </a:t>
            </a:r>
            <a:r>
              <a:rPr lang="cs-CZ" sz="2000" dirty="0" smtClean="0">
                <a:solidFill>
                  <a:srgbClr val="707070"/>
                </a:solidFill>
              </a:rPr>
              <a:t>– </a:t>
            </a:r>
            <a:r>
              <a:rPr lang="cs-CZ" sz="2000" dirty="0" err="1" smtClean="0">
                <a:solidFill>
                  <a:srgbClr val="707070"/>
                </a:solidFill>
              </a:rPr>
              <a:t>cafeterie</a:t>
            </a:r>
            <a:r>
              <a:rPr lang="cs-CZ" sz="2000" dirty="0" smtClean="0">
                <a:solidFill>
                  <a:srgbClr val="707070"/>
                </a:solidFill>
              </a:rPr>
              <a:t> benefity</a:t>
            </a:r>
            <a:endParaRPr lang="cs-CZ" sz="2000" dirty="0">
              <a:solidFill>
                <a:srgbClr val="707070"/>
              </a:solidFill>
            </a:endParaRPr>
          </a:p>
          <a:p>
            <a:pPr marL="361950" lvl="1" indent="0">
              <a:buNone/>
            </a:pPr>
            <a:r>
              <a:rPr lang="cs-CZ" sz="2000" dirty="0" smtClean="0">
                <a:solidFill>
                  <a:srgbClr val="707070"/>
                </a:solidFill>
              </a:rPr>
              <a:t>pružná pracovní doba (možnost i individuální), příspěvek na studium jazyků,  příspěvek na životní/penzijní připojištění, „věrnostní“ příspěvek, stravenky, kulturní a sportovní akce pro zaměstnance…</a:t>
            </a:r>
          </a:p>
          <a:p>
            <a:pPr marL="0" lvl="1" indent="0">
              <a:buNone/>
            </a:pPr>
            <a:endParaRPr lang="cs-CZ" sz="2000" dirty="0" smtClean="0">
              <a:solidFill>
                <a:srgbClr val="707070"/>
              </a:solidFill>
            </a:endParaRPr>
          </a:p>
          <a:p>
            <a:pPr marL="0" lvl="1" indent="361950">
              <a:buFont typeface="Arial" panose="020B0604020202020204" pitchFamily="34" charset="0"/>
              <a:buChar char="•"/>
            </a:pPr>
            <a:r>
              <a:rPr lang="cs-CZ" sz="2000" b="1" dirty="0" smtClean="0"/>
              <a:t>Oceňování mimořádně aktivity zaměstnanců</a:t>
            </a:r>
          </a:p>
          <a:p>
            <a:pPr marL="361950" lvl="1" indent="0">
              <a:buNone/>
            </a:pPr>
            <a:r>
              <a:rPr lang="cs-CZ" sz="2000" dirty="0" smtClean="0">
                <a:solidFill>
                  <a:srgbClr val="707070"/>
                </a:solidFill>
              </a:rPr>
              <a:t>Interní inovace</a:t>
            </a:r>
            <a:endParaRPr lang="cs-CZ" sz="2000" dirty="0">
              <a:solidFill>
                <a:srgbClr val="707070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365104"/>
            <a:ext cx="2164928" cy="216492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163" y="1833950"/>
            <a:ext cx="2932013" cy="172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Statutární město Chomutov a </a:t>
            </a:r>
            <a:r>
              <a:rPr lang="cs-CZ" dirty="0" smtClean="0"/>
              <a:t>CSR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F29400"/>
                </a:solidFill>
              </a:rPr>
              <a:t>Minimalizace</a:t>
            </a:r>
            <a:r>
              <a:rPr lang="cs-CZ" sz="2200" b="1" dirty="0" smtClean="0">
                <a:solidFill>
                  <a:srgbClr val="5186AA"/>
                </a:solidFill>
              </a:rPr>
              <a:t> </a:t>
            </a:r>
            <a:r>
              <a:rPr lang="cs-CZ" sz="2400" b="1" dirty="0">
                <a:solidFill>
                  <a:srgbClr val="F29400"/>
                </a:solidFill>
              </a:rPr>
              <a:t>negativních dopadů na životní prostředí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Separace odpadu na budovách úřadu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Využití </a:t>
            </a:r>
            <a:r>
              <a:rPr lang="cs-CZ" sz="2000" dirty="0" err="1" smtClean="0"/>
              <a:t>elektromobility</a:t>
            </a:r>
            <a:r>
              <a:rPr lang="cs-CZ" sz="2000" dirty="0" smtClean="0"/>
              <a:t> (elektromobil, </a:t>
            </a:r>
            <a:r>
              <a:rPr lang="cs-CZ" sz="2000" dirty="0" err="1" smtClean="0"/>
              <a:t>elektroskútry</a:t>
            </a:r>
            <a:r>
              <a:rPr lang="cs-CZ" sz="2000" dirty="0" smtClean="0"/>
              <a:t>, </a:t>
            </a:r>
            <a:r>
              <a:rPr lang="cs-CZ" sz="2000" dirty="0" err="1" smtClean="0"/>
              <a:t>elektrokola</a:t>
            </a:r>
            <a:r>
              <a:rPr lang="cs-CZ" sz="2000" dirty="0" smtClean="0"/>
              <a:t>)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Odběr recyklovatelného materiálu – kromě náplní do tiskáren i např. papírové ručníky (navíc odběr od chráněných dílen)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Úklid černých skládek na náklady města + </a:t>
            </a:r>
            <a:r>
              <a:rPr lang="cs-CZ" sz="2000" dirty="0"/>
              <a:t>u</a:t>
            </a:r>
            <a:r>
              <a:rPr lang="cs-CZ" sz="2000" dirty="0" smtClean="0"/>
              <a:t>kliďme Chomutov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Růst sběrných míst na separovaný odpad  ve městě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Pravidelné přistavování velkoobjemových kontejnerů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cs-CZ" sz="2000" dirty="0" smtClean="0"/>
              <a:t>Finanční prostředky na zeleň, omezování hluku ve městě, výstavba dětských hřišť</a:t>
            </a:r>
          </a:p>
          <a:p>
            <a:pPr marL="0" indent="0">
              <a:buNone/>
            </a:pPr>
            <a:endParaRPr lang="cs-CZ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353" y="5492861"/>
            <a:ext cx="2852410" cy="97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5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prezentace SMCH">
  <a:themeElements>
    <a:clrScheme name="Chomutov">
      <a:dk1>
        <a:sysClr val="windowText" lastClr="000000"/>
      </a:dk1>
      <a:lt1>
        <a:sysClr val="window" lastClr="FFFFFF"/>
      </a:lt1>
      <a:dk2>
        <a:srgbClr val="707070"/>
      </a:dk2>
      <a:lt2>
        <a:srgbClr val="D4D4D6"/>
      </a:lt2>
      <a:accent1>
        <a:srgbClr val="5186AA"/>
      </a:accent1>
      <a:accent2>
        <a:srgbClr val="F29400"/>
      </a:accent2>
      <a:accent3>
        <a:srgbClr val="C8D200"/>
      </a:accent3>
      <a:accent4>
        <a:srgbClr val="B6D4E9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prezentace SMCH</Template>
  <TotalTime>7252</TotalTime>
  <Words>1129</Words>
  <Application>Microsoft Office PowerPoint</Application>
  <PresentationFormat>Předvádění na obrazovce (4:3)</PresentationFormat>
  <Paragraphs>194</Paragraphs>
  <Slides>22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Šablona prezentace SMCH</vt:lpstr>
      <vt:lpstr>a společenská odpovědnost</vt:lpstr>
      <vt:lpstr>Chomutov a CSR</vt:lpstr>
      <vt:lpstr>Chomutov a CSR</vt:lpstr>
      <vt:lpstr>Chomutov a CSR</vt:lpstr>
      <vt:lpstr>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a CSR</vt:lpstr>
      <vt:lpstr>Statutární město Chomutov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Návrh rozpočtu města pro rok 2014</dc:title>
  <dc:creator>Mareš Jan (Ekonom)</dc:creator>
  <cp:lastModifiedBy>Mravcová Jarmila</cp:lastModifiedBy>
  <cp:revision>270</cp:revision>
  <cp:lastPrinted>2017-06-21T13:32:24Z</cp:lastPrinted>
  <dcterms:created xsi:type="dcterms:W3CDTF">2013-10-03T12:17:35Z</dcterms:created>
  <dcterms:modified xsi:type="dcterms:W3CDTF">2017-06-26T10:04:28Z</dcterms:modified>
</cp:coreProperties>
</file>