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66" r:id="rId3"/>
    <p:sldId id="297" r:id="rId4"/>
    <p:sldId id="277" r:id="rId5"/>
    <p:sldId id="317" r:id="rId6"/>
    <p:sldId id="318" r:id="rId7"/>
    <p:sldId id="319" r:id="rId8"/>
    <p:sldId id="312" r:id="rId9"/>
    <p:sldId id="316" r:id="rId10"/>
    <p:sldId id="320" r:id="rId11"/>
    <p:sldId id="313" r:id="rId12"/>
    <p:sldId id="267" r:id="rId13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udký Ladislav" initials="PL" lastIdx="0" clrIdx="0">
    <p:extLst>
      <p:ext uri="{19B8F6BF-5375-455C-9EA6-DF929625EA0E}">
        <p15:presenceInfo xmlns:p15="http://schemas.microsoft.com/office/powerpoint/2012/main" userId="Prudký Ladisla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13B5EA"/>
    <a:srgbClr val="B9E0F7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 autoAdjust="0"/>
  </p:normalViewPr>
  <p:slideViewPr>
    <p:cSldViewPr snapToGrid="0" snapToObjects="1">
      <p:cViewPr varScale="1">
        <p:scale>
          <a:sx n="89" d="100"/>
          <a:sy n="89" d="100"/>
        </p:scale>
        <p:origin x="1224" y="72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7" d="100"/>
          <a:sy n="117" d="100"/>
        </p:scale>
        <p:origin x="2352" y="9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91050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4237264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44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20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20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105132" y="5483225"/>
            <a:ext cx="2320925" cy="1374774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13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 userDrawn="1"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65425" y="6100762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endParaRPr lang="cs-CZ" sz="900" dirty="0" smtClean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  </a:t>
            </a:r>
            <a:endParaRPr lang="cs-CZ" sz="900" dirty="0">
              <a:solidFill>
                <a:schemeClr val="bg1"/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76" y="6157995"/>
            <a:ext cx="1383409" cy="650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7" r:id="rId3"/>
    <p:sldLayoutId id="2147483656" r:id="rId4"/>
    <p:sldLayoutId id="2147483654" r:id="rId5"/>
    <p:sldLayoutId id="2147483651" r:id="rId6"/>
    <p:sldLayoutId id="2147483653" r:id="rId7"/>
    <p:sldLayoutId id="2147483655" r:id="rId8"/>
    <p:sldLayoutId id="2147483670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13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13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13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narodniportal.cz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narodniportal.cz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info.cz/formulare" TargetMode="External"/><Relationship Id="rId2" Type="http://schemas.openxmlformats.org/officeDocument/2006/relationships/hyperlink" Target="https://www.businessinfo.cz/cs/clanky/mpo-podpora-rodinnych-firem-uz-ma-konkretni-podobu-primy-prenos-tk-od-13-126362.html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eg"/><Relationship Id="rId4" Type="http://schemas.openxmlformats.org/officeDocument/2006/relationships/hyperlink" Target="http://www.zivnostensky-balicek.c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narodniportal.cz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5109091"/>
          </a:xfrm>
        </p:spPr>
        <p:txBody>
          <a:bodyPr/>
          <a:lstStyle/>
          <a:p>
            <a:r>
              <a:rPr lang="cs-CZ" sz="3400" dirty="0" smtClean="0"/>
              <a:t>                      </a:t>
            </a:r>
            <a:r>
              <a:rPr lang="cs-CZ" sz="2400" dirty="0" smtClean="0"/>
              <a:t>3. ročník Národní konference CSR</a:t>
            </a:r>
            <a:br>
              <a:rPr lang="cs-CZ" sz="2400" dirty="0" smtClean="0"/>
            </a:br>
            <a:r>
              <a:rPr lang="cs-CZ" sz="2400" dirty="0" smtClean="0"/>
              <a:t>               Společenskou odpovědností a kvalitou k udržitelnosti</a:t>
            </a:r>
            <a:r>
              <a:rPr lang="cs-CZ" sz="3400" dirty="0" smtClean="0"/>
              <a:t/>
            </a:r>
            <a:br>
              <a:rPr lang="cs-CZ" sz="3400" dirty="0" smtClean="0"/>
            </a:br>
            <a:r>
              <a:rPr lang="cs-CZ" sz="3400" dirty="0" smtClean="0"/>
              <a:t/>
            </a:r>
            <a:br>
              <a:rPr lang="cs-CZ" sz="3400" dirty="0" smtClean="0"/>
            </a:br>
            <a:r>
              <a:rPr lang="cs-CZ" sz="3400" dirty="0"/>
              <a:t/>
            </a:r>
            <a:br>
              <a:rPr lang="cs-CZ" sz="3400" dirty="0"/>
            </a:br>
            <a:r>
              <a:rPr lang="cs-CZ" sz="3400" b="1" u="sng" dirty="0" smtClean="0"/>
              <a:t>CSR aktivity Ministerstva průmyslu a obchodu</a:t>
            </a:r>
            <a:r>
              <a:rPr lang="cs-CZ" sz="3400" u="sng" dirty="0" smtClean="0"/>
              <a:t/>
            </a:r>
            <a:br>
              <a:rPr lang="cs-CZ" sz="3400" u="sng" dirty="0" smtClean="0"/>
            </a:br>
            <a:r>
              <a:rPr lang="cs-CZ" sz="3400" dirty="0"/>
              <a:t/>
            </a:r>
            <a:br>
              <a:rPr lang="cs-CZ" sz="3400" dirty="0"/>
            </a:br>
            <a:r>
              <a:rPr lang="cs-CZ" sz="3400" dirty="0" smtClean="0"/>
              <a:t/>
            </a:r>
            <a:br>
              <a:rPr lang="cs-CZ" sz="3400" dirty="0" smtClean="0"/>
            </a:br>
            <a:r>
              <a:rPr lang="cs-CZ" sz="2400" dirty="0" smtClean="0"/>
              <a:t>Ing. Pavel Vinkler, Ph.D.</a:t>
            </a:r>
            <a:br>
              <a:rPr lang="cs-CZ" sz="2400" dirty="0" smtClean="0"/>
            </a:br>
            <a:r>
              <a:rPr lang="cs-CZ" sz="1600" dirty="0"/>
              <a:t>zástupce náměstka ministra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1600" dirty="0" smtClean="0"/>
              <a:t>ředitel odboru podnikatelského prostředí a obchodního podnikání</a:t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27.11.2019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1278382"/>
            <a:ext cx="8132572" cy="4376293"/>
          </a:xfrm>
        </p:spPr>
        <p:txBody>
          <a:bodyPr>
            <a:normAutofit fontScale="70000" lnSpcReduction="20000"/>
          </a:bodyPr>
          <a:lstStyle/>
          <a:p>
            <a:pPr hangingPunct="0">
              <a:buFont typeface="Wingdings" panose="05000000000000000000" pitchFamily="2" charset="2"/>
              <a:buChar char="Ø"/>
            </a:pPr>
            <a:r>
              <a:rPr lang="cs-CZ" sz="2500" b="1" dirty="0" smtClean="0"/>
              <a:t>Zefektivnění činnosti Rady kvality - nové odborné sekce: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cs-CZ" sz="2500" b="1" dirty="0" smtClean="0"/>
              <a:t>OS pro průmysl, stavebnictví, dopravu a energetiku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cs-CZ" sz="2500" b="1" dirty="0" smtClean="0"/>
              <a:t>OS pro obchod, kvalitu potravin a výrobků a ochranu spotřebitele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cs-CZ" sz="2500" b="1" dirty="0" smtClean="0"/>
              <a:t>OS pro kvalitu ve veřejné správě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cs-CZ" sz="2500" b="1" dirty="0" smtClean="0"/>
              <a:t>OS pro udržitelný rozvoj (CSR, vzdělávání)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cs-CZ" sz="2500" b="1" dirty="0" smtClean="0"/>
              <a:t>OS pro rodinné podnikání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cs-CZ" sz="2500" b="1" dirty="0" smtClean="0"/>
              <a:t>OS infrastruktura kvality 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cs-CZ" sz="2500" b="1" dirty="0" smtClean="0"/>
              <a:t>Změna financování: odborné publikace, konkrétní aktivity typu certifikací podnikatelských subjektů, konference apod.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cs-CZ" sz="2500" b="1" dirty="0" smtClean="0"/>
              <a:t>Příprava mediální kampaně „Milujeme ČR“ – podpora tuzemských kvalitních výrobků a služeb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cs-CZ" sz="2500" b="1" dirty="0"/>
              <a:t>Příprava nové národní politiky </a:t>
            </a:r>
            <a:r>
              <a:rPr lang="cs-CZ" sz="2500" b="1" dirty="0" smtClean="0"/>
              <a:t>kvality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cs-CZ" sz="2500" b="1" dirty="0" smtClean="0"/>
              <a:t>Analýza nového systému oceňování a návrh nového systému v návaznosti na model EFQM</a:t>
            </a:r>
            <a:endParaRPr lang="cs-CZ" sz="2500" b="1" dirty="0"/>
          </a:p>
          <a:p>
            <a:pPr marL="0" indent="0" hangingPunct="0">
              <a:buNone/>
            </a:pPr>
            <a:r>
              <a:rPr lang="cs-CZ" b="1" dirty="0" smtClean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724384"/>
            <a:ext cx="8242299" cy="55399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2400" b="1" u="sng" dirty="0" smtClean="0"/>
              <a:t>Priority na rok 2020 – Rady kvality ČR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51885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dirty="0" smtClean="0"/>
              <a:t>členům </a:t>
            </a:r>
            <a:r>
              <a:rPr lang="cs-CZ" b="1" dirty="0"/>
              <a:t>platformy, </a:t>
            </a:r>
            <a:r>
              <a:rPr lang="cs-CZ" b="1" dirty="0" smtClean="0"/>
              <a:t>autorům článků do </a:t>
            </a:r>
            <a:r>
              <a:rPr lang="cs-CZ" b="1" dirty="0" err="1" smtClean="0"/>
              <a:t>Newsletteru</a:t>
            </a:r>
            <a:r>
              <a:rPr lang="cs-CZ" b="1" dirty="0" smtClean="0"/>
              <a:t> CSR a všem </a:t>
            </a:r>
            <a:r>
              <a:rPr lang="cs-CZ" b="1" dirty="0" err="1" smtClean="0"/>
              <a:t>stakeholderům</a:t>
            </a:r>
            <a:r>
              <a:rPr lang="cs-CZ" b="1" dirty="0" smtClean="0"/>
              <a:t> CSR za jejich aktivity a sdílení informací, konferencí, seminářů, příkladů dobré praxe…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týmu MPO a Rady kvality ČR za přípravu konference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538421"/>
            <a:ext cx="8242299" cy="369332"/>
          </a:xfrm>
        </p:spPr>
        <p:txBody>
          <a:bodyPr/>
          <a:lstStyle/>
          <a:p>
            <a:r>
              <a:rPr lang="cs-CZ" sz="2400" b="1" dirty="0" smtClean="0"/>
              <a:t>Poděkování</a:t>
            </a:r>
            <a:endParaRPr 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261" y="3720084"/>
            <a:ext cx="31527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3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0" y="870857"/>
            <a:ext cx="8242299" cy="3323987"/>
          </a:xfrm>
        </p:spPr>
        <p:txBody>
          <a:bodyPr/>
          <a:lstStyle/>
          <a:p>
            <a:r>
              <a:rPr lang="cs-CZ" sz="5400" dirty="0" smtClean="0"/>
              <a:t>Děkuji za pozornost</a:t>
            </a:r>
            <a:br>
              <a:rPr lang="cs-CZ" sz="5400" dirty="0" smtClean="0"/>
            </a:b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 smtClean="0"/>
              <a:t>Ing. Pavel Vinkler, Ph.D.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ředitel Odboru podnikatelského prostředí a obchodního podnikání</a:t>
            </a:r>
            <a:br>
              <a:rPr lang="cs-CZ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-685800"/>
            <a:ext cx="8013700" cy="64136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OBSAH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Ocenění nejlepšího odpovědného zahraničního investora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Aktivity MPO v rámci CSR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Platforma CSR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err="1" smtClean="0"/>
              <a:t>Newsletter</a:t>
            </a:r>
            <a:r>
              <a:rPr lang="cs-CZ" dirty="0" smtClean="0"/>
              <a:t> CSR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>
                <a:hlinkClick r:id="rId2"/>
              </a:rPr>
              <a:t>www.narodniportal.cz</a:t>
            </a:r>
            <a:r>
              <a:rPr lang="cs-CZ" dirty="0" smtClean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Národní konference CSR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Priority MPO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Živnostenský balíček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Nefinanční </a:t>
            </a:r>
            <a:r>
              <a:rPr lang="cs-CZ" dirty="0"/>
              <a:t>reporting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Aktivity Rady kvality ČR</a:t>
            </a:r>
          </a:p>
          <a:p>
            <a:pPr marL="0" indent="0">
              <a:buNone/>
            </a:pPr>
            <a:endParaRPr lang="cs-CZ" sz="2800" dirty="0" smtClean="0"/>
          </a:p>
        </p:txBody>
      </p:sp>
      <p:pic>
        <p:nvPicPr>
          <p:cNvPr id="4" name="obrázek 2" descr="cid:image003.jpg@01CFAC9F.4EC4787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564" y="3727648"/>
            <a:ext cx="3639312" cy="1399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507643"/>
            <a:ext cx="8242299" cy="369332"/>
          </a:xfrm>
        </p:spPr>
        <p:txBody>
          <a:bodyPr/>
          <a:lstStyle/>
          <a:p>
            <a:r>
              <a:rPr lang="cs-CZ" sz="2400" b="1" u="sng" dirty="0" smtClean="0"/>
              <a:t>Ocenění pana premiéra - Nejlepší odpovědný zahraniční investor</a:t>
            </a:r>
            <a:endParaRPr lang="en-US" sz="2400" b="1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692309"/>
            <a:ext cx="7492492" cy="5167802"/>
          </a:xfrm>
        </p:spPr>
        <p:txBody>
          <a:bodyPr>
            <a:normAutofit fontScale="85000" lnSpcReduction="10000"/>
          </a:bodyPr>
          <a:lstStyle/>
          <a:p>
            <a:r>
              <a:rPr lang="cs-CZ" sz="2200" b="1" dirty="0" smtClean="0"/>
              <a:t>Nový </a:t>
            </a:r>
            <a:r>
              <a:rPr lang="cs-CZ" sz="2200" b="1" dirty="0"/>
              <a:t>druh cen - </a:t>
            </a:r>
            <a:r>
              <a:rPr lang="cs-CZ" sz="2200" dirty="0"/>
              <a:t>vyplývá z </a:t>
            </a:r>
            <a:r>
              <a:rPr lang="cs-CZ" sz="2200" b="1" dirty="0"/>
              <a:t>usnesení č. </a:t>
            </a:r>
            <a:r>
              <a:rPr lang="cs-CZ" sz="2200" b="1" dirty="0" smtClean="0"/>
              <a:t>838</a:t>
            </a:r>
            <a:r>
              <a:rPr lang="cs-CZ" sz="2200" dirty="0" smtClean="0"/>
              <a:t>:</a:t>
            </a:r>
            <a:endParaRPr lang="cs-CZ" sz="2200" dirty="0"/>
          </a:p>
          <a:p>
            <a:pPr marL="1169987" lvl="2" indent="-457200">
              <a:buFont typeface="+mj-lt"/>
              <a:buAutoNum type="alphaLcParenR"/>
            </a:pPr>
            <a:r>
              <a:rPr lang="cs-CZ" sz="2200" dirty="0"/>
              <a:t>udělování Národní ceny České republiky za společenskou odpovědnost,</a:t>
            </a:r>
          </a:p>
          <a:p>
            <a:pPr marL="1169987" lvl="2" indent="-457200">
              <a:buFont typeface="+mj-lt"/>
              <a:buAutoNum type="alphaLcParenR"/>
            </a:pPr>
            <a:r>
              <a:rPr lang="cs-CZ" sz="2200" b="1" dirty="0"/>
              <a:t>ocenění odpovědných investorů</a:t>
            </a:r>
            <a:r>
              <a:rPr lang="cs-CZ" sz="2200" dirty="0"/>
              <a:t>. </a:t>
            </a:r>
          </a:p>
          <a:p>
            <a:r>
              <a:rPr lang="cs-CZ" sz="2200" dirty="0" smtClean="0"/>
              <a:t>Posuzovány byly stěžejní </a:t>
            </a:r>
            <a:r>
              <a:rPr lang="cs-CZ" sz="2200" dirty="0"/>
              <a:t>aktivity v oblastech spolupráce s místními firmami, inovace s dopadem na region, péče o  komunitu, dobrovolnictví, spolupráce s neziskovým sektorem a odpovědná spotřeba.  </a:t>
            </a:r>
            <a:endParaRPr lang="cs-CZ" sz="2200" dirty="0" smtClean="0"/>
          </a:p>
          <a:p>
            <a:pPr marL="0" indent="0" algn="just" hangingPunct="0">
              <a:buNone/>
            </a:pPr>
            <a:r>
              <a:rPr lang="cs-CZ" sz="2000" b="1" dirty="0" smtClean="0"/>
              <a:t>	Slavnostní </a:t>
            </a:r>
            <a:r>
              <a:rPr lang="cs-CZ" sz="2000" b="1" dirty="0"/>
              <a:t>předávání cen - 14. října 2019 </a:t>
            </a:r>
            <a:endParaRPr lang="cs-CZ" sz="2000" b="1" dirty="0" smtClean="0"/>
          </a:p>
          <a:p>
            <a:pPr marL="0" indent="0" algn="just" hangingPunct="0">
              <a:buNone/>
            </a:pPr>
            <a:r>
              <a:rPr lang="cs-CZ" sz="2000" b="1" dirty="0" smtClean="0"/>
              <a:t>	v </a:t>
            </a:r>
            <a:r>
              <a:rPr lang="cs-CZ" sz="2000" b="1" dirty="0"/>
              <a:t>Lichtenštejnském paláci</a:t>
            </a:r>
          </a:p>
          <a:p>
            <a:pPr marL="0" indent="0" algn="just" hangingPunct="0">
              <a:buNone/>
            </a:pPr>
            <a:endParaRPr lang="cs-CZ" sz="2000" b="1" dirty="0"/>
          </a:p>
          <a:p>
            <a:pPr marL="0" indent="0" algn="just" hangingPunct="0">
              <a:buNone/>
            </a:pPr>
            <a:r>
              <a:rPr lang="cs-CZ" sz="2000" b="1" u="sng" dirty="0"/>
              <a:t>Celkový vítěz – hlavní cena – Škoda Auto, a.s.</a:t>
            </a:r>
          </a:p>
          <a:p>
            <a:pPr marL="0" indent="0">
              <a:buNone/>
            </a:pPr>
            <a:r>
              <a:rPr lang="cs-CZ" sz="2000" b="1" dirty="0" smtClean="0"/>
              <a:t>Dále </a:t>
            </a:r>
            <a:r>
              <a:rPr lang="cs-CZ" sz="2000" b="1" dirty="0"/>
              <a:t>ceny za:</a:t>
            </a:r>
            <a:endParaRPr lang="cs-CZ" sz="2000" dirty="0"/>
          </a:p>
          <a:p>
            <a:pPr lvl="0"/>
            <a:r>
              <a:rPr lang="cs-CZ" sz="2000" b="1" dirty="0"/>
              <a:t>Pozitivní dopad na region – Albert Česká republika s.r.o. </a:t>
            </a:r>
            <a:endParaRPr lang="cs-CZ" sz="2000" b="1" dirty="0" smtClean="0"/>
          </a:p>
          <a:p>
            <a:pPr lvl="0"/>
            <a:r>
              <a:rPr lang="cs-CZ" sz="2000" b="1" dirty="0" smtClean="0"/>
              <a:t>Pozitivní </a:t>
            </a:r>
            <a:r>
              <a:rPr lang="cs-CZ" sz="2000" b="1" dirty="0"/>
              <a:t>společenský dopad (dobrovolnictví) – Vodafone Czech Republic a.s. </a:t>
            </a:r>
            <a:r>
              <a:rPr lang="cs-CZ" sz="2000" b="1" dirty="0" smtClean="0"/>
              <a:t> </a:t>
            </a:r>
            <a:endParaRPr lang="cs-CZ" sz="2000" dirty="0"/>
          </a:p>
          <a:p>
            <a:pPr lvl="0"/>
            <a:r>
              <a:rPr lang="cs-CZ" sz="2000" b="1" dirty="0"/>
              <a:t>Pozitivní dopad na životní prostředí – </a:t>
            </a:r>
            <a:r>
              <a:rPr lang="cs-CZ" sz="2000" b="1" dirty="0" err="1"/>
              <a:t>Innogy</a:t>
            </a:r>
            <a:r>
              <a:rPr lang="cs-CZ" sz="2000" b="1" dirty="0"/>
              <a:t> Česká republika a.s. </a:t>
            </a:r>
            <a:r>
              <a:rPr lang="en-US" sz="2000" b="1" dirty="0"/>
              <a:t>(</a:t>
            </a:r>
            <a:r>
              <a:rPr lang="cs-CZ" sz="2000" b="1" dirty="0"/>
              <a:t>skupina </a:t>
            </a:r>
            <a:r>
              <a:rPr lang="cs-CZ" sz="2000" b="1" dirty="0" err="1"/>
              <a:t>innogy</a:t>
            </a:r>
            <a:r>
              <a:rPr lang="cs-CZ" sz="2000" b="1" dirty="0"/>
              <a:t> v ČR</a:t>
            </a:r>
            <a:r>
              <a:rPr lang="en-US" sz="2000" b="1" dirty="0" smtClean="0"/>
              <a:t>)</a:t>
            </a:r>
            <a:endParaRPr lang="cs-CZ" sz="2200" dirty="0"/>
          </a:p>
          <a:p>
            <a:pPr marL="0" lvl="0" indent="0" hangingPunct="0">
              <a:buNone/>
            </a:pPr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715" y="3170184"/>
            <a:ext cx="2172295" cy="144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2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723087"/>
            <a:ext cx="8132572" cy="4654589"/>
          </a:xfrm>
        </p:spPr>
        <p:txBody>
          <a:bodyPr>
            <a:normAutofit lnSpcReduction="10000"/>
          </a:bodyPr>
          <a:lstStyle/>
          <a:p>
            <a:pPr marL="0" lvl="0" indent="0" hangingPunct="0">
              <a:buNone/>
            </a:pPr>
            <a:r>
              <a:rPr lang="cs-CZ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Platforma </a:t>
            </a:r>
            <a:r>
              <a:rPr lang="cs-CZ" b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zainteresovaných stran CSR</a:t>
            </a:r>
          </a:p>
          <a:p>
            <a:pPr lvl="0" algn="just" hangingPunct="0"/>
            <a:r>
              <a:rPr lang="cs-CZ" sz="2000" dirty="0" smtClean="0">
                <a:solidFill>
                  <a:srgbClr val="004B8D"/>
                </a:solidFill>
              </a:rPr>
              <a:t>Účastníkem </a:t>
            </a:r>
            <a:r>
              <a:rPr lang="cs-CZ" sz="2000" dirty="0">
                <a:solidFill>
                  <a:srgbClr val="004B8D"/>
                </a:solidFill>
              </a:rPr>
              <a:t>Platformy se může stát </a:t>
            </a:r>
            <a:r>
              <a:rPr lang="cs-CZ" sz="2000" dirty="0" smtClean="0">
                <a:solidFill>
                  <a:srgbClr val="004B8D"/>
                </a:solidFill>
              </a:rPr>
              <a:t>organizace </a:t>
            </a:r>
            <a:r>
              <a:rPr lang="cs-CZ" sz="2000" dirty="0">
                <a:solidFill>
                  <a:srgbClr val="004B8D"/>
                </a:solidFill>
              </a:rPr>
              <a:t>soukromého i veřejného sektoru </a:t>
            </a:r>
            <a:r>
              <a:rPr lang="cs-CZ" sz="2000" dirty="0"/>
              <a:t>aktivně se </a:t>
            </a:r>
            <a:r>
              <a:rPr lang="cs-CZ" sz="2000" dirty="0" smtClean="0"/>
              <a:t>zabývající </a:t>
            </a:r>
            <a:r>
              <a:rPr lang="cs-CZ" sz="2000" dirty="0"/>
              <a:t>uplatňováním společenské odpovědnosti.</a:t>
            </a:r>
          </a:p>
          <a:p>
            <a:pPr lvl="0" algn="just" hangingPunct="0"/>
            <a:r>
              <a:rPr lang="cs-CZ" sz="2000" dirty="0"/>
              <a:t>Organizaci a činnost Platformy zajišťuje od 1.1.2018 MPO, odbor podnikatelského prostředí a obchodního podnikání.</a:t>
            </a:r>
          </a:p>
          <a:p>
            <a:pPr lvl="0" algn="just" hangingPunct="0"/>
            <a:r>
              <a:rPr lang="cs-CZ" sz="2500" dirty="0"/>
              <a:t>Aktuálně má </a:t>
            </a:r>
            <a:r>
              <a:rPr lang="cs-CZ" sz="2500" b="1" dirty="0"/>
              <a:t>Platforma</a:t>
            </a:r>
            <a:r>
              <a:rPr lang="cs-CZ" sz="2500" dirty="0"/>
              <a:t> zainteresovaných stran </a:t>
            </a:r>
            <a:r>
              <a:rPr lang="cs-CZ" sz="2500" b="1" dirty="0"/>
              <a:t>65 členů</a:t>
            </a:r>
            <a:r>
              <a:rPr lang="cs-CZ" sz="2500" dirty="0"/>
              <a:t>. </a:t>
            </a:r>
            <a:endParaRPr lang="cs-CZ" sz="2500" dirty="0" smtClean="0"/>
          </a:p>
          <a:p>
            <a:pPr lvl="0" algn="just" hangingPunct="0"/>
            <a:r>
              <a:rPr lang="cs-CZ" sz="2000" b="1" dirty="0" smtClean="0"/>
              <a:t>V roce 2019 </a:t>
            </a:r>
            <a:r>
              <a:rPr lang="cs-CZ" sz="2000" dirty="0" smtClean="0"/>
              <a:t>se uskutečnila </a:t>
            </a:r>
            <a:r>
              <a:rPr lang="cs-CZ" sz="2000" b="1" dirty="0" smtClean="0"/>
              <a:t>2 jednání Platformy CSR</a:t>
            </a:r>
            <a:r>
              <a:rPr lang="cs-CZ" sz="2000" dirty="0" smtClean="0"/>
              <a:t>:</a:t>
            </a:r>
          </a:p>
          <a:p>
            <a:pPr lvl="1" algn="just" hangingPunct="0"/>
            <a:r>
              <a:rPr lang="cs-CZ" sz="2000" b="1" dirty="0" smtClean="0"/>
              <a:t>Dne 30. dubna 2019 – Nefinanční reporting</a:t>
            </a:r>
            <a:r>
              <a:rPr lang="en-US" sz="2000" b="1" dirty="0" smtClean="0"/>
              <a:t>; V</a:t>
            </a:r>
            <a:r>
              <a:rPr lang="cs-CZ" sz="2000" b="1" dirty="0" smtClean="0"/>
              <a:t>zdělávání</a:t>
            </a:r>
          </a:p>
          <a:p>
            <a:pPr lvl="1" algn="just" hangingPunct="0"/>
            <a:r>
              <a:rPr lang="cs-CZ" sz="2000" b="1" dirty="0" smtClean="0"/>
              <a:t>Dne 17. září 2019 – Odpovědné veřejné zadávání</a:t>
            </a:r>
          </a:p>
          <a:p>
            <a:pPr marL="360362" lvl="1" indent="0" algn="just" hangingPunct="0">
              <a:buNone/>
            </a:pPr>
            <a:endParaRPr lang="cs-CZ" sz="2000" dirty="0"/>
          </a:p>
          <a:p>
            <a:pPr lvl="0" algn="just" hangingPunct="0"/>
            <a:r>
              <a:rPr lang="cs-CZ" sz="2000" dirty="0" smtClean="0"/>
              <a:t>Další </a:t>
            </a:r>
            <a:r>
              <a:rPr lang="cs-CZ" sz="2000" dirty="0"/>
              <a:t>plánovaná setkání Platformy:</a:t>
            </a:r>
          </a:p>
          <a:p>
            <a:pPr lvl="1" algn="just" hangingPunct="0"/>
            <a:r>
              <a:rPr lang="cs-CZ" sz="2000" b="1" dirty="0" smtClean="0"/>
              <a:t>I.Q.2020</a:t>
            </a:r>
            <a:endParaRPr lang="cs-CZ" sz="2000" b="1" dirty="0"/>
          </a:p>
          <a:p>
            <a:pPr marL="0" lvl="0" indent="0" hangingPunct="0">
              <a:buNone/>
            </a:pPr>
            <a:endParaRPr lang="cs-CZ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2400" b="1" u="sng" dirty="0" smtClean="0"/>
              <a:t>Aktivity MPO v rámci CSR </a:t>
            </a:r>
            <a:endParaRPr lang="en-US" sz="2400" b="1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936" y="4119745"/>
            <a:ext cx="2286000" cy="171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98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731520"/>
            <a:ext cx="8132572" cy="4923155"/>
          </a:xfrm>
        </p:spPr>
        <p:txBody>
          <a:bodyPr>
            <a:normAutofit/>
          </a:bodyPr>
          <a:lstStyle/>
          <a:p>
            <a:pPr marL="0" lvl="0" indent="0" hangingPunct="0">
              <a:buNone/>
            </a:pPr>
            <a:r>
              <a:rPr lang="cs-CZ" sz="2000" b="1" dirty="0" err="1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Newsletter</a:t>
            </a:r>
            <a:r>
              <a:rPr lang="cs-CZ" sz="2000" b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CSR</a:t>
            </a:r>
          </a:p>
          <a:p>
            <a:pPr lvl="0"/>
            <a:r>
              <a:rPr lang="cs-CZ" sz="2000" dirty="0" smtClean="0"/>
              <a:t>Od </a:t>
            </a:r>
            <a:r>
              <a:rPr lang="cs-CZ" sz="2000" dirty="0"/>
              <a:t>1.1.2018 elektronicky vydávaný občasník</a:t>
            </a:r>
          </a:p>
          <a:p>
            <a:pPr lvl="0"/>
            <a:r>
              <a:rPr lang="cs-CZ" sz="2000" dirty="0"/>
              <a:t>Ke stažení na stránkách </a:t>
            </a:r>
            <a:r>
              <a:rPr lang="cs-CZ" sz="2000" i="1" dirty="0">
                <a:solidFill>
                  <a:srgbClr val="FF0000"/>
                </a:solidFill>
              </a:rPr>
              <a:t>www.narodniportal.cz</a:t>
            </a:r>
            <a:r>
              <a:rPr lang="cs-CZ" sz="2000" dirty="0"/>
              <a:t> </a:t>
            </a:r>
          </a:p>
          <a:p>
            <a:pPr lvl="0"/>
            <a:r>
              <a:rPr lang="cs-CZ" sz="2000" dirty="0"/>
              <a:t>Informace ze státní správy</a:t>
            </a:r>
          </a:p>
          <a:p>
            <a:pPr lvl="0"/>
            <a:r>
              <a:rPr lang="cs-CZ" sz="2000" dirty="0"/>
              <a:t>Příklady dobré praxe</a:t>
            </a:r>
          </a:p>
          <a:p>
            <a:pPr lvl="0"/>
            <a:r>
              <a:rPr lang="cs-CZ" sz="2000" dirty="0" smtClean="0"/>
              <a:t>1/2019</a:t>
            </a:r>
            <a:r>
              <a:rPr lang="cs-CZ" sz="2000" dirty="0"/>
              <a:t>, 5/2019, </a:t>
            </a:r>
            <a:r>
              <a:rPr lang="cs-CZ" sz="2000" dirty="0" smtClean="0"/>
              <a:t>9/2019 - </a:t>
            </a:r>
            <a:r>
              <a:rPr lang="cs-CZ" sz="2000" dirty="0"/>
              <a:t>Vzdělávání v CSR, Nefinanční reporting, Veřejné zadávání zakázek, Oceňování, Udržitelný rozvoj, Péče o zaměstnance, aj.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2400" b="1" u="sng" dirty="0" smtClean="0"/>
              <a:t>Aktivity MPO v rámci CSR </a:t>
            </a:r>
            <a:endParaRPr lang="en-US" sz="24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08346" y="4606835"/>
            <a:ext cx="3457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2000" b="1" dirty="0">
                <a:solidFill>
                  <a:srgbClr val="004B8D"/>
                </a:solidFill>
              </a:rPr>
              <a:t>Děkujeme přispěvatelům </a:t>
            </a:r>
          </a:p>
          <a:p>
            <a:pPr lvl="0">
              <a:spcBef>
                <a:spcPct val="20000"/>
              </a:spcBef>
            </a:pPr>
            <a:r>
              <a:rPr lang="cs-CZ" sz="2000" b="1" dirty="0">
                <a:solidFill>
                  <a:srgbClr val="004B8D"/>
                </a:solidFill>
              </a:rPr>
              <a:t>za zajímavé články!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616" y="3912563"/>
            <a:ext cx="2560320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89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132572" cy="4654589"/>
          </a:xfrm>
        </p:spPr>
        <p:txBody>
          <a:bodyPr>
            <a:normAutofit/>
          </a:bodyPr>
          <a:lstStyle/>
          <a:p>
            <a:pPr marL="0" lvl="0" indent="0" hangingPunct="0">
              <a:buNone/>
            </a:pPr>
            <a:r>
              <a:rPr lang="cs-CZ" sz="2600" b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Národní informační portál pro CSR a kvalitu – </a:t>
            </a:r>
            <a:r>
              <a:rPr lang="cs-CZ" sz="2600" b="1" u="sng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w</a:t>
            </a:r>
            <a:r>
              <a:rPr lang="cs-CZ" sz="2600" b="1" u="sng" dirty="0" smtClean="0">
                <a:solidFill>
                  <a:schemeClr val="accent2"/>
                </a:solidFill>
                <a:latin typeface="+mj-lt"/>
                <a:ea typeface="+mj-ea"/>
                <a:cs typeface="+mj-cs"/>
                <a:hlinkClick r:id="rId2"/>
              </a:rPr>
              <a:t>ww.narodniportal.cz</a:t>
            </a:r>
            <a:r>
              <a:rPr lang="cs-CZ" sz="2600" b="1" u="sng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 </a:t>
            </a:r>
            <a:endParaRPr lang="cs-CZ" sz="2600" b="1" u="sng" dirty="0" smtClean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pPr marL="0" lvl="0" indent="0" hangingPunct="0">
              <a:buNone/>
            </a:pPr>
            <a:endParaRPr lang="cs-CZ" sz="1100" b="1" u="sng" dirty="0" smtClean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pPr lvl="0" algn="just" hangingPunct="0"/>
            <a:r>
              <a:rPr lang="cs-CZ" b="1" dirty="0" smtClean="0"/>
              <a:t>Cíl </a:t>
            </a:r>
            <a:r>
              <a:rPr lang="cs-CZ" b="1" dirty="0"/>
              <a:t>portálu </a:t>
            </a:r>
            <a:r>
              <a:rPr lang="cs-CZ" dirty="0"/>
              <a:t>– informovat podniky, neziskové organizace, orgány veřejné správy i širokou veřejnost </a:t>
            </a:r>
            <a:r>
              <a:rPr lang="cs-CZ" dirty="0" smtClean="0"/>
              <a:t>o:</a:t>
            </a:r>
          </a:p>
          <a:p>
            <a:pPr lvl="1" algn="just" hangingPunct="0"/>
            <a:r>
              <a:rPr lang="cs-CZ" dirty="0" smtClean="0"/>
              <a:t>Aktivitách a projektech firem a dalších organizací</a:t>
            </a:r>
          </a:p>
          <a:p>
            <a:pPr lvl="1" algn="just" hangingPunct="0"/>
            <a:r>
              <a:rPr lang="cs-CZ" dirty="0" smtClean="0"/>
              <a:t>Podpůrných opatřeních resortů</a:t>
            </a:r>
          </a:p>
          <a:p>
            <a:pPr lvl="1" algn="just" hangingPunct="0"/>
            <a:r>
              <a:rPr lang="cs-CZ" dirty="0" smtClean="0"/>
              <a:t>Nejnovějších trendech v oblasti CSR a řízení kvality</a:t>
            </a:r>
          </a:p>
          <a:p>
            <a:pPr lvl="0" algn="just" hangingPunct="0"/>
            <a:r>
              <a:rPr lang="cs-CZ" sz="2500" b="1" u="sng" dirty="0" smtClean="0"/>
              <a:t>Integrace </a:t>
            </a:r>
            <a:r>
              <a:rPr lang="cs-CZ" sz="2500" b="1" u="sng" dirty="0"/>
              <a:t>do nového portálu BusinessInfo.cz v 1. </a:t>
            </a:r>
            <a:r>
              <a:rPr lang="cs-CZ" sz="2500" b="1" u="sng" dirty="0" smtClean="0"/>
              <a:t>Q. </a:t>
            </a:r>
            <a:r>
              <a:rPr lang="cs-CZ" sz="2500" b="1" u="sng" dirty="0"/>
              <a:t>2020</a:t>
            </a:r>
            <a:r>
              <a:rPr lang="cs-CZ" sz="2500" b="1" u="sng" dirty="0" smtClean="0"/>
              <a:t>.</a:t>
            </a:r>
          </a:p>
          <a:p>
            <a:pPr marL="0" lvl="0" indent="0" algn="just" hangingPunct="0">
              <a:buNone/>
            </a:pPr>
            <a:endParaRPr lang="cs-CZ" sz="2500" b="1" u="sng" dirty="0" smtClean="0"/>
          </a:p>
          <a:p>
            <a:pPr marL="0" lvl="0" indent="0" algn="just" hangingPunct="0">
              <a:buNone/>
            </a:pPr>
            <a:endParaRPr lang="cs-CZ" sz="2500" b="1" u="sng" dirty="0"/>
          </a:p>
          <a:p>
            <a:pPr marL="0" lvl="0" indent="0" hangingPunct="0">
              <a:buNone/>
            </a:pPr>
            <a:endParaRPr lang="cs-CZ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2400" b="1" u="sng" dirty="0" smtClean="0"/>
              <a:t>Aktivity MPO v rámci CSR </a:t>
            </a:r>
            <a:endParaRPr lang="en-US" sz="2400" b="1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143" y="-94262"/>
            <a:ext cx="2742857" cy="16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64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554227" y="704270"/>
            <a:ext cx="8132572" cy="5269810"/>
          </a:xfrm>
        </p:spPr>
        <p:txBody>
          <a:bodyPr>
            <a:normAutofit fontScale="25000" lnSpcReduction="20000"/>
          </a:bodyPr>
          <a:lstStyle/>
          <a:p>
            <a:pPr marL="0" lvl="0" indent="0" hangingPunct="0">
              <a:buNone/>
            </a:pPr>
            <a:r>
              <a:rPr lang="cs-CZ" sz="7200" b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Národní konference CSR  </a:t>
            </a:r>
          </a:p>
          <a:p>
            <a:pPr marL="0" indent="0" hangingPunct="0">
              <a:buNone/>
            </a:pPr>
            <a:endParaRPr lang="cs-CZ" sz="7200" b="1" dirty="0" smtClean="0"/>
          </a:p>
          <a:p>
            <a:pPr marL="457200" indent="-457200" hangingPunct="0">
              <a:buAutoNum type="arabicPeriod"/>
            </a:pPr>
            <a:r>
              <a:rPr lang="cs-CZ" sz="7200" b="1" dirty="0"/>
              <a:t>r</a:t>
            </a:r>
            <a:r>
              <a:rPr lang="cs-CZ" sz="7200" b="1" dirty="0" smtClean="0"/>
              <a:t>očník </a:t>
            </a:r>
            <a:r>
              <a:rPr lang="cs-CZ" sz="7200" b="1" dirty="0" smtClean="0"/>
              <a:t>– </a:t>
            </a:r>
            <a:r>
              <a:rPr lang="cs-CZ" sz="7200" b="1" dirty="0" err="1" smtClean="0"/>
              <a:t>Impact</a:t>
            </a:r>
            <a:r>
              <a:rPr lang="cs-CZ" sz="7200" b="1" dirty="0" smtClean="0"/>
              <a:t> Hub, Smíchov</a:t>
            </a:r>
          </a:p>
          <a:p>
            <a:pPr marL="0" indent="0" hangingPunct="0">
              <a:buNone/>
            </a:pPr>
            <a:r>
              <a:rPr lang="cs-CZ" sz="7200" b="1" u="sng" dirty="0" smtClean="0"/>
              <a:t>Témata: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 smtClean="0"/>
              <a:t>Národní akční plán CSR v ČR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 smtClean="0"/>
              <a:t>Sociální podnikání a lokální ekonomika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 smtClean="0"/>
              <a:t>OPPIK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 smtClean="0"/>
              <a:t>OPZ</a:t>
            </a:r>
            <a:endParaRPr lang="cs-CZ" sz="7200" b="1" dirty="0"/>
          </a:p>
          <a:p>
            <a:pPr marL="0" indent="0" hangingPunct="0">
              <a:buNone/>
            </a:pPr>
            <a:endParaRPr lang="cs-CZ" sz="7200" b="1" dirty="0" smtClean="0"/>
          </a:p>
          <a:p>
            <a:pPr marL="457200" indent="-457200" hangingPunct="0">
              <a:buFont typeface="+mj-lt"/>
              <a:buAutoNum type="arabicPeriod" startAt="2"/>
            </a:pPr>
            <a:r>
              <a:rPr lang="cs-CZ" sz="7200" b="1" dirty="0"/>
              <a:t>r</a:t>
            </a:r>
            <a:r>
              <a:rPr lang="cs-CZ" sz="7200" b="1" dirty="0" smtClean="0"/>
              <a:t>očník </a:t>
            </a:r>
            <a:r>
              <a:rPr lang="cs-CZ" sz="7200" b="1" dirty="0" smtClean="0"/>
              <a:t>– sál AVI, Pařížská ulice</a:t>
            </a:r>
          </a:p>
          <a:p>
            <a:pPr marL="0" indent="0" hangingPunct="0">
              <a:buNone/>
            </a:pPr>
            <a:r>
              <a:rPr lang="cs-CZ" sz="7200" b="1" u="sng" dirty="0" smtClean="0"/>
              <a:t>Témata: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/>
              <a:t>Národní akční plán CSR v ČR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 smtClean="0"/>
              <a:t>Propojení CSR s </a:t>
            </a:r>
            <a:r>
              <a:rPr lang="cs-CZ" sz="7200" b="1" dirty="0" err="1" smtClean="0"/>
              <a:t>SDG´s</a:t>
            </a:r>
            <a:endParaRPr lang="cs-CZ" sz="7200" b="1" dirty="0" smtClean="0"/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 smtClean="0"/>
              <a:t>Sociální inovace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 smtClean="0"/>
              <a:t>Problematika CSR v mezinárodním kontextu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cs-CZ" sz="7200" b="1" dirty="0" smtClean="0"/>
              <a:t>Nefinanční reporting</a:t>
            </a:r>
          </a:p>
          <a:p>
            <a:pPr marL="0" indent="0" hangingPunct="0">
              <a:buNone/>
            </a:pPr>
            <a:endParaRPr lang="cs-CZ" sz="7200" b="1" dirty="0" smtClean="0"/>
          </a:p>
          <a:p>
            <a:pPr marL="0" indent="0" hangingPunct="0">
              <a:buNone/>
            </a:pPr>
            <a:r>
              <a:rPr lang="cs-CZ" sz="7200" b="1" dirty="0" smtClean="0"/>
              <a:t>Letos již 3. </a:t>
            </a:r>
            <a:r>
              <a:rPr lang="cs-CZ" sz="7200" b="1" dirty="0" smtClean="0"/>
              <a:t>ročník </a:t>
            </a:r>
            <a:r>
              <a:rPr lang="cs-CZ" sz="7200" b="1" dirty="0" smtClean="0"/>
              <a:t>– sál AVI, Pařížská ulice </a:t>
            </a:r>
          </a:p>
          <a:p>
            <a:pPr marL="0" indent="0" hangingPunct="0">
              <a:buNone/>
            </a:pPr>
            <a:endParaRPr lang="cs-CZ" sz="7200" b="1" dirty="0"/>
          </a:p>
          <a:p>
            <a:pPr marL="0" indent="0" hangingPunct="0">
              <a:buNone/>
            </a:pPr>
            <a:endParaRPr lang="cs-CZ" sz="7200" b="1" dirty="0" smtClean="0"/>
          </a:p>
          <a:p>
            <a:pPr marL="0" indent="0" hangingPunct="0">
              <a:buNone/>
            </a:pPr>
            <a:endParaRPr lang="cs-CZ" b="1" dirty="0"/>
          </a:p>
          <a:p>
            <a:pPr marL="0" indent="0" hangingPunct="0">
              <a:buNone/>
            </a:pPr>
            <a:r>
              <a:rPr lang="cs-CZ" b="1" dirty="0" smtClean="0"/>
              <a:t> </a:t>
            </a:r>
            <a:endParaRPr lang="cs-CZ" b="1" dirty="0"/>
          </a:p>
          <a:p>
            <a:pPr marL="0" lvl="0" indent="0" hangingPunct="0">
              <a:buNone/>
            </a:pPr>
            <a:endParaRPr lang="cs-CZ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2400" b="1" u="sng" dirty="0" smtClean="0"/>
              <a:t>Aktivity MPO v rámci CSR </a:t>
            </a:r>
            <a:endParaRPr lang="en-US" sz="2400" b="1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75" y="3515687"/>
            <a:ext cx="2753007" cy="183487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76" y="1138719"/>
            <a:ext cx="2753006" cy="206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08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865876"/>
          </a:xfrm>
        </p:spPr>
        <p:txBody>
          <a:bodyPr>
            <a:normAutofit fontScale="70000" lnSpcReduction="20000"/>
          </a:bodyPr>
          <a:lstStyle/>
          <a:p>
            <a:pPr lvl="0" hangingPunct="0">
              <a:buFont typeface="Wingdings" panose="05000000000000000000" pitchFamily="2" charset="2"/>
              <a:buChar char="Ø"/>
            </a:pPr>
            <a:r>
              <a:rPr lang="cs-CZ" b="1" dirty="0" smtClean="0"/>
              <a:t>Rozvoj </a:t>
            </a:r>
            <a:r>
              <a:rPr lang="cs-CZ" b="1" dirty="0"/>
              <a:t>rodinných firem: </a:t>
            </a:r>
            <a:r>
              <a:rPr lang="cs-CZ" b="1" dirty="0">
                <a:hlinkClick r:id="rId2"/>
              </a:rPr>
              <a:t>https://</a:t>
            </a:r>
            <a:r>
              <a:rPr lang="cs-CZ" b="1" dirty="0" smtClean="0">
                <a:hlinkClick r:id="rId2"/>
              </a:rPr>
              <a:t>www.businessinfo.cz/cs/clanky/mpo-podpora-rodinnych-firem-uz-ma-konkretni-podobu-primy-prenos-tk-od-13-126362.html</a:t>
            </a:r>
            <a:endParaRPr lang="cs-CZ" b="1" dirty="0" smtClean="0"/>
          </a:p>
          <a:p>
            <a:pPr marL="0" lvl="0" indent="0" hangingPunct="0">
              <a:buNone/>
            </a:pPr>
            <a:r>
              <a:rPr lang="cs-CZ" b="1" dirty="0" smtClean="0"/>
              <a:t> </a:t>
            </a:r>
            <a:endParaRPr lang="cs-CZ" b="1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cs-CZ" b="1" dirty="0" smtClean="0"/>
              <a:t>Digitalizace formulářů: </a:t>
            </a:r>
            <a:r>
              <a:rPr lang="cs-CZ" b="1" dirty="0" smtClean="0">
                <a:hlinkClick r:id="rId3"/>
              </a:rPr>
              <a:t>www.businessinfo.cz/formulare</a:t>
            </a:r>
            <a:r>
              <a:rPr lang="cs-CZ" b="1" dirty="0" smtClean="0"/>
              <a:t> </a:t>
            </a:r>
            <a:endParaRPr lang="cs-CZ" b="1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endParaRPr lang="cs-CZ" b="1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cs-CZ" b="1" dirty="0" smtClean="0"/>
              <a:t>Jednodušší start podnikatelských aktivit – online bez </a:t>
            </a:r>
            <a:r>
              <a:rPr lang="cs-CZ" b="1" dirty="0" smtClean="0"/>
              <a:t>aplikace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endParaRPr lang="cs-CZ" b="1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cs-CZ" b="1" dirty="0" smtClean="0"/>
              <a:t>Další opatření: Rekodifikace stavebního práva, kompenzace nákladů na pracovníky </a:t>
            </a:r>
            <a:r>
              <a:rPr lang="cs-CZ" b="1" dirty="0" smtClean="0"/>
              <a:t>                v </a:t>
            </a:r>
            <a:r>
              <a:rPr lang="cs-CZ" b="1" dirty="0" smtClean="0"/>
              <a:t>exekuci, nová legislativa jen dvakrát ročně apod</a:t>
            </a:r>
            <a:r>
              <a:rPr lang="cs-CZ" b="1" dirty="0" smtClean="0"/>
              <a:t>.</a:t>
            </a:r>
          </a:p>
          <a:p>
            <a:pPr marL="0" lvl="0" indent="0" hangingPunct="0">
              <a:buNone/>
            </a:pPr>
            <a:endParaRPr lang="cs-CZ" b="1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cs-CZ" b="1" dirty="0" smtClean="0">
                <a:hlinkClick r:id="rId4"/>
              </a:rPr>
              <a:t>www.zivnostensky-balicek.cz</a:t>
            </a:r>
            <a:endParaRPr lang="cs-CZ" b="1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endParaRPr lang="cs-CZ" b="1" dirty="0" smtClean="0"/>
          </a:p>
          <a:p>
            <a:pPr marL="0" lvl="0" indent="0" hangingPunct="0">
              <a:buNone/>
            </a:pPr>
            <a:endParaRPr lang="cs-CZ" dirty="0"/>
          </a:p>
          <a:p>
            <a:pPr marL="0" lvl="0" indent="0" hangingPunct="0">
              <a:buNone/>
            </a:pPr>
            <a:endParaRPr lang="cs-CZ" dirty="0" smtClean="0"/>
          </a:p>
          <a:p>
            <a:pPr marL="0" lvl="0" indent="0" hangingPunct="0">
              <a:buNone/>
            </a:pPr>
            <a:endParaRPr lang="cs-CZ" sz="2000" dirty="0"/>
          </a:p>
          <a:p>
            <a:pPr marL="0" lvl="0" indent="0" hangingPunct="0">
              <a:buNone/>
            </a:pPr>
            <a:endParaRPr lang="cs-CZ" sz="2000" dirty="0" smtClean="0"/>
          </a:p>
          <a:p>
            <a:pPr marL="0" lvl="0" indent="0" hangingPunct="0">
              <a:buNone/>
            </a:pPr>
            <a:r>
              <a:rPr lang="cs-CZ" sz="2000" dirty="0"/>
              <a:t> </a:t>
            </a: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538421"/>
            <a:ext cx="8242299" cy="369332"/>
          </a:xfrm>
        </p:spPr>
        <p:txBody>
          <a:bodyPr/>
          <a:lstStyle/>
          <a:p>
            <a:r>
              <a:rPr lang="cs-CZ" sz="2400" b="1" u="sng" dirty="0"/>
              <a:t>Priority na rok </a:t>
            </a:r>
            <a:r>
              <a:rPr lang="cs-CZ" sz="2400" b="1" u="sng" dirty="0" smtClean="0"/>
              <a:t>2020 – Živnostenský balíček</a:t>
            </a:r>
            <a:endParaRPr 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660" y="3752969"/>
            <a:ext cx="3899139" cy="199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78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1192696"/>
            <a:ext cx="8132572" cy="4461979"/>
          </a:xfrm>
        </p:spPr>
        <p:txBody>
          <a:bodyPr>
            <a:normAutofit/>
          </a:bodyPr>
          <a:lstStyle/>
          <a:p>
            <a:pPr hangingPunct="0">
              <a:buFont typeface="Wingdings" panose="05000000000000000000" pitchFamily="2" charset="2"/>
              <a:buChar char="Ø"/>
            </a:pPr>
            <a:r>
              <a:rPr lang="cs-CZ" b="1" dirty="0" smtClean="0"/>
              <a:t>Chceme zvýšit zájem malých firem o CSR.</a:t>
            </a:r>
            <a:endParaRPr lang="cs-CZ" b="1" dirty="0"/>
          </a:p>
          <a:p>
            <a:pPr hangingPunct="0">
              <a:buFont typeface="Wingdings" panose="05000000000000000000" pitchFamily="2" charset="2"/>
              <a:buChar char="Ø"/>
            </a:pPr>
            <a:r>
              <a:rPr lang="cs-CZ" b="1" u="sng" dirty="0" smtClean="0"/>
              <a:t>Příprava online formuláře</a:t>
            </a:r>
            <a:r>
              <a:rPr lang="cs-CZ" b="1" dirty="0" smtClean="0"/>
              <a:t>, který </a:t>
            </a:r>
            <a:r>
              <a:rPr lang="cs-CZ" b="1" dirty="0"/>
              <a:t>bude podnikatelům od </a:t>
            </a:r>
            <a:r>
              <a:rPr lang="cs-CZ" b="1" dirty="0" smtClean="0"/>
              <a:t>ledna 2020 zdarma k dispozici na webu </a:t>
            </a:r>
            <a:r>
              <a:rPr lang="cs-CZ" b="1" dirty="0" smtClean="0">
                <a:hlinkClick r:id="rId2"/>
              </a:rPr>
              <a:t>www.narodniportal.cz</a:t>
            </a:r>
            <a:r>
              <a:rPr lang="cs-CZ" b="1" dirty="0" smtClean="0"/>
              <a:t> (vygenerování </a:t>
            </a:r>
            <a:r>
              <a:rPr lang="cs-CZ" b="1" dirty="0" err="1" smtClean="0"/>
              <a:t>pdf</a:t>
            </a:r>
            <a:r>
              <a:rPr lang="cs-CZ" b="1" dirty="0" smtClean="0"/>
              <a:t> reportu - pilotní fáze).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cs-CZ" b="1" dirty="0" smtClean="0"/>
              <a:t>Inspirace německým </a:t>
            </a:r>
            <a:r>
              <a:rPr lang="cs-CZ" b="1" dirty="0"/>
              <a:t>modelem - </a:t>
            </a:r>
            <a:r>
              <a:rPr lang="cs-CZ" b="1" dirty="0" smtClean="0"/>
              <a:t>Kodex udržitelnosti.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cs-CZ" b="1" dirty="0" smtClean="0"/>
              <a:t>Spolupráce s rodinnou konzultační firmou Fair Venture s.r.o. (Mgr. Dan </a:t>
            </a:r>
            <a:r>
              <a:rPr lang="cs-CZ" b="1" dirty="0" err="1" smtClean="0"/>
              <a:t>Heuer</a:t>
            </a:r>
            <a:r>
              <a:rPr lang="cs-CZ" b="1" dirty="0" smtClean="0"/>
              <a:t>)</a:t>
            </a:r>
            <a:endParaRPr lang="cs-CZ" dirty="0"/>
          </a:p>
          <a:p>
            <a:pPr marL="0" lvl="0" indent="0" hangingPunct="0">
              <a:buNone/>
            </a:pPr>
            <a:endParaRPr lang="cs-CZ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539718"/>
            <a:ext cx="8242299" cy="923330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2400" b="1" u="sng" dirty="0" smtClean="0"/>
              <a:t>Priority na rok 2020 - </a:t>
            </a:r>
            <a:r>
              <a:rPr lang="cs-CZ" sz="2400" b="1" u="sng" dirty="0"/>
              <a:t>Nefinanční reporting</a:t>
            </a:r>
            <a:r>
              <a:rPr lang="cs-CZ" sz="2400" b="1" dirty="0"/>
              <a:t/>
            </a:r>
            <a:br>
              <a:rPr lang="cs-CZ" sz="2400" b="1" dirty="0"/>
            </a:br>
            <a:endParaRPr lang="en-US" sz="2400" b="1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526" y="4361117"/>
            <a:ext cx="3072275" cy="106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1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 V1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B EN</Template>
  <TotalTime>5847</TotalTime>
  <Words>627</Words>
  <Application>Microsoft Office PowerPoint</Application>
  <PresentationFormat>Předvádění na obrazovce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Předloha V1</vt:lpstr>
      <vt:lpstr>                      3. ročník Národní konference CSR                Společenskou odpovědností a kvalitou k udržitelnosti   CSR aktivity Ministerstva průmyslu a obchodu   Ing. Pavel Vinkler, Ph.D. zástupce náměstka ministra ředitel odboru podnikatelského prostředí a obchodního podnikání   27.11.2019</vt:lpstr>
      <vt:lpstr>Prezentace aplikace PowerPoint</vt:lpstr>
      <vt:lpstr>Ocenění pana premiéra - Nejlepší odpovědný zahraniční investor</vt:lpstr>
      <vt:lpstr> Aktivity MPO v rámci CSR </vt:lpstr>
      <vt:lpstr> Aktivity MPO v rámci CSR </vt:lpstr>
      <vt:lpstr> Aktivity MPO v rámci CSR </vt:lpstr>
      <vt:lpstr> Aktivity MPO v rámci CSR </vt:lpstr>
      <vt:lpstr>Priority na rok 2020 – Živnostenský balíček</vt:lpstr>
      <vt:lpstr> Priority na rok 2020 - Nefinanční reporting </vt:lpstr>
      <vt:lpstr> Priority na rok 2020 – Rady kvality ČR</vt:lpstr>
      <vt:lpstr>Poděkování</vt:lpstr>
      <vt:lpstr>Děkuji za pozornost   Ing. Pavel Vinkler, Ph.D. ředitel Odboru podnikatelského prostředí a obchodního podnikání 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Prudký Ladislav</dc:creator>
  <cp:lastModifiedBy>Klimentová Jana</cp:lastModifiedBy>
  <cp:revision>381</cp:revision>
  <cp:lastPrinted>2019-11-25T13:35:49Z</cp:lastPrinted>
  <dcterms:created xsi:type="dcterms:W3CDTF">2016-06-07T10:01:38Z</dcterms:created>
  <dcterms:modified xsi:type="dcterms:W3CDTF">2019-11-26T08:38:06Z</dcterms:modified>
</cp:coreProperties>
</file>