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BR" initials="V" lastIdx="1" clrIdx="0">
    <p:extLst>
      <p:ext uri="{19B8F6BF-5375-455C-9EA6-DF929625EA0E}">
        <p15:presenceInfo xmlns:p15="http://schemas.microsoft.com/office/powerpoint/2012/main" userId="VB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6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3T01:53:34.18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2286000"/>
            <a:ext cx="7772400" cy="1143000"/>
          </a:xfrm>
          <a:ln>
            <a:noFill/>
          </a:ln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edit Master title style</a:t>
            </a: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9" name="Picture 14" descr="Logo Business excellence - zdro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51600"/>
            <a:ext cx="1905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904854"/>
            <a:ext cx="1219200" cy="953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F53196-947E-4A3A-923C-11BA413A6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82083"/>
            <a:ext cx="904343" cy="63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0"/>
            <a:ext cx="20574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60198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58" y="11430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804" y="11430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8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58" y="0"/>
            <a:ext cx="842968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58" y="1142984"/>
            <a:ext cx="8443914" cy="492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90943" y="6305155"/>
            <a:ext cx="670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808080"/>
                </a:solidFill>
                <a:latin typeface="Arial" charset="0"/>
              </a:rPr>
              <a:t> -</a:t>
            </a:r>
            <a:r>
              <a:rPr lang="cs-CZ" sz="1400" b="1" dirty="0">
                <a:solidFill>
                  <a:srgbClr val="808080"/>
                </a:solidFill>
                <a:latin typeface="Arial" charset="0"/>
              </a:rPr>
              <a:t> </a:t>
            </a:r>
            <a:fld id="{BB4B81A0-C081-4199-B185-84DED98A0220}" type="slidenum">
              <a:rPr lang="cs-CZ" sz="1400" b="1" smtClean="0">
                <a:solidFill>
                  <a:srgbClr val="808080"/>
                </a:solidFill>
                <a:latin typeface="Arial" charset="0"/>
              </a:rPr>
              <a:pPr>
                <a:defRPr/>
              </a:pPr>
              <a:t>‹#›</a:t>
            </a:fld>
            <a:r>
              <a:rPr lang="en-US" sz="1400" b="1" dirty="0">
                <a:solidFill>
                  <a:srgbClr val="808080"/>
                </a:solidFill>
                <a:latin typeface="Arial" charset="0"/>
              </a:rPr>
              <a:t> -</a:t>
            </a:r>
            <a:endParaRPr lang="cs-CZ" sz="1400" b="1" dirty="0">
              <a:solidFill>
                <a:srgbClr val="808080"/>
              </a:solidFill>
              <a:latin typeface="Arial" charset="0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 rot="16200000">
            <a:off x="4311137" y="4401645"/>
            <a:ext cx="369332" cy="411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200" dirty="0">
                <a:solidFill>
                  <a:srgbClr val="777777"/>
                </a:solidFill>
                <a:latin typeface="Arial" charset="0"/>
              </a:rPr>
              <a:t>Model EFQM a společenská odpovědnost  </a:t>
            </a:r>
          </a:p>
        </p:txBody>
      </p:sp>
      <p:pic>
        <p:nvPicPr>
          <p:cNvPr id="2" name="Picture 14" descr="Logo Business excellence - zdroj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28596" y="6332043"/>
            <a:ext cx="1905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142056"/>
            <a:ext cx="9144000" cy="1588"/>
          </a:xfrm>
          <a:prstGeom prst="line">
            <a:avLst/>
          </a:prstGeom>
          <a:ln w="22225">
            <a:solidFill>
              <a:srgbClr val="3333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8" y="6057357"/>
            <a:ext cx="1010213" cy="789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BB9435-07E1-497D-B0D2-3AE37529DB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28" y="6213510"/>
            <a:ext cx="716415" cy="5010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D4DE8C-1686-497D-9D8C-601693A3B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Nový</a:t>
            </a:r>
            <a:r>
              <a:rPr lang="en-US" dirty="0"/>
              <a:t> model EFQM a </a:t>
            </a:r>
            <a:r>
              <a:rPr lang="en-US" dirty="0" err="1"/>
              <a:t>společenská</a:t>
            </a:r>
            <a:r>
              <a:rPr lang="en-US" dirty="0"/>
              <a:t> </a:t>
            </a:r>
            <a:r>
              <a:rPr lang="en-US" dirty="0" err="1"/>
              <a:t>odpovědnost</a:t>
            </a:r>
            <a:r>
              <a:rPr lang="en-US" dirty="0"/>
              <a:t> </a:t>
            </a:r>
            <a:r>
              <a:rPr lang="cs-CZ" dirty="0"/>
              <a:t>organizací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23EA295-BACC-4B66-8264-13FD294011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Vladimír Braun</a:t>
            </a:r>
          </a:p>
          <a:p>
            <a:r>
              <a:rPr lang="cs-CZ" dirty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6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C67EA3-EE61-4656-B071-55B2FF74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 odpovědnost je obsažena i explicitně (2)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CAD4AA-4F54-4B37-B002-8C44A5EF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Kromě vnímání klíčových zainteresovaných stran organizace založeném na osobních zkušenostech s organizací, může být vnímání ovlivněno i pověstí organizace v oblasti jejího vlivu na životní prostředí a na společnost. </a:t>
            </a:r>
            <a:r>
              <a:rPr lang="en-GB" dirty="0"/>
              <a:t> </a:t>
            </a:r>
            <a:r>
              <a:rPr lang="en-GB" dirty="0" err="1"/>
              <a:t>Například</a:t>
            </a:r>
            <a:r>
              <a:rPr lang="en-GB" dirty="0"/>
              <a:t> </a:t>
            </a:r>
            <a:r>
              <a:rPr lang="en-GB" dirty="0" err="1"/>
              <a:t>jak</a:t>
            </a:r>
            <a:r>
              <a:rPr lang="en-GB" dirty="0"/>
              <a:t> </a:t>
            </a:r>
            <a:r>
              <a:rPr lang="en-GB" dirty="0" err="1"/>
              <a:t>klíčové</a:t>
            </a:r>
            <a:r>
              <a:rPr lang="en-GB" dirty="0"/>
              <a:t> </a:t>
            </a:r>
            <a:r>
              <a:rPr lang="en-GB" dirty="0" err="1"/>
              <a:t>zainteresované</a:t>
            </a:r>
            <a:r>
              <a:rPr lang="en-GB" dirty="0"/>
              <a:t> </a:t>
            </a:r>
            <a:r>
              <a:rPr lang="en-GB" dirty="0" err="1"/>
              <a:t>strany</a:t>
            </a:r>
            <a:r>
              <a:rPr lang="en-GB" dirty="0"/>
              <a:t> </a:t>
            </a:r>
            <a:r>
              <a:rPr lang="en-GB" dirty="0" err="1"/>
              <a:t>vnímají</a:t>
            </a:r>
            <a:r>
              <a:rPr lang="en-GB" dirty="0"/>
              <a:t> </a:t>
            </a:r>
            <a:r>
              <a:rPr lang="en-GB" dirty="0" err="1"/>
              <a:t>zda</a:t>
            </a:r>
            <a:r>
              <a:rPr lang="en-GB" dirty="0"/>
              <a:t> </a:t>
            </a:r>
            <a:r>
              <a:rPr lang="en-GB" dirty="0" err="1"/>
              <a:t>organizace</a:t>
            </a:r>
            <a:r>
              <a:rPr lang="en-GB" dirty="0"/>
              <a:t> </a:t>
            </a:r>
            <a:r>
              <a:rPr lang="en-GB" dirty="0" err="1"/>
              <a:t>úspěšně</a:t>
            </a:r>
            <a:r>
              <a:rPr lang="en-GB" dirty="0"/>
              <a:t> </a:t>
            </a:r>
            <a:r>
              <a:rPr lang="en-GB" dirty="0" err="1"/>
              <a:t>přispívá</a:t>
            </a:r>
            <a:r>
              <a:rPr lang="en-GB" dirty="0"/>
              <a:t> k </a:t>
            </a:r>
            <a:r>
              <a:rPr lang="en-GB" dirty="0" err="1"/>
              <a:t>plnění</a:t>
            </a:r>
            <a:r>
              <a:rPr lang="en-GB" dirty="0"/>
              <a:t> </a:t>
            </a:r>
            <a:r>
              <a:rPr lang="en-GB" dirty="0" err="1"/>
              <a:t>jednoho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v</a:t>
            </a:r>
            <a:r>
              <a:rPr lang="cs-CZ" dirty="0"/>
              <a:t>í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cílů</a:t>
            </a:r>
            <a:r>
              <a:rPr lang="en-GB" dirty="0"/>
              <a:t> </a:t>
            </a:r>
            <a:r>
              <a:rPr lang="en-GB" dirty="0" err="1"/>
              <a:t>udržitelného</a:t>
            </a:r>
            <a:r>
              <a:rPr lang="en-GB" dirty="0"/>
              <a:t> </a:t>
            </a:r>
            <a:r>
              <a:rPr lang="en-GB" dirty="0" err="1"/>
              <a:t>rozvoje</a:t>
            </a:r>
            <a:r>
              <a:rPr lang="en-GB" dirty="0"/>
              <a:t> OSN a </a:t>
            </a:r>
            <a:r>
              <a:rPr lang="en-GB" dirty="0" err="1"/>
              <a:t>ambicí</a:t>
            </a:r>
            <a:r>
              <a:rPr lang="cs-CZ" dirty="0"/>
              <a:t>m</a:t>
            </a:r>
            <a:r>
              <a:rPr lang="en-GB" dirty="0"/>
              <a:t> Global Compact.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C6FE20-CFD2-477F-A9BD-BDF8D74F6D4C}"/>
              </a:ext>
            </a:extLst>
          </p:cNvPr>
          <p:cNvSpPr txBox="1"/>
          <p:nvPr/>
        </p:nvSpPr>
        <p:spPr>
          <a:xfrm>
            <a:off x="357158" y="4139112"/>
            <a:ext cx="7935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 – Kritérium 6: Vnímání zainteresovaných stran</a:t>
            </a:r>
            <a:endParaRPr lang="en-GB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64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2847F8-651D-4D21-BEDB-773C53B6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vnímání společnosti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FA86F9-F4BF-4457-9CAF-E519AA783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Co společnost (ať už lokální, národní nebo mezinárodní) </a:t>
            </a:r>
          </a:p>
          <a:p>
            <a:pPr marL="0" indent="0">
              <a:buNone/>
            </a:pPr>
            <a:r>
              <a:rPr lang="cs-CZ" dirty="0"/>
              <a:t>říká o:</a:t>
            </a:r>
            <a:endParaRPr lang="en-GB" dirty="0"/>
          </a:p>
          <a:p>
            <a:pPr lvl="0"/>
            <a:r>
              <a:rPr lang="cs-CZ" sz="2000" dirty="0"/>
              <a:t>Schopnosti organizace splnit očekávání společnosti</a:t>
            </a:r>
            <a:endParaRPr lang="en-GB" sz="2000" dirty="0"/>
          </a:p>
          <a:p>
            <a:pPr lvl="0"/>
            <a:r>
              <a:rPr lang="cs-CZ" sz="2000" dirty="0"/>
              <a:t>Dopadu řízení organizace, míře transparentnosti a etického chování na komunitu</a:t>
            </a:r>
            <a:endParaRPr lang="en-GB" sz="2000" dirty="0"/>
          </a:p>
          <a:p>
            <a:pPr lvl="0"/>
            <a:r>
              <a:rPr lang="cs-CZ" sz="2000" dirty="0"/>
              <a:t>Dopadu provozu organizace na komunitu</a:t>
            </a:r>
            <a:endParaRPr lang="en-GB" sz="2000" dirty="0"/>
          </a:p>
          <a:p>
            <a:pPr lvl="0"/>
            <a:r>
              <a:rPr lang="cs-CZ" sz="2000" dirty="0"/>
              <a:t>Udržitelnosti zapojení organizace směrem ke komunitě, pokud jde o její ekonomickou, sociální či environmentální činnost</a:t>
            </a:r>
            <a:endParaRPr lang="en-GB" sz="2000" dirty="0"/>
          </a:p>
          <a:p>
            <a:pPr lvl="0"/>
            <a:r>
              <a:rPr lang="cs-CZ" sz="2000" dirty="0"/>
              <a:t>Závazku organizace směřovat ke kruhové ekonomice</a:t>
            </a:r>
            <a:endParaRPr lang="en-GB" sz="2000" dirty="0"/>
          </a:p>
          <a:p>
            <a:pPr lvl="0"/>
            <a:r>
              <a:rPr lang="cs-CZ" sz="2000" dirty="0"/>
              <a:t>Závazku organizace a jejích úspěších v oblasti snižování nerovnosti, zvyšování rozmanitosti a inkluze a dosahování rovnováhy mezi pohlavími</a:t>
            </a:r>
            <a:endParaRPr lang="en-GB" sz="2000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CD4378-11CD-437A-A0AC-CAE7793A5594}"/>
              </a:ext>
            </a:extLst>
          </p:cNvPr>
          <p:cNvSpPr txBox="1"/>
          <p:nvPr/>
        </p:nvSpPr>
        <p:spPr>
          <a:xfrm>
            <a:off x="432659" y="5545739"/>
            <a:ext cx="7935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 – Kritérium 6: Vnímání zainteresovaných stran</a:t>
            </a:r>
            <a:endParaRPr lang="en-GB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667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1C2-C127-4B03-A9DD-0585E90D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EFQM </a:t>
            </a:r>
            <a:r>
              <a:rPr lang="cs-CZ" dirty="0" err="1"/>
              <a:t>Lenses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565632-C6EC-464A-B30A-20940A24F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Innovation </a:t>
            </a:r>
            <a:r>
              <a:rPr lang="cs-CZ" dirty="0" err="1"/>
              <a:t>Lense</a:t>
            </a:r>
            <a:endParaRPr lang="cs-CZ" dirty="0"/>
          </a:p>
          <a:p>
            <a:r>
              <a:rPr lang="cs-CZ" dirty="0" err="1"/>
              <a:t>Circular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 </a:t>
            </a:r>
            <a:r>
              <a:rPr lang="cs-CZ" dirty="0" err="1"/>
              <a:t>Lense</a:t>
            </a:r>
            <a:endParaRPr lang="cs-CZ" dirty="0"/>
          </a:p>
          <a:p>
            <a:r>
              <a:rPr lang="cs-CZ" dirty="0"/>
              <a:t>Další se budou postupně připravovat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Jedná se o nástroje pro dílčí hodnocení ve vybraných oblastech na základě principů Modelu EFQM a RADAR.</a:t>
            </a:r>
            <a:endParaRPr lang="en-GB" dirty="0"/>
          </a:p>
        </p:txBody>
      </p:sp>
      <p:pic>
        <p:nvPicPr>
          <p:cNvPr id="9" name="Graphic 8" descr="Research">
            <a:extLst>
              <a:ext uri="{FF2B5EF4-FFF2-40B4-BE49-F238E27FC236}">
                <a16:creationId xmlns="" xmlns:a16="http://schemas.microsoft.com/office/drawing/2014/main" id="{20052AE8-F95A-4B0E-B457-28702909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3267" y="785810"/>
            <a:ext cx="2671894" cy="26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0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11CE1C-C049-48C1-A48C-3654B491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E72878-2E11-4105-90F4-8B5A962E3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Model EFQM má trvalou udržitelnost a společenskou odpovědnost ve své DNA</a:t>
            </a:r>
          </a:p>
          <a:p>
            <a:r>
              <a:rPr lang="cs-CZ" dirty="0"/>
              <a:t>Model EFQM je přímo založen na cílech OSN</a:t>
            </a:r>
          </a:p>
          <a:p>
            <a:r>
              <a:rPr lang="cs-CZ" dirty="0"/>
              <a:t>Hodnocení a sebehodnocení organizace podle Modelu EFQM poskytne i silné stránky a oblasti pro zlepšení organizace ve společenské odpovědnosti</a:t>
            </a:r>
          </a:p>
          <a:p>
            <a:r>
              <a:rPr lang="cs-CZ" dirty="0"/>
              <a:t>EFQM připravuje i cílené nástroje pro dílčí hodnocení organizace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67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253219-5443-473B-97F8-AD05FED26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8" y="1142984"/>
            <a:ext cx="4252328" cy="419241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Kontakt: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Vladimír Braun</a:t>
            </a:r>
          </a:p>
          <a:p>
            <a:pPr marL="0" indent="0">
              <a:buNone/>
            </a:pPr>
            <a:r>
              <a:rPr lang="cs-CZ" dirty="0"/>
              <a:t>v.braun@becon.cz</a:t>
            </a:r>
          </a:p>
          <a:p>
            <a:pPr marL="0" indent="0">
              <a:buNone/>
            </a:pPr>
            <a:r>
              <a:rPr lang="cs-CZ" dirty="0"/>
              <a:t>+420 736 677 972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0861F1-11F1-4687-B124-4018A8CCC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2"/>
          <a:stretch/>
        </p:blipFill>
        <p:spPr>
          <a:xfrm>
            <a:off x="4203775" y="1522602"/>
            <a:ext cx="4252328" cy="33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4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EEF71D-8118-4A61-A53D-A3D62186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Model EFQM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7E3B76-007A-4769-88AA-357CDE468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en-GB" dirty="0" err="1"/>
              <a:t>Jednoduše</a:t>
            </a:r>
            <a:r>
              <a:rPr lang="en-GB" dirty="0"/>
              <a:t> </a:t>
            </a:r>
            <a:r>
              <a:rPr lang="en-GB" dirty="0" err="1"/>
              <a:t>řečeno</a:t>
            </a:r>
            <a:r>
              <a:rPr lang="en-GB" dirty="0"/>
              <a:t>, Model EFQM </a:t>
            </a:r>
            <a:r>
              <a:rPr lang="en-GB" dirty="0" err="1"/>
              <a:t>pomůže</a:t>
            </a:r>
            <a:r>
              <a:rPr lang="en-GB" dirty="0"/>
              <a:t> </a:t>
            </a:r>
            <a:r>
              <a:rPr lang="en-GB" dirty="0" err="1"/>
              <a:t>vaší</a:t>
            </a:r>
            <a:r>
              <a:rPr lang="en-GB" dirty="0"/>
              <a:t> </a:t>
            </a:r>
            <a:r>
              <a:rPr lang="en-GB" dirty="0" err="1"/>
              <a:t>organizaci</a:t>
            </a:r>
            <a:r>
              <a:rPr lang="en-GB" dirty="0"/>
              <a:t> </a:t>
            </a:r>
            <a:r>
              <a:rPr lang="en-GB" dirty="0" err="1"/>
              <a:t>dosáhnout</a:t>
            </a:r>
            <a:r>
              <a:rPr lang="en-GB" dirty="0"/>
              <a:t> </a:t>
            </a:r>
            <a:r>
              <a:rPr lang="en-GB" dirty="0" err="1"/>
              <a:t>úspěchu</a:t>
            </a:r>
            <a:r>
              <a:rPr lang="en-GB" dirty="0"/>
              <a:t> </a:t>
            </a:r>
            <a:r>
              <a:rPr lang="en-GB" dirty="0" err="1"/>
              <a:t>díky</a:t>
            </a:r>
            <a:r>
              <a:rPr lang="en-GB" dirty="0"/>
              <a:t> </a:t>
            </a:r>
            <a:r>
              <a:rPr lang="en-GB" dirty="0" err="1"/>
              <a:t>změření</a:t>
            </a:r>
            <a:r>
              <a:rPr lang="en-GB" dirty="0"/>
              <a:t> </a:t>
            </a:r>
            <a:r>
              <a:rPr lang="en-GB" dirty="0" err="1"/>
              <a:t>pozice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které</a:t>
            </a:r>
            <a:r>
              <a:rPr lang="en-GB" dirty="0"/>
              <a:t> se </a:t>
            </a:r>
            <a:r>
              <a:rPr lang="en-GB" dirty="0" err="1"/>
              <a:t>nacházíte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cestě</a:t>
            </a:r>
            <a:r>
              <a:rPr lang="en-GB" dirty="0"/>
              <a:t> k </a:t>
            </a:r>
            <a:r>
              <a:rPr lang="en-GB" dirty="0" err="1"/>
              <a:t>vytváření</a:t>
            </a:r>
            <a:r>
              <a:rPr lang="en-GB" dirty="0"/>
              <a:t> </a:t>
            </a:r>
            <a:r>
              <a:rPr lang="en-GB" dirty="0" err="1"/>
              <a:t>udržitelné</a:t>
            </a:r>
            <a:r>
              <a:rPr lang="en-GB" dirty="0"/>
              <a:t> </a:t>
            </a:r>
            <a:r>
              <a:rPr lang="en-GB" dirty="0" err="1"/>
              <a:t>hodnoty</a:t>
            </a:r>
            <a:r>
              <a:rPr lang="en-GB" dirty="0"/>
              <a:t>. </a:t>
            </a:r>
            <a:endParaRPr lang="cs-CZ" dirty="0"/>
          </a:p>
          <a:p>
            <a:endParaRPr lang="cs-CZ" dirty="0"/>
          </a:p>
          <a:p>
            <a:r>
              <a:rPr lang="en-GB" dirty="0" err="1"/>
              <a:t>Pomůže</a:t>
            </a:r>
            <a:r>
              <a:rPr lang="en-GB" dirty="0"/>
              <a:t> </a:t>
            </a:r>
            <a:r>
              <a:rPr lang="en-GB" dirty="0" err="1"/>
              <a:t>vám</a:t>
            </a:r>
            <a:r>
              <a:rPr lang="en-GB" dirty="0"/>
              <a:t> </a:t>
            </a:r>
            <a:r>
              <a:rPr lang="en-GB" dirty="0" err="1"/>
              <a:t>pochopit</a:t>
            </a:r>
            <a:r>
              <a:rPr lang="en-GB" dirty="0"/>
              <a:t> </a:t>
            </a:r>
            <a:r>
              <a:rPr lang="en-GB" dirty="0" err="1"/>
              <a:t>mezery</a:t>
            </a:r>
            <a:r>
              <a:rPr lang="en-GB" dirty="0"/>
              <a:t> a </a:t>
            </a:r>
            <a:r>
              <a:rPr lang="en-GB" dirty="0" err="1"/>
              <a:t>možná</a:t>
            </a:r>
            <a:r>
              <a:rPr lang="en-GB" dirty="0"/>
              <a:t> </a:t>
            </a:r>
            <a:r>
              <a:rPr lang="en-GB" dirty="0" err="1"/>
              <a:t>řešení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k </a:t>
            </a:r>
            <a:r>
              <a:rPr lang="en-GB" dirty="0" err="1"/>
              <a:t>dispozici</a:t>
            </a:r>
            <a:r>
              <a:rPr lang="en-GB" dirty="0"/>
              <a:t>, a </a:t>
            </a:r>
            <a:r>
              <a:rPr lang="en-GB" dirty="0" err="1"/>
              <a:t>umožní</a:t>
            </a:r>
            <a:r>
              <a:rPr lang="en-GB" dirty="0"/>
              <a:t> </a:t>
            </a:r>
            <a:r>
              <a:rPr lang="en-GB" dirty="0" err="1"/>
              <a:t>vám</a:t>
            </a:r>
            <a:r>
              <a:rPr lang="en-GB" dirty="0"/>
              <a:t> </a:t>
            </a:r>
            <a:r>
              <a:rPr lang="en-GB" dirty="0" err="1"/>
              <a:t>významně</a:t>
            </a:r>
            <a:r>
              <a:rPr lang="en-GB" dirty="0"/>
              <a:t> </a:t>
            </a:r>
            <a:r>
              <a:rPr lang="en-GB" dirty="0" err="1"/>
              <a:t>zlepšit</a:t>
            </a:r>
            <a:r>
              <a:rPr lang="en-GB" dirty="0"/>
              <a:t> </a:t>
            </a:r>
            <a:r>
              <a:rPr lang="en-GB" dirty="0" err="1"/>
              <a:t>výkonnost</a:t>
            </a:r>
            <a:r>
              <a:rPr lang="en-GB" dirty="0"/>
              <a:t> </a:t>
            </a:r>
            <a:r>
              <a:rPr lang="en-GB" dirty="0" err="1"/>
              <a:t>vaší</a:t>
            </a:r>
            <a:r>
              <a:rPr lang="en-GB" dirty="0"/>
              <a:t> </a:t>
            </a:r>
            <a:r>
              <a:rPr lang="en-GB" dirty="0" err="1"/>
              <a:t>organizace</a:t>
            </a:r>
            <a:r>
              <a:rPr lang="en-GB" dirty="0"/>
              <a:t> a </a:t>
            </a:r>
            <a:r>
              <a:rPr lang="en-GB" dirty="0" err="1"/>
              <a:t>dosáhnout</a:t>
            </a:r>
            <a:r>
              <a:rPr lang="en-GB" dirty="0"/>
              <a:t> </a:t>
            </a:r>
            <a:r>
              <a:rPr lang="en-GB" dirty="0" err="1"/>
              <a:t>pokroku</a:t>
            </a:r>
            <a:r>
              <a:rPr lang="en-GB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47DD58-F7C5-4994-818D-4AC879DE0628}"/>
              </a:ext>
            </a:extLst>
          </p:cNvPr>
          <p:cNvSpPr txBox="1"/>
          <p:nvPr/>
        </p:nvSpPr>
        <p:spPr>
          <a:xfrm>
            <a:off x="645952" y="4857226"/>
            <a:ext cx="45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</a:t>
            </a:r>
            <a:endParaRPr lang="en-GB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64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EC8FC-0F34-468E-9718-B63A7622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Model EFQM</a:t>
            </a:r>
            <a:endParaRPr lang="en-GB" dirty="0"/>
          </a:p>
        </p:txBody>
      </p:sp>
      <p:pic>
        <p:nvPicPr>
          <p:cNvPr id="3" name="The EFQM Model is here_">
            <a:hlinkClick r:id="" action="ppaction://media"/>
            <a:extLst>
              <a:ext uri="{FF2B5EF4-FFF2-40B4-BE49-F238E27FC236}">
                <a16:creationId xmlns="" xmlns:a16="http://schemas.microsoft.com/office/drawing/2014/main" id="{FC1522DA-E77A-44DD-AD1E-8B2A15791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24" y="1100531"/>
            <a:ext cx="8826151" cy="49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2E25A-4501-4ED3-A536-2B0914E2E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model EFQM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702DF5-C248-424D-A63B-9B91FEC6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95" y="793165"/>
            <a:ext cx="6071989" cy="52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9E4967-46AE-434A-9EEB-3A9B8B68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kořeny Modelu EFQM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8EB21-8831-48E1-8E76-E4AEEC64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Vzhledem</a:t>
            </a:r>
            <a:r>
              <a:rPr lang="en-GB" dirty="0"/>
              <a:t> k </a:t>
            </a:r>
            <a:r>
              <a:rPr lang="en-GB" dirty="0" err="1"/>
              <a:t>tomu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rodištěm</a:t>
            </a:r>
            <a:r>
              <a:rPr lang="en-GB" dirty="0"/>
              <a:t> </a:t>
            </a:r>
            <a:r>
              <a:rPr lang="en-GB" dirty="0" err="1"/>
              <a:t>nadace</a:t>
            </a:r>
            <a:r>
              <a:rPr lang="en-GB" dirty="0"/>
              <a:t> je </a:t>
            </a:r>
            <a:r>
              <a:rPr lang="en-GB" dirty="0" err="1"/>
              <a:t>Evropa</a:t>
            </a:r>
            <a:r>
              <a:rPr lang="en-GB" dirty="0"/>
              <a:t>,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překvapující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tato</a:t>
            </a:r>
            <a:r>
              <a:rPr lang="en-GB" dirty="0"/>
              <a:t> </a:t>
            </a:r>
            <a:r>
              <a:rPr lang="en-GB" dirty="0" err="1"/>
              <a:t>nejnovější</a:t>
            </a:r>
            <a:r>
              <a:rPr lang="en-GB" dirty="0"/>
              <a:t> </a:t>
            </a:r>
            <a:r>
              <a:rPr lang="en-GB" dirty="0" err="1"/>
              <a:t>aktualizace</a:t>
            </a:r>
            <a:r>
              <a:rPr lang="en-GB" dirty="0"/>
              <a:t> </a:t>
            </a:r>
            <a:r>
              <a:rPr lang="en-GB" dirty="0" err="1"/>
              <a:t>Modelu</a:t>
            </a:r>
            <a:r>
              <a:rPr lang="en-GB" dirty="0"/>
              <a:t> EFQM se, </a:t>
            </a:r>
            <a:r>
              <a:rPr lang="en-GB" dirty="0" err="1"/>
              <a:t>stejně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en-GB" dirty="0" err="1"/>
              <a:t>předchůdci</a:t>
            </a:r>
            <a:r>
              <a:rPr lang="en-GB" dirty="0"/>
              <a:t>, </a:t>
            </a:r>
            <a:r>
              <a:rPr lang="en-GB" dirty="0" err="1"/>
              <a:t>opírá</a:t>
            </a:r>
            <a:r>
              <a:rPr lang="en-GB" dirty="0"/>
              <a:t> o </a:t>
            </a:r>
            <a:r>
              <a:rPr lang="en-GB" dirty="0" err="1"/>
              <a:t>existenci</a:t>
            </a:r>
            <a:r>
              <a:rPr lang="en-GB" dirty="0"/>
              <a:t> </a:t>
            </a:r>
            <a:r>
              <a:rPr lang="en-GB" dirty="0" err="1"/>
              <a:t>souboru</a:t>
            </a:r>
            <a:r>
              <a:rPr lang="en-GB" dirty="0"/>
              <a:t> </a:t>
            </a:r>
            <a:r>
              <a:rPr lang="en-GB" dirty="0" err="1"/>
              <a:t>evropských</a:t>
            </a:r>
            <a:r>
              <a:rPr lang="en-GB" dirty="0"/>
              <a:t> </a:t>
            </a:r>
            <a:r>
              <a:rPr lang="en-GB" dirty="0" err="1"/>
              <a:t>hodnot</a:t>
            </a:r>
            <a:r>
              <a:rPr lang="en-GB" dirty="0"/>
              <a:t>, </a:t>
            </a:r>
            <a:r>
              <a:rPr lang="en-GB" dirty="0" err="1"/>
              <a:t>nejlépe</a:t>
            </a:r>
            <a:r>
              <a:rPr lang="en-GB" dirty="0"/>
              <a:t> </a:t>
            </a:r>
            <a:r>
              <a:rPr lang="en-GB" dirty="0" err="1"/>
              <a:t>vyjádřených</a:t>
            </a:r>
            <a:r>
              <a:rPr lang="en-GB" dirty="0"/>
              <a:t> v: </a:t>
            </a:r>
            <a:endParaRPr lang="cs-CZ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Listině</a:t>
            </a:r>
            <a:r>
              <a:rPr lang="en-GB" dirty="0"/>
              <a:t> </a:t>
            </a:r>
            <a:r>
              <a:rPr lang="en-GB" dirty="0" err="1"/>
              <a:t>základních</a:t>
            </a:r>
            <a:r>
              <a:rPr lang="en-GB" dirty="0"/>
              <a:t> </a:t>
            </a:r>
            <a:r>
              <a:rPr lang="en-GB" dirty="0" err="1"/>
              <a:t>práv</a:t>
            </a:r>
            <a:r>
              <a:rPr lang="en-GB" dirty="0"/>
              <a:t> </a:t>
            </a:r>
            <a:r>
              <a:rPr lang="en-GB" dirty="0" err="1"/>
              <a:t>Evropské</a:t>
            </a:r>
            <a:r>
              <a:rPr lang="en-GB" dirty="0"/>
              <a:t> </a:t>
            </a:r>
            <a:r>
              <a:rPr lang="en-GB" dirty="0" err="1"/>
              <a:t>unie</a:t>
            </a:r>
            <a:r>
              <a:rPr lang="en-GB" dirty="0"/>
              <a:t>, </a:t>
            </a:r>
          </a:p>
          <a:p>
            <a:r>
              <a:rPr lang="en-GB" dirty="0" err="1"/>
              <a:t>Úmluvě</a:t>
            </a:r>
            <a:r>
              <a:rPr lang="en-GB" dirty="0"/>
              <a:t> o </a:t>
            </a:r>
            <a:r>
              <a:rPr lang="en-GB" dirty="0" err="1"/>
              <a:t>ochraně</a:t>
            </a:r>
            <a:r>
              <a:rPr lang="en-GB" dirty="0"/>
              <a:t> </a:t>
            </a:r>
            <a:r>
              <a:rPr lang="en-GB" dirty="0" err="1"/>
              <a:t>lidských</a:t>
            </a:r>
            <a:r>
              <a:rPr lang="en-GB" dirty="0"/>
              <a:t> </a:t>
            </a:r>
            <a:r>
              <a:rPr lang="en-GB" dirty="0" err="1"/>
              <a:t>práv</a:t>
            </a:r>
            <a:r>
              <a:rPr lang="en-GB" dirty="0"/>
              <a:t> a </a:t>
            </a:r>
            <a:r>
              <a:rPr lang="en-GB" dirty="0" err="1"/>
              <a:t>základních</a:t>
            </a:r>
            <a:r>
              <a:rPr lang="en-GB" dirty="0"/>
              <a:t> </a:t>
            </a:r>
            <a:r>
              <a:rPr lang="en-GB" dirty="0" err="1"/>
              <a:t>svobod</a:t>
            </a:r>
            <a:r>
              <a:rPr lang="en-GB" dirty="0"/>
              <a:t>, </a:t>
            </a:r>
          </a:p>
          <a:p>
            <a:r>
              <a:rPr lang="en-GB" dirty="0" err="1"/>
              <a:t>Směrnici</a:t>
            </a:r>
            <a:r>
              <a:rPr lang="en-GB" dirty="0"/>
              <a:t> Rady 2000/78/EC, </a:t>
            </a:r>
          </a:p>
          <a:p>
            <a:r>
              <a:rPr lang="en-GB" dirty="0" err="1"/>
              <a:t>Evropské</a:t>
            </a:r>
            <a:r>
              <a:rPr lang="en-GB" dirty="0"/>
              <a:t> </a:t>
            </a:r>
            <a:r>
              <a:rPr lang="en-GB" dirty="0" err="1"/>
              <a:t>sociální</a:t>
            </a:r>
            <a:r>
              <a:rPr lang="en-GB" dirty="0"/>
              <a:t> </a:t>
            </a:r>
            <a:r>
              <a:rPr lang="en-GB" dirty="0" err="1"/>
              <a:t>chartě</a:t>
            </a:r>
            <a:r>
              <a:rPr lang="en-GB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5BB49F-8983-4673-80BB-91DDCE5D0763}"/>
              </a:ext>
            </a:extLst>
          </p:cNvPr>
          <p:cNvSpPr txBox="1"/>
          <p:nvPr/>
        </p:nvSpPr>
        <p:spPr>
          <a:xfrm>
            <a:off x="645952" y="5243120"/>
            <a:ext cx="45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</a:t>
            </a:r>
            <a:endParaRPr lang="en-GB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02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4F21CD-6633-4133-9A39-E1D4F16C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cílů OSN do Modelu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6B6C4C-8F7B-48EB-8B50-4A691D92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8" y="1008761"/>
            <a:ext cx="8443914" cy="384846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Nadace</a:t>
            </a:r>
            <a:r>
              <a:rPr lang="en-GB" dirty="0"/>
              <a:t> </a:t>
            </a:r>
            <a:r>
              <a:rPr lang="en-GB" dirty="0" err="1"/>
              <a:t>také</a:t>
            </a:r>
            <a:r>
              <a:rPr lang="en-GB" dirty="0"/>
              <a:t> </a:t>
            </a:r>
            <a:r>
              <a:rPr lang="en-GB" dirty="0" err="1"/>
              <a:t>uznává</a:t>
            </a:r>
            <a:r>
              <a:rPr lang="en-GB" dirty="0"/>
              <a:t> </a:t>
            </a:r>
            <a:r>
              <a:rPr lang="en-GB" dirty="0" err="1"/>
              <a:t>roli</a:t>
            </a:r>
            <a:r>
              <a:rPr lang="en-GB" dirty="0"/>
              <a:t>, </a:t>
            </a:r>
            <a:r>
              <a:rPr lang="en-GB" dirty="0" err="1"/>
              <a:t>kterou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organizace</a:t>
            </a:r>
            <a:r>
              <a:rPr lang="en-GB" dirty="0"/>
              <a:t> </a:t>
            </a:r>
            <a:r>
              <a:rPr lang="en-GB" dirty="0" err="1"/>
              <a:t>hrát</a:t>
            </a:r>
            <a:r>
              <a:rPr lang="en-GB" dirty="0"/>
              <a:t> v </a:t>
            </a:r>
            <a:r>
              <a:rPr lang="en-GB" dirty="0" err="1"/>
              <a:t>naplňování</a:t>
            </a:r>
            <a:r>
              <a:rPr lang="en-GB" dirty="0"/>
              <a:t> </a:t>
            </a:r>
            <a:r>
              <a:rPr lang="en-GB" dirty="0" err="1"/>
              <a:t>cílů</a:t>
            </a:r>
            <a:r>
              <a:rPr lang="en-GB" dirty="0"/>
              <a:t> OSN,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rovněž</a:t>
            </a:r>
            <a:r>
              <a:rPr lang="en-GB" dirty="0"/>
              <a:t> </a:t>
            </a:r>
            <a:r>
              <a:rPr lang="en-GB" dirty="0" err="1"/>
              <a:t>pomohly</a:t>
            </a:r>
            <a:r>
              <a:rPr lang="en-GB" dirty="0"/>
              <a:t> </a:t>
            </a:r>
            <a:r>
              <a:rPr lang="en-GB" dirty="0" err="1"/>
              <a:t>formovat</a:t>
            </a:r>
            <a:r>
              <a:rPr lang="en-GB" dirty="0"/>
              <a:t> toto </a:t>
            </a:r>
            <a:r>
              <a:rPr lang="en-GB" dirty="0" err="1"/>
              <a:t>nejnovější</a:t>
            </a:r>
            <a:r>
              <a:rPr lang="en-GB" dirty="0"/>
              <a:t> </a:t>
            </a:r>
            <a:r>
              <a:rPr lang="en-GB" dirty="0" err="1"/>
              <a:t>vydání</a:t>
            </a:r>
            <a:r>
              <a:rPr lang="en-GB" dirty="0"/>
              <a:t> </a:t>
            </a:r>
            <a:r>
              <a:rPr lang="en-GB" dirty="0" err="1"/>
              <a:t>Modelu</a:t>
            </a:r>
            <a:r>
              <a:rPr lang="en-GB" dirty="0"/>
              <a:t> EFQM: </a:t>
            </a:r>
          </a:p>
          <a:p>
            <a:r>
              <a:rPr lang="en-GB" dirty="0" err="1"/>
              <a:t>Iniciativa</a:t>
            </a:r>
            <a:r>
              <a:rPr lang="en-GB" dirty="0"/>
              <a:t> </a:t>
            </a:r>
            <a:r>
              <a:rPr lang="en-GB" dirty="0" err="1"/>
              <a:t>Organizace</a:t>
            </a:r>
            <a:r>
              <a:rPr lang="en-GB" dirty="0"/>
              <a:t> </a:t>
            </a:r>
            <a:r>
              <a:rPr lang="en-GB" dirty="0" err="1"/>
              <a:t>spojených</a:t>
            </a:r>
            <a:r>
              <a:rPr lang="en-GB" dirty="0"/>
              <a:t> </a:t>
            </a:r>
            <a:r>
              <a:rPr lang="en-GB" dirty="0" err="1"/>
              <a:t>národů</a:t>
            </a:r>
            <a:r>
              <a:rPr lang="en-GB" dirty="0"/>
              <a:t> Global Compact. </a:t>
            </a:r>
            <a:r>
              <a:rPr lang="en-GB" dirty="0" err="1"/>
              <a:t>Deset</a:t>
            </a:r>
            <a:r>
              <a:rPr lang="en-GB" dirty="0"/>
              <a:t> </a:t>
            </a:r>
            <a:r>
              <a:rPr lang="en-GB" dirty="0" err="1"/>
              <a:t>principů</a:t>
            </a:r>
            <a:r>
              <a:rPr lang="en-GB" dirty="0"/>
              <a:t> </a:t>
            </a:r>
            <a:r>
              <a:rPr lang="en-GB" dirty="0" err="1"/>
              <a:t>udržitelného</a:t>
            </a:r>
            <a:r>
              <a:rPr lang="en-GB" dirty="0"/>
              <a:t> a </a:t>
            </a:r>
            <a:r>
              <a:rPr lang="en-GB" dirty="0" err="1"/>
              <a:t>sociálně</a:t>
            </a:r>
            <a:r>
              <a:rPr lang="en-GB" dirty="0"/>
              <a:t> </a:t>
            </a:r>
            <a:r>
              <a:rPr lang="en-GB" dirty="0" err="1"/>
              <a:t>odpovědného</a:t>
            </a:r>
            <a:r>
              <a:rPr lang="en-GB" dirty="0"/>
              <a:t> </a:t>
            </a:r>
            <a:r>
              <a:rPr lang="en-GB" dirty="0" err="1"/>
              <a:t>podnikání</a:t>
            </a:r>
            <a:r>
              <a:rPr lang="en-GB" dirty="0"/>
              <a:t>. www.unglobalcompact.org </a:t>
            </a:r>
          </a:p>
          <a:p>
            <a:r>
              <a:rPr lang="en-GB" dirty="0" err="1"/>
              <a:t>Sedmnáct</a:t>
            </a:r>
            <a:r>
              <a:rPr lang="en-GB" dirty="0"/>
              <a:t> </a:t>
            </a:r>
            <a:r>
              <a:rPr lang="en-GB" dirty="0" err="1"/>
              <a:t>cílů</a:t>
            </a:r>
            <a:r>
              <a:rPr lang="en-GB" dirty="0"/>
              <a:t> </a:t>
            </a:r>
            <a:r>
              <a:rPr lang="en-GB" dirty="0" err="1"/>
              <a:t>udržitelného</a:t>
            </a:r>
            <a:r>
              <a:rPr lang="en-GB" dirty="0"/>
              <a:t> </a:t>
            </a:r>
            <a:r>
              <a:rPr lang="en-GB" dirty="0" err="1"/>
              <a:t>rozvoje</a:t>
            </a:r>
            <a:r>
              <a:rPr lang="en-GB" dirty="0"/>
              <a:t> OSN: </a:t>
            </a:r>
            <a:r>
              <a:rPr lang="en-GB" dirty="0" err="1"/>
              <a:t>výzva</a:t>
            </a:r>
            <a:r>
              <a:rPr lang="en-GB" dirty="0"/>
              <a:t> k </a:t>
            </a:r>
            <a:r>
              <a:rPr lang="en-GB" dirty="0" err="1"/>
              <a:t>aktivitě</a:t>
            </a:r>
            <a:r>
              <a:rPr lang="en-GB" dirty="0"/>
              <a:t> </a:t>
            </a:r>
            <a:r>
              <a:rPr lang="en-GB" dirty="0" err="1"/>
              <a:t>všech</a:t>
            </a:r>
            <a:r>
              <a:rPr lang="en-GB" dirty="0"/>
              <a:t> </a:t>
            </a:r>
            <a:r>
              <a:rPr lang="en-GB" dirty="0" err="1"/>
              <a:t>zemí</a:t>
            </a:r>
            <a:r>
              <a:rPr lang="en-GB" dirty="0"/>
              <a:t> </a:t>
            </a:r>
            <a:r>
              <a:rPr lang="en-GB" dirty="0" err="1"/>
              <a:t>podporovat</a:t>
            </a:r>
            <a:r>
              <a:rPr lang="en-GB" dirty="0"/>
              <a:t> </a:t>
            </a:r>
            <a:r>
              <a:rPr lang="en-GB" dirty="0" err="1"/>
              <a:t>sociální</a:t>
            </a:r>
            <a:r>
              <a:rPr lang="en-GB" dirty="0"/>
              <a:t> </a:t>
            </a:r>
            <a:r>
              <a:rPr lang="en-GB" dirty="0" err="1"/>
              <a:t>rovnost</a:t>
            </a:r>
            <a:r>
              <a:rPr lang="en-GB" dirty="0"/>
              <a:t>, </a:t>
            </a:r>
            <a:r>
              <a:rPr lang="en-GB" dirty="0" err="1"/>
              <a:t>řádnou</a:t>
            </a:r>
            <a:r>
              <a:rPr lang="en-GB" dirty="0"/>
              <a:t> </a:t>
            </a:r>
            <a:r>
              <a:rPr lang="en-GB" dirty="0" err="1"/>
              <a:t>správu</a:t>
            </a:r>
            <a:r>
              <a:rPr lang="en-GB" dirty="0"/>
              <a:t> a </a:t>
            </a:r>
            <a:r>
              <a:rPr lang="en-GB" dirty="0" err="1"/>
              <a:t>prosperitu</a:t>
            </a:r>
            <a:r>
              <a:rPr lang="en-GB" dirty="0"/>
              <a:t> a </a:t>
            </a:r>
            <a:r>
              <a:rPr lang="en-GB" dirty="0" err="1"/>
              <a:t>zároveň</a:t>
            </a:r>
            <a:r>
              <a:rPr lang="en-GB" dirty="0"/>
              <a:t> </a:t>
            </a:r>
            <a:r>
              <a:rPr lang="en-GB" dirty="0" err="1"/>
              <a:t>ochranu</a:t>
            </a:r>
            <a:r>
              <a:rPr lang="en-GB" dirty="0"/>
              <a:t> </a:t>
            </a:r>
            <a:r>
              <a:rPr lang="en-GB" dirty="0" err="1"/>
              <a:t>planety</a:t>
            </a:r>
            <a:r>
              <a:rPr lang="en-GB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E59F90-6EE7-4502-9E06-82C71E615D24}"/>
              </a:ext>
            </a:extLst>
          </p:cNvPr>
          <p:cNvSpPr txBox="1"/>
          <p:nvPr/>
        </p:nvSpPr>
        <p:spPr>
          <a:xfrm>
            <a:off x="645952" y="4857226"/>
            <a:ext cx="455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</a:t>
            </a:r>
            <a:endParaRPr lang="en-GB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B9EE14-3DA9-47C3-B390-8F682097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cílů OSN do Modelu EFQM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D610BF-CC2E-4C8F-84D3-1C2BD08B8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8" y="4546832"/>
            <a:ext cx="8443914" cy="152535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Existuje</a:t>
            </a:r>
            <a:r>
              <a:rPr lang="en-GB" dirty="0"/>
              <a:t> </a:t>
            </a:r>
            <a:r>
              <a:rPr lang="en-GB" dirty="0" err="1"/>
              <a:t>předpoklad</a:t>
            </a:r>
            <a:r>
              <a:rPr lang="en-GB" dirty="0"/>
              <a:t> a </a:t>
            </a:r>
            <a:r>
              <a:rPr lang="en-GB" dirty="0" err="1"/>
              <a:t>očekávání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jakákoli</a:t>
            </a:r>
            <a:r>
              <a:rPr lang="en-GB" dirty="0"/>
              <a:t> </a:t>
            </a:r>
            <a:r>
              <a:rPr lang="en-GB" dirty="0" err="1"/>
              <a:t>organizace</a:t>
            </a:r>
            <a:r>
              <a:rPr lang="en-GB" dirty="0"/>
              <a:t> </a:t>
            </a:r>
            <a:r>
              <a:rPr lang="en-GB" dirty="0" err="1"/>
              <a:t>používající</a:t>
            </a:r>
            <a:r>
              <a:rPr lang="en-GB" dirty="0"/>
              <a:t> Model EFQM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respektovat</a:t>
            </a:r>
            <a:r>
              <a:rPr lang="en-GB" dirty="0"/>
              <a:t> </a:t>
            </a:r>
            <a:r>
              <a:rPr lang="en-GB" dirty="0" err="1"/>
              <a:t>výše</a:t>
            </a:r>
            <a:r>
              <a:rPr lang="en-GB" dirty="0"/>
              <a:t> </a:t>
            </a:r>
            <a:r>
              <a:rPr lang="en-GB" dirty="0" err="1"/>
              <a:t>uvedené</a:t>
            </a:r>
            <a:r>
              <a:rPr lang="en-GB" dirty="0"/>
              <a:t> </a:t>
            </a:r>
            <a:r>
              <a:rPr lang="en-GB" dirty="0" err="1"/>
              <a:t>dokumenty</a:t>
            </a:r>
            <a:r>
              <a:rPr lang="en-GB" dirty="0"/>
              <a:t> a </a:t>
            </a:r>
            <a:r>
              <a:rPr lang="en-GB" dirty="0" err="1"/>
              <a:t>jednat</a:t>
            </a:r>
            <a:r>
              <a:rPr lang="en-GB" dirty="0"/>
              <a:t> </a:t>
            </a:r>
            <a:r>
              <a:rPr lang="en-GB" dirty="0" err="1"/>
              <a:t>podle</a:t>
            </a:r>
            <a:r>
              <a:rPr lang="en-GB" dirty="0"/>
              <a:t> </a:t>
            </a:r>
            <a:r>
              <a:rPr lang="en-GB" dirty="0" err="1"/>
              <a:t>podstaty</a:t>
            </a:r>
            <a:r>
              <a:rPr lang="en-GB" dirty="0"/>
              <a:t> v </a:t>
            </a:r>
            <a:r>
              <a:rPr lang="en-GB" dirty="0" err="1"/>
              <a:t>nich</a:t>
            </a:r>
            <a:r>
              <a:rPr lang="en-GB" dirty="0"/>
              <a:t> </a:t>
            </a:r>
            <a:r>
              <a:rPr lang="en-GB" dirty="0" err="1"/>
              <a:t>obsažené</a:t>
            </a:r>
            <a:r>
              <a:rPr lang="en-GB" dirty="0"/>
              <a:t>, a to bez </a:t>
            </a:r>
            <a:r>
              <a:rPr lang="en-GB" dirty="0" err="1"/>
              <a:t>ohledu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to, </a:t>
            </a:r>
            <a:r>
              <a:rPr lang="en-GB" dirty="0" err="1"/>
              <a:t>zda</a:t>
            </a:r>
            <a:r>
              <a:rPr lang="en-GB" dirty="0"/>
              <a:t> je to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en-GB" dirty="0" err="1"/>
              <a:t>právní</a:t>
            </a:r>
            <a:r>
              <a:rPr lang="en-GB" dirty="0"/>
              <a:t> </a:t>
            </a:r>
            <a:r>
              <a:rPr lang="en-GB" dirty="0" err="1"/>
              <a:t>povinnost</a:t>
            </a:r>
            <a:r>
              <a:rPr lang="en-GB" dirty="0"/>
              <a:t>,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nikoli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AB84AD-7DA1-4B95-B6DD-C73E735A5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55" y="1146550"/>
            <a:ext cx="5608822" cy="33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8CBB3-C55F-4FBB-B5B0-51BDF9DD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 odpovědnost je obsažena implicitně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7E7137-B0ED-48DA-8F0D-897012590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Společenská odpovědnost se implicitně prolíná celým Modelem EFQM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Dle Modelu EFQM organizace má vytvářet „</a:t>
            </a:r>
            <a:r>
              <a:rPr lang="cs-CZ" b="1" dirty="0"/>
              <a:t>trvale udržitelnou hodnotu</a:t>
            </a:r>
            <a:r>
              <a:rPr lang="cs-CZ" dirty="0"/>
              <a:t>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9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C67EA3-EE61-4656-B071-55B2FF74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 odpovědnost je obsažena i explicitně (1)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CAD4AA-4F54-4B37-B002-8C44A5EF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Shledáváme, že vynikající organizace v praxi:</a:t>
            </a:r>
          </a:p>
          <a:p>
            <a:r>
              <a:rPr lang="cs-CZ" dirty="0"/>
              <a:t>Zkoumá svůj ekosystém a rozumí mu, a to včetně megatrendů a dopadu cílů udržitelného rozvoje OSN a ambicí Global </a:t>
            </a:r>
            <a:r>
              <a:rPr lang="cs-CZ" dirty="0" err="1"/>
              <a:t>Compact</a:t>
            </a:r>
            <a:r>
              <a:rPr lang="cs-CZ" dirty="0"/>
              <a:t>, které na něj mají vliv.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Spolupracuje se svými klíčovými zainteresovanými stranami na rozvoji společného porozumění a zaměřuje se na to, jak může prostřednictvím společného rozvoje přispět k cílům udržitelného rozvoje OSN a ambicím Global </a:t>
            </a:r>
            <a:r>
              <a:rPr lang="cs-CZ" dirty="0" err="1"/>
              <a:t>Compact</a:t>
            </a:r>
            <a:r>
              <a:rPr lang="cs-CZ" dirty="0"/>
              <a:t> a získat z nich inspiraci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C6FE20-CFD2-477F-A9BD-BDF8D74F6D4C}"/>
              </a:ext>
            </a:extLst>
          </p:cNvPr>
          <p:cNvSpPr txBox="1"/>
          <p:nvPr/>
        </p:nvSpPr>
        <p:spPr>
          <a:xfrm>
            <a:off x="637563" y="2835479"/>
            <a:ext cx="7935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 – </a:t>
            </a:r>
            <a:r>
              <a:rPr lang="cs-CZ" sz="1600" i="1" dirty="0" err="1">
                <a:latin typeface="+mj-lt"/>
              </a:rPr>
              <a:t>Subkritérium</a:t>
            </a:r>
            <a:r>
              <a:rPr lang="cs-CZ" sz="1600" i="1" dirty="0">
                <a:latin typeface="+mj-lt"/>
              </a:rPr>
              <a:t> </a:t>
            </a:r>
            <a:r>
              <a:rPr lang="cs-CZ" sz="1600" i="1">
                <a:latin typeface="+mj-lt"/>
              </a:rPr>
              <a:t>1c : Porozumění </a:t>
            </a:r>
            <a:r>
              <a:rPr lang="cs-CZ" sz="1600" i="1" dirty="0">
                <a:latin typeface="+mj-lt"/>
              </a:rPr>
              <a:t>ekosystému, vlastním schopnostem a hlavním výzvám</a:t>
            </a:r>
            <a:endParaRPr lang="en-GB" sz="1600" i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04EBC7-5B15-440B-8176-694393A51476}"/>
              </a:ext>
            </a:extLst>
          </p:cNvPr>
          <p:cNvSpPr txBox="1"/>
          <p:nvPr/>
        </p:nvSpPr>
        <p:spPr>
          <a:xfrm>
            <a:off x="604007" y="5487415"/>
            <a:ext cx="7935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+mj-lt"/>
              </a:rPr>
              <a:t>Zdroj: Model EFQM – Kritérium 3: Zapojování zainteresovaných stran</a:t>
            </a:r>
            <a:endParaRPr lang="en-GB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8761994"/>
      </p:ext>
    </p:extLst>
  </p:cSld>
  <p:clrMapOvr>
    <a:masterClrMapping/>
  </p:clrMapOvr>
</p:sld>
</file>

<file path=ppt/theme/theme1.xml><?xml version="1.0" encoding="utf-8"?>
<a:theme xmlns:a="http://schemas.openxmlformats.org/drawingml/2006/main" name="Becon pptx EFQM memb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econ pptx EFQM member" id="{EAE4E2FD-4736-40F6-8442-8D28028637C3}" vid="{73EC5A86-B539-4DC6-BA2D-5457FDA5F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Becon pptx EFQM member</Template>
  <TotalTime>275</TotalTime>
  <Words>610</Words>
  <Application>Microsoft Office PowerPoint</Application>
  <PresentationFormat>Předvádění na obrazovce (4:3)</PresentationFormat>
  <Paragraphs>75</Paragraphs>
  <Slides>14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Tahoma</vt:lpstr>
      <vt:lpstr>Times New Roman</vt:lpstr>
      <vt:lpstr>Becon pptx EFQM member</vt:lpstr>
      <vt:lpstr>Nový model EFQM a společenská odpovědnost organizací</vt:lpstr>
      <vt:lpstr>Proč Model EFQM</vt:lpstr>
      <vt:lpstr>Nový Model EFQM</vt:lpstr>
      <vt:lpstr>Nový model EFQM</vt:lpstr>
      <vt:lpstr>Evropské kořeny Modelu EFQM</vt:lpstr>
      <vt:lpstr>Zapojení cílů OSN do Modelu</vt:lpstr>
      <vt:lpstr>Zapojení cílů OSN do Modelu EFQM</vt:lpstr>
      <vt:lpstr>Společenská odpovědnost je obsažena implicitně</vt:lpstr>
      <vt:lpstr>Společenská odpovědnost je obsažena i explicitně (1)</vt:lpstr>
      <vt:lpstr>Společenská odpovědnost je obsažena i explicitně (2)</vt:lpstr>
      <vt:lpstr>Výsledky vnímání společnosti</vt:lpstr>
      <vt:lpstr>EFQM Lenses</vt:lpstr>
      <vt:lpstr>Shrnutí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VBR</dc:creator>
  <cp:lastModifiedBy>Klimentová Jana</cp:lastModifiedBy>
  <cp:revision>18</cp:revision>
  <dcterms:created xsi:type="dcterms:W3CDTF">2019-11-12T21:14:30Z</dcterms:created>
  <dcterms:modified xsi:type="dcterms:W3CDTF">2019-11-20T07:13:23Z</dcterms:modified>
</cp:coreProperties>
</file>