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29" r:id="rId2"/>
    <p:sldId id="412" r:id="rId3"/>
    <p:sldId id="414" r:id="rId4"/>
    <p:sldId id="402" r:id="rId5"/>
    <p:sldId id="415" r:id="rId6"/>
    <p:sldId id="426" r:id="rId7"/>
    <p:sldId id="416" r:id="rId8"/>
    <p:sldId id="424" r:id="rId9"/>
    <p:sldId id="419" r:id="rId10"/>
    <p:sldId id="410" r:id="rId11"/>
    <p:sldId id="422" r:id="rId12"/>
    <p:sldId id="420" r:id="rId13"/>
    <p:sldId id="425" r:id="rId14"/>
    <p:sldId id="406" r:id="rId15"/>
    <p:sldId id="407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eš Jan (Ekonom)" initials="MJ(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86AA"/>
    <a:srgbClr val="F29400"/>
    <a:srgbClr val="707070"/>
    <a:srgbClr val="C8D200"/>
    <a:srgbClr val="B6D5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585" autoAdjust="0"/>
  </p:normalViewPr>
  <p:slideViewPr>
    <p:cSldViewPr>
      <p:cViewPr varScale="1">
        <p:scale>
          <a:sx n="84" d="100"/>
          <a:sy n="84" d="100"/>
        </p:scale>
        <p:origin x="142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421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2328" y="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FFE3C3D4-588F-4008-9083-5EC08EDDEBE0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EE70C303-848E-44DE-9880-E1E6642134D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323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E64B68F0-532C-485D-85A3-D23207FF6A6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198EA72C-F120-4B53-BB38-C19C87C115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121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5186AA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5220072" y="4869160"/>
            <a:ext cx="3240360" cy="576064"/>
          </a:xfrm>
        </p:spPr>
        <p:txBody>
          <a:bodyPr>
            <a:noAutofit/>
          </a:bodyPr>
          <a:lstStyle>
            <a:lvl1pPr marL="0" indent="0" algn="r">
              <a:buNone/>
              <a:defRPr sz="24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autor prezentace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A88B-8F82-473A-A1DF-64F259B0299A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3244-0C3C-4B35-8ECC-B385DDBE81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550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A88B-8F82-473A-A1DF-64F259B0299A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3244-0C3C-4B35-8ECC-B385DDBE81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862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A88B-8F82-473A-A1DF-64F259B0299A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3244-0C3C-4B35-8ECC-B385DDBE81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259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r">
              <a:defRPr sz="3200" b="1">
                <a:solidFill>
                  <a:srgbClr val="707070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07070"/>
                </a:solidFill>
              </a:defRPr>
            </a:lvl1pPr>
            <a:lvl2pPr>
              <a:defRPr>
                <a:solidFill>
                  <a:srgbClr val="5186AA"/>
                </a:solidFill>
              </a:defRPr>
            </a:lvl2pPr>
            <a:lvl3pPr>
              <a:defRPr>
                <a:solidFill>
                  <a:srgbClr val="F29400"/>
                </a:solidFill>
              </a:defRPr>
            </a:lvl3pPr>
            <a:lvl4pPr>
              <a:defRPr>
                <a:solidFill>
                  <a:srgbClr val="C8D200"/>
                </a:solidFill>
              </a:defRPr>
            </a:lvl4pPr>
            <a:lvl5pPr>
              <a:defRPr>
                <a:solidFill>
                  <a:srgbClr val="B6D5E9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981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707070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186AA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A88B-8F82-473A-A1DF-64F259B0299A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3244-0C3C-4B35-8ECC-B385DDBE81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566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r">
              <a:defRPr sz="3200" b="1">
                <a:solidFill>
                  <a:srgbClr val="707070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186AA"/>
                </a:solidFill>
              </a:defRPr>
            </a:lvl1pPr>
            <a:lvl2pPr>
              <a:defRPr sz="2400">
                <a:solidFill>
                  <a:srgbClr val="707070"/>
                </a:solidFill>
              </a:defRPr>
            </a:lvl2pPr>
            <a:lvl3pPr>
              <a:defRPr sz="2000">
                <a:solidFill>
                  <a:srgbClr val="F29400"/>
                </a:solidFill>
              </a:defRPr>
            </a:lvl3pPr>
            <a:lvl4pPr>
              <a:defRPr sz="1800">
                <a:solidFill>
                  <a:srgbClr val="C8D200"/>
                </a:solidFill>
              </a:defRPr>
            </a:lvl4pPr>
            <a:lvl5pPr>
              <a:defRPr sz="1800">
                <a:solidFill>
                  <a:srgbClr val="B6D5E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186AA"/>
                </a:solidFill>
              </a:defRPr>
            </a:lvl1pPr>
            <a:lvl2pPr>
              <a:defRPr sz="2400">
                <a:solidFill>
                  <a:srgbClr val="707070"/>
                </a:solidFill>
              </a:defRPr>
            </a:lvl2pPr>
            <a:lvl3pPr>
              <a:defRPr sz="2000">
                <a:solidFill>
                  <a:srgbClr val="F29400"/>
                </a:solidFill>
              </a:defRPr>
            </a:lvl3pPr>
            <a:lvl4pPr>
              <a:defRPr sz="1800">
                <a:solidFill>
                  <a:srgbClr val="C8D200"/>
                </a:solidFill>
              </a:defRPr>
            </a:lvl4pPr>
            <a:lvl5pPr>
              <a:defRPr sz="1800">
                <a:solidFill>
                  <a:srgbClr val="B6D5E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A88B-8F82-473A-A1DF-64F259B0299A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3244-0C3C-4B35-8ECC-B385DDBE81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67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r">
              <a:defRPr sz="3200" b="1">
                <a:solidFill>
                  <a:srgbClr val="707070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4040188" cy="64807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294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348880"/>
            <a:ext cx="4040188" cy="3777282"/>
          </a:xfrm>
        </p:spPr>
        <p:txBody>
          <a:bodyPr/>
          <a:lstStyle>
            <a:lvl1pPr>
              <a:defRPr sz="2400">
                <a:solidFill>
                  <a:srgbClr val="707070"/>
                </a:solidFill>
              </a:defRPr>
            </a:lvl1pPr>
            <a:lvl2pPr>
              <a:defRPr sz="2000">
                <a:solidFill>
                  <a:srgbClr val="5186AA"/>
                </a:solidFill>
              </a:defRPr>
            </a:lvl2pPr>
            <a:lvl3pPr>
              <a:defRPr sz="1800">
                <a:solidFill>
                  <a:srgbClr val="C8D200"/>
                </a:solidFill>
              </a:defRPr>
            </a:lvl3pPr>
            <a:lvl4pPr>
              <a:defRPr sz="1600">
                <a:solidFill>
                  <a:srgbClr val="B6D5E9"/>
                </a:solidFill>
              </a:defRPr>
            </a:lvl4pPr>
            <a:lvl5pPr>
              <a:defRPr sz="1600">
                <a:solidFill>
                  <a:schemeClr val="accent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28799"/>
            <a:ext cx="4041775" cy="720081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294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48880"/>
            <a:ext cx="4041775" cy="3777282"/>
          </a:xfrm>
        </p:spPr>
        <p:txBody>
          <a:bodyPr/>
          <a:lstStyle>
            <a:lvl1pPr>
              <a:defRPr sz="2400">
                <a:solidFill>
                  <a:srgbClr val="707070"/>
                </a:solidFill>
              </a:defRPr>
            </a:lvl1pPr>
            <a:lvl2pPr>
              <a:defRPr sz="2000"/>
            </a:lvl2pPr>
            <a:lvl3pPr>
              <a:defRPr sz="1800">
                <a:solidFill>
                  <a:srgbClr val="C8D200"/>
                </a:solidFill>
              </a:defRPr>
            </a:lvl3pPr>
            <a:lvl4pPr>
              <a:defRPr sz="1600">
                <a:solidFill>
                  <a:srgbClr val="B6D5E9"/>
                </a:solidFill>
              </a:defRPr>
            </a:lvl4pPr>
            <a:lvl5pPr>
              <a:defRPr sz="1600">
                <a:solidFill>
                  <a:schemeClr val="accent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A88B-8F82-473A-A1DF-64F259B0299A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3244-0C3C-4B35-8ECC-B385DDBE81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520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r">
              <a:defRPr sz="3200">
                <a:solidFill>
                  <a:srgbClr val="707070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A88B-8F82-473A-A1DF-64F259B0299A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3244-0C3C-4B35-8ECC-B385DDBE81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103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A88B-8F82-473A-A1DF-64F259B0299A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3244-0C3C-4B35-8ECC-B385DDBE81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18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A88B-8F82-473A-A1DF-64F259B0299A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3244-0C3C-4B35-8ECC-B385DDBE81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214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A88B-8F82-473A-A1DF-64F259B0299A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3244-0C3C-4B35-8ECC-B385DDBE81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95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6A88B-8F82-473A-A1DF-64F259B0299A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83244-0C3C-4B35-8ECC-B385DDBE81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445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schomutov.cz/" TargetMode="Externa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806847"/>
            <a:ext cx="7772400" cy="1470025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Společenská odpovědnost organizací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5517232"/>
            <a:ext cx="7632848" cy="576064"/>
          </a:xfrm>
        </p:spPr>
        <p:txBody>
          <a:bodyPr/>
          <a:lstStyle/>
          <a:p>
            <a:r>
              <a:rPr lang="cs-CZ" b="0" dirty="0" smtClean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3. ročník národní konference </a:t>
            </a:r>
            <a:endParaRPr lang="cs-CZ" b="0" dirty="0">
              <a:solidFill>
                <a:schemeClr val="bg1"/>
              </a:solidFill>
            </a:endParaRPr>
          </a:p>
          <a:p>
            <a:r>
              <a:rPr lang="cs-CZ" b="0" dirty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„Společenskou odpovědností a kvalitou k udržitelnosti“ 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Ing. Robert Plechatý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0E7D7E89-754B-4849-A735-D55F2415C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132856"/>
            <a:ext cx="2869955" cy="3054265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C89FDA2F-E523-46E7-9CA7-B372619571C9}"/>
              </a:ext>
            </a:extLst>
          </p:cNvPr>
          <p:cNvSpPr/>
          <p:nvPr/>
        </p:nvSpPr>
        <p:spPr>
          <a:xfrm>
            <a:off x="0" y="6488668"/>
            <a:ext cx="14807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dirty="0" smtClean="0">
                <a:solidFill>
                  <a:schemeClr val="bg1"/>
                </a:solidFill>
              </a:rPr>
              <a:t>Praha 27.11.2019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59993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Statutární město Chomutov a CSR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39341"/>
            <a:ext cx="613102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rgbClr val="5186AA"/>
                </a:solidFill>
              </a:rPr>
              <a:t>Podpora regionu, vztah k partnerům a zákazníkům</a:t>
            </a:r>
          </a:p>
          <a:p>
            <a:pPr marL="0" indent="0">
              <a:buNone/>
            </a:pPr>
            <a:endParaRPr lang="cs-CZ" sz="2200" b="1" dirty="0">
              <a:solidFill>
                <a:srgbClr val="5186AA"/>
              </a:solidFill>
            </a:endParaRPr>
          </a:p>
          <a:p>
            <a:pPr marL="0" indent="0">
              <a:buNone/>
            </a:pPr>
            <a:r>
              <a:rPr lang="cs-CZ" sz="2200" b="1" dirty="0">
                <a:solidFill>
                  <a:srgbClr val="F29400"/>
                </a:solidFill>
              </a:rPr>
              <a:t>Náhrada investic „do betonu“ investicemi „do lidí“</a:t>
            </a:r>
          </a:p>
          <a:p>
            <a:pPr marL="0" indent="0">
              <a:buNone/>
            </a:pPr>
            <a:endParaRPr lang="cs-CZ" sz="2200" b="1" dirty="0">
              <a:solidFill>
                <a:srgbClr val="F29400"/>
              </a:solidFill>
            </a:endParaRPr>
          </a:p>
          <a:p>
            <a:pPr marL="0" indent="0">
              <a:buNone/>
            </a:pPr>
            <a:r>
              <a:rPr lang="cs-CZ" sz="2000" dirty="0"/>
              <a:t>Jeden z nových cílů</a:t>
            </a:r>
            <a:r>
              <a:rPr lang="cs-CZ" sz="2000" dirty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5186AA"/>
                </a:solidFill>
              </a:rPr>
              <a:t>Změna grantové a dotační politiky města</a:t>
            </a:r>
          </a:p>
          <a:p>
            <a:pPr marL="0" indent="0">
              <a:buNone/>
            </a:pPr>
            <a:r>
              <a:rPr lang="cs-CZ" sz="2000" i="1" dirty="0"/>
              <a:t>(více finančních prostředků do životního prostředí, sociální oblasti a podpory environmentální výchovy a osvěty)</a:t>
            </a:r>
          </a:p>
          <a:p>
            <a:pPr marL="0" indent="0">
              <a:buNone/>
            </a:pPr>
            <a:endParaRPr lang="cs-CZ" sz="20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i="1" dirty="0">
                <a:solidFill>
                  <a:srgbClr val="C8D200"/>
                </a:solidFill>
              </a:rPr>
              <a:t>THE BEST 2016, Zlatý erb 2017</a:t>
            </a:r>
            <a:endParaRPr lang="cs-CZ" sz="2000" dirty="0">
              <a:solidFill>
                <a:srgbClr val="C8D200"/>
              </a:solidFill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0C87011E-FD88-4346-9AAE-901420A8BA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1337" y="4437112"/>
            <a:ext cx="1795463" cy="1671638"/>
          </a:xfrm>
          <a:prstGeom prst="rect">
            <a:avLst/>
          </a:prstGeom>
        </p:spPr>
      </p:pic>
      <p:pic>
        <p:nvPicPr>
          <p:cNvPr id="8" name="Obrázek 7" descr="Obsah obrázku snímek obrazovky&#10;&#10;Popis byl vytvořen automaticky">
            <a:extLst>
              <a:ext uri="{FF2B5EF4-FFF2-40B4-BE49-F238E27FC236}">
                <a16:creationId xmlns="" xmlns:a16="http://schemas.microsoft.com/office/drawing/2014/main" id="{F2747AC2-6005-47A7-AEB6-FF77228D7B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4797152"/>
            <a:ext cx="2907804" cy="1266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494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Statutární město Chomutov a CSR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3100" b="1" dirty="0">
                <a:solidFill>
                  <a:srgbClr val="5186AA"/>
                </a:solidFill>
              </a:rPr>
              <a:t>Vztah k partnerům, zákazníkům</a:t>
            </a:r>
          </a:p>
          <a:p>
            <a:pPr marL="0" indent="0">
              <a:buNone/>
            </a:pPr>
            <a:endParaRPr lang="cs-CZ" sz="3100" b="1" dirty="0">
              <a:solidFill>
                <a:srgbClr val="5186AA"/>
              </a:solidFill>
            </a:endParaRPr>
          </a:p>
          <a:p>
            <a:pPr marL="0" indent="0">
              <a:buNone/>
            </a:pPr>
            <a:r>
              <a:rPr lang="cs-CZ" sz="4000" b="1" dirty="0">
                <a:solidFill>
                  <a:srgbClr val="C8D200"/>
                </a:solidFill>
              </a:rPr>
              <a:t>Zelené granty </a:t>
            </a:r>
            <a:r>
              <a:rPr lang="cs-CZ" sz="3100" b="1" dirty="0"/>
              <a:t>- vyčleněno</a:t>
            </a:r>
          </a:p>
          <a:p>
            <a:r>
              <a:rPr lang="cs-CZ" sz="3100" b="1" dirty="0">
                <a:solidFill>
                  <a:srgbClr val="5186AA"/>
                </a:solidFill>
              </a:rPr>
              <a:t>2016    2.000.000 Kč</a:t>
            </a:r>
          </a:p>
          <a:p>
            <a:r>
              <a:rPr lang="cs-CZ" sz="3100" b="1" dirty="0">
                <a:solidFill>
                  <a:srgbClr val="5186AA"/>
                </a:solidFill>
              </a:rPr>
              <a:t>2017    1.000.000 Kč</a:t>
            </a:r>
          </a:p>
          <a:p>
            <a:r>
              <a:rPr lang="cs-CZ" sz="3100" b="1" dirty="0">
                <a:solidFill>
                  <a:srgbClr val="5186AA"/>
                </a:solidFill>
              </a:rPr>
              <a:t>2018	      300.000 Kč</a:t>
            </a:r>
          </a:p>
          <a:p>
            <a:r>
              <a:rPr lang="cs-CZ" sz="3100" b="1" dirty="0">
                <a:solidFill>
                  <a:srgbClr val="5186AA"/>
                </a:solidFill>
              </a:rPr>
              <a:t>2019	      300.000 Kč</a:t>
            </a:r>
          </a:p>
          <a:p>
            <a:pPr marL="0" indent="0">
              <a:buNone/>
            </a:pPr>
            <a:endParaRPr lang="cs-CZ" sz="3100" dirty="0">
              <a:solidFill>
                <a:srgbClr val="C8D200"/>
              </a:solidFill>
            </a:endParaRPr>
          </a:p>
          <a:p>
            <a:pPr marL="0" indent="0">
              <a:buNone/>
            </a:pPr>
            <a:r>
              <a:rPr lang="cs-CZ" sz="3100" dirty="0"/>
              <a:t>Odezva zatím nebyla taková jaká byla představa. Žadatelé stále ještě neumí čerpat (uděleno 35 grantů v objemu </a:t>
            </a:r>
            <a:r>
              <a:rPr lang="cs-CZ" sz="2900" b="1" dirty="0">
                <a:solidFill>
                  <a:srgbClr val="C00000"/>
                </a:solidFill>
              </a:rPr>
              <a:t>849 925 Kč</a:t>
            </a:r>
            <a:r>
              <a:rPr lang="cs-CZ" sz="2900" dirty="0"/>
              <a:t>). </a:t>
            </a:r>
            <a:r>
              <a:rPr lang="cs-CZ" sz="3100" dirty="0"/>
              <a:t>Přesto zachováváme.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600" u="sng" dirty="0"/>
              <a:t>Zajímavé projekty:</a:t>
            </a:r>
          </a:p>
          <a:p>
            <a:pPr marL="0" indent="0">
              <a:buNone/>
            </a:pPr>
            <a:r>
              <a:rPr lang="cs-CZ" sz="2600" dirty="0"/>
              <a:t>Myslivost do škol a školek 2016 a 2017, </a:t>
            </a:r>
            <a:r>
              <a:rPr lang="cs-CZ" sz="2600" b="1" dirty="0">
                <a:solidFill>
                  <a:srgbClr val="5186AA"/>
                </a:solidFill>
              </a:rPr>
              <a:t>Komunitní zahrádka</a:t>
            </a:r>
            <a:r>
              <a:rPr lang="cs-CZ" sz="2600" dirty="0"/>
              <a:t>, Kopretinová zahrádka, Bylinková zahrada v Domečku, Ptačí budky do PZOO, </a:t>
            </a:r>
            <a:r>
              <a:rPr lang="cs-CZ" sz="2600" b="1" dirty="0">
                <a:solidFill>
                  <a:srgbClr val="5186AA"/>
                </a:solidFill>
              </a:rPr>
              <a:t>Krmítka pro veverky</a:t>
            </a:r>
            <a:r>
              <a:rPr lang="cs-CZ" sz="2600" dirty="0"/>
              <a:t>, Obnova biotopu, Měníme svět, </a:t>
            </a:r>
            <a:r>
              <a:rPr lang="cs-CZ" sz="2600" b="1" dirty="0">
                <a:solidFill>
                  <a:srgbClr val="5186AA"/>
                </a:solidFill>
              </a:rPr>
              <a:t>Energie pod pokličkou</a:t>
            </a:r>
            <a:r>
              <a:rPr lang="cs-CZ" sz="2600" dirty="0"/>
              <a:t>, Pojď za památnými stromy, Poznej přírodu Chomutova, </a:t>
            </a:r>
            <a:r>
              <a:rPr lang="cs-CZ" sz="2600" b="1" dirty="0">
                <a:solidFill>
                  <a:srgbClr val="5186AA"/>
                </a:solidFill>
              </a:rPr>
              <a:t>Naučme se žit ekologicky, jde to jednoduše a logicky</a:t>
            </a:r>
            <a:r>
              <a:rPr lang="cs-CZ" sz="2600" dirty="0"/>
              <a:t>, Rok čápa, Odpočinek a hnízdiště pro dravé ptáky, </a:t>
            </a:r>
            <a:r>
              <a:rPr lang="cs-CZ" sz="2600" b="1" dirty="0">
                <a:solidFill>
                  <a:srgbClr val="5186AA"/>
                </a:solidFill>
              </a:rPr>
              <a:t>Od vajíčka k prvnímu letu, Energie pod pokličkou 2019, </a:t>
            </a:r>
            <a:r>
              <a:rPr lang="cs-CZ" sz="2600" b="1" dirty="0" err="1">
                <a:solidFill>
                  <a:srgbClr val="5186AA"/>
                </a:solidFill>
              </a:rPr>
              <a:t>EkoDen</a:t>
            </a:r>
            <a:r>
              <a:rPr lang="cs-CZ" sz="2600" b="1" dirty="0">
                <a:solidFill>
                  <a:srgbClr val="5186AA"/>
                </a:solidFill>
              </a:rPr>
              <a:t>, Cesta trička, …</a:t>
            </a:r>
            <a:endParaRPr lang="cs-CZ" sz="3800" b="1" dirty="0">
              <a:solidFill>
                <a:srgbClr val="5186AA"/>
              </a:solidFill>
            </a:endParaRPr>
          </a:p>
        </p:txBody>
      </p:sp>
      <p:pic>
        <p:nvPicPr>
          <p:cNvPr id="4" name="Obrázek 3" descr="https://www.chomutov-mesto.cz/img/_/ms-dotace/bez-nazvu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620138"/>
            <a:ext cx="2952328" cy="20279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6588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Statutární město Chomutov a CSR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5186AA"/>
                </a:solidFill>
              </a:rPr>
              <a:t>        Podpora místní společnosti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F29400"/>
                </a:solidFill>
              </a:rPr>
              <a:t>    Koza Róza a kozlík Rozmarýnek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3426776"/>
            <a:ext cx="598700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70707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5186AA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F294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C8D2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B6D5E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i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76" y="2686086"/>
            <a:ext cx="4648746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679705"/>
            <a:ext cx="3043362" cy="4560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7712" y="5857601"/>
            <a:ext cx="4723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b="1" dirty="0">
                <a:solidFill>
                  <a:srgbClr val="5186AA"/>
                </a:solidFill>
              </a:rPr>
              <a:t>www.rodinnezapoleni.cz</a:t>
            </a:r>
          </a:p>
        </p:txBody>
      </p:sp>
    </p:spTree>
    <p:extLst>
      <p:ext uri="{BB962C8B-B14F-4D97-AF65-F5344CB8AC3E}">
        <p14:creationId xmlns:p14="http://schemas.microsoft.com/office/powerpoint/2010/main" val="1180065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Statutární město Chomutov a CSR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5186AA"/>
                </a:solidFill>
              </a:rPr>
              <a:t>PARTICIPATIVNÍ ROZPOČET</a:t>
            </a:r>
            <a:endParaRPr lang="cs-CZ" sz="3600" b="1" dirty="0">
              <a:solidFill>
                <a:srgbClr val="5186AA"/>
              </a:solidFill>
            </a:endParaRPr>
          </a:p>
          <a:p>
            <a:r>
              <a:rPr lang="cs-CZ" sz="2800" dirty="0"/>
              <a:t>Posledním příkladem CSR, který město již třetím rokem realizuje je </a:t>
            </a:r>
            <a:r>
              <a:rPr lang="cs-CZ" sz="2800" b="1" dirty="0">
                <a:solidFill>
                  <a:srgbClr val="F29400"/>
                </a:solidFill>
              </a:rPr>
              <a:t>participativní rozpočet 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F29400"/>
                </a:solidFill>
              </a:rPr>
              <a:t>	v objemu 5 mil. Kč ročně</a:t>
            </a:r>
          </a:p>
          <a:p>
            <a:r>
              <a:rPr lang="cs-CZ" sz="2000" b="1" dirty="0"/>
              <a:t>2017</a:t>
            </a:r>
            <a:r>
              <a:rPr lang="cs-CZ" sz="2000" dirty="0"/>
              <a:t>	</a:t>
            </a:r>
            <a:r>
              <a:rPr lang="cs-CZ" sz="2000" b="1" dirty="0"/>
              <a:t>– 28 návrhů, hlasovalo 2086 účastníků, 13 k realizaci</a:t>
            </a:r>
          </a:p>
          <a:p>
            <a:r>
              <a:rPr lang="cs-CZ" sz="2000" b="1" dirty="0"/>
              <a:t>2018 – 30 návrhů, hlasovalo 2076 účastníků, 10 k realizaci</a:t>
            </a:r>
          </a:p>
          <a:p>
            <a:r>
              <a:rPr lang="cs-CZ" sz="2000" b="1" dirty="0"/>
              <a:t>2019 – 37 návrhů/29 návrhů splnilo podmínky, právě probíhá hlasování </a:t>
            </a:r>
          </a:p>
          <a:p>
            <a:endParaRPr lang="cs-CZ" sz="600" dirty="0"/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3426776"/>
            <a:ext cx="598700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70707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5186AA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F294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C8D2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B6D5E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i="1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88024" y="4797152"/>
            <a:ext cx="3816424" cy="1103923"/>
          </a:xfrm>
          <a:prstGeom prst="rect">
            <a:avLst/>
          </a:prstGeom>
        </p:spPr>
      </p:pic>
      <p:sp>
        <p:nvSpPr>
          <p:cNvPr id="6" name="AutoShape 2" descr="Výsledek obrázku pro video icon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3D184935-C3EA-4C10-824D-5963D26B5C29}"/>
              </a:ext>
            </a:extLst>
          </p:cNvPr>
          <p:cNvSpPr txBox="1"/>
          <p:nvPr/>
        </p:nvSpPr>
        <p:spPr>
          <a:xfrm>
            <a:off x="854943" y="5318633"/>
            <a:ext cx="36472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hlinkClick r:id="rId3"/>
              </a:rPr>
              <a:t>www.naschomutov.cz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08527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Statutární město Chomutov a CSR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200" b="1" dirty="0">
                <a:solidFill>
                  <a:schemeClr val="accent1"/>
                </a:solidFill>
              </a:rPr>
              <a:t>Naše cesta</a:t>
            </a:r>
          </a:p>
          <a:p>
            <a:pPr algn="just"/>
            <a:endParaRPr lang="cs-CZ" sz="900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2000" i="1" dirty="0"/>
              <a:t>Chceme být moderním, otevřeným, přívětivým a zákaznicky orientovaným úřadem opírajícím se o všestranně vzdělané, vnitřně motivované a se strategií ztotožněné zaměstnance, tedy respektovanou institucí, která bude efektivně, profesionálně a vstřícně vykonávat veřejnou správu.  </a:t>
            </a:r>
          </a:p>
          <a:p>
            <a:pPr marL="0" indent="0" algn="just">
              <a:buNone/>
            </a:pPr>
            <a:endParaRPr lang="cs-CZ" sz="2000" i="1" dirty="0"/>
          </a:p>
          <a:p>
            <a:pPr marL="0" indent="0" algn="just">
              <a:buNone/>
            </a:pPr>
            <a:endParaRPr lang="cs-CZ" sz="2200" b="1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cs-CZ" sz="2000" i="1" dirty="0"/>
              <a:t> </a:t>
            </a:r>
          </a:p>
        </p:txBody>
      </p:sp>
      <p:pic>
        <p:nvPicPr>
          <p:cNvPr id="4" name="Obrázek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9" b="2676"/>
          <a:stretch/>
        </p:blipFill>
        <p:spPr bwMode="auto">
          <a:xfrm>
            <a:off x="4860032" y="3540967"/>
            <a:ext cx="3960440" cy="28460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67544" y="4005064"/>
            <a:ext cx="38060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i="1" dirty="0">
              <a:solidFill>
                <a:srgbClr val="5186AA"/>
              </a:solidFill>
            </a:endParaRPr>
          </a:p>
          <a:p>
            <a:pPr algn="just"/>
            <a:r>
              <a:rPr lang="cs-CZ" i="1" dirty="0">
                <a:solidFill>
                  <a:srgbClr val="5186AA"/>
                </a:solidFill>
              </a:rPr>
              <a:t>„Usilujeme o to, aby nás klient vnímal jako partnera, se kterým spolupracuje na společné věci.“</a:t>
            </a:r>
            <a:endParaRPr lang="cs-CZ" dirty="0">
              <a:solidFill>
                <a:srgbClr val="5186AA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1838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Statutární město Chomutov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200" b="1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endParaRPr lang="cs-CZ" sz="220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b="1" dirty="0"/>
              <a:t>Děkuji za pozornost</a:t>
            </a:r>
          </a:p>
          <a:p>
            <a:pPr marL="0" indent="0" algn="just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endParaRPr lang="cs-CZ" b="1" dirty="0">
              <a:solidFill>
                <a:srgbClr val="5186AA"/>
              </a:solidFill>
            </a:endParaRPr>
          </a:p>
          <a:p>
            <a:pPr marL="0" indent="0" algn="r">
              <a:buNone/>
            </a:pPr>
            <a:endParaRPr lang="cs-CZ" b="1" dirty="0">
              <a:solidFill>
                <a:srgbClr val="5186AA"/>
              </a:solidFill>
            </a:endParaRPr>
          </a:p>
          <a:p>
            <a:pPr marL="0" indent="0" algn="r">
              <a:buNone/>
            </a:pPr>
            <a:r>
              <a:rPr lang="cs-CZ" sz="2000" b="1" dirty="0">
                <a:solidFill>
                  <a:srgbClr val="5186AA"/>
                </a:solidFill>
              </a:rPr>
              <a:t>Ing. Robert Plechatý</a:t>
            </a:r>
          </a:p>
          <a:p>
            <a:pPr marL="0" indent="0" algn="r">
              <a:buNone/>
            </a:pPr>
            <a:r>
              <a:rPr lang="cs-CZ" sz="2000" dirty="0"/>
              <a:t> </a:t>
            </a:r>
            <a:r>
              <a:rPr lang="cs-CZ" sz="1800" dirty="0"/>
              <a:t>tajemník Magistrátu města Chomutova</a:t>
            </a: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662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Statutární město Chomutov a CSR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6587" y="189810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F29400"/>
                </a:solidFill>
              </a:rPr>
              <a:t>Malé okénko do historie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F29400"/>
                </a:solidFill>
              </a:rPr>
              <a:t> </a:t>
            </a:r>
          </a:p>
          <a:p>
            <a:pPr algn="just"/>
            <a:r>
              <a:rPr lang="cs-CZ" sz="2000" b="1" spc="-30" dirty="0"/>
              <a:t>rok  2015</a:t>
            </a:r>
            <a:r>
              <a:rPr lang="cs-CZ" sz="2000" spc="-30" dirty="0"/>
              <a:t> a 1. místo v soutěži </a:t>
            </a:r>
            <a:r>
              <a:rPr lang="cs-CZ" sz="2000" b="1" spc="-30" dirty="0">
                <a:solidFill>
                  <a:srgbClr val="5186AA"/>
                </a:solidFill>
              </a:rPr>
              <a:t>„Cena Ústeckého kraje za společenskou        </a:t>
            </a:r>
            <a:r>
              <a:rPr lang="cs-CZ" sz="2200" b="1" spc="-30" dirty="0">
                <a:solidFill>
                  <a:srgbClr val="5186AA"/>
                </a:solidFill>
              </a:rPr>
              <a:t>odpovědnost“</a:t>
            </a:r>
          </a:p>
          <a:p>
            <a:pPr marL="0" indent="0">
              <a:buNone/>
            </a:pPr>
            <a:endParaRPr lang="cs-CZ" sz="1800" spc="-30" dirty="0">
              <a:solidFill>
                <a:schemeClr val="tx1"/>
              </a:solidFill>
            </a:endParaRPr>
          </a:p>
          <a:p>
            <a:pPr algn="just"/>
            <a:r>
              <a:rPr lang="cs-CZ" sz="2000" b="1" spc="-30" dirty="0"/>
              <a:t>rok 2016  </a:t>
            </a:r>
            <a:r>
              <a:rPr lang="cs-CZ" sz="2000" spc="-30" dirty="0"/>
              <a:t>a získání </a:t>
            </a:r>
            <a:r>
              <a:rPr lang="cs-CZ" sz="2000" b="1" spc="-30" dirty="0">
                <a:solidFill>
                  <a:srgbClr val="5186AA"/>
                </a:solidFill>
              </a:rPr>
              <a:t>Národní ceny ve veřejném sektoru za Společensky odpovědnou organizaci</a:t>
            </a:r>
          </a:p>
          <a:p>
            <a:pPr algn="just"/>
            <a:endParaRPr lang="cs-CZ" sz="2000" b="1" spc="-30" dirty="0">
              <a:solidFill>
                <a:srgbClr val="5186AA"/>
              </a:solidFill>
            </a:endParaRPr>
          </a:p>
          <a:p>
            <a:pPr marL="0" indent="0" algn="just">
              <a:buNone/>
            </a:pPr>
            <a:r>
              <a:rPr lang="cs-CZ" sz="2000" dirty="0">
                <a:solidFill>
                  <a:srgbClr val="5186AA"/>
                </a:solidFill>
              </a:rPr>
              <a:t>Už jsme uspěli a dosáhli vrcholu. „Má cenu pokračovat?“ 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rgbClr val="C00000"/>
                </a:solidFill>
              </a:rPr>
              <a:t>ANO MÁ.</a:t>
            </a:r>
          </a:p>
          <a:p>
            <a:pPr algn="just"/>
            <a:endParaRPr lang="cs-CZ" sz="2000" b="1" spc="-30" dirty="0">
              <a:solidFill>
                <a:srgbClr val="5186AA"/>
              </a:solidFill>
            </a:endParaRPr>
          </a:p>
        </p:txBody>
      </p:sp>
      <p:sp>
        <p:nvSpPr>
          <p:cNvPr id="4" name="AutoShape 2" descr="Výsledek obrázku pro ústecký kraj znak"/>
          <p:cNvSpPr>
            <a:spLocks noChangeAspect="1" noChangeArrowheads="1"/>
          </p:cNvSpPr>
          <p:nvPr/>
        </p:nvSpPr>
        <p:spPr bwMode="auto">
          <a:xfrm>
            <a:off x="-2363" y="1222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5080738"/>
            <a:ext cx="988160" cy="121995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3" y="5080738"/>
            <a:ext cx="1464165" cy="1084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31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Statutární město Chomutov a CSR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rgbClr val="5186AA"/>
                </a:solidFill>
              </a:rPr>
              <a:t>Aktivity </a:t>
            </a:r>
            <a:r>
              <a:rPr lang="cs-CZ" sz="2200" b="1" dirty="0">
                <a:solidFill>
                  <a:schemeClr val="accent1"/>
                </a:solidFill>
              </a:rPr>
              <a:t>společenské</a:t>
            </a:r>
            <a:r>
              <a:rPr lang="cs-CZ" sz="2200" b="1" dirty="0">
                <a:solidFill>
                  <a:srgbClr val="5186AA"/>
                </a:solidFill>
              </a:rPr>
              <a:t> odpovědnosti organizací </a:t>
            </a:r>
            <a:endParaRPr lang="cs-CZ" b="1" dirty="0">
              <a:solidFill>
                <a:srgbClr val="5186AA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1600" dirty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707070"/>
                </a:solidFill>
              </a:rPr>
              <a:t>dobrovolné přijetí vysokých etických standardů (management)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707070"/>
                </a:solidFill>
              </a:rPr>
              <a:t>péče o zaměstnance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707070"/>
                </a:solidFill>
              </a:rPr>
              <a:t>transparentnost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707070"/>
                </a:solidFill>
              </a:rPr>
              <a:t>minimalizování negativních dopadů na životní prostředí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707070"/>
                </a:solidFill>
              </a:rPr>
              <a:t>přispívání k podpoře regionu, v němž organizace působí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1100" dirty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1100" dirty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chemeClr val="accent5">
                    <a:lumMod val="50000"/>
                  </a:schemeClr>
                </a:solidFill>
              </a:rPr>
              <a:t>přizpůsobení podmínkám veřejné správy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622254"/>
            <a:ext cx="2971800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918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Statutární město Chomutov a CSR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39341"/>
            <a:ext cx="648072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2600" b="1" dirty="0">
                <a:solidFill>
                  <a:schemeClr val="accent1"/>
                </a:solidFill>
              </a:rPr>
              <a:t>Dobrovolné přijetí vysokých etických standardů</a:t>
            </a:r>
          </a:p>
          <a:p>
            <a:pPr marL="0" indent="0">
              <a:buNone/>
            </a:pPr>
            <a:endParaRPr lang="cs-CZ" sz="2000" b="1" dirty="0">
              <a:solidFill>
                <a:schemeClr val="accent1"/>
              </a:solidFill>
            </a:endParaRPr>
          </a:p>
          <a:p>
            <a:r>
              <a:rPr lang="cs-CZ" sz="2400" b="1" dirty="0">
                <a:solidFill>
                  <a:srgbClr val="5186AA"/>
                </a:solidFill>
              </a:rPr>
              <a:t>Kodex  etiky zaměstnance MMCH                                        </a:t>
            </a:r>
            <a:r>
              <a:rPr lang="cs-CZ" sz="2400" dirty="0"/>
              <a:t>– součást Pracovního řádu</a:t>
            </a:r>
          </a:p>
          <a:p>
            <a:r>
              <a:rPr lang="cs-CZ" sz="2400" dirty="0"/>
              <a:t>Iniciativa K-týmu – </a:t>
            </a:r>
            <a:r>
              <a:rPr lang="cs-CZ" sz="2400" b="1" dirty="0">
                <a:solidFill>
                  <a:srgbClr val="5186AA"/>
                </a:solidFill>
              </a:rPr>
              <a:t>Kodex zaměstnance MMCH</a:t>
            </a:r>
          </a:p>
          <a:p>
            <a:pPr marL="322263" indent="-279400"/>
            <a:r>
              <a:rPr lang="cs-CZ" sz="2400" b="1" dirty="0">
                <a:solidFill>
                  <a:srgbClr val="5186AA"/>
                </a:solidFill>
              </a:rPr>
              <a:t>Setkání vedení města občany </a:t>
            </a:r>
            <a:r>
              <a:rPr lang="cs-CZ" sz="2400" dirty="0"/>
              <a:t>– zjišťování jejich potřeb</a:t>
            </a:r>
          </a:p>
          <a:p>
            <a:pPr marL="322263" indent="-279400"/>
            <a:r>
              <a:rPr lang="cs-CZ" sz="2400" b="1" dirty="0">
                <a:solidFill>
                  <a:srgbClr val="5186AA"/>
                </a:solidFill>
              </a:rPr>
              <a:t>Ankety spokojenosti </a:t>
            </a:r>
            <a:r>
              <a:rPr lang="cs-CZ" sz="2400" dirty="0"/>
              <a:t>– zjišťování spokojenosti s činností magistrátu vč. opakovaného nezávislého šetření </a:t>
            </a:r>
            <a:r>
              <a:rPr lang="cs-CZ" sz="2400" b="1" dirty="0" err="1">
                <a:solidFill>
                  <a:srgbClr val="5186AA"/>
                </a:solidFill>
              </a:rPr>
              <a:t>Mystery</a:t>
            </a:r>
            <a:r>
              <a:rPr lang="cs-CZ" sz="2400" b="1" dirty="0">
                <a:solidFill>
                  <a:srgbClr val="5186AA"/>
                </a:solidFill>
              </a:rPr>
              <a:t> klienta</a:t>
            </a:r>
          </a:p>
          <a:p>
            <a:pPr marL="322263" indent="-279400"/>
            <a:r>
              <a:rPr lang="cs-CZ" sz="2400" b="1" dirty="0">
                <a:solidFill>
                  <a:schemeClr val="accent1"/>
                </a:solidFill>
              </a:rPr>
              <a:t>Participativní rozpočet – </a:t>
            </a:r>
            <a:r>
              <a:rPr lang="cs-CZ" sz="2400" b="1" dirty="0"/>
              <a:t>letos již potřetí</a:t>
            </a:r>
          </a:p>
          <a:p>
            <a:pPr marL="322263" indent="-279400"/>
            <a:endParaRPr lang="cs-CZ" sz="2400" b="1" dirty="0">
              <a:solidFill>
                <a:schemeClr val="tx1"/>
              </a:solidFill>
            </a:endParaRPr>
          </a:p>
          <a:p>
            <a:pPr marL="322263" indent="-279400"/>
            <a:endParaRPr lang="cs-CZ" sz="2400" b="1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224" y="2564904"/>
            <a:ext cx="2293657" cy="338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557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Statutární město Chomutov a CSR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rgbClr val="5186AA"/>
                </a:solidFill>
              </a:rPr>
              <a:t>Péče o zaměstnance </a:t>
            </a:r>
            <a:endParaRPr lang="cs-CZ" b="1" dirty="0">
              <a:solidFill>
                <a:srgbClr val="5186AA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/>
              <a:t>Kolektivní smlouva </a:t>
            </a:r>
            <a:r>
              <a:rPr lang="cs-CZ" sz="2000" dirty="0">
                <a:solidFill>
                  <a:srgbClr val="707070"/>
                </a:solidFill>
              </a:rPr>
              <a:t>– aktualizace každé 2 roky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/>
              <a:t>Sociální fond </a:t>
            </a:r>
            <a:r>
              <a:rPr lang="cs-CZ" sz="2000" dirty="0">
                <a:solidFill>
                  <a:srgbClr val="707070"/>
                </a:solidFill>
              </a:rPr>
              <a:t>– </a:t>
            </a:r>
            <a:r>
              <a:rPr lang="cs-CZ" sz="2000" dirty="0" err="1">
                <a:solidFill>
                  <a:srgbClr val="707070"/>
                </a:solidFill>
              </a:rPr>
              <a:t>cafeterie</a:t>
            </a:r>
            <a:r>
              <a:rPr lang="cs-CZ" sz="2000" dirty="0">
                <a:solidFill>
                  <a:srgbClr val="707070"/>
                </a:solidFill>
              </a:rPr>
              <a:t> benefity</a:t>
            </a:r>
          </a:p>
          <a:p>
            <a:pPr marL="811213" lvl="1" indent="0">
              <a:buNone/>
            </a:pPr>
            <a:r>
              <a:rPr lang="cs-CZ" sz="2000" dirty="0">
                <a:solidFill>
                  <a:srgbClr val="707070"/>
                </a:solidFill>
              </a:rPr>
              <a:t>pružná pracovní doba (možnost i individuální), příspěvek na studium jazyků,  příspěvek na životní/penzijní připojištění, „věrnostní“ příspěvek, kulturní a sportovní akce pro zaměstnance,</a:t>
            </a:r>
          </a:p>
          <a:p>
            <a:pPr marL="811213" lvl="1" indent="0">
              <a:buNone/>
            </a:pPr>
            <a:r>
              <a:rPr lang="cs-CZ" sz="2000" dirty="0">
                <a:solidFill>
                  <a:srgbClr val="707070"/>
                </a:solidFill>
              </a:rPr>
              <a:t>elektronické stravenky, příspěvek na vzdělávání, …</a:t>
            </a:r>
          </a:p>
          <a:p>
            <a:pPr marL="754063"/>
            <a:r>
              <a:rPr lang="cs-CZ" sz="2000" b="1" dirty="0" err="1">
                <a:solidFill>
                  <a:srgbClr val="5186AA"/>
                </a:solidFill>
              </a:rPr>
              <a:t>Indispoziční</a:t>
            </a:r>
            <a:r>
              <a:rPr lang="cs-CZ" sz="2000" b="1" dirty="0">
                <a:solidFill>
                  <a:srgbClr val="5186AA"/>
                </a:solidFill>
              </a:rPr>
              <a:t> volno</a:t>
            </a:r>
          </a:p>
          <a:p>
            <a:pPr marL="754063"/>
            <a:r>
              <a:rPr lang="cs-CZ" sz="2000" b="1" dirty="0">
                <a:solidFill>
                  <a:srgbClr val="5186AA"/>
                </a:solidFill>
              </a:rPr>
              <a:t>Oceňování mimořádně aktivity zaměstnanců</a:t>
            </a:r>
          </a:p>
          <a:p>
            <a:pPr marL="754063"/>
            <a:r>
              <a:rPr lang="cs-CZ" sz="2000" b="1" dirty="0">
                <a:solidFill>
                  <a:srgbClr val="5186AA"/>
                </a:solidFill>
              </a:rPr>
              <a:t>Zaměstnanecký program</a:t>
            </a:r>
          </a:p>
          <a:p>
            <a:pPr marL="754063"/>
            <a:r>
              <a:rPr lang="cs-CZ" sz="2000" b="1" dirty="0">
                <a:solidFill>
                  <a:srgbClr val="5186AA"/>
                </a:solidFill>
              </a:rPr>
              <a:t>Sdílená pracovní místa</a:t>
            </a:r>
            <a:endParaRPr lang="cs-CZ" sz="2000" dirty="0">
              <a:solidFill>
                <a:srgbClr val="70707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365104"/>
            <a:ext cx="2164928" cy="216492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9864" y="1844824"/>
            <a:ext cx="2236936" cy="131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584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Statutární město Chomutov a CSR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rgbClr val="5186AA"/>
                </a:solidFill>
              </a:rPr>
              <a:t>Transparentnost</a:t>
            </a:r>
            <a:endParaRPr lang="cs-CZ" b="1" dirty="0">
              <a:solidFill>
                <a:srgbClr val="5186AA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/>
              <a:t>Hospodaření města – </a:t>
            </a:r>
            <a:r>
              <a:rPr lang="cs-CZ" sz="2000" b="1" dirty="0" err="1"/>
              <a:t>rozklikávací</a:t>
            </a:r>
            <a:r>
              <a:rPr lang="cs-CZ" sz="2000" b="1" dirty="0"/>
              <a:t> rozpočty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/>
              <a:t>Registr smluv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/>
              <a:t>Systém výběru dodavatelů – </a:t>
            </a:r>
            <a:r>
              <a:rPr lang="cs-CZ" sz="2000" b="1" dirty="0" err="1"/>
              <a:t>eZAK</a:t>
            </a:r>
            <a:endParaRPr lang="cs-CZ" sz="20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/>
              <a:t>On-line </a:t>
            </a:r>
            <a:r>
              <a:rPr lang="cs-CZ" sz="2000" b="1" dirty="0" err="1"/>
              <a:t>streaming</a:t>
            </a:r>
            <a:r>
              <a:rPr lang="cs-CZ" sz="2000" b="1" dirty="0"/>
              <a:t> zastupitelstva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 err="1"/>
              <a:t>eGranty</a:t>
            </a:r>
            <a:endParaRPr lang="cs-CZ" sz="20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/>
              <a:t>Portál občana</a:t>
            </a:r>
          </a:p>
        </p:txBody>
      </p:sp>
      <p:sp>
        <p:nvSpPr>
          <p:cNvPr id="4" name="AutoShape 2" descr="Výsledek obrázku pro rozklikávací rozpočet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077072"/>
            <a:ext cx="3754760" cy="2109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37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Statutární město Chomutov a CSR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rgbClr val="5186AA"/>
                </a:solidFill>
              </a:rPr>
              <a:t>Minimalizace negativních dopadů na životní prostředí</a:t>
            </a:r>
          </a:p>
          <a:p>
            <a:pPr>
              <a:buFontTx/>
              <a:buChar char="-"/>
            </a:pPr>
            <a:r>
              <a:rPr lang="cs-CZ" sz="2200" dirty="0"/>
              <a:t>Separace odpadu na budovách úřadu</a:t>
            </a:r>
          </a:p>
          <a:p>
            <a:pPr>
              <a:buFontTx/>
              <a:buChar char="-"/>
            </a:pPr>
            <a:r>
              <a:rPr lang="cs-CZ" sz="2200" dirty="0"/>
              <a:t>Využití </a:t>
            </a:r>
            <a:r>
              <a:rPr lang="cs-CZ" sz="2200" dirty="0" err="1"/>
              <a:t>elektromobility</a:t>
            </a:r>
            <a:r>
              <a:rPr lang="cs-CZ" sz="2200" dirty="0"/>
              <a:t> (</a:t>
            </a:r>
            <a:r>
              <a:rPr lang="cs-CZ" sz="2200" dirty="0" smtClean="0"/>
              <a:t>elektromobily, </a:t>
            </a:r>
            <a:r>
              <a:rPr lang="cs-CZ" sz="2200" dirty="0" err="1"/>
              <a:t>elektroskútry</a:t>
            </a:r>
            <a:r>
              <a:rPr lang="cs-CZ" sz="2200" dirty="0"/>
              <a:t>, </a:t>
            </a:r>
            <a:r>
              <a:rPr lang="cs-CZ" sz="2200" dirty="0" err="1"/>
              <a:t>elektrokola</a:t>
            </a:r>
            <a:r>
              <a:rPr lang="cs-CZ" sz="2200" dirty="0"/>
              <a:t>), vlastní veřejná dobíjecí stanice</a:t>
            </a:r>
          </a:p>
          <a:p>
            <a:pPr>
              <a:buFontTx/>
              <a:buChar char="-"/>
            </a:pPr>
            <a:r>
              <a:rPr lang="cs-CZ" sz="2200" dirty="0"/>
              <a:t>Odběr recyklovatelného materiálu – kromě náplní do tiskáren i např. papírové ručníky (navíc odběr od chráněných dílen)</a:t>
            </a:r>
          </a:p>
          <a:p>
            <a:pPr>
              <a:buFontTx/>
              <a:buChar char="-"/>
            </a:pPr>
            <a:r>
              <a:rPr lang="cs-CZ" sz="2200" dirty="0"/>
              <a:t>Úklid černých skládek na náklady města + ukliďme Chomutov</a:t>
            </a:r>
          </a:p>
          <a:p>
            <a:pPr>
              <a:buFontTx/>
              <a:buChar char="-"/>
            </a:pPr>
            <a:r>
              <a:rPr lang="cs-CZ" sz="2200" dirty="0"/>
              <a:t>Růst sběrných míst na separovaný odpad ve městě, nově oleje</a:t>
            </a:r>
          </a:p>
          <a:p>
            <a:pPr>
              <a:buFontTx/>
              <a:buChar char="-"/>
            </a:pPr>
            <a:r>
              <a:rPr lang="cs-CZ" sz="2200" dirty="0"/>
              <a:t>Pravidelné přistavování velkoobjemových kontejnerů</a:t>
            </a:r>
          </a:p>
          <a:p>
            <a:pPr>
              <a:buFontTx/>
              <a:buChar char="-"/>
            </a:pPr>
            <a:r>
              <a:rPr lang="cs-CZ" sz="2200" dirty="0"/>
              <a:t>Finanční prostředky na zeleň, omezování hluku ve městě, výstavba dětských hřišť, kompostéry z dotací</a:t>
            </a:r>
          </a:p>
          <a:p>
            <a:pPr>
              <a:buFontTx/>
              <a:buChar char="-"/>
            </a:pPr>
            <a:r>
              <a:rPr lang="cs-CZ" sz="2200" b="1" dirty="0" smtClean="0">
                <a:solidFill>
                  <a:srgbClr val="F29400"/>
                </a:solidFill>
              </a:rPr>
              <a:t>#</a:t>
            </a:r>
            <a:r>
              <a:rPr lang="cs-CZ" sz="2200" b="1" dirty="0" err="1" smtClean="0">
                <a:solidFill>
                  <a:srgbClr val="F29400"/>
                </a:solidFill>
              </a:rPr>
              <a:t>dostbyloplastu</a:t>
            </a:r>
            <a:r>
              <a:rPr lang="cs-CZ" sz="2200" b="1" dirty="0" smtClean="0">
                <a:solidFill>
                  <a:srgbClr val="F29400"/>
                </a:solidFill>
              </a:rPr>
              <a:t> </a:t>
            </a:r>
            <a:r>
              <a:rPr lang="cs-CZ" sz="2200" b="1" dirty="0">
                <a:solidFill>
                  <a:srgbClr val="F29400"/>
                </a:solidFill>
              </a:rPr>
              <a:t>2019</a:t>
            </a:r>
          </a:p>
          <a:p>
            <a:pPr marL="0" indent="0">
              <a:buNone/>
            </a:pPr>
            <a:endParaRPr lang="cs-CZ" sz="2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data:image/png;base64,iVBORw0KGgoAAAANSUhEUgAAASkAAACqCAMAAADGFElyAAAAkFBMVEX///8ApdX///0Ao9QAn9MAodMAntIApdQAndP//v////wAo9YAoNUAntEAnNP9//70+/vs9/rf8fem2OyJy+ZItdzO6fTW7fXF5fF6xeS+4vDv+ftiveDi8veY0umu2+09sdtzw+Oi1+w0rtu23u6EyudGtdySz+dau98Alc4trtiaz+lbvd/K5vRww99Hst0oNOX7AAAbb0lEQVR4nO1dB3+i2hKHOQ0DCFhAsbfI+vbe/f7f7s3MOSDmmrbRRHczv1eSrFKGKf+peN43fdOfTB0PvvoS7ofgm1fPUAf/i8yBXr5dz/e7aZV89RXdJAGSl43+tzpoHUspI6X8b5l6QglxJM3XU19K5I8vfCQR+rNvTj2lbDveSE1MsqQiFcabyTejntB22FVKCOHYJJQa/LMzaw++zVRNBARmAxHXPGI+RdEqQ4v1LU9HIj7lU63ChksG9U7lqUeWq/PVl3czlKCrGy0Da5pMKJSUOhDL/eRbmp4QQHnQzjaJaLNbl6PehAzTN6NaRMwoN5r1TYgoWPZO/+2bagIofmkLmiL5OO99s+csQQKTKfHJCBUMF9mznyP+oTp2Ol7nZbiQdLw/Ek8A9CO246FA8+096+SA4+MkaX584YjQ+fOkEkO7IRtyIZcIB85IS403s3JQbYwQZjle9JL62/+ljtcbjyD501gF3kKR4oVS9OGMOJHKwawYLVYm0PhJMmZCyEAMp+N/V+UZVnWSVMlu3/vDWAXpNKawRflrYskZ6zLpD2WsJTGJueQQqUDAFapgd44dMFuq7vZPYhTaksInCyWCwXkJgGSsVDu04WhZNShedIuzx31YKt2nI/4xqb95l9mgR8/c0czUTBFCRQjakfzhbj8VFlP4an3ua/CQdUXwuB7vRn+ED4Sk0syHYHT6DyRfkKYAD1s/iKWMUfv85XS/+KfozeytQz42XSlld/7MsXOF6qlUrHaFd/c5iJ6RbHaC0akpB5ithyhMB+RVkm/Xi7K0YY3XwAMEAeD1yv6iTM8fG6DHeu0Lpc3+mQ/dByXeKA6FQVsuWqYmQeeebjFMRmstxx3Gmk4v+f9qhro/n6qsxaVgPwReOozZVRo/ivv3bLAWAYOoeDlp/RFFpS8lqmQoB+k7bw62FTKm2jpdQ7Gbq8glJvTqXjkFXhkIQ4zan0gGZCvWmWg5e/cxsx9hiIZfH3q1eHmzCj2GoQPKxztNBULR5Tgv2J78Od0FZOKF3nsP7z/mPGAJCuP1kSmToXTQ4vE+pSoLQ3rUctr6G3h9xfhSbgr85TfcVW5krWs2nCbrNHVVi7h3h5yC1DCj1PB48ejKloyRlJz/7i2Bt5cKnYSvlpnnYmSASjL0Csd3WAKbocMTfhhMW6YD9oEgQ+4P0t+O2PB7kxWll4WSg8K6O/xbxU9AqOAcnr9lgoJwtyFzUlMHZoeAbubwcUzdG7K5UkFVeE6q1hGFjegYH+5LqnqIntG7maK+bHz2C0luS/Yv4J/QrRplOJi0jyLpQLr4RZxS07vyf6kfsolKal+EP6wQW5kIjctloo5kFxDmJFbVsHXGucLgt03gFxAsCQ3S03VcQVC+lCb0u+OL4ejEKznn5Qf9+i9QGELs6l4CQIza1jExqvLqnCQGaIYB4wK91aXuA7yd8B2rmuTodnoIV3cjU1AwsvQfGj2z9l2o/LInyiILDYJFyxqiGN8Lp2DG2CbImzQIjAgwiPDSdSvoUZXVYBRQ1uEStWPdi/J5iWGRqurfAUaEdZTJLv2skSvlhoxVqPP74c+RdpKjugYsQ4FxskBGXaU8B2uSYKGLe1G5hh5SzpmrcfOHnqIi3+ZKibYO8JMJ1ezhzvpkoGS/t0msBCE8INCjp9dqPUDd9lkBRXpvUrVATqkwcwkVgCUxanFVfzSgtGD8/mTX1xLMAhWv0loVYKV8o/vPV9c/Th18Gqjg8mwB55YJtuWxbQwWMUYw1bXzaxOBJNP76ujoQKuCAFlANbzJK9/5MEFPilAP7sdQgZfDQ3IstCTeIyJO2X/5Wxc58aK7HN9T6X37Y9H6LUGsg35w8xk3ABPvjqoNHRgeYRS5vUxRveFTMCEVU++o86zQanX8Dbyf6JLU2UaVv5vAq5QatH7Nu8YPD/dZV7omJVDodlcKeEsTCvM9BXOGlohpjhkoyiAIk3yL1H+pRM4ErTgYwxid3zyfIM374+dDxqv4CCqVLI+nHGlfDL3bj+/XXdn9j3t2mnCN52x7XtXe/dpJvCr09ejF79wGHfCyG8ya2AQzGt3ZaL17NFc5I9XW5bG8N8M4xr+DRGRPI5IZtP6QUmoW+l2toii6hj9CZUPWHOV1oPxo/9IXrkLvrzYMIltu42GV7WDq6yX9knPxXvdeP8C7aSp803o2CbItuMZ5LkzAjVem6O+WW28XqNA97onmhqzt60d4LyXUhdBiTRmb8HD507x8DbNRfzyMilfkClwfKVkjVgUaDFMCH/OWKwCKZnoSww0hV9CKkTS+aHm+aSTU+pMnQDO0LSpUr6QUuDcmRUKol+5k0wcfVqhy3A2OxrbDyUFSy4vTGA8cHZuhEyGEvnjV6hVKeEBC7Z/1I5w3K9bTpS8DrcKJd3CMMsb4yvcm3NqntmTvxlw42Vz6GsEjYdV1QxzAKDDq8+35kjVm+jyIe/C2G9o6YCcJCjKuTqCUDFQKtgWSre3alpguXqLMSG4VNO0BYyXM58NzlgP/BTlIh7rZOuDLhTd3MiU2/VGGVmsonMolMGL5urzzQ1towl/H9PlGqN2lz/E6sRz4QX0RGKmM5qhqZlOR7eqA96jqqROhRLDztmK6Yeb8oi90YMf/znhzFnDX88WxMz1NsWo4lQVkLi59klfpn7Yc0AyF1lFIDREiqDiMqOdwZOwvV/OcXOBccX8tfwP6LVZTn6Uv55eNaIAshJBHw4QiphYvfOH1I9aO/F0045bGuOQU0FK257v0Go825IYJcejnmS3bokErWQGt9wF2fsLa2w33yo1fPuP77wtFVaimFxVQyvWHmnjxFibFYlC+KxwCYJFQc7Yz2m8T2mbrdlBksvYj6PGEhOSkB5WSaKy1JHjD0wXh8gM3cY4weFLDJkZK0IeIDwaXla+0CgYvZT06hBxpUwViI4cA2OiIf+lfZ5Iwg2jGBAPkxcYybVz0EE3VF2tba/v24lnAkNWJU0vhXzhyzbvB3ju2dPbkadD5G8SKElYvf4jQdrozUaB+jZinU/qWYfOcqCiWWlS7dRU5SQM7hILPIAikP+xbJlgw7vzPkvVzRTLtbNaFQWE2Ltr9mzslPupex8ICv/Z12pmi5pz5YldBZvjRiy7dKlg5MPzB1X5bTPgLBzpWuKIQywoV/08Y20VXjKnE0B50pZrTsnz68YVzkU8Gyzah2bx/JOaE7BONTluJ2kZ+o7VUwXbo/H6oydduVW2I6mQceYajxVmezPAKQYcfHJEBqhx7T1GVi4P1B2pxRReOl9btls+f4E0VzJwvOahRPw19TPL+/H/r3O0QIFFAWBT6dgzLDyVKSM/6rpE7DwkexsxOkBLEVxvaUSSE/YrP3tpyV9lVF9YPINpSoWD7Fl4XFkI2OStSiX3Qk+z1MkRmXVJZHzHpL2PaEae6CNTo63tVQ8iIn76hUmMaEQ+ivk03JWtD4/IWlYuYXB6UFZo1hFku3sND52zSw81gddhActz1pNj+q+EF+XKGnlm51YGiPxga+YqhZrJPuoavuZHCSo8RwWPSKJqvlmVuDTVXO7jF1IYHkG1kW9m6I1pvhVeWppPe3H5b4+dSx3IVhmjg9rHTTD0oglgr8/NiTHkfTQMU63Z25j8ELn/EZljZ1nIMuNv3jM8ZvIJviYJ9F65RNhwqNt7k/AA2bkQ5CNmGq7prnY5uZYeYW3+bRXjiPQw1XqCIMNSB9baXXquV8Hly4f2c2q3NyxF6kuaL0luxS7LJwNQyqtmpFywAJg5lEl9tNKvGwLledGv0pZJNjlr9M3Ncb+B22istd4QiOR91a5Xr5pDAnPzRuMdhwqc3hdSnBIuchZ49+Wf8j5ugmo2HRunuwgI/P6KtQZ4NXEO9rKSVBYPfsDiIYBsk1g4vPW8hnWwgVGGmkfhRmcj+iM9gUG2Udiv6XBfFoKvwKYQymFqznn7dlHy62P3iUAdsZPa0uoX4sbfly4Mtr3XRuVcysqHmTfDYDQkzQ9tjxYoqrjZDQiYvQcDIc1kJWJep6WSMQsWUgLxlaoRa3FVS+I22qcw9v6nxzXD+5Y2i1AamYpe7D3hfUJMcpdENfMxopoM1a2ifU9kyhR7ZIRPROiD+UVCMAQ5nqQEqml0Aw4exNh2tji0UIAgCsMkq1YP0X2fxMwyha4CAKqr8gsNKDPKa8OKTWXNKeBFDRRnQY2RGJgNG+/Gun+ItTbUFeXy1A+W0K1XODCPIYeNtU0XMCkOK5qINvjnmmunOIDGWkXgmm6zy5cFtCfCpkcuFzYI2GdIGgpuqRwJH6PV8IgNGxMs9PyB8F2A0NmGeCCt1Npwg69JkPYAVsVZZYw0VKZqpFQ32zAyK0X5ZU71b5ZyKs3xhNyIihNsmiGME94fhgCdtbqwXgKMxjqXwEfI9CX9iI3zUOkRMFkTaBEelfJfJrizPUDFYpvBGWSotK9HCTNghqi391e1fSAGNv5UqvfaqyLFKraoIhai7Q49Z5HmRfYbFtvr87JK7Jx8lp9ahVDHd3GI8FDtwgJFjdrbCBAitiQ2oo4gduqQsIPOPHL7NrxEKJRFg9TQ68yBkTlFAYjWVEuhQalO7tQkP+CJXTTLyq90iz2jckB1tcn2LlFLt0fx41Uu4Tms2lhbY0KS7+ukV9hfRoKPQACxYPESF3wita/M8W6b0u/j8U8spi+xdrhyv4Jf9El6S9WYRAaZEhVY/UYGzoVZKh+Ok88Fw/TcIZl284TAuX/9kRnI+QyM1PSYfUQUnLvZXYWXX/IS0RIglSWCMm3SZD6QelqckaMAxih8xFJxbOUGxXlmTJJ1DEAElUWCLUQCSkvTp3nabf43ddhHk+c1Zxw+V46XmlVI/Cq9qgi+DtiZ1GVrKFtnFGRzZ2hAe47WZZSsdJuX9XjEpouUJ/tipYw+R1NJVHxwtnj17Pt0cltP9FzenOy8frZ73GgBzEVsL4Ru59fay3lcmdWgyzyaUZALJQxrX6gdDK1QJCxKqIR2ed52EZNxLlwvJk8lANpo4ilqcCoN/3eKE5lK/uB3QLlBZHi1iUzZ2/5du4uP1o71FbbDAbzOaYTxqS2poqOkAla0AoNYU7NLlmu5eqB3rCzu/sKJYyDFb+W7rPO9H69mf0Rog2vDbBgG8a040vZGsR4+Oj66YT5eHQ7V3RTZYytooEVyqvN5wb/OvoQ05FxYccWelje1ixOHs5zGkYI1yeUYX7Y3ygifhjiTUkB+MfQJm8zidnySnb4HAlcckBUxUFun7MaXKkCm0JovSRjYZIjAIXY7nI85UO+RosYWNzGIOA21eW5H9ySz83AhnxZEsT0UcTFG+5JFRRh4SFjq/nSK4KbTt0dATh+HcTM2adizzK846rWpVI744jbRezDVgT9i7KQbkPQeU6OdBY59tAxOeylp3ow6e9+DWEtK/dgcu78CWgAKbGyPwkl65mNukGYVjQN1YrQwbByxsXIzkGMP2AuDnOIEgXc7WbwCjN4sbTkHaZLddqbCD3sNCI0FN7eWj1BiImOG6mYFjS2DEVzDjBUJsshI6iu2Tjzj/OnYmtV5bSiGo7bMRy8XoH0JT9uHzkhfJFUAXmVE2pG6mjNksQb9WsLBOXVtNJkDOMDZFhJa1lAxOagVfSCcJP/RZQYiP2IkQlyxthsOXq8XagiS8/boQEKpISS1WdpcECZoIeWNXAivOGx2Ii2NRM5iMnqk93K4+51oFiMvCYa99IccrPNHqLyTw2puiq1PvQ81RW45AecHUzNpjlUIvaH9O2VFtm0pyJTWe+fNDSGY2u298dxoX9Yi696MD8NDLe8/OH4CtFUQfahW5BBUY4DWy3q8TO1bTDMUbAysRfCcsKAZhDsreCUtZYKwXUxSjgGeT3mITBpFdIOW6DZO6btn01SZk5l7aPrKh4FFeuB3l7ZRs51MKBcogqvPdDxa6mFANd9ZHUVpoxX5P8ydKm7+mdN1AUwK29olcxrbJAIlwMckeZq2SN4GuuncvAVdueXsz3xCV0/91btVuc4jOaLGrrtQeCL6UYzw0hmDS5btdelrQ/lKbdKRG7amN+22t1n5gRS5rNq/wYYcuilGoW+5fw58HhX6sHa75clO3SCReXbl686WWi3zyCo7q/VBK+r/HiVepUmSwIWFMmOVl3RlBiBCakiW6Prt4mR0T8NIsxjb20pOkcKH+rG6Ppz0ZIartoRY3ISKN2KgpqBecfEHI/rHrh2I7rx7dL+wfxZWG6/cqNDQ+sqHKnA4O4DpPfM3O2vbrsJsztevpuH6SGgnxBbOCmYg4tWvkSOcETtHcxVosV9sUTltkmhrCB2jdDaK4brzYkTHsXsE90vEXkVHTg+myX6LOB7dY1ATMKStKB4QznMimDjj86yNzauMsBPTKuRMdSWVYt1KL7PfC2wficbweuQbC1rltXveZDd9vvgM4+Md5ejjwhrArpIN7aP5IVOq3DCEo+pGBa2PXLMR927iFgIATsYwTbUnN0M+TxeAnd+y44uOUrz6PIhGin1L7CUwy72w8m8eNh/wAQcKbS1wglXEKfvmxQ56lUdd1hqB6SEr9lwU8dBye5DqI8/IBAnDLzIisV277vRCG97rUeeAY7YfhxKaJ03m1HO62CVf44Gy1nx7HBfr9Ezy5duwGrimrayxjzLSIVIhqNO6PRsqPOH5zJ3TLNLhJ349LgIHrEunnewvS0R4k3jHqp1dcPOmLfSFtBN2I0hIfLQaQIa3dZwe4zq6LK+TRk0012OKpprba7+CyzQaIkOdtUt91jYJL5foKVc1YKbddf8JlpzbrI2wE75X9uZBtx4ePv+yDQs+uw66Q8mO7Cpxi+zEW4YHuDMO8wUM22uIfbbQiUujALHLQCUFmK2tECVqKz2CqFAH54bj//r3ScIn+01EwqJWbg4NL95RbYtlfKO6rmf0ic6MD5dWpIG57W9p2kyUFtUPVyk8pnhmAJJ1kqVuI/05FgovsDIC0Lg5zet7oq4TQPJ2KoYmqTCCtHIkYXV7JMVqowkPd8xXRlcC4y1OWVOYfp1+fuz4lN7IQXiWWAepfIjkJbSObr6KY9mjblAjlgY11bNw2iSLQG2Bcax53ZfobC/SvTZyAvdJiGeh1XR5TqQiFKhyUPaqoNP2DiIlWPDvQvckJf/BG+34t2wlf8bV2FYGkAQrU7t06LyJfN2/vGlhWmejgrQIz3K2/vC/rHME00E23r03EH65T+Eu8x+mgnAoLa4WpR1XR1vZVhGG5HqaQMla/raqRo7kWtBja/sI1oY9GR8+RfTfqXPnctLoMj2vZERmV6/Xipl95CSnvAamvsE9T5PpaaXb202XsU7LEW3X9n0+r1zfMKFtqPQ6KE7R5bUjpg9T7EbPBzjI4917Cm6UJgmJda5ttpNUvjKVcgGBRpODk671h2OmFfSKbwcsOrR08iKY4o39jVfiGJttWfQAuFJ68jWxLmzruFxlTxvALpqHfRlW3NbuU74dKXn3r6ZFo5Cxoalrc0ijfMMz0FQRF4Af95tJGP0IhHj+tuSLTwpi9dXVAuX9xlW0jlyDbhah7zWOkaCL4rO0usI04w1GXeijUCG71NVkZZUyPeymBrtbEn/SmKugFQh5LYpSmFcObaxZyBHtyN7KxolBo44cvzahd9OwHNW78CZUYP2k97e9Qx+N+6cDtA0jAWwfCyCvFE08J5sHcylDHdiep1a116h0JoIiE3wqB0FQJ8znWAmC8yerT0l4SdV14/jFC4d9KlPpmdB5gGZlw8xkxEEzGzRuTeIr50gP8FydhWmPOHUj9kGYbkqs7wKaegb6WF5JFtx2j2jZ7eexpgl4U+np3/as+NsYBjYsa+ULT/E0QbDViA9nyOlt0iMHg82wrXQHnOj/rhL9JkKwoLRQ2KVG7A0MePu3Ce3YV5yd53A8RFZRD/9h1+MCl0mD/KWIFqaEyrZ7fKuhsU1/ShObyWKuhahLiquHlW07OMH9IL7ZV03tgVMJd1UbuvU7H/k7ZR7p8M7uwWOHhisUibXeCrmKS4MONuz1HtuEjVMeMx0S45uvLrjIEXjopW0EL9LmEhFj3DkTK42lr7q5Lm3i1R3sKjBDRRfNFsyXNpgT7+r2+CRR2X8Iafvdty59NRT3ZWBOkOxFECq3VBW0VBpm0hWJbm6SkeWXunbCJaM2r+cJjwhO8JCv6bjvNBQA7zQN0aW5HjRrEmbgdAmJyT2WSAUlVePp6w6TEO4nM/rdebP+UYKV5Xre9uTp3u1DuSKSQxpKaF/023oSc47FgmF4gtqE3QQrqZm8ZPmoCCoO7QFJH6sCKG1yp66vFlorKAMqUH2UV9H+oSIv9yXFmBM7jtzf+3wahKdrzNEQk1s0jTuCBX74tdPVBuNAbLkb57El1cauECL5siuYjtOA5TxGH/Va755TXuCGvRokHvwsZ4GxtbNvVm9c3OdwkFcKuP44PjTcCb991bbSi+vm7fYWds86tk2U32O72FgLaR27ZcmhZ2WITRG4eMCyLt0LEJ/J37lv35fJOCWBvJ62DZky/g8Yq3+5CXhaklPb3b/WE98yIVwkFqbDrbs2/dRxrA41kULdDKrEa9SbnG9Z5sY/HC0z3q+md2qA3EirNwC50M6evlgXLQtbNWMeiWpxBQZTx7S1WQsdSifgLtvh/IlHbdqlRpoxcPRkMSVY6qpe9C3KRm1V5yq0076+MjmgjmR3j+uMp53UsT18XDt5ssZNuWY4Trmi1KPtzFCSxXPqq24x00eqW6Z9tqZggO0hhnr4WmYsp6XZlIqkUjYLTfkqlfyyRoxOeCWtm58Rm3J/dbkH4kgS7IBIJL8r9D+KBrFzvBoPdinaeyqHVsXoEl15XYbZft4r00ynxsnUOSb7d5pOn/9I5AQCuDDwzWqk40Mo35ka7xa5IcAgwrJXL9eRVRaJVJtsyn7G//Nv4hHfskulST98QxhB//jphstTx3IJl36hgs+V+j286S5AODtJuJvWF9ufp3yozrxKxJd3XS26FlKucJrhfz3kn9Yz338RZqIe6eJpSRdVbHVu6mB6m2X0mVX6PEiim5PvtLl0/Mtumke7kY62fe6P1oBJRKOSvv0immCPZfBPUEV8YB2G1Hz3FlpCNyu3if4N/q6XWsduaFqq/zQcgVC8Gxm2So7fGKalWp7waaxnRkHyoju818UX0t3HK42xMvlIydGsEjei2F2VAGbQY1DAqGPxNdqohytItDkrbta9BdWKoVtFTLlGcfIW3E98PpaN5ZZTa9E9dYNX4R2EwRpZaHKptck9F9EtT4t4n7z3ZhlfZxbNIWuvNql8kfxeYeoGeJPkGm8fparCfL/4pbMPojb2c4lboWLFicP4tS88TRjgd5s+3IH3Tn03/BzAiVh7VAyLYAAAAAElFTkSuQmCC">
            <a:extLst>
              <a:ext uri="{FF2B5EF4-FFF2-40B4-BE49-F238E27FC236}">
                <a16:creationId xmlns="" xmlns:a16="http://schemas.microsoft.com/office/drawing/2014/main" id="{BF681E58-990C-44D6-BAE2-4866BE7A3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218659"/>
            <a:ext cx="1964829" cy="112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526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Statutární město Chomutov a CSR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rgbClr val="5186AA"/>
                </a:solidFill>
              </a:rPr>
              <a:t>Elektronizace procesů</a:t>
            </a:r>
          </a:p>
          <a:p>
            <a:pPr>
              <a:buFontTx/>
              <a:buChar char="-"/>
            </a:pPr>
            <a:r>
              <a:rPr lang="cs-CZ" sz="2200" b="1" dirty="0">
                <a:solidFill>
                  <a:srgbClr val="F29400"/>
                </a:solidFill>
              </a:rPr>
              <a:t>Nové granty </a:t>
            </a:r>
            <a:r>
              <a:rPr lang="cs-CZ" sz="2200" dirty="0"/>
              <a:t>– celý proces výhradně elektronický </a:t>
            </a:r>
          </a:p>
          <a:p>
            <a:pPr marL="0" indent="0">
              <a:buNone/>
            </a:pPr>
            <a:r>
              <a:rPr lang="cs-CZ" sz="2200" dirty="0"/>
              <a:t>	(žádosti, hodnocení, schvalování, komunikace, první papír až 	smlouva o poskytnutí dotace, vyúčtování opět elektronické)</a:t>
            </a:r>
          </a:p>
          <a:p>
            <a:pPr>
              <a:buFontTx/>
              <a:buChar char="-"/>
            </a:pPr>
            <a:r>
              <a:rPr lang="cs-CZ" sz="2200" b="1" dirty="0">
                <a:solidFill>
                  <a:srgbClr val="F29400"/>
                </a:solidFill>
              </a:rPr>
              <a:t>Elektronický oběh dokumentů + elektronická finanční kontrola</a:t>
            </a:r>
          </a:p>
          <a:p>
            <a:pPr marL="457200" lvl="1" indent="0">
              <a:buNone/>
            </a:pPr>
            <a:r>
              <a:rPr lang="cs-CZ" sz="2200" dirty="0">
                <a:solidFill>
                  <a:srgbClr val="707070"/>
                </a:solidFill>
              </a:rPr>
              <a:t>	(neobíhají papíry a průvodky, ale pouze </a:t>
            </a:r>
            <a:r>
              <a:rPr lang="cs-CZ" sz="2200" dirty="0" err="1">
                <a:solidFill>
                  <a:srgbClr val="707070"/>
                </a:solidFill>
              </a:rPr>
              <a:t>sken</a:t>
            </a:r>
            <a:r>
              <a:rPr lang="cs-CZ" sz="2200" dirty="0">
                <a:solidFill>
                  <a:srgbClr val="707070"/>
                </a:solidFill>
              </a:rPr>
              <a:t> dokumentů)</a:t>
            </a:r>
          </a:p>
          <a:p>
            <a:pPr>
              <a:buFontTx/>
              <a:buChar char="-"/>
            </a:pPr>
            <a:r>
              <a:rPr lang="cs-CZ" sz="2200" b="1" dirty="0">
                <a:solidFill>
                  <a:srgbClr val="F29400"/>
                </a:solidFill>
              </a:rPr>
              <a:t>Elektronické podklady pro jednání rady a zastupitelstva města</a:t>
            </a:r>
          </a:p>
          <a:p>
            <a:pPr marL="0" indent="0">
              <a:buNone/>
            </a:pPr>
            <a:r>
              <a:rPr lang="cs-CZ" sz="2200" b="1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cs-CZ" sz="2200" dirty="0"/>
              <a:t>(materiály výhradně v elektronické podobě)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2200" b="1" dirty="0">
                <a:solidFill>
                  <a:srgbClr val="F29400"/>
                </a:solidFill>
              </a:rPr>
              <a:t>#</a:t>
            </a:r>
            <a:r>
              <a:rPr lang="cs-CZ" sz="2200" b="1" dirty="0" err="1">
                <a:solidFill>
                  <a:srgbClr val="F29400"/>
                </a:solidFill>
              </a:rPr>
              <a:t>bezpapíru</a:t>
            </a:r>
            <a:r>
              <a:rPr lang="cs-CZ" sz="2200" b="1" dirty="0">
                <a:solidFill>
                  <a:srgbClr val="F29400"/>
                </a:solidFill>
              </a:rPr>
              <a:t> 2016 </a:t>
            </a:r>
            <a:r>
              <a:rPr lang="cs-CZ" sz="2200" dirty="0">
                <a:solidFill>
                  <a:srgbClr val="5186AA"/>
                </a:solidFill>
              </a:rPr>
              <a:t>- Úspora energie, papíru, šanonů, </a:t>
            </a:r>
          </a:p>
          <a:p>
            <a:pPr marL="0" indent="0">
              <a:buNone/>
            </a:pPr>
            <a:r>
              <a:rPr lang="cs-CZ" sz="2200" dirty="0">
                <a:solidFill>
                  <a:srgbClr val="5186AA"/>
                </a:solidFill>
              </a:rPr>
              <a:t>místa ve spisovnách, několikanásobná archivace, </a:t>
            </a:r>
          </a:p>
          <a:p>
            <a:pPr marL="0" indent="0">
              <a:buNone/>
            </a:pPr>
            <a:r>
              <a:rPr lang="cs-CZ" sz="2200" dirty="0">
                <a:solidFill>
                  <a:srgbClr val="5186AA"/>
                </a:solidFill>
              </a:rPr>
              <a:t>snadnější manipulace, úspora finančních prostředků.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0863" y="4797152"/>
            <a:ext cx="2372773" cy="135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873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Statutární město Chomutov a CSR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rgbClr val="5186AA"/>
                </a:solidFill>
              </a:rPr>
              <a:t>Minimalizace negativních dopadů na životní prostředí</a:t>
            </a:r>
          </a:p>
          <a:p>
            <a:pPr marL="0" indent="0">
              <a:spcBef>
                <a:spcPts val="0"/>
              </a:spcBef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200" b="1" dirty="0">
                <a:solidFill>
                  <a:srgbClr val="F29400"/>
                </a:solidFill>
              </a:rPr>
              <a:t>Ukliďme Chomutov</a:t>
            </a:r>
          </a:p>
          <a:p>
            <a:pPr marL="0" indent="0">
              <a:buNone/>
            </a:pPr>
            <a:r>
              <a:rPr lang="cs-CZ" sz="2000" dirty="0"/>
              <a:t>Transformace projektu Ukliďme Česko do Ukliďme Chomutov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07. květen 2014</a:t>
            </a:r>
          </a:p>
          <a:p>
            <a:pPr marL="0" indent="0">
              <a:buNone/>
            </a:pPr>
            <a:r>
              <a:rPr lang="cs-CZ" sz="2000" dirty="0"/>
              <a:t>18. duben 2015</a:t>
            </a:r>
          </a:p>
          <a:p>
            <a:pPr marL="0" indent="0">
              <a:buNone/>
            </a:pPr>
            <a:r>
              <a:rPr lang="cs-CZ" sz="2000" dirty="0"/>
              <a:t>05. duben 2016</a:t>
            </a:r>
          </a:p>
          <a:p>
            <a:pPr marL="0" indent="0">
              <a:buNone/>
            </a:pPr>
            <a:r>
              <a:rPr lang="cs-CZ" sz="2000" dirty="0"/>
              <a:t>08. duben 2017</a:t>
            </a:r>
          </a:p>
          <a:p>
            <a:pPr marL="0" indent="0">
              <a:buNone/>
            </a:pPr>
            <a:r>
              <a:rPr lang="cs-CZ" sz="2000" dirty="0"/>
              <a:t>05. duben 2018</a:t>
            </a:r>
          </a:p>
          <a:p>
            <a:pPr marL="0" indent="0">
              <a:buNone/>
            </a:pPr>
            <a:r>
              <a:rPr lang="cs-CZ" sz="2000" dirty="0"/>
              <a:t>06. duben 2019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Letos poprvé </a:t>
            </a:r>
            <a:r>
              <a:rPr lang="cs-CZ" sz="2000" dirty="0">
                <a:solidFill>
                  <a:srgbClr val="C00000"/>
                </a:solidFill>
              </a:rPr>
              <a:t>2x ročně </a:t>
            </a:r>
            <a:r>
              <a:rPr lang="cs-CZ" sz="2000" dirty="0"/>
              <a:t>(21.9.2019) </a:t>
            </a:r>
          </a:p>
          <a:p>
            <a:pPr marL="0" indent="0">
              <a:buNone/>
            </a:pPr>
            <a:r>
              <a:rPr lang="cs-CZ" sz="2000" dirty="0"/>
              <a:t>v rámci </a:t>
            </a:r>
            <a:r>
              <a:rPr lang="cs-CZ" sz="2000" b="1" dirty="0" err="1">
                <a:solidFill>
                  <a:srgbClr val="F29400"/>
                </a:solidFill>
              </a:rPr>
              <a:t>World</a:t>
            </a:r>
            <a:r>
              <a:rPr lang="cs-CZ" sz="2000" b="1" dirty="0">
                <a:solidFill>
                  <a:srgbClr val="F29400"/>
                </a:solidFill>
              </a:rPr>
              <a:t> </a:t>
            </a:r>
            <a:r>
              <a:rPr lang="cs-CZ" sz="2000" b="1" dirty="0" err="1">
                <a:solidFill>
                  <a:srgbClr val="F29400"/>
                </a:solidFill>
              </a:rPr>
              <a:t>Cleanup</a:t>
            </a:r>
            <a:r>
              <a:rPr lang="cs-CZ" sz="2000" b="1" dirty="0">
                <a:solidFill>
                  <a:srgbClr val="F29400"/>
                </a:solidFill>
              </a:rPr>
              <a:t> </a:t>
            </a:r>
            <a:r>
              <a:rPr lang="cs-CZ" sz="2000" b="1" dirty="0" err="1">
                <a:solidFill>
                  <a:srgbClr val="F29400"/>
                </a:solidFill>
              </a:rPr>
              <a:t>Day</a:t>
            </a:r>
            <a:r>
              <a:rPr lang="cs-CZ" sz="2000" dirty="0">
                <a:solidFill>
                  <a:srgbClr val="F29400"/>
                </a:solidFill>
              </a:rPr>
              <a:t> 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>
                <a:solidFill>
                  <a:srgbClr val="5186AA"/>
                </a:solidFill>
              </a:rPr>
              <a:t>Průměrně se uklidí až 1500 kg odpadu.</a:t>
            </a:r>
          </a:p>
        </p:txBody>
      </p:sp>
      <p:sp>
        <p:nvSpPr>
          <p:cNvPr id="6" name="AutoShape 4" descr="Výsledek obrázku pro separace odpadu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575" y="3140968"/>
            <a:ext cx="1425575" cy="142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726277"/>
            <a:ext cx="1425575" cy="142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3500438"/>
            <a:ext cx="1425575" cy="142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0644390"/>
      </p:ext>
    </p:extLst>
  </p:cSld>
  <p:clrMapOvr>
    <a:masterClrMapping/>
  </p:clrMapOvr>
</p:sld>
</file>

<file path=ppt/theme/theme1.xml><?xml version="1.0" encoding="utf-8"?>
<a:theme xmlns:a="http://schemas.openxmlformats.org/drawingml/2006/main" name="Šablona prezentace SMCH">
  <a:themeElements>
    <a:clrScheme name="Chomutov">
      <a:dk1>
        <a:sysClr val="windowText" lastClr="000000"/>
      </a:dk1>
      <a:lt1>
        <a:sysClr val="window" lastClr="FFFFFF"/>
      </a:lt1>
      <a:dk2>
        <a:srgbClr val="707070"/>
      </a:dk2>
      <a:lt2>
        <a:srgbClr val="D4D4D6"/>
      </a:lt2>
      <a:accent1>
        <a:srgbClr val="5186AA"/>
      </a:accent1>
      <a:accent2>
        <a:srgbClr val="F29400"/>
      </a:accent2>
      <a:accent3>
        <a:srgbClr val="C8D200"/>
      </a:accent3>
      <a:accent4>
        <a:srgbClr val="B6D4E9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3519</TotalTime>
  <Words>634</Words>
  <Application>Microsoft Office PowerPoint</Application>
  <PresentationFormat>Předvádění na obrazovce (4:3)</PresentationFormat>
  <Paragraphs>149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Šablona prezentace SMCH</vt:lpstr>
      <vt:lpstr>Společenská odpovědnost organizací</vt:lpstr>
      <vt:lpstr>Statutární město Chomutov a CSR</vt:lpstr>
      <vt:lpstr>Statutární město Chomutov a CSR</vt:lpstr>
      <vt:lpstr>Statutární město Chomutov a CSR</vt:lpstr>
      <vt:lpstr>Statutární město Chomutov a CSR</vt:lpstr>
      <vt:lpstr>Statutární město Chomutov a CSR</vt:lpstr>
      <vt:lpstr>Statutární město Chomutov a CSR</vt:lpstr>
      <vt:lpstr>Statutární město Chomutov a CSR</vt:lpstr>
      <vt:lpstr>Statutární město Chomutov a CSR</vt:lpstr>
      <vt:lpstr>Statutární město Chomutov a CSR</vt:lpstr>
      <vt:lpstr>Statutární město Chomutov a CSR</vt:lpstr>
      <vt:lpstr>Statutární město Chomutov a CSR</vt:lpstr>
      <vt:lpstr>Statutární město Chomutov a CSR</vt:lpstr>
      <vt:lpstr>Statutární město Chomutov a CSR</vt:lpstr>
      <vt:lpstr>Statutární město Chomutov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rozpočtu města pro rok 2014</dc:title>
  <dc:creator>Mareš Jan (Ekonom)</dc:creator>
  <cp:lastModifiedBy>Svoboda Miroslav</cp:lastModifiedBy>
  <cp:revision>260</cp:revision>
  <cp:lastPrinted>2019-11-26T12:40:21Z</cp:lastPrinted>
  <dcterms:created xsi:type="dcterms:W3CDTF">2013-10-03T12:17:35Z</dcterms:created>
  <dcterms:modified xsi:type="dcterms:W3CDTF">2019-11-26T13:54:07Z</dcterms:modified>
</cp:coreProperties>
</file>