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7.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8.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9.xml" ContentType="application/vnd.openxmlformats-officedocument.theme+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1" r:id="rId4"/>
    <p:sldMasterId id="2147483683" r:id="rId5"/>
    <p:sldMasterId id="2147483694" r:id="rId6"/>
    <p:sldMasterId id="2147483705" r:id="rId7"/>
    <p:sldMasterId id="2147483716" r:id="rId8"/>
    <p:sldMasterId id="2147483727" r:id="rId9"/>
    <p:sldMasterId id="2147483738" r:id="rId10"/>
    <p:sldMasterId id="2147483749" r:id="rId11"/>
    <p:sldMasterId id="2147483760" r:id="rId12"/>
    <p:sldMasterId id="2147483771" r:id="rId13"/>
  </p:sldMasterIdLst>
  <p:notesMasterIdLst>
    <p:notesMasterId r:id="rId26"/>
  </p:notesMasterIdLst>
  <p:handoutMasterIdLst>
    <p:handoutMasterId r:id="rId27"/>
  </p:handoutMasterIdLst>
  <p:sldIdLst>
    <p:sldId id="967" r:id="rId14"/>
    <p:sldId id="1195" r:id="rId15"/>
    <p:sldId id="1196" r:id="rId16"/>
    <p:sldId id="1189" r:id="rId17"/>
    <p:sldId id="1192" r:id="rId18"/>
    <p:sldId id="1197" r:id="rId19"/>
    <p:sldId id="1199" r:id="rId20"/>
    <p:sldId id="650" r:id="rId21"/>
    <p:sldId id="1174" r:id="rId22"/>
    <p:sldId id="1194" r:id="rId23"/>
    <p:sldId id="1187" r:id="rId24"/>
    <p:sldId id="1188" r:id="rId25"/>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A" lastIdx="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B7DBF3"/>
    <a:srgbClr val="78A4E4"/>
    <a:srgbClr val="2FB0C1"/>
    <a:srgbClr val="F0A50E"/>
    <a:srgbClr val="8D5B9B"/>
    <a:srgbClr val="4BDA24"/>
    <a:srgbClr val="2D7731"/>
    <a:srgbClr val="11ED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78372" autoAdjust="0"/>
  </p:normalViewPr>
  <p:slideViewPr>
    <p:cSldViewPr showGuides="1">
      <p:cViewPr varScale="1">
        <p:scale>
          <a:sx n="69" d="100"/>
          <a:sy n="69" d="100"/>
        </p:scale>
        <p:origin x="1992" y="77"/>
      </p:cViewPr>
      <p:guideLst>
        <p:guide orient="horz" pos="913"/>
        <p:guide orient="horz" pos="3884"/>
        <p:guide pos="5420"/>
        <p:guide pos="340"/>
      </p:guideLst>
    </p:cSldViewPr>
  </p:slideViewPr>
  <p:outlineViewPr>
    <p:cViewPr>
      <p:scale>
        <a:sx n="33" d="100"/>
        <a:sy n="33" d="100"/>
      </p:scale>
      <p:origin x="48" y="45624"/>
    </p:cViewPr>
  </p:outlineViewPr>
  <p:notesTextViewPr>
    <p:cViewPr>
      <p:scale>
        <a:sx n="1" d="1"/>
        <a:sy n="1" d="1"/>
      </p:scale>
      <p:origin x="0" y="0"/>
    </p:cViewPr>
  </p:notesTextViewPr>
  <p:sorterViewPr>
    <p:cViewPr>
      <p:scale>
        <a:sx n="70" d="100"/>
        <a:sy n="70" d="100"/>
      </p:scale>
      <p:origin x="0" y="-6893"/>
    </p:cViewPr>
  </p:sorterViewPr>
  <p:notesViewPr>
    <p:cSldViewPr>
      <p:cViewPr varScale="1">
        <p:scale>
          <a:sx n="60" d="100"/>
          <a:sy n="60" d="100"/>
        </p:scale>
        <p:origin x="-3202" y="-9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Master" Target="slideMasters/slideMaster10.xml"/><Relationship Id="rId18" Type="http://schemas.openxmlformats.org/officeDocument/2006/relationships/slide" Target="slides/slide5.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4.xml"/><Relationship Id="rId25"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1.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commentAuthors" Target="commentAuthors.xml"/><Relationship Id="rId10" Type="http://schemas.openxmlformats.org/officeDocument/2006/relationships/slideMaster" Target="slideMasters/slideMaster7.xml"/><Relationship Id="rId19" Type="http://schemas.openxmlformats.org/officeDocument/2006/relationships/slide" Target="slides/slide6.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3" y="2"/>
            <a:ext cx="2946135" cy="496253"/>
          </a:xfrm>
          <a:prstGeom prst="rect">
            <a:avLst/>
          </a:prstGeom>
        </p:spPr>
        <p:txBody>
          <a:bodyPr vert="horz" lIns="91299" tIns="45651" rIns="91299" bIns="45651" rtlCol="0"/>
          <a:lstStyle>
            <a:lvl1pPr algn="l">
              <a:defRPr sz="1200"/>
            </a:lvl1pPr>
          </a:lstStyle>
          <a:p>
            <a:endParaRPr lang="cs-CZ" dirty="0"/>
          </a:p>
        </p:txBody>
      </p:sp>
      <p:sp>
        <p:nvSpPr>
          <p:cNvPr id="3" name="Zástupný symbol pro datum 2"/>
          <p:cNvSpPr>
            <a:spLocks noGrp="1"/>
          </p:cNvSpPr>
          <p:nvPr>
            <p:ph type="dt" sz="quarter" idx="1"/>
          </p:nvPr>
        </p:nvSpPr>
        <p:spPr>
          <a:xfrm>
            <a:off x="3849957" y="2"/>
            <a:ext cx="2946135" cy="496253"/>
          </a:xfrm>
          <a:prstGeom prst="rect">
            <a:avLst/>
          </a:prstGeom>
        </p:spPr>
        <p:txBody>
          <a:bodyPr vert="horz" lIns="91299" tIns="45651" rIns="91299" bIns="45651" rtlCol="0"/>
          <a:lstStyle>
            <a:lvl1pPr algn="r">
              <a:defRPr sz="1200"/>
            </a:lvl1pPr>
          </a:lstStyle>
          <a:p>
            <a:endParaRPr lang="cs-CZ" dirty="0"/>
          </a:p>
        </p:txBody>
      </p:sp>
      <p:sp>
        <p:nvSpPr>
          <p:cNvPr id="4" name="Zástupný symbol pro zápatí 3"/>
          <p:cNvSpPr>
            <a:spLocks noGrp="1"/>
          </p:cNvSpPr>
          <p:nvPr>
            <p:ph type="ftr" sz="quarter" idx="2"/>
          </p:nvPr>
        </p:nvSpPr>
        <p:spPr>
          <a:xfrm>
            <a:off x="3" y="9428802"/>
            <a:ext cx="2946135" cy="496252"/>
          </a:xfrm>
          <a:prstGeom prst="rect">
            <a:avLst/>
          </a:prstGeom>
        </p:spPr>
        <p:txBody>
          <a:bodyPr vert="horz" lIns="91299" tIns="45651" rIns="91299" bIns="45651"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49957" y="9428802"/>
            <a:ext cx="2946135" cy="496252"/>
          </a:xfrm>
          <a:prstGeom prst="rect">
            <a:avLst/>
          </a:prstGeom>
        </p:spPr>
        <p:txBody>
          <a:bodyPr vert="horz" lIns="91299" tIns="45651" rIns="91299" bIns="45651" rtlCol="0" anchor="b"/>
          <a:lstStyle>
            <a:lvl1pPr algn="r">
              <a:defRPr sz="1200"/>
            </a:lvl1pPr>
          </a:lstStyle>
          <a:p>
            <a:fld id="{01A02823-B86D-4C5B-8C8B-21B63C343574}" type="slidenum">
              <a:rPr lang="cs-CZ" smtClean="0"/>
              <a:t>‹#›</a:t>
            </a:fld>
            <a:endParaRPr lang="cs-CZ" dirty="0"/>
          </a:p>
        </p:txBody>
      </p:sp>
    </p:spTree>
    <p:extLst>
      <p:ext uri="{BB962C8B-B14F-4D97-AF65-F5344CB8AC3E}">
        <p14:creationId xmlns:p14="http://schemas.microsoft.com/office/powerpoint/2010/main" val="387837096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299" tIns="45651" rIns="91299" bIns="45651" rtlCol="0"/>
          <a:lstStyle>
            <a:lvl1pPr algn="l">
              <a:defRPr sz="1200"/>
            </a:lvl1pPr>
          </a:lstStyle>
          <a:p>
            <a:endParaRPr lang="cs-CZ" dirty="0"/>
          </a:p>
        </p:txBody>
      </p:sp>
      <p:sp>
        <p:nvSpPr>
          <p:cNvPr id="3" name="Zástupný symbol pro datum 2"/>
          <p:cNvSpPr>
            <a:spLocks noGrp="1"/>
          </p:cNvSpPr>
          <p:nvPr>
            <p:ph type="dt" idx="1"/>
          </p:nvPr>
        </p:nvSpPr>
        <p:spPr>
          <a:xfrm>
            <a:off x="3850446" y="0"/>
            <a:ext cx="2945659" cy="496332"/>
          </a:xfrm>
          <a:prstGeom prst="rect">
            <a:avLst/>
          </a:prstGeom>
        </p:spPr>
        <p:txBody>
          <a:bodyPr vert="horz" lIns="91299" tIns="45651" rIns="91299" bIns="45651" rtlCol="0"/>
          <a:lstStyle>
            <a:lvl1pPr algn="r">
              <a:defRPr sz="1200"/>
            </a:lvl1pPr>
          </a:lstStyle>
          <a:p>
            <a:endParaRPr lang="cs-CZ" dirty="0"/>
          </a:p>
        </p:txBody>
      </p:sp>
      <p:sp>
        <p:nvSpPr>
          <p:cNvPr id="4" name="Zástupný symbol pro obrázek snímku 3"/>
          <p:cNvSpPr>
            <a:spLocks noGrp="1" noRot="1" noChangeAspect="1"/>
          </p:cNvSpPr>
          <p:nvPr>
            <p:ph type="sldImg" idx="2"/>
          </p:nvPr>
        </p:nvSpPr>
        <p:spPr>
          <a:xfrm>
            <a:off x="919163" y="744538"/>
            <a:ext cx="4960937" cy="3722687"/>
          </a:xfrm>
          <a:prstGeom prst="rect">
            <a:avLst/>
          </a:prstGeom>
          <a:noFill/>
          <a:ln w="12700">
            <a:solidFill>
              <a:prstClr val="black"/>
            </a:solidFill>
          </a:ln>
        </p:spPr>
        <p:txBody>
          <a:bodyPr vert="horz" lIns="91299" tIns="45651" rIns="91299" bIns="45651" rtlCol="0" anchor="ctr"/>
          <a:lstStyle/>
          <a:p>
            <a:endParaRPr lang="cs-CZ" dirty="0"/>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299" tIns="45651" rIns="91299" bIns="45651"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299" tIns="45651" rIns="91299" bIns="45651"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6" y="9428584"/>
            <a:ext cx="2945659" cy="496332"/>
          </a:xfrm>
          <a:prstGeom prst="rect">
            <a:avLst/>
          </a:prstGeom>
        </p:spPr>
        <p:txBody>
          <a:bodyPr vert="horz" lIns="91299" tIns="45651" rIns="91299" bIns="45651" rtlCol="0" anchor="b"/>
          <a:lstStyle>
            <a:lvl1pPr algn="r">
              <a:defRPr sz="1200"/>
            </a:lvl1pPr>
          </a:lstStyle>
          <a:p>
            <a:fld id="{53FB31FA-E905-4016-9D4B-970DF0C7EE08}" type="slidenum">
              <a:rPr lang="cs-CZ" smtClean="0"/>
              <a:t>‹#›</a:t>
            </a:fld>
            <a:endParaRPr lang="cs-CZ" dirty="0"/>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ebizforum.cz/" TargetMode="External"/><Relationship Id="rId3" Type="http://schemas.openxmlformats.org/officeDocument/2006/relationships/hyperlink" Target="http://sovz.cz/priklady-dobre-praxe/" TargetMode="External"/><Relationship Id="rId7" Type="http://schemas.openxmlformats.org/officeDocument/2006/relationships/hyperlink" Target="http://www.procuraplus.org/"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ovz.cz/tym/" TargetMode="External"/><Relationship Id="rId5" Type="http://schemas.openxmlformats.org/officeDocument/2006/relationships/hyperlink" Target="http://sovz.cz/novinky/konference-odpovedne-a-efektivni-verejne-zadavani-nove-prilezitosti/" TargetMode="External"/><Relationship Id="rId4" Type="http://schemas.openxmlformats.org/officeDocument/2006/relationships/hyperlink" Target="http://sovz.cz/"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a:t>
            </a:fld>
            <a:endParaRPr lang="cs-CZ" dirty="0">
              <a:solidFill>
                <a:prstClr val="black"/>
              </a:solidFill>
            </a:endParaRPr>
          </a:p>
        </p:txBody>
      </p:sp>
      <p:sp>
        <p:nvSpPr>
          <p:cNvPr id="6" name="Zástupný symbol pro datum 5"/>
          <p:cNvSpPr>
            <a:spLocks noGrp="1"/>
          </p:cNvSpPr>
          <p:nvPr>
            <p:ph type="dt" idx="11"/>
          </p:nvPr>
        </p:nvSpPr>
        <p:spPr/>
        <p:txBody>
          <a:bodyPr/>
          <a:lstStyle/>
          <a:p>
            <a:endParaRPr lang="cs-CZ" dirty="0">
              <a:solidFill>
                <a:prstClr val="black"/>
              </a:solidFill>
            </a:endParaRPr>
          </a:p>
        </p:txBody>
      </p:sp>
    </p:spTree>
    <p:extLst>
      <p:ext uri="{BB962C8B-B14F-4D97-AF65-F5344CB8AC3E}">
        <p14:creationId xmlns:p14="http://schemas.microsoft.com/office/powerpoint/2010/main" val="1354962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r>
              <a:rPr lang="cs-CZ" u="sng" dirty="0" smtClean="0"/>
              <a:t>EU</a:t>
            </a:r>
          </a:p>
          <a:p>
            <a:pPr marL="0" indent="0">
              <a:buFontTx/>
              <a:buNone/>
            </a:pPr>
            <a:r>
              <a:rPr lang="cs-CZ" b="1" dirty="0" smtClean="0"/>
              <a:t>1 )</a:t>
            </a:r>
            <a:r>
              <a:rPr lang="cs-CZ" dirty="0" smtClean="0"/>
              <a:t> Odpovědné veřejné zadávání zakázek je v Evropě běžným trendem, který </a:t>
            </a:r>
            <a:r>
              <a:rPr lang="cs-CZ" u="sng" dirty="0" smtClean="0"/>
              <a:t>posiluje Směrnice Evropského parlamentu a Rady 2014/24/EU (</a:t>
            </a:r>
            <a:r>
              <a:rPr lang="cs-CZ" dirty="0" smtClean="0"/>
              <a:t>dále též jen „Směrnice č. 2014/24/EU“)</a:t>
            </a:r>
          </a:p>
          <a:p>
            <a:pPr marL="171450" indent="-171450">
              <a:buFontTx/>
              <a:buChar char="-"/>
            </a:pPr>
            <a:r>
              <a:rPr lang="cs-CZ" dirty="0" smtClean="0"/>
              <a:t>Významným článkem Směrnice č. 2014/24/EU pro odpovědné veřejné zadávání je </a:t>
            </a:r>
            <a:r>
              <a:rPr lang="cs-CZ" u="sng" dirty="0" smtClean="0"/>
              <a:t>čl. 18 odst. 2, který zní následovně:</a:t>
            </a:r>
            <a:r>
              <a:rPr lang="cs-CZ" u="sng" baseline="0" dirty="0" smtClean="0"/>
              <a:t> </a:t>
            </a:r>
            <a:r>
              <a:rPr lang="cs-CZ" b="0" i="1" dirty="0" smtClean="0"/>
              <a:t>Členské státy přijmou vhodná opatření k zajištění toho, aby hospodářské subjekty při plnění veřejných zakázek dodržo­valy příslušné povinnosti v oblasti práva životního prostředí a sociálního a pracovního práva, jež vyplývají z práva Unie, vnitrostátních právních předpisů, kolektivních smluv nebo z ustanovení mezinárodního sociálního a pracovního práva a práva v oblasti životního prostředí</a:t>
            </a:r>
          </a:p>
          <a:p>
            <a:pPr marL="0" indent="0">
              <a:buFontTx/>
              <a:buNone/>
            </a:pPr>
            <a:r>
              <a:rPr lang="cs-CZ" b="1" dirty="0" smtClean="0"/>
              <a:t>2) </a:t>
            </a:r>
            <a:r>
              <a:rPr lang="cs-CZ" b="0" dirty="0" smtClean="0"/>
              <a:t>Rozhodnutí  odporu </a:t>
            </a:r>
            <a:r>
              <a:rPr lang="cs-CZ" b="0" u="sng" dirty="0" smtClean="0"/>
              <a:t>Soudního dvora Evropské unie</a:t>
            </a:r>
            <a:endParaRPr lang="cs-CZ" b="0" u="none" dirty="0" smtClean="0"/>
          </a:p>
          <a:p>
            <a:pPr marL="0" indent="0">
              <a:buFontTx/>
              <a:buNone/>
            </a:pPr>
            <a:endParaRPr lang="cs-CZ" b="0" dirty="0" smtClean="0"/>
          </a:p>
          <a:p>
            <a:pPr marL="0" indent="0">
              <a:buFontTx/>
              <a:buNone/>
            </a:pPr>
            <a:r>
              <a:rPr lang="cs-CZ" b="0" u="sng" dirty="0" smtClean="0"/>
              <a:t>ČR</a:t>
            </a:r>
          </a:p>
          <a:p>
            <a:pPr marL="228600" indent="-228600">
              <a:buFontTx/>
              <a:buAutoNum type="arabicParenR"/>
            </a:pPr>
            <a:r>
              <a:rPr lang="cs-CZ" b="0" baseline="0" dirty="0" smtClean="0"/>
              <a:t>Zákon č. 134/2016 Sb., o zadávání veřejných zakázek, účinnost od 1. 10. 2016 – umožňuje zadávat veřejné zakázky dle principů (společensky) odpovědného veřejného zadávání, do tohoto zákona byla Směrnice EP a ER transponována (dříve umožňoval zadávat společensky odpovědně již zákon č. 137/2006 Sb., o veřejných zakázkách</a:t>
            </a:r>
          </a:p>
          <a:p>
            <a:pPr marL="0" indent="0">
              <a:buFontTx/>
              <a:buNone/>
            </a:pPr>
            <a:endParaRPr lang="cs-CZ" b="0" baseline="0" dirty="0" smtClean="0"/>
          </a:p>
          <a:p>
            <a:pPr marL="0" indent="0">
              <a:buFontTx/>
              <a:buNone/>
            </a:pPr>
            <a:r>
              <a:rPr lang="cs-CZ" b="0" baseline="0" dirty="0" smtClean="0"/>
              <a:t>Další důležité zdroje:</a:t>
            </a:r>
          </a:p>
          <a:p>
            <a:pPr marL="0" indent="0">
              <a:buFontTx/>
              <a:buNone/>
            </a:pPr>
            <a:r>
              <a:rPr lang="cs-CZ" dirty="0" smtClean="0"/>
              <a:t>•OVZ v mezinárodních dokumentech a rozhodovací praxi</a:t>
            </a:r>
          </a:p>
          <a:p>
            <a:pPr marL="0" indent="0">
              <a:buFontTx/>
              <a:buNone/>
            </a:pPr>
            <a:r>
              <a:rPr lang="cs-CZ" dirty="0" smtClean="0"/>
              <a:t>•Sdělení ÚOHS k problematice zadávání veřejných zakázek v oblasti dopravní obslužnosti se zohledněním sociálních aspektů ze dne 20.3.2017 </a:t>
            </a:r>
          </a:p>
          <a:p>
            <a:pPr marL="0" indent="0">
              <a:buFontTx/>
              <a:buNone/>
            </a:pPr>
            <a:r>
              <a:rPr lang="cs-CZ" smtClean="0"/>
              <a:t>•Porovnání ustanovení Směrnice, ZVZ a ZZVZ relevantních ve vztahu k SOVZ v jednotlivých předpisech, včetně jejich zařazení v daném předpisu</a:t>
            </a:r>
            <a:endParaRPr lang="cs-CZ" dirty="0"/>
          </a:p>
        </p:txBody>
      </p:sp>
      <p:sp>
        <p:nvSpPr>
          <p:cNvPr id="4" name="Zástupný symbol pro datum 3"/>
          <p:cNvSpPr>
            <a:spLocks noGrp="1"/>
          </p:cNvSpPr>
          <p:nvPr>
            <p:ph type="dt"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53FB31FA-E905-4016-9D4B-970DF0C7EE08}" type="slidenum">
              <a:rPr lang="cs-CZ" smtClean="0"/>
              <a:t>2</a:t>
            </a:fld>
            <a:endParaRPr lang="cs-CZ" dirty="0"/>
          </a:p>
        </p:txBody>
      </p:sp>
    </p:spTree>
    <p:extLst>
      <p:ext uri="{BB962C8B-B14F-4D97-AF65-F5344CB8AC3E}">
        <p14:creationId xmlns:p14="http://schemas.microsoft.com/office/powerpoint/2010/main" val="113068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 typeface="Arial" panose="020B0604020202020204" pitchFamily="34" charset="0"/>
              <a:buNone/>
            </a:pPr>
            <a:r>
              <a:rPr lang="cs-CZ" dirty="0" smtClean="0"/>
              <a:t>=strategie na straně jedné definuje cíle a priority resortu práce a sociální věcí (dále jen „resortu PSV“) v oblasti veřejného zadávání, a to včetně konkrétních opatření, na straně druhé bere v potaz roli MPSV v rozvoji odpovědného zadávání v České republice</a:t>
            </a:r>
          </a:p>
          <a:p>
            <a:pPr marL="0" indent="0">
              <a:buFont typeface="Arial" panose="020B0604020202020204" pitchFamily="34" charset="0"/>
              <a:buNone/>
            </a:pPr>
            <a:r>
              <a:rPr lang="cs-CZ" dirty="0" smtClean="0"/>
              <a:t>Strategie má sloužit nejen jako společný rámec pro zadavatele v resortu práce a sociálních věcí, jejím cílem je i sdílet cíle a priority resortu PSV navenek, otevřeně je komunikovat vůči veřejnosti či dodavatelům a budovat tak prostředí otevřenosti a důvěry. </a:t>
            </a:r>
          </a:p>
          <a:p>
            <a:pPr marL="0" indent="0">
              <a:buFont typeface="Arial" panose="020B0604020202020204" pitchFamily="34" charset="0"/>
              <a:buNone/>
            </a:pPr>
            <a:r>
              <a:rPr lang="cs-CZ" dirty="0" smtClean="0"/>
              <a:t>-zadává implementaci v celém resortu (např. </a:t>
            </a:r>
            <a:r>
              <a:rPr lang="cs-CZ" smtClean="0"/>
              <a:t>i ÚP)</a:t>
            </a:r>
            <a:endParaRPr lang="cs-CZ" dirty="0" smtClean="0"/>
          </a:p>
          <a:p>
            <a:pPr marL="0" indent="0">
              <a:buFont typeface="Arial" panose="020B0604020202020204" pitchFamily="34" charset="0"/>
              <a:buNone/>
            </a:pPr>
            <a:endParaRPr lang="cs-CZ" dirty="0" smtClean="0"/>
          </a:p>
          <a:p>
            <a:pPr marL="0" indent="0">
              <a:buFont typeface="Arial" panose="020B0604020202020204" pitchFamily="34" charset="0"/>
              <a:buNone/>
            </a:pPr>
            <a:r>
              <a:rPr lang="cs-CZ" dirty="0" smtClean="0"/>
              <a:t>Koncept</a:t>
            </a:r>
            <a:r>
              <a:rPr lang="cs-CZ" baseline="0" dirty="0" smtClean="0"/>
              <a:t> odpovědného zadávání = nákup produktů, služeb či realizace stavebních prací, při kterém je zohledňován koncept 3E (</a:t>
            </a:r>
            <a:r>
              <a:rPr lang="cs-CZ" baseline="0" dirty="0" err="1" smtClean="0"/>
              <a:t>economy</a:t>
            </a:r>
            <a:r>
              <a:rPr lang="cs-CZ" baseline="0" dirty="0" smtClean="0"/>
              <a:t>, </a:t>
            </a:r>
            <a:r>
              <a:rPr lang="cs-CZ" baseline="0" dirty="0" err="1" smtClean="0"/>
              <a:t>efficiency</a:t>
            </a:r>
            <a:r>
              <a:rPr lang="cs-CZ" baseline="0" dirty="0" smtClean="0"/>
              <a:t>, </a:t>
            </a:r>
            <a:r>
              <a:rPr lang="cs-CZ" baseline="0" dirty="0" err="1" smtClean="0"/>
              <a:t>effectiveness</a:t>
            </a:r>
            <a:r>
              <a:rPr lang="cs-CZ" baseline="0" dirty="0" smtClean="0"/>
              <a:t> – hospodárnost, účelnost, efektivnost) tak i ohled na podporu zaměstnanosti a sociální a environmentální aspekty. </a:t>
            </a:r>
          </a:p>
          <a:p>
            <a:pPr marL="0" indent="0">
              <a:buFont typeface="Arial" panose="020B0604020202020204" pitchFamily="34" charset="0"/>
              <a:buNone/>
            </a:pPr>
            <a:r>
              <a:rPr lang="cs-CZ" baseline="0" dirty="0" smtClean="0"/>
              <a:t>Konkrétní implementace tohoto konceptu se opírá o tři níže definované priority:</a:t>
            </a:r>
          </a:p>
          <a:p>
            <a:pPr marL="228600" indent="-228600">
              <a:buFont typeface="+mj-lt"/>
              <a:buAutoNum type="arabicPeriod"/>
            </a:pPr>
            <a:r>
              <a:rPr lang="cs-CZ" u="sng" dirty="0" smtClean="0"/>
              <a:t>Diverzifikace dodavatelského řetězce</a:t>
            </a:r>
            <a:r>
              <a:rPr lang="cs-CZ" dirty="0" smtClean="0"/>
              <a:t>: podpora soutěže, otevřenosti vůči dodavatelům a zvýšení diverzity dodavatelského řetězce.</a:t>
            </a:r>
          </a:p>
          <a:p>
            <a:pPr marL="228600" indent="-228600">
              <a:buFont typeface="+mj-lt"/>
              <a:buAutoNum type="arabicPeriod"/>
            </a:pPr>
            <a:r>
              <a:rPr lang="cs-CZ" u="sng" dirty="0" smtClean="0"/>
              <a:t>Podpora a rozvoj sociálně odpovědného veřejného zadávání</a:t>
            </a:r>
            <a:r>
              <a:rPr lang="cs-CZ" dirty="0" smtClean="0"/>
              <a:t>: zohledňování sociálních aspektů při zadávání veřejných zakázek, a to jak s ohledem na sociální začleňování a podporu zaměstnanosti znevýhodněných osob, tak s důrazem na potírání nelegální práce, resp. dodržování pracovněprávních podmínek a bezpečnosti práce.</a:t>
            </a:r>
          </a:p>
          <a:p>
            <a:pPr marL="228600" indent="-228600">
              <a:buFont typeface="+mj-lt"/>
              <a:buAutoNum type="arabicPeriod"/>
            </a:pPr>
            <a:r>
              <a:rPr lang="cs-CZ" u="sng" dirty="0" smtClean="0"/>
              <a:t>Zohledňování celkové udržitelnosti a dopadů na životní prostředí</a:t>
            </a:r>
            <a:r>
              <a:rPr lang="cs-CZ" dirty="0" smtClean="0"/>
              <a:t>: hledání ekologicky šetrných řešení, které jsou v rovnováze s důrazem na ekonomickou výhodnost a aktuální hospodářskou situaci.</a:t>
            </a:r>
          </a:p>
          <a:p>
            <a:pPr marL="0" indent="0">
              <a:buFont typeface="Arial" panose="020B0604020202020204" pitchFamily="34" charset="0"/>
              <a:buNone/>
            </a:pPr>
            <a:r>
              <a:rPr lang="cs-CZ" dirty="0" smtClean="0"/>
              <a:t>Metodika odpovědného z =  implementaci systému strategického a odpovědného zadávání veřejných zakázek </a:t>
            </a:r>
            <a:endParaRPr lang="cs-CZ" dirty="0"/>
          </a:p>
        </p:txBody>
      </p:sp>
      <p:sp>
        <p:nvSpPr>
          <p:cNvPr id="4" name="Zástupný symbol pro datum 3"/>
          <p:cNvSpPr>
            <a:spLocks noGrp="1"/>
          </p:cNvSpPr>
          <p:nvPr>
            <p:ph type="dt"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53FB31FA-E905-4016-9D4B-970DF0C7EE08}" type="slidenum">
              <a:rPr lang="cs-CZ" smtClean="0"/>
              <a:t>4</a:t>
            </a:fld>
            <a:endParaRPr lang="cs-CZ" dirty="0"/>
          </a:p>
        </p:txBody>
      </p:sp>
    </p:spTree>
    <p:extLst>
      <p:ext uri="{BB962C8B-B14F-4D97-AF65-F5344CB8AC3E}">
        <p14:creationId xmlns:p14="http://schemas.microsoft.com/office/powerpoint/2010/main" val="2173710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Koncept sociálně odpovědného veřejné zadávání na MPSV sleduje zejména tyto aspekty</a:t>
            </a:r>
            <a:r>
              <a:rPr lang="cs-CZ" baseline="0" dirty="0" smtClean="0"/>
              <a:t> (viz </a:t>
            </a:r>
            <a:r>
              <a:rPr lang="cs-CZ" baseline="0" dirty="0" err="1" smtClean="0"/>
              <a:t>slide</a:t>
            </a:r>
            <a:r>
              <a:rPr lang="cs-CZ" baseline="0" dirty="0" smtClean="0"/>
              <a:t>)</a:t>
            </a:r>
            <a:endParaRPr lang="cs-CZ" dirty="0"/>
          </a:p>
        </p:txBody>
      </p:sp>
      <p:sp>
        <p:nvSpPr>
          <p:cNvPr id="4" name="Zástupný symbol pro datum 3"/>
          <p:cNvSpPr>
            <a:spLocks noGrp="1"/>
          </p:cNvSpPr>
          <p:nvPr>
            <p:ph type="dt"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53FB31FA-E905-4016-9D4B-970DF0C7EE08}" type="slidenum">
              <a:rPr lang="cs-CZ" smtClean="0"/>
              <a:t>5</a:t>
            </a:fld>
            <a:endParaRPr lang="cs-CZ" dirty="0"/>
          </a:p>
        </p:txBody>
      </p:sp>
    </p:spTree>
    <p:extLst>
      <p:ext uri="{BB962C8B-B14F-4D97-AF65-F5344CB8AC3E}">
        <p14:creationId xmlns:p14="http://schemas.microsoft.com/office/powerpoint/2010/main" val="3682851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8</a:t>
            </a:fld>
            <a:endParaRPr lang="cs-CZ" dirty="0">
              <a:solidFill>
                <a:prstClr val="black"/>
              </a:solidFill>
            </a:endParaRPr>
          </a:p>
        </p:txBody>
      </p:sp>
      <p:sp>
        <p:nvSpPr>
          <p:cNvPr id="6" name="Zástupný symbol pro datum 5"/>
          <p:cNvSpPr>
            <a:spLocks noGrp="1"/>
          </p:cNvSpPr>
          <p:nvPr>
            <p:ph type="dt" idx="11"/>
          </p:nvPr>
        </p:nvSpPr>
        <p:spPr/>
        <p:txBody>
          <a:bodyPr/>
          <a:lstStyle/>
          <a:p>
            <a:endParaRPr lang="cs-CZ" dirty="0"/>
          </a:p>
        </p:txBody>
      </p:sp>
    </p:spTree>
    <p:extLst>
      <p:ext uri="{BB962C8B-B14F-4D97-AF65-F5344CB8AC3E}">
        <p14:creationId xmlns:p14="http://schemas.microsoft.com/office/powerpoint/2010/main" val="2014270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smtClean="0"/>
              <a:t>Info</a:t>
            </a:r>
            <a:r>
              <a:rPr lang="cs-CZ" dirty="0" smtClean="0"/>
              <a:t>: o projektu</a:t>
            </a:r>
          </a:p>
          <a:p>
            <a:r>
              <a:rPr lang="cs-CZ" sz="1200" b="0" i="0" u="none" strike="noStrike" kern="1200" dirty="0" smtClean="0">
                <a:solidFill>
                  <a:schemeClr val="tx1"/>
                </a:solidFill>
                <a:effectLst/>
                <a:latin typeface="+mn-lt"/>
                <a:ea typeface="+mn-ea"/>
                <a:cs typeface="+mn-cs"/>
              </a:rPr>
              <a:t>Projekt vytváří dlouhodobou konzultační a odbornou platformu pro rozvoj tohoto konceptu a mimo jiné nabízí:</a:t>
            </a:r>
          </a:p>
          <a:p>
            <a:pPr marL="171450" indent="-171450">
              <a:buFont typeface="Arial" panose="020B0604020202020204" pitchFamily="34" charset="0"/>
              <a:buChar char="•"/>
            </a:pPr>
            <a:r>
              <a:rPr lang="cs-CZ" sz="1200" b="0" i="0" u="none" strike="noStrike" kern="1200" dirty="0" smtClean="0">
                <a:solidFill>
                  <a:schemeClr val="tx1"/>
                </a:solidFill>
                <a:effectLst/>
                <a:latin typeface="+mn-lt"/>
                <a:ea typeface="+mn-ea"/>
                <a:cs typeface="+mn-cs"/>
              </a:rPr>
              <a:t>poradenství a konzultace v oblasti využívání OVZ (definování vhodných příležitostí v rámci VZ, definice konkrétních požadavků či kritérií a jejich smluvní ošetření, zanesení principů OVZ do interních předpisů, apod.),</a:t>
            </a:r>
          </a:p>
          <a:p>
            <a:pPr marL="171450" indent="-171450">
              <a:buFont typeface="Arial" panose="020B0604020202020204" pitchFamily="34" charset="0"/>
              <a:buChar char="•"/>
            </a:pPr>
            <a:r>
              <a:rPr lang="cs-CZ" sz="1200" b="0" i="0" u="none" strike="noStrike" kern="1200" dirty="0" smtClean="0">
                <a:solidFill>
                  <a:schemeClr val="tx1"/>
                </a:solidFill>
                <a:effectLst/>
                <a:latin typeface="+mn-lt"/>
                <a:ea typeface="+mn-ea"/>
                <a:cs typeface="+mn-cs"/>
              </a:rPr>
              <a:t>platformu pro získání informací, </a:t>
            </a:r>
            <a:r>
              <a:rPr lang="cs-CZ" sz="1200" b="0" i="0" u="none" strike="noStrike" kern="1200" dirty="0" smtClean="0">
                <a:solidFill>
                  <a:schemeClr val="tx1"/>
                </a:solidFill>
                <a:effectLst/>
                <a:latin typeface="+mn-lt"/>
                <a:ea typeface="+mn-ea"/>
                <a:cs typeface="+mn-cs"/>
                <a:hlinkClick r:id="rId3"/>
              </a:rPr>
              <a:t>příkladů dobré praxe</a:t>
            </a:r>
            <a:r>
              <a:rPr lang="cs-CZ" sz="1200" b="0" i="0" u="none" strike="noStrike" kern="1200" dirty="0" smtClean="0">
                <a:solidFill>
                  <a:schemeClr val="tx1"/>
                </a:solidFill>
                <a:effectLst/>
                <a:latin typeface="+mn-lt"/>
                <a:ea typeface="+mn-ea"/>
                <a:cs typeface="+mn-cs"/>
              </a:rPr>
              <a:t>, vzorových textací, odpovědí na položené otázky, apod. (</a:t>
            </a:r>
            <a:r>
              <a:rPr lang="cs-CZ" sz="1200" b="0" i="0" u="none" strike="noStrike" kern="1200" dirty="0" smtClean="0">
                <a:solidFill>
                  <a:schemeClr val="tx1"/>
                </a:solidFill>
                <a:effectLst/>
                <a:latin typeface="+mn-lt"/>
                <a:ea typeface="+mn-ea"/>
                <a:cs typeface="+mn-cs"/>
                <a:hlinkClick r:id="rId4"/>
              </a:rPr>
              <a:t>web</a:t>
            </a:r>
            <a:r>
              <a:rPr lang="cs-CZ" sz="1200" b="0" i="0" u="none" strike="noStrike" kern="1200" dirty="0" smtClean="0">
                <a:solidFill>
                  <a:schemeClr val="tx1"/>
                </a:solidFill>
                <a:effectLst/>
                <a:latin typeface="+mn-lt"/>
                <a:ea typeface="+mn-ea"/>
                <a:cs typeface="+mn-cs"/>
              </a:rPr>
              <a:t>),</a:t>
            </a:r>
          </a:p>
          <a:p>
            <a:pPr marL="171450" indent="-171450">
              <a:buFont typeface="Arial" panose="020B0604020202020204" pitchFamily="34" charset="0"/>
              <a:buChar char="•"/>
            </a:pPr>
            <a:r>
              <a:rPr lang="cs-CZ" sz="1200" b="0" i="0" u="none" strike="noStrike" kern="1200" dirty="0" smtClean="0">
                <a:solidFill>
                  <a:schemeClr val="tx1"/>
                </a:solidFill>
                <a:effectLst/>
                <a:latin typeface="+mn-lt"/>
                <a:ea typeface="+mn-ea"/>
                <a:cs typeface="+mn-cs"/>
              </a:rPr>
              <a:t>aktivity na podporu výměny zkušeností a získávání informací (vzdělávací akce, e-</a:t>
            </a:r>
            <a:r>
              <a:rPr lang="cs-CZ" sz="1200" b="0" i="0" u="none" strike="noStrike" kern="1200" dirty="0" err="1" smtClean="0">
                <a:solidFill>
                  <a:schemeClr val="tx1"/>
                </a:solidFill>
                <a:effectLst/>
                <a:latin typeface="+mn-lt"/>
                <a:ea typeface="+mn-ea"/>
                <a:cs typeface="+mn-cs"/>
              </a:rPr>
              <a:t>learning</a:t>
            </a:r>
            <a:r>
              <a:rPr lang="cs-CZ" sz="1200" b="0" i="0" u="none" strike="noStrike" kern="1200" dirty="0" smtClean="0">
                <a:solidFill>
                  <a:schemeClr val="tx1"/>
                </a:solidFill>
                <a:effectLst/>
                <a:latin typeface="+mn-lt"/>
                <a:ea typeface="+mn-ea"/>
                <a:cs typeface="+mn-cs"/>
              </a:rPr>
              <a:t>, </a:t>
            </a:r>
            <a:r>
              <a:rPr lang="cs-CZ" sz="1200" b="0" i="0" u="none" strike="noStrike" kern="1200" dirty="0" smtClean="0">
                <a:solidFill>
                  <a:schemeClr val="tx1"/>
                </a:solidFill>
                <a:effectLst/>
                <a:latin typeface="+mn-lt"/>
                <a:ea typeface="+mn-ea"/>
                <a:cs typeface="+mn-cs"/>
                <a:hlinkClick r:id="rId5"/>
              </a:rPr>
              <a:t>konference</a:t>
            </a:r>
            <a:r>
              <a:rPr lang="cs-CZ" sz="1200" b="0" i="0" u="none" strike="noStrike" kern="1200" dirty="0" smtClean="0">
                <a:solidFill>
                  <a:schemeClr val="tx1"/>
                </a:solidFill>
                <a:effectLst/>
                <a:latin typeface="+mn-lt"/>
                <a:ea typeface="+mn-ea"/>
                <a:cs typeface="+mn-cs"/>
              </a:rPr>
              <a:t>),</a:t>
            </a:r>
          </a:p>
          <a:p>
            <a:pPr marL="171450" indent="-171450">
              <a:buFont typeface="Arial" panose="020B0604020202020204" pitchFamily="34" charset="0"/>
              <a:buChar char="•"/>
            </a:pPr>
            <a:r>
              <a:rPr lang="cs-CZ" sz="1200" b="0" i="0" u="none" strike="noStrike" kern="1200" dirty="0" smtClean="0">
                <a:solidFill>
                  <a:schemeClr val="tx1"/>
                </a:solidFill>
                <a:effectLst/>
                <a:latin typeface="+mn-lt"/>
                <a:ea typeface="+mn-ea"/>
                <a:cs typeface="+mn-cs"/>
              </a:rPr>
              <a:t>výstupy mezinárodní spolupráce a přístup k inspirativním řešením v požadovaných oblastech.</a:t>
            </a:r>
          </a:p>
          <a:p>
            <a:r>
              <a:rPr lang="cs-CZ" sz="1200" b="0" i="0" u="none" strike="noStrike" kern="1200" dirty="0" smtClean="0">
                <a:solidFill>
                  <a:schemeClr val="tx1"/>
                </a:solidFill>
                <a:effectLst/>
                <a:latin typeface="+mn-lt"/>
                <a:ea typeface="+mn-ea"/>
                <a:cs typeface="+mn-cs"/>
              </a:rPr>
              <a:t>K dispozici je </a:t>
            </a:r>
            <a:r>
              <a:rPr lang="cs-CZ" sz="1200" b="0" i="0" u="none" strike="noStrike" kern="1200" dirty="0" smtClean="0">
                <a:solidFill>
                  <a:schemeClr val="tx1"/>
                </a:solidFill>
                <a:effectLst/>
                <a:latin typeface="+mn-lt"/>
                <a:ea typeface="+mn-ea"/>
                <a:cs typeface="+mn-cs"/>
                <a:hlinkClick r:id="rId6"/>
              </a:rPr>
              <a:t>tým odborníků</a:t>
            </a:r>
            <a:r>
              <a:rPr lang="cs-CZ" sz="1200" b="0" i="0" u="none" strike="noStrike" kern="1200" dirty="0" smtClean="0">
                <a:solidFill>
                  <a:schemeClr val="tx1"/>
                </a:solidFill>
                <a:effectLst/>
                <a:latin typeface="+mn-lt"/>
                <a:ea typeface="+mn-ea"/>
                <a:cs typeface="+mn-cs"/>
              </a:rPr>
              <a:t> v oblasti zadávání veřejných zakázek, práva, zaměstnanosti, sociálního začleňování, udržitelnosti a dalších souvisejících oblastech.</a:t>
            </a:r>
          </a:p>
          <a:p>
            <a:endParaRPr lang="cs-CZ" sz="1200" b="0" i="0" u="none" strike="noStrike"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Za indikátor úspěchu projektu z hlediska jeho reálného dopadu lze považovat skutečnost, že zatímco v roce 2016 (a dříve) aspekty odpovědného veřejného zadávání využívalo jen několik málo veřejných zadavatelů a ve velmi omezené míře, aktuálně se významně rozšířilo množství veřejných zadavatelů, kteří využívají šířeji aspekty OVZ ve svých veřejných zakázkách či si dokonce principy OVZ implementují do svých vnitřních předpisů či strategií. Jen MPSV (projekt) aktivně spolupracuje s více než 40 významnými zadavateli (ÚOSS a jejich resortní organizace, města, krajské úřady, vysoké školy, apod.), přičemž o řadě dalších nemusí mít informace.</a:t>
            </a:r>
          </a:p>
          <a:p>
            <a:endParaRPr lang="cs-CZ" sz="1200" kern="1200" dirty="0" smtClean="0">
              <a:solidFill>
                <a:schemeClr val="tx1"/>
              </a:solidFill>
              <a:effectLst/>
              <a:latin typeface="+mn-lt"/>
              <a:ea typeface="+mn-ea"/>
              <a:cs typeface="+mn-cs"/>
            </a:endParaRPr>
          </a:p>
          <a:p>
            <a:r>
              <a:rPr lang="cs-CZ" sz="1200" kern="1200" dirty="0" smtClean="0">
                <a:solidFill>
                  <a:schemeClr val="tx1"/>
                </a:solidFill>
                <a:effectLst/>
                <a:latin typeface="+mn-lt"/>
                <a:ea typeface="+mn-ea"/>
                <a:cs typeface="+mn-cs"/>
              </a:rPr>
              <a:t>Projekt získává i řadu ocenění:</a:t>
            </a:r>
          </a:p>
          <a:p>
            <a:r>
              <a:rPr lang="cs-CZ" sz="1200" kern="1200" dirty="0" smtClean="0">
                <a:solidFill>
                  <a:schemeClr val="tx1"/>
                </a:solidFill>
                <a:effectLst/>
                <a:latin typeface="+mn-lt"/>
                <a:ea typeface="+mn-ea"/>
                <a:cs typeface="+mn-cs"/>
              </a:rPr>
              <a:t>V roce 2018 -Evropská soutěží Procura+ (</a:t>
            </a:r>
            <a:r>
              <a:rPr lang="cs-CZ" sz="1200" u="sng" kern="1200" dirty="0" smtClean="0">
                <a:solidFill>
                  <a:schemeClr val="tx1"/>
                </a:solidFill>
                <a:effectLst/>
                <a:latin typeface="+mn-lt"/>
                <a:ea typeface="+mn-ea"/>
                <a:cs typeface="+mn-cs"/>
                <a:hlinkClick r:id="rId7"/>
              </a:rPr>
              <a:t>http://www.procuraplus.org/</a:t>
            </a:r>
            <a:r>
              <a:rPr lang="cs-CZ" sz="1200" kern="1200" dirty="0" smtClean="0">
                <a:solidFill>
                  <a:schemeClr val="tx1"/>
                </a:solidFill>
                <a:effectLst/>
                <a:latin typeface="+mn-lt"/>
                <a:ea typeface="+mn-ea"/>
                <a:cs typeface="+mn-cs"/>
              </a:rPr>
              <a:t>) - čestné uznání a umístění mezi nejlepší 4.</a:t>
            </a:r>
          </a:p>
          <a:p>
            <a:r>
              <a:rPr lang="cs-CZ" sz="1200" kern="1200" dirty="0" smtClean="0">
                <a:solidFill>
                  <a:schemeClr val="tx1"/>
                </a:solidFill>
                <a:effectLst/>
                <a:latin typeface="+mn-lt"/>
                <a:ea typeface="+mn-ea"/>
                <a:cs typeface="+mn-cs"/>
              </a:rPr>
              <a:t>Časopis Veřejné zakázky udělil projektu cenu Inovátor roku 2019.</a:t>
            </a:r>
          </a:p>
          <a:p>
            <a:r>
              <a:rPr lang="cs-CZ" sz="1200" kern="1200" dirty="0" smtClean="0">
                <a:solidFill>
                  <a:schemeClr val="tx1"/>
                </a:solidFill>
                <a:effectLst/>
                <a:latin typeface="+mn-lt"/>
                <a:ea typeface="+mn-ea"/>
                <a:cs typeface="+mn-cs"/>
              </a:rPr>
              <a:t>Nominace v letošním ročníku konference EBF </a:t>
            </a:r>
            <a:r>
              <a:rPr lang="cs-CZ" sz="1200" u="sng" kern="1200" dirty="0" smtClean="0">
                <a:solidFill>
                  <a:schemeClr val="tx1"/>
                </a:solidFill>
                <a:effectLst/>
                <a:latin typeface="+mn-lt"/>
                <a:ea typeface="+mn-ea"/>
                <a:cs typeface="+mn-cs"/>
                <a:hlinkClick r:id="rId8"/>
              </a:rPr>
              <a:t>https://ebizforum.cz/</a:t>
            </a:r>
            <a:r>
              <a:rPr lang="cs-CZ" sz="1200" kern="1200" dirty="0" smtClean="0">
                <a:solidFill>
                  <a:schemeClr val="tx1"/>
                </a:solidFill>
                <a:effectLst/>
                <a:latin typeface="+mn-lt"/>
                <a:ea typeface="+mn-ea"/>
                <a:cs typeface="+mn-cs"/>
              </a:rPr>
              <a:t> - na cenu FSA v kategorii master a trend.</a:t>
            </a:r>
          </a:p>
          <a:p>
            <a:r>
              <a:rPr lang="cs-CZ" sz="1200" kern="1200" dirty="0" smtClean="0">
                <a:solidFill>
                  <a:schemeClr val="tx1"/>
                </a:solidFill>
                <a:effectLst/>
                <a:latin typeface="+mn-lt"/>
                <a:ea typeface="+mn-ea"/>
                <a:cs typeface="+mn-cs"/>
              </a:rPr>
              <a:t>Projekt je inspirací - Ministerstvo práce, sociálních věcí a rodiny Slovenské republiky uvažuje o stejném projektu.</a:t>
            </a:r>
          </a:p>
        </p:txBody>
      </p:sp>
      <p:sp>
        <p:nvSpPr>
          <p:cNvPr id="4" name="Zástupný symbol pro číslo snímku 3"/>
          <p:cNvSpPr>
            <a:spLocks noGrp="1"/>
          </p:cNvSpPr>
          <p:nvPr>
            <p:ph type="sldNum" sz="quarter" idx="10"/>
          </p:nvPr>
        </p:nvSpPr>
        <p:spPr/>
        <p:txBody>
          <a:bodyPr/>
          <a:lstStyle/>
          <a:p>
            <a:fld id="{B2F7BB2F-6BB4-49C7-BE57-01A97ED9D1B1}" type="slidenum">
              <a:rPr lang="cs-CZ" smtClean="0"/>
              <a:t>9</a:t>
            </a:fld>
            <a:endParaRPr lang="cs-CZ"/>
          </a:p>
        </p:txBody>
      </p:sp>
    </p:spTree>
    <p:extLst>
      <p:ext uri="{BB962C8B-B14F-4D97-AF65-F5344CB8AC3E}">
        <p14:creationId xmlns:p14="http://schemas.microsoft.com/office/powerpoint/2010/main" val="61674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mtClean="0"/>
              <a:t> Příklady </a:t>
            </a:r>
            <a:r>
              <a:rPr lang="cs-CZ" dirty="0" smtClean="0"/>
              <a:t>dobré praxe MPSV s aspektem odpovědného veřejného zadávání:</a:t>
            </a:r>
          </a:p>
          <a:p>
            <a:r>
              <a:rPr lang="cs-CZ" dirty="0" smtClean="0"/>
              <a:t>•Poskytování služeb fyzické ostrahy objektů MPSV</a:t>
            </a:r>
          </a:p>
          <a:p>
            <a:r>
              <a:rPr lang="cs-CZ" dirty="0" smtClean="0"/>
              <a:t>•Dodávky potravinové a materiální pomoci hrazené z Fondu evropské pomoci nejchudším osobám I</a:t>
            </a:r>
          </a:p>
          <a:p>
            <a:r>
              <a:rPr lang="cs-CZ" dirty="0" smtClean="0"/>
              <a:t>•Dodávky potravinové a materiální pomoci hrazené z Fondu evropské pomoci nejchudším osobám II</a:t>
            </a:r>
          </a:p>
          <a:p>
            <a:r>
              <a:rPr lang="cs-CZ" dirty="0" smtClean="0"/>
              <a:t>•Zajištění dodávky kancelářského papíru pro resort MPSV</a:t>
            </a:r>
          </a:p>
          <a:p>
            <a:r>
              <a:rPr lang="cs-CZ" dirty="0" smtClean="0"/>
              <a:t>•Zajištění servisu a provozu tiskových a multifunkčních zařízení</a:t>
            </a:r>
          </a:p>
          <a:p>
            <a:r>
              <a:rPr lang="cs-CZ" dirty="0" smtClean="0"/>
              <a:t>•</a:t>
            </a:r>
            <a:r>
              <a:rPr lang="cs-CZ" dirty="0" err="1" smtClean="0"/>
              <a:t>Fairtrade</a:t>
            </a:r>
            <a:r>
              <a:rPr lang="cs-CZ" dirty="0" smtClean="0"/>
              <a:t> výrobky na konferenčních akcích</a:t>
            </a:r>
          </a:p>
          <a:p>
            <a:r>
              <a:rPr lang="cs-CZ" dirty="0" smtClean="0"/>
              <a:t>•Zapojení sociálních podniků na konferenčních akcích</a:t>
            </a:r>
          </a:p>
          <a:p>
            <a:r>
              <a:rPr lang="cs-CZ" dirty="0" smtClean="0"/>
              <a:t>•Propagační předměty OPZ/OP PMP</a:t>
            </a:r>
          </a:p>
          <a:p>
            <a:r>
              <a:rPr lang="cs-CZ" dirty="0" smtClean="0"/>
              <a:t>•Zajištění služeb – telefonní operátor/spojovatel</a:t>
            </a:r>
          </a:p>
          <a:p>
            <a:r>
              <a:rPr lang="cs-CZ" dirty="0" smtClean="0"/>
              <a:t>•Tisk publikací</a:t>
            </a:r>
          </a:p>
          <a:p>
            <a:r>
              <a:rPr lang="cs-CZ" dirty="0" smtClean="0"/>
              <a:t>•Resortní nákup nábytku a kancelářských potřeb</a:t>
            </a:r>
          </a:p>
          <a:p>
            <a:endParaRPr lang="cs-CZ" dirty="0"/>
          </a:p>
        </p:txBody>
      </p:sp>
      <p:sp>
        <p:nvSpPr>
          <p:cNvPr id="4" name="Zástupný symbol pro datum 3"/>
          <p:cNvSpPr>
            <a:spLocks noGrp="1"/>
          </p:cNvSpPr>
          <p:nvPr>
            <p:ph type="dt"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53FB31FA-E905-4016-9D4B-970DF0C7EE08}" type="slidenum">
              <a:rPr lang="cs-CZ" smtClean="0"/>
              <a:t>10</a:t>
            </a:fld>
            <a:endParaRPr lang="cs-CZ" dirty="0"/>
          </a:p>
        </p:txBody>
      </p:sp>
    </p:spTree>
    <p:extLst>
      <p:ext uri="{BB962C8B-B14F-4D97-AF65-F5344CB8AC3E}">
        <p14:creationId xmlns:p14="http://schemas.microsoft.com/office/powerpoint/2010/main" val="1926604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datum 3"/>
          <p:cNvSpPr>
            <a:spLocks noGrp="1"/>
          </p:cNvSpPr>
          <p:nvPr>
            <p:ph type="dt" idx="10"/>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53FB31FA-E905-4016-9D4B-970DF0C7EE08}" type="slidenum">
              <a:rPr lang="cs-CZ" smtClean="0"/>
              <a:t>11</a:t>
            </a:fld>
            <a:endParaRPr lang="cs-CZ" dirty="0"/>
          </a:p>
        </p:txBody>
      </p:sp>
    </p:spTree>
    <p:extLst>
      <p:ext uri="{BB962C8B-B14F-4D97-AF65-F5344CB8AC3E}">
        <p14:creationId xmlns:p14="http://schemas.microsoft.com/office/powerpoint/2010/main" val="3812332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t>14. - 15. 5. 2018</a:t>
            </a:r>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6025836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90847848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2103509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6234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809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2630684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532151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7198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318565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48884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880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4122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640301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054015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228884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3008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1173069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8824512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693825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9510910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15441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553344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t>14. - 15. 5. 2018</a:t>
            </a:r>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42677222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956379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7531378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Úvodní list">
    <p:spTree>
      <p:nvGrpSpPr>
        <p:cNvPr id="1" name=""/>
        <p:cNvGrpSpPr/>
        <p:nvPr/>
      </p:nvGrpSpPr>
      <p:grpSpPr>
        <a:xfrm>
          <a:off x="0" y="0"/>
          <a:ext cx="0" cy="0"/>
          <a:chOff x="0" y="0"/>
          <a:chExt cx="0" cy="0"/>
        </a:xfrm>
      </p:grpSpPr>
      <p:pic>
        <p:nvPicPr>
          <p:cNvPr id="8" name="Obrázek 7" descr="mmr_cr_rgb.emf"/>
          <p:cNvPicPr>
            <a:picLocks noChangeAspect="1"/>
          </p:cNvPicPr>
          <p:nvPr/>
        </p:nvPicPr>
        <p:blipFill>
          <a:blip cstate="print"/>
          <a:stretch>
            <a:fillRect/>
          </a:stretch>
        </p:blipFill>
        <p:spPr>
          <a:xfrm>
            <a:off x="323528" y="692696"/>
            <a:ext cx="2565000" cy="562500"/>
          </a:xfrm>
          <a:prstGeom prst="rect">
            <a:avLst/>
          </a:prstGeom>
        </p:spPr>
      </p:pic>
      <p:sp>
        <p:nvSpPr>
          <p:cNvPr id="9" name="Podnadpis 2"/>
          <p:cNvSpPr>
            <a:spLocks noGrp="1"/>
          </p:cNvSpPr>
          <p:nvPr>
            <p:ph type="subTitle" idx="1" hasCustomPrompt="1"/>
          </p:nvPr>
        </p:nvSpPr>
        <p:spPr>
          <a:xfrm>
            <a:off x="1403648" y="4869160"/>
            <a:ext cx="7272808" cy="864096"/>
          </a:xfrm>
          <a:prstGeom prst="rect">
            <a:avLst/>
          </a:prstGeom>
        </p:spPr>
        <p:txBody>
          <a:bodyPr anchor="b">
            <a:noAutofit/>
          </a:bodyPr>
          <a:lstStyle>
            <a:lvl1pPr marL="0" indent="0" algn="l">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080120"/>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p:nvSpPr>
        <p:spPr>
          <a:xfrm>
            <a:off x="1403648" y="3140968"/>
            <a:ext cx="7209184" cy="1152128"/>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r>
              <a:rPr lang="cs-CZ" dirty="0">
                <a:solidFill>
                  <a:prstClr val="black"/>
                </a:solidFill>
              </a:rPr>
              <a:t>MINISTERSTVO PRO MÍSTNÍ ROZVOJ ČR</a:t>
            </a:r>
          </a:p>
          <a:p>
            <a:pPr>
              <a:spcBef>
                <a:spcPct val="20000"/>
              </a:spcBef>
              <a:buFont typeface="Arial" pitchFamily="34" charset="0"/>
              <a:buNone/>
              <a:defRPr/>
            </a:pPr>
            <a:r>
              <a:rPr lang="cs-CZ" dirty="0">
                <a:solidFill>
                  <a:prstClr val="black"/>
                </a:solidFill>
              </a:rPr>
              <a:t>OPERAČNÍ PROGRAM TECHNICKÁ POMOC</a:t>
            </a:r>
          </a:p>
        </p:txBody>
      </p:sp>
      <p:pic>
        <p:nvPicPr>
          <p:cNvPr id="10" name="Obrázek 9" descr="mmr_cr_rgb.emf"/>
          <p:cNvPicPr>
            <a:picLocks noChangeAspect="1"/>
          </p:cNvPicPr>
          <p:nvPr userDrawn="1"/>
        </p:nvPicPr>
        <p:blipFill>
          <a:blip cstate="print"/>
          <a:stretch>
            <a:fillRect/>
          </a:stretch>
        </p:blipFill>
        <p:spPr>
          <a:xfrm>
            <a:off x="323528" y="692696"/>
            <a:ext cx="2565000" cy="562500"/>
          </a:xfrm>
          <a:prstGeom prst="rect">
            <a:avLst/>
          </a:prstGeom>
        </p:spPr>
      </p:pic>
      <p:sp>
        <p:nvSpPr>
          <p:cNvPr id="11" name="Podnadpis 2"/>
          <p:cNvSpPr txBox="1">
            <a:spLocks/>
          </p:cNvSpPr>
          <p:nvPr userDrawn="1"/>
        </p:nvSpPr>
        <p:spPr>
          <a:xfrm>
            <a:off x="1403648" y="3140968"/>
            <a:ext cx="7209184" cy="1152128"/>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r>
              <a:rPr lang="cs-CZ" dirty="0">
                <a:solidFill>
                  <a:prstClr val="black"/>
                </a:solidFill>
              </a:rPr>
              <a:t>MINISTERSTVO PRO MÍSTNÍ ROZVOJ ČR</a:t>
            </a:r>
          </a:p>
          <a:p>
            <a:pPr>
              <a:spcBef>
                <a:spcPct val="20000"/>
              </a:spcBef>
              <a:buFont typeface="Arial" pitchFamily="34" charset="0"/>
              <a:buNone/>
              <a:defRPr/>
            </a:pPr>
            <a:r>
              <a:rPr lang="cs-CZ" dirty="0">
                <a:solidFill>
                  <a:prstClr val="black"/>
                </a:solidFill>
              </a:rPr>
              <a:t>OPERAČNÍ PROGRAM TECHNICKÁ POMOC</a:t>
            </a:r>
          </a:p>
        </p:txBody>
      </p:sp>
    </p:spTree>
    <p:extLst>
      <p:ext uri="{BB962C8B-B14F-4D97-AF65-F5344CB8AC3E}">
        <p14:creationId xmlns:p14="http://schemas.microsoft.com/office/powerpoint/2010/main" val="23018054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3888432"/>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p:nvPicPr>
        <p:blipFill>
          <a:blip cstate="print"/>
          <a:stretch>
            <a:fillRect/>
          </a:stretch>
        </p:blipFill>
        <p:spPr>
          <a:xfrm>
            <a:off x="467544" y="620688"/>
            <a:ext cx="2016224" cy="442154"/>
          </a:xfrm>
          <a:prstGeom prst="rect">
            <a:avLst/>
          </a:prstGeom>
        </p:spPr>
      </p:pic>
      <p:pic>
        <p:nvPicPr>
          <p:cNvPr id="5" name="Obrázek 4" descr="mmr_cr_rgb.emf"/>
          <p:cNvPicPr>
            <a:picLocks noChangeAspect="1"/>
          </p:cNvPicPr>
          <p:nvPr userDrawn="1"/>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22790327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Vnitřní list bez nadpisu">
    <p:spTree>
      <p:nvGrpSpPr>
        <p:cNvPr id="1" name=""/>
        <p:cNvGrpSpPr/>
        <p:nvPr/>
      </p:nvGrpSpPr>
      <p:grpSpPr>
        <a:xfrm>
          <a:off x="0" y="0"/>
          <a:ext cx="0" cy="0"/>
          <a:chOff x="0" y="0"/>
          <a:chExt cx="0" cy="0"/>
        </a:xfrm>
      </p:grpSpPr>
      <p:sp>
        <p:nvSpPr>
          <p:cNvPr id="7" name="Zástupný symbol pro obsah 2"/>
          <p:cNvSpPr>
            <a:spLocks noGrp="1"/>
          </p:cNvSpPr>
          <p:nvPr>
            <p:ph idx="1" hasCustomPrompt="1"/>
          </p:nvPr>
        </p:nvSpPr>
        <p:spPr>
          <a:xfrm>
            <a:off x="395536" y="1484784"/>
            <a:ext cx="8291264" cy="4464496"/>
          </a:xfrm>
          <a:prstGeom prst="rect">
            <a:avLst/>
          </a:prstGeom>
        </p:spPr>
        <p:txBody>
          <a:bodyPr>
            <a:normAutofit/>
          </a:bodyPr>
          <a:lstStyle>
            <a:lvl1pPr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pic>
        <p:nvPicPr>
          <p:cNvPr id="3" name="Obrázek 2" descr="mmr_cr_rgb.emf"/>
          <p:cNvPicPr>
            <a:picLocks noChangeAspect="1"/>
          </p:cNvPicPr>
          <p:nvPr/>
        </p:nvPicPr>
        <p:blipFill>
          <a:blip cstate="print"/>
          <a:stretch>
            <a:fillRect/>
          </a:stretch>
        </p:blipFill>
        <p:spPr>
          <a:xfrm>
            <a:off x="467544" y="620688"/>
            <a:ext cx="2016224" cy="442154"/>
          </a:xfrm>
          <a:prstGeom prst="rect">
            <a:avLst/>
          </a:prstGeom>
        </p:spPr>
      </p:pic>
      <p:pic>
        <p:nvPicPr>
          <p:cNvPr id="4" name="Obrázek 3" descr="mmr_cr_rgb.emf"/>
          <p:cNvPicPr>
            <a:picLocks noChangeAspect="1"/>
          </p:cNvPicPr>
          <p:nvPr userDrawn="1"/>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34404515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3888431"/>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p:nvPicPr>
        <p:blipFill>
          <a:blip cstate="print"/>
          <a:stretch>
            <a:fillRect/>
          </a:stretch>
        </p:blipFill>
        <p:spPr>
          <a:xfrm>
            <a:off x="467544" y="620688"/>
            <a:ext cx="2016224" cy="442154"/>
          </a:xfrm>
          <a:prstGeom prst="rect">
            <a:avLst/>
          </a:prstGeom>
        </p:spPr>
      </p:pic>
      <p:pic>
        <p:nvPicPr>
          <p:cNvPr id="6" name="Obrázek 5" descr="mmr_cr_rgb.emf"/>
          <p:cNvPicPr>
            <a:picLocks noChangeAspect="1"/>
          </p:cNvPicPr>
          <p:nvPr userDrawn="1"/>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23619090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Úvodní list">
    <p:spTree>
      <p:nvGrpSpPr>
        <p:cNvPr id="1" name=""/>
        <p:cNvGrpSpPr/>
        <p:nvPr/>
      </p:nvGrpSpPr>
      <p:grpSpPr>
        <a:xfrm>
          <a:off x="0" y="0"/>
          <a:ext cx="0" cy="0"/>
          <a:chOff x="0" y="0"/>
          <a:chExt cx="0" cy="0"/>
        </a:xfrm>
      </p:grpSpPr>
      <p:pic>
        <p:nvPicPr>
          <p:cNvPr id="8" name="Obrázek 7" descr="mmr_cr_rgb.emf"/>
          <p:cNvPicPr>
            <a:picLocks noChangeAspect="1"/>
          </p:cNvPicPr>
          <p:nvPr/>
        </p:nvPicPr>
        <p:blipFill>
          <a:blip cstate="print"/>
          <a:stretch>
            <a:fillRect/>
          </a:stretch>
        </p:blipFill>
        <p:spPr>
          <a:xfrm>
            <a:off x="323528" y="692696"/>
            <a:ext cx="2565000" cy="562500"/>
          </a:xfrm>
          <a:prstGeom prst="rect">
            <a:avLst/>
          </a:prstGeom>
        </p:spPr>
      </p:pic>
      <p:sp>
        <p:nvSpPr>
          <p:cNvPr id="9" name="Podnadpis 2"/>
          <p:cNvSpPr>
            <a:spLocks noGrp="1"/>
          </p:cNvSpPr>
          <p:nvPr>
            <p:ph type="subTitle" idx="1" hasCustomPrompt="1"/>
          </p:nvPr>
        </p:nvSpPr>
        <p:spPr>
          <a:xfrm>
            <a:off x="1403648" y="4869160"/>
            <a:ext cx="7272808" cy="864096"/>
          </a:xfrm>
          <a:prstGeom prst="rect">
            <a:avLst/>
          </a:prstGeom>
        </p:spPr>
        <p:txBody>
          <a:bodyPr anchor="b">
            <a:noAutofit/>
          </a:bodyPr>
          <a:lstStyle>
            <a:lvl1pPr marL="0" indent="0" algn="l">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080120"/>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p:nvSpPr>
        <p:spPr>
          <a:xfrm>
            <a:off x="1403648" y="3140968"/>
            <a:ext cx="7209184" cy="1152128"/>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r>
              <a:rPr lang="cs-CZ" dirty="0">
                <a:solidFill>
                  <a:prstClr val="black"/>
                </a:solidFill>
              </a:rPr>
              <a:t>MINISTERSTVO PRO MÍSTNÍ ROZVOJ ČR</a:t>
            </a:r>
          </a:p>
          <a:p>
            <a:pPr>
              <a:spcBef>
                <a:spcPct val="20000"/>
              </a:spcBef>
              <a:buFont typeface="Arial" pitchFamily="34" charset="0"/>
              <a:buNone/>
              <a:defRPr/>
            </a:pPr>
            <a:r>
              <a:rPr lang="cs-CZ" dirty="0">
                <a:solidFill>
                  <a:prstClr val="black"/>
                </a:solidFill>
              </a:rPr>
              <a:t>OPERAČNÍ PROGRAM TECHNICKÁ POMOC</a:t>
            </a:r>
          </a:p>
        </p:txBody>
      </p:sp>
    </p:spTree>
    <p:extLst>
      <p:ext uri="{BB962C8B-B14F-4D97-AF65-F5344CB8AC3E}">
        <p14:creationId xmlns:p14="http://schemas.microsoft.com/office/powerpoint/2010/main" val="17192289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1_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3888432"/>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39323485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1_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3888431"/>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245618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t>14. - 15. 5. 2018</a:t>
            </a:r>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2_Úvodní list">
    <p:spTree>
      <p:nvGrpSpPr>
        <p:cNvPr id="1" name=""/>
        <p:cNvGrpSpPr/>
        <p:nvPr/>
      </p:nvGrpSpPr>
      <p:grpSpPr>
        <a:xfrm>
          <a:off x="0" y="0"/>
          <a:ext cx="0" cy="0"/>
          <a:chOff x="0" y="0"/>
          <a:chExt cx="0" cy="0"/>
        </a:xfrm>
      </p:grpSpPr>
      <p:pic>
        <p:nvPicPr>
          <p:cNvPr id="8" name="Obrázek 7" descr="mmr_cr_rgb.emf"/>
          <p:cNvPicPr>
            <a:picLocks noChangeAspect="1"/>
          </p:cNvPicPr>
          <p:nvPr/>
        </p:nvPicPr>
        <p:blipFill>
          <a:blip cstate="print"/>
          <a:stretch>
            <a:fillRect/>
          </a:stretch>
        </p:blipFill>
        <p:spPr>
          <a:xfrm>
            <a:off x="323528" y="692696"/>
            <a:ext cx="2565000" cy="562500"/>
          </a:xfrm>
          <a:prstGeom prst="rect">
            <a:avLst/>
          </a:prstGeom>
        </p:spPr>
      </p:pic>
      <p:sp>
        <p:nvSpPr>
          <p:cNvPr id="9" name="Podnadpis 2"/>
          <p:cNvSpPr>
            <a:spLocks noGrp="1"/>
          </p:cNvSpPr>
          <p:nvPr>
            <p:ph type="subTitle" idx="1" hasCustomPrompt="1"/>
          </p:nvPr>
        </p:nvSpPr>
        <p:spPr>
          <a:xfrm>
            <a:off x="1403648" y="4869160"/>
            <a:ext cx="7272808" cy="864096"/>
          </a:xfrm>
          <a:prstGeom prst="rect">
            <a:avLst/>
          </a:prstGeom>
        </p:spPr>
        <p:txBody>
          <a:bodyPr anchor="b">
            <a:noAutofit/>
          </a:bodyPr>
          <a:lstStyle>
            <a:lvl1pPr marL="0" indent="0" algn="l">
              <a:buNone/>
              <a:defRPr sz="20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a:t>autoři projektu</a:t>
            </a:r>
          </a:p>
        </p:txBody>
      </p:sp>
      <p:sp>
        <p:nvSpPr>
          <p:cNvPr id="6" name="Nadpis 13"/>
          <p:cNvSpPr>
            <a:spLocks noGrp="1" noChangeAspect="1"/>
          </p:cNvSpPr>
          <p:nvPr>
            <p:ph type="title" hasCustomPrompt="1"/>
          </p:nvPr>
        </p:nvSpPr>
        <p:spPr>
          <a:xfrm>
            <a:off x="1403648" y="1988840"/>
            <a:ext cx="7283152" cy="1080120"/>
          </a:xfrm>
          <a:prstGeom prst="rect">
            <a:avLst/>
          </a:prstGeom>
        </p:spPr>
        <p:txBody>
          <a:bodyPr anchor="b"/>
          <a:lstStyle>
            <a:lvl1pPr algn="l">
              <a:defRPr b="1" baseline="0">
                <a:solidFill>
                  <a:srgbClr val="000099"/>
                </a:solidFill>
                <a:latin typeface="Arial" pitchFamily="34" charset="0"/>
                <a:cs typeface="Arial" pitchFamily="34" charset="0"/>
              </a:defRPr>
            </a:lvl1pPr>
          </a:lstStyle>
          <a:p>
            <a:r>
              <a:rPr lang="cs-CZ" dirty="0"/>
              <a:t>NÁZEV PREZENTACE</a:t>
            </a:r>
          </a:p>
        </p:txBody>
      </p:sp>
      <p:sp>
        <p:nvSpPr>
          <p:cNvPr id="7" name="Podnadpis 2"/>
          <p:cNvSpPr txBox="1">
            <a:spLocks/>
          </p:cNvSpPr>
          <p:nvPr/>
        </p:nvSpPr>
        <p:spPr>
          <a:xfrm>
            <a:off x="1403648" y="3140968"/>
            <a:ext cx="7209184" cy="1152128"/>
          </a:xfrm>
          <a:prstGeom prst="rect">
            <a:avLst/>
          </a:prstGeom>
        </p:spPr>
        <p:txBody>
          <a:bodyPr>
            <a:noAutofit/>
          </a:bodyPr>
          <a:lstStyle>
            <a:lvl1pPr marL="0" indent="0" algn="l">
              <a:buNone/>
              <a:defRPr sz="26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spcBef>
                <a:spcPct val="20000"/>
              </a:spcBef>
              <a:buFont typeface="Arial" pitchFamily="34" charset="0"/>
              <a:buNone/>
              <a:defRPr/>
            </a:pPr>
            <a:r>
              <a:rPr lang="cs-CZ" dirty="0">
                <a:solidFill>
                  <a:prstClr val="black"/>
                </a:solidFill>
              </a:rPr>
              <a:t>MINISTERSTVO PRO MÍSTNÍ ROZVOJ ČR</a:t>
            </a:r>
          </a:p>
          <a:p>
            <a:pPr>
              <a:spcBef>
                <a:spcPct val="20000"/>
              </a:spcBef>
              <a:buFont typeface="Arial" pitchFamily="34" charset="0"/>
              <a:buNone/>
              <a:defRPr/>
            </a:pPr>
            <a:r>
              <a:rPr lang="cs-CZ" dirty="0">
                <a:solidFill>
                  <a:prstClr val="black"/>
                </a:solidFill>
              </a:rPr>
              <a:t>OPERAČNÍ PROGRAM TECHNICKÁ POMOC</a:t>
            </a:r>
          </a:p>
        </p:txBody>
      </p:sp>
    </p:spTree>
    <p:extLst>
      <p:ext uri="{BB962C8B-B14F-4D97-AF65-F5344CB8AC3E}">
        <p14:creationId xmlns:p14="http://schemas.microsoft.com/office/powerpoint/2010/main" val="355491402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2_Vnitřní list s nadpisem">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395536" y="2060848"/>
            <a:ext cx="8291264" cy="3888432"/>
          </a:xfrm>
          <a:prstGeom prst="rect">
            <a:avLst/>
          </a:prstGeom>
        </p:spPr>
        <p:txBody>
          <a:bodyPr>
            <a:normAutofit/>
          </a:bodyPr>
          <a:lstStyle>
            <a:lvl1pPr marL="0" indent="0" algn="l">
              <a:spcBef>
                <a:spcPts val="1000"/>
              </a:spcBef>
              <a:spcAft>
                <a:spcPts val="1000"/>
              </a:spcAft>
              <a:buFontTx/>
              <a:buNone/>
              <a:defRPr sz="2800">
                <a:latin typeface="Arial" pitchFamily="34" charset="0"/>
                <a:cs typeface="Arial" pitchFamily="34" charset="0"/>
              </a:defRPr>
            </a:lvl1pPr>
            <a:lvl2pPr algn="l">
              <a:buFontTx/>
              <a:buNone/>
              <a:defRPr sz="2400">
                <a:latin typeface="Arial" pitchFamily="34" charset="0"/>
                <a:cs typeface="Arial" pitchFamily="34" charset="0"/>
              </a:defRPr>
            </a:lvl2pPr>
            <a:lvl3pPr algn="l">
              <a:buFontTx/>
              <a:buNone/>
              <a:defRPr sz="2000">
                <a:latin typeface="Arial" pitchFamily="34" charset="0"/>
                <a:cs typeface="Arial" pitchFamily="34" charset="0"/>
              </a:defRPr>
            </a:lvl3pPr>
            <a:lvl4pPr algn="l">
              <a:buFontTx/>
              <a:buNone/>
              <a:defRPr sz="1800">
                <a:latin typeface="Arial" pitchFamily="34" charset="0"/>
                <a:cs typeface="Arial" pitchFamily="34" charset="0"/>
              </a:defRPr>
            </a:lvl4pPr>
            <a:lvl5pPr algn="l">
              <a:buFontTx/>
              <a:buNone/>
              <a:defRPr sz="1800">
                <a:latin typeface="Arial" pitchFamily="34" charset="0"/>
                <a:cs typeface="Arial" pitchFamily="34" charset="0"/>
              </a:defRPr>
            </a:lvl5pPr>
            <a:lvl6pPr>
              <a:buNone/>
              <a:defRPr/>
            </a:lvl6pPr>
          </a:lstStyle>
          <a:p>
            <a:pPr lvl="0"/>
            <a:r>
              <a:rPr lang="cs-CZ" dirty="0"/>
              <a:t>Klepnutím vložíte text</a:t>
            </a:r>
          </a:p>
        </p:txBody>
      </p:sp>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pic>
        <p:nvPicPr>
          <p:cNvPr id="4" name="Obrázek 3" descr="mmr_cr_rgb.emf"/>
          <p:cNvPicPr>
            <a:picLocks noChangeAspect="1"/>
          </p:cNvPicPr>
          <p:nvPr/>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18777776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2_Vnitřní list s odrážkami">
    <p:spTree>
      <p:nvGrpSpPr>
        <p:cNvPr id="1" name=""/>
        <p:cNvGrpSpPr/>
        <p:nvPr/>
      </p:nvGrpSpPr>
      <p:grpSpPr>
        <a:xfrm>
          <a:off x="0" y="0"/>
          <a:ext cx="0" cy="0"/>
          <a:chOff x="0" y="0"/>
          <a:chExt cx="0" cy="0"/>
        </a:xfrm>
      </p:grpSpPr>
      <p:sp>
        <p:nvSpPr>
          <p:cNvPr id="10" name="Nadpis 9"/>
          <p:cNvSpPr>
            <a:spLocks noGrp="1"/>
          </p:cNvSpPr>
          <p:nvPr>
            <p:ph type="title" hasCustomPrompt="1"/>
          </p:nvPr>
        </p:nvSpPr>
        <p:spPr>
          <a:xfrm>
            <a:off x="395536" y="1412776"/>
            <a:ext cx="8291264" cy="504056"/>
          </a:xfrm>
          <a:prstGeom prst="rect">
            <a:avLst/>
          </a:prstGeom>
        </p:spPr>
        <p:txBody>
          <a:bodyPr anchor="t">
            <a:noAutofit/>
          </a:bodyPr>
          <a:lstStyle>
            <a:lvl1pPr algn="l">
              <a:defRPr sz="3200" b="1">
                <a:solidFill>
                  <a:srgbClr val="000099"/>
                </a:solidFill>
                <a:latin typeface="Arial" pitchFamily="34" charset="0"/>
                <a:cs typeface="Arial" pitchFamily="34" charset="0"/>
              </a:defRPr>
            </a:lvl1pPr>
          </a:lstStyle>
          <a:p>
            <a:r>
              <a:rPr lang="cs-CZ" dirty="0"/>
              <a:t>NADPIS</a:t>
            </a:r>
          </a:p>
        </p:txBody>
      </p:sp>
      <p:sp>
        <p:nvSpPr>
          <p:cNvPr id="4" name="Zástupný symbol pro obsah 2"/>
          <p:cNvSpPr>
            <a:spLocks noGrp="1"/>
          </p:cNvSpPr>
          <p:nvPr>
            <p:ph idx="10"/>
          </p:nvPr>
        </p:nvSpPr>
        <p:spPr>
          <a:xfrm>
            <a:off x="467544" y="2060849"/>
            <a:ext cx="8229600" cy="3888431"/>
          </a:xfrm>
          <a:prstGeom prst="rect">
            <a:avLst/>
          </a:prstGeom>
        </p:spPr>
        <p:txBody>
          <a:bodyPr/>
          <a:lstStyle>
            <a:lvl1pPr marL="342900" indent="-342900">
              <a:buClr>
                <a:schemeClr val="accent1"/>
              </a:buClr>
              <a:buFont typeface="Wingdings" pitchFamily="2" charset="2"/>
              <a:buChar char="§"/>
              <a:defRPr/>
            </a:lvl1pPr>
            <a:lvl2pPr marL="742950" indent="-285750">
              <a:buClr>
                <a:schemeClr val="accent1"/>
              </a:buClr>
              <a:buFont typeface="Wingdings" pitchFamily="2" charset="2"/>
              <a:buChar char="§"/>
              <a:defRPr/>
            </a:lvl2pPr>
            <a:lvl3pPr marL="1143000" indent="-228600">
              <a:buClr>
                <a:schemeClr val="accent1"/>
              </a:buClr>
              <a:buFont typeface="Wingdings" pitchFamily="2" charset="2"/>
              <a:buChar char="§"/>
              <a:defRPr/>
            </a:lvl3pPr>
            <a:lvl4pPr marL="1600200" indent="-228600">
              <a:buClr>
                <a:schemeClr val="accent1"/>
              </a:buClr>
              <a:buFont typeface="Wingdings" pitchFamily="2" charset="2"/>
              <a:buChar char="§"/>
              <a:defRPr/>
            </a:lvl4pPr>
            <a:lvl5pPr marL="2057400" indent="-228600">
              <a:buClr>
                <a:schemeClr val="accent1"/>
              </a:buClr>
              <a:buFont typeface="Wingdings" pitchFamily="2"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pic>
        <p:nvPicPr>
          <p:cNvPr id="5" name="Obrázek 4" descr="mmr_cr_rgb.emf"/>
          <p:cNvPicPr>
            <a:picLocks noChangeAspect="1"/>
          </p:cNvPicPr>
          <p:nvPr/>
        </p:nvPicPr>
        <p:blipFill>
          <a:blip cstate="print"/>
          <a:stretch>
            <a:fillRect/>
          </a:stretch>
        </p:blipFill>
        <p:spPr>
          <a:xfrm>
            <a:off x="467544" y="620688"/>
            <a:ext cx="2016224" cy="442154"/>
          </a:xfrm>
          <a:prstGeom prst="rect">
            <a:avLst/>
          </a:prstGeom>
        </p:spPr>
      </p:pic>
    </p:spTree>
    <p:extLst>
      <p:ext uri="{BB962C8B-B14F-4D97-AF65-F5344CB8AC3E}">
        <p14:creationId xmlns:p14="http://schemas.microsoft.com/office/powerpoint/2010/main" val="42861804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0391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50734254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9088729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807579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6745218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00735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475170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t>14. - 15. 5. 2018</a:t>
            </a:r>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7503745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07137233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20383938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94038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44231664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32111939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56487828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1724657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678015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84657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5238170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838225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66749378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730689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15670625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184946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29085022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27649918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4865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008273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55505554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27584752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82234109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644318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45439063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6022470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2417694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50787304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829062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94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046888447"/>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21985270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14225883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346451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03156889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91437967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65529851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5958112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526182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795471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t>14. - 15. 5. 2018</a:t>
            </a:r>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49215669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65553159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254523435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775717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49585990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5633893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r>
              <a:rPr lang="cs-CZ" smtClean="0">
                <a:solidFill>
                  <a:srgbClr val="084A8B"/>
                </a:solidFill>
              </a:rPr>
              <a:t>14. - 15. 5. 2018</a:t>
            </a:r>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97296318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29583517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492817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68109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0.xml"/><Relationship Id="rId3" Type="http://schemas.openxmlformats.org/officeDocument/2006/relationships/slideLayout" Target="../slideLayouts/slideLayout95.xml"/><Relationship Id="rId7" Type="http://schemas.openxmlformats.org/officeDocument/2006/relationships/slideLayout" Target="../slideLayouts/slideLayout99.xml"/><Relationship Id="rId2" Type="http://schemas.openxmlformats.org/officeDocument/2006/relationships/slideLayout" Target="../slideLayouts/slideLayout94.xml"/><Relationship Id="rId1" Type="http://schemas.openxmlformats.org/officeDocument/2006/relationships/slideLayout" Target="../slideLayouts/slideLayout93.xml"/><Relationship Id="rId6" Type="http://schemas.openxmlformats.org/officeDocument/2006/relationships/slideLayout" Target="../slideLayouts/slideLayout98.xml"/><Relationship Id="rId11" Type="http://schemas.openxmlformats.org/officeDocument/2006/relationships/theme" Target="../theme/theme10.xml"/><Relationship Id="rId5" Type="http://schemas.openxmlformats.org/officeDocument/2006/relationships/slideLayout" Target="../slideLayouts/slideLayout97.xml"/><Relationship Id="rId10" Type="http://schemas.openxmlformats.org/officeDocument/2006/relationships/slideLayout" Target="../slideLayouts/slideLayout102.xml"/><Relationship Id="rId4" Type="http://schemas.openxmlformats.org/officeDocument/2006/relationships/slideLayout" Target="../slideLayouts/slideLayout96.xml"/><Relationship Id="rId9" Type="http://schemas.openxmlformats.org/officeDocument/2006/relationships/slideLayout" Target="../slideLayouts/slideLayout10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theme" Target="../theme/theme4.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theme" Target="../theme/theme5.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0.xml"/><Relationship Id="rId3" Type="http://schemas.openxmlformats.org/officeDocument/2006/relationships/slideLayout" Target="../slideLayouts/slideLayout55.xml"/><Relationship Id="rId7" Type="http://schemas.openxmlformats.org/officeDocument/2006/relationships/slideLayout" Target="../slideLayouts/slideLayout59.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theme" Target="../theme/theme6.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theme" Target="../theme/theme7.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theme" Target="../theme/theme8.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theme" Target="../theme/theme9.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t>14. - 15. 5. 2018</a:t>
            </a:r>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2306692072"/>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1086340731"/>
      </p:ext>
    </p:extLst>
  </p:cSld>
  <p:clrMap bg1="lt1" tx1="dk1" bg2="lt2" tx2="dk2" accent1="accent1" accent2="accent2" accent3="accent3" accent4="accent4" accent5="accent5" accent6="accent6" hlink="hlink" folHlink="folHlink"/>
  <p:sldLayoutIdLst>
    <p:sldLayoutId id="2147483782" r:id="rId1"/>
    <p:sldLayoutId id="2147483684" r:id="rId2"/>
    <p:sldLayoutId id="2147483685" r:id="rId3"/>
    <p:sldLayoutId id="2147483686" r:id="rId4"/>
    <p:sldLayoutId id="2147483687" r:id="rId5"/>
    <p:sldLayoutId id="2147483688" r:id="rId6"/>
    <p:sldLayoutId id="2147483783" r:id="rId7"/>
    <p:sldLayoutId id="2147483689" r:id="rId8"/>
    <p:sldLayoutId id="2147483690" r:id="rId9"/>
    <p:sldLayoutId id="2147483691" r:id="rId10"/>
    <p:sldLayoutId id="2147483692" r:id="rId11"/>
    <p:sldLayoutId id="2147483693" r:id="rId12"/>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314902287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cstate="print"/>
          <a:srcRect/>
          <a:stretch>
            <a:fillRect/>
          </a:stretch>
        </p:blipFill>
        <p:spPr bwMode="auto">
          <a:xfrm>
            <a:off x="179512" y="1844824"/>
            <a:ext cx="5616624" cy="5013176"/>
          </a:xfrm>
          <a:prstGeom prst="rect">
            <a:avLst/>
          </a:prstGeom>
          <a:noFill/>
          <a:ln w="9525">
            <a:noFill/>
            <a:miter lim="800000"/>
            <a:headEnd/>
            <a:tailEnd/>
          </a:ln>
        </p:spPr>
      </p:pic>
      <p:sp>
        <p:nvSpPr>
          <p:cNvPr id="9" name="Obdélník 8"/>
          <p:cNvSpPr>
            <a:spLocks noChangeAspect="1"/>
          </p:cNvSpPr>
          <p:nvPr/>
        </p:nvSpPr>
        <p:spPr>
          <a:xfrm>
            <a:off x="0" y="1"/>
            <a:ext cx="9144000" cy="260648"/>
          </a:xfrm>
          <a:prstGeom prst="rect">
            <a:avLst/>
          </a:prstGeom>
          <a:solidFill>
            <a:srgbClr val="0000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noFill/>
            </a:endParaRPr>
          </a:p>
        </p:txBody>
      </p:sp>
      <p:sp>
        <p:nvSpPr>
          <p:cNvPr id="10" name="Obdélník 9"/>
          <p:cNvSpPr/>
          <p:nvPr/>
        </p:nvSpPr>
        <p:spPr>
          <a:xfrm>
            <a:off x="0" y="260649"/>
            <a:ext cx="9144000" cy="144016"/>
          </a:xfrm>
          <a:prstGeom prst="rect">
            <a:avLst/>
          </a:prstGeom>
          <a:gradFill>
            <a:gsLst>
              <a:gs pos="0">
                <a:srgbClr val="000099"/>
              </a:gs>
              <a:gs pos="100000">
                <a:schemeClr val="bg1">
                  <a:alpha val="0"/>
                </a:schemeClr>
              </a:gs>
            </a:gsLst>
            <a:lin ang="0" scaled="1"/>
          </a:gradFill>
          <a:ln>
            <a:noFill/>
          </a:ln>
          <a:effectLst>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noFill/>
            </a:endParaRPr>
          </a:p>
        </p:txBody>
      </p:sp>
      <p:pic>
        <p:nvPicPr>
          <p:cNvPr id="7" name="Obrázek 6"/>
          <p:cNvPicPr>
            <a:picLocks noChangeAspect="1"/>
          </p:cNvPicPr>
          <p:nvPr/>
        </p:nvPicPr>
        <p:blipFill>
          <a:blip cstate="print">
            <a:extLst>
              <a:ext uri="{28A0092B-C50C-407E-A947-70E740481C1C}">
                <a14:useLocalDpi xmlns:a14="http://schemas.microsoft.com/office/drawing/2010/main" val="0"/>
              </a:ext>
            </a:extLst>
          </a:blip>
          <a:stretch>
            <a:fillRect/>
          </a:stretch>
        </p:blipFill>
        <p:spPr>
          <a:xfrm>
            <a:off x="5939583" y="6024901"/>
            <a:ext cx="2664865" cy="833100"/>
          </a:xfrm>
          <a:prstGeom prst="rect">
            <a:avLst/>
          </a:prstGeom>
        </p:spPr>
      </p:pic>
    </p:spTree>
    <p:extLst>
      <p:ext uri="{BB962C8B-B14F-4D97-AF65-F5344CB8AC3E}">
        <p14:creationId xmlns:p14="http://schemas.microsoft.com/office/powerpoint/2010/main" val="361313295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3286749931"/>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601996725"/>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3887284676"/>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243671185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r>
              <a:rPr lang="cs-CZ" smtClean="0">
                <a:solidFill>
                  <a:srgbClr val="084A8B"/>
                </a:solidFill>
              </a:rPr>
              <a:t>14. - 15. 5. 2018</a:t>
            </a:r>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2338155892"/>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3.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512000" y="2564904"/>
            <a:ext cx="7308472" cy="1224136"/>
          </a:xfrm>
        </p:spPr>
        <p:txBody>
          <a:bodyPr/>
          <a:lstStyle/>
          <a:p>
            <a:r>
              <a:rPr lang="cs-CZ" dirty="0" smtClean="0"/>
              <a:t>ODPOVĚDNÉ VEŘEJNÉ ZADÁVÁNÍ – </a:t>
            </a:r>
            <a:r>
              <a:rPr lang="cs-CZ" dirty="0" err="1" smtClean="0"/>
              <a:t>mpsv</a:t>
            </a:r>
            <a:r>
              <a:rPr lang="cs-CZ" dirty="0" smtClean="0"/>
              <a:t> - </a:t>
            </a:r>
            <a:r>
              <a:rPr lang="cs-CZ" dirty="0" err="1" smtClean="0"/>
              <a:t>čr</a:t>
            </a:r>
            <a:endParaRPr lang="cs-CZ" dirty="0"/>
          </a:p>
        </p:txBody>
      </p:sp>
      <p:sp>
        <p:nvSpPr>
          <p:cNvPr id="7" name="Zástupný symbol pro text 6"/>
          <p:cNvSpPr>
            <a:spLocks noGrp="1"/>
          </p:cNvSpPr>
          <p:nvPr>
            <p:ph type="body" sz="quarter" idx="13"/>
          </p:nvPr>
        </p:nvSpPr>
        <p:spPr>
          <a:xfrm>
            <a:off x="1475656" y="4077072"/>
            <a:ext cx="7272000" cy="1080120"/>
          </a:xfrm>
        </p:spPr>
        <p:txBody>
          <a:bodyPr/>
          <a:lstStyle/>
          <a:p>
            <a:r>
              <a:rPr lang="cs-CZ" dirty="0" smtClean="0"/>
              <a:t>27.11. 2019, Praha</a:t>
            </a:r>
            <a:endParaRPr lang="cs-CZ"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rcRect/>
          <a:stretch>
            <a:fillRect/>
          </a:stretch>
        </p:blipFill>
        <p:spPr/>
      </p:pic>
      <p:pic>
        <p:nvPicPr>
          <p:cNvPr id="16" name="Zástupný symbol pro obrázek 15"/>
          <p:cNvPicPr>
            <a:picLocks noGrp="1" noChangeAspect="1"/>
          </p:cNvPicPr>
          <p:nvPr>
            <p:ph type="pic" sz="quarter" idx="16"/>
          </p:nvPr>
        </p:nvPicPr>
        <p:blipFill>
          <a:blip r:embed="rId4" cstate="print">
            <a:extLst>
              <a:ext uri="{28A0092B-C50C-407E-A947-70E740481C1C}">
                <a14:useLocalDpi xmlns:a14="http://schemas.microsoft.com/office/drawing/2010/main" val="0"/>
              </a:ext>
            </a:extLst>
          </a:blip>
          <a:srcRect/>
          <a:stretch>
            <a:fillRect/>
          </a:stretch>
        </p:blipFill>
        <p:spPr>
          <a:xfrm>
            <a:off x="827584" y="4293096"/>
            <a:ext cx="540000" cy="540000"/>
          </a:xfrm>
        </p:spPr>
      </p:pic>
      <p:sp>
        <p:nvSpPr>
          <p:cNvPr id="2" name="Zástupný symbol pro číslo snímku 1"/>
          <p:cNvSpPr>
            <a:spLocks noGrp="1"/>
          </p:cNvSpPr>
          <p:nvPr>
            <p:ph type="sldNum" sz="quarter" idx="12"/>
          </p:nvPr>
        </p:nvSpPr>
        <p:spPr/>
        <p:txBody>
          <a:bodyPr/>
          <a:lstStyle/>
          <a:p>
            <a:fld id="{479BF083-4774-43B1-9AB0-5CC1AC5DD8EE}" type="slidenum">
              <a:rPr lang="cs-CZ" smtClean="0">
                <a:solidFill>
                  <a:srgbClr val="084A8B"/>
                </a:solidFill>
              </a:rPr>
              <a:pPr/>
              <a:t>1</a:t>
            </a:fld>
            <a:endParaRPr lang="cs-CZ" dirty="0">
              <a:solidFill>
                <a:srgbClr val="084A8B"/>
              </a:solidFill>
            </a:endParaRPr>
          </a:p>
        </p:txBody>
      </p:sp>
    </p:spTree>
    <p:extLst>
      <p:ext uri="{BB962C8B-B14F-4D97-AF65-F5344CB8AC3E}">
        <p14:creationId xmlns:p14="http://schemas.microsoft.com/office/powerpoint/2010/main" val="3634574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dobré praxe na MPSV</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4226883348"/>
              </p:ext>
            </p:extLst>
          </p:nvPr>
        </p:nvGraphicFramePr>
        <p:xfrm>
          <a:off x="539750" y="1245331"/>
          <a:ext cx="8064500" cy="3754120"/>
        </p:xfrm>
        <a:graphic>
          <a:graphicData uri="http://schemas.openxmlformats.org/drawingml/2006/table">
            <a:tbl>
              <a:tblPr firstRow="1" bandRow="1">
                <a:tableStyleId>{5C22544A-7EE6-4342-B048-85BDC9FD1C3A}</a:tableStyleId>
              </a:tblPr>
              <a:tblGrid>
                <a:gridCol w="4032250">
                  <a:extLst>
                    <a:ext uri="{9D8B030D-6E8A-4147-A177-3AD203B41FA5}">
                      <a16:colId xmlns:a16="http://schemas.microsoft.com/office/drawing/2014/main" xmlns="" val="2718290949"/>
                    </a:ext>
                  </a:extLst>
                </a:gridCol>
                <a:gridCol w="4032250">
                  <a:extLst>
                    <a:ext uri="{9D8B030D-6E8A-4147-A177-3AD203B41FA5}">
                      <a16:colId xmlns:a16="http://schemas.microsoft.com/office/drawing/2014/main" xmlns="" val="1712425915"/>
                    </a:ext>
                  </a:extLst>
                </a:gridCol>
              </a:tblGrid>
              <a:tr h="370840">
                <a:tc>
                  <a:txBody>
                    <a:bodyPr/>
                    <a:lstStyle/>
                    <a:p>
                      <a:r>
                        <a:rPr lang="cs-CZ" dirty="0" smtClean="0"/>
                        <a:t>Název zakázky</a:t>
                      </a:r>
                      <a:endParaRPr lang="cs-CZ" dirty="0"/>
                    </a:p>
                  </a:txBody>
                  <a:tcPr/>
                </a:tc>
                <a:tc>
                  <a:txBody>
                    <a:bodyPr/>
                    <a:lstStyle/>
                    <a:p>
                      <a:r>
                        <a:rPr lang="cs-CZ" dirty="0" smtClean="0"/>
                        <a:t>Společenské zájmy</a:t>
                      </a:r>
                      <a:endParaRPr lang="cs-CZ" dirty="0"/>
                    </a:p>
                  </a:txBody>
                  <a:tcPr/>
                </a:tc>
                <a:extLst>
                  <a:ext uri="{0D108BD9-81ED-4DB2-BD59-A6C34878D82A}">
                    <a16:rowId xmlns:a16="http://schemas.microsoft.com/office/drawing/2014/main" xmlns="" val="3528778039"/>
                  </a:ext>
                </a:extLst>
              </a:tr>
              <a:tr h="370840">
                <a:tc>
                  <a:txBody>
                    <a:bodyPr/>
                    <a:lstStyle/>
                    <a:p>
                      <a:r>
                        <a:rPr lang="cs-CZ" sz="1600" dirty="0" smtClean="0"/>
                        <a:t>Zajištění servisu a provozu tiskových a multifunkčních zařízení (MPSV)</a:t>
                      </a:r>
                      <a:endParaRPr lang="cs-CZ" sz="1600" dirty="0"/>
                    </a:p>
                  </a:txBody>
                  <a:tcPr/>
                </a:tc>
                <a:tc>
                  <a:txBody>
                    <a:bodyPr/>
                    <a:lstStyle/>
                    <a:p>
                      <a:r>
                        <a:rPr lang="cs-CZ" sz="1600" dirty="0" smtClean="0"/>
                        <a:t>Požadavek zadavatele na zaměstnávání osob se zdravotním postižením</a:t>
                      </a:r>
                      <a:endParaRPr lang="cs-CZ" sz="1600" dirty="0"/>
                    </a:p>
                  </a:txBody>
                  <a:tcPr/>
                </a:tc>
                <a:extLst>
                  <a:ext uri="{0D108BD9-81ED-4DB2-BD59-A6C34878D82A}">
                    <a16:rowId xmlns:a16="http://schemas.microsoft.com/office/drawing/2014/main" xmlns="" val="2375744511"/>
                  </a:ext>
                </a:extLst>
              </a:tr>
              <a:tr h="370840">
                <a:tc>
                  <a:txBody>
                    <a:bodyPr/>
                    <a:lstStyle/>
                    <a:p>
                      <a:r>
                        <a:rPr lang="cs-CZ" sz="1600" dirty="0" smtClean="0"/>
                        <a:t>Poskytování služeb fyzické ostrahy objektů MPSV (MPSV)</a:t>
                      </a:r>
                      <a:endParaRPr lang="cs-CZ" sz="1600" dirty="0"/>
                    </a:p>
                  </a:txBody>
                  <a:tcPr/>
                </a:tc>
                <a:tc>
                  <a:txBody>
                    <a:bodyPr/>
                    <a:lstStyle/>
                    <a:p>
                      <a:r>
                        <a:rPr lang="cs-CZ" sz="1600" dirty="0" smtClean="0"/>
                        <a:t>Požadavek zadavatele na zajištění důstojných pracovních podmínek, BOZP </a:t>
                      </a:r>
                      <a:endParaRPr lang="cs-CZ" sz="1600" dirty="0"/>
                    </a:p>
                  </a:txBody>
                  <a:tcPr/>
                </a:tc>
                <a:extLst>
                  <a:ext uri="{0D108BD9-81ED-4DB2-BD59-A6C34878D82A}">
                    <a16:rowId xmlns:a16="http://schemas.microsoft.com/office/drawing/2014/main" xmlns="" val="3483281704"/>
                  </a:ext>
                </a:extLst>
              </a:tr>
              <a:tr h="370840">
                <a:tc>
                  <a:txBody>
                    <a:bodyPr/>
                    <a:lstStyle/>
                    <a:p>
                      <a:r>
                        <a:rPr lang="cs-CZ" sz="1600" dirty="0" smtClean="0"/>
                        <a:t>Dodávky potravinové a materiální pomoci hrazené z Fondu evropské pomoci nejchudším osobám (MPSV)</a:t>
                      </a:r>
                      <a:endParaRPr lang="cs-CZ" sz="1600" dirty="0"/>
                    </a:p>
                  </a:txBody>
                  <a:tcPr/>
                </a:tc>
                <a:tc>
                  <a:txBody>
                    <a:bodyPr/>
                    <a:lstStyle/>
                    <a:p>
                      <a:r>
                        <a:rPr lang="cs-CZ" sz="1600" dirty="0" smtClean="0"/>
                        <a:t>Etické nakupování a ekologicky šetrná řešení</a:t>
                      </a:r>
                      <a:endParaRPr lang="cs-CZ" sz="1600" dirty="0"/>
                    </a:p>
                  </a:txBody>
                  <a:tcPr/>
                </a:tc>
                <a:extLst>
                  <a:ext uri="{0D108BD9-81ED-4DB2-BD59-A6C34878D82A}">
                    <a16:rowId xmlns:a16="http://schemas.microsoft.com/office/drawing/2014/main" xmlns="" val="17260308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smtClean="0">
                          <a:effectLst/>
                        </a:rPr>
                        <a:t>VÝBĚR PROVOZOVATELE KANTÝNY V BUDOVĚ MINISTERSTVA PRÁCE A SOCIÁLNÍCH VĚCÍ</a:t>
                      </a:r>
                      <a:endParaRPr lang="cs-CZ" sz="16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r>
                        <a:rPr lang="cs-CZ" sz="1600" dirty="0" smtClean="0"/>
                        <a:t>Podpora sociálních podniků</a:t>
                      </a:r>
                    </a:p>
                    <a:p>
                      <a:endParaRPr lang="cs-CZ" sz="1600" dirty="0"/>
                    </a:p>
                  </a:txBody>
                  <a:tcPr/>
                </a:tc>
                <a:extLst>
                  <a:ext uri="{0D108BD9-81ED-4DB2-BD59-A6C34878D82A}">
                    <a16:rowId xmlns:a16="http://schemas.microsoft.com/office/drawing/2014/main" xmlns="" val="3514916301"/>
                  </a:ext>
                </a:extLst>
              </a:tr>
              <a:tr h="370840">
                <a:tc>
                  <a:txBody>
                    <a:bodyPr/>
                    <a:lstStyle/>
                    <a:p>
                      <a:r>
                        <a:rPr lang="cs-CZ" sz="1600" dirty="0" smtClean="0"/>
                        <a:t>Zajištění dodávky kancelářského papíru pro resort MPSV (MPSV)</a:t>
                      </a:r>
                      <a:endParaRPr lang="cs-CZ" sz="1600" dirty="0"/>
                    </a:p>
                  </a:txBody>
                  <a:tcPr/>
                </a:tc>
                <a:tc>
                  <a:txBody>
                    <a:bodyPr/>
                    <a:lstStyle/>
                    <a:p>
                      <a:r>
                        <a:rPr lang="cs-CZ" sz="1600" dirty="0" smtClean="0"/>
                        <a:t>Požadavek na ekologicky šetrné plnění</a:t>
                      </a:r>
                      <a:endParaRPr lang="cs-CZ" sz="1600" dirty="0"/>
                    </a:p>
                  </a:txBody>
                  <a:tcPr/>
                </a:tc>
                <a:extLst>
                  <a:ext uri="{0D108BD9-81ED-4DB2-BD59-A6C34878D82A}">
                    <a16:rowId xmlns:a16="http://schemas.microsoft.com/office/drawing/2014/main" xmlns="" val="4048124374"/>
                  </a:ext>
                </a:extLst>
              </a:tr>
            </a:tbl>
          </a:graphicData>
        </a:graphic>
      </p:graphicFrame>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10</a:t>
            </a:fld>
            <a:endParaRPr lang="cs-CZ" dirty="0">
              <a:solidFill>
                <a:srgbClr val="084A8B"/>
              </a:solidFill>
            </a:endParaRPr>
          </a:p>
        </p:txBody>
      </p:sp>
      <p:pic>
        <p:nvPicPr>
          <p:cNvPr id="3" name="Obrázek 2"/>
          <p:cNvPicPr>
            <a:picLocks noChangeAspect="1"/>
          </p:cNvPicPr>
          <p:nvPr/>
        </p:nvPicPr>
        <p:blipFill>
          <a:blip r:embed="rId3"/>
          <a:stretch>
            <a:fillRect/>
          </a:stretch>
        </p:blipFill>
        <p:spPr>
          <a:xfrm>
            <a:off x="2996047" y="4799871"/>
            <a:ext cx="3151905" cy="1835055"/>
          </a:xfrm>
          <a:prstGeom prst="rect">
            <a:avLst/>
          </a:prstGeom>
        </p:spPr>
      </p:pic>
    </p:spTree>
    <p:extLst>
      <p:ext uri="{BB962C8B-B14F-4D97-AF65-F5344CB8AC3E}">
        <p14:creationId xmlns:p14="http://schemas.microsoft.com/office/powerpoint/2010/main" val="1166344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dobré praxe v ČR </a:t>
            </a:r>
            <a:endParaRPr lang="cs-CZ"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902169795"/>
              </p:ext>
            </p:extLst>
          </p:nvPr>
        </p:nvGraphicFramePr>
        <p:xfrm>
          <a:off x="164039" y="1538209"/>
          <a:ext cx="6289297" cy="1379361"/>
        </p:xfrm>
        <a:graphic>
          <a:graphicData uri="http://schemas.openxmlformats.org/drawingml/2006/table">
            <a:tbl>
              <a:tblPr firstRow="1" firstCol="1" bandRow="1">
                <a:tableStyleId>{5C22544A-7EE6-4342-B048-85BDC9FD1C3A}</a:tableStyleId>
              </a:tblPr>
              <a:tblGrid>
                <a:gridCol w="1450023">
                  <a:extLst>
                    <a:ext uri="{9D8B030D-6E8A-4147-A177-3AD203B41FA5}">
                      <a16:colId xmlns:a16="http://schemas.microsoft.com/office/drawing/2014/main" xmlns="" val="788572800"/>
                    </a:ext>
                  </a:extLst>
                </a:gridCol>
                <a:gridCol w="4839274">
                  <a:extLst>
                    <a:ext uri="{9D8B030D-6E8A-4147-A177-3AD203B41FA5}">
                      <a16:colId xmlns:a16="http://schemas.microsoft.com/office/drawing/2014/main" xmlns="" val="1250244022"/>
                    </a:ext>
                  </a:extLst>
                </a:gridCol>
              </a:tblGrid>
              <a:tr h="469568">
                <a:tc>
                  <a:txBody>
                    <a:bodyPr/>
                    <a:lstStyle/>
                    <a:p>
                      <a:pPr algn="ctr">
                        <a:lnSpc>
                          <a:spcPct val="107000"/>
                        </a:lnSpc>
                        <a:spcAft>
                          <a:spcPts val="800"/>
                        </a:spcAft>
                      </a:pPr>
                      <a:r>
                        <a:rPr lang="cs-CZ" sz="1600" dirty="0" smtClean="0">
                          <a:effectLst/>
                        </a:rPr>
                        <a:t>Zadavatel</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Městská část Praha 2</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82815079"/>
                  </a:ext>
                </a:extLst>
              </a:tr>
              <a:tr h="387950">
                <a:tc>
                  <a:txBody>
                    <a:bodyPr/>
                    <a:lstStyle/>
                    <a:p>
                      <a:pPr algn="ctr">
                        <a:lnSpc>
                          <a:spcPct val="107000"/>
                        </a:lnSpc>
                        <a:spcAft>
                          <a:spcPts val="800"/>
                        </a:spcAft>
                      </a:pPr>
                      <a:r>
                        <a:rPr lang="cs-CZ" sz="1600" dirty="0">
                          <a:effectLst/>
                        </a:rPr>
                        <a:t>Název VZ</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Úklid veřejných prostranství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20331352"/>
                  </a:ext>
                </a:extLst>
              </a:tr>
              <a:tr h="510634">
                <a:tc>
                  <a:txBody>
                    <a:bodyPr/>
                    <a:lstStyle/>
                    <a:p>
                      <a:pPr algn="ctr">
                        <a:lnSpc>
                          <a:spcPct val="107000"/>
                        </a:lnSpc>
                        <a:spcAft>
                          <a:spcPts val="800"/>
                        </a:spcAft>
                      </a:pPr>
                      <a:r>
                        <a:rPr lang="cs-CZ" sz="1600" dirty="0">
                          <a:effectLst/>
                        </a:rPr>
                        <a:t>Společenské zájmy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Pracovní příležitosti pro osoby s kriminální minulostí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704766829"/>
                  </a:ext>
                </a:extLst>
              </a:tr>
            </a:tbl>
          </a:graphicData>
        </a:graphic>
      </p:graphicFrame>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
        <p:nvSpPr>
          <p:cNvPr id="6" name="Rectangle 1"/>
          <p:cNvSpPr>
            <a:spLocks noChangeArrowheads="1"/>
          </p:cNvSpPr>
          <p:nvPr/>
        </p:nvSpPr>
        <p:spPr bwMode="auto">
          <a:xfrm>
            <a:off x="-2216139" y="-2109567"/>
            <a:ext cx="9839811" cy="715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7" name="Tabulka 6"/>
          <p:cNvGraphicFramePr>
            <a:graphicFrameLocks noGrp="1"/>
          </p:cNvGraphicFramePr>
          <p:nvPr>
            <p:extLst>
              <p:ext uri="{D42A27DB-BD31-4B8C-83A1-F6EECF244321}">
                <p14:modId xmlns:p14="http://schemas.microsoft.com/office/powerpoint/2010/main" val="975270729"/>
              </p:ext>
            </p:extLst>
          </p:nvPr>
        </p:nvGraphicFramePr>
        <p:xfrm>
          <a:off x="2784078" y="3064508"/>
          <a:ext cx="6089922" cy="1716967"/>
        </p:xfrm>
        <a:graphic>
          <a:graphicData uri="http://schemas.openxmlformats.org/drawingml/2006/table">
            <a:tbl>
              <a:tblPr firstRow="1" firstCol="1" bandRow="1">
                <a:tableStyleId>{5C22544A-7EE6-4342-B048-85BDC9FD1C3A}</a:tableStyleId>
              </a:tblPr>
              <a:tblGrid>
                <a:gridCol w="1617415">
                  <a:extLst>
                    <a:ext uri="{9D8B030D-6E8A-4147-A177-3AD203B41FA5}">
                      <a16:colId xmlns:a16="http://schemas.microsoft.com/office/drawing/2014/main" xmlns="" val="4259195527"/>
                    </a:ext>
                  </a:extLst>
                </a:gridCol>
                <a:gridCol w="4472507">
                  <a:extLst>
                    <a:ext uri="{9D8B030D-6E8A-4147-A177-3AD203B41FA5}">
                      <a16:colId xmlns:a16="http://schemas.microsoft.com/office/drawing/2014/main" xmlns="" val="3724291597"/>
                    </a:ext>
                  </a:extLst>
                </a:gridCol>
              </a:tblGrid>
              <a:tr h="412359">
                <a:tc>
                  <a:txBody>
                    <a:bodyPr/>
                    <a:lstStyle/>
                    <a:p>
                      <a:pPr>
                        <a:lnSpc>
                          <a:spcPct val="107000"/>
                        </a:lnSpc>
                        <a:spcAft>
                          <a:spcPts val="800"/>
                        </a:spcAft>
                      </a:pPr>
                      <a:r>
                        <a:rPr lang="cs-CZ" sz="1600" dirty="0" smtClean="0">
                          <a:effectLst/>
                        </a:rPr>
                        <a:t>Zadavatel</a:t>
                      </a:r>
                    </a:p>
                  </a:txBody>
                  <a:tcPr marL="68580" marR="68580" marT="0" marB="0" anchor="ctr"/>
                </a:tc>
                <a:tc>
                  <a:txBody>
                    <a:bodyPr/>
                    <a:lstStyle/>
                    <a:p>
                      <a:pPr>
                        <a:lnSpc>
                          <a:spcPct val="107000"/>
                        </a:lnSpc>
                        <a:spcAft>
                          <a:spcPts val="800"/>
                        </a:spcAft>
                      </a:pPr>
                      <a:r>
                        <a:rPr lang="cs-CZ" sz="1600" dirty="0">
                          <a:effectLst/>
                        </a:rPr>
                        <a:t>Povodí Vltavy, státní podnik</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80236776"/>
                  </a:ext>
                </a:extLst>
              </a:tr>
              <a:tr h="405799">
                <a:tc>
                  <a:txBody>
                    <a:bodyPr/>
                    <a:lstStyle/>
                    <a:p>
                      <a:pPr>
                        <a:lnSpc>
                          <a:spcPct val="107000"/>
                        </a:lnSpc>
                        <a:spcAft>
                          <a:spcPts val="800"/>
                        </a:spcAft>
                      </a:pPr>
                      <a:r>
                        <a:rPr lang="cs-CZ" sz="1600" dirty="0" smtClean="0">
                          <a:effectLst/>
                        </a:rPr>
                        <a:t>Název </a:t>
                      </a:r>
                      <a:r>
                        <a:rPr lang="cs-CZ" sz="1600" dirty="0">
                          <a:effectLst/>
                        </a:rPr>
                        <a:t>VZ</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Sázava ř. km 29,230, Městečko - rekonstrukce jezu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52532613"/>
                  </a:ext>
                </a:extLst>
              </a:tr>
              <a:tr h="347769">
                <a:tc>
                  <a:txBody>
                    <a:bodyPr/>
                    <a:lstStyle/>
                    <a:p>
                      <a:pPr>
                        <a:lnSpc>
                          <a:spcPct val="107000"/>
                        </a:lnSpc>
                        <a:spcAft>
                          <a:spcPts val="800"/>
                        </a:spcAft>
                      </a:pPr>
                      <a:r>
                        <a:rPr lang="cs-CZ" sz="1600" dirty="0">
                          <a:effectLst/>
                        </a:rPr>
                        <a:t>Společenské zájmy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Požadavek zadavatele na zaměstnávání osob znevýhodněných na trhu práce (jmenovitě osob po skončení výkonu trestu).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80222304"/>
                  </a:ext>
                </a:extLst>
              </a:tr>
            </a:tbl>
          </a:graphicData>
        </a:graphic>
      </p:graphicFrame>
      <p:graphicFrame>
        <p:nvGraphicFramePr>
          <p:cNvPr id="8" name="Tabulka 7"/>
          <p:cNvGraphicFramePr>
            <a:graphicFrameLocks noGrp="1"/>
          </p:cNvGraphicFramePr>
          <p:nvPr>
            <p:extLst>
              <p:ext uri="{D42A27DB-BD31-4B8C-83A1-F6EECF244321}">
                <p14:modId xmlns:p14="http://schemas.microsoft.com/office/powerpoint/2010/main" val="3352508732"/>
              </p:ext>
            </p:extLst>
          </p:nvPr>
        </p:nvGraphicFramePr>
        <p:xfrm>
          <a:off x="188400" y="4865086"/>
          <a:ext cx="6289297" cy="1761730"/>
        </p:xfrm>
        <a:graphic>
          <a:graphicData uri="http://schemas.openxmlformats.org/drawingml/2006/table">
            <a:tbl>
              <a:tblPr firstRow="1" firstCol="1" bandRow="1">
                <a:tableStyleId>{5C22544A-7EE6-4342-B048-85BDC9FD1C3A}</a:tableStyleId>
              </a:tblPr>
              <a:tblGrid>
                <a:gridCol w="1514647">
                  <a:extLst>
                    <a:ext uri="{9D8B030D-6E8A-4147-A177-3AD203B41FA5}">
                      <a16:colId xmlns:a16="http://schemas.microsoft.com/office/drawing/2014/main" xmlns="" val="3382711302"/>
                    </a:ext>
                  </a:extLst>
                </a:gridCol>
                <a:gridCol w="4774650">
                  <a:extLst>
                    <a:ext uri="{9D8B030D-6E8A-4147-A177-3AD203B41FA5}">
                      <a16:colId xmlns:a16="http://schemas.microsoft.com/office/drawing/2014/main" xmlns="" val="33444590"/>
                    </a:ext>
                  </a:extLst>
                </a:gridCol>
              </a:tblGrid>
              <a:tr h="438498">
                <a:tc>
                  <a:txBody>
                    <a:bodyPr/>
                    <a:lstStyle/>
                    <a:p>
                      <a:pPr algn="l">
                        <a:lnSpc>
                          <a:spcPct val="107000"/>
                        </a:lnSpc>
                        <a:spcAft>
                          <a:spcPts val="800"/>
                        </a:spcAft>
                      </a:pPr>
                      <a:r>
                        <a:rPr lang="cs-CZ" sz="1600" dirty="0" smtClean="0">
                          <a:effectLst/>
                        </a:rPr>
                        <a:t>Zadavatel</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07000"/>
                        </a:lnSpc>
                        <a:spcAft>
                          <a:spcPts val="800"/>
                        </a:spcAft>
                      </a:pPr>
                      <a:r>
                        <a:rPr lang="cs-CZ" sz="1600" dirty="0" smtClean="0">
                          <a:effectLst/>
                          <a:latin typeface="Calibri" panose="020F0502020204030204" pitchFamily="34" charset="0"/>
                          <a:ea typeface="Calibri" panose="020F0502020204030204" pitchFamily="34" charset="0"/>
                          <a:cs typeface="Times New Roman" panose="02020603050405020304" pitchFamily="18" charset="0"/>
                        </a:rPr>
                        <a:t>Lesy ČR</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601054167"/>
                  </a:ext>
                </a:extLst>
              </a:tr>
              <a:tr h="540467">
                <a:tc>
                  <a:txBody>
                    <a:bodyPr/>
                    <a:lstStyle/>
                    <a:p>
                      <a:pPr algn="ctr">
                        <a:lnSpc>
                          <a:spcPct val="107000"/>
                        </a:lnSpc>
                        <a:spcAft>
                          <a:spcPts val="800"/>
                        </a:spcAft>
                      </a:pPr>
                      <a:r>
                        <a:rPr lang="cs-CZ" sz="1600" dirty="0">
                          <a:effectLst/>
                        </a:rPr>
                        <a:t>Název VZ</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smtClean="0">
                          <a:effectLst/>
                          <a:latin typeface="Calibri" panose="020F0502020204030204" pitchFamily="34" charset="0"/>
                          <a:ea typeface="Calibri" panose="020F0502020204030204" pitchFamily="34" charset="0"/>
                          <a:cs typeface="Times New Roman" panose="02020603050405020304" pitchFamily="18" charset="0"/>
                        </a:rPr>
                        <a:t>Provádění lesnických činností s prodejem dříví „při pni“ – rok 2017+</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5688630"/>
                  </a:ext>
                </a:extLst>
              </a:tr>
              <a:tr h="540467">
                <a:tc>
                  <a:txBody>
                    <a:bodyPr/>
                    <a:lstStyle/>
                    <a:p>
                      <a:pPr algn="ctr">
                        <a:lnSpc>
                          <a:spcPct val="107000"/>
                        </a:lnSpc>
                        <a:spcAft>
                          <a:spcPts val="800"/>
                        </a:spcAft>
                      </a:pPr>
                      <a:r>
                        <a:rPr lang="cs-CZ" sz="1600" dirty="0">
                          <a:effectLst/>
                        </a:rPr>
                        <a:t>Společenské zájmy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smtClean="0">
                          <a:effectLst/>
                          <a:latin typeface="Calibri" panose="020F0502020204030204" pitchFamily="34" charset="0"/>
                          <a:ea typeface="Calibri" panose="020F0502020204030204" pitchFamily="34" charset="0"/>
                          <a:cs typeface="Times New Roman" panose="02020603050405020304" pitchFamily="18" charset="0"/>
                        </a:rPr>
                        <a:t>Požadavek zadavatele na zajištění důstojných a férových pracovních podmínek, bezpečnosti a ochrany zdraví při práci.</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569203767"/>
                  </a:ext>
                </a:extLst>
              </a:tr>
            </a:tbl>
          </a:graphicData>
        </a:graphic>
      </p:graphicFrame>
    </p:spTree>
    <p:extLst>
      <p:ext uri="{BB962C8B-B14F-4D97-AF65-F5344CB8AC3E}">
        <p14:creationId xmlns:p14="http://schemas.microsoft.com/office/powerpoint/2010/main" val="2229359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Příklady dobré praxe v ČR </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
        <p:nvSpPr>
          <p:cNvPr id="6" name="Rectangle 1"/>
          <p:cNvSpPr>
            <a:spLocks noChangeArrowheads="1"/>
          </p:cNvSpPr>
          <p:nvPr/>
        </p:nvSpPr>
        <p:spPr bwMode="auto">
          <a:xfrm>
            <a:off x="-2216139" y="-2109567"/>
            <a:ext cx="9839811" cy="7159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9" name="Tabulka 8"/>
          <p:cNvGraphicFramePr>
            <a:graphicFrameLocks noGrp="1"/>
          </p:cNvGraphicFramePr>
          <p:nvPr>
            <p:extLst>
              <p:ext uri="{D42A27DB-BD31-4B8C-83A1-F6EECF244321}">
                <p14:modId xmlns:p14="http://schemas.microsoft.com/office/powerpoint/2010/main" val="2740982284"/>
              </p:ext>
            </p:extLst>
          </p:nvPr>
        </p:nvGraphicFramePr>
        <p:xfrm>
          <a:off x="2699792" y="1243398"/>
          <a:ext cx="6215475" cy="2246117"/>
        </p:xfrm>
        <a:graphic>
          <a:graphicData uri="http://schemas.openxmlformats.org/drawingml/2006/table">
            <a:tbl>
              <a:tblPr firstRow="1" firstCol="1" bandRow="1">
                <a:tableStyleId>{5C22544A-7EE6-4342-B048-85BDC9FD1C3A}</a:tableStyleId>
              </a:tblPr>
              <a:tblGrid>
                <a:gridCol w="1656184">
                  <a:extLst>
                    <a:ext uri="{9D8B030D-6E8A-4147-A177-3AD203B41FA5}">
                      <a16:colId xmlns:a16="http://schemas.microsoft.com/office/drawing/2014/main" xmlns="" val="2184762817"/>
                    </a:ext>
                  </a:extLst>
                </a:gridCol>
                <a:gridCol w="4559291">
                  <a:extLst>
                    <a:ext uri="{9D8B030D-6E8A-4147-A177-3AD203B41FA5}">
                      <a16:colId xmlns:a16="http://schemas.microsoft.com/office/drawing/2014/main" xmlns="" val="2463198741"/>
                    </a:ext>
                  </a:extLst>
                </a:gridCol>
              </a:tblGrid>
              <a:tr h="304135">
                <a:tc>
                  <a:txBody>
                    <a:bodyPr/>
                    <a:lstStyle/>
                    <a:p>
                      <a:pPr>
                        <a:lnSpc>
                          <a:spcPct val="107000"/>
                        </a:lnSpc>
                        <a:spcAft>
                          <a:spcPts val="800"/>
                        </a:spcAft>
                      </a:pPr>
                      <a:r>
                        <a:rPr lang="cs-CZ" sz="1600" dirty="0">
                          <a:effectLst/>
                        </a:rPr>
                        <a:t>Zadavatel:</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Povodí Moravy s. p.</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49516815"/>
                  </a:ext>
                </a:extLst>
              </a:tr>
              <a:tr h="637374">
                <a:tc>
                  <a:txBody>
                    <a:bodyPr/>
                    <a:lstStyle/>
                    <a:p>
                      <a:pPr>
                        <a:lnSpc>
                          <a:spcPct val="107000"/>
                        </a:lnSpc>
                        <a:spcAft>
                          <a:spcPts val="800"/>
                        </a:spcAft>
                      </a:pPr>
                      <a:r>
                        <a:rPr lang="cs-CZ" sz="1600" dirty="0">
                          <a:effectLst/>
                        </a:rPr>
                        <a:t>Název VZ</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Vodní dílo Letovice - rekonstrukce, projektová dokumentace pro územní řízení</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52940012"/>
                  </a:ext>
                </a:extLst>
              </a:tr>
              <a:tr h="956061">
                <a:tc>
                  <a:txBody>
                    <a:bodyPr/>
                    <a:lstStyle/>
                    <a:p>
                      <a:pPr>
                        <a:lnSpc>
                          <a:spcPct val="107000"/>
                        </a:lnSpc>
                        <a:spcAft>
                          <a:spcPts val="800"/>
                        </a:spcAft>
                      </a:pPr>
                      <a:r>
                        <a:rPr lang="cs-CZ" sz="1600" dirty="0">
                          <a:effectLst/>
                        </a:rPr>
                        <a:t>Společenské zájmy</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Podpora odborné praxe - povinnost zajistit, aby se v rámci studijní praxe na realizaci díla podílel alespoň 1 student magisterského stupně studia v oboru vodních staveb a dalších příbuzných oborů.</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65619113"/>
                  </a:ext>
                </a:extLst>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2910143798"/>
              </p:ext>
            </p:extLst>
          </p:nvPr>
        </p:nvGraphicFramePr>
        <p:xfrm>
          <a:off x="188273" y="3637593"/>
          <a:ext cx="5967903" cy="2636326"/>
        </p:xfrm>
        <a:graphic>
          <a:graphicData uri="http://schemas.openxmlformats.org/drawingml/2006/table">
            <a:tbl>
              <a:tblPr firstRow="1" firstCol="1" bandRow="1">
                <a:tableStyleId>{5C22544A-7EE6-4342-B048-85BDC9FD1C3A}</a:tableStyleId>
              </a:tblPr>
              <a:tblGrid>
                <a:gridCol w="1591770">
                  <a:extLst>
                    <a:ext uri="{9D8B030D-6E8A-4147-A177-3AD203B41FA5}">
                      <a16:colId xmlns:a16="http://schemas.microsoft.com/office/drawing/2014/main" xmlns="" val="2828075696"/>
                    </a:ext>
                  </a:extLst>
                </a:gridCol>
                <a:gridCol w="4376133">
                  <a:extLst>
                    <a:ext uri="{9D8B030D-6E8A-4147-A177-3AD203B41FA5}">
                      <a16:colId xmlns:a16="http://schemas.microsoft.com/office/drawing/2014/main" xmlns="" val="3407944010"/>
                    </a:ext>
                  </a:extLst>
                </a:gridCol>
              </a:tblGrid>
              <a:tr h="288032">
                <a:tc>
                  <a:txBody>
                    <a:bodyPr/>
                    <a:lstStyle/>
                    <a:p>
                      <a:pPr>
                        <a:lnSpc>
                          <a:spcPct val="107000"/>
                        </a:lnSpc>
                        <a:spcAft>
                          <a:spcPts val="800"/>
                        </a:spcAft>
                      </a:pPr>
                      <a:r>
                        <a:rPr lang="cs-CZ" sz="1600" dirty="0">
                          <a:effectLst/>
                        </a:rPr>
                        <a:t>Zadavatel:</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Statutární město Děčín</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073803609"/>
                  </a:ext>
                </a:extLst>
              </a:tr>
              <a:tr h="518534">
                <a:tc>
                  <a:txBody>
                    <a:bodyPr/>
                    <a:lstStyle/>
                    <a:p>
                      <a:pPr>
                        <a:lnSpc>
                          <a:spcPct val="107000"/>
                        </a:lnSpc>
                        <a:spcAft>
                          <a:spcPts val="800"/>
                        </a:spcAft>
                      </a:pPr>
                      <a:r>
                        <a:rPr lang="cs-CZ" sz="1600" dirty="0">
                          <a:effectLst/>
                        </a:rPr>
                        <a:t>Název VZ</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VZ Nakládání s odpady, V Údržba zeleně, VZ Údržba komunikací, VZ Revitalizace sídliště, VZ Sběrný dvůr.</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2695275"/>
                  </a:ext>
                </a:extLst>
              </a:tr>
              <a:tr h="970811">
                <a:tc>
                  <a:txBody>
                    <a:bodyPr/>
                    <a:lstStyle/>
                    <a:p>
                      <a:pPr>
                        <a:lnSpc>
                          <a:spcPct val="107000"/>
                        </a:lnSpc>
                        <a:spcAft>
                          <a:spcPts val="800"/>
                        </a:spcAft>
                      </a:pPr>
                      <a:r>
                        <a:rPr lang="cs-CZ" sz="1600">
                          <a:effectLst/>
                        </a:rPr>
                        <a:t>Společenské zájmy</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nSpc>
                          <a:spcPct val="107000"/>
                        </a:lnSpc>
                        <a:spcAft>
                          <a:spcPts val="800"/>
                        </a:spcAft>
                      </a:pPr>
                      <a:r>
                        <a:rPr lang="cs-CZ" sz="1600" dirty="0">
                          <a:effectLst/>
                        </a:rPr>
                        <a:t>V každé zakázce zapojení osob se ztíženým přístupem na trh práce (tj. uchazeč o zaměstnání, který byl bezprostředně před započetím plnění zakázky veden v evidenci uchazečů o zaměstnání nepřetržitě déle  než 5 měsíců na Úřadu práce.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19856743"/>
                  </a:ext>
                </a:extLst>
              </a:tr>
            </a:tbl>
          </a:graphicData>
        </a:graphic>
      </p:graphicFrame>
      <p:pic>
        <p:nvPicPr>
          <p:cNvPr id="11" name="Obrázek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176" y="4293097"/>
            <a:ext cx="2987824" cy="2128900"/>
          </a:xfrm>
          <a:prstGeom prst="rect">
            <a:avLst/>
          </a:prstGeom>
        </p:spPr>
      </p:pic>
    </p:spTree>
    <p:extLst>
      <p:ext uri="{BB962C8B-B14F-4D97-AF65-F5344CB8AC3E}">
        <p14:creationId xmlns:p14="http://schemas.microsoft.com/office/powerpoint/2010/main" val="3074681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RÁMEC</a:t>
            </a:r>
            <a:endParaRPr lang="cs-CZ" dirty="0"/>
          </a:p>
        </p:txBody>
      </p:sp>
      <p:sp>
        <p:nvSpPr>
          <p:cNvPr id="3" name="Zástupný symbol pro obsah 2"/>
          <p:cNvSpPr>
            <a:spLocks noGrp="1"/>
          </p:cNvSpPr>
          <p:nvPr>
            <p:ph idx="1"/>
          </p:nvPr>
        </p:nvSpPr>
        <p:spPr>
          <a:xfrm>
            <a:off x="540000" y="1412776"/>
            <a:ext cx="8064000" cy="4707224"/>
          </a:xfrm>
        </p:spPr>
        <p:txBody>
          <a:bodyPr/>
          <a:lstStyle/>
          <a:p>
            <a:r>
              <a:rPr lang="cs-CZ" dirty="0" smtClean="0"/>
              <a:t>Směrnice </a:t>
            </a:r>
            <a:r>
              <a:rPr lang="cs-CZ" dirty="0"/>
              <a:t>Evropského parlamentu a Rady 2014/24/EU </a:t>
            </a:r>
          </a:p>
          <a:p>
            <a:r>
              <a:rPr lang="cs-CZ" dirty="0"/>
              <a:t>Zákon č. 134/2016 Sb., o zadávání veřejných </a:t>
            </a:r>
            <a:r>
              <a:rPr lang="cs-CZ" dirty="0" smtClean="0"/>
              <a:t>zakázek, účinnost </a:t>
            </a:r>
            <a:r>
              <a:rPr lang="cs-CZ" dirty="0"/>
              <a:t>od 1. 10. </a:t>
            </a:r>
            <a:r>
              <a:rPr lang="cs-CZ" dirty="0" smtClean="0"/>
              <a:t>2016</a:t>
            </a:r>
            <a:endParaRPr lang="cs-CZ" dirty="0"/>
          </a:p>
          <a:p>
            <a:r>
              <a:rPr lang="cs-CZ" dirty="0"/>
              <a:t>Usnesení vlády České republiky ze dne 24. července 2017 </a:t>
            </a:r>
            <a:r>
              <a:rPr lang="cs-CZ" dirty="0" smtClean="0"/>
              <a:t>č. 531</a:t>
            </a:r>
            <a:r>
              <a:rPr lang="cs-CZ" dirty="0"/>
              <a:t>, o Pravidlech uplatňování odpovědného přístupu </a:t>
            </a:r>
            <a:r>
              <a:rPr lang="cs-CZ" dirty="0" smtClean="0"/>
              <a:t>při zadávání </a:t>
            </a:r>
            <a:r>
              <a:rPr lang="cs-CZ" dirty="0"/>
              <a:t>veřejných zakázek a nákupech státní správy </a:t>
            </a:r>
            <a:r>
              <a:rPr lang="cs-CZ" dirty="0" smtClean="0"/>
              <a:t>a samosprávy</a:t>
            </a:r>
            <a:endParaRPr lang="cs-CZ" dirty="0"/>
          </a:p>
          <a:p>
            <a:r>
              <a:rPr lang="cs-CZ" dirty="0"/>
              <a:t>Pokyny ISO 20400 : Udržitelné nakupování</a:t>
            </a:r>
            <a:endParaRPr lang="cs-CZ" dirty="0" smtClean="0"/>
          </a:p>
          <a:p>
            <a:endParaRPr lang="cs-CZ" sz="1200" dirty="0">
              <a:solidFill>
                <a:srgbClr val="000000"/>
              </a:solidFill>
              <a:latin typeface="Arial" panose="020B0604020202020204" pitchFamily="34" charset="0"/>
            </a:endParaRPr>
          </a:p>
          <a:p>
            <a:pPr marL="0" indent="0">
              <a:buNone/>
            </a:pP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a:t>
            </a:fld>
            <a:endParaRPr lang="cs-CZ" dirty="0">
              <a:solidFill>
                <a:srgbClr val="084A8B"/>
              </a:solidFill>
            </a:endParaRPr>
          </a:p>
        </p:txBody>
      </p:sp>
    </p:spTree>
    <p:extLst>
      <p:ext uri="{BB962C8B-B14F-4D97-AF65-F5344CB8AC3E}">
        <p14:creationId xmlns:p14="http://schemas.microsoft.com/office/powerpoint/2010/main" val="3582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VÝVOJ V </a:t>
            </a:r>
            <a:r>
              <a:rPr lang="cs-CZ" dirty="0" err="1" smtClean="0"/>
              <a:t>čr</a:t>
            </a:r>
            <a:endParaRPr lang="cs-CZ" dirty="0"/>
          </a:p>
        </p:txBody>
      </p:sp>
      <p:sp>
        <p:nvSpPr>
          <p:cNvPr id="3" name="Zástupný symbol pro obsah 2"/>
          <p:cNvSpPr>
            <a:spLocks noGrp="1"/>
          </p:cNvSpPr>
          <p:nvPr>
            <p:ph idx="1"/>
          </p:nvPr>
        </p:nvSpPr>
        <p:spPr>
          <a:xfrm>
            <a:off x="540000" y="1412776"/>
            <a:ext cx="8064000" cy="4707224"/>
          </a:xfrm>
        </p:spPr>
        <p:txBody>
          <a:bodyPr/>
          <a:lstStyle/>
          <a:p>
            <a:endParaRPr lang="cs-CZ" dirty="0"/>
          </a:p>
          <a:p>
            <a:r>
              <a:rPr lang="cs-CZ" b="1" dirty="0" smtClean="0"/>
              <a:t>Jednoduchá </a:t>
            </a:r>
            <a:r>
              <a:rPr lang="cs-CZ" dirty="0" smtClean="0"/>
              <a:t>řešení </a:t>
            </a:r>
            <a:r>
              <a:rPr lang="cs-CZ" dirty="0"/>
              <a:t>→</a:t>
            </a:r>
            <a:r>
              <a:rPr lang="cs-CZ" b="1" dirty="0" smtClean="0"/>
              <a:t>strategický </a:t>
            </a:r>
            <a:r>
              <a:rPr lang="cs-CZ" dirty="0" smtClean="0"/>
              <a:t>přístup</a:t>
            </a:r>
            <a:endParaRPr lang="cs-CZ" dirty="0"/>
          </a:p>
          <a:p>
            <a:r>
              <a:rPr lang="cs-CZ" b="1" dirty="0" smtClean="0"/>
              <a:t>Pilotní </a:t>
            </a:r>
            <a:r>
              <a:rPr lang="cs-CZ" dirty="0" smtClean="0"/>
              <a:t>pokusy </a:t>
            </a:r>
            <a:r>
              <a:rPr lang="cs-CZ" dirty="0"/>
              <a:t>→ implementace do </a:t>
            </a:r>
            <a:r>
              <a:rPr lang="cs-CZ" b="1" dirty="0" smtClean="0"/>
              <a:t>strategií </a:t>
            </a:r>
            <a:r>
              <a:rPr lang="cs-CZ" dirty="0" smtClean="0"/>
              <a:t>a </a:t>
            </a:r>
            <a:r>
              <a:rPr lang="cs-CZ" dirty="0"/>
              <a:t>vnitřních předpisů</a:t>
            </a:r>
          </a:p>
          <a:p>
            <a:r>
              <a:rPr lang="cs-CZ" b="1" dirty="0" smtClean="0"/>
              <a:t>Nová </a:t>
            </a:r>
            <a:r>
              <a:rPr lang="cs-CZ" b="1" dirty="0"/>
              <a:t>témata </a:t>
            </a:r>
            <a:r>
              <a:rPr lang="cs-CZ" dirty="0"/>
              <a:t>–férové dodavatelské vztahy, důstojné a bezpečné pracovní podmínky, sociální podniky </a:t>
            </a:r>
          </a:p>
          <a:p>
            <a:r>
              <a:rPr lang="cs-CZ" b="1" dirty="0" smtClean="0"/>
              <a:t>Výzvy</a:t>
            </a:r>
            <a:r>
              <a:rPr lang="cs-CZ" dirty="0" smtClean="0"/>
              <a:t>–opatrnost</a:t>
            </a:r>
            <a:r>
              <a:rPr lang="cs-CZ" dirty="0"/>
              <a:t>, obavy z nepředvídatelnosti kontrolních orgánů</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3</a:t>
            </a:fld>
            <a:endParaRPr lang="cs-CZ" dirty="0">
              <a:solidFill>
                <a:srgbClr val="084A8B"/>
              </a:solidFill>
            </a:endParaRPr>
          </a:p>
        </p:txBody>
      </p:sp>
    </p:spTree>
    <p:extLst>
      <p:ext uri="{BB962C8B-B14F-4D97-AF65-F5344CB8AC3E}">
        <p14:creationId xmlns:p14="http://schemas.microsoft.com/office/powerpoint/2010/main" val="274744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SOVZ MPSV</a:t>
            </a:r>
            <a:endParaRPr lang="cs-CZ" dirty="0"/>
          </a:p>
        </p:txBody>
      </p:sp>
      <p:sp>
        <p:nvSpPr>
          <p:cNvPr id="3" name="Zástupný symbol pro obsah 2"/>
          <p:cNvSpPr>
            <a:spLocks noGrp="1"/>
          </p:cNvSpPr>
          <p:nvPr>
            <p:ph idx="1"/>
          </p:nvPr>
        </p:nvSpPr>
        <p:spPr>
          <a:xfrm>
            <a:off x="540000" y="1484784"/>
            <a:ext cx="8064000" cy="4635216"/>
          </a:xfrm>
        </p:spPr>
        <p:txBody>
          <a:bodyPr/>
          <a:lstStyle/>
          <a:p>
            <a:pPr marL="0" indent="0" algn="ctr">
              <a:buNone/>
            </a:pPr>
            <a:r>
              <a:rPr lang="cs-CZ" b="1" dirty="0"/>
              <a:t>Strategie odpovědného veřejného </a:t>
            </a:r>
            <a:r>
              <a:rPr lang="cs-CZ" b="1" dirty="0" smtClean="0"/>
              <a:t>zadávání</a:t>
            </a:r>
          </a:p>
          <a:p>
            <a:r>
              <a:rPr lang="cs-CZ" dirty="0" smtClean="0"/>
              <a:t>Schválena 2015, aktualizována 2019</a:t>
            </a:r>
          </a:p>
          <a:p>
            <a:r>
              <a:rPr lang="cs-CZ" dirty="0"/>
              <a:t>P</a:t>
            </a:r>
            <a:r>
              <a:rPr lang="cs-CZ" dirty="0" smtClean="0"/>
              <a:t>riority:</a:t>
            </a:r>
          </a:p>
          <a:p>
            <a:pPr marL="457200" indent="-457200">
              <a:buFont typeface="+mj-lt"/>
              <a:buAutoNum type="arabicPeriod"/>
            </a:pPr>
            <a:r>
              <a:rPr lang="cs-CZ" dirty="0" smtClean="0"/>
              <a:t>Diverzifikace </a:t>
            </a:r>
            <a:r>
              <a:rPr lang="cs-CZ" dirty="0"/>
              <a:t>dodavatelského </a:t>
            </a:r>
            <a:r>
              <a:rPr lang="cs-CZ" dirty="0" smtClean="0"/>
              <a:t>řetězce</a:t>
            </a:r>
          </a:p>
          <a:p>
            <a:pPr marL="457200" indent="-457200">
              <a:buFont typeface="+mj-lt"/>
              <a:buAutoNum type="arabicPeriod"/>
            </a:pPr>
            <a:r>
              <a:rPr lang="cs-CZ" dirty="0"/>
              <a:t>Podpora a rozvoj sociálně odpovědného veřejného </a:t>
            </a:r>
            <a:r>
              <a:rPr lang="cs-CZ" dirty="0" smtClean="0"/>
              <a:t>zadávání</a:t>
            </a:r>
          </a:p>
          <a:p>
            <a:pPr marL="457200" indent="-457200">
              <a:buFont typeface="+mj-lt"/>
              <a:buAutoNum type="arabicPeriod"/>
            </a:pPr>
            <a:r>
              <a:rPr lang="cs-CZ" dirty="0"/>
              <a:t>Zohledňování celkové udržitelnosti a dopadů na životní prostředí</a:t>
            </a:r>
            <a:endParaRPr lang="cs-CZ" dirty="0" smtClean="0"/>
          </a:p>
          <a:p>
            <a:pPr marL="0" indent="0" algn="ctr">
              <a:buNone/>
            </a:pPr>
            <a:r>
              <a:rPr lang="cs-CZ" sz="2000" i="1" dirty="0"/>
              <a:t>„Podpora zaměstnanosti a sociálního začleňování patří mezi obecné priority našeho resortu. Odpovědné zadávání nabízí příležitost, jak tyto priority naplnit i prostřednictvím veřejných </a:t>
            </a:r>
            <a:r>
              <a:rPr lang="cs-CZ" sz="2000" i="1" dirty="0" smtClean="0"/>
              <a:t>zakázek“ </a:t>
            </a:r>
            <a:endParaRPr lang="cs-CZ" sz="2000" i="1"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4</a:t>
            </a:fld>
            <a:endParaRPr lang="cs-CZ" dirty="0">
              <a:solidFill>
                <a:srgbClr val="084A8B"/>
              </a:solidFill>
            </a:endParaRPr>
          </a:p>
        </p:txBody>
      </p:sp>
    </p:spTree>
    <p:extLst>
      <p:ext uri="{BB962C8B-B14F-4D97-AF65-F5344CB8AC3E}">
        <p14:creationId xmlns:p14="http://schemas.microsoft.com/office/powerpoint/2010/main" val="1662360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Aspekty </a:t>
            </a:r>
            <a:r>
              <a:rPr lang="cs-CZ" dirty="0" err="1" smtClean="0"/>
              <a:t>sovz</a:t>
            </a:r>
            <a:endParaRPr lang="cs-CZ" dirty="0"/>
          </a:p>
        </p:txBody>
      </p:sp>
      <p:sp>
        <p:nvSpPr>
          <p:cNvPr id="3" name="Zástupný symbol pro obsah 2"/>
          <p:cNvSpPr>
            <a:spLocks noGrp="1"/>
          </p:cNvSpPr>
          <p:nvPr>
            <p:ph idx="1"/>
          </p:nvPr>
        </p:nvSpPr>
        <p:spPr>
          <a:xfrm>
            <a:off x="540000" y="1340768"/>
            <a:ext cx="8064000" cy="4779232"/>
          </a:xfrm>
        </p:spPr>
        <p:txBody>
          <a:bodyPr/>
          <a:lstStyle/>
          <a:p>
            <a:r>
              <a:rPr lang="cs-CZ" sz="2000" dirty="0" smtClean="0"/>
              <a:t>příležitosti pro podporu zaměstnanosti, zejména znevýhodněných skupin obyvatel</a:t>
            </a:r>
          </a:p>
          <a:p>
            <a:r>
              <a:rPr lang="cs-CZ" sz="2000" dirty="0" smtClean="0"/>
              <a:t>zajištění férových pracovních podmínek a bezpečnosti práce</a:t>
            </a:r>
          </a:p>
          <a:p>
            <a:r>
              <a:rPr lang="cs-CZ" sz="2000" dirty="0" smtClean="0"/>
              <a:t>zapojení </a:t>
            </a:r>
            <a:r>
              <a:rPr lang="cs-CZ" sz="2000" dirty="0"/>
              <a:t>sociálních podniků a firem zaměstnávajících zdravotně znevýhodněné</a:t>
            </a:r>
          </a:p>
          <a:p>
            <a:r>
              <a:rPr lang="cs-CZ" sz="2000" dirty="0" smtClean="0"/>
              <a:t>využívání </a:t>
            </a:r>
            <a:r>
              <a:rPr lang="cs-CZ" sz="2000" dirty="0"/>
              <a:t>produktů Fair </a:t>
            </a:r>
            <a:r>
              <a:rPr lang="cs-CZ" sz="2000" dirty="0" err="1"/>
              <a:t>trade</a:t>
            </a:r>
            <a:r>
              <a:rPr lang="cs-CZ" sz="2000" dirty="0"/>
              <a:t> a další oblasti týkající se organizace akcí</a:t>
            </a:r>
          </a:p>
          <a:p>
            <a:r>
              <a:rPr lang="cs-CZ" sz="2000" dirty="0" smtClean="0"/>
              <a:t>příležitosti </a:t>
            </a:r>
            <a:r>
              <a:rPr lang="cs-CZ" sz="2000" dirty="0"/>
              <a:t>pro využívání ekologicky šetrných řešení, včetně benefitů v sociální oblasti</a:t>
            </a:r>
          </a:p>
          <a:p>
            <a:r>
              <a:rPr lang="cs-CZ" sz="2000" dirty="0" smtClean="0"/>
              <a:t>příležitosti </a:t>
            </a:r>
            <a:r>
              <a:rPr lang="cs-CZ" sz="2000" dirty="0"/>
              <a:t>pro rozvoj odpovědného zadávání v projektech spolufinancovaných z prostředků EU</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5</a:t>
            </a:fld>
            <a:endParaRPr lang="cs-CZ" dirty="0">
              <a:solidFill>
                <a:srgbClr val="084A8B"/>
              </a:solidFill>
            </a:endParaRPr>
          </a:p>
        </p:txBody>
      </p:sp>
    </p:spTree>
    <p:extLst>
      <p:ext uri="{BB962C8B-B14F-4D97-AF65-F5344CB8AC3E}">
        <p14:creationId xmlns:p14="http://schemas.microsoft.com/office/powerpoint/2010/main" val="3818081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SOUČASNÁ SITUACE</a:t>
            </a:r>
            <a:endParaRPr lang="cs-CZ" dirty="0"/>
          </a:p>
        </p:txBody>
      </p:sp>
      <p:sp>
        <p:nvSpPr>
          <p:cNvPr id="3" name="Zástupný symbol pro obsah 2"/>
          <p:cNvSpPr>
            <a:spLocks noGrp="1"/>
          </p:cNvSpPr>
          <p:nvPr>
            <p:ph idx="1"/>
          </p:nvPr>
        </p:nvSpPr>
        <p:spPr>
          <a:xfrm>
            <a:off x="540000" y="1340768"/>
            <a:ext cx="8064000" cy="4779232"/>
          </a:xfrm>
        </p:spPr>
        <p:txBody>
          <a:bodyPr/>
          <a:lstStyle/>
          <a:p>
            <a:r>
              <a:rPr lang="cs-CZ" b="1" dirty="0" smtClean="0"/>
              <a:t>Rozšiřující </a:t>
            </a:r>
            <a:r>
              <a:rPr lang="cs-CZ" b="1" dirty="0"/>
              <a:t>se skupina zadavatelů, kteří odpovědné zadávání implementují </a:t>
            </a:r>
            <a:endParaRPr lang="cs-CZ" dirty="0"/>
          </a:p>
          <a:p>
            <a:r>
              <a:rPr lang="cs-CZ" b="1" dirty="0" smtClean="0"/>
              <a:t>Sdílení </a:t>
            </a:r>
            <a:r>
              <a:rPr lang="cs-CZ" b="1" dirty="0"/>
              <a:t>dobré praxe </a:t>
            </a:r>
            <a:endParaRPr lang="cs-CZ" dirty="0"/>
          </a:p>
          <a:p>
            <a:pPr marL="234000" lvl="1" indent="0">
              <a:buNone/>
            </a:pPr>
            <a:r>
              <a:rPr lang="cs-CZ" sz="2400" dirty="0"/>
              <a:t>–Jednotlivé veřejné zakázky </a:t>
            </a:r>
          </a:p>
          <a:p>
            <a:pPr marL="234000" lvl="1" indent="0">
              <a:buNone/>
            </a:pPr>
            <a:r>
              <a:rPr lang="cs-CZ" sz="2400" dirty="0"/>
              <a:t>–Procesní implementace v organizaci</a:t>
            </a:r>
          </a:p>
          <a:p>
            <a:r>
              <a:rPr lang="cs-CZ" b="1" dirty="0" smtClean="0"/>
              <a:t>Podpora </a:t>
            </a:r>
            <a:r>
              <a:rPr lang="cs-CZ" b="1" dirty="0"/>
              <a:t>pro rozvoj odpovědného veřejného zadávání</a:t>
            </a:r>
            <a:endParaRPr lang="cs-CZ" dirty="0"/>
          </a:p>
          <a:p>
            <a:pPr marL="234000" lvl="1" indent="0">
              <a:buNone/>
            </a:pPr>
            <a:r>
              <a:rPr lang="cs-CZ" sz="2400" dirty="0"/>
              <a:t>–Meziresortní pracovní skupina </a:t>
            </a:r>
          </a:p>
          <a:p>
            <a:pPr marL="234000" lvl="1" indent="0">
              <a:buNone/>
            </a:pPr>
            <a:r>
              <a:rPr lang="cs-CZ" sz="2400" dirty="0"/>
              <a:t>–Projekt MPSV na podporu rozvoje odpovědného veřejného zadávání</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6</a:t>
            </a:fld>
            <a:endParaRPr lang="cs-CZ" dirty="0">
              <a:solidFill>
                <a:srgbClr val="084A8B"/>
              </a:solidFill>
            </a:endParaRPr>
          </a:p>
        </p:txBody>
      </p:sp>
    </p:spTree>
    <p:extLst>
      <p:ext uri="{BB962C8B-B14F-4D97-AF65-F5344CB8AC3E}">
        <p14:creationId xmlns:p14="http://schemas.microsoft.com/office/powerpoint/2010/main" val="109970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p:cNvSpPr>
            <a:spLocks noGrp="1"/>
          </p:cNvSpPr>
          <p:nvPr>
            <p:ph type="sldNum" sz="quarter" idx="12"/>
          </p:nvPr>
        </p:nvSpPr>
        <p:spPr/>
        <p:txBody>
          <a:bodyPr/>
          <a:lstStyle/>
          <a:p>
            <a:fld id="{479BF083-4774-43B1-9AB0-5CC1AC5DD8EE}" type="slidenum">
              <a:rPr lang="cs-CZ" smtClean="0">
                <a:solidFill>
                  <a:srgbClr val="084A8B"/>
                </a:solidFill>
              </a:rPr>
              <a:pPr/>
              <a:t>7</a:t>
            </a:fld>
            <a:endParaRPr lang="cs-CZ" dirty="0">
              <a:solidFill>
                <a:srgbClr val="084A8B"/>
              </a:solidFill>
            </a:endParaRPr>
          </a:p>
        </p:txBody>
      </p:sp>
      <p:sp>
        <p:nvSpPr>
          <p:cNvPr id="3" name="Nadpis 2"/>
          <p:cNvSpPr>
            <a:spLocks noGrp="1"/>
          </p:cNvSpPr>
          <p:nvPr>
            <p:ph type="title"/>
          </p:nvPr>
        </p:nvSpPr>
        <p:spPr>
          <a:xfrm>
            <a:off x="1115616" y="2636912"/>
            <a:ext cx="7272000" cy="2590304"/>
          </a:xfrm>
        </p:spPr>
        <p:txBody>
          <a:bodyPr/>
          <a:lstStyle/>
          <a:p>
            <a:pPr algn="ctr"/>
            <a:r>
              <a:rPr lang="cs-CZ" dirty="0"/>
              <a:t>Podpora implementace a rozvoje sociálně odpovědného veřejného zadávání </a:t>
            </a:r>
          </a:p>
        </p:txBody>
      </p:sp>
    </p:spTree>
    <p:extLst>
      <p:ext uri="{BB962C8B-B14F-4D97-AF65-F5344CB8AC3E}">
        <p14:creationId xmlns:p14="http://schemas.microsoft.com/office/powerpoint/2010/main" val="1195928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a:t>Podpora implementace a rozvoje sociálně odpovědného veřejného zadávání </a:t>
            </a:r>
            <a:endParaRPr lang="cs-CZ" dirty="0"/>
          </a:p>
        </p:txBody>
      </p:sp>
      <p:sp>
        <p:nvSpPr>
          <p:cNvPr id="3" name="Zástupný symbol pro obsah 2"/>
          <p:cNvSpPr>
            <a:spLocks noGrp="1"/>
          </p:cNvSpPr>
          <p:nvPr>
            <p:ph idx="1"/>
          </p:nvPr>
        </p:nvSpPr>
        <p:spPr>
          <a:xfrm>
            <a:off x="358140" y="1340768"/>
            <a:ext cx="8568952" cy="5175232"/>
          </a:xfrm>
          <a:solidFill>
            <a:schemeClr val="bg2"/>
          </a:solidFill>
        </p:spPr>
        <p:txBody>
          <a:bodyPr/>
          <a:lstStyle/>
          <a:p>
            <a:pPr marL="0" indent="0" algn="ctr">
              <a:lnSpc>
                <a:spcPct val="100000"/>
              </a:lnSpc>
              <a:spcAft>
                <a:spcPts val="0"/>
              </a:spcAft>
              <a:buNone/>
            </a:pPr>
            <a:endParaRPr lang="cs-CZ" b="1" dirty="0" smtClean="0">
              <a:solidFill>
                <a:srgbClr val="002060"/>
              </a:solidFill>
            </a:endParaRPr>
          </a:p>
          <a:p>
            <a:pPr>
              <a:lnSpc>
                <a:spcPct val="100000"/>
              </a:lnSpc>
              <a:spcAft>
                <a:spcPts val="0"/>
              </a:spcAft>
            </a:pPr>
            <a:r>
              <a:rPr lang="cs-CZ" dirty="0">
                <a:solidFill>
                  <a:srgbClr val="002060"/>
                </a:solidFill>
              </a:rPr>
              <a:t>R</a:t>
            </a:r>
            <a:r>
              <a:rPr lang="cs-CZ" dirty="0" smtClean="0">
                <a:solidFill>
                  <a:srgbClr val="002060"/>
                </a:solidFill>
              </a:rPr>
              <a:t>ealizátor </a:t>
            </a:r>
            <a:r>
              <a:rPr lang="cs-CZ" dirty="0">
                <a:solidFill>
                  <a:srgbClr val="002060"/>
                </a:solidFill>
              </a:rPr>
              <a:t>projektu: </a:t>
            </a:r>
            <a:r>
              <a:rPr lang="cs-CZ" dirty="0" smtClean="0">
                <a:solidFill>
                  <a:srgbClr val="002060"/>
                </a:solidFill>
              </a:rPr>
              <a:t>Ministerstvo </a:t>
            </a:r>
            <a:r>
              <a:rPr lang="cs-CZ" dirty="0">
                <a:solidFill>
                  <a:srgbClr val="002060"/>
                </a:solidFill>
              </a:rPr>
              <a:t>práce a sociálních </a:t>
            </a:r>
            <a:r>
              <a:rPr lang="cs-CZ" dirty="0" smtClean="0">
                <a:solidFill>
                  <a:srgbClr val="002060"/>
                </a:solidFill>
              </a:rPr>
              <a:t>věcí</a:t>
            </a:r>
          </a:p>
          <a:p>
            <a:pPr>
              <a:lnSpc>
                <a:spcPct val="100000"/>
              </a:lnSpc>
              <a:spcAft>
                <a:spcPts val="0"/>
              </a:spcAft>
            </a:pPr>
            <a:r>
              <a:rPr lang="cs-CZ" dirty="0" smtClean="0">
                <a:solidFill>
                  <a:srgbClr val="002060"/>
                </a:solidFill>
              </a:rPr>
              <a:t>Rozpočet projekt: 44, 7 mil. Kč</a:t>
            </a:r>
          </a:p>
          <a:p>
            <a:pPr>
              <a:lnSpc>
                <a:spcPct val="100000"/>
              </a:lnSpc>
              <a:spcAft>
                <a:spcPts val="0"/>
              </a:spcAft>
            </a:pPr>
            <a:r>
              <a:rPr lang="cs-CZ" dirty="0" smtClean="0">
                <a:solidFill>
                  <a:srgbClr val="002060"/>
                </a:solidFill>
              </a:rPr>
              <a:t>V rámci PO3: realizace od </a:t>
            </a:r>
            <a:r>
              <a:rPr lang="cs-CZ" dirty="0">
                <a:solidFill>
                  <a:srgbClr val="002060"/>
                </a:solidFill>
              </a:rPr>
              <a:t>března 2016 -</a:t>
            </a:r>
            <a:r>
              <a:rPr lang="cs-CZ" dirty="0" smtClean="0">
                <a:solidFill>
                  <a:srgbClr val="002060"/>
                </a:solidFill>
              </a:rPr>
              <a:t>2019 </a:t>
            </a:r>
          </a:p>
          <a:p>
            <a:pPr>
              <a:lnSpc>
                <a:spcPct val="100000"/>
              </a:lnSpc>
              <a:spcAft>
                <a:spcPts val="0"/>
              </a:spcAft>
            </a:pPr>
            <a:r>
              <a:rPr lang="cs-CZ" dirty="0" smtClean="0">
                <a:solidFill>
                  <a:srgbClr val="002060"/>
                </a:solidFill>
              </a:rPr>
              <a:t>V rámci PO4 </a:t>
            </a:r>
            <a:r>
              <a:rPr lang="cs-CZ" dirty="0">
                <a:solidFill>
                  <a:srgbClr val="002060"/>
                </a:solidFill>
              </a:rPr>
              <a:t>navazující projekt </a:t>
            </a:r>
            <a:r>
              <a:rPr lang="cs-CZ" dirty="0" smtClean="0">
                <a:solidFill>
                  <a:srgbClr val="002060"/>
                </a:solidFill>
              </a:rPr>
              <a:t>„Odpovědný </a:t>
            </a:r>
            <a:r>
              <a:rPr lang="cs-CZ" dirty="0">
                <a:solidFill>
                  <a:srgbClr val="002060"/>
                </a:solidFill>
              </a:rPr>
              <a:t>přístup k veřejným nákupům - Strategické zadávání veřejných </a:t>
            </a:r>
            <a:r>
              <a:rPr lang="cs-CZ" dirty="0" smtClean="0">
                <a:solidFill>
                  <a:srgbClr val="002060"/>
                </a:solidFill>
              </a:rPr>
              <a:t>zakázek“ – aktuálně je žádost v procesu hodnocení</a:t>
            </a:r>
            <a:endParaRPr lang="cs-CZ" dirty="0">
              <a:solidFill>
                <a:srgbClr val="002060"/>
              </a:solidFill>
            </a:endParaRPr>
          </a:p>
          <a:p>
            <a:pPr>
              <a:lnSpc>
                <a:spcPct val="100000"/>
              </a:lnSpc>
              <a:spcAft>
                <a:spcPts val="0"/>
              </a:spcAft>
            </a:pPr>
            <a:endParaRPr lang="cs-CZ" b="1" dirty="0">
              <a:solidFill>
                <a:srgbClr val="002060"/>
              </a:solidFill>
            </a:endParaRP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Tree>
    <p:extLst>
      <p:ext uri="{BB962C8B-B14F-4D97-AF65-F5344CB8AC3E}">
        <p14:creationId xmlns:p14="http://schemas.microsoft.com/office/powerpoint/2010/main" val="3400026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smtClean="0"/>
              <a:t>Podpora </a:t>
            </a:r>
            <a:r>
              <a:rPr lang="cs-CZ" sz="2000" dirty="0"/>
              <a:t>implementace a rozvoje sociálně odpovědného veřejného zadávání </a:t>
            </a:r>
          </a:p>
        </p:txBody>
      </p:sp>
      <p:sp>
        <p:nvSpPr>
          <p:cNvPr id="3" name="Zástupný symbol pro obsah 2"/>
          <p:cNvSpPr>
            <a:spLocks noGrp="1"/>
          </p:cNvSpPr>
          <p:nvPr>
            <p:ph idx="1"/>
          </p:nvPr>
        </p:nvSpPr>
        <p:spPr>
          <a:xfrm>
            <a:off x="251520" y="1293222"/>
            <a:ext cx="8532480" cy="5354785"/>
          </a:xfrm>
        </p:spPr>
        <p:txBody>
          <a:bodyPr/>
          <a:lstStyle/>
          <a:p>
            <a:pPr>
              <a:lnSpc>
                <a:spcPct val="100000"/>
              </a:lnSpc>
              <a:spcBef>
                <a:spcPts val="0"/>
              </a:spcBef>
            </a:pPr>
            <a:r>
              <a:rPr lang="cs-CZ" sz="2000" dirty="0" smtClean="0">
                <a:solidFill>
                  <a:srgbClr val="002060"/>
                </a:solidFill>
              </a:rPr>
              <a:t>Projekt MPSV pomáhá veřejným zadavatelům, aby využívali veřejné zadávání jako strategický nástroj k získání lepší hodnoty za peníze daňových poplatníků a přispěli tak k inovativnější a udržitelnější ekonomice podporující zaměstnanost, sociální začleňování včetně dopadu na životní prostředí.</a:t>
            </a:r>
          </a:p>
          <a:p>
            <a:pPr>
              <a:lnSpc>
                <a:spcPct val="100000"/>
              </a:lnSpc>
              <a:spcBef>
                <a:spcPts val="0"/>
              </a:spcBef>
            </a:pPr>
            <a:r>
              <a:rPr lang="cs-CZ" sz="2000" dirty="0" smtClean="0">
                <a:solidFill>
                  <a:srgbClr val="002060"/>
                </a:solidFill>
              </a:rPr>
              <a:t>Hlavním </a:t>
            </a:r>
            <a:r>
              <a:rPr lang="cs-CZ" sz="2000" dirty="0">
                <a:solidFill>
                  <a:srgbClr val="002060"/>
                </a:solidFill>
              </a:rPr>
              <a:t>cílem projektu bylo zvýšit povědomí o odpovědném veřejném zadávání (OVZ) v České republice a díky tomu navýšit i počet takto zadaných veřejných zakázek</a:t>
            </a:r>
            <a:r>
              <a:rPr lang="cs-CZ" sz="2000" dirty="0" smtClean="0">
                <a:solidFill>
                  <a:srgbClr val="002060"/>
                </a:solidFill>
              </a:rPr>
              <a:t>.</a:t>
            </a:r>
            <a:endParaRPr lang="cs-CZ" sz="2000" dirty="0">
              <a:solidFill>
                <a:srgbClr val="002060"/>
              </a:solidFill>
            </a:endParaRPr>
          </a:p>
          <a:p>
            <a:pPr marL="324000" lvl="1" indent="-324000" algn="just">
              <a:lnSpc>
                <a:spcPts val="2160"/>
              </a:lnSpc>
              <a:spcBef>
                <a:spcPts val="450"/>
              </a:spcBef>
              <a:spcAft>
                <a:spcPts val="450"/>
              </a:spcAft>
              <a:buSzPct val="100000"/>
              <a:buFont typeface="Wingdings" panose="05000000000000000000" pitchFamily="2" charset="2"/>
              <a:buChar char="Ø"/>
            </a:pPr>
            <a:r>
              <a:rPr lang="cs-CZ" sz="1800" dirty="0">
                <a:solidFill>
                  <a:srgbClr val="002060"/>
                </a:solidFill>
              </a:rPr>
              <a:t>Úspěšná </a:t>
            </a:r>
            <a:r>
              <a:rPr lang="cs-CZ" sz="1800" dirty="0" smtClean="0">
                <a:solidFill>
                  <a:srgbClr val="002060"/>
                </a:solidFill>
              </a:rPr>
              <a:t>realizace</a:t>
            </a:r>
          </a:p>
          <a:p>
            <a:pPr marL="0" lvl="1" indent="0" algn="just">
              <a:lnSpc>
                <a:spcPts val="2160"/>
              </a:lnSpc>
              <a:spcBef>
                <a:spcPts val="450"/>
              </a:spcBef>
              <a:spcAft>
                <a:spcPts val="450"/>
              </a:spcAft>
              <a:buSzPct val="100000"/>
              <a:buNone/>
            </a:pPr>
            <a:endParaRPr lang="cs-CZ" sz="1400" dirty="0"/>
          </a:p>
          <a:p>
            <a:pPr marL="0" lvl="1" indent="0" algn="just">
              <a:lnSpc>
                <a:spcPts val="2160"/>
              </a:lnSpc>
              <a:spcBef>
                <a:spcPts val="450"/>
              </a:spcBef>
              <a:spcAft>
                <a:spcPts val="450"/>
              </a:spcAft>
              <a:buSzPct val="100000"/>
              <a:buNone/>
            </a:pPr>
            <a:endParaRPr lang="cs-CZ" sz="1400" dirty="0" smtClean="0">
              <a:solidFill>
                <a:srgbClr val="002060"/>
              </a:solidFill>
            </a:endParaRPr>
          </a:p>
          <a:p>
            <a:pPr marL="0" lvl="1" indent="0" algn="just">
              <a:lnSpc>
                <a:spcPts val="2160"/>
              </a:lnSpc>
              <a:spcBef>
                <a:spcPts val="450"/>
              </a:spcBef>
              <a:spcAft>
                <a:spcPts val="450"/>
              </a:spcAft>
              <a:buSzPct val="100000"/>
              <a:buNone/>
            </a:pPr>
            <a:endParaRPr lang="cs-CZ" sz="1400" dirty="0" smtClean="0">
              <a:solidFill>
                <a:srgbClr val="002060"/>
              </a:solidFill>
            </a:endParaRPr>
          </a:p>
          <a:p>
            <a:pPr marL="0" lvl="1" indent="0" algn="just">
              <a:lnSpc>
                <a:spcPts val="2160"/>
              </a:lnSpc>
              <a:spcBef>
                <a:spcPts val="450"/>
              </a:spcBef>
              <a:spcAft>
                <a:spcPts val="450"/>
              </a:spcAft>
              <a:buSzPct val="100000"/>
              <a:buNone/>
            </a:pPr>
            <a:endParaRPr lang="cs-CZ" sz="1400" dirty="0" smtClean="0">
              <a:solidFill>
                <a:srgbClr val="002060"/>
              </a:solidFill>
            </a:endParaRPr>
          </a:p>
          <a:p>
            <a:pPr marL="0" lvl="1" indent="0" algn="just">
              <a:lnSpc>
                <a:spcPts val="2160"/>
              </a:lnSpc>
              <a:spcBef>
                <a:spcPts val="450"/>
              </a:spcBef>
              <a:spcAft>
                <a:spcPts val="450"/>
              </a:spcAft>
              <a:buSzPct val="100000"/>
              <a:buNone/>
            </a:pPr>
            <a:endParaRPr lang="cs-CZ" sz="1400" dirty="0" smtClean="0">
              <a:solidFill>
                <a:srgbClr val="002060"/>
              </a:solidFill>
            </a:endParaRPr>
          </a:p>
          <a:p>
            <a:pPr marL="324000" lvl="1" indent="-324000" algn="just">
              <a:lnSpc>
                <a:spcPts val="2160"/>
              </a:lnSpc>
              <a:spcBef>
                <a:spcPts val="450"/>
              </a:spcBef>
              <a:spcAft>
                <a:spcPts val="450"/>
              </a:spcAft>
              <a:buSzPct val="100000"/>
              <a:buFont typeface="Wingdings" panose="05000000000000000000" pitchFamily="2" charset="2"/>
              <a:buChar char="Ø"/>
            </a:pPr>
            <a:r>
              <a:rPr lang="cs-CZ" sz="1800" dirty="0" smtClean="0">
                <a:solidFill>
                  <a:srgbClr val="002060"/>
                </a:solidFill>
              </a:rPr>
              <a:t>Ocenění projektu: Evropská soutěž Procura + a řada dalších</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graphicFrame>
        <p:nvGraphicFramePr>
          <p:cNvPr id="8" name="Tabulka 7"/>
          <p:cNvGraphicFramePr>
            <a:graphicFrameLocks noGrp="1"/>
          </p:cNvGraphicFramePr>
          <p:nvPr>
            <p:extLst>
              <p:ext uri="{D42A27DB-BD31-4B8C-83A1-F6EECF244321}">
                <p14:modId xmlns:p14="http://schemas.microsoft.com/office/powerpoint/2010/main" val="3358015784"/>
              </p:ext>
            </p:extLst>
          </p:nvPr>
        </p:nvGraphicFramePr>
        <p:xfrm>
          <a:off x="946377" y="4481108"/>
          <a:ext cx="2232247" cy="1637789"/>
        </p:xfrm>
        <a:graphic>
          <a:graphicData uri="http://schemas.openxmlformats.org/drawingml/2006/table">
            <a:tbl>
              <a:tblPr firstRow="1" bandRow="1">
                <a:tableStyleId>{5C22544A-7EE6-4342-B048-85BDC9FD1C3A}</a:tableStyleId>
              </a:tblPr>
              <a:tblGrid>
                <a:gridCol w="2232247">
                  <a:extLst>
                    <a:ext uri="{9D8B030D-6E8A-4147-A177-3AD203B41FA5}">
                      <a16:colId xmlns:a16="http://schemas.microsoft.com/office/drawing/2014/main" xmlns="" val="3394156879"/>
                    </a:ext>
                  </a:extLst>
                </a:gridCol>
              </a:tblGrid>
              <a:tr h="327149">
                <a:tc>
                  <a:txBody>
                    <a:bodyPr/>
                    <a:lstStyle/>
                    <a:p>
                      <a:pPr algn="ctr"/>
                      <a:r>
                        <a:rPr lang="cs-CZ" sz="1400" dirty="0" smtClean="0"/>
                        <a:t>Stav rok 2016</a:t>
                      </a:r>
                      <a:endParaRPr lang="cs-CZ" sz="1400" dirty="0"/>
                    </a:p>
                  </a:txBody>
                  <a:tcPr/>
                </a:tc>
                <a:extLst>
                  <a:ext uri="{0D108BD9-81ED-4DB2-BD59-A6C34878D82A}">
                    <a16:rowId xmlns:a16="http://schemas.microsoft.com/office/drawing/2014/main" xmlns="" val="3122404654"/>
                  </a:ext>
                </a:extLst>
              </a:tr>
              <a:tr h="968995">
                <a:tc>
                  <a:txBody>
                    <a:bodyPr/>
                    <a:lstStyle/>
                    <a:p>
                      <a:pPr algn="ctr"/>
                      <a:r>
                        <a:rPr lang="cs-CZ" sz="1600" dirty="0" smtClean="0">
                          <a:solidFill>
                            <a:srgbClr val="002060"/>
                          </a:solidFill>
                        </a:rPr>
                        <a:t>OVZ </a:t>
                      </a:r>
                      <a:r>
                        <a:rPr lang="cs-CZ" sz="1600" kern="1200" dirty="0" smtClean="0">
                          <a:solidFill>
                            <a:srgbClr val="002060"/>
                          </a:solidFill>
                          <a:effectLst/>
                          <a:latin typeface="+mn-lt"/>
                          <a:ea typeface="+mn-ea"/>
                          <a:cs typeface="+mn-cs"/>
                        </a:rPr>
                        <a:t>využívalo jen několik málo veřejných zadavatelů a ve velmi omezené míře</a:t>
                      </a:r>
                      <a:endParaRPr lang="cs-CZ" sz="1600" dirty="0">
                        <a:solidFill>
                          <a:srgbClr val="002060"/>
                        </a:solidFill>
                      </a:endParaRPr>
                    </a:p>
                  </a:txBody>
                  <a:tcPr/>
                </a:tc>
                <a:extLst>
                  <a:ext uri="{0D108BD9-81ED-4DB2-BD59-A6C34878D82A}">
                    <a16:rowId xmlns:a16="http://schemas.microsoft.com/office/drawing/2014/main" xmlns="" val="4122748895"/>
                  </a:ext>
                </a:extLst>
              </a:tr>
            </a:tbl>
          </a:graphicData>
        </a:graphic>
      </p:graphicFrame>
      <p:sp>
        <p:nvSpPr>
          <p:cNvPr id="9" name="Šipka doprava 8"/>
          <p:cNvSpPr/>
          <p:nvPr/>
        </p:nvSpPr>
        <p:spPr>
          <a:xfrm>
            <a:off x="3786634" y="4869160"/>
            <a:ext cx="651190" cy="4308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aphicFrame>
        <p:nvGraphicFramePr>
          <p:cNvPr id="10" name="Tabulka 9"/>
          <p:cNvGraphicFramePr>
            <a:graphicFrameLocks noGrp="1"/>
          </p:cNvGraphicFramePr>
          <p:nvPr>
            <p:extLst>
              <p:ext uri="{D42A27DB-BD31-4B8C-83A1-F6EECF244321}">
                <p14:modId xmlns:p14="http://schemas.microsoft.com/office/powerpoint/2010/main" val="2706146247"/>
              </p:ext>
            </p:extLst>
          </p:nvPr>
        </p:nvGraphicFramePr>
        <p:xfrm>
          <a:off x="5045834" y="4481108"/>
          <a:ext cx="3594166" cy="1615440"/>
        </p:xfrm>
        <a:graphic>
          <a:graphicData uri="http://schemas.openxmlformats.org/drawingml/2006/table">
            <a:tbl>
              <a:tblPr firstRow="1" bandRow="1">
                <a:tableStyleId>{5C22544A-7EE6-4342-B048-85BDC9FD1C3A}</a:tableStyleId>
              </a:tblPr>
              <a:tblGrid>
                <a:gridCol w="3594166">
                  <a:extLst>
                    <a:ext uri="{9D8B030D-6E8A-4147-A177-3AD203B41FA5}">
                      <a16:colId xmlns:a16="http://schemas.microsoft.com/office/drawing/2014/main" xmlns="" val="643820161"/>
                    </a:ext>
                  </a:extLst>
                </a:gridCol>
              </a:tblGrid>
              <a:tr h="278135">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cs-CZ" sz="1400" dirty="0" smtClean="0"/>
                        <a:t>Stav rok 2019</a:t>
                      </a:r>
                      <a:endParaRPr lang="cs-CZ" sz="1400" dirty="0"/>
                    </a:p>
                  </a:txBody>
                  <a:tcPr/>
                </a:tc>
                <a:extLst>
                  <a:ext uri="{0D108BD9-81ED-4DB2-BD59-A6C34878D82A}">
                    <a16:rowId xmlns:a16="http://schemas.microsoft.com/office/drawing/2014/main" xmlns="" val="2602260672"/>
                  </a:ext>
                </a:extLst>
              </a:tr>
              <a:tr h="101800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cs-CZ" sz="1600" kern="1200" dirty="0" smtClean="0">
                          <a:solidFill>
                            <a:srgbClr val="002060"/>
                          </a:solidFill>
                          <a:effectLst/>
                          <a:latin typeface="+mn-lt"/>
                          <a:ea typeface="+mn-ea"/>
                          <a:cs typeface="+mn-cs"/>
                        </a:rPr>
                        <a:t>Jen samotný</a:t>
                      </a:r>
                      <a:r>
                        <a:rPr lang="cs-CZ" sz="1600" kern="1200" baseline="0" dirty="0" smtClean="0">
                          <a:solidFill>
                            <a:srgbClr val="002060"/>
                          </a:solidFill>
                          <a:effectLst/>
                          <a:latin typeface="+mn-lt"/>
                          <a:ea typeface="+mn-ea"/>
                          <a:cs typeface="+mn-cs"/>
                        </a:rPr>
                        <a:t> </a:t>
                      </a:r>
                      <a:r>
                        <a:rPr lang="cs-CZ" sz="1600" kern="1200" dirty="0" smtClean="0">
                          <a:solidFill>
                            <a:srgbClr val="002060"/>
                          </a:solidFill>
                          <a:effectLst/>
                          <a:latin typeface="+mn-lt"/>
                          <a:ea typeface="+mn-ea"/>
                          <a:cs typeface="+mn-cs"/>
                        </a:rPr>
                        <a:t>projekt</a:t>
                      </a:r>
                      <a:r>
                        <a:rPr lang="cs-CZ" sz="1600" kern="1200" baseline="0" dirty="0" smtClean="0">
                          <a:solidFill>
                            <a:srgbClr val="002060"/>
                          </a:solidFill>
                          <a:effectLst/>
                          <a:latin typeface="+mn-lt"/>
                          <a:ea typeface="+mn-ea"/>
                          <a:cs typeface="+mn-cs"/>
                        </a:rPr>
                        <a:t> </a:t>
                      </a:r>
                      <a:r>
                        <a:rPr lang="cs-CZ" sz="1600" kern="1200" dirty="0" smtClean="0">
                          <a:solidFill>
                            <a:srgbClr val="002060"/>
                          </a:solidFill>
                          <a:effectLst/>
                          <a:latin typeface="+mn-lt"/>
                          <a:ea typeface="+mn-ea"/>
                          <a:cs typeface="+mn-cs"/>
                        </a:rPr>
                        <a:t>aktivně spolupracuje s více než 40 významnými zadavateli (ÚOSS a jejich resortní organizace, města, krajské úřady, vysoké školy, apod.)</a:t>
                      </a:r>
                      <a:endParaRPr lang="cs-CZ" sz="1600" dirty="0">
                        <a:solidFill>
                          <a:srgbClr val="002060"/>
                        </a:solidFill>
                      </a:endParaRPr>
                    </a:p>
                  </a:txBody>
                  <a:tcPr/>
                </a:tc>
                <a:extLst>
                  <a:ext uri="{0D108BD9-81ED-4DB2-BD59-A6C34878D82A}">
                    <a16:rowId xmlns:a16="http://schemas.microsoft.com/office/drawing/2014/main" xmlns="" val="1445130562"/>
                  </a:ext>
                </a:extLst>
              </a:tr>
            </a:tbl>
          </a:graphicData>
        </a:graphic>
      </p:graphicFrame>
      <p:pic>
        <p:nvPicPr>
          <p:cNvPr id="11" name="Obrázek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4949" y="3784367"/>
            <a:ext cx="575816" cy="575816"/>
          </a:xfrm>
          <a:prstGeom prst="rect">
            <a:avLst/>
          </a:prstGeom>
        </p:spPr>
      </p:pic>
      <p:pic>
        <p:nvPicPr>
          <p:cNvPr id="12" name="Obráze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61864" y="132007"/>
            <a:ext cx="1046136" cy="815986"/>
          </a:xfrm>
          <a:prstGeom prst="rect">
            <a:avLst/>
          </a:prstGeom>
        </p:spPr>
      </p:pic>
    </p:spTree>
    <p:extLst>
      <p:ext uri="{BB962C8B-B14F-4D97-AF65-F5344CB8AC3E}">
        <p14:creationId xmlns:p14="http://schemas.microsoft.com/office/powerpoint/2010/main" val="302014844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8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PTP2016">
  <a:themeElements>
    <a:clrScheme name="Barvy MMR">
      <a:dk1>
        <a:sysClr val="windowText" lastClr="000000"/>
      </a:dk1>
      <a:lt1>
        <a:sysClr val="window" lastClr="FFFFFF"/>
      </a:lt1>
      <a:dk2>
        <a:srgbClr val="262626"/>
      </a:dk2>
      <a:lt2>
        <a:srgbClr val="EEECE1"/>
      </a:lt2>
      <a:accent1>
        <a:srgbClr val="000099"/>
      </a:accent1>
      <a:accent2>
        <a:srgbClr val="00AF3F"/>
      </a:accent2>
      <a:accent3>
        <a:srgbClr val="F9E300"/>
      </a:accent3>
      <a:accent4>
        <a:srgbClr val="E21C18"/>
      </a:accent4>
      <a:accent5>
        <a:srgbClr val="24A7AF"/>
      </a:accent5>
      <a:accent6>
        <a:srgbClr val="868686"/>
      </a:accent6>
      <a:hlink>
        <a:srgbClr val="00AF3F"/>
      </a:hlink>
      <a:folHlink>
        <a:srgbClr val="868686"/>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5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6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2FCF9BCABF3854AAB137087829D63AA" ma:contentTypeVersion="7" ma:contentTypeDescription="Vytvoří nový dokument" ma:contentTypeScope="" ma:versionID="f6f03f5b008ce72686bbcf691a7be2e8">
  <xsd:schema xmlns:xsd="http://www.w3.org/2001/XMLSchema" xmlns:xs="http://www.w3.org/2001/XMLSchema" xmlns:p="http://schemas.microsoft.com/office/2006/metadata/properties" xmlns:ns2="dfed548f-0517-4d39-90e3-3947398480c0" targetNamespace="http://schemas.microsoft.com/office/2006/metadata/properties" ma:root="true" ma:fieldsID="a9a9eb159e242e6dec8d2b5b6c497589" ns2:_="">
    <xsd:import namespace="dfed548f-0517-4d39-90e3-3947398480c0"/>
    <xsd:element name="properties">
      <xsd:complexType>
        <xsd:sequence>
          <xsd:element name="documentManagement">
            <xsd:complexType>
              <xsd:all>
                <xsd:element ref="ns2:AC_OriginalFile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ed548f-0517-4d39-90e3-3947398480c0" elementFormDefault="qualified">
    <xsd:import namespace="http://schemas.microsoft.com/office/2006/documentManagement/types"/>
    <xsd:import namespace="http://schemas.microsoft.com/office/infopath/2007/PartnerControls"/>
    <xsd:element name="AC_OriginalFileName" ma:index="8" nillable="true" ma:displayName="Original File Name" ma:internalName="AC_OriginalFileNam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_OriginalFileName xmlns="dfed548f-0517-4d39-90e3-3947398480c0">W:\MONITORING_A_REPORTING\MONITOROVACÍ_VÝBOR_OPZ\MV_OPZ_06\Prezentace\Prezentace 6MV OPZ final.pptx</AC_OriginalFileName>
  </documentManagement>
</p:properties>
</file>

<file path=customXml/itemProps1.xml><?xml version="1.0" encoding="utf-8"?>
<ds:datastoreItem xmlns:ds="http://schemas.openxmlformats.org/officeDocument/2006/customXml" ds:itemID="{287B71F7-1A77-40DB-8D49-38123FDBDF2A}">
  <ds:schemaRefs>
    <ds:schemaRef ds:uri="http://schemas.microsoft.com/sharepoint/v3/contenttype/forms"/>
  </ds:schemaRefs>
</ds:datastoreItem>
</file>

<file path=customXml/itemProps2.xml><?xml version="1.0" encoding="utf-8"?>
<ds:datastoreItem xmlns:ds="http://schemas.openxmlformats.org/officeDocument/2006/customXml" ds:itemID="{222BE322-0B31-4107-B7EA-D100851A6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562433A-3200-477D-84A7-2411B403209A}">
  <ds:schemaRefs>
    <ds:schemaRef ds:uri="http://purl.org/dc/elements/1.1/"/>
    <ds:schemaRef ds:uri="http://www.w3.org/XML/1998/namespace"/>
    <ds:schemaRef ds:uri="http://schemas.microsoft.com/office/2006/metadata/properties"/>
    <ds:schemaRef ds:uri="http://purl.org/dc/dcmitype/"/>
    <ds:schemaRef ds:uri="dfed548f-0517-4d39-90e3-3947398480c0"/>
    <ds:schemaRef ds:uri="http://purl.org/dc/terms/"/>
    <ds:schemaRef ds:uri="http://schemas.microsoft.com/office/infopath/2007/PartnerControls"/>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0</TotalTime>
  <Words>1333</Words>
  <Application>Microsoft Office PowerPoint</Application>
  <PresentationFormat>Předvádění na obrazovce (4:3)</PresentationFormat>
  <Paragraphs>173</Paragraphs>
  <Slides>12</Slides>
  <Notes>8</Notes>
  <HiddenSlides>0</HiddenSlides>
  <MMClips>0</MMClips>
  <ScaleCrop>false</ScaleCrop>
  <HeadingPairs>
    <vt:vector size="6" baseType="variant">
      <vt:variant>
        <vt:lpstr>Použitá písma</vt:lpstr>
      </vt:variant>
      <vt:variant>
        <vt:i4>5</vt:i4>
      </vt:variant>
      <vt:variant>
        <vt:lpstr>Motiv</vt:lpstr>
      </vt:variant>
      <vt:variant>
        <vt:i4>10</vt:i4>
      </vt:variant>
      <vt:variant>
        <vt:lpstr>Nadpisy snímků</vt:lpstr>
      </vt:variant>
      <vt:variant>
        <vt:i4>12</vt:i4>
      </vt:variant>
    </vt:vector>
  </HeadingPairs>
  <TitlesOfParts>
    <vt:vector size="27" baseType="lpstr">
      <vt:lpstr>Arial</vt:lpstr>
      <vt:lpstr>Calibri</vt:lpstr>
      <vt:lpstr>Times New Roman</vt:lpstr>
      <vt:lpstr>Wingdings</vt:lpstr>
      <vt:lpstr>Wingdings 3</vt:lpstr>
      <vt:lpstr>prezentace</vt:lpstr>
      <vt:lpstr>1_prezentace</vt:lpstr>
      <vt:lpstr>2_prezentace</vt:lpstr>
      <vt:lpstr>OPTP2016</vt:lpstr>
      <vt:lpstr>3_prezentace</vt:lpstr>
      <vt:lpstr>4_prezentace</vt:lpstr>
      <vt:lpstr>5_prezentace</vt:lpstr>
      <vt:lpstr>6_prezentace</vt:lpstr>
      <vt:lpstr>7_prezentace</vt:lpstr>
      <vt:lpstr>8_prezentace</vt:lpstr>
      <vt:lpstr>ODPOVĚDNÉ VEŘEJNÉ ZADÁVÁNÍ – mpsv - čr</vt:lpstr>
      <vt:lpstr>ZÁKLADNÍ RÁMEC</vt:lpstr>
      <vt:lpstr>VÝVOJ V čr</vt:lpstr>
      <vt:lpstr>SOVZ MPSV</vt:lpstr>
      <vt:lpstr>Aspekty sovz</vt:lpstr>
      <vt:lpstr>SOUČASNÁ SITUACE</vt:lpstr>
      <vt:lpstr>Podpora implementace a rozvoje sociálně odpovědného veřejného zadávání </vt:lpstr>
      <vt:lpstr>Podpora implementace a rozvoje sociálně odpovědného veřejného zadávání </vt:lpstr>
      <vt:lpstr>Podpora implementace a rozvoje sociálně odpovědného veřejného zadávání </vt:lpstr>
      <vt:lpstr>Příklady dobré praxe na MPSV</vt:lpstr>
      <vt:lpstr>Příklady dobré praxe v ČR </vt:lpstr>
      <vt:lpstr>Příklady dobré praxe v ČR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zasedání MV OPZ</dc:title>
  <dc:creator/>
  <cp:lastModifiedBy/>
  <cp:revision>12</cp:revision>
  <dcterms:created xsi:type="dcterms:W3CDTF">2015-02-20T08:23:15Z</dcterms:created>
  <dcterms:modified xsi:type="dcterms:W3CDTF">2019-11-21T06:49:19Z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0x010100A2FCF9BCABF3854AAB137087829D63AA</vt:lpwstr>
  </property>
</Properties>
</file>