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80" r:id="rId3"/>
    <p:sldId id="261" r:id="rId4"/>
    <p:sldId id="264" r:id="rId5"/>
    <p:sldId id="259" r:id="rId6"/>
    <p:sldId id="263" r:id="rId7"/>
    <p:sldId id="262" r:id="rId8"/>
    <p:sldId id="323" r:id="rId9"/>
    <p:sldId id="324" r:id="rId10"/>
    <p:sldId id="272" r:id="rId11"/>
    <p:sldId id="287" r:id="rId12"/>
    <p:sldId id="290" r:id="rId13"/>
    <p:sldId id="291" r:id="rId14"/>
    <p:sldId id="292" r:id="rId15"/>
    <p:sldId id="268" r:id="rId16"/>
    <p:sldId id="293" r:id="rId17"/>
    <p:sldId id="294" r:id="rId18"/>
    <p:sldId id="295" r:id="rId19"/>
    <p:sldId id="296" r:id="rId20"/>
    <p:sldId id="325" r:id="rId21"/>
    <p:sldId id="326" r:id="rId22"/>
    <p:sldId id="327" r:id="rId23"/>
    <p:sldId id="277" r:id="rId24"/>
  </p:sldIdLst>
  <p:sldSz cx="9144000" cy="6858000" type="screen4x3"/>
  <p:notesSz cx="6735763" cy="98663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E11A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619"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Se&#353;it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ICZSPRAH02\PCEPM002$\Document\AAA-Dokumenty%202015\SOCR\Program%20oce&#328;ov&#225;n&#237;%20prodejen\Grafy%20pro%20program-0306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cs-CZ"/>
              <a:t>Váhy</a:t>
            </a:r>
            <a:r>
              <a:rPr lang="cs-CZ" baseline="0"/>
              <a:t> hodnocení podle kritérií</a:t>
            </a:r>
            <a:endParaRPr lang="cs-CZ"/>
          </a:p>
        </c:rich>
      </c:tx>
      <c:layout>
        <c:manualLayout>
          <c:xMode val="edge"/>
          <c:yMode val="edge"/>
          <c:x val="0.25106501378886181"/>
          <c:y val="3.2153015077557891E-2"/>
        </c:manualLayout>
      </c:layout>
      <c:overlay val="0"/>
    </c:title>
    <c:autoTitleDeleted val="0"/>
    <c:plotArea>
      <c:layout>
        <c:manualLayout>
          <c:layoutTarget val="inner"/>
          <c:xMode val="edge"/>
          <c:yMode val="edge"/>
          <c:x val="0.25024511937433103"/>
          <c:y val="0.14995204173454124"/>
          <c:w val="0.25874813111423378"/>
          <c:h val="0.78266044680032287"/>
        </c:manualLayout>
      </c:layout>
      <c:pieChart>
        <c:varyColors val="1"/>
        <c:ser>
          <c:idx val="0"/>
          <c:order val="0"/>
          <c:dLbls>
            <c:spPr>
              <a:noFill/>
              <a:ln>
                <a:noFill/>
              </a:ln>
              <a:effectLst/>
            </c:spPr>
            <c:txPr>
              <a:bodyPr wrap="square" lIns="38100" tIns="19050" rIns="38100" bIns="19050" anchor="ctr">
                <a:spAutoFit/>
              </a:bodyPr>
              <a:lstStyle/>
              <a:p>
                <a:pPr>
                  <a:defRPr sz="1600"/>
                </a:pPr>
                <a:endParaRPr lang="cs-CZ"/>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List1!$A$2:$A$4</c:f>
              <c:strCache>
                <c:ptCount val="3"/>
                <c:pt idx="0">
                  <c:v>Neznámý zákazník</c:v>
                </c:pt>
                <c:pt idx="1">
                  <c:v>Systém</c:v>
                </c:pt>
                <c:pt idx="2">
                  <c:v>Další kritéria</c:v>
                </c:pt>
              </c:strCache>
            </c:strRef>
          </c:cat>
          <c:val>
            <c:numRef>
              <c:f>List1!$B$2:$B$4</c:f>
              <c:numCache>
                <c:formatCode>General</c:formatCode>
                <c:ptCount val="3"/>
                <c:pt idx="0">
                  <c:v>100</c:v>
                </c:pt>
                <c:pt idx="1">
                  <c:v>60</c:v>
                </c:pt>
                <c:pt idx="2">
                  <c:v>40</c:v>
                </c:pt>
              </c:numCache>
            </c:numRef>
          </c:val>
          <c:extLst xmlns:c16r2="http://schemas.microsoft.com/office/drawing/2015/06/chart">
            <c:ext xmlns:c16="http://schemas.microsoft.com/office/drawing/2014/chart" uri="{C3380CC4-5D6E-409C-BE32-E72D297353CC}">
              <c16:uniqueId val="{00000000-2239-4709-A9FF-5C08DE775F36}"/>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7263819626713327"/>
          <c:y val="0.43648014798176765"/>
          <c:w val="0.26435877806940916"/>
          <c:h val="0.30094346772167685"/>
        </c:manualLayout>
      </c:layout>
      <c:overlay val="0"/>
      <c:txPr>
        <a:bodyPr/>
        <a:lstStyle/>
        <a:p>
          <a:pPr>
            <a:defRPr sz="1800"/>
          </a:pPr>
          <a:endParaRPr lang="cs-CZ"/>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explosion val="1"/>
            <c:extLst xmlns:c16r2="http://schemas.microsoft.com/office/drawing/2015/06/chart">
              <c:ext xmlns:c16="http://schemas.microsoft.com/office/drawing/2014/chart" uri="{C3380CC4-5D6E-409C-BE32-E72D297353CC}">
                <c16:uniqueId val="{00000001-97D2-4803-B413-5DB596FF6F02}"/>
              </c:ext>
            </c:extLst>
          </c:dPt>
          <c:dPt>
            <c:idx val="1"/>
            <c:bubble3D val="0"/>
            <c:explosion val="2"/>
            <c:extLst xmlns:c16r2="http://schemas.microsoft.com/office/drawing/2015/06/chart">
              <c:ext xmlns:c16="http://schemas.microsoft.com/office/drawing/2014/chart" uri="{C3380CC4-5D6E-409C-BE32-E72D297353CC}">
                <c16:uniqueId val="{00000000-0A1B-40E8-83DC-B7FCC9BE6770}"/>
              </c:ext>
            </c:extLst>
          </c:dPt>
          <c:dLbls>
            <c:dLbl>
              <c:idx val="1"/>
              <c:layout>
                <c:manualLayout>
                  <c:x val="0.1111246719160105"/>
                  <c:y val="-5.0674394867308251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0A1B-40E8-83DC-B7FCC9BE6770}"/>
                </c:ext>
                <c:ext xmlns:c15="http://schemas.microsoft.com/office/drawing/2012/chart" uri="{CE6537A1-D6FC-4f65-9D91-7224C49458BB}"/>
              </c:extLst>
            </c:dLbl>
            <c:numFmt formatCode="0%" sourceLinked="0"/>
            <c:spPr>
              <a:noFill/>
              <a:ln>
                <a:noFill/>
              </a:ln>
              <a:effectLst/>
            </c:sp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'Váhy kritérií'!$A$23:$A$25</c:f>
              <c:strCache>
                <c:ptCount val="3"/>
                <c:pt idx="0">
                  <c:v>Neznámý zákazník</c:v>
                </c:pt>
                <c:pt idx="1">
                  <c:v>Doplňkové služby</c:v>
                </c:pt>
                <c:pt idx="2">
                  <c:v>Další kritéria</c:v>
                </c:pt>
              </c:strCache>
            </c:strRef>
          </c:cat>
          <c:val>
            <c:numRef>
              <c:f>'Váhy kritérií'!$B$23:$B$25</c:f>
              <c:numCache>
                <c:formatCode>General</c:formatCode>
                <c:ptCount val="3"/>
                <c:pt idx="0">
                  <c:v>50</c:v>
                </c:pt>
                <c:pt idx="1">
                  <c:v>35</c:v>
                </c:pt>
                <c:pt idx="2">
                  <c:v>15</c:v>
                </c:pt>
              </c:numCache>
            </c:numRef>
          </c:val>
          <c:extLst xmlns:c16r2="http://schemas.microsoft.com/office/drawing/2015/06/chart">
            <c:ext xmlns:c16="http://schemas.microsoft.com/office/drawing/2014/chart" uri="{C3380CC4-5D6E-409C-BE32-E72D297353CC}">
              <c16:uniqueId val="{00000001-0A1B-40E8-83DC-B7FCC9BE6770}"/>
            </c:ext>
          </c:extLst>
        </c:ser>
        <c:dLbls>
          <c:showLegendKey val="0"/>
          <c:showVal val="0"/>
          <c:showCatName val="0"/>
          <c:showSerName val="0"/>
          <c:showPercent val="0"/>
          <c:showBubbleSize val="0"/>
          <c:showLeaderLines val="0"/>
        </c:dLbls>
        <c:firstSliceAng val="0"/>
      </c:pieChart>
    </c:plotArea>
    <c:legend>
      <c:legendPos val="r"/>
      <c:overlay val="0"/>
      <c:txPr>
        <a:bodyPr/>
        <a:lstStyle/>
        <a:p>
          <a:pPr>
            <a:defRPr b="1"/>
          </a:pPr>
          <a:endParaRPr lang="cs-CZ"/>
        </a:p>
      </c:txPr>
    </c:legend>
    <c:plotVisOnly val="1"/>
    <c:dispBlanksAs val="gap"/>
    <c:showDLblsOverMax val="0"/>
  </c:chart>
  <c:txPr>
    <a:bodyPr/>
    <a:lstStyle/>
    <a:p>
      <a:pPr>
        <a:defRPr sz="1600"/>
      </a:pPr>
      <a:endParaRPr lang="cs-CZ"/>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0.00861</cdr:x>
      <cdr:y>0.28648</cdr:y>
    </cdr:from>
    <cdr:to>
      <cdr:x>0.18081</cdr:x>
      <cdr:y>0.44274</cdr:y>
    </cdr:to>
    <cdr:sp macro="" textlink="">
      <cdr:nvSpPr>
        <cdr:cNvPr id="2" name="TextovéPole 1"/>
        <cdr:cNvSpPr txBox="1"/>
      </cdr:nvSpPr>
      <cdr:spPr>
        <a:xfrm xmlns:a="http://schemas.openxmlformats.org/drawingml/2006/main">
          <a:off x="72008" y="792088"/>
          <a:ext cx="1440160"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cs-CZ" sz="1800" b="1" dirty="0"/>
            <a:t>DLK Food</a:t>
          </a:r>
        </a:p>
      </cdr:txBody>
    </cdr:sp>
  </cdr:relSizeAnchor>
</c:userShapes>
</file>

<file path=ppt/drawings/drawing2.xml><?xml version="1.0" encoding="utf-8"?>
<c:userShapes xmlns:c="http://schemas.openxmlformats.org/drawingml/2006/chart">
  <cdr:relSizeAnchor xmlns:cdr="http://schemas.openxmlformats.org/drawingml/2006/chartDrawing">
    <cdr:from>
      <cdr:x>0.00748</cdr:x>
      <cdr:y>0.30031</cdr:y>
    </cdr:from>
    <cdr:to>
      <cdr:x>0.19416</cdr:x>
      <cdr:y>0.64698</cdr:y>
    </cdr:to>
    <cdr:sp macro="" textlink="">
      <cdr:nvSpPr>
        <cdr:cNvPr id="2" name="TextovéPole 1"/>
        <cdr:cNvSpPr txBox="1"/>
      </cdr:nvSpPr>
      <cdr:spPr>
        <a:xfrm xmlns:a="http://schemas.openxmlformats.org/drawingml/2006/main">
          <a:off x="60574" y="792088"/>
          <a:ext cx="1512168"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cs-CZ" sz="1800" b="1" dirty="0">
              <a:latin typeface="Calibri" panose="020F0502020204030204" pitchFamily="34" charset="0"/>
            </a:rPr>
            <a:t>DLK Non-Food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A952FFF7-C829-432F-B6ED-49FB8E3C71D2}" type="datetimeFigureOut">
              <a:rPr lang="en-US" smtClean="0"/>
              <a:t>11/26/2019</a:t>
            </a:fld>
            <a:endParaRPr lang="en-US"/>
          </a:p>
        </p:txBody>
      </p:sp>
      <p:sp>
        <p:nvSpPr>
          <p:cNvPr id="4" name="Zástupný symbol pro zápatí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A264ECA0-3C4E-4E9A-99DC-C01E2D979FA9}" type="slidenum">
              <a:rPr lang="en-US" smtClean="0"/>
              <a:t>‹#›</a:t>
            </a:fld>
            <a:endParaRPr lang="en-US"/>
          </a:p>
        </p:txBody>
      </p:sp>
    </p:spTree>
    <p:extLst>
      <p:ext uri="{BB962C8B-B14F-4D97-AF65-F5344CB8AC3E}">
        <p14:creationId xmlns:p14="http://schemas.microsoft.com/office/powerpoint/2010/main" val="2500390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07E264C7-1659-4E6F-A5C2-3D5D3C43DD9A}" type="datetimeFigureOut">
              <a:rPr lang="cs-CZ" smtClean="0"/>
              <a:pPr/>
              <a:t>26.11.2019</a:t>
            </a:fld>
            <a:endParaRPr lang="cs-CZ"/>
          </a:p>
        </p:txBody>
      </p:sp>
      <p:sp>
        <p:nvSpPr>
          <p:cNvPr id="4" name="Zástupný symbol pro obrázek snímku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25EE483-3E6C-47DD-A4BA-034FBA77260E}" type="slidenum">
              <a:rPr lang="cs-CZ" smtClean="0"/>
              <a:pPr/>
              <a:t>‹#›</a:t>
            </a:fld>
            <a:endParaRPr lang="cs-CZ"/>
          </a:p>
        </p:txBody>
      </p:sp>
    </p:spTree>
    <p:extLst>
      <p:ext uri="{BB962C8B-B14F-4D97-AF65-F5344CB8AC3E}">
        <p14:creationId xmlns:p14="http://schemas.microsoft.com/office/powerpoint/2010/main" val="558251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25EE483-3E6C-47DD-A4BA-034FBA77260E}" type="slidenum">
              <a:rPr lang="cs-CZ" smtClean="0"/>
              <a:pPr/>
              <a:t>5</a:t>
            </a:fld>
            <a:endParaRPr lang="cs-CZ"/>
          </a:p>
        </p:txBody>
      </p:sp>
    </p:spTree>
    <p:extLst>
      <p:ext uri="{BB962C8B-B14F-4D97-AF65-F5344CB8AC3E}">
        <p14:creationId xmlns:p14="http://schemas.microsoft.com/office/powerpoint/2010/main" val="2322172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25EE483-3E6C-47DD-A4BA-034FBA77260E}" type="slidenum">
              <a:rPr lang="cs-CZ" smtClean="0"/>
              <a:pPr/>
              <a:t>8</a:t>
            </a:fld>
            <a:endParaRPr lang="cs-CZ"/>
          </a:p>
        </p:txBody>
      </p:sp>
    </p:spTree>
    <p:extLst>
      <p:ext uri="{BB962C8B-B14F-4D97-AF65-F5344CB8AC3E}">
        <p14:creationId xmlns:p14="http://schemas.microsoft.com/office/powerpoint/2010/main" val="2739935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25EE483-3E6C-47DD-A4BA-034FBA77260E}" type="slidenum">
              <a:rPr lang="cs-CZ" smtClean="0"/>
              <a:pPr/>
              <a:t>15</a:t>
            </a:fld>
            <a:endParaRPr lang="cs-CZ"/>
          </a:p>
        </p:txBody>
      </p:sp>
    </p:spTree>
    <p:extLst>
      <p:ext uri="{BB962C8B-B14F-4D97-AF65-F5344CB8AC3E}">
        <p14:creationId xmlns:p14="http://schemas.microsoft.com/office/powerpoint/2010/main" val="937095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cstate="print">
            <a:lum/>
          </a:blip>
          <a:srcRect/>
          <a:stretch>
            <a:fillRect l="-12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1844824"/>
            <a:ext cx="7772400" cy="2304256"/>
          </a:xfrm>
        </p:spPr>
        <p:txBody>
          <a:bodyPr/>
          <a:lstStyle>
            <a:lvl1pPr>
              <a:defRPr sz="6000" b="0" cap="all" baseline="0">
                <a:solidFill>
                  <a:schemeClr val="tx1">
                    <a:lumMod val="75000"/>
                    <a:lumOff val="25000"/>
                  </a:schemeClr>
                </a:solidFill>
              </a:defRPr>
            </a:lvl1pPr>
          </a:lstStyle>
          <a:p>
            <a:r>
              <a:rPr lang="cs-CZ"/>
              <a:t>Kliknutím lze upravit styl.</a:t>
            </a:r>
            <a:endParaRPr lang="cs-CZ" dirty="0"/>
          </a:p>
        </p:txBody>
      </p:sp>
      <p:sp>
        <p:nvSpPr>
          <p:cNvPr id="3" name="Podnadpis 2"/>
          <p:cNvSpPr>
            <a:spLocks noGrp="1"/>
          </p:cNvSpPr>
          <p:nvPr>
            <p:ph type="subTitle" idx="1"/>
          </p:nvPr>
        </p:nvSpPr>
        <p:spPr>
          <a:xfrm>
            <a:off x="1403648" y="476672"/>
            <a:ext cx="6400800" cy="1176536"/>
          </a:xfrm>
          <a:noFill/>
        </p:spPr>
        <p:txBody>
          <a:bodyPr/>
          <a:lstStyle>
            <a:lvl1pPr marL="0" indent="0" algn="ctr">
              <a:buNone/>
              <a:defRPr cap="all" baseline="0">
                <a:solidFill>
                  <a:schemeClr val="tx1">
                    <a:lumMod val="75000"/>
                    <a:lumOff val="25000"/>
                  </a:schemeClr>
                </a:solidFill>
                <a:latin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cs-CZ" dirty="0"/>
          </a:p>
        </p:txBody>
      </p:sp>
      <p:sp>
        <p:nvSpPr>
          <p:cNvPr id="4" name="Zástupný symbol pro datum 3"/>
          <p:cNvSpPr>
            <a:spLocks noGrp="1"/>
          </p:cNvSpPr>
          <p:nvPr>
            <p:ph type="dt" sz="half" idx="10"/>
          </p:nvPr>
        </p:nvSpPr>
        <p:spPr/>
        <p:txBody>
          <a:bodyPr/>
          <a:lstStyle/>
          <a:p>
            <a:fld id="{7B784B66-7745-4A3A-AB17-AEAB0BFACB59}" type="datetimeFigureOut">
              <a:rPr lang="cs-CZ" smtClean="0"/>
              <a:pPr/>
              <a:t>26.11.2019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2D58FCF-895D-491D-95AB-CE861DB538A8}" type="slidenum">
              <a:rPr lang="cs-CZ" smtClean="0"/>
              <a:pPr/>
              <a:t>‹#›</a:t>
            </a:fld>
            <a:endParaRPr lang="cs-CZ"/>
          </a:p>
        </p:txBody>
      </p:sp>
    </p:spTree>
    <p:extLst>
      <p:ext uri="{BB962C8B-B14F-4D97-AF65-F5344CB8AC3E}">
        <p14:creationId xmlns:p14="http://schemas.microsoft.com/office/powerpoint/2010/main" val="2069631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cap="all" baseline="0">
                <a:solidFill>
                  <a:schemeClr val="tx1">
                    <a:lumMod val="75000"/>
                    <a:lumOff val="25000"/>
                  </a:schemeClr>
                </a:solidFill>
              </a:defRPr>
            </a:lvl1pPr>
          </a:lstStyle>
          <a:p>
            <a:r>
              <a:rPr lang="cs-CZ"/>
              <a:t>Kliknutím lze upravit styl.</a:t>
            </a:r>
            <a:endParaRPr lang="cs-CZ" dirty="0"/>
          </a:p>
        </p:txBody>
      </p:sp>
      <p:sp>
        <p:nvSpPr>
          <p:cNvPr id="3" name="Zástupný symbol pro svislý text 2"/>
          <p:cNvSpPr>
            <a:spLocks noGrp="1"/>
          </p:cNvSpPr>
          <p:nvPr>
            <p:ph type="body" orient="vert" idx="1"/>
          </p:nvPr>
        </p:nvSpPr>
        <p:spPr/>
        <p:txBody>
          <a:bodyPr vert="eaVert"/>
          <a:lstStyle>
            <a:lvl1pPr marL="342900" indent="-342900">
              <a:buFontTx/>
              <a:buBlip>
                <a:blip r:embed="rId2"/>
              </a:buBlip>
              <a:defRPr/>
            </a:lvl1pPr>
            <a:lvl2pPr marL="742950" indent="-28575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fld id="{7B784B66-7745-4A3A-AB17-AEAB0BFACB59}" type="datetimeFigureOut">
              <a:rPr lang="cs-CZ" smtClean="0"/>
              <a:pPr/>
              <a:t>26.11.2019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2D58FCF-895D-491D-95AB-CE861DB538A8}" type="slidenum">
              <a:rPr lang="cs-CZ" smtClean="0"/>
              <a:pPr/>
              <a:t>‹#›</a:t>
            </a:fld>
            <a:endParaRPr lang="cs-CZ"/>
          </a:p>
        </p:txBody>
      </p:sp>
    </p:spTree>
    <p:extLst>
      <p:ext uri="{BB962C8B-B14F-4D97-AF65-F5344CB8AC3E}">
        <p14:creationId xmlns:p14="http://schemas.microsoft.com/office/powerpoint/2010/main" val="43856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lvl1pPr>
              <a:defRPr cap="all" baseline="0">
                <a:solidFill>
                  <a:schemeClr val="tx1">
                    <a:lumMod val="75000"/>
                    <a:lumOff val="25000"/>
                  </a:schemeClr>
                </a:solidFill>
              </a:defRPr>
            </a:lvl1pPr>
          </a:lstStyle>
          <a:p>
            <a:r>
              <a:rPr lang="cs-CZ"/>
              <a:t>Kliknutím lze upravit styl.</a:t>
            </a:r>
            <a:endParaRPr lang="cs-CZ" dirty="0"/>
          </a:p>
        </p:txBody>
      </p:sp>
      <p:sp>
        <p:nvSpPr>
          <p:cNvPr id="3" name="Zástupný symbol pro svislý text 2"/>
          <p:cNvSpPr>
            <a:spLocks noGrp="1"/>
          </p:cNvSpPr>
          <p:nvPr>
            <p:ph type="body" orient="vert" idx="1"/>
          </p:nvPr>
        </p:nvSpPr>
        <p:spPr>
          <a:xfrm>
            <a:off x="457200" y="274638"/>
            <a:ext cx="6019800" cy="5851525"/>
          </a:xfrm>
        </p:spPr>
        <p:txBody>
          <a:bodyPr vert="eaVert"/>
          <a:lstStyle>
            <a:lvl1pPr marL="342900" indent="-342900">
              <a:buFontTx/>
              <a:buBlip>
                <a:blip r:embed="rId2"/>
              </a:buBlip>
              <a:defRPr/>
            </a:lvl1pPr>
            <a:lvl2pPr marL="742950" indent="-28575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fld id="{7B784B66-7745-4A3A-AB17-AEAB0BFACB59}" type="datetimeFigureOut">
              <a:rPr lang="cs-CZ" smtClean="0"/>
              <a:pPr/>
              <a:t>26.11.2019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2D58FCF-895D-491D-95AB-CE861DB538A8}" type="slidenum">
              <a:rPr lang="cs-CZ" smtClean="0"/>
              <a:pPr/>
              <a:t>‹#›</a:t>
            </a:fld>
            <a:endParaRPr lang="cs-CZ"/>
          </a:p>
        </p:txBody>
      </p:sp>
    </p:spTree>
    <p:extLst>
      <p:ext uri="{BB962C8B-B14F-4D97-AF65-F5344CB8AC3E}">
        <p14:creationId xmlns:p14="http://schemas.microsoft.com/office/powerpoint/2010/main" val="226273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cap="all" baseline="0">
                <a:solidFill>
                  <a:schemeClr val="tx1">
                    <a:lumMod val="75000"/>
                    <a:lumOff val="25000"/>
                  </a:schemeClr>
                </a:solidFill>
                <a:latin typeface="Arial Narrow" panose="020B0606020202030204" pitchFamily="34" charset="0"/>
              </a:defRPr>
            </a:lvl1pPr>
          </a:lstStyle>
          <a:p>
            <a:r>
              <a:rPr lang="cs-CZ"/>
              <a:t>Kliknutím lze upravit styl.</a:t>
            </a:r>
            <a:endParaRPr lang="cs-CZ" dirty="0"/>
          </a:p>
        </p:txBody>
      </p:sp>
      <p:sp>
        <p:nvSpPr>
          <p:cNvPr id="3" name="Zástupný symbol pro obsah 2"/>
          <p:cNvSpPr>
            <a:spLocks noGrp="1"/>
          </p:cNvSpPr>
          <p:nvPr>
            <p:ph idx="1"/>
          </p:nvPr>
        </p:nvSpPr>
        <p:spPr/>
        <p:txBody>
          <a:bodyPr/>
          <a:lstStyle>
            <a:lvl1pPr marL="342900" indent="-342900">
              <a:buFontTx/>
              <a:buBlip>
                <a:blip r:embed="rId2"/>
              </a:buBlip>
              <a:defRPr baseline="0">
                <a:solidFill>
                  <a:schemeClr val="tx1"/>
                </a:solidFill>
              </a:defRPr>
            </a:lvl1pPr>
            <a:lvl2pPr marL="742950" indent="-285750">
              <a:buFontTx/>
              <a:buBlip>
                <a:blip r:embed="rId2"/>
              </a:buBlip>
              <a:defRPr baseline="0">
                <a:solidFill>
                  <a:schemeClr val="tx1"/>
                </a:solidFill>
              </a:defRPr>
            </a:lvl2pPr>
            <a:lvl3pPr marL="1143000" indent="-228600">
              <a:buFontTx/>
              <a:buBlip>
                <a:blip r:embed="rId2"/>
              </a:buBlip>
              <a:defRPr baseline="0">
                <a:solidFill>
                  <a:schemeClr val="tx1"/>
                </a:solidFill>
              </a:defRPr>
            </a:lvl3pPr>
            <a:lvl4pPr marL="1600200" indent="-228600">
              <a:buFontTx/>
              <a:buBlip>
                <a:blip r:embed="rId2"/>
              </a:buBlip>
              <a:defRPr baseline="0">
                <a:solidFill>
                  <a:schemeClr val="tx1"/>
                </a:solidFill>
              </a:defRPr>
            </a:lvl4pPr>
            <a:lvl5pPr marL="2057400" indent="-228600">
              <a:buFontTx/>
              <a:buBlip>
                <a:blip r:embed="rId2"/>
              </a:buBlip>
              <a:defRPr baseline="0">
                <a:solidFill>
                  <a:schemeClr val="tx1"/>
                </a:solidFill>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fld id="{7B784B66-7745-4A3A-AB17-AEAB0BFACB59}" type="datetimeFigureOut">
              <a:rPr lang="cs-CZ" smtClean="0"/>
              <a:pPr/>
              <a:t>26.11.2019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2D58FCF-895D-491D-95AB-CE861DB538A8}" type="slidenum">
              <a:rPr lang="cs-CZ" smtClean="0"/>
              <a:pPr/>
              <a:t>‹#›</a:t>
            </a:fld>
            <a:endParaRPr lang="cs-CZ"/>
          </a:p>
        </p:txBody>
      </p:sp>
    </p:spTree>
    <p:extLst>
      <p:ext uri="{BB962C8B-B14F-4D97-AF65-F5344CB8AC3E}">
        <p14:creationId xmlns:p14="http://schemas.microsoft.com/office/powerpoint/2010/main" val="180077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blipFill dpi="0" rotWithShape="1">
          <a:blip r:embed="rId2" cstate="print">
            <a:lum/>
          </a:blip>
          <a:srcRect/>
          <a:stretch>
            <a:fillRect l="-12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55576" y="2420888"/>
            <a:ext cx="7772400" cy="1362075"/>
          </a:xfrm>
        </p:spPr>
        <p:txBody>
          <a:bodyPr anchor="t"/>
          <a:lstStyle>
            <a:lvl1pPr algn="ctr">
              <a:defRPr sz="4000" b="0" i="0" cap="all" baseline="0">
                <a:solidFill>
                  <a:schemeClr val="tx1">
                    <a:lumMod val="75000"/>
                    <a:lumOff val="25000"/>
                  </a:schemeClr>
                </a:solidFill>
              </a:defRPr>
            </a:lvl1pPr>
          </a:lstStyle>
          <a:p>
            <a:r>
              <a:rPr lang="cs-CZ"/>
              <a:t>Kliknutím lze upravit styl.</a:t>
            </a:r>
            <a:endParaRPr lang="cs-CZ" dirty="0"/>
          </a:p>
        </p:txBody>
      </p:sp>
      <p:sp>
        <p:nvSpPr>
          <p:cNvPr id="3" name="Zástupný symbol pro text 2"/>
          <p:cNvSpPr>
            <a:spLocks noGrp="1"/>
          </p:cNvSpPr>
          <p:nvPr>
            <p:ph type="body" idx="1"/>
          </p:nvPr>
        </p:nvSpPr>
        <p:spPr>
          <a:xfrm>
            <a:off x="755576" y="836712"/>
            <a:ext cx="7772400" cy="1500187"/>
          </a:xfrm>
        </p:spPr>
        <p:txBody>
          <a:bodyPr anchor="b"/>
          <a:lstStyle>
            <a:lvl1pPr marL="0" indent="0" algn="ctr">
              <a:buNone/>
              <a:defRPr sz="2400" cap="all" baseline="0">
                <a:solidFill>
                  <a:schemeClr val="tx1">
                    <a:lumMod val="75000"/>
                    <a:lumOff val="2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7B784B66-7745-4A3A-AB17-AEAB0BFACB59}" type="datetimeFigureOut">
              <a:rPr lang="cs-CZ" smtClean="0"/>
              <a:pPr/>
              <a:t>26.11.2019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2D58FCF-895D-491D-95AB-CE861DB538A8}" type="slidenum">
              <a:rPr lang="cs-CZ" smtClean="0"/>
              <a:pPr/>
              <a:t>‹#›</a:t>
            </a:fld>
            <a:endParaRPr lang="cs-CZ"/>
          </a:p>
        </p:txBody>
      </p:sp>
    </p:spTree>
    <p:extLst>
      <p:ext uri="{BB962C8B-B14F-4D97-AF65-F5344CB8AC3E}">
        <p14:creationId xmlns:p14="http://schemas.microsoft.com/office/powerpoint/2010/main" val="1729150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cap="all" baseline="0">
                <a:solidFill>
                  <a:schemeClr val="tx1">
                    <a:lumMod val="75000"/>
                    <a:lumOff val="25000"/>
                  </a:schemeClr>
                </a:solidFill>
              </a:defRPr>
            </a:lvl1pPr>
          </a:lstStyle>
          <a:p>
            <a:r>
              <a:rPr lang="cs-CZ"/>
              <a:t>Kliknutím lze upravit styl.</a:t>
            </a:r>
            <a:endParaRPr lang="cs-CZ" dirty="0"/>
          </a:p>
        </p:txBody>
      </p:sp>
      <p:sp>
        <p:nvSpPr>
          <p:cNvPr id="3" name="Zástupný symbol pro obsah 2"/>
          <p:cNvSpPr>
            <a:spLocks noGrp="1"/>
          </p:cNvSpPr>
          <p:nvPr>
            <p:ph sz="half" idx="1"/>
          </p:nvPr>
        </p:nvSpPr>
        <p:spPr>
          <a:xfrm>
            <a:off x="457200" y="1600200"/>
            <a:ext cx="4038600" cy="4525963"/>
          </a:xfrm>
        </p:spPr>
        <p:txBody>
          <a:bodyPr/>
          <a:lstStyle>
            <a:lvl1pPr marL="342900" indent="-342900">
              <a:buFontTx/>
              <a:buBlip>
                <a:blip r:embed="rId2"/>
              </a:buBlip>
              <a:defRPr sz="2800" baseline="0">
                <a:solidFill>
                  <a:schemeClr val="bg1">
                    <a:lumMod val="10000"/>
                  </a:schemeClr>
                </a:solidFill>
              </a:defRPr>
            </a:lvl1pPr>
            <a:lvl2pPr marL="742950" indent="-285750">
              <a:buFontTx/>
              <a:buBlip>
                <a:blip r:embed="rId2"/>
              </a:buBlip>
              <a:defRPr sz="2400" baseline="0">
                <a:solidFill>
                  <a:schemeClr val="bg1">
                    <a:lumMod val="10000"/>
                  </a:schemeClr>
                </a:solidFill>
              </a:defRPr>
            </a:lvl2pPr>
            <a:lvl3pPr marL="1143000" indent="-228600">
              <a:buFontTx/>
              <a:buBlip>
                <a:blip r:embed="rId2"/>
              </a:buBlip>
              <a:defRPr sz="2000" baseline="0">
                <a:solidFill>
                  <a:schemeClr val="bg1">
                    <a:lumMod val="10000"/>
                  </a:schemeClr>
                </a:solidFill>
              </a:defRPr>
            </a:lvl3pPr>
            <a:lvl4pPr marL="1600200" indent="-228600">
              <a:buFontTx/>
              <a:buBlip>
                <a:blip r:embed="rId2"/>
              </a:buBlip>
              <a:defRPr sz="1800" baseline="0">
                <a:solidFill>
                  <a:schemeClr val="bg1">
                    <a:lumMod val="10000"/>
                  </a:schemeClr>
                </a:solidFill>
              </a:defRPr>
            </a:lvl4pPr>
            <a:lvl5pPr marL="2057400" indent="-228600">
              <a:buFontTx/>
              <a:buBlip>
                <a:blip r:embed="rId2"/>
              </a:buBlip>
              <a:defRPr sz="1800" baseline="0">
                <a:solidFill>
                  <a:schemeClr val="bg1">
                    <a:lumMod val="10000"/>
                  </a:schemeClr>
                </a:solidFill>
              </a:defRPr>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3"/>
          <p:cNvSpPr>
            <a:spLocks noGrp="1"/>
          </p:cNvSpPr>
          <p:nvPr>
            <p:ph sz="half" idx="2"/>
          </p:nvPr>
        </p:nvSpPr>
        <p:spPr>
          <a:xfrm>
            <a:off x="4648200" y="1600200"/>
            <a:ext cx="4038600" cy="4525963"/>
          </a:xfrm>
        </p:spPr>
        <p:txBody>
          <a:bodyPr/>
          <a:lstStyle>
            <a:lvl1pPr marL="342900" indent="-342900">
              <a:buFontTx/>
              <a:buBlip>
                <a:blip r:embed="rId2"/>
              </a:buBlip>
              <a:defRPr sz="2800"/>
            </a:lvl1pPr>
            <a:lvl2pPr marL="742950" indent="-285750">
              <a:buFontTx/>
              <a:buBlip>
                <a:blip r:embed="rId2"/>
              </a:buBlip>
              <a:defRPr sz="2400"/>
            </a:lvl2pPr>
            <a:lvl3pPr marL="1143000" indent="-228600">
              <a:buFontTx/>
              <a:buBlip>
                <a:blip r:embed="rId2"/>
              </a:buBlip>
              <a:defRPr sz="2000"/>
            </a:lvl3pPr>
            <a:lvl4pPr marL="1600200" indent="-228600">
              <a:buFontTx/>
              <a:buBlip>
                <a:blip r:embed="rId2"/>
              </a:buBlip>
              <a:defRPr sz="1800"/>
            </a:lvl4pPr>
            <a:lvl5pPr marL="2057400" indent="-228600">
              <a:buFontTx/>
              <a:buBlip>
                <a:blip r:embed="rId2"/>
              </a:buBlip>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datum 4"/>
          <p:cNvSpPr>
            <a:spLocks noGrp="1"/>
          </p:cNvSpPr>
          <p:nvPr>
            <p:ph type="dt" sz="half" idx="10"/>
          </p:nvPr>
        </p:nvSpPr>
        <p:spPr/>
        <p:txBody>
          <a:bodyPr/>
          <a:lstStyle/>
          <a:p>
            <a:fld id="{7B784B66-7745-4A3A-AB17-AEAB0BFACB59}" type="datetimeFigureOut">
              <a:rPr lang="cs-CZ" smtClean="0"/>
              <a:pPr/>
              <a:t>26.11.2019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2D58FCF-895D-491D-95AB-CE861DB538A8}" type="slidenum">
              <a:rPr lang="cs-CZ" smtClean="0"/>
              <a:pPr/>
              <a:t>‹#›</a:t>
            </a:fld>
            <a:endParaRPr lang="cs-CZ"/>
          </a:p>
        </p:txBody>
      </p:sp>
    </p:spTree>
    <p:extLst>
      <p:ext uri="{BB962C8B-B14F-4D97-AF65-F5344CB8AC3E}">
        <p14:creationId xmlns:p14="http://schemas.microsoft.com/office/powerpoint/2010/main" val="316216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cap="all" baseline="0">
                <a:solidFill>
                  <a:schemeClr val="tx1">
                    <a:lumMod val="75000"/>
                    <a:lumOff val="25000"/>
                  </a:schemeClr>
                </a:solidFill>
              </a:defRPr>
            </a:lvl1pPr>
          </a:lstStyle>
          <a:p>
            <a:r>
              <a:rPr lang="cs-CZ"/>
              <a:t>Kliknutím lze upravit styl.</a:t>
            </a:r>
            <a:endParaRPr lang="cs-CZ" dirty="0"/>
          </a:p>
        </p:txBody>
      </p:sp>
      <p:sp>
        <p:nvSpPr>
          <p:cNvPr id="3" name="Zástupný symbol pro text 2"/>
          <p:cNvSpPr>
            <a:spLocks noGrp="1"/>
          </p:cNvSpPr>
          <p:nvPr>
            <p:ph type="body" idx="1"/>
          </p:nvPr>
        </p:nvSpPr>
        <p:spPr>
          <a:xfrm>
            <a:off x="457200" y="1535112"/>
            <a:ext cx="4040188" cy="885775"/>
          </a:xfrm>
        </p:spPr>
        <p:txBody>
          <a:bodyPr anchor="b"/>
          <a:lstStyle>
            <a:lvl1pPr marL="0" indent="0">
              <a:buNone/>
              <a:defRPr sz="2300" b="0" i="0" cap="all"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492895"/>
            <a:ext cx="4040188" cy="3633267"/>
          </a:xfrm>
        </p:spPr>
        <p:txBody>
          <a:bodyPr/>
          <a:lstStyle>
            <a:lvl1pPr marL="342900" indent="-342900">
              <a:buFontTx/>
              <a:buBlip>
                <a:blip r:embed="rId2"/>
              </a:buBlip>
              <a:defRPr sz="2400"/>
            </a:lvl1pPr>
            <a:lvl2pPr marL="742950" indent="-285750">
              <a:buFontTx/>
              <a:buBlip>
                <a:blip r:embed="rId2"/>
              </a:buBlip>
              <a:defRPr sz="2000"/>
            </a:lvl2pPr>
            <a:lvl3pPr marL="1143000" indent="-228600">
              <a:buFontTx/>
              <a:buBlip>
                <a:blip r:embed="rId2"/>
              </a:buBlip>
              <a:defRPr sz="1800"/>
            </a:lvl3pPr>
            <a:lvl4pPr marL="1600200" indent="-228600">
              <a:buFontTx/>
              <a:buBlip>
                <a:blip r:embed="rId2"/>
              </a:buBlip>
              <a:defRPr sz="1600"/>
            </a:lvl4pPr>
            <a:lvl5pPr marL="2057400" indent="-228600">
              <a:buFontTx/>
              <a:buBlip>
                <a:blip r:embed="rId2"/>
              </a:buBlip>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text 4"/>
          <p:cNvSpPr>
            <a:spLocks noGrp="1"/>
          </p:cNvSpPr>
          <p:nvPr>
            <p:ph type="body" sz="quarter" idx="3"/>
          </p:nvPr>
        </p:nvSpPr>
        <p:spPr>
          <a:xfrm>
            <a:off x="4645025" y="1535112"/>
            <a:ext cx="4041775" cy="885775"/>
          </a:xfrm>
        </p:spPr>
        <p:txBody>
          <a:bodyPr anchor="b">
            <a:noAutofit/>
          </a:bodyPr>
          <a:lstStyle>
            <a:lvl1pPr marL="0" indent="0">
              <a:buNone/>
              <a:defRPr sz="2300" b="0" i="0" cap="all"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492895"/>
            <a:ext cx="4041775" cy="3633267"/>
          </a:xfrm>
        </p:spPr>
        <p:txBody>
          <a:bodyPr/>
          <a:lstStyle>
            <a:lvl1pPr marL="342900" indent="-342900">
              <a:buFontTx/>
              <a:buBlip>
                <a:blip r:embed="rId2"/>
              </a:buBlip>
              <a:defRPr sz="2400"/>
            </a:lvl1pPr>
            <a:lvl2pPr marL="742950" indent="-285750">
              <a:buFontTx/>
              <a:buBlip>
                <a:blip r:embed="rId2"/>
              </a:buBlip>
              <a:defRPr sz="2000"/>
            </a:lvl2pPr>
            <a:lvl3pPr marL="1143000" indent="-228600">
              <a:buFontTx/>
              <a:buBlip>
                <a:blip r:embed="rId2"/>
              </a:buBlip>
              <a:defRPr sz="1800"/>
            </a:lvl3pPr>
            <a:lvl4pPr marL="1600200" indent="-228600">
              <a:buFontTx/>
              <a:buBlip>
                <a:blip r:embed="rId2"/>
              </a:buBlip>
              <a:defRPr sz="1600"/>
            </a:lvl4pPr>
            <a:lvl5pPr marL="2057400" indent="-228600">
              <a:buFontTx/>
              <a:buBlip>
                <a:blip r:embed="rId2"/>
              </a:buBlip>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Zástupný symbol pro datum 6"/>
          <p:cNvSpPr>
            <a:spLocks noGrp="1"/>
          </p:cNvSpPr>
          <p:nvPr>
            <p:ph type="dt" sz="half" idx="10"/>
          </p:nvPr>
        </p:nvSpPr>
        <p:spPr/>
        <p:txBody>
          <a:bodyPr/>
          <a:lstStyle/>
          <a:p>
            <a:fld id="{7B784B66-7745-4A3A-AB17-AEAB0BFACB59}" type="datetimeFigureOut">
              <a:rPr lang="cs-CZ" smtClean="0"/>
              <a:pPr/>
              <a:t>26.11.2019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2D58FCF-895D-491D-95AB-CE861DB538A8}" type="slidenum">
              <a:rPr lang="cs-CZ" smtClean="0"/>
              <a:pPr/>
              <a:t>‹#›</a:t>
            </a:fld>
            <a:endParaRPr lang="cs-CZ"/>
          </a:p>
        </p:txBody>
      </p:sp>
    </p:spTree>
    <p:extLst>
      <p:ext uri="{BB962C8B-B14F-4D97-AF65-F5344CB8AC3E}">
        <p14:creationId xmlns:p14="http://schemas.microsoft.com/office/powerpoint/2010/main" val="651327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cap="all" baseline="0">
                <a:solidFill>
                  <a:schemeClr val="tx1">
                    <a:lumMod val="75000"/>
                    <a:lumOff val="25000"/>
                  </a:schemeClr>
                </a:solidFill>
              </a:defRPr>
            </a:lvl1pPr>
          </a:lstStyle>
          <a:p>
            <a:r>
              <a:rPr lang="cs-CZ"/>
              <a:t>Kliknutím lze upravit styl.</a:t>
            </a:r>
            <a:endParaRPr lang="cs-CZ" dirty="0"/>
          </a:p>
        </p:txBody>
      </p:sp>
      <p:sp>
        <p:nvSpPr>
          <p:cNvPr id="3" name="Zástupný symbol pro datum 2"/>
          <p:cNvSpPr>
            <a:spLocks noGrp="1"/>
          </p:cNvSpPr>
          <p:nvPr>
            <p:ph type="dt" sz="half" idx="10"/>
          </p:nvPr>
        </p:nvSpPr>
        <p:spPr/>
        <p:txBody>
          <a:bodyPr/>
          <a:lstStyle/>
          <a:p>
            <a:fld id="{7B784B66-7745-4A3A-AB17-AEAB0BFACB59}" type="datetimeFigureOut">
              <a:rPr lang="cs-CZ" smtClean="0"/>
              <a:pPr/>
              <a:t>26.11.2019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2D58FCF-895D-491D-95AB-CE861DB538A8}" type="slidenum">
              <a:rPr lang="cs-CZ" smtClean="0"/>
              <a:pPr/>
              <a:t>‹#›</a:t>
            </a:fld>
            <a:endParaRPr lang="cs-CZ"/>
          </a:p>
        </p:txBody>
      </p:sp>
    </p:spTree>
    <p:extLst>
      <p:ext uri="{BB962C8B-B14F-4D97-AF65-F5344CB8AC3E}">
        <p14:creationId xmlns:p14="http://schemas.microsoft.com/office/powerpoint/2010/main" val="294036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B784B66-7745-4A3A-AB17-AEAB0BFACB59}" type="datetimeFigureOut">
              <a:rPr lang="cs-CZ" smtClean="0"/>
              <a:pPr/>
              <a:t>26.11.2019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2D58FCF-895D-491D-95AB-CE861DB538A8}" type="slidenum">
              <a:rPr lang="cs-CZ" smtClean="0"/>
              <a:pPr/>
              <a:t>‹#›</a:t>
            </a:fld>
            <a:endParaRPr lang="cs-CZ"/>
          </a:p>
        </p:txBody>
      </p:sp>
    </p:spTree>
    <p:extLst>
      <p:ext uri="{BB962C8B-B14F-4D97-AF65-F5344CB8AC3E}">
        <p14:creationId xmlns:p14="http://schemas.microsoft.com/office/powerpoint/2010/main" val="1380328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859806"/>
          </a:xfrm>
        </p:spPr>
        <p:txBody>
          <a:bodyPr anchor="b">
            <a:normAutofit/>
          </a:bodyPr>
          <a:lstStyle>
            <a:lvl1pPr algn="l">
              <a:defRPr sz="2400" b="0" i="0" cap="all" baseline="0">
                <a:solidFill>
                  <a:schemeClr val="tx1">
                    <a:lumMod val="75000"/>
                    <a:lumOff val="25000"/>
                  </a:schemeClr>
                </a:solidFill>
              </a:defRPr>
            </a:lvl1pPr>
          </a:lstStyle>
          <a:p>
            <a:r>
              <a:rPr lang="cs-CZ"/>
              <a:t>Kliknutím lze upravit styl.</a:t>
            </a:r>
            <a:endParaRPr lang="cs-CZ" dirty="0"/>
          </a:p>
        </p:txBody>
      </p:sp>
      <p:sp>
        <p:nvSpPr>
          <p:cNvPr id="3" name="Zástupný symbol pro obsah 2"/>
          <p:cNvSpPr>
            <a:spLocks noGrp="1"/>
          </p:cNvSpPr>
          <p:nvPr>
            <p:ph idx="1"/>
          </p:nvPr>
        </p:nvSpPr>
        <p:spPr>
          <a:xfrm>
            <a:off x="3575050" y="273050"/>
            <a:ext cx="5111750" cy="5853113"/>
          </a:xfrm>
        </p:spPr>
        <p:txBody>
          <a:bodyPr/>
          <a:lstStyle>
            <a:lvl1pPr marL="342900" indent="-342900">
              <a:buFontTx/>
              <a:buBlip>
                <a:blip r:embed="rId2"/>
              </a:buBlip>
              <a:defRPr sz="3200"/>
            </a:lvl1pPr>
            <a:lvl2pPr marL="742950" indent="-285750">
              <a:buFontTx/>
              <a:buBlip>
                <a:blip r:embed="rId2"/>
              </a:buBlip>
              <a:defRPr sz="2800"/>
            </a:lvl2pPr>
            <a:lvl3pPr marL="1143000" indent="-228600">
              <a:buFontTx/>
              <a:buBlip>
                <a:blip r:embed="rId2"/>
              </a:buBlip>
              <a:defRPr sz="2400"/>
            </a:lvl3pPr>
            <a:lvl4pPr marL="1600200" indent="-228600">
              <a:buFontTx/>
              <a:buBlip>
                <a:blip r:embed="rId2"/>
              </a:buBlip>
              <a:defRPr sz="2000"/>
            </a:lvl4pPr>
            <a:lvl5pPr marL="2057400" indent="-228600">
              <a:buFontTx/>
              <a:buBlip>
                <a:blip r:embed="rId2"/>
              </a:buBlip>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text 3"/>
          <p:cNvSpPr>
            <a:spLocks noGrp="1"/>
          </p:cNvSpPr>
          <p:nvPr>
            <p:ph type="body" sz="half" idx="2"/>
          </p:nvPr>
        </p:nvSpPr>
        <p:spPr>
          <a:xfrm>
            <a:off x="457200" y="2204864"/>
            <a:ext cx="3008313" cy="3921299"/>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B784B66-7745-4A3A-AB17-AEAB0BFACB59}" type="datetimeFigureOut">
              <a:rPr lang="cs-CZ" smtClean="0"/>
              <a:pPr/>
              <a:t>26.11.2019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2D58FCF-895D-491D-95AB-CE861DB538A8}" type="slidenum">
              <a:rPr lang="cs-CZ" smtClean="0"/>
              <a:pPr/>
              <a:t>‹#›</a:t>
            </a:fld>
            <a:endParaRPr lang="cs-CZ"/>
          </a:p>
        </p:txBody>
      </p:sp>
    </p:spTree>
    <p:extLst>
      <p:ext uri="{BB962C8B-B14F-4D97-AF65-F5344CB8AC3E}">
        <p14:creationId xmlns:p14="http://schemas.microsoft.com/office/powerpoint/2010/main" val="1299052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400" b="0" i="0" cap="all" baseline="0">
                <a:solidFill>
                  <a:schemeClr val="tx1">
                    <a:lumMod val="75000"/>
                    <a:lumOff val="25000"/>
                  </a:schemeClr>
                </a:solidFill>
              </a:defRPr>
            </a:lvl1pPr>
          </a:lstStyle>
          <a:p>
            <a:r>
              <a:rPr lang="cs-CZ"/>
              <a:t>Kliknutím lze upravit styl.</a:t>
            </a:r>
            <a:endParaRPr lang="cs-CZ" dirty="0"/>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400" cap="all" baseline="0">
                <a:solidFill>
                  <a:schemeClr val="tx1">
                    <a:lumMod val="75000"/>
                    <a:lumOff val="25000"/>
                  </a:schemeClr>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cs-CZ"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B784B66-7745-4A3A-AB17-AEAB0BFACB59}" type="datetimeFigureOut">
              <a:rPr lang="cs-CZ" smtClean="0"/>
              <a:pPr/>
              <a:t>26.11.2019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2D58FCF-895D-491D-95AB-CE861DB538A8}" type="slidenum">
              <a:rPr lang="cs-CZ" smtClean="0"/>
              <a:pPr/>
              <a:t>‹#›</a:t>
            </a:fld>
            <a:endParaRPr lang="cs-CZ"/>
          </a:p>
        </p:txBody>
      </p:sp>
    </p:spTree>
    <p:extLst>
      <p:ext uri="{BB962C8B-B14F-4D97-AF65-F5344CB8AC3E}">
        <p14:creationId xmlns:p14="http://schemas.microsoft.com/office/powerpoint/2010/main" val="1807283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84B66-7745-4A3A-AB17-AEAB0BFACB59}" type="datetimeFigureOut">
              <a:rPr lang="cs-CZ" smtClean="0"/>
              <a:pPr/>
              <a:t>26.11.2019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58FCF-895D-491D-95AB-CE861DB538A8}" type="slidenum">
              <a:rPr lang="cs-CZ" smtClean="0"/>
              <a:pPr/>
              <a:t>‹#›</a:t>
            </a:fld>
            <a:endParaRPr lang="cs-CZ"/>
          </a:p>
        </p:txBody>
      </p:sp>
    </p:spTree>
    <p:extLst>
      <p:ext uri="{BB962C8B-B14F-4D97-AF65-F5344CB8AC3E}">
        <p14:creationId xmlns:p14="http://schemas.microsoft.com/office/powerpoint/2010/main" val="3266378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cap="all" baseline="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Tx/>
        <a:buBlip>
          <a:blip r:embed="rId14"/>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14"/>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14"/>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14"/>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1520" y="692696"/>
            <a:ext cx="8640960" cy="2259682"/>
          </a:xfrm>
        </p:spPr>
        <p:txBody>
          <a:bodyPr>
            <a:normAutofit/>
          </a:bodyPr>
          <a:lstStyle/>
          <a:p>
            <a:r>
              <a:rPr lang="cs-CZ" sz="6600" dirty="0"/>
              <a:t>Diamantová liga kvality</a:t>
            </a:r>
          </a:p>
        </p:txBody>
      </p:sp>
      <p:sp>
        <p:nvSpPr>
          <p:cNvPr id="3" name="Podnadpis 2"/>
          <p:cNvSpPr>
            <a:spLocks noGrp="1"/>
          </p:cNvSpPr>
          <p:nvPr>
            <p:ph type="subTitle" idx="1"/>
          </p:nvPr>
        </p:nvSpPr>
        <p:spPr>
          <a:xfrm>
            <a:off x="1043608" y="3573016"/>
            <a:ext cx="6912768" cy="2808312"/>
          </a:xfrm>
        </p:spPr>
        <p:txBody>
          <a:bodyPr>
            <a:normAutofit fontScale="85000" lnSpcReduction="10000"/>
          </a:bodyPr>
          <a:lstStyle/>
          <a:p>
            <a:r>
              <a:rPr lang="cs-CZ" sz="5200" b="1" dirty="0"/>
              <a:t>SOUTĚŽ </a:t>
            </a:r>
            <a:r>
              <a:rPr lang="en-US" sz="5200" b="1" dirty="0"/>
              <a:t>&amp; </a:t>
            </a:r>
            <a:r>
              <a:rPr lang="cs-CZ" sz="5200" b="1" dirty="0"/>
              <a:t>ZNAČKA KVALITY</a:t>
            </a:r>
          </a:p>
          <a:p>
            <a:endParaRPr lang="cs-CZ" sz="6200" dirty="0"/>
          </a:p>
          <a:p>
            <a:r>
              <a:rPr lang="cs-CZ" sz="2800" dirty="0"/>
              <a:t>Pavel </a:t>
            </a:r>
            <a:r>
              <a:rPr lang="cs-CZ" sz="2800" dirty="0" err="1"/>
              <a:t>Mikoška</a:t>
            </a:r>
            <a:endParaRPr lang="cs-CZ" sz="2800" dirty="0"/>
          </a:p>
          <a:p>
            <a:r>
              <a:rPr lang="cs-CZ" sz="2800" dirty="0"/>
              <a:t>27.11. 2019</a:t>
            </a:r>
          </a:p>
          <a:p>
            <a:endParaRPr lang="cs-CZ" dirty="0"/>
          </a:p>
          <a:p>
            <a:endParaRPr lang="cs-CZ" dirty="0"/>
          </a:p>
          <a:p>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sz="4800" dirty="0" err="1"/>
              <a:t>logO</a:t>
            </a:r>
            <a:r>
              <a:rPr lang="cs-CZ" sz="4800" dirty="0"/>
              <a:t> pro </a:t>
            </a:r>
            <a:br>
              <a:rPr lang="cs-CZ" sz="4800" dirty="0"/>
            </a:br>
            <a:r>
              <a:rPr lang="cs-CZ" sz="4800" dirty="0"/>
              <a:t>„diamantovou ligu kvality“</a:t>
            </a:r>
          </a:p>
        </p:txBody>
      </p:sp>
      <p:pic>
        <p:nvPicPr>
          <p:cNvPr id="6" name="Obrázek 5"/>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691680" y="2060847"/>
            <a:ext cx="5544616" cy="43250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8" presetClass="emph" presetSubtype="0" fill="hold" nodeType="afterEffect">
                                  <p:stCondLst>
                                    <p:cond delay="0"/>
                                  </p:stCondLst>
                                  <p:childTnLst>
                                    <p:animRot by="21600000">
                                      <p:cBhvr>
                                        <p:cTn id="11"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úČEL</a:t>
            </a:r>
            <a:r>
              <a:rPr lang="cs-CZ" dirty="0"/>
              <a:t> SOUTĚŽE</a:t>
            </a:r>
            <a:endParaRPr lang="en-US" dirty="0"/>
          </a:p>
        </p:txBody>
      </p:sp>
      <p:sp>
        <p:nvSpPr>
          <p:cNvPr id="3" name="Zástupný symbol pro obsah 2"/>
          <p:cNvSpPr>
            <a:spLocks noGrp="1"/>
          </p:cNvSpPr>
          <p:nvPr>
            <p:ph idx="1"/>
          </p:nvPr>
        </p:nvSpPr>
        <p:spPr/>
        <p:txBody>
          <a:bodyPr>
            <a:normAutofit fontScale="92500" lnSpcReduction="10000"/>
          </a:bodyPr>
          <a:lstStyle/>
          <a:p>
            <a:r>
              <a:rPr lang="cs-CZ" dirty="0"/>
              <a:t>Účelem soutěže DLK je ocenit </a:t>
            </a:r>
            <a:r>
              <a:rPr lang="cs-CZ" b="1" dirty="0"/>
              <a:t>výjimečné</a:t>
            </a:r>
            <a:r>
              <a:rPr lang="cs-CZ" dirty="0"/>
              <a:t> (excelentní/nadstandardní) </a:t>
            </a:r>
            <a:r>
              <a:rPr lang="cs-CZ" b="1" dirty="0"/>
              <a:t>prodejny, které jsou schopny naplňovat širokou škálu kritérií. </a:t>
            </a:r>
            <a:r>
              <a:rPr lang="cs-CZ" i="1" dirty="0"/>
              <a:t>Prodejny, které fungují „na standardní úrovni“, obvykle nemohou aspirovat na vrcholné pozice, každopádně však mají reálnou příležitost být oceněny respektovaným titulem „držitel ocenění DLK“. Oceněné prodejny na všech úrovních jsou odpovídajícím způsobem pozitivně medializovány. </a:t>
            </a:r>
          </a:p>
          <a:p>
            <a:pPr marL="0" indent="0">
              <a:buNone/>
            </a:pPr>
            <a:endParaRPr lang="en-US" dirty="0"/>
          </a:p>
        </p:txBody>
      </p:sp>
    </p:spTree>
    <p:extLst>
      <p:ext uri="{BB962C8B-B14F-4D97-AF65-F5344CB8AC3E}">
        <p14:creationId xmlns:p14="http://schemas.microsoft.com/office/powerpoint/2010/main" val="394150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Postup účasti V soutěži</a:t>
            </a:r>
          </a:p>
        </p:txBody>
      </p:sp>
      <p:sp>
        <p:nvSpPr>
          <p:cNvPr id="3" name="Zástupný symbol pro obsah 2"/>
          <p:cNvSpPr>
            <a:spLocks noGrp="1"/>
          </p:cNvSpPr>
          <p:nvPr>
            <p:ph idx="1"/>
          </p:nvPr>
        </p:nvSpPr>
        <p:spPr/>
        <p:txBody>
          <a:bodyPr>
            <a:normAutofit fontScale="77500" lnSpcReduction="20000"/>
          </a:bodyPr>
          <a:lstStyle/>
          <a:p>
            <a:pPr lvl="0"/>
            <a:r>
              <a:rPr lang="cs-CZ" b="1" dirty="0"/>
              <a:t>Vyplnění přihlášky do soutěže </a:t>
            </a:r>
            <a:endParaRPr lang="cs-CZ" dirty="0"/>
          </a:p>
          <a:p>
            <a:r>
              <a:rPr lang="cs-CZ" dirty="0"/>
              <a:t>Do soutěže se přihlašují jednotlivé prodejny, nejedná se </a:t>
            </a:r>
            <a:br>
              <a:rPr lang="cs-CZ" dirty="0"/>
            </a:br>
            <a:r>
              <a:rPr lang="cs-CZ" dirty="0"/>
              <a:t>o soutěž celých řetězců. Z jednoho řetězce je možné přihlásit maximálně 10 prodejen. </a:t>
            </a:r>
          </a:p>
          <a:p>
            <a:r>
              <a:rPr lang="cs-CZ" b="1" dirty="0"/>
              <a:t>Vyplnění sebehodnotící zprávy</a:t>
            </a:r>
            <a:endParaRPr lang="cs-CZ" dirty="0"/>
          </a:p>
          <a:p>
            <a:r>
              <a:rPr lang="cs-CZ" dirty="0"/>
              <a:t>Uchazeč vyplňuje krátkou sebehodnotící zprávu, ve které uvede především, z jakých důvodů by tato konkrétní prodejna měla získat ocenění Diamantové ligy kvality (čím je prodejna specifická, výjimečná na rozdíl od ostatních v dané lokalitě, proč by se v ní měli zákazníci cítit skvěle). Vedení řetězců může jednotlivým prodejnám s vyplňováním přihlášky i sebehodnotící zprávy pomoci.</a:t>
            </a:r>
          </a:p>
          <a:p>
            <a:pPr marL="0" indent="0">
              <a:buNone/>
            </a:pPr>
            <a:endParaRPr lang="cs-CZ" dirty="0"/>
          </a:p>
        </p:txBody>
      </p:sp>
    </p:spTree>
    <p:extLst>
      <p:ext uri="{BB962C8B-B14F-4D97-AF65-F5344CB8AC3E}">
        <p14:creationId xmlns:p14="http://schemas.microsoft.com/office/powerpoint/2010/main" val="856413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Postup účasti V soutěži</a:t>
            </a:r>
          </a:p>
        </p:txBody>
      </p:sp>
      <p:sp>
        <p:nvSpPr>
          <p:cNvPr id="3" name="Zástupný symbol pro obsah 2"/>
          <p:cNvSpPr>
            <a:spLocks noGrp="1"/>
          </p:cNvSpPr>
          <p:nvPr>
            <p:ph idx="1"/>
          </p:nvPr>
        </p:nvSpPr>
        <p:spPr/>
        <p:txBody>
          <a:bodyPr>
            <a:normAutofit fontScale="62500" lnSpcReduction="20000"/>
          </a:bodyPr>
          <a:lstStyle/>
          <a:p>
            <a:pPr lvl="0"/>
            <a:r>
              <a:rPr lang="cs-CZ" b="1" dirty="0"/>
              <a:t>Hodnocení prodejny na místě</a:t>
            </a:r>
            <a:endParaRPr lang="cs-CZ" dirty="0"/>
          </a:p>
          <a:p>
            <a:r>
              <a:rPr lang="cs-CZ" dirty="0"/>
              <a:t>Hodnocení na místě provádějí většinou </a:t>
            </a:r>
            <a:r>
              <a:rPr lang="cs-CZ" b="1" dirty="0"/>
              <a:t>dva hodnotitelé </a:t>
            </a:r>
            <a:r>
              <a:rPr lang="cs-CZ" dirty="0"/>
              <a:t>podle komplexní metodiky a sady kritérií. Sledovaná kritéria jsou uvedena dále a pro lepší pochopení setříděna do tematických oblastí. </a:t>
            </a:r>
          </a:p>
          <a:p>
            <a:r>
              <a:rPr lang="cs-CZ" dirty="0"/>
              <a:t>Hodnotitelé na místě pracují jako „</a:t>
            </a:r>
            <a:r>
              <a:rPr lang="cs-CZ" b="1" dirty="0"/>
              <a:t>neznámí zákazníci</a:t>
            </a:r>
            <a:r>
              <a:rPr lang="cs-CZ" dirty="0"/>
              <a:t>“ (</a:t>
            </a:r>
            <a:r>
              <a:rPr lang="cs-CZ" dirty="0" err="1"/>
              <a:t>mystery</a:t>
            </a:r>
            <a:r>
              <a:rPr lang="cs-CZ" dirty="0"/>
              <a:t> shopping), </a:t>
            </a:r>
            <a:r>
              <a:rPr lang="cs-CZ" b="1" dirty="0"/>
              <a:t>následně se představí managementu prodejny a vedou rozhovory s pracovníky a provádějí audit na prodejně </a:t>
            </a:r>
            <a:r>
              <a:rPr lang="cs-CZ" dirty="0"/>
              <a:t>(zejména formou vedení rozhovoru, pozorováním, prověřováním dokumentů a záznamů).</a:t>
            </a:r>
          </a:p>
          <a:p>
            <a:r>
              <a:rPr lang="cs-CZ" dirty="0"/>
              <a:t>Hodnotitelé v rámci svojí činnosti používají komplexní dotazník, který odráží požadavky jednotlivých kritérií. Není-li některé kritérium relevantní (např. s ohledem na formát prodejny či stavební řešení prodejny), neovlivňuje tato skutečnost konečné hodnocení. </a:t>
            </a:r>
            <a:r>
              <a:rPr lang="cs-CZ" b="1" dirty="0"/>
              <a:t>Doba posuzování na místě trvá podle velikosti prodejny od 3 do 8 hodin</a:t>
            </a:r>
            <a:r>
              <a:rPr lang="cs-CZ" dirty="0"/>
              <a:t>.</a:t>
            </a:r>
          </a:p>
          <a:p>
            <a:r>
              <a:rPr lang="cs-CZ" dirty="0"/>
              <a:t>U malo-formátových nebo specializovaných prodejen může hodnocení na místě realizovat také pouze jeden hodnotitel.</a:t>
            </a:r>
          </a:p>
          <a:p>
            <a:pPr marL="0" indent="0">
              <a:buNone/>
            </a:pPr>
            <a:endParaRPr lang="cs-CZ" dirty="0"/>
          </a:p>
        </p:txBody>
      </p:sp>
    </p:spTree>
    <p:extLst>
      <p:ext uri="{BB962C8B-B14F-4D97-AF65-F5344CB8AC3E}">
        <p14:creationId xmlns:p14="http://schemas.microsoft.com/office/powerpoint/2010/main" val="4209295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Postup účasti V soutěži</a:t>
            </a:r>
          </a:p>
        </p:txBody>
      </p:sp>
      <p:sp>
        <p:nvSpPr>
          <p:cNvPr id="3" name="Zástupný symbol pro obsah 2"/>
          <p:cNvSpPr>
            <a:spLocks noGrp="1"/>
          </p:cNvSpPr>
          <p:nvPr>
            <p:ph idx="1"/>
          </p:nvPr>
        </p:nvSpPr>
        <p:spPr/>
        <p:txBody>
          <a:bodyPr/>
          <a:lstStyle/>
          <a:p>
            <a:pPr lvl="0"/>
            <a:r>
              <a:rPr lang="cs-CZ" b="1" dirty="0"/>
              <a:t>Sepsání hodnotící zprávy</a:t>
            </a:r>
            <a:endParaRPr lang="cs-CZ" dirty="0"/>
          </a:p>
          <a:p>
            <a:r>
              <a:rPr lang="cs-CZ" dirty="0"/>
              <a:t>Hodnotitelé, kteří realizovali návštěvu hodnocené prodejny, zpracují následně svoji hodnotící zprávu a tuto odevzdají v období do jednoho týdne po návštěvě prodejny na ČSJ.</a:t>
            </a:r>
          </a:p>
          <a:p>
            <a:pPr marL="0" indent="0">
              <a:buNone/>
            </a:pPr>
            <a:endParaRPr lang="cs-CZ" dirty="0"/>
          </a:p>
        </p:txBody>
      </p:sp>
    </p:spTree>
    <p:extLst>
      <p:ext uri="{BB962C8B-B14F-4D97-AF65-F5344CB8AC3E}">
        <p14:creationId xmlns:p14="http://schemas.microsoft.com/office/powerpoint/2010/main" val="2890347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Sebehodnotící zpráva</a:t>
            </a:r>
          </a:p>
        </p:txBody>
      </p:sp>
      <p:sp>
        <p:nvSpPr>
          <p:cNvPr id="3" name="Zástupný symbol pro obsah 2"/>
          <p:cNvSpPr>
            <a:spLocks noGrp="1"/>
          </p:cNvSpPr>
          <p:nvPr>
            <p:ph idx="1"/>
          </p:nvPr>
        </p:nvSpPr>
        <p:spPr>
          <a:xfrm>
            <a:off x="457200" y="1268760"/>
            <a:ext cx="8363272" cy="5328592"/>
          </a:xfrm>
        </p:spPr>
        <p:txBody>
          <a:bodyPr>
            <a:noAutofit/>
          </a:bodyPr>
          <a:lstStyle/>
          <a:p>
            <a:r>
              <a:rPr lang="cs-CZ" sz="1900" b="1" dirty="0"/>
              <a:t>Přihlášená prodejna uvede především z jakých důvodů by této dané konkrétní prodejně mělo být ocenění „ Nejlepší obchod“ uděleno (čím je výjimečná, specifická nebo lepší než ostatní konkrétní prodejny v dané lokalitě nebo v rámci vlastního řetězce).</a:t>
            </a:r>
            <a:endParaRPr lang="cs-CZ" sz="1900" dirty="0"/>
          </a:p>
          <a:p>
            <a:r>
              <a:rPr lang="cs-CZ" sz="1900" dirty="0"/>
              <a:t>Prodejna může v sebehodnotící zprávě uvést např. následující informace:</a:t>
            </a:r>
          </a:p>
          <a:p>
            <a:pPr lvl="1"/>
            <a:r>
              <a:rPr lang="cs-CZ" sz="1600" dirty="0"/>
              <a:t>Informace o narůstajícím počtu zákazníků /růstu tržeb/ na prodejně v minulém období</a:t>
            </a:r>
          </a:p>
          <a:p>
            <a:pPr lvl="1"/>
            <a:r>
              <a:rPr lang="cs-CZ" sz="1600" dirty="0"/>
              <a:t>Informace o provedených inovacích na prodejně</a:t>
            </a:r>
          </a:p>
          <a:p>
            <a:pPr lvl="1"/>
            <a:r>
              <a:rPr lang="cs-CZ" sz="1600" dirty="0"/>
              <a:t>Informace o spokojenosti zákazníků s danou prodejnou (povinně)</a:t>
            </a:r>
          </a:p>
          <a:p>
            <a:pPr lvl="1"/>
            <a:r>
              <a:rPr lang="cs-CZ" sz="1600" dirty="0"/>
              <a:t>Informace o přístupu k ochraně životního prostředí</a:t>
            </a:r>
          </a:p>
          <a:p>
            <a:pPr lvl="1"/>
            <a:r>
              <a:rPr lang="cs-CZ" sz="1600" dirty="0"/>
              <a:t>Informace o práci pro místní komunitu případně o zapojení do projektů souvisejících se společenskou zodpovědností organizací a trvale udržitelným podnikáním</a:t>
            </a:r>
          </a:p>
          <a:p>
            <a:pPr lvl="1"/>
            <a:r>
              <a:rPr lang="cs-CZ" sz="1600" dirty="0"/>
              <a:t>Informace o pracovním kolektivu na prodejně</a:t>
            </a:r>
          </a:p>
          <a:p>
            <a:pPr lvl="1"/>
            <a:r>
              <a:rPr lang="cs-CZ" sz="1600" dirty="0"/>
              <a:t>Informace o společných volnočasových aktivitách pracovníků prodejny</a:t>
            </a:r>
          </a:p>
          <a:p>
            <a:pPr lvl="1"/>
            <a:r>
              <a:rPr lang="cs-CZ" sz="1600" dirty="0"/>
              <a:t>Co dělá prodejna specificky pro kvalitu prodávaných produktů</a:t>
            </a:r>
          </a:p>
          <a:p>
            <a:r>
              <a:rPr lang="cs-CZ" sz="1900" b="1" dirty="0"/>
              <a:t>Podklad pro udělení ceny za inovace (společně s reálnou kontrolou prodejny) </a:t>
            </a:r>
          </a:p>
          <a:p>
            <a:pPr marL="457200" lvl="1" indent="0">
              <a:buNone/>
            </a:pPr>
            <a:endParaRPr lang="cs-CZ" sz="1900" dirty="0"/>
          </a:p>
        </p:txBody>
      </p:sp>
    </p:spTree>
    <p:extLst>
      <p:ext uri="{BB962C8B-B14F-4D97-AF65-F5344CB8AC3E}">
        <p14:creationId xmlns:p14="http://schemas.microsoft.com/office/powerpoint/2010/main" val="3048523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Postup účasti V soutěži</a:t>
            </a:r>
          </a:p>
        </p:txBody>
      </p:sp>
      <p:sp>
        <p:nvSpPr>
          <p:cNvPr id="3" name="Zástupný symbol pro obsah 2"/>
          <p:cNvSpPr>
            <a:spLocks noGrp="1"/>
          </p:cNvSpPr>
          <p:nvPr>
            <p:ph idx="1"/>
          </p:nvPr>
        </p:nvSpPr>
        <p:spPr/>
        <p:txBody>
          <a:bodyPr/>
          <a:lstStyle/>
          <a:p>
            <a:pPr lvl="0"/>
            <a:r>
              <a:rPr lang="cs-CZ" b="1" dirty="0"/>
              <a:t>Zasedání JURY</a:t>
            </a:r>
            <a:endParaRPr lang="cs-CZ" dirty="0"/>
          </a:p>
          <a:p>
            <a:r>
              <a:rPr lang="cs-CZ" dirty="0"/>
              <a:t>Celkové hodnocení zpracovává JURY (složená ze zástupců SOCR, ČSJ a MPO), JURY zpracuje finální pořadí účastníků s ohledem na udělené body.</a:t>
            </a:r>
          </a:p>
          <a:p>
            <a:pPr marL="0" indent="0">
              <a:buNone/>
            </a:pPr>
            <a:endParaRPr lang="cs-CZ" dirty="0"/>
          </a:p>
        </p:txBody>
      </p:sp>
    </p:spTree>
    <p:extLst>
      <p:ext uri="{BB962C8B-B14F-4D97-AF65-F5344CB8AC3E}">
        <p14:creationId xmlns:p14="http://schemas.microsoft.com/office/powerpoint/2010/main" val="3201658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Postup účasti V soutěži</a:t>
            </a:r>
          </a:p>
        </p:txBody>
      </p:sp>
      <p:sp>
        <p:nvSpPr>
          <p:cNvPr id="3" name="Zástupný symbol pro obsah 2"/>
          <p:cNvSpPr>
            <a:spLocks noGrp="1"/>
          </p:cNvSpPr>
          <p:nvPr>
            <p:ph idx="1"/>
          </p:nvPr>
        </p:nvSpPr>
        <p:spPr/>
        <p:txBody>
          <a:bodyPr>
            <a:normAutofit lnSpcReduction="10000"/>
          </a:bodyPr>
          <a:lstStyle/>
          <a:p>
            <a:pPr lvl="0"/>
            <a:r>
              <a:rPr lang="cs-CZ" b="1" dirty="0"/>
              <a:t>Předání diplomů a cen</a:t>
            </a:r>
            <a:endParaRPr lang="cs-CZ" dirty="0"/>
          </a:p>
          <a:p>
            <a:r>
              <a:rPr lang="cs-CZ" dirty="0"/>
              <a:t>Předání diplomů a cen probíhá v rámci slavnostních příležitostí za mediální podpory. </a:t>
            </a:r>
          </a:p>
          <a:p>
            <a:r>
              <a:rPr lang="cs-CZ" dirty="0"/>
              <a:t>Oceněné prodejny získávají diplomy, případně věcná či finanční ohodnocení. </a:t>
            </a:r>
          </a:p>
          <a:p>
            <a:r>
              <a:rPr lang="cs-CZ" dirty="0"/>
              <a:t>Doporučuje se vedení prodejen, aby zajistili důstojnou prezentaci ocenění na viditelném místě v prodejně. Ocenění je možné používat po dobu dvou let. </a:t>
            </a:r>
          </a:p>
          <a:p>
            <a:pPr marL="0" indent="0">
              <a:buNone/>
            </a:pPr>
            <a:endParaRPr lang="cs-CZ" dirty="0"/>
          </a:p>
        </p:txBody>
      </p:sp>
    </p:spTree>
    <p:extLst>
      <p:ext uri="{BB962C8B-B14F-4D97-AF65-F5344CB8AC3E}">
        <p14:creationId xmlns:p14="http://schemas.microsoft.com/office/powerpoint/2010/main" val="1903793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Postup účasti soutěže</a:t>
            </a:r>
          </a:p>
        </p:txBody>
      </p:sp>
      <p:sp>
        <p:nvSpPr>
          <p:cNvPr id="3" name="Zástupný symbol pro obsah 2"/>
          <p:cNvSpPr>
            <a:spLocks noGrp="1"/>
          </p:cNvSpPr>
          <p:nvPr>
            <p:ph idx="1"/>
          </p:nvPr>
        </p:nvSpPr>
        <p:spPr/>
        <p:txBody>
          <a:bodyPr>
            <a:normAutofit fontScale="85000" lnSpcReduction="20000"/>
          </a:bodyPr>
          <a:lstStyle/>
          <a:p>
            <a:r>
              <a:rPr lang="cs-CZ" dirty="0"/>
              <a:t>V rámci hodnocení je možné získat maximálně 200 bodů. Jednotlivé stupně získané v rámci DLK jsou:</a:t>
            </a:r>
          </a:p>
          <a:p>
            <a:pPr lvl="0"/>
            <a:r>
              <a:rPr lang="cs-CZ" dirty="0"/>
              <a:t>Bodové hodnocení  &gt; 150 bodů	----  Držitel ocenění DLK </a:t>
            </a:r>
          </a:p>
          <a:p>
            <a:pPr lvl="0"/>
            <a:r>
              <a:rPr lang="cs-CZ" dirty="0"/>
              <a:t>Bodové hodnocení  125 – 150 bodů	----  Finalista DLK</a:t>
            </a:r>
          </a:p>
          <a:p>
            <a:pPr lvl="0"/>
            <a:r>
              <a:rPr lang="cs-CZ" dirty="0"/>
              <a:t>Bodové hodnocení  50 –124 bodů	----  Úspěšný účastník DLK</a:t>
            </a:r>
          </a:p>
          <a:p>
            <a:r>
              <a:rPr lang="cs-CZ" dirty="0"/>
              <a:t>Kromě výše uvedených (základních) ocenění, může vyhlašovatel soutěže SOCR společně s ČSJ rozhodnout o dalších specifických a nadstavbových oceněních (např. cena prezidenta SOCR, cena veřejnosti, cena ČSJ).</a:t>
            </a:r>
          </a:p>
          <a:p>
            <a:pPr marL="0" indent="0">
              <a:buNone/>
            </a:pPr>
            <a:endParaRPr lang="cs-CZ" dirty="0"/>
          </a:p>
        </p:txBody>
      </p:sp>
    </p:spTree>
    <p:extLst>
      <p:ext uri="{BB962C8B-B14F-4D97-AF65-F5344CB8AC3E}">
        <p14:creationId xmlns:p14="http://schemas.microsoft.com/office/powerpoint/2010/main" val="3385426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Nestrannost hodnocení</a:t>
            </a:r>
          </a:p>
        </p:txBody>
      </p:sp>
      <p:sp>
        <p:nvSpPr>
          <p:cNvPr id="3" name="Zástupný symbol pro obsah 2"/>
          <p:cNvSpPr>
            <a:spLocks noGrp="1"/>
          </p:cNvSpPr>
          <p:nvPr>
            <p:ph idx="1"/>
          </p:nvPr>
        </p:nvSpPr>
        <p:spPr/>
        <p:txBody>
          <a:bodyPr>
            <a:normAutofit fontScale="77500" lnSpcReduction="20000"/>
          </a:bodyPr>
          <a:lstStyle/>
          <a:p>
            <a:pPr lvl="0"/>
            <a:r>
              <a:rPr lang="cs-CZ" dirty="0"/>
              <a:t>Pro posuzování jsou stanovena pravidla a standardizovaný dotazník.</a:t>
            </a:r>
          </a:p>
          <a:p>
            <a:pPr lvl="0"/>
            <a:r>
              <a:rPr lang="cs-CZ" dirty="0"/>
              <a:t>Hodnotitelé jsou pravidelně školeni a kalibrováni (vždy před každým novým ročníkem DLK).</a:t>
            </a:r>
          </a:p>
          <a:p>
            <a:pPr lvl="0"/>
            <a:r>
              <a:rPr lang="cs-CZ" dirty="0"/>
              <a:t>Hodnotitelé mají odpovídající vzdělání (potravinářství, auditorská činnost, ISO systémy).</a:t>
            </a:r>
          </a:p>
          <a:p>
            <a:pPr lvl="0"/>
            <a:r>
              <a:rPr lang="cs-CZ" dirty="0"/>
              <a:t>Nominaci hodnotitelů na jednotlivé prodejny zajišťuje ČSJ</a:t>
            </a:r>
          </a:p>
          <a:p>
            <a:pPr lvl="0"/>
            <a:r>
              <a:rPr lang="cs-CZ" dirty="0"/>
              <a:t>Hodnotitelé se na jednotlivých prodejnách střídají (probíhá rotace hodnotitelů).</a:t>
            </a:r>
          </a:p>
          <a:p>
            <a:pPr lvl="0"/>
            <a:r>
              <a:rPr lang="cs-CZ" dirty="0"/>
              <a:t>Hodnotitelé zohledňují charakter prodejny, používají pouze relevantní kritéria.</a:t>
            </a:r>
          </a:p>
          <a:p>
            <a:pPr lvl="0"/>
            <a:r>
              <a:rPr lang="cs-CZ" dirty="0"/>
              <a:t>Hodnotitelé přicházejí na místo neohlášeni.</a:t>
            </a:r>
          </a:p>
          <a:p>
            <a:pPr marL="0" indent="0">
              <a:buNone/>
            </a:pPr>
            <a:endParaRPr lang="cs-CZ" dirty="0"/>
          </a:p>
        </p:txBody>
      </p:sp>
    </p:spTree>
    <p:extLst>
      <p:ext uri="{BB962C8B-B14F-4D97-AF65-F5344CB8AC3E}">
        <p14:creationId xmlns:p14="http://schemas.microsoft.com/office/powerpoint/2010/main" val="2496344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cs-CZ" cap="none" dirty="0"/>
              <a:t>Co to je SOCR ?</a:t>
            </a:r>
          </a:p>
        </p:txBody>
      </p:sp>
      <p:sp>
        <p:nvSpPr>
          <p:cNvPr id="3" name="Zástupný symbol pro obsah 2"/>
          <p:cNvSpPr>
            <a:spLocks noGrp="1"/>
          </p:cNvSpPr>
          <p:nvPr>
            <p:ph idx="1"/>
          </p:nvPr>
        </p:nvSpPr>
        <p:spPr>
          <a:xfrm>
            <a:off x="457200" y="1124744"/>
            <a:ext cx="8229600" cy="5472608"/>
          </a:xfrm>
        </p:spPr>
        <p:txBody>
          <a:bodyPr>
            <a:normAutofit fontScale="77500" lnSpcReduction="20000"/>
          </a:bodyPr>
          <a:lstStyle/>
          <a:p>
            <a:r>
              <a:rPr lang="cs-CZ" dirty="0"/>
              <a:t>Svaz obchodu a cestovního ruchu</a:t>
            </a:r>
          </a:p>
          <a:p>
            <a:endParaRPr lang="cs-CZ" dirty="0"/>
          </a:p>
          <a:p>
            <a:pPr>
              <a:buNone/>
            </a:pPr>
            <a:endParaRPr lang="cs-CZ" dirty="0"/>
          </a:p>
          <a:p>
            <a:r>
              <a:rPr lang="cs-CZ" dirty="0"/>
              <a:t>vrcholový reprezentant českého obchodu a cestovního ruchu</a:t>
            </a:r>
          </a:p>
          <a:p>
            <a:r>
              <a:rPr lang="cs-CZ" dirty="0"/>
              <a:t>vrcholové, nezávislé, dobrovolné a lobbistické sdružení obchodníků a podnikatelů v cestovním ruchu</a:t>
            </a:r>
          </a:p>
          <a:p>
            <a:r>
              <a:rPr lang="cs-CZ" dirty="0"/>
              <a:t>sociální partner zastupující zaměstnavatele v odvětvovém sociálním dialogu a kolektivním vyjednávání</a:t>
            </a:r>
          </a:p>
          <a:p>
            <a:r>
              <a:rPr lang="cs-CZ" dirty="0"/>
              <a:t>lobbista obchodního sektoru a cestovního ruchu směrem k  Parlamentu ČR a české vládě</a:t>
            </a:r>
          </a:p>
          <a:p>
            <a:r>
              <a:rPr lang="cs-CZ" dirty="0"/>
              <a:t>účastník evropského sociálního dialogu</a:t>
            </a:r>
          </a:p>
          <a:p>
            <a:r>
              <a:rPr lang="cs-CZ" dirty="0"/>
              <a:t>zdroj odborných informací</a:t>
            </a:r>
          </a:p>
          <a:p>
            <a:r>
              <a:rPr lang="cs-CZ" dirty="0"/>
              <a:t>propagátor významu a role obchodu a cestovního ruchu pro českou ekonomiku a zaměstnanost</a:t>
            </a:r>
          </a:p>
          <a:p>
            <a:pPr>
              <a:buNone/>
            </a:pPr>
            <a:endParaRPr lang="cs-CZ" cap="all" dirty="0"/>
          </a:p>
        </p:txBody>
      </p:sp>
      <p:sp>
        <p:nvSpPr>
          <p:cNvPr id="4" name="Šipka dolů 3"/>
          <p:cNvSpPr/>
          <p:nvPr/>
        </p:nvSpPr>
        <p:spPr>
          <a:xfrm>
            <a:off x="4211960" y="1484784"/>
            <a:ext cx="484632" cy="792088"/>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 calcmode="lin" valueType="num">
                                      <p:cBhvr additive="base">
                                        <p:cTn id="5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xmlns="" id="{0BFE62A1-F5CC-41C0-B9A5-A517B2587A64}"/>
              </a:ext>
            </a:extLst>
          </p:cNvPr>
          <p:cNvPicPr>
            <a:picLocks noChangeAspect="1"/>
          </p:cNvPicPr>
          <p:nvPr/>
        </p:nvPicPr>
        <p:blipFill>
          <a:blip r:embed="rId2"/>
          <a:stretch>
            <a:fillRect/>
          </a:stretch>
        </p:blipFill>
        <p:spPr>
          <a:xfrm>
            <a:off x="251520" y="21316"/>
            <a:ext cx="5164902" cy="6858000"/>
          </a:xfrm>
          <a:prstGeom prst="rect">
            <a:avLst/>
          </a:prstGeom>
        </p:spPr>
      </p:pic>
      <p:sp>
        <p:nvSpPr>
          <p:cNvPr id="5" name="Pravá složená závorka 4">
            <a:extLst>
              <a:ext uri="{FF2B5EF4-FFF2-40B4-BE49-F238E27FC236}">
                <a16:creationId xmlns:a16="http://schemas.microsoft.com/office/drawing/2014/main" xmlns="" id="{3850A2AD-901A-4C2C-9D35-8F700B9DF929}"/>
              </a:ext>
            </a:extLst>
          </p:cNvPr>
          <p:cNvSpPr/>
          <p:nvPr/>
        </p:nvSpPr>
        <p:spPr>
          <a:xfrm>
            <a:off x="5416422" y="476672"/>
            <a:ext cx="247130" cy="2592288"/>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Pravá složená závorka 5">
            <a:extLst>
              <a:ext uri="{FF2B5EF4-FFF2-40B4-BE49-F238E27FC236}">
                <a16:creationId xmlns:a16="http://schemas.microsoft.com/office/drawing/2014/main" xmlns="" id="{AF8A4F65-6CF5-4029-9F6A-511CAC76EDF4}"/>
              </a:ext>
            </a:extLst>
          </p:cNvPr>
          <p:cNvSpPr/>
          <p:nvPr/>
        </p:nvSpPr>
        <p:spPr>
          <a:xfrm>
            <a:off x="5416422" y="3429000"/>
            <a:ext cx="247130" cy="1224136"/>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Pravá složená závorka 6">
            <a:extLst>
              <a:ext uri="{FF2B5EF4-FFF2-40B4-BE49-F238E27FC236}">
                <a16:creationId xmlns:a16="http://schemas.microsoft.com/office/drawing/2014/main" xmlns="" id="{8FA66633-F381-498E-BDB4-24C22C9487FC}"/>
              </a:ext>
            </a:extLst>
          </p:cNvPr>
          <p:cNvSpPr/>
          <p:nvPr/>
        </p:nvSpPr>
        <p:spPr>
          <a:xfrm>
            <a:off x="5416422" y="5013176"/>
            <a:ext cx="163690" cy="1224136"/>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 name="Obdélník 7">
            <a:extLst>
              <a:ext uri="{FF2B5EF4-FFF2-40B4-BE49-F238E27FC236}">
                <a16:creationId xmlns:a16="http://schemas.microsoft.com/office/drawing/2014/main" xmlns="" id="{4ED0B0B7-8BB3-4BE0-BA82-156800A96535}"/>
              </a:ext>
            </a:extLst>
          </p:cNvPr>
          <p:cNvSpPr/>
          <p:nvPr/>
        </p:nvSpPr>
        <p:spPr>
          <a:xfrm>
            <a:off x="5663552" y="1247056"/>
            <a:ext cx="330093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A) </a:t>
            </a:r>
            <a:r>
              <a:rPr lang="cs-CZ" sz="2000" b="1" u="sng" dirty="0"/>
              <a:t>HLAVNÍ ČÁST  SOUTĚŽE</a:t>
            </a:r>
          </a:p>
          <a:p>
            <a:pPr algn="ctr"/>
            <a:r>
              <a:rPr lang="cs-CZ" b="1" dirty="0"/>
              <a:t>- Všichni přihlášení,  všechny kategorie</a:t>
            </a:r>
          </a:p>
        </p:txBody>
      </p:sp>
      <p:sp>
        <p:nvSpPr>
          <p:cNvPr id="9" name="Obdélník 8">
            <a:extLst>
              <a:ext uri="{FF2B5EF4-FFF2-40B4-BE49-F238E27FC236}">
                <a16:creationId xmlns:a16="http://schemas.microsoft.com/office/drawing/2014/main" xmlns="" id="{6FB45F39-54A7-4FA9-B799-2317DDEC11BC}"/>
              </a:ext>
            </a:extLst>
          </p:cNvPr>
          <p:cNvSpPr/>
          <p:nvPr/>
        </p:nvSpPr>
        <p:spPr>
          <a:xfrm>
            <a:off x="5663552" y="3429000"/>
            <a:ext cx="330093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B) DOPLŇKOVÁ ČÁST SOUTĚŽE</a:t>
            </a:r>
          </a:p>
          <a:p>
            <a:pPr marL="285750" indent="-285750" algn="ctr">
              <a:buFontTx/>
              <a:buChar char="-"/>
            </a:pPr>
            <a:r>
              <a:rPr lang="cs-CZ" sz="1600" b="1" dirty="0"/>
              <a:t>Všichni přihlášení, všechny kategorie</a:t>
            </a:r>
          </a:p>
          <a:p>
            <a:pPr marL="285750" indent="-285750" algn="ctr">
              <a:buFontTx/>
              <a:buChar char="-"/>
            </a:pPr>
            <a:r>
              <a:rPr lang="cs-CZ" sz="1600" b="1" dirty="0"/>
              <a:t>podklad pro nadstavbovou cenu</a:t>
            </a:r>
            <a:endParaRPr lang="cs-CZ" dirty="0"/>
          </a:p>
        </p:txBody>
      </p:sp>
      <p:sp>
        <p:nvSpPr>
          <p:cNvPr id="10" name="Obdélník 9">
            <a:extLst>
              <a:ext uri="{FF2B5EF4-FFF2-40B4-BE49-F238E27FC236}">
                <a16:creationId xmlns:a16="http://schemas.microsoft.com/office/drawing/2014/main" xmlns="" id="{63876E23-150F-49B2-AF0F-912906A24429}"/>
              </a:ext>
            </a:extLst>
          </p:cNvPr>
          <p:cNvSpPr/>
          <p:nvPr/>
        </p:nvSpPr>
        <p:spPr>
          <a:xfrm>
            <a:off x="5663552" y="5015803"/>
            <a:ext cx="330093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C) DOPLŇKOVÁ ČÁST SOUTĚŽE</a:t>
            </a:r>
          </a:p>
          <a:p>
            <a:pPr marL="285750" indent="-285750" algn="ctr">
              <a:buFontTx/>
              <a:buChar char="-"/>
            </a:pPr>
            <a:r>
              <a:rPr lang="cs-CZ" sz="1600" b="1" dirty="0"/>
              <a:t>Všichni přihlášení, všechny kategorie</a:t>
            </a:r>
          </a:p>
          <a:p>
            <a:pPr marL="285750" indent="-285750" algn="ctr">
              <a:buFontTx/>
              <a:buChar char="-"/>
            </a:pPr>
            <a:r>
              <a:rPr lang="cs-CZ" sz="1600" b="1" dirty="0"/>
              <a:t>podklad pro nadstavbovou cenu</a:t>
            </a:r>
            <a:endParaRPr lang="cs-CZ" sz="1600" dirty="0"/>
          </a:p>
        </p:txBody>
      </p:sp>
      <p:sp>
        <p:nvSpPr>
          <p:cNvPr id="11" name="Obdélník 10">
            <a:extLst>
              <a:ext uri="{FF2B5EF4-FFF2-40B4-BE49-F238E27FC236}">
                <a16:creationId xmlns:a16="http://schemas.microsoft.com/office/drawing/2014/main" xmlns="" id="{5FDAC803-D314-4777-BF0A-CB2B9F5553D7}"/>
              </a:ext>
            </a:extLst>
          </p:cNvPr>
          <p:cNvSpPr/>
          <p:nvPr/>
        </p:nvSpPr>
        <p:spPr>
          <a:xfrm>
            <a:off x="5663552" y="6385799"/>
            <a:ext cx="3300936" cy="38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t>Orientační hodnota pro nadstavbové ocenění při Gala-večeru</a:t>
            </a:r>
          </a:p>
        </p:txBody>
      </p:sp>
    </p:spTree>
    <p:extLst>
      <p:ext uri="{BB962C8B-B14F-4D97-AF65-F5344CB8AC3E}">
        <p14:creationId xmlns:p14="http://schemas.microsoft.com/office/powerpoint/2010/main" val="3011139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A36FEAD-346A-48A6-ABD6-9023D6C67ED3}"/>
              </a:ext>
            </a:extLst>
          </p:cNvPr>
          <p:cNvSpPr>
            <a:spLocks noGrp="1"/>
          </p:cNvSpPr>
          <p:nvPr>
            <p:ph type="title"/>
          </p:nvPr>
        </p:nvSpPr>
        <p:spPr/>
        <p:txBody>
          <a:bodyPr>
            <a:normAutofit/>
          </a:bodyPr>
          <a:lstStyle/>
          <a:p>
            <a:r>
              <a:rPr lang="cs-CZ" sz="3200" dirty="0"/>
              <a:t>Celkový přehled všech navrhovaných ocenění v DLK v roce 2019</a:t>
            </a:r>
          </a:p>
        </p:txBody>
      </p:sp>
      <p:sp>
        <p:nvSpPr>
          <p:cNvPr id="3" name="Zástupný obsah 2">
            <a:extLst>
              <a:ext uri="{FF2B5EF4-FFF2-40B4-BE49-F238E27FC236}">
                <a16:creationId xmlns:a16="http://schemas.microsoft.com/office/drawing/2014/main" xmlns="" id="{EBF3C724-FC2F-4D02-AD29-2FA61AA378C0}"/>
              </a:ext>
            </a:extLst>
          </p:cNvPr>
          <p:cNvSpPr>
            <a:spLocks noGrp="1"/>
          </p:cNvSpPr>
          <p:nvPr>
            <p:ph idx="1"/>
          </p:nvPr>
        </p:nvSpPr>
        <p:spPr>
          <a:xfrm>
            <a:off x="457200" y="1600200"/>
            <a:ext cx="8507288" cy="4525963"/>
          </a:xfrm>
        </p:spPr>
        <p:txBody>
          <a:bodyPr>
            <a:normAutofit fontScale="92500" lnSpcReduction="20000"/>
          </a:bodyPr>
          <a:lstStyle/>
          <a:p>
            <a:r>
              <a:rPr lang="cs-CZ" sz="2600" b="1" dirty="0"/>
              <a:t>Vítěz DLK </a:t>
            </a:r>
            <a:r>
              <a:rPr lang="cs-CZ" sz="2200" b="1" dirty="0"/>
              <a:t>– hlavní soutěž v různých kategoriích soutěžitelů</a:t>
            </a:r>
          </a:p>
          <a:p>
            <a:pPr marL="0" indent="0">
              <a:buNone/>
            </a:pPr>
            <a:endParaRPr lang="cs-CZ" sz="2200" dirty="0"/>
          </a:p>
          <a:p>
            <a:pPr marL="0" indent="0">
              <a:buNone/>
            </a:pPr>
            <a:r>
              <a:rPr lang="cs-CZ" sz="2200" b="1" dirty="0"/>
              <a:t>Alternativní doplňkové soutěže</a:t>
            </a:r>
          </a:p>
          <a:p>
            <a:r>
              <a:rPr lang="cs-CZ" sz="2200" dirty="0"/>
              <a:t>Nejlepší pracovní kolektiv – alternativní doplňková soutěž </a:t>
            </a:r>
            <a:r>
              <a:rPr lang="cs-CZ" sz="2200" dirty="0">
                <a:solidFill>
                  <a:srgbClr val="FF0000"/>
                </a:solidFill>
              </a:rPr>
              <a:t>(</a:t>
            </a:r>
            <a:r>
              <a:rPr lang="cs-CZ" sz="2200" dirty="0" err="1">
                <a:solidFill>
                  <a:srgbClr val="FF0000"/>
                </a:solidFill>
              </a:rPr>
              <a:t>n.a</a:t>
            </a:r>
            <a:r>
              <a:rPr lang="cs-CZ" sz="2200" dirty="0">
                <a:solidFill>
                  <a:srgbClr val="FF0000"/>
                </a:solidFill>
              </a:rPr>
              <a:t>.)</a:t>
            </a:r>
          </a:p>
          <a:p>
            <a:r>
              <a:rPr lang="cs-CZ" sz="2200" dirty="0"/>
              <a:t>Nejlepší zaměstnavatel pro mladé lidi – alternativní doplňková soutěž </a:t>
            </a:r>
            <a:r>
              <a:rPr lang="cs-CZ" sz="2200" dirty="0">
                <a:solidFill>
                  <a:srgbClr val="FF0000"/>
                </a:solidFill>
              </a:rPr>
              <a:t>(</a:t>
            </a:r>
            <a:r>
              <a:rPr lang="cs-CZ" sz="2200" dirty="0" err="1">
                <a:solidFill>
                  <a:srgbClr val="FF0000"/>
                </a:solidFill>
              </a:rPr>
              <a:t>n.a</a:t>
            </a:r>
            <a:r>
              <a:rPr lang="cs-CZ" sz="2200" dirty="0">
                <a:solidFill>
                  <a:srgbClr val="FF0000"/>
                </a:solidFill>
              </a:rPr>
              <a:t>.)</a:t>
            </a:r>
          </a:p>
          <a:p>
            <a:r>
              <a:rPr lang="cs-CZ" sz="2200" dirty="0"/>
              <a:t>Nejlepší inovace / nejvíce inovativní prodejna – alternativní doplňková soutěž</a:t>
            </a:r>
          </a:p>
          <a:p>
            <a:r>
              <a:rPr lang="cs-CZ" sz="2200" dirty="0"/>
              <a:t>Spolupráce s českými dodavateli – alternativní doplňková soutěž (na základ dodatečné přihlášky soutěžitelů)</a:t>
            </a:r>
          </a:p>
          <a:p>
            <a:pPr marL="0" indent="0">
              <a:buNone/>
            </a:pPr>
            <a:endParaRPr lang="cs-CZ" sz="2200" dirty="0"/>
          </a:p>
          <a:p>
            <a:pPr marL="0" indent="0">
              <a:buNone/>
            </a:pPr>
            <a:r>
              <a:rPr lang="cs-CZ" sz="2200" b="1" dirty="0"/>
              <a:t>Nadstavbová ocenění při Gala večeru</a:t>
            </a:r>
          </a:p>
          <a:p>
            <a:r>
              <a:rPr lang="cs-CZ" sz="2200" dirty="0"/>
              <a:t>Cena prezidenta SOCR</a:t>
            </a:r>
          </a:p>
          <a:p>
            <a:r>
              <a:rPr lang="cs-CZ" sz="2200" dirty="0"/>
              <a:t>Cena předsedkyně ČSJ</a:t>
            </a:r>
          </a:p>
          <a:p>
            <a:pPr marL="0" indent="0">
              <a:buNone/>
            </a:pPr>
            <a:r>
              <a:rPr lang="cs-CZ" sz="2200" dirty="0"/>
              <a:t>	</a:t>
            </a:r>
          </a:p>
          <a:p>
            <a:endParaRPr lang="cs-CZ" dirty="0"/>
          </a:p>
          <a:p>
            <a:endParaRPr lang="cs-CZ" dirty="0"/>
          </a:p>
        </p:txBody>
      </p:sp>
    </p:spTree>
    <p:extLst>
      <p:ext uri="{BB962C8B-B14F-4D97-AF65-F5344CB8AC3E}">
        <p14:creationId xmlns:p14="http://schemas.microsoft.com/office/powerpoint/2010/main" val="2525969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1DB8AF5-8A7F-421A-BF4A-83B832E294E4}"/>
              </a:ext>
            </a:extLst>
          </p:cNvPr>
          <p:cNvSpPr>
            <a:spLocks noGrp="1"/>
          </p:cNvSpPr>
          <p:nvPr>
            <p:ph type="title"/>
          </p:nvPr>
        </p:nvSpPr>
        <p:spPr/>
        <p:txBody>
          <a:bodyPr/>
          <a:lstStyle/>
          <a:p>
            <a:r>
              <a:rPr lang="cs-CZ" dirty="0"/>
              <a:t>Výsledky DLK v roce 2019</a:t>
            </a:r>
          </a:p>
        </p:txBody>
      </p:sp>
      <p:sp>
        <p:nvSpPr>
          <p:cNvPr id="3" name="Zástupný obsah 2">
            <a:extLst>
              <a:ext uri="{FF2B5EF4-FFF2-40B4-BE49-F238E27FC236}">
                <a16:creationId xmlns:a16="http://schemas.microsoft.com/office/drawing/2014/main" xmlns="" id="{04973342-7715-4D4C-ABC4-410CBF6D7DA6}"/>
              </a:ext>
            </a:extLst>
          </p:cNvPr>
          <p:cNvSpPr>
            <a:spLocks noGrp="1"/>
          </p:cNvSpPr>
          <p:nvPr>
            <p:ph idx="1"/>
          </p:nvPr>
        </p:nvSpPr>
        <p:spPr>
          <a:xfrm>
            <a:off x="457200" y="1268760"/>
            <a:ext cx="8229600" cy="4857403"/>
          </a:xfrm>
        </p:spPr>
        <p:txBody>
          <a:bodyPr/>
          <a:lstStyle/>
          <a:p>
            <a:r>
              <a:rPr lang="cs-CZ" dirty="0"/>
              <a:t>Ve finále celkem 43 prodejen (</a:t>
            </a:r>
            <a:r>
              <a:rPr lang="cs-CZ" dirty="0" err="1"/>
              <a:t>Gala:SaSaZu</a:t>
            </a:r>
            <a:r>
              <a:rPr lang="cs-CZ" dirty="0"/>
              <a:t>)</a:t>
            </a:r>
          </a:p>
          <a:p>
            <a:pPr lvl="1"/>
            <a:r>
              <a:rPr lang="cs-CZ" sz="2000" dirty="0"/>
              <a:t>Všechny finálové prodejny </a:t>
            </a:r>
            <a:r>
              <a:rPr lang="en-US" sz="2000" dirty="0"/>
              <a:t>&gt;150 bod</a:t>
            </a:r>
            <a:r>
              <a:rPr lang="cs-CZ" sz="2000" dirty="0"/>
              <a:t>ů (držitelé DLK)</a:t>
            </a:r>
          </a:p>
          <a:p>
            <a:pPr lvl="1"/>
            <a:r>
              <a:rPr lang="cs-CZ" sz="2000" dirty="0"/>
              <a:t>Cena za vynikající kvalitu 5 prodejen (2 x </a:t>
            </a:r>
            <a:r>
              <a:rPr lang="cs-CZ" sz="2000" dirty="0" err="1"/>
              <a:t>maloformát</a:t>
            </a:r>
            <a:r>
              <a:rPr lang="cs-CZ" sz="2000" dirty="0"/>
              <a:t>, 1 x Non-food , 1x SM, 1 x HM)</a:t>
            </a:r>
          </a:p>
          <a:p>
            <a:pPr lvl="1"/>
            <a:r>
              <a:rPr lang="cs-CZ" sz="2000" dirty="0"/>
              <a:t>Cena za inovace (MPO) 3 x, Cena za spolupráci s čs. dodavateli (MZE) 3x</a:t>
            </a:r>
          </a:p>
        </p:txBody>
      </p:sp>
      <p:pic>
        <p:nvPicPr>
          <p:cNvPr id="4" name="Obrázek 3">
            <a:extLst>
              <a:ext uri="{FF2B5EF4-FFF2-40B4-BE49-F238E27FC236}">
                <a16:creationId xmlns:a16="http://schemas.microsoft.com/office/drawing/2014/main" xmlns="" id="{7C7B05D7-670D-481F-9F03-63C02101E978}"/>
              </a:ext>
            </a:extLst>
          </p:cNvPr>
          <p:cNvPicPr>
            <a:picLocks noChangeAspect="1"/>
          </p:cNvPicPr>
          <p:nvPr/>
        </p:nvPicPr>
        <p:blipFill>
          <a:blip r:embed="rId2"/>
          <a:stretch>
            <a:fillRect/>
          </a:stretch>
        </p:blipFill>
        <p:spPr>
          <a:xfrm>
            <a:off x="3959779" y="3429001"/>
            <a:ext cx="5153025" cy="3429000"/>
          </a:xfrm>
          <a:prstGeom prst="rect">
            <a:avLst/>
          </a:prstGeom>
        </p:spPr>
      </p:pic>
      <p:pic>
        <p:nvPicPr>
          <p:cNvPr id="5" name="Obrázek 4">
            <a:extLst>
              <a:ext uri="{FF2B5EF4-FFF2-40B4-BE49-F238E27FC236}">
                <a16:creationId xmlns:a16="http://schemas.microsoft.com/office/drawing/2014/main" xmlns="" id="{950A9D22-BB21-4D98-8C9A-776AC6A52236}"/>
              </a:ext>
            </a:extLst>
          </p:cNvPr>
          <p:cNvPicPr>
            <a:picLocks noChangeAspect="1"/>
          </p:cNvPicPr>
          <p:nvPr/>
        </p:nvPicPr>
        <p:blipFill>
          <a:blip r:embed="rId3"/>
          <a:stretch>
            <a:fillRect/>
          </a:stretch>
        </p:blipFill>
        <p:spPr>
          <a:xfrm>
            <a:off x="13537" y="4166324"/>
            <a:ext cx="3977438" cy="2691676"/>
          </a:xfrm>
          <a:prstGeom prst="rect">
            <a:avLst/>
          </a:prstGeom>
        </p:spPr>
      </p:pic>
    </p:spTree>
    <p:extLst>
      <p:ext uri="{BB962C8B-B14F-4D97-AF65-F5344CB8AC3E}">
        <p14:creationId xmlns:p14="http://schemas.microsoft.com/office/powerpoint/2010/main" val="651342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6600" dirty="0"/>
              <a:t>Dotazy?</a:t>
            </a:r>
          </a:p>
        </p:txBody>
      </p:sp>
    </p:spTree>
    <p:extLst>
      <p:ext uri="{BB962C8B-B14F-4D97-AF65-F5344CB8AC3E}">
        <p14:creationId xmlns:p14="http://schemas.microsoft.com/office/powerpoint/2010/main" val="4107991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3" y="274638"/>
            <a:ext cx="8963517" cy="1143000"/>
          </a:xfrm>
        </p:spPr>
        <p:txBody>
          <a:bodyPr>
            <a:noAutofit/>
          </a:bodyPr>
          <a:lstStyle/>
          <a:p>
            <a:r>
              <a:rPr lang="cs-CZ" dirty="0"/>
              <a:t>Základní informace o programu</a:t>
            </a:r>
          </a:p>
        </p:txBody>
      </p:sp>
      <p:sp>
        <p:nvSpPr>
          <p:cNvPr id="3" name="Zástupný symbol pro obsah 2"/>
          <p:cNvSpPr>
            <a:spLocks noGrp="1"/>
          </p:cNvSpPr>
          <p:nvPr>
            <p:ph idx="1"/>
          </p:nvPr>
        </p:nvSpPr>
        <p:spPr>
          <a:xfrm>
            <a:off x="457200" y="1556792"/>
            <a:ext cx="8229600" cy="4682175"/>
          </a:xfrm>
        </p:spPr>
        <p:txBody>
          <a:bodyPr>
            <a:normAutofit lnSpcReduction="10000"/>
          </a:bodyPr>
          <a:lstStyle/>
          <a:p>
            <a:r>
              <a:rPr lang="cs-CZ" b="1" dirty="0"/>
              <a:t>Společný projekt:	</a:t>
            </a:r>
          </a:p>
          <a:p>
            <a:pPr lvl="1"/>
            <a:r>
              <a:rPr lang="cs-CZ" dirty="0"/>
              <a:t>SOCR (Svaz obchodu a cestovního ruchu)</a:t>
            </a:r>
          </a:p>
          <a:p>
            <a:pPr lvl="1"/>
            <a:r>
              <a:rPr lang="cs-CZ" dirty="0"/>
              <a:t>ČSJ (Česká společnost pro jakost)</a:t>
            </a:r>
          </a:p>
          <a:p>
            <a:pPr lvl="1"/>
            <a:r>
              <a:rPr lang="cs-CZ" dirty="0"/>
              <a:t>MPO (Ministerstvo průmyslu a obchodu)</a:t>
            </a:r>
          </a:p>
          <a:p>
            <a:r>
              <a:rPr lang="cs-CZ" b="1" dirty="0"/>
              <a:t>Oficiální vyhlášení programu a značky</a:t>
            </a:r>
          </a:p>
          <a:p>
            <a:pPr lvl="1"/>
            <a:r>
              <a:rPr lang="cs-CZ" dirty="0"/>
              <a:t>10. listopadu 2015 (Národní dům Praha)</a:t>
            </a:r>
          </a:p>
          <a:p>
            <a:pPr lvl="1"/>
            <a:r>
              <a:rPr lang="cs-CZ" dirty="0"/>
              <a:t>20. května 2019 – vyhlášen 4. ročník soutěže</a:t>
            </a:r>
          </a:p>
          <a:p>
            <a:r>
              <a:rPr lang="cs-CZ" b="1" dirty="0"/>
              <a:t>Vyhlášení vítězů a oceněných za r. 2019</a:t>
            </a:r>
          </a:p>
          <a:p>
            <a:pPr lvl="1"/>
            <a:r>
              <a:rPr lang="cs-CZ" dirty="0"/>
              <a:t>19.listopadu 2019 – Galavečer 4. ročníku</a:t>
            </a:r>
          </a:p>
          <a:p>
            <a:pPr marL="457200" lvl="1" indent="0">
              <a:buNone/>
            </a:pPr>
            <a:endParaRPr lang="cs-CZ" dirty="0"/>
          </a:p>
          <a:p>
            <a:pPr marL="457200" lvl="1" indent="0">
              <a:buNone/>
            </a:pPr>
            <a:endParaRPr lang="cs-CZ" dirty="0"/>
          </a:p>
          <a:p>
            <a:pPr marL="457200" lvl="1" indent="0">
              <a:buNone/>
            </a:pPr>
            <a:endParaRPr lang="cs-CZ" dirty="0"/>
          </a:p>
          <a:p>
            <a:endParaRPr lang="cs-CZ" dirty="0"/>
          </a:p>
          <a:p>
            <a:pPr>
              <a:buNone/>
            </a:pPr>
            <a:endParaRPr lang="cs-CZ" dirty="0"/>
          </a:p>
        </p:txBody>
      </p:sp>
      <p:pic>
        <p:nvPicPr>
          <p:cNvPr id="4" name="Picture 4"/>
          <p:cNvPicPr>
            <a:picLocks noChangeAspect="1" noChangeArrowheads="1"/>
          </p:cNvPicPr>
          <p:nvPr/>
        </p:nvPicPr>
        <p:blipFill>
          <a:blip r:embed="rId2" cstate="print"/>
          <a:srcRect/>
          <a:stretch>
            <a:fillRect/>
          </a:stretch>
        </p:blipFill>
        <p:spPr bwMode="auto">
          <a:xfrm>
            <a:off x="7049464" y="5589240"/>
            <a:ext cx="2002049" cy="86575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Ambice a cíle projektu</a:t>
            </a:r>
          </a:p>
        </p:txBody>
      </p:sp>
      <p:sp>
        <p:nvSpPr>
          <p:cNvPr id="3" name="Zástupný symbol pro obsah 2"/>
          <p:cNvSpPr>
            <a:spLocks noGrp="1"/>
          </p:cNvSpPr>
          <p:nvPr>
            <p:ph idx="1"/>
          </p:nvPr>
        </p:nvSpPr>
        <p:spPr>
          <a:xfrm>
            <a:off x="467544" y="1628800"/>
            <a:ext cx="8229600" cy="4785395"/>
          </a:xfrm>
        </p:spPr>
        <p:txBody>
          <a:bodyPr>
            <a:noAutofit/>
          </a:bodyPr>
          <a:lstStyle/>
          <a:p>
            <a:r>
              <a:rPr lang="cs-CZ" sz="2400" b="1" dirty="0"/>
              <a:t>Zařazení soutěže a loga do programu „Česká kvalita“ </a:t>
            </a:r>
            <a:endParaRPr lang="cs-CZ" sz="2400" dirty="0"/>
          </a:p>
          <a:p>
            <a:r>
              <a:rPr lang="cs-CZ" sz="2400" b="1" dirty="0"/>
              <a:t>Vyhlášení programu a značky jako součást NPK </a:t>
            </a:r>
          </a:p>
          <a:p>
            <a:r>
              <a:rPr lang="cs-CZ" sz="2400" b="1" dirty="0"/>
              <a:t>Logo DLK jako vnímaný symbol kvality napříč populací	  </a:t>
            </a:r>
            <a:r>
              <a:rPr lang="cs-CZ" sz="2000" b="1" dirty="0"/>
              <a:t> </a:t>
            </a:r>
          </a:p>
          <a:p>
            <a:pPr marL="0" indent="0" algn="ctr">
              <a:buNone/>
            </a:pPr>
            <a:r>
              <a:rPr lang="cs-CZ" sz="4400" b="1" dirty="0"/>
              <a:t>DLOUHODOBÁ MISE PROJEKU</a:t>
            </a:r>
            <a:endParaRPr lang="cs-CZ" sz="2400" b="1" u="sng" dirty="0"/>
          </a:p>
          <a:p>
            <a:r>
              <a:rPr lang="cs-CZ" sz="2400" dirty="0"/>
              <a:t>Budování dobrého jména českého obchodu</a:t>
            </a:r>
          </a:p>
          <a:p>
            <a:r>
              <a:rPr lang="cs-CZ" sz="2000" dirty="0"/>
              <a:t>Oceňování maloobchodních prodejen  na národní úrovni </a:t>
            </a:r>
          </a:p>
          <a:p>
            <a:r>
              <a:rPr lang="cs-CZ" sz="2000" dirty="0"/>
              <a:t>Motivace zaměstnanců pro práci v obchodě, obchod = spolehlivý zaměstnavatel</a:t>
            </a:r>
          </a:p>
          <a:p>
            <a:r>
              <a:rPr lang="cs-CZ" sz="2000" dirty="0"/>
              <a:t>Pozitivní vnímání maloobchodních prodejců  působících na území ČR napříč většinovou populací v ČR</a:t>
            </a:r>
          </a:p>
        </p:txBody>
      </p:sp>
      <p:pic>
        <p:nvPicPr>
          <p:cNvPr id="5" name="Grafický objekt 4" descr="Znak zaškrtnutí">
            <a:extLst>
              <a:ext uri="{FF2B5EF4-FFF2-40B4-BE49-F238E27FC236}">
                <a16:creationId xmlns:a16="http://schemas.microsoft.com/office/drawing/2014/main" xmlns="" id="{7698A0EF-4277-40FA-9A39-586ACD50E46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028384" y="1592444"/>
            <a:ext cx="576064" cy="476327"/>
          </a:xfrm>
          <a:prstGeom prst="rect">
            <a:avLst/>
          </a:prstGeom>
        </p:spPr>
      </p:pic>
      <p:pic>
        <p:nvPicPr>
          <p:cNvPr id="6" name="Grafický objekt 5" descr="Znak zaškrtnutí">
            <a:extLst>
              <a:ext uri="{FF2B5EF4-FFF2-40B4-BE49-F238E27FC236}">
                <a16:creationId xmlns:a16="http://schemas.microsoft.com/office/drawing/2014/main" xmlns="" id="{BED4D323-5BEF-4AE3-B645-36344C726B8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054024" y="1984833"/>
            <a:ext cx="550424" cy="520143"/>
          </a:xfrm>
          <a:prstGeom prst="rect">
            <a:avLst/>
          </a:prstGeom>
        </p:spPr>
      </p:pic>
      <p:sp>
        <p:nvSpPr>
          <p:cNvPr id="7" name="Obdélník 6">
            <a:extLst>
              <a:ext uri="{FF2B5EF4-FFF2-40B4-BE49-F238E27FC236}">
                <a16:creationId xmlns:a16="http://schemas.microsoft.com/office/drawing/2014/main" xmlns="" id="{09CDD9C7-21FF-4DAE-A6C4-B5329555CBDB}"/>
              </a:ext>
            </a:extLst>
          </p:cNvPr>
          <p:cNvSpPr/>
          <p:nvPr/>
        </p:nvSpPr>
        <p:spPr>
          <a:xfrm>
            <a:off x="8054024" y="2434146"/>
            <a:ext cx="406408" cy="562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b="1" dirty="0">
                <a:solidFill>
                  <a:schemeClr val="tx1"/>
                </a:solidFill>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08169"/>
            <a:ext cx="8640960" cy="728543"/>
          </a:xfrm>
        </p:spPr>
        <p:txBody>
          <a:bodyPr>
            <a:noAutofit/>
          </a:bodyPr>
          <a:lstStyle/>
          <a:p>
            <a:pPr algn="l"/>
            <a:r>
              <a:rPr lang="cs-CZ" dirty="0"/>
              <a:t>Základní informace o programu</a:t>
            </a:r>
          </a:p>
        </p:txBody>
      </p:sp>
      <p:sp>
        <p:nvSpPr>
          <p:cNvPr id="3" name="Zástupný symbol pro obsah 2"/>
          <p:cNvSpPr>
            <a:spLocks noGrp="1"/>
          </p:cNvSpPr>
          <p:nvPr>
            <p:ph idx="1"/>
          </p:nvPr>
        </p:nvSpPr>
        <p:spPr>
          <a:xfrm>
            <a:off x="457200" y="1052736"/>
            <a:ext cx="8229600" cy="5530626"/>
          </a:xfrm>
        </p:spPr>
        <p:txBody>
          <a:bodyPr>
            <a:normAutofit fontScale="77500" lnSpcReduction="20000"/>
          </a:bodyPr>
          <a:lstStyle/>
          <a:p>
            <a:r>
              <a:rPr lang="cs-CZ" dirty="0"/>
              <a:t>Název programu: </a:t>
            </a:r>
            <a:r>
              <a:rPr lang="cs-CZ" b="1" dirty="0"/>
              <a:t>Diamantová liga kvality</a:t>
            </a:r>
            <a:endParaRPr lang="cs-CZ" dirty="0"/>
          </a:p>
          <a:p>
            <a:r>
              <a:rPr lang="cs-CZ" b="1" dirty="0"/>
              <a:t>Interní nominace prodejen do soutěže (1kolo)</a:t>
            </a:r>
          </a:p>
          <a:p>
            <a:r>
              <a:rPr lang="cs-CZ" b="1" dirty="0"/>
              <a:t>Hodnocení prodejen dle metodiky (finálové kolo) </a:t>
            </a:r>
          </a:p>
          <a:p>
            <a:pPr lvl="1"/>
            <a:r>
              <a:rPr lang="cs-CZ" dirty="0"/>
              <a:t>Potraviny (od r. 2016)</a:t>
            </a:r>
          </a:p>
          <a:p>
            <a:pPr lvl="1"/>
            <a:r>
              <a:rPr lang="cs-CZ" dirty="0"/>
              <a:t>Non-food od (od r. 2017)</a:t>
            </a:r>
          </a:p>
          <a:p>
            <a:pPr lvl="1"/>
            <a:r>
              <a:rPr lang="cs-CZ" dirty="0"/>
              <a:t>Malo-formátové a speciální prodejny (od r 2018)</a:t>
            </a:r>
          </a:p>
          <a:p>
            <a:pPr lvl="1"/>
            <a:r>
              <a:rPr lang="cs-CZ" dirty="0"/>
              <a:t>Zákaznické hlasování (od 2018)</a:t>
            </a:r>
          </a:p>
          <a:p>
            <a:pPr lvl="0"/>
            <a:r>
              <a:rPr lang="cs-CZ" b="1" dirty="0"/>
              <a:t>Navržená nová ocenění v roce 2019</a:t>
            </a:r>
          </a:p>
          <a:p>
            <a:pPr lvl="1"/>
            <a:r>
              <a:rPr lang="cs-CZ" dirty="0"/>
              <a:t>Cena za inovace (s MPO) – na základě studia sebehodnotících </a:t>
            </a:r>
          </a:p>
          <a:p>
            <a:pPr lvl="1"/>
            <a:r>
              <a:rPr lang="cs-CZ" dirty="0"/>
              <a:t>Cena za nejlepší spolupráci s lokálním dodavatelem – (s </a:t>
            </a:r>
            <a:r>
              <a:rPr lang="cs-CZ" dirty="0" err="1"/>
              <a:t>MZe</a:t>
            </a:r>
            <a:r>
              <a:rPr lang="cs-CZ" dirty="0"/>
              <a:t>) -na základě individuálních podkladů- nehodnotí hodnotitelé, hodnotí pouze JURY</a:t>
            </a:r>
          </a:p>
          <a:p>
            <a:pPr lvl="0"/>
            <a:r>
              <a:rPr lang="cs-CZ" b="1" dirty="0"/>
              <a:t>Nástroje pozitivní eskalace Galavečera</a:t>
            </a:r>
          </a:p>
          <a:p>
            <a:pPr lvl="1"/>
            <a:r>
              <a:rPr lang="cs-CZ" dirty="0"/>
              <a:t>Cena Prezidenta SOCR, Cena předsedkyně ČSJ (na základě výše bodového hodnocení) </a:t>
            </a:r>
          </a:p>
          <a:p>
            <a:pPr marL="0" indent="0">
              <a:buNone/>
            </a:pPr>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133" y="116632"/>
            <a:ext cx="9144000" cy="1143000"/>
          </a:xfrm>
        </p:spPr>
        <p:txBody>
          <a:bodyPr>
            <a:noAutofit/>
          </a:bodyPr>
          <a:lstStyle/>
          <a:p>
            <a:pPr lvl="0"/>
            <a:r>
              <a:rPr lang="cs-CZ" sz="4000" dirty="0"/>
              <a:t>Zainteresované strany a jejich role</a:t>
            </a:r>
            <a:endParaRPr lang="cs-CZ" sz="3400" dirty="0"/>
          </a:p>
        </p:txBody>
      </p:sp>
      <p:sp>
        <p:nvSpPr>
          <p:cNvPr id="3" name="Zástupný symbol pro obsah 2"/>
          <p:cNvSpPr>
            <a:spLocks noGrp="1"/>
          </p:cNvSpPr>
          <p:nvPr>
            <p:ph idx="1"/>
          </p:nvPr>
        </p:nvSpPr>
        <p:spPr>
          <a:xfrm>
            <a:off x="457200" y="1196752"/>
            <a:ext cx="8229600" cy="5400600"/>
          </a:xfrm>
        </p:spPr>
        <p:txBody>
          <a:bodyPr>
            <a:normAutofit fontScale="70000" lnSpcReduction="20000"/>
          </a:bodyPr>
          <a:lstStyle/>
          <a:p>
            <a:pPr lvl="1"/>
            <a:r>
              <a:rPr lang="cs-CZ" b="1" dirty="0"/>
              <a:t>Svaz obchodu a cestovního ruchu (SOCR)</a:t>
            </a:r>
          </a:p>
          <a:p>
            <a:pPr lvl="2"/>
            <a:r>
              <a:rPr lang="cs-CZ" dirty="0"/>
              <a:t>Vlastník soutěže a značky (loga)</a:t>
            </a:r>
          </a:p>
          <a:p>
            <a:pPr lvl="2"/>
            <a:r>
              <a:rPr lang="cs-CZ" dirty="0"/>
              <a:t>Spoluautor metodiky soutěže a pravidel hodnocení soutěže</a:t>
            </a:r>
          </a:p>
          <a:p>
            <a:pPr lvl="2"/>
            <a:r>
              <a:rPr lang="cs-CZ" dirty="0"/>
              <a:t>Vyhlašovatel soutěže</a:t>
            </a:r>
          </a:p>
          <a:p>
            <a:pPr lvl="2"/>
            <a:r>
              <a:rPr lang="cs-CZ" dirty="0"/>
              <a:t>Propagátor soutěže</a:t>
            </a:r>
          </a:p>
          <a:p>
            <a:pPr lvl="2"/>
            <a:r>
              <a:rPr lang="cs-CZ" dirty="0"/>
              <a:t>Vyhlašovatel výsledků soutěže v jednotlivých ročnících (společně se MPO)</a:t>
            </a:r>
          </a:p>
          <a:p>
            <a:pPr marL="914400" lvl="2" indent="0">
              <a:buNone/>
            </a:pPr>
            <a:endParaRPr lang="cs-CZ" dirty="0"/>
          </a:p>
          <a:p>
            <a:pPr lvl="1"/>
            <a:r>
              <a:rPr lang="cs-CZ" b="1" dirty="0"/>
              <a:t>ČSJ</a:t>
            </a:r>
          </a:p>
          <a:p>
            <a:pPr lvl="2"/>
            <a:r>
              <a:rPr lang="cs-CZ" dirty="0"/>
              <a:t>Spoluautor metodiky soutěže a pravidel hodnocení soutěže </a:t>
            </a:r>
          </a:p>
          <a:p>
            <a:pPr lvl="2"/>
            <a:r>
              <a:rPr lang="cs-CZ" dirty="0"/>
              <a:t>Odborný garant</a:t>
            </a:r>
          </a:p>
          <a:p>
            <a:pPr lvl="2"/>
            <a:r>
              <a:rPr lang="cs-CZ" dirty="0"/>
              <a:t>Zajištění kvalifikace auditorů</a:t>
            </a:r>
          </a:p>
          <a:p>
            <a:pPr lvl="2"/>
            <a:r>
              <a:rPr lang="cs-CZ" dirty="0"/>
              <a:t>Řízení procesu hodnocení</a:t>
            </a:r>
          </a:p>
          <a:p>
            <a:pPr lvl="2"/>
            <a:r>
              <a:rPr lang="cs-CZ" dirty="0"/>
              <a:t>Auditor /hodnotitel/ soutěžících prodejen</a:t>
            </a:r>
          </a:p>
          <a:p>
            <a:pPr lvl="2"/>
            <a:r>
              <a:rPr lang="cs-CZ" dirty="0"/>
              <a:t>Zpracovatel dosažených výsledků  (jmenuje JURY)</a:t>
            </a:r>
          </a:p>
          <a:p>
            <a:pPr lvl="2"/>
            <a:r>
              <a:rPr lang="cs-CZ" dirty="0"/>
              <a:t>Propagátor soutěže</a:t>
            </a:r>
          </a:p>
          <a:p>
            <a:pPr marL="914400" lvl="2" indent="0">
              <a:buNone/>
            </a:pPr>
            <a:endParaRPr lang="cs-CZ" dirty="0"/>
          </a:p>
          <a:p>
            <a:pPr lvl="1"/>
            <a:r>
              <a:rPr lang="cs-CZ" b="1" dirty="0"/>
              <a:t>MPO </a:t>
            </a:r>
          </a:p>
          <a:p>
            <a:pPr lvl="2"/>
            <a:r>
              <a:rPr lang="cs-CZ" dirty="0"/>
              <a:t>Partner soutěže</a:t>
            </a:r>
          </a:p>
          <a:p>
            <a:pPr lvl="2"/>
            <a:r>
              <a:rPr lang="cs-CZ" dirty="0"/>
              <a:t>Propagátor soutěže</a:t>
            </a:r>
          </a:p>
          <a:p>
            <a:pPr lvl="2"/>
            <a:r>
              <a:rPr lang="cs-CZ" dirty="0"/>
              <a:t>Vyhlašovatel výsledků soutěže v jednotlivých ročnících (společně se SOCR)</a:t>
            </a:r>
          </a:p>
          <a:p>
            <a:pPr lvl="2"/>
            <a:endParaRPr lang="cs-CZ" dirty="0"/>
          </a:p>
          <a:p>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lvl="1"/>
            <a:r>
              <a:rPr lang="cs-CZ" dirty="0"/>
              <a:t>Uchazeč </a:t>
            </a:r>
            <a:r>
              <a:rPr lang="cs-CZ" sz="2000" dirty="0"/>
              <a:t>(individuální prodejna, nikoliv celý řetězec)</a:t>
            </a:r>
          </a:p>
          <a:p>
            <a:pPr lvl="2"/>
            <a:r>
              <a:rPr lang="cs-CZ" dirty="0"/>
              <a:t>Vyplňuje přihlášku do soutěže </a:t>
            </a:r>
          </a:p>
          <a:p>
            <a:pPr marL="914400" lvl="2" indent="0">
              <a:buNone/>
            </a:pPr>
            <a:r>
              <a:rPr lang="cs-CZ" sz="1800" dirty="0"/>
              <a:t>    (+ zaplatí poplatek za hodnocení)</a:t>
            </a:r>
          </a:p>
          <a:p>
            <a:pPr lvl="2"/>
            <a:r>
              <a:rPr lang="cs-CZ" dirty="0"/>
              <a:t>Zpracovává krátkou sebehodnotící zprávu</a:t>
            </a:r>
          </a:p>
          <a:p>
            <a:pPr marL="914400" lvl="2" indent="0">
              <a:buNone/>
            </a:pPr>
            <a:r>
              <a:rPr lang="cs-CZ" sz="1800" dirty="0"/>
              <a:t>    (součástí přihlášky)</a:t>
            </a:r>
          </a:p>
          <a:p>
            <a:pPr lvl="2"/>
            <a:r>
              <a:rPr lang="cs-CZ" dirty="0"/>
              <a:t>Je součinný při provádění hodnocení</a:t>
            </a:r>
          </a:p>
          <a:p>
            <a:pPr lvl="2"/>
            <a:endParaRPr lang="cs-CZ" dirty="0"/>
          </a:p>
          <a:p>
            <a:pPr lvl="2">
              <a:buNone/>
            </a:pPr>
            <a:endParaRPr lang="cs-CZ" dirty="0"/>
          </a:p>
          <a:p>
            <a:pPr lvl="2"/>
            <a:r>
              <a:rPr lang="cs-CZ" dirty="0"/>
              <a:t>V případě úspěchu přebírá hodnocení</a:t>
            </a:r>
          </a:p>
          <a:p>
            <a:pPr lvl="2"/>
            <a:r>
              <a:rPr lang="cs-CZ" dirty="0"/>
              <a:t>Vyvěšuje diplom vítěze na dveře provozovny </a:t>
            </a:r>
          </a:p>
          <a:p>
            <a:endParaRPr lang="cs-CZ" dirty="0"/>
          </a:p>
        </p:txBody>
      </p:sp>
      <p:sp>
        <p:nvSpPr>
          <p:cNvPr id="4" name="Šipka dolů 3"/>
          <p:cNvSpPr/>
          <p:nvPr/>
        </p:nvSpPr>
        <p:spPr>
          <a:xfrm>
            <a:off x="4067944" y="4146900"/>
            <a:ext cx="4846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6" name="Nadpis 1"/>
          <p:cNvSpPr txBox="1">
            <a:spLocks/>
          </p:cNvSpPr>
          <p:nvPr/>
        </p:nvSpPr>
        <p:spPr>
          <a:xfrm>
            <a:off x="-23133" y="116632"/>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cap="all" baseline="0">
                <a:solidFill>
                  <a:schemeClr val="tx1">
                    <a:lumMod val="75000"/>
                    <a:lumOff val="25000"/>
                  </a:schemeClr>
                </a:solidFill>
                <a:latin typeface="Arial Narrow" panose="020B0606020202030204" pitchFamily="34" charset="0"/>
                <a:ea typeface="+mj-ea"/>
                <a:cs typeface="+mj-cs"/>
              </a:defRPr>
            </a:lvl1pPr>
          </a:lstStyle>
          <a:p>
            <a:r>
              <a:rPr lang="cs-CZ" sz="4000" dirty="0"/>
              <a:t>Zainteresované strany a jejich role</a:t>
            </a:r>
            <a:endParaRPr lang="cs-CZ" sz="3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4000" dirty="0"/>
              <a:t>Základní struktura metodiky DLK    </a:t>
            </a:r>
            <a:r>
              <a:rPr lang="cs-CZ" sz="4000" dirty="0">
                <a:solidFill>
                  <a:srgbClr val="FF0000"/>
                </a:solidFill>
              </a:rPr>
              <a:t>Food x Non-Food</a:t>
            </a:r>
          </a:p>
        </p:txBody>
      </p:sp>
      <p:sp>
        <p:nvSpPr>
          <p:cNvPr id="3" name="Zástupný symbol pro obsah 2"/>
          <p:cNvSpPr>
            <a:spLocks noGrp="1"/>
          </p:cNvSpPr>
          <p:nvPr>
            <p:ph sz="half" idx="1"/>
          </p:nvPr>
        </p:nvSpPr>
        <p:spPr/>
        <p:txBody>
          <a:bodyPr/>
          <a:lstStyle/>
          <a:p>
            <a:r>
              <a:rPr lang="cs-CZ" sz="1800" b="1" u="sng" dirty="0"/>
              <a:t>Food:</a:t>
            </a:r>
          </a:p>
          <a:p>
            <a:r>
              <a:rPr lang="cs-CZ" sz="1800" dirty="0"/>
              <a:t>I. Neznámý zákazník(CQI)	 50% váha</a:t>
            </a:r>
          </a:p>
          <a:p>
            <a:r>
              <a:rPr lang="cs-CZ" sz="1800" dirty="0"/>
              <a:t>II. Systémová dokonalost	 30% váha</a:t>
            </a:r>
          </a:p>
          <a:p>
            <a:r>
              <a:rPr lang="cs-CZ" sz="1800" dirty="0"/>
              <a:t>III. Další kritéria		 20% váha</a:t>
            </a:r>
          </a:p>
          <a:p>
            <a:r>
              <a:rPr lang="cs-CZ" sz="1800" dirty="0"/>
              <a:t>--------------------------------------</a:t>
            </a:r>
          </a:p>
          <a:p>
            <a:r>
              <a:rPr lang="cs-CZ" sz="1800" b="1" dirty="0"/>
              <a:t>CELKEM	maximálně 200 bodů</a:t>
            </a:r>
          </a:p>
          <a:p>
            <a:endParaRPr lang="cs-CZ" sz="1600" dirty="0"/>
          </a:p>
          <a:p>
            <a:r>
              <a:rPr lang="cs-CZ" sz="1600" dirty="0"/>
              <a:t>CQI:</a:t>
            </a:r>
          </a:p>
          <a:p>
            <a:pPr lvl="1"/>
            <a:r>
              <a:rPr lang="cs-CZ" sz="1600" dirty="0"/>
              <a:t>A) Vzhled prodejny</a:t>
            </a:r>
          </a:p>
          <a:p>
            <a:pPr lvl="1"/>
            <a:r>
              <a:rPr lang="cs-CZ" sz="1600" dirty="0"/>
              <a:t>B) Kvalita zboží</a:t>
            </a:r>
          </a:p>
          <a:p>
            <a:pPr lvl="1"/>
            <a:r>
              <a:rPr lang="cs-CZ" sz="1600" dirty="0"/>
              <a:t>C) Úroveň služby zákazníkům</a:t>
            </a:r>
          </a:p>
          <a:p>
            <a:pPr lvl="1"/>
            <a:endParaRPr lang="cs-CZ" sz="1600" dirty="0"/>
          </a:p>
        </p:txBody>
      </p:sp>
      <p:sp>
        <p:nvSpPr>
          <p:cNvPr id="4" name="Zástupný symbol pro obsah 3"/>
          <p:cNvSpPr>
            <a:spLocks noGrp="1"/>
          </p:cNvSpPr>
          <p:nvPr>
            <p:ph sz="half" idx="2"/>
          </p:nvPr>
        </p:nvSpPr>
        <p:spPr/>
        <p:txBody>
          <a:bodyPr/>
          <a:lstStyle/>
          <a:p>
            <a:r>
              <a:rPr lang="cs-CZ" sz="1800" b="1" u="sng" dirty="0">
                <a:solidFill>
                  <a:srgbClr val="FF0000"/>
                </a:solidFill>
              </a:rPr>
              <a:t>Non Food:</a:t>
            </a:r>
          </a:p>
          <a:p>
            <a:r>
              <a:rPr lang="cs-CZ" sz="1800" dirty="0"/>
              <a:t>I. Neznámý zákazník (CQI)	50% váha</a:t>
            </a:r>
          </a:p>
          <a:p>
            <a:r>
              <a:rPr lang="cs-CZ" sz="1800" dirty="0"/>
              <a:t>II. Doplňkové služby	35% váha</a:t>
            </a:r>
          </a:p>
          <a:p>
            <a:r>
              <a:rPr lang="cs-CZ" sz="1800" dirty="0"/>
              <a:t>III. Další kritéria		15% váha</a:t>
            </a:r>
          </a:p>
          <a:p>
            <a:r>
              <a:rPr lang="cs-CZ" sz="1800" dirty="0"/>
              <a:t>-------------------------------------</a:t>
            </a:r>
          </a:p>
          <a:p>
            <a:r>
              <a:rPr lang="cs-CZ" sz="1800" b="1" dirty="0"/>
              <a:t>CELKEM	maximálně 200 bodů</a:t>
            </a:r>
          </a:p>
          <a:p>
            <a:endParaRPr lang="cs-CZ" sz="1600" dirty="0"/>
          </a:p>
          <a:p>
            <a:r>
              <a:rPr lang="cs-CZ" sz="1600" dirty="0"/>
              <a:t>CQI:</a:t>
            </a:r>
          </a:p>
          <a:p>
            <a:pPr lvl="1"/>
            <a:r>
              <a:rPr lang="cs-CZ" sz="1600" dirty="0"/>
              <a:t>A) Vzhled prodejny</a:t>
            </a:r>
          </a:p>
          <a:p>
            <a:pPr lvl="1"/>
            <a:r>
              <a:rPr lang="cs-CZ" sz="1600" dirty="0"/>
              <a:t>B) Sortimentní nabídka</a:t>
            </a:r>
          </a:p>
          <a:p>
            <a:pPr lvl="1"/>
            <a:r>
              <a:rPr lang="cs-CZ" sz="1600" dirty="0"/>
              <a:t>C) Kvalifikovanost personálu</a:t>
            </a:r>
          </a:p>
        </p:txBody>
      </p:sp>
      <p:sp>
        <p:nvSpPr>
          <p:cNvPr id="5" name="TextovéPole 4"/>
          <p:cNvSpPr txBox="1"/>
          <p:nvPr/>
        </p:nvSpPr>
        <p:spPr>
          <a:xfrm>
            <a:off x="683568" y="5733256"/>
            <a:ext cx="7776864" cy="923330"/>
          </a:xfrm>
          <a:prstGeom prst="rect">
            <a:avLst/>
          </a:prstGeom>
          <a:noFill/>
        </p:spPr>
        <p:txBody>
          <a:bodyPr wrap="square" rtlCol="0">
            <a:spAutoFit/>
          </a:bodyPr>
          <a:lstStyle/>
          <a:p>
            <a:pPr algn="ctr"/>
            <a:r>
              <a:rPr lang="cs-CZ" b="1" dirty="0">
                <a:solidFill>
                  <a:srgbClr val="FF0000"/>
                </a:solidFill>
              </a:rPr>
              <a:t>CQI = </a:t>
            </a:r>
            <a:r>
              <a:rPr lang="cs-CZ" b="1" dirty="0" err="1">
                <a:solidFill>
                  <a:srgbClr val="FF0000"/>
                </a:solidFill>
              </a:rPr>
              <a:t>Consumer</a:t>
            </a:r>
            <a:r>
              <a:rPr lang="cs-CZ" b="1" dirty="0">
                <a:solidFill>
                  <a:srgbClr val="FF0000"/>
                </a:solidFill>
              </a:rPr>
              <a:t> </a:t>
            </a:r>
            <a:r>
              <a:rPr lang="cs-CZ" b="1" dirty="0" err="1">
                <a:solidFill>
                  <a:srgbClr val="FF0000"/>
                </a:solidFill>
              </a:rPr>
              <a:t>Quality</a:t>
            </a:r>
            <a:r>
              <a:rPr lang="cs-CZ" b="1" dirty="0">
                <a:solidFill>
                  <a:srgbClr val="FF0000"/>
                </a:solidFill>
              </a:rPr>
              <a:t> Index (Index vnímání kvality zákazníkem)</a:t>
            </a:r>
          </a:p>
          <a:p>
            <a:pPr algn="ctr"/>
            <a:r>
              <a:rPr lang="cs-CZ" b="1" dirty="0">
                <a:solidFill>
                  <a:srgbClr val="FF0000"/>
                </a:solidFill>
              </a:rPr>
              <a:t>CQI = A x B x C = XX%</a:t>
            </a:r>
          </a:p>
          <a:p>
            <a:pPr algn="ctr" eaLnBrk="1" hangingPunct="1">
              <a:buFont typeface="Arial" charset="0"/>
              <a:buNone/>
            </a:pPr>
            <a:r>
              <a:rPr lang="cs-CZ" b="1" dirty="0">
                <a:solidFill>
                  <a:srgbClr val="FF0000"/>
                </a:solidFill>
              </a:rPr>
              <a:t>Příklad: CQI = 0,8 x 0,8 x 0,8 = 51%</a:t>
            </a:r>
          </a:p>
        </p:txBody>
      </p:sp>
    </p:spTree>
    <p:extLst>
      <p:ext uri="{BB962C8B-B14F-4D97-AF65-F5344CB8AC3E}">
        <p14:creationId xmlns:p14="http://schemas.microsoft.com/office/powerpoint/2010/main" val="2761958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a:xfrm>
            <a:off x="457200" y="274638"/>
            <a:ext cx="8229600" cy="922114"/>
          </a:xfrm>
        </p:spPr>
        <p:txBody>
          <a:bodyPr/>
          <a:lstStyle/>
          <a:p>
            <a:pPr eaLnBrk="1" hangingPunct="1"/>
            <a:r>
              <a:rPr lang="cs-CZ" sz="3600" b="1" dirty="0"/>
              <a:t>Kritéria hodnocení prodejen</a:t>
            </a:r>
          </a:p>
        </p:txBody>
      </p:sp>
      <p:graphicFrame>
        <p:nvGraphicFramePr>
          <p:cNvPr id="7" name="Zástupný symbol pro obsah 3"/>
          <p:cNvGraphicFramePr>
            <a:graphicFrameLocks noGrp="1"/>
          </p:cNvGraphicFramePr>
          <p:nvPr>
            <p:ph idx="1"/>
            <p:extLst>
              <p:ext uri="{D42A27DB-BD31-4B8C-83A1-F6EECF244321}">
                <p14:modId xmlns:p14="http://schemas.microsoft.com/office/powerpoint/2010/main" val="2682740991"/>
              </p:ext>
            </p:extLst>
          </p:nvPr>
        </p:nvGraphicFramePr>
        <p:xfrm>
          <a:off x="395536" y="1268760"/>
          <a:ext cx="8363272" cy="2764904"/>
        </p:xfrm>
        <a:graphic>
          <a:graphicData uri="http://schemas.openxmlformats.org/drawingml/2006/chart">
            <c:chart xmlns:c="http://schemas.openxmlformats.org/drawingml/2006/chart" xmlns:r="http://schemas.openxmlformats.org/officeDocument/2006/relationships" r:id="rId2"/>
          </a:graphicData>
        </a:graphic>
      </p:graphicFrame>
      <p:pic>
        <p:nvPicPr>
          <p:cNvPr id="5" name="Obrázek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244408" y="6093296"/>
            <a:ext cx="669925" cy="576263"/>
          </a:xfrm>
          <a:prstGeom prst="rect">
            <a:avLst/>
          </a:prstGeom>
          <a:noFill/>
          <a:ln w="9525">
            <a:noFill/>
            <a:miter lim="800000"/>
            <a:headEnd/>
            <a:tailEnd/>
          </a:ln>
        </p:spPr>
      </p:pic>
      <p:graphicFrame>
        <p:nvGraphicFramePr>
          <p:cNvPr id="6" name="Graf 5"/>
          <p:cNvGraphicFramePr>
            <a:graphicFrameLocks/>
          </p:cNvGraphicFramePr>
          <p:nvPr>
            <p:extLst>
              <p:ext uri="{D42A27DB-BD31-4B8C-83A1-F6EECF244321}">
                <p14:modId xmlns:p14="http://schemas.microsoft.com/office/powerpoint/2010/main" val="2090238174"/>
              </p:ext>
            </p:extLst>
          </p:nvPr>
        </p:nvGraphicFramePr>
        <p:xfrm>
          <a:off x="457200" y="3922875"/>
          <a:ext cx="8100392" cy="26376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5236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8" presetClass="emph" presetSubtype="0" fill="hold" nodeType="afterEffect">
                                  <p:stCondLst>
                                    <p:cond delay="0"/>
                                  </p:stCondLst>
                                  <p:childTnLst>
                                    <p:animRot by="21600000">
                                      <p:cBhvr>
                                        <p:cTn id="11"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OCR ČR">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CR">
      <a:majorFont>
        <a:latin typeface="Arial Narrow"/>
        <a:ea typeface=""/>
        <a:cs typeface=""/>
      </a:majorFont>
      <a:minorFont>
        <a:latin typeface="Segoe UI Light"/>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SOCR ČR</Template>
  <TotalTime>1974</TotalTime>
  <Words>814</Words>
  <Application>Microsoft Office PowerPoint</Application>
  <PresentationFormat>Předvádění na obrazovce (4:3)</PresentationFormat>
  <Paragraphs>197</Paragraphs>
  <Slides>23</Slides>
  <Notes>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23</vt:i4>
      </vt:variant>
    </vt:vector>
  </HeadingPairs>
  <TitlesOfParts>
    <vt:vector size="28" baseType="lpstr">
      <vt:lpstr>Arial</vt:lpstr>
      <vt:lpstr>Arial Narrow</vt:lpstr>
      <vt:lpstr>Calibri</vt:lpstr>
      <vt:lpstr>Segoe UI Light</vt:lpstr>
      <vt:lpstr>SOCR ČR</vt:lpstr>
      <vt:lpstr>Diamantová liga kvality</vt:lpstr>
      <vt:lpstr>Co to je SOCR ?</vt:lpstr>
      <vt:lpstr>Základní informace o programu</vt:lpstr>
      <vt:lpstr>Ambice a cíle projektu</vt:lpstr>
      <vt:lpstr>Základní informace o programu</vt:lpstr>
      <vt:lpstr>Zainteresované strany a jejich role</vt:lpstr>
      <vt:lpstr>Prezentace aplikace PowerPoint</vt:lpstr>
      <vt:lpstr>Základní struktura metodiky DLK    Food x Non-Food</vt:lpstr>
      <vt:lpstr>Kritéria hodnocení prodejen</vt:lpstr>
      <vt:lpstr>logO pro  „diamantovou ligu kvality“</vt:lpstr>
      <vt:lpstr>úČEL SOUTĚŽE</vt:lpstr>
      <vt:lpstr>Postup účasti V soutěži</vt:lpstr>
      <vt:lpstr>Postup účasti V soutěži</vt:lpstr>
      <vt:lpstr>Postup účasti V soutěži</vt:lpstr>
      <vt:lpstr>Sebehodnotící zpráva</vt:lpstr>
      <vt:lpstr>Postup účasti V soutěži</vt:lpstr>
      <vt:lpstr>Postup účasti V soutěži</vt:lpstr>
      <vt:lpstr>Postup účasti soutěže</vt:lpstr>
      <vt:lpstr>Nestrannost hodnocení</vt:lpstr>
      <vt:lpstr>Prezentace aplikace PowerPoint</vt:lpstr>
      <vt:lpstr>Celkový přehled všech navrhovaných ocenění v DLK v roce 2019</vt:lpstr>
      <vt:lpstr>Výsledky DLK v roce 2019</vt:lpstr>
      <vt:lpstr>Dotazy?</vt:lpstr>
    </vt:vector>
  </TitlesOfParts>
  <Company>Ahold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SOCR Národní liga</dc:title>
  <dc:creator>pczpm015</dc:creator>
  <cp:lastModifiedBy>Klimentová Jana</cp:lastModifiedBy>
  <cp:revision>171</cp:revision>
  <cp:lastPrinted>2019-07-25T10:56:30Z</cp:lastPrinted>
  <dcterms:created xsi:type="dcterms:W3CDTF">2015-06-12T06:58:02Z</dcterms:created>
  <dcterms:modified xsi:type="dcterms:W3CDTF">2019-11-26T06:29:52Z</dcterms:modified>
</cp:coreProperties>
</file>