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1" r:id="rId3"/>
    <p:sldId id="309" r:id="rId4"/>
    <p:sldId id="307" r:id="rId5"/>
    <p:sldId id="305" r:id="rId6"/>
    <p:sldId id="302" r:id="rId7"/>
    <p:sldId id="310" r:id="rId8"/>
    <p:sldId id="304" r:id="rId9"/>
    <p:sldId id="308" r:id="rId10"/>
    <p:sldId id="303" r:id="rId11"/>
    <p:sldId id="306" r:id="rId12"/>
    <p:sldId id="260" r:id="rId13"/>
  </p:sldIdLst>
  <p:sldSz cx="9144000" cy="6858000" type="screen4x3"/>
  <p:notesSz cx="9928225" cy="67976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4" d="100"/>
          <a:sy n="104" d="100"/>
        </p:scale>
        <p:origin x="-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956CAF-8FB5-436C-A235-DA598912CB08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C5988E-5A02-4735-A116-B803118453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F65BAF-5828-4DB2-A379-A0AFB53BADBA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070F23-B47D-4377-A03B-F57FFE7537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7A68E-3C08-4070-B5FC-B7532A1648B9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5A09F-CBA3-413D-A327-D5B8E76E1A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0C203-FDF3-49FD-96D6-A2C93A900C04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EF7D0-F224-4923-AB71-961A9413CC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A6648-65B5-44B4-8F7D-7D188830C229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D953-5F8F-47EB-A577-252EC254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162B3-5294-4585-BAFD-9DF495F8B91E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0408-965A-4524-9F83-4C38E204A4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AB93-C641-4BFF-BF5B-475CF7906851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05E1-EC7D-4B6B-8C98-112CFA2F39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E589-E308-42FB-9088-1433D5B7E9BD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9E191-737C-46D6-ACBC-AE52EDD986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87D91-1FEC-4947-8532-B5F7FBD95F11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ED53C-D231-4267-A984-FA1875527B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1A74C-27D4-4118-8D93-7A53FEBAFAF0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592D7-6782-40D2-BFF6-C309B44779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E921C-1B93-4525-BC56-D200E3AB0DEC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49DB-065C-4507-8766-E3A1C31E8C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5BB72-ABCB-4F15-BA4A-E3D02B9A157B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4AF29-E217-46F1-968D-A9FD724B0D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5BF28-35EC-4EE8-8CBE-470517DE9CCB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C208C-72A0-4769-8BC6-26725AC29B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0A06-8F3F-49CE-AD29-FBB0140DD590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CA477-EF21-4C82-9414-71B92ED624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EA97-22C8-4ECC-AF61-3736D579FC8E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6834C-A8A4-480D-94AC-032D987174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9C9A-C9E6-4DF1-8382-B366864763C7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3DA5-2D82-4D27-A46D-FEE440980A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CB0B-7CEB-4D69-A769-095D36133511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81BFA-14FD-400F-BD81-89C9DD2C68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3F966-5A5E-4D5E-B498-326CD75A7155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B81FA-196E-4B1A-8512-1C8F426675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F85BEE-860A-483A-8E26-69845ED2C40E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4C4FC6-67A7-42C6-B1F4-1CBE8B5299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19" r:id="rId11"/>
    <p:sldLayoutId id="2147483708" r:id="rId12"/>
    <p:sldLayoutId id="2147483720" r:id="rId13"/>
    <p:sldLayoutId id="2147483707" r:id="rId14"/>
    <p:sldLayoutId id="2147483706" r:id="rId15"/>
    <p:sldLayoutId id="214748370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ctrTitle"/>
          </p:nvPr>
        </p:nvSpPr>
        <p:spPr>
          <a:xfrm>
            <a:off x="0" y="620713"/>
            <a:ext cx="8640763" cy="1009650"/>
          </a:xfrm>
        </p:spPr>
        <p:txBody>
          <a:bodyPr/>
          <a:lstStyle/>
          <a:p>
            <a:pPr algn="ctr" eaLnBrk="1" hangingPunct="1"/>
            <a:r>
              <a:rPr lang="cs-CZ" sz="2400" b="1" smtClean="0">
                <a:solidFill>
                  <a:srgbClr val="0070C0"/>
                </a:solidFill>
                <a:latin typeface="Arial" charset="0"/>
              </a:rPr>
              <a:t>UDRŽITELNOST A UŽIVATELSKÁ PŘÍTULNOST AKTUALIZACE CENY HEJTMANA ZA CSR</a:t>
            </a:r>
            <a:r>
              <a:rPr lang="cs-CZ" sz="2800" b="1" smtClean="0">
                <a:solidFill>
                  <a:srgbClr val="0070C0"/>
                </a:solidFill>
                <a:latin typeface="Arial" charset="0"/>
              </a:rPr>
              <a:t> </a:t>
            </a:r>
            <a:endParaRPr lang="cs-CZ" sz="3200" b="1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0482" name="Podnadpis 2"/>
          <p:cNvSpPr>
            <a:spLocks noGrp="1"/>
          </p:cNvSpPr>
          <p:nvPr>
            <p:ph type="subTitle" idx="1"/>
          </p:nvPr>
        </p:nvSpPr>
        <p:spPr>
          <a:xfrm>
            <a:off x="539750" y="5516563"/>
            <a:ext cx="6330950" cy="7207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cs-CZ" sz="1400" b="1" smtClean="0">
                <a:solidFill>
                  <a:schemeClr val="tx1"/>
                </a:solidFill>
                <a:latin typeface="Arial" charset="0"/>
              </a:rPr>
              <a:t>prof. Ing. </a:t>
            </a:r>
            <a:r>
              <a:rPr lang="cs-CZ" sz="1400" b="1" smtClean="0">
                <a:solidFill>
                  <a:schemeClr val="tx1"/>
                </a:solidFill>
              </a:rPr>
              <a:t>Růžena Petříková</a:t>
            </a:r>
            <a:r>
              <a:rPr lang="cs-CZ" sz="1400" b="1" smtClean="0">
                <a:solidFill>
                  <a:schemeClr val="tx1"/>
                </a:solidFill>
                <a:latin typeface="Arial" charset="0"/>
              </a:rPr>
              <a:t>, CSc.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sz="1000" smtClean="0">
                <a:solidFill>
                  <a:schemeClr val="tx1"/>
                </a:solidFill>
              </a:rPr>
              <a:t>Rada kvality </a:t>
            </a:r>
            <a:r>
              <a:rPr lang="cs-CZ" sz="1000" smtClean="0">
                <a:solidFill>
                  <a:schemeClr val="tx1"/>
                </a:solidFill>
                <a:latin typeface="Arial" charset="0"/>
              </a:rPr>
              <a:t>ČR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cs-CZ" sz="1000" smtClean="0">
              <a:solidFill>
                <a:schemeClr val="tx1"/>
              </a:solidFill>
              <a:latin typeface="Arial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sz="1000" i="1" smtClean="0">
                <a:solidFill>
                  <a:schemeClr val="tx1"/>
                </a:solidFill>
                <a:latin typeface="Arial" charset="0"/>
              </a:rPr>
              <a:t>Společenskou odpovědností a kvalitou k udržitelnosti, Praha, 27. listopadu 2019</a:t>
            </a:r>
          </a:p>
        </p:txBody>
      </p:sp>
      <p:pic>
        <p:nvPicPr>
          <p:cNvPr id="20483" name="Picture 7" descr="20190514_gong_JZ_0511_POMOCN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89138"/>
            <a:ext cx="7272337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700213"/>
            <a:ext cx="7200900" cy="3960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smtClean="0">
                <a:latin typeface="Arial" charset="0"/>
              </a:rPr>
              <a:t>Významné zjednodušení základního dokumentu / dotazníků, aby byl snadno pochopitelný pro kteréhokoliv uživatele</a:t>
            </a:r>
          </a:p>
          <a:p>
            <a:pPr>
              <a:lnSpc>
                <a:spcPct val="90000"/>
              </a:lnSpc>
            </a:pPr>
            <a:r>
              <a:rPr lang="cs-CZ" sz="2000" smtClean="0">
                <a:latin typeface="Arial" charset="0"/>
              </a:rPr>
              <a:t>Je rovněž připravena nová, velmi jednoduchá, verze dotazníku umožňující vstup do soutěže i pro účastníky z řad “mikro“ firem či živnostníků</a:t>
            </a:r>
          </a:p>
          <a:p>
            <a:pPr>
              <a:lnSpc>
                <a:spcPct val="90000"/>
              </a:lnSpc>
            </a:pPr>
            <a:r>
              <a:rPr lang="cs-CZ" sz="2000" smtClean="0">
                <a:latin typeface="Arial" charset="0"/>
              </a:rPr>
              <a:t>Dotazník i nadále zahrnuje všechny tři oblasti CSR, což by mělo zaručit dobrou připravenost účastníků pro případný vstup do NC</a:t>
            </a:r>
          </a:p>
          <a:p>
            <a:pPr>
              <a:lnSpc>
                <a:spcPct val="90000"/>
              </a:lnSpc>
            </a:pPr>
            <a:r>
              <a:rPr lang="cs-CZ" sz="2000" smtClean="0">
                <a:latin typeface="Arial" charset="0"/>
              </a:rPr>
              <a:t>Aktualizace byla odsouhlasena Radou hejtmana MSK, postoupena Radě kvality ČR, která by měla být i nadále garantem Ceny</a:t>
            </a:r>
          </a:p>
        </p:txBody>
      </p:sp>
      <p:sp>
        <p:nvSpPr>
          <p:cNvPr id="29698" name="Nadpis 1"/>
          <p:cNvSpPr>
            <a:spLocks/>
          </p:cNvSpPr>
          <p:nvPr/>
        </p:nvSpPr>
        <p:spPr bwMode="auto">
          <a:xfrm>
            <a:off x="250825" y="549275"/>
            <a:ext cx="842486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cs-CZ" sz="2800" b="1">
                <a:solidFill>
                  <a:srgbClr val="0070C0"/>
                </a:solidFill>
              </a:rPr>
              <a:t>CENA HEJTMANA ZA CSR – 10 LET POTÉ</a:t>
            </a:r>
            <a:br>
              <a:rPr lang="cs-CZ" sz="2800" b="1">
                <a:solidFill>
                  <a:srgbClr val="0070C0"/>
                </a:solidFill>
              </a:rPr>
            </a:br>
            <a:r>
              <a:rPr lang="cs-CZ" sz="2000" b="1" i="1">
                <a:solidFill>
                  <a:srgbClr val="0070C0"/>
                </a:solidFill>
              </a:rPr>
              <a:t>(aktualizace 2019)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700213"/>
            <a:ext cx="7200900" cy="3960812"/>
          </a:xfrm>
        </p:spPr>
        <p:txBody>
          <a:bodyPr/>
          <a:lstStyle/>
          <a:p>
            <a:r>
              <a:rPr lang="cs-CZ" sz="2200" smtClean="0">
                <a:latin typeface="Arial" charset="0"/>
              </a:rPr>
              <a:t>A z ušlechtilé myšlenky se nestal pouhý obchod,</a:t>
            </a:r>
          </a:p>
          <a:p>
            <a:r>
              <a:rPr lang="cs-CZ" sz="2200" smtClean="0">
                <a:latin typeface="Arial" charset="0"/>
              </a:rPr>
              <a:t>nebo honba za certifikáty a nejrůznějšími cenami,</a:t>
            </a:r>
          </a:p>
          <a:p>
            <a:r>
              <a:rPr lang="cs-CZ" sz="2200" smtClean="0">
                <a:latin typeface="Arial" charset="0"/>
              </a:rPr>
              <a:t>nebo dokonce vynucování „podílení se“ a zavádění CSR v organizacích, které tuto dobrovolnou filosofii stále ještě nepochopily,</a:t>
            </a:r>
          </a:p>
          <a:p>
            <a:pPr>
              <a:buFont typeface="Wingdings 3" pitchFamily="18" charset="2"/>
              <a:buNone/>
            </a:pPr>
            <a:endParaRPr lang="cs-CZ" sz="2200" b="1" smtClean="0">
              <a:latin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cs-CZ" sz="2200" b="1" smtClean="0">
                <a:latin typeface="Arial" charset="0"/>
              </a:rPr>
              <a:t> … je zapotřebí trvale vzdělávat v této oblasti a to nejen na VŠ, ale i na SŠ a ZŠ.</a:t>
            </a:r>
          </a:p>
        </p:txBody>
      </p:sp>
      <p:sp>
        <p:nvSpPr>
          <p:cNvPr id="30722" name="Nadpis 1"/>
          <p:cNvSpPr>
            <a:spLocks/>
          </p:cNvSpPr>
          <p:nvPr/>
        </p:nvSpPr>
        <p:spPr bwMode="auto">
          <a:xfrm>
            <a:off x="250825" y="549275"/>
            <a:ext cx="842486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cs-CZ" sz="2800" b="1">
                <a:solidFill>
                  <a:srgbClr val="0070C0"/>
                </a:solidFill>
              </a:rPr>
              <a:t>ABY SE NESTALA CHYBA…</a:t>
            </a:r>
            <a:br>
              <a:rPr lang="cs-CZ" sz="2800" b="1">
                <a:solidFill>
                  <a:srgbClr val="0070C0"/>
                </a:solidFill>
              </a:rPr>
            </a:br>
            <a:endParaRPr lang="cs-CZ" sz="2800" b="1" i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>
          <a:xfrm>
            <a:off x="1403350" y="4437063"/>
            <a:ext cx="7346950" cy="1022350"/>
          </a:xfrm>
        </p:spPr>
        <p:txBody>
          <a:bodyPr/>
          <a:lstStyle/>
          <a:p>
            <a:pPr algn="r" eaLnBrk="1" hangingPunct="1"/>
            <a:r>
              <a:rPr lang="cs-CZ" b="1" smtClean="0">
                <a:solidFill>
                  <a:srgbClr val="0070C0"/>
                </a:solidFill>
                <a:latin typeface="Arial" charset="0"/>
              </a:rPr>
              <a:t>DĚKUJI ZA POZORNOST</a:t>
            </a:r>
          </a:p>
        </p:txBody>
      </p:sp>
      <p:sp>
        <p:nvSpPr>
          <p:cNvPr id="31746" name="Nadpis 1"/>
          <p:cNvSpPr>
            <a:spLocks/>
          </p:cNvSpPr>
          <p:nvPr/>
        </p:nvSpPr>
        <p:spPr bwMode="auto">
          <a:xfrm>
            <a:off x="1258888" y="5157788"/>
            <a:ext cx="73469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r>
              <a:rPr lang="cs-CZ" sz="1600" b="1">
                <a:solidFill>
                  <a:srgbClr val="0070C0"/>
                </a:solidFill>
              </a:rPr>
              <a:t>r.petrikova@dtocz.cz</a:t>
            </a:r>
          </a:p>
        </p:txBody>
      </p:sp>
      <p:sp>
        <p:nvSpPr>
          <p:cNvPr id="31747" name="Nadpis 1"/>
          <p:cNvSpPr>
            <a:spLocks/>
          </p:cNvSpPr>
          <p:nvPr/>
        </p:nvSpPr>
        <p:spPr bwMode="auto">
          <a:xfrm>
            <a:off x="395288" y="836613"/>
            <a:ext cx="73469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cs-CZ" sz="2800" b="1" i="1">
                <a:solidFill>
                  <a:srgbClr val="0070C0"/>
                </a:solidFill>
              </a:rPr>
              <a:t>“Základní principy CSR jsou v dnešní době důležitější než kdykoliv předtím. Porozumění a využívání těchto principů nám umožňuje mnohem lépe pochopit sebe sama, naše okolí a zajistit tak udržitelný způsob života.“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1"/>
          </p:nvPr>
        </p:nvSpPr>
        <p:spPr>
          <a:xfrm>
            <a:off x="539750" y="2636838"/>
            <a:ext cx="7131050" cy="2592387"/>
          </a:xfrm>
        </p:spPr>
        <p:txBody>
          <a:bodyPr/>
          <a:lstStyle/>
          <a:p>
            <a:r>
              <a:rPr lang="cs-CZ" sz="2400" smtClean="0">
                <a:latin typeface="Arial" charset="0"/>
              </a:rPr>
              <a:t>Pomoc druhým je zapotřebí stavět na roveň úspěchům osobním, podnikatelským, kariérním a veskrze společenským.</a:t>
            </a:r>
          </a:p>
          <a:p>
            <a:endParaRPr lang="cs-CZ" sz="2400" smtClean="0">
              <a:latin typeface="Arial" charset="0"/>
            </a:endParaRPr>
          </a:p>
          <a:p>
            <a:r>
              <a:rPr lang="cs-CZ" sz="2400" smtClean="0">
                <a:latin typeface="Arial" charset="0"/>
              </a:rPr>
              <a:t>Pouze k sobě odpovědný člověk či odpovědná firma jsou schopni budovat odpovědnou budoucnost.</a:t>
            </a:r>
          </a:p>
          <a:p>
            <a:endParaRPr lang="cs-CZ" sz="2400" smtClean="0">
              <a:latin typeface="Arial" charset="0"/>
            </a:endParaRPr>
          </a:p>
        </p:txBody>
      </p:sp>
      <p:sp>
        <p:nvSpPr>
          <p:cNvPr id="21506" name="Nadpis 1"/>
          <p:cNvSpPr>
            <a:spLocks/>
          </p:cNvSpPr>
          <p:nvPr/>
        </p:nvSpPr>
        <p:spPr bwMode="auto">
          <a:xfrm>
            <a:off x="468313" y="908050"/>
            <a:ext cx="734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cs-CZ" sz="2800" b="1">
                <a:solidFill>
                  <a:srgbClr val="0070C0"/>
                </a:solidFill>
              </a:rPr>
              <a:t>T. BAŤA </a:t>
            </a:r>
          </a:p>
          <a:p>
            <a:pPr algn="ctr" defTabSz="457200"/>
            <a:r>
              <a:rPr lang="cs-CZ" sz="2800" b="1">
                <a:solidFill>
                  <a:srgbClr val="0070C0"/>
                </a:solidFill>
              </a:rPr>
              <a:t>A SPOLEČENSKÁ ODPOVĚDNOST</a:t>
            </a:r>
            <a:r>
              <a:rPr lang="cs-CZ" sz="3600" b="1">
                <a:solidFill>
                  <a:srgbClr val="0070C0"/>
                </a:solidFill>
              </a:rPr>
              <a:t/>
            </a:r>
            <a:br>
              <a:rPr lang="cs-CZ" sz="3600" b="1">
                <a:solidFill>
                  <a:srgbClr val="0070C0"/>
                </a:solidFill>
              </a:rPr>
            </a:br>
            <a:endParaRPr lang="cs-CZ" sz="2000" b="1" i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/>
          </p:cNvSpPr>
          <p:nvPr/>
        </p:nvSpPr>
        <p:spPr bwMode="auto">
          <a:xfrm>
            <a:off x="827088" y="1268413"/>
            <a:ext cx="64817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cs-CZ" sz="2400" b="1">
                <a:solidFill>
                  <a:srgbClr val="404040"/>
                </a:solidFill>
              </a:rPr>
              <a:t>„Musíme si uvědomit, že každý nádech, každé sousto, vše pochází z přírody.</a:t>
            </a:r>
          </a:p>
          <a:p>
            <a:pPr marL="342900" indent="-342900" algn="ctr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cs-CZ" sz="2400" b="1">
                <a:solidFill>
                  <a:srgbClr val="404040"/>
                </a:solidFill>
              </a:rPr>
              <a:t>A pokud ničíme přírodu, ničíme i sebe. </a:t>
            </a:r>
          </a:p>
          <a:p>
            <a:pPr marL="342900" indent="-342900" algn="ctr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cs-CZ" sz="2400" b="1">
                <a:solidFill>
                  <a:srgbClr val="404040"/>
                </a:solidFill>
              </a:rPr>
              <a:t>Jsme součástí uceleného ekosystému. </a:t>
            </a:r>
          </a:p>
          <a:p>
            <a:pPr marL="342900" indent="-342900" algn="ctr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cs-CZ" sz="2400" b="1">
                <a:solidFill>
                  <a:srgbClr val="404040"/>
                </a:solidFill>
              </a:rPr>
              <a:t>Nejde tu o krásu, úžas nebo zisk – zásadním prvkem lidského života je zdravá planeta, ohrožená naší činností.“</a:t>
            </a:r>
          </a:p>
        </p:txBody>
      </p:sp>
      <p:sp>
        <p:nvSpPr>
          <p:cNvPr id="22530" name="Rectangle 3"/>
          <p:cNvSpPr>
            <a:spLocks/>
          </p:cNvSpPr>
          <p:nvPr/>
        </p:nvSpPr>
        <p:spPr bwMode="auto">
          <a:xfrm>
            <a:off x="4427538" y="4724400"/>
            <a:ext cx="31686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cs-CZ" sz="1600" b="1" i="1">
                <a:solidFill>
                  <a:srgbClr val="404040"/>
                </a:solidFill>
              </a:rPr>
              <a:t>Sir David Attenborough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2636838"/>
            <a:ext cx="7131050" cy="3068637"/>
          </a:xfrm>
        </p:spPr>
        <p:txBody>
          <a:bodyPr/>
          <a:lstStyle/>
          <a:p>
            <a:r>
              <a:rPr lang="cs-CZ" sz="2000" smtClean="0">
                <a:latin typeface="Arial" charset="0"/>
              </a:rPr>
              <a:t>Dokument formuluje základní principy udržitelného rozvoje a možnosti jejich uplatnění</a:t>
            </a:r>
          </a:p>
          <a:p>
            <a:r>
              <a:rPr lang="cs-CZ" sz="2000" smtClean="0">
                <a:latin typeface="Arial" charset="0"/>
              </a:rPr>
              <a:t>Dokumentuje, jak jsou firmy připraveny v oblasti CSR (nést odpovědnost za své konání plně ve smyslu definic EU)</a:t>
            </a:r>
          </a:p>
          <a:p>
            <a:r>
              <a:rPr lang="cs-CZ" sz="2000" b="1" smtClean="0">
                <a:latin typeface="Arial" charset="0"/>
              </a:rPr>
              <a:t>Unikátní je perspektiva této koncepce – cílem není konkurenceschopnost a trvalý hospodářský růst, ale kvalita života obyvatel v ČR</a:t>
            </a:r>
          </a:p>
        </p:txBody>
      </p:sp>
      <p:sp>
        <p:nvSpPr>
          <p:cNvPr id="23554" name="Nadpis 1"/>
          <p:cNvSpPr>
            <a:spLocks/>
          </p:cNvSpPr>
          <p:nvPr/>
        </p:nvSpPr>
        <p:spPr bwMode="auto">
          <a:xfrm>
            <a:off x="611188" y="908050"/>
            <a:ext cx="734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cs-CZ" sz="2800" b="1">
                <a:solidFill>
                  <a:srgbClr val="0070C0"/>
                </a:solidFill>
              </a:rPr>
              <a:t>STRATEGICKÝ RÁMEC ČR 2030</a:t>
            </a:r>
            <a:r>
              <a:rPr lang="cs-CZ" sz="3600" b="1">
                <a:solidFill>
                  <a:srgbClr val="0070C0"/>
                </a:solidFill>
              </a:rPr>
              <a:t/>
            </a:r>
            <a:br>
              <a:rPr lang="cs-CZ" sz="3600" b="1">
                <a:solidFill>
                  <a:srgbClr val="0070C0"/>
                </a:solidFill>
              </a:rPr>
            </a:br>
            <a:r>
              <a:rPr lang="cs-CZ" sz="2000" b="1" i="1">
                <a:solidFill>
                  <a:srgbClr val="0070C0"/>
                </a:solidFill>
              </a:rPr>
              <a:t>(zastřešující dokument Rady vlády pro udržitelný rozvoj)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4294967295"/>
          </p:nvPr>
        </p:nvSpPr>
        <p:spPr>
          <a:xfrm>
            <a:off x="827088" y="2708275"/>
            <a:ext cx="6408737" cy="187325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cs-CZ" sz="2800" b="1" smtClean="0">
                <a:latin typeface="Arial" charset="0"/>
              </a:rPr>
              <a:t>… je rovněž o etice, morálce, kázni, o udržitelném rozvoji, o přírodě, stejně jako o naději současné i budoucích generací.</a:t>
            </a:r>
          </a:p>
        </p:txBody>
      </p:sp>
      <p:sp>
        <p:nvSpPr>
          <p:cNvPr id="24578" name="Nadpis 1"/>
          <p:cNvSpPr>
            <a:spLocks/>
          </p:cNvSpPr>
          <p:nvPr/>
        </p:nvSpPr>
        <p:spPr bwMode="auto">
          <a:xfrm>
            <a:off x="179388" y="836613"/>
            <a:ext cx="84248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cs-CZ" sz="2800" b="1">
                <a:solidFill>
                  <a:srgbClr val="0070C0"/>
                </a:solidFill>
              </a:rPr>
              <a:t>CSR NENÍ POUZE O ŘÍZENÍ ORGANIZACÍ…</a:t>
            </a:r>
            <a:br>
              <a:rPr lang="cs-CZ" sz="2800" b="1">
                <a:solidFill>
                  <a:srgbClr val="0070C0"/>
                </a:solidFill>
              </a:rPr>
            </a:br>
            <a:endParaRPr lang="cs-CZ" sz="2800" b="1" i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700213"/>
            <a:ext cx="7200900" cy="3960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b="1" smtClean="0">
                <a:latin typeface="Arial" charset="0"/>
              </a:rPr>
              <a:t>2005 – 2009</a:t>
            </a:r>
            <a:r>
              <a:rPr lang="cs-CZ" sz="2000" smtClean="0">
                <a:latin typeface="Arial" charset="0"/>
              </a:rPr>
              <a:t>: v MSK startují první aktivity v oblasti CSR (Anketa společenské odpovědnosti, firemní vzdělávání, podpora handicapované mládeže – komunitní centrum, časopis, internet…)</a:t>
            </a:r>
          </a:p>
          <a:p>
            <a:pPr>
              <a:lnSpc>
                <a:spcPct val="90000"/>
              </a:lnSpc>
            </a:pPr>
            <a:r>
              <a:rPr lang="cs-CZ" sz="2000" b="1" smtClean="0">
                <a:latin typeface="Arial" charset="0"/>
              </a:rPr>
              <a:t>17. 9. 2009</a:t>
            </a:r>
            <a:r>
              <a:rPr lang="cs-CZ" sz="2000" smtClean="0">
                <a:latin typeface="Arial" charset="0"/>
              </a:rPr>
              <a:t>: Rada MSK vyhlašuje Cenu hejtmana za CSR s garancí Rady kvality ČR (adaptace už běžícího modelu hodnocení národní soutěže na podmínky kraje)</a:t>
            </a:r>
          </a:p>
          <a:p>
            <a:pPr>
              <a:lnSpc>
                <a:spcPct val="90000"/>
              </a:lnSpc>
            </a:pPr>
            <a:r>
              <a:rPr lang="cs-CZ" sz="2000" b="1" smtClean="0">
                <a:latin typeface="Arial" charset="0"/>
              </a:rPr>
              <a:t>2015</a:t>
            </a:r>
            <a:r>
              <a:rPr lang="cs-CZ" sz="2000" smtClean="0">
                <a:latin typeface="Arial" charset="0"/>
              </a:rPr>
              <a:t>: Rada kvality ČR a vedení MSK uzavírá první Memorandum o spolupráci při organizaci Ceny hejtmana plně ve smyslu přijatého Statutu Ceny </a:t>
            </a:r>
          </a:p>
          <a:p>
            <a:pPr>
              <a:lnSpc>
                <a:spcPct val="90000"/>
              </a:lnSpc>
            </a:pPr>
            <a:r>
              <a:rPr lang="cs-CZ" sz="2000" b="1" smtClean="0">
                <a:latin typeface="Arial" charset="0"/>
              </a:rPr>
              <a:t>2018</a:t>
            </a:r>
            <a:r>
              <a:rPr lang="cs-CZ" sz="2000" smtClean="0">
                <a:latin typeface="Arial" charset="0"/>
              </a:rPr>
              <a:t>: Aktualizace Memoranda na dobu neurčitou</a:t>
            </a:r>
          </a:p>
          <a:p>
            <a:pPr>
              <a:lnSpc>
                <a:spcPct val="90000"/>
              </a:lnSpc>
            </a:pPr>
            <a:r>
              <a:rPr lang="cs-CZ" sz="2000" b="1" smtClean="0">
                <a:latin typeface="Arial" charset="0"/>
              </a:rPr>
              <a:t>2019</a:t>
            </a:r>
            <a:r>
              <a:rPr lang="cs-CZ" sz="2000" smtClean="0">
                <a:latin typeface="Arial" charset="0"/>
              </a:rPr>
              <a:t>: Aktualizace dokumentace Ceny hejtmana</a:t>
            </a:r>
          </a:p>
        </p:txBody>
      </p:sp>
      <p:sp>
        <p:nvSpPr>
          <p:cNvPr id="25602" name="Nadpis 1"/>
          <p:cNvSpPr>
            <a:spLocks/>
          </p:cNvSpPr>
          <p:nvPr/>
        </p:nvSpPr>
        <p:spPr bwMode="auto">
          <a:xfrm>
            <a:off x="250825" y="549275"/>
            <a:ext cx="842486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cs-CZ" sz="2400" b="1">
                <a:solidFill>
                  <a:srgbClr val="0070C0"/>
                </a:solidFill>
              </a:rPr>
              <a:t>PROJEKT SPOLEČENSKÉ ODPOVĚDNOSTI V MSK</a:t>
            </a:r>
            <a:br>
              <a:rPr lang="cs-CZ" sz="2400" b="1">
                <a:solidFill>
                  <a:srgbClr val="0070C0"/>
                </a:solidFill>
              </a:rPr>
            </a:br>
            <a:r>
              <a:rPr lang="cs-CZ" sz="2000" b="1" i="1">
                <a:solidFill>
                  <a:srgbClr val="0070C0"/>
                </a:solidFill>
              </a:rPr>
              <a:t>(v datech)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20171211_tk_JZ_05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20713"/>
            <a:ext cx="8208962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0-vítězové cen hejtm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92150"/>
            <a:ext cx="7920038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20190514_gong_JZ_0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25488"/>
            <a:ext cx="8135937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887</TotalTime>
  <Words>440</Words>
  <Application>Microsoft Office PowerPoint</Application>
  <PresentationFormat>Předvádění na obrazovce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4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Trebuchet MS</vt:lpstr>
      <vt:lpstr>Wingdings 3</vt:lpstr>
      <vt:lpstr>Calibri</vt:lpstr>
      <vt:lpstr>Faseta</vt:lpstr>
      <vt:lpstr>Faseta</vt:lpstr>
      <vt:lpstr>Faseta</vt:lpstr>
      <vt:lpstr>Faseta</vt:lpstr>
      <vt:lpstr>UDRŽITELNOST A UŽIVATELSKÁ PŘÍTULNOST AKTUALIZACE CENY HEJTMANA ZA CSR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VÝCHOVA A VZDĚLÁVÁNÍ PRO BUDOUCNOST</dc:title>
  <dc:creator>rp02</dc:creator>
  <cp:lastModifiedBy>DTO</cp:lastModifiedBy>
  <cp:revision>109</cp:revision>
  <cp:lastPrinted>2015-10-27T13:47:41Z</cp:lastPrinted>
  <dcterms:created xsi:type="dcterms:W3CDTF">2015-01-08T04:30:09Z</dcterms:created>
  <dcterms:modified xsi:type="dcterms:W3CDTF">2019-11-20T10:11:05Z</dcterms:modified>
</cp:coreProperties>
</file>