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537" r:id="rId3"/>
    <p:sldId id="353" r:id="rId4"/>
    <p:sldId id="506" r:id="rId5"/>
    <p:sldId id="539" r:id="rId6"/>
    <p:sldId id="540" r:id="rId7"/>
    <p:sldId id="541" r:id="rId8"/>
    <p:sldId id="542" r:id="rId9"/>
    <p:sldId id="543" r:id="rId10"/>
    <p:sldId id="544" r:id="rId11"/>
    <p:sldId id="545" r:id="rId12"/>
    <p:sldId id="546" r:id="rId13"/>
    <p:sldId id="547" r:id="rId14"/>
    <p:sldId id="268" r:id="rId15"/>
    <p:sldId id="343" r:id="rId16"/>
    <p:sldId id="344" r:id="rId17"/>
    <p:sldId id="515" r:id="rId18"/>
    <p:sldId id="517" r:id="rId19"/>
    <p:sldId id="518" r:id="rId20"/>
    <p:sldId id="531" r:id="rId21"/>
    <p:sldId id="535" r:id="rId22"/>
    <p:sldId id="522" r:id="rId23"/>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C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93"/>
    <p:restoredTop sz="80488"/>
  </p:normalViewPr>
  <p:slideViewPr>
    <p:cSldViewPr snapToGrid="0" snapToObjects="1">
      <p:cViewPr varScale="1">
        <p:scale>
          <a:sx n="71" d="100"/>
          <a:sy n="71" d="100"/>
        </p:scale>
        <p:origin x="20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19163" y="744538"/>
            <a:ext cx="4960937"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436987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enninglarsen.com/en/news/archive/2016/10/25-old-bricks-brought-back-to-lif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enninglarsen.com/en/news/archive/2016/10/25-old-bricks-brought-back-to-lif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cs-CZ" sz="1100" b="0" i="0" u="none" strike="noStrike" cap="none" dirty="0" smtClean="0">
                <a:solidFill>
                  <a:srgbClr val="000000"/>
                </a:solidFill>
                <a:effectLst/>
                <a:latin typeface="Arial"/>
                <a:ea typeface="Arial"/>
                <a:cs typeface="Arial"/>
                <a:sym typeface="Arial"/>
              </a:rPr>
              <a:t>O tom co je to cirkulární</a:t>
            </a:r>
            <a:r>
              <a:rPr lang="cs-CZ" sz="1100" b="0" i="0" u="none" strike="noStrike" cap="none" baseline="0" dirty="0" smtClean="0">
                <a:solidFill>
                  <a:srgbClr val="000000"/>
                </a:solidFill>
                <a:effectLst/>
                <a:latin typeface="Arial"/>
                <a:ea typeface="Arial"/>
                <a:cs typeface="Arial"/>
                <a:sym typeface="Arial"/>
              </a:rPr>
              <a:t> ekonomika a jaké příležitosti přináší již říkali mí předřečníci. Já bych se chtěla zaměřit na jednu s konkrétních oblastí, které mohou pomoci odrazit se od odpadového hospodářství blíže k cirkulární ekonomice a k udržitelnému rozvoji. </a:t>
            </a:r>
          </a:p>
          <a:p>
            <a:pPr marL="0" lvl="0" indent="0">
              <a:spcBef>
                <a:spcPts val="0"/>
              </a:spcBef>
              <a:spcAft>
                <a:spcPts val="0"/>
              </a:spcAft>
              <a:buNone/>
            </a:pPr>
            <a:r>
              <a:rPr lang="cs-CZ" sz="1100" b="0" i="0" u="none" strike="noStrike" cap="none" dirty="0" smtClean="0">
                <a:solidFill>
                  <a:srgbClr val="000000"/>
                </a:solidFill>
                <a:effectLst/>
                <a:latin typeface="Arial"/>
                <a:ea typeface="Arial"/>
                <a:cs typeface="Arial"/>
                <a:sym typeface="Arial"/>
              </a:rPr>
              <a:t>Cirkulární </a:t>
            </a:r>
            <a:r>
              <a:rPr lang="cs-CZ" sz="1100" b="0" i="0" u="none" strike="noStrike" cap="none" dirty="0">
                <a:solidFill>
                  <a:srgbClr val="000000"/>
                </a:solidFill>
                <a:effectLst/>
                <a:latin typeface="Arial"/>
                <a:ea typeface="Arial"/>
                <a:cs typeface="Arial"/>
                <a:sym typeface="Arial"/>
              </a:rPr>
              <a:t>veřejné zadávání a zelené dohody - vysvětlila bych, jaké jsou základní principy cirkulární ekonomiky, která je jednou z hlavních priorit EU a jejíž legislativní balíček ČR aktuálně implementuje do vlastní legislativy. Ukážu na příkladech, jak se tyto principy začínají uplatňovat ve veřejném zadávání, kde navíc aktivně pomáhají ve využívání druhotných surovin, významně snižují stopu CO2 zakázek a navíc zapojují místní firmy a organizace. Poukážu na konkrétní příklady z praxe, akční kroky, se kterými může začít každý zadavatel a uvedu i koncept dobrovolných zelených dohod, které perfektně fungují v Holandsku a jejichž aplikaci připravujeme i v České republice. </a:t>
            </a:r>
            <a:endParaRPr dirty="0"/>
          </a:p>
        </p:txBody>
      </p:sp>
      <p:sp>
        <p:nvSpPr>
          <p:cNvPr id="86" name="Shape 8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69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r>
              <a:rPr lang="cs-CZ" sz="1100" b="1" i="0" u="none" strike="noStrike" cap="none" dirty="0" smtClean="0">
                <a:solidFill>
                  <a:srgbClr val="000000"/>
                </a:solidFill>
                <a:effectLst/>
                <a:latin typeface="Arial"/>
                <a:ea typeface="Arial"/>
                <a:cs typeface="Arial"/>
                <a:sym typeface="Arial"/>
              </a:rPr>
              <a:t>TIERRA VERDE</a:t>
            </a:r>
            <a:endParaRPr lang="cs-CZ" sz="1100" b="0" i="0" u="none" strike="noStrike" cap="none" dirty="0" smtClean="0">
              <a:solidFill>
                <a:srgbClr val="000000"/>
              </a:solidFill>
              <a:effectLst/>
              <a:latin typeface="Arial"/>
              <a:ea typeface="Arial"/>
              <a:cs typeface="Arial"/>
              <a:sym typeface="Arial"/>
            </a:endParaRPr>
          </a:p>
          <a:p>
            <a:r>
              <a:rPr lang="cs-CZ" sz="1100" b="0" i="0" u="none" strike="noStrike" cap="none" dirty="0" smtClean="0">
                <a:solidFill>
                  <a:srgbClr val="000000"/>
                </a:solidFill>
                <a:effectLst/>
                <a:latin typeface="Arial"/>
                <a:ea typeface="Arial"/>
                <a:cs typeface="Arial"/>
                <a:sym typeface="Arial"/>
              </a:rPr>
              <a:t>Chtěli omezit plasty – přecházeli na papír – proto neprodávají tolik kapalných výrobků – rozhodli se jít do bezobalových technologii – ekologický prodej drogerie z kanystrů</a:t>
            </a:r>
          </a:p>
          <a:p>
            <a:r>
              <a:rPr lang="cs-CZ" sz="1100" b="0" i="0" u="none" strike="noStrike" cap="none" dirty="0" smtClean="0">
                <a:solidFill>
                  <a:srgbClr val="000000"/>
                </a:solidFill>
                <a:effectLst/>
                <a:latin typeface="Arial"/>
                <a:ea typeface="Arial"/>
                <a:cs typeface="Arial"/>
                <a:sym typeface="Arial"/>
              </a:rPr>
              <a:t>Zvýšil se jim zisk a je spousta prodejen, kde prodávají jejich zboží – z kanystrů.</a:t>
            </a:r>
          </a:p>
          <a:p>
            <a:endParaRPr lang="cs-CZ" dirty="0"/>
          </a:p>
        </p:txBody>
      </p:sp>
    </p:spTree>
    <p:extLst>
      <p:ext uri="{BB962C8B-B14F-4D97-AF65-F5344CB8AC3E}">
        <p14:creationId xmlns:p14="http://schemas.microsoft.com/office/powerpoint/2010/main" val="50856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r>
              <a:rPr lang="cs-CZ" dirty="0" smtClean="0"/>
              <a:t>Projekt na MČ Praha 3, cíl</a:t>
            </a:r>
            <a:r>
              <a:rPr lang="cs-CZ" baseline="0" dirty="0" smtClean="0"/>
              <a:t> snížit množství SKO, po tom, co jsme prošli jednu </a:t>
            </a:r>
            <a:r>
              <a:rPr lang="cs-CZ" baseline="0" dirty="0" err="1" smtClean="0"/>
              <a:t>admin</a:t>
            </a:r>
            <a:r>
              <a:rPr lang="cs-CZ" baseline="0" dirty="0" smtClean="0"/>
              <a:t>. budovu jsme rozšířili i o nakládání s energiemi – nadměrné vybavení kancelářskou technikou – redukce zařízení a tím i spotřeby energie.</a:t>
            </a:r>
            <a:endParaRPr lang="cs-CZ" dirty="0" smtClean="0"/>
          </a:p>
        </p:txBody>
      </p:sp>
    </p:spTree>
    <p:extLst>
      <p:ext uri="{BB962C8B-B14F-4D97-AF65-F5344CB8AC3E}">
        <p14:creationId xmlns:p14="http://schemas.microsoft.com/office/powerpoint/2010/main" val="3678946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7147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70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fbbacbd2d_0_3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fbbacbd2d_0_31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3579930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075420bd8_0_15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5075420bd8_0_15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Char char="●"/>
            </a:pPr>
            <a:r>
              <a:rPr lang="en" sz="1000" b="1">
                <a:solidFill>
                  <a:schemeClr val="dk1"/>
                </a:solidFill>
              </a:rPr>
              <a:t>Photo credit ; circular procurement copenhagen =  </a:t>
            </a:r>
            <a:r>
              <a:rPr lang="en" sz="1000" b="1" u="sng">
                <a:solidFill>
                  <a:schemeClr val="hlink"/>
                </a:solidFill>
                <a:hlinkClick r:id="rId3"/>
              </a:rPr>
              <a:t>https://henninglarsen.com/en/news/archive/2016/10/25-old-bricks-brought-back-to-life/</a:t>
            </a:r>
            <a:r>
              <a:rPr lang="en" sz="1000" b="1">
                <a:solidFill>
                  <a:schemeClr val="dk1"/>
                </a:solidFill>
              </a:rPr>
              <a:t> </a:t>
            </a:r>
            <a:endParaRPr>
              <a:solidFill>
                <a:schemeClr val="dk1"/>
              </a:solidFill>
            </a:endParaRPr>
          </a:p>
        </p:txBody>
      </p:sp>
    </p:spTree>
    <p:extLst>
      <p:ext uri="{BB962C8B-B14F-4D97-AF65-F5344CB8AC3E}">
        <p14:creationId xmlns:p14="http://schemas.microsoft.com/office/powerpoint/2010/main" val="3064417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075420bd8_0_13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075420bd8_0_13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Char char="●"/>
            </a:pPr>
            <a:r>
              <a:rPr lang="en" sz="1000" b="1">
                <a:solidFill>
                  <a:schemeClr val="dk1"/>
                </a:solidFill>
              </a:rPr>
              <a:t>Photo credit ; circular procurement copenhagen =  </a:t>
            </a:r>
            <a:r>
              <a:rPr lang="en" sz="1000" b="1" u="sng">
                <a:solidFill>
                  <a:schemeClr val="hlink"/>
                </a:solidFill>
                <a:hlinkClick r:id="rId3"/>
              </a:rPr>
              <a:t>https://henninglarsen.com/en/news/archive/2016/10/25-old-bricks-brought-back-to-life/</a:t>
            </a:r>
            <a:r>
              <a:rPr lang="en" sz="1000" b="1">
                <a:solidFill>
                  <a:schemeClr val="dk1"/>
                </a:solidFill>
              </a:rPr>
              <a:t> </a:t>
            </a:r>
            <a:endParaRPr sz="1000" b="1">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Quantitative indicators are focused on the final physical result, while qualitative indicators are focused on a change in process.</a:t>
            </a:r>
            <a:endParaRPr sz="1000">
              <a:solidFill>
                <a:schemeClr val="dk1"/>
              </a:solidFill>
            </a:endParaRPr>
          </a:p>
        </p:txBody>
      </p:sp>
    </p:spTree>
    <p:extLst>
      <p:ext uri="{BB962C8B-B14F-4D97-AF65-F5344CB8AC3E}">
        <p14:creationId xmlns:p14="http://schemas.microsoft.com/office/powerpoint/2010/main" val="234951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2567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r>
              <a:rPr lang="cs-CZ" dirty="0" smtClean="0"/>
              <a:t>CE lze samozřejmě využít i v podnikatelské sféře a je důležité zmínit, že CE není jen o odpadech. </a:t>
            </a:r>
            <a:endParaRPr lang="cs-CZ" baseline="0" dirty="0" smtClean="0"/>
          </a:p>
          <a:p>
            <a:endParaRPr lang="cs-CZ" baseline="0" dirty="0" smtClean="0"/>
          </a:p>
          <a:p>
            <a:r>
              <a:rPr lang="cs-CZ" dirty="0" smtClean="0"/>
              <a:t>Firmy</a:t>
            </a:r>
            <a:r>
              <a:rPr lang="cs-CZ" baseline="0" dirty="0" smtClean="0"/>
              <a:t> mají několik možností, nástrojů, oblastí zavedení CE. Zde je uvedeno 7 klíčových prvků CE, které firma může využít. Může to být </a:t>
            </a:r>
            <a:r>
              <a:rPr lang="cs-CZ" baseline="0" dirty="0" err="1" smtClean="0"/>
              <a:t>ekodesign</a:t>
            </a:r>
            <a:r>
              <a:rPr lang="cs-CZ" baseline="0" dirty="0" smtClean="0"/>
              <a:t> výrobků, kdy …. Dále pak změna business modelů či preference obnovitelných zdrojů. Pojďme se konkrétně podívat na některé příklady dobré praxe CE jako cesty, jek ve firmách naplňovat cíle udržitelného rozvoje.</a:t>
            </a:r>
          </a:p>
        </p:txBody>
      </p:sp>
    </p:spTree>
    <p:extLst>
      <p:ext uri="{BB962C8B-B14F-4D97-AF65-F5344CB8AC3E}">
        <p14:creationId xmlns:p14="http://schemas.microsoft.com/office/powerpoint/2010/main" val="269383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r>
              <a:rPr lang="cs-CZ" sz="1100" b="0" i="0" u="none" strike="noStrike" cap="none" dirty="0" smtClean="0">
                <a:solidFill>
                  <a:srgbClr val="000000"/>
                </a:solidFill>
                <a:effectLst/>
                <a:latin typeface="Arial"/>
                <a:ea typeface="Arial"/>
                <a:cs typeface="Arial"/>
                <a:sym typeface="Arial"/>
              </a:rPr>
              <a:t>Prvním příkladem je Technologie </a:t>
            </a:r>
            <a:r>
              <a:rPr lang="cs-CZ" sz="1100" b="0" i="0" u="none" strike="noStrike" cap="none" dirty="0" err="1" smtClean="0">
                <a:solidFill>
                  <a:srgbClr val="000000"/>
                </a:solidFill>
                <a:effectLst/>
                <a:latin typeface="Arial"/>
                <a:ea typeface="Arial"/>
                <a:cs typeface="Arial"/>
                <a:sym typeface="Arial"/>
              </a:rPr>
              <a:t>Hydal</a:t>
            </a:r>
            <a:r>
              <a:rPr lang="cs-CZ" sz="1100" b="0" i="0" u="none" strike="noStrike" cap="none" dirty="0" smtClean="0">
                <a:solidFill>
                  <a:srgbClr val="000000"/>
                </a:solidFill>
                <a:effectLst/>
                <a:latin typeface="Arial"/>
                <a:ea typeface="Arial"/>
                <a:cs typeface="Arial"/>
                <a:sym typeface="Arial"/>
              </a:rPr>
              <a:t>, která jako první na světě využívá v průmyslovém měřítku odpad a to použitý</a:t>
            </a:r>
            <a:r>
              <a:rPr lang="cs-CZ" sz="1100" b="0" i="0" u="none" strike="noStrike" cap="none" baseline="0" dirty="0" smtClean="0">
                <a:solidFill>
                  <a:srgbClr val="000000"/>
                </a:solidFill>
                <a:effectLst/>
                <a:latin typeface="Arial"/>
                <a:ea typeface="Arial"/>
                <a:cs typeface="Arial"/>
                <a:sym typeface="Arial"/>
              </a:rPr>
              <a:t> fritovací olej </a:t>
            </a:r>
            <a:r>
              <a:rPr lang="cs-CZ" sz="1100" b="0" i="0" u="none" strike="noStrike" cap="none" dirty="0" smtClean="0">
                <a:solidFill>
                  <a:srgbClr val="000000"/>
                </a:solidFill>
                <a:effectLst/>
                <a:latin typeface="Arial"/>
                <a:ea typeface="Arial"/>
                <a:cs typeface="Arial"/>
                <a:sym typeface="Arial"/>
              </a:rPr>
              <a:t>na výrobu biologicky rozložitelného a biokompatibilního polymeru PHA. </a:t>
            </a:r>
          </a:p>
          <a:p>
            <a:r>
              <a:rPr lang="cs-CZ" sz="1100" b="1" i="0" u="none" strike="noStrike" cap="none" dirty="0" smtClean="0">
                <a:solidFill>
                  <a:srgbClr val="FF0000"/>
                </a:solidFill>
                <a:effectLst/>
                <a:latin typeface="Arial"/>
                <a:ea typeface="Arial"/>
                <a:cs typeface="Arial"/>
                <a:sym typeface="Arial"/>
              </a:rPr>
              <a:t>Tento polymer je využitelný jako surovina pro výrobu </a:t>
            </a:r>
            <a:r>
              <a:rPr lang="cs-CZ" sz="1100" b="1" i="0" u="none" strike="noStrike" cap="none" dirty="0" err="1" smtClean="0">
                <a:solidFill>
                  <a:srgbClr val="FF0000"/>
                </a:solidFill>
                <a:effectLst/>
                <a:latin typeface="Arial"/>
                <a:ea typeface="Arial"/>
                <a:cs typeface="Arial"/>
                <a:sym typeface="Arial"/>
              </a:rPr>
              <a:t>bioplastů</a:t>
            </a:r>
            <a:r>
              <a:rPr lang="cs-CZ" sz="1100" b="1" i="0" u="none" strike="noStrike" cap="none" dirty="0" smtClean="0">
                <a:solidFill>
                  <a:srgbClr val="FF0000"/>
                </a:solidFill>
                <a:effectLst/>
                <a:latin typeface="Arial"/>
                <a:ea typeface="Arial"/>
                <a:cs typeface="Arial"/>
                <a:sym typeface="Arial"/>
              </a:rPr>
              <a:t> a je 100% odbouratelný v přírodě, tzv. biodegradabilní,</a:t>
            </a:r>
            <a:r>
              <a:rPr lang="cs-CZ" sz="1100" b="1" i="0" u="none" strike="noStrike" cap="none" baseline="0" dirty="0" smtClean="0">
                <a:solidFill>
                  <a:srgbClr val="FF0000"/>
                </a:solidFill>
                <a:effectLst/>
                <a:latin typeface="Arial"/>
                <a:ea typeface="Arial"/>
                <a:cs typeface="Arial"/>
                <a:sym typeface="Arial"/>
              </a:rPr>
              <a:t> tzn. Rozloží se na vodu a CO2 a to jak v půdě tak i ve vodě.</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cs-CZ" sz="1100" b="0" i="0" u="none" strike="noStrike" cap="none" dirty="0" err="1" smtClean="0">
                <a:solidFill>
                  <a:srgbClr val="000000"/>
                </a:solidFill>
                <a:effectLst/>
                <a:latin typeface="Arial"/>
                <a:ea typeface="Arial"/>
                <a:cs typeface="Arial"/>
                <a:sym typeface="Arial"/>
              </a:rPr>
              <a:t>Hydal</a:t>
            </a:r>
            <a:r>
              <a:rPr lang="cs-CZ" sz="1100" b="0" i="0" u="none" strike="noStrike" cap="none" dirty="0" smtClean="0">
                <a:solidFill>
                  <a:srgbClr val="000000"/>
                </a:solidFill>
                <a:effectLst/>
                <a:latin typeface="Arial"/>
                <a:ea typeface="Arial"/>
                <a:cs typeface="Arial"/>
                <a:sym typeface="Arial"/>
              </a:rPr>
              <a:t> je technologie pro </a:t>
            </a:r>
            <a:r>
              <a:rPr lang="cs-CZ" sz="1100" b="1" i="0" u="none" strike="noStrike" cap="none" dirty="0" err="1" smtClean="0">
                <a:solidFill>
                  <a:srgbClr val="000000"/>
                </a:solidFill>
                <a:effectLst/>
                <a:latin typeface="Arial"/>
                <a:ea typeface="Arial"/>
                <a:cs typeface="Arial"/>
                <a:sym typeface="Arial"/>
              </a:rPr>
              <a:t>upcycling</a:t>
            </a:r>
            <a:r>
              <a:rPr lang="cs-CZ" sz="1100" b="0" i="0" u="none" strike="noStrike" cap="none" dirty="0" smtClean="0">
                <a:solidFill>
                  <a:srgbClr val="000000"/>
                </a:solidFill>
                <a:effectLst/>
                <a:latin typeface="Arial"/>
                <a:ea typeface="Arial"/>
                <a:cs typeface="Arial"/>
                <a:sym typeface="Arial"/>
              </a:rPr>
              <a:t>. Z odpadního oleje se nerecykluje nový olej, ale vyrábí se úplně jiný produkt - biopolymer</a:t>
            </a:r>
            <a:endParaRPr lang="cs-CZ" sz="1100" b="1" i="0" u="none" strike="noStrike" cap="none" dirty="0" smtClean="0">
              <a:solidFill>
                <a:srgbClr val="000000"/>
              </a:solidFill>
              <a:effectLst/>
              <a:latin typeface="Arial"/>
              <a:ea typeface="Arial"/>
              <a:cs typeface="Arial"/>
              <a:sym typeface="Arial"/>
            </a:endParaRPr>
          </a:p>
          <a:p>
            <a:pPr marL="158750" indent="0">
              <a:buNone/>
            </a:pPr>
            <a:endParaRPr lang="cs-CZ" dirty="0" smtClean="0"/>
          </a:p>
          <a:p>
            <a:r>
              <a:rPr lang="cs-CZ" sz="1100" b="1" i="0" u="none" strike="noStrike" cap="none" baseline="0" dirty="0" smtClean="0">
                <a:solidFill>
                  <a:srgbClr val="FF0000"/>
                </a:solidFill>
                <a:effectLst/>
                <a:latin typeface="Arial"/>
                <a:ea typeface="Arial"/>
                <a:cs typeface="Arial"/>
                <a:sym typeface="Arial"/>
              </a:rPr>
              <a:t>Tyto </a:t>
            </a:r>
            <a:r>
              <a:rPr lang="cs-CZ" sz="1100" b="1" i="0" u="none" strike="noStrike" cap="none" baseline="0" dirty="0" err="1" smtClean="0">
                <a:solidFill>
                  <a:srgbClr val="FF0000"/>
                </a:solidFill>
                <a:effectLst/>
                <a:latin typeface="Arial"/>
                <a:ea typeface="Arial"/>
                <a:cs typeface="Arial"/>
                <a:sym typeface="Arial"/>
              </a:rPr>
              <a:t>bioplasty</a:t>
            </a:r>
            <a:r>
              <a:rPr lang="cs-CZ" sz="1100" b="1" i="0" u="none" strike="noStrike" cap="none" baseline="0" dirty="0" smtClean="0">
                <a:solidFill>
                  <a:srgbClr val="FF0000"/>
                </a:solidFill>
                <a:effectLst/>
                <a:latin typeface="Arial"/>
                <a:ea typeface="Arial"/>
                <a:cs typeface="Arial"/>
                <a:sym typeface="Arial"/>
              </a:rPr>
              <a:t> mají stejně vlastnosti jako syntetické plasty, vyrábí se na stejných strojích. </a:t>
            </a:r>
            <a:endParaRPr lang="cs-CZ" sz="1100" b="1" i="0" u="none" strike="noStrike" cap="none" dirty="0" smtClean="0">
              <a:solidFill>
                <a:srgbClr val="FF0000"/>
              </a:solidFill>
              <a:effectLst/>
              <a:latin typeface="Arial"/>
              <a:ea typeface="Arial"/>
              <a:cs typeface="Arial"/>
              <a:sym typeface="Arial"/>
            </a:endParaRPr>
          </a:p>
          <a:p>
            <a:r>
              <a:rPr lang="cs-CZ" sz="1100" b="1" i="0" u="none" strike="noStrike" cap="none" dirty="0" smtClean="0">
                <a:solidFill>
                  <a:srgbClr val="000000"/>
                </a:solidFill>
                <a:effectLst/>
                <a:latin typeface="Arial"/>
                <a:ea typeface="Arial"/>
                <a:cs typeface="Arial"/>
                <a:sym typeface="Arial"/>
              </a:rPr>
              <a:t>Biopolymer může být použit v nepřeberném množství oblastí. Jednou z možností je náhražka syntetických plastů či </a:t>
            </a:r>
            <a:r>
              <a:rPr lang="cs-CZ" sz="1100" b="1" i="0" u="none" strike="noStrike" cap="none" dirty="0" err="1" smtClean="0">
                <a:solidFill>
                  <a:srgbClr val="000000"/>
                </a:solidFill>
                <a:effectLst/>
                <a:latin typeface="Arial"/>
                <a:ea typeface="Arial"/>
                <a:cs typeface="Arial"/>
                <a:sym typeface="Arial"/>
              </a:rPr>
              <a:t>mikroplastů</a:t>
            </a:r>
            <a:r>
              <a:rPr lang="cs-CZ" sz="1100" b="1" i="0" u="none" strike="noStrike" cap="none" dirty="0" smtClean="0">
                <a:solidFill>
                  <a:srgbClr val="000000"/>
                </a:solidFill>
                <a:effectLst/>
                <a:latin typeface="Arial"/>
                <a:ea typeface="Arial"/>
                <a:cs typeface="Arial"/>
                <a:sym typeface="Arial"/>
              </a:rPr>
              <a:t> (např. v kosmetickém průmyslu), čímž biopolymer významně přispívá k redukci plastového zamoření Země.</a:t>
            </a:r>
          </a:p>
          <a:p>
            <a:r>
              <a:rPr lang="cs-CZ" sz="1100" b="0" i="0" u="none" strike="noStrike" cap="none" dirty="0" err="1" smtClean="0">
                <a:solidFill>
                  <a:srgbClr val="000000"/>
                </a:solidFill>
                <a:effectLst/>
                <a:latin typeface="Arial"/>
                <a:ea typeface="Arial"/>
                <a:cs typeface="Arial"/>
                <a:sym typeface="Arial"/>
              </a:rPr>
              <a:t>Bioplasty</a:t>
            </a:r>
            <a:r>
              <a:rPr lang="cs-CZ" sz="1100" b="0" i="0" u="none" strike="noStrike" cap="none" dirty="0" smtClean="0">
                <a:solidFill>
                  <a:srgbClr val="000000"/>
                </a:solidFill>
                <a:effectLst/>
                <a:latin typeface="Arial"/>
                <a:ea typeface="Arial"/>
                <a:cs typeface="Arial"/>
                <a:sym typeface="Arial"/>
              </a:rPr>
              <a:t> vyrobené touto technologií jsou výrazně </a:t>
            </a:r>
            <a:r>
              <a:rPr lang="cs-CZ" sz="1100" b="1" i="0" u="none" strike="noStrike" cap="none" dirty="0" smtClean="0">
                <a:solidFill>
                  <a:srgbClr val="000000"/>
                </a:solidFill>
                <a:effectLst/>
                <a:latin typeface="Arial"/>
                <a:ea typeface="Arial"/>
                <a:cs typeface="Arial"/>
                <a:sym typeface="Arial"/>
              </a:rPr>
              <a:t>cenově dostupnější</a:t>
            </a:r>
            <a:r>
              <a:rPr lang="cs-CZ" sz="1100" b="0" i="0" u="none" strike="noStrike" cap="none" dirty="0" smtClean="0">
                <a:solidFill>
                  <a:srgbClr val="000000"/>
                </a:solidFill>
                <a:effectLst/>
                <a:latin typeface="Arial"/>
                <a:ea typeface="Arial"/>
                <a:cs typeface="Arial"/>
                <a:sym typeface="Arial"/>
              </a:rPr>
              <a:t> než konkurenční </a:t>
            </a:r>
            <a:r>
              <a:rPr lang="cs-CZ" sz="1100" b="0" i="0" u="none" strike="noStrike" cap="none" dirty="0" err="1" smtClean="0">
                <a:solidFill>
                  <a:srgbClr val="000000"/>
                </a:solidFill>
                <a:effectLst/>
                <a:latin typeface="Arial"/>
                <a:ea typeface="Arial"/>
                <a:cs typeface="Arial"/>
                <a:sym typeface="Arial"/>
              </a:rPr>
              <a:t>bioplasty</a:t>
            </a:r>
            <a:r>
              <a:rPr lang="cs-CZ" sz="1100" b="0" i="0" u="none" strike="noStrike" cap="none" dirty="0" smtClean="0">
                <a:solidFill>
                  <a:srgbClr val="000000"/>
                </a:solidFill>
                <a:effectLst/>
                <a:latin typeface="Arial"/>
                <a:ea typeface="Arial"/>
                <a:cs typeface="Arial"/>
                <a:sym typeface="Arial"/>
              </a:rPr>
              <a:t> ze surovin první generace, jako je kukuřice, brambor, cukrové třtiny či jiných surovin. (Jejich zpracování navíc vyžaduje externí energii, což celý proces jejich výroby výrazně prodražuje).</a:t>
            </a:r>
          </a:p>
          <a:p>
            <a:r>
              <a:rPr lang="cs-CZ" sz="1100" b="0" i="0" u="none" strike="noStrike" cap="none" dirty="0" smtClean="0">
                <a:solidFill>
                  <a:srgbClr val="000000"/>
                </a:solidFill>
                <a:effectLst/>
                <a:latin typeface="Arial"/>
                <a:ea typeface="Arial"/>
                <a:cs typeface="Arial"/>
                <a:sym typeface="Arial"/>
              </a:rPr>
              <a:t>V technologickém procesu </a:t>
            </a:r>
            <a:r>
              <a:rPr lang="cs-CZ" sz="1100" b="0" i="0" u="none" strike="noStrike" cap="none" dirty="0" err="1" smtClean="0">
                <a:solidFill>
                  <a:srgbClr val="000000"/>
                </a:solidFill>
                <a:effectLst/>
                <a:latin typeface="Arial"/>
                <a:ea typeface="Arial"/>
                <a:cs typeface="Arial"/>
                <a:sym typeface="Arial"/>
              </a:rPr>
              <a:t>Hydal</a:t>
            </a:r>
            <a:r>
              <a:rPr lang="cs-CZ" sz="1100" b="0" i="0" u="none" strike="noStrike" cap="none" dirty="0" smtClean="0">
                <a:solidFill>
                  <a:srgbClr val="000000"/>
                </a:solidFill>
                <a:effectLst/>
                <a:latin typeface="Arial"/>
                <a:ea typeface="Arial"/>
                <a:cs typeface="Arial"/>
                <a:sym typeface="Arial"/>
              </a:rPr>
              <a:t> může právě fritovací olej zároveň posloužit i jako zdroj energie a podpořit tak energetickou nezávislost.</a:t>
            </a:r>
          </a:p>
          <a:p>
            <a:endParaRPr lang="cs-CZ"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19628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r>
              <a:rPr lang="cs-CZ" dirty="0" smtClean="0"/>
              <a:t>Toto je příklad využití CE</a:t>
            </a:r>
            <a:r>
              <a:rPr lang="cs-CZ" baseline="0" dirty="0" smtClean="0"/>
              <a:t> v oblasti </a:t>
            </a:r>
            <a:r>
              <a:rPr lang="cs-CZ" dirty="0" smtClean="0"/>
              <a:t>VODA. Jedná se o projekt společnosti </a:t>
            </a:r>
            <a:r>
              <a:rPr lang="cs-CZ" sz="1100" b="1" i="0" u="none" strike="noStrike" cap="none" dirty="0" smtClean="0">
                <a:solidFill>
                  <a:srgbClr val="000000"/>
                </a:solidFill>
                <a:effectLst/>
                <a:latin typeface="Arial"/>
                <a:ea typeface="Arial"/>
                <a:cs typeface="Arial"/>
                <a:sym typeface="Arial"/>
              </a:rPr>
              <a:t>SKANSKA</a:t>
            </a:r>
            <a:endParaRPr lang="cs-CZ" sz="1100" b="0" i="0" u="none" strike="noStrike" cap="none" dirty="0" smtClean="0">
              <a:solidFill>
                <a:srgbClr val="000000"/>
              </a:solidFill>
              <a:effectLst/>
              <a:latin typeface="Arial"/>
              <a:ea typeface="Arial"/>
              <a:cs typeface="Arial"/>
              <a:sym typeface="Arial"/>
            </a:endParaRPr>
          </a:p>
          <a:p>
            <a:r>
              <a:rPr lang="cs-CZ" sz="1100" b="0" i="0" u="none" strike="noStrike" cap="none" dirty="0" smtClean="0">
                <a:solidFill>
                  <a:srgbClr val="000000"/>
                </a:solidFill>
                <a:effectLst/>
                <a:latin typeface="Arial"/>
                <a:ea typeface="Arial"/>
                <a:cs typeface="Arial"/>
                <a:sym typeface="Arial"/>
              </a:rPr>
              <a:t>Skanska je stavební firma, která se dlouhodobě věnuje stavebním a demoličním odpadům a nakládání s šedou vodou.</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cs-CZ" sz="1100" b="0" i="0" u="none" strike="noStrike" cap="none" dirty="0" smtClean="0">
                <a:solidFill>
                  <a:srgbClr val="000000"/>
                </a:solidFill>
                <a:effectLst/>
                <a:latin typeface="Arial"/>
                <a:ea typeface="Arial"/>
                <a:cs typeface="Arial"/>
                <a:sym typeface="Arial"/>
              </a:rPr>
              <a:t>Nadměrný odběr vody, nedostatek srážek i nevhodné hospodaření s půdou způsobují stále větší nedostatek vody v Česku. Světová zdravotnická organizace předpovídá, že v roce 2025 bude polovina světové populace postižena nedostatkem pitné vody. Skanska Reality proto již nyní myslí na budoucnost a na způsob, jak v oblasti rezidenčního bydlení vodu šetrněji využívat. Jako první developer v Česku postavila bytový dům BOTANIKA, ve kterém nahradila pitnou vodu za tzv. šedou vodu, a to tam, kde to dává ekonomický i ekologický smysl – u splachování toalet.</a:t>
            </a:r>
            <a:r>
              <a:rPr lang="cs-CZ" sz="1100" b="0" i="0" u="none" strike="noStrike" cap="none" baseline="0" dirty="0" smtClean="0">
                <a:solidFill>
                  <a:srgbClr val="000000"/>
                </a:solidFill>
                <a:effectLst/>
                <a:latin typeface="Arial"/>
                <a:ea typeface="Arial"/>
                <a:cs typeface="Arial"/>
                <a:sym typeface="Arial"/>
              </a:rPr>
              <a:t> </a:t>
            </a:r>
            <a:r>
              <a:rPr lang="cs-CZ" sz="1100" b="1" i="0" u="none" strike="noStrike" cap="none" dirty="0" smtClean="0">
                <a:solidFill>
                  <a:srgbClr val="000000"/>
                </a:solidFill>
                <a:effectLst/>
                <a:latin typeface="Arial"/>
                <a:ea typeface="Arial"/>
                <a:cs typeface="Arial"/>
                <a:sym typeface="Arial"/>
              </a:rPr>
              <a:t>Za půl roku se jim podařilo ušetřit 550 metrů krychlových pitné vody.</a:t>
            </a:r>
            <a:endParaRPr lang="cs-CZ" sz="1100" b="0" i="0" u="none" strike="noStrike" cap="none" dirty="0" smtClean="0">
              <a:solidFill>
                <a:srgbClr val="000000"/>
              </a:solidFill>
              <a:effectLst/>
              <a:latin typeface="Arial"/>
              <a:ea typeface="Arial"/>
              <a:cs typeface="Arial"/>
              <a:sym typeface="Arial"/>
            </a:endParaRPr>
          </a:p>
          <a:p>
            <a:r>
              <a:rPr lang="cs-CZ" sz="1100" b="0" i="0" u="none" strike="noStrike" cap="none" dirty="0" smtClean="0">
                <a:solidFill>
                  <a:srgbClr val="000000"/>
                </a:solidFill>
                <a:effectLst/>
                <a:latin typeface="Arial"/>
                <a:ea typeface="Arial"/>
                <a:cs typeface="Arial"/>
                <a:sym typeface="Arial"/>
              </a:rPr>
              <a:t>U starých budov je problém dodělat rozvody pro šedou vodu, proto je nutné o tom přemýšlet ve fázi projektu.</a:t>
            </a:r>
          </a:p>
          <a:p>
            <a:r>
              <a:rPr lang="cs-CZ" sz="1100" b="0" i="0" u="none" strike="noStrike" cap="none" dirty="0" smtClean="0">
                <a:solidFill>
                  <a:srgbClr val="000000"/>
                </a:solidFill>
                <a:effectLst/>
                <a:latin typeface="Arial"/>
                <a:ea typeface="Arial"/>
                <a:cs typeface="Arial"/>
                <a:sym typeface="Arial"/>
              </a:rPr>
              <a:t>Tady je důležité si uvědomit,</a:t>
            </a:r>
            <a:r>
              <a:rPr lang="cs-CZ" sz="1100" b="0" i="0" u="none" strike="noStrike" cap="none" baseline="0" dirty="0" smtClean="0">
                <a:solidFill>
                  <a:srgbClr val="000000"/>
                </a:solidFill>
                <a:effectLst/>
                <a:latin typeface="Arial"/>
                <a:ea typeface="Arial"/>
                <a:cs typeface="Arial"/>
                <a:sym typeface="Arial"/>
              </a:rPr>
              <a:t> že </a:t>
            </a:r>
            <a:r>
              <a:rPr lang="cs-CZ" sz="1100" b="0" i="0" u="none" strike="noStrike" cap="none" baseline="0" dirty="0" err="1" smtClean="0">
                <a:solidFill>
                  <a:srgbClr val="000000"/>
                </a:solidFill>
                <a:effectLst/>
                <a:latin typeface="Arial"/>
                <a:ea typeface="Arial"/>
                <a:cs typeface="Arial"/>
                <a:sym typeface="Arial"/>
              </a:rPr>
              <a:t>ekodesign</a:t>
            </a:r>
            <a:r>
              <a:rPr lang="cs-CZ" sz="1100" b="0" i="0" u="none" strike="noStrike" cap="none" baseline="0" dirty="0" smtClean="0">
                <a:solidFill>
                  <a:srgbClr val="000000"/>
                </a:solidFill>
                <a:effectLst/>
                <a:latin typeface="Arial"/>
                <a:ea typeface="Arial"/>
                <a:cs typeface="Arial"/>
                <a:sym typeface="Arial"/>
              </a:rPr>
              <a:t> není jen o malých výrobkách – např. PET lahve, elektronika, ale i budovy lze navrhnout … </a:t>
            </a:r>
            <a:r>
              <a:rPr lang="cs-CZ" sz="1100" b="0" i="0" u="none" strike="noStrike" cap="none" dirty="0" smtClean="0">
                <a:solidFill>
                  <a:srgbClr val="000000"/>
                </a:solidFill>
                <a:effectLst/>
                <a:latin typeface="Arial"/>
                <a:ea typeface="Arial"/>
                <a:cs typeface="Arial"/>
                <a:sym typeface="Arial"/>
              </a:rPr>
              <a:t>Příklad </a:t>
            </a:r>
            <a:r>
              <a:rPr lang="cs-CZ" sz="1100" b="0" i="0" u="none" strike="noStrike" cap="none" dirty="0" err="1" smtClean="0">
                <a:solidFill>
                  <a:srgbClr val="000000"/>
                </a:solidFill>
                <a:effectLst/>
                <a:latin typeface="Arial"/>
                <a:ea typeface="Arial"/>
                <a:cs typeface="Arial"/>
                <a:sym typeface="Arial"/>
              </a:rPr>
              <a:t>EKODESIGNu</a:t>
            </a:r>
            <a:r>
              <a:rPr lang="cs-CZ" sz="1100" b="0" i="0" u="none" strike="noStrike" cap="none" dirty="0" smtClean="0">
                <a:solidFill>
                  <a:srgbClr val="000000"/>
                </a:solidFill>
                <a:effectLst/>
                <a:latin typeface="Arial"/>
                <a:ea typeface="Arial"/>
                <a:cs typeface="Arial"/>
                <a:sym typeface="Arial"/>
              </a:rPr>
              <a:t> nejen pro výrobky – </a:t>
            </a:r>
            <a:r>
              <a:rPr lang="cs-CZ" sz="1100" b="0" i="0" u="none" strike="noStrike" cap="none" dirty="0" err="1" smtClean="0">
                <a:solidFill>
                  <a:srgbClr val="000000"/>
                </a:solidFill>
                <a:effectLst/>
                <a:latin typeface="Arial"/>
                <a:ea typeface="Arial"/>
                <a:cs typeface="Arial"/>
                <a:sym typeface="Arial"/>
              </a:rPr>
              <a:t>PETky</a:t>
            </a:r>
            <a:r>
              <a:rPr lang="cs-CZ" sz="1100" b="0" i="0" u="none" strike="noStrike" cap="none" dirty="0" smtClean="0">
                <a:solidFill>
                  <a:srgbClr val="000000"/>
                </a:solidFill>
                <a:effectLst/>
                <a:latin typeface="Arial"/>
                <a:ea typeface="Arial"/>
                <a:cs typeface="Arial"/>
                <a:sym typeface="Arial"/>
              </a:rPr>
              <a:t> ale i budovy</a:t>
            </a:r>
          </a:p>
          <a:p>
            <a:pPr marL="158750" indent="0">
              <a:buNone/>
            </a:pPr>
            <a:r>
              <a:rPr lang="cs-CZ" dirty="0" smtClean="0"/>
              <a:t> </a:t>
            </a:r>
            <a:endParaRPr lang="cs-CZ" dirty="0"/>
          </a:p>
        </p:txBody>
      </p:sp>
    </p:spTree>
    <p:extLst>
      <p:ext uri="{BB962C8B-B14F-4D97-AF65-F5344CB8AC3E}">
        <p14:creationId xmlns:p14="http://schemas.microsoft.com/office/powerpoint/2010/main" val="178890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r>
              <a:rPr lang="cs-CZ" dirty="0" smtClean="0"/>
              <a:t>STAVBY</a:t>
            </a:r>
          </a:p>
          <a:p>
            <a:r>
              <a:rPr lang="cs-CZ" sz="1100" b="1" i="0" u="none" strike="noStrike" cap="none" dirty="0" smtClean="0">
                <a:solidFill>
                  <a:srgbClr val="000000"/>
                </a:solidFill>
                <a:effectLst/>
                <a:latin typeface="Arial"/>
                <a:ea typeface="Arial"/>
                <a:cs typeface="Arial"/>
                <a:sym typeface="Arial"/>
              </a:rPr>
              <a:t>ERC </a:t>
            </a:r>
            <a:r>
              <a:rPr lang="cs-CZ" sz="1100" b="1" i="0" u="none" strike="noStrike" cap="none" dirty="0" err="1" smtClean="0">
                <a:solidFill>
                  <a:srgbClr val="000000"/>
                </a:solidFill>
                <a:effectLst/>
                <a:latin typeface="Arial"/>
                <a:ea typeface="Arial"/>
                <a:cs typeface="Arial"/>
                <a:sym typeface="Arial"/>
              </a:rPr>
              <a:t>tech</a:t>
            </a:r>
            <a:endParaRPr lang="cs-CZ" sz="1100" b="0" i="0" u="none" strike="noStrike" cap="none" dirty="0" smtClean="0">
              <a:solidFill>
                <a:srgbClr val="000000"/>
              </a:solidFill>
              <a:effectLst/>
              <a:latin typeface="Arial"/>
              <a:ea typeface="Arial"/>
              <a:cs typeface="Arial"/>
              <a:sym typeface="Arial"/>
            </a:endParaRPr>
          </a:p>
          <a:p>
            <a:r>
              <a:rPr lang="cs-CZ" sz="1100" b="0" i="0" u="none" strike="noStrike" cap="none" dirty="0" smtClean="0">
                <a:solidFill>
                  <a:srgbClr val="000000"/>
                </a:solidFill>
                <a:effectLst/>
                <a:latin typeface="Arial"/>
                <a:ea typeface="Arial"/>
                <a:cs typeface="Arial"/>
                <a:sym typeface="Arial"/>
              </a:rPr>
              <a:t>Výzva: Velké množství nevyužitelných stavebních odpadů, které končí na skládce – problematika složení stavebních a demoličních odpadů</a:t>
            </a:r>
          </a:p>
          <a:p>
            <a:r>
              <a:rPr lang="cs-CZ" sz="1100" b="0" i="0" u="none" strike="noStrike" cap="none" dirty="0" smtClean="0">
                <a:solidFill>
                  <a:srgbClr val="000000"/>
                </a:solidFill>
                <a:effectLst/>
                <a:latin typeface="Arial"/>
                <a:ea typeface="Arial"/>
                <a:cs typeface="Arial"/>
                <a:sym typeface="Arial"/>
              </a:rPr>
              <a:t>Díky svému </a:t>
            </a:r>
            <a:r>
              <a:rPr lang="cs-CZ" sz="1100" b="0" i="0" u="none" strike="noStrike" cap="none" dirty="0" err="1" smtClean="0">
                <a:solidFill>
                  <a:srgbClr val="000000"/>
                </a:solidFill>
                <a:effectLst/>
                <a:latin typeface="Arial"/>
                <a:ea typeface="Arial"/>
                <a:cs typeface="Arial"/>
                <a:sym typeface="Arial"/>
              </a:rPr>
              <a:t>know-haw</a:t>
            </a:r>
            <a:r>
              <a:rPr lang="cs-CZ" sz="1100" b="0" i="0" u="none" strike="noStrike" cap="none" dirty="0" smtClean="0">
                <a:solidFill>
                  <a:srgbClr val="000000"/>
                </a:solidFill>
                <a:effectLst/>
                <a:latin typeface="Arial"/>
                <a:ea typeface="Arial"/>
                <a:cs typeface="Arial"/>
                <a:sym typeface="Arial"/>
              </a:rPr>
              <a:t> dokáží </a:t>
            </a:r>
            <a:r>
              <a:rPr lang="cs-CZ" sz="1100" b="0" i="0" u="none" strike="noStrike" cap="none" dirty="0" err="1" smtClean="0">
                <a:solidFill>
                  <a:srgbClr val="000000"/>
                </a:solidFill>
                <a:effectLst/>
                <a:latin typeface="Arial"/>
                <a:ea typeface="Arial"/>
                <a:cs typeface="Arial"/>
                <a:sym typeface="Arial"/>
              </a:rPr>
              <a:t>zrecyklovat</a:t>
            </a:r>
            <a:r>
              <a:rPr lang="cs-CZ" sz="1100" b="0" i="0" u="none" strike="noStrike" cap="none" dirty="0" smtClean="0">
                <a:solidFill>
                  <a:srgbClr val="000000"/>
                </a:solidFill>
                <a:effectLst/>
                <a:latin typeface="Arial"/>
                <a:ea typeface="Arial"/>
                <a:cs typeface="Arial"/>
                <a:sym typeface="Arial"/>
              </a:rPr>
              <a:t> veškeré stavební O – a dotáhli to až do nového výrobku, stavební materiál  - nespokojili se s tím, že se stavební odpady rozdrtí (</a:t>
            </a:r>
            <a:r>
              <a:rPr lang="cs-CZ" sz="1100" b="0" i="0" u="none" strike="noStrike" cap="none" dirty="0" err="1" smtClean="0">
                <a:solidFill>
                  <a:srgbClr val="000000"/>
                </a:solidFill>
                <a:effectLst/>
                <a:latin typeface="Arial"/>
                <a:ea typeface="Arial"/>
                <a:cs typeface="Arial"/>
                <a:sym typeface="Arial"/>
              </a:rPr>
              <a:t>zrecyklují</a:t>
            </a:r>
            <a:r>
              <a:rPr lang="cs-CZ" sz="1100" b="0" i="0" u="none" strike="noStrike" cap="none" dirty="0" smtClean="0">
                <a:solidFill>
                  <a:srgbClr val="000000"/>
                </a:solidFill>
                <a:effectLst/>
                <a:latin typeface="Arial"/>
                <a:ea typeface="Arial"/>
                <a:cs typeface="Arial"/>
                <a:sym typeface="Arial"/>
              </a:rPr>
              <a:t>) a využijí ke stavebním úpravám – takováto recykláty se nejčastěji využívají pro podkladní vrstvy, zasypou se tím díry atd.</a:t>
            </a:r>
          </a:p>
          <a:p>
            <a:r>
              <a:rPr lang="cs-CZ" sz="1100" b="0" i="0" u="none" strike="noStrike" cap="none" dirty="0" smtClean="0">
                <a:solidFill>
                  <a:srgbClr val="000000"/>
                </a:solidFill>
                <a:effectLst/>
                <a:latin typeface="Arial"/>
                <a:ea typeface="Arial"/>
                <a:cs typeface="Arial"/>
                <a:sym typeface="Arial"/>
              </a:rPr>
              <a:t>Technologie má uplatnění v zemích třetího světa.</a:t>
            </a:r>
          </a:p>
          <a:p>
            <a:r>
              <a:rPr lang="cs-CZ" sz="1100" b="1" i="0" u="none" strike="noStrike" cap="none" dirty="0" smtClean="0">
                <a:solidFill>
                  <a:srgbClr val="000000"/>
                </a:solidFill>
                <a:effectLst/>
                <a:latin typeface="Arial"/>
                <a:ea typeface="Arial"/>
                <a:cs typeface="Arial"/>
                <a:sym typeface="Arial"/>
              </a:rPr>
              <a:t> </a:t>
            </a:r>
            <a:endParaRPr lang="cs-CZ" sz="1100" b="0" i="0" u="none" strike="noStrike" cap="none" dirty="0" smtClean="0">
              <a:solidFill>
                <a:srgbClr val="000000"/>
              </a:solidFill>
              <a:effectLst/>
              <a:latin typeface="Arial"/>
              <a:ea typeface="Arial"/>
              <a:cs typeface="Arial"/>
              <a:sym typeface="Arial"/>
            </a:endParaRPr>
          </a:p>
          <a:p>
            <a:endParaRPr lang="cs-CZ" dirty="0"/>
          </a:p>
        </p:txBody>
      </p:sp>
    </p:spTree>
    <p:extLst>
      <p:ext uri="{BB962C8B-B14F-4D97-AF65-F5344CB8AC3E}">
        <p14:creationId xmlns:p14="http://schemas.microsoft.com/office/powerpoint/2010/main" val="177070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r>
              <a:rPr lang="cs-CZ" sz="1100" b="1" i="0" u="none" strike="noStrike" cap="none" dirty="0" smtClean="0">
                <a:solidFill>
                  <a:srgbClr val="000000"/>
                </a:solidFill>
                <a:effectLst/>
                <a:latin typeface="Arial"/>
                <a:ea typeface="Arial"/>
                <a:cs typeface="Arial"/>
                <a:sym typeface="Arial"/>
              </a:rPr>
              <a:t>GROUPE SEP</a:t>
            </a:r>
            <a:endParaRPr lang="cs-CZ" sz="1100" b="0" i="0" u="none" strike="noStrike" cap="none" dirty="0" smtClean="0">
              <a:solidFill>
                <a:srgbClr val="000000"/>
              </a:solidFill>
              <a:effectLst/>
              <a:latin typeface="Arial"/>
              <a:ea typeface="Arial"/>
              <a:cs typeface="Arial"/>
              <a:sym typeface="Arial"/>
            </a:endParaRPr>
          </a:p>
          <a:p>
            <a:r>
              <a:rPr lang="cs-CZ" sz="1100" b="0" i="0" u="none" strike="noStrike" cap="none" dirty="0" smtClean="0">
                <a:solidFill>
                  <a:srgbClr val="000000"/>
                </a:solidFill>
                <a:effectLst/>
                <a:latin typeface="Arial"/>
                <a:ea typeface="Arial"/>
                <a:cs typeface="Arial"/>
                <a:sym typeface="Arial"/>
              </a:rPr>
              <a:t>Výzva – </a:t>
            </a:r>
            <a:r>
              <a:rPr lang="cs-CZ" sz="1100" b="0" i="0" u="none" strike="noStrike" cap="none" dirty="0" err="1" smtClean="0">
                <a:solidFill>
                  <a:srgbClr val="000000"/>
                </a:solidFill>
                <a:effectLst/>
                <a:latin typeface="Arial"/>
                <a:ea typeface="Arial"/>
                <a:cs typeface="Arial"/>
                <a:sym typeface="Arial"/>
              </a:rPr>
              <a:t>kazítka</a:t>
            </a:r>
            <a:r>
              <a:rPr lang="cs-CZ" sz="1100" b="0" i="0" u="none" strike="noStrike" cap="none" dirty="0" smtClean="0">
                <a:solidFill>
                  <a:srgbClr val="000000"/>
                </a:solidFill>
                <a:effectLst/>
                <a:latin typeface="Arial"/>
                <a:ea typeface="Arial"/>
                <a:cs typeface="Arial"/>
                <a:sym typeface="Arial"/>
              </a:rPr>
              <a:t> v elektrospotřebičích, důvod - aby </a:t>
            </a:r>
            <a:r>
              <a:rPr lang="cs-CZ" sz="1100" b="0" i="0" u="none" strike="noStrike" cap="none" dirty="0" err="1" smtClean="0">
                <a:solidFill>
                  <a:srgbClr val="000000"/>
                </a:solidFill>
                <a:effectLst/>
                <a:latin typeface="Arial"/>
                <a:ea typeface="Arial"/>
                <a:cs typeface="Arial"/>
                <a:sym typeface="Arial"/>
              </a:rPr>
              <a:t>spotřebilé</a:t>
            </a:r>
            <a:r>
              <a:rPr lang="cs-CZ" sz="1100" b="0" i="0" u="none" strike="noStrike" cap="none" dirty="0" smtClean="0">
                <a:solidFill>
                  <a:srgbClr val="000000"/>
                </a:solidFill>
                <a:effectLst/>
                <a:latin typeface="Arial"/>
                <a:ea typeface="Arial"/>
                <a:cs typeface="Arial"/>
                <a:sym typeface="Arial"/>
              </a:rPr>
              <a:t> kupovali stále nové výrobky</a:t>
            </a:r>
          </a:p>
          <a:p>
            <a:r>
              <a:rPr lang="cs-CZ" sz="1100" b="0" i="0" u="none" strike="noStrike" cap="none" dirty="0" smtClean="0">
                <a:solidFill>
                  <a:srgbClr val="000000"/>
                </a:solidFill>
                <a:effectLst/>
                <a:latin typeface="Arial"/>
                <a:ea typeface="Arial"/>
                <a:cs typeface="Arial"/>
                <a:sym typeface="Arial"/>
              </a:rPr>
              <a:t>společnost </a:t>
            </a:r>
            <a:r>
              <a:rPr lang="cs-CZ" sz="1100" b="0" i="0" u="none" strike="noStrike" cap="none" dirty="0" err="1" smtClean="0">
                <a:solidFill>
                  <a:srgbClr val="000000"/>
                </a:solidFill>
                <a:effectLst/>
                <a:latin typeface="Arial"/>
                <a:ea typeface="Arial"/>
                <a:cs typeface="Arial"/>
                <a:sym typeface="Arial"/>
              </a:rPr>
              <a:t>Groupe</a:t>
            </a:r>
            <a:r>
              <a:rPr lang="cs-CZ" sz="1100" b="0" i="0" u="none" strike="noStrike" cap="none" dirty="0" smtClean="0">
                <a:solidFill>
                  <a:srgbClr val="000000"/>
                </a:solidFill>
                <a:effectLst/>
                <a:latin typeface="Arial"/>
                <a:ea typeface="Arial"/>
                <a:cs typeface="Arial"/>
                <a:sym typeface="Arial"/>
              </a:rPr>
              <a:t> SEB - výrobce </a:t>
            </a:r>
            <a:r>
              <a:rPr lang="cs-CZ" sz="1100" b="0" i="0" u="none" strike="noStrike" cap="none" dirty="0" err="1" smtClean="0">
                <a:solidFill>
                  <a:srgbClr val="000000"/>
                </a:solidFill>
                <a:effectLst/>
                <a:latin typeface="Arial"/>
                <a:ea typeface="Arial"/>
                <a:cs typeface="Arial"/>
                <a:sym typeface="Arial"/>
              </a:rPr>
              <a:t>m.j</a:t>
            </a:r>
            <a:r>
              <a:rPr lang="cs-CZ" sz="1100" b="0" i="0" u="none" strike="noStrike" cap="none" dirty="0" smtClean="0">
                <a:solidFill>
                  <a:srgbClr val="000000"/>
                </a:solidFill>
                <a:effectLst/>
                <a:latin typeface="Arial"/>
                <a:ea typeface="Arial"/>
                <a:cs typeface="Arial"/>
                <a:sym typeface="Arial"/>
              </a:rPr>
              <a:t>. světoznámých značek </a:t>
            </a:r>
            <a:r>
              <a:rPr lang="cs-CZ" sz="1100" b="1" i="0" u="none" strike="noStrike" cap="none" dirty="0" err="1" smtClean="0">
                <a:solidFill>
                  <a:srgbClr val="000000"/>
                </a:solidFill>
                <a:effectLst/>
                <a:latin typeface="Arial"/>
                <a:ea typeface="Arial"/>
                <a:cs typeface="Arial"/>
                <a:sym typeface="Arial"/>
              </a:rPr>
              <a:t>Tefal</a:t>
            </a:r>
            <a:r>
              <a:rPr lang="cs-CZ" sz="1100" b="1" i="0" u="none" strike="noStrike" cap="none" dirty="0" smtClean="0">
                <a:solidFill>
                  <a:srgbClr val="000000"/>
                </a:solidFill>
                <a:effectLst/>
                <a:latin typeface="Arial"/>
                <a:ea typeface="Arial"/>
                <a:cs typeface="Arial"/>
                <a:sym typeface="Arial"/>
              </a:rPr>
              <a:t>, </a:t>
            </a:r>
            <a:r>
              <a:rPr lang="cs-CZ" sz="1100" b="1" i="0" u="none" strike="noStrike" cap="none" dirty="0" err="1" smtClean="0">
                <a:solidFill>
                  <a:srgbClr val="000000"/>
                </a:solidFill>
                <a:effectLst/>
                <a:latin typeface="Arial"/>
                <a:ea typeface="Arial"/>
                <a:cs typeface="Arial"/>
                <a:sym typeface="Arial"/>
              </a:rPr>
              <a:t>Rowenta</a:t>
            </a:r>
            <a:r>
              <a:rPr lang="cs-CZ" sz="1100" b="1" i="0" u="none" strike="noStrike" cap="none" dirty="0" smtClean="0">
                <a:solidFill>
                  <a:srgbClr val="000000"/>
                </a:solidFill>
                <a:effectLst/>
                <a:latin typeface="Arial"/>
                <a:ea typeface="Arial"/>
                <a:cs typeface="Arial"/>
                <a:sym typeface="Arial"/>
              </a:rPr>
              <a:t>, </a:t>
            </a:r>
            <a:r>
              <a:rPr lang="cs-CZ" sz="1100" b="1" i="0" u="none" strike="noStrike" cap="none" dirty="0" err="1" smtClean="0">
                <a:solidFill>
                  <a:srgbClr val="000000"/>
                </a:solidFill>
                <a:effectLst/>
                <a:latin typeface="Arial"/>
                <a:ea typeface="Arial"/>
                <a:cs typeface="Arial"/>
                <a:sym typeface="Arial"/>
              </a:rPr>
              <a:t>Krups</a:t>
            </a:r>
            <a:r>
              <a:rPr lang="cs-CZ" sz="1100" b="1" i="0" u="none" strike="noStrike" cap="none" dirty="0" smtClean="0">
                <a:solidFill>
                  <a:srgbClr val="000000"/>
                </a:solidFill>
                <a:effectLst/>
                <a:latin typeface="Arial"/>
                <a:ea typeface="Arial"/>
                <a:cs typeface="Arial"/>
                <a:sym typeface="Arial"/>
              </a:rPr>
              <a:t>, </a:t>
            </a:r>
            <a:r>
              <a:rPr lang="cs-CZ" sz="1100" b="1" i="0" u="none" strike="noStrike" cap="none" dirty="0" err="1" smtClean="0">
                <a:solidFill>
                  <a:srgbClr val="000000"/>
                </a:solidFill>
                <a:effectLst/>
                <a:latin typeface="Arial"/>
                <a:ea typeface="Arial"/>
                <a:cs typeface="Arial"/>
                <a:sym typeface="Arial"/>
              </a:rPr>
              <a:t>Lagostina</a:t>
            </a:r>
            <a:r>
              <a:rPr lang="cs-CZ" sz="1100" b="1" i="0" u="none" strike="noStrike" cap="none" dirty="0" smtClean="0">
                <a:solidFill>
                  <a:srgbClr val="000000"/>
                </a:solidFill>
                <a:effectLst/>
                <a:latin typeface="Arial"/>
                <a:ea typeface="Arial"/>
                <a:cs typeface="Arial"/>
                <a:sym typeface="Arial"/>
              </a:rPr>
              <a:t>, </a:t>
            </a:r>
            <a:r>
              <a:rPr lang="cs-CZ" sz="1100" b="1" i="0" u="none" strike="noStrike" cap="none" dirty="0" err="1" smtClean="0">
                <a:solidFill>
                  <a:srgbClr val="000000"/>
                </a:solidFill>
                <a:effectLst/>
                <a:latin typeface="Arial"/>
                <a:ea typeface="Arial"/>
                <a:cs typeface="Arial"/>
                <a:sym typeface="Arial"/>
              </a:rPr>
              <a:t>Moulinex</a:t>
            </a:r>
            <a:r>
              <a:rPr lang="cs-CZ" sz="1100" b="0" i="0" u="none" strike="noStrike" cap="none" dirty="0" smtClean="0">
                <a:solidFill>
                  <a:srgbClr val="000000"/>
                </a:solidFill>
                <a:effectLst/>
                <a:latin typeface="Arial"/>
                <a:ea typeface="Arial"/>
                <a:cs typeface="Arial"/>
                <a:sym typeface="Arial"/>
              </a:rPr>
              <a:t>, tedy výrobků s evropskou tradicí, která sahá až do poloviny 19. století. Je to rodinná firma i když velká a ti se R že půjdou jinou cestou a vsadili na kvalitu svých výrobků.</a:t>
            </a:r>
          </a:p>
          <a:p>
            <a:r>
              <a:rPr lang="cs-CZ" sz="1100" b="0" i="0" u="none" strike="noStrike" cap="none" dirty="0" smtClean="0">
                <a:solidFill>
                  <a:srgbClr val="000000"/>
                </a:solidFill>
                <a:effectLst/>
                <a:latin typeface="Arial"/>
                <a:ea typeface="Arial"/>
                <a:cs typeface="Arial"/>
                <a:sym typeface="Arial"/>
              </a:rPr>
              <a:t> </a:t>
            </a:r>
          </a:p>
          <a:p>
            <a:r>
              <a:rPr lang="cs-CZ" sz="1100" b="0" i="0" u="none" strike="noStrike" cap="none" dirty="0" smtClean="0">
                <a:solidFill>
                  <a:srgbClr val="000000"/>
                </a:solidFill>
                <a:effectLst/>
                <a:latin typeface="Arial"/>
                <a:ea typeface="Arial"/>
                <a:cs typeface="Arial"/>
                <a:sym typeface="Arial"/>
              </a:rPr>
              <a:t>Mají 10-ti letou garanci náhradní dílů. Využívají 3D technologie pro náhradní díly – nemají sklady, když je potřeba </a:t>
            </a:r>
            <a:r>
              <a:rPr lang="cs-CZ" sz="1100" b="0" i="0" u="none" strike="noStrike" cap="none" dirty="0" err="1" smtClean="0">
                <a:solidFill>
                  <a:srgbClr val="000000"/>
                </a:solidFill>
                <a:effectLst/>
                <a:latin typeface="Arial"/>
                <a:ea typeface="Arial"/>
                <a:cs typeface="Arial"/>
                <a:sym typeface="Arial"/>
              </a:rPr>
              <a:t>náhr</a:t>
            </a:r>
            <a:r>
              <a:rPr lang="cs-CZ" sz="1100" b="0" i="0" u="none" strike="noStrike" cap="none" dirty="0" smtClean="0">
                <a:solidFill>
                  <a:srgbClr val="000000"/>
                </a:solidFill>
                <a:effectLst/>
                <a:latin typeface="Arial"/>
                <a:ea typeface="Arial"/>
                <a:cs typeface="Arial"/>
                <a:sym typeface="Arial"/>
              </a:rPr>
              <a:t> díl vytisknou ho</a:t>
            </a:r>
          </a:p>
          <a:p>
            <a:r>
              <a:rPr lang="cs-CZ" sz="1100" b="0" i="0" u="none" strike="noStrike" cap="none" dirty="0" smtClean="0">
                <a:solidFill>
                  <a:srgbClr val="000000"/>
                </a:solidFill>
                <a:effectLst/>
                <a:latin typeface="Arial"/>
                <a:ea typeface="Arial"/>
                <a:cs typeface="Arial"/>
                <a:sym typeface="Arial"/>
              </a:rPr>
              <a:t>Firmy dávají hodně peněz do marketingu, do reklamy, aby hodně prodávali a lidi kupovali stále nové výrobky. GROUPE SEB ale sází na kvalitu </a:t>
            </a:r>
          </a:p>
          <a:p>
            <a:endParaRPr lang="cs-CZ" dirty="0" smtClean="0"/>
          </a:p>
          <a:p>
            <a:endParaRPr lang="cs-CZ" dirty="0"/>
          </a:p>
        </p:txBody>
      </p:sp>
    </p:spTree>
    <p:extLst>
      <p:ext uri="{BB962C8B-B14F-4D97-AF65-F5344CB8AC3E}">
        <p14:creationId xmlns:p14="http://schemas.microsoft.com/office/powerpoint/2010/main" val="3039299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r>
              <a:rPr lang="cs-CZ" sz="1100" b="0" i="0" u="none" strike="noStrike" cap="none" dirty="0" smtClean="0">
                <a:solidFill>
                  <a:srgbClr val="000000"/>
                </a:solidFill>
                <a:effectLst/>
                <a:latin typeface="Arial"/>
                <a:ea typeface="Arial"/>
                <a:cs typeface="Arial"/>
                <a:sym typeface="Arial"/>
              </a:rPr>
              <a:t> </a:t>
            </a:r>
          </a:p>
          <a:p>
            <a:r>
              <a:rPr lang="cs-CZ" sz="1100" b="1" i="0" u="none" strike="noStrike" cap="none" dirty="0" smtClean="0">
                <a:solidFill>
                  <a:srgbClr val="000000"/>
                </a:solidFill>
                <a:effectLst/>
                <a:latin typeface="Arial"/>
                <a:ea typeface="Arial"/>
                <a:cs typeface="Arial"/>
                <a:sym typeface="Arial"/>
              </a:rPr>
              <a:t>JRK</a:t>
            </a:r>
            <a:endParaRPr lang="cs-CZ" sz="1100" b="0" i="0" u="none" strike="noStrike" cap="none" dirty="0" smtClean="0">
              <a:solidFill>
                <a:srgbClr val="000000"/>
              </a:solidFill>
              <a:effectLst/>
              <a:latin typeface="Arial"/>
              <a:ea typeface="Arial"/>
              <a:cs typeface="Arial"/>
              <a:sym typeface="Arial"/>
            </a:endParaRPr>
          </a:p>
          <a:p>
            <a:r>
              <a:rPr lang="cs-CZ" sz="1100" b="0" i="0" u="none" strike="noStrike" cap="none" dirty="0" smtClean="0">
                <a:solidFill>
                  <a:srgbClr val="000000"/>
                </a:solidFill>
                <a:effectLst/>
                <a:latin typeface="Arial"/>
                <a:ea typeface="Arial"/>
                <a:cs typeface="Arial"/>
                <a:sym typeface="Arial"/>
              </a:rPr>
              <a:t>Evidenční systém</a:t>
            </a:r>
            <a:r>
              <a:rPr lang="cs-CZ" sz="1100" b="0" i="0" u="none" strike="noStrike" cap="none" baseline="0" dirty="0" smtClean="0">
                <a:solidFill>
                  <a:srgbClr val="000000"/>
                </a:solidFill>
                <a:effectLst/>
                <a:latin typeface="Arial"/>
                <a:ea typeface="Arial"/>
                <a:cs typeface="Arial"/>
                <a:sym typeface="Arial"/>
              </a:rPr>
              <a:t> ECONIT. </a:t>
            </a:r>
            <a:r>
              <a:rPr lang="cs-CZ" sz="1100" b="0" i="0" u="none" strike="noStrike" cap="none" dirty="0" smtClean="0">
                <a:solidFill>
                  <a:srgbClr val="000000"/>
                </a:solidFill>
                <a:effectLst/>
                <a:latin typeface="Arial"/>
                <a:ea typeface="Arial"/>
                <a:cs typeface="Arial"/>
                <a:sym typeface="Arial"/>
              </a:rPr>
              <a:t>Díky tomu že lidí vidí transparentně, množství odpadů mají v to důvěru</a:t>
            </a:r>
          </a:p>
          <a:p>
            <a:endParaRPr lang="cs-CZ" dirty="0"/>
          </a:p>
        </p:txBody>
      </p:sp>
    </p:spTree>
    <p:extLst>
      <p:ext uri="{BB962C8B-B14F-4D97-AF65-F5344CB8AC3E}">
        <p14:creationId xmlns:p14="http://schemas.microsoft.com/office/powerpoint/2010/main" val="505955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r>
              <a:rPr lang="cs-CZ" dirty="0" smtClean="0"/>
              <a:t>ENERGIE – v oblasti energie to může být redukce kancelářské</a:t>
            </a:r>
            <a:r>
              <a:rPr lang="cs-CZ" baseline="0" dirty="0" smtClean="0"/>
              <a:t> techniky a sdílení např. kopírky více uživateli</a:t>
            </a:r>
          </a:p>
          <a:p>
            <a:r>
              <a:rPr lang="cs-CZ" sz="1100" b="0" i="0" u="none" strike="noStrike" cap="none" dirty="0" smtClean="0">
                <a:solidFill>
                  <a:srgbClr val="000000"/>
                </a:solidFill>
                <a:effectLst/>
                <a:latin typeface="Arial"/>
                <a:ea typeface="Arial"/>
                <a:cs typeface="Arial"/>
                <a:sym typeface="Arial"/>
              </a:rPr>
              <a:t>COPYMAT</a:t>
            </a:r>
          </a:p>
          <a:p>
            <a:r>
              <a:rPr lang="cs-CZ" sz="1100" b="0" i="0" u="none" strike="noStrike" cap="none" dirty="0" smtClean="0">
                <a:solidFill>
                  <a:srgbClr val="000000"/>
                </a:solidFill>
                <a:effectLst/>
                <a:latin typeface="Arial"/>
                <a:ea typeface="Arial"/>
                <a:cs typeface="Arial"/>
                <a:sym typeface="Arial"/>
              </a:rPr>
              <a:t>Neprodávat – půjčovat</a:t>
            </a:r>
          </a:p>
          <a:p>
            <a:r>
              <a:rPr lang="cs-CZ" sz="1100" b="0" i="0" u="none" strike="noStrike" cap="none" dirty="0" smtClean="0">
                <a:solidFill>
                  <a:srgbClr val="000000"/>
                </a:solidFill>
                <a:effectLst/>
                <a:latin typeface="Arial"/>
                <a:ea typeface="Arial"/>
                <a:cs typeface="Arial"/>
                <a:sym typeface="Arial"/>
              </a:rPr>
              <a:t>Udělají audit, jestli je potřeba kupovat, nabízí pronájem i repasované </a:t>
            </a:r>
          </a:p>
          <a:p>
            <a:endParaRPr lang="cs-CZ" dirty="0" smtClean="0"/>
          </a:p>
        </p:txBody>
      </p:sp>
    </p:spTree>
    <p:extLst>
      <p:ext uri="{BB962C8B-B14F-4D97-AF65-F5344CB8AC3E}">
        <p14:creationId xmlns:p14="http://schemas.microsoft.com/office/powerpoint/2010/main" val="2954724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Shape 13" descr="1 - Layout ppt - CZ.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07424" cy="6851142"/>
          </a:xfrm>
          <a:prstGeom prst="rect">
            <a:avLst/>
          </a:prstGeom>
          <a:noFill/>
          <a:ln>
            <a:noFill/>
          </a:ln>
        </p:spPr>
      </p:pic>
      <p:sp>
        <p:nvSpPr>
          <p:cNvPr id="14" name="Shape 14"/>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1400"/>
              <a:buFont typeface="Arial"/>
              <a:buNone/>
              <a:defRPr sz="4400" b="1" i="0" u="none" strike="noStrike" cap="none">
                <a:solidFill>
                  <a:srgbClr val="FFFFF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Shape 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 name="Shape 1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20" name="Shape 20" descr="2 - Layout ppt - CZ.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07424" cy="6851142"/>
          </a:xfrm>
          <a:prstGeom prst="rect">
            <a:avLst/>
          </a:prstGeom>
          <a:noFill/>
          <a:ln>
            <a:noFill/>
          </a:ln>
        </p:spPr>
      </p:pic>
      <p:sp>
        <p:nvSpPr>
          <p:cNvPr id="21" name="Shape 21"/>
          <p:cNvSpPr txBox="1">
            <a:spLocks noGrp="1"/>
          </p:cNvSpPr>
          <p:nvPr>
            <p:ph type="title"/>
          </p:nvPr>
        </p:nvSpPr>
        <p:spPr>
          <a:xfrm>
            <a:off x="457200" y="136974"/>
            <a:ext cx="8229600" cy="69731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1400"/>
              <a:buFont typeface="Arial"/>
              <a:buNone/>
              <a:defRPr sz="4400" b="1" i="0" u="none" strike="noStrike" cap="none">
                <a:solidFill>
                  <a:srgbClr val="FFFFF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457200" y="1095786"/>
            <a:ext cx="8229600" cy="5030377"/>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1598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1_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352425" y="1263652"/>
            <a:ext cx="8229600" cy="4951413"/>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3" name="shpDatum"/>
          <p:cNvSpPr>
            <a:spLocks noGrp="1" noChangeArrowheads="1"/>
          </p:cNvSpPr>
          <p:nvPr>
            <p:ph type="dt" sz="half" idx="10"/>
          </p:nvPr>
        </p:nvSpPr>
        <p:spPr>
          <a:ln/>
        </p:spPr>
        <p:txBody>
          <a:bodyPr/>
          <a:lstStyle>
            <a:lvl1pPr>
              <a:defRPr/>
            </a:lvl1pPr>
          </a:lstStyle>
          <a:p>
            <a:pPr>
              <a:defRPr/>
            </a:pPr>
            <a:r>
              <a:rPr lang="nl-NL">
                <a:solidFill>
                  <a:prstClr val="black">
                    <a:tint val="75000"/>
                  </a:prstClr>
                </a:solidFill>
              </a:rPr>
              <a:t>Kop- en Voettekst regel 2</a:t>
            </a:r>
            <a:endParaRPr lang="en-US">
              <a:solidFill>
                <a:prstClr val="black">
                  <a:tint val="75000"/>
                </a:prstClr>
              </a:solidFill>
            </a:endParaRPr>
          </a:p>
        </p:txBody>
      </p:sp>
      <p:sp>
        <p:nvSpPr>
          <p:cNvPr id="4" name="shpVoettekst"/>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Kop- en Voettekst regel 1</a:t>
            </a:r>
          </a:p>
        </p:txBody>
      </p:sp>
      <p:sp>
        <p:nvSpPr>
          <p:cNvPr id="5" name="shpPagina"/>
          <p:cNvSpPr>
            <a:spLocks noGrp="1" noChangeArrowheads="1"/>
          </p:cNvSpPr>
          <p:nvPr>
            <p:ph type="sldNum" sz="quarter" idx="12"/>
          </p:nvPr>
        </p:nvSpPr>
        <p:spPr>
          <a:ln/>
        </p:spPr>
        <p:txBody>
          <a:bodyPr/>
          <a:lstStyle>
            <a:lvl1pPr>
              <a:defRPr/>
            </a:lvl1pPr>
          </a:lstStyle>
          <a:p>
            <a:pPr>
              <a:defRPr/>
            </a:pPr>
            <a:fld id="{6FE9BEE9-7F06-4202-B35B-672F80494E2D}" type="slidenum">
              <a:rPr lang="nl-NL">
                <a:solidFill>
                  <a:prstClr val="black">
                    <a:tint val="75000"/>
                  </a:prstClr>
                </a:solidFill>
              </a:rPr>
              <a:pPr>
                <a:defRPr/>
              </a:pPr>
              <a:t>‹#›</a:t>
            </a:fld>
            <a:endParaRPr lang="nl-NL">
              <a:solidFill>
                <a:prstClr val="black">
                  <a:tint val="75000"/>
                </a:prstClr>
              </a:solidFill>
            </a:endParaRPr>
          </a:p>
        </p:txBody>
      </p:sp>
    </p:spTree>
    <p:extLst>
      <p:ext uri="{BB962C8B-B14F-4D97-AF65-F5344CB8AC3E}">
        <p14:creationId xmlns:p14="http://schemas.microsoft.com/office/powerpoint/2010/main" val="205895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136974"/>
            <a:ext cx="8229600" cy="69731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1400"/>
              <a:buFont typeface="Arial"/>
              <a:buNone/>
              <a:defRPr sz="4400" b="1" i="0" u="none" strike="noStrike" cap="none">
                <a:solidFill>
                  <a:srgbClr val="FFFFF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136974"/>
            <a:ext cx="8229600" cy="69731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1400"/>
              <a:buFont typeface="Arial"/>
              <a:buNone/>
              <a:defRPr sz="4400" b="1" i="0" u="none" strike="noStrike" cap="none">
                <a:solidFill>
                  <a:srgbClr val="FFFFF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136974"/>
            <a:ext cx="8229600" cy="69731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1400"/>
              <a:buFont typeface="Arial"/>
              <a:buNone/>
              <a:defRPr sz="4400" b="1" i="0" u="none" strike="noStrike" cap="none">
                <a:solidFill>
                  <a:srgbClr val="FFFFF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136974"/>
            <a:ext cx="8229600" cy="69731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1400"/>
              <a:buFont typeface="Arial"/>
              <a:buNone/>
              <a:defRPr sz="4400" b="1" i="0" u="none" strike="noStrike" cap="none">
                <a:solidFill>
                  <a:srgbClr val="FFFFF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056811" y="-503825"/>
            <a:ext cx="5030377"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1400"/>
              <a:buFont typeface="Arial"/>
              <a:buNone/>
              <a:defRPr sz="4400" b="1" i="0" u="none" strike="noStrike" cap="none">
                <a:solidFill>
                  <a:srgbClr val="FFFFF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2 - Layout ppt - CZ.jpg"/>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0" y="0"/>
            <a:ext cx="9107424" cy="6851142"/>
          </a:xfrm>
          <a:prstGeom prst="rect">
            <a:avLst/>
          </a:prstGeom>
          <a:noFill/>
          <a:ln>
            <a:noFill/>
          </a:ln>
        </p:spPr>
      </p:pic>
      <p:sp>
        <p:nvSpPr>
          <p:cNvPr id="7" name="Shape 7"/>
          <p:cNvSpPr txBox="1">
            <a:spLocks noGrp="1"/>
          </p:cNvSpPr>
          <p:nvPr>
            <p:ph type="title"/>
          </p:nvPr>
        </p:nvSpPr>
        <p:spPr>
          <a:xfrm>
            <a:off x="457200" y="136974"/>
            <a:ext cx="8229600" cy="69731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1400"/>
              <a:buFont typeface="Arial"/>
              <a:buNone/>
              <a:defRPr sz="4400" b="1" i="0" u="none" strike="noStrike" cap="none">
                <a:solidFill>
                  <a:srgbClr val="FFFFF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 name="Shape 8"/>
          <p:cNvSpPr txBox="1">
            <a:spLocks noGrp="1"/>
          </p:cNvSpPr>
          <p:nvPr>
            <p:ph type="body" idx="1"/>
          </p:nvPr>
        </p:nvSpPr>
        <p:spPr>
          <a:xfrm>
            <a:off x="457200" y="1095786"/>
            <a:ext cx="8229600" cy="5030377"/>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incien.org/" TargetMode="External"/><Relationship Id="rId2" Type="http://schemas.openxmlformats.org/officeDocument/2006/relationships/hyperlink" Target="mailto:laura@incien.org"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Arial"/>
              <a:buNone/>
            </a:pPr>
            <a:r>
              <a:rPr lang="cs-CZ" dirty="0" smtClean="0"/>
              <a:t>Cirkulární ekonomika a její role v CSR</a:t>
            </a:r>
            <a:endParaRPr sz="3600" i="1" dirty="0"/>
          </a:p>
        </p:txBody>
      </p:sp>
      <p:sp>
        <p:nvSpPr>
          <p:cNvPr id="89" name="Shape 89"/>
          <p:cNvSpPr txBox="1">
            <a:spLocks noGrp="1"/>
          </p:cNvSpPr>
          <p:nvPr>
            <p:ph type="ctrTitle"/>
          </p:nvPr>
        </p:nvSpPr>
        <p:spPr>
          <a:xfrm>
            <a:off x="685800" y="4466050"/>
            <a:ext cx="7772400" cy="147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Font typeface="Arial"/>
              <a:buNone/>
            </a:pPr>
            <a:r>
              <a:rPr lang="cs-CZ" sz="2400" dirty="0" smtClean="0">
                <a:solidFill>
                  <a:srgbClr val="434343"/>
                </a:solidFill>
              </a:rPr>
              <a:t>3. Ročník národní konference s </a:t>
            </a:r>
            <a:r>
              <a:rPr lang="cs-CZ" sz="2400" dirty="0" err="1" smtClean="0">
                <a:solidFill>
                  <a:srgbClr val="434343"/>
                </a:solidFill>
              </a:rPr>
              <a:t>temtikou</a:t>
            </a:r>
            <a:r>
              <a:rPr lang="cs-CZ" sz="2400" dirty="0" smtClean="0">
                <a:solidFill>
                  <a:srgbClr val="434343"/>
                </a:solidFill>
              </a:rPr>
              <a:t> CSR</a:t>
            </a:r>
            <a:br>
              <a:rPr lang="cs-CZ" sz="2400" dirty="0" smtClean="0">
                <a:solidFill>
                  <a:srgbClr val="434343"/>
                </a:solidFill>
              </a:rPr>
            </a:br>
            <a:r>
              <a:rPr lang="cs-CZ" sz="2400" dirty="0" smtClean="0">
                <a:solidFill>
                  <a:srgbClr val="434343"/>
                </a:solidFill>
              </a:rPr>
              <a:t/>
            </a:r>
            <a:br>
              <a:rPr lang="cs-CZ" sz="2400" dirty="0" smtClean="0">
                <a:solidFill>
                  <a:srgbClr val="434343"/>
                </a:solidFill>
              </a:rPr>
            </a:br>
            <a:r>
              <a:rPr lang="cs-CZ" sz="2400" dirty="0" smtClean="0">
                <a:solidFill>
                  <a:srgbClr val="434343"/>
                </a:solidFill>
              </a:rPr>
              <a:t>Laura Mitroliosová, COO, Institut Cirkulární Ekonomiky, </a:t>
            </a:r>
            <a:r>
              <a:rPr lang="cs-CZ" sz="2400" dirty="0" err="1" smtClean="0">
                <a:solidFill>
                  <a:srgbClr val="434343"/>
                </a:solidFill>
              </a:rPr>
              <a:t>z.ú</a:t>
            </a:r>
            <a:r>
              <a:rPr lang="cs-CZ" sz="2400" dirty="0" smtClean="0">
                <a:solidFill>
                  <a:srgbClr val="434343"/>
                </a:solidFill>
              </a:rPr>
              <a:t>. </a:t>
            </a:r>
            <a:endParaRPr sz="2400" dirty="0">
              <a:solidFill>
                <a:srgbClr val="434343"/>
              </a:solidFill>
            </a:endParaRPr>
          </a:p>
        </p:txBody>
      </p:sp>
      <p:sp>
        <p:nvSpPr>
          <p:cNvPr id="2" name="TextovéPole 1">
            <a:extLst>
              <a:ext uri="{FF2B5EF4-FFF2-40B4-BE49-F238E27FC236}">
                <a16:creationId xmlns="" xmlns:a16="http://schemas.microsoft.com/office/drawing/2014/main" id="{FF0B0972-F503-6542-93C4-4BAECDF6DD86}"/>
              </a:ext>
            </a:extLst>
          </p:cNvPr>
          <p:cNvSpPr txBox="1"/>
          <p:nvPr/>
        </p:nvSpPr>
        <p:spPr>
          <a:xfrm>
            <a:off x="4710023" y="4088921"/>
            <a:ext cx="184731" cy="307777"/>
          </a:xfrm>
          <a:prstGeom prst="rect">
            <a:avLst/>
          </a:prstGeom>
          <a:noFill/>
        </p:spPr>
        <p:txBody>
          <a:bodyPr wrap="none" rtlCol="0">
            <a:spAutoFit/>
          </a:bodyPr>
          <a:lstStyle/>
          <a:p>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stretch>
            <a:fillRect/>
          </a:stretch>
        </p:blipFill>
        <p:spPr>
          <a:xfrm>
            <a:off x="0" y="0"/>
            <a:ext cx="9147894" cy="6858000"/>
          </a:xfrm>
          <a:prstGeom prst="rect">
            <a:avLst/>
          </a:prstGeom>
        </p:spPr>
      </p:pic>
    </p:spTree>
    <p:extLst>
      <p:ext uri="{BB962C8B-B14F-4D97-AF65-F5344CB8AC3E}">
        <p14:creationId xmlns:p14="http://schemas.microsoft.com/office/powerpoint/2010/main" val="126124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3"/>
          <a:stretch>
            <a:fillRect/>
          </a:stretch>
        </p:blipFill>
        <p:spPr>
          <a:xfrm>
            <a:off x="0" y="0"/>
            <a:ext cx="9250601" cy="6858000"/>
          </a:xfrm>
          <a:prstGeom prst="rect">
            <a:avLst/>
          </a:prstGeom>
        </p:spPr>
      </p:pic>
    </p:spTree>
    <p:extLst>
      <p:ext uri="{BB962C8B-B14F-4D97-AF65-F5344CB8AC3E}">
        <p14:creationId xmlns:p14="http://schemas.microsoft.com/office/powerpoint/2010/main" val="15466966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stretch>
            <a:fillRect/>
          </a:stretch>
        </p:blipFill>
        <p:spPr>
          <a:xfrm>
            <a:off x="-1" y="0"/>
            <a:ext cx="9167327" cy="6858000"/>
          </a:xfrm>
          <a:prstGeom prst="rect">
            <a:avLst/>
          </a:prstGeom>
        </p:spPr>
      </p:pic>
    </p:spTree>
    <p:extLst>
      <p:ext uri="{BB962C8B-B14F-4D97-AF65-F5344CB8AC3E}">
        <p14:creationId xmlns:p14="http://schemas.microsoft.com/office/powerpoint/2010/main" val="126345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p:cNvPicPr>
            <a:picLocks noGrp="1" noChangeAspect="1"/>
          </p:cNvPicPr>
          <p:nvPr>
            <p:ph sz="half" idx="2"/>
          </p:nvPr>
        </p:nvPicPr>
        <p:blipFill>
          <a:blip r:embed="rId3"/>
          <a:stretch>
            <a:fillRect/>
          </a:stretch>
        </p:blipFill>
        <p:spPr>
          <a:xfrm>
            <a:off x="0" y="0"/>
            <a:ext cx="9292239" cy="6858000"/>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t="46239"/>
          <a:stretch/>
        </p:blipFill>
        <p:spPr>
          <a:xfrm>
            <a:off x="0" y="3611879"/>
            <a:ext cx="9185953" cy="2777491"/>
          </a:xfrm>
          <a:prstGeom prst="rect">
            <a:avLst/>
          </a:prstGeom>
        </p:spPr>
      </p:pic>
    </p:spTree>
    <p:extLst>
      <p:ext uri="{BB962C8B-B14F-4D97-AF65-F5344CB8AC3E}">
        <p14:creationId xmlns:p14="http://schemas.microsoft.com/office/powerpoint/2010/main" val="2252349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Arial"/>
              <a:buNone/>
            </a:pPr>
            <a:r>
              <a:rPr lang="en-US" dirty="0" err="1"/>
              <a:t>Cirkulární</a:t>
            </a:r>
            <a:r>
              <a:rPr lang="en-US" dirty="0"/>
              <a:t> </a:t>
            </a:r>
            <a:r>
              <a:rPr lang="en-US" dirty="0" err="1"/>
              <a:t>veřejné</a:t>
            </a:r>
            <a:r>
              <a:rPr lang="en-US" dirty="0"/>
              <a:t> </a:t>
            </a:r>
            <a:r>
              <a:rPr lang="en-US" dirty="0" err="1"/>
              <a:t>zadávání</a:t>
            </a:r>
            <a:endParaRPr sz="3600" i="1" dirty="0"/>
          </a:p>
        </p:txBody>
      </p:sp>
      <p:sp>
        <p:nvSpPr>
          <p:cNvPr id="89" name="Shape 89"/>
          <p:cNvSpPr txBox="1">
            <a:spLocks noGrp="1"/>
          </p:cNvSpPr>
          <p:nvPr>
            <p:ph type="ctrTitle"/>
          </p:nvPr>
        </p:nvSpPr>
        <p:spPr>
          <a:xfrm>
            <a:off x="685800" y="4466050"/>
            <a:ext cx="7772400" cy="147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Font typeface="Arial"/>
              <a:buNone/>
            </a:pPr>
            <a:endParaRPr sz="2400" dirty="0">
              <a:solidFill>
                <a:srgbClr val="434343"/>
              </a:solidFill>
            </a:endParaRPr>
          </a:p>
        </p:txBody>
      </p:sp>
    </p:spTree>
    <p:extLst>
      <p:ext uri="{BB962C8B-B14F-4D97-AF65-F5344CB8AC3E}">
        <p14:creationId xmlns:p14="http://schemas.microsoft.com/office/powerpoint/2010/main" val="80682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C54E48F-FF4E-2F45-B565-8F051CA04A59}"/>
              </a:ext>
            </a:extLst>
          </p:cNvPr>
          <p:cNvSpPr>
            <a:spLocks noGrp="1"/>
          </p:cNvSpPr>
          <p:nvPr>
            <p:ph type="title"/>
          </p:nvPr>
        </p:nvSpPr>
        <p:spPr/>
        <p:txBody>
          <a:bodyPr/>
          <a:lstStyle/>
          <a:p>
            <a:r>
              <a:rPr lang="cs-CZ" dirty="0" smtClean="0"/>
              <a:t>Co </a:t>
            </a:r>
            <a:r>
              <a:rPr lang="cs-CZ" dirty="0"/>
              <a:t>přináší?</a:t>
            </a:r>
          </a:p>
        </p:txBody>
      </p:sp>
      <p:sp>
        <p:nvSpPr>
          <p:cNvPr id="4" name="Zástupný symbol pro text 3">
            <a:extLst>
              <a:ext uri="{FF2B5EF4-FFF2-40B4-BE49-F238E27FC236}">
                <a16:creationId xmlns="" xmlns:a16="http://schemas.microsoft.com/office/drawing/2014/main" id="{701F57CA-6CD7-F946-ABC8-04668BCEBC77}"/>
              </a:ext>
            </a:extLst>
          </p:cNvPr>
          <p:cNvSpPr>
            <a:spLocks noGrp="1"/>
          </p:cNvSpPr>
          <p:nvPr>
            <p:ph type="body" idx="2"/>
          </p:nvPr>
        </p:nvSpPr>
        <p:spPr>
          <a:xfrm>
            <a:off x="457200" y="1287050"/>
            <a:ext cx="8229600" cy="4525963"/>
          </a:xfrm>
        </p:spPr>
        <p:txBody>
          <a:bodyPr/>
          <a:lstStyle/>
          <a:p>
            <a:r>
              <a:rPr lang="cs-CZ" dirty="0"/>
              <a:t>Vytváří trh pro cirkulární produkty </a:t>
            </a:r>
          </a:p>
          <a:p>
            <a:r>
              <a:rPr lang="cs-CZ" b="1" dirty="0">
                <a:solidFill>
                  <a:schemeClr val="accent3"/>
                </a:solidFill>
              </a:rPr>
              <a:t>Strategický instrument </a:t>
            </a:r>
            <a:r>
              <a:rPr lang="cs-CZ" dirty="0"/>
              <a:t>veřejného zadávání (maximální užitek vynaložených peněz) </a:t>
            </a:r>
          </a:p>
          <a:p>
            <a:r>
              <a:rPr lang="cs-CZ" dirty="0"/>
              <a:t>Poptávka založená na </a:t>
            </a:r>
            <a:r>
              <a:rPr lang="cs-CZ" b="1" dirty="0">
                <a:solidFill>
                  <a:schemeClr val="accent3"/>
                </a:solidFill>
              </a:rPr>
              <a:t>výkonu a funkcionalitě</a:t>
            </a:r>
          </a:p>
          <a:p>
            <a:r>
              <a:rPr lang="cs-CZ" dirty="0"/>
              <a:t>Podpora opětovného používání, sdílené ekonomiky, využití recyklátu, opravitelnosti… </a:t>
            </a:r>
          </a:p>
          <a:p>
            <a:r>
              <a:rPr lang="cs-CZ" b="1" dirty="0">
                <a:solidFill>
                  <a:schemeClr val="accent3"/>
                </a:solidFill>
              </a:rPr>
              <a:t>Učení se procesem zadávání (důležité!)</a:t>
            </a:r>
          </a:p>
        </p:txBody>
      </p:sp>
    </p:spTree>
    <p:extLst>
      <p:ext uri="{BB962C8B-B14F-4D97-AF65-F5344CB8AC3E}">
        <p14:creationId xmlns:p14="http://schemas.microsoft.com/office/powerpoint/2010/main" val="14819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Title 2">
            <a:extLst>
              <a:ext uri="{FF2B5EF4-FFF2-40B4-BE49-F238E27FC236}">
                <a16:creationId xmlns="" xmlns:a16="http://schemas.microsoft.com/office/drawing/2014/main" id="{A5B94BD2-3539-A44F-8F45-0FD03935708B}"/>
              </a:ext>
            </a:extLst>
          </p:cNvPr>
          <p:cNvSpPr>
            <a:spLocks noGrp="1"/>
          </p:cNvSpPr>
          <p:nvPr>
            <p:ph type="title"/>
          </p:nvPr>
        </p:nvSpPr>
        <p:spPr/>
        <p:txBody>
          <a:bodyPr/>
          <a:lstStyle/>
          <a:p>
            <a:r>
              <a:rPr lang="cs-CZ" dirty="0"/>
              <a:t>Proč cirkulární řízení</a:t>
            </a:r>
          </a:p>
        </p:txBody>
      </p:sp>
      <p:sp>
        <p:nvSpPr>
          <p:cNvPr id="5" name="Text Placeholder 4">
            <a:extLst>
              <a:ext uri="{FF2B5EF4-FFF2-40B4-BE49-F238E27FC236}">
                <a16:creationId xmlns="" xmlns:a16="http://schemas.microsoft.com/office/drawing/2014/main" id="{649DE04E-32C9-4644-BD27-E580D5DBE6D8}"/>
              </a:ext>
            </a:extLst>
          </p:cNvPr>
          <p:cNvSpPr>
            <a:spLocks noGrp="1"/>
          </p:cNvSpPr>
          <p:nvPr>
            <p:ph type="body" idx="1"/>
          </p:nvPr>
        </p:nvSpPr>
        <p:spPr/>
        <p:txBody>
          <a:bodyPr/>
          <a:lstStyle/>
          <a:p>
            <a:r>
              <a:rPr lang="cs-CZ" sz="2800" b="1" dirty="0">
                <a:solidFill>
                  <a:srgbClr val="7BC700"/>
                </a:solidFill>
              </a:rPr>
              <a:t>Veřejné zadávání/nákup je často jediná cesta, jak se dostávají služby / produkty / projekty do veřejných organizací / samospráv. </a:t>
            </a:r>
          </a:p>
          <a:p>
            <a:r>
              <a:rPr lang="cs-CZ" sz="2800" dirty="0"/>
              <a:t>Každá cirkulární poptávka vytváří prostor pro </a:t>
            </a:r>
            <a:r>
              <a:rPr lang="cs-CZ" sz="2800" b="1" dirty="0"/>
              <a:t>cirkulární byznys modely a aktivity</a:t>
            </a:r>
            <a:r>
              <a:rPr lang="cs-CZ" sz="2800" dirty="0"/>
              <a:t>. </a:t>
            </a:r>
          </a:p>
          <a:p>
            <a:r>
              <a:rPr lang="cs-CZ" sz="2800" dirty="0"/>
              <a:t>Cirkulární zakázky jsou </a:t>
            </a:r>
            <a:r>
              <a:rPr lang="cs-CZ" sz="2800" b="1" dirty="0"/>
              <a:t>absolutní základ pro rozjezd </a:t>
            </a:r>
            <a:r>
              <a:rPr lang="cs-CZ" sz="2800" dirty="0"/>
              <a:t>cirkulární ekonomiky v Česku. </a:t>
            </a:r>
          </a:p>
          <a:p>
            <a:endParaRPr lang="cs-CZ" sz="2800" dirty="0"/>
          </a:p>
          <a:p>
            <a:endParaRPr lang="cs-CZ" sz="2800" dirty="0"/>
          </a:p>
        </p:txBody>
      </p:sp>
    </p:spTree>
    <p:extLst>
      <p:ext uri="{BB962C8B-B14F-4D97-AF65-F5344CB8AC3E}">
        <p14:creationId xmlns:p14="http://schemas.microsoft.com/office/powerpoint/2010/main" val="2643550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40"/>
        <p:cNvGrpSpPr/>
        <p:nvPr/>
      </p:nvGrpSpPr>
      <p:grpSpPr>
        <a:xfrm>
          <a:off x="0" y="0"/>
          <a:ext cx="0" cy="0"/>
          <a:chOff x="0" y="0"/>
          <a:chExt cx="0" cy="0"/>
        </a:xfrm>
      </p:grpSpPr>
      <p:pic>
        <p:nvPicPr>
          <p:cNvPr id="241" name="Google Shape;241;p48" descr="Image result for brummen town hall"/>
          <p:cNvPicPr preferRelativeResize="0"/>
          <p:nvPr/>
        </p:nvPicPr>
        <p:blipFill rotWithShape="1">
          <a:blip r:embed="rId3" cstate="email">
            <a:alphaModFix/>
            <a:extLst>
              <a:ext uri="{28A0092B-C50C-407E-A947-70E740481C1C}">
                <a14:useLocalDpi xmlns:a14="http://schemas.microsoft.com/office/drawing/2010/main"/>
              </a:ext>
            </a:extLst>
          </a:blip>
          <a:srcRect r="-61734"/>
          <a:stretch/>
        </p:blipFill>
        <p:spPr>
          <a:xfrm>
            <a:off x="5530375" y="-3471"/>
            <a:ext cx="10482354" cy="6861471"/>
          </a:xfrm>
          <a:prstGeom prst="rect">
            <a:avLst/>
          </a:prstGeom>
          <a:noFill/>
          <a:ln>
            <a:noFill/>
          </a:ln>
        </p:spPr>
      </p:pic>
      <p:sp>
        <p:nvSpPr>
          <p:cNvPr id="242" name="Google Shape;242;p48"/>
          <p:cNvSpPr/>
          <p:nvPr/>
        </p:nvSpPr>
        <p:spPr>
          <a:xfrm>
            <a:off x="322850" y="3834716"/>
            <a:ext cx="4764600" cy="2501700"/>
          </a:xfrm>
          <a:prstGeom prst="rect">
            <a:avLst/>
          </a:prstGeom>
          <a:noFill/>
          <a:ln>
            <a:noFill/>
          </a:ln>
        </p:spPr>
        <p:txBody>
          <a:bodyPr spcFirstLastPara="1" wrap="square" lIns="91425" tIns="91425" rIns="91425" bIns="91425" anchor="t" anchorCtr="0">
            <a:noAutofit/>
          </a:bodyPr>
          <a:lstStyle/>
          <a:p>
            <a:pPr>
              <a:lnSpc>
                <a:spcPct val="115000"/>
              </a:lnSpc>
            </a:pPr>
            <a:r>
              <a:rPr lang="cs-CZ" sz="1500" b="1" dirty="0">
                <a:latin typeface="Montserrat"/>
                <a:ea typeface="Montserrat"/>
                <a:cs typeface="Montserrat"/>
                <a:sym typeface="Montserrat"/>
              </a:rPr>
              <a:t>Co je cirkulární zadávání a proč je důležité</a:t>
            </a:r>
            <a:endParaRPr sz="1500" b="1" dirty="0">
              <a:latin typeface="Montserrat"/>
              <a:ea typeface="Montserrat"/>
              <a:cs typeface="Montserrat"/>
              <a:sym typeface="Montserrat"/>
            </a:endParaRPr>
          </a:p>
          <a:p>
            <a:pPr>
              <a:lnSpc>
                <a:spcPct val="115000"/>
              </a:lnSpc>
            </a:pPr>
            <a:endParaRPr sz="1500" dirty="0">
              <a:latin typeface="Montserrat"/>
              <a:ea typeface="Montserrat"/>
              <a:cs typeface="Montserrat"/>
              <a:sym typeface="Montserrat"/>
            </a:endParaRPr>
          </a:p>
          <a:p>
            <a:pPr marL="285750" indent="-285750">
              <a:buFont typeface="Arial" panose="020B0604020202020204" pitchFamily="34" charset="0"/>
              <a:buChar char="•"/>
            </a:pPr>
            <a:r>
              <a:rPr lang="cs-CZ" sz="1500" dirty="0"/>
              <a:t>Pouze 10% z celkových 13 milionů tun materiálů spotřebovaných každoročně v pražském stavebnictví je druhotných.</a:t>
            </a:r>
          </a:p>
          <a:p>
            <a:pPr marL="285750" indent="-285750">
              <a:buFont typeface="Arial" panose="020B0604020202020204" pitchFamily="34" charset="0"/>
              <a:buChar char="•"/>
            </a:pPr>
            <a:r>
              <a:rPr lang="cs-CZ" sz="1500" dirty="0"/>
              <a:t>Magistrát hl. M. Prahy má schopnost ovlivnit zásadní stavební zakázky jen tím, jak je bude poptávat. </a:t>
            </a:r>
          </a:p>
          <a:p>
            <a:pPr marL="285750" indent="-285750">
              <a:buFont typeface="Arial" panose="020B0604020202020204" pitchFamily="34" charset="0"/>
              <a:buChar char="•"/>
            </a:pPr>
            <a:r>
              <a:rPr lang="cs-CZ" sz="1500" dirty="0"/>
              <a:t>K dnešnímu dni se v nabídkových řízeních nezohledňuje cirkulární ekonomika a její aspekty i když je to už možné. </a:t>
            </a:r>
          </a:p>
        </p:txBody>
      </p:sp>
      <p:sp>
        <p:nvSpPr>
          <p:cNvPr id="243" name="Google Shape;243;p48"/>
          <p:cNvSpPr/>
          <p:nvPr/>
        </p:nvSpPr>
        <p:spPr>
          <a:xfrm>
            <a:off x="439250" y="1256075"/>
            <a:ext cx="4648200" cy="1387500"/>
          </a:xfrm>
          <a:prstGeom prst="rect">
            <a:avLst/>
          </a:prstGeom>
          <a:noFill/>
          <a:ln>
            <a:noFill/>
          </a:ln>
        </p:spPr>
        <p:txBody>
          <a:bodyPr spcFirstLastPara="1" wrap="square" lIns="91425" tIns="91425" rIns="91425" bIns="91425" anchor="t" anchorCtr="0">
            <a:noAutofit/>
          </a:bodyPr>
          <a:lstStyle/>
          <a:p>
            <a:pPr>
              <a:lnSpc>
                <a:spcPct val="115000"/>
              </a:lnSpc>
            </a:pPr>
            <a:r>
              <a:rPr lang="cs-CZ" sz="1500" b="1" dirty="0">
                <a:latin typeface="Montserrat"/>
                <a:ea typeface="Montserrat"/>
                <a:cs typeface="Montserrat"/>
                <a:sym typeface="Montserrat"/>
              </a:rPr>
              <a:t>Co je Cirkulární zadávání </a:t>
            </a:r>
            <a:endParaRPr sz="1500" b="1" dirty="0">
              <a:latin typeface="Montserrat"/>
              <a:ea typeface="Montserrat"/>
              <a:cs typeface="Montserrat"/>
              <a:sym typeface="Montserrat"/>
            </a:endParaRPr>
          </a:p>
          <a:p>
            <a:pPr>
              <a:lnSpc>
                <a:spcPct val="115000"/>
              </a:lnSpc>
            </a:pPr>
            <a:endParaRPr sz="1500" dirty="0">
              <a:latin typeface="Montserrat"/>
              <a:ea typeface="Montserrat"/>
              <a:cs typeface="Montserrat"/>
              <a:sym typeface="Montserrat"/>
            </a:endParaRPr>
          </a:p>
          <a:p>
            <a:pPr>
              <a:lnSpc>
                <a:spcPct val="115000"/>
              </a:lnSpc>
            </a:pPr>
            <a:r>
              <a:rPr lang="cs-CZ" sz="1500" dirty="0">
                <a:latin typeface="Montserrat"/>
                <a:ea typeface="Montserrat"/>
                <a:cs typeface="Montserrat"/>
                <a:sym typeface="Montserrat"/>
              </a:rPr>
              <a:t>... proces, jímž veřejné orgány nakupují práce, zboží nebo služby, které se snaží přispět k uzavřeným energetickým a materiálovým smyčkám v dodavatelských řetězcích, přičemž minimalizují negativní dopady na životní prostředí a vznik odpadu v průběhu celého jejich života, a v nejlepším případě se jim vyhýbají - cyklus</a:t>
            </a:r>
            <a:endParaRPr sz="1500" dirty="0">
              <a:highlight>
                <a:srgbClr val="FFFF00"/>
              </a:highlight>
              <a:latin typeface="Montserrat"/>
              <a:ea typeface="Montserrat"/>
              <a:cs typeface="Montserrat"/>
              <a:sym typeface="Montserrat"/>
            </a:endParaRPr>
          </a:p>
        </p:txBody>
      </p:sp>
      <p:sp>
        <p:nvSpPr>
          <p:cNvPr id="244" name="Google Shape;244;p48"/>
          <p:cNvSpPr/>
          <p:nvPr/>
        </p:nvSpPr>
        <p:spPr>
          <a:xfrm>
            <a:off x="5507950" y="-3472"/>
            <a:ext cx="3725700" cy="6861471"/>
          </a:xfrm>
          <a:prstGeom prst="rect">
            <a:avLst/>
          </a:prstGeom>
          <a:solidFill>
            <a:srgbClr val="626262">
              <a:alpha val="51540"/>
            </a:srgbClr>
          </a:solidFill>
          <a:ln>
            <a:noFill/>
          </a:ln>
        </p:spPr>
        <p:txBody>
          <a:bodyPr spcFirstLastPara="1" wrap="square" lIns="91425" tIns="91425" rIns="91425" bIns="91425" anchor="ctr" anchorCtr="0">
            <a:noAutofit/>
          </a:bodyPr>
          <a:lstStyle/>
          <a:p>
            <a:endParaRPr/>
          </a:p>
        </p:txBody>
      </p:sp>
      <p:sp>
        <p:nvSpPr>
          <p:cNvPr id="245" name="Google Shape;245;p48"/>
          <p:cNvSpPr txBox="1"/>
          <p:nvPr/>
        </p:nvSpPr>
        <p:spPr>
          <a:xfrm>
            <a:off x="5584150" y="1219550"/>
            <a:ext cx="3649500" cy="1530000"/>
          </a:xfrm>
          <a:prstGeom prst="rect">
            <a:avLst/>
          </a:prstGeom>
          <a:noFill/>
          <a:ln>
            <a:noFill/>
          </a:ln>
        </p:spPr>
        <p:txBody>
          <a:bodyPr spcFirstLastPara="1" wrap="square" lIns="91425" tIns="91425" rIns="91425" bIns="91425" anchor="t" anchorCtr="0">
            <a:noAutofit/>
          </a:bodyPr>
          <a:lstStyle/>
          <a:p>
            <a:pPr algn="ctr"/>
            <a:r>
              <a:rPr lang="cs-CZ" b="1" dirty="0">
                <a:solidFill>
                  <a:schemeClr val="lt1"/>
                </a:solidFill>
                <a:latin typeface="Montserrat"/>
                <a:ea typeface="Montserrat"/>
                <a:cs typeface="Montserrat"/>
                <a:sym typeface="Montserrat"/>
              </a:rPr>
              <a:t>Cirkulární nákup může být prostředkem</a:t>
            </a:r>
          </a:p>
          <a:p>
            <a:pPr algn="ctr"/>
            <a:r>
              <a:rPr lang="cs-CZ" b="1" dirty="0">
                <a:solidFill>
                  <a:schemeClr val="lt1"/>
                </a:solidFill>
                <a:latin typeface="Montserrat"/>
                <a:ea typeface="Montserrat"/>
                <a:cs typeface="Montserrat"/>
                <a:sym typeface="Montserrat"/>
              </a:rPr>
              <a:t> k naplnění plánu odpadového hospodářství </a:t>
            </a:r>
          </a:p>
          <a:p>
            <a:pPr algn="ctr"/>
            <a:r>
              <a:rPr lang="cs-CZ" b="1" dirty="0">
                <a:solidFill>
                  <a:schemeClr val="lt1"/>
                </a:solidFill>
                <a:latin typeface="Montserrat"/>
                <a:ea typeface="Montserrat"/>
                <a:cs typeface="Montserrat"/>
                <a:sym typeface="Montserrat"/>
              </a:rPr>
              <a:t>v Praze:</a:t>
            </a:r>
            <a:endParaRPr sz="1000" b="1" dirty="0">
              <a:solidFill>
                <a:srgbClr val="FFFFFF"/>
              </a:solidFill>
              <a:latin typeface="Montserrat"/>
              <a:ea typeface="Montserrat"/>
              <a:cs typeface="Montserrat"/>
              <a:sym typeface="Montserrat"/>
            </a:endParaRPr>
          </a:p>
        </p:txBody>
      </p:sp>
      <p:sp>
        <p:nvSpPr>
          <p:cNvPr id="246" name="Google Shape;246;p48"/>
          <p:cNvSpPr/>
          <p:nvPr/>
        </p:nvSpPr>
        <p:spPr>
          <a:xfrm>
            <a:off x="5733300" y="2247725"/>
            <a:ext cx="3275000" cy="1479551"/>
          </a:xfrm>
          <a:prstGeom prst="roundRect">
            <a:avLst>
              <a:gd name="adj" fmla="val 16667"/>
            </a:avLst>
          </a:prstGeom>
          <a:solidFill>
            <a:srgbClr val="FFFFFF">
              <a:alpha val="69230"/>
            </a:srgbClr>
          </a:solid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algn="ctr">
              <a:buSzPts val="1100"/>
            </a:pPr>
            <a:r>
              <a:rPr lang="cs-CZ" sz="1200" b="1" dirty="0"/>
              <a:t>Pražský plán nakládání s odpady - 1.4.1.</a:t>
            </a:r>
          </a:p>
          <a:p>
            <a:pPr algn="ctr">
              <a:buSzPts val="1100"/>
            </a:pPr>
            <a:r>
              <a:rPr lang="cs-CZ" sz="1200" b="1" dirty="0"/>
              <a:t>Do roku 2020 zvýšit alespoň na 70 % míru opětovného použití a recyklace stavebního </a:t>
            </a:r>
          </a:p>
          <a:p>
            <a:pPr algn="ctr">
              <a:buSzPts val="1100"/>
            </a:pPr>
            <a:r>
              <a:rPr lang="cs-CZ" sz="1200" b="1" dirty="0"/>
              <a:t>a demoličního odpadu</a:t>
            </a:r>
            <a:endParaRPr sz="1200" dirty="0">
              <a:latin typeface="Montserrat"/>
              <a:ea typeface="Montserrat"/>
              <a:cs typeface="Montserrat"/>
              <a:sym typeface="Montserrat"/>
            </a:endParaRPr>
          </a:p>
        </p:txBody>
      </p:sp>
      <p:pic>
        <p:nvPicPr>
          <p:cNvPr id="247" name="Google Shape;247;p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17523" y="100074"/>
            <a:ext cx="2967859" cy="801799"/>
          </a:xfrm>
          <a:prstGeom prst="rect">
            <a:avLst/>
          </a:prstGeom>
          <a:noFill/>
          <a:ln>
            <a:noFill/>
          </a:ln>
        </p:spPr>
      </p:pic>
      <p:sp>
        <p:nvSpPr>
          <p:cNvPr id="248" name="Google Shape;248;p48"/>
          <p:cNvSpPr/>
          <p:nvPr/>
        </p:nvSpPr>
        <p:spPr>
          <a:xfrm>
            <a:off x="5733300" y="3972571"/>
            <a:ext cx="3275000" cy="2640133"/>
          </a:xfrm>
          <a:prstGeom prst="roundRect">
            <a:avLst>
              <a:gd name="adj" fmla="val 16667"/>
            </a:avLst>
          </a:prstGeom>
          <a:solidFill>
            <a:srgbClr val="FFFFFF">
              <a:alpha val="69230"/>
            </a:srgbClr>
          </a:solid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algn="ctr">
              <a:buClr>
                <a:schemeClr val="dk1"/>
              </a:buClr>
              <a:buSzPts val="1100"/>
            </a:pPr>
            <a:r>
              <a:rPr lang="cs-CZ" sz="1200" b="1" dirty="0">
                <a:solidFill>
                  <a:schemeClr val="dk1"/>
                </a:solidFill>
              </a:rPr>
              <a:t>Plán odpadového hospodářství v Praze - 1.4.3.a)</a:t>
            </a:r>
          </a:p>
          <a:p>
            <a:pPr algn="ctr">
              <a:buClr>
                <a:schemeClr val="dk1"/>
              </a:buClr>
              <a:buSzPts val="1100"/>
            </a:pPr>
            <a:r>
              <a:rPr lang="cs-CZ" sz="1200" b="1" dirty="0">
                <a:solidFill>
                  <a:schemeClr val="dk1"/>
                </a:solidFill>
              </a:rPr>
              <a:t>Zajistit povinné používání recyklovaných materiálů, které splňují příslušné stavební normy, jako náhrada za přírodní zdroje ve stavebních činnostech financovaných z veřejných prostředků, pokud je to technicky a ekonomicky možné.</a:t>
            </a:r>
            <a:endParaRPr sz="1200" dirty="0"/>
          </a:p>
        </p:txBody>
      </p:sp>
      <p:sp>
        <p:nvSpPr>
          <p:cNvPr id="249" name="Google Shape;249;p48"/>
          <p:cNvSpPr/>
          <p:nvPr/>
        </p:nvSpPr>
        <p:spPr>
          <a:xfrm>
            <a:off x="49325" y="1408475"/>
            <a:ext cx="452700" cy="1387500"/>
          </a:xfrm>
          <a:prstGeom prst="rect">
            <a:avLst/>
          </a:prstGeom>
          <a:noFill/>
          <a:ln>
            <a:noFill/>
          </a:ln>
        </p:spPr>
        <p:txBody>
          <a:bodyPr spcFirstLastPara="1" wrap="square" lIns="91425" tIns="91425" rIns="91425" bIns="91425" anchor="t" anchorCtr="0">
            <a:noAutofit/>
          </a:bodyPr>
          <a:lstStyle/>
          <a:p>
            <a:pPr>
              <a:lnSpc>
                <a:spcPct val="115000"/>
              </a:lnSpc>
            </a:pPr>
            <a:r>
              <a:rPr lang="en" sz="4800" b="1">
                <a:latin typeface="Montserrat"/>
                <a:ea typeface="Montserrat"/>
                <a:cs typeface="Montserrat"/>
                <a:sym typeface="Montserrat"/>
              </a:rPr>
              <a:t>“</a:t>
            </a:r>
            <a:endParaRPr sz="4800">
              <a:highlight>
                <a:srgbClr val="FFFF00"/>
              </a:highlight>
              <a:latin typeface="Montserrat"/>
              <a:ea typeface="Montserrat"/>
              <a:cs typeface="Montserrat"/>
              <a:sym typeface="Montserrat"/>
            </a:endParaRPr>
          </a:p>
        </p:txBody>
      </p:sp>
    </p:spTree>
    <p:extLst>
      <p:ext uri="{BB962C8B-B14F-4D97-AF65-F5344CB8AC3E}">
        <p14:creationId xmlns:p14="http://schemas.microsoft.com/office/powerpoint/2010/main" val="45738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13"/>
        <p:cNvGrpSpPr/>
        <p:nvPr/>
      </p:nvGrpSpPr>
      <p:grpSpPr>
        <a:xfrm>
          <a:off x="0" y="0"/>
          <a:ext cx="0" cy="0"/>
          <a:chOff x="0" y="0"/>
          <a:chExt cx="0" cy="0"/>
        </a:xfrm>
      </p:grpSpPr>
      <p:pic>
        <p:nvPicPr>
          <p:cNvPr id="314" name="Google Shape;314;p54" descr="Image result for reused bricks copenhage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 y="0"/>
            <a:ext cx="9144000" cy="6858000"/>
          </a:xfrm>
          <a:prstGeom prst="rect">
            <a:avLst/>
          </a:prstGeom>
          <a:noFill/>
          <a:ln>
            <a:noFill/>
          </a:ln>
        </p:spPr>
      </p:pic>
      <p:sp>
        <p:nvSpPr>
          <p:cNvPr id="316" name="Google Shape;316;p54"/>
          <p:cNvSpPr txBox="1"/>
          <p:nvPr/>
        </p:nvSpPr>
        <p:spPr>
          <a:xfrm>
            <a:off x="487825" y="1197800"/>
            <a:ext cx="2295900" cy="461400"/>
          </a:xfrm>
          <a:prstGeom prst="rect">
            <a:avLst/>
          </a:prstGeom>
          <a:noFill/>
          <a:ln>
            <a:noFill/>
          </a:ln>
        </p:spPr>
        <p:txBody>
          <a:bodyPr spcFirstLastPara="1" wrap="square" lIns="91425" tIns="91425" rIns="91425" bIns="91425" anchor="ctr" anchorCtr="0">
            <a:noAutofit/>
          </a:bodyPr>
          <a:lstStyle/>
          <a:p>
            <a:endParaRPr sz="1600" b="1" dirty="0">
              <a:solidFill>
                <a:srgbClr val="FFFFFF"/>
              </a:solidFill>
              <a:latin typeface="Montserrat"/>
              <a:ea typeface="Montserrat"/>
              <a:cs typeface="Montserrat"/>
              <a:sym typeface="Montserrat"/>
            </a:endParaRPr>
          </a:p>
        </p:txBody>
      </p:sp>
      <p:sp>
        <p:nvSpPr>
          <p:cNvPr id="317" name="Google Shape;317;p54"/>
          <p:cNvSpPr txBox="1"/>
          <p:nvPr/>
        </p:nvSpPr>
        <p:spPr>
          <a:xfrm>
            <a:off x="3360100" y="1659199"/>
            <a:ext cx="2586900" cy="5092330"/>
          </a:xfrm>
          <a:prstGeom prst="rect">
            <a:avLst/>
          </a:prstGeom>
          <a:solidFill>
            <a:srgbClr val="FFFFFF"/>
          </a:solidFill>
          <a:ln>
            <a:noFill/>
          </a:ln>
        </p:spPr>
        <p:txBody>
          <a:bodyPr spcFirstLastPara="1" wrap="square" lIns="91425" tIns="91425" rIns="91425" bIns="91425" anchor="t" anchorCtr="0">
            <a:noAutofit/>
          </a:bodyPr>
          <a:lstStyle/>
          <a:p>
            <a:pPr algn="ctr"/>
            <a:endParaRPr dirty="0"/>
          </a:p>
          <a:p>
            <a:pPr algn="ctr">
              <a:lnSpc>
                <a:spcPct val="115000"/>
              </a:lnSpc>
            </a:pPr>
            <a:endParaRPr sz="1100" dirty="0">
              <a:solidFill>
                <a:schemeClr val="dk1"/>
              </a:solidFill>
            </a:endParaRPr>
          </a:p>
          <a:p>
            <a:pPr algn="ctr">
              <a:lnSpc>
                <a:spcPct val="150000"/>
              </a:lnSpc>
            </a:pPr>
            <a:r>
              <a:rPr lang="cs-CZ" sz="1500" dirty="0">
                <a:solidFill>
                  <a:schemeClr val="dk1"/>
                </a:solidFill>
                <a:latin typeface="Montserrat"/>
                <a:ea typeface="Montserrat"/>
                <a:cs typeface="Montserrat"/>
                <a:sym typeface="Montserrat"/>
              </a:rPr>
              <a:t>Ekonomické</a:t>
            </a:r>
            <a:r>
              <a:rPr lang="cs-CZ" sz="1100" dirty="0">
                <a:solidFill>
                  <a:schemeClr val="dk1"/>
                </a:solidFill>
                <a:latin typeface="Montserrat"/>
                <a:ea typeface="Montserrat"/>
                <a:cs typeface="Montserrat"/>
                <a:sym typeface="Montserrat"/>
              </a:rPr>
              <a:t> </a:t>
            </a:r>
            <a:endParaRPr lang="cs-CZ" sz="1100" dirty="0" smtClean="0">
              <a:solidFill>
                <a:schemeClr val="dk1"/>
              </a:solidFill>
              <a:latin typeface="Montserrat"/>
              <a:ea typeface="Montserrat"/>
              <a:cs typeface="Montserrat"/>
              <a:sym typeface="Montserrat"/>
            </a:endParaRPr>
          </a:p>
          <a:p>
            <a:pPr algn="ctr">
              <a:lnSpc>
                <a:spcPct val="150000"/>
              </a:lnSpc>
            </a:pPr>
            <a:endParaRPr lang="cs-CZ" sz="1100" dirty="0">
              <a:solidFill>
                <a:schemeClr val="dk1"/>
              </a:solidFill>
              <a:latin typeface="Montserrat"/>
              <a:ea typeface="Montserrat"/>
              <a:cs typeface="Montserrat"/>
              <a:sym typeface="Montserrat"/>
            </a:endParaRPr>
          </a:p>
          <a:p>
            <a:pPr algn="ctr">
              <a:lnSpc>
                <a:spcPct val="150000"/>
              </a:lnSpc>
            </a:pPr>
            <a:r>
              <a:rPr lang="cs-CZ" sz="1200" dirty="0">
                <a:solidFill>
                  <a:schemeClr val="dk1"/>
                </a:solidFill>
                <a:latin typeface="Montserrat"/>
                <a:ea typeface="Montserrat"/>
                <a:cs typeface="Montserrat"/>
                <a:sym typeface="Montserrat"/>
              </a:rPr>
              <a:t>+ </a:t>
            </a:r>
            <a:r>
              <a:rPr lang="cs-CZ" sz="1200" b="1" dirty="0">
                <a:solidFill>
                  <a:schemeClr val="dk1"/>
                </a:solidFill>
                <a:latin typeface="Montserrat"/>
                <a:ea typeface="Montserrat"/>
                <a:cs typeface="Montserrat"/>
                <a:sym typeface="Montserrat"/>
              </a:rPr>
              <a:t>NIŽŠÍ FINÁLNÍ NÁKLADY NA VLASTNICTVÍ</a:t>
            </a:r>
            <a:r>
              <a:rPr lang="cs-CZ" sz="1200" dirty="0">
                <a:solidFill>
                  <a:schemeClr val="dk1"/>
                </a:solidFill>
                <a:latin typeface="Montserrat"/>
                <a:ea typeface="Montserrat"/>
                <a:cs typeface="Montserrat"/>
                <a:sym typeface="Montserrat"/>
              </a:rPr>
              <a:t> (díky delšímu životnímu cyklu a údržbě, ačkoliv vstupní náklady mohou být vyšší). </a:t>
            </a:r>
          </a:p>
          <a:p>
            <a:pPr algn="ctr">
              <a:lnSpc>
                <a:spcPct val="150000"/>
              </a:lnSpc>
            </a:pPr>
            <a:r>
              <a:rPr lang="cs-CZ" sz="1200" dirty="0">
                <a:solidFill>
                  <a:schemeClr val="dk1"/>
                </a:solidFill>
                <a:latin typeface="Montserrat"/>
                <a:ea typeface="Montserrat"/>
                <a:cs typeface="Montserrat"/>
                <a:sym typeface="Montserrat"/>
              </a:rPr>
              <a:t>+ </a:t>
            </a:r>
            <a:r>
              <a:rPr lang="cs-CZ" sz="1200" b="1" dirty="0">
                <a:solidFill>
                  <a:schemeClr val="dk1"/>
                </a:solidFill>
                <a:latin typeface="Montserrat"/>
                <a:ea typeface="Montserrat"/>
                <a:cs typeface="Montserrat"/>
                <a:sym typeface="Montserrat"/>
              </a:rPr>
              <a:t>UDRŽOVÁNÍ VYSOKÉ HODNOTY PROJEKTU </a:t>
            </a:r>
            <a:r>
              <a:rPr lang="cs-CZ" sz="1200" dirty="0">
                <a:solidFill>
                  <a:schemeClr val="dk1"/>
                </a:solidFill>
                <a:latin typeface="Montserrat"/>
                <a:ea typeface="Montserrat"/>
                <a:cs typeface="Montserrat"/>
                <a:sym typeface="Montserrat"/>
              </a:rPr>
              <a:t>(díky modelům pronájmu a vysoké úrovně údržby</a:t>
            </a:r>
            <a:r>
              <a:rPr lang="cs-CZ" sz="1200" dirty="0" smtClean="0">
                <a:solidFill>
                  <a:schemeClr val="dk1"/>
                </a:solidFill>
                <a:latin typeface="Montserrat"/>
                <a:ea typeface="Montserrat"/>
                <a:cs typeface="Montserrat"/>
                <a:sym typeface="Montserrat"/>
              </a:rPr>
              <a:t>)</a:t>
            </a:r>
            <a:endParaRPr sz="1200" dirty="0">
              <a:solidFill>
                <a:schemeClr val="dk1"/>
              </a:solidFill>
              <a:latin typeface="Montserrat"/>
              <a:ea typeface="Montserrat"/>
              <a:cs typeface="Montserrat"/>
              <a:sym typeface="Montserrat"/>
            </a:endParaRPr>
          </a:p>
          <a:p>
            <a:pPr algn="ctr">
              <a:lnSpc>
                <a:spcPct val="115000"/>
              </a:lnSpc>
            </a:pPr>
            <a:r>
              <a:rPr lang="cs-CZ" sz="1200" dirty="0">
                <a:solidFill>
                  <a:schemeClr val="dk1"/>
                </a:solidFill>
                <a:latin typeface="Montserrat"/>
                <a:ea typeface="Montserrat"/>
                <a:cs typeface="Montserrat"/>
                <a:sym typeface="Montserrat"/>
              </a:rPr>
              <a:t>+ </a:t>
            </a:r>
            <a:r>
              <a:rPr lang="cs-CZ" sz="1200" b="1" dirty="0">
                <a:solidFill>
                  <a:schemeClr val="dk1"/>
                </a:solidFill>
                <a:latin typeface="Montserrat"/>
                <a:ea typeface="Montserrat"/>
                <a:cs typeface="Montserrat"/>
                <a:sym typeface="Montserrat"/>
              </a:rPr>
              <a:t>STIMULACE INOVACÍ </a:t>
            </a:r>
            <a:r>
              <a:rPr lang="cs-CZ" sz="1200" dirty="0">
                <a:solidFill>
                  <a:schemeClr val="dk1"/>
                </a:solidFill>
                <a:latin typeface="Montserrat"/>
                <a:ea typeface="Montserrat"/>
                <a:cs typeface="Montserrat"/>
                <a:sym typeface="Montserrat"/>
              </a:rPr>
              <a:t>(díky soutěžím upřednostňující kritéria výkonu nežli specifické technické standardy). </a:t>
            </a:r>
            <a:endParaRPr sz="1200" dirty="0">
              <a:solidFill>
                <a:schemeClr val="dk1"/>
              </a:solidFill>
              <a:latin typeface="Montserrat"/>
              <a:ea typeface="Montserrat"/>
              <a:cs typeface="Montserrat"/>
              <a:sym typeface="Montserrat"/>
            </a:endParaRPr>
          </a:p>
          <a:p>
            <a:pPr algn="ctr">
              <a:lnSpc>
                <a:spcPct val="115000"/>
              </a:lnSpc>
            </a:pPr>
            <a:r>
              <a:rPr lang="en" sz="1200" dirty="0">
                <a:solidFill>
                  <a:schemeClr val="dk1"/>
                </a:solidFill>
                <a:latin typeface="Montserrat"/>
                <a:ea typeface="Montserrat"/>
                <a:cs typeface="Montserrat"/>
                <a:sym typeface="Montserrat"/>
              </a:rPr>
              <a:t>+ </a:t>
            </a:r>
            <a:r>
              <a:rPr lang="en" sz="1200" b="1" dirty="0">
                <a:solidFill>
                  <a:schemeClr val="dk1"/>
                </a:solidFill>
                <a:latin typeface="Montserrat"/>
                <a:ea typeface="Montserrat"/>
                <a:cs typeface="Montserrat"/>
                <a:sym typeface="Montserrat"/>
              </a:rPr>
              <a:t>ZVYŠUJÍCÍ SE POPTÁVKA TRHU </a:t>
            </a:r>
            <a:r>
              <a:rPr lang="en" sz="1200" dirty="0">
                <a:solidFill>
                  <a:schemeClr val="dk1"/>
                </a:solidFill>
                <a:latin typeface="Montserrat"/>
                <a:ea typeface="Montserrat"/>
                <a:cs typeface="Montserrat"/>
                <a:sym typeface="Montserrat"/>
              </a:rPr>
              <a:t>(a </a:t>
            </a:r>
            <a:r>
              <a:rPr lang="en" sz="1200" dirty="0" err="1">
                <a:solidFill>
                  <a:schemeClr val="dk1"/>
                </a:solidFill>
                <a:latin typeface="Montserrat"/>
                <a:ea typeface="Montserrat"/>
                <a:cs typeface="Montserrat"/>
                <a:sym typeface="Montserrat"/>
              </a:rPr>
              <a:t>růst</a:t>
            </a:r>
            <a:r>
              <a:rPr lang="en" sz="1200" dirty="0">
                <a:solidFill>
                  <a:schemeClr val="dk1"/>
                </a:solidFill>
                <a:latin typeface="Montserrat"/>
                <a:ea typeface="Montserrat"/>
                <a:cs typeface="Montserrat"/>
                <a:sym typeface="Montserrat"/>
              </a:rPr>
              <a:t> </a:t>
            </a:r>
            <a:r>
              <a:rPr lang="en" sz="1200" dirty="0" err="1">
                <a:solidFill>
                  <a:schemeClr val="dk1"/>
                </a:solidFill>
                <a:latin typeface="Montserrat"/>
                <a:ea typeface="Montserrat"/>
                <a:cs typeface="Montserrat"/>
                <a:sym typeface="Montserrat"/>
              </a:rPr>
              <a:t>použití</a:t>
            </a:r>
            <a:r>
              <a:rPr lang="en" sz="1200" dirty="0">
                <a:solidFill>
                  <a:schemeClr val="dk1"/>
                </a:solidFill>
                <a:latin typeface="Montserrat"/>
                <a:ea typeface="Montserrat"/>
                <a:cs typeface="Montserrat"/>
                <a:sym typeface="Montserrat"/>
              </a:rPr>
              <a:t> </a:t>
            </a:r>
            <a:r>
              <a:rPr lang="en" sz="1200" dirty="0" err="1">
                <a:solidFill>
                  <a:schemeClr val="dk1"/>
                </a:solidFill>
                <a:latin typeface="Montserrat"/>
                <a:ea typeface="Montserrat"/>
                <a:cs typeface="Montserrat"/>
                <a:sym typeface="Montserrat"/>
              </a:rPr>
              <a:t>cirkulárních</a:t>
            </a:r>
            <a:r>
              <a:rPr lang="en" sz="1200" dirty="0">
                <a:solidFill>
                  <a:schemeClr val="dk1"/>
                </a:solidFill>
                <a:latin typeface="Montserrat"/>
                <a:ea typeface="Montserrat"/>
                <a:cs typeface="Montserrat"/>
                <a:sym typeface="Montserrat"/>
              </a:rPr>
              <a:t> </a:t>
            </a:r>
            <a:r>
              <a:rPr lang="en" sz="1200" dirty="0" err="1">
                <a:solidFill>
                  <a:schemeClr val="dk1"/>
                </a:solidFill>
                <a:latin typeface="Montserrat"/>
                <a:ea typeface="Montserrat"/>
                <a:cs typeface="Montserrat"/>
                <a:sym typeface="Montserrat"/>
              </a:rPr>
              <a:t>materiálů</a:t>
            </a:r>
            <a:r>
              <a:rPr lang="en" sz="1200" dirty="0">
                <a:solidFill>
                  <a:schemeClr val="dk1"/>
                </a:solidFill>
                <a:latin typeface="Montserrat"/>
                <a:ea typeface="Montserrat"/>
                <a:cs typeface="Montserrat"/>
                <a:sym typeface="Montserrat"/>
              </a:rPr>
              <a:t> a </a:t>
            </a:r>
            <a:r>
              <a:rPr lang="en" sz="1200" dirty="0" err="1">
                <a:solidFill>
                  <a:schemeClr val="dk1"/>
                </a:solidFill>
                <a:latin typeface="Montserrat"/>
                <a:ea typeface="Montserrat"/>
                <a:cs typeface="Montserrat"/>
                <a:sym typeface="Montserrat"/>
              </a:rPr>
              <a:t>přístupů</a:t>
            </a:r>
            <a:r>
              <a:rPr lang="en" sz="1200" dirty="0">
                <a:solidFill>
                  <a:schemeClr val="dk1"/>
                </a:solidFill>
                <a:latin typeface="Montserrat"/>
                <a:ea typeface="Montserrat"/>
                <a:cs typeface="Montserrat"/>
                <a:sym typeface="Montserrat"/>
              </a:rPr>
              <a:t>)</a:t>
            </a:r>
          </a:p>
        </p:txBody>
      </p:sp>
      <p:sp>
        <p:nvSpPr>
          <p:cNvPr id="318" name="Google Shape;318;p54"/>
          <p:cNvSpPr txBox="1"/>
          <p:nvPr/>
        </p:nvSpPr>
        <p:spPr>
          <a:xfrm>
            <a:off x="411625" y="1659199"/>
            <a:ext cx="2586900" cy="5092329"/>
          </a:xfrm>
          <a:prstGeom prst="rect">
            <a:avLst/>
          </a:prstGeom>
          <a:solidFill>
            <a:srgbClr val="FFFFFF"/>
          </a:solidFill>
          <a:ln>
            <a:noFill/>
          </a:ln>
        </p:spPr>
        <p:txBody>
          <a:bodyPr spcFirstLastPara="1" wrap="square" lIns="91425" tIns="91425" rIns="91425" bIns="91425" anchor="t" anchorCtr="0">
            <a:noAutofit/>
          </a:bodyPr>
          <a:lstStyle/>
          <a:p>
            <a:pPr>
              <a:lnSpc>
                <a:spcPct val="115000"/>
              </a:lnSpc>
            </a:pPr>
            <a:endParaRPr sz="1500" dirty="0">
              <a:solidFill>
                <a:schemeClr val="dk1"/>
              </a:solidFill>
              <a:latin typeface="Montserrat"/>
              <a:ea typeface="Montserrat"/>
              <a:cs typeface="Montserrat"/>
              <a:sym typeface="Montserrat"/>
            </a:endParaRPr>
          </a:p>
          <a:p>
            <a:pPr>
              <a:lnSpc>
                <a:spcPct val="115000"/>
              </a:lnSpc>
            </a:pPr>
            <a:endParaRPr sz="1500" dirty="0">
              <a:solidFill>
                <a:schemeClr val="dk1"/>
              </a:solidFill>
              <a:latin typeface="Montserrat"/>
              <a:ea typeface="Montserrat"/>
              <a:cs typeface="Montserrat"/>
              <a:sym typeface="Montserrat"/>
            </a:endParaRPr>
          </a:p>
          <a:p>
            <a:pPr algn="ctr"/>
            <a:r>
              <a:rPr lang="cs-CZ" sz="1500" dirty="0">
                <a:solidFill>
                  <a:schemeClr val="dk1"/>
                </a:solidFill>
                <a:latin typeface="Montserrat"/>
                <a:ea typeface="Montserrat"/>
                <a:cs typeface="Montserrat"/>
                <a:sym typeface="Montserrat"/>
              </a:rPr>
              <a:t>Ekologické</a:t>
            </a:r>
            <a:endParaRPr sz="1500" dirty="0">
              <a:solidFill>
                <a:schemeClr val="dk1"/>
              </a:solidFill>
              <a:latin typeface="Montserrat"/>
              <a:ea typeface="Montserrat"/>
              <a:cs typeface="Montserrat"/>
              <a:sym typeface="Montserrat"/>
            </a:endParaRPr>
          </a:p>
          <a:p>
            <a:pPr algn="ctr">
              <a:lnSpc>
                <a:spcPct val="200000"/>
              </a:lnSpc>
            </a:pPr>
            <a:endParaRPr sz="1500" dirty="0">
              <a:solidFill>
                <a:schemeClr val="dk1"/>
              </a:solidFill>
              <a:latin typeface="Montserrat"/>
              <a:ea typeface="Montserrat"/>
              <a:cs typeface="Montserrat"/>
              <a:sym typeface="Montserrat"/>
            </a:endParaRPr>
          </a:p>
          <a:p>
            <a:pPr algn="ctr">
              <a:lnSpc>
                <a:spcPct val="115000"/>
              </a:lnSpc>
            </a:pPr>
            <a:r>
              <a:rPr lang="en" sz="1200" dirty="0">
                <a:solidFill>
                  <a:schemeClr val="dk1"/>
                </a:solidFill>
                <a:latin typeface="Montserrat"/>
                <a:ea typeface="Montserrat"/>
                <a:cs typeface="Montserrat"/>
                <a:sym typeface="Montserrat"/>
              </a:rPr>
              <a:t>+ </a:t>
            </a:r>
            <a:r>
              <a:rPr lang="cs-CZ" sz="1200" dirty="0">
                <a:solidFill>
                  <a:schemeClr val="dk1"/>
                </a:solidFill>
                <a:latin typeface="Montserrat"/>
                <a:ea typeface="Montserrat"/>
                <a:cs typeface="Montserrat"/>
                <a:sym typeface="Montserrat"/>
              </a:rPr>
              <a:t>SNÍŽENÍ POTŘEBY PRIMÁRNÍCH ZDROJŮ</a:t>
            </a:r>
          </a:p>
          <a:p>
            <a:pPr algn="ctr">
              <a:lnSpc>
                <a:spcPct val="115000"/>
              </a:lnSpc>
            </a:pPr>
            <a:endParaRPr lang="cs-CZ" sz="1200" b="1" dirty="0">
              <a:solidFill>
                <a:schemeClr val="dk1"/>
              </a:solidFill>
              <a:latin typeface="Montserrat"/>
              <a:ea typeface="Montserrat"/>
              <a:cs typeface="Montserrat"/>
              <a:sym typeface="Montserrat"/>
            </a:endParaRPr>
          </a:p>
          <a:p>
            <a:pPr algn="ctr">
              <a:lnSpc>
                <a:spcPct val="115000"/>
              </a:lnSpc>
            </a:pPr>
            <a:r>
              <a:rPr lang="cs-CZ" sz="1200" b="1" dirty="0">
                <a:solidFill>
                  <a:schemeClr val="dk1"/>
                </a:solidFill>
                <a:latin typeface="Montserrat"/>
                <a:ea typeface="Montserrat"/>
                <a:cs typeface="Montserrat"/>
                <a:sym typeface="Montserrat"/>
              </a:rPr>
              <a:t>+ REDUKCE CO2 EMISÍ </a:t>
            </a:r>
          </a:p>
          <a:p>
            <a:pPr algn="ctr">
              <a:lnSpc>
                <a:spcPct val="115000"/>
              </a:lnSpc>
            </a:pPr>
            <a:endParaRPr lang="cs-CZ" sz="1200" b="1" dirty="0">
              <a:solidFill>
                <a:schemeClr val="dk1"/>
              </a:solidFill>
              <a:latin typeface="Montserrat"/>
              <a:ea typeface="Montserrat"/>
              <a:cs typeface="Montserrat"/>
              <a:sym typeface="Montserrat"/>
            </a:endParaRPr>
          </a:p>
          <a:p>
            <a:pPr algn="ctr">
              <a:lnSpc>
                <a:spcPct val="115000"/>
              </a:lnSpc>
            </a:pPr>
            <a:r>
              <a:rPr lang="cs-CZ" sz="1200" b="1" dirty="0">
                <a:solidFill>
                  <a:schemeClr val="dk1"/>
                </a:solidFill>
                <a:latin typeface="Montserrat"/>
                <a:ea typeface="Montserrat"/>
                <a:cs typeface="Montserrat"/>
                <a:sym typeface="Montserrat"/>
              </a:rPr>
              <a:t>+ REDUKCE SPOTŘEBY ENERGIÍ</a:t>
            </a:r>
          </a:p>
          <a:p>
            <a:pPr algn="ctr">
              <a:lnSpc>
                <a:spcPct val="115000"/>
              </a:lnSpc>
            </a:pPr>
            <a:endParaRPr lang="cs-CZ" sz="1200" b="1" dirty="0">
              <a:solidFill>
                <a:schemeClr val="dk1"/>
              </a:solidFill>
              <a:latin typeface="Montserrat"/>
              <a:ea typeface="Montserrat"/>
              <a:cs typeface="Montserrat"/>
              <a:sym typeface="Montserrat"/>
            </a:endParaRPr>
          </a:p>
          <a:p>
            <a:pPr algn="ctr">
              <a:lnSpc>
                <a:spcPct val="115000"/>
              </a:lnSpc>
            </a:pPr>
            <a:r>
              <a:rPr lang="cs-CZ" sz="1200" b="1" dirty="0">
                <a:solidFill>
                  <a:schemeClr val="dk1"/>
                </a:solidFill>
                <a:latin typeface="Montserrat"/>
                <a:ea typeface="Montserrat"/>
                <a:cs typeface="Montserrat"/>
                <a:sym typeface="Montserrat"/>
              </a:rPr>
              <a:t>+ ZVÝŠENÍ MÍRY POUŽITÍ DRUHOTNÝCH SUROVIN </a:t>
            </a:r>
            <a:endParaRPr sz="1200" b="1" dirty="0">
              <a:solidFill>
                <a:schemeClr val="dk1"/>
              </a:solidFill>
              <a:latin typeface="Montserrat"/>
              <a:ea typeface="Montserrat"/>
              <a:cs typeface="Montserrat"/>
              <a:sym typeface="Montserrat"/>
            </a:endParaRPr>
          </a:p>
          <a:p>
            <a:pPr algn="ctr">
              <a:lnSpc>
                <a:spcPct val="115000"/>
              </a:lnSpc>
            </a:pPr>
            <a:endParaRPr sz="1500" b="1" dirty="0">
              <a:solidFill>
                <a:schemeClr val="dk1"/>
              </a:solidFill>
              <a:latin typeface="Montserrat"/>
              <a:ea typeface="Montserrat"/>
              <a:cs typeface="Montserrat"/>
              <a:sym typeface="Montserrat"/>
            </a:endParaRPr>
          </a:p>
        </p:txBody>
      </p:sp>
      <p:sp>
        <p:nvSpPr>
          <p:cNvPr id="319" name="Google Shape;319;p54"/>
          <p:cNvSpPr txBox="1"/>
          <p:nvPr/>
        </p:nvSpPr>
        <p:spPr>
          <a:xfrm>
            <a:off x="6308575" y="1659224"/>
            <a:ext cx="2586900" cy="5092304"/>
          </a:xfrm>
          <a:prstGeom prst="rect">
            <a:avLst/>
          </a:prstGeom>
          <a:solidFill>
            <a:srgbClr val="FFFFFF"/>
          </a:solidFill>
          <a:ln>
            <a:noFill/>
          </a:ln>
        </p:spPr>
        <p:txBody>
          <a:bodyPr spcFirstLastPara="1" wrap="square" lIns="91425" tIns="91425" rIns="91425" bIns="91425" anchor="t" anchorCtr="0">
            <a:noAutofit/>
          </a:bodyPr>
          <a:lstStyle/>
          <a:p>
            <a:pPr algn="ctr">
              <a:lnSpc>
                <a:spcPct val="115000"/>
              </a:lnSpc>
            </a:pPr>
            <a:endParaRPr sz="1100" dirty="0">
              <a:solidFill>
                <a:schemeClr val="dk1"/>
              </a:solidFill>
              <a:latin typeface="Montserrat"/>
              <a:ea typeface="Montserrat"/>
              <a:cs typeface="Montserrat"/>
              <a:sym typeface="Montserrat"/>
            </a:endParaRPr>
          </a:p>
          <a:p>
            <a:pPr algn="ctr">
              <a:lnSpc>
                <a:spcPct val="115000"/>
              </a:lnSpc>
            </a:pPr>
            <a:endParaRPr sz="1100" dirty="0">
              <a:solidFill>
                <a:schemeClr val="dk1"/>
              </a:solidFill>
              <a:latin typeface="Montserrat"/>
              <a:ea typeface="Montserrat"/>
              <a:cs typeface="Montserrat"/>
              <a:sym typeface="Montserrat"/>
            </a:endParaRPr>
          </a:p>
          <a:p>
            <a:pPr algn="ctr">
              <a:lnSpc>
                <a:spcPct val="150000"/>
              </a:lnSpc>
            </a:pPr>
            <a:r>
              <a:rPr lang="cs-CZ" sz="1500" dirty="0">
                <a:solidFill>
                  <a:schemeClr val="dk1"/>
                </a:solidFill>
                <a:latin typeface="Montserrat"/>
                <a:ea typeface="Montserrat"/>
                <a:cs typeface="Montserrat"/>
                <a:sym typeface="Montserrat"/>
              </a:rPr>
              <a:t>Sociální</a:t>
            </a:r>
            <a:r>
              <a:rPr lang="cs-CZ" sz="1100" dirty="0">
                <a:solidFill>
                  <a:schemeClr val="dk1"/>
                </a:solidFill>
                <a:latin typeface="Montserrat"/>
                <a:ea typeface="Montserrat"/>
                <a:cs typeface="Montserrat"/>
                <a:sym typeface="Montserrat"/>
              </a:rPr>
              <a:t> </a:t>
            </a:r>
            <a:endParaRPr sz="1100" dirty="0">
              <a:solidFill>
                <a:schemeClr val="dk1"/>
              </a:solidFill>
              <a:latin typeface="Montserrat"/>
              <a:ea typeface="Montserrat"/>
              <a:cs typeface="Montserrat"/>
              <a:sym typeface="Montserrat"/>
            </a:endParaRPr>
          </a:p>
          <a:p>
            <a:pPr algn="ctr">
              <a:lnSpc>
                <a:spcPct val="150000"/>
              </a:lnSpc>
            </a:pPr>
            <a:endParaRPr lang="cs-CZ" sz="1100" dirty="0">
              <a:solidFill>
                <a:schemeClr val="dk1"/>
              </a:solidFill>
              <a:latin typeface="Montserrat"/>
              <a:ea typeface="Montserrat"/>
              <a:cs typeface="Montserrat"/>
              <a:sym typeface="Montserrat"/>
            </a:endParaRPr>
          </a:p>
          <a:p>
            <a:pPr algn="ctr">
              <a:lnSpc>
                <a:spcPct val="150000"/>
              </a:lnSpc>
            </a:pPr>
            <a:r>
              <a:rPr lang="cs-CZ" sz="1200" b="1" dirty="0">
                <a:solidFill>
                  <a:schemeClr val="dk1"/>
                </a:solidFill>
                <a:latin typeface="Montserrat"/>
                <a:ea typeface="Montserrat"/>
                <a:cs typeface="Montserrat"/>
                <a:sym typeface="Montserrat"/>
              </a:rPr>
              <a:t>+ UKÁZKY PROVEDITELNOSTI </a:t>
            </a:r>
            <a:r>
              <a:rPr lang="cs-CZ" sz="1200" dirty="0">
                <a:solidFill>
                  <a:schemeClr val="dk1"/>
                </a:solidFill>
                <a:latin typeface="Montserrat"/>
                <a:ea typeface="Montserrat"/>
                <a:cs typeface="Montserrat"/>
                <a:sym typeface="Montserrat"/>
              </a:rPr>
              <a:t>nových přístupů při použití cirk. Materiálů a byznys modelů ve stavebnictví </a:t>
            </a:r>
          </a:p>
          <a:p>
            <a:pPr algn="ctr">
              <a:lnSpc>
                <a:spcPct val="150000"/>
              </a:lnSpc>
            </a:pPr>
            <a:r>
              <a:rPr lang="cs-CZ" sz="1200" dirty="0">
                <a:solidFill>
                  <a:schemeClr val="dk1"/>
                </a:solidFill>
                <a:latin typeface="Montserrat"/>
                <a:ea typeface="Montserrat"/>
                <a:cs typeface="Montserrat"/>
                <a:sym typeface="Montserrat"/>
              </a:rPr>
              <a:t>+ </a:t>
            </a:r>
            <a:r>
              <a:rPr lang="cs-CZ" sz="1200" b="1" dirty="0">
                <a:solidFill>
                  <a:schemeClr val="dk1"/>
                </a:solidFill>
                <a:latin typeface="Montserrat"/>
                <a:ea typeface="Montserrat"/>
                <a:cs typeface="Montserrat"/>
                <a:sym typeface="Montserrat"/>
              </a:rPr>
              <a:t>PŘÍNOS PRO VZDĚLÁVÁNÍ SEKTORU </a:t>
            </a:r>
            <a:r>
              <a:rPr lang="cs-CZ" sz="1200" dirty="0">
                <a:solidFill>
                  <a:schemeClr val="dk1"/>
                </a:solidFill>
                <a:latin typeface="Montserrat"/>
                <a:ea typeface="Montserrat"/>
                <a:cs typeface="Montserrat"/>
                <a:sym typeface="Montserrat"/>
              </a:rPr>
              <a:t>(šíření informací o výhodách začlenění cirkulárních kritérií do projektů výběrových </a:t>
            </a:r>
            <a:r>
              <a:rPr lang="cs-CZ" sz="1200" dirty="0" smtClean="0">
                <a:solidFill>
                  <a:schemeClr val="dk1"/>
                </a:solidFill>
                <a:latin typeface="Montserrat"/>
                <a:ea typeface="Montserrat"/>
                <a:cs typeface="Montserrat"/>
                <a:sym typeface="Montserrat"/>
              </a:rPr>
              <a:t>řízení)</a:t>
            </a:r>
          </a:p>
          <a:p>
            <a:pPr algn="ctr">
              <a:lnSpc>
                <a:spcPct val="115000"/>
              </a:lnSpc>
            </a:pPr>
            <a:r>
              <a:rPr lang="en" sz="1200" dirty="0" smtClean="0">
                <a:solidFill>
                  <a:schemeClr val="dk1"/>
                </a:solidFill>
                <a:latin typeface="Montserrat"/>
                <a:ea typeface="Montserrat"/>
                <a:cs typeface="Montserrat"/>
                <a:sym typeface="Montserrat"/>
              </a:rPr>
              <a:t>+ </a:t>
            </a:r>
            <a:r>
              <a:rPr lang="cs-CZ" sz="1200" b="1" dirty="0">
                <a:solidFill>
                  <a:schemeClr val="dk1"/>
                </a:solidFill>
                <a:latin typeface="Montserrat"/>
                <a:ea typeface="Montserrat"/>
                <a:cs typeface="Montserrat"/>
                <a:sym typeface="Montserrat"/>
              </a:rPr>
              <a:t>ZLEPŠENÍ SOCIÁLNÍHO WELLBEINGU</a:t>
            </a:r>
          </a:p>
          <a:p>
            <a:pPr algn="ctr">
              <a:lnSpc>
                <a:spcPct val="115000"/>
              </a:lnSpc>
            </a:pPr>
            <a:r>
              <a:rPr lang="cs-CZ" sz="1200" dirty="0">
                <a:solidFill>
                  <a:schemeClr val="dk1"/>
                </a:solidFill>
                <a:latin typeface="Montserrat"/>
                <a:ea typeface="Montserrat"/>
                <a:cs typeface="Montserrat"/>
                <a:sym typeface="Montserrat"/>
              </a:rPr>
              <a:t>lze také začlenit jako specifický požadavek nabídky</a:t>
            </a:r>
            <a:endParaRPr sz="1200" dirty="0">
              <a:solidFill>
                <a:schemeClr val="dk1"/>
              </a:solidFill>
              <a:latin typeface="Montserrat"/>
              <a:ea typeface="Montserrat"/>
              <a:cs typeface="Montserrat"/>
              <a:sym typeface="Montserrat"/>
            </a:endParaRPr>
          </a:p>
        </p:txBody>
      </p:sp>
      <p:pic>
        <p:nvPicPr>
          <p:cNvPr id="320" name="Google Shape;320;p5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66547" y="1740438"/>
            <a:ext cx="277069" cy="333570"/>
          </a:xfrm>
          <a:prstGeom prst="rect">
            <a:avLst/>
          </a:prstGeom>
          <a:noFill/>
          <a:ln>
            <a:noFill/>
          </a:ln>
        </p:spPr>
      </p:pic>
      <p:pic>
        <p:nvPicPr>
          <p:cNvPr id="321" name="Google Shape;321;p54" descr="Image result for icon person head"/>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463475" y="1740446"/>
            <a:ext cx="333576" cy="333576"/>
          </a:xfrm>
          <a:prstGeom prst="rect">
            <a:avLst/>
          </a:prstGeom>
          <a:noFill/>
          <a:ln>
            <a:noFill/>
          </a:ln>
        </p:spPr>
      </p:pic>
      <p:pic>
        <p:nvPicPr>
          <p:cNvPr id="322" name="Google Shape;322;p5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94781" y="1697491"/>
            <a:ext cx="317535" cy="419458"/>
          </a:xfrm>
          <a:prstGeom prst="rect">
            <a:avLst/>
          </a:prstGeom>
          <a:noFill/>
          <a:ln>
            <a:noFill/>
          </a:ln>
        </p:spPr>
      </p:pic>
      <p:sp>
        <p:nvSpPr>
          <p:cNvPr id="10" name="Obdélník 9">
            <a:extLst>
              <a:ext uri="{FF2B5EF4-FFF2-40B4-BE49-F238E27FC236}">
                <a16:creationId xmlns="" xmlns:a16="http://schemas.microsoft.com/office/drawing/2014/main" id="{07BE7D6E-DF20-1A4F-AB51-AE6143BEFBA8}"/>
              </a:ext>
            </a:extLst>
          </p:cNvPr>
          <p:cNvSpPr/>
          <p:nvPr/>
        </p:nvSpPr>
        <p:spPr>
          <a:xfrm>
            <a:off x="1" y="494316"/>
            <a:ext cx="9144000" cy="1139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Google Shape;258;p49">
            <a:extLst>
              <a:ext uri="{FF2B5EF4-FFF2-40B4-BE49-F238E27FC236}">
                <a16:creationId xmlns="" xmlns:a16="http://schemas.microsoft.com/office/drawing/2014/main" id="{293284B9-7BD0-0041-82B2-6903C249A164}"/>
              </a:ext>
            </a:extLst>
          </p:cNvPr>
          <p:cNvSpPr txBox="1"/>
          <p:nvPr/>
        </p:nvSpPr>
        <p:spPr>
          <a:xfrm>
            <a:off x="487825" y="809493"/>
            <a:ext cx="8180186" cy="461400"/>
          </a:xfrm>
          <a:prstGeom prst="rect">
            <a:avLst/>
          </a:prstGeom>
          <a:noFill/>
          <a:ln>
            <a:noFill/>
          </a:ln>
        </p:spPr>
        <p:txBody>
          <a:bodyPr spcFirstLastPara="1" wrap="square" lIns="91425" tIns="91425" rIns="91425" bIns="91425" anchor="ctr" anchorCtr="0">
            <a:noAutofit/>
          </a:bodyPr>
          <a:lstStyle/>
          <a:p>
            <a:r>
              <a:rPr lang="en" sz="3500" b="1" dirty="0" err="1">
                <a:solidFill>
                  <a:srgbClr val="FFFFFF"/>
                </a:solidFill>
                <a:latin typeface="Montserrat"/>
                <a:ea typeface="Montserrat"/>
                <a:cs typeface="Montserrat"/>
                <a:sym typeface="Montserrat"/>
              </a:rPr>
              <a:t>Přínosy</a:t>
            </a:r>
            <a:r>
              <a:rPr lang="en" sz="3500" b="1" dirty="0">
                <a:solidFill>
                  <a:srgbClr val="FFFFFF"/>
                </a:solidFill>
                <a:latin typeface="Montserrat"/>
                <a:ea typeface="Montserrat"/>
                <a:cs typeface="Montserrat"/>
                <a:sym typeface="Montserrat"/>
              </a:rPr>
              <a:t> </a:t>
            </a:r>
            <a:r>
              <a:rPr lang="en" sz="3500" b="1" dirty="0" err="1">
                <a:solidFill>
                  <a:srgbClr val="FFFFFF"/>
                </a:solidFill>
                <a:latin typeface="Montserrat"/>
                <a:ea typeface="Montserrat"/>
                <a:cs typeface="Montserrat"/>
                <a:sym typeface="Montserrat"/>
              </a:rPr>
              <a:t>cirkulárního</a:t>
            </a:r>
            <a:r>
              <a:rPr lang="en" sz="3500" b="1" dirty="0">
                <a:solidFill>
                  <a:srgbClr val="FFFFFF"/>
                </a:solidFill>
                <a:latin typeface="Montserrat"/>
                <a:ea typeface="Montserrat"/>
                <a:cs typeface="Montserrat"/>
                <a:sym typeface="Montserrat"/>
              </a:rPr>
              <a:t> </a:t>
            </a:r>
            <a:r>
              <a:rPr lang="en" sz="3500" b="1" dirty="0" err="1">
                <a:solidFill>
                  <a:srgbClr val="FFFFFF"/>
                </a:solidFill>
                <a:latin typeface="Montserrat"/>
                <a:ea typeface="Montserrat"/>
                <a:cs typeface="Montserrat"/>
                <a:sym typeface="Montserrat"/>
              </a:rPr>
              <a:t>zadávání</a:t>
            </a:r>
            <a:r>
              <a:rPr lang="en" sz="3500" b="1" dirty="0">
                <a:solidFill>
                  <a:srgbClr val="FFFFFF"/>
                </a:solidFill>
                <a:latin typeface="Montserrat"/>
                <a:ea typeface="Montserrat"/>
                <a:cs typeface="Montserrat"/>
                <a:sym typeface="Montserrat"/>
              </a:rPr>
              <a:t> </a:t>
            </a:r>
            <a:endParaRPr sz="3500" b="1"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330552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26"/>
        <p:cNvGrpSpPr/>
        <p:nvPr/>
      </p:nvGrpSpPr>
      <p:grpSpPr>
        <a:xfrm>
          <a:off x="0" y="0"/>
          <a:ext cx="0" cy="0"/>
          <a:chOff x="0" y="0"/>
          <a:chExt cx="0" cy="0"/>
        </a:xfrm>
      </p:grpSpPr>
      <p:pic>
        <p:nvPicPr>
          <p:cNvPr id="327" name="Google Shape;327;p55" descr="Image result for reused bricks copenhage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31" y="18290"/>
            <a:ext cx="9147331" cy="6839710"/>
          </a:xfrm>
          <a:prstGeom prst="rect">
            <a:avLst/>
          </a:prstGeom>
          <a:noFill/>
          <a:ln>
            <a:noFill/>
          </a:ln>
        </p:spPr>
      </p:pic>
      <p:sp>
        <p:nvSpPr>
          <p:cNvPr id="329" name="Google Shape;329;p55"/>
          <p:cNvSpPr txBox="1"/>
          <p:nvPr/>
        </p:nvSpPr>
        <p:spPr>
          <a:xfrm>
            <a:off x="223500" y="1866499"/>
            <a:ext cx="8385300" cy="4991501"/>
          </a:xfrm>
          <a:prstGeom prst="rect">
            <a:avLst/>
          </a:prstGeom>
          <a:solidFill>
            <a:srgbClr val="FFFFFF"/>
          </a:solidFill>
          <a:ln>
            <a:noFill/>
          </a:ln>
        </p:spPr>
        <p:txBody>
          <a:bodyPr spcFirstLastPara="1" wrap="square" lIns="91425" tIns="91425" rIns="91425" bIns="91425" anchor="t" anchorCtr="0">
            <a:noAutofit/>
          </a:bodyPr>
          <a:lstStyle/>
          <a:p>
            <a:pPr>
              <a:lnSpc>
                <a:spcPct val="115000"/>
              </a:lnSpc>
            </a:pPr>
            <a:endParaRPr lang="cs-CZ" b="1" dirty="0">
              <a:solidFill>
                <a:schemeClr val="dk1"/>
              </a:solidFill>
              <a:latin typeface="Montserrat"/>
              <a:ea typeface="Montserrat"/>
              <a:cs typeface="Montserrat"/>
              <a:sym typeface="Montserrat"/>
            </a:endParaRPr>
          </a:p>
          <a:p>
            <a:pPr>
              <a:lnSpc>
                <a:spcPct val="115000"/>
              </a:lnSpc>
            </a:pPr>
            <a:r>
              <a:rPr lang="cs-CZ" b="1" dirty="0">
                <a:solidFill>
                  <a:schemeClr val="dk1"/>
                </a:solidFill>
                <a:latin typeface="Montserrat"/>
                <a:ea typeface="Montserrat"/>
                <a:cs typeface="Montserrat"/>
                <a:sym typeface="Montserrat"/>
              </a:rPr>
              <a:t>JASNÁ DEFINICE CIRKULÁRNÍCH AMBICÍ </a:t>
            </a:r>
          </a:p>
          <a:p>
            <a:pPr marL="171450" indent="-171450">
              <a:lnSpc>
                <a:spcPct val="115000"/>
              </a:lnSpc>
              <a:buFont typeface="Arial" panose="020B0604020202020204" pitchFamily="34" charset="0"/>
              <a:buChar char="•"/>
            </a:pPr>
            <a:r>
              <a:rPr lang="cs-CZ" dirty="0">
                <a:solidFill>
                  <a:schemeClr val="dk1"/>
                </a:solidFill>
                <a:latin typeface="Montserrat"/>
                <a:ea typeface="Montserrat"/>
                <a:cs typeface="Montserrat"/>
                <a:sym typeface="Montserrat"/>
              </a:rPr>
              <a:t>Jaké ambice chcete v tendru sledovat? Například snížit CO2 stopu obecních nemovitostí? Zvýšit opětovné použití stavebních materiálů? Stimulovat cirkulární byznys plány v regionu? </a:t>
            </a:r>
          </a:p>
          <a:p>
            <a:pPr>
              <a:lnSpc>
                <a:spcPct val="115000"/>
              </a:lnSpc>
            </a:pPr>
            <a:r>
              <a:rPr lang="cs-CZ" b="1" dirty="0">
                <a:solidFill>
                  <a:schemeClr val="dk1"/>
                </a:solidFill>
                <a:latin typeface="Montserrat"/>
                <a:ea typeface="Montserrat"/>
                <a:cs typeface="Montserrat"/>
                <a:sym typeface="Montserrat"/>
              </a:rPr>
              <a:t>PŘEDBĚŽNÁ TRŽNÍ KONZULTACE</a:t>
            </a:r>
          </a:p>
          <a:p>
            <a:pPr marL="171450" indent="-171450">
              <a:lnSpc>
                <a:spcPct val="115000"/>
              </a:lnSpc>
              <a:buFont typeface="Arial" panose="020B0604020202020204" pitchFamily="34" charset="0"/>
              <a:buChar char="•"/>
            </a:pPr>
            <a:r>
              <a:rPr lang="cs-CZ" dirty="0">
                <a:solidFill>
                  <a:schemeClr val="dk1"/>
                </a:solidFill>
                <a:latin typeface="Montserrat"/>
                <a:ea typeface="Montserrat"/>
                <a:cs typeface="Montserrat"/>
                <a:sym typeface="Montserrat"/>
              </a:rPr>
              <a:t>s příslušnými zúčastněnými stranami (obecní úřady a vývojáři či další  dodavatelé atd.) s cílem identifikovat společné zájmy a příležitosti a ověřit, co je na současném trhu dostupné pro úspěšné výběrové řízení</a:t>
            </a:r>
          </a:p>
          <a:p>
            <a:pPr>
              <a:lnSpc>
                <a:spcPct val="115000"/>
              </a:lnSpc>
            </a:pPr>
            <a:r>
              <a:rPr lang="cs-CZ" b="1" dirty="0">
                <a:solidFill>
                  <a:schemeClr val="dk1"/>
                </a:solidFill>
                <a:latin typeface="Montserrat"/>
                <a:ea typeface="Montserrat"/>
                <a:cs typeface="Montserrat"/>
                <a:sym typeface="Montserrat"/>
              </a:rPr>
              <a:t>ZAMĚŘENÍ SE NA NÁKLADY CELÉHO ŽIVOTNÍHO CYKLU</a:t>
            </a:r>
          </a:p>
          <a:p>
            <a:pPr marL="171450" indent="-171450">
              <a:lnSpc>
                <a:spcPct val="115000"/>
              </a:lnSpc>
              <a:buFont typeface="Arial" panose="020B0604020202020204" pitchFamily="34" charset="0"/>
              <a:buChar char="•"/>
            </a:pPr>
            <a:r>
              <a:rPr lang="cs-CZ" dirty="0">
                <a:solidFill>
                  <a:schemeClr val="dk1"/>
                </a:solidFill>
                <a:latin typeface="Montserrat"/>
                <a:ea typeface="Montserrat"/>
                <a:cs typeface="Montserrat"/>
                <a:sym typeface="Montserrat"/>
              </a:rPr>
              <a:t>u výběrového řízení / projektu zohlednění environmentálního výkonu a celkových nákladů na vlastnictví, které jsou nižší u cirkulárních výběrových řízení (!)</a:t>
            </a:r>
          </a:p>
          <a:p>
            <a:pPr>
              <a:lnSpc>
                <a:spcPct val="115000"/>
              </a:lnSpc>
            </a:pPr>
            <a:r>
              <a:rPr lang="cs-CZ" b="1" dirty="0">
                <a:solidFill>
                  <a:schemeClr val="dk1"/>
                </a:solidFill>
                <a:latin typeface="Montserrat"/>
                <a:ea typeface="Montserrat"/>
                <a:cs typeface="Montserrat"/>
                <a:sym typeface="Montserrat"/>
              </a:rPr>
              <a:t>ZAČNĚTE S JEDNODUCHÝMI VOLBAMI</a:t>
            </a:r>
          </a:p>
          <a:p>
            <a:pPr marL="171450" indent="-171450">
              <a:lnSpc>
                <a:spcPct val="115000"/>
              </a:lnSpc>
              <a:buFont typeface="Arial" panose="020B0604020202020204" pitchFamily="34" charset="0"/>
              <a:buChar char="•"/>
            </a:pPr>
            <a:r>
              <a:rPr lang="cs-CZ" dirty="0">
                <a:solidFill>
                  <a:schemeClr val="dk1"/>
                </a:solidFill>
                <a:latin typeface="Montserrat"/>
                <a:ea typeface="Montserrat"/>
                <a:cs typeface="Montserrat"/>
                <a:sym typeface="Montserrat"/>
              </a:rPr>
              <a:t>Začněte s malým projektem a vytvářejte krok za krokem. Snadné příležitosti se často vyskytují ve výběrových řízeních, která mají velký objem materiálů a krátkou životnost, jako jsou například projekty obnovy. „Rychlá výhra“ může znamenat začlenění množství recyklovaných materiálů do nových soutěží. </a:t>
            </a:r>
          </a:p>
          <a:p>
            <a:pPr>
              <a:lnSpc>
                <a:spcPct val="115000"/>
              </a:lnSpc>
            </a:pPr>
            <a:r>
              <a:rPr lang="cs-CZ" b="1" dirty="0">
                <a:solidFill>
                  <a:schemeClr val="dk1"/>
                </a:solidFill>
                <a:latin typeface="Montserrat"/>
                <a:ea typeface="Montserrat"/>
                <a:cs typeface="Montserrat"/>
                <a:sym typeface="Montserrat"/>
              </a:rPr>
              <a:t>JASNĚ SPECIFIKULTE CIRKULÁRNÍ KRITÉRIA</a:t>
            </a:r>
          </a:p>
          <a:p>
            <a:pPr marL="171450" indent="-171450">
              <a:lnSpc>
                <a:spcPct val="115000"/>
              </a:lnSpc>
              <a:buFont typeface="Arial" panose="020B0604020202020204" pitchFamily="34" charset="0"/>
              <a:buChar char="•"/>
            </a:pPr>
            <a:r>
              <a:rPr lang="cs-CZ" dirty="0">
                <a:solidFill>
                  <a:schemeClr val="dk1"/>
                </a:solidFill>
                <a:latin typeface="Montserrat"/>
                <a:ea typeface="Montserrat"/>
                <a:cs typeface="Montserrat"/>
                <a:sym typeface="Montserrat"/>
              </a:rPr>
              <a:t>Vysvětlete požadované výsledky a způsob, jakým bude nabídka vyhodnocena, a </a:t>
            </a:r>
            <a:r>
              <a:rPr lang="cs-CZ" dirty="0" err="1">
                <a:solidFill>
                  <a:schemeClr val="dk1"/>
                </a:solidFill>
                <a:latin typeface="Montserrat"/>
                <a:ea typeface="Montserrat"/>
                <a:cs typeface="Montserrat"/>
                <a:sym typeface="Montserrat"/>
              </a:rPr>
              <a:t>vyhlašte</a:t>
            </a:r>
            <a:r>
              <a:rPr lang="cs-CZ" dirty="0">
                <a:solidFill>
                  <a:schemeClr val="dk1"/>
                </a:solidFill>
                <a:latin typeface="Montserrat"/>
                <a:ea typeface="Montserrat"/>
                <a:cs typeface="Montserrat"/>
                <a:sym typeface="Montserrat"/>
              </a:rPr>
              <a:t> nabídku s dostatečným časem na odpovědi. Doporučuje se kvantitativní i kvalitativní.</a:t>
            </a:r>
          </a:p>
          <a:p>
            <a:pPr>
              <a:lnSpc>
                <a:spcPct val="115000"/>
              </a:lnSpc>
            </a:pPr>
            <a:r>
              <a:rPr lang="cs-CZ" b="1" dirty="0">
                <a:solidFill>
                  <a:schemeClr val="dk1"/>
                </a:solidFill>
                <a:latin typeface="Montserrat"/>
                <a:ea typeface="Montserrat"/>
                <a:cs typeface="Montserrat"/>
                <a:sym typeface="Montserrat"/>
              </a:rPr>
              <a:t>UČTE SE ZKOUŠENÍM A NÁSLEDNÝM HODNOCENÍM</a:t>
            </a:r>
          </a:p>
          <a:p>
            <a:pPr marL="171450" indent="-171450">
              <a:lnSpc>
                <a:spcPct val="115000"/>
              </a:lnSpc>
              <a:buFont typeface="Arial" panose="020B0604020202020204" pitchFamily="34" charset="0"/>
              <a:buChar char="•"/>
            </a:pPr>
            <a:r>
              <a:rPr lang="cs-CZ" dirty="0">
                <a:solidFill>
                  <a:schemeClr val="dk1"/>
                </a:solidFill>
                <a:latin typeface="Montserrat"/>
                <a:ea typeface="Montserrat"/>
                <a:cs typeface="Montserrat"/>
                <a:sym typeface="Montserrat"/>
              </a:rPr>
              <a:t>vypracujte obecné pokyny, které lze šířit na další nabídky a oddělení</a:t>
            </a:r>
            <a:endParaRPr dirty="0">
              <a:solidFill>
                <a:schemeClr val="dk1"/>
              </a:solidFill>
            </a:endParaRPr>
          </a:p>
        </p:txBody>
      </p:sp>
      <p:sp>
        <p:nvSpPr>
          <p:cNvPr id="330" name="Google Shape;330;p55"/>
          <p:cNvSpPr txBox="1"/>
          <p:nvPr/>
        </p:nvSpPr>
        <p:spPr>
          <a:xfrm>
            <a:off x="487825" y="1197800"/>
            <a:ext cx="2295900" cy="461400"/>
          </a:xfrm>
          <a:prstGeom prst="rect">
            <a:avLst/>
          </a:prstGeom>
          <a:noFill/>
          <a:ln>
            <a:noFill/>
          </a:ln>
        </p:spPr>
        <p:txBody>
          <a:bodyPr spcFirstLastPara="1" wrap="square" lIns="91425" tIns="91425" rIns="91425" bIns="91425" anchor="ctr" anchorCtr="0">
            <a:noAutofit/>
          </a:bodyPr>
          <a:lstStyle/>
          <a:p>
            <a:endParaRPr sz="1600" b="1" dirty="0">
              <a:solidFill>
                <a:srgbClr val="FFFFFF"/>
              </a:solidFill>
              <a:latin typeface="Montserrat"/>
              <a:ea typeface="Montserrat"/>
              <a:cs typeface="Montserrat"/>
              <a:sym typeface="Montserrat"/>
            </a:endParaRPr>
          </a:p>
        </p:txBody>
      </p:sp>
      <p:pic>
        <p:nvPicPr>
          <p:cNvPr id="331" name="Google Shape;331;p5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19536" y="1866499"/>
            <a:ext cx="393251" cy="420300"/>
          </a:xfrm>
          <a:prstGeom prst="rect">
            <a:avLst/>
          </a:prstGeom>
          <a:noFill/>
          <a:ln>
            <a:noFill/>
          </a:ln>
        </p:spPr>
      </p:pic>
      <p:sp>
        <p:nvSpPr>
          <p:cNvPr id="6" name="Obdélník 5">
            <a:extLst>
              <a:ext uri="{FF2B5EF4-FFF2-40B4-BE49-F238E27FC236}">
                <a16:creationId xmlns="" xmlns:a16="http://schemas.microsoft.com/office/drawing/2014/main" id="{87E35B5B-91B1-5442-89BF-84AF6D6D17DD}"/>
              </a:ext>
            </a:extLst>
          </p:cNvPr>
          <p:cNvSpPr/>
          <p:nvPr/>
        </p:nvSpPr>
        <p:spPr>
          <a:xfrm>
            <a:off x="1" y="494316"/>
            <a:ext cx="9144000" cy="1139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Google Shape;258;p49">
            <a:extLst>
              <a:ext uri="{FF2B5EF4-FFF2-40B4-BE49-F238E27FC236}">
                <a16:creationId xmlns="" xmlns:a16="http://schemas.microsoft.com/office/drawing/2014/main" id="{E06381A4-D866-8B45-8D4A-81179030C0E8}"/>
              </a:ext>
            </a:extLst>
          </p:cNvPr>
          <p:cNvSpPr txBox="1"/>
          <p:nvPr/>
        </p:nvSpPr>
        <p:spPr>
          <a:xfrm>
            <a:off x="487825" y="809493"/>
            <a:ext cx="8180186" cy="461400"/>
          </a:xfrm>
          <a:prstGeom prst="rect">
            <a:avLst/>
          </a:prstGeom>
          <a:noFill/>
          <a:ln>
            <a:noFill/>
          </a:ln>
        </p:spPr>
        <p:txBody>
          <a:bodyPr spcFirstLastPara="1" wrap="square" lIns="91425" tIns="91425" rIns="91425" bIns="91425" anchor="ctr" anchorCtr="0">
            <a:noAutofit/>
          </a:bodyPr>
          <a:lstStyle/>
          <a:p>
            <a:r>
              <a:rPr lang="en" sz="3500" b="1" dirty="0" err="1">
                <a:solidFill>
                  <a:srgbClr val="FFFFFF"/>
                </a:solidFill>
                <a:latin typeface="Montserrat"/>
                <a:ea typeface="Montserrat"/>
                <a:cs typeface="Montserrat"/>
                <a:sym typeface="Montserrat"/>
              </a:rPr>
              <a:t>Klíčové</a:t>
            </a:r>
            <a:r>
              <a:rPr lang="en" sz="3500" b="1" dirty="0">
                <a:solidFill>
                  <a:srgbClr val="FFFFFF"/>
                </a:solidFill>
                <a:latin typeface="Montserrat"/>
                <a:ea typeface="Montserrat"/>
                <a:cs typeface="Montserrat"/>
                <a:sym typeface="Montserrat"/>
              </a:rPr>
              <a:t> </a:t>
            </a:r>
            <a:r>
              <a:rPr lang="en" sz="3500" b="1" dirty="0" err="1">
                <a:solidFill>
                  <a:srgbClr val="FFFFFF"/>
                </a:solidFill>
                <a:latin typeface="Montserrat"/>
                <a:ea typeface="Montserrat"/>
                <a:cs typeface="Montserrat"/>
                <a:sym typeface="Montserrat"/>
              </a:rPr>
              <a:t>ingredience</a:t>
            </a:r>
            <a:r>
              <a:rPr lang="en" sz="3500" b="1" dirty="0">
                <a:solidFill>
                  <a:srgbClr val="FFFFFF"/>
                </a:solidFill>
                <a:latin typeface="Montserrat"/>
                <a:ea typeface="Montserrat"/>
                <a:cs typeface="Montserrat"/>
                <a:sym typeface="Montserrat"/>
              </a:rPr>
              <a:t> </a:t>
            </a:r>
            <a:r>
              <a:rPr lang="en" sz="3500" b="1" dirty="0" err="1">
                <a:solidFill>
                  <a:srgbClr val="FFFFFF"/>
                </a:solidFill>
                <a:latin typeface="Montserrat"/>
                <a:ea typeface="Montserrat"/>
                <a:cs typeface="Montserrat"/>
                <a:sym typeface="Montserrat"/>
              </a:rPr>
              <a:t>úspěchu</a:t>
            </a:r>
            <a:r>
              <a:rPr lang="en" sz="3500" b="1" dirty="0">
                <a:solidFill>
                  <a:srgbClr val="FFFFFF"/>
                </a:solidFill>
                <a:latin typeface="Montserrat"/>
                <a:ea typeface="Montserrat"/>
                <a:cs typeface="Montserrat"/>
                <a:sym typeface="Montserrat"/>
              </a:rPr>
              <a:t> </a:t>
            </a:r>
            <a:endParaRPr sz="3500" b="1"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303396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0274CDB-3E82-9642-A647-BD9E3C49EC1A}"/>
              </a:ext>
            </a:extLst>
          </p:cNvPr>
          <p:cNvSpPr>
            <a:spLocks noGrp="1"/>
          </p:cNvSpPr>
          <p:nvPr>
            <p:ph type="title"/>
          </p:nvPr>
        </p:nvSpPr>
        <p:spPr/>
        <p:txBody>
          <a:bodyPr/>
          <a:lstStyle/>
          <a:p>
            <a:r>
              <a:rPr lang="cs-CZ" dirty="0"/>
              <a:t>Status QUO</a:t>
            </a:r>
          </a:p>
        </p:txBody>
      </p:sp>
      <p:sp>
        <p:nvSpPr>
          <p:cNvPr id="3" name="Zástupný symbol pro text 2">
            <a:extLst>
              <a:ext uri="{FF2B5EF4-FFF2-40B4-BE49-F238E27FC236}">
                <a16:creationId xmlns="" xmlns:a16="http://schemas.microsoft.com/office/drawing/2014/main" id="{2E3EFDF0-C158-F742-8124-A3C95A01F0D3}"/>
              </a:ext>
            </a:extLst>
          </p:cNvPr>
          <p:cNvSpPr>
            <a:spLocks noGrp="1"/>
          </p:cNvSpPr>
          <p:nvPr>
            <p:ph type="body" idx="1"/>
          </p:nvPr>
        </p:nvSpPr>
        <p:spPr/>
        <p:txBody>
          <a:bodyPr/>
          <a:lstStyle/>
          <a:p>
            <a:endParaRPr lang="cs-CZ"/>
          </a:p>
        </p:txBody>
      </p:sp>
      <p:pic>
        <p:nvPicPr>
          <p:cNvPr id="4" name="Google Shape;522;p82">
            <a:extLst>
              <a:ext uri="{FF2B5EF4-FFF2-40B4-BE49-F238E27FC236}">
                <a16:creationId xmlns="" xmlns:a16="http://schemas.microsoft.com/office/drawing/2014/main" id="{6BBF28C4-311E-BF4C-B41D-2D16649456B0}"/>
              </a:ext>
            </a:extLst>
          </p:cNvPr>
          <p:cNvPicPr preferRelativeResize="0"/>
          <p:nvPr/>
        </p:nvPicPr>
        <p:blipFill rotWithShape="1">
          <a:blip r:embed="rId2">
            <a:alphaModFix/>
          </a:blip>
          <a:srcRect t="8433" r="13509" b="7227"/>
          <a:stretch/>
        </p:blipFill>
        <p:spPr>
          <a:xfrm>
            <a:off x="0" y="867350"/>
            <a:ext cx="9143999" cy="5990649"/>
          </a:xfrm>
          <a:prstGeom prst="rect">
            <a:avLst/>
          </a:prstGeom>
          <a:noFill/>
          <a:ln>
            <a:noFill/>
          </a:ln>
        </p:spPr>
      </p:pic>
    </p:spTree>
    <p:extLst>
      <p:ext uri="{BB962C8B-B14F-4D97-AF65-F5344CB8AC3E}">
        <p14:creationId xmlns:p14="http://schemas.microsoft.com/office/powerpoint/2010/main" val="3776226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7C88A24-BCFB-9341-B72F-0844BEA2B18B}"/>
              </a:ext>
            </a:extLst>
          </p:cNvPr>
          <p:cNvSpPr>
            <a:spLocks noGrp="1"/>
          </p:cNvSpPr>
          <p:nvPr>
            <p:ph type="title"/>
          </p:nvPr>
        </p:nvSpPr>
        <p:spPr/>
        <p:txBody>
          <a:bodyPr/>
          <a:lstStyle/>
          <a:p>
            <a:r>
              <a:rPr lang="cs-CZ" sz="3000" dirty="0"/>
              <a:t>Náhrada primárních surovin recyklátem</a:t>
            </a:r>
          </a:p>
        </p:txBody>
      </p:sp>
      <p:sp>
        <p:nvSpPr>
          <p:cNvPr id="3" name="Zástupný symbol pro text 2">
            <a:extLst>
              <a:ext uri="{FF2B5EF4-FFF2-40B4-BE49-F238E27FC236}">
                <a16:creationId xmlns="" xmlns:a16="http://schemas.microsoft.com/office/drawing/2014/main" id="{ADACBBCC-C800-E145-B114-84E84253B734}"/>
              </a:ext>
            </a:extLst>
          </p:cNvPr>
          <p:cNvSpPr>
            <a:spLocks noGrp="1"/>
          </p:cNvSpPr>
          <p:nvPr>
            <p:ph type="body" idx="1"/>
          </p:nvPr>
        </p:nvSpPr>
        <p:spPr>
          <a:xfrm>
            <a:off x="457200" y="1496619"/>
            <a:ext cx="2461364" cy="5167228"/>
          </a:xfrm>
        </p:spPr>
        <p:txBody>
          <a:bodyPr/>
          <a:lstStyle/>
          <a:p>
            <a:pPr marL="25400" indent="0">
              <a:buNone/>
            </a:pPr>
            <a:r>
              <a:rPr lang="cs-CZ" sz="2500" dirty="0"/>
              <a:t>Cirkulární veřejné zadávání je obrovskou příležitostí pro podporu recyklace v České republice</a:t>
            </a:r>
          </a:p>
        </p:txBody>
      </p:sp>
      <p:pic>
        <p:nvPicPr>
          <p:cNvPr id="5" name="Obrázek 4">
            <a:extLst>
              <a:ext uri="{FF2B5EF4-FFF2-40B4-BE49-F238E27FC236}">
                <a16:creationId xmlns="" xmlns:a16="http://schemas.microsoft.com/office/drawing/2014/main" id="{53208DA5-CE0A-5848-B047-E2FDE616DA81}"/>
              </a:ext>
            </a:extLst>
          </p:cNvPr>
          <p:cNvPicPr>
            <a:picLocks noChangeAspect="1"/>
          </p:cNvPicPr>
          <p:nvPr/>
        </p:nvPicPr>
        <p:blipFill>
          <a:blip r:embed="rId2"/>
          <a:stretch>
            <a:fillRect/>
          </a:stretch>
        </p:blipFill>
        <p:spPr>
          <a:xfrm>
            <a:off x="3530600" y="1181100"/>
            <a:ext cx="5613400" cy="5676900"/>
          </a:xfrm>
          <a:prstGeom prst="rect">
            <a:avLst/>
          </a:prstGeom>
        </p:spPr>
      </p:pic>
    </p:spTree>
    <p:extLst>
      <p:ext uri="{BB962C8B-B14F-4D97-AF65-F5344CB8AC3E}">
        <p14:creationId xmlns:p14="http://schemas.microsoft.com/office/powerpoint/2010/main" val="3505966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 xmlns:a16="http://schemas.microsoft.com/office/drawing/2014/main" id="{5B1309D3-622A-8042-9C21-84782EE8AE0C}"/>
              </a:ext>
            </a:extLst>
          </p:cNvPr>
          <p:cNvPicPr>
            <a:picLocks noGrp="1" noChangeAspect="1"/>
          </p:cNvPicPr>
          <p:nvPr>
            <p:ph/>
          </p:nvPr>
        </p:nvPicPr>
        <p:blipFill>
          <a:blip r:embed="rId2"/>
          <a:stretch>
            <a:fillRect/>
          </a:stretch>
        </p:blipFill>
        <p:spPr>
          <a:xfrm rot="20733390">
            <a:off x="494279" y="1971326"/>
            <a:ext cx="8074307" cy="3942001"/>
          </a:xfrm>
        </p:spPr>
      </p:pic>
      <p:sp>
        <p:nvSpPr>
          <p:cNvPr id="5" name="Nadpis 1">
            <a:extLst>
              <a:ext uri="{FF2B5EF4-FFF2-40B4-BE49-F238E27FC236}">
                <a16:creationId xmlns="" xmlns:a16="http://schemas.microsoft.com/office/drawing/2014/main" id="{17BCEDDB-EF59-604A-B01F-DDFA1E9E8FE3}"/>
              </a:ext>
            </a:extLst>
          </p:cNvPr>
          <p:cNvSpPr txBox="1">
            <a:spLocks/>
          </p:cNvSpPr>
          <p:nvPr/>
        </p:nvSpPr>
        <p:spPr>
          <a:xfrm>
            <a:off x="237995" y="136974"/>
            <a:ext cx="8780745" cy="69731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cs-CZ" b="1" dirty="0">
                <a:solidFill>
                  <a:schemeClr val="bg1"/>
                </a:solidFill>
              </a:rPr>
              <a:t>Příkladů dobré praxe je celá řada… </a:t>
            </a:r>
          </a:p>
        </p:txBody>
      </p:sp>
    </p:spTree>
    <p:extLst>
      <p:ext uri="{BB962C8B-B14F-4D97-AF65-F5344CB8AC3E}">
        <p14:creationId xmlns:p14="http://schemas.microsoft.com/office/powerpoint/2010/main" val="114422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 xmlns:a16="http://schemas.microsoft.com/office/drawing/2014/main" id="{8518A675-938D-4F4E-9EEF-B607345B35C0}"/>
              </a:ext>
            </a:extLst>
          </p:cNvPr>
          <p:cNvSpPr>
            <a:spLocks noGrp="1"/>
          </p:cNvSpPr>
          <p:nvPr>
            <p:ph/>
          </p:nvPr>
        </p:nvSpPr>
        <p:spPr>
          <a:xfrm>
            <a:off x="352425" y="1263652"/>
            <a:ext cx="8229600" cy="5335931"/>
          </a:xfrm>
        </p:spPr>
        <p:txBody>
          <a:bodyPr/>
          <a:lstStyle/>
          <a:p>
            <a:pPr marL="25400" indent="0">
              <a:buNone/>
            </a:pPr>
            <a:r>
              <a:rPr lang="cs-CZ" b="1" dirty="0"/>
              <a:t>Děkuji za </a:t>
            </a:r>
            <a:r>
              <a:rPr lang="cs-CZ" b="1" dirty="0" smtClean="0"/>
              <a:t>pozornost!</a:t>
            </a:r>
          </a:p>
          <a:p>
            <a:pPr marL="25400" indent="0">
              <a:buNone/>
            </a:pPr>
            <a:endParaRPr lang="cs-CZ" b="1" i="1" dirty="0"/>
          </a:p>
          <a:p>
            <a:pPr marL="25400" indent="0">
              <a:buNone/>
            </a:pPr>
            <a:r>
              <a:rPr lang="cs-CZ" i="1" dirty="0" smtClean="0"/>
              <a:t>Laura Mitroliosová</a:t>
            </a:r>
            <a:endParaRPr lang="cs-CZ" i="1" dirty="0"/>
          </a:p>
          <a:p>
            <a:pPr marL="25400" indent="0">
              <a:buNone/>
            </a:pPr>
            <a:r>
              <a:rPr lang="cs-CZ" i="1" dirty="0" smtClean="0">
                <a:hlinkClick r:id="rId2"/>
              </a:rPr>
              <a:t>laura@incien.org</a:t>
            </a:r>
            <a:endParaRPr lang="cs-CZ" i="1" dirty="0"/>
          </a:p>
          <a:p>
            <a:pPr marL="25400" indent="0">
              <a:buNone/>
            </a:pPr>
            <a:r>
              <a:rPr lang="cs-CZ" i="1" dirty="0">
                <a:hlinkClick r:id="rId3"/>
              </a:rPr>
              <a:t>www.incien.org</a:t>
            </a:r>
            <a:r>
              <a:rPr lang="cs-CZ" i="1" dirty="0"/>
              <a:t> </a:t>
            </a:r>
          </a:p>
          <a:p>
            <a:pPr marL="25400" indent="0">
              <a:buNone/>
            </a:pPr>
            <a:endParaRPr lang="cs-CZ" dirty="0"/>
          </a:p>
          <a:p>
            <a:pPr marL="25400" indent="0">
              <a:buNone/>
            </a:pPr>
            <a:r>
              <a:rPr lang="cs-CZ" sz="2500" b="1" dirty="0"/>
              <a:t>Prezentace vznikla s podporou </a:t>
            </a:r>
          </a:p>
          <a:p>
            <a:pPr marL="25400" indent="0">
              <a:buNone/>
            </a:pPr>
            <a:r>
              <a:rPr lang="cs-CZ" sz="2500" b="1" dirty="0"/>
              <a:t>a konzultacemi advokátní </a:t>
            </a:r>
          </a:p>
          <a:p>
            <a:pPr marL="25400" indent="0">
              <a:buNone/>
            </a:pPr>
            <a:r>
              <a:rPr lang="cs-CZ" sz="2500" b="1" dirty="0"/>
              <a:t>kanceláře KROUPAHELÁN s.r.o.</a:t>
            </a:r>
          </a:p>
        </p:txBody>
      </p:sp>
    </p:spTree>
    <p:extLst>
      <p:ext uri="{BB962C8B-B14F-4D97-AF65-F5344CB8AC3E}">
        <p14:creationId xmlns:p14="http://schemas.microsoft.com/office/powerpoint/2010/main" val="301627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10659B0-AD54-A04C-842A-D998F556E613}"/>
              </a:ext>
            </a:extLst>
          </p:cNvPr>
          <p:cNvSpPr>
            <a:spLocks noGrp="1"/>
          </p:cNvSpPr>
          <p:nvPr>
            <p:ph type="title"/>
          </p:nvPr>
        </p:nvSpPr>
        <p:spPr/>
        <p:txBody>
          <a:bodyPr/>
          <a:lstStyle/>
          <a:p>
            <a:endParaRPr lang="cs-CZ"/>
          </a:p>
        </p:txBody>
      </p:sp>
      <p:pic>
        <p:nvPicPr>
          <p:cNvPr id="5" name="Google Shape;530;p83">
            <a:extLst>
              <a:ext uri="{FF2B5EF4-FFF2-40B4-BE49-F238E27FC236}">
                <a16:creationId xmlns="" xmlns:a16="http://schemas.microsoft.com/office/drawing/2014/main" id="{11611979-A5E6-C242-998F-FC905030D796}"/>
              </a:ext>
            </a:extLst>
          </p:cNvPr>
          <p:cNvPicPr preferRelativeResize="0"/>
          <p:nvPr/>
        </p:nvPicPr>
        <p:blipFill rotWithShape="1">
          <a:blip r:embed="rId2">
            <a:alphaModFix/>
          </a:blip>
          <a:srcRect/>
          <a:stretch/>
        </p:blipFill>
        <p:spPr>
          <a:xfrm>
            <a:off x="4008329" y="2245515"/>
            <a:ext cx="5135671" cy="4612486"/>
          </a:xfrm>
          <a:prstGeom prst="rect">
            <a:avLst/>
          </a:prstGeom>
          <a:noFill/>
          <a:ln>
            <a:noFill/>
          </a:ln>
        </p:spPr>
      </p:pic>
      <p:sp>
        <p:nvSpPr>
          <p:cNvPr id="6" name="Google Shape;176;p23">
            <a:extLst>
              <a:ext uri="{FF2B5EF4-FFF2-40B4-BE49-F238E27FC236}">
                <a16:creationId xmlns="" xmlns:a16="http://schemas.microsoft.com/office/drawing/2014/main" id="{3195E981-3A5B-9A44-950D-BEB1A8608802}"/>
              </a:ext>
            </a:extLst>
          </p:cNvPr>
          <p:cNvSpPr/>
          <p:nvPr/>
        </p:nvSpPr>
        <p:spPr>
          <a:xfrm>
            <a:off x="75714" y="1061799"/>
            <a:ext cx="3707146" cy="5945400"/>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0"/>
              </a:spcBef>
              <a:spcAft>
                <a:spcPts val="0"/>
              </a:spcAft>
              <a:buClr>
                <a:srgbClr val="000000"/>
              </a:buClr>
              <a:buSzPts val="1600"/>
              <a:buFont typeface="Arial"/>
              <a:buChar char="•"/>
            </a:pPr>
            <a:r>
              <a:rPr lang="cs-CZ" sz="1550" dirty="0">
                <a:solidFill>
                  <a:schemeClr val="dk1"/>
                </a:solidFill>
                <a:latin typeface="Calibri"/>
                <a:ea typeface="Calibri"/>
                <a:cs typeface="Calibri"/>
                <a:sym typeface="Calibri"/>
              </a:rPr>
              <a:t>Jedna z </a:t>
            </a:r>
            <a:r>
              <a:rPr lang="cs-CZ" sz="1550" b="1" dirty="0">
                <a:solidFill>
                  <a:schemeClr val="dk1"/>
                </a:solidFill>
                <a:latin typeface="Calibri"/>
                <a:ea typeface="Calibri"/>
                <a:cs typeface="Calibri"/>
                <a:sym typeface="Calibri"/>
              </a:rPr>
              <a:t>prioritních oblastí rozvoje EU </a:t>
            </a:r>
            <a:br>
              <a:rPr lang="cs-CZ" sz="1550" b="1" dirty="0">
                <a:solidFill>
                  <a:schemeClr val="dk1"/>
                </a:solidFill>
                <a:latin typeface="Calibri"/>
                <a:ea typeface="Calibri"/>
                <a:cs typeface="Calibri"/>
                <a:sym typeface="Calibri"/>
              </a:rPr>
            </a:br>
            <a:r>
              <a:rPr lang="cs-CZ" sz="1550" b="1" dirty="0">
                <a:solidFill>
                  <a:schemeClr val="dk1"/>
                </a:solidFill>
                <a:latin typeface="Calibri"/>
                <a:ea typeface="Calibri"/>
                <a:cs typeface="Calibri"/>
                <a:sym typeface="Calibri"/>
              </a:rPr>
              <a:t>i </a:t>
            </a:r>
            <a:r>
              <a:rPr lang="cs-CZ" sz="1550" b="1" dirty="0">
                <a:solidFill>
                  <a:schemeClr val="accent3"/>
                </a:solidFill>
                <a:latin typeface="Calibri"/>
                <a:ea typeface="Calibri"/>
                <a:cs typeface="Calibri"/>
                <a:sym typeface="Calibri"/>
              </a:rPr>
              <a:t>nového evropského Green </a:t>
            </a:r>
            <a:r>
              <a:rPr lang="cs-CZ" sz="1550" b="1" dirty="0" err="1">
                <a:solidFill>
                  <a:schemeClr val="accent3"/>
                </a:solidFill>
                <a:latin typeface="Calibri"/>
                <a:ea typeface="Calibri"/>
                <a:cs typeface="Calibri"/>
                <a:sym typeface="Calibri"/>
              </a:rPr>
              <a:t>Dealu</a:t>
            </a:r>
            <a:endParaRPr lang="cs-CZ" sz="1550" b="1" dirty="0">
              <a:solidFill>
                <a:schemeClr val="accent3"/>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600"/>
              <a:buFont typeface="Arial"/>
              <a:buChar char="•"/>
            </a:pPr>
            <a:r>
              <a:rPr lang="cs-CZ" sz="1550" dirty="0">
                <a:solidFill>
                  <a:schemeClr val="dk1"/>
                </a:solidFill>
                <a:latin typeface="Calibri"/>
                <a:ea typeface="Calibri"/>
                <a:cs typeface="Calibri"/>
                <a:sym typeface="Calibri"/>
              </a:rPr>
              <a:t>V souladu s globálními </a:t>
            </a:r>
            <a:r>
              <a:rPr lang="cs-CZ" sz="1550" dirty="0" err="1">
                <a:solidFill>
                  <a:schemeClr val="dk1"/>
                </a:solidFill>
                <a:latin typeface="Calibri"/>
                <a:ea typeface="Calibri"/>
                <a:cs typeface="Calibri"/>
                <a:sym typeface="Calibri"/>
              </a:rPr>
              <a:t>megatrendy</a:t>
            </a:r>
            <a:r>
              <a:rPr lang="cs-CZ" sz="1550" dirty="0">
                <a:solidFill>
                  <a:schemeClr val="dk1"/>
                </a:solidFill>
                <a:latin typeface="Calibri"/>
                <a:ea typeface="Calibri"/>
                <a:cs typeface="Calibri"/>
                <a:sym typeface="Calibri"/>
              </a:rPr>
              <a:t> (tlak na zdroje, urbanizace, růst populace aj.) </a:t>
            </a:r>
            <a:endParaRPr sz="1550"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600"/>
              <a:buFont typeface="Arial"/>
              <a:buChar char="•"/>
            </a:pPr>
            <a:r>
              <a:rPr lang="cs-CZ" sz="1550" dirty="0">
                <a:solidFill>
                  <a:schemeClr val="dk1"/>
                </a:solidFill>
                <a:latin typeface="Calibri"/>
                <a:ea typeface="Calibri"/>
                <a:cs typeface="Calibri"/>
                <a:sym typeface="Calibri"/>
              </a:rPr>
              <a:t>Důraz na </a:t>
            </a:r>
            <a:r>
              <a:rPr lang="cs-CZ" sz="1550" b="1" dirty="0">
                <a:solidFill>
                  <a:schemeClr val="dk1"/>
                </a:solidFill>
                <a:latin typeface="Calibri"/>
                <a:ea typeface="Calibri"/>
                <a:cs typeface="Calibri"/>
                <a:sym typeface="Calibri"/>
              </a:rPr>
              <a:t>EKODESIGN</a:t>
            </a:r>
            <a:r>
              <a:rPr lang="cs-CZ" sz="1550" dirty="0">
                <a:solidFill>
                  <a:schemeClr val="dk1"/>
                </a:solidFill>
                <a:latin typeface="Calibri"/>
                <a:ea typeface="Calibri"/>
                <a:cs typeface="Calibri"/>
                <a:sym typeface="Calibri"/>
              </a:rPr>
              <a:t>, prevenci vzniku odpadů, opětovné použití materiálů </a:t>
            </a:r>
            <a:br>
              <a:rPr lang="cs-CZ" sz="1550" dirty="0">
                <a:solidFill>
                  <a:schemeClr val="dk1"/>
                </a:solidFill>
                <a:latin typeface="Calibri"/>
                <a:ea typeface="Calibri"/>
                <a:cs typeface="Calibri"/>
                <a:sym typeface="Calibri"/>
              </a:rPr>
            </a:br>
            <a:r>
              <a:rPr lang="cs-CZ" sz="1550" dirty="0">
                <a:solidFill>
                  <a:schemeClr val="dk1"/>
                </a:solidFill>
                <a:latin typeface="Calibri"/>
                <a:ea typeface="Calibri"/>
                <a:cs typeface="Calibri"/>
                <a:sym typeface="Calibri"/>
              </a:rPr>
              <a:t>a maximalizace doby jejich užití v oběhu. </a:t>
            </a:r>
          </a:p>
          <a:p>
            <a:pPr marL="285750" marR="0" lvl="0" indent="-285750" algn="just" rtl="0">
              <a:lnSpc>
                <a:spcPct val="100000"/>
              </a:lnSpc>
              <a:spcBef>
                <a:spcPts val="0"/>
              </a:spcBef>
              <a:spcAft>
                <a:spcPts val="0"/>
              </a:spcAft>
              <a:buClr>
                <a:srgbClr val="000000"/>
              </a:buClr>
              <a:buSzPts val="1600"/>
              <a:buFont typeface="Arial"/>
              <a:buChar char="•"/>
            </a:pPr>
            <a:r>
              <a:rPr lang="cs-CZ" sz="1550" dirty="0">
                <a:solidFill>
                  <a:schemeClr val="dk1"/>
                </a:solidFill>
                <a:latin typeface="Calibri"/>
                <a:ea typeface="Calibri"/>
                <a:cs typeface="Calibri"/>
                <a:sym typeface="Calibri"/>
              </a:rPr>
              <a:t>Zajištění </a:t>
            </a:r>
            <a:r>
              <a:rPr lang="cs-CZ" sz="1550" b="1" dirty="0">
                <a:solidFill>
                  <a:schemeClr val="dk1"/>
                </a:solidFill>
                <a:latin typeface="Calibri"/>
                <a:ea typeface="Calibri"/>
                <a:cs typeface="Calibri"/>
                <a:sym typeface="Calibri"/>
              </a:rPr>
              <a:t>surovinové bezpečnosti. </a:t>
            </a:r>
          </a:p>
          <a:p>
            <a:pPr marL="285750" marR="0" lvl="0" indent="-285750" algn="just" rtl="0">
              <a:lnSpc>
                <a:spcPct val="100000"/>
              </a:lnSpc>
              <a:spcBef>
                <a:spcPts val="0"/>
              </a:spcBef>
              <a:spcAft>
                <a:spcPts val="0"/>
              </a:spcAft>
              <a:buClr>
                <a:srgbClr val="000000"/>
              </a:buClr>
              <a:buSzPts val="1600"/>
              <a:buFont typeface="Arial"/>
              <a:buChar char="•"/>
            </a:pPr>
            <a:r>
              <a:rPr lang="cs-CZ" sz="1550" b="1" dirty="0">
                <a:solidFill>
                  <a:schemeClr val="dk1"/>
                </a:solidFill>
                <a:latin typeface="Calibri"/>
                <a:ea typeface="Calibri"/>
                <a:cs typeface="Calibri"/>
                <a:sym typeface="Calibri"/>
              </a:rPr>
              <a:t>Ukončení skládkování a plýtvání</a:t>
            </a:r>
            <a:r>
              <a:rPr lang="cs-CZ" sz="1550" dirty="0">
                <a:solidFill>
                  <a:schemeClr val="dk1"/>
                </a:solidFill>
                <a:latin typeface="Calibri"/>
                <a:ea typeface="Calibri"/>
                <a:cs typeface="Calibri"/>
                <a:sym typeface="Calibri"/>
              </a:rPr>
              <a:t> </a:t>
            </a:r>
            <a:br>
              <a:rPr lang="cs-CZ" sz="1550" dirty="0">
                <a:solidFill>
                  <a:schemeClr val="dk1"/>
                </a:solidFill>
                <a:latin typeface="Calibri"/>
                <a:ea typeface="Calibri"/>
                <a:cs typeface="Calibri"/>
                <a:sym typeface="Calibri"/>
              </a:rPr>
            </a:br>
            <a:r>
              <a:rPr lang="cs-CZ" sz="1550" dirty="0">
                <a:solidFill>
                  <a:schemeClr val="dk1"/>
                </a:solidFill>
                <a:latin typeface="Calibri"/>
                <a:ea typeface="Calibri"/>
                <a:cs typeface="Calibri"/>
                <a:sym typeface="Calibri"/>
              </a:rPr>
              <a:t>se surovinami. </a:t>
            </a:r>
          </a:p>
          <a:p>
            <a:pPr marL="285750" marR="0" lvl="0" indent="-285750" algn="just" rtl="0">
              <a:lnSpc>
                <a:spcPct val="100000"/>
              </a:lnSpc>
              <a:spcBef>
                <a:spcPts val="0"/>
              </a:spcBef>
              <a:spcAft>
                <a:spcPts val="0"/>
              </a:spcAft>
              <a:buClr>
                <a:srgbClr val="000000"/>
              </a:buClr>
              <a:buSzPts val="1600"/>
              <a:buFont typeface="Arial"/>
              <a:buChar char="•"/>
            </a:pPr>
            <a:r>
              <a:rPr lang="cs-CZ" sz="1550" dirty="0">
                <a:solidFill>
                  <a:schemeClr val="dk1"/>
                </a:solidFill>
                <a:latin typeface="Calibri"/>
                <a:ea typeface="Calibri"/>
                <a:cs typeface="Calibri"/>
                <a:sym typeface="Calibri"/>
              </a:rPr>
              <a:t>Důraz na </a:t>
            </a:r>
            <a:r>
              <a:rPr lang="cs-CZ" sz="1550" b="1" dirty="0">
                <a:solidFill>
                  <a:schemeClr val="dk1"/>
                </a:solidFill>
                <a:latin typeface="Calibri"/>
                <a:ea typeface="Calibri"/>
                <a:cs typeface="Calibri"/>
                <a:sym typeface="Calibri"/>
              </a:rPr>
              <a:t>prevenci vzniku odpadů. </a:t>
            </a:r>
          </a:p>
          <a:p>
            <a:pPr marL="285750" marR="0" lvl="0" indent="-285750" algn="just" rtl="0">
              <a:lnSpc>
                <a:spcPct val="100000"/>
              </a:lnSpc>
              <a:spcBef>
                <a:spcPts val="0"/>
              </a:spcBef>
              <a:spcAft>
                <a:spcPts val="0"/>
              </a:spcAft>
              <a:buClr>
                <a:srgbClr val="000000"/>
              </a:buClr>
              <a:buSzPts val="1600"/>
              <a:buFont typeface="Arial"/>
              <a:buChar char="•"/>
            </a:pPr>
            <a:r>
              <a:rPr lang="cs-CZ" sz="1550" b="1" dirty="0">
                <a:solidFill>
                  <a:schemeClr val="dk1"/>
                </a:solidFill>
                <a:latin typeface="Calibri"/>
                <a:ea typeface="Calibri"/>
                <a:cs typeface="Calibri"/>
                <a:sym typeface="Calibri"/>
              </a:rPr>
              <a:t>Nové byznys modely </a:t>
            </a:r>
            <a:r>
              <a:rPr lang="cs-CZ" sz="1550" dirty="0">
                <a:solidFill>
                  <a:schemeClr val="dk1"/>
                </a:solidFill>
                <a:latin typeface="Calibri"/>
                <a:ea typeface="Calibri"/>
                <a:cs typeface="Calibri"/>
                <a:sym typeface="Calibri"/>
              </a:rPr>
              <a:t>(pronájmy </a:t>
            </a:r>
            <a:br>
              <a:rPr lang="cs-CZ" sz="1550" dirty="0">
                <a:solidFill>
                  <a:schemeClr val="dk1"/>
                </a:solidFill>
                <a:latin typeface="Calibri"/>
                <a:ea typeface="Calibri"/>
                <a:cs typeface="Calibri"/>
                <a:sym typeface="Calibri"/>
              </a:rPr>
            </a:br>
            <a:r>
              <a:rPr lang="cs-CZ" sz="1550" dirty="0">
                <a:solidFill>
                  <a:schemeClr val="dk1"/>
                </a:solidFill>
                <a:latin typeface="Calibri"/>
                <a:ea typeface="Calibri"/>
                <a:cs typeface="Calibri"/>
                <a:sym typeface="Calibri"/>
              </a:rPr>
              <a:t>na místo vlastnictví aj.) </a:t>
            </a:r>
          </a:p>
          <a:p>
            <a:pPr marL="285750" marR="0" lvl="0" indent="-285750" algn="just" rtl="0">
              <a:lnSpc>
                <a:spcPct val="100000"/>
              </a:lnSpc>
              <a:spcBef>
                <a:spcPts val="0"/>
              </a:spcBef>
              <a:spcAft>
                <a:spcPts val="0"/>
              </a:spcAft>
              <a:buClr>
                <a:srgbClr val="000000"/>
              </a:buClr>
              <a:buSzPts val="1600"/>
              <a:buFont typeface="Arial"/>
              <a:buChar char="•"/>
            </a:pPr>
            <a:r>
              <a:rPr lang="cs-CZ" sz="1550" dirty="0">
                <a:solidFill>
                  <a:schemeClr val="dk1"/>
                </a:solidFill>
                <a:latin typeface="Calibri"/>
                <a:ea typeface="Calibri"/>
                <a:cs typeface="Calibri"/>
                <a:sym typeface="Calibri"/>
              </a:rPr>
              <a:t>V souladu s </a:t>
            </a:r>
            <a:r>
              <a:rPr lang="cs-CZ" sz="1550" b="1" dirty="0">
                <a:solidFill>
                  <a:schemeClr val="dk1"/>
                </a:solidFill>
                <a:latin typeface="Calibri"/>
                <a:ea typeface="Calibri"/>
                <a:cs typeface="Calibri"/>
                <a:sym typeface="Calibri"/>
              </a:rPr>
              <a:t>Cíli udržitelného rozvoje</a:t>
            </a:r>
            <a:r>
              <a:rPr lang="cs-CZ" sz="1550" dirty="0">
                <a:solidFill>
                  <a:schemeClr val="dk1"/>
                </a:solidFill>
                <a:latin typeface="Calibri"/>
                <a:ea typeface="Calibri"/>
                <a:cs typeface="Calibri"/>
                <a:sym typeface="Calibri"/>
              </a:rPr>
              <a:t>. </a:t>
            </a:r>
          </a:p>
          <a:p>
            <a:pPr marL="285750" marR="0" lvl="0" indent="-285750" algn="just" rtl="0">
              <a:lnSpc>
                <a:spcPct val="100000"/>
              </a:lnSpc>
              <a:spcBef>
                <a:spcPts val="0"/>
              </a:spcBef>
              <a:spcAft>
                <a:spcPts val="0"/>
              </a:spcAft>
              <a:buClr>
                <a:srgbClr val="000000"/>
              </a:buClr>
              <a:buSzPts val="1600"/>
              <a:buFont typeface="Arial"/>
              <a:buChar char="•"/>
            </a:pPr>
            <a:r>
              <a:rPr lang="cs-CZ" sz="1550" dirty="0">
                <a:solidFill>
                  <a:schemeClr val="dk1"/>
                </a:solidFill>
                <a:latin typeface="Calibri"/>
                <a:ea typeface="Calibri"/>
                <a:cs typeface="Calibri"/>
                <a:sym typeface="Calibri"/>
              </a:rPr>
              <a:t>Součást adaptačních opatření na změnu klimatu. </a:t>
            </a:r>
          </a:p>
          <a:p>
            <a:pPr marL="285750" marR="0" lvl="0" indent="-285750" algn="just" rtl="0">
              <a:lnSpc>
                <a:spcPct val="100000"/>
              </a:lnSpc>
              <a:spcBef>
                <a:spcPts val="0"/>
              </a:spcBef>
              <a:spcAft>
                <a:spcPts val="0"/>
              </a:spcAft>
              <a:buClr>
                <a:srgbClr val="000000"/>
              </a:buClr>
              <a:buSzPts val="1600"/>
              <a:buFont typeface="Arial"/>
              <a:buChar char="•"/>
            </a:pPr>
            <a:r>
              <a:rPr lang="cs-CZ" sz="1550" dirty="0">
                <a:solidFill>
                  <a:schemeClr val="dk1"/>
                </a:solidFill>
                <a:latin typeface="Calibri"/>
                <a:ea typeface="Calibri"/>
                <a:cs typeface="Calibri"/>
                <a:sym typeface="Calibri"/>
              </a:rPr>
              <a:t>Posílení konkurenceschopnosti lokálních firem a organizací díky novým formám mezisektorové spolupráce. </a:t>
            </a:r>
            <a:endParaRPr lang="cs-CZ" sz="1550" b="1"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600"/>
              <a:buFont typeface="Arial"/>
              <a:buChar char="•"/>
            </a:pPr>
            <a:r>
              <a:rPr lang="cs-CZ" sz="1550" b="1" dirty="0">
                <a:solidFill>
                  <a:schemeClr val="dk1"/>
                </a:solidFill>
                <a:latin typeface="Calibri"/>
                <a:ea typeface="Calibri"/>
                <a:cs typeface="Calibri"/>
                <a:sym typeface="Calibri"/>
              </a:rPr>
              <a:t>Cílem cirkulární ekonomiky není recyklace, ale změna nastavení systému od samého začátku. </a:t>
            </a:r>
            <a:endParaRPr sz="155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550" b="1" i="0" u="none" strike="noStrike" cap="none" dirty="0">
              <a:solidFill>
                <a:srgbClr val="58585A"/>
              </a:solidFill>
              <a:latin typeface="Calibri"/>
              <a:ea typeface="Calibri"/>
              <a:cs typeface="Calibri"/>
              <a:sym typeface="Calibri"/>
            </a:endParaRPr>
          </a:p>
        </p:txBody>
      </p:sp>
    </p:spTree>
    <p:extLst>
      <p:ext uri="{BB962C8B-B14F-4D97-AF65-F5344CB8AC3E}">
        <p14:creationId xmlns:p14="http://schemas.microsoft.com/office/powerpoint/2010/main" val="323546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1AFADBE-AD34-EA41-B46F-3E1316FA4C42}"/>
              </a:ext>
            </a:extLst>
          </p:cNvPr>
          <p:cNvSpPr>
            <a:spLocks noGrp="1"/>
          </p:cNvSpPr>
          <p:nvPr>
            <p:ph type="title"/>
          </p:nvPr>
        </p:nvSpPr>
        <p:spPr/>
        <p:txBody>
          <a:bodyPr/>
          <a:lstStyle/>
          <a:p>
            <a:r>
              <a:rPr lang="cs-CZ" dirty="0"/>
              <a:t>Proč cirkulární ekonomika? </a:t>
            </a:r>
          </a:p>
        </p:txBody>
      </p:sp>
      <p:sp>
        <p:nvSpPr>
          <p:cNvPr id="3" name="Zástupný symbol pro text 2">
            <a:extLst>
              <a:ext uri="{FF2B5EF4-FFF2-40B4-BE49-F238E27FC236}">
                <a16:creationId xmlns="" xmlns:a16="http://schemas.microsoft.com/office/drawing/2014/main" id="{315A18BA-EBD4-1549-B1C0-D1919E3C08D2}"/>
              </a:ext>
            </a:extLst>
          </p:cNvPr>
          <p:cNvSpPr>
            <a:spLocks noGrp="1"/>
          </p:cNvSpPr>
          <p:nvPr>
            <p:ph type="body" idx="1"/>
          </p:nvPr>
        </p:nvSpPr>
        <p:spPr/>
        <p:txBody>
          <a:bodyPr/>
          <a:lstStyle/>
          <a:p>
            <a:r>
              <a:rPr lang="cs-CZ" sz="1800" dirty="0"/>
              <a:t>Od první průmyslové revoluce fungujeme lineárně. </a:t>
            </a:r>
          </a:p>
          <a:p>
            <a:pPr marL="25400" indent="0">
              <a:buNone/>
            </a:pPr>
            <a:r>
              <a:rPr lang="cs-CZ" sz="1800" b="1" dirty="0"/>
              <a:t>					</a:t>
            </a:r>
            <a:r>
              <a:rPr lang="cs-CZ" sz="2100" b="1" dirty="0">
                <a:solidFill>
                  <a:schemeClr val="accent3"/>
                </a:solidFill>
              </a:rPr>
              <a:t>Vytěžit, vyrobit, vyhodit. </a:t>
            </a:r>
          </a:p>
          <a:p>
            <a:r>
              <a:rPr lang="cs-CZ" sz="1800" dirty="0"/>
              <a:t>Společnost setrvává v představě, že </a:t>
            </a:r>
            <a:r>
              <a:rPr lang="cs-CZ" sz="1800" b="1" dirty="0"/>
              <a:t>všeho máme dostatek</a:t>
            </a:r>
            <a:r>
              <a:rPr lang="cs-CZ" sz="1800" dirty="0"/>
              <a:t>. </a:t>
            </a:r>
          </a:p>
          <a:p>
            <a:r>
              <a:rPr lang="cs-CZ" sz="1800" dirty="0"/>
              <a:t>Což vedlo k současnému stavu, kdy ve světě jen </a:t>
            </a:r>
            <a:r>
              <a:rPr lang="cs-CZ" sz="1800" b="1" dirty="0"/>
              <a:t>9 % materiálů vracíme zpět do oběhu </a:t>
            </a:r>
            <a:r>
              <a:rPr lang="cs-CZ" sz="1800" b="1" dirty="0">
                <a:solidFill>
                  <a:schemeClr val="accent3"/>
                </a:solidFill>
              </a:rPr>
              <a:t>(V ČR to je 7,6 % dle aktuálních dat MPO)</a:t>
            </a:r>
            <a:r>
              <a:rPr lang="cs-CZ" sz="1800" dirty="0">
                <a:solidFill>
                  <a:schemeClr val="accent3"/>
                </a:solidFill>
              </a:rPr>
              <a:t>.</a:t>
            </a:r>
          </a:p>
          <a:p>
            <a:r>
              <a:rPr lang="cs-CZ" sz="1800" dirty="0"/>
              <a:t>Jen 9 % z </a:t>
            </a:r>
            <a:r>
              <a:rPr lang="cs-CZ" sz="1800" b="1" dirty="0"/>
              <a:t>92,8 miliard tun </a:t>
            </a:r>
            <a:r>
              <a:rPr lang="cs-CZ" sz="1800" dirty="0"/>
              <a:t>nerostů, kovů, biomasy a fosilních paliv. </a:t>
            </a:r>
          </a:p>
          <a:p>
            <a:r>
              <a:rPr lang="cs-CZ" sz="1800" dirty="0"/>
              <a:t>Sledovat množství odpadů je ale přežitý koncept. </a:t>
            </a:r>
          </a:p>
          <a:p>
            <a:r>
              <a:rPr lang="cs-CZ" sz="1800" dirty="0"/>
              <a:t>Nastupuje trend </a:t>
            </a:r>
            <a:r>
              <a:rPr lang="cs-CZ" sz="1800" b="1" dirty="0"/>
              <a:t>digitalizace a transparentnosti materiálových toků. </a:t>
            </a:r>
          </a:p>
          <a:p>
            <a:r>
              <a:rPr lang="cs-CZ" sz="1800" dirty="0"/>
              <a:t>Ten začíná již na začátku:</a:t>
            </a:r>
          </a:p>
          <a:p>
            <a:pPr marL="25400" indent="0">
              <a:buNone/>
            </a:pPr>
            <a:r>
              <a:rPr lang="cs-CZ" sz="2100" b="1" dirty="0">
                <a:solidFill>
                  <a:schemeClr val="accent3"/>
                </a:solidFill>
              </a:rPr>
              <a:t>	U volby materiálů a </a:t>
            </a:r>
            <a:r>
              <a:rPr lang="cs-CZ" sz="2100" b="1" dirty="0" err="1">
                <a:solidFill>
                  <a:schemeClr val="accent3"/>
                </a:solidFill>
              </a:rPr>
              <a:t>ekodesignu</a:t>
            </a:r>
            <a:r>
              <a:rPr lang="cs-CZ" sz="2100" b="1" dirty="0">
                <a:solidFill>
                  <a:schemeClr val="accent3"/>
                </a:solidFill>
              </a:rPr>
              <a:t> produktů či služeb. </a:t>
            </a:r>
          </a:p>
          <a:p>
            <a:r>
              <a:rPr lang="cs-CZ" sz="1800" b="1" dirty="0"/>
              <a:t>A pokračuje zefektivněním využívání všech zdrojů </a:t>
            </a:r>
            <a:br>
              <a:rPr lang="cs-CZ" sz="1800" b="1" dirty="0"/>
            </a:br>
            <a:r>
              <a:rPr lang="cs-CZ" sz="1800" dirty="0"/>
              <a:t>(ať už je o materiály, energii, vodu, čas či prostor nebo pracovní sílu). </a:t>
            </a:r>
          </a:p>
          <a:p>
            <a:endParaRPr lang="cs-CZ" sz="1800" dirty="0"/>
          </a:p>
        </p:txBody>
      </p:sp>
      <p:sp>
        <p:nvSpPr>
          <p:cNvPr id="4" name="Šrafovaná šipka vpravo 3">
            <a:extLst>
              <a:ext uri="{FF2B5EF4-FFF2-40B4-BE49-F238E27FC236}">
                <a16:creationId xmlns="" xmlns:a16="http://schemas.microsoft.com/office/drawing/2014/main" id="{49A08270-F1DD-F448-9700-6EC1D822BC2A}"/>
              </a:ext>
            </a:extLst>
          </p:cNvPr>
          <p:cNvSpPr/>
          <p:nvPr/>
        </p:nvSpPr>
        <p:spPr>
          <a:xfrm>
            <a:off x="3858016" y="1678488"/>
            <a:ext cx="1139869" cy="200416"/>
          </a:xfrm>
          <a:prstGeom prst="striped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rafovaná šipka vpravo 4">
            <a:extLst>
              <a:ext uri="{FF2B5EF4-FFF2-40B4-BE49-F238E27FC236}">
                <a16:creationId xmlns="" xmlns:a16="http://schemas.microsoft.com/office/drawing/2014/main" id="{CCA22D77-29EE-7746-9CC5-177CB32296EC}"/>
              </a:ext>
            </a:extLst>
          </p:cNvPr>
          <p:cNvSpPr/>
          <p:nvPr/>
        </p:nvSpPr>
        <p:spPr>
          <a:xfrm>
            <a:off x="202504" y="4461354"/>
            <a:ext cx="1139869" cy="200416"/>
          </a:xfrm>
          <a:prstGeom prst="striped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6684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stretch>
            <a:fillRect/>
          </a:stretch>
        </p:blipFill>
        <p:spPr>
          <a:xfrm>
            <a:off x="0" y="0"/>
            <a:ext cx="9151842" cy="6858000"/>
          </a:xfrm>
          <a:prstGeom prst="rect">
            <a:avLst/>
          </a:prstGeom>
        </p:spPr>
      </p:pic>
    </p:spTree>
    <p:extLst>
      <p:ext uri="{BB962C8B-B14F-4D97-AF65-F5344CB8AC3E}">
        <p14:creationId xmlns:p14="http://schemas.microsoft.com/office/powerpoint/2010/main" val="302742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stretch>
            <a:fillRect/>
          </a:stretch>
        </p:blipFill>
        <p:spPr>
          <a:xfrm>
            <a:off x="0" y="0"/>
            <a:ext cx="9144000" cy="6925149"/>
          </a:xfrm>
          <a:prstGeom prst="rect">
            <a:avLst/>
          </a:prstGeom>
        </p:spPr>
      </p:pic>
    </p:spTree>
    <p:extLst>
      <p:ext uri="{BB962C8B-B14F-4D97-AF65-F5344CB8AC3E}">
        <p14:creationId xmlns:p14="http://schemas.microsoft.com/office/powerpoint/2010/main" val="37817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3"/>
          <a:stretch>
            <a:fillRect/>
          </a:stretch>
        </p:blipFill>
        <p:spPr>
          <a:xfrm>
            <a:off x="0" y="0"/>
            <a:ext cx="9144000" cy="6892990"/>
          </a:xfrm>
          <a:prstGeom prst="rect">
            <a:avLst/>
          </a:prstGeom>
        </p:spPr>
      </p:pic>
    </p:spTree>
    <p:extLst>
      <p:ext uri="{BB962C8B-B14F-4D97-AF65-F5344CB8AC3E}">
        <p14:creationId xmlns:p14="http://schemas.microsoft.com/office/powerpoint/2010/main" val="2042099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3"/>
          <a:stretch>
            <a:fillRect/>
          </a:stretch>
        </p:blipFill>
        <p:spPr>
          <a:xfrm>
            <a:off x="0" y="-1"/>
            <a:ext cx="9144000" cy="6913471"/>
          </a:xfrm>
          <a:prstGeom prst="rect">
            <a:avLst/>
          </a:prstGeom>
        </p:spPr>
      </p:pic>
    </p:spTree>
    <p:extLst>
      <p:ext uri="{BB962C8B-B14F-4D97-AF65-F5344CB8AC3E}">
        <p14:creationId xmlns:p14="http://schemas.microsoft.com/office/powerpoint/2010/main" val="40185816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stretch>
            <a:fillRect/>
          </a:stretch>
        </p:blipFill>
        <p:spPr>
          <a:xfrm>
            <a:off x="-89724" y="0"/>
            <a:ext cx="9233724" cy="6858000"/>
          </a:xfrm>
          <a:prstGeom prst="rect">
            <a:avLst/>
          </a:prstGeom>
        </p:spPr>
      </p:pic>
    </p:spTree>
    <p:extLst>
      <p:ext uri="{BB962C8B-B14F-4D97-AF65-F5344CB8AC3E}">
        <p14:creationId xmlns:p14="http://schemas.microsoft.com/office/powerpoint/2010/main" val="294090315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1315</Words>
  <Application>Microsoft Office PowerPoint</Application>
  <PresentationFormat>Předvádění na obrazovce (4:3)</PresentationFormat>
  <Paragraphs>153</Paragraphs>
  <Slides>22</Slides>
  <Notes>16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22</vt:i4>
      </vt:variant>
    </vt:vector>
  </HeadingPairs>
  <TitlesOfParts>
    <vt:vector size="26" baseType="lpstr">
      <vt:lpstr>Arial</vt:lpstr>
      <vt:lpstr>Calibri</vt:lpstr>
      <vt:lpstr>Montserrat</vt:lpstr>
      <vt:lpstr>Office Theme</vt:lpstr>
      <vt:lpstr>Cirkulární ekonomika a její role v CSR</vt:lpstr>
      <vt:lpstr>Status QUO</vt:lpstr>
      <vt:lpstr>Prezentace aplikace PowerPoint</vt:lpstr>
      <vt:lpstr>Proč cirkulární ekonomika?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Cirkulární veřejné zadávání</vt:lpstr>
      <vt:lpstr>Co přináší?</vt:lpstr>
      <vt:lpstr>Proč cirkulární řízení</vt:lpstr>
      <vt:lpstr>Prezentace aplikace PowerPoint</vt:lpstr>
      <vt:lpstr>Prezentace aplikace PowerPoint</vt:lpstr>
      <vt:lpstr>Prezentace aplikace PowerPoint</vt:lpstr>
      <vt:lpstr>Náhrada primárních surovin recyklátem</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ZÁLOHUJME?  Projektové aktivity, předběžné výsledky a další kroky</dc:title>
  <dc:creator>Laura</dc:creator>
  <cp:lastModifiedBy>Svoboda Miroslav</cp:lastModifiedBy>
  <cp:revision>62</cp:revision>
  <cp:lastPrinted>2019-11-26T12:41:53Z</cp:lastPrinted>
  <dcterms:modified xsi:type="dcterms:W3CDTF">2019-11-26T13:54:00Z</dcterms:modified>
</cp:coreProperties>
</file>