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4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91"/>
  </p:notesMasterIdLst>
  <p:sldIdLst>
    <p:sldId id="453" r:id="rId3"/>
    <p:sldId id="485" r:id="rId4"/>
    <p:sldId id="406" r:id="rId5"/>
    <p:sldId id="282" r:id="rId6"/>
    <p:sldId id="257" r:id="rId7"/>
    <p:sldId id="258" r:id="rId8"/>
    <p:sldId id="374" r:id="rId9"/>
    <p:sldId id="1118" r:id="rId10"/>
    <p:sldId id="430" r:id="rId11"/>
    <p:sldId id="345" r:id="rId12"/>
    <p:sldId id="261" r:id="rId13"/>
    <p:sldId id="438" r:id="rId14"/>
    <p:sldId id="1089" r:id="rId15"/>
    <p:sldId id="433" r:id="rId16"/>
    <p:sldId id="432" r:id="rId17"/>
    <p:sldId id="431" r:id="rId18"/>
    <p:sldId id="458" r:id="rId19"/>
    <p:sldId id="442" r:id="rId20"/>
    <p:sldId id="1092" r:id="rId21"/>
    <p:sldId id="1091" r:id="rId22"/>
    <p:sldId id="456" r:id="rId23"/>
    <p:sldId id="484" r:id="rId24"/>
    <p:sldId id="1093" r:id="rId25"/>
    <p:sldId id="439" r:id="rId26"/>
    <p:sldId id="441" r:id="rId27"/>
    <p:sldId id="486" r:id="rId28"/>
    <p:sldId id="449" r:id="rId29"/>
    <p:sldId id="1113" r:id="rId30"/>
    <p:sldId id="1114" r:id="rId31"/>
    <p:sldId id="414" r:id="rId32"/>
    <p:sldId id="444" r:id="rId33"/>
    <p:sldId id="483" r:id="rId34"/>
    <p:sldId id="481" r:id="rId35"/>
    <p:sldId id="482" r:id="rId36"/>
    <p:sldId id="450" r:id="rId37"/>
    <p:sldId id="292" r:id="rId38"/>
    <p:sldId id="469" r:id="rId39"/>
    <p:sldId id="313" r:id="rId40"/>
    <p:sldId id="355" r:id="rId41"/>
    <p:sldId id="354" r:id="rId42"/>
    <p:sldId id="356" r:id="rId43"/>
    <p:sldId id="358" r:id="rId44"/>
    <p:sldId id="357" r:id="rId45"/>
    <p:sldId id="1115" r:id="rId46"/>
    <p:sldId id="1095" r:id="rId47"/>
    <p:sldId id="1116" r:id="rId48"/>
    <p:sldId id="1096" r:id="rId49"/>
    <p:sldId id="1097" r:id="rId50"/>
    <p:sldId id="1098" r:id="rId51"/>
    <p:sldId id="1099" r:id="rId52"/>
    <p:sldId id="364" r:id="rId53"/>
    <p:sldId id="1100" r:id="rId54"/>
    <p:sldId id="366" r:id="rId55"/>
    <p:sldId id="460" r:id="rId56"/>
    <p:sldId id="367" r:id="rId57"/>
    <p:sldId id="368" r:id="rId58"/>
    <p:sldId id="1104" r:id="rId59"/>
    <p:sldId id="1105" r:id="rId60"/>
    <p:sldId id="1103" r:id="rId61"/>
    <p:sldId id="1106" r:id="rId62"/>
    <p:sldId id="474" r:id="rId63"/>
    <p:sldId id="369" r:id="rId64"/>
    <p:sldId id="370" r:id="rId65"/>
    <p:sldId id="371" r:id="rId66"/>
    <p:sldId id="1108" r:id="rId67"/>
    <p:sldId id="1107" r:id="rId68"/>
    <p:sldId id="1109" r:id="rId69"/>
    <p:sldId id="1110" r:id="rId70"/>
    <p:sldId id="373" r:id="rId71"/>
    <p:sldId id="448" r:id="rId72"/>
    <p:sldId id="375" r:id="rId73"/>
    <p:sldId id="475" r:id="rId74"/>
    <p:sldId id="451" r:id="rId75"/>
    <p:sldId id="488" r:id="rId76"/>
    <p:sldId id="1111" r:id="rId77"/>
    <p:sldId id="1112" r:id="rId78"/>
    <p:sldId id="489" r:id="rId79"/>
    <p:sldId id="1083" r:id="rId80"/>
    <p:sldId id="1084" r:id="rId81"/>
    <p:sldId id="1086" r:id="rId82"/>
    <p:sldId id="1117" r:id="rId83"/>
    <p:sldId id="1102" r:id="rId84"/>
    <p:sldId id="478" r:id="rId85"/>
    <p:sldId id="477" r:id="rId86"/>
    <p:sldId id="461" r:id="rId87"/>
    <p:sldId id="1087" r:id="rId88"/>
    <p:sldId id="423" r:id="rId89"/>
    <p:sldId id="1076" r:id="rId9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2D0A"/>
    <a:srgbClr val="002465"/>
    <a:srgbClr val="7D2D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615D3-070E-4140-A4EB-0FA3A87E0317}" v="3" dt="2024-09-05T16:02:45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3020" autoAdjust="0"/>
  </p:normalViewPr>
  <p:slideViewPr>
    <p:cSldViewPr snapToGrid="0">
      <p:cViewPr varScale="1">
        <p:scale>
          <a:sx n="109" d="100"/>
          <a:sy n="109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ableStyles" Target="tableStyle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microsoft.com/office/2015/10/relationships/revisionInfo" Target="revisionInfo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lorenzo sellares" userId="cca9b460c6724927" providerId="LiveId" clId="{0643848E-E16B-4440-A328-7EC3B4E35FAC}"/>
    <pc:docChg chg="undo custSel modSld">
      <pc:chgData name="victor lorenzo sellares" userId="cca9b460c6724927" providerId="LiveId" clId="{0643848E-E16B-4440-A328-7EC3B4E35FAC}" dt="2024-08-29T15:00:44.613" v="354" actId="6549"/>
      <pc:docMkLst>
        <pc:docMk/>
      </pc:docMkLst>
      <pc:sldChg chg="modSp mod">
        <pc:chgData name="victor lorenzo sellares" userId="cca9b460c6724927" providerId="LiveId" clId="{0643848E-E16B-4440-A328-7EC3B4E35FAC}" dt="2024-08-29T14:33:20.268" v="42" actId="1076"/>
        <pc:sldMkLst>
          <pc:docMk/>
          <pc:sldMk cId="0" sldId="261"/>
        </pc:sldMkLst>
        <pc:spChg chg="mod">
          <ac:chgData name="victor lorenzo sellares" userId="cca9b460c6724927" providerId="LiveId" clId="{0643848E-E16B-4440-A328-7EC3B4E35FAC}" dt="2024-08-29T14:33:20.268" v="42" actId="1076"/>
          <ac:spMkLst>
            <pc:docMk/>
            <pc:sldMk cId="0" sldId="261"/>
            <ac:spMk id="2" creationId="{F966957A-8FAB-E271-008A-A73F785DD844}"/>
          </ac:spMkLst>
        </pc:spChg>
        <pc:spChg chg="mod">
          <ac:chgData name="victor lorenzo sellares" userId="cca9b460c6724927" providerId="LiveId" clId="{0643848E-E16B-4440-A328-7EC3B4E35FAC}" dt="2024-08-29T14:33:11.601" v="28" actId="14100"/>
          <ac:spMkLst>
            <pc:docMk/>
            <pc:sldMk cId="0" sldId="261"/>
            <ac:spMk id="136196" creationId="{9E7A05D6-87AF-50BD-A582-5DEAB6DCE9E1}"/>
          </ac:spMkLst>
        </pc:spChg>
        <pc:picChg chg="mod">
          <ac:chgData name="victor lorenzo sellares" userId="cca9b460c6724927" providerId="LiveId" clId="{0643848E-E16B-4440-A328-7EC3B4E35FAC}" dt="2024-08-29T14:33:16.212" v="41" actId="1036"/>
          <ac:picMkLst>
            <pc:docMk/>
            <pc:sldMk cId="0" sldId="261"/>
            <ac:picMk id="136195" creationId="{EEB2D7B3-E3B1-7071-EC1E-6094B3FC3388}"/>
          </ac:picMkLst>
        </pc:picChg>
      </pc:sldChg>
      <pc:sldChg chg="delSp modSp mod">
        <pc:chgData name="victor lorenzo sellares" userId="cca9b460c6724927" providerId="LiveId" clId="{0643848E-E16B-4440-A328-7EC3B4E35FAC}" dt="2024-08-29T14:45:02.313" v="148" actId="1076"/>
        <pc:sldMkLst>
          <pc:docMk/>
          <pc:sldMk cId="0" sldId="292"/>
        </pc:sldMkLst>
        <pc:spChg chg="del mod">
          <ac:chgData name="victor lorenzo sellares" userId="cca9b460c6724927" providerId="LiveId" clId="{0643848E-E16B-4440-A328-7EC3B4E35FAC}" dt="2024-08-29T14:44:52.942" v="144" actId="478"/>
          <ac:spMkLst>
            <pc:docMk/>
            <pc:sldMk cId="0" sldId="292"/>
            <ac:spMk id="3" creationId="{4D07AB05-F1BE-1F84-4575-350BF5AA03DB}"/>
          </ac:spMkLst>
        </pc:spChg>
        <pc:spChg chg="mod">
          <ac:chgData name="victor lorenzo sellares" userId="cca9b460c6724927" providerId="LiveId" clId="{0643848E-E16B-4440-A328-7EC3B4E35FAC}" dt="2024-08-29T14:45:02.313" v="148" actId="1076"/>
          <ac:spMkLst>
            <pc:docMk/>
            <pc:sldMk cId="0" sldId="292"/>
            <ac:spMk id="146442" creationId="{20C6B2DE-DBE8-6796-E261-A8BF8F02E7D4}"/>
          </ac:spMkLst>
        </pc:spChg>
        <pc:picChg chg="mod">
          <ac:chgData name="victor lorenzo sellares" userId="cca9b460c6724927" providerId="LiveId" clId="{0643848E-E16B-4440-A328-7EC3B4E35FAC}" dt="2024-08-29T14:45:00.614" v="147" actId="1076"/>
          <ac:picMkLst>
            <pc:docMk/>
            <pc:sldMk cId="0" sldId="292"/>
            <ac:picMk id="146435" creationId="{68F550EC-8B91-AFD1-62F3-7C062B190FA8}"/>
          </ac:picMkLst>
        </pc:picChg>
      </pc:sldChg>
      <pc:sldChg chg="modSp mod">
        <pc:chgData name="victor lorenzo sellares" userId="cca9b460c6724927" providerId="LiveId" clId="{0643848E-E16B-4440-A328-7EC3B4E35FAC}" dt="2024-08-29T14:46:06.682" v="165" actId="14100"/>
        <pc:sldMkLst>
          <pc:docMk/>
          <pc:sldMk cId="0" sldId="313"/>
        </pc:sldMkLst>
        <pc:spChg chg="mod">
          <ac:chgData name="victor lorenzo sellares" userId="cca9b460c6724927" providerId="LiveId" clId="{0643848E-E16B-4440-A328-7EC3B4E35FAC}" dt="2024-08-29T14:45:59.581" v="163" actId="6549"/>
          <ac:spMkLst>
            <pc:docMk/>
            <pc:sldMk cId="0" sldId="313"/>
            <ac:spMk id="153606" creationId="{BC21ECD2-1A71-752B-227C-16D6709FFB04}"/>
          </ac:spMkLst>
        </pc:spChg>
        <pc:picChg chg="mod">
          <ac:chgData name="victor lorenzo sellares" userId="cca9b460c6724927" providerId="LiveId" clId="{0643848E-E16B-4440-A328-7EC3B4E35FAC}" dt="2024-08-29T14:46:06.682" v="165" actId="14100"/>
          <ac:picMkLst>
            <pc:docMk/>
            <pc:sldMk cId="0" sldId="313"/>
            <ac:picMk id="7" creationId="{8B4CBC69-0D15-3615-66DC-BBE120491B4C}"/>
          </ac:picMkLst>
        </pc:picChg>
      </pc:sldChg>
      <pc:sldChg chg="modSp mod">
        <pc:chgData name="victor lorenzo sellares" userId="cca9b460c6724927" providerId="LiveId" clId="{0643848E-E16B-4440-A328-7EC3B4E35FAC}" dt="2024-08-29T14:46:49.296" v="178" actId="20577"/>
        <pc:sldMkLst>
          <pc:docMk/>
          <pc:sldMk cId="3397364058" sldId="354"/>
        </pc:sldMkLst>
        <pc:spChg chg="mod">
          <ac:chgData name="victor lorenzo sellares" userId="cca9b460c6724927" providerId="LiveId" clId="{0643848E-E16B-4440-A328-7EC3B4E35FAC}" dt="2024-08-29T14:46:49.296" v="178" actId="20577"/>
          <ac:spMkLst>
            <pc:docMk/>
            <pc:sldMk cId="3397364058" sldId="354"/>
            <ac:spMk id="6" creationId="{A91FBCD0-8940-984F-8BE8-19C53FE4E46A}"/>
          </ac:spMkLst>
        </pc:spChg>
        <pc:picChg chg="mod">
          <ac:chgData name="victor lorenzo sellares" userId="cca9b460c6724927" providerId="LiveId" clId="{0643848E-E16B-4440-A328-7EC3B4E35FAC}" dt="2024-08-29T14:46:43.351" v="175" actId="1076"/>
          <ac:picMkLst>
            <pc:docMk/>
            <pc:sldMk cId="3397364058" sldId="354"/>
            <ac:picMk id="7" creationId="{EA58C29E-84CB-269F-8FA1-58093CAEE5ED}"/>
          </ac:picMkLst>
        </pc:picChg>
      </pc:sldChg>
      <pc:sldChg chg="modSp mod">
        <pc:chgData name="victor lorenzo sellares" userId="cca9b460c6724927" providerId="LiveId" clId="{0643848E-E16B-4440-A328-7EC3B4E35FAC}" dt="2024-08-29T14:46:27.215" v="172" actId="403"/>
        <pc:sldMkLst>
          <pc:docMk/>
          <pc:sldMk cId="606633222" sldId="355"/>
        </pc:sldMkLst>
        <pc:spChg chg="mod">
          <ac:chgData name="victor lorenzo sellares" userId="cca9b460c6724927" providerId="LiveId" clId="{0643848E-E16B-4440-A328-7EC3B4E35FAC}" dt="2024-08-29T14:46:27.215" v="172" actId="403"/>
          <ac:spMkLst>
            <pc:docMk/>
            <pc:sldMk cId="606633222" sldId="355"/>
            <ac:spMk id="6" creationId="{A91FBCD0-8940-984F-8BE8-19C53FE4E46A}"/>
          </ac:spMkLst>
        </pc:spChg>
        <pc:spChg chg="mod">
          <ac:chgData name="victor lorenzo sellares" userId="cca9b460c6724927" providerId="LiveId" clId="{0643848E-E16B-4440-A328-7EC3B4E35FAC}" dt="2024-08-29T14:46:21.554" v="170" actId="403"/>
          <ac:spMkLst>
            <pc:docMk/>
            <pc:sldMk cId="606633222" sldId="355"/>
            <ac:spMk id="153604" creationId="{F8E42003-8A23-9F63-2D0F-FDA7AD3E1FC2}"/>
          </ac:spMkLst>
        </pc:spChg>
        <pc:picChg chg="mod">
          <ac:chgData name="victor lorenzo sellares" userId="cca9b460c6724927" providerId="LiveId" clId="{0643848E-E16B-4440-A328-7EC3B4E35FAC}" dt="2024-08-29T14:46:18.032" v="166" actId="14100"/>
          <ac:picMkLst>
            <pc:docMk/>
            <pc:sldMk cId="606633222" sldId="355"/>
            <ac:picMk id="7" creationId="{3A55C6AC-F851-9BE9-95E1-23F0AE4513D6}"/>
          </ac:picMkLst>
        </pc:picChg>
      </pc:sldChg>
      <pc:sldChg chg="modSp mod">
        <pc:chgData name="victor lorenzo sellares" userId="cca9b460c6724927" providerId="LiveId" clId="{0643848E-E16B-4440-A328-7EC3B4E35FAC}" dt="2024-08-29T14:47:09.389" v="184" actId="1076"/>
        <pc:sldMkLst>
          <pc:docMk/>
          <pc:sldMk cId="1383723764" sldId="356"/>
        </pc:sldMkLst>
        <pc:spChg chg="mod">
          <ac:chgData name="victor lorenzo sellares" userId="cca9b460c6724927" providerId="LiveId" clId="{0643848E-E16B-4440-A328-7EC3B4E35FAC}" dt="2024-08-29T14:47:03.760" v="181" actId="403"/>
          <ac:spMkLst>
            <pc:docMk/>
            <pc:sldMk cId="1383723764" sldId="356"/>
            <ac:spMk id="6" creationId="{A91FBCD0-8940-984F-8BE8-19C53FE4E46A}"/>
          </ac:spMkLst>
        </pc:spChg>
        <pc:spChg chg="mod">
          <ac:chgData name="victor lorenzo sellares" userId="cca9b460c6724927" providerId="LiveId" clId="{0643848E-E16B-4440-A328-7EC3B4E35FAC}" dt="2024-08-29T14:47:09.389" v="184" actId="1076"/>
          <ac:spMkLst>
            <pc:docMk/>
            <pc:sldMk cId="1383723764" sldId="356"/>
            <ac:spMk id="153604" creationId="{F8E42003-8A23-9F63-2D0F-FDA7AD3E1FC2}"/>
          </ac:spMkLst>
        </pc:spChg>
      </pc:sldChg>
      <pc:sldChg chg="modSp mod">
        <pc:chgData name="victor lorenzo sellares" userId="cca9b460c6724927" providerId="LiveId" clId="{0643848E-E16B-4440-A328-7EC3B4E35FAC}" dt="2024-08-29T14:47:43.419" v="196" actId="1076"/>
        <pc:sldMkLst>
          <pc:docMk/>
          <pc:sldMk cId="2042536010" sldId="357"/>
        </pc:sldMkLst>
        <pc:spChg chg="mod">
          <ac:chgData name="victor lorenzo sellares" userId="cca9b460c6724927" providerId="LiveId" clId="{0643848E-E16B-4440-A328-7EC3B4E35FAC}" dt="2024-08-29T14:47:43.419" v="196" actId="1076"/>
          <ac:spMkLst>
            <pc:docMk/>
            <pc:sldMk cId="2042536010" sldId="357"/>
            <ac:spMk id="6" creationId="{A91FBCD0-8940-984F-8BE8-19C53FE4E46A}"/>
          </ac:spMkLst>
        </pc:spChg>
        <pc:spChg chg="mod">
          <ac:chgData name="victor lorenzo sellares" userId="cca9b460c6724927" providerId="LiveId" clId="{0643848E-E16B-4440-A328-7EC3B4E35FAC}" dt="2024-08-29T14:47:33.355" v="191" actId="403"/>
          <ac:spMkLst>
            <pc:docMk/>
            <pc:sldMk cId="2042536010" sldId="357"/>
            <ac:spMk id="153604" creationId="{F8E42003-8A23-9F63-2D0F-FDA7AD3E1FC2}"/>
          </ac:spMkLst>
        </pc:spChg>
      </pc:sldChg>
      <pc:sldChg chg="modSp mod">
        <pc:chgData name="victor lorenzo sellares" userId="cca9b460c6724927" providerId="LiveId" clId="{0643848E-E16B-4440-A328-7EC3B4E35FAC}" dt="2024-08-29T14:47:25.486" v="190" actId="1076"/>
        <pc:sldMkLst>
          <pc:docMk/>
          <pc:sldMk cId="1688366385" sldId="358"/>
        </pc:sldMkLst>
        <pc:spChg chg="mod">
          <ac:chgData name="victor lorenzo sellares" userId="cca9b460c6724927" providerId="LiveId" clId="{0643848E-E16B-4440-A328-7EC3B4E35FAC}" dt="2024-08-29T14:47:17.204" v="187" actId="403"/>
          <ac:spMkLst>
            <pc:docMk/>
            <pc:sldMk cId="1688366385" sldId="358"/>
            <ac:spMk id="6" creationId="{A91FBCD0-8940-984F-8BE8-19C53FE4E46A}"/>
          </ac:spMkLst>
        </pc:spChg>
        <pc:spChg chg="mod">
          <ac:chgData name="victor lorenzo sellares" userId="cca9b460c6724927" providerId="LiveId" clId="{0643848E-E16B-4440-A328-7EC3B4E35FAC}" dt="2024-08-29T14:47:25.486" v="190" actId="1076"/>
          <ac:spMkLst>
            <pc:docMk/>
            <pc:sldMk cId="1688366385" sldId="358"/>
            <ac:spMk id="7" creationId="{45773087-61D2-D410-C8AC-AC5BAB6E08EC}"/>
          </ac:spMkLst>
        </pc:spChg>
        <pc:spChg chg="mod">
          <ac:chgData name="victor lorenzo sellares" userId="cca9b460c6724927" providerId="LiveId" clId="{0643848E-E16B-4440-A328-7EC3B4E35FAC}" dt="2024-08-29T14:47:14.157" v="186" actId="403"/>
          <ac:spMkLst>
            <pc:docMk/>
            <pc:sldMk cId="1688366385" sldId="358"/>
            <ac:spMk id="153604" creationId="{F8E42003-8A23-9F63-2D0F-FDA7AD3E1FC2}"/>
          </ac:spMkLst>
        </pc:spChg>
      </pc:sldChg>
      <pc:sldChg chg="modSp mod">
        <pc:chgData name="victor lorenzo sellares" userId="cca9b460c6724927" providerId="LiveId" clId="{0643848E-E16B-4440-A328-7EC3B4E35FAC}" dt="2024-08-29T14:50:37.375" v="242" actId="1076"/>
        <pc:sldMkLst>
          <pc:docMk/>
          <pc:sldMk cId="3901670691" sldId="364"/>
        </pc:sldMkLst>
        <pc:spChg chg="mod">
          <ac:chgData name="victor lorenzo sellares" userId="cca9b460c6724927" providerId="LiveId" clId="{0643848E-E16B-4440-A328-7EC3B4E35FAC}" dt="2024-08-29T14:50:35.170" v="241" actId="1076"/>
          <ac:spMkLst>
            <pc:docMk/>
            <pc:sldMk cId="3901670691" sldId="364"/>
            <ac:spMk id="4" creationId="{4C5AF839-718C-DB7E-4549-AD921E6FD8E4}"/>
          </ac:spMkLst>
        </pc:spChg>
        <pc:spChg chg="mod">
          <ac:chgData name="victor lorenzo sellares" userId="cca9b460c6724927" providerId="LiveId" clId="{0643848E-E16B-4440-A328-7EC3B4E35FAC}" dt="2024-08-29T14:50:37.375" v="242" actId="1076"/>
          <ac:spMkLst>
            <pc:docMk/>
            <pc:sldMk cId="3901670691" sldId="364"/>
            <ac:spMk id="8" creationId="{EEE2B7CD-0133-ABC2-0277-865C6E674479}"/>
          </ac:spMkLst>
        </pc:spChg>
      </pc:sldChg>
      <pc:sldChg chg="delSp modSp mod">
        <pc:chgData name="victor lorenzo sellares" userId="cca9b460c6724927" providerId="LiveId" clId="{0643848E-E16B-4440-A328-7EC3B4E35FAC}" dt="2024-08-29T14:52:00.527" v="272" actId="14100"/>
        <pc:sldMkLst>
          <pc:docMk/>
          <pc:sldMk cId="2034237138" sldId="367"/>
        </pc:sldMkLst>
        <pc:spChg chg="mod">
          <ac:chgData name="victor lorenzo sellares" userId="cca9b460c6724927" providerId="LiveId" clId="{0643848E-E16B-4440-A328-7EC3B4E35FAC}" dt="2024-08-29T14:51:43.146" v="266" actId="1076"/>
          <ac:spMkLst>
            <pc:docMk/>
            <pc:sldMk cId="2034237138" sldId="367"/>
            <ac:spMk id="4" creationId="{865ED053-BF59-AA9B-A8D9-C3ABB85D509F}"/>
          </ac:spMkLst>
        </pc:spChg>
        <pc:spChg chg="mod">
          <ac:chgData name="victor lorenzo sellares" userId="cca9b460c6724927" providerId="LiveId" clId="{0643848E-E16B-4440-A328-7EC3B4E35FAC}" dt="2024-08-29T14:51:55.257" v="271" actId="1035"/>
          <ac:spMkLst>
            <pc:docMk/>
            <pc:sldMk cId="2034237138" sldId="367"/>
            <ac:spMk id="7" creationId="{AC08C637-2722-6F2F-EA3F-DCC10F80CA0A}"/>
          </ac:spMkLst>
        </pc:spChg>
        <pc:spChg chg="del mod">
          <ac:chgData name="victor lorenzo sellares" userId="cca9b460c6724927" providerId="LiveId" clId="{0643848E-E16B-4440-A328-7EC3B4E35FAC}" dt="2024-08-29T14:51:36.185" v="263" actId="478"/>
          <ac:spMkLst>
            <pc:docMk/>
            <pc:sldMk cId="2034237138" sldId="367"/>
            <ac:spMk id="8" creationId="{EEE2B7CD-0133-ABC2-0277-865C6E674479}"/>
          </ac:spMkLst>
        </pc:spChg>
        <pc:spChg chg="mod">
          <ac:chgData name="victor lorenzo sellares" userId="cca9b460c6724927" providerId="LiveId" clId="{0643848E-E16B-4440-A328-7EC3B4E35FAC}" dt="2024-08-29T14:51:47.944" v="268" actId="6549"/>
          <ac:spMkLst>
            <pc:docMk/>
            <pc:sldMk cId="2034237138" sldId="367"/>
            <ac:spMk id="153604" creationId="{F8E42003-8A23-9F63-2D0F-FDA7AD3E1FC2}"/>
          </ac:spMkLst>
        </pc:spChg>
        <pc:picChg chg="mod">
          <ac:chgData name="victor lorenzo sellares" userId="cca9b460c6724927" providerId="LiveId" clId="{0643848E-E16B-4440-A328-7EC3B4E35FAC}" dt="2024-08-29T14:52:00.527" v="272" actId="14100"/>
          <ac:picMkLst>
            <pc:docMk/>
            <pc:sldMk cId="2034237138" sldId="367"/>
            <ac:picMk id="6" creationId="{E0D5F1E0-0CB3-9635-D61B-79CB992907D6}"/>
          </ac:picMkLst>
        </pc:picChg>
      </pc:sldChg>
      <pc:sldChg chg="addSp delSp modSp mod">
        <pc:chgData name="victor lorenzo sellares" userId="cca9b460c6724927" providerId="LiveId" clId="{0643848E-E16B-4440-A328-7EC3B4E35FAC}" dt="2024-08-29T14:57:35.057" v="330" actId="1076"/>
        <pc:sldMkLst>
          <pc:docMk/>
          <pc:sldMk cId="363140831" sldId="368"/>
        </pc:sldMkLst>
        <pc:spChg chg="add del">
          <ac:chgData name="victor lorenzo sellares" userId="cca9b460c6724927" providerId="LiveId" clId="{0643848E-E16B-4440-A328-7EC3B4E35FAC}" dt="2024-08-29T14:53:26.913" v="285" actId="478"/>
          <ac:spMkLst>
            <pc:docMk/>
            <pc:sldMk cId="363140831" sldId="368"/>
            <ac:spMk id="4" creationId="{10181DD9-4A92-1F6B-3A90-BE28158EE0F8}"/>
          </ac:spMkLst>
        </pc:spChg>
        <pc:spChg chg="add del mod">
          <ac:chgData name="victor lorenzo sellares" userId="cca9b460c6724927" providerId="LiveId" clId="{0643848E-E16B-4440-A328-7EC3B4E35FAC}" dt="2024-08-29T14:54:17.085" v="291" actId="478"/>
          <ac:spMkLst>
            <pc:docMk/>
            <pc:sldMk cId="363140831" sldId="368"/>
            <ac:spMk id="6" creationId="{4C5B3901-20A9-5DF5-FCD9-DA5ECAED9126}"/>
          </ac:spMkLst>
        </pc:spChg>
        <pc:spChg chg="mod">
          <ac:chgData name="victor lorenzo sellares" userId="cca9b460c6724927" providerId="LiveId" clId="{0643848E-E16B-4440-A328-7EC3B4E35FAC}" dt="2024-08-29T14:53:12.180" v="283" actId="20577"/>
          <ac:spMkLst>
            <pc:docMk/>
            <pc:sldMk cId="363140831" sldId="368"/>
            <ac:spMk id="7" creationId="{AC08C637-2722-6F2F-EA3F-DCC10F80CA0A}"/>
          </ac:spMkLst>
        </pc:spChg>
        <pc:spChg chg="mod">
          <ac:chgData name="victor lorenzo sellares" userId="cca9b460c6724927" providerId="LiveId" clId="{0643848E-E16B-4440-A328-7EC3B4E35FAC}" dt="2024-08-29T14:54:10.204" v="288" actId="14100"/>
          <ac:spMkLst>
            <pc:docMk/>
            <pc:sldMk cId="363140831" sldId="368"/>
            <ac:spMk id="10" creationId="{7CAF2513-7758-68A8-DF83-6B46B6771E0E}"/>
          </ac:spMkLst>
        </pc:spChg>
        <pc:spChg chg="add del mod">
          <ac:chgData name="victor lorenzo sellares" userId="cca9b460c6724927" providerId="LiveId" clId="{0643848E-E16B-4440-A328-7EC3B4E35FAC}" dt="2024-08-29T14:57:24.334" v="325" actId="478"/>
          <ac:spMkLst>
            <pc:docMk/>
            <pc:sldMk cId="363140831" sldId="368"/>
            <ac:spMk id="11" creationId="{44924C07-71E4-365B-9D4F-58B338D7EE87}"/>
          </ac:spMkLst>
        </pc:spChg>
        <pc:spChg chg="add del mod">
          <ac:chgData name="victor lorenzo sellares" userId="cca9b460c6724927" providerId="LiveId" clId="{0643848E-E16B-4440-A328-7EC3B4E35FAC}" dt="2024-08-29T14:55:36.118" v="301" actId="478"/>
          <ac:spMkLst>
            <pc:docMk/>
            <pc:sldMk cId="363140831" sldId="368"/>
            <ac:spMk id="12" creationId="{F970DC1D-9767-8F1E-E85A-CAE419CD0FA5}"/>
          </ac:spMkLst>
        </pc:spChg>
        <pc:spChg chg="add del mod">
          <ac:chgData name="victor lorenzo sellares" userId="cca9b460c6724927" providerId="LiveId" clId="{0643848E-E16B-4440-A328-7EC3B4E35FAC}" dt="2024-08-29T14:57:22.962" v="323" actId="11529"/>
          <ac:spMkLst>
            <pc:docMk/>
            <pc:sldMk cId="363140831" sldId="368"/>
            <ac:spMk id="13" creationId="{CAB271BD-FC5E-D75D-BC22-F981A3358621}"/>
          </ac:spMkLst>
        </pc:spChg>
        <pc:spChg chg="del">
          <ac:chgData name="victor lorenzo sellares" userId="cca9b460c6724927" providerId="LiveId" clId="{0643848E-E16B-4440-A328-7EC3B4E35FAC}" dt="2024-08-29T14:52:55.131" v="277" actId="478"/>
          <ac:spMkLst>
            <pc:docMk/>
            <pc:sldMk cId="363140831" sldId="368"/>
            <ac:spMk id="14" creationId="{1DBB7BE2-207C-0573-0AD2-0AE6964F4D1D}"/>
          </ac:spMkLst>
        </pc:spChg>
        <pc:picChg chg="add mod">
          <ac:chgData name="victor lorenzo sellares" userId="cca9b460c6724927" providerId="LiveId" clId="{0643848E-E16B-4440-A328-7EC3B4E35FAC}" dt="2024-08-29T14:57:35.057" v="330" actId="1076"/>
          <ac:picMkLst>
            <pc:docMk/>
            <pc:sldMk cId="363140831" sldId="368"/>
            <ac:picMk id="16" creationId="{C83F05C1-A5AA-AF31-7E1F-F6AEACFB60D3}"/>
          </ac:picMkLst>
        </pc:picChg>
      </pc:sldChg>
      <pc:sldChg chg="modSp mod">
        <pc:chgData name="victor lorenzo sellares" userId="cca9b460c6724927" providerId="LiveId" clId="{0643848E-E16B-4440-A328-7EC3B4E35FAC}" dt="2024-08-29T14:58:57.130" v="339" actId="20577"/>
        <pc:sldMkLst>
          <pc:docMk/>
          <pc:sldMk cId="4154223193" sldId="371"/>
        </pc:sldMkLst>
        <pc:spChg chg="mod">
          <ac:chgData name="victor lorenzo sellares" userId="cca9b460c6724927" providerId="LiveId" clId="{0643848E-E16B-4440-A328-7EC3B4E35FAC}" dt="2024-08-29T14:58:57.130" v="339" actId="20577"/>
          <ac:spMkLst>
            <pc:docMk/>
            <pc:sldMk cId="4154223193" sldId="371"/>
            <ac:spMk id="153604" creationId="{F8E42003-8A23-9F63-2D0F-FDA7AD3E1FC2}"/>
          </ac:spMkLst>
        </pc:spChg>
      </pc:sldChg>
      <pc:sldChg chg="delSp modSp mod">
        <pc:chgData name="victor lorenzo sellares" userId="cca9b460c6724927" providerId="LiveId" clId="{0643848E-E16B-4440-A328-7EC3B4E35FAC}" dt="2024-08-29T14:43:33.505" v="134" actId="403"/>
        <pc:sldMkLst>
          <pc:docMk/>
          <pc:sldMk cId="340566987" sldId="414"/>
        </pc:sldMkLst>
        <pc:spChg chg="mod">
          <ac:chgData name="victor lorenzo sellares" userId="cca9b460c6724927" providerId="LiveId" clId="{0643848E-E16B-4440-A328-7EC3B4E35FAC}" dt="2024-08-29T14:43:33.505" v="134" actId="403"/>
          <ac:spMkLst>
            <pc:docMk/>
            <pc:sldMk cId="340566987" sldId="414"/>
            <ac:spMk id="7" creationId="{BEFEC8FA-8238-9E46-E462-E33ADB943997}"/>
          </ac:spMkLst>
        </pc:spChg>
        <pc:spChg chg="del mod">
          <ac:chgData name="victor lorenzo sellares" userId="cca9b460c6724927" providerId="LiveId" clId="{0643848E-E16B-4440-A328-7EC3B4E35FAC}" dt="2024-08-29T14:43:29.109" v="132" actId="478"/>
          <ac:spMkLst>
            <pc:docMk/>
            <pc:sldMk cId="340566987" sldId="414"/>
            <ac:spMk id="9" creationId="{85011222-C8BF-6E63-B3C2-C7E42795D8EE}"/>
          </ac:spMkLst>
        </pc:spChg>
      </pc:sldChg>
      <pc:sldChg chg="modSp mod">
        <pc:chgData name="victor lorenzo sellares" userId="cca9b460c6724927" providerId="LiveId" clId="{0643848E-E16B-4440-A328-7EC3B4E35FAC}" dt="2024-08-29T14:23:39.809" v="13" actId="20577"/>
        <pc:sldMkLst>
          <pc:docMk/>
          <pc:sldMk cId="1573065577" sldId="430"/>
        </pc:sldMkLst>
        <pc:spChg chg="mod">
          <ac:chgData name="victor lorenzo sellares" userId="cca9b460c6724927" providerId="LiveId" clId="{0643848E-E16B-4440-A328-7EC3B4E35FAC}" dt="2024-08-29T14:23:39.809" v="13" actId="20577"/>
          <ac:spMkLst>
            <pc:docMk/>
            <pc:sldMk cId="1573065577" sldId="430"/>
            <ac:spMk id="5" creationId="{BCD5B68C-D15D-B41A-31B4-AFDDBE1D3E77}"/>
          </ac:spMkLst>
        </pc:spChg>
        <pc:spChg chg="mod">
          <ac:chgData name="victor lorenzo sellares" userId="cca9b460c6724927" providerId="LiveId" clId="{0643848E-E16B-4440-A328-7EC3B4E35FAC}" dt="2024-08-29T14:20:43.134" v="8" actId="115"/>
          <ac:spMkLst>
            <pc:docMk/>
            <pc:sldMk cId="1573065577" sldId="430"/>
            <ac:spMk id="9" creationId="{007AEC14-B924-16F4-9BAF-7EF1D75F17D8}"/>
          </ac:spMkLst>
        </pc:spChg>
        <pc:grpChg chg="mod">
          <ac:chgData name="victor lorenzo sellares" userId="cca9b460c6724927" providerId="LiveId" clId="{0643848E-E16B-4440-A328-7EC3B4E35FAC}" dt="2024-08-29T14:21:00.795" v="9" actId="1076"/>
          <ac:grpSpMkLst>
            <pc:docMk/>
            <pc:sldMk cId="1573065577" sldId="430"/>
            <ac:grpSpMk id="6" creationId="{7F80CBA3-A3CE-1A44-526F-67547E20D42C}"/>
          </ac:grpSpMkLst>
        </pc:grpChg>
      </pc:sldChg>
      <pc:sldChg chg="modSp mod">
        <pc:chgData name="victor lorenzo sellares" userId="cca9b460c6724927" providerId="LiveId" clId="{0643848E-E16B-4440-A328-7EC3B4E35FAC}" dt="2024-08-29T14:35:42.455" v="83" actId="6549"/>
        <pc:sldMkLst>
          <pc:docMk/>
          <pc:sldMk cId="1463448643" sldId="431"/>
        </pc:sldMkLst>
        <pc:spChg chg="mod">
          <ac:chgData name="victor lorenzo sellares" userId="cca9b460c6724927" providerId="LiveId" clId="{0643848E-E16B-4440-A328-7EC3B4E35FAC}" dt="2024-08-29T14:35:42.455" v="83" actId="6549"/>
          <ac:spMkLst>
            <pc:docMk/>
            <pc:sldMk cId="1463448643" sldId="431"/>
            <ac:spMk id="3" creationId="{55A25DF3-0A40-5346-7B18-4D48B579BE1B}"/>
          </ac:spMkLst>
        </pc:spChg>
        <pc:spChg chg="mod">
          <ac:chgData name="victor lorenzo sellares" userId="cca9b460c6724927" providerId="LiveId" clId="{0643848E-E16B-4440-A328-7EC3B4E35FAC}" dt="2024-08-29T14:35:09.482" v="64" actId="14100"/>
          <ac:spMkLst>
            <pc:docMk/>
            <pc:sldMk cId="1463448643" sldId="431"/>
            <ac:spMk id="17" creationId="{3181D5A4-5B47-779E-FEC3-F5B9A52C4CEA}"/>
          </ac:spMkLst>
        </pc:spChg>
      </pc:sldChg>
      <pc:sldChg chg="modSp mod">
        <pc:chgData name="victor lorenzo sellares" userId="cca9b460c6724927" providerId="LiveId" clId="{0643848E-E16B-4440-A328-7EC3B4E35FAC}" dt="2024-08-29T14:34:37.689" v="58" actId="1076"/>
        <pc:sldMkLst>
          <pc:docMk/>
          <pc:sldMk cId="2545050373" sldId="432"/>
        </pc:sldMkLst>
        <pc:spChg chg="mod">
          <ac:chgData name="victor lorenzo sellares" userId="cca9b460c6724927" providerId="LiveId" clId="{0643848E-E16B-4440-A328-7EC3B4E35FAC}" dt="2024-08-29T14:34:37.689" v="58" actId="1076"/>
          <ac:spMkLst>
            <pc:docMk/>
            <pc:sldMk cId="2545050373" sldId="432"/>
            <ac:spMk id="3" creationId="{3C25CA64-3801-5A89-3A52-39830DA98DC0}"/>
          </ac:spMkLst>
        </pc:spChg>
      </pc:sldChg>
      <pc:sldChg chg="modSp mod">
        <pc:chgData name="victor lorenzo sellares" userId="cca9b460c6724927" providerId="LiveId" clId="{0643848E-E16B-4440-A328-7EC3B4E35FAC}" dt="2024-08-29T14:34:04.566" v="50" actId="1076"/>
        <pc:sldMkLst>
          <pc:docMk/>
          <pc:sldMk cId="4069684587" sldId="438"/>
        </pc:sldMkLst>
        <pc:spChg chg="mod">
          <ac:chgData name="victor lorenzo sellares" userId="cca9b460c6724927" providerId="LiveId" clId="{0643848E-E16B-4440-A328-7EC3B4E35FAC}" dt="2024-08-29T14:33:58.653" v="49" actId="20577"/>
          <ac:spMkLst>
            <pc:docMk/>
            <pc:sldMk cId="4069684587" sldId="438"/>
            <ac:spMk id="7" creationId="{5EDC1D1D-DEA2-51BA-866D-55E26CAE6491}"/>
          </ac:spMkLst>
        </pc:spChg>
        <pc:picChg chg="mod">
          <ac:chgData name="victor lorenzo sellares" userId="cca9b460c6724927" providerId="LiveId" clId="{0643848E-E16B-4440-A328-7EC3B4E35FAC}" dt="2024-08-29T14:34:04.566" v="50" actId="1076"/>
          <ac:picMkLst>
            <pc:docMk/>
            <pc:sldMk cId="4069684587" sldId="438"/>
            <ac:picMk id="3" creationId="{03CA4594-AF61-7205-3313-0C5789ACAC8E}"/>
          </ac:picMkLst>
        </pc:picChg>
      </pc:sldChg>
      <pc:sldChg chg="modSp mod">
        <pc:chgData name="victor lorenzo sellares" userId="cca9b460c6724927" providerId="LiveId" clId="{0643848E-E16B-4440-A328-7EC3B4E35FAC}" dt="2024-08-29T14:38:37.294" v="85" actId="255"/>
        <pc:sldMkLst>
          <pc:docMk/>
          <pc:sldMk cId="3507630893" sldId="442"/>
        </pc:sldMkLst>
        <pc:spChg chg="mod">
          <ac:chgData name="victor lorenzo sellares" userId="cca9b460c6724927" providerId="LiveId" clId="{0643848E-E16B-4440-A328-7EC3B4E35FAC}" dt="2024-08-29T14:38:37.294" v="85" actId="255"/>
          <ac:spMkLst>
            <pc:docMk/>
            <pc:sldMk cId="3507630893" sldId="442"/>
            <ac:spMk id="10" creationId="{3EB7C0A7-895B-13D1-4FB5-1B3F764EFAC9}"/>
          </ac:spMkLst>
        </pc:spChg>
      </pc:sldChg>
      <pc:sldChg chg="modSp mod">
        <pc:chgData name="victor lorenzo sellares" userId="cca9b460c6724927" providerId="LiveId" clId="{0643848E-E16B-4440-A328-7EC3B4E35FAC}" dt="2024-08-29T14:44:24.938" v="139" actId="20577"/>
        <pc:sldMkLst>
          <pc:docMk/>
          <pc:sldMk cId="1543475729" sldId="444"/>
        </pc:sldMkLst>
        <pc:spChg chg="mod">
          <ac:chgData name="victor lorenzo sellares" userId="cca9b460c6724927" providerId="LiveId" clId="{0643848E-E16B-4440-A328-7EC3B4E35FAC}" dt="2024-08-29T14:44:24.938" v="139" actId="20577"/>
          <ac:spMkLst>
            <pc:docMk/>
            <pc:sldMk cId="1543475729" sldId="444"/>
            <ac:spMk id="6" creationId="{F154636C-9A49-8DF1-C1A3-55D117260F3A}"/>
          </ac:spMkLst>
        </pc:spChg>
      </pc:sldChg>
      <pc:sldChg chg="modSp mod">
        <pc:chgData name="victor lorenzo sellares" userId="cca9b460c6724927" providerId="LiveId" clId="{0643848E-E16B-4440-A328-7EC3B4E35FAC}" dt="2024-08-29T14:41:37.292" v="105" actId="947"/>
        <pc:sldMkLst>
          <pc:docMk/>
          <pc:sldMk cId="2385028789" sldId="456"/>
        </pc:sldMkLst>
        <pc:spChg chg="mod">
          <ac:chgData name="victor lorenzo sellares" userId="cca9b460c6724927" providerId="LiveId" clId="{0643848E-E16B-4440-A328-7EC3B4E35FAC}" dt="2024-08-29T14:41:22.685" v="104" actId="1076"/>
          <ac:spMkLst>
            <pc:docMk/>
            <pc:sldMk cId="2385028789" sldId="456"/>
            <ac:spMk id="4" creationId="{9281817E-52CA-0DF2-3A4B-BDC491534B15}"/>
          </ac:spMkLst>
        </pc:spChg>
        <pc:spChg chg="mod">
          <ac:chgData name="victor lorenzo sellares" userId="cca9b460c6724927" providerId="LiveId" clId="{0643848E-E16B-4440-A328-7EC3B4E35FAC}" dt="2024-08-29T14:41:37.292" v="105" actId="947"/>
          <ac:spMkLst>
            <pc:docMk/>
            <pc:sldMk cId="2385028789" sldId="456"/>
            <ac:spMk id="6" creationId="{DF8BB1D0-E8ED-FB97-A243-AC9EE905E6BE}"/>
          </ac:spMkLst>
        </pc:spChg>
        <pc:spChg chg="mod">
          <ac:chgData name="victor lorenzo sellares" userId="cca9b460c6724927" providerId="LiveId" clId="{0643848E-E16B-4440-A328-7EC3B4E35FAC}" dt="2024-08-29T14:41:17.841" v="103" actId="1036"/>
          <ac:spMkLst>
            <pc:docMk/>
            <pc:sldMk cId="2385028789" sldId="456"/>
            <ac:spMk id="9" creationId="{B964891A-B2BB-2BB0-67A0-9C5FA221B518}"/>
          </ac:spMkLst>
        </pc:spChg>
      </pc:sldChg>
      <pc:sldChg chg="modSp mod">
        <pc:chgData name="victor lorenzo sellares" userId="cca9b460c6724927" providerId="LiveId" clId="{0643848E-E16B-4440-A328-7EC3B4E35FAC}" dt="2024-08-29T14:51:22.987" v="259" actId="1076"/>
        <pc:sldMkLst>
          <pc:docMk/>
          <pc:sldMk cId="2096855655" sldId="460"/>
        </pc:sldMkLst>
        <pc:spChg chg="mod">
          <ac:chgData name="victor lorenzo sellares" userId="cca9b460c6724927" providerId="LiveId" clId="{0643848E-E16B-4440-A328-7EC3B4E35FAC}" dt="2024-08-29T14:51:22.987" v="259" actId="1076"/>
          <ac:spMkLst>
            <pc:docMk/>
            <pc:sldMk cId="2096855655" sldId="460"/>
            <ac:spMk id="5" creationId="{C1FD2AAC-DAE3-596F-3865-11401F050CBB}"/>
          </ac:spMkLst>
        </pc:spChg>
      </pc:sldChg>
      <pc:sldChg chg="modSp mod">
        <pc:chgData name="victor lorenzo sellares" userId="cca9b460c6724927" providerId="LiveId" clId="{0643848E-E16B-4440-A328-7EC3B4E35FAC}" dt="2024-08-29T14:45:22.886" v="155" actId="14100"/>
        <pc:sldMkLst>
          <pc:docMk/>
          <pc:sldMk cId="4219243806" sldId="469"/>
        </pc:sldMkLst>
        <pc:spChg chg="mod">
          <ac:chgData name="victor lorenzo sellares" userId="cca9b460c6724927" providerId="LiveId" clId="{0643848E-E16B-4440-A328-7EC3B4E35FAC}" dt="2024-08-29T14:45:22.886" v="155" actId="14100"/>
          <ac:spMkLst>
            <pc:docMk/>
            <pc:sldMk cId="4219243806" sldId="469"/>
            <ac:spMk id="3" creationId="{D5A371E4-D626-9BA4-1495-AB7C83C380B7}"/>
          </ac:spMkLst>
        </pc:spChg>
      </pc:sldChg>
      <pc:sldChg chg="modSp mod">
        <pc:chgData name="victor lorenzo sellares" userId="cca9b460c6724927" providerId="LiveId" clId="{0643848E-E16B-4440-A328-7EC3B4E35FAC}" dt="2024-08-29T14:44:45.532" v="142" actId="14100"/>
        <pc:sldMkLst>
          <pc:docMk/>
          <pc:sldMk cId="3499745888" sldId="482"/>
        </pc:sldMkLst>
        <pc:spChg chg="mod">
          <ac:chgData name="victor lorenzo sellares" userId="cca9b460c6724927" providerId="LiveId" clId="{0643848E-E16B-4440-A328-7EC3B4E35FAC}" dt="2024-08-29T14:44:40.846" v="141" actId="1076"/>
          <ac:spMkLst>
            <pc:docMk/>
            <pc:sldMk cId="3499745888" sldId="482"/>
            <ac:spMk id="5" creationId="{A5588D73-6B2D-3C09-A1E2-1AA322401089}"/>
          </ac:spMkLst>
        </pc:spChg>
        <pc:picChg chg="mod">
          <ac:chgData name="victor lorenzo sellares" userId="cca9b460c6724927" providerId="LiveId" clId="{0643848E-E16B-4440-A328-7EC3B4E35FAC}" dt="2024-08-29T14:44:45.532" v="142" actId="14100"/>
          <ac:picMkLst>
            <pc:docMk/>
            <pc:sldMk cId="3499745888" sldId="482"/>
            <ac:picMk id="2" creationId="{322A90BA-67BE-AAAF-5F4D-4556FA171A0D}"/>
          </ac:picMkLst>
        </pc:picChg>
      </pc:sldChg>
      <pc:sldChg chg="modSp mod">
        <pc:chgData name="victor lorenzo sellares" userId="cca9b460c6724927" providerId="LiveId" clId="{0643848E-E16B-4440-A328-7EC3B4E35FAC}" dt="2024-08-29T14:41:53.373" v="108" actId="1076"/>
        <pc:sldMkLst>
          <pc:docMk/>
          <pc:sldMk cId="4023983185" sldId="484"/>
        </pc:sldMkLst>
        <pc:spChg chg="mod">
          <ac:chgData name="victor lorenzo sellares" userId="cca9b460c6724927" providerId="LiveId" clId="{0643848E-E16B-4440-A328-7EC3B4E35FAC}" dt="2024-08-29T14:41:53.373" v="108" actId="1076"/>
          <ac:spMkLst>
            <pc:docMk/>
            <pc:sldMk cId="4023983185" sldId="484"/>
            <ac:spMk id="3" creationId="{8EBD456E-F400-8DA8-4D9A-F4B91628F122}"/>
          </ac:spMkLst>
        </pc:spChg>
      </pc:sldChg>
      <pc:sldChg chg="modSp mod">
        <pc:chgData name="victor lorenzo sellares" userId="cca9b460c6724927" providerId="LiveId" clId="{0643848E-E16B-4440-A328-7EC3B4E35FAC}" dt="2024-08-29T14:34:17.672" v="54" actId="20577"/>
        <pc:sldMkLst>
          <pc:docMk/>
          <pc:sldMk cId="233894509" sldId="1089"/>
        </pc:sldMkLst>
        <pc:spChg chg="mod">
          <ac:chgData name="victor lorenzo sellares" userId="cca9b460c6724927" providerId="LiveId" clId="{0643848E-E16B-4440-A328-7EC3B4E35FAC}" dt="2024-08-29T14:34:17.672" v="54" actId="20577"/>
          <ac:spMkLst>
            <pc:docMk/>
            <pc:sldMk cId="233894509" sldId="1089"/>
            <ac:spMk id="5" creationId="{1F6782B9-9906-55BA-188E-7EC6DAFCEA0B}"/>
          </ac:spMkLst>
        </pc:spChg>
      </pc:sldChg>
      <pc:sldChg chg="modSp mod">
        <pc:chgData name="victor lorenzo sellares" userId="cca9b460c6724927" providerId="LiveId" clId="{0643848E-E16B-4440-A328-7EC3B4E35FAC}" dt="2024-08-29T14:42:25.287" v="115" actId="255"/>
        <pc:sldMkLst>
          <pc:docMk/>
          <pc:sldMk cId="3298419655" sldId="1093"/>
        </pc:sldMkLst>
        <pc:spChg chg="mod">
          <ac:chgData name="victor lorenzo sellares" userId="cca9b460c6724927" providerId="LiveId" clId="{0643848E-E16B-4440-A328-7EC3B4E35FAC}" dt="2024-08-29T14:42:08.443" v="110" actId="6549"/>
          <ac:spMkLst>
            <pc:docMk/>
            <pc:sldMk cId="3298419655" sldId="1093"/>
            <ac:spMk id="6" creationId="{65027FA0-AB11-411F-A2A2-FA2E1CDFDDCC}"/>
          </ac:spMkLst>
        </pc:spChg>
        <pc:spChg chg="mod">
          <ac:chgData name="victor lorenzo sellares" userId="cca9b460c6724927" providerId="LiveId" clId="{0643848E-E16B-4440-A328-7EC3B4E35FAC}" dt="2024-08-29T14:42:25.287" v="115" actId="255"/>
          <ac:spMkLst>
            <pc:docMk/>
            <pc:sldMk cId="3298419655" sldId="1093"/>
            <ac:spMk id="11" creationId="{3C34D138-F98A-EB9B-8D36-0350B21F7BCA}"/>
          </ac:spMkLst>
        </pc:spChg>
      </pc:sldChg>
      <pc:sldChg chg="modSp mod">
        <pc:chgData name="victor lorenzo sellares" userId="cca9b460c6724927" providerId="LiveId" clId="{0643848E-E16B-4440-A328-7EC3B4E35FAC}" dt="2024-08-29T14:49:40.349" v="226" actId="167"/>
        <pc:sldMkLst>
          <pc:docMk/>
          <pc:sldMk cId="290795877" sldId="1096"/>
        </pc:sldMkLst>
        <pc:spChg chg="mod">
          <ac:chgData name="victor lorenzo sellares" userId="cca9b460c6724927" providerId="LiveId" clId="{0643848E-E16B-4440-A328-7EC3B4E35FAC}" dt="2024-08-29T14:49:20.280" v="222" actId="1076"/>
          <ac:spMkLst>
            <pc:docMk/>
            <pc:sldMk cId="290795877" sldId="1096"/>
            <ac:spMk id="2" creationId="{EFEEF667-38D5-AA9B-2A9E-BB82BB0C3E65}"/>
          </ac:spMkLst>
        </pc:spChg>
        <pc:spChg chg="mod">
          <ac:chgData name="victor lorenzo sellares" userId="cca9b460c6724927" providerId="LiveId" clId="{0643848E-E16B-4440-A328-7EC3B4E35FAC}" dt="2024-08-29T14:49:17.608" v="221" actId="1076"/>
          <ac:spMkLst>
            <pc:docMk/>
            <pc:sldMk cId="290795877" sldId="1096"/>
            <ac:spMk id="3" creationId="{B6DBDFF3-8A8C-9A1A-5D91-091F62A8DE52}"/>
          </ac:spMkLst>
        </pc:spChg>
        <pc:spChg chg="mod ord">
          <ac:chgData name="victor lorenzo sellares" userId="cca9b460c6724927" providerId="LiveId" clId="{0643848E-E16B-4440-A328-7EC3B4E35FAC}" dt="2024-08-29T14:49:34.758" v="224" actId="167"/>
          <ac:spMkLst>
            <pc:docMk/>
            <pc:sldMk cId="290795877" sldId="1096"/>
            <ac:spMk id="6" creationId="{6EC929B2-E1D1-2524-7F60-C40C48675952}"/>
          </ac:spMkLst>
        </pc:spChg>
        <pc:spChg chg="mod ord">
          <ac:chgData name="victor lorenzo sellares" userId="cca9b460c6724927" providerId="LiveId" clId="{0643848E-E16B-4440-A328-7EC3B4E35FAC}" dt="2024-08-29T14:49:40.349" v="226" actId="167"/>
          <ac:spMkLst>
            <pc:docMk/>
            <pc:sldMk cId="290795877" sldId="1096"/>
            <ac:spMk id="7" creationId="{FD1EFF1D-D7A8-1CE2-E73E-064892790695}"/>
          </ac:spMkLst>
        </pc:spChg>
      </pc:sldChg>
      <pc:sldChg chg="modSp mod">
        <pc:chgData name="victor lorenzo sellares" userId="cca9b460c6724927" providerId="LiveId" clId="{0643848E-E16B-4440-A328-7EC3B4E35FAC}" dt="2024-08-29T14:50:03.222" v="233" actId="1035"/>
        <pc:sldMkLst>
          <pc:docMk/>
          <pc:sldMk cId="2660818955" sldId="1098"/>
        </pc:sldMkLst>
        <pc:picChg chg="mod">
          <ac:chgData name="victor lorenzo sellares" userId="cca9b460c6724927" providerId="LiveId" clId="{0643848E-E16B-4440-A328-7EC3B4E35FAC}" dt="2024-08-29T14:50:03.222" v="233" actId="1035"/>
          <ac:picMkLst>
            <pc:docMk/>
            <pc:sldMk cId="2660818955" sldId="1098"/>
            <ac:picMk id="3" creationId="{BCE48BD5-BCDD-1496-ABCB-815A33A2FAE5}"/>
          </ac:picMkLst>
        </pc:picChg>
      </pc:sldChg>
      <pc:sldChg chg="modSp mod">
        <pc:chgData name="victor lorenzo sellares" userId="cca9b460c6724927" providerId="LiveId" clId="{0643848E-E16B-4440-A328-7EC3B4E35FAC}" dt="2024-08-29T14:50:51.277" v="257" actId="1037"/>
        <pc:sldMkLst>
          <pc:docMk/>
          <pc:sldMk cId="2648488824" sldId="1100"/>
        </pc:sldMkLst>
        <pc:picChg chg="mod">
          <ac:chgData name="victor lorenzo sellares" userId="cca9b460c6724927" providerId="LiveId" clId="{0643848E-E16B-4440-A328-7EC3B4E35FAC}" dt="2024-08-29T14:50:51.277" v="257" actId="1037"/>
          <ac:picMkLst>
            <pc:docMk/>
            <pc:sldMk cId="2648488824" sldId="1100"/>
            <ac:picMk id="3" creationId="{9C1FF39D-647E-EFFD-109B-92F461023730}"/>
          </ac:picMkLst>
        </pc:picChg>
        <pc:picChg chg="mod">
          <ac:chgData name="victor lorenzo sellares" userId="cca9b460c6724927" providerId="LiveId" clId="{0643848E-E16B-4440-A328-7EC3B4E35FAC}" dt="2024-08-29T14:50:45.151" v="243" actId="1076"/>
          <ac:picMkLst>
            <pc:docMk/>
            <pc:sldMk cId="2648488824" sldId="1100"/>
            <ac:picMk id="6" creationId="{B719BF97-4A67-5BDA-69FE-FCCEE6B176F3}"/>
          </ac:picMkLst>
        </pc:picChg>
      </pc:sldChg>
      <pc:sldChg chg="delSp modSp mod">
        <pc:chgData name="victor lorenzo sellares" userId="cca9b460c6724927" providerId="LiveId" clId="{0643848E-E16B-4440-A328-7EC3B4E35FAC}" dt="2024-08-29T14:58:23.219" v="337" actId="1076"/>
        <pc:sldMkLst>
          <pc:docMk/>
          <pc:sldMk cId="3761606283" sldId="1103"/>
        </pc:sldMkLst>
        <pc:spChg chg="del">
          <ac:chgData name="victor lorenzo sellares" userId="cca9b460c6724927" providerId="LiveId" clId="{0643848E-E16B-4440-A328-7EC3B4E35FAC}" dt="2024-08-29T14:58:20.589" v="336" actId="478"/>
          <ac:spMkLst>
            <pc:docMk/>
            <pc:sldMk cId="3761606283" sldId="1103"/>
            <ac:spMk id="4" creationId="{78DC0FE2-9BDA-AD0F-FB28-C9AD2A932898}"/>
          </ac:spMkLst>
        </pc:spChg>
        <pc:picChg chg="mod">
          <ac:chgData name="victor lorenzo sellares" userId="cca9b460c6724927" providerId="LiveId" clId="{0643848E-E16B-4440-A328-7EC3B4E35FAC}" dt="2024-08-29T14:58:23.219" v="337" actId="1076"/>
          <ac:picMkLst>
            <pc:docMk/>
            <pc:sldMk cId="3761606283" sldId="1103"/>
            <ac:picMk id="3" creationId="{DA2E72D7-EF4A-698D-80D6-03EAC70DA8FB}"/>
          </ac:picMkLst>
        </pc:picChg>
      </pc:sldChg>
      <pc:sldChg chg="modSp mod">
        <pc:chgData name="victor lorenzo sellares" userId="cca9b460c6724927" providerId="LiveId" clId="{0643848E-E16B-4440-A328-7EC3B4E35FAC}" dt="2024-08-29T14:57:45.166" v="332" actId="1076"/>
        <pc:sldMkLst>
          <pc:docMk/>
          <pc:sldMk cId="15747991" sldId="1105"/>
        </pc:sldMkLst>
        <pc:picChg chg="mod">
          <ac:chgData name="victor lorenzo sellares" userId="cca9b460c6724927" providerId="LiveId" clId="{0643848E-E16B-4440-A328-7EC3B4E35FAC}" dt="2024-08-29T14:57:45.166" v="332" actId="1076"/>
          <ac:picMkLst>
            <pc:docMk/>
            <pc:sldMk cId="15747991" sldId="1105"/>
            <ac:picMk id="3" creationId="{640A2B55-C57C-BA83-57A7-9D63D1DAAB3B}"/>
          </ac:picMkLst>
        </pc:picChg>
      </pc:sldChg>
      <pc:sldChg chg="delSp mod">
        <pc:chgData name="victor lorenzo sellares" userId="cca9b460c6724927" providerId="LiveId" clId="{0643848E-E16B-4440-A328-7EC3B4E35FAC}" dt="2024-08-29T14:58:34.290" v="338" actId="478"/>
        <pc:sldMkLst>
          <pc:docMk/>
          <pc:sldMk cId="3819886635" sldId="1106"/>
        </pc:sldMkLst>
        <pc:spChg chg="del">
          <ac:chgData name="victor lorenzo sellares" userId="cca9b460c6724927" providerId="LiveId" clId="{0643848E-E16B-4440-A328-7EC3B4E35FAC}" dt="2024-08-29T14:58:34.290" v="338" actId="478"/>
          <ac:spMkLst>
            <pc:docMk/>
            <pc:sldMk cId="3819886635" sldId="1106"/>
            <ac:spMk id="13" creationId="{CC903272-7C73-BB4B-9327-8083875A3784}"/>
          </ac:spMkLst>
        </pc:spChg>
      </pc:sldChg>
      <pc:sldChg chg="modSp mod">
        <pc:chgData name="victor lorenzo sellares" userId="cca9b460c6724927" providerId="LiveId" clId="{0643848E-E16B-4440-A328-7EC3B4E35FAC}" dt="2024-08-29T14:59:36.881" v="344" actId="1076"/>
        <pc:sldMkLst>
          <pc:docMk/>
          <pc:sldMk cId="2505965053" sldId="1107"/>
        </pc:sldMkLst>
        <pc:spChg chg="mod">
          <ac:chgData name="victor lorenzo sellares" userId="cca9b460c6724927" providerId="LiveId" clId="{0643848E-E16B-4440-A328-7EC3B4E35FAC}" dt="2024-08-29T14:59:32.249" v="343" actId="14100"/>
          <ac:spMkLst>
            <pc:docMk/>
            <pc:sldMk cId="2505965053" sldId="1107"/>
            <ac:spMk id="9" creationId="{346E9BEE-5957-C884-0D1C-157513065682}"/>
          </ac:spMkLst>
        </pc:spChg>
        <pc:spChg chg="mod">
          <ac:chgData name="victor lorenzo sellares" userId="cca9b460c6724927" providerId="LiveId" clId="{0643848E-E16B-4440-A328-7EC3B4E35FAC}" dt="2024-08-29T14:59:36.881" v="344" actId="1076"/>
          <ac:spMkLst>
            <pc:docMk/>
            <pc:sldMk cId="2505965053" sldId="1107"/>
            <ac:spMk id="12" creationId="{CFAF5B2B-D6FD-9D7D-4F5B-E5E6ACC9AFF8}"/>
          </ac:spMkLst>
        </pc:spChg>
      </pc:sldChg>
      <pc:sldChg chg="modSp mod">
        <pc:chgData name="victor lorenzo sellares" userId="cca9b460c6724927" providerId="LiveId" clId="{0643848E-E16B-4440-A328-7EC3B4E35FAC}" dt="2024-08-29T15:00:35.976" v="349" actId="6549"/>
        <pc:sldMkLst>
          <pc:docMk/>
          <pc:sldMk cId="957009445" sldId="1109"/>
        </pc:sldMkLst>
        <pc:spChg chg="mod">
          <ac:chgData name="victor lorenzo sellares" userId="cca9b460c6724927" providerId="LiveId" clId="{0643848E-E16B-4440-A328-7EC3B4E35FAC}" dt="2024-08-29T15:00:35.976" v="349" actId="6549"/>
          <ac:spMkLst>
            <pc:docMk/>
            <pc:sldMk cId="957009445" sldId="1109"/>
            <ac:spMk id="4" creationId="{B515C27E-55D0-C25B-4FEB-7C58E5F5247B}"/>
          </ac:spMkLst>
        </pc:spChg>
      </pc:sldChg>
      <pc:sldChg chg="modSp mod">
        <pc:chgData name="victor lorenzo sellares" userId="cca9b460c6724927" providerId="LiveId" clId="{0643848E-E16B-4440-A328-7EC3B4E35FAC}" dt="2024-08-29T15:00:44.613" v="354" actId="6549"/>
        <pc:sldMkLst>
          <pc:docMk/>
          <pc:sldMk cId="3639184192" sldId="1110"/>
        </pc:sldMkLst>
        <pc:spChg chg="mod">
          <ac:chgData name="victor lorenzo sellares" userId="cca9b460c6724927" providerId="LiveId" clId="{0643848E-E16B-4440-A328-7EC3B4E35FAC}" dt="2024-08-29T15:00:44.613" v="354" actId="6549"/>
          <ac:spMkLst>
            <pc:docMk/>
            <pc:sldMk cId="3639184192" sldId="1110"/>
            <ac:spMk id="4" creationId="{B515C27E-55D0-C25B-4FEB-7C58E5F5247B}"/>
          </ac:spMkLst>
        </pc:spChg>
      </pc:sldChg>
      <pc:sldChg chg="modSp mod">
        <pc:chgData name="victor lorenzo sellares" userId="cca9b460c6724927" providerId="LiveId" clId="{0643848E-E16B-4440-A328-7EC3B4E35FAC}" dt="2024-08-29T14:43:12.849" v="128" actId="14100"/>
        <pc:sldMkLst>
          <pc:docMk/>
          <pc:sldMk cId="1970066289" sldId="1114"/>
        </pc:sldMkLst>
        <pc:spChg chg="mod">
          <ac:chgData name="victor lorenzo sellares" userId="cca9b460c6724927" providerId="LiveId" clId="{0643848E-E16B-4440-A328-7EC3B4E35FAC}" dt="2024-08-29T14:43:12.849" v="128" actId="14100"/>
          <ac:spMkLst>
            <pc:docMk/>
            <pc:sldMk cId="1970066289" sldId="1114"/>
            <ac:spMk id="8" creationId="{583A487E-B0DC-8D86-46ED-D38F7FFFEFE3}"/>
          </ac:spMkLst>
        </pc:spChg>
      </pc:sldChg>
      <pc:sldChg chg="modSp mod">
        <pc:chgData name="victor lorenzo sellares" userId="cca9b460c6724927" providerId="LiveId" clId="{0643848E-E16B-4440-A328-7EC3B4E35FAC}" dt="2024-08-29T14:48:22.727" v="207" actId="404"/>
        <pc:sldMkLst>
          <pc:docMk/>
          <pc:sldMk cId="3442341430" sldId="1115"/>
        </pc:sldMkLst>
        <pc:spChg chg="mod">
          <ac:chgData name="victor lorenzo sellares" userId="cca9b460c6724927" providerId="LiveId" clId="{0643848E-E16B-4440-A328-7EC3B4E35FAC}" dt="2024-08-29T14:48:22.727" v="207" actId="404"/>
          <ac:spMkLst>
            <pc:docMk/>
            <pc:sldMk cId="3442341430" sldId="1115"/>
            <ac:spMk id="8" creationId="{EEE2B7CD-0133-ABC2-0277-865C6E674479}"/>
          </ac:spMkLst>
        </pc:spChg>
      </pc:sldChg>
      <pc:sldChg chg="modSp mod">
        <pc:chgData name="victor lorenzo sellares" userId="cca9b460c6724927" providerId="LiveId" clId="{0643848E-E16B-4440-A328-7EC3B4E35FAC}" dt="2024-08-29T14:48:40.809" v="211" actId="20577"/>
        <pc:sldMkLst>
          <pc:docMk/>
          <pc:sldMk cId="606345234" sldId="1116"/>
        </pc:sldMkLst>
        <pc:spChg chg="mod">
          <ac:chgData name="victor lorenzo sellares" userId="cca9b460c6724927" providerId="LiveId" clId="{0643848E-E16B-4440-A328-7EC3B4E35FAC}" dt="2024-08-29T14:48:40.809" v="211" actId="20577"/>
          <ac:spMkLst>
            <pc:docMk/>
            <pc:sldMk cId="606345234" sldId="1116"/>
            <ac:spMk id="8" creationId="{36736697-124B-105C-C812-C3A91377C20A}"/>
          </ac:spMkLst>
        </pc:spChg>
      </pc:sldChg>
    </pc:docChg>
  </pc:docChgLst>
  <pc:docChgLst>
    <pc:chgData name="victor lorenzo sellares" userId="cca9b460c6724927" providerId="LiveId" clId="{E81615D3-070E-4140-A4EB-0FA3A87E0317}"/>
    <pc:docChg chg="addSld delSld modSld">
      <pc:chgData name="victor lorenzo sellares" userId="cca9b460c6724927" providerId="LiveId" clId="{E81615D3-070E-4140-A4EB-0FA3A87E0317}" dt="2024-09-05T16:02:50.802" v="7" actId="14100"/>
      <pc:docMkLst>
        <pc:docMk/>
      </pc:docMkLst>
      <pc:sldChg chg="addSp delSp modSp mod">
        <pc:chgData name="victor lorenzo sellares" userId="cca9b460c6724927" providerId="LiveId" clId="{E81615D3-070E-4140-A4EB-0FA3A87E0317}" dt="2024-09-05T16:02:50.802" v="7" actId="14100"/>
        <pc:sldMkLst>
          <pc:docMk/>
          <pc:sldMk cId="3308261993" sldId="257"/>
        </pc:sldMkLst>
        <pc:picChg chg="add mod">
          <ac:chgData name="victor lorenzo sellares" userId="cca9b460c6724927" providerId="LiveId" clId="{E81615D3-070E-4140-A4EB-0FA3A87E0317}" dt="2024-09-05T16:02:50.802" v="7" actId="14100"/>
          <ac:picMkLst>
            <pc:docMk/>
            <pc:sldMk cId="3308261993" sldId="257"/>
            <ac:picMk id="5" creationId="{03455399-8F9D-A7AA-EEBD-E543A36018C9}"/>
          </ac:picMkLst>
        </pc:picChg>
        <pc:picChg chg="del mod">
          <ac:chgData name="victor lorenzo sellares" userId="cca9b460c6724927" providerId="LiveId" clId="{E81615D3-070E-4140-A4EB-0FA3A87E0317}" dt="2024-09-05T16:02:45.147" v="4" actId="478"/>
          <ac:picMkLst>
            <pc:docMk/>
            <pc:sldMk cId="3308261993" sldId="257"/>
            <ac:picMk id="1026" creationId="{2046E89B-0350-1FA3-6B56-CF1AD956EEAF}"/>
          </ac:picMkLst>
        </pc:picChg>
      </pc:sldChg>
      <pc:sldChg chg="del">
        <pc:chgData name="victor lorenzo sellares" userId="cca9b460c6724927" providerId="LiveId" clId="{E81615D3-070E-4140-A4EB-0FA3A87E0317}" dt="2024-09-05T16:01:39.542" v="1" actId="2696"/>
        <pc:sldMkLst>
          <pc:docMk/>
          <pc:sldMk cId="0" sldId="407"/>
        </pc:sldMkLst>
      </pc:sldChg>
      <pc:sldChg chg="add">
        <pc:chgData name="victor lorenzo sellares" userId="cca9b460c6724927" providerId="LiveId" clId="{E81615D3-070E-4140-A4EB-0FA3A87E0317}" dt="2024-09-05T16:01:13.489" v="0"/>
        <pc:sldMkLst>
          <pc:docMk/>
          <pc:sldMk cId="0" sldId="11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611CE-ADB8-45B6-B5D4-DB655DF82148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04AC8-951C-49E6-B551-C07B181E1B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708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943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700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65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>
            <a:extLst>
              <a:ext uri="{FF2B5EF4-FFF2-40B4-BE49-F238E27FC236}">
                <a16:creationId xmlns:a16="http://schemas.microsoft.com/office/drawing/2014/main" id="{0005168F-86BC-F303-A712-15F5E31BDA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4019" name="Notes Placeholder 2">
            <a:extLst>
              <a:ext uri="{FF2B5EF4-FFF2-40B4-BE49-F238E27FC236}">
                <a16:creationId xmlns:a16="http://schemas.microsoft.com/office/drawing/2014/main" id="{BA8F0A76-3A5B-AD1D-2B47-83BFD3CB40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s-ES" dirty="0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453AC6B0-9E74-1F1D-8C46-A518A0A06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639FE8-0BF8-406C-A3E1-2B0466E84C05}" type="slidenum">
              <a:rPr lang="en-GB" altLang="es-ES">
                <a:latin typeface="Calibri" panose="020F0502020204030204" pitchFamily="34" charset="0"/>
              </a:rPr>
              <a:pPr eaLnBrk="1" hangingPunct="1"/>
              <a:t>4</a:t>
            </a:fld>
            <a:endParaRPr lang="en-GB" altLang="es-E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135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1043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AF835A96-6FAD-62AA-32E8-E5FBE10D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5800DAEB-C39F-1728-B55F-301DB55CD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s-ES" altLang="es-ES" dirty="0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8A11B5B-34BD-5173-7AC7-1A24CA53C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79B537-295A-4868-A44A-15C64D3E8B51}" type="slidenum">
              <a:rPr kumimoji="0" lang="en-GB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1 Marcador de imagen de diapositiva">
            <a:extLst>
              <a:ext uri="{FF2B5EF4-FFF2-40B4-BE49-F238E27FC236}">
                <a16:creationId xmlns:a16="http://schemas.microsoft.com/office/drawing/2014/main" id="{0DB32162-BD9D-ABFE-92A9-5E12C629FB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2 Marcador de notas">
            <a:extLst>
              <a:ext uri="{FF2B5EF4-FFF2-40B4-BE49-F238E27FC236}">
                <a16:creationId xmlns:a16="http://schemas.microsoft.com/office/drawing/2014/main" id="{F22959F9-8D6C-2EC9-EF13-064D476F94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133124" name="3 Marcador de número de diapositiva">
            <a:extLst>
              <a:ext uri="{FF2B5EF4-FFF2-40B4-BE49-F238E27FC236}">
                <a16:creationId xmlns:a16="http://schemas.microsoft.com/office/drawing/2014/main" id="{B2AC056D-739D-86CD-B763-670EF8641E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FDC2C7-AC9B-433B-ABBF-5973BD547826}" type="slidenum">
              <a:rPr lang="es-ES" altLang="es-ES"/>
              <a:pPr>
                <a:spcBef>
                  <a:spcPct val="0"/>
                </a:spcBef>
              </a:pPr>
              <a:t>8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20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7AC49875-1F18-1B79-5AF9-41EF4C2FD3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1DBA58DA-7B63-08F8-05EB-79D3DD8511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s-ES" altLang="es-E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085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436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9953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084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0995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245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1380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/>
              <a:t>.com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5271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591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261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8316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995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739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038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788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AF835A96-6FAD-62AA-32E8-E5FBE10D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5800DAEB-C39F-1728-B55F-301DB55CD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 b="1" dirty="0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8A11B5B-34BD-5173-7AC7-1A24CA53C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79B537-295A-4868-A44A-15C64D3E8B51}" type="slidenum">
              <a:rPr kumimoji="0" lang="en-GB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683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3683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294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19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087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731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AF835A96-6FAD-62AA-32E8-E5FBE10D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5800DAEB-C39F-1728-B55F-301DB55CD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 b="1" dirty="0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8A11B5B-34BD-5173-7AC7-1A24CA53C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79B537-295A-4868-A44A-15C64D3E8B51}" type="slidenum">
              <a:rPr kumimoji="0" lang="en-GB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5798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8808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26220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0705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7437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5590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2651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4882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8681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70150" marR="3164840" indent="197485">
              <a:lnSpc>
                <a:spcPct val="167000"/>
              </a:lnSpc>
              <a:spcAft>
                <a:spcPts val="0"/>
              </a:spcAft>
            </a:pPr>
            <a:endParaRPr lang="es-E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28033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1313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7418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dvOT9974ba86.B"/>
            </a:endParaRPr>
          </a:p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dvOT9974ba86.B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4355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la insuficiencia renal frente a placebo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Figure 24 |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Effects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of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sodium-glucose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cotransporter-2 (SGLT2)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inhibition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versus placebo on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kidney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failure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(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chronic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kidney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9974ba86.B"/>
              </a:rPr>
              <a:t>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AdvOT9974ba86.B"/>
              </a:rPr>
              <a:t>disease</a:t>
            </a:r>
            <a:endParaRPr lang="es-ES" sz="1800" b="0" i="0" u="none" strike="noStrike" baseline="0" dirty="0">
              <a:solidFill>
                <a:srgbClr val="000000"/>
              </a:solidFill>
              <a:latin typeface="AdvOT9974ba86.B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9974ba86.B"/>
              </a:rPr>
              <a:t>[CKD] trials).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Kidney failure de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ned as a composite of sustained estimated glomerular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ltration rate (eGFR)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P4C4E51"/>
              </a:rPr>
              <a:t>&lt;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15 ml/min per 1.73 m2 (or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eGFR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P4C4E51"/>
              </a:rPr>
              <a:t>&lt;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10 ml/min per 1.73 m2 in The Study of Heart and Kidney Protection With Empagli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ozin [EMPA-KIDNEY]), maintenance dialysis, or kidney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transplantation. Data for kidney failure not available for Effect of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dvOT15e8cdec"/>
              </a:rPr>
              <a:t>Sotagli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dvOT15e8cdec+fb"/>
              </a:rPr>
              <a:t>fl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dvOT15e8cdec"/>
              </a:rPr>
              <a:t>ozin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 on Cardiovascular and Renal Events in Patients with Type 2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Diabetes and Moderate Renal Impairment Who Are at Cardiovascular Risk (SCORED).</a:t>
            </a:r>
            <a:r>
              <a:rPr lang="en-US" sz="1800" b="0" i="0" u="none" strike="noStrike" baseline="0" dirty="0">
                <a:solidFill>
                  <a:srgbClr val="2197D2"/>
                </a:solidFill>
                <a:latin typeface="AdvOT15e8cdec"/>
              </a:rPr>
              <a:t>518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CI, con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dence interval; CREDENCE, Canagli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ozin and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Renal Endpoints in Diabetes with Established Nephropathy Clinical Evaluation; DAPA-CKD, Dapagli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+fb"/>
              </a:rPr>
              <a:t>fl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ozin and Prevention of Adverse Outcomes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dvOT15e8cdec"/>
              </a:rPr>
              <a:t>in Chronic Kidney Disease; NA, not applicable.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0592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182352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sz="1800" b="0" i="0" u="none" strike="noStrike" baseline="0" dirty="0">
              <a:latin typeface="AdvOT9974ba86.B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8777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8276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6225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7242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42065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7315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521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6454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3800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75503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81044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2923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69304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11660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7991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062089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61275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C2D15-8102-45FC-BCD7-97CD613B1C5D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48812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b="0" i="0" u="none" strike="noStrike" baseline="0" dirty="0" err="1">
                <a:solidFill>
                  <a:srgbClr val="2197D2"/>
                </a:solidFill>
                <a:latin typeface="AdvOT15e8cdec"/>
              </a:rPr>
              <a:t>licenses</a:t>
            </a:r>
            <a:r>
              <a:rPr lang="es-ES" sz="1800" b="0" i="0" u="none" strike="noStrike" baseline="0" dirty="0">
                <a:solidFill>
                  <a:srgbClr val="2197D2"/>
                </a:solidFill>
                <a:latin typeface="AdvOT15e8cdec"/>
              </a:rPr>
              <a:t>/by-nc/4.0/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15e8cdec"/>
              </a:rPr>
              <a:t>).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1294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AF835A96-6FAD-62AA-32E8-E5FBE10D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5800DAEB-C39F-1728-B55F-301DB55CD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8A11B5B-34BD-5173-7AC7-1A24CA53C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79B537-295A-4868-A44A-15C64D3E8B51}" type="slidenum">
              <a:rPr kumimoji="0" lang="en-GB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GB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887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6C2D15-8102-45FC-BCD7-97CD613B1C5D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258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81851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36613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6C2D15-8102-45FC-BCD7-97CD613B1C5D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37988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>
            <a:extLst>
              <a:ext uri="{FF2B5EF4-FFF2-40B4-BE49-F238E27FC236}">
                <a16:creationId xmlns:a16="http://schemas.microsoft.com/office/drawing/2014/main" id="{DC9F0EF9-5D31-4387-9707-E162F571389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F00C7595-4D35-41C6-A007-2D32DF84296A}" type="slidenum">
              <a:rPr lang="es-ES" altLang="nl-NL">
                <a:latin typeface="Arial" panose="020B0604020202020204" pitchFamily="34" charset="0"/>
              </a:rPr>
              <a:pPr algn="r">
                <a:spcBef>
                  <a:spcPct val="0"/>
                </a:spcBef>
              </a:pPr>
              <a:t>78</a:t>
            </a:fld>
            <a:endParaRPr lang="es-ES" altLang="nl-NL">
              <a:latin typeface="Arial" panose="020B0604020202020204" pitchFamily="34" charset="0"/>
            </a:endParaRPr>
          </a:p>
        </p:txBody>
      </p:sp>
      <p:sp>
        <p:nvSpPr>
          <p:cNvPr id="230403" name="Slide Number Placeholder 3">
            <a:extLst>
              <a:ext uri="{FF2B5EF4-FFF2-40B4-BE49-F238E27FC236}">
                <a16:creationId xmlns:a16="http://schemas.microsoft.com/office/drawing/2014/main" id="{51F512D8-ABFD-4190-84CA-53282B298C6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15388"/>
            <a:ext cx="2971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2E270592-2CC3-4B81-90CB-0DF3067DD1FB}" type="slidenum">
              <a:rPr lang="en-GB" altLang="nl-NL" sz="800">
                <a:latin typeface="Arial" panose="020B0604020202020204" pitchFamily="34" charset="0"/>
              </a:rPr>
              <a:pPr algn="r">
                <a:spcBef>
                  <a:spcPct val="0"/>
                </a:spcBef>
              </a:pPr>
              <a:t>78</a:t>
            </a:fld>
            <a:endParaRPr lang="en-GB" altLang="nl-NL" sz="800">
              <a:latin typeface="Arial" panose="020B0604020202020204" pitchFamily="34" charset="0"/>
            </a:endParaRPr>
          </a:p>
        </p:txBody>
      </p:sp>
      <p:sp>
        <p:nvSpPr>
          <p:cNvPr id="230404" name="Slide Image Placeholder 5">
            <a:extLst>
              <a:ext uri="{FF2B5EF4-FFF2-40B4-BE49-F238E27FC236}">
                <a16:creationId xmlns:a16="http://schemas.microsoft.com/office/drawing/2014/main" id="{C578016B-9C5A-4312-902F-24C56C22E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527050"/>
            <a:ext cx="6686550" cy="37623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5" name="Notes Placeholder 6">
            <a:extLst>
              <a:ext uri="{FF2B5EF4-FFF2-40B4-BE49-F238E27FC236}">
                <a16:creationId xmlns:a16="http://schemas.microsoft.com/office/drawing/2014/main" id="{3415B31C-43D1-442A-9D63-34E78E4227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lIns="91433" tIns="45717" rIns="91433" bIns="45717">
            <a:normAutofit/>
          </a:bodyPr>
          <a:lstStyle/>
          <a:p>
            <a:pPr eaLnBrk="1" hangingPunct="1">
              <a:defRPr/>
            </a:pPr>
            <a:endParaRPr lang="en-GB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009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>
            <a:extLst>
              <a:ext uri="{FF2B5EF4-FFF2-40B4-BE49-F238E27FC236}">
                <a16:creationId xmlns:a16="http://schemas.microsoft.com/office/drawing/2014/main" id="{DC9F0EF9-5D31-4387-9707-E162F571389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F00C7595-4D35-41C6-A007-2D32DF84296A}" type="slidenum">
              <a:rPr lang="es-ES" altLang="nl-NL">
                <a:latin typeface="Arial" panose="020B0604020202020204" pitchFamily="34" charset="0"/>
              </a:rPr>
              <a:pPr algn="r">
                <a:spcBef>
                  <a:spcPct val="0"/>
                </a:spcBef>
              </a:pPr>
              <a:t>79</a:t>
            </a:fld>
            <a:endParaRPr lang="es-ES" altLang="nl-NL">
              <a:latin typeface="Arial" panose="020B0604020202020204" pitchFamily="34" charset="0"/>
            </a:endParaRPr>
          </a:p>
        </p:txBody>
      </p:sp>
      <p:sp>
        <p:nvSpPr>
          <p:cNvPr id="230403" name="Slide Number Placeholder 3">
            <a:extLst>
              <a:ext uri="{FF2B5EF4-FFF2-40B4-BE49-F238E27FC236}">
                <a16:creationId xmlns:a16="http://schemas.microsoft.com/office/drawing/2014/main" id="{51F512D8-ABFD-4190-84CA-53282B298C62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15388"/>
            <a:ext cx="2971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2E270592-2CC3-4B81-90CB-0DF3067DD1FB}" type="slidenum">
              <a:rPr lang="en-GB" altLang="nl-NL" sz="800">
                <a:latin typeface="Arial" panose="020B0604020202020204" pitchFamily="34" charset="0"/>
              </a:rPr>
              <a:pPr algn="r">
                <a:spcBef>
                  <a:spcPct val="0"/>
                </a:spcBef>
              </a:pPr>
              <a:t>79</a:t>
            </a:fld>
            <a:endParaRPr lang="en-GB" altLang="nl-NL" sz="800">
              <a:latin typeface="Arial" panose="020B0604020202020204" pitchFamily="34" charset="0"/>
            </a:endParaRPr>
          </a:p>
        </p:txBody>
      </p:sp>
      <p:sp>
        <p:nvSpPr>
          <p:cNvPr id="230404" name="Slide Image Placeholder 5">
            <a:extLst>
              <a:ext uri="{FF2B5EF4-FFF2-40B4-BE49-F238E27FC236}">
                <a16:creationId xmlns:a16="http://schemas.microsoft.com/office/drawing/2014/main" id="{C578016B-9C5A-4312-902F-24C56C22E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527050"/>
            <a:ext cx="6686550" cy="37623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5" name="Notes Placeholder 6">
            <a:extLst>
              <a:ext uri="{FF2B5EF4-FFF2-40B4-BE49-F238E27FC236}">
                <a16:creationId xmlns:a16="http://schemas.microsoft.com/office/drawing/2014/main" id="{3415B31C-43D1-442A-9D63-34E78E4227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lIns="91433" tIns="45717" rIns="91433" bIns="45717">
            <a:normAutofit/>
          </a:bodyPr>
          <a:lstStyle/>
          <a:p>
            <a:pPr eaLnBrk="1" hangingPunct="1">
              <a:defRPr/>
            </a:pPr>
            <a:endParaRPr lang="en-GB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88595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AF835A96-6FAD-62AA-32E8-E5FBE10D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5800DAEB-C39F-1728-B55F-301DB55CDB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08A11B5B-34BD-5173-7AC7-1A24CA53C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79B537-295A-4868-A44A-15C64D3E8B51}" type="slidenum">
              <a:rPr kumimoji="0" lang="en-GB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GB" alt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152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213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139474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17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871813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13893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4823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27824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04AC8-951C-49E6-B551-C07B181E1B54}" type="slidenum">
              <a:rPr lang="es-ES" smtClean="0"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30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FFE75-A32C-C62B-D134-58BAADA99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D14C79-A485-D8A6-470F-B5AA8D693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52E1B3-D1E0-C88D-48C0-799D13435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6A42B3-F4AD-D501-13DD-1369FE281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DFCE6F-504A-DF14-D436-50796EB0D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58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7F8D2-A44C-527B-8041-87FA39ED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E00AF-701B-8D62-5AE1-09B241931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59056E-BFDE-B0F9-1075-A6537E54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74B32C-3FF0-DACD-B896-BC7F6FF21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09F3DE-14ED-D20E-30EC-7A52356F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501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7BBF8-82D2-8E4F-5086-D8BBE694B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97544F-C84A-6C37-E17F-6313611DA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FE8129-F0D5-0C49-25D7-7CEC5F0E5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EAC88B-9D2F-E06B-97AF-31C80645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D01396-E384-6417-BFC8-FB820162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449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99E88-19F1-A5FD-751A-1EFDA120B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2DFA03-E58D-FB70-1098-04DAD3CCB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6E1CA0-0A1F-B7DE-6F27-761FED861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F7DD9F-0898-6E57-79E8-C36FBE8AD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766C11-A0F1-F40E-3565-48708803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4BDA29-FB26-0746-5E0A-BBD18C6A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1034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37A65-5B28-A2B3-4EB1-438F67EA1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B8F7E6-C275-20BA-D3F4-65DEDC02B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E0567-D5C4-7BC7-4F35-78A679B35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DBFA8E-6DF8-6BE4-6F5F-C345641C0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082866-CE79-E1BD-5B54-FB0355D424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0A7952-D704-BAFB-323D-A0500D2F9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39721D-F3B5-3548-2F8D-63C2913B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893797F-3F3F-F731-CE4E-10D91D42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546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8CACB-D504-E22A-66A1-0AF7F1591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52057B-E6FD-7F9D-EBC3-E534AE885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52DADD-8367-BC88-DE7B-DA348618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95A193-F753-F4CC-0684-BA806FC5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96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F5FB52-51CE-DEBB-A775-6E4290F9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FC458F-9E05-13C5-C828-2ED7F96AC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FA97CC-B9F8-0C87-8128-045C0604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946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9FAE7-8D8E-154D-1552-AEB5AEF6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30B7E0-332F-1E76-A012-8A78249DD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D93CC5-FADD-F553-361C-29A69CE52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E9B196-E4D9-A766-6720-BD0B30712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E67193-0FBA-DC39-393C-26C84FF1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667472-E8F3-3699-F814-A35EEE0FA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2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795D0-C155-A82D-CBF4-4126E47BC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583492F-8B2A-197F-FC1F-FD6218075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3DED26-B68B-6824-2763-08E59BDD9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442E2D-ECBF-E4B7-982D-69E7F31A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DB9E14-0B10-E1F0-A683-4EAB14B9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E2C3EA-6DF2-E526-8F4F-97312EB9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30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C2F72-CC6C-47A9-16F3-2DE9FED7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EB8255-11C3-5B59-0D56-95D81EE41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D6BD2F-E1D7-BD94-016E-9B3A5F85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B105E8-DBE9-3256-19A1-209282AC8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060880-ECB8-AFB5-3A82-9F3B343D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43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675B1B-444E-E7D6-8E21-82FB97A73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DCD67F-17BB-382E-4028-D4D8E0BB8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6E1C9A-B830-E22C-C2A9-4194A570E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2E93A6-6B6D-878C-8E6F-AF26C31E8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4B9E08-65F7-9B14-4C03-4852DD6D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6745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9AAD76C-EA78-4AEC-F80B-0CD87C34F23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F7815760-9C4E-4D33-AF1B-A1436EEECE0E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55AC8-B29A-104D-9020-AF608199B45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1617" y="6477001"/>
            <a:ext cx="14456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48B91-BFC8-C7A9-6787-C9753AD4ACA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285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78367" y="466725"/>
            <a:ext cx="11275484" cy="52911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C154B9-B607-97DA-A14B-0DF4BF18AD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188C65-DC26-92EC-D526-155C3ED0AE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5F688F-E9EA-BEEB-8052-FFF075BDA2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64F642D-A28B-462F-9B1C-441FDC357A55}" type="slidenum">
              <a:rPr lang="de-DE" altLang="es-ES"/>
              <a:pPr>
                <a:defRPr/>
              </a:pPr>
              <a:t>‹Nº›</a:t>
            </a:fld>
            <a:endParaRPr lang="de-DE" altLang="es-ES"/>
          </a:p>
        </p:txBody>
      </p:sp>
    </p:spTree>
    <p:extLst>
      <p:ext uri="{BB962C8B-B14F-4D97-AF65-F5344CB8AC3E}">
        <p14:creationId xmlns:p14="http://schemas.microsoft.com/office/powerpoint/2010/main" val="2759578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6467943D-73DE-2B9F-0EC8-B37D8D8621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8" t="11461" r="16737" b="31387"/>
          <a:stretch>
            <a:fillRect/>
          </a:stretch>
        </p:blipFill>
        <p:spPr bwMode="auto">
          <a:xfrm>
            <a:off x="165101" y="1809750"/>
            <a:ext cx="65913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>
            <a:extLst>
              <a:ext uri="{FF2B5EF4-FFF2-40B4-BE49-F238E27FC236}">
                <a16:creationId xmlns:a16="http://schemas.microsoft.com/office/drawing/2014/main" id="{52154F1E-FBBD-5321-6D06-2129475517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707034" y="311151"/>
            <a:ext cx="2010833" cy="612775"/>
            <a:chOff x="7280906" y="310911"/>
            <a:chExt cx="1507104" cy="612649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FB6AA55-CFB5-2DA9-FC3D-0943F5080B4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9185" y="411962"/>
              <a:ext cx="688825" cy="46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76A14C4B-5726-9011-8A6E-D8402E2762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906" y="310911"/>
              <a:ext cx="711709" cy="61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51" y="3824466"/>
            <a:ext cx="5924549" cy="1101514"/>
          </a:xfrm>
        </p:spPr>
        <p:txBody>
          <a:bodyPr rtlCol="0">
            <a:noAutofit/>
          </a:bodyPr>
          <a:lstStyle>
            <a:lvl1pPr>
              <a:lnSpc>
                <a:spcPct val="95000"/>
              </a:lnSpc>
              <a:defRPr lang="en-GB" sz="2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7051" y="4742542"/>
            <a:ext cx="5924549" cy="1494771"/>
          </a:xfrm>
        </p:spPr>
        <p:txBody>
          <a:bodyPr rtlCol="0">
            <a:noAutofit/>
          </a:bodyPr>
          <a:lstStyle>
            <a:lvl1pPr marL="179388" indent="-179388">
              <a:lnSpc>
                <a:spcPct val="95000"/>
              </a:lnSpc>
              <a:spcBef>
                <a:spcPts val="0"/>
              </a:spcBef>
              <a:buNone/>
              <a:defRPr lang="en-GB" sz="1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062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spcBef>
                <a:spcPts val="1800"/>
              </a:spcBef>
              <a:buClr>
                <a:schemeClr val="bg2"/>
              </a:buClr>
              <a:buFont typeface="+mj-lt"/>
              <a:buAutoNum type="arabicPeriod"/>
              <a:defRPr sz="1800" b="0"/>
            </a:lvl1pPr>
            <a:lvl2pPr marL="701675" indent="-342900">
              <a:buFont typeface="+mj-lt"/>
              <a:buAutoNum type="arabicPeriod"/>
              <a:defRPr sz="1800"/>
            </a:lvl2pPr>
            <a:lvl3pPr marL="1060450" indent="-342900">
              <a:buFont typeface="+mj-lt"/>
              <a:buAutoNum type="arabicPeriod"/>
              <a:defRPr sz="1600"/>
            </a:lvl3pPr>
            <a:lvl4pPr marL="1419225" indent="-342900">
              <a:buFont typeface="+mj-lt"/>
              <a:buAutoNum type="arabicPeriod"/>
              <a:defRPr sz="1600"/>
            </a:lvl4pPr>
            <a:lvl5pPr marL="1778000" indent="-342900">
              <a:buFont typeface="+mj-lt"/>
              <a:buAutoNum type="arabicPeriod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1B2A35D-BF35-F0BE-EDDA-770FB3BC67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4A305690-59EE-4FD2-8F2A-44E44C16604B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C8D5A3-CF27-D4C8-98F7-B3B3FA53161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1618" y="6477001"/>
            <a:ext cx="14583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DB66C5-7BAF-D3AC-E575-64CA0612BE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4449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7051" y="1414464"/>
            <a:ext cx="11137900" cy="4897437"/>
          </a:xfrm>
        </p:spPr>
        <p:txBody>
          <a:bodyPr/>
          <a:lstStyle>
            <a:lvl1pPr>
              <a:spcBef>
                <a:spcPts val="2400"/>
              </a:spcBef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1ABA303-A459-F880-D901-CEC5910C0E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CE01BA4-325C-433B-AC08-498787847D07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2AEDC-D152-B39B-9505-14CF53EC04D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351618" y="6477001"/>
            <a:ext cx="14583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3F2FCB5-4E68-CC05-EC6C-73CD0720F56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204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2" y="1412776"/>
            <a:ext cx="11137237" cy="4896544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3567504-0F4C-3136-D62C-B387BA47DC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69701" y="6477001"/>
            <a:ext cx="385233" cy="365125"/>
          </a:xfrm>
        </p:spPr>
        <p:txBody>
          <a:bodyPr/>
          <a:lstStyle>
            <a:lvl1pPr>
              <a:defRPr/>
            </a:lvl1pPr>
          </a:lstStyle>
          <a:p>
            <a:fld id="{618E6191-FA40-47F3-B923-D085206DD294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448201-EC4B-D002-AC9E-3E9B2F7CC51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1618" y="6477001"/>
            <a:ext cx="143298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1DA9FE-ABF4-0F6A-3447-EB3A6D8107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162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051" y="1412876"/>
            <a:ext cx="5473699" cy="4895849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412876"/>
            <a:ext cx="5473700" cy="4895849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DDC8FFE-ED50-A076-6853-744BAD8FE2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EACDFCE7-9820-4340-BAB0-3F07C3E84D5D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250F10F-6B83-7331-3642-AF7DEB447BF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1617" y="6477001"/>
            <a:ext cx="14710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3C1ACD4-83C1-2938-C706-F99014EAD88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441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051" y="1793876"/>
            <a:ext cx="5473699" cy="4518025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93876"/>
            <a:ext cx="5473700" cy="4518025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27051" y="1412876"/>
            <a:ext cx="5473700" cy="377825"/>
          </a:xfrm>
        </p:spPr>
        <p:txBody>
          <a:bodyPr/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  <a:lvl2pPr marL="358775" indent="0">
              <a:buNone/>
              <a:defRPr b="1">
                <a:solidFill>
                  <a:schemeClr val="bg2"/>
                </a:solidFill>
              </a:defRPr>
            </a:lvl2pPr>
            <a:lvl3pPr marL="717550" indent="0">
              <a:buNone/>
              <a:defRPr b="1">
                <a:solidFill>
                  <a:schemeClr val="bg2"/>
                </a:solidFill>
              </a:defRPr>
            </a:lvl3pPr>
            <a:lvl4pPr marL="1076325" indent="0">
              <a:buNone/>
              <a:defRPr b="1">
                <a:solidFill>
                  <a:schemeClr val="bg2"/>
                </a:solidFill>
              </a:defRPr>
            </a:lvl4pPr>
            <a:lvl5pPr marL="1435100" indent="0">
              <a:buNone/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6197601" y="1412876"/>
            <a:ext cx="5467351" cy="377825"/>
          </a:xfrm>
        </p:spPr>
        <p:txBody>
          <a:bodyPr rtlCol="0">
            <a:noAutofit/>
          </a:bodyPr>
          <a:lstStyle>
            <a:lvl1pPr>
              <a:defRPr lang="en-US" b="1" smtClean="0">
                <a:solidFill>
                  <a:schemeClr val="bg2"/>
                </a:solidFill>
              </a:defRPr>
            </a:lvl1pPr>
            <a:lvl2pPr>
              <a:defRPr lang="en-US" b="1" smtClean="0">
                <a:solidFill>
                  <a:schemeClr val="bg2"/>
                </a:solidFill>
              </a:defRPr>
            </a:lvl2pPr>
            <a:lvl3pPr>
              <a:defRPr lang="en-US" b="1" smtClean="0">
                <a:solidFill>
                  <a:schemeClr val="bg2"/>
                </a:solidFill>
              </a:defRPr>
            </a:lvl3pPr>
            <a:lvl4pPr>
              <a:defRPr lang="en-US" b="1" smtClean="0">
                <a:solidFill>
                  <a:schemeClr val="bg2"/>
                </a:solidFill>
              </a:defRPr>
            </a:lvl4pPr>
            <a:lvl5pPr>
              <a:defRPr lang="en-GB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18D7135-453A-C45A-CE1B-2C12385BFD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3E4B6FB3-5E4F-4102-8998-0816FDD3B727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333F110-4EB7-3011-9228-C7173436B00A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351617" y="6477001"/>
            <a:ext cx="14710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3932E36-1314-A0E1-CDDD-36F7BECC284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500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051" y="1412876"/>
            <a:ext cx="5473699" cy="4895849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97601" y="1414463"/>
            <a:ext cx="5467351" cy="4100512"/>
          </a:xfrm>
          <a:solidFill>
            <a:schemeClr val="tx2">
              <a:lumMod val="20000"/>
              <a:lumOff val="80000"/>
            </a:schemeClr>
          </a:solidFill>
        </p:spPr>
        <p:txBody>
          <a:bodyPr lIns="72000" tIns="72000"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noProof="0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3CD1985-7B6B-13D9-EA88-77C6B88C26C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C638EDC-1A9D-4473-BE20-228EA39EF789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75E02E-194C-239F-21F5-3353DA5CB57B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351617" y="6477001"/>
            <a:ext cx="14456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4E3E351-8822-5108-2137-2EF1E6D3C84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659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051" y="1784351"/>
            <a:ext cx="5473699" cy="4527550"/>
          </a:xfrm>
        </p:spPr>
        <p:txBody>
          <a:bodyPr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97601" y="1414463"/>
            <a:ext cx="5467351" cy="4100512"/>
          </a:xfrm>
          <a:solidFill>
            <a:schemeClr val="tx2">
              <a:lumMod val="20000"/>
              <a:lumOff val="80000"/>
            </a:schemeClr>
          </a:solidFill>
        </p:spPr>
        <p:txBody>
          <a:bodyPr lIns="72000" tIns="72000"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527051" y="1412875"/>
            <a:ext cx="5473700" cy="368300"/>
          </a:xfrm>
        </p:spPr>
        <p:txBody>
          <a:bodyPr/>
          <a:lstStyle>
            <a:lvl1pPr marL="0" indent="0">
              <a:buNone/>
              <a:defRPr b="1">
                <a:solidFill>
                  <a:schemeClr val="bg2"/>
                </a:solidFill>
              </a:defRPr>
            </a:lvl1pPr>
            <a:lvl2pPr marL="358775" indent="0">
              <a:buNone/>
              <a:defRPr b="1">
                <a:solidFill>
                  <a:schemeClr val="bg2"/>
                </a:solidFill>
              </a:defRPr>
            </a:lvl2pPr>
            <a:lvl3pPr marL="717550" indent="0">
              <a:buNone/>
              <a:defRPr b="1">
                <a:solidFill>
                  <a:schemeClr val="bg2"/>
                </a:solidFill>
              </a:defRPr>
            </a:lvl3pPr>
            <a:lvl4pPr marL="1076325" indent="0">
              <a:buNone/>
              <a:defRPr b="1">
                <a:solidFill>
                  <a:schemeClr val="bg2"/>
                </a:solidFill>
              </a:defRPr>
            </a:lvl4pPr>
            <a:lvl5pPr marL="1435100" indent="0">
              <a:buNone/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2E4F1030-4E78-F93A-181C-E6EB9CB2475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CF4E6460-8391-4A35-B7BE-E9BD9FF516E1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2D6F2E-3F25-6715-20EB-3C5926FFFD94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2351617" y="6477001"/>
            <a:ext cx="14456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58E4199-7247-E2BF-54EC-9C145106081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8296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051" y="1412876"/>
            <a:ext cx="5473699" cy="4114800"/>
          </a:xfrm>
        </p:spPr>
        <p:txBody>
          <a:bodyPr rtlCol="0" anchor="ctr">
            <a:noAutofit/>
          </a:bodyPr>
          <a:lstStyle>
            <a:lvl1pPr marL="0" indent="0">
              <a:buFont typeface="Arial" pitchFamily="34" charset="0"/>
              <a:buNone/>
              <a:defRPr lang="en-US" sz="2400" b="1" smtClean="0">
                <a:solidFill>
                  <a:schemeClr val="bg2"/>
                </a:solidFill>
              </a:defRPr>
            </a:lvl1pPr>
            <a:lvl2pPr marL="358775" indent="0">
              <a:buFont typeface="Arial" pitchFamily="34" charset="0"/>
              <a:buNone/>
              <a:defRPr lang="en-US" sz="2000" b="1" smtClean="0">
                <a:solidFill>
                  <a:schemeClr val="bg2"/>
                </a:solidFill>
              </a:defRPr>
            </a:lvl2pPr>
            <a:lvl3pPr marL="717550" indent="0">
              <a:buFont typeface="Arial" pitchFamily="34" charset="0"/>
              <a:buNone/>
              <a:defRPr lang="en-US" sz="1800" b="1" smtClean="0">
                <a:solidFill>
                  <a:schemeClr val="bg2"/>
                </a:solidFill>
              </a:defRPr>
            </a:lvl3pPr>
            <a:lvl4pPr marL="1076325" indent="0">
              <a:buFont typeface="Arial" pitchFamily="34" charset="0"/>
              <a:buNone/>
              <a:defRPr lang="en-US" sz="1800" b="1" smtClean="0">
                <a:solidFill>
                  <a:schemeClr val="bg2"/>
                </a:solidFill>
              </a:defRPr>
            </a:lvl4pPr>
            <a:lvl5pPr marL="1435100" indent="0">
              <a:buFont typeface="Arial" pitchFamily="34" charset="0"/>
              <a:buNone/>
              <a:defRPr lang="en-GB" sz="1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97601" y="1414463"/>
            <a:ext cx="5467351" cy="4100512"/>
          </a:xfrm>
          <a:solidFill>
            <a:schemeClr val="tx2">
              <a:lumMod val="20000"/>
              <a:lumOff val="80000"/>
            </a:schemeClr>
          </a:solidFill>
        </p:spPr>
        <p:txBody>
          <a:bodyPr lIns="72000" tIns="72000"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noProof="0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A9C9252-10D8-38C2-DBA7-AAE8FBC5D5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EC35F16-5123-410D-9CD2-76E6205F9933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B287EF-A55E-997C-B92D-220A245A0E9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351618" y="6477001"/>
            <a:ext cx="14329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11ADAD-8D8A-D871-B2D4-0803EB0977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3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23876" y="707458"/>
            <a:ext cx="9892605" cy="417287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358775" indent="0">
              <a:buNone/>
              <a:defRPr>
                <a:latin typeface="Cambria" pitchFamily="18" charset="0"/>
              </a:defRPr>
            </a:lvl2pPr>
            <a:lvl3pPr marL="717550" indent="0">
              <a:buNone/>
              <a:defRPr>
                <a:latin typeface="Cambria" pitchFamily="18" charset="0"/>
              </a:defRPr>
            </a:lvl3pPr>
            <a:lvl4pPr marL="1076325" indent="0">
              <a:buNone/>
              <a:defRPr>
                <a:latin typeface="Cambria" pitchFamily="18" charset="0"/>
              </a:defRPr>
            </a:lvl4pPr>
            <a:lvl5pPr marL="1435100" indent="0">
              <a:buNone/>
              <a:defRPr>
                <a:latin typeface="Cambria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9AAD76C-EA78-4AEC-F80B-0CD87C34F23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F7815760-9C4E-4D33-AF1B-A1436EEECE0E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55AC8-B29A-104D-9020-AF608199B45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351617" y="6477001"/>
            <a:ext cx="14456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48B91-BFC8-C7A9-6787-C9753AD4ACA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9553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446964B5-5A7E-772E-0444-E28A3F9B9730}"/>
              </a:ext>
            </a:extLst>
          </p:cNvPr>
          <p:cNvCxnSpPr/>
          <p:nvPr/>
        </p:nvCxnSpPr>
        <p:spPr>
          <a:xfrm>
            <a:off x="239184" y="6389688"/>
            <a:ext cx="2895600" cy="0"/>
          </a:xfrm>
          <a:prstGeom prst="line">
            <a:avLst/>
          </a:prstGeom>
          <a:ln w="63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498DC80F-1DF2-D595-82D5-E8C24EE4474D}"/>
              </a:ext>
            </a:extLst>
          </p:cNvPr>
          <p:cNvCxnSpPr/>
          <p:nvPr userDrawn="1"/>
        </p:nvCxnSpPr>
        <p:spPr>
          <a:xfrm>
            <a:off x="239184" y="6389688"/>
            <a:ext cx="3545416" cy="0"/>
          </a:xfrm>
          <a:prstGeom prst="line">
            <a:avLst/>
          </a:prstGeom>
          <a:ln w="63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3CD3E-E412-F174-AFC7-9486D965C8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1C1BEB-8A64-4629-9A0C-4609BA99392E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4AC651-C1EC-8FED-3C22-99C91CA2CCF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351618" y="6477001"/>
            <a:ext cx="14329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8653E9-0E56-D51E-A3CD-BA0784C506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2641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SK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EE816EC-18A5-4B8F-77FF-A59CE35E6EF8}"/>
              </a:ext>
            </a:extLst>
          </p:cNvPr>
          <p:cNvCxnSpPr/>
          <p:nvPr/>
        </p:nvCxnSpPr>
        <p:spPr>
          <a:xfrm>
            <a:off x="239184" y="6389688"/>
            <a:ext cx="2895600" cy="0"/>
          </a:xfrm>
          <a:prstGeom prst="line">
            <a:avLst/>
          </a:prstGeom>
          <a:ln w="63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67A5B10F-20B5-4F3F-DFFC-A0A5C9ABF950}"/>
              </a:ext>
            </a:extLst>
          </p:cNvPr>
          <p:cNvCxnSpPr/>
          <p:nvPr userDrawn="1"/>
        </p:nvCxnSpPr>
        <p:spPr>
          <a:xfrm>
            <a:off x="239184" y="6389688"/>
            <a:ext cx="3545416" cy="0"/>
          </a:xfrm>
          <a:prstGeom prst="line">
            <a:avLst/>
          </a:prstGeom>
          <a:ln w="63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7">
            <a:extLst>
              <a:ext uri="{FF2B5EF4-FFF2-40B4-BE49-F238E27FC236}">
                <a16:creationId xmlns:a16="http://schemas.microsoft.com/office/drawing/2014/main" id="{B945D342-9393-C861-EFBA-DC7ED23D7C8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14700" y="2474914"/>
            <a:ext cx="5342467" cy="1641475"/>
            <a:chOff x="7280906" y="310911"/>
            <a:chExt cx="1507104" cy="612649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5D32618-5A63-D6E5-D218-AF59B92DBC0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9185" y="411962"/>
              <a:ext cx="688825" cy="46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AA2ADD0F-B3BC-B21B-04AB-B5F114D81F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906" y="310911"/>
              <a:ext cx="711709" cy="612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46E9C42-18AC-8DE0-0300-1B3BC03D0B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770EFE-540A-4B5F-A703-3414488A9346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2119485-BE81-A4C8-C856-416785A7E85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351618" y="6477001"/>
            <a:ext cx="1432983" cy="365125"/>
          </a:xfrm>
        </p:spPr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7B968BC-9CDF-F88C-18DC-D1F70D2E4A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0049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-Section Divi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0">
            <a:extLst>
              <a:ext uri="{FF2B5EF4-FFF2-40B4-BE49-F238E27FC236}">
                <a16:creationId xmlns:a16="http://schemas.microsoft.com/office/drawing/2014/main" id="{3A938CBC-B488-A18E-B4CD-B63DAA9A23E3}"/>
              </a:ext>
            </a:extLst>
          </p:cNvPr>
          <p:cNvCxnSpPr/>
          <p:nvPr userDrawn="1"/>
        </p:nvCxnSpPr>
        <p:spPr>
          <a:xfrm>
            <a:off x="239184" y="6389688"/>
            <a:ext cx="3545416" cy="0"/>
          </a:xfrm>
          <a:prstGeom prst="line">
            <a:avLst/>
          </a:prstGeom>
          <a:ln w="63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8">
            <a:extLst>
              <a:ext uri="{FF2B5EF4-FFF2-40B4-BE49-F238E27FC236}">
                <a16:creationId xmlns:a16="http://schemas.microsoft.com/office/drawing/2014/main" id="{82421935-FE7B-EF58-74A4-EFF0F73611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1" y="360364"/>
            <a:ext cx="675217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1283" y="3429002"/>
            <a:ext cx="7200000" cy="430887"/>
          </a:xfrm>
        </p:spPr>
        <p:txBody>
          <a:bodyPr/>
          <a:lstStyle>
            <a:lvl1pPr algn="l">
              <a:defRPr sz="2800" b="1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7841A23-9E53-1D43-1114-8C32271EF3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AD2BEA-C93F-4E7C-8041-E772D3A2F76A}" type="slidenum">
              <a:rPr lang="en-GB" altLang="es-ES"/>
              <a:pPr/>
              <a:t>‹Nº›</a:t>
            </a:fld>
            <a:endParaRPr lang="en-GB" altLang="es-E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A0C3170-FDC8-164C-F842-1253024CC2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351618" y="6477001"/>
            <a:ext cx="1432983" cy="365125"/>
          </a:xfrm>
        </p:spPr>
        <p:txBody>
          <a:bodyPr/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6215CB-683D-5058-2C88-BA147F5A67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l">
              <a:defRPr sz="8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6943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s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9B4FF5E2-E714-0D24-997C-C589F696CA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8" t="11459" r="16737" b="28326"/>
          <a:stretch>
            <a:fillRect/>
          </a:stretch>
        </p:blipFill>
        <p:spPr bwMode="auto">
          <a:xfrm>
            <a:off x="867834" y="1452563"/>
            <a:ext cx="6697133" cy="540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3F64E60C-63A4-C63B-D8F0-8E0F48A8A5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1" y="360364"/>
            <a:ext cx="675217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BFD4385-E393-2E2C-A000-3013431259EC}"/>
              </a:ext>
            </a:extLst>
          </p:cNvPr>
          <p:cNvSpPr txBox="1"/>
          <p:nvPr userDrawn="1"/>
        </p:nvSpPr>
        <p:spPr>
          <a:xfrm>
            <a:off x="1244601" y="3857625"/>
            <a:ext cx="4584700" cy="18669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/>
                </a:solidFill>
                <a:latin typeface="+mn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410464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177800"/>
            <a:ext cx="11338560" cy="1003300"/>
          </a:xfrm>
        </p:spPr>
        <p:txBody>
          <a:bodyPr anchor="ctr">
            <a:normAutofit/>
          </a:bodyPr>
          <a:lstStyle>
            <a:lvl1pPr algn="l">
              <a:defRPr sz="2000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1733" y="1351280"/>
            <a:ext cx="11338560" cy="5102786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spcAft>
                <a:spcPts val="600"/>
              </a:spcAft>
              <a:buClr>
                <a:schemeClr val="accent1"/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2pPr>
            <a:lvl3pPr>
              <a:spcAft>
                <a:spcPts val="400"/>
              </a:spcAft>
              <a:buClr>
                <a:schemeClr val="accent1"/>
              </a:buClr>
              <a:defRPr>
                <a:latin typeface="Calibri" pitchFamily="34" charset="0"/>
              </a:defRPr>
            </a:lvl3pPr>
            <a:lvl4pPr marL="131445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>
                <a:latin typeface="Calibri" pitchFamily="34" charset="0"/>
              </a:defRPr>
            </a:lvl4pPr>
            <a:lvl5pPr marL="171450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>
                <a:latin typeface="Calibri" pitchFamily="34" charset="0"/>
              </a:defRPr>
            </a:lvl5pPr>
            <a:lvl6pPr marL="217170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/>
            </a:lvl6pPr>
            <a:lvl7pPr marL="262890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 baseline="0"/>
            </a:lvl7pPr>
            <a:lvl8pPr marL="302895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 baseline="0"/>
            </a:lvl8pPr>
            <a:lvl9pPr marL="3486150" indent="-171450">
              <a:spcAft>
                <a:spcPts val="400"/>
              </a:spcAft>
              <a:buClr>
                <a:schemeClr val="accent1"/>
              </a:buClr>
              <a:buFontTx/>
              <a:buChar char="–"/>
              <a:defRPr sz="1400" baseline="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20DE59B-421B-1973-D901-4F19C78AE5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45600" y="6430964"/>
            <a:ext cx="2844800" cy="365125"/>
          </a:xfrm>
        </p:spPr>
        <p:txBody>
          <a:bodyPr/>
          <a:lstStyle>
            <a:lvl1pPr>
              <a:defRPr sz="900">
                <a:solidFill>
                  <a:srgbClr val="685D55"/>
                </a:solidFill>
                <a:latin typeface="Calibri" panose="020F0502020204030204" pitchFamily="34" charset="0"/>
              </a:defRPr>
            </a:lvl1pPr>
          </a:lstStyle>
          <a:p>
            <a:fld id="{560AEC3A-40C8-4FEC-80EF-D86AADD6DC62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976651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onitor Red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08000" y="1263650"/>
            <a:ext cx="10972800" cy="5181600"/>
          </a:xfrm>
          <a:prstGeom prst="rect">
            <a:avLst/>
          </a:prstGeo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94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667" y="1"/>
            <a:ext cx="11472333" cy="33855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12876"/>
            <a:ext cx="5384800" cy="2551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412876"/>
            <a:ext cx="5384800" cy="2551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16388"/>
            <a:ext cx="5384800" cy="2552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116388"/>
            <a:ext cx="5384800" cy="25527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3FD2FE-7372-4F75-64FD-4DA4144070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A0269CD7-173D-46CD-A30A-2319DF04AE2E}" type="slidenum">
              <a:rPr lang="en-US" altLang="es-ES"/>
              <a:pPr/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66271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360364"/>
            <a:ext cx="9889067" cy="615553"/>
          </a:xfrm>
        </p:spPr>
        <p:txBody>
          <a:bodyPr/>
          <a:lstStyle>
            <a:lvl1pPr>
              <a:defRPr sz="4000"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1613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177800"/>
            <a:ext cx="11338560" cy="3385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45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AE1E35-06CB-BB38-DAA3-6C8FE5E71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10C4A4-85FD-9783-4440-F0EC5AAD0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F7878D-AD59-495E-04B7-73935C536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C9B3-F2ED-4D16-92CD-CCB3C018D876}" type="datetimeFigureOut">
              <a:rPr lang="es-ES" smtClean="0"/>
              <a:t>05/09/2024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B9E019-3F18-59AD-AEB4-C717D6D44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D5C226-05E5-661C-7474-59B5413C5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A67F0-5FAE-43CD-ACED-64AFD50D99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63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Placeholder 1">
            <a:extLst>
              <a:ext uri="{FF2B5EF4-FFF2-40B4-BE49-F238E27FC236}">
                <a16:creationId xmlns:a16="http://schemas.microsoft.com/office/drawing/2014/main" id="{D2A1A948-0AE0-04EA-4403-1832B41F53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27051" y="360364"/>
            <a:ext cx="988906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s-ES"/>
              <a:t>Click to edit Master title style</a:t>
            </a:r>
            <a:endParaRPr lang="en-GB" altLang="es-ES"/>
          </a:p>
        </p:txBody>
      </p:sp>
      <p:sp>
        <p:nvSpPr>
          <p:cNvPr id="37891" name="Text Placeholder 2">
            <a:extLst>
              <a:ext uri="{FF2B5EF4-FFF2-40B4-BE49-F238E27FC236}">
                <a16:creationId xmlns:a16="http://schemas.microsoft.com/office/drawing/2014/main" id="{3D927496-7369-8187-DB0C-D93CD367A5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27051" y="1412875"/>
            <a:ext cx="111379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  <a:endParaRPr lang="en-GB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7D232-8233-CA05-43EB-0B981AF4F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51618" y="6477001"/>
            <a:ext cx="3649133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Nov 2013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A174F-65E5-28CF-C9CC-A0004EF16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051" y="6477001"/>
            <a:ext cx="1824567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/>
              <a:t>PHI113633, PHI113747, PHI114837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A085C-DF08-9887-62D0-4B18D1FA6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9700" y="6477001"/>
            <a:ext cx="383117" cy="36512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8DD691FA-9C60-41C1-83C6-8CF0F025F934}" type="slidenum">
              <a:rPr lang="en-GB" altLang="es-ES"/>
              <a:pPr/>
              <a:t>‹Nº›</a:t>
            </a:fld>
            <a:endParaRPr lang="en-GB" altLang="es-E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64CDB2-C137-221E-C99F-19603CD0D73F}"/>
              </a:ext>
            </a:extLst>
          </p:cNvPr>
          <p:cNvCxnSpPr/>
          <p:nvPr/>
        </p:nvCxnSpPr>
        <p:spPr>
          <a:xfrm>
            <a:off x="239184" y="6389688"/>
            <a:ext cx="2895600" cy="0"/>
          </a:xfrm>
          <a:prstGeom prst="line">
            <a:avLst/>
          </a:prstGeom>
          <a:ln w="63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3D6C49-8F8D-313E-BD8B-65944172348E}"/>
              </a:ext>
            </a:extLst>
          </p:cNvPr>
          <p:cNvCxnSpPr/>
          <p:nvPr/>
        </p:nvCxnSpPr>
        <p:spPr>
          <a:xfrm>
            <a:off x="239184" y="1082675"/>
            <a:ext cx="11709400" cy="0"/>
          </a:xfrm>
          <a:prstGeom prst="line">
            <a:avLst/>
          </a:prstGeom>
          <a:ln w="127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9DC1C6-FAAC-8DC4-BE32-8645288DA227}"/>
              </a:ext>
            </a:extLst>
          </p:cNvPr>
          <p:cNvCxnSpPr/>
          <p:nvPr userDrawn="1"/>
        </p:nvCxnSpPr>
        <p:spPr>
          <a:xfrm>
            <a:off x="239184" y="6389688"/>
            <a:ext cx="3545416" cy="0"/>
          </a:xfrm>
          <a:prstGeom prst="line">
            <a:avLst/>
          </a:prstGeom>
          <a:ln w="635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5A58FF-5D6D-2C5E-4C2D-D05A7B6C2B56}"/>
              </a:ext>
            </a:extLst>
          </p:cNvPr>
          <p:cNvCxnSpPr/>
          <p:nvPr userDrawn="1"/>
        </p:nvCxnSpPr>
        <p:spPr>
          <a:xfrm>
            <a:off x="239184" y="1082675"/>
            <a:ext cx="11709400" cy="0"/>
          </a:xfrm>
          <a:prstGeom prst="line">
            <a:avLst/>
          </a:prstGeom>
          <a:ln w="12700" cap="rnd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9" name="Picture 12">
            <a:extLst>
              <a:ext uri="{FF2B5EF4-FFF2-40B4-BE49-F238E27FC236}">
                <a16:creationId xmlns:a16="http://schemas.microsoft.com/office/drawing/2014/main" id="{44C07921-0ED8-B38E-B3FC-A313DFD41A0F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1" y="360364"/>
            <a:ext cx="675217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92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8" r:id="rId16"/>
    <p:sldLayoutId id="2147483679" r:id="rId17"/>
    <p:sldLayoutId id="2147483680" r:id="rId18"/>
    <p:sldLayoutId id="2147483681" r:id="rId19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200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bg2"/>
          </a:solidFill>
          <a:latin typeface="Arial" panose="020B0604020202020204" pitchFamily="34" charset="0"/>
        </a:defRPr>
      </a:lvl9pPr>
    </p:titleStyle>
    <p:bodyStyle>
      <a:lvl1pPr marL="179388" indent="-179388" algn="l" rtl="0" fontAlgn="base">
        <a:spcBef>
          <a:spcPts val="12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179388" algn="l" rtl="0" fontAlgn="base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0900" indent="-133350" algn="l" rtl="0" fontAlgn="base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36663" indent="-160338" algn="l" rtl="0" fontAlgn="base">
        <a:spcBef>
          <a:spcPts val="3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87500" indent="-152400" algn="l" rtl="0" fontAlgn="base">
        <a:spcBef>
          <a:spcPts val="3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hyperlink" Target="mailto:angelmartindefrancisco@gmail.com" TargetMode="Externa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8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11.jpeg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8.png"/><Relationship Id="rId2" Type="http://schemas.microsoft.com/office/2007/relationships/media" Target="../media/media9.m4a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8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8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4a"/><Relationship Id="rId7" Type="http://schemas.openxmlformats.org/officeDocument/2006/relationships/image" Target="../media/image8.png"/><Relationship Id="rId2" Type="http://schemas.microsoft.com/office/2007/relationships/media" Target="../media/media30.m4a"/><Relationship Id="rId1" Type="http://schemas.openxmlformats.org/officeDocument/2006/relationships/tags" Target="../tags/tag4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8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8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8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8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8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8.png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8.png"/><Relationship Id="rId5" Type="http://schemas.openxmlformats.org/officeDocument/2006/relationships/image" Target="../media/image40.jpeg"/><Relationship Id="rId4" Type="http://schemas.openxmlformats.org/officeDocument/2006/relationships/notesSlide" Target="../notesSlides/notesSlide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image" Target="../media/image8.pn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8.png"/><Relationship Id="rId5" Type="http://schemas.openxmlformats.org/officeDocument/2006/relationships/image" Target="../media/image47.jpeg"/><Relationship Id="rId4" Type="http://schemas.openxmlformats.org/officeDocument/2006/relationships/notesSlide" Target="../notesSlides/notes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8.png"/><Relationship Id="rId5" Type="http://schemas.openxmlformats.org/officeDocument/2006/relationships/image" Target="../media/image48.jpeg"/><Relationship Id="rId4" Type="http://schemas.openxmlformats.org/officeDocument/2006/relationships/notesSlide" Target="../notesSlides/notesSlide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8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4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8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8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6" Type="http://schemas.openxmlformats.org/officeDocument/2006/relationships/image" Target="../media/image8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4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6" Type="http://schemas.openxmlformats.org/officeDocument/2006/relationships/image" Target="../media/image8.pn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4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6" Type="http://schemas.openxmlformats.org/officeDocument/2006/relationships/image" Target="../media/image8.png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8.png"/><Relationship Id="rId5" Type="http://schemas.openxmlformats.org/officeDocument/2006/relationships/image" Target="../media/image55.jpeg"/><Relationship Id="rId4" Type="http://schemas.openxmlformats.org/officeDocument/2006/relationships/notesSlide" Target="../notesSlides/notesSlide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6" Type="http://schemas.openxmlformats.org/officeDocument/2006/relationships/image" Target="../media/image8.png"/><Relationship Id="rId5" Type="http://schemas.openxmlformats.org/officeDocument/2006/relationships/image" Target="../media/image56.jpeg"/><Relationship Id="rId4" Type="http://schemas.openxmlformats.org/officeDocument/2006/relationships/notesSlide" Target="../notesSlides/notesSlide5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6" Type="http://schemas.openxmlformats.org/officeDocument/2006/relationships/image" Target="../media/image8.png"/><Relationship Id="rId5" Type="http://schemas.openxmlformats.org/officeDocument/2006/relationships/image" Target="../media/image57.jpeg"/><Relationship Id="rId4" Type="http://schemas.openxmlformats.org/officeDocument/2006/relationships/notesSlide" Target="../notesSlides/notesSlide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8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6" Type="http://schemas.openxmlformats.org/officeDocument/2006/relationships/image" Target="../media/image8.png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5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6" Type="http://schemas.openxmlformats.org/officeDocument/2006/relationships/image" Target="../media/image6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6" Type="http://schemas.openxmlformats.org/officeDocument/2006/relationships/image" Target="../media/image8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5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6" Type="http://schemas.openxmlformats.org/officeDocument/2006/relationships/image" Target="../media/image8.png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5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7.m4a"/><Relationship Id="rId1" Type="http://schemas.microsoft.com/office/2007/relationships/media" Target="../media/media67.m4a"/><Relationship Id="rId6" Type="http://schemas.openxmlformats.org/officeDocument/2006/relationships/image" Target="../media/image8.png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6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6" Type="http://schemas.openxmlformats.org/officeDocument/2006/relationships/image" Target="../media/image8.png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6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9.m4a"/><Relationship Id="rId1" Type="http://schemas.microsoft.com/office/2007/relationships/media" Target="../media/media69.m4a"/><Relationship Id="rId6" Type="http://schemas.openxmlformats.org/officeDocument/2006/relationships/image" Target="../media/image8.png"/><Relationship Id="rId5" Type="http://schemas.openxmlformats.org/officeDocument/2006/relationships/image" Target="../media/image67.jpeg"/><Relationship Id="rId4" Type="http://schemas.openxmlformats.org/officeDocument/2006/relationships/notesSlide" Target="../notesSlides/notesSlide6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6" Type="http://schemas.openxmlformats.org/officeDocument/2006/relationships/image" Target="../media/image8.png"/><Relationship Id="rId5" Type="http://schemas.openxmlformats.org/officeDocument/2006/relationships/image" Target="../media/image68.jpeg"/><Relationship Id="rId4" Type="http://schemas.openxmlformats.org/officeDocument/2006/relationships/notesSlide" Target="../notesSlides/notesSlide6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1.m4a"/><Relationship Id="rId1" Type="http://schemas.microsoft.com/office/2007/relationships/media" Target="../media/media71.m4a"/><Relationship Id="rId6" Type="http://schemas.openxmlformats.org/officeDocument/2006/relationships/image" Target="../media/image8.png"/><Relationship Id="rId5" Type="http://schemas.openxmlformats.org/officeDocument/2006/relationships/image" Target="../media/image69.jpeg"/><Relationship Id="rId4" Type="http://schemas.openxmlformats.org/officeDocument/2006/relationships/notesSlide" Target="../notesSlides/notesSlide6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2.m4a"/><Relationship Id="rId1" Type="http://schemas.microsoft.com/office/2007/relationships/media" Target="../media/media72.m4a"/><Relationship Id="rId6" Type="http://schemas.openxmlformats.org/officeDocument/2006/relationships/image" Target="../media/image8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73.m4a"/><Relationship Id="rId1" Type="http://schemas.microsoft.com/office/2007/relationships/media" Target="../media/media73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6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74.m4a"/><Relationship Id="rId1" Type="http://schemas.microsoft.com/office/2007/relationships/media" Target="../media/media74.m4a"/><Relationship Id="rId6" Type="http://schemas.openxmlformats.org/officeDocument/2006/relationships/image" Target="../media/image55.jpe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6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5.m4a"/><Relationship Id="rId1" Type="http://schemas.microsoft.com/office/2007/relationships/media" Target="../media/media75.m4a"/><Relationship Id="rId6" Type="http://schemas.openxmlformats.org/officeDocument/2006/relationships/image" Target="../media/image8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6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6.m4a"/><Relationship Id="rId1" Type="http://schemas.microsoft.com/office/2007/relationships/media" Target="../media/media76.m4a"/><Relationship Id="rId6" Type="http://schemas.openxmlformats.org/officeDocument/2006/relationships/image" Target="../media/image8.png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6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7.m4a"/><Relationship Id="rId1" Type="http://schemas.microsoft.com/office/2007/relationships/media" Target="../media/media77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8.m4a"/><Relationship Id="rId1" Type="http://schemas.microsoft.com/office/2007/relationships/media" Target="../media/media78.m4a"/><Relationship Id="rId6" Type="http://schemas.openxmlformats.org/officeDocument/2006/relationships/image" Target="../media/image8.png"/><Relationship Id="rId5" Type="http://schemas.openxmlformats.org/officeDocument/2006/relationships/image" Target="../media/image74.jpeg"/><Relationship Id="rId4" Type="http://schemas.openxmlformats.org/officeDocument/2006/relationships/notesSlide" Target="../notesSlides/notesSlide7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9.m4a"/><Relationship Id="rId1" Type="http://schemas.microsoft.com/office/2007/relationships/media" Target="../media/media79.m4a"/><Relationship Id="rId6" Type="http://schemas.openxmlformats.org/officeDocument/2006/relationships/image" Target="../media/image8.png"/><Relationship Id="rId5" Type="http://schemas.openxmlformats.org/officeDocument/2006/relationships/image" Target="../media/image75.jpeg"/><Relationship Id="rId4" Type="http://schemas.openxmlformats.org/officeDocument/2006/relationships/notesSlide" Target="../notesSlides/notesSlide7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80.m4a"/><Relationship Id="rId1" Type="http://schemas.microsoft.com/office/2007/relationships/media" Target="../media/media80.m4a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7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1.m4a"/><Relationship Id="rId1" Type="http://schemas.microsoft.com/office/2007/relationships/media" Target="../media/media81.m4a"/><Relationship Id="rId6" Type="http://schemas.openxmlformats.org/officeDocument/2006/relationships/image" Target="../media/image8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7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2.m4a"/><Relationship Id="rId1" Type="http://schemas.microsoft.com/office/2007/relationships/media" Target="../media/media82.m4a"/><Relationship Id="rId6" Type="http://schemas.openxmlformats.org/officeDocument/2006/relationships/image" Target="../media/image8.png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7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3.m4a"/><Relationship Id="rId1" Type="http://schemas.microsoft.com/office/2007/relationships/media" Target="../media/media83.m4a"/><Relationship Id="rId6" Type="http://schemas.openxmlformats.org/officeDocument/2006/relationships/image" Target="../media/image8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7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4.m4a"/><Relationship Id="rId1" Type="http://schemas.microsoft.com/office/2007/relationships/media" Target="../media/media84.m4a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85.m4a"/><Relationship Id="rId1" Type="http://schemas.microsoft.com/office/2007/relationships/media" Target="../media/media85.m4a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notesSlide" Target="../notesSlides/notesSlide7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6.m4a"/><Relationship Id="rId1" Type="http://schemas.microsoft.com/office/2007/relationships/media" Target="../media/media86.m4a"/><Relationship Id="rId6" Type="http://schemas.openxmlformats.org/officeDocument/2006/relationships/image" Target="../media/image8.png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7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7.m4a"/><Relationship Id="rId1" Type="http://schemas.microsoft.com/office/2007/relationships/media" Target="../media/media87.m4a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8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8.m4a"/><Relationship Id="rId1" Type="http://schemas.microsoft.com/office/2007/relationships/media" Target="../media/media88.m4a"/><Relationship Id="rId5" Type="http://schemas.openxmlformats.org/officeDocument/2006/relationships/image" Target="../media/image8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511CA51-8860-A726-3BB5-3E07113B921F}"/>
              </a:ext>
            </a:extLst>
          </p:cNvPr>
          <p:cNvSpPr txBox="1"/>
          <p:nvPr/>
        </p:nvSpPr>
        <p:spPr>
          <a:xfrm>
            <a:off x="3471212" y="266177"/>
            <a:ext cx="2624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Editores</a:t>
            </a:r>
          </a:p>
          <a:p>
            <a:r>
              <a:rPr lang="es-ES" sz="2000" dirty="0" err="1"/>
              <a:t>Victor</a:t>
            </a:r>
            <a:r>
              <a:rPr lang="es-ES" sz="2000" dirty="0"/>
              <a:t> Lorenzo</a:t>
            </a:r>
          </a:p>
          <a:p>
            <a:r>
              <a:rPr lang="es-ES" sz="2000" dirty="0"/>
              <a:t>Juan Manuel </a:t>
            </a:r>
            <a:r>
              <a:rPr lang="es-ES" sz="2000" dirty="0" err="1"/>
              <a:t>Lopez</a:t>
            </a:r>
            <a:endParaRPr lang="es-ES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E9933CD-FE26-B32C-BE57-6FA42A1167F6}"/>
              </a:ext>
            </a:extLst>
          </p:cNvPr>
          <p:cNvSpPr txBox="1"/>
          <p:nvPr/>
        </p:nvSpPr>
        <p:spPr>
          <a:xfrm>
            <a:off x="587829" y="3366555"/>
            <a:ext cx="1176963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Guía KDIGO 2024 de Enfermedad Renal Crónica</a:t>
            </a:r>
            <a:endParaRPr lang="es-ES" sz="4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B1AE098-3EDC-EEF8-58DC-744634DC9BA2}"/>
              </a:ext>
            </a:extLst>
          </p:cNvPr>
          <p:cNvSpPr txBox="1"/>
          <p:nvPr/>
        </p:nvSpPr>
        <p:spPr>
          <a:xfrm>
            <a:off x="587829" y="4285362"/>
            <a:ext cx="609006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/>
              <a:t>Angel L Martin De Francisco</a:t>
            </a:r>
          </a:p>
          <a:p>
            <a:r>
              <a:rPr lang="es-ES" dirty="0"/>
              <a:t>Catedrático de Nefrología Universidad de Cantabria</a:t>
            </a:r>
          </a:p>
          <a:p>
            <a:r>
              <a:rPr lang="es-ES" dirty="0"/>
              <a:t>Servicio de Nefrología Hospital Universitario Valdecilla</a:t>
            </a:r>
          </a:p>
          <a:p>
            <a:r>
              <a:rPr lang="es-ES" dirty="0"/>
              <a:t>Santander. España</a:t>
            </a:r>
          </a:p>
          <a:p>
            <a:endParaRPr lang="es-ES" dirty="0"/>
          </a:p>
          <a:p>
            <a:r>
              <a:rPr lang="es-ES" dirty="0">
                <a:hlinkClick r:id="rId5"/>
              </a:rPr>
              <a:t>angelmartindefrancisco@gmail.com</a:t>
            </a:r>
            <a:r>
              <a:rPr lang="es-ES" dirty="0"/>
              <a:t>  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1030" name="Picture 6" descr="S.E.N. Nefrología (@SENefrologia) / X">
            <a:extLst>
              <a:ext uri="{FF2B5EF4-FFF2-40B4-BE49-F238E27FC236}">
                <a16:creationId xmlns:a16="http://schemas.microsoft.com/office/drawing/2014/main" id="{F34307BA-2BD9-DB55-FEDE-7010A502A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2"/>
          <a:stretch/>
        </p:blipFill>
        <p:spPr bwMode="auto">
          <a:xfrm>
            <a:off x="148170" y="164138"/>
            <a:ext cx="3017940" cy="136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ogo">
            <a:extLst>
              <a:ext uri="{FF2B5EF4-FFF2-40B4-BE49-F238E27FC236}">
                <a16:creationId xmlns:a16="http://schemas.microsoft.com/office/drawing/2014/main" id="{4EF40CAC-664A-D762-815A-0B58E08CD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505" y="4551835"/>
            <a:ext cx="13684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4BD6334-45A9-01FB-0EF5-B2DDC4B2B0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303" y="164138"/>
            <a:ext cx="2233740" cy="32024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9A4B44D-49DB-EA6A-E24C-D563973312B2}"/>
              </a:ext>
            </a:extLst>
          </p:cNvPr>
          <p:cNvSpPr txBox="1"/>
          <p:nvPr/>
        </p:nvSpPr>
        <p:spPr>
          <a:xfrm>
            <a:off x="148170" y="1524418"/>
            <a:ext cx="6179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70C0"/>
                </a:solidFill>
              </a:rPr>
              <a:t>https://www.nefrologiaaldia.org</a:t>
            </a:r>
            <a:r>
              <a:rPr lang="es-ES" dirty="0"/>
              <a:t>/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A755554-5637-1280-93A8-99327D6283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9"/>
    </mc:Choice>
    <mc:Fallback xmlns="">
      <p:transition spd="slow" advTm="34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5D303928-A807-CE5A-9EBE-C63DDD090AE2}"/>
              </a:ext>
            </a:extLst>
          </p:cNvPr>
          <p:cNvSpPr/>
          <p:nvPr/>
        </p:nvSpPr>
        <p:spPr>
          <a:xfrm>
            <a:off x="0" y="0"/>
            <a:ext cx="12192000" cy="101990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89A888-92AD-0D90-5AEF-0A9B68E0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476" y="-152828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Conflictos de interés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92D482-0A3A-D6B2-8AD0-6DF5DEA40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4400" dirty="0"/>
              <a:t>Ninguno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8EA3780-B593-034F-24F6-21D41636F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5"/>
    </mc:Choice>
    <mc:Fallback xmlns="">
      <p:transition spd="slow" advTm="4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>
            <a:extLst>
              <a:ext uri="{FF2B5EF4-FFF2-40B4-BE49-F238E27FC236}">
                <a16:creationId xmlns:a16="http://schemas.microsoft.com/office/drawing/2014/main" id="{294E611F-C7E8-C668-3BF0-D72C337A1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404813"/>
            <a:ext cx="4557956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s-ES" sz="2400" b="1" dirty="0">
                <a:solidFill>
                  <a:srgbClr val="000099"/>
                </a:solidFill>
                <a:ea typeface="MS PGothic" panose="020B0600070205080204" pitchFamily="34" charset="-128"/>
              </a:rPr>
              <a:t>KDIGO CKD 2013 workgroup  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5C86A984-D6CF-6245-320E-24B18879D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5" y="355600"/>
            <a:ext cx="45720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ea typeface="MS PGothic" panose="020B0600070205080204" pitchFamily="34" charset="-128"/>
            </a:endParaRPr>
          </a:p>
        </p:txBody>
      </p:sp>
      <p:sp>
        <p:nvSpPr>
          <p:cNvPr id="147460" name="Rectangle 4">
            <a:extLst>
              <a:ext uri="{FF2B5EF4-FFF2-40B4-BE49-F238E27FC236}">
                <a16:creationId xmlns:a16="http://schemas.microsoft.com/office/drawing/2014/main" id="{18C567A8-EC8C-C1B0-4B10-B419D6230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8" y="5949950"/>
            <a:ext cx="4284662" cy="908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ES">
              <a:ea typeface="MS PGothic" panose="020B0600070205080204" pitchFamily="34" charset="-128"/>
            </a:endParaRPr>
          </a:p>
        </p:txBody>
      </p:sp>
      <p:pic>
        <p:nvPicPr>
          <p:cNvPr id="147461" name="Picture 21" descr="L1040451">
            <a:extLst>
              <a:ext uri="{FF2B5EF4-FFF2-40B4-BE49-F238E27FC236}">
                <a16:creationId xmlns:a16="http://schemas.microsoft.com/office/drawing/2014/main" id="{F67230D7-5147-B1B0-6567-2B334B0B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" r="4802"/>
          <a:stretch>
            <a:fillRect/>
          </a:stretch>
        </p:blipFill>
        <p:spPr bwMode="auto">
          <a:xfrm>
            <a:off x="2057400" y="990600"/>
            <a:ext cx="79390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62" name="Text Box 22">
            <a:extLst>
              <a:ext uri="{FF2B5EF4-FFF2-40B4-BE49-F238E27FC236}">
                <a16:creationId xmlns:a16="http://schemas.microsoft.com/office/drawing/2014/main" id="{A1065CDB-1688-D22C-69E2-656C3748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838" y="6140450"/>
            <a:ext cx="21383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s-ES" sz="1600" b="1" i="1" dirty="0">
                <a:ea typeface="MS PGothic" panose="020B0600070205080204" pitchFamily="34" charset="-128"/>
              </a:rPr>
              <a:t>New York, July 2011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DAF814E-2C36-C419-581D-7B47DAA70311}"/>
              </a:ext>
            </a:extLst>
          </p:cNvPr>
          <p:cNvSpPr/>
          <p:nvPr/>
        </p:nvSpPr>
        <p:spPr>
          <a:xfrm>
            <a:off x="6096000" y="2357438"/>
            <a:ext cx="1647825" cy="1071562"/>
          </a:xfrm>
          <a:prstGeom prst="ellipse">
            <a:avLst/>
          </a:prstGeom>
          <a:noFill/>
          <a:ln w="3810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E943B29-C6A4-4266-087B-A7B5F00D172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11"/>
    </mc:Choice>
    <mc:Fallback xmlns="">
      <p:transition spd="slow" advTm="21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>
            <a:extLst>
              <a:ext uri="{FF2B5EF4-FFF2-40B4-BE49-F238E27FC236}">
                <a16:creationId xmlns:a16="http://schemas.microsoft.com/office/drawing/2014/main" id="{C1BEE1AD-5C5D-9486-6EFB-CCE8FCFD2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188" y="328453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altLang="es-ES" b="1"/>
              <a:t>Las Guías KDIGO 2013 en ERC (CKD)</a:t>
            </a:r>
            <a:endParaRPr lang="en-GB" altLang="es-ES"/>
          </a:p>
        </p:txBody>
      </p:sp>
      <p:sp>
        <p:nvSpPr>
          <p:cNvPr id="120835" name="Subtitle 2">
            <a:extLst>
              <a:ext uri="{FF2B5EF4-FFF2-40B4-BE49-F238E27FC236}">
                <a16:creationId xmlns:a16="http://schemas.microsoft.com/office/drawing/2014/main" id="{C6764DCC-1FDC-36BC-09CE-99451060F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1813" y="4868863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s-ES" sz="2800" dirty="0">
                <a:latin typeface="Arial Narrow" panose="020B0606020202030204" pitchFamily="34" charset="0"/>
              </a:rPr>
              <a:t>Angel L Martin  de Francisco</a:t>
            </a:r>
          </a:p>
        </p:txBody>
      </p:sp>
      <p:pic>
        <p:nvPicPr>
          <p:cNvPr id="120836" name="Picture 2" descr="Logo">
            <a:extLst>
              <a:ext uri="{FF2B5EF4-FFF2-40B4-BE49-F238E27FC236}">
                <a16:creationId xmlns:a16="http://schemas.microsoft.com/office/drawing/2014/main" id="{93F648BF-ADA7-41AB-BCB9-401A33642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9" y="1916113"/>
            <a:ext cx="13684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7" name="Picture 6">
            <a:extLst>
              <a:ext uri="{FF2B5EF4-FFF2-40B4-BE49-F238E27FC236}">
                <a16:creationId xmlns:a16="http://schemas.microsoft.com/office/drawing/2014/main" id="{27BD0524-687D-99F9-547C-50651716C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t="14281" r="5974" b="63040"/>
          <a:stretch>
            <a:fillRect/>
          </a:stretch>
        </p:blipFill>
        <p:spPr bwMode="auto">
          <a:xfrm>
            <a:off x="0" y="0"/>
            <a:ext cx="11250307" cy="163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655327E-FE77-31BD-726E-D7C6CA6DB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99"/>
    </mc:Choice>
    <mc:Fallback xmlns="">
      <p:transition spd="slow" advTm="15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n">
            <a:extLst>
              <a:ext uri="{FF2B5EF4-FFF2-40B4-BE49-F238E27FC236}">
                <a16:creationId xmlns:a16="http://schemas.microsoft.com/office/drawing/2014/main" id="{7DBDE76C-BAE8-A433-1D48-A0097E94B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45" y="864242"/>
            <a:ext cx="4283635" cy="564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6D139F8-9C13-43AF-7C08-A3007B1E3F3A}"/>
              </a:ext>
            </a:extLst>
          </p:cNvPr>
          <p:cNvSpPr txBox="1"/>
          <p:nvPr/>
        </p:nvSpPr>
        <p:spPr>
          <a:xfrm>
            <a:off x="2078182" y="214550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</a:rPr>
              <a:t>2013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DF828A2-7CE4-DC96-94EE-0D8238BE360B}"/>
              </a:ext>
            </a:extLst>
          </p:cNvPr>
          <p:cNvSpPr txBox="1"/>
          <p:nvPr/>
        </p:nvSpPr>
        <p:spPr>
          <a:xfrm>
            <a:off x="8002444" y="279467"/>
            <a:ext cx="6097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B6962E8-23B5-86FA-BD09-AC680B03E3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3455399-8F9D-A7AA-EEBD-E543A36018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" y="1016218"/>
            <a:ext cx="5602372" cy="564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6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3"/>
    </mc:Choice>
    <mc:Fallback xmlns="">
      <p:transition spd="slow" advTm="6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3C59D93-5F55-6E8A-5F4B-BE6AB4262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20F6761-FACA-4638-BE92-05A299D5A4ED}"/>
              </a:ext>
            </a:extLst>
          </p:cNvPr>
          <p:cNvSpPr txBox="1"/>
          <p:nvPr/>
        </p:nvSpPr>
        <p:spPr>
          <a:xfrm>
            <a:off x="8141677" y="2373923"/>
            <a:ext cx="31433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DIABETES X2</a:t>
            </a:r>
          </a:p>
          <a:p>
            <a:r>
              <a:rPr lang="es-ES" sz="2800" b="1" dirty="0">
                <a:solidFill>
                  <a:srgbClr val="FF0000"/>
                </a:solidFill>
              </a:rPr>
              <a:t>CANCER X20</a:t>
            </a:r>
          </a:p>
          <a:p>
            <a:r>
              <a:rPr lang="es-ES" sz="2800" b="1" dirty="0">
                <a:solidFill>
                  <a:srgbClr val="FF0000"/>
                </a:solidFill>
              </a:rPr>
              <a:t>Conocimiento &lt;10%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F187C5-05DF-A772-2E20-BBE2D7BF1790}"/>
              </a:ext>
            </a:extLst>
          </p:cNvPr>
          <p:cNvSpPr txBox="1"/>
          <p:nvPr/>
        </p:nvSpPr>
        <p:spPr>
          <a:xfrm>
            <a:off x="2233246" y="1019907"/>
            <a:ext cx="1398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rgbClr val="FF0000"/>
                </a:solidFill>
              </a:rPr>
              <a:t>10%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73F0710-A33C-05F0-5774-0121B67717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3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90"/>
    </mc:Choice>
    <mc:Fallback xmlns="">
      <p:transition spd="slow" advTm="52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56B792-3D1E-90CC-D62E-57BE7C5A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5525" y="3657600"/>
            <a:ext cx="3371850" cy="1619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sz="3200" b="0" dirty="0"/>
            </a:br>
            <a:r>
              <a:rPr lang="en-US" sz="3300" dirty="0"/>
              <a:t>EVALUACIÓN de la ERC</a:t>
            </a:r>
            <a:br>
              <a:rPr lang="en-US" sz="3200" dirty="0"/>
            </a:br>
            <a:endParaRPr lang="en-US" sz="3200" b="0" dirty="0"/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700FFF81-F0E9-5AD0-F90B-8943AE62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3905250"/>
            <a:ext cx="3543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es-ES" sz="1600">
              <a:solidFill>
                <a:srgbClr val="9A8B7D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315D7-E5E5-95D2-246E-47F250D6EB48}"/>
              </a:ext>
            </a:extLst>
          </p:cNvPr>
          <p:cNvSpPr/>
          <p:nvPr/>
        </p:nvSpPr>
        <p:spPr>
          <a:xfrm>
            <a:off x="6423048" y="3225302"/>
            <a:ext cx="5768952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Definición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Detección</a:t>
            </a:r>
            <a:endParaRPr lang="en-US" sz="3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Clasificación</a:t>
            </a:r>
            <a:endParaRPr lang="en-US" sz="3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Evaluación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FG</a:t>
            </a:r>
          </a:p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Evaluación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Albuminiuria</a:t>
            </a:r>
            <a:endParaRPr lang="en-US" sz="3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Pruebas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punto de </a:t>
            </a:r>
            <a:r>
              <a:rPr lang="en-US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336D4-16FA-0CBF-1E45-4009095704A0}"/>
              </a:ext>
            </a:extLst>
          </p:cNvPr>
          <p:cNvSpPr/>
          <p:nvPr/>
        </p:nvSpPr>
        <p:spPr>
          <a:xfrm>
            <a:off x="8377836" y="202386"/>
            <a:ext cx="2458192" cy="1211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Picture 6" descr="Imagen">
            <a:extLst>
              <a:ext uri="{FF2B5EF4-FFF2-40B4-BE49-F238E27FC236}">
                <a16:creationId xmlns:a16="http://schemas.microsoft.com/office/drawing/2014/main" id="{A12100E8-C80A-F821-52AF-65EC6857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743" y="265512"/>
            <a:ext cx="2329690" cy="30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AE0C330-15E4-8A24-19C7-E351B7E555E9}"/>
              </a:ext>
            </a:extLst>
          </p:cNvPr>
          <p:cNvSpPr txBox="1"/>
          <p:nvPr/>
        </p:nvSpPr>
        <p:spPr>
          <a:xfrm>
            <a:off x="2277482" y="2090064"/>
            <a:ext cx="6100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583C29B-E6E6-D6A6-951A-55EA9661E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4"/>
    </mc:Choice>
    <mc:Fallback xmlns="">
      <p:transition spd="slow" advTm="21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C910559D-8FCE-58A1-0D98-F60668C42163}"/>
              </a:ext>
            </a:extLst>
          </p:cNvPr>
          <p:cNvSpPr/>
          <p:nvPr/>
        </p:nvSpPr>
        <p:spPr>
          <a:xfrm>
            <a:off x="0" y="0"/>
            <a:ext cx="12192000" cy="1016877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solidFill>
                  <a:schemeClr val="bg1"/>
                </a:solidFill>
              </a:rPr>
              <a:t>DEFINICIÓN ERC 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C1FACD4-4F42-3623-18E1-2273BB29DF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1D169F2-585E-1B12-B0C6-CDFBE44FBD88}"/>
              </a:ext>
            </a:extLst>
          </p:cNvPr>
          <p:cNvSpPr/>
          <p:nvPr/>
        </p:nvSpPr>
        <p:spPr>
          <a:xfrm>
            <a:off x="0" y="0"/>
            <a:ext cx="12192000" cy="1016877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>
                <a:solidFill>
                  <a:schemeClr val="bg1"/>
                </a:solidFill>
              </a:rPr>
              <a:t>DEFINICIÓN ERC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26309C-CC26-5831-849F-313FD66D60B5}"/>
              </a:ext>
            </a:extLst>
          </p:cNvPr>
          <p:cNvSpPr txBox="1"/>
          <p:nvPr/>
        </p:nvSpPr>
        <p:spPr>
          <a:xfrm>
            <a:off x="623264" y="1800783"/>
            <a:ext cx="50365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3200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normalidad en la estructura o </a:t>
            </a:r>
            <a:r>
              <a:rPr lang="es-ES" sz="3200" kern="10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función renal, </a:t>
            </a:r>
            <a:r>
              <a:rPr lang="es-ES" sz="3200" kern="1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presente durante más de tres meses,  con implicaciones para la salud </a:t>
            </a:r>
            <a:endParaRPr lang="es-E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B1FD29F-BADA-033A-555B-D0782DBF8AA1}"/>
              </a:ext>
            </a:extLst>
          </p:cNvPr>
          <p:cNvSpPr/>
          <p:nvPr/>
        </p:nvSpPr>
        <p:spPr>
          <a:xfrm>
            <a:off x="378372" y="1535314"/>
            <a:ext cx="5717628" cy="30524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C969FA3-1E70-DDAF-D1DD-AE26D9AB46AC}"/>
              </a:ext>
            </a:extLst>
          </p:cNvPr>
          <p:cNvSpPr txBox="1"/>
          <p:nvPr/>
        </p:nvSpPr>
        <p:spPr>
          <a:xfrm>
            <a:off x="6340892" y="1952278"/>
            <a:ext cx="5928482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err="1">
                <a:solidFill>
                  <a:srgbClr val="FF0000"/>
                </a:solidFill>
              </a:rPr>
              <a:t>eTFG</a:t>
            </a:r>
            <a:r>
              <a:rPr lang="es-ES" sz="2800" b="1" dirty="0">
                <a:solidFill>
                  <a:srgbClr val="FF0000"/>
                </a:solidFill>
              </a:rPr>
              <a:t> &lt;60mL/min/1.73m2 </a:t>
            </a:r>
          </a:p>
          <a:p>
            <a:endParaRPr lang="es-ES" sz="2800" b="1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Albumina/creatinina orina &gt;30 mg/g</a:t>
            </a:r>
          </a:p>
          <a:p>
            <a:endParaRPr lang="es-ES" sz="2800" b="1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Otros marcadores de daño renal </a:t>
            </a:r>
          </a:p>
          <a:p>
            <a:endParaRPr lang="es-ES" sz="28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b="1" dirty="0"/>
              <a:t>Hematuria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b="1" dirty="0"/>
              <a:t>Alteraciones tubulares con anormalidades electrolíticas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b="1" dirty="0"/>
              <a:t>Alteraciones detectadas en la histología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b="1" dirty="0" err="1"/>
              <a:t>Anomalias</a:t>
            </a:r>
            <a:r>
              <a:rPr lang="es-ES" b="1" dirty="0"/>
              <a:t> estructurales detectadas por la imagen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b="1" dirty="0"/>
              <a:t>Historia de TX renal</a:t>
            </a:r>
            <a:r>
              <a:rPr lang="es-ES" sz="28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3" name="Picture 6" descr="Imagen">
            <a:extLst>
              <a:ext uri="{FF2B5EF4-FFF2-40B4-BE49-F238E27FC236}">
                <a16:creationId xmlns:a16="http://schemas.microsoft.com/office/drawing/2014/main" id="{326C496B-41BC-F1D9-6443-7DC062D8E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72" y="4926501"/>
            <a:ext cx="1465668" cy="193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45"/>
    </mc:Choice>
    <mc:Fallback xmlns="">
      <p:transition spd="slow" advTm="43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007AEC14-B924-16F4-9BAF-7EF1D75F17D8}"/>
              </a:ext>
            </a:extLst>
          </p:cNvPr>
          <p:cNvSpPr txBox="1"/>
          <p:nvPr/>
        </p:nvSpPr>
        <p:spPr>
          <a:xfrm>
            <a:off x="1039861" y="435900"/>
            <a:ext cx="8329961" cy="4963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Detección de la ERC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Realizar pruebas a las personas </a:t>
            </a:r>
            <a:r>
              <a:rPr lang="es-ES" sz="2400" b="1" u="sng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riesgo</a:t>
            </a:r>
            <a:r>
              <a:rPr lang="es-ES" sz="24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padecer enfermedad renal crónica (ERC) </a:t>
            </a:r>
            <a:r>
              <a:rPr lang="es-E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la padecen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utilizando tanto la medición de la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albúmina en orina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la evaluación de la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tasa de filtración glomerular (TFG).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 la detección incidental de un cociente albúmina/creatinina (ACR) urinario elevado, hematuria o una TFG estimada (</a:t>
            </a:r>
            <a:r>
              <a:rPr lang="es-E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TFGe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baja,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repetir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las pruebas para confirmar la presencia de ERC.</a:t>
            </a: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B3A537C-DF89-AAC1-9D5A-919B396ED6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98" t="70986" r="60071" b="16807"/>
          <a:stretch/>
        </p:blipFill>
        <p:spPr>
          <a:xfrm>
            <a:off x="7570369" y="554938"/>
            <a:ext cx="3598906" cy="127830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7F80CBA3-A3CE-1A44-526F-67547E20D42C}"/>
              </a:ext>
            </a:extLst>
          </p:cNvPr>
          <p:cNvGrpSpPr/>
          <p:nvPr/>
        </p:nvGrpSpPr>
        <p:grpSpPr>
          <a:xfrm>
            <a:off x="8109538" y="2909326"/>
            <a:ext cx="7883466" cy="3921369"/>
            <a:chOff x="7907519" y="2917830"/>
            <a:chExt cx="6788823" cy="3921369"/>
          </a:xfrm>
        </p:grpSpPr>
        <p:sp>
          <p:nvSpPr>
            <p:cNvPr id="3" name="Bocadillo: ovalado 2">
              <a:extLst>
                <a:ext uri="{FF2B5EF4-FFF2-40B4-BE49-F238E27FC236}">
                  <a16:creationId xmlns:a16="http://schemas.microsoft.com/office/drawing/2014/main" id="{9B747F5A-7874-7BA9-9208-C1A0EA100F79}"/>
                </a:ext>
              </a:extLst>
            </p:cNvPr>
            <p:cNvSpPr/>
            <p:nvPr/>
          </p:nvSpPr>
          <p:spPr>
            <a:xfrm>
              <a:off x="7907519" y="2917830"/>
              <a:ext cx="3598905" cy="3921369"/>
            </a:xfrm>
            <a:prstGeom prst="wedgeEllipseCallout">
              <a:avLst>
                <a:gd name="adj1" fmla="val -71525"/>
                <a:gd name="adj2" fmla="val -61422"/>
              </a:avLst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bg1"/>
                </a:solidFill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BCD5B68C-D15D-B41A-31B4-AFDDBE1D3E77}"/>
                </a:ext>
              </a:extLst>
            </p:cNvPr>
            <p:cNvSpPr txBox="1"/>
            <p:nvPr/>
          </p:nvSpPr>
          <p:spPr>
            <a:xfrm>
              <a:off x="8603274" y="3308855"/>
              <a:ext cx="6093068" cy="313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Hipertensión</a:t>
              </a:r>
              <a:endPara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Diabetes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Enfermedad CV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Antecedentes </a:t>
              </a:r>
              <a:r>
                <a:rPr lang="es-ES" sz="1800" b="1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 IRA</a:t>
              </a:r>
              <a:endPara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Antecedentes familiares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Obesidad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Comorbilidades de riesgo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Bajo peso al nacer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Lupus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s-ES" sz="18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Medic</a:t>
              </a: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nefrotóxicos 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otros</a:t>
              </a:r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3EFA197-76EA-85C3-3B2C-3697604D8F5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306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39"/>
    </mc:Choice>
    <mc:Fallback xmlns="">
      <p:transition spd="slow" advTm="605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D54A27B-43B2-0FA2-CE82-D0ED07038340}"/>
              </a:ext>
            </a:extLst>
          </p:cNvPr>
          <p:cNvSpPr/>
          <p:nvPr/>
        </p:nvSpPr>
        <p:spPr>
          <a:xfrm>
            <a:off x="0" y="0"/>
            <a:ext cx="12192000" cy="79031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2578" name="Picture 2">
            <a:extLst>
              <a:ext uri="{FF2B5EF4-FFF2-40B4-BE49-F238E27FC236}">
                <a16:creationId xmlns:a16="http://schemas.microsoft.com/office/drawing/2014/main" id="{9D3658A9-4196-D230-479F-5FE1CCF67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18480" r="37631" b="11801"/>
          <a:stretch>
            <a:fillRect/>
          </a:stretch>
        </p:blipFill>
        <p:spPr bwMode="auto">
          <a:xfrm>
            <a:off x="1883568" y="790318"/>
            <a:ext cx="8424863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79" name="2 CuadroTexto">
            <a:extLst>
              <a:ext uri="{FF2B5EF4-FFF2-40B4-BE49-F238E27FC236}">
                <a16:creationId xmlns:a16="http://schemas.microsoft.com/office/drawing/2014/main" id="{A37129E0-C400-26F7-0AB6-D3469F723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1" y="0"/>
            <a:ext cx="1060132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altLang="es-ES" sz="4400" b="1" dirty="0">
                <a:solidFill>
                  <a:schemeClr val="bg1"/>
                </a:solidFill>
              </a:rPr>
              <a:t>CLASIFICACION  ERC : </a:t>
            </a:r>
            <a:r>
              <a:rPr lang="es-ES" altLang="es-ES" sz="4400" b="1" dirty="0">
                <a:solidFill>
                  <a:srgbClr val="FFFF00"/>
                </a:solidFill>
              </a:rPr>
              <a:t>CGA (</a:t>
            </a:r>
            <a:r>
              <a:rPr lang="es-ES" sz="4400" dirty="0">
                <a:solidFill>
                  <a:srgbClr val="FFFF00"/>
                </a:solidFill>
              </a:rPr>
              <a:t>2013</a:t>
            </a:r>
            <a:r>
              <a:rPr lang="es-ES" altLang="es-ES" sz="44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7192A40B-B881-2DFD-ED81-6E723F689B2F}"/>
              </a:ext>
            </a:extLst>
          </p:cNvPr>
          <p:cNvSpPr/>
          <p:nvPr/>
        </p:nvSpPr>
        <p:spPr>
          <a:xfrm>
            <a:off x="2904468" y="4779963"/>
            <a:ext cx="935038" cy="7191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CCA0EC-F86F-B0A1-D98E-286B9FD5B560}"/>
              </a:ext>
            </a:extLst>
          </p:cNvPr>
          <p:cNvSpPr txBox="1"/>
          <p:nvPr/>
        </p:nvSpPr>
        <p:spPr>
          <a:xfrm>
            <a:off x="974385" y="696838"/>
            <a:ext cx="6094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38B357B-8B47-88ED-AE15-E2FE2715A34D}"/>
              </a:ext>
            </a:extLst>
          </p:cNvPr>
          <p:cNvSpPr txBox="1"/>
          <p:nvPr/>
        </p:nvSpPr>
        <p:spPr>
          <a:xfrm>
            <a:off x="1048205" y="2670571"/>
            <a:ext cx="6094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E0D9D5C-F54D-37EB-F2A3-9C16F71A5D46}"/>
              </a:ext>
            </a:extLst>
          </p:cNvPr>
          <p:cNvSpPr txBox="1"/>
          <p:nvPr/>
        </p:nvSpPr>
        <p:spPr>
          <a:xfrm>
            <a:off x="7142345" y="92332"/>
            <a:ext cx="2776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5AEA1B-495D-9CF0-D5D9-E9DF3B41C641}"/>
              </a:ext>
            </a:extLst>
          </p:cNvPr>
          <p:cNvSpPr txBox="1"/>
          <p:nvPr/>
        </p:nvSpPr>
        <p:spPr>
          <a:xfrm>
            <a:off x="9628822" y="5883016"/>
            <a:ext cx="1838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 </a:t>
            </a:r>
            <a:r>
              <a:rPr lang="es-ES" dirty="0" err="1"/>
              <a:t>transplantation</a:t>
            </a:r>
            <a:r>
              <a:rPr lang="es-ES" dirty="0"/>
              <a:t>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299960E-314D-5C83-704E-06B72ECA93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06"/>
    </mc:Choice>
    <mc:Fallback xmlns="">
      <p:transition spd="slow" advTm="53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5" name="Picture 4">
            <a:extLst>
              <a:ext uri="{FF2B5EF4-FFF2-40B4-BE49-F238E27FC236}">
                <a16:creationId xmlns:a16="http://schemas.microsoft.com/office/drawing/2014/main" id="{EEB2D7B3-E3B1-7071-EC1E-6094B3FC3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0" t="30161" r="22511" b="12721"/>
          <a:stretch>
            <a:fillRect/>
          </a:stretch>
        </p:blipFill>
        <p:spPr bwMode="auto">
          <a:xfrm>
            <a:off x="716919" y="1290639"/>
            <a:ext cx="11151042" cy="541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>
            <a:extLst>
              <a:ext uri="{FF2B5EF4-FFF2-40B4-BE49-F238E27FC236}">
                <a16:creationId xmlns:a16="http://schemas.microsoft.com/office/drawing/2014/main" id="{ABA90F5B-B5BA-1692-735A-D525EE5022D8}"/>
              </a:ext>
            </a:extLst>
          </p:cNvPr>
          <p:cNvSpPr/>
          <p:nvPr/>
        </p:nvSpPr>
        <p:spPr>
          <a:xfrm>
            <a:off x="0" y="1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s-ES" sz="3600" b="1" dirty="0">
                <a:solidFill>
                  <a:schemeClr val="bg1"/>
                </a:solidFill>
                <a:cs typeface="Arial" pitchFamily="34" charset="0"/>
              </a:rPr>
              <a:t>			Categorías de ALBUMINURIA </a:t>
            </a:r>
          </a:p>
          <a:p>
            <a:pPr algn="ctr" eaLnBrk="1" hangingPunct="1">
              <a:defRPr/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136196" name="4 Rectángulo">
            <a:extLst>
              <a:ext uri="{FF2B5EF4-FFF2-40B4-BE49-F238E27FC236}">
                <a16:creationId xmlns:a16="http://schemas.microsoft.com/office/drawing/2014/main" id="{9E7A05D6-87AF-50BD-A582-5DEAB6DCE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011" y="963615"/>
            <a:ext cx="23913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4000" b="1" dirty="0">
                <a:solidFill>
                  <a:srgbClr val="FF0000"/>
                </a:solidFill>
                <a:latin typeface="Arial" panose="020B0604020202020204" pitchFamily="34" charset="0"/>
              </a:rPr>
              <a:t>A </a:t>
            </a:r>
            <a:r>
              <a:rPr lang="es-ES" altLang="es-ES" sz="4000" b="1" dirty="0">
                <a:solidFill>
                  <a:srgbClr val="FF0000"/>
                </a:solidFill>
              </a:rPr>
              <a:t>(</a:t>
            </a:r>
            <a:r>
              <a:rPr lang="es-ES" sz="4000" dirty="0"/>
              <a:t>2013</a:t>
            </a:r>
            <a:r>
              <a:rPr lang="es-ES" altLang="es-ES" sz="4000" b="1" dirty="0">
                <a:solidFill>
                  <a:srgbClr val="FF0000"/>
                </a:solidFill>
              </a:rPr>
              <a:t>)</a:t>
            </a:r>
            <a:endParaRPr lang="es-ES" altLang="es-ES" sz="4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966957A-8FAB-E271-008A-A73F785DD844}"/>
              </a:ext>
            </a:extLst>
          </p:cNvPr>
          <p:cNvSpPr/>
          <p:nvPr/>
        </p:nvSpPr>
        <p:spPr>
          <a:xfrm>
            <a:off x="6708774" y="4385467"/>
            <a:ext cx="1114425" cy="1714500"/>
          </a:xfrm>
          <a:prstGeom prst="rect">
            <a:avLst/>
          </a:prstGeom>
          <a:noFill/>
          <a:ln w="5715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9D653E4-1F17-767B-660A-E50014148B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89"/>
    </mc:Choice>
    <mc:Fallback xmlns="">
      <p:transition spd="slow" advTm="17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D34213B-24AD-0DB1-E5B6-62E15698494D}"/>
              </a:ext>
            </a:extLst>
          </p:cNvPr>
          <p:cNvSpPr txBox="1"/>
          <p:nvPr/>
        </p:nvSpPr>
        <p:spPr>
          <a:xfrm>
            <a:off x="352974" y="3904189"/>
            <a:ext cx="7580040" cy="3324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establecer  la causa de la ERC utilizando el contexto clínico, los antecedentes personales y familiares, los factores sociales y ambientales, la medicación, la exploración física, las medidas de laboratorio, el diagnóstico por imagen, y el diagnóstico genético y patológico </a:t>
            </a:r>
            <a:r>
              <a:rPr lang="es-ES" sz="20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(1D).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A796CD-ECEB-E5CC-73D5-C4E36517CC4D}"/>
              </a:ext>
            </a:extLst>
          </p:cNvPr>
          <p:cNvSpPr txBox="1"/>
          <p:nvPr/>
        </p:nvSpPr>
        <p:spPr>
          <a:xfrm>
            <a:off x="524424" y="200621"/>
            <a:ext cx="4808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EVALUACION DE LA CAUSA </a:t>
            </a:r>
            <a:endParaRPr lang="es-ES" sz="32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EDC1D1D-DEA2-51BA-866D-55E26CAE6491}"/>
              </a:ext>
            </a:extLst>
          </p:cNvPr>
          <p:cNvSpPr txBox="1"/>
          <p:nvPr/>
        </p:nvSpPr>
        <p:spPr>
          <a:xfrm>
            <a:off x="236892" y="1156871"/>
            <a:ext cx="44621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Identificar la causa de ERC es </a:t>
            </a:r>
            <a:r>
              <a:rPr lang="es-ES" sz="2400" b="1" kern="1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esencial para </a:t>
            </a:r>
            <a:r>
              <a:rPr lang="es-ES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manejo el manejo óptimo </a:t>
            </a:r>
            <a:r>
              <a:rPr lang="es-ES" sz="2400" b="1" kern="1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ERC</a:t>
            </a:r>
            <a:endParaRPr lang="es-ES" sz="2400" b="1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CA4594-AF61-7205-3313-0C5789ACAC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69" t="11166" r="5239"/>
          <a:stretch/>
        </p:blipFill>
        <p:spPr>
          <a:xfrm>
            <a:off x="4869094" y="332761"/>
            <a:ext cx="7023100" cy="41145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B25FF09-EC51-A1A5-E345-4E8F7B5DC095}"/>
              </a:ext>
            </a:extLst>
          </p:cNvPr>
          <p:cNvSpPr/>
          <p:nvPr/>
        </p:nvSpPr>
        <p:spPr>
          <a:xfrm>
            <a:off x="182880" y="4689585"/>
            <a:ext cx="7750134" cy="18356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DB778A2-0AAF-3FCB-D347-E8CA21C18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43"/>
    </mc:Choice>
    <mc:Fallback xmlns="">
      <p:transition spd="slow" advTm="24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1FABBD0-70ED-A1A8-C224-3A34EE6F3F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40" t="20513" r="3222" b="7691"/>
          <a:stretch/>
        </p:blipFill>
        <p:spPr>
          <a:xfrm>
            <a:off x="545123" y="791308"/>
            <a:ext cx="11494812" cy="587326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F6782B9-9906-55BA-188E-7EC6DAFCEA0B}"/>
              </a:ext>
            </a:extLst>
          </p:cNvPr>
          <p:cNvSpPr txBox="1"/>
          <p:nvPr/>
        </p:nvSpPr>
        <p:spPr>
          <a:xfrm>
            <a:off x="3284294" y="87924"/>
            <a:ext cx="7507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/>
              <a:t>    SISTÉMICA</a:t>
            </a:r>
            <a:r>
              <a:rPr lang="es-ES" sz="3600" b="1" dirty="0"/>
              <a:t>			      PRIMARIA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48B826-6E81-FC00-C317-9403367B4F61}"/>
              </a:ext>
            </a:extLst>
          </p:cNvPr>
          <p:cNvSpPr/>
          <p:nvPr/>
        </p:nvSpPr>
        <p:spPr>
          <a:xfrm>
            <a:off x="586154" y="87924"/>
            <a:ext cx="11605846" cy="703384"/>
          </a:xfrm>
          <a:prstGeom prst="rect">
            <a:avLst/>
          </a:prstGeom>
          <a:noFill/>
          <a:ln w="7620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E8ED06F-F3A8-6022-D43E-CD1A5A4B4964}"/>
              </a:ext>
            </a:extLst>
          </p:cNvPr>
          <p:cNvSpPr txBox="1"/>
          <p:nvPr/>
        </p:nvSpPr>
        <p:spPr>
          <a:xfrm>
            <a:off x="586154" y="131692"/>
            <a:ext cx="2144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ERC Causa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2B23256-DDBA-E121-7AB4-7D0C847F6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3"/>
    </mc:Choice>
    <mc:Fallback xmlns="">
      <p:transition spd="slow" advTm="13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8112EC6-86AC-800C-E3B8-CE09E31CB211}"/>
              </a:ext>
            </a:extLst>
          </p:cNvPr>
          <p:cNvSpPr txBox="1"/>
          <p:nvPr/>
        </p:nvSpPr>
        <p:spPr>
          <a:xfrm>
            <a:off x="992460" y="2644170"/>
            <a:ext cx="105490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</a:rPr>
              <a:t>Recomendamos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la realización de una biopsia renal como prueba diagnóstica aceptable y segura para evaluar la causa y guiar las decisiones de tratamiento cuando sea clínicamente apropiado. Debe ser realizada con técnica standard para minimizar complicaciones </a:t>
            </a:r>
            <a:r>
              <a:rPr lang="es-E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(2D).</a:t>
            </a:r>
            <a:endParaRPr lang="es-ES" sz="2400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41FB45-9402-55E3-F4C0-F4349B60D45D}"/>
              </a:ext>
            </a:extLst>
          </p:cNvPr>
          <p:cNvSpPr txBox="1"/>
          <p:nvPr/>
        </p:nvSpPr>
        <p:spPr>
          <a:xfrm>
            <a:off x="1048216" y="1016082"/>
            <a:ext cx="104375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Biopsia Renal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72886EF-5EAC-BB9A-C900-38C6EC38935E}"/>
              </a:ext>
            </a:extLst>
          </p:cNvPr>
          <p:cNvSpPr txBox="1"/>
          <p:nvPr/>
        </p:nvSpPr>
        <p:spPr>
          <a:xfrm>
            <a:off x="992460" y="4489265"/>
            <a:ext cx="10270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Hay </a:t>
            </a:r>
            <a:r>
              <a:rPr lang="es-ES" i="1" u="sng" dirty="0"/>
              <a:t>14 estudios </a:t>
            </a:r>
            <a:r>
              <a:rPr lang="es-ES" i="1" dirty="0"/>
              <a:t>incluidos en revisión sistemática de la biopsia renal . La frecuencia de </a:t>
            </a:r>
            <a:r>
              <a:rPr lang="es-ES" i="1" u="sng" dirty="0"/>
              <a:t>hematoma perinefrítico es del 16% </a:t>
            </a:r>
            <a:r>
              <a:rPr lang="es-ES" i="1" dirty="0"/>
              <a:t>[95%; CI 12-22%] y de  </a:t>
            </a:r>
            <a:r>
              <a:rPr lang="es-ES" i="1" u="sng" dirty="0"/>
              <a:t>muerte fue baja ( tres eventos en 15 estudios con tamaños de cohorte de 2 a 7565)</a:t>
            </a:r>
          </a:p>
          <a:p>
            <a:r>
              <a:rPr lang="es-ES" i="1" dirty="0"/>
              <a:t>La evolución clínica, la mortalidad y los hematomas </a:t>
            </a:r>
            <a:r>
              <a:rPr lang="es-ES" i="1" dirty="0" err="1"/>
              <a:t>perirenales</a:t>
            </a:r>
            <a:r>
              <a:rPr lang="es-ES" i="1" dirty="0"/>
              <a:t> se reflejan en estudios observacionales sin grupos de comparación </a:t>
            </a:r>
          </a:p>
        </p:txBody>
      </p:sp>
      <p:pic>
        <p:nvPicPr>
          <p:cNvPr id="1026" name="Picture 2" descr="The Know-How of Renal Biopsy">
            <a:extLst>
              <a:ext uri="{FF2B5EF4-FFF2-40B4-BE49-F238E27FC236}">
                <a16:creationId xmlns:a16="http://schemas.microsoft.com/office/drawing/2014/main" id="{248DC5E6-8083-34B5-AD16-947FFD05D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602" y="768296"/>
            <a:ext cx="2429407" cy="156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F2E5251-31B0-4706-A014-72F61F20C1D6}"/>
              </a:ext>
            </a:extLst>
          </p:cNvPr>
          <p:cNvSpPr txBox="1"/>
          <p:nvPr/>
        </p:nvSpPr>
        <p:spPr>
          <a:xfrm>
            <a:off x="3401121" y="5841918"/>
            <a:ext cx="3838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solidFill>
                  <a:srgbClr val="FE2D0A"/>
                </a:solidFill>
              </a:rPr>
              <a:t>RIESGO/BENEFICIO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32329CC-E62C-E0B5-B373-D383F7630A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5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59"/>
    </mc:Choice>
    <mc:Fallback xmlns="">
      <p:transition spd="slow" advTm="56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25CA64-3801-5A89-3A52-39830DA98DC0}"/>
              </a:ext>
            </a:extLst>
          </p:cNvPr>
          <p:cNvSpPr txBox="1"/>
          <p:nvPr/>
        </p:nvSpPr>
        <p:spPr>
          <a:xfrm>
            <a:off x="1084655" y="1103183"/>
            <a:ext cx="10022690" cy="5016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asuma la cronicidad basándose en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único nivel anormal de </a:t>
            </a:r>
            <a:r>
              <a:rPr lang="es-ES" sz="32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TFGe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ACR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 que el hallazgo podría ser el resultado de un evento reciente de lesión renal aguda (LRA)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Considerar el inicio de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tratamientos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la ERC en la primera presentación de disminución de la TFG o elevación del ACR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se considera probable la ERC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debido a la presencia de otros indicadores clínicos</a:t>
            </a:r>
            <a:endParaRPr lang="es-ES" sz="3200" b="1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857FF74-63D8-074A-F832-4E9CFD3442D8}"/>
              </a:ext>
            </a:extLst>
          </p:cNvPr>
          <p:cNvSpPr/>
          <p:nvPr/>
        </p:nvSpPr>
        <p:spPr>
          <a:xfrm>
            <a:off x="-9901" y="-244632"/>
            <a:ext cx="12192000" cy="922107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DDDD4C-AF06-8506-86F4-44D007363F4B}"/>
              </a:ext>
            </a:extLst>
          </p:cNvPr>
          <p:cNvSpPr txBox="1"/>
          <p:nvPr/>
        </p:nvSpPr>
        <p:spPr>
          <a:xfrm>
            <a:off x="1874628" y="-44261"/>
            <a:ext cx="10407832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EVALUACION DE LA CRONICIDAD </a:t>
            </a:r>
            <a:endParaRPr kumimoji="0" lang="es-ES" sz="40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17F571E-83D2-8059-C44C-0682FC342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5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12"/>
    </mc:Choice>
    <mc:Fallback xmlns="">
      <p:transition spd="slow" advTm="25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5A25DF3-0A40-5346-7B18-4D48B579BE1B}"/>
              </a:ext>
            </a:extLst>
          </p:cNvPr>
          <p:cNvSpPr txBox="1"/>
          <p:nvPr/>
        </p:nvSpPr>
        <p:spPr>
          <a:xfrm>
            <a:off x="419111" y="1764582"/>
            <a:ext cx="11623288" cy="6659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evisión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mediciones/estimaciones anteriores de la TFG; albuminuria o proteinuria y exámenes microscópicos de orina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allazgos de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imagen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como la reducción del tamaño renal </a:t>
            </a:r>
            <a:r>
              <a:rPr lang="es-ES" sz="32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del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grosor cortical</a:t>
            </a: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allazgos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patológicos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renales como fibrosis y atrofia</a:t>
            </a: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solidFill>
                  <a:srgbClr val="FE2D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200" b="1" kern="100" dirty="0">
                <a:solidFill>
                  <a:srgbClr val="FE2D0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" sz="3200" b="1" kern="100" dirty="0">
                <a:solidFill>
                  <a:srgbClr val="FE2D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ntecedentes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médicos, especialmente enfermedades que se sabe que causan o contribuyen a la ERC</a:t>
            </a: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asuma la cronicidad basándose en un único nivel anormal de </a:t>
            </a:r>
            <a:r>
              <a:rPr lang="es-ES" sz="20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TFGe</a:t>
            </a:r>
            <a:r>
              <a:rPr lang="es-ES" sz="2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ACR ya que el hallazgo podría ser el resultado de un evento reciente de lesión renal aguda (LRA) o de una enfermedad renal aguda (ERA)</a:t>
            </a:r>
            <a:endParaRPr lang="es-ES" sz="16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Considerar el inicio de tratamientos para la ERC en la primera presentación de disminución de la TFG o elevación del ACR si se considera probable la ERC debido </a:t>
            </a:r>
            <a:r>
              <a:rPr lang="es-ES" sz="2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 presencia de otros indicadores clínicos.</a:t>
            </a:r>
            <a:endParaRPr lang="es-ES" sz="1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B7C8D5-9F89-A267-93E3-E13E01A74111}"/>
              </a:ext>
            </a:extLst>
          </p:cNvPr>
          <p:cNvSpPr txBox="1"/>
          <p:nvPr/>
        </p:nvSpPr>
        <p:spPr>
          <a:xfrm>
            <a:off x="669073" y="546410"/>
            <a:ext cx="2375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4D87F7A-4628-64EB-1FD4-D1CF13557B89}"/>
              </a:ext>
            </a:extLst>
          </p:cNvPr>
          <p:cNvSpPr/>
          <p:nvPr/>
        </p:nvSpPr>
        <p:spPr>
          <a:xfrm>
            <a:off x="-9901" y="-244632"/>
            <a:ext cx="12192000" cy="922107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4F9043-DC3E-1CD4-2B72-957B5B537AE9}"/>
              </a:ext>
            </a:extLst>
          </p:cNvPr>
          <p:cNvSpPr txBox="1"/>
          <p:nvPr/>
        </p:nvSpPr>
        <p:spPr>
          <a:xfrm>
            <a:off x="1874628" y="-44261"/>
            <a:ext cx="10407832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EVALUACION DE LA CRONICIDAD </a:t>
            </a:r>
            <a:endParaRPr kumimoji="0" lang="es-ES" sz="40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181D5A4-5B47-779E-FEC3-F5B9A52C4CEA}"/>
              </a:ext>
            </a:extLst>
          </p:cNvPr>
          <p:cNvSpPr txBox="1"/>
          <p:nvPr/>
        </p:nvSpPr>
        <p:spPr>
          <a:xfrm>
            <a:off x="669073" y="918818"/>
            <a:ext cx="10853854" cy="12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prueba de la cronicidad (duración de un mínimo de 3 meses) puede establecerse mediante</a:t>
            </a:r>
            <a:r>
              <a:rPr lang="es-ES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s-ES" sz="36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A840711-EE4F-D8E9-0BD7-D01A23FF6E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4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34"/>
    </mc:Choice>
    <mc:Fallback xmlns="">
      <p:transition spd="slow" advTm="51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4E3EF9A-D848-0172-5064-1E228766D4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37" t="21505" r="15565" b="14408"/>
          <a:stretch/>
        </p:blipFill>
        <p:spPr>
          <a:xfrm>
            <a:off x="277761" y="899651"/>
            <a:ext cx="11636477" cy="600996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15A4411-FE8F-FDA3-AA7F-05E589B788FC}"/>
              </a:ext>
            </a:extLst>
          </p:cNvPr>
          <p:cNvSpPr/>
          <p:nvPr/>
        </p:nvSpPr>
        <p:spPr>
          <a:xfrm>
            <a:off x="0" y="-1"/>
            <a:ext cx="12192000" cy="79641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Consideraciones especiales de ERC a lo largo de la vida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D74BF8A-8A6D-D586-8D3A-7C53F57D5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19"/>
    </mc:Choice>
    <mc:Fallback xmlns="">
      <p:transition spd="slow" advTm="54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666E1A45-FA91-F997-48C8-869E20335147}"/>
              </a:ext>
            </a:extLst>
          </p:cNvPr>
          <p:cNvSpPr txBox="1"/>
          <p:nvPr/>
        </p:nvSpPr>
        <p:spPr>
          <a:xfrm>
            <a:off x="1042988" y="3565187"/>
            <a:ext cx="10429875" cy="2813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utilizar la ecuación </a:t>
            </a:r>
            <a:r>
              <a:rPr lang="es-ES" sz="28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eGFRcr-cys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situaciones clínicas en las que la </a:t>
            </a:r>
            <a:r>
              <a:rPr lang="es-ES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eGFRcr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sea menos precisa y la GFR afecte a la toma de decisiones clínicas </a:t>
            </a:r>
            <a:r>
              <a:rPr lang="es-ES" sz="40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1C.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s-ES" sz="2000" kern="100" dirty="0">
                <a:solidFill>
                  <a:srgbClr val="50505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trasplante de riñón simultáneo a otro trasplante de órgano sólido , candidatura de un donante de riñón ,  dosificación de fármacos…. </a:t>
            </a: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6B2F0CC-7E72-8C4D-7BC5-1844F233B49A}"/>
              </a:ext>
            </a:extLst>
          </p:cNvPr>
          <p:cNvSpPr/>
          <p:nvPr/>
        </p:nvSpPr>
        <p:spPr>
          <a:xfrm>
            <a:off x="834065" y="3361938"/>
            <a:ext cx="10638798" cy="29216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EB7C0A7-895B-13D1-4FB5-1B3F764EFAC9}"/>
              </a:ext>
            </a:extLst>
          </p:cNvPr>
          <p:cNvSpPr txBox="1"/>
          <p:nvPr/>
        </p:nvSpPr>
        <p:spPr>
          <a:xfrm>
            <a:off x="26611" y="1253575"/>
            <a:ext cx="11331324" cy="1915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utilizar una </a:t>
            </a: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ecuación validada </a:t>
            </a: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estimación de la TFG (</a:t>
            </a:r>
            <a:r>
              <a:rPr lang="es-E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</a:t>
            </a:r>
            <a:r>
              <a:rPr lang="es-ES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</a:t>
            </a:r>
            <a:r>
              <a:rPr lang="es-E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CKD EPI </a:t>
            </a:r>
            <a:r>
              <a:rPr lang="es-ES" sz="2800" i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</a:t>
            </a:r>
            <a:r>
              <a:rPr lang="es-ES" sz="2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para </a:t>
            </a: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derivar la TFG a partir de los marcadores de filtración sérica (</a:t>
            </a:r>
            <a:r>
              <a:rPr lang="es-E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TFGe</a:t>
            </a: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en lugar de basarse únicamente en los marcadores de filtración sérica </a:t>
            </a:r>
            <a:r>
              <a:rPr lang="es-ES" sz="2800" b="1" kern="1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(1D).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BC8F87-ADF4-1D0F-811F-49BAF4BA87A8}"/>
              </a:ext>
            </a:extLst>
          </p:cNvPr>
          <p:cNvSpPr/>
          <p:nvPr/>
        </p:nvSpPr>
        <p:spPr>
          <a:xfrm>
            <a:off x="0" y="0"/>
            <a:ext cx="12192000" cy="1035910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545EAC-67B8-2BC4-1097-FB28BC8F34D7}"/>
              </a:ext>
            </a:extLst>
          </p:cNvPr>
          <p:cNvSpPr txBox="1"/>
          <p:nvPr/>
        </p:nvSpPr>
        <p:spPr>
          <a:xfrm>
            <a:off x="2310319" y="44731"/>
            <a:ext cx="10181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EVALUACION DE TFG (GFR)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E9EEDC9-CB02-7054-8742-8257AF9200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791"/>
    </mc:Choice>
    <mc:Fallback xmlns="">
      <p:transition spd="slow" advTm="90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021451C-7623-43A3-16B7-A13C3D9D8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7" t="7692" r="32500" b="9231"/>
          <a:stretch/>
        </p:blipFill>
        <p:spPr>
          <a:xfrm>
            <a:off x="1811214" y="218668"/>
            <a:ext cx="7649308" cy="642066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4204551-0CB6-5770-8C7C-A49AAAB34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4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92"/>
    </mc:Choice>
    <mc:Fallback xmlns="">
      <p:transition spd="slow" advTm="15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B983BB-7318-B419-68DF-0BDC982D35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4" t="8462" r="12885" b="25641"/>
          <a:stretch/>
        </p:blipFill>
        <p:spPr>
          <a:xfrm>
            <a:off x="0" y="-114299"/>
            <a:ext cx="6699740" cy="45192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5E9E192-D97F-7CC8-447B-96E54225BE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327" t="36666" r="14327" b="13590"/>
          <a:stretch/>
        </p:blipFill>
        <p:spPr>
          <a:xfrm>
            <a:off x="219808" y="4404947"/>
            <a:ext cx="6260124" cy="341141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C3F470E-57C2-7F29-3010-19E9E19C8ED2}"/>
              </a:ext>
            </a:extLst>
          </p:cNvPr>
          <p:cNvSpPr txBox="1"/>
          <p:nvPr/>
        </p:nvSpPr>
        <p:spPr>
          <a:xfrm>
            <a:off x="6479932" y="509954"/>
            <a:ext cx="5678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Limitación de los biomarcadores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AF7D7E5-516A-C399-76B8-A0A71D40A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CF75C91-A1E2-F04D-38D8-BA98630E082D}"/>
              </a:ext>
            </a:extLst>
          </p:cNvPr>
          <p:cNvSpPr txBox="1"/>
          <p:nvPr/>
        </p:nvSpPr>
        <p:spPr>
          <a:xfrm>
            <a:off x="6699740" y="18463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641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58"/>
    </mc:Choice>
    <mc:Fallback xmlns="">
      <p:transition spd="slow" advTm="27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Rectángulo">
            <a:extLst>
              <a:ext uri="{FF2B5EF4-FFF2-40B4-BE49-F238E27FC236}">
                <a16:creationId xmlns:a16="http://schemas.microsoft.com/office/drawing/2014/main" id="{B964891A-B2BB-2BB0-67A0-9C5FA221B518}"/>
              </a:ext>
            </a:extLst>
          </p:cNvPr>
          <p:cNvSpPr/>
          <p:nvPr/>
        </p:nvSpPr>
        <p:spPr>
          <a:xfrm>
            <a:off x="101600" y="46791"/>
            <a:ext cx="12006390" cy="11231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defRPr/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81817E-52CA-0DF2-3A4B-BDC491534B15}"/>
              </a:ext>
            </a:extLst>
          </p:cNvPr>
          <p:cNvSpPr txBox="1"/>
          <p:nvPr/>
        </p:nvSpPr>
        <p:spPr>
          <a:xfrm>
            <a:off x="805613" y="301444"/>
            <a:ext cx="11168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DIAGNOSTICOS de ERC EN ADULTOS &gt;65 y ancianos </a:t>
            </a:r>
          </a:p>
        </p:txBody>
      </p:sp>
      <p:pic>
        <p:nvPicPr>
          <p:cNvPr id="2050" name="Picture 2" descr="Decreased estimated glomerular filtration rate (eGFR) with age in... |  Download Scientific Diagram">
            <a:extLst>
              <a:ext uri="{FF2B5EF4-FFF2-40B4-BE49-F238E27FC236}">
                <a16:creationId xmlns:a16="http://schemas.microsoft.com/office/drawing/2014/main" id="{EA79E421-9E85-6B7E-E48B-94E618C6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421" y="1693497"/>
            <a:ext cx="3597955" cy="347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BB2213B-82E5-099A-EEA6-C2D215F7885B}"/>
              </a:ext>
            </a:extLst>
          </p:cNvPr>
          <p:cNvSpPr txBox="1"/>
          <p:nvPr/>
        </p:nvSpPr>
        <p:spPr>
          <a:xfrm>
            <a:off x="9294223" y="6222436"/>
            <a:ext cx="61199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es-ES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var(--nova-font-family-display)"/>
              </a:rPr>
              <a:t>Tsung</a:t>
            </a:r>
            <a:r>
              <a:rPr lang="es-ES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var(--nova-font-family-display)"/>
              </a:rPr>
              <a:t>-Lin </a:t>
            </a:r>
            <a:r>
              <a:rPr lang="es-ES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var(--nova-font-family-display)"/>
              </a:rPr>
              <a:t>Tsai</a:t>
            </a:r>
            <a:r>
              <a:rPr lang="es-ES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var(--nova-font-family-display)"/>
              </a:rPr>
              <a:t> KI 2017</a:t>
            </a:r>
          </a:p>
          <a:p>
            <a:br>
              <a:rPr lang="es-ES" dirty="0"/>
            </a:b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F8BB1D0-E8ED-FB97-A243-AC9EE905E6BE}"/>
              </a:ext>
            </a:extLst>
          </p:cNvPr>
          <p:cNvSpPr txBox="1"/>
          <p:nvPr/>
        </p:nvSpPr>
        <p:spPr>
          <a:xfrm>
            <a:off x="670772" y="3698911"/>
            <a:ext cx="7197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rgbClr val="FF0000"/>
                </a:solidFill>
              </a:rPr>
              <a:t>FG </a:t>
            </a:r>
            <a:r>
              <a:rPr lang="es-ES" sz="5400" b="1" i="0" dirty="0">
                <a:solidFill>
                  <a:srgbClr val="FE2D0A"/>
                </a:solidFill>
                <a:effectLst/>
                <a:highlight>
                  <a:srgbClr val="FFFFFF"/>
                </a:highlight>
                <a:latin typeface="Google Sans"/>
              </a:rPr>
              <a:t>≤</a:t>
            </a:r>
            <a:r>
              <a:rPr lang="es-ES" sz="5400" b="1" dirty="0">
                <a:solidFill>
                  <a:srgbClr val="FF0000"/>
                </a:solidFill>
              </a:rPr>
              <a:t> 60ml/min /1.73 m</a:t>
            </a:r>
            <a:r>
              <a:rPr lang="es-ES" sz="54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B8F1CB-F890-5A07-33D3-8716F831F8B4}"/>
              </a:ext>
            </a:extLst>
          </p:cNvPr>
          <p:cNvSpPr txBox="1"/>
          <p:nvPr/>
        </p:nvSpPr>
        <p:spPr>
          <a:xfrm>
            <a:off x="8628424" y="1297096"/>
            <a:ext cx="770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 err="1"/>
              <a:t>Caida</a:t>
            </a:r>
            <a:r>
              <a:rPr lang="es-ES" b="1" dirty="0"/>
              <a:t> del GFR de 0.6-0.8 / ml año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EB529FD-838E-505B-0D0C-B066E1199C64}"/>
              </a:ext>
            </a:extLst>
          </p:cNvPr>
          <p:cNvSpPr txBox="1"/>
          <p:nvPr/>
        </p:nvSpPr>
        <p:spPr>
          <a:xfrm>
            <a:off x="999384" y="5609492"/>
            <a:ext cx="473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Ojo a sarcopenia que puede sobrestimar la TFG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8DD1567-B470-8B24-8890-9153F82CA9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2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69"/>
    </mc:Choice>
    <mc:Fallback xmlns="">
      <p:transition spd="slow" advTm="75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0BC8F87-ADF4-1D0F-811F-49BAF4BA87A8}"/>
              </a:ext>
            </a:extLst>
          </p:cNvPr>
          <p:cNvSpPr/>
          <p:nvPr/>
        </p:nvSpPr>
        <p:spPr>
          <a:xfrm>
            <a:off x="0" y="0"/>
            <a:ext cx="12192000" cy="1035910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545EAC-67B8-2BC4-1097-FB28BC8F34D7}"/>
              </a:ext>
            </a:extLst>
          </p:cNvPr>
          <p:cNvSpPr txBox="1"/>
          <p:nvPr/>
        </p:nvSpPr>
        <p:spPr>
          <a:xfrm>
            <a:off x="2310319" y="44731"/>
            <a:ext cx="10181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EVALUACION DEL FG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1AD2AEA-7B52-0198-6DB3-D1C76A97A768}"/>
              </a:ext>
            </a:extLst>
          </p:cNvPr>
          <p:cNvSpPr txBox="1"/>
          <p:nvPr/>
        </p:nvSpPr>
        <p:spPr>
          <a:xfrm>
            <a:off x="2442064" y="1130290"/>
            <a:ext cx="6133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PUNTOS DE PRACTICA CLINICA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BD456E-F400-8DA8-4D9A-F4B91628F122}"/>
              </a:ext>
            </a:extLst>
          </p:cNvPr>
          <p:cNvSpPr txBox="1"/>
          <p:nvPr/>
        </p:nvSpPr>
        <p:spPr>
          <a:xfrm>
            <a:off x="663959" y="1902797"/>
            <a:ext cx="1061008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Comprender el valor y las limitaciones tanto de la 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TFGe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como de la tasa de filtración glomerular medida (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TFGm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), así como la variabilidad y los factores que influyen en la 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SCr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</a:rPr>
              <a:t>usar métodos 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enzimaticos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 y la 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cistatina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</a:rPr>
              <a:t> q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ue deben ser </a:t>
            </a:r>
            <a:r>
              <a:rPr lang="es-ES" sz="2400" b="1" dirty="0">
                <a:solidFill>
                  <a:srgbClr val="FE2D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estandarizados (referencia internacional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interpretación del nivel de 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SCr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requiere la consideración de la </a:t>
            </a:r>
            <a:r>
              <a:rPr lang="es-E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ingesta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dietética ( no realizarla antes de 12 horas de una ingesta elevada de carne o pescado)</a:t>
            </a:r>
          </a:p>
          <a:p>
            <a:endParaRPr lang="es-E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Debe evitarse el uso de la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raza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el cálculo de la </a:t>
            </a:r>
            <a:r>
              <a:rPr lang="es-E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TFGe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.(CKD EPI 2021 no incluye raza)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Destacar el valor de </a:t>
            </a:r>
            <a:r>
              <a:rPr lang="es-ES" sz="2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TFGe</a:t>
            </a:r>
            <a:r>
              <a:rPr lang="es-E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&lt;60 </a:t>
            </a:r>
            <a:r>
              <a:rPr lang="es-E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ml/min por 1,73 m2 (red </a:t>
            </a:r>
            <a:r>
              <a:rPr lang="es-E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flag</a:t>
            </a:r>
            <a:r>
              <a:rPr lang="es-ES" sz="2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endParaRPr lang="es-ES" sz="2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B1B6539-0876-D8D1-5EF6-EF0520FC3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8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7"/>
    </mc:Choice>
    <mc:Fallback xmlns="">
      <p:transition spd="slow" advTm="52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8D28670C-1EED-04F8-5C3B-BB9EAD89342F}"/>
              </a:ext>
            </a:extLst>
          </p:cNvPr>
          <p:cNvSpPr/>
          <p:nvPr/>
        </p:nvSpPr>
        <p:spPr>
          <a:xfrm>
            <a:off x="0" y="0"/>
            <a:ext cx="12192000" cy="94766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10E649-E99E-70B1-3C59-F40996F33DCD}"/>
              </a:ext>
            </a:extLst>
          </p:cNvPr>
          <p:cNvSpPr txBox="1"/>
          <p:nvPr/>
        </p:nvSpPr>
        <p:spPr>
          <a:xfrm>
            <a:off x="1374388" y="2651246"/>
            <a:ext cx="919696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1CAB56-E534-D3CB-1673-EED852BAE1F1}"/>
              </a:ext>
            </a:extLst>
          </p:cNvPr>
          <p:cNvSpPr txBox="1"/>
          <p:nvPr/>
        </p:nvSpPr>
        <p:spPr>
          <a:xfrm>
            <a:off x="1994324" y="158281"/>
            <a:ext cx="105276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EVALUACION DE LA ALBUMINURIA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027FA0-AB11-411F-A2A2-FA2E1CDFDDCC}"/>
              </a:ext>
            </a:extLst>
          </p:cNvPr>
          <p:cNvSpPr txBox="1"/>
          <p:nvPr/>
        </p:nvSpPr>
        <p:spPr>
          <a:xfrm>
            <a:off x="627255" y="1710123"/>
            <a:ext cx="11094127" cy="301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todos los casos, se prefiere una muestra de la primera micción de la mañana en adultos y niños. Estandarizado a nivel </a:t>
            </a:r>
            <a:r>
              <a:rPr lang="es-ES" sz="2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mundial (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i) A/CR en orina, o</a:t>
            </a:r>
            <a:endParaRPr lang="es-E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análisis de orina en tira reactiva para albúmina y A/CR con lectura automatizada.</a:t>
            </a:r>
            <a:endParaRPr lang="es-E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000" dirty="0"/>
          </a:p>
        </p:txBody>
      </p:sp>
      <p:pic>
        <p:nvPicPr>
          <p:cNvPr id="1026" name="Picture 2" descr="Surveillance of risk group patients for chronic kidney disease">
            <a:extLst>
              <a:ext uri="{FF2B5EF4-FFF2-40B4-BE49-F238E27FC236}">
                <a16:creationId xmlns:a16="http://schemas.microsoft.com/office/drawing/2014/main" id="{990B7AE8-6969-C5F7-F7F5-841C47953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55" y="4629236"/>
            <a:ext cx="3446585" cy="10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C34D138-F98A-EB9B-8D36-0350B21F7BCA}"/>
              </a:ext>
            </a:extLst>
          </p:cNvPr>
          <p:cNvSpPr txBox="1"/>
          <p:nvPr/>
        </p:nvSpPr>
        <p:spPr>
          <a:xfrm>
            <a:off x="4501661" y="4553015"/>
            <a:ext cx="62601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confirmar la albuminuria y/o proteinuria positiva en tira reactiva mediante medición cuantitativa de laboratorio </a:t>
            </a:r>
            <a:endParaRPr lang="es-ES" sz="28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38DC99F-0452-73B8-26CB-6AF503720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1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05"/>
    </mc:Choice>
    <mc:Fallback xmlns="">
      <p:transition spd="slow" advTm="53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8D28670C-1EED-04F8-5C3B-BB9EAD89342F}"/>
              </a:ext>
            </a:extLst>
          </p:cNvPr>
          <p:cNvSpPr/>
          <p:nvPr/>
        </p:nvSpPr>
        <p:spPr>
          <a:xfrm>
            <a:off x="0" y="0"/>
            <a:ext cx="12192000" cy="94766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10E649-E99E-70B1-3C59-F40996F33DCD}"/>
              </a:ext>
            </a:extLst>
          </p:cNvPr>
          <p:cNvSpPr txBox="1"/>
          <p:nvPr/>
        </p:nvSpPr>
        <p:spPr>
          <a:xfrm>
            <a:off x="1374388" y="2651246"/>
            <a:ext cx="919696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1CAB56-E534-D3CB-1673-EED852BAE1F1}"/>
              </a:ext>
            </a:extLst>
          </p:cNvPr>
          <p:cNvSpPr txBox="1"/>
          <p:nvPr/>
        </p:nvSpPr>
        <p:spPr>
          <a:xfrm>
            <a:off x="1994324" y="158281"/>
            <a:ext cx="105276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dirty="0">
                <a:solidFill>
                  <a:schemeClr val="bg1"/>
                </a:solidFill>
              </a:rPr>
              <a:t>EVALUACION DE LA ALBUMINURIA  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027B1E3-7722-C899-AF16-108ADFF15C80}"/>
              </a:ext>
            </a:extLst>
          </p:cNvPr>
          <p:cNvGrpSpPr/>
          <p:nvPr/>
        </p:nvGrpSpPr>
        <p:grpSpPr>
          <a:xfrm>
            <a:off x="968412" y="1371600"/>
            <a:ext cx="10180234" cy="5376275"/>
            <a:chOff x="968412" y="2841613"/>
            <a:chExt cx="8616758" cy="390626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A7F56629-39BA-10C7-8790-C2E463932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2695" t="20208" r="14570" b="37292"/>
            <a:stretch/>
          </p:blipFill>
          <p:spPr>
            <a:xfrm>
              <a:off x="968412" y="2841613"/>
              <a:ext cx="8616758" cy="3906262"/>
            </a:xfrm>
            <a:prstGeom prst="rect">
              <a:avLst/>
            </a:prstGeom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FDD9561D-3E43-63E1-8150-0FF536996528}"/>
                </a:ext>
              </a:extLst>
            </p:cNvPr>
            <p:cNvSpPr/>
            <p:nvPr/>
          </p:nvSpPr>
          <p:spPr>
            <a:xfrm>
              <a:off x="1374388" y="3671888"/>
              <a:ext cx="1425962" cy="128587"/>
            </a:xfrm>
            <a:prstGeom prst="rect">
              <a:avLst/>
            </a:prstGeom>
            <a:noFill/>
            <a:ln>
              <a:solidFill>
                <a:srgbClr val="FE2D0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9BFD8DA-0324-2CD8-CF64-AD4193386D73}"/>
                </a:ext>
              </a:extLst>
            </p:cNvPr>
            <p:cNvSpPr/>
            <p:nvPr/>
          </p:nvSpPr>
          <p:spPr>
            <a:xfrm>
              <a:off x="1374388" y="4920817"/>
              <a:ext cx="1425962" cy="128587"/>
            </a:xfrm>
            <a:prstGeom prst="rect">
              <a:avLst/>
            </a:prstGeom>
            <a:noFill/>
            <a:ln>
              <a:solidFill>
                <a:srgbClr val="FE2D0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CD889406-4051-EF49-5741-B25600DC1A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65"/>
    </mc:Choice>
    <mc:Fallback xmlns="">
      <p:transition spd="slow" advTm="25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1BCB1AB-870B-3431-05E9-D4C1B7F3DEA3}"/>
              </a:ext>
            </a:extLst>
          </p:cNvPr>
          <p:cNvSpPr/>
          <p:nvPr/>
        </p:nvSpPr>
        <p:spPr>
          <a:xfrm>
            <a:off x="0" y="0"/>
            <a:ext cx="12192000" cy="13001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1CAB56-E534-D3CB-1673-EED852BAE1F1}"/>
              </a:ext>
            </a:extLst>
          </p:cNvPr>
          <p:cNvSpPr txBox="1"/>
          <p:nvPr/>
        </p:nvSpPr>
        <p:spPr>
          <a:xfrm>
            <a:off x="578469" y="269593"/>
            <a:ext cx="111087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</a:rPr>
              <a:t>POINT OF CARE  Puntos de Atención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B00EC72-9227-E973-8D0A-218435C0F0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367" b="27083"/>
          <a:stretch/>
        </p:blipFill>
        <p:spPr>
          <a:xfrm>
            <a:off x="7729538" y="3492292"/>
            <a:ext cx="2191665" cy="3139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A8266B6-CBEB-2344-6BCE-3935CC17A9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39" t="9887" r="29413" b="39263"/>
          <a:stretch/>
        </p:blipFill>
        <p:spPr>
          <a:xfrm>
            <a:off x="1685010" y="3817664"/>
            <a:ext cx="4957762" cy="24887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80C5CCF-3316-CD32-B50F-8AAF4D1ABE06}"/>
              </a:ext>
            </a:extLst>
          </p:cNvPr>
          <p:cNvSpPr txBox="1"/>
          <p:nvPr/>
        </p:nvSpPr>
        <p:spPr>
          <a:xfrm>
            <a:off x="694226" y="1568468"/>
            <a:ext cx="10803548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Sugerimos que las pruebas en el punto de atención (Point </a:t>
            </a:r>
            <a:r>
              <a:rPr lang="es-E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es-E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POCT , por sus siglas en inglés) puedan utilizarse para la medición de la creatinina y la albúmina en orina cuando el acceso a un laboratorio es limitado o la realización de una prueba en el punto de atención facilita el estudio  clínico </a:t>
            </a:r>
            <a:r>
              <a:rPr lang="es-E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(2C).</a:t>
            </a:r>
            <a:endParaRPr lang="es-ES" sz="24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9FFBD9F-EBAB-94D7-3C1B-74DEB6E23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5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99"/>
    </mc:Choice>
    <mc:Fallback xmlns="">
      <p:transition spd="slow" advTm="49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1BCB1AB-870B-3431-05E9-D4C1B7F3DEA3}"/>
              </a:ext>
            </a:extLst>
          </p:cNvPr>
          <p:cNvSpPr/>
          <p:nvPr/>
        </p:nvSpPr>
        <p:spPr>
          <a:xfrm>
            <a:off x="0" y="0"/>
            <a:ext cx="12192000" cy="13001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1CAB56-E534-D3CB-1673-EED852BAE1F1}"/>
              </a:ext>
            </a:extLst>
          </p:cNvPr>
          <p:cNvSpPr txBox="1"/>
          <p:nvPr/>
        </p:nvSpPr>
        <p:spPr>
          <a:xfrm>
            <a:off x="578469" y="269593"/>
            <a:ext cx="111087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5400" dirty="0">
                <a:solidFill>
                  <a:schemeClr val="bg1"/>
                </a:solidFill>
              </a:rPr>
              <a:t>Puntos de Atención  Ventajas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8266B6-CBEB-2344-6BCE-3935CC17A9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39" t="9887" r="29413" b="39263"/>
          <a:stretch/>
        </p:blipFill>
        <p:spPr>
          <a:xfrm>
            <a:off x="9427493" y="46019"/>
            <a:ext cx="2259682" cy="113433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80C5CCF-3316-CD32-B50F-8AAF4D1ABE06}"/>
              </a:ext>
            </a:extLst>
          </p:cNvPr>
          <p:cNvSpPr txBox="1"/>
          <p:nvPr/>
        </p:nvSpPr>
        <p:spPr>
          <a:xfrm>
            <a:off x="1799859" y="2343289"/>
            <a:ext cx="10803548" cy="4247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Facilidad de atención en casa o en sitios remotos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Desplazamiento del paciente o muestra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Sencillez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Rapidez de lectura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Punción en dedo y no en vena (niños)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24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71D3E19-3EC7-A31D-BCC6-859354935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1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42"/>
    </mc:Choice>
    <mc:Fallback xmlns="">
      <p:transition spd="slow" advTm="21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56B792-3D1E-90CC-D62E-57BE7C5A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5525" y="3657600"/>
            <a:ext cx="3371850" cy="1619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sz="3200" b="0" dirty="0"/>
            </a:br>
            <a:r>
              <a:rPr lang="en-US" sz="3300" dirty="0"/>
              <a:t>EVALUACIÓN del </a:t>
            </a:r>
            <a:r>
              <a:rPr lang="en-US" sz="3300" dirty="0" err="1"/>
              <a:t>Riesgo</a:t>
            </a:r>
            <a:r>
              <a:rPr lang="en-US" sz="3300" dirty="0"/>
              <a:t> </a:t>
            </a:r>
            <a:r>
              <a:rPr lang="en-US" sz="3300" dirty="0" err="1"/>
              <a:t>en</a:t>
            </a:r>
            <a:r>
              <a:rPr lang="en-US" sz="3300" dirty="0"/>
              <a:t> ERC</a:t>
            </a:r>
            <a:br>
              <a:rPr lang="en-US" sz="3200" dirty="0"/>
            </a:br>
            <a:endParaRPr lang="en-US" sz="3200" b="0" dirty="0"/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700FFF81-F0E9-5AD0-F90B-8943AE62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49" y="3905250"/>
            <a:ext cx="488156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ES" sz="3600" dirty="0">
                <a:solidFill>
                  <a:srgbClr val="002465"/>
                </a:solidFill>
              </a:rPr>
              <a:t>Progresión de ERC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ES" sz="3600" dirty="0">
                <a:solidFill>
                  <a:srgbClr val="002465"/>
                </a:solidFill>
              </a:rPr>
              <a:t>Eventos CV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ES" sz="3600" dirty="0">
                <a:solidFill>
                  <a:srgbClr val="002465"/>
                </a:solidFill>
              </a:rPr>
              <a:t>Mortalidad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s-ES" altLang="es-ES" sz="3600" b="0" i="0" u="none" strike="noStrike" kern="1200" cap="none" spc="0" normalizeH="0" baseline="0" noProof="0" dirty="0">
              <a:ln>
                <a:noFill/>
              </a:ln>
              <a:solidFill>
                <a:srgbClr val="9A8B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336D4-16FA-0CBF-1E45-4009095704A0}"/>
              </a:ext>
            </a:extLst>
          </p:cNvPr>
          <p:cNvSpPr/>
          <p:nvPr/>
        </p:nvSpPr>
        <p:spPr>
          <a:xfrm>
            <a:off x="8377836" y="202386"/>
            <a:ext cx="2458192" cy="1211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6" descr="Imagen">
            <a:extLst>
              <a:ext uri="{FF2B5EF4-FFF2-40B4-BE49-F238E27FC236}">
                <a16:creationId xmlns:a16="http://schemas.microsoft.com/office/drawing/2014/main" id="{A12100E8-C80A-F821-52AF-65EC6857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343" y="0"/>
            <a:ext cx="2329690" cy="30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FB8B65-01F1-2AC7-B68D-9A5A31E41662}"/>
              </a:ext>
            </a:extLst>
          </p:cNvPr>
          <p:cNvSpPr txBox="1"/>
          <p:nvPr/>
        </p:nvSpPr>
        <p:spPr>
          <a:xfrm>
            <a:off x="2295525" y="1997740"/>
            <a:ext cx="60938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E5FEDD2-E408-BFD4-F905-024829524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0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06"/>
    </mc:Choice>
    <mc:Fallback xmlns="">
      <p:transition spd="slow" advTm="32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1D3067-84F5-6415-23BD-B3C69B998E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04" t="14103" r="28029" b="5128"/>
          <a:stretch/>
        </p:blipFill>
        <p:spPr>
          <a:xfrm>
            <a:off x="2672860" y="1125416"/>
            <a:ext cx="6348047" cy="553915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B592226-DF2F-4ECB-6602-5AC2AAD7B343}"/>
              </a:ext>
            </a:extLst>
          </p:cNvPr>
          <p:cNvSpPr/>
          <p:nvPr/>
        </p:nvSpPr>
        <p:spPr>
          <a:xfrm>
            <a:off x="0" y="-30687"/>
            <a:ext cx="12192000" cy="10947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C2973C-025F-E861-915C-64147F069BA9}"/>
              </a:ext>
            </a:extLst>
          </p:cNvPr>
          <p:cNvSpPr txBox="1"/>
          <p:nvPr/>
        </p:nvSpPr>
        <p:spPr>
          <a:xfrm>
            <a:off x="2065798" y="241875"/>
            <a:ext cx="695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GRUPOS DE RIESGO KDIGO 2013 de ERC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3CAE579-C227-168C-2A69-F66397039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4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93"/>
    </mc:Choice>
    <mc:Fallback xmlns="">
      <p:transition spd="slow" advTm="33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B58AE4-2F3B-F829-9EE8-DFA6417C1E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000" r="3798" b="12051"/>
          <a:stretch/>
        </p:blipFill>
        <p:spPr>
          <a:xfrm>
            <a:off x="316523" y="123093"/>
            <a:ext cx="7253421" cy="33059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9FF68D7-0838-84CE-F304-FDD3E96FEE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240" t="9744" r="23846" b="24102"/>
          <a:stretch/>
        </p:blipFill>
        <p:spPr>
          <a:xfrm>
            <a:off x="6096000" y="2404389"/>
            <a:ext cx="6207369" cy="453683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83A487E-B0DC-8D86-46ED-D38F7FFFEFE3}"/>
              </a:ext>
            </a:extLst>
          </p:cNvPr>
          <p:cNvSpPr txBox="1"/>
          <p:nvPr/>
        </p:nvSpPr>
        <p:spPr>
          <a:xfrm>
            <a:off x="738554" y="3962980"/>
            <a:ext cx="32746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Albumina</a:t>
            </a:r>
          </a:p>
          <a:p>
            <a:r>
              <a:rPr lang="es-ES" sz="3200" b="1"/>
              <a:t>Fósforo</a:t>
            </a:r>
            <a:endParaRPr lang="es-ES" sz="3200" b="1" dirty="0"/>
          </a:p>
          <a:p>
            <a:r>
              <a:rPr lang="es-ES" sz="3200" b="1" dirty="0"/>
              <a:t>Bicarbonato</a:t>
            </a:r>
          </a:p>
          <a:p>
            <a:r>
              <a:rPr lang="es-ES" sz="3200" b="1"/>
              <a:t>Calcio corregido</a:t>
            </a:r>
            <a:endParaRPr lang="es-ES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BA4F180-3A34-9DE8-10E9-CB953BBDBAF6}"/>
              </a:ext>
            </a:extLst>
          </p:cNvPr>
          <p:cNvSpPr txBox="1"/>
          <p:nvPr/>
        </p:nvSpPr>
        <p:spPr>
          <a:xfrm>
            <a:off x="7917473" y="123093"/>
            <a:ext cx="60930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Sexo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dirty="0">
                <a:solidFill>
                  <a:prstClr val="black"/>
                </a:solidFill>
                <a:latin typeface="Calibri" panose="020F0502020204030204"/>
              </a:rPr>
              <a:t>TFG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A/Cr orina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0449C0F-9882-4EF8-52D0-B4B5905AB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6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31"/>
    </mc:Choice>
    <mc:Fallback xmlns="">
      <p:transition spd="slow" advTm="22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A317E9-C18E-8DC0-F451-CC2B897558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749" b="18126"/>
          <a:stretch/>
        </p:blipFill>
        <p:spPr>
          <a:xfrm>
            <a:off x="0" y="2528886"/>
            <a:ext cx="12192000" cy="432911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EFEC8FA-8238-9E46-E462-E33ADB943997}"/>
              </a:ext>
            </a:extLst>
          </p:cNvPr>
          <p:cNvSpPr txBox="1"/>
          <p:nvPr/>
        </p:nvSpPr>
        <p:spPr>
          <a:xfrm>
            <a:off x="633412" y="466780"/>
            <a:ext cx="1054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kern="100" dirty="0">
                <a:solidFill>
                  <a:srgbClr val="50505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personas con ERC G3–G5, recomendamos utilizar una ecuación de riesgo validada externamente para estimar el riesgo absoluto de fallo renal ( </a:t>
            </a:r>
            <a:r>
              <a:rPr lang="es-ES" sz="3200" i="1" kern="100" dirty="0">
                <a:solidFill>
                  <a:srgbClr val="50505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1A </a:t>
            </a:r>
            <a:r>
              <a:rPr lang="es-ES" sz="3200" b="1" kern="100" dirty="0">
                <a:solidFill>
                  <a:srgbClr val="50505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ES" sz="3200" kern="100" dirty="0">
                <a:solidFill>
                  <a:srgbClr val="50505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. </a:t>
            </a:r>
            <a:endParaRPr lang="es-ES" sz="32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67EE6FD-C047-C3F9-35A1-9A7FED209318}"/>
              </a:ext>
            </a:extLst>
          </p:cNvPr>
          <p:cNvSpPr/>
          <p:nvPr/>
        </p:nvSpPr>
        <p:spPr>
          <a:xfrm>
            <a:off x="3077308" y="2528886"/>
            <a:ext cx="2303584" cy="4329114"/>
          </a:xfrm>
          <a:prstGeom prst="rect">
            <a:avLst/>
          </a:prstGeom>
          <a:noFill/>
          <a:ln w="5715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1F4CCBB-1A36-5848-650B-DCA1D3E9F211}"/>
              </a:ext>
            </a:extLst>
          </p:cNvPr>
          <p:cNvSpPr/>
          <p:nvPr/>
        </p:nvSpPr>
        <p:spPr>
          <a:xfrm>
            <a:off x="5503984" y="2527993"/>
            <a:ext cx="2458917" cy="43291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027DC5-56DF-92C8-94C9-1C47C7519FA4}"/>
              </a:ext>
            </a:extLst>
          </p:cNvPr>
          <p:cNvSpPr/>
          <p:nvPr/>
        </p:nvSpPr>
        <p:spPr>
          <a:xfrm>
            <a:off x="7962902" y="2559658"/>
            <a:ext cx="2303584" cy="4329114"/>
          </a:xfrm>
          <a:prstGeom prst="rect">
            <a:avLst/>
          </a:prstGeom>
          <a:noFill/>
          <a:ln w="5715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A89BEC0-A1F7-94C1-1EB6-9657EDC6F11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5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01"/>
    </mc:Choice>
    <mc:Fallback xmlns="">
      <p:transition spd="slow" advTm="95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5EBCAA4-8D15-6492-AEE8-5646788101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69" t="19906" r="33873" b="7793"/>
          <a:stretch/>
        </p:blipFill>
        <p:spPr>
          <a:xfrm>
            <a:off x="333643" y="99956"/>
            <a:ext cx="5395645" cy="665808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154636C-9A49-8DF1-C1A3-55D117260F3A}"/>
              </a:ext>
            </a:extLst>
          </p:cNvPr>
          <p:cNvSpPr txBox="1"/>
          <p:nvPr/>
        </p:nvSpPr>
        <p:spPr>
          <a:xfrm>
            <a:off x="5764739" y="505122"/>
            <a:ext cx="609361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dirty="0"/>
              <a:t>Riesgos de 10 complicaciones comunes en análisis multivariables ajustados basados en TFG y ACR</a:t>
            </a:r>
          </a:p>
          <a:p>
            <a:pPr algn="just"/>
            <a:endParaRPr lang="es-ES" sz="2800" dirty="0"/>
          </a:p>
          <a:p>
            <a:pPr algn="just"/>
            <a:r>
              <a:rPr lang="es-ES" dirty="0"/>
              <a:t>Las variables de ajuste :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edad, </a:t>
            </a:r>
          </a:p>
          <a:p>
            <a:pPr algn="just"/>
            <a:r>
              <a:rPr lang="es-ES" dirty="0"/>
              <a:t>sexo, </a:t>
            </a:r>
          </a:p>
          <a:p>
            <a:pPr algn="just"/>
            <a:r>
              <a:rPr lang="es-ES" dirty="0"/>
              <a:t>hábito tabáquico (actual, anterior o nunca),</a:t>
            </a:r>
          </a:p>
          <a:p>
            <a:pPr algn="just"/>
            <a:r>
              <a:rPr lang="es-ES"/>
              <a:t>presión </a:t>
            </a:r>
            <a:r>
              <a:rPr lang="es-ES" dirty="0"/>
              <a:t>arterial sistólica, </a:t>
            </a:r>
          </a:p>
          <a:p>
            <a:pPr algn="just"/>
            <a:r>
              <a:rPr lang="es-ES" dirty="0"/>
              <a:t>colesterol total, colesterol de lipoproteínas de alta densidad,</a:t>
            </a:r>
          </a:p>
          <a:p>
            <a:pPr algn="just"/>
            <a:r>
              <a:rPr lang="es-ES"/>
              <a:t>índice </a:t>
            </a:r>
            <a:r>
              <a:rPr lang="es-ES" dirty="0"/>
              <a:t>de masa corporal, </a:t>
            </a:r>
          </a:p>
          <a:p>
            <a:pPr algn="just"/>
            <a:r>
              <a:rPr lang="es-ES" dirty="0"/>
              <a:t>uso de medicación antihipertensiva </a:t>
            </a:r>
          </a:p>
          <a:p>
            <a:pPr algn="just"/>
            <a:r>
              <a:rPr lang="es-ES"/>
              <a:t>antecedentes </a:t>
            </a:r>
            <a:r>
              <a:rPr lang="es-ES" dirty="0"/>
              <a:t>médicos de diabetes, cardiopatía coronaria, accidente cerebrovascular, insuficiencia cardiaca, fibrilación auricular, arteriopatía periférica, cáncer y enfermedad pulmonar obstructiva crónica,</a:t>
            </a:r>
          </a:p>
          <a:p>
            <a:pPr algn="just"/>
            <a:endParaRPr lang="es-ES" sz="28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F1E67B1-9842-3666-1647-F17084BD7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7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3"/>
    </mc:Choice>
    <mc:Fallback xmlns="">
      <p:transition spd="slow" advTm="30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1FE1B6C-D518-EC5D-D8A2-6E637D18BE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6" t="18718" r="26731" b="12307"/>
          <a:stretch/>
        </p:blipFill>
        <p:spPr>
          <a:xfrm>
            <a:off x="0" y="140676"/>
            <a:ext cx="12735707" cy="689316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9783230-C242-EB08-66A4-FC33BA9689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0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10"/>
    </mc:Choice>
    <mc:Fallback xmlns="">
      <p:transition spd="slow" advTm="37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194159-84B5-5F2E-A243-DD7AF6D3EE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9" t="22870" r="25200" b="11111"/>
          <a:stretch/>
        </p:blipFill>
        <p:spPr>
          <a:xfrm>
            <a:off x="851334" y="1011936"/>
            <a:ext cx="10628232" cy="536976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5588D73-6B2D-3C09-A1E2-1AA322401089}"/>
              </a:ext>
            </a:extLst>
          </p:cNvPr>
          <p:cNvSpPr/>
          <p:nvPr/>
        </p:nvSpPr>
        <p:spPr>
          <a:xfrm>
            <a:off x="0" y="0"/>
            <a:ext cx="12192000" cy="10119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2800CD-D6ED-DB49-DB28-3AC1A22349B5}"/>
              </a:ext>
            </a:extLst>
          </p:cNvPr>
          <p:cNvSpPr txBox="1"/>
          <p:nvPr/>
        </p:nvSpPr>
        <p:spPr>
          <a:xfrm>
            <a:off x="426720" y="311712"/>
            <a:ext cx="11119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ECUACIONES DE RIESGO DE FALLO RENAL EN POBLACIÓN GENERAL [ERC GRADOS 3-5]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5B98D65-ABCD-0613-EB56-1FF8211F9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F46DDE3-7D03-2827-2577-5B365B0DCBB6}"/>
              </a:ext>
            </a:extLst>
          </p:cNvPr>
          <p:cNvSpPr/>
          <p:nvPr/>
        </p:nvSpPr>
        <p:spPr>
          <a:xfrm>
            <a:off x="781884" y="1441938"/>
            <a:ext cx="1609624" cy="13364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7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86"/>
    </mc:Choice>
    <mc:Fallback xmlns="">
      <p:transition spd="slow" advTm="22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5588D73-6B2D-3C09-A1E2-1AA322401089}"/>
              </a:ext>
            </a:extLst>
          </p:cNvPr>
          <p:cNvSpPr/>
          <p:nvPr/>
        </p:nvSpPr>
        <p:spPr>
          <a:xfrm>
            <a:off x="130443" y="36576"/>
            <a:ext cx="11545824" cy="10119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2800CD-D6ED-DB49-DB28-3AC1A22349B5}"/>
              </a:ext>
            </a:extLst>
          </p:cNvPr>
          <p:cNvSpPr txBox="1"/>
          <p:nvPr/>
        </p:nvSpPr>
        <p:spPr>
          <a:xfrm>
            <a:off x="426720" y="311712"/>
            <a:ext cx="11119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ECUACIONES DE RIESGO DE PREDICCION DE UN 40% de PERDIDA DE FUNCION RENAL 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2A90BA-67BE-AAAF-5F4D-4556FA171A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25" t="35733" r="53856" b="34847"/>
          <a:stretch/>
        </p:blipFill>
        <p:spPr>
          <a:xfrm>
            <a:off x="130443" y="1323648"/>
            <a:ext cx="11398538" cy="522264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350F6C4-8991-490D-7A8C-D6B4C4F015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4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27"/>
    </mc:Choice>
    <mc:Fallback xmlns="">
      <p:transition spd="slow" advTm="28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56B792-3D1E-90CC-D62E-57BE7C5A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962" y="3429000"/>
            <a:ext cx="4766038" cy="148916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sz="3200" b="0" dirty="0"/>
            </a:br>
            <a:r>
              <a:rPr kumimoji="0" lang="es-ES" altLang="es-ES" sz="36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RETRASO DE LA PROGRESIÓN DE LA ERC Y MANEJO DE SUS COMPLICACIONES</a:t>
            </a:r>
            <a:br>
              <a:rPr lang="en-US" sz="3200" dirty="0"/>
            </a:br>
            <a:endParaRPr lang="en-US" sz="3200" b="0" dirty="0"/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700FFF81-F0E9-5AD0-F90B-8943AE62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3905250"/>
            <a:ext cx="3543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600" b="0" i="0" u="none" strike="noStrike" kern="1200" cap="none" spc="0" normalizeH="0" baseline="0" noProof="0">
              <a:ln>
                <a:noFill/>
              </a:ln>
              <a:solidFill>
                <a:srgbClr val="9A8B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336D4-16FA-0CBF-1E45-4009095704A0}"/>
              </a:ext>
            </a:extLst>
          </p:cNvPr>
          <p:cNvSpPr/>
          <p:nvPr/>
        </p:nvSpPr>
        <p:spPr>
          <a:xfrm>
            <a:off x="8377836" y="202386"/>
            <a:ext cx="2458192" cy="1211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6" descr="Imagen">
            <a:extLst>
              <a:ext uri="{FF2B5EF4-FFF2-40B4-BE49-F238E27FC236}">
                <a16:creationId xmlns:a16="http://schemas.microsoft.com/office/drawing/2014/main" id="{A12100E8-C80A-F821-52AF-65EC6857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343" y="0"/>
            <a:ext cx="2329690" cy="30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B7D95BE-34C8-A7F8-9F3B-13397B4DD2E8}"/>
              </a:ext>
            </a:extLst>
          </p:cNvPr>
          <p:cNvSpPr txBox="1"/>
          <p:nvPr/>
        </p:nvSpPr>
        <p:spPr>
          <a:xfrm>
            <a:off x="2116184" y="203780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s-ES" sz="80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DD6C42B-414A-3B9D-36C5-A365A3A6B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4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40"/>
    </mc:Choice>
    <mc:Fallback xmlns="">
      <p:transition spd="slow" advTm="14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extLst>
              <a:ext uri="{FF2B5EF4-FFF2-40B4-BE49-F238E27FC236}">
                <a16:creationId xmlns:a16="http://schemas.microsoft.com/office/drawing/2014/main" id="{4BE7FB14-93B9-0151-3A57-B866E5BB25A2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pic>
        <p:nvPicPr>
          <p:cNvPr id="146435" name="Picture 6" descr="chronic-kidney-disease-300x200">
            <a:extLst>
              <a:ext uri="{FF2B5EF4-FFF2-40B4-BE49-F238E27FC236}">
                <a16:creationId xmlns:a16="http://schemas.microsoft.com/office/drawing/2014/main" id="{68F550EC-8B91-AFD1-62F3-7C062B190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2063264"/>
            <a:ext cx="3744912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6" name="Picture 4" descr="http://blogs.plos.org/obesitypanacea/files/2010/10/SaltShaker.jpg">
            <a:extLst>
              <a:ext uri="{FF2B5EF4-FFF2-40B4-BE49-F238E27FC236}">
                <a16:creationId xmlns:a16="http://schemas.microsoft.com/office/drawing/2014/main" id="{1F668E72-3BBD-D31E-A369-BE1491174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1484314"/>
            <a:ext cx="133350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7" name="Picture 6" descr="http://growinghormone.com/wp-content/uploads/2009/12/pills.jpg">
            <a:extLst>
              <a:ext uri="{FF2B5EF4-FFF2-40B4-BE49-F238E27FC236}">
                <a16:creationId xmlns:a16="http://schemas.microsoft.com/office/drawing/2014/main" id="{EB88452F-EA7B-17A7-1089-7BDC68CAC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1" y="3213101"/>
            <a:ext cx="1439863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8" name="Picture 8" descr="http://0.tqn.com/d/lowcarbdiets/1/0/e/1/-/-/proteinsbs.jpg">
            <a:extLst>
              <a:ext uri="{FF2B5EF4-FFF2-40B4-BE49-F238E27FC236}">
                <a16:creationId xmlns:a16="http://schemas.microsoft.com/office/drawing/2014/main" id="{38BEA21A-65A2-147F-900C-465A301D5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420939"/>
            <a:ext cx="1728788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9" name="Picture 10" descr="http://t2.gstatic.com/images?q=tbn:ANd9GcSrJTGoRntRtnul0J_fgS8VkfZ39MHTyNRthH8x4w0U4qIHgOoF40bPgu7yww">
            <a:extLst>
              <a:ext uri="{FF2B5EF4-FFF2-40B4-BE49-F238E27FC236}">
                <a16:creationId xmlns:a16="http://schemas.microsoft.com/office/drawing/2014/main" id="{DCD897D8-4F30-97E1-2E29-B7BD2BD62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38" y="5147005"/>
            <a:ext cx="1460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40" name="Picture 12" descr="http://artiswrong.com/blog/wp-content/uploads/2010/05/glucose-meter.jpg">
            <a:extLst>
              <a:ext uri="{FF2B5EF4-FFF2-40B4-BE49-F238E27FC236}">
                <a16:creationId xmlns:a16="http://schemas.microsoft.com/office/drawing/2014/main" id="{0A7B5A00-778E-BE3F-90DD-0276D50E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4076701"/>
            <a:ext cx="1258888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41" name="Picture 14" descr="http://howtolosebellyfatsoon.com/wp-content/uploads/2011/02/Lose-Belly-Fat-healthy_lifestyle.jpg">
            <a:extLst>
              <a:ext uri="{FF2B5EF4-FFF2-40B4-BE49-F238E27FC236}">
                <a16:creationId xmlns:a16="http://schemas.microsoft.com/office/drawing/2014/main" id="{B45E173A-E8A6-F345-5E90-59AC2E7B2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196976"/>
            <a:ext cx="1728787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42" name="9 Rectángulo">
            <a:extLst>
              <a:ext uri="{FF2B5EF4-FFF2-40B4-BE49-F238E27FC236}">
                <a16:creationId xmlns:a16="http://schemas.microsoft.com/office/drawing/2014/main" id="{20C6B2DE-DBE8-6796-E261-A8BF8F02E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39" y="5022560"/>
            <a:ext cx="56165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ES" sz="2400" dirty="0">
                <a:effectLst/>
                <a:ea typeface="Calibri" panose="020F0502020204030204" pitchFamily="34" charset="0"/>
              </a:rPr>
              <a:t>Tratar a las personas con ERC con una estrategia de tratamiento integral para reducir los riesgos de progresión de la ERC y sus complicaciones asociadas </a:t>
            </a:r>
            <a:endParaRPr lang="es-ES" altLang="es-ES" sz="2400" b="1" dirty="0"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33C6664-3642-8812-E6C2-9F424CA20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212667-CE17-7ED5-E545-F7E223AB8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La prohibición de fumar en terrazas, a debate: los médicos piden ser  &quot;punteros&quot; mientras los hosteleros consideran la medida &quot;excesiva&quot;">
            <a:extLst>
              <a:ext uri="{FF2B5EF4-FFF2-40B4-BE49-F238E27FC236}">
                <a16:creationId xmlns:a16="http://schemas.microsoft.com/office/drawing/2014/main" id="{A29F54C1-453F-55D7-F93C-4A234C2E85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00"/>
          <a:stretch/>
        </p:blipFill>
        <p:spPr bwMode="auto">
          <a:xfrm>
            <a:off x="9552782" y="4999354"/>
            <a:ext cx="1279524" cy="115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3F98539-3212-1148-B56C-DF7834BF4299}"/>
              </a:ext>
            </a:extLst>
          </p:cNvPr>
          <p:cNvCxnSpPr>
            <a:cxnSpLocks/>
          </p:cNvCxnSpPr>
          <p:nvPr/>
        </p:nvCxnSpPr>
        <p:spPr>
          <a:xfrm>
            <a:off x="9344025" y="4999354"/>
            <a:ext cx="1687759" cy="1013292"/>
          </a:xfrm>
          <a:prstGeom prst="line">
            <a:avLst/>
          </a:prstGeom>
          <a:ln w="76200">
            <a:solidFill>
              <a:srgbClr val="FE2D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97D13C3-E207-9E63-F521-1C8B469C14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0"/>
    </mc:Choice>
    <mc:Fallback xmlns="">
      <p:transition spd="slow" advTm="12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3AC97EA0-9FD1-B2C4-3A4C-5A05438BDA25}"/>
              </a:ext>
            </a:extLst>
          </p:cNvPr>
          <p:cNvSpPr/>
          <p:nvPr/>
        </p:nvSpPr>
        <p:spPr>
          <a:xfrm>
            <a:off x="-71438" y="0"/>
            <a:ext cx="12263438" cy="830997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870C544-B9E4-FB3A-BCD9-D6FF9A36BC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516" t="17500" r="15039" b="15833"/>
          <a:stretch/>
        </p:blipFill>
        <p:spPr>
          <a:xfrm>
            <a:off x="1471612" y="880033"/>
            <a:ext cx="8201026" cy="597796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A371E4-D626-9BA4-1495-AB7C83C380B7}"/>
              </a:ext>
            </a:extLst>
          </p:cNvPr>
          <p:cNvSpPr txBox="1"/>
          <p:nvPr/>
        </p:nvSpPr>
        <p:spPr>
          <a:xfrm>
            <a:off x="371475" y="182433"/>
            <a:ext cx="10829925" cy="457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Enfoque holístico del tratamiento de la  ERC </a:t>
            </a:r>
            <a:r>
              <a:rPr lang="es-ES" sz="2400" b="1">
                <a:solidFill>
                  <a:schemeClr val="bg1"/>
                </a:solidFill>
              </a:rPr>
              <a:t>crónica y </a:t>
            </a:r>
            <a:r>
              <a:rPr lang="es-ES" sz="2400" b="1" dirty="0">
                <a:solidFill>
                  <a:schemeClr val="bg1"/>
                </a:solidFill>
              </a:rPr>
              <a:t>la modificación del riesgo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CCB33B2-B9FA-C7FE-05E1-6A797388A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C14A777-6BFA-EEAB-8A8A-75051A935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4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08"/>
    </mc:Choice>
    <mc:Fallback xmlns="">
      <p:transition spd="slow" advTm="24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9" y="1341438"/>
            <a:ext cx="3288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 dirty="0" err="1">
                <a:solidFill>
                  <a:srgbClr val="FF3300"/>
                </a:solidFill>
                <a:latin typeface="Arial" panose="020B0604020202020204" pitchFamily="34" charset="0"/>
              </a:rPr>
              <a:t>Estilo</a:t>
            </a:r>
            <a:r>
              <a:rPr lang="en-US" altLang="es-E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 de </a:t>
            </a:r>
            <a:r>
              <a:rPr lang="en-US" altLang="es-ES" sz="3600" b="1" dirty="0" err="1">
                <a:solidFill>
                  <a:srgbClr val="FF3300"/>
                </a:solidFill>
                <a:latin typeface="Arial" panose="020B0604020202020204" pitchFamily="34" charset="0"/>
              </a:rPr>
              <a:t>vida</a:t>
            </a:r>
            <a:r>
              <a:rPr lang="en-US" altLang="es-E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53605" name="Picture 14" descr="http://howtolosebellyfatsoon.com/wp-content/uploads/2011/02/Lose-Belly-Fat-healthy_lifestyle.jpg">
            <a:extLst>
              <a:ext uri="{FF2B5EF4-FFF2-40B4-BE49-F238E27FC236}">
                <a16:creationId xmlns:a16="http://schemas.microsoft.com/office/drawing/2014/main" id="{EF0F4083-AFFE-57ED-E201-F1577D24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1196976"/>
            <a:ext cx="17272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6" name="8 Rectángulo">
            <a:extLst>
              <a:ext uri="{FF2B5EF4-FFF2-40B4-BE49-F238E27FC236}">
                <a16:creationId xmlns:a16="http://schemas.microsoft.com/office/drawing/2014/main" id="{BC21ECD2-1A71-752B-227C-16D6709FF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846" y="2592717"/>
            <a:ext cx="9546833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es-ES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</a:t>
            </a:r>
            <a:r>
              <a:rPr lang="es-E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se aconseje a las personas con ERC que realicen actividad física de intensidad moderada con una duración acumulada de </a:t>
            </a:r>
            <a:r>
              <a:rPr lang="es-ES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menos 150 minutos por semana</a:t>
            </a:r>
            <a:r>
              <a:rPr lang="es-E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a un nivel compatible con su tolerancia cardiovascular y física </a:t>
            </a:r>
            <a:r>
              <a:rPr lang="es-ES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(1D).</a:t>
            </a:r>
          </a:p>
          <a:p>
            <a:pPr algn="just">
              <a:spcBef>
                <a:spcPct val="0"/>
              </a:spcBef>
              <a:buNone/>
            </a:pPr>
            <a:endParaRPr lang="es-E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es-ES" sz="2800" b="1" dirty="0">
                <a:ea typeface="Calibri" panose="020F0502020204030204" pitchFamily="34" charset="0"/>
              </a:rPr>
              <a:t>L</a:t>
            </a:r>
            <a:r>
              <a:rPr lang="es-ES" sz="2800" b="1" dirty="0">
                <a:effectLst/>
                <a:ea typeface="Calibri" panose="020F0502020204030204" pitchFamily="34" charset="0"/>
              </a:rPr>
              <a:t>ograr un índice de masa corporal (IMC) óptimo; y no consumir productos </a:t>
            </a:r>
            <a:r>
              <a:rPr lang="es-ES" sz="2800" b="1">
                <a:effectLst/>
                <a:ea typeface="Calibri" panose="020F0502020204030204" pitchFamily="34" charset="0"/>
              </a:rPr>
              <a:t>del tabaco</a:t>
            </a:r>
            <a:endParaRPr lang="es-ES" sz="2800" b="1" kern="10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B4CBC69-0D15-3615-66DC-BBE120491B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2324100" cy="14228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38"/>
    </mc:Choice>
    <mc:Fallback xmlns="">
      <p:transition spd="slow" advTm="30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9" y="1341438"/>
            <a:ext cx="18774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5400" b="1" dirty="0" err="1">
                <a:solidFill>
                  <a:srgbClr val="FF3300"/>
                </a:solidFill>
                <a:latin typeface="Arial" panose="020B0604020202020204" pitchFamily="34" charset="0"/>
              </a:rPr>
              <a:t>Dieta</a:t>
            </a:r>
            <a:endParaRPr lang="en-US" altLang="es-ES" sz="5400" b="1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1FBCD0-8940-984F-8BE8-19C53FE4E46A}"/>
              </a:ext>
            </a:extLst>
          </p:cNvPr>
          <p:cNvSpPr txBox="1"/>
          <p:nvPr/>
        </p:nvSpPr>
        <p:spPr>
          <a:xfrm>
            <a:off x="754990" y="4395061"/>
            <a:ext cx="10461358" cy="2268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ietas sanas y diversas con un mayor consumo de alimentos de origen vegetal en comparación con los de origen animal y un menor consumo de alimentos </a:t>
            </a:r>
            <a:r>
              <a:rPr lang="es-ES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ultraprocesados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Asesoría con especialistas en nutrición</a:t>
            </a:r>
            <a:endParaRPr lang="es-ES" sz="32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55C6AC-F851-9BE9-95E1-23F0AE4513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72" t="16884" r="63203" b="38125"/>
          <a:stretch/>
        </p:blipFill>
        <p:spPr>
          <a:xfrm>
            <a:off x="7222727" y="1157944"/>
            <a:ext cx="3148319" cy="2843089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95F5D70-1A50-67C4-6588-386F027DA0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3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99"/>
    </mc:Choice>
    <mc:Fallback xmlns="">
      <p:transition spd="slow" advTm="19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9" y="1341438"/>
            <a:ext cx="38779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Ingesta </a:t>
            </a:r>
            <a:r>
              <a:rPr lang="en-US" altLang="es-ES" sz="3600" b="1" dirty="0" err="1">
                <a:solidFill>
                  <a:srgbClr val="FF3300"/>
                </a:solidFill>
                <a:latin typeface="Arial" panose="020B0604020202020204" pitchFamily="34" charset="0"/>
              </a:rPr>
              <a:t>Proteica</a:t>
            </a:r>
            <a:r>
              <a:rPr lang="en-US" altLang="es-ES" sz="3600" b="1" dirty="0">
                <a:solidFill>
                  <a:srgbClr val="FF33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1FBCD0-8940-984F-8BE8-19C53FE4E46A}"/>
              </a:ext>
            </a:extLst>
          </p:cNvPr>
          <p:cNvSpPr txBox="1"/>
          <p:nvPr/>
        </p:nvSpPr>
        <p:spPr>
          <a:xfrm>
            <a:off x="725197" y="2333625"/>
            <a:ext cx="10461358" cy="4265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sugiere mantener una ingesta proteica de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0,8 g/kg de peso corporal/d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adultos con ERC G3-G5 </a:t>
            </a:r>
            <a:r>
              <a:rPr lang="es-ES" sz="32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(2C).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 restringir la ingesta de proteínas en </a:t>
            </a:r>
            <a:r>
              <a:rPr lang="es-ES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niños </a:t>
            </a:r>
            <a:r>
              <a:rPr lang="es-E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 ERC debido al riesgo de alteraciones del crecimiento</a:t>
            </a:r>
            <a:endParaRPr lang="es-ES" sz="28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es-ES" sz="2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adultos mayores </a:t>
            </a:r>
            <a:r>
              <a:rPr lang="es-E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afecciones subyacentes como fragilidad y sarcopenia, considere objetivos dietéticos proteicos y calóricos más </a:t>
            </a:r>
            <a:r>
              <a:rPr lang="es-ES" sz="2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elevados.</a:t>
            </a: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8" descr="http://0.tqn.com/d/lowcarbdiets/1/0/e/1/-/-/proteinsbs.jpg">
            <a:extLst>
              <a:ext uri="{FF2B5EF4-FFF2-40B4-BE49-F238E27FC236}">
                <a16:creationId xmlns:a16="http://schemas.microsoft.com/office/drawing/2014/main" id="{EA58C29E-84CB-269F-8FA1-58093CAE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374" y="906900"/>
            <a:ext cx="2078181" cy="150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8D44E35-98DF-7A67-FE41-0F664DA59C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41"/>
    </mc:Choice>
    <mc:Fallback xmlns="">
      <p:transition spd="slow" advTm="20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9" y="1455589"/>
            <a:ext cx="485902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4400" b="1" dirty="0">
                <a:solidFill>
                  <a:srgbClr val="FF3300"/>
                </a:solidFill>
                <a:latin typeface="Arial" panose="020B0604020202020204" pitchFamily="34" charset="0"/>
              </a:rPr>
              <a:t>Ingesta de Sodio </a:t>
            </a: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1FBCD0-8940-984F-8BE8-19C53FE4E46A}"/>
              </a:ext>
            </a:extLst>
          </p:cNvPr>
          <p:cNvSpPr txBox="1"/>
          <p:nvPr/>
        </p:nvSpPr>
        <p:spPr>
          <a:xfrm>
            <a:off x="782495" y="2826940"/>
            <a:ext cx="10461358" cy="340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Recomendación 3.3.2.1: Se sugiere que la ingesta de sodio sea &lt;2 g de sodio al día (o &lt;90 mmol de sodio al día, o </a:t>
            </a:r>
            <a:r>
              <a:rPr lang="es-ES" sz="3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&lt;5 g de cloruro de sodio </a:t>
            </a:r>
            <a:r>
              <a:rPr lang="es-ES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día en personas con ERC </a:t>
            </a:r>
            <a:r>
              <a:rPr lang="es-ES" sz="32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(2C).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[no 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suele ser apropiada para pacientes con nefropatía por pérdida de sodio]</a:t>
            </a: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://blogs.plos.org/obesitypanacea/files/2010/10/SaltShaker.jpg">
            <a:extLst>
              <a:ext uri="{FF2B5EF4-FFF2-40B4-BE49-F238E27FC236}">
                <a16:creationId xmlns:a16="http://schemas.microsoft.com/office/drawing/2014/main" id="{C0EB7D28-84FC-BF7C-2A8F-70797DB92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1341438"/>
            <a:ext cx="13335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F975B29-BE9B-00D9-53DE-AFDAFF5DBE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2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28"/>
    </mc:Choice>
    <mc:Fallback xmlns="">
      <p:transition spd="slow" advTm="10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6124" y="1341438"/>
            <a:ext cx="5624360" cy="7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de la Glucemia </a:t>
            </a:r>
            <a:endParaRPr lang="es-ES" sz="36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1FBCD0-8940-984F-8BE8-19C53FE4E46A}"/>
              </a:ext>
            </a:extLst>
          </p:cNvPr>
          <p:cNvSpPr txBox="1"/>
          <p:nvPr/>
        </p:nvSpPr>
        <p:spPr>
          <a:xfrm>
            <a:off x="865320" y="2333625"/>
            <a:ext cx="10461358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Consulte </a:t>
            </a:r>
            <a:r>
              <a:rPr lang="es-E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Guía de Práctica Clínica KDIGO 2022 para el Control de la Diabetes en la Insuficiencia Renal Crónica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5773087-61D2-D410-C8AC-AC5BAB6E0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320" y="3719840"/>
            <a:ext cx="10461358" cy="255327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2800" b="1" i="1" dirty="0"/>
              <a:t>Recomendamos un objetivo de HbA1c individualizado que oscila entre </a:t>
            </a:r>
            <a:r>
              <a:rPr lang="es-ES" altLang="es-ES" sz="2800" b="1" i="1" dirty="0">
                <a:solidFill>
                  <a:srgbClr val="FF0000"/>
                </a:solidFill>
              </a:rPr>
              <a:t>&lt;6,5 % y &lt;8,0 % </a:t>
            </a:r>
            <a:r>
              <a:rPr lang="es-ES" altLang="es-ES" sz="2800" b="1" i="1" dirty="0"/>
              <a:t>en pacientes con diabetes y ERC no tratados con diálisis </a:t>
            </a:r>
            <a:r>
              <a:rPr lang="es-ES" altLang="es-ES" sz="2800" b="1" i="1" dirty="0">
                <a:solidFill>
                  <a:srgbClr val="009AD9"/>
                </a:solidFill>
              </a:rPr>
              <a:t>(1C)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sz="2800" b="1" i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2800" b="1" i="1" dirty="0"/>
              <a:t>Recomendamos tratar a pacientes con diabetes tipo 2 , ERC y </a:t>
            </a:r>
            <a:r>
              <a:rPr lang="es-ES" altLang="es-ES" sz="2800" b="1" i="1" dirty="0">
                <a:solidFill>
                  <a:srgbClr val="FF0000"/>
                </a:solidFill>
              </a:rPr>
              <a:t>FG &gt;30 ml/min/1,73m con metformina </a:t>
            </a:r>
            <a:r>
              <a:rPr lang="es-ES" altLang="es-ES" sz="2800" b="1" i="1" dirty="0">
                <a:solidFill>
                  <a:srgbClr val="009AD9"/>
                </a:solidFill>
              </a:rPr>
              <a:t>(1B)</a:t>
            </a:r>
          </a:p>
        </p:txBody>
      </p:sp>
      <p:pic>
        <p:nvPicPr>
          <p:cNvPr id="24582" name="Picture 6" descr="Diabetes: el pinchazo que más duele, en retirada – Doctor Ugarte">
            <a:extLst>
              <a:ext uri="{FF2B5EF4-FFF2-40B4-BE49-F238E27FC236}">
                <a16:creationId xmlns:a16="http://schemas.microsoft.com/office/drawing/2014/main" id="{70FE61F8-4030-4459-7B3F-3716E945E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044" y="1080737"/>
            <a:ext cx="1570189" cy="121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FD702A7-0322-E26B-5C31-70ACC132A6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6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70"/>
    </mc:Choice>
    <mc:Fallback xmlns="">
      <p:transition spd="slow" advTm="7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576" y="1341438"/>
            <a:ext cx="6283451" cy="72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4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de la presión arterial</a:t>
            </a:r>
            <a:endParaRPr lang="es-ES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91FBCD0-8940-984F-8BE8-19C53FE4E46A}"/>
              </a:ext>
            </a:extLst>
          </p:cNvPr>
          <p:cNvSpPr txBox="1"/>
          <p:nvPr/>
        </p:nvSpPr>
        <p:spPr>
          <a:xfrm>
            <a:off x="591995" y="2670663"/>
            <a:ext cx="10461358" cy="396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Sugerimos que los adultos con PA elevada y ERC sean tratados con un objetivo de </a:t>
            </a: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presión arterial sistólica (PAS) de &lt;120 mm Hg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cuando se tolere, mediante la medición estandarizada de la PA en el consultorio </a:t>
            </a:r>
            <a:r>
              <a:rPr lang="es-ES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(2B).</a:t>
            </a:r>
            <a:endParaRPr lang="es-ES" sz="28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[INDIVIDUALIZAR: </a:t>
            </a:r>
            <a:r>
              <a:rPr lang="es-E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tratamiento menos intensivo para reducir la PA en personas con fragilidad, alto riesgo de caídas y fracturas, esperanza de vida muy limitada o hipotensión postural </a:t>
            </a:r>
            <a:r>
              <a:rPr lang="es-ES" sz="2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sintomática</a:t>
            </a:r>
            <a:r>
              <a:rPr lang="es-ES" sz="2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 descr="Controla la presión arterial| Flora">
            <a:extLst>
              <a:ext uri="{FF2B5EF4-FFF2-40B4-BE49-F238E27FC236}">
                <a16:creationId xmlns:a16="http://schemas.microsoft.com/office/drawing/2014/main" id="{B8F2EEF6-92F0-4D8A-AE71-A031B1AEF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628" y="1225947"/>
            <a:ext cx="370522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DE260A3-7781-235F-F9F0-A36223F4FE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3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29"/>
    </mc:Choice>
    <mc:Fallback xmlns="">
      <p:transition spd="slow" advTm="19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71E1F3D-BBF8-0371-5A58-9106F2EF193C}"/>
              </a:ext>
            </a:extLst>
          </p:cNvPr>
          <p:cNvSpPr/>
          <p:nvPr/>
        </p:nvSpPr>
        <p:spPr>
          <a:xfrm>
            <a:off x="4595694" y="1183532"/>
            <a:ext cx="3393831" cy="65883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00" y="1175266"/>
            <a:ext cx="7029938" cy="65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36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Inhibidores del SRA: </a:t>
            </a:r>
            <a:r>
              <a:rPr lang="es-ES" sz="3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FG&gt;15 ACR &gt;30</a:t>
            </a:r>
            <a:endParaRPr lang="es-ES" sz="2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304801" y="1850633"/>
            <a:ext cx="11678388" cy="4620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</a:rPr>
              <a:t>Sí Diabetes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iniciar el tratamiento con SRAA (IECA o ARA-II) en personas con ERC y albuminuria </a:t>
            </a:r>
            <a:r>
              <a:rPr lang="es-E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moderada a severamente 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aumentada (G1-G4, A2 y A3) </a:t>
            </a:r>
            <a:r>
              <a:rPr lang="es-E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(1B).</a:t>
            </a:r>
          </a:p>
          <a:p>
            <a:r>
              <a:rPr lang="es-ES" sz="2800" b="1">
                <a:solidFill>
                  <a:srgbClr val="0070C0"/>
                </a:solidFill>
              </a:rPr>
              <a:t>NO  </a:t>
            </a:r>
            <a:r>
              <a:rPr lang="es-ES" sz="2800" b="1" dirty="0">
                <a:solidFill>
                  <a:srgbClr val="0070C0"/>
                </a:solidFill>
              </a:rPr>
              <a:t>Diabetes</a:t>
            </a:r>
          </a:p>
          <a:p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Sugerimos iniciar un SRAA (IECA o ARA) en personas con ERC y albuminuria </a:t>
            </a:r>
            <a:r>
              <a:rPr lang="es-E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gravemente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aumentada (G1-G4, A3) </a:t>
            </a:r>
            <a:r>
              <a:rPr lang="es-E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(1B).</a:t>
            </a:r>
          </a:p>
          <a:p>
            <a:endParaRPr lang="es-ES" sz="24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Sugerimos iniciar un SRAA (IECA o ARA) en personas con ERC y albuminuria </a:t>
            </a:r>
            <a:r>
              <a:rPr lang="es-ES" sz="24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moderadamente</a:t>
            </a:r>
            <a:r>
              <a:rPr lang="es-ES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elevada (G1-G4, A2) </a:t>
            </a:r>
            <a:r>
              <a:rPr lang="es-ES" sz="2400" b="1" i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(2C).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recomienda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evitar cualquier combinación de tratamiento 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 IECA, ARA-II e inhibidor directo de la renina (IDR) en personas con ERC, con o sin diabetes </a:t>
            </a:r>
            <a:r>
              <a:rPr lang="es-E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" sz="2400" b="1" kern="1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1B).</a:t>
            </a: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75915BA-B036-33F4-54A1-5BF764029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4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71"/>
    </mc:Choice>
    <mc:Fallback xmlns="">
      <p:transition spd="slow" advTm="44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0CB6C14E-C818-6176-3064-6156456B2854}"/>
              </a:ext>
            </a:extLst>
          </p:cNvPr>
          <p:cNvGrpSpPr/>
          <p:nvPr/>
        </p:nvGrpSpPr>
        <p:grpSpPr>
          <a:xfrm>
            <a:off x="1283675" y="875385"/>
            <a:ext cx="12867542" cy="5982615"/>
            <a:chOff x="1318845" y="717124"/>
            <a:chExt cx="12867542" cy="598261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A305A63-6BDD-5CCD-649B-3C399D254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279" t="26667" r="29183" b="29487"/>
            <a:stretch/>
          </p:blipFill>
          <p:spPr>
            <a:xfrm>
              <a:off x="1318845" y="717124"/>
              <a:ext cx="10075985" cy="5982615"/>
            </a:xfrm>
            <a:prstGeom prst="rect">
              <a:avLst/>
            </a:prstGeom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17E1CE1-7096-A901-DC68-A98997795A67}"/>
                </a:ext>
              </a:extLst>
            </p:cNvPr>
            <p:cNvSpPr txBox="1"/>
            <p:nvPr/>
          </p:nvSpPr>
          <p:spPr>
            <a:xfrm>
              <a:off x="5165200" y="896815"/>
              <a:ext cx="18616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/>
                <a:t>Iniciar IECA o ARA 2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68042F8-8122-097E-BA97-CCE07B72897E}"/>
                </a:ext>
              </a:extLst>
            </p:cNvPr>
            <p:cNvSpPr txBox="1"/>
            <p:nvPr/>
          </p:nvSpPr>
          <p:spPr>
            <a:xfrm>
              <a:off x="4347797" y="1415060"/>
              <a:ext cx="3547695" cy="4788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Controlar la creatinina y el potasio séricos (entre 2 y 4 semanas después de iniciar o cambiar la dosis)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6D91F2D-56C6-EE72-F230-D5969103D7DE}"/>
                </a:ext>
              </a:extLst>
            </p:cNvPr>
            <p:cNvSpPr txBox="1"/>
            <p:nvPr/>
          </p:nvSpPr>
          <p:spPr>
            <a:xfrm>
              <a:off x="2958612" y="2591845"/>
              <a:ext cx="198266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dirty="0" err="1"/>
                <a:t>Normokalemia</a:t>
              </a:r>
              <a:endParaRPr lang="es-ES" sz="1200" b="1" dirty="0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688741E6-721F-7EEB-F43D-51C4B83294E6}"/>
                </a:ext>
              </a:extLst>
            </p:cNvPr>
            <p:cNvSpPr txBox="1"/>
            <p:nvPr/>
          </p:nvSpPr>
          <p:spPr>
            <a:xfrm>
              <a:off x="5471012" y="2499812"/>
              <a:ext cx="17716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400" b="1" dirty="0" err="1"/>
                <a:t>Hiperkalemia</a:t>
              </a:r>
              <a:endParaRPr lang="es-ES" sz="1400" b="1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A52D5BBE-3793-FABC-BA11-83C373DFD409}"/>
                </a:ext>
              </a:extLst>
            </p:cNvPr>
            <p:cNvSpPr txBox="1"/>
            <p:nvPr/>
          </p:nvSpPr>
          <p:spPr>
            <a:xfrm>
              <a:off x="8093319" y="2591845"/>
              <a:ext cx="609306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&gt;30% reducción</a:t>
              </a:r>
            </a:p>
            <a:p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FG</a:t>
              </a:r>
              <a:endParaRPr lang="es-ES" sz="1200" b="1" dirty="0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33162370-C7A1-C867-99E6-5B2068545CC7}"/>
                </a:ext>
              </a:extLst>
            </p:cNvPr>
            <p:cNvSpPr txBox="1"/>
            <p:nvPr/>
          </p:nvSpPr>
          <p:spPr>
            <a:xfrm>
              <a:off x="2809141" y="3070692"/>
              <a:ext cx="70953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&lt;30% reducción</a:t>
              </a:r>
            </a:p>
            <a:p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FG</a:t>
              </a:r>
              <a:endParaRPr lang="es-ES" sz="1200" b="1" dirty="0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71EFE688-9312-73D0-03BF-5154DAD51DDB}"/>
                </a:ext>
              </a:extLst>
            </p:cNvPr>
            <p:cNvSpPr txBox="1"/>
            <p:nvPr/>
          </p:nvSpPr>
          <p:spPr>
            <a:xfrm>
              <a:off x="2299188" y="3924311"/>
              <a:ext cx="251899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b="1" dirty="0"/>
                <a:t>Aumentar la dosis de IECA o ARA 2   o continuar con la dosis máxima tolerada</a:t>
              </a:r>
            </a:p>
          </p:txBody>
        </p:sp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EFABD3FE-8E7E-E5B5-0B93-66C76C34527B}"/>
                </a:ext>
              </a:extLst>
            </p:cNvPr>
            <p:cNvSpPr txBox="1"/>
            <p:nvPr/>
          </p:nvSpPr>
          <p:spPr>
            <a:xfrm>
              <a:off x="4941277" y="3924311"/>
              <a:ext cx="202061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800" b="1" dirty="0"/>
                <a:t>Revisar medicación</a:t>
              </a:r>
            </a:p>
            <a:p>
              <a:r>
                <a:rPr lang="es-ES" b="1" dirty="0"/>
                <a:t>Revisar dieta</a:t>
              </a:r>
            </a:p>
            <a:p>
              <a:r>
                <a:rPr lang="es-ES" b="1" dirty="0" err="1"/>
                <a:t>Diureticos</a:t>
              </a:r>
              <a:r>
                <a:rPr lang="es-ES" b="1" dirty="0"/>
                <a:t> </a:t>
              </a:r>
            </a:p>
            <a:p>
              <a:r>
                <a:rPr lang="es-ES" b="1" dirty="0"/>
                <a:t>Bicarbonato </a:t>
              </a:r>
              <a:r>
                <a:rPr lang="es-ES" b="1" dirty="0" err="1"/>
                <a:t>Na</a:t>
              </a:r>
              <a:endParaRPr lang="es-ES" b="1" dirty="0"/>
            </a:p>
            <a:p>
              <a:r>
                <a:rPr lang="es-ES" b="1" dirty="0"/>
                <a:t>Quelantes K </a:t>
              </a:r>
              <a:endParaRPr lang="es-ES" dirty="0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33B2966-3017-ADEB-045E-3868718275B4}"/>
                </a:ext>
              </a:extLst>
            </p:cNvPr>
            <p:cNvSpPr txBox="1"/>
            <p:nvPr/>
          </p:nvSpPr>
          <p:spPr>
            <a:xfrm>
              <a:off x="7526215" y="3924311"/>
              <a:ext cx="2473306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b="1" dirty="0"/>
                <a:t>Revisar causas de IRA</a:t>
              </a:r>
            </a:p>
            <a:p>
              <a:r>
                <a:rPr lang="es-ES" sz="1400" b="1" dirty="0"/>
                <a:t>Corregir depleción de volumen</a:t>
              </a:r>
            </a:p>
            <a:p>
              <a:r>
                <a:rPr lang="es-ES" sz="1400" b="1" dirty="0"/>
                <a:t>Revisar medicación( diuréticos</a:t>
              </a:r>
            </a:p>
            <a:p>
              <a:r>
                <a:rPr lang="es-ES" sz="1400" b="1" dirty="0"/>
                <a:t> AINES</a:t>
              </a:r>
              <a:r>
                <a:rPr lang="es-ES" b="1" dirty="0"/>
                <a:t>)</a:t>
              </a:r>
            </a:p>
            <a:p>
              <a:endParaRPr lang="es-ES" dirty="0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AE737A77-97E1-4636-B7DA-8C526BE58A7E}"/>
                </a:ext>
              </a:extLst>
            </p:cNvPr>
            <p:cNvSpPr txBox="1"/>
            <p:nvPr/>
          </p:nvSpPr>
          <p:spPr>
            <a:xfrm>
              <a:off x="5892971" y="5830854"/>
              <a:ext cx="25807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b="1" dirty="0"/>
                <a:t>Reducir o suspender IECA-ARA2 </a:t>
              </a:r>
            </a:p>
            <a:p>
              <a:r>
                <a:rPr lang="es-ES" sz="1400" b="1" dirty="0"/>
                <a:t>Si fallan las medidas de control </a:t>
              </a:r>
              <a:endParaRPr lang="es-ES" sz="1400" dirty="0"/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0F9451C6-2079-57A7-2ED9-F3E94EF81A08}"/>
              </a:ext>
            </a:extLst>
          </p:cNvPr>
          <p:cNvSpPr/>
          <p:nvPr/>
        </p:nvSpPr>
        <p:spPr>
          <a:xfrm>
            <a:off x="0" y="0"/>
            <a:ext cx="12192000" cy="80915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611737-671E-4B36-A5D9-3061B1DD6802}"/>
              </a:ext>
            </a:extLst>
          </p:cNvPr>
          <p:cNvSpPr txBox="1"/>
          <p:nvPr/>
        </p:nvSpPr>
        <p:spPr>
          <a:xfrm>
            <a:off x="1723292" y="123758"/>
            <a:ext cx="7991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MONITORIZACION DEL K Y FG CON IECA-ARA2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D91B130-3D9D-DC43-68F5-D75BC521C5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73"/>
    </mc:Choice>
    <mc:Fallback xmlns="">
      <p:transition spd="slow" advTm="31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D772FC80-CFEA-CC68-01DC-880EC3F6B0B8}"/>
              </a:ext>
            </a:extLst>
          </p:cNvPr>
          <p:cNvSpPr/>
          <p:nvPr/>
        </p:nvSpPr>
        <p:spPr>
          <a:xfrm>
            <a:off x="0" y="0"/>
            <a:ext cx="12192000" cy="1035910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6BF5E9-882C-C845-8664-312818D97163}"/>
              </a:ext>
            </a:extLst>
          </p:cNvPr>
          <p:cNvSpPr txBox="1"/>
          <p:nvPr/>
        </p:nvSpPr>
        <p:spPr>
          <a:xfrm>
            <a:off x="3485067" y="112580"/>
            <a:ext cx="10181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5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Inhibidores del SRA</a:t>
            </a:r>
            <a:endParaRPr lang="es-ES" sz="54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6736697-124B-105C-C812-C3A91377C20A}"/>
              </a:ext>
            </a:extLst>
          </p:cNvPr>
          <p:cNvSpPr txBox="1"/>
          <p:nvPr/>
        </p:nvSpPr>
        <p:spPr>
          <a:xfrm>
            <a:off x="3029038" y="1358890"/>
            <a:ext cx="6133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PUNTOS </a:t>
            </a:r>
            <a:r>
              <a:rPr lang="es-ES" sz="3600" b="1"/>
              <a:t>DE PRÁCTICA CLÍNICA </a:t>
            </a:r>
            <a:endParaRPr lang="es-ES" sz="36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437B506-D7C1-BE11-B3FA-5532B8DE5459}"/>
              </a:ext>
            </a:extLst>
          </p:cNvPr>
          <p:cNvSpPr txBox="1"/>
          <p:nvPr/>
        </p:nvSpPr>
        <p:spPr>
          <a:xfrm>
            <a:off x="1037492" y="2567354"/>
            <a:ext cx="106386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s-E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nterrupción por hipotensión o  FG &lt;15 con </a:t>
            </a:r>
            <a:r>
              <a:rPr lang="es-ES" sz="3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síntomas urémicos</a:t>
            </a:r>
          </a:p>
          <a:p>
            <a:endParaRPr lang="es-ES" sz="36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s-E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nicio con albuminuria A1 en casos de  hipertensión o insuficiencia cardíaca con baja fracción de eyección</a:t>
            </a:r>
            <a:endParaRPr lang="es-E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3F05304-AE83-DFE5-359D-07E98C5F1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4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26"/>
    </mc:Choice>
    <mc:Fallback xmlns="">
      <p:transition spd="slow" advTm="24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D1EFF1D-D7A8-1CE2-E73E-064892790695}"/>
              </a:ext>
            </a:extLst>
          </p:cNvPr>
          <p:cNvSpPr/>
          <p:nvPr/>
        </p:nvSpPr>
        <p:spPr>
          <a:xfrm>
            <a:off x="0" y="0"/>
            <a:ext cx="12192000" cy="116295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C929B2-E1D1-2524-7F60-C40C48675952}"/>
              </a:ext>
            </a:extLst>
          </p:cNvPr>
          <p:cNvSpPr txBox="1"/>
          <p:nvPr/>
        </p:nvSpPr>
        <p:spPr>
          <a:xfrm>
            <a:off x="-158994" y="-72499"/>
            <a:ext cx="12586188" cy="194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Inhibidores del cotransportador sodio-glucosa-2 (SGLT2i) en pacientes </a:t>
            </a:r>
            <a:r>
              <a:rPr lang="es-ES" sz="3600" b="1" kern="1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ERC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sz="36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FEEF667-38D5-AA9B-2A9E-BB82BB0C3E65}"/>
              </a:ext>
            </a:extLst>
          </p:cNvPr>
          <p:cNvSpPr txBox="1"/>
          <p:nvPr/>
        </p:nvSpPr>
        <p:spPr>
          <a:xfrm>
            <a:off x="2443285" y="1695320"/>
            <a:ext cx="34466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b="1" dirty="0"/>
              <a:t>TFG &gt;20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6DBDFF3-8A8C-9A1A-5D91-091F62A8DE52}"/>
              </a:ext>
            </a:extLst>
          </p:cNvPr>
          <p:cNvSpPr/>
          <p:nvPr/>
        </p:nvSpPr>
        <p:spPr>
          <a:xfrm>
            <a:off x="597877" y="1347910"/>
            <a:ext cx="7455877" cy="1705708"/>
          </a:xfrm>
          <a:prstGeom prst="rect">
            <a:avLst/>
          </a:prstGeom>
          <a:noFill/>
          <a:ln w="76200">
            <a:solidFill>
              <a:srgbClr val="FE2D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6683AAF-97EB-6CD9-AB4D-13ADB6854434}"/>
              </a:ext>
            </a:extLst>
          </p:cNvPr>
          <p:cNvGrpSpPr/>
          <p:nvPr/>
        </p:nvGrpSpPr>
        <p:grpSpPr>
          <a:xfrm>
            <a:off x="1635370" y="3121150"/>
            <a:ext cx="9847384" cy="2554545"/>
            <a:chOff x="1617785" y="3429000"/>
            <a:chExt cx="9847384" cy="2554545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E4F9173-E17B-0CEC-414A-88A54D4D783C}"/>
                </a:ext>
              </a:extLst>
            </p:cNvPr>
            <p:cNvSpPr txBox="1"/>
            <p:nvPr/>
          </p:nvSpPr>
          <p:spPr>
            <a:xfrm>
              <a:off x="1617785" y="3429000"/>
              <a:ext cx="223029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3200" b="1" dirty="0"/>
                <a:t>DIABETICOS</a:t>
              </a:r>
            </a:p>
            <a:p>
              <a:endParaRPr lang="es-ES" sz="3200" b="1" dirty="0"/>
            </a:p>
            <a:p>
              <a:r>
                <a:rPr lang="es-ES" sz="3200" b="1" dirty="0">
                  <a:solidFill>
                    <a:srgbClr val="FF0000"/>
                  </a:solidFill>
                </a:rPr>
                <a:t>Todos</a:t>
              </a:r>
              <a:r>
                <a:rPr lang="es-ES" sz="3200" b="1" dirty="0"/>
                <a:t> </a:t>
              </a:r>
              <a:r>
                <a:rPr lang="es-ES" sz="3200" b="1" dirty="0">
                  <a:solidFill>
                    <a:srgbClr val="00B0F0"/>
                  </a:solidFill>
                </a:rPr>
                <a:t>[1 A]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499B4E1-012A-E32A-E971-B45C52D1B17E}"/>
                </a:ext>
              </a:extLst>
            </p:cNvPr>
            <p:cNvSpPr txBox="1"/>
            <p:nvPr/>
          </p:nvSpPr>
          <p:spPr>
            <a:xfrm>
              <a:off x="4607169" y="3429000"/>
              <a:ext cx="6858000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3200" b="1" dirty="0"/>
                <a:t>NO DIABETICOS</a:t>
              </a:r>
            </a:p>
            <a:p>
              <a:endParaRPr lang="es-ES" sz="3200" b="1" dirty="0"/>
            </a:p>
            <a:p>
              <a:r>
                <a:rPr lang="es-ES" sz="3200" b="1" dirty="0"/>
                <a:t>Con ICC </a:t>
              </a:r>
              <a:r>
                <a:rPr lang="es-ES" sz="3200" b="1" dirty="0">
                  <a:solidFill>
                    <a:srgbClr val="00B0F0"/>
                  </a:solidFill>
                </a:rPr>
                <a:t>[1 A]</a:t>
              </a:r>
              <a:endParaRPr lang="es-ES" sz="3200" b="1" dirty="0"/>
            </a:p>
            <a:p>
              <a:r>
                <a:rPr lang="es-ES" sz="3200" b="1" dirty="0"/>
                <a:t>Con A/CR &gt;200</a:t>
              </a:r>
              <a:r>
                <a:rPr lang="es-ES" sz="3200" b="1" dirty="0">
                  <a:solidFill>
                    <a:srgbClr val="00B0F0"/>
                  </a:solidFill>
                </a:rPr>
                <a:t> [1 A]</a:t>
              </a:r>
              <a:endParaRPr lang="es-ES" sz="3200" b="1" dirty="0"/>
            </a:p>
            <a:p>
              <a:r>
                <a:rPr lang="es-ES" sz="3200" b="1" dirty="0"/>
                <a:t>(sugiere en TFG 20-45 A/CR &lt;200) </a:t>
              </a:r>
              <a:r>
                <a:rPr lang="es-ES" sz="3200" b="1" dirty="0">
                  <a:solidFill>
                    <a:srgbClr val="00B0F0"/>
                  </a:solidFill>
                </a:rPr>
                <a:t>[2B]</a:t>
              </a:r>
              <a:r>
                <a:rPr lang="es-ES" sz="3200" b="1" dirty="0"/>
                <a:t> 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BE57788-C70C-F527-DA54-C2DEA24094E0}"/>
              </a:ext>
            </a:extLst>
          </p:cNvPr>
          <p:cNvSpPr txBox="1"/>
          <p:nvPr/>
        </p:nvSpPr>
        <p:spPr>
          <a:xfrm>
            <a:off x="819031" y="5934962"/>
            <a:ext cx="93962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ontinuar aunque el </a:t>
            </a:r>
            <a:r>
              <a:rPr lang="es-E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FGe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descienda por debajo de 20 ml/min por 1,73 m2</a:t>
            </a:r>
            <a:r>
              <a:rPr lang="es-ES" sz="2400" b="1" i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s-ES" sz="24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i="1" dirty="0"/>
              <a:t>Detener en situación de riesgo de cetosis (ayuno, cirugía ..)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2A6559-AAB5-0EEB-0E72-D9096C6959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736" r="39805" b="25242"/>
          <a:stretch/>
        </p:blipFill>
        <p:spPr>
          <a:xfrm>
            <a:off x="9124558" y="1347910"/>
            <a:ext cx="2176147" cy="1322238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7D0D4E7-9A8B-C696-4D6D-E8CEAD7C50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67"/>
    </mc:Choice>
    <mc:Fallback xmlns="">
      <p:transition spd="slow" advTm="56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80DCC0F-FC88-715D-7BDA-6378B7D487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769" t="26154" r="17500" b="20000"/>
          <a:stretch/>
        </p:blipFill>
        <p:spPr>
          <a:xfrm>
            <a:off x="1110761" y="646397"/>
            <a:ext cx="9583616" cy="621160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183D55-F621-BB28-AB9D-5735DCB81508}"/>
              </a:ext>
            </a:extLst>
          </p:cNvPr>
          <p:cNvSpPr/>
          <p:nvPr/>
        </p:nvSpPr>
        <p:spPr>
          <a:xfrm>
            <a:off x="0" y="0"/>
            <a:ext cx="12192000" cy="64639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965812-ECD0-0DDD-9829-D418BA3980C6}"/>
              </a:ext>
            </a:extLst>
          </p:cNvPr>
          <p:cNvSpPr txBox="1"/>
          <p:nvPr/>
        </p:nvSpPr>
        <p:spPr>
          <a:xfrm>
            <a:off x="0" y="66"/>
            <a:ext cx="11890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i="0" u="none" strike="noStrike" baseline="0" dirty="0">
                <a:solidFill>
                  <a:schemeClr val="bg1">
                    <a:lumMod val="95000"/>
                  </a:schemeClr>
                </a:solidFill>
              </a:rPr>
              <a:t>SGLT2i en progresión de enfermedad renal según estado de diabetes </a:t>
            </a:r>
            <a:endParaRPr lang="es-ES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128A9C2-2514-CF80-1022-5666CBF073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56"/>
    </mc:Choice>
    <mc:Fallback xmlns="">
      <p:transition spd="slow" advTm="24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CE48BD5-BCDD-1496-ABCB-815A33A2FA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92" t="21795" r="16346" b="23077"/>
          <a:stretch/>
        </p:blipFill>
        <p:spPr>
          <a:xfrm>
            <a:off x="1160586" y="1111429"/>
            <a:ext cx="9161584" cy="586232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17A498B-3342-0FA1-9B41-3A70DA96B545}"/>
              </a:ext>
            </a:extLst>
          </p:cNvPr>
          <p:cNvSpPr/>
          <p:nvPr/>
        </p:nvSpPr>
        <p:spPr>
          <a:xfrm>
            <a:off x="0" y="0"/>
            <a:ext cx="12192000" cy="106601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4232E5-6FB0-CF82-B2BC-F1B43B417E24}"/>
              </a:ext>
            </a:extLst>
          </p:cNvPr>
          <p:cNvSpPr txBox="1"/>
          <p:nvPr/>
        </p:nvSpPr>
        <p:spPr>
          <a:xfrm>
            <a:off x="0" y="-113291"/>
            <a:ext cx="9794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i="0" u="none" strike="noStrike" baseline="0" dirty="0">
                <a:solidFill>
                  <a:schemeClr val="bg1">
                    <a:lumMod val="95000"/>
                  </a:schemeClr>
                </a:solidFill>
              </a:rPr>
              <a:t>		SGLT2i en enfermedad CV y  mortalidad 	según estado de diabetes </a:t>
            </a:r>
            <a:endParaRPr lang="es-E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5F85783-5E92-7973-E6B4-058B08A97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1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8"/>
    </mc:Choice>
    <mc:Fallback xmlns="">
      <p:transition spd="slow" advTm="5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D331096-044F-6AC3-5A62-DA003947CE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625" t="37179" r="16923" b="28718"/>
          <a:stretch/>
        </p:blipFill>
        <p:spPr>
          <a:xfrm>
            <a:off x="71419" y="1200329"/>
            <a:ext cx="12049159" cy="487093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0044BA4-89E2-B763-1BA6-AD2713DB89CE}"/>
              </a:ext>
            </a:extLst>
          </p:cNvPr>
          <p:cNvSpPr/>
          <p:nvPr/>
        </p:nvSpPr>
        <p:spPr>
          <a:xfrm>
            <a:off x="0" y="0"/>
            <a:ext cx="12192000" cy="106601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0A35C3-2C84-D82E-9328-153CE91E2BA8}"/>
              </a:ext>
            </a:extLst>
          </p:cNvPr>
          <p:cNvSpPr txBox="1"/>
          <p:nvPr/>
        </p:nvSpPr>
        <p:spPr>
          <a:xfrm>
            <a:off x="-700455" y="0"/>
            <a:ext cx="13592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i="0" u="none" strike="noStrike" baseline="0" dirty="0">
                <a:solidFill>
                  <a:schemeClr val="bg1">
                    <a:lumMod val="95000"/>
                  </a:schemeClr>
                </a:solidFill>
              </a:rPr>
              <a:t>		</a:t>
            </a:r>
            <a:r>
              <a:rPr lang="es-ES" sz="3600" b="1" i="0" u="none" strike="noStrike" baseline="0" dirty="0">
                <a:solidFill>
                  <a:schemeClr val="bg1"/>
                </a:solidFill>
              </a:rPr>
              <a:t>SGLT2i </a:t>
            </a:r>
            <a:r>
              <a:rPr lang="es-ES" sz="3600" b="1" dirty="0">
                <a:solidFill>
                  <a:schemeClr val="bg1"/>
                </a:solidFill>
              </a:rPr>
              <a:t>frente a placebo sobre el fallo renal </a:t>
            </a:r>
          </a:p>
          <a:p>
            <a:pPr algn="ctr"/>
            <a:endParaRPr lang="es-E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5470628-EE04-2FC2-AFDF-61CF1DC36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8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4"/>
    </mc:Choice>
    <mc:Fallback xmlns="">
      <p:transition spd="slow" advTm="14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99" y="1157750"/>
            <a:ext cx="10703628" cy="53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Antagonistas de los receptores de mineralocorticoides (ARM)</a:t>
            </a:r>
            <a:endParaRPr lang="es-E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36402" y="2572998"/>
            <a:ext cx="10335421" cy="383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sugiere un antagonista no esteroideo de los receptores de mineralocorticoides con beneficio renal o cardiovascular demostrado para adultos con T2D, un </a:t>
            </a:r>
            <a:r>
              <a:rPr lang="es-ES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FGe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&gt;25 ml/min / 1,73 m2, concentración sérica de potasio normal y albuminuria (&gt;30 mg/g [&gt;3 mg/mmol]) </a:t>
            </a:r>
            <a:r>
              <a:rPr lang="es-ES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pesar de la dosis máxima tolerada de inhibidor del SRA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" sz="2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SRAi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s-ES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s-ES" sz="2800" b="1" kern="1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2A).</a:t>
            </a:r>
            <a:endParaRPr lang="es-ES" sz="28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puede usar de forma concomitante con iSGLT2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debe tener cuidado con el </a:t>
            </a:r>
            <a:r>
              <a:rPr lang="es-ES" sz="24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 </a:t>
            </a: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5AF839-718C-DB7E-4549-AD921E6FD8E4}"/>
              </a:ext>
            </a:extLst>
          </p:cNvPr>
          <p:cNvSpPr txBox="1"/>
          <p:nvPr/>
        </p:nvSpPr>
        <p:spPr>
          <a:xfrm>
            <a:off x="536402" y="1900993"/>
            <a:ext cx="4850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00B0F0"/>
                </a:solidFill>
              </a:rPr>
              <a:t>Diabetes + FG &gt;25 + A2,3 + K normal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77A0B0C-08B2-B7D1-09CA-D5BEECCF7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7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14"/>
    </mc:Choice>
    <mc:Fallback xmlns="">
      <p:transition spd="slow" advTm="33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1FF39D-647E-EFFD-109B-92F4610237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471" t="39230" r="15769" b="39488"/>
          <a:stretch/>
        </p:blipFill>
        <p:spPr>
          <a:xfrm>
            <a:off x="-195385" y="2602523"/>
            <a:ext cx="12718128" cy="305972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EF9114A-35C9-AAEB-1A60-CCF00B21B610}"/>
              </a:ext>
            </a:extLst>
          </p:cNvPr>
          <p:cNvSpPr/>
          <p:nvPr/>
        </p:nvSpPr>
        <p:spPr>
          <a:xfrm>
            <a:off x="167054" y="202224"/>
            <a:ext cx="11857892" cy="202223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CD5D40D-E462-1EDA-FF8F-307154BE4995}"/>
              </a:ext>
            </a:extLst>
          </p:cNvPr>
          <p:cNvSpPr txBox="1"/>
          <p:nvPr/>
        </p:nvSpPr>
        <p:spPr>
          <a:xfrm>
            <a:off x="545122" y="567008"/>
            <a:ext cx="11646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MONITORIZACION DEL K SERICO DURANTE EL TRATAMIENTO CON ANTAGONISTA NO ESTERIOIDEO DEL RECEPTOR MINERALOCORTICOIDE (MRA) </a:t>
            </a:r>
            <a:r>
              <a:rPr lang="es-ES" sz="2800" b="1" dirty="0" err="1">
                <a:solidFill>
                  <a:schemeClr val="bg1"/>
                </a:solidFill>
              </a:rPr>
              <a:t>Finerenona</a:t>
            </a:r>
            <a:r>
              <a:rPr lang="es-ES" sz="28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719BF97-4A67-5BDA-69FE-FCCEE6B176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8915400" y="5143500"/>
            <a:ext cx="3048000" cy="1714500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A11712B-D5D7-494A-8D7A-684E7765F3D0}"/>
              </a:ext>
            </a:extLst>
          </p:cNvPr>
          <p:cNvCxnSpPr>
            <a:cxnSpLocks/>
          </p:cNvCxnSpPr>
          <p:nvPr/>
        </p:nvCxnSpPr>
        <p:spPr>
          <a:xfrm>
            <a:off x="8686800" y="3662050"/>
            <a:ext cx="457200" cy="21096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48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77"/>
    </mc:Choice>
    <mc:Fallback xmlns="">
      <p:transition spd="slow" advTm="23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5 Rectángulo">
            <a:extLst>
              <a:ext uri="{FF2B5EF4-FFF2-40B4-BE49-F238E27FC236}">
                <a16:creationId xmlns:a16="http://schemas.microsoft.com/office/drawing/2014/main" id="{3921E749-D544-08CF-07A7-6E6FBFB0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2133600"/>
            <a:ext cx="7920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s-ES" sz="2000" b="1">
                <a:latin typeface="Arial" panose="020B0604020202020204" pitchFamily="34" charset="0"/>
              </a:rPr>
              <a:t>.</a:t>
            </a:r>
            <a:endParaRPr lang="es-ES" altLang="es-ES" sz="2000">
              <a:latin typeface="Arial" panose="020B0604020202020204" pitchFamily="34" charset="0"/>
            </a:endParaRPr>
          </a:p>
        </p:txBody>
      </p:sp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53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Agonistas del receptor del péptido-1 similar al glucagón (AR GLP-1)</a:t>
            </a: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856058" y="3202897"/>
            <a:ext cx="10335421" cy="3655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adultos con DMT2 y ERC que </a:t>
            </a:r>
            <a:r>
              <a:rPr lang="es-E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 hayan alcanzado objetivos glucémicos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individualizados a pesar del uso de metformina e inhibidores de SGLT2, o que no pueden utilizar estos medicamentos, recomendamos un AR GLP-1 de acción prolongada </a:t>
            </a:r>
            <a:r>
              <a:rPr lang="es-E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(1B).</a:t>
            </a:r>
            <a:endParaRPr lang="es-ES" sz="2400" b="1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5AF839-718C-DB7E-4549-AD921E6FD8E4}"/>
              </a:ext>
            </a:extLst>
          </p:cNvPr>
          <p:cNvSpPr txBox="1"/>
          <p:nvPr/>
        </p:nvSpPr>
        <p:spPr>
          <a:xfrm>
            <a:off x="641268" y="2140322"/>
            <a:ext cx="1861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00B0F0"/>
                </a:solidFill>
              </a:rPr>
              <a:t>Diabetes ERC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7189FA3-DCC5-53B1-2FCB-41B14EE6B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2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41"/>
    </mc:Choice>
    <mc:Fallback xmlns="">
      <p:transition spd="slow" advTm="29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Rectángulo">
            <a:extLst>
              <a:ext uri="{FF2B5EF4-FFF2-40B4-BE49-F238E27FC236}">
                <a16:creationId xmlns:a16="http://schemas.microsoft.com/office/drawing/2014/main" id="{5CD49B0E-29C6-381A-FF6D-70ACAD070E7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845D81-AE0C-D177-DF0C-003097A1909E}"/>
              </a:ext>
            </a:extLst>
          </p:cNvPr>
          <p:cNvSpPr txBox="1"/>
          <p:nvPr/>
        </p:nvSpPr>
        <p:spPr>
          <a:xfrm>
            <a:off x="628650" y="230169"/>
            <a:ext cx="10559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Se esperan caídas iniciales en el FG al iniciar tratamiento con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FD2AAC-DAE3-596F-3865-11401F050CBB}"/>
              </a:ext>
            </a:extLst>
          </p:cNvPr>
          <p:cNvSpPr txBox="1"/>
          <p:nvPr/>
        </p:nvSpPr>
        <p:spPr>
          <a:xfrm>
            <a:off x="753207" y="1954094"/>
            <a:ext cx="8944821" cy="3613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4000" dirty="0"/>
              <a:t>Inhibidores SRA</a:t>
            </a:r>
          </a:p>
          <a:p>
            <a:pPr>
              <a:lnSpc>
                <a:spcPct val="200000"/>
              </a:lnSpc>
            </a:pPr>
            <a:r>
              <a:rPr lang="es-ES" sz="4000" dirty="0"/>
              <a:t>Inhibidores SGLT2</a:t>
            </a:r>
          </a:p>
          <a:p>
            <a:pPr>
              <a:lnSpc>
                <a:spcPct val="200000"/>
              </a:lnSpc>
            </a:pPr>
            <a:r>
              <a:rPr lang="es-ES" sz="4000" dirty="0"/>
              <a:t>Antagonista receptor Mineralocorticoides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DD2D0A4-9C8A-E132-220D-58A273DD02D5}"/>
              </a:ext>
            </a:extLst>
          </p:cNvPr>
          <p:cNvSpPr txBox="1"/>
          <p:nvPr/>
        </p:nvSpPr>
        <p:spPr>
          <a:xfrm>
            <a:off x="7356974" y="2215496"/>
            <a:ext cx="29201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>
                <a:solidFill>
                  <a:srgbClr val="FF0000"/>
                </a:solidFill>
              </a:rPr>
              <a:t>FG &gt;30%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C975ED5-C2BE-AC16-8D43-35FBEA0EF586}"/>
              </a:ext>
            </a:extLst>
          </p:cNvPr>
          <p:cNvCxnSpPr/>
          <p:nvPr/>
        </p:nvCxnSpPr>
        <p:spPr>
          <a:xfrm>
            <a:off x="7121770" y="2394468"/>
            <a:ext cx="0" cy="65771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igno De Alerta Y Peligro">
            <a:extLst>
              <a:ext uri="{FF2B5EF4-FFF2-40B4-BE49-F238E27FC236}">
                <a16:creationId xmlns:a16="http://schemas.microsoft.com/office/drawing/2014/main" id="{0DC74799-237B-9345-838A-EF179DE2F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917" y="105069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8C9EF09-48D1-EA75-F762-092BD8E71C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75"/>
    </mc:Choice>
    <mc:Fallback xmlns="">
      <p:transition spd="slow" advTm="308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53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ACIDOSIS METABÓLICA </a:t>
            </a: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2" descr="http://www.dieteticaonline.es/8389-thickbox/bicarbonato-sodico-brum-laboratorios.jpg">
            <a:extLst>
              <a:ext uri="{FF2B5EF4-FFF2-40B4-BE49-F238E27FC236}">
                <a16:creationId xmlns:a16="http://schemas.microsoft.com/office/drawing/2014/main" id="{E0D5F1E0-0CB3-9635-D61B-79CB99290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994" y="1329307"/>
            <a:ext cx="1126309" cy="112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C08C637-2722-6F2F-EA3F-DCC10F80CA0A}"/>
              </a:ext>
            </a:extLst>
          </p:cNvPr>
          <p:cNvSpPr txBox="1"/>
          <p:nvPr/>
        </p:nvSpPr>
        <p:spPr>
          <a:xfrm>
            <a:off x="601221" y="2493716"/>
            <a:ext cx="10430428" cy="4326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personas con ERC, considerar el uso de tratamiento farmacológico con o sin intervención dietética para prevenir el desarrollo de acidosis con posibles implicaciones clínicas (por ejemplo, </a:t>
            </a: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bicarbonato sérico &lt;18 mmol/l 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adultos).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Vigilar</a:t>
            </a:r>
            <a:r>
              <a:rPr lang="es-E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el tratamiento de la acidosis metabólica para asegurarse de que no da lugar a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concentraciones de bicarbonato </a:t>
            </a:r>
            <a:r>
              <a:rPr lang="es-E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sérico superiores al límite superior de la normalidad y no afecte negativamente al control de la </a:t>
            </a:r>
            <a:r>
              <a:rPr lang="es-ES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TA, </a:t>
            </a:r>
            <a:r>
              <a:rPr lang="es-ES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potasio sérico o sobrecarga líquida</a:t>
            </a:r>
            <a:endParaRPr lang="es-ES" sz="2800" b="1" u="sng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65ED053-BF59-AA9B-A8D9-C3ABB85D509F}"/>
              </a:ext>
            </a:extLst>
          </p:cNvPr>
          <p:cNvSpPr txBox="1"/>
          <p:nvPr/>
        </p:nvSpPr>
        <p:spPr>
          <a:xfrm>
            <a:off x="9235689" y="1257777"/>
            <a:ext cx="2106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/>
              <a:t>G3: 7.7%</a:t>
            </a:r>
          </a:p>
          <a:p>
            <a:r>
              <a:rPr lang="es-ES" sz="3600" b="1" dirty="0"/>
              <a:t>G5: 38.3%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1343AF2-03E6-E39C-D4D9-E6CC9A126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3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58"/>
    </mc:Choice>
    <mc:Fallback xmlns="">
      <p:transition spd="slow" advTm="41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53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HIPERPOTASEMIA </a:t>
            </a: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12651" y="2869521"/>
            <a:ext cx="10335421" cy="197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C08C637-2722-6F2F-EA3F-DCC10F80CA0A}"/>
              </a:ext>
            </a:extLst>
          </p:cNvPr>
          <p:cNvSpPr txBox="1"/>
          <p:nvPr/>
        </p:nvSpPr>
        <p:spPr>
          <a:xfrm>
            <a:off x="744185" y="2696889"/>
            <a:ext cx="10430428" cy="383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Conocer  </a:t>
            </a:r>
            <a:r>
              <a:rPr lang="es-ES" sz="2400" b="1" u="sng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variabilidad</a:t>
            </a:r>
            <a:r>
              <a:rPr lang="es-ES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las mediciones de potasio en el laboratorio [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variación diurna y estacional, las muestras de plasma frente a las de suero y la acción de los medicamentos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] y de los agentes farmacológicos disponibles para tratar la hiperpotasemia no urgente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Aconsejar </a:t>
            </a:r>
            <a:r>
              <a:rPr lang="es-ES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limitar la ingesta de alimentos ricos </a:t>
            </a:r>
            <a:r>
              <a:rPr lang="es-ES" sz="2400" b="1" u="sng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</a:t>
            </a:r>
            <a:r>
              <a:rPr lang="es-ES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potasio biodisponible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(por ejemplo, alimentos procesados) a las personas con ERC G3-G5 que tienen antecedentes de hiperpotasemia junto a intervenciones farmacológicas y consejos por </a:t>
            </a:r>
            <a:r>
              <a:rPr lang="es-E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especialistas¡as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en </a:t>
            </a:r>
            <a:r>
              <a:rPr lang="es-ES" sz="2400" b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nutrición 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7650" name="Picture 2" descr="ECG – Hiperkalemia – MonKeyEM">
            <a:extLst>
              <a:ext uri="{FF2B5EF4-FFF2-40B4-BE49-F238E27FC236}">
                <a16:creationId xmlns:a16="http://schemas.microsoft.com/office/drawing/2014/main" id="{BCDAF249-10A0-6EB1-0EFB-89E5A4A78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963" y="1098601"/>
            <a:ext cx="29908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CAF2513-7758-68A8-DF83-6B46B6771E0E}"/>
              </a:ext>
            </a:extLst>
          </p:cNvPr>
          <p:cNvSpPr txBox="1"/>
          <p:nvPr/>
        </p:nvSpPr>
        <p:spPr>
          <a:xfrm>
            <a:off x="3500362" y="1194403"/>
            <a:ext cx="25067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G3: 5-9%.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G5: 24-34%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6DB4157-AC76-9051-E3FE-58D6BFC74F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83F05C1-A5AA-AF31-7E1F-F6AEACFB6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399" y="992641"/>
            <a:ext cx="1993108" cy="14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21"/>
    </mc:Choice>
    <mc:Fallback xmlns="">
      <p:transition spd="slow" advTm="37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6F46F4D-D8A3-BF93-96D1-054ABB366F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72" t="11026" r="14183" b="12564"/>
          <a:stretch/>
        </p:blipFill>
        <p:spPr>
          <a:xfrm>
            <a:off x="1547447" y="135473"/>
            <a:ext cx="8018584" cy="654668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DCBA6B2-8B67-8D05-1673-E14998603C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6"/>
    </mc:Choice>
    <mc:Fallback xmlns="">
      <p:transition spd="slow" advTm="9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0A2B55-C57C-BA83-57A7-9D63D1DAAB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606" t="34872" r="14327" b="11795"/>
          <a:stretch/>
        </p:blipFill>
        <p:spPr>
          <a:xfrm>
            <a:off x="614606" y="0"/>
            <a:ext cx="11261847" cy="648881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D89382B-567D-6C15-5FEE-8AD56B31B9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5"/>
    </mc:Choice>
    <mc:Fallback xmlns="">
      <p:transition spd="slow" advTm="7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A2E72D7-EF4A-698D-80D6-03EAC70DA8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08" t="9744" r="14759" b="5897"/>
          <a:stretch/>
        </p:blipFill>
        <p:spPr>
          <a:xfrm>
            <a:off x="1410676" y="238137"/>
            <a:ext cx="6857023" cy="614703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6BB2E18-C239-F025-9438-E60EE5711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0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3"/>
    </mc:Choice>
    <mc:Fallback xmlns="">
      <p:transition spd="slow" advTm="8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A1ECF82-CEE2-DF97-37C9-A9CC375CC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39803023-A616-DF56-1C39-3E9F50380AE4}"/>
              </a:ext>
            </a:extLst>
          </p:cNvPr>
          <p:cNvGrpSpPr/>
          <p:nvPr/>
        </p:nvGrpSpPr>
        <p:grpSpPr>
          <a:xfrm>
            <a:off x="492369" y="584031"/>
            <a:ext cx="12245789" cy="4789826"/>
            <a:chOff x="0" y="425769"/>
            <a:chExt cx="12245789" cy="4789826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F88690C1-C26E-B3E5-8885-2353F06E2FA5}"/>
                </a:ext>
              </a:extLst>
            </p:cNvPr>
            <p:cNvGrpSpPr/>
            <p:nvPr/>
          </p:nvGrpSpPr>
          <p:grpSpPr>
            <a:xfrm>
              <a:off x="0" y="2039774"/>
              <a:ext cx="12245789" cy="3175821"/>
              <a:chOff x="-53789" y="1681186"/>
              <a:chExt cx="12245789" cy="3175821"/>
            </a:xfrm>
          </p:grpSpPr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09108444-8AFE-277F-E8EC-C19CA3AE44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3117" t="38970" r="34351" b="41645"/>
              <a:stretch/>
            </p:blipFill>
            <p:spPr>
              <a:xfrm>
                <a:off x="961902" y="1732246"/>
                <a:ext cx="9322634" cy="3124761"/>
              </a:xfrm>
              <a:prstGeom prst="rect">
                <a:avLst/>
              </a:prstGeom>
            </p:spPr>
          </p:pic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A683CDEB-6830-DA33-BCE4-F3EE0E641188}"/>
                  </a:ext>
                </a:extLst>
              </p:cNvPr>
              <p:cNvSpPr txBox="1"/>
              <p:nvPr/>
            </p:nvSpPr>
            <p:spPr>
              <a:xfrm>
                <a:off x="-53789" y="1750658"/>
                <a:ext cx="3872753" cy="1054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22705">
                  <a:spcBef>
                    <a:spcPts val="505"/>
                  </a:spcBef>
                  <a:spcAft>
                    <a:spcPts val="0"/>
                  </a:spcAft>
                </a:pPr>
                <a:r>
                  <a:rPr lang="es-ES" sz="14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1ra</a:t>
                </a:r>
                <a:r>
                  <a:rPr lang="es-ES" sz="1400" b="1" spc="-2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4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línea:</a:t>
                </a:r>
                <a:endParaRPr lang="es-ES" sz="1400" b="1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pPr marL="1315085">
                  <a:spcBef>
                    <a:spcPts val="345"/>
                  </a:spcBef>
                  <a:spcAft>
                    <a:spcPts val="0"/>
                  </a:spcAft>
                </a:pPr>
                <a:r>
                  <a:rPr lang="es-ES" sz="14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Abordar</a:t>
                </a:r>
                <a:r>
                  <a:rPr lang="es-ES" sz="1400" b="1" spc="-2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4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los</a:t>
                </a:r>
                <a:r>
                  <a:rPr lang="es-ES" sz="1400" b="1" spc="-2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4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factores</a:t>
                </a:r>
                <a:r>
                  <a:rPr lang="es-ES" sz="1400" b="1" spc="-1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4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corregibles</a:t>
                </a:r>
                <a:endParaRPr lang="es-ES" sz="1400" b="1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endParaRPr lang="es-ES" dirty="0"/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43865AC-1B15-D436-72B1-C6026A0F5FF2}"/>
                  </a:ext>
                </a:extLst>
              </p:cNvPr>
              <p:cNvSpPr txBox="1"/>
              <p:nvPr/>
            </p:nvSpPr>
            <p:spPr>
              <a:xfrm>
                <a:off x="1272744" y="2885595"/>
                <a:ext cx="15943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2da</a:t>
                </a:r>
                <a:r>
                  <a:rPr lang="es-ES" sz="1600" b="1" spc="-4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línea:</a:t>
                </a:r>
              </a:p>
              <a:p>
                <a:r>
                  <a:rPr lang="es-ES" sz="16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Medicamentos</a:t>
                </a:r>
                <a:endParaRPr lang="es-ES" sz="1600" b="1" dirty="0"/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286EFCE2-7FB3-A0D8-F9DB-F2C943A08703}"/>
                  </a:ext>
                </a:extLst>
              </p:cNvPr>
              <p:cNvSpPr txBox="1"/>
              <p:nvPr/>
            </p:nvSpPr>
            <p:spPr>
              <a:xfrm>
                <a:off x="1272744" y="4037819"/>
                <a:ext cx="6096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3ra</a:t>
                </a:r>
                <a:r>
                  <a:rPr lang="es-ES" sz="1600" b="1" spc="-2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línea</a:t>
                </a:r>
              </a:p>
              <a:p>
                <a:r>
                  <a:rPr lang="es-ES" sz="1600" b="1" spc="-10" dirty="0">
                    <a:solidFill>
                      <a:srgbClr val="161614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Último </a:t>
                </a:r>
                <a:r>
                  <a:rPr lang="es-ES" sz="16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recurso</a:t>
                </a:r>
                <a:r>
                  <a:rPr lang="es-ES" sz="800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:</a:t>
                </a:r>
                <a:endParaRPr lang="es-ES" dirty="0"/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01688A3B-28E0-CF26-EAA4-3115BA2B1009}"/>
                  </a:ext>
                </a:extLst>
              </p:cNvPr>
              <p:cNvSpPr txBox="1"/>
              <p:nvPr/>
            </p:nvSpPr>
            <p:spPr>
              <a:xfrm>
                <a:off x="3436197" y="1681186"/>
                <a:ext cx="8182980" cy="1344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lvl="0" indent="-342900">
                  <a:buClr>
                    <a:srgbClr val="161614"/>
                  </a:buClr>
                  <a:buSzPts val="550"/>
                  <a:buFont typeface="Arial" panose="020B0604020202020204" pitchFamily="34" charset="0"/>
                  <a:buChar char="•"/>
                  <a:tabLst>
                    <a:tab pos="452120" algn="l"/>
                  </a:tabLst>
                </a:pP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Revisar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los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medicamentos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que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no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sean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 err="1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RASi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(p.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ej.,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AINE,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trimetoprima).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spc="-5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•</a:t>
                </a:r>
                <a:endParaRPr lang="es-ES" sz="1200" b="1" spc="0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pPr marL="450850" marR="1878965" indent="-44450">
                  <a:lnSpc>
                    <a:spcPct val="155000"/>
                  </a:lnSpc>
                  <a:spcBef>
                    <a:spcPts val="360"/>
                  </a:spcBef>
                  <a:spcAft>
                    <a:spcPts val="0"/>
                  </a:spcAft>
                </a:pP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Evaluar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la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ingesta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dietética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de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potasio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(remisión</a:t>
                </a:r>
                <a:r>
                  <a:rPr lang="es-ES" sz="1200" b="1" spc="-30" dirty="0">
                    <a:solidFill>
                      <a:srgbClr val="161614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dietética)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y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considerar</a:t>
                </a:r>
                <a:r>
                  <a:rPr lang="es-ES" sz="12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la</a:t>
                </a:r>
                <a:r>
                  <a:rPr lang="es-ES" sz="12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moderación</a:t>
                </a:r>
                <a:r>
                  <a:rPr lang="es-ES" sz="1200" b="1" spc="20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2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adecuada de la ingesta dietética de potasio.</a:t>
                </a:r>
                <a:endParaRPr lang="es-ES" sz="1200" b="1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pPr>
                  <a:spcBef>
                    <a:spcPts val="50"/>
                  </a:spcBef>
                </a:pPr>
                <a:br>
                  <a:rPr lang="es-ES" sz="1400" b="1" dirty="0"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</a:br>
                <a:endParaRPr lang="es-ES" sz="1400" b="1" dirty="0"/>
              </a:p>
            </p:txBody>
          </p:sp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096B13F7-BA54-2D65-AF4A-3B8BE71732B8}"/>
                  </a:ext>
                </a:extLst>
              </p:cNvPr>
              <p:cNvSpPr txBox="1"/>
              <p:nvPr/>
            </p:nvSpPr>
            <p:spPr>
              <a:xfrm>
                <a:off x="3177933" y="2707198"/>
                <a:ext cx="9014067" cy="1417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58850">
                  <a:spcBef>
                    <a:spcPts val="505"/>
                  </a:spcBef>
                  <a:spcAft>
                    <a:spcPts val="0"/>
                  </a:spcAft>
                </a:pPr>
                <a:r>
                  <a:rPr lang="es-ES" sz="1600" b="1" spc="-1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Considere:</a:t>
                </a:r>
                <a:r>
                  <a:rPr lang="es-ES" sz="1600" b="1" dirty="0"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Uso</a:t>
                </a:r>
                <a:r>
                  <a:rPr lang="es-ES" sz="16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apropiado</a:t>
                </a:r>
                <a:r>
                  <a:rPr lang="es-ES" sz="16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de</a:t>
                </a:r>
                <a:r>
                  <a:rPr lang="es-ES" sz="1600" b="1" spc="-3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diuréticos</a:t>
                </a:r>
                <a:r>
                  <a:rPr lang="es-ES" sz="1600" b="1" spc="-3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spc="-5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•</a:t>
                </a:r>
                <a:endParaRPr lang="es-ES" sz="1600" b="1" spc="0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pPr marL="958850" marR="2962275">
                  <a:lnSpc>
                    <a:spcPct val="155000"/>
                  </a:lnSpc>
                  <a:spcBef>
                    <a:spcPts val="345"/>
                  </a:spcBef>
                  <a:spcAft>
                    <a:spcPts val="0"/>
                  </a:spcAft>
                </a:pP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Optimice los niveles de bicarbonato sérico •</a:t>
                </a:r>
                <a:r>
                  <a:rPr lang="es-ES" sz="1600" b="1" spc="20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Agentes</a:t>
                </a:r>
                <a:r>
                  <a:rPr lang="es-ES" sz="1600" b="1" spc="-45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de</a:t>
                </a:r>
                <a:r>
                  <a:rPr lang="es-ES" sz="1600" b="1" spc="-4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intercambio</a:t>
                </a:r>
                <a:r>
                  <a:rPr lang="es-ES" sz="1600" b="1" spc="-4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de</a:t>
                </a:r>
                <a:r>
                  <a:rPr lang="es-ES" sz="1600" b="1" spc="-4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potasio</a:t>
                </a:r>
                <a:r>
                  <a:rPr lang="es-ES" sz="1600" b="1" spc="-40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 </a:t>
                </a:r>
                <a:r>
                  <a:rPr lang="es-ES" sz="1600" b="1" dirty="0">
                    <a:solidFill>
                      <a:srgbClr val="161614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autorizados</a:t>
                </a:r>
                <a:endParaRPr lang="es-ES" sz="1600" b="1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  <a:p>
                <a:endParaRPr lang="es-ES" dirty="0"/>
              </a:p>
            </p:txBody>
          </p:sp>
        </p:grp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D70ED69-560D-D370-73C2-7E760A64702C}"/>
                </a:ext>
              </a:extLst>
            </p:cNvPr>
            <p:cNvSpPr txBox="1"/>
            <p:nvPr/>
          </p:nvSpPr>
          <p:spPr>
            <a:xfrm>
              <a:off x="1272744" y="425769"/>
              <a:ext cx="905435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b="1" dirty="0"/>
                <a:t>Acciones para manejar la hiperpotasemia (K&gt; 5,5 mmol/l) en la enfermedad renal crónica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88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7"/>
    </mc:Choice>
    <mc:Fallback xmlns="">
      <p:transition spd="slow" advTm="9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B0F21C8-50DD-453A-38C7-3DCA7C179C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59" t="41859" r="16207" b="27347"/>
          <a:stretch/>
        </p:blipFill>
        <p:spPr>
          <a:xfrm>
            <a:off x="337585" y="1877476"/>
            <a:ext cx="11516829" cy="40112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8062127-B7B5-56AB-0EB2-53E966377488}"/>
              </a:ext>
            </a:extLst>
          </p:cNvPr>
          <p:cNvSpPr/>
          <p:nvPr/>
        </p:nvSpPr>
        <p:spPr>
          <a:xfrm>
            <a:off x="0" y="0"/>
            <a:ext cx="12192000" cy="12859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CB1D51-55E3-DD82-050B-55CCCA7455FB}"/>
              </a:ext>
            </a:extLst>
          </p:cNvPr>
          <p:cNvSpPr txBox="1"/>
          <p:nvPr/>
        </p:nvSpPr>
        <p:spPr>
          <a:xfrm>
            <a:off x="337585" y="85634"/>
            <a:ext cx="11975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Absorción de potasio según alimentación: Vegetal, animal o comidas procesadas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D355DDF-5D2A-78CA-29E5-51C19EEC5A2C}"/>
              </a:ext>
            </a:extLst>
          </p:cNvPr>
          <p:cNvSpPr/>
          <p:nvPr/>
        </p:nvSpPr>
        <p:spPr>
          <a:xfrm>
            <a:off x="1371600" y="3921369"/>
            <a:ext cx="2127738" cy="6154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EB7A85E-4FB2-AAD4-C6F6-BC212EA361E4}"/>
              </a:ext>
            </a:extLst>
          </p:cNvPr>
          <p:cNvSpPr/>
          <p:nvPr/>
        </p:nvSpPr>
        <p:spPr>
          <a:xfrm>
            <a:off x="8692664" y="3897923"/>
            <a:ext cx="2127738" cy="6154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B091983-6CF6-CDCE-5D98-03D94862B589}"/>
              </a:ext>
            </a:extLst>
          </p:cNvPr>
          <p:cNvSpPr/>
          <p:nvPr/>
        </p:nvSpPr>
        <p:spPr>
          <a:xfrm>
            <a:off x="4838153" y="3888967"/>
            <a:ext cx="2127738" cy="61546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A95E5B5-3003-32A5-B278-3ACE1BCECE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5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96"/>
    </mc:Choice>
    <mc:Fallback xmlns="">
      <p:transition spd="slow" advTm="17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53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HIPERURICEMIA  </a:t>
            </a: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12651" y="2869521"/>
            <a:ext cx="10335421" cy="197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C08C637-2722-6F2F-EA3F-DCC10F80CA0A}"/>
              </a:ext>
            </a:extLst>
          </p:cNvPr>
          <p:cNvSpPr txBox="1"/>
          <p:nvPr/>
        </p:nvSpPr>
        <p:spPr>
          <a:xfrm>
            <a:off x="874881" y="1974050"/>
            <a:ext cx="10430428" cy="1454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que a las personas con ERC e hiperuricemia </a:t>
            </a:r>
            <a:r>
              <a:rPr lang="es-ES" sz="2800" b="1" u="sng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sintomática</a:t>
            </a:r>
            <a:r>
              <a:rPr lang="es-E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les prescriba una intervención para reducir el ácido úrico </a:t>
            </a:r>
            <a:r>
              <a:rPr lang="es-ES" sz="2800" b="1" kern="100" dirty="0">
                <a:solidFill>
                  <a:srgbClr val="009AD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(1C).</a:t>
            </a:r>
            <a:endParaRPr lang="es-ES" sz="2800" kern="100" dirty="0">
              <a:solidFill>
                <a:srgbClr val="009AD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3ACA5C0-3CEA-DFF1-427A-C371DB22B086}"/>
              </a:ext>
            </a:extLst>
          </p:cNvPr>
          <p:cNvSpPr txBox="1"/>
          <p:nvPr/>
        </p:nvSpPr>
        <p:spPr>
          <a:xfrm>
            <a:off x="208811" y="3842055"/>
            <a:ext cx="114705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espués de su primer episodio de gota (en particular cuando no existe un precipitante evitable o la concentración sérica de </a:t>
            </a: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ácido úrico es &gt;9 mg/dl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[535 mmol/l]).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Prescribir </a:t>
            </a: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inhibidores de la xantina oxidasa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 preferencia a los agentes uricosúricos </a:t>
            </a:r>
            <a:endParaRPr lang="es-E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 el tratamiento sintomático de la gota aguda en la ERC, la </a:t>
            </a: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colchicina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 dosis bajas o los </a:t>
            </a: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glucocorticoides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intraarticulares/orales son preferibles a los antiinflamatorios no esteroideos (</a:t>
            </a:r>
            <a:r>
              <a:rPr lang="es-E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AINEs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imitar la ingesta de </a:t>
            </a: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alcohol, carnes y jarabe de maíz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 alto contenido de fructosa.</a:t>
            </a:r>
            <a:endParaRPr lang="es-ES" sz="24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1BEBE8B7-0916-B3F1-727E-AA92AD7561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28"/>
    </mc:Choice>
    <mc:Fallback xmlns="">
      <p:transition spd="slow" advTm="49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313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ANEMIA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2800" b="1" kern="100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2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2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TRASTORNO ÓSEO MINERAL DE LA ERC (CKD-MBD)</a:t>
            </a:r>
            <a:endParaRPr lang="es-ES" sz="2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12651" y="2869521"/>
            <a:ext cx="10335421" cy="197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C08C637-2722-6F2F-EA3F-DCC10F80CA0A}"/>
              </a:ext>
            </a:extLst>
          </p:cNvPr>
          <p:cNvSpPr txBox="1"/>
          <p:nvPr/>
        </p:nvSpPr>
        <p:spPr>
          <a:xfrm>
            <a:off x="874881" y="1974050"/>
            <a:ext cx="10430428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Guía de Práctica Clínica KDIGO para la Anemia en la Insuficiencia Renal Crónica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s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7561CA-F06C-2B5E-5A35-89E0887DED59}"/>
              </a:ext>
            </a:extLst>
          </p:cNvPr>
          <p:cNvSpPr txBox="1"/>
          <p:nvPr/>
        </p:nvSpPr>
        <p:spPr>
          <a:xfrm>
            <a:off x="874881" y="4841343"/>
            <a:ext cx="9875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</a:t>
            </a:r>
            <a:r>
              <a:rPr lang="es-E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uía de práctica clínica KDIGO 2017 para el diagnóstico, la evaluación, la prevención y el tratamiento de la enfermedad renal crónica-trastorno mineral y óseo (CKD-MBD</a:t>
            </a:r>
            <a:endParaRPr lang="es-ES" sz="24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8B3AEEA-74F5-9227-8FA2-7015CE9B40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3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9"/>
    </mc:Choice>
    <mc:Fallback xmlns="">
      <p:transition spd="slow" advTm="8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093363"/>
            <a:ext cx="10703628" cy="132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ENFERMEDAD CARDIOVASCULAR (</a:t>
            </a:r>
            <a:r>
              <a:rPr lang="es-ES" b="1" kern="10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ECV):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0" i="0" u="none" strike="noStrike" baseline="0">
                <a:solidFill>
                  <a:srgbClr val="FF0000"/>
                </a:solidFill>
                <a:latin typeface="+mn-lt"/>
              </a:rPr>
              <a:t>Chronic </a:t>
            </a:r>
            <a:r>
              <a:rPr lang="en-US" b="0" i="0" u="none" strike="noStrike" baseline="0" dirty="0">
                <a:solidFill>
                  <a:srgbClr val="FF0000"/>
                </a:solidFill>
                <a:latin typeface="+mn-lt"/>
              </a:rPr>
              <a:t>Kidney Disease Prognosis Consortium</a:t>
            </a:r>
            <a:r>
              <a:rPr lang="es-ES" b="1" kern="1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kern="1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12651" y="2869521"/>
            <a:ext cx="10335421" cy="197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5CA6935-60FE-00A9-313A-045D122B07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41" t="16884" r="14183" b="54363"/>
          <a:stretch/>
        </p:blipFill>
        <p:spPr>
          <a:xfrm>
            <a:off x="1" y="2538387"/>
            <a:ext cx="12192000" cy="371502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3C93ACF-90E3-7137-19A4-3EB975B7E84D}"/>
              </a:ext>
            </a:extLst>
          </p:cNvPr>
          <p:cNvSpPr txBox="1"/>
          <p:nvPr/>
        </p:nvSpPr>
        <p:spPr>
          <a:xfrm>
            <a:off x="8572501" y="6390902"/>
            <a:ext cx="6101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000000"/>
                </a:solidFill>
                <a:latin typeface="AdvOTe8296edf.I"/>
              </a:rPr>
              <a:t>JAMA.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15e8cdec"/>
              </a:rPr>
              <a:t>2023;330(13):1266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15e8cdec+20"/>
              </a:rPr>
              <a:t>–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AdvOT15e8cdec"/>
              </a:rPr>
              <a:t>1277</a:t>
            </a:r>
            <a:r>
              <a:rPr lang="es-ES" sz="800" b="0" i="0" u="none" strike="noStrike" baseline="0" dirty="0">
                <a:solidFill>
                  <a:srgbClr val="2197D2"/>
                </a:solidFill>
                <a:latin typeface="AdvOT15e8cdec"/>
              </a:rPr>
              <a:t>2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6F1725-AFF1-F85C-3234-C54E0C099366}"/>
              </a:ext>
            </a:extLst>
          </p:cNvPr>
          <p:cNvSpPr txBox="1"/>
          <p:nvPr/>
        </p:nvSpPr>
        <p:spPr>
          <a:xfrm>
            <a:off x="1884484" y="2504877"/>
            <a:ext cx="3443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AdvOT9974ba86.B"/>
              </a:rPr>
              <a:t>Mortalidad</a:t>
            </a:r>
            <a:r>
              <a:rPr lang="en-US" b="1" dirty="0">
                <a:latin typeface="AdvOT9974ba86.B"/>
              </a:rPr>
              <a:t> </a:t>
            </a:r>
            <a:r>
              <a:rPr lang="en-US" b="1" dirty="0" err="1">
                <a:latin typeface="AdvOT9974ba86.B"/>
              </a:rPr>
              <a:t>por</a:t>
            </a:r>
            <a:r>
              <a:rPr lang="en-US" b="1" dirty="0">
                <a:latin typeface="AdvOT9974ba86.B"/>
              </a:rPr>
              <a:t> </a:t>
            </a:r>
            <a:r>
              <a:rPr lang="en-US" b="1" dirty="0" err="1">
                <a:latin typeface="AdvOT9974ba86.B"/>
              </a:rPr>
              <a:t>cualquier</a:t>
            </a:r>
            <a:r>
              <a:rPr lang="en-US" b="1" dirty="0">
                <a:latin typeface="AdvOT9974ba86.B"/>
              </a:rPr>
              <a:t> causa</a:t>
            </a:r>
            <a:endParaRPr lang="es-ES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E65E3AD-FD65-010E-EB4D-7DE47E052583}"/>
              </a:ext>
            </a:extLst>
          </p:cNvPr>
          <p:cNvSpPr txBox="1"/>
          <p:nvPr/>
        </p:nvSpPr>
        <p:spPr>
          <a:xfrm>
            <a:off x="7957039" y="2445609"/>
            <a:ext cx="7332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AdvOT9974ba86.B"/>
              </a:rPr>
              <a:t>Mortalidad</a:t>
            </a:r>
            <a:r>
              <a:rPr lang="en-US" b="1" dirty="0">
                <a:latin typeface="AdvOT9974ba86.B"/>
              </a:rPr>
              <a:t> CV</a:t>
            </a:r>
            <a:endParaRPr lang="es-ES" b="1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4A7CFEF-41F1-B72F-A3BA-A4B54DB76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2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97"/>
    </mc:Choice>
    <mc:Fallback xmlns="">
      <p:transition spd="slow" advTm="52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112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ENFERMEDAD CARDIOVASCULAR (ECV) E INTERVENCIONES ESPECÍFICAS ADICIONALES PARA MODIFICAR EL RIESGO</a:t>
            </a:r>
            <a:endParaRPr lang="es-ES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12651" y="2869521"/>
            <a:ext cx="10335421" cy="1971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400" b="1" dirty="0">
              <a:solidFill>
                <a:srgbClr val="0070C0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6645BD-F772-625C-4D7D-7A3E67A33380}"/>
              </a:ext>
            </a:extLst>
          </p:cNvPr>
          <p:cNvSpPr txBox="1"/>
          <p:nvPr/>
        </p:nvSpPr>
        <p:spPr>
          <a:xfrm>
            <a:off x="2023160" y="3853398"/>
            <a:ext cx="99600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Manejo de los lípidos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Uso de terapia antiplaquetaria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Tratamiento médico invasivo frente a tratamiento médico intensivo para la enfermedad arterial coronaria</a:t>
            </a: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ERC y fibrilación auricular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</a:rPr>
              <a:t>Contrastes yodados y gadolinio 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3C3BEF-88E9-42C6-1C86-369E4F99A357}"/>
              </a:ext>
            </a:extLst>
          </p:cNvPr>
          <p:cNvSpPr txBox="1"/>
          <p:nvPr/>
        </p:nvSpPr>
        <p:spPr>
          <a:xfrm>
            <a:off x="1114426" y="2714625"/>
            <a:ext cx="105649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La ERC </a:t>
            </a:r>
            <a:r>
              <a:rPr lang="es-ES" sz="2800" b="1" dirty="0">
                <a:solidFill>
                  <a:srgbClr val="FF0000"/>
                </a:solidFill>
              </a:rPr>
              <a:t>no es una contraindicación para una estrategia invasiva </a:t>
            </a:r>
            <a:r>
              <a:rPr lang="es-ES" sz="2000" dirty="0"/>
              <a:t>a personas con </a:t>
            </a:r>
            <a:r>
              <a:rPr lang="es-ES" sz="2000" dirty="0" err="1"/>
              <a:t>enfermeades</a:t>
            </a:r>
            <a:r>
              <a:rPr lang="es-ES" sz="2000" dirty="0"/>
              <a:t> cardiacas, agudas o inestables ni tampoco para estudios de imágenes. No obstante los riesgos y beneficios deben ser individualizados 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AB80369-5041-7B06-4DA4-83AE08E6FE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6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65"/>
    </mc:Choice>
    <mc:Fallback xmlns="">
      <p:transition spd="slow" advTm="55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799" y="1053227"/>
            <a:ext cx="10703628" cy="59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MANEJO DE LOS LIPIDOS CON ERC</a:t>
            </a: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FCBE86-BBED-330A-C38F-1B780726E61C}"/>
              </a:ext>
            </a:extLst>
          </p:cNvPr>
          <p:cNvSpPr txBox="1"/>
          <p:nvPr/>
        </p:nvSpPr>
        <p:spPr>
          <a:xfrm>
            <a:off x="4530508" y="1544362"/>
            <a:ext cx="24016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≥</a:t>
            </a:r>
            <a:r>
              <a:rPr lang="es-ES" sz="4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 años</a:t>
            </a:r>
            <a:endParaRPr lang="es-ES" sz="4400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FE5EDFF-5EFE-E639-A2BB-E0E6852F207C}"/>
              </a:ext>
            </a:extLst>
          </p:cNvPr>
          <p:cNvGrpSpPr/>
          <p:nvPr/>
        </p:nvGrpSpPr>
        <p:grpSpPr>
          <a:xfrm>
            <a:off x="1346283" y="2408196"/>
            <a:ext cx="9126130" cy="1850124"/>
            <a:chOff x="1724587" y="2979998"/>
            <a:chExt cx="9126130" cy="185012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5D5D181-D3D8-A8F4-B98D-EDDA312248DE}"/>
                </a:ext>
              </a:extLst>
            </p:cNvPr>
            <p:cNvSpPr txBox="1"/>
            <p:nvPr/>
          </p:nvSpPr>
          <p:spPr>
            <a:xfrm>
              <a:off x="2778368" y="2979998"/>
              <a:ext cx="72224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2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FGe</a:t>
              </a:r>
              <a:r>
                <a:rPr lang="es-ES" sz="3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&lt;60                                             </a:t>
              </a:r>
              <a:r>
                <a:rPr lang="es-ES" sz="32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FGe</a:t>
              </a:r>
              <a:r>
                <a:rPr lang="es-ES" sz="3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&gt; 60 </a:t>
              </a:r>
              <a:endParaRPr lang="es-ES" sz="3200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346E9BEE-5957-C884-0D1C-157513065682}"/>
                </a:ext>
              </a:extLst>
            </p:cNvPr>
            <p:cNvSpPr/>
            <p:nvPr/>
          </p:nvSpPr>
          <p:spPr>
            <a:xfrm>
              <a:off x="1776045" y="2979998"/>
              <a:ext cx="3716467" cy="84207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AA2B699-574C-3F42-5399-F2035D459142}"/>
                </a:ext>
              </a:extLst>
            </p:cNvPr>
            <p:cNvSpPr/>
            <p:nvPr/>
          </p:nvSpPr>
          <p:spPr>
            <a:xfrm>
              <a:off x="7298625" y="3023739"/>
              <a:ext cx="3552092" cy="65328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FAF5B2B-D6FD-9D7D-4F5B-E5E6ACC9AFF8}"/>
                </a:ext>
              </a:extLst>
            </p:cNvPr>
            <p:cNvSpPr txBox="1"/>
            <p:nvPr/>
          </p:nvSpPr>
          <p:spPr>
            <a:xfrm>
              <a:off x="3766037" y="3423750"/>
              <a:ext cx="23299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b="1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 diálisis o TX</a:t>
              </a:r>
              <a:endParaRPr lang="es-ES" dirty="0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B1E9E9-CC55-3F87-60F5-9CE0185F4E79}"/>
                </a:ext>
              </a:extLst>
            </p:cNvPr>
            <p:cNvSpPr txBox="1"/>
            <p:nvPr/>
          </p:nvSpPr>
          <p:spPr>
            <a:xfrm>
              <a:off x="1724587" y="3822072"/>
              <a:ext cx="371646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/>
                <a:t>Estatina</a:t>
              </a:r>
            </a:p>
            <a:p>
              <a:r>
                <a:rPr lang="es-ES" sz="2800" dirty="0"/>
                <a:t>Estatina+</a:t>
              </a:r>
              <a:r>
                <a:rPr lang="es-ES" sz="2800" b="1" u="sng" kern="100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sz="2800" u="sng" kern="100" dirty="0" err="1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ezetimiba</a:t>
              </a:r>
              <a:r>
                <a:rPr lang="es-ES" sz="2800" u="sng" kern="100" dirty="0"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sz="2400" b="1" kern="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(1A).</a:t>
              </a:r>
              <a:endParaRPr lang="es-ES" sz="2400" dirty="0">
                <a:solidFill>
                  <a:srgbClr val="0070C0"/>
                </a:solidFill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95AB85FF-0A09-82B2-72DF-221B3AE02FD4}"/>
                </a:ext>
              </a:extLst>
            </p:cNvPr>
            <p:cNvSpPr txBox="1"/>
            <p:nvPr/>
          </p:nvSpPr>
          <p:spPr>
            <a:xfrm>
              <a:off x="8190206" y="3876015"/>
              <a:ext cx="227720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s-E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Estatina </a:t>
              </a:r>
              <a:r>
                <a:rPr lang="es-ES" sz="2800" b="1" kern="1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(1B).</a:t>
              </a:r>
              <a:endParaRPr lang="es-ES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4CE9D84-51DD-A2F5-19BF-DA16F611BC1F}"/>
              </a:ext>
            </a:extLst>
          </p:cNvPr>
          <p:cNvSpPr txBox="1"/>
          <p:nvPr/>
        </p:nvSpPr>
        <p:spPr>
          <a:xfrm>
            <a:off x="4552714" y="4330876"/>
            <a:ext cx="61018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18-49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años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3E916E-B981-3045-3BE0-594B46700A9A}"/>
              </a:ext>
            </a:extLst>
          </p:cNvPr>
          <p:cNvSpPr txBox="1"/>
          <p:nvPr/>
        </p:nvSpPr>
        <p:spPr>
          <a:xfrm>
            <a:off x="6851675" y="4903650"/>
            <a:ext cx="1503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 diálisis TX</a:t>
            </a:r>
            <a:endParaRPr lang="es-ES" dirty="0"/>
          </a:p>
          <a:p>
            <a:endParaRPr lang="es-E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49B7978-348E-718A-F731-C6381069B046}"/>
              </a:ext>
            </a:extLst>
          </p:cNvPr>
          <p:cNvSpPr txBox="1"/>
          <p:nvPr/>
        </p:nvSpPr>
        <p:spPr>
          <a:xfrm>
            <a:off x="1346283" y="5264979"/>
            <a:ext cx="107036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Estatina en casos de enfermedad vascular o riesgo coronario </a:t>
            </a:r>
            <a:r>
              <a:rPr lang="es-ES" sz="2800" kern="100" dirty="0">
                <a:solidFill>
                  <a:srgbClr val="009AD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(2A):</a:t>
            </a:r>
            <a:endParaRPr lang="es-ES" sz="2800" kern="100" dirty="0">
              <a:solidFill>
                <a:srgbClr val="009AD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s-E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iPCSK9 cuando indicado y TFG&gt;20</a:t>
            </a:r>
            <a:endParaRPr lang="es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s-E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5527CC2-0CD5-7CC4-F460-1F73AD18D6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6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653"/>
    </mc:Choice>
    <mc:Fallback xmlns="">
      <p:transition spd="slow" advTm="66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9A613B5-77CE-C4B9-93B5-C1DD6C6525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625" t="16667" r="17355" b="9743"/>
          <a:stretch/>
        </p:blipFill>
        <p:spPr>
          <a:xfrm>
            <a:off x="2497015" y="797297"/>
            <a:ext cx="6664569" cy="586727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515C27E-55D0-C25B-4FEB-7C58E5F5247B}"/>
              </a:ext>
            </a:extLst>
          </p:cNvPr>
          <p:cNvSpPr/>
          <p:nvPr/>
        </p:nvSpPr>
        <p:spPr>
          <a:xfrm>
            <a:off x="0" y="0"/>
            <a:ext cx="12192000" cy="79729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/>
              <a:t>Metaanálisis </a:t>
            </a:r>
            <a:r>
              <a:rPr lang="es-ES" sz="3600" b="1" dirty="0"/>
              <a:t>de 28 grandes ensayos de reducción LDL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F2629C-155B-962D-C27E-1F651ED2A0B1}"/>
              </a:ext>
            </a:extLst>
          </p:cNvPr>
          <p:cNvSpPr txBox="1"/>
          <p:nvPr/>
        </p:nvSpPr>
        <p:spPr>
          <a:xfrm>
            <a:off x="9328639" y="6018240"/>
            <a:ext cx="6101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b="0" i="0" u="none" strike="noStrike" baseline="0" dirty="0">
                <a:latin typeface="AdvOTe8296edf.I"/>
              </a:rPr>
              <a:t>Lancet Diabetes </a:t>
            </a:r>
            <a:r>
              <a:rPr lang="es-ES" sz="1800" b="0" i="0" u="none" strike="noStrike" baseline="0" dirty="0" err="1">
                <a:latin typeface="AdvOTe8296edf.I"/>
              </a:rPr>
              <a:t>Endocrinol</a:t>
            </a:r>
            <a:r>
              <a:rPr lang="es-ES" sz="1800" b="0" i="0" u="none" strike="noStrike" baseline="0" dirty="0">
                <a:latin typeface="AdvOT15e8cdec"/>
              </a:rPr>
              <a:t>.</a:t>
            </a:r>
          </a:p>
          <a:p>
            <a:pPr algn="l"/>
            <a:r>
              <a:rPr lang="es-ES" sz="1800" b="0" i="0" u="none" strike="noStrike" baseline="0" dirty="0">
                <a:latin typeface="AdvOT15e8cdec"/>
              </a:rPr>
              <a:t>2016;4:829</a:t>
            </a:r>
            <a:r>
              <a:rPr lang="es-ES" sz="1800" b="0" i="0" u="none" strike="noStrike" baseline="0" dirty="0">
                <a:latin typeface="AdvOT15e8cdec+20"/>
              </a:rPr>
              <a:t>–</a:t>
            </a:r>
            <a:r>
              <a:rPr lang="es-ES" sz="1800" b="0" i="0" u="none" strike="noStrike" baseline="0" dirty="0">
                <a:latin typeface="AdvOT15e8cdec"/>
              </a:rPr>
              <a:t>839</a:t>
            </a:r>
            <a:endParaRPr lang="es-ES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4EFA71E-C813-D5B8-B95D-F1E1DDE602DB}"/>
              </a:ext>
            </a:extLst>
          </p:cNvPr>
          <p:cNvSpPr/>
          <p:nvPr/>
        </p:nvSpPr>
        <p:spPr>
          <a:xfrm>
            <a:off x="6532682" y="1934308"/>
            <a:ext cx="835271" cy="615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F43E7F6-7222-BBA4-AC9C-F58975F9E961}"/>
              </a:ext>
            </a:extLst>
          </p:cNvPr>
          <p:cNvSpPr/>
          <p:nvPr/>
        </p:nvSpPr>
        <p:spPr>
          <a:xfrm>
            <a:off x="6585434" y="4161630"/>
            <a:ext cx="835271" cy="615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B9025ED-31EF-450A-E651-EAD3640130BE}"/>
              </a:ext>
            </a:extLst>
          </p:cNvPr>
          <p:cNvSpPr/>
          <p:nvPr/>
        </p:nvSpPr>
        <p:spPr>
          <a:xfrm>
            <a:off x="6532681" y="3006842"/>
            <a:ext cx="835271" cy="615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9120A26-C3FC-8E4B-794C-310343AA9489}"/>
              </a:ext>
            </a:extLst>
          </p:cNvPr>
          <p:cNvSpPr/>
          <p:nvPr/>
        </p:nvSpPr>
        <p:spPr>
          <a:xfrm>
            <a:off x="6585433" y="5524117"/>
            <a:ext cx="835271" cy="615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AEF384D-324A-66CE-B9A1-3EE3166EE3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25"/>
    </mc:Choice>
    <mc:Fallback xmlns="">
      <p:transition spd="slow" advTm="24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515C27E-55D0-C25B-4FEB-7C58E5F5247B}"/>
              </a:ext>
            </a:extLst>
          </p:cNvPr>
          <p:cNvSpPr/>
          <p:nvPr/>
        </p:nvSpPr>
        <p:spPr>
          <a:xfrm>
            <a:off x="0" y="0"/>
            <a:ext cx="12192000" cy="79729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/>
              <a:t>Metaanálisis </a:t>
            </a:r>
            <a:r>
              <a:rPr lang="es-ES" sz="3600" b="1" dirty="0"/>
              <a:t>de 28 grandes ensayos de reducción LDL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416268E-3B9E-3D2D-1B74-83D1003C89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79" t="15641" r="30048" b="15128"/>
          <a:stretch/>
        </p:blipFill>
        <p:spPr>
          <a:xfrm>
            <a:off x="298938" y="1230924"/>
            <a:ext cx="4958862" cy="474784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8723534-4FC4-CE31-FC28-D577D7297D7D}"/>
              </a:ext>
            </a:extLst>
          </p:cNvPr>
          <p:cNvSpPr txBox="1"/>
          <p:nvPr/>
        </p:nvSpPr>
        <p:spPr>
          <a:xfrm>
            <a:off x="5565531" y="1230924"/>
            <a:ext cx="6101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/>
              <a:t>En los pacientes con </a:t>
            </a:r>
            <a:r>
              <a:rPr lang="es-ES" sz="2400" dirty="0" err="1"/>
              <a:t>Tx</a:t>
            </a:r>
            <a:r>
              <a:rPr lang="es-ES" sz="2400" dirty="0"/>
              <a:t> renal la prevalencia de dislipidemia es lo suficientemente alta como para justificar el </a:t>
            </a:r>
            <a:r>
              <a:rPr lang="es-ES" sz="2400" b="1" dirty="0">
                <a:solidFill>
                  <a:srgbClr val="FF0000"/>
                </a:solidFill>
              </a:rPr>
              <a:t>cribado y la intervención</a:t>
            </a:r>
            <a:r>
              <a:rPr lang="es-ES" sz="2400" dirty="0"/>
              <a:t>.</a:t>
            </a:r>
          </a:p>
          <a:p>
            <a:endParaRPr lang="es-ES" sz="2400" dirty="0"/>
          </a:p>
          <a:p>
            <a:r>
              <a:rPr lang="es-ES" sz="2400" dirty="0"/>
              <a:t>En los pacientes con TX renal , hay pocas razones para creer que la </a:t>
            </a:r>
            <a:r>
              <a:rPr lang="es-ES" sz="2400" b="1" dirty="0">
                <a:solidFill>
                  <a:srgbClr val="FF0000"/>
                </a:solidFill>
              </a:rPr>
              <a:t>reducción del LDL-C </a:t>
            </a:r>
            <a:r>
              <a:rPr lang="es-ES" sz="2400" dirty="0"/>
              <a:t>no sea segura y eficaz para reducir las ECV.</a:t>
            </a:r>
          </a:p>
          <a:p>
            <a:endParaRPr lang="es-ES" sz="2400" dirty="0"/>
          </a:p>
          <a:p>
            <a:r>
              <a:rPr lang="es-ES" sz="2400" dirty="0"/>
              <a:t> En los TX existen pruebas moderadas de que las dislipidemias contribuyen a la ECV y que el tratamiento del aumento de las LDLC con una </a:t>
            </a:r>
            <a:r>
              <a:rPr lang="es-ES" sz="2400" b="1" dirty="0">
                <a:solidFill>
                  <a:srgbClr val="FF0000"/>
                </a:solidFill>
              </a:rPr>
              <a:t>estatina puede reducir los eventos de ECV</a:t>
            </a:r>
            <a:r>
              <a:rPr lang="es-ES" dirty="0"/>
              <a:t>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48AC737-6A85-FBEB-0D4E-A4E2C035214F}"/>
              </a:ext>
            </a:extLst>
          </p:cNvPr>
          <p:cNvSpPr txBox="1"/>
          <p:nvPr/>
        </p:nvSpPr>
        <p:spPr>
          <a:xfrm>
            <a:off x="6356838" y="5781882"/>
            <a:ext cx="49588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LDL &lt;100 mg/dl</a:t>
            </a:r>
          </a:p>
          <a:p>
            <a:r>
              <a:rPr lang="es-ES" sz="2800" b="1" dirty="0"/>
              <a:t>non-HDL-C &lt;130 mg/dl</a:t>
            </a:r>
            <a:r>
              <a:rPr lang="es-ES" dirty="0"/>
              <a:t>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54D3573-3AEF-7F3B-81C6-49D43F035C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57"/>
    </mc:Choice>
    <mc:Fallback xmlns="">
      <p:transition spd="slow" advTm="30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59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USO DE TERAPIA ANTIPLAQUETARIA </a:t>
            </a:r>
            <a:endParaRPr lang="es-ES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549722" y="2626320"/>
            <a:ext cx="10335421" cy="3504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 recomienda el uso de </a:t>
            </a:r>
            <a:r>
              <a:rPr lang="es-ES" sz="2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aspirina oral </a:t>
            </a:r>
            <a:r>
              <a:rPr lang="es-E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dosis bajas </a:t>
            </a:r>
            <a:r>
              <a:rPr lang="es-E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 la prevención de eventos isquémicos recurrentes de enfermedad cardiovascular (es decir, prevención secundaria) en personas con ERC y </a:t>
            </a:r>
            <a:r>
              <a:rPr lang="es-E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enfermedad cardiovascular isquémica establecida </a:t>
            </a:r>
            <a:r>
              <a:rPr lang="es-ES" sz="2800" b="1" dirty="0">
                <a:solidFill>
                  <a:srgbClr val="009AD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(1C).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Considerar otro tratamiento antiplaquetario (por ejemplo, inhibidores de P2Y</a:t>
            </a:r>
            <a:r>
              <a:rPr lang="es-E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12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cuando exista intolerancia a la aspirina</a:t>
            </a:r>
            <a:r>
              <a:rPr lang="es-ES" sz="2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Qué debes saber del Adiro, uno de los medicamentos más vendidos en España">
            <a:extLst>
              <a:ext uri="{FF2B5EF4-FFF2-40B4-BE49-F238E27FC236}">
                <a16:creationId xmlns:a16="http://schemas.microsoft.com/office/drawing/2014/main" id="{98A34822-B35E-F117-4B16-DC21A9A735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8" name="Picture 4" descr="Aspirina y cardiopatía | Go Red for Women">
            <a:extLst>
              <a:ext uri="{FF2B5EF4-FFF2-40B4-BE49-F238E27FC236}">
                <a16:creationId xmlns:a16="http://schemas.microsoft.com/office/drawing/2014/main" id="{032A2F46-410C-3C90-D33F-3BD157961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435" y="1178111"/>
            <a:ext cx="1881288" cy="125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0052FBE3-FC2C-BD2F-F85F-05361DD68D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9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76"/>
    </mc:Choice>
    <mc:Fallback xmlns="">
      <p:transition spd="slow" advTm="12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86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TRATAMIENTO MÉDICO INVASIVO FRENTE A TRATAMIENTO MÉDICO INTENSIVO PARA LA ENFERMEDAD ARTERIAL CORONARIA</a:t>
            </a:r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826247" y="2526030"/>
            <a:ext cx="8554306" cy="1655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Sugerimos que en la cardiopatía isquémica estable confirmada mediante prueba de esfuerzo, un </a:t>
            </a:r>
            <a:r>
              <a:rPr lang="es-E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enfoque conservador inicial 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utilizando terapia médica intensiva es una alternativa adecuada a una estrategia invasiva inicial (2D).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0257DB-BE96-2E2F-42E9-6E6552C00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48"/>
          <a:stretch/>
        </p:blipFill>
        <p:spPr bwMode="auto">
          <a:xfrm>
            <a:off x="9756145" y="1973317"/>
            <a:ext cx="1691668" cy="210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46A6E93-9FD1-BC59-5FBE-50A824935E84}"/>
              </a:ext>
            </a:extLst>
          </p:cNvPr>
          <p:cNvSpPr txBox="1"/>
          <p:nvPr/>
        </p:nvSpPr>
        <p:spPr>
          <a:xfrm>
            <a:off x="744184" y="4542275"/>
            <a:ext cx="10474801" cy="1394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s-E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El manejo inicial con una </a:t>
            </a:r>
            <a:r>
              <a:rPr lang="es-ES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estrategia invasiva </a:t>
            </a:r>
            <a:r>
              <a:rPr lang="es-E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puede seguir siendo preferible para las personas con ERC con enfermedad coronaria aguda o inestable, niveles inaceptables de angina (p. ej., insatisfacción del paciente), disfunción sistólica ventricular izquierda atribuible a isquemia o enfermedad del tronco común izquierdo</a:t>
            </a: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s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F3FA956-FA66-78CE-86F5-D60B35720C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4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46"/>
    </mc:Choice>
    <mc:Fallback xmlns="">
      <p:transition spd="slow" advTm="33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387041"/>
            <a:ext cx="10703628" cy="4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ERC Y FIBRILACIÓN AURICULAR</a:t>
            </a:r>
            <a:endParaRPr lang="es-E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11" y="210534"/>
            <a:ext cx="117743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3. Retraso de la progresión de la ERC y manejo de sus complicaciones</a:t>
            </a:r>
            <a:endParaRPr kumimoji="0" lang="es-ES" altLang="es-E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EE2B7CD-0133-ABC2-0277-865C6E674479}"/>
              </a:ext>
            </a:extLst>
          </p:cNvPr>
          <p:cNvSpPr txBox="1"/>
          <p:nvPr/>
        </p:nvSpPr>
        <p:spPr>
          <a:xfrm>
            <a:off x="744185" y="2666707"/>
            <a:ext cx="10335421" cy="366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Recomendamos el uso de </a:t>
            </a:r>
            <a:r>
              <a:rPr lang="es-ES" sz="2400" b="1" u="sng" kern="100" dirty="0">
                <a:solidFill>
                  <a:srgbClr val="FE2D0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anticoagulantes orales </a:t>
            </a:r>
            <a:r>
              <a:rPr lang="es-E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antagonistas de la vitamina K 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(NOAC) con preferencia a los antagonistas de la vitamina K (por ejemplo, </a:t>
            </a:r>
            <a:r>
              <a:rPr lang="es-E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warfarina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para la </a:t>
            </a:r>
            <a:r>
              <a:rPr lang="es-E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tromboprofilaxis</a:t>
            </a:r>
            <a:r>
              <a:rPr lang="es-E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la fibrilación auricular en personas con ERC G1-G4 </a:t>
            </a:r>
            <a:r>
              <a:rPr lang="es-E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(1C).</a:t>
            </a:r>
            <a:endParaRPr lang="es-ES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b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s-E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necesario </a:t>
            </a:r>
            <a:r>
              <a:rPr lang="es-ES" sz="20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ajustar la dosis de NOAC </a:t>
            </a:r>
            <a:r>
              <a:rPr lang="es-E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función de la TFG, con precaución en la ERC G4-G5</a:t>
            </a: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</a:t>
            </a:r>
            <a:endParaRPr lang="es-E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[</a:t>
            </a:r>
            <a:r>
              <a:rPr lang="es-E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duración de la interrupción de NOAC antes de procedimientos electivos debe tener en cuenta el riesgo de hemorragia durante el procedimiento, el NOAC prescrito y el nivel de TFG</a:t>
            </a:r>
            <a:r>
              <a:rPr lang="es-ES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s-ES" sz="20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▷ ¿Qué es la fibrilación auricular? ¿Qué síntomas tiene? - Cirugía  Cardiovascular Sevilla - Dr. Gómez Vidal">
            <a:extLst>
              <a:ext uri="{FF2B5EF4-FFF2-40B4-BE49-F238E27FC236}">
                <a16:creationId xmlns:a16="http://schemas.microsoft.com/office/drawing/2014/main" id="{F393D4BA-B5E4-A770-E26B-702C152D4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2"/>
          <a:stretch/>
        </p:blipFill>
        <p:spPr bwMode="auto">
          <a:xfrm>
            <a:off x="5764091" y="1157944"/>
            <a:ext cx="4727054" cy="98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B584E45-3375-A079-A82C-0AC7D8F23E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5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44"/>
    </mc:Choice>
    <mc:Fallback xmlns="">
      <p:transition spd="slow" advTm="26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Rectángulo">
            <a:extLst>
              <a:ext uri="{FF2B5EF4-FFF2-40B4-BE49-F238E27FC236}">
                <a16:creationId xmlns:a16="http://schemas.microsoft.com/office/drawing/2014/main" id="{58AEC289-FE58-4930-E2E0-F238E31CA12F}"/>
              </a:ext>
            </a:extLst>
          </p:cNvPr>
          <p:cNvSpPr/>
          <p:nvPr/>
        </p:nvSpPr>
        <p:spPr>
          <a:xfrm>
            <a:off x="0" y="-33665"/>
            <a:ext cx="12192000" cy="138883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b="1" dirty="0"/>
              <a:t>                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4B20A19-09A8-7B0C-CF2B-BBCD2B1DA800}"/>
              </a:ext>
            </a:extLst>
          </p:cNvPr>
          <p:cNvSpPr txBox="1"/>
          <p:nvPr/>
        </p:nvSpPr>
        <p:spPr>
          <a:xfrm>
            <a:off x="2528888" y="98583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1F3579-8F0A-9115-DF62-6990DA2BF2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240" t="30256" r="24567" b="29744"/>
          <a:stretch/>
        </p:blipFill>
        <p:spPr>
          <a:xfrm>
            <a:off x="-23447" y="1124605"/>
            <a:ext cx="12789877" cy="573339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DB276D2-BD8A-0A60-85C2-B31DE2B8216F}"/>
              </a:ext>
            </a:extLst>
          </p:cNvPr>
          <p:cNvSpPr txBox="1"/>
          <p:nvPr/>
        </p:nvSpPr>
        <p:spPr>
          <a:xfrm>
            <a:off x="0" y="93286"/>
            <a:ext cx="124733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</a:rPr>
              <a:t>Evidencia de (a) RCT sobre la dosis de anticoagulación terapéutica según la tasa de filtración glomerular (TFG) y (b) en áreas en las que faltan RCT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98C31CF-44A1-B260-32DC-56090EA69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5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85"/>
    </mc:Choice>
    <mc:Fallback xmlns="">
      <p:transition spd="slow" advTm="16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56B792-3D1E-90CC-D62E-57BE7C5A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5950" y="3536822"/>
            <a:ext cx="3371850" cy="1619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sz="3200" b="0" dirty="0"/>
            </a:br>
            <a:r>
              <a:rPr lang="es-ES" sz="2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GESTIÓN DE LA MEDICACIÓN Y ADMINISTRACIÓN DE FÁRMACOS EN LA ERC</a:t>
            </a:r>
            <a:br>
              <a:rPr lang="es-ES" sz="2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700" dirty="0"/>
            </a:br>
            <a:endParaRPr lang="en-US" sz="2700" b="0" dirty="0"/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700FFF81-F0E9-5AD0-F90B-8943AE62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3905250"/>
            <a:ext cx="3543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600" b="0" i="0" u="none" strike="noStrike" kern="1200" cap="none" spc="0" normalizeH="0" baseline="0" noProof="0">
              <a:ln>
                <a:noFill/>
              </a:ln>
              <a:solidFill>
                <a:srgbClr val="9A8B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336D4-16FA-0CBF-1E45-4009095704A0}"/>
              </a:ext>
            </a:extLst>
          </p:cNvPr>
          <p:cNvSpPr/>
          <p:nvPr/>
        </p:nvSpPr>
        <p:spPr>
          <a:xfrm>
            <a:off x="8377836" y="202386"/>
            <a:ext cx="2458192" cy="1211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6" descr="Imagen">
            <a:extLst>
              <a:ext uri="{FF2B5EF4-FFF2-40B4-BE49-F238E27FC236}">
                <a16:creationId xmlns:a16="http://schemas.microsoft.com/office/drawing/2014/main" id="{A12100E8-C80A-F821-52AF-65EC6857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343" y="0"/>
            <a:ext cx="2329690" cy="30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FB8B65-01F1-2AC7-B68D-9A5A31E41662}"/>
              </a:ext>
            </a:extLst>
          </p:cNvPr>
          <p:cNvSpPr txBox="1"/>
          <p:nvPr/>
        </p:nvSpPr>
        <p:spPr>
          <a:xfrm>
            <a:off x="2295525" y="1997740"/>
            <a:ext cx="60938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C53A7F8-7533-7DE4-77DC-A7A5A2E04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87"/>
    </mc:Choice>
    <mc:Fallback xmlns="">
      <p:transition spd="slow" advTm="11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052677"/>
            <a:ext cx="107036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Mejores prácticas para la revisión y conciliación de medicamentos</a:t>
            </a: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5" y="210534"/>
            <a:ext cx="11513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4</a:t>
            </a: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s-ES" altLang="es-ES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s-ES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estión</a:t>
            </a:r>
            <a:r>
              <a:rPr lang="es-ES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medicación y administración de fármacos en la ERC </a:t>
            </a:r>
            <a:endParaRPr kumimoji="0" lang="es-ES" altLang="es-E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7EB04D-3DAC-E7CF-73DE-3BDAC4FD4E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260" t="33590" r="22425" b="26667"/>
          <a:stretch/>
        </p:blipFill>
        <p:spPr>
          <a:xfrm>
            <a:off x="1451591" y="1681164"/>
            <a:ext cx="8716944" cy="531751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08F9E7B-34AF-ABA1-45A6-43C79C0AB0F2}"/>
              </a:ext>
            </a:extLst>
          </p:cNvPr>
          <p:cNvSpPr txBox="1"/>
          <p:nvPr/>
        </p:nvSpPr>
        <p:spPr>
          <a:xfrm>
            <a:off x="10288521" y="2384549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</a:rPr>
              <a:t>43%</a:t>
            </a:r>
          </a:p>
        </p:txBody>
      </p:sp>
      <p:pic>
        <p:nvPicPr>
          <p:cNvPr id="7" name="Picture 2" descr="Signo De Alerta Y Peligro">
            <a:extLst>
              <a:ext uri="{FF2B5EF4-FFF2-40B4-BE49-F238E27FC236}">
                <a16:creationId xmlns:a16="http://schemas.microsoft.com/office/drawing/2014/main" id="{12AB6AF3-0FB0-F73B-8A83-FE8CB91A5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693" y="1629507"/>
            <a:ext cx="701431" cy="70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626C413-F6EA-AE93-6A56-BD03791773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009"/>
    </mc:Choice>
    <mc:Fallback xmlns="">
      <p:transition spd="slow" advTm="56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F52ED7-E2A3-CEFE-5D83-F666938812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029" t="34616" r="13894" b="10257"/>
          <a:stretch/>
        </p:blipFill>
        <p:spPr>
          <a:xfrm>
            <a:off x="896815" y="949568"/>
            <a:ext cx="9847385" cy="575322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7644634-5C5C-FA08-34A8-EABEECD0BDCB}"/>
              </a:ext>
            </a:extLst>
          </p:cNvPr>
          <p:cNvSpPr/>
          <p:nvPr/>
        </p:nvSpPr>
        <p:spPr>
          <a:xfrm>
            <a:off x="0" y="-1"/>
            <a:ext cx="12192000" cy="949569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/>
              <a:t>ALTERNATIVAS A MEDICACION NEFROTOXICA EN PACIENTES ERC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8592342-BB62-40CF-3BD6-10C008BFA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92"/>
    </mc:Choice>
    <mc:Fallback xmlns="">
      <p:transition spd="slow" advTm="20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3581B9-8E00-62A4-72DD-3A93080543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85" t="27692" r="14327" b="11538"/>
          <a:stretch/>
        </p:blipFill>
        <p:spPr>
          <a:xfrm>
            <a:off x="1072661" y="1096155"/>
            <a:ext cx="9196754" cy="595527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96A9FE0-1938-9B49-74A6-C46A28E487EA}"/>
              </a:ext>
            </a:extLst>
          </p:cNvPr>
          <p:cNvSpPr/>
          <p:nvPr/>
        </p:nvSpPr>
        <p:spPr>
          <a:xfrm>
            <a:off x="0" y="-1"/>
            <a:ext cx="12192000" cy="1096156"/>
          </a:xfrm>
          <a:prstGeom prst="rect">
            <a:avLst/>
          </a:prstGeom>
          <a:solidFill>
            <a:srgbClr val="0024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edicamentos de venta libre, hierbas y otros que pueden ser perjudiciales para personas con ERC</a:t>
            </a:r>
            <a:endParaRPr lang="es-E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CACB200-856D-8A24-511D-892722203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0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34"/>
    </mc:Choice>
    <mc:Fallback xmlns="">
      <p:transition spd="slow" advTm="20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6 Rectángulo">
            <a:extLst>
              <a:ext uri="{FF2B5EF4-FFF2-40B4-BE49-F238E27FC236}">
                <a16:creationId xmlns:a16="http://schemas.microsoft.com/office/drawing/2014/main" id="{F8E42003-8A23-9F63-2D0F-FDA7AD3E1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85" y="1157944"/>
            <a:ext cx="107036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ESTUDIOS DE IMAGEN </a:t>
            </a:r>
          </a:p>
        </p:txBody>
      </p:sp>
      <p:sp>
        <p:nvSpPr>
          <p:cNvPr id="2" name="3 Rectángulo">
            <a:extLst>
              <a:ext uri="{FF2B5EF4-FFF2-40B4-BE49-F238E27FC236}">
                <a16:creationId xmlns:a16="http://schemas.microsoft.com/office/drawing/2014/main" id="{8792F786-C02A-EB2D-1290-35F0DB3507ED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7FB509-202D-6EBC-2ABA-330BA651A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E57CE1-81C7-8F6B-3BBB-6EAAAC8C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5" y="210534"/>
            <a:ext cx="11513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4</a:t>
            </a: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s-ES" altLang="es-ES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s-ES" sz="28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estión</a:t>
            </a:r>
            <a:r>
              <a:rPr lang="es-ES" sz="2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medicación y administración de fármacos en la ERC </a:t>
            </a:r>
            <a:endParaRPr kumimoji="0" lang="es-ES" altLang="es-E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FB60263-8A9E-7192-A6A7-502CFAD5CA14}"/>
              </a:ext>
            </a:extLst>
          </p:cNvPr>
          <p:cNvSpPr txBox="1"/>
          <p:nvPr/>
        </p:nvSpPr>
        <p:spPr>
          <a:xfrm>
            <a:off x="744185" y="1681164"/>
            <a:ext cx="9128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acuerdo con las indicaciones generales para la población.</a:t>
            </a:r>
            <a:endParaRPr lang="es-ES" sz="2800" b="1" dirty="0">
              <a:solidFill>
                <a:srgbClr val="FF0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075C186-DCA3-E0D5-D5A4-161241C38820}"/>
              </a:ext>
            </a:extLst>
          </p:cNvPr>
          <p:cNvSpPr txBox="1"/>
          <p:nvPr/>
        </p:nvSpPr>
        <p:spPr>
          <a:xfrm>
            <a:off x="744185" y="2465994"/>
            <a:ext cx="3450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/>
              <a:t>CONTRASTE YODADO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950C1E-5854-1483-B94C-69EEC828FFB9}"/>
              </a:ext>
            </a:extLst>
          </p:cNvPr>
          <p:cNvSpPr txBox="1"/>
          <p:nvPr/>
        </p:nvSpPr>
        <p:spPr>
          <a:xfrm>
            <a:off x="744185" y="3429000"/>
            <a:ext cx="9964461" cy="2857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Evaluar el riesgo de lesión renal aguda (LRA) en personas con ERC que reciben contraste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intraarterial</a:t>
            </a: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procedimientos cardíacos utilizando </a:t>
            </a:r>
            <a:r>
              <a:rPr lang="es-ES" sz="2400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herramientas</a:t>
            </a: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validadas.</a:t>
            </a: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administración i</a:t>
            </a:r>
            <a:r>
              <a:rPr lang="es-E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ntravenosa</a:t>
            </a:r>
            <a:r>
              <a:rPr lang="es-E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medios de contraste radiológico puede manejarse de acuerdo con las declaraciones de consenso de las </a:t>
            </a:r>
            <a:r>
              <a:rPr lang="es-ES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sociedades</a:t>
            </a:r>
            <a:r>
              <a:rPr lang="es-E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radiología en personas con LRA o TFG &lt;60 ml/min por 1,73 m2 (ERC G3a-G5) sometidas a una investigación electiva</a:t>
            </a:r>
            <a:endParaRPr lang="es-ES" sz="24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F712BFC-10AF-FD72-5C54-0AAE989198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24"/>
    </mc:Choice>
    <mc:Fallback xmlns="">
      <p:transition spd="slow" advTm="55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3">
            <a:extLst>
              <a:ext uri="{FF2B5EF4-FFF2-40B4-BE49-F238E27FC236}">
                <a16:creationId xmlns:a16="http://schemas.microsoft.com/office/drawing/2014/main" id="{F22B1C57-AB66-4D17-9C31-C04934ED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268413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9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28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9000"/>
              </a:lnSpc>
              <a:spcBef>
                <a:spcPts val="1200"/>
              </a:spcBef>
              <a:buSzPct val="91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9000"/>
              </a:lnSpc>
              <a:spcBef>
                <a:spcPts val="900"/>
              </a:spcBef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nl-NL" sz="3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9379" name="Rectangle 17">
            <a:extLst>
              <a:ext uri="{FF2B5EF4-FFF2-40B4-BE49-F238E27FC236}">
                <a16:creationId xmlns:a16="http://schemas.microsoft.com/office/drawing/2014/main" id="{E0841C36-E0BB-4364-BA30-C1B888DE0A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5484" y="228080"/>
            <a:ext cx="11910645" cy="99853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nl-NL" sz="3600" b="1" dirty="0" err="1">
                <a:solidFill>
                  <a:schemeClr val="bg1"/>
                </a:solidFill>
              </a:rPr>
              <a:t>Manejo</a:t>
            </a:r>
            <a:r>
              <a:rPr lang="en-US" altLang="nl-NL" sz="3600" b="1" dirty="0">
                <a:solidFill>
                  <a:schemeClr val="bg1"/>
                </a:solidFill>
              </a:rPr>
              <a:t> de </a:t>
            </a:r>
            <a:r>
              <a:rPr lang="en-US" altLang="nl-NL" sz="3600" b="1" dirty="0" err="1">
                <a:solidFill>
                  <a:schemeClr val="bg1"/>
                </a:solidFill>
              </a:rPr>
              <a:t>los</a:t>
            </a:r>
            <a:r>
              <a:rPr lang="en-US" altLang="nl-NL" sz="3600" b="1" dirty="0">
                <a:solidFill>
                  <a:schemeClr val="bg1"/>
                </a:solidFill>
              </a:rPr>
              <a:t> </a:t>
            </a:r>
            <a:r>
              <a:rPr lang="en-US" altLang="nl-NL" sz="3600" b="1" dirty="0" err="1">
                <a:solidFill>
                  <a:schemeClr val="bg1"/>
                </a:solidFill>
              </a:rPr>
              <a:t>pacientes</a:t>
            </a:r>
            <a:r>
              <a:rPr lang="en-US" altLang="nl-NL" sz="3600" b="1" dirty="0">
                <a:solidFill>
                  <a:schemeClr val="bg1"/>
                </a:solidFill>
              </a:rPr>
              <a:t> ERC que </a:t>
            </a:r>
            <a:r>
              <a:rPr lang="en-US" altLang="nl-NL" sz="3600" b="1" dirty="0" err="1">
                <a:solidFill>
                  <a:schemeClr val="bg1"/>
                </a:solidFill>
              </a:rPr>
              <a:t>reciben</a:t>
            </a:r>
            <a:r>
              <a:rPr lang="en-US" altLang="nl-NL" sz="3600" b="1" dirty="0">
                <a:solidFill>
                  <a:schemeClr val="bg1"/>
                </a:solidFill>
              </a:rPr>
              <a:t> </a:t>
            </a:r>
            <a:r>
              <a:rPr lang="en-US" altLang="nl-NL" sz="3600" b="1" dirty="0" err="1">
                <a:solidFill>
                  <a:schemeClr val="bg1"/>
                </a:solidFill>
              </a:rPr>
              <a:t>contraste</a:t>
            </a:r>
            <a:r>
              <a:rPr lang="en-US" altLang="nl-NL" sz="3600" b="1" dirty="0">
                <a:solidFill>
                  <a:schemeClr val="bg1"/>
                </a:solidFill>
              </a:rPr>
              <a:t> </a:t>
            </a:r>
            <a:r>
              <a:rPr lang="en-US" altLang="nl-NL" sz="3600" b="1" dirty="0" err="1">
                <a:solidFill>
                  <a:schemeClr val="bg1"/>
                </a:solidFill>
              </a:rPr>
              <a:t>yodado</a:t>
            </a:r>
            <a:r>
              <a:rPr lang="en-US" altLang="nl-NL" sz="3600" b="1" dirty="0">
                <a:solidFill>
                  <a:schemeClr val="bg1"/>
                </a:solidFill>
              </a:rPr>
              <a:t> </a:t>
            </a:r>
            <a:endParaRPr lang="en-GB" altLang="nl-NL" sz="3600" b="1" dirty="0">
              <a:solidFill>
                <a:schemeClr val="bg1"/>
              </a:solidFill>
            </a:endParaRPr>
          </a:p>
        </p:txBody>
      </p:sp>
      <p:grpSp>
        <p:nvGrpSpPr>
          <p:cNvPr id="229380" name="Group 1">
            <a:extLst>
              <a:ext uri="{FF2B5EF4-FFF2-40B4-BE49-F238E27FC236}">
                <a16:creationId xmlns:a16="http://schemas.microsoft.com/office/drawing/2014/main" id="{9EC4D328-A418-40CF-8E3E-6A80751866F6}"/>
              </a:ext>
            </a:extLst>
          </p:cNvPr>
          <p:cNvGrpSpPr>
            <a:grpSpLocks/>
          </p:cNvGrpSpPr>
          <p:nvPr/>
        </p:nvGrpSpPr>
        <p:grpSpPr bwMode="auto">
          <a:xfrm>
            <a:off x="1524001" y="1557338"/>
            <a:ext cx="8228013" cy="4062412"/>
            <a:chOff x="273050" y="1543736"/>
            <a:chExt cx="8228013" cy="4830838"/>
          </a:xfrm>
        </p:grpSpPr>
        <p:sp>
          <p:nvSpPr>
            <p:cNvPr id="229387" name="AutoShape 7">
              <a:extLst>
                <a:ext uri="{FF2B5EF4-FFF2-40B4-BE49-F238E27FC236}">
                  <a16:creationId xmlns:a16="http://schemas.microsoft.com/office/drawing/2014/main" id="{4FF85779-1B34-4FB2-B8F7-2A0351972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475" y="5732423"/>
              <a:ext cx="3419475" cy="642150"/>
            </a:xfrm>
            <a:prstGeom prst="rect">
              <a:avLst/>
            </a:prstGeom>
            <a:solidFill>
              <a:srgbClr val="711371">
                <a:alpha val="20000"/>
              </a:srgbClr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lIns="108000" tIns="108000" rIns="108000" bIns="108000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  <a:spcBef>
                  <a:spcPct val="25000"/>
                </a:spcBef>
                <a:buFontTx/>
                <a:buNone/>
              </a:pPr>
              <a:r>
                <a:rPr lang="en-US" altLang="nl-NL" sz="1500" b="1" dirty="0" err="1">
                  <a:solidFill>
                    <a:srgbClr val="010307"/>
                  </a:solidFill>
                  <a:latin typeface="Arial" panose="020B0604020202020204" pitchFamily="34" charset="0"/>
                </a:rPr>
                <a:t>SCr</a:t>
              </a:r>
              <a:r>
                <a:rPr lang="en-US" altLang="nl-NL" sz="1500" b="1" dirty="0">
                  <a:solidFill>
                    <a:srgbClr val="010307"/>
                  </a:solidFill>
                  <a:latin typeface="Arial" panose="020B0604020202020204" pitchFamily="34" charset="0"/>
                </a:rPr>
                <a:t> antes del </a:t>
              </a:r>
              <a:r>
                <a:rPr lang="en-US" altLang="nl-NL" sz="1500" b="1" dirty="0" err="1">
                  <a:solidFill>
                    <a:srgbClr val="010307"/>
                  </a:solidFill>
                  <a:latin typeface="Arial" panose="020B0604020202020204" pitchFamily="34" charset="0"/>
                </a:rPr>
                <a:t>alta</a:t>
              </a:r>
              <a:r>
                <a:rPr lang="en-US" altLang="nl-NL" sz="1500" b="1" dirty="0">
                  <a:solidFill>
                    <a:srgbClr val="010307"/>
                  </a:solidFill>
                  <a:latin typeface="Arial" panose="020B0604020202020204" pitchFamily="34" charset="0"/>
                </a:rPr>
                <a:t> o 24-72 h </a:t>
              </a:r>
              <a:endParaRPr lang="en-GB" altLang="nl-NL" sz="1500" b="1" dirty="0">
                <a:solidFill>
                  <a:srgbClr val="010307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9388" name="AutoShape 10">
              <a:extLst>
                <a:ext uri="{FF2B5EF4-FFF2-40B4-BE49-F238E27FC236}">
                  <a16:creationId xmlns:a16="http://schemas.microsoft.com/office/drawing/2014/main" id="{32646C6B-7D52-4408-ACFE-6E506830E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50" y="2533482"/>
              <a:ext cx="2339975" cy="3119884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lIns="108000" tIns="108000" rIns="108000" bIns="108000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fontAlgn="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nl-NL" sz="1200">
                <a:solidFill>
                  <a:srgbClr val="777777"/>
                </a:solidFill>
                <a:latin typeface="Roboto"/>
              </a:endParaRPr>
            </a:p>
          </p:txBody>
        </p:sp>
        <p:sp>
          <p:nvSpPr>
            <p:cNvPr id="229389" name="AutoShape 11">
              <a:extLst>
                <a:ext uri="{FF2B5EF4-FFF2-40B4-BE49-F238E27FC236}">
                  <a16:creationId xmlns:a16="http://schemas.microsoft.com/office/drawing/2014/main" id="{C88ECCFD-0BAD-46A2-B885-6E1491A39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2038" y="2533482"/>
              <a:ext cx="2339975" cy="1559943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lIns="108000" tIns="108000" rIns="108000" bIns="108000" anchor="ctr"/>
            <a:lstStyle>
              <a:lvl1pPr marL="187325" indent="-187325"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5000"/>
                </a:lnSpc>
                <a:spcBef>
                  <a:spcPct val="25000"/>
                </a:spcBef>
                <a:buFont typeface="Times" panose="02020603050405020304" pitchFamily="18" charset="0"/>
                <a:buChar char="•"/>
              </a:pPr>
              <a:endParaRPr lang="en-GB" altLang="nl-NL" sz="1500" b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9390" name="AutoShape 12">
              <a:extLst>
                <a:ext uri="{FF2B5EF4-FFF2-40B4-BE49-F238E27FC236}">
                  <a16:creationId xmlns:a16="http://schemas.microsoft.com/office/drawing/2014/main" id="{8BE5E2A7-A59E-4EE6-910F-DD9FD3D31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7475" y="2533482"/>
              <a:ext cx="3419475" cy="3119884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lIns="108000" tIns="108000" rIns="108000" bIns="108000" anchor="ctr"/>
            <a:lstStyle>
              <a:lvl1pPr marL="187325" indent="-187325"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5000"/>
                </a:lnSpc>
                <a:spcBef>
                  <a:spcPct val="25000"/>
                </a:spcBef>
                <a:buFont typeface="Times" panose="02020603050405020304" pitchFamily="18" charset="0"/>
                <a:buChar char="•"/>
              </a:pPr>
              <a:r>
                <a:rPr lang="es-ES" altLang="nl-NL" sz="1400" b="1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Intarterial</a:t>
              </a: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 : evaluar riesgo ( </a:t>
              </a:r>
              <a:r>
                <a:rPr lang="es-ES" altLang="nl-NL" sz="1400" b="1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herram</a:t>
              </a: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 </a:t>
              </a:r>
            </a:p>
            <a:p>
              <a:pPr marL="0" indent="0">
                <a:lnSpc>
                  <a:spcPct val="95000"/>
                </a:lnSpc>
                <a:spcBef>
                  <a:spcPct val="25000"/>
                </a:spcBef>
                <a:buNone/>
              </a:pP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   validadas) </a:t>
              </a:r>
            </a:p>
            <a:p>
              <a:pPr>
                <a:lnSpc>
                  <a:spcPct val="95000"/>
                </a:lnSpc>
                <a:spcBef>
                  <a:spcPct val="25000"/>
                </a:spcBef>
                <a:buFont typeface="Times" panose="02020603050405020304" pitchFamily="18" charset="0"/>
                <a:buChar char="•"/>
              </a:pP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Suspender medicación nefrotóxica y biguanidas / metformina.</a:t>
              </a:r>
            </a:p>
            <a:p>
              <a:pPr>
                <a:lnSpc>
                  <a:spcPct val="95000"/>
                </a:lnSpc>
                <a:spcBef>
                  <a:spcPct val="25000"/>
                </a:spcBef>
                <a:buFont typeface="Times" panose="02020603050405020304" pitchFamily="18" charset="0"/>
                <a:buChar char="•"/>
              </a:pP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Asegurar correcta hidratación </a:t>
              </a:r>
            </a:p>
            <a:p>
              <a:pPr>
                <a:lnSpc>
                  <a:spcPct val="95000"/>
                </a:lnSpc>
                <a:spcBef>
                  <a:spcPct val="25000"/>
                </a:spcBef>
              </a:pP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Usar  </a:t>
              </a:r>
              <a:r>
                <a:rPr lang="es-ES" altLang="nl-NL" sz="1400" b="1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low</a:t>
              </a: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- isoosmolar CM</a:t>
              </a:r>
            </a:p>
            <a:p>
              <a:pPr>
                <a:lnSpc>
                  <a:spcPct val="95000"/>
                </a:lnSpc>
                <a:spcBef>
                  <a:spcPct val="25000"/>
                </a:spcBef>
                <a:buFont typeface="Times" panose="02020603050405020304" pitchFamily="18" charset="0"/>
                <a:buChar char="•"/>
              </a:pPr>
              <a:r>
                <a:rPr lang="es-ES" altLang="nl-NL" sz="14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Seleccionar la dosis de Contraste basada en la función renal &lt;FG x 3</a:t>
              </a:r>
              <a:endParaRPr lang="en-GB" altLang="nl-NL" sz="1400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9391" name="AutoShape 13">
              <a:extLst>
                <a:ext uri="{FF2B5EF4-FFF2-40B4-BE49-F238E27FC236}">
                  <a16:creationId xmlns:a16="http://schemas.microsoft.com/office/drawing/2014/main" id="{A341B95B-8936-4FF1-A392-D7973FA15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50" y="2128268"/>
              <a:ext cx="2339975" cy="3349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nl-NL" sz="1800" b="1">
                  <a:solidFill>
                    <a:srgbClr val="FF0000"/>
                  </a:solidFill>
                  <a:latin typeface="Arial" panose="020B0604020202020204" pitchFamily="34" charset="0"/>
                </a:rPr>
                <a:t>eGFR &lt;30 ml/min</a:t>
              </a:r>
            </a:p>
          </p:txBody>
        </p:sp>
        <p:sp>
          <p:nvSpPr>
            <p:cNvPr id="229392" name="AutoShape 14">
              <a:extLst>
                <a:ext uri="{FF2B5EF4-FFF2-40B4-BE49-F238E27FC236}">
                  <a16:creationId xmlns:a16="http://schemas.microsoft.com/office/drawing/2014/main" id="{F44F5293-53D0-4F69-A41D-E674826C3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2988" y="2128268"/>
              <a:ext cx="2378075" cy="3349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nl-NL" sz="1800" b="1">
                  <a:solidFill>
                    <a:schemeClr val="bg2"/>
                  </a:solidFill>
                  <a:latin typeface="Arial" panose="020B0604020202020204" pitchFamily="34" charset="0"/>
                </a:rPr>
                <a:t>eGFR 45-60 ml/min</a:t>
              </a:r>
            </a:p>
          </p:txBody>
        </p:sp>
        <p:sp>
          <p:nvSpPr>
            <p:cNvPr id="229393" name="AutoShape 15">
              <a:extLst>
                <a:ext uri="{FF2B5EF4-FFF2-40B4-BE49-F238E27FC236}">
                  <a16:creationId xmlns:a16="http://schemas.microsoft.com/office/drawing/2014/main" id="{56CF5623-A335-4834-AB00-19F977F07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6818" y="2143137"/>
              <a:ext cx="3096344" cy="3425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nl-NL" sz="1800" b="1">
                  <a:solidFill>
                    <a:srgbClr val="FF0000"/>
                  </a:solidFill>
                  <a:latin typeface="Arial" panose="020B0604020202020204" pitchFamily="34" charset="0"/>
                </a:rPr>
                <a:t>eGFR 30–45 ml/min</a:t>
              </a:r>
            </a:p>
          </p:txBody>
        </p:sp>
        <p:sp>
          <p:nvSpPr>
            <p:cNvPr id="229394" name="AutoShape 16">
              <a:extLst>
                <a:ext uri="{FF2B5EF4-FFF2-40B4-BE49-F238E27FC236}">
                  <a16:creationId xmlns:a16="http://schemas.microsoft.com/office/drawing/2014/main" id="{346075AD-7ACF-4991-A986-B73274101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35" y="1543736"/>
              <a:ext cx="8216721" cy="521602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nl-NL" sz="18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Análisis</a:t>
              </a:r>
              <a:r>
                <a:rPr lang="en-US" altLang="nl-NL" sz="1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de </a:t>
              </a:r>
              <a:r>
                <a:rPr lang="en-US" altLang="nl-NL" sz="18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riesgo</a:t>
              </a:r>
              <a:r>
                <a:rPr lang="en-US" altLang="nl-NL" sz="1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nl-NL" sz="1800" b="1" dirty="0" err="1">
                  <a:solidFill>
                    <a:schemeClr val="bg1"/>
                  </a:solidFill>
                  <a:latin typeface="Arial" panose="020B0604020202020204" pitchFamily="34" charset="0"/>
                </a:rPr>
                <a:t>según</a:t>
              </a:r>
              <a:r>
                <a:rPr lang="en-US" altLang="nl-NL" sz="18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 eGFR </a:t>
              </a:r>
              <a:endParaRPr lang="en-GB" altLang="nl-NL" sz="1800" b="1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9395" name="AutoShape 28">
              <a:extLst>
                <a:ext uri="{FF2B5EF4-FFF2-40B4-BE49-F238E27FC236}">
                  <a16:creationId xmlns:a16="http://schemas.microsoft.com/office/drawing/2014/main" id="{5511FE41-A452-41DF-A2CA-DC1C4BBE9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50" y="5732424"/>
              <a:ext cx="2339975" cy="642150"/>
            </a:xfrm>
            <a:prstGeom prst="rect">
              <a:avLst/>
            </a:prstGeom>
            <a:solidFill>
              <a:srgbClr val="711371">
                <a:alpha val="20000"/>
              </a:srgbClr>
            </a:solidFill>
            <a:ln w="9525">
              <a:solidFill>
                <a:srgbClr val="711371"/>
              </a:solidFill>
              <a:round/>
              <a:headEnd/>
              <a:tailEnd/>
            </a:ln>
          </p:spPr>
          <p:txBody>
            <a:bodyPr lIns="108000" tIns="108000" rIns="108000" bIns="108000" anchor="ctr"/>
            <a:lstStyle>
              <a:lvl1pPr>
                <a:lnSpc>
                  <a:spcPct val="99000"/>
                </a:lnSpc>
                <a:spcBef>
                  <a:spcPts val="14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9000"/>
                </a:lnSpc>
                <a:spcBef>
                  <a:spcPts val="1200"/>
                </a:spcBef>
                <a:buSzPct val="91000"/>
                <a:buFont typeface="Arial" panose="020B0604020202020204" pitchFamily="34" charset="0"/>
                <a:buChar char="•"/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9000"/>
                </a:lnSpc>
                <a:defRPr sz="2400"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9000"/>
                </a:lnSpc>
                <a:spcBef>
                  <a:spcPts val="900"/>
                </a:spcBef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ts val="900"/>
                </a:spcBef>
                <a:spcAft>
                  <a:spcPct val="0"/>
                </a:spcAft>
                <a:buSzPct val="91000"/>
                <a:buFont typeface="Arial" panose="020B0604020202020204" pitchFamily="34" charset="0"/>
                <a:buChar char="•"/>
                <a:defRPr>
                  <a:solidFill>
                    <a:schemeClr val="accent2"/>
                  </a:solidFill>
                  <a:latin typeface="GE Inspira Sans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95000"/>
                </a:lnSpc>
                <a:spcBef>
                  <a:spcPct val="25000"/>
                </a:spcBef>
                <a:buFontTx/>
                <a:buNone/>
              </a:pPr>
              <a:r>
                <a:rPr lang="en-US" altLang="nl-NL" sz="1200" b="1" dirty="0" err="1">
                  <a:solidFill>
                    <a:srgbClr val="010307"/>
                  </a:solidFill>
                  <a:latin typeface="Arial" panose="020B0604020202020204" pitchFamily="34" charset="0"/>
                </a:rPr>
                <a:t>SCr</a:t>
              </a:r>
              <a:r>
                <a:rPr lang="en-US" altLang="nl-NL" sz="1200" b="1" dirty="0">
                  <a:solidFill>
                    <a:srgbClr val="010307"/>
                  </a:solidFill>
                  <a:latin typeface="Arial" panose="020B0604020202020204" pitchFamily="34" charset="0"/>
                </a:rPr>
                <a:t> antes del </a:t>
              </a:r>
              <a:r>
                <a:rPr lang="en-US" altLang="nl-NL" sz="1200" b="1" dirty="0" err="1">
                  <a:solidFill>
                    <a:srgbClr val="010307"/>
                  </a:solidFill>
                  <a:latin typeface="Arial" panose="020B0604020202020204" pitchFamily="34" charset="0"/>
                </a:rPr>
                <a:t>alta</a:t>
              </a:r>
              <a:r>
                <a:rPr lang="en-US" altLang="nl-NL" sz="1200" b="1" dirty="0">
                  <a:solidFill>
                    <a:srgbClr val="010307"/>
                  </a:solidFill>
                  <a:latin typeface="Arial" panose="020B0604020202020204" pitchFamily="34" charset="0"/>
                </a:rPr>
                <a:t> o 24-72 h </a:t>
              </a:r>
              <a:endParaRPr lang="en-GB" altLang="nl-NL" sz="1200" b="1" dirty="0">
                <a:solidFill>
                  <a:srgbClr val="010307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9382" name="15 Rectángulo">
            <a:extLst>
              <a:ext uri="{FF2B5EF4-FFF2-40B4-BE49-F238E27FC236}">
                <a16:creationId xmlns:a16="http://schemas.microsoft.com/office/drawing/2014/main" id="{5DD98D4E-1ECE-4089-98B1-B28137810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6226" y="2492375"/>
            <a:ext cx="201612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7325" indent="-187325">
              <a:lnSpc>
                <a:spcPct val="99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28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9000"/>
              </a:lnSpc>
              <a:spcBef>
                <a:spcPts val="1200"/>
              </a:spcBef>
              <a:buSzPct val="91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9000"/>
              </a:lnSpc>
              <a:spcBef>
                <a:spcPts val="900"/>
              </a:spcBef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5000"/>
              </a:lnSpc>
              <a:spcBef>
                <a:spcPct val="25000"/>
              </a:spcBef>
              <a:buFont typeface="Times" panose="02020603050405020304" pitchFamily="18" charset="0"/>
              <a:buChar char="•"/>
            </a:pPr>
            <a:r>
              <a:rPr lang="en-US" altLang="nl-NL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Considerar</a:t>
            </a:r>
            <a:endParaRPr lang="en-US" altLang="nl-NL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>
              <a:lnSpc>
                <a:spcPct val="95000"/>
              </a:lnSpc>
              <a:spcBef>
                <a:spcPct val="25000"/>
              </a:spcBef>
              <a:buNone/>
            </a:pPr>
            <a:r>
              <a:rPr lang="en-US" altLang="nl-NL" sz="1400" b="1" dirty="0">
                <a:solidFill>
                  <a:schemeClr val="bg1"/>
                </a:solidFill>
                <a:latin typeface="Arial" panose="020B0604020202020204" pitchFamily="34" charset="0"/>
              </a:rPr>
              <a:t> suspender</a:t>
            </a:r>
          </a:p>
          <a:p>
            <a:pPr marL="0" indent="0">
              <a:lnSpc>
                <a:spcPct val="95000"/>
              </a:lnSpc>
              <a:spcBef>
                <a:spcPct val="25000"/>
              </a:spcBef>
              <a:buNone/>
            </a:pPr>
            <a:r>
              <a:rPr lang="en-US" altLang="nl-NL" sz="1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metformina</a:t>
            </a:r>
            <a:endParaRPr lang="en-US" altLang="nl-NL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95000"/>
              </a:lnSpc>
              <a:spcBef>
                <a:spcPct val="25000"/>
              </a:spcBef>
              <a:buFont typeface="Times" panose="02020603050405020304" pitchFamily="18" charset="0"/>
              <a:buChar char="•"/>
            </a:pPr>
            <a:r>
              <a:rPr lang="en-US" altLang="nl-NL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Correcta</a:t>
            </a:r>
            <a:r>
              <a:rPr lang="en-US" altLang="nl-NL" sz="1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hidratación</a:t>
            </a:r>
            <a:r>
              <a:rPr lang="en-US" altLang="nl-NL" sz="1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en-GB" altLang="nl-NL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9383" name="17 Rectángulo">
            <a:extLst>
              <a:ext uri="{FF2B5EF4-FFF2-40B4-BE49-F238E27FC236}">
                <a16:creationId xmlns:a16="http://schemas.microsoft.com/office/drawing/2014/main" id="{05895D0A-0E40-4AF3-A45B-6F1C78279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2565401"/>
            <a:ext cx="23399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9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28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9000"/>
              </a:lnSpc>
              <a:spcBef>
                <a:spcPts val="1200"/>
              </a:spcBef>
              <a:buSzPct val="91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9000"/>
              </a:lnSpc>
              <a:spcBef>
                <a:spcPts val="900"/>
              </a:spcBef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Admisión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en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el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hospital</a:t>
            </a:r>
            <a:b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Asegurar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hidratación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antes y 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despues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Contraste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low-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isoosmolar</a:t>
            </a:r>
            <a:endParaRPr lang="en-US" altLang="nl-NL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Seguir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400" dirty="0" err="1">
                <a:solidFill>
                  <a:schemeClr val="bg1"/>
                </a:solidFill>
                <a:latin typeface="Arial" panose="020B0604020202020204" pitchFamily="34" charset="0"/>
              </a:rPr>
              <a:t>estrategias</a:t>
            </a: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nl-NL" sz="1400" dirty="0">
                <a:solidFill>
                  <a:schemeClr val="bg1"/>
                </a:solidFill>
                <a:latin typeface="Arial" panose="020B0604020202020204" pitchFamily="34" charset="0"/>
              </a:rPr>
              <a:t>de eGFR 30–60 ml</a:t>
            </a:r>
          </a:p>
        </p:txBody>
      </p:sp>
      <p:sp>
        <p:nvSpPr>
          <p:cNvPr id="229384" name="16 CuadroTexto">
            <a:extLst>
              <a:ext uri="{FF2B5EF4-FFF2-40B4-BE49-F238E27FC236}">
                <a16:creationId xmlns:a16="http://schemas.microsoft.com/office/drawing/2014/main" id="{BE74C0EC-32B5-41E0-B392-15A808FD2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113" y="6343251"/>
            <a:ext cx="5651193" cy="36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9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28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9000"/>
              </a:lnSpc>
              <a:spcBef>
                <a:spcPts val="1200"/>
              </a:spcBef>
              <a:buSzPct val="91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9000"/>
              </a:lnSpc>
              <a:spcBef>
                <a:spcPts val="900"/>
              </a:spcBef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nl-NL" sz="1800" b="1" dirty="0">
                <a:solidFill>
                  <a:srgbClr val="040A16"/>
                </a:solidFill>
                <a:latin typeface="Arial" panose="020B0604020202020204" pitchFamily="34" charset="0"/>
              </a:rPr>
              <a:t>De Francisco ALM: Nefrología al día  </a:t>
            </a:r>
          </a:p>
        </p:txBody>
      </p:sp>
      <p:sp>
        <p:nvSpPr>
          <p:cNvPr id="229385" name="Rectángulo 1">
            <a:extLst>
              <a:ext uri="{FF2B5EF4-FFF2-40B4-BE49-F238E27FC236}">
                <a16:creationId xmlns:a16="http://schemas.microsoft.com/office/drawing/2014/main" id="{66DE49E0-8420-4DD1-9680-BCFE058D6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2989" y="2020889"/>
            <a:ext cx="2325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nl-NL" b="1">
                <a:solidFill>
                  <a:srgbClr val="FF0000"/>
                </a:solidFill>
              </a:rPr>
              <a:t>eGFR 45-60  ml/min</a:t>
            </a:r>
          </a:p>
        </p:txBody>
      </p:sp>
      <p:pic>
        <p:nvPicPr>
          <p:cNvPr id="229386" name="Picture 6" descr="3 Best Nephrologists in Edmonton, AB - Expert Recommendations">
            <a:extLst>
              <a:ext uri="{FF2B5EF4-FFF2-40B4-BE49-F238E27FC236}">
                <a16:creationId xmlns:a16="http://schemas.microsoft.com/office/drawing/2014/main" id="{4773C369-15EA-43EC-B2B4-98C0AECE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039" y="3954464"/>
            <a:ext cx="20669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0AFAB95-BFFD-6F6C-C343-7B7853FB98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02174"/>
      </p:ext>
    </p:extLst>
  </p:cSld>
  <p:clrMapOvr>
    <a:masterClrMapping/>
  </p:clrMapOvr>
  <p:transition spd="med" advTm="13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3">
            <a:extLst>
              <a:ext uri="{FF2B5EF4-FFF2-40B4-BE49-F238E27FC236}">
                <a16:creationId xmlns:a16="http://schemas.microsoft.com/office/drawing/2014/main" id="{F22B1C57-AB66-4D17-9C31-C04934ED5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268413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9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28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9000"/>
              </a:lnSpc>
              <a:spcBef>
                <a:spcPts val="1200"/>
              </a:spcBef>
              <a:buSzPct val="91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9000"/>
              </a:lnSpc>
              <a:defRPr sz="2400"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9000"/>
              </a:lnSpc>
              <a:spcBef>
                <a:spcPts val="900"/>
              </a:spcBef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ts val="900"/>
              </a:spcBef>
              <a:spcAft>
                <a:spcPct val="0"/>
              </a:spcAft>
              <a:buSzPct val="91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  <a:latin typeface="GE Inspira Sans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nl-NL" sz="3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9379" name="Rectangle 17">
            <a:extLst>
              <a:ext uri="{FF2B5EF4-FFF2-40B4-BE49-F238E27FC236}">
                <a16:creationId xmlns:a16="http://schemas.microsoft.com/office/drawing/2014/main" id="{E0841C36-E0BB-4364-BA30-C1B888DE0A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5484" y="228080"/>
            <a:ext cx="11910645" cy="99853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nl-NL" sz="3600" b="1" dirty="0" err="1">
                <a:solidFill>
                  <a:schemeClr val="bg1"/>
                </a:solidFill>
              </a:rPr>
              <a:t>Manejo</a:t>
            </a:r>
            <a:r>
              <a:rPr lang="en-US" altLang="nl-NL" sz="3600" b="1" dirty="0">
                <a:solidFill>
                  <a:schemeClr val="bg1"/>
                </a:solidFill>
              </a:rPr>
              <a:t> de </a:t>
            </a:r>
            <a:r>
              <a:rPr lang="en-US" altLang="nl-NL" sz="3600" b="1" dirty="0" err="1">
                <a:solidFill>
                  <a:schemeClr val="bg1"/>
                </a:solidFill>
              </a:rPr>
              <a:t>los</a:t>
            </a:r>
            <a:r>
              <a:rPr lang="en-US" altLang="nl-NL" sz="3600" b="1" dirty="0">
                <a:solidFill>
                  <a:schemeClr val="bg1"/>
                </a:solidFill>
              </a:rPr>
              <a:t> </a:t>
            </a:r>
            <a:r>
              <a:rPr lang="en-US" altLang="nl-NL" sz="3600" b="1" dirty="0" err="1">
                <a:solidFill>
                  <a:schemeClr val="bg1"/>
                </a:solidFill>
              </a:rPr>
              <a:t>pacientes</a:t>
            </a:r>
            <a:r>
              <a:rPr lang="en-US" altLang="nl-NL" sz="3600" b="1" dirty="0">
                <a:solidFill>
                  <a:schemeClr val="bg1"/>
                </a:solidFill>
              </a:rPr>
              <a:t> ERC que </a:t>
            </a:r>
            <a:r>
              <a:rPr lang="en-US" altLang="nl-NL" sz="3600" b="1" dirty="0" err="1">
                <a:solidFill>
                  <a:schemeClr val="bg1"/>
                </a:solidFill>
              </a:rPr>
              <a:t>reciben</a:t>
            </a:r>
            <a:r>
              <a:rPr lang="en-US" altLang="nl-NL" sz="3600" b="1" dirty="0">
                <a:solidFill>
                  <a:schemeClr val="bg1"/>
                </a:solidFill>
              </a:rPr>
              <a:t> GADOLINIO </a:t>
            </a:r>
            <a:endParaRPr lang="en-GB" altLang="nl-NL" sz="3600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570565D-73EA-0D79-9612-BD1E291D2E65}"/>
              </a:ext>
            </a:extLst>
          </p:cNvPr>
          <p:cNvSpPr txBox="1"/>
          <p:nvPr/>
        </p:nvSpPr>
        <p:spPr>
          <a:xfrm>
            <a:off x="585484" y="2725617"/>
            <a:ext cx="856370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Para las personas con </a:t>
            </a:r>
            <a:r>
              <a:rPr lang="es-E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FG &lt;30 ml/min </a:t>
            </a:r>
            <a:r>
              <a:rPr lang="es-E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por 1,73 m2 </a:t>
            </a:r>
            <a:r>
              <a:rPr lang="es-E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(ERC G4-G5) </a:t>
            </a:r>
            <a:r>
              <a:rPr lang="es-E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que requieren medios de contraste que contienen gadolinio, ofrecerles preferentemente medios de contraste con gadolinio de los </a:t>
            </a:r>
            <a:r>
              <a:rPr lang="es-E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grupos II y III de la American </a:t>
            </a:r>
            <a:r>
              <a:rPr lang="es-ES" sz="32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Colleage</a:t>
            </a:r>
            <a:r>
              <a:rPr lang="es-E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</a:t>
            </a:r>
            <a:r>
              <a:rPr lang="es-E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Radiology</a:t>
            </a:r>
            <a:r>
              <a:rPr lang="es-E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algn="just"/>
            <a:endParaRPr lang="es-ES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gadobenato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dimeglumine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(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Multihance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), 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gadoterate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meglumine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(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Dotarem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), 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gadobutrol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(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Gadovist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)  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egadoteridol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(</a:t>
            </a:r>
            <a:r>
              <a:rPr lang="es-ES" sz="16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ProHance</a:t>
            </a:r>
            <a:r>
              <a:rPr lang="es-ES" sz="16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), </a:t>
            </a:r>
            <a:r>
              <a:rPr lang="es-ES" sz="1600" b="0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</a:t>
            </a:r>
            <a:r>
              <a:rPr lang="es-ES" sz="1600" b="0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gadoxetato</a:t>
            </a:r>
            <a:r>
              <a:rPr lang="es-ES" sz="1600" b="0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</a:t>
            </a:r>
            <a:r>
              <a:rPr lang="es-ES" sz="1600" b="0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disodium</a:t>
            </a:r>
            <a:r>
              <a:rPr lang="es-ES" sz="1600" b="0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(</a:t>
            </a:r>
            <a:r>
              <a:rPr lang="es-ES" sz="1600" b="0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Eovist</a:t>
            </a:r>
            <a:r>
              <a:rPr lang="es-ES" sz="1600" b="0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 o </a:t>
            </a:r>
            <a:r>
              <a:rPr lang="es-ES" sz="1600" b="0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Primovist</a:t>
            </a:r>
            <a:r>
              <a:rPr lang="es-ES" sz="1600" b="0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PT Sans" panose="020B0503020203020204" pitchFamily="34" charset="0"/>
              </a:rPr>
              <a:t>)</a:t>
            </a:r>
            <a:endParaRPr lang="es-ES" sz="1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El gadolinio, clave para detectar tumores cerebrales, podría ser tóxico">
            <a:extLst>
              <a:ext uri="{FF2B5EF4-FFF2-40B4-BE49-F238E27FC236}">
                <a16:creationId xmlns:a16="http://schemas.microsoft.com/office/drawing/2014/main" id="{C9E7177F-61C1-C7D8-4AF2-8D89A86D98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736016" y="1565032"/>
            <a:ext cx="2063262" cy="232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953C4B3-5A8E-3AB6-91C8-6BF92BAD7BDC}"/>
              </a:ext>
            </a:extLst>
          </p:cNvPr>
          <p:cNvSpPr txBox="1"/>
          <p:nvPr/>
        </p:nvSpPr>
        <p:spPr>
          <a:xfrm>
            <a:off x="585484" y="1954051"/>
            <a:ext cx="6251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GADOLIN</a:t>
            </a:r>
            <a:r>
              <a:rPr lang="es-ES" sz="2800" b="1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A751224-3BB1-3D0E-3C5D-04A0D160A2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07286"/>
      </p:ext>
    </p:extLst>
  </p:cSld>
  <p:clrMapOvr>
    <a:masterClrMapping/>
  </p:clrMapOvr>
  <p:transition spd="med" advTm="286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56B792-3D1E-90CC-D62E-57BE7C5AC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5950" y="3536822"/>
            <a:ext cx="3371850" cy="161925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es-E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400" b="0" dirty="0"/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700FFF81-F0E9-5AD0-F90B-8943AE62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3905250"/>
            <a:ext cx="3543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600" b="0" i="0" u="none" strike="noStrike" kern="1200" cap="none" spc="0" normalizeH="0" baseline="0" noProof="0">
              <a:ln>
                <a:noFill/>
              </a:ln>
              <a:solidFill>
                <a:srgbClr val="9A8B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336D4-16FA-0CBF-1E45-4009095704A0}"/>
              </a:ext>
            </a:extLst>
          </p:cNvPr>
          <p:cNvSpPr/>
          <p:nvPr/>
        </p:nvSpPr>
        <p:spPr>
          <a:xfrm>
            <a:off x="8377836" y="202386"/>
            <a:ext cx="2458192" cy="1211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6" descr="Imagen">
            <a:extLst>
              <a:ext uri="{FF2B5EF4-FFF2-40B4-BE49-F238E27FC236}">
                <a16:creationId xmlns:a16="http://schemas.microsoft.com/office/drawing/2014/main" id="{A12100E8-C80A-F821-52AF-65EC6857D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343" y="0"/>
            <a:ext cx="2329690" cy="30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6FB8B65-01F1-2AC7-B68D-9A5A31E41662}"/>
              </a:ext>
            </a:extLst>
          </p:cNvPr>
          <p:cNvSpPr txBox="1"/>
          <p:nvPr/>
        </p:nvSpPr>
        <p:spPr>
          <a:xfrm>
            <a:off x="2295525" y="1997740"/>
            <a:ext cx="60938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C87BB6-A4F6-8901-0537-7DCD00A14AFF}"/>
              </a:ext>
            </a:extLst>
          </p:cNvPr>
          <p:cNvSpPr txBox="1"/>
          <p:nvPr/>
        </p:nvSpPr>
        <p:spPr>
          <a:xfrm>
            <a:off x="931985" y="445770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MODELOS ÓPTIMOS DE ATENCIÓN</a:t>
            </a:r>
            <a:endParaRPr lang="es-ES" sz="16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23F5E5C-BAF6-02CB-C74D-D0B4ED3BD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2"/>
    </mc:Choice>
    <mc:Fallback xmlns="">
      <p:transition spd="slow" advTm="6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>
            <a:extLst>
              <a:ext uri="{FF2B5EF4-FFF2-40B4-BE49-F238E27FC236}">
                <a16:creationId xmlns:a16="http://schemas.microsoft.com/office/drawing/2014/main" id="{28100475-318F-6529-811E-7097E8FDE4F5}"/>
              </a:ext>
            </a:extLst>
          </p:cNvPr>
          <p:cNvGrpSpPr/>
          <p:nvPr/>
        </p:nvGrpSpPr>
        <p:grpSpPr>
          <a:xfrm>
            <a:off x="281353" y="155916"/>
            <a:ext cx="12706443" cy="6297638"/>
            <a:chOff x="281353" y="155916"/>
            <a:chExt cx="12706443" cy="6297638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E7970A6-F022-1EF6-F937-0C45C25AF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914" t="32051" r="22836" b="11282"/>
            <a:stretch/>
          </p:blipFill>
          <p:spPr>
            <a:xfrm>
              <a:off x="281353" y="155916"/>
              <a:ext cx="11113478" cy="6297638"/>
            </a:xfrm>
            <a:prstGeom prst="rect">
              <a:avLst/>
            </a:prstGeom>
          </p:spPr>
        </p:pic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6979FEB-A901-D3E1-4683-8ED5BF0BE630}"/>
                </a:ext>
              </a:extLst>
            </p:cNvPr>
            <p:cNvSpPr txBox="1"/>
            <p:nvPr/>
          </p:nvSpPr>
          <p:spPr>
            <a:xfrm>
              <a:off x="422030" y="3027736"/>
              <a:ext cx="164916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Diagnóstico</a:t>
              </a:r>
              <a:r>
                <a:rPr lang="es-ES" sz="1200" b="1" spc="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2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de</a:t>
              </a:r>
              <a:r>
                <a:rPr lang="es-ES" sz="1200" b="1" spc="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200" b="1" spc="-2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ERC</a:t>
              </a:r>
              <a:endParaRPr lang="es-ES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endParaRPr lang="es-ES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74581F0-16FC-63B6-C448-E822614FBD74}"/>
                </a:ext>
              </a:extLst>
            </p:cNvPr>
            <p:cNvSpPr txBox="1"/>
            <p:nvPr/>
          </p:nvSpPr>
          <p:spPr>
            <a:xfrm>
              <a:off x="2501412" y="265946"/>
              <a:ext cx="885092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4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Circunstancias		Ejemplos				              Acciones  </a:t>
              </a:r>
              <a:endPara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7700EA98-4795-A2CC-CE1C-5672DDA67B54}"/>
                </a:ext>
              </a:extLst>
            </p:cNvPr>
            <p:cNvSpPr txBox="1"/>
            <p:nvPr/>
          </p:nvSpPr>
          <p:spPr>
            <a:xfrm>
              <a:off x="2765181" y="690488"/>
              <a:ext cx="92758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4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Causas</a:t>
              </a:r>
              <a:endPara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DCBD964A-4AF1-C004-4242-6BA4B575D1C9}"/>
                </a:ext>
              </a:extLst>
            </p:cNvPr>
            <p:cNvSpPr txBox="1"/>
            <p:nvPr/>
          </p:nvSpPr>
          <p:spPr>
            <a:xfrm>
              <a:off x="2488224" y="1883732"/>
              <a:ext cx="164916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ES" sz="1050" b="1" dirty="0" err="1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TFGe</a:t>
              </a: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/riesgo</a:t>
              </a:r>
              <a:r>
                <a:rPr lang="es-ES" sz="1050" b="1" spc="-3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de</a:t>
              </a:r>
              <a:r>
                <a:rPr lang="es-ES" sz="1050" b="1" spc="-2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KRT</a:t>
              </a:r>
              <a:endParaRPr lang="es-ES" sz="105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B6884AF7-E9AA-7D07-65A8-C47EAE5D8339}"/>
                </a:ext>
              </a:extLst>
            </p:cNvPr>
            <p:cNvSpPr txBox="1"/>
            <p:nvPr/>
          </p:nvSpPr>
          <p:spPr>
            <a:xfrm>
              <a:off x="2243930" y="3331728"/>
              <a:ext cx="3362447" cy="718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2130"/>
              <a:r>
                <a:rPr lang="es-ES" sz="12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Albuminuria </a:t>
              </a:r>
              <a:r>
                <a:rPr lang="es-ES" sz="12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y</a:t>
              </a:r>
              <a:r>
                <a:rPr lang="es-ES" sz="1200" b="1" spc="-4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  <a:p>
              <a:pPr marL="532130"/>
              <a:r>
                <a:rPr lang="es-ES" sz="12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hematuria</a:t>
              </a:r>
            </a:p>
            <a:p>
              <a:pPr marL="535940" marR="24130" indent="-3175">
                <a:lnSpc>
                  <a:spcPct val="123000"/>
                </a:lnSpc>
                <a:spcBef>
                  <a:spcPts val="400"/>
                </a:spcBef>
                <a:spcAft>
                  <a:spcPts val="0"/>
                </a:spcAft>
              </a:pPr>
              <a:r>
                <a:rPr lang="es-ES" sz="1200" b="1" spc="-10" dirty="0" err="1">
                  <a:solidFill>
                    <a:srgbClr val="161614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microscopica</a:t>
              </a:r>
              <a:r>
                <a:rPr lang="es-ES" sz="1200" b="1" spc="-10" dirty="0">
                  <a:solidFill>
                    <a:srgbClr val="161614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endParaRPr lang="es-ES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526A183F-6519-CDE2-A359-2C44617531AF}"/>
                </a:ext>
              </a:extLst>
            </p:cNvPr>
            <p:cNvSpPr txBox="1"/>
            <p:nvPr/>
          </p:nvSpPr>
          <p:spPr>
            <a:xfrm>
              <a:off x="2243930" y="5244210"/>
              <a:ext cx="609306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2130"/>
              <a:r>
                <a:rPr lang="es-ES" sz="1600" b="1" dirty="0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Otros</a:t>
              </a:r>
              <a:r>
                <a:rPr lang="es-ES" sz="3200" dirty="0"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19FBD376-B28B-71DD-6BA1-03D138A8EED6}"/>
                </a:ext>
              </a:extLst>
            </p:cNvPr>
            <p:cNvSpPr txBox="1"/>
            <p:nvPr/>
          </p:nvSpPr>
          <p:spPr>
            <a:xfrm>
              <a:off x="4449914" y="564921"/>
              <a:ext cx="2916848" cy="68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889000" algn="l"/>
                </a:tabLst>
              </a:pP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La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causa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de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la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ERC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es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incierta</a:t>
              </a:r>
              <a:endParaRPr lang="es-ES" sz="11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342900" lvl="0" indent="-342900">
                <a:spcBef>
                  <a:spcPts val="420"/>
                </a:spcBef>
                <a:spcAft>
                  <a:spcPts val="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889000" algn="l"/>
                </a:tabLst>
              </a:pP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Enfermedad</a:t>
              </a:r>
              <a:r>
                <a:rPr lang="es-ES" sz="1100" b="1" spc="-3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renal</a:t>
              </a:r>
              <a:r>
                <a:rPr lang="es-ES" sz="1100" b="1" spc="-3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hereditaria</a:t>
              </a:r>
              <a:endParaRPr lang="es-ES" sz="11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342900" lvl="0" indent="-342900">
                <a:spcBef>
                  <a:spcPts val="250"/>
                </a:spcBef>
                <a:spcAft>
                  <a:spcPts val="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889000" algn="l"/>
                </a:tabLst>
              </a:pP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Nefrolitiasis</a:t>
              </a:r>
              <a:r>
                <a:rPr lang="es-ES" sz="1100" b="1" spc="-2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extensa</a:t>
              </a:r>
              <a:r>
                <a:rPr lang="es-ES" sz="1100" b="1" spc="-1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recurrente</a:t>
              </a:r>
              <a:endParaRPr lang="es-ES" sz="11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D843F25D-E950-8348-24C6-87053FA357F6}"/>
                </a:ext>
              </a:extLst>
            </p:cNvPr>
            <p:cNvSpPr txBox="1"/>
            <p:nvPr/>
          </p:nvSpPr>
          <p:spPr>
            <a:xfrm>
              <a:off x="7455281" y="529354"/>
              <a:ext cx="3851031" cy="68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92605"/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Evaluación adicional</a:t>
              </a:r>
              <a:r>
                <a:rPr lang="es-ES" sz="1100" b="1" spc="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5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y</a:t>
              </a:r>
              <a:endParaRPr lang="es-E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1789430">
                <a:spcBef>
                  <a:spcPts val="410"/>
                </a:spcBef>
                <a:spcAft>
                  <a:spcPts val="0"/>
                </a:spcAft>
              </a:pP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gestión</a:t>
              </a:r>
              <a:r>
                <a:rPr lang="es-ES" sz="1100" b="1" spc="-3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especializada</a:t>
              </a:r>
              <a:endParaRPr lang="es-E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1791970">
                <a:spcBef>
                  <a:spcPts val="270"/>
                </a:spcBef>
                <a:spcAft>
                  <a:spcPts val="0"/>
                </a:spcAft>
              </a:pP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basado</a:t>
              </a:r>
              <a:r>
                <a:rPr lang="es-ES" sz="1100" b="1" spc="-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en</a:t>
              </a:r>
              <a:r>
                <a:rPr lang="es-ES" sz="1100" b="1" spc="-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el 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diagnóstico</a:t>
              </a:r>
              <a:endParaRPr lang="es-E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6E0918E8-A528-B25A-468A-32B4373830FF}"/>
                </a:ext>
              </a:extLst>
            </p:cNvPr>
            <p:cNvSpPr txBox="1"/>
            <p:nvPr/>
          </p:nvSpPr>
          <p:spPr>
            <a:xfrm>
              <a:off x="4626953" y="1407458"/>
              <a:ext cx="3710046" cy="1815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 mide un riesgo &gt;3%–5% a 5 años de requerir D/</a:t>
              </a:r>
              <a:r>
                <a:rPr lang="es-ES" sz="12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Tx</a:t>
              </a: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usando una ecuación de riesgo validada.  </a:t>
              </a:r>
              <a:r>
                <a:rPr lang="es-ES" sz="12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TFGe</a:t>
              </a: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&lt;30 ml/min /1,73 m2  Descenso  sostenido de TFG de &gt;20% o &gt;30% en personas que inician terapias </a:t>
              </a:r>
              <a:r>
                <a:rPr lang="es-ES" sz="1200" b="1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hemodinámicamente</a:t>
              </a: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activas</a:t>
              </a:r>
              <a:endParaRPr lang="es-E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8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2">
                <a:spcBef>
                  <a:spcPts val="510"/>
                </a:spcBef>
                <a:spcAft>
                  <a:spcPts val="0"/>
                </a:spcAft>
                <a:buClr>
                  <a:srgbClr val="161614"/>
                </a:buClr>
                <a:buSzPts val="500"/>
                <a:tabLst>
                  <a:tab pos="499110" algn="l"/>
                </a:tabLst>
              </a:pPr>
              <a:endParaRPr lang="es-ES" sz="11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FD273745-B2C5-53A9-E68D-EDCFA5ED2CCA}"/>
                </a:ext>
              </a:extLst>
            </p:cNvPr>
            <p:cNvSpPr txBox="1"/>
            <p:nvPr/>
          </p:nvSpPr>
          <p:spPr>
            <a:xfrm>
              <a:off x="3038842" y="2807354"/>
              <a:ext cx="5753466" cy="21623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00200" lvl="3" indent="-228600" algn="just">
                <a:lnSpc>
                  <a:spcPct val="107000"/>
                </a:lnSpc>
                <a:spcBef>
                  <a:spcPts val="505"/>
                </a:spcBef>
                <a:spcAft>
                  <a:spcPts val="80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573405" algn="l"/>
                </a:tabLst>
              </a:pP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Hallazgo</a:t>
              </a:r>
              <a:r>
                <a:rPr lang="es-ES" sz="1200" b="1" kern="100" spc="4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consistente</a:t>
              </a:r>
              <a:r>
                <a:rPr lang="es-ES" sz="1200" b="1" kern="100" spc="4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</a:t>
              </a:r>
              <a:r>
                <a:rPr lang="es-ES" sz="1200" b="1" kern="100" spc="4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albuminuria</a:t>
              </a:r>
              <a:r>
                <a:rPr lang="es-ES" sz="1200" b="1" kern="100" spc="4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significativa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(ACR ≥300 mg/g [≥30 mg/mmol] o AER ≥300 mg/24 horas,</a:t>
              </a:r>
              <a:r>
                <a:rPr lang="es-ES" sz="1200" b="1" kern="100" spc="20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aproximadamente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equivalente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PCR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≥500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mg/g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[≥50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mg/mmol]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o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PER ≥500mg/24h en </a:t>
              </a:r>
              <a:r>
                <a:rPr lang="es-ES" sz="1200" b="1" kern="100" spc="0" dirty="0" err="1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combinacion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con hematuria. Aumento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≥2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veces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la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albuminuria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en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personas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con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albuminuria</a:t>
              </a:r>
              <a:r>
                <a:rPr lang="es-ES" sz="1200" b="1" kern="100" spc="20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significativa sometidas a seguimiento Un</a:t>
              </a:r>
              <a:r>
                <a:rPr lang="es-ES" sz="1200" b="1" kern="100" spc="-2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hallazgo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consistente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ACR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&gt;700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mg/g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[&gt;70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mg/mmol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. Cilindros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hemáticos 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urinarios,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glóbulos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rojos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&gt;20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por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campo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no explicados fácilmente</a:t>
              </a:r>
              <a:endParaRPr lang="es-ES" sz="1100" b="1" kern="100" spc="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ES" sz="1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s-ES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0E2E4210-6561-B6B8-3B8D-39937ED5B21B}"/>
                </a:ext>
              </a:extLst>
            </p:cNvPr>
            <p:cNvSpPr txBox="1"/>
            <p:nvPr/>
          </p:nvSpPr>
          <p:spPr>
            <a:xfrm>
              <a:off x="2790187" y="4909502"/>
              <a:ext cx="6093068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057400" lvl="4" indent="-228600" algn="just">
                <a:spcBef>
                  <a:spcPts val="505"/>
                </a:spcBef>
                <a:spcAft>
                  <a:spcPts val="80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951865" algn="l"/>
                </a:tabLst>
              </a:pP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ERC</a:t>
              </a:r>
              <a:r>
                <a:rPr lang="es-ES" sz="1200" b="1" kern="100" spc="-30" dirty="0">
                  <a:solidFill>
                    <a:srgbClr val="161614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e</a:t>
              </a:r>
              <a:r>
                <a:rPr lang="es-ES" sz="1200" b="1" kern="100" spc="-2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 err="1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hta</a:t>
              </a:r>
              <a:r>
                <a:rPr lang="es-ES" sz="1200" b="1" kern="100" dirty="0">
                  <a:solidFill>
                    <a:srgbClr val="161614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refractaria</a:t>
              </a:r>
              <a:r>
                <a:rPr lang="es-ES" sz="1200" b="1" kern="100" spc="-25" dirty="0">
                  <a:solidFill>
                    <a:srgbClr val="161614"/>
                  </a:solidFill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</a:t>
              </a:r>
              <a:r>
                <a:rPr lang="es-ES" sz="1200" b="1" kern="100" spc="-2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≥4</a:t>
              </a:r>
              <a:r>
                <a:rPr lang="es-ES" sz="1200" b="1" kern="100" spc="-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agentes</a:t>
              </a:r>
              <a:r>
                <a:rPr lang="es-ES" sz="1200" b="1" kern="100" spc="-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 err="1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antiHTA</a:t>
              </a:r>
              <a:endParaRPr lang="es-E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057400" lvl="4" indent="-228600" algn="just">
                <a:spcBef>
                  <a:spcPts val="255"/>
                </a:spcBef>
                <a:spcAft>
                  <a:spcPts val="80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951865" algn="l"/>
                </a:tabLst>
              </a:pP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Anomalías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persistentes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del</a:t>
              </a:r>
              <a:r>
                <a:rPr lang="es-ES" sz="1200" b="1" kern="100" spc="-15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potasio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sérico,</a:t>
              </a:r>
              <a:r>
                <a:rPr lang="es-ES" sz="1200" b="1" kern="100" dirty="0"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marL="2057400" lvl="4" indent="-228600" algn="just">
                <a:spcBef>
                  <a:spcPts val="255"/>
                </a:spcBef>
                <a:spcAft>
                  <a:spcPts val="80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951865" algn="l"/>
                </a:tabLst>
              </a:pP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Acidosis</a:t>
              </a:r>
              <a:r>
                <a:rPr lang="es-ES" sz="1200" b="1" kern="100" dirty="0"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Anemia.</a:t>
              </a:r>
            </a:p>
            <a:p>
              <a:pPr marL="2057400" lvl="4" indent="-228600" algn="just">
                <a:spcBef>
                  <a:spcPts val="255"/>
                </a:spcBef>
                <a:spcAft>
                  <a:spcPts val="800"/>
                </a:spcAft>
                <a:buClr>
                  <a:srgbClr val="161614"/>
                </a:buClr>
                <a:buSzPts val="500"/>
                <a:buFont typeface="Arial" panose="020B0604020202020204" pitchFamily="34" charset="0"/>
                <a:buChar char="•"/>
                <a:tabLst>
                  <a:tab pos="951865" algn="l"/>
                </a:tabLst>
              </a:pPr>
              <a:r>
                <a:rPr lang="es-ES" sz="1200" b="1" kern="100" spc="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Enfermedad</a:t>
              </a:r>
              <a:r>
                <a:rPr lang="es-ES" sz="1200" b="1" kern="100" spc="-2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 ósea</a:t>
              </a:r>
              <a:r>
                <a:rPr lang="es-ES" sz="1200" b="1" kern="100" dirty="0"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. </a:t>
              </a:r>
              <a:r>
                <a:rPr lang="es-ES" sz="1200" b="1" kern="100" spc="-10" dirty="0">
                  <a:solidFill>
                    <a:srgbClr val="161614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  <a:cs typeface="Times New Roman" panose="02020603050405020304" pitchFamily="18" charset="0"/>
                </a:rPr>
                <a:t>Desnutrición</a:t>
              </a:r>
              <a:endParaRPr lang="es-ES" sz="1200" b="1" kern="100" spc="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F02B1632-F6C2-DC81-8E12-033337BE68DA}"/>
                </a:ext>
              </a:extLst>
            </p:cNvPr>
            <p:cNvSpPr txBox="1"/>
            <p:nvPr/>
          </p:nvSpPr>
          <p:spPr>
            <a:xfrm>
              <a:off x="8432308" y="1606284"/>
              <a:ext cx="3851031" cy="8088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90905" marR="877570" indent="5080">
                <a:lnSpc>
                  <a:spcPct val="147000"/>
                </a:lnSpc>
                <a:spcAft>
                  <a:spcPts val="0"/>
                </a:spcAft>
              </a:pP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Planificación</a:t>
              </a:r>
              <a:r>
                <a:rPr lang="es-ES" sz="1100" b="1" spc="-4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y</a:t>
              </a:r>
              <a:r>
                <a:rPr lang="es-ES" sz="1100" b="1" spc="-35" dirty="0">
                  <a:solidFill>
                    <a:srgbClr val="161614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preparación</a:t>
              </a:r>
              <a:r>
                <a:rPr lang="es-ES" sz="1100" b="1" spc="20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para reemplazo de ´</a:t>
              </a:r>
            </a:p>
            <a:p>
              <a:pPr marL="890905" marR="877570" indent="5080">
                <a:lnSpc>
                  <a:spcPct val="147000"/>
                </a:lnSpc>
                <a:spcAft>
                  <a:spcPts val="0"/>
                </a:spcAft>
              </a:pP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función renal </a:t>
              </a:r>
              <a:endParaRPr lang="es-E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D9AD18E5-15D6-14D5-C8F9-D63EA4D68A57}"/>
                </a:ext>
              </a:extLst>
            </p:cNvPr>
            <p:cNvSpPr txBox="1"/>
            <p:nvPr/>
          </p:nvSpPr>
          <p:spPr>
            <a:xfrm>
              <a:off x="8883255" y="3333519"/>
              <a:ext cx="4104541" cy="6036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2130" marR="1067435" indent="3175">
                <a:lnSpc>
                  <a:spcPct val="170000"/>
                </a:lnSpc>
                <a:spcAft>
                  <a:spcPts val="0"/>
                </a:spcAft>
              </a:pP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Evaluación</a:t>
              </a:r>
              <a:r>
                <a:rPr lang="es-ES" sz="1050" b="1" spc="-4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adicional</a:t>
              </a:r>
            </a:p>
            <a:p>
              <a:pPr marL="532130" marR="1067435" indent="3175">
                <a:lnSpc>
                  <a:spcPct val="170000"/>
                </a:lnSpc>
                <a:spcAft>
                  <a:spcPts val="0"/>
                </a:spcAft>
              </a:pPr>
              <a:r>
                <a:rPr lang="es-ES" sz="1050" b="1" spc="20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y</a:t>
              </a:r>
              <a:r>
                <a:rPr lang="es-ES" sz="1050" b="1" spc="-4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05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gestión</a:t>
              </a:r>
              <a:endParaRPr lang="es-ES" sz="105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3BEDC707-879F-6A42-A950-8A322685C08A}"/>
                </a:ext>
              </a:extLst>
            </p:cNvPr>
            <p:cNvSpPr txBox="1"/>
            <p:nvPr/>
          </p:nvSpPr>
          <p:spPr>
            <a:xfrm>
              <a:off x="8037755" y="5305383"/>
              <a:ext cx="452363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387475" marR="1136015" indent="1270">
                <a:lnSpc>
                  <a:spcPct val="145000"/>
                </a:lnSpc>
                <a:spcBef>
                  <a:spcPts val="5"/>
                </a:spcBef>
                <a:spcAft>
                  <a:spcPts val="0"/>
                </a:spcAft>
              </a:pP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Manejo</a:t>
              </a:r>
              <a:r>
                <a:rPr lang="es-ES" sz="1100" b="1" spc="-4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de</a:t>
              </a:r>
              <a:r>
                <a:rPr lang="es-ES" sz="1100" b="1" spc="-3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la</a:t>
              </a:r>
              <a:r>
                <a:rPr lang="es-ES" sz="1100" b="1" spc="-35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ERC</a:t>
              </a:r>
              <a:r>
                <a:rPr lang="es-ES" sz="1100" b="1" spc="20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lang="es-ES" sz="1100" b="1" spc="-10" dirty="0">
                  <a:solidFill>
                    <a:srgbClr val="161614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complicaciones</a:t>
              </a:r>
              <a:endParaRPr lang="es-E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46" name="Rectángulo 45">
            <a:extLst>
              <a:ext uri="{FF2B5EF4-FFF2-40B4-BE49-F238E27FC236}">
                <a16:creationId xmlns:a16="http://schemas.microsoft.com/office/drawing/2014/main" id="{4A27C1F5-AB08-B3C7-EA90-7BF5F183E00E}"/>
              </a:ext>
            </a:extLst>
          </p:cNvPr>
          <p:cNvSpPr/>
          <p:nvPr/>
        </p:nvSpPr>
        <p:spPr>
          <a:xfrm>
            <a:off x="0" y="0"/>
            <a:ext cx="2412893" cy="71840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D2BD567-BFAC-DDF7-7A4C-64B905FF4A53}"/>
              </a:ext>
            </a:extLst>
          </p:cNvPr>
          <p:cNvSpPr txBox="1"/>
          <p:nvPr/>
        </p:nvSpPr>
        <p:spPr>
          <a:xfrm>
            <a:off x="106101" y="142835"/>
            <a:ext cx="2137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DERIVACION</a:t>
            </a:r>
            <a:r>
              <a:rPr lang="es-ES" sz="2800" b="1" dirty="0"/>
              <a:t>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A14A0D9-6542-C372-1B94-92DE806DC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2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80"/>
    </mc:Choice>
    <mc:Fallback xmlns="">
      <p:transition spd="slow" advTm="29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00E433-5AAD-9193-56E9-13F2F87EC0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32" t="1795" r="8270" b="5385"/>
          <a:stretch/>
        </p:blipFill>
        <p:spPr>
          <a:xfrm>
            <a:off x="3024554" y="492369"/>
            <a:ext cx="8387861" cy="63656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C43FADA-E75B-F7E5-055B-C144A611B54D}"/>
              </a:ext>
            </a:extLst>
          </p:cNvPr>
          <p:cNvSpPr/>
          <p:nvPr/>
        </p:nvSpPr>
        <p:spPr>
          <a:xfrm>
            <a:off x="0" y="0"/>
            <a:ext cx="6224954" cy="117816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SEGUIMIENTO ERC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4AFF61B-9262-7D26-A7A5-77CD8972DD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1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19"/>
    </mc:Choice>
    <mc:Fallback xmlns="">
      <p:transition spd="slow" advTm="24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2E3C2B7-083B-5C00-B5ED-17BC6F1237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305" t="38958" r="24179" b="23542"/>
          <a:stretch/>
        </p:blipFill>
        <p:spPr>
          <a:xfrm>
            <a:off x="893519" y="1305602"/>
            <a:ext cx="8250481" cy="5192613"/>
          </a:xfrm>
          <a:prstGeom prst="rect">
            <a:avLst/>
          </a:prstGeom>
        </p:spPr>
      </p:pic>
      <p:sp>
        <p:nvSpPr>
          <p:cNvPr id="2" name="3 Rectángulo">
            <a:extLst>
              <a:ext uri="{FF2B5EF4-FFF2-40B4-BE49-F238E27FC236}">
                <a16:creationId xmlns:a16="http://schemas.microsoft.com/office/drawing/2014/main" id="{32A0AEE6-BAFB-D076-44C3-4DB600E54D1B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719A28-233C-0E1B-672A-7BB2A9AE3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D09232-A94A-C33E-5FF8-BFB692F17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7427" y="210534"/>
            <a:ext cx="88371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</a:t>
            </a:r>
            <a:r>
              <a:rPr lang="es-ES" altLang="es-ES" sz="28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s-ES" altLang="es-ES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Modelos óptimos de atención: SINTOMAS ERC </a:t>
            </a:r>
            <a:endParaRPr kumimoji="0" lang="es-ES" altLang="es-E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D8AE05E-6A6E-5FFE-996A-66CEB45030D3}"/>
              </a:ext>
            </a:extLst>
          </p:cNvPr>
          <p:cNvSpPr txBox="1"/>
          <p:nvPr/>
        </p:nvSpPr>
        <p:spPr>
          <a:xfrm>
            <a:off x="9407769" y="2233246"/>
            <a:ext cx="23874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>
                <a:solidFill>
                  <a:srgbClr val="FF0000"/>
                </a:solidFill>
              </a:rPr>
              <a:t>Prevalencia</a:t>
            </a:r>
          </a:p>
          <a:p>
            <a:r>
              <a:rPr lang="es-ES" sz="3600" b="1" dirty="0">
                <a:solidFill>
                  <a:srgbClr val="FF0000"/>
                </a:solidFill>
              </a:rPr>
              <a:t>Gravedad</a:t>
            </a:r>
          </a:p>
          <a:p>
            <a:r>
              <a:rPr lang="es-ES" sz="3600" b="1" dirty="0">
                <a:solidFill>
                  <a:srgbClr val="FF0000"/>
                </a:solidFill>
              </a:rPr>
              <a:t>Evaluación</a:t>
            </a:r>
          </a:p>
          <a:p>
            <a:r>
              <a:rPr lang="es-ES" sz="3600" b="1" dirty="0">
                <a:solidFill>
                  <a:srgbClr val="FF0000"/>
                </a:solidFill>
              </a:rPr>
              <a:t>Manejo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B87A091-C553-416D-2AA3-B62840C583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80"/>
    </mc:Choice>
    <mc:Fallback xmlns="">
      <p:transition spd="slow" advTm="15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9F14B69-7771-E7C5-562F-0D9791BFBEFD}"/>
              </a:ext>
            </a:extLst>
          </p:cNvPr>
          <p:cNvSpPr txBox="1"/>
          <p:nvPr/>
        </p:nvSpPr>
        <p:spPr>
          <a:xfrm>
            <a:off x="1059472" y="1995826"/>
            <a:ext cx="10687049" cy="3353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Atención integrada en equipo</a:t>
            </a:r>
          </a:p>
          <a:p>
            <a:r>
              <a:rPr lang="es-ES" sz="2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Transición de la atención pediátrica a la atención de adultos</a:t>
            </a:r>
            <a:endParaRPr lang="es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Atención de  jóvenes adultos</a:t>
            </a:r>
          </a:p>
          <a:p>
            <a:r>
              <a:rPr lang="es-ES" sz="2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Estructura y proceso de los cuidados de apoyo y del tratamiento conservador integral (información y apoyo)</a:t>
            </a:r>
          </a:p>
          <a:p>
            <a:r>
              <a:rPr lang="es-E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Momento oportuno para iniciar la diálisis</a:t>
            </a:r>
            <a:endParaRPr lang="es-E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5" name="3 Rectángulo">
            <a:extLst>
              <a:ext uri="{FF2B5EF4-FFF2-40B4-BE49-F238E27FC236}">
                <a16:creationId xmlns:a16="http://schemas.microsoft.com/office/drawing/2014/main" id="{ED78B759-592C-3262-F885-AD2E9D32667E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B148164-9657-81C2-49AF-4B1427DC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C429732-EBB5-A3B5-5AC9-188028C98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387" y="210534"/>
            <a:ext cx="64112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</a:t>
            </a:r>
            <a:r>
              <a:rPr lang="es-ES" altLang="es-ES" sz="28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s-ES" altLang="es-ES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Modelos óptimos de atención:</a:t>
            </a:r>
            <a:endParaRPr kumimoji="0" lang="es-ES" altLang="es-E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1421171-C9F3-64FF-0149-C51DBF2252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64"/>
    </mc:Choice>
    <mc:Fallback xmlns="">
      <p:transition spd="slow" advTm="24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BA92F30-9858-A607-5F68-EB355A2797B7}"/>
              </a:ext>
            </a:extLst>
          </p:cNvPr>
          <p:cNvSpPr txBox="1"/>
          <p:nvPr/>
        </p:nvSpPr>
        <p:spPr>
          <a:xfrm>
            <a:off x="460131" y="2617845"/>
            <a:ext cx="11271738" cy="3741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Iniciar la diálisis basándose en una evaluación compuesta de los síntomas[1], signos, Calidad de Vida, preferencias, nivel de TFG y anomalías de laboratorio de la persona.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[1],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signos y síntomas neurológicos atribuibles a la uremia, pericarditis, anorexia, anomalías ácido-base o electrolíticas, prurito intratable, </a:t>
            </a:r>
            <a:r>
              <a:rPr lang="es-E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serositis</a:t>
            </a:r>
            <a:r>
              <a:rPr lang="es-E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Incapacidad para controlar el estado de volumen o la presión arterial. Deterioro progresivo del estado nutricional refractario a la intervención dietética, o deterioro cognitivo</a:t>
            </a:r>
            <a:r>
              <a:rPr lang="es-E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2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Considerar la planificación de un </a:t>
            </a:r>
            <a:r>
              <a:rPr lang="es-E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trasplante renal preventivo y/o acceso a diálisis </a:t>
            </a:r>
            <a:r>
              <a:rPr lang="es-ES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adultos cuando el FG es &lt;15-20 ml/min por 1,73 m2 o el riesgo de reemplazamiento de la función renal es &gt;40% en 2 años.</a:t>
            </a:r>
            <a:endParaRPr lang="es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2507C741-DAE3-A96A-4C8E-6FEBF22731F8}"/>
              </a:ext>
            </a:extLst>
          </p:cNvPr>
          <p:cNvSpPr/>
          <p:nvPr/>
        </p:nvSpPr>
        <p:spPr>
          <a:xfrm>
            <a:off x="0" y="-33665"/>
            <a:ext cx="12192000" cy="9810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C4CD5E7-4A2F-5799-3B17-1B49A5CD0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43A595-283C-6E55-4E08-C76FB21BA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387" y="210534"/>
            <a:ext cx="64112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Capítulo </a:t>
            </a:r>
            <a:r>
              <a:rPr lang="es-ES" altLang="es-ES" sz="28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es-ES" alt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s-ES" altLang="es-ES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Modelos óptimos de atención:</a:t>
            </a:r>
            <a:endParaRPr kumimoji="0" lang="es-ES" altLang="es-E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B966D72-6659-D680-1A2C-85208827F6C1}"/>
              </a:ext>
            </a:extLst>
          </p:cNvPr>
          <p:cNvSpPr txBox="1"/>
          <p:nvPr/>
        </p:nvSpPr>
        <p:spPr>
          <a:xfrm>
            <a:off x="1090247" y="1542313"/>
            <a:ext cx="260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INICIO DE DIALISIS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958B787-A231-F17A-0743-D92E75CF5F2B}"/>
              </a:ext>
            </a:extLst>
          </p:cNvPr>
          <p:cNvSpPr/>
          <p:nvPr/>
        </p:nvSpPr>
        <p:spPr>
          <a:xfrm>
            <a:off x="158261" y="2700617"/>
            <a:ext cx="301869" cy="3341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133EAE2-F7D6-E3D1-C9A0-B6620C22F0E9}"/>
              </a:ext>
            </a:extLst>
          </p:cNvPr>
          <p:cNvSpPr/>
          <p:nvPr/>
        </p:nvSpPr>
        <p:spPr>
          <a:xfrm>
            <a:off x="158261" y="5191772"/>
            <a:ext cx="301869" cy="3341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Tratamiento de la insuficiencia renal crónica - Salud al día">
            <a:extLst>
              <a:ext uri="{FF2B5EF4-FFF2-40B4-BE49-F238E27FC236}">
                <a16:creationId xmlns:a16="http://schemas.microsoft.com/office/drawing/2014/main" id="{2C0CEDD3-DAB8-7381-A60C-A750DB8F8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745" y="1032395"/>
            <a:ext cx="1886884" cy="12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menta el número de pacientes que recibe un tratamiento renal sustitutivo  - El médico interactivo">
            <a:extLst>
              <a:ext uri="{FF2B5EF4-FFF2-40B4-BE49-F238E27FC236}">
                <a16:creationId xmlns:a16="http://schemas.microsoft.com/office/drawing/2014/main" id="{91BDDFD7-4A3B-9AA5-E4D3-AD1A9FCBA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66563" y="1032395"/>
            <a:ext cx="1886884" cy="125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2E56039-7B18-FB00-DCED-751D86E78B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84"/>
    </mc:Choice>
    <mc:Fallback xmlns="">
      <p:transition spd="slow" advTm="61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BB5887D-324C-3EF9-E401-17FB17ADBD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6E74C9-E21F-6913-3041-32A1D3F9C5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9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15"/>
    </mc:Choice>
    <mc:Fallback xmlns="">
      <p:transition spd="slow" advTm="24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49DA69-9B9D-86F4-6B6D-D50AFCC1B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952" y="562707"/>
            <a:ext cx="3321919" cy="476249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3E1EA14-1093-6EBF-4B3F-3B792F92D407}"/>
              </a:ext>
            </a:extLst>
          </p:cNvPr>
          <p:cNvSpPr txBox="1"/>
          <p:nvPr/>
        </p:nvSpPr>
        <p:spPr>
          <a:xfrm>
            <a:off x="509954" y="1635369"/>
            <a:ext cx="710418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 err="1"/>
              <a:t>Adeera</a:t>
            </a:r>
            <a:r>
              <a:rPr lang="es-ES" sz="2400" b="1" dirty="0"/>
              <a:t> Levin, Paul Stevens y el grupo de trabajo CKD 2024 por la excelente Guía KDIGO  ERC 2024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 Danielle Green </a:t>
            </a:r>
            <a:r>
              <a:rPr lang="es-ES" sz="2400" b="1" dirty="0" err="1"/>
              <a:t>Chief</a:t>
            </a:r>
            <a:r>
              <a:rPr lang="es-ES" sz="2400" b="1" dirty="0"/>
              <a:t> Executive  </a:t>
            </a:r>
            <a:r>
              <a:rPr lang="es-ES" sz="2400" b="1" dirty="0" err="1"/>
              <a:t>Officer</a:t>
            </a:r>
            <a:r>
              <a:rPr lang="es-ES" sz="2400" b="1" dirty="0"/>
              <a:t>  KDIGO y su equipo 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 JD de la Sociedad Española de Nefrología [SEN] 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2400" b="1" dirty="0" err="1"/>
              <a:t>Victor</a:t>
            </a:r>
            <a:r>
              <a:rPr lang="es-ES" sz="2400" b="1" dirty="0"/>
              <a:t> Lorenzo y Juan Manuel López Editores de          Nefrología al día 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A todos ustedes por su atención </a:t>
            </a:r>
          </a:p>
          <a:p>
            <a:endParaRPr lang="es-ES" sz="3200" dirty="0"/>
          </a:p>
          <a:p>
            <a:endParaRPr lang="es-ES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3B84E5-65F2-0DFD-70F7-1FDE16A43C3B}"/>
              </a:ext>
            </a:extLst>
          </p:cNvPr>
          <p:cNvSpPr txBox="1"/>
          <p:nvPr/>
        </p:nvSpPr>
        <p:spPr>
          <a:xfrm>
            <a:off x="8339952" y="5464296"/>
            <a:ext cx="32216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/>
              <a:t>Prof</a:t>
            </a:r>
            <a:r>
              <a:rPr lang="es-ES" sz="1600" b="1" dirty="0"/>
              <a:t> Angel L Martin de Francisco</a:t>
            </a:r>
          </a:p>
          <a:p>
            <a:r>
              <a:rPr lang="es-ES" sz="1600" b="1" dirty="0"/>
              <a:t>Universidad de  Cantabria</a:t>
            </a:r>
          </a:p>
          <a:p>
            <a:r>
              <a:rPr lang="es-ES" sz="1600" b="1" dirty="0"/>
              <a:t>Servicio de Nefrología HU Valdecilla</a:t>
            </a:r>
          </a:p>
          <a:p>
            <a:r>
              <a:rPr lang="es-ES" sz="1600" b="1" dirty="0"/>
              <a:t>Santander (SPAIN)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036448-E5F5-B42A-9106-242498F999B0}"/>
              </a:ext>
            </a:extLst>
          </p:cNvPr>
          <p:cNvSpPr txBox="1"/>
          <p:nvPr/>
        </p:nvSpPr>
        <p:spPr>
          <a:xfrm>
            <a:off x="509954" y="562707"/>
            <a:ext cx="3185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AGRADECIMIENTOS</a:t>
            </a:r>
            <a:r>
              <a:rPr lang="es-ES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9E26DCA-719F-6012-A8A6-2E2BE12C7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7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39"/>
    </mc:Choice>
    <mc:Fallback xmlns="">
      <p:transition spd="slow" advTm="49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il to Santander: Hop on board Ireland's first direct ferry to Spain -  Independent.ie">
            <a:extLst>
              <a:ext uri="{FF2B5EF4-FFF2-40B4-BE49-F238E27FC236}">
                <a16:creationId xmlns:a16="http://schemas.microsoft.com/office/drawing/2014/main" id="{472519A9-3CED-84CD-1F87-158360DF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3" y="-148920"/>
            <a:ext cx="12192000" cy="68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9CBB5B0-B989-D63F-8EB0-4247BFE67198}"/>
              </a:ext>
            </a:extLst>
          </p:cNvPr>
          <p:cNvSpPr txBox="1"/>
          <p:nvPr/>
        </p:nvSpPr>
        <p:spPr>
          <a:xfrm>
            <a:off x="8946642" y="6210441"/>
            <a:ext cx="3242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solidFill>
                  <a:srgbClr val="FFFF00"/>
                </a:solidFill>
              </a:rPr>
              <a:t>Santander (</a:t>
            </a:r>
            <a:r>
              <a:rPr lang="es-ES" sz="3200" dirty="0" err="1">
                <a:solidFill>
                  <a:srgbClr val="FFFF00"/>
                </a:solidFill>
              </a:rPr>
              <a:t>Spain</a:t>
            </a:r>
            <a:r>
              <a:rPr lang="es-ES" sz="3200" dirty="0">
                <a:solidFill>
                  <a:srgbClr val="FFFF00"/>
                </a:solidFill>
              </a:rPr>
              <a:t>)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F86F54-8665-F3F1-A5DF-F96B735BD835}"/>
              </a:ext>
            </a:extLst>
          </p:cNvPr>
          <p:cNvSpPr txBox="1"/>
          <p:nvPr/>
        </p:nvSpPr>
        <p:spPr>
          <a:xfrm>
            <a:off x="0" y="5964219"/>
            <a:ext cx="74060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b="1" dirty="0">
                <a:solidFill>
                  <a:schemeClr val="bg1"/>
                </a:solidFill>
              </a:rPr>
              <a:t>A todos ustedes por su atención </a:t>
            </a:r>
          </a:p>
          <a:p>
            <a:endParaRPr lang="es-ES" sz="24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6E3608-05A5-3D53-5F3B-591999D7C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1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7"/>
    </mc:Choice>
    <mc:Fallback xmlns="">
      <p:transition spd="slow" advTm="4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3|15|17.5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SK 2013">
  <a:themeElements>
    <a:clrScheme name="GSK 2013">
      <a:dk1>
        <a:srgbClr val="9A8B7D"/>
      </a:dk1>
      <a:lt1>
        <a:srgbClr val="FFFFFF"/>
      </a:lt1>
      <a:dk2>
        <a:srgbClr val="C9C1B8"/>
      </a:dk2>
      <a:lt2>
        <a:srgbClr val="FF6600"/>
      </a:lt2>
      <a:accent1>
        <a:srgbClr val="BE0077"/>
      </a:accent1>
      <a:accent2>
        <a:srgbClr val="007BC3"/>
      </a:accent2>
      <a:accent3>
        <a:srgbClr val="DF321B"/>
      </a:accent3>
      <a:accent4>
        <a:srgbClr val="4A8322"/>
      </a:accent4>
      <a:accent5>
        <a:srgbClr val="00B6C9"/>
      </a:accent5>
      <a:accent6>
        <a:srgbClr val="FF6600"/>
      </a:accent6>
      <a:hlink>
        <a:srgbClr val="F7511B"/>
      </a:hlink>
      <a:folHlink>
        <a:srgbClr val="808080"/>
      </a:folHlink>
    </a:clrScheme>
    <a:fontScheme name="GS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6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4940</TotalTime>
  <Words>4857</Words>
  <Application>Microsoft Office PowerPoint</Application>
  <PresentationFormat>Panorámica</PresentationFormat>
  <Paragraphs>620</Paragraphs>
  <Slides>88</Slides>
  <Notes>80</Notes>
  <HiddenSlides>0</HiddenSlides>
  <MMClips>88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88</vt:i4>
      </vt:variant>
    </vt:vector>
  </HeadingPairs>
  <TitlesOfParts>
    <vt:vector size="109" baseType="lpstr">
      <vt:lpstr>MS PGothic</vt:lpstr>
      <vt:lpstr>AdvOT15e8cdec</vt:lpstr>
      <vt:lpstr>AdvOT15e8cdec+20</vt:lpstr>
      <vt:lpstr>AdvOT15e8cdec+fb</vt:lpstr>
      <vt:lpstr>AdvOT9974ba86.B</vt:lpstr>
      <vt:lpstr>AdvOTe8296edf.I</vt:lpstr>
      <vt:lpstr>AdvP4C4E51</vt:lpstr>
      <vt:lpstr>Arial</vt:lpstr>
      <vt:lpstr>Arial Narrow</vt:lpstr>
      <vt:lpstr>Calibri</vt:lpstr>
      <vt:lpstr>Calibri Light</vt:lpstr>
      <vt:lpstr>Cambria</vt:lpstr>
      <vt:lpstr>Google Sans</vt:lpstr>
      <vt:lpstr>PT Sans</vt:lpstr>
      <vt:lpstr>Roboto</vt:lpstr>
      <vt:lpstr>Symbol</vt:lpstr>
      <vt:lpstr>Times</vt:lpstr>
      <vt:lpstr>Times New Roman</vt:lpstr>
      <vt:lpstr>var(--nova-font-family-display)</vt:lpstr>
      <vt:lpstr>Tema de Office</vt:lpstr>
      <vt:lpstr>GSK 2013</vt:lpstr>
      <vt:lpstr>Presentación de PowerPoint</vt:lpstr>
      <vt:lpstr>Conflictos de interés </vt:lpstr>
      <vt:lpstr>Presentación de PowerPoint</vt:lpstr>
      <vt:lpstr>Las Guías KDIGO 2013 en ERC (CKD)</vt:lpstr>
      <vt:lpstr>Presentación de PowerPoint</vt:lpstr>
      <vt:lpstr>Presentación de PowerPoint</vt:lpstr>
      <vt:lpstr> EVALUACIÓN de la ERC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EVALUACIÓN del Riesgo en ERC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RETRASO DE LA PROGRESIÓN DE LA ERC Y MANEJO DE SUS COMPLICACIONES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GESTIÓN DE LA MEDICACIÓN Y ADMINISTRACIÓN DE FÁRMACOS EN LA ERC  </vt:lpstr>
      <vt:lpstr>Presentación de PowerPoint</vt:lpstr>
      <vt:lpstr>Presentación de PowerPoint</vt:lpstr>
      <vt:lpstr>Presentación de PowerPoint</vt:lpstr>
      <vt:lpstr>Presentación de PowerPoint</vt:lpstr>
      <vt:lpstr>Manejo de los pacientes ERC que reciben contraste yodado </vt:lpstr>
      <vt:lpstr>Manejo de los pacientes ERC que reciben GADOLINIO 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 de Francisco</dc:creator>
  <cp:lastModifiedBy>victor lorenzo sellares</cp:lastModifiedBy>
  <cp:revision>57</cp:revision>
  <dcterms:created xsi:type="dcterms:W3CDTF">2024-07-22T08:45:49Z</dcterms:created>
  <dcterms:modified xsi:type="dcterms:W3CDTF">2024-09-05T16:02:54Z</dcterms:modified>
</cp:coreProperties>
</file>