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4"/>
  </p:sldMasterIdLst>
  <p:notesMasterIdLst>
    <p:notesMasterId r:id="rId21"/>
  </p:notesMasterIdLst>
  <p:handoutMasterIdLst>
    <p:handoutMasterId r:id="rId22"/>
  </p:handoutMasterIdLst>
  <p:sldIdLst>
    <p:sldId id="692" r:id="rId5"/>
    <p:sldId id="677" r:id="rId6"/>
    <p:sldId id="691" r:id="rId7"/>
    <p:sldId id="678" r:id="rId8"/>
    <p:sldId id="679" r:id="rId9"/>
    <p:sldId id="680" r:id="rId10"/>
    <p:sldId id="681" r:id="rId11"/>
    <p:sldId id="682" r:id="rId12"/>
    <p:sldId id="683" r:id="rId13"/>
    <p:sldId id="684" r:id="rId14"/>
    <p:sldId id="686" r:id="rId15"/>
    <p:sldId id="688" r:id="rId16"/>
    <p:sldId id="689" r:id="rId17"/>
    <p:sldId id="690" r:id="rId18"/>
    <p:sldId id="672" r:id="rId19"/>
    <p:sldId id="644" r:id="rId20"/>
  </p:sldIdLst>
  <p:sldSz cx="9144000" cy="5143500" type="screen16x9"/>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isenhardt, Harris R" initials="EHR" lastIdx="7" clrIdx="0">
    <p:extLst>
      <p:ext uri="{19B8F6BF-5375-455C-9EA6-DF929625EA0E}">
        <p15:presenceInfo xmlns:p15="http://schemas.microsoft.com/office/powerpoint/2012/main" userId="S-1-5-21-537070416-1243706620-6498272-36453" providerId="AD"/>
      </p:ext>
    </p:extLst>
  </p:cmAuthor>
  <p:cmAuthor id="2" name="Upadhyay, Kanchan" initials="UK" lastIdx="39" clrIdx="1">
    <p:extLst>
      <p:ext uri="{19B8F6BF-5375-455C-9EA6-DF929625EA0E}">
        <p15:presenceInfo xmlns:p15="http://schemas.microsoft.com/office/powerpoint/2012/main" userId="S-1-5-21-537070416-1243706620-6498272-31102" providerId="AD"/>
      </p:ext>
    </p:extLst>
  </p:cmAuthor>
  <p:cmAuthor id="3" name="Carney, Amanda" initials="CA" lastIdx="5" clrIdx="2">
    <p:extLst>
      <p:ext uri="{19B8F6BF-5375-455C-9EA6-DF929625EA0E}">
        <p15:presenceInfo xmlns:p15="http://schemas.microsoft.com/office/powerpoint/2012/main" userId="S-1-5-21-537070416-1243706620-6498272-313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B0E0"/>
    <a:srgbClr val="4ABCE4"/>
    <a:srgbClr val="003D57"/>
    <a:srgbClr val="005F86"/>
    <a:srgbClr val="3AB6E2"/>
    <a:srgbClr val="BAD80A"/>
    <a:srgbClr val="E2E868"/>
    <a:srgbClr val="D0D0CE"/>
    <a:srgbClr val="C7CF1F"/>
    <a:srgbClr val="B1B3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76" autoAdjust="0"/>
    <p:restoredTop sz="91656" autoAdjust="0"/>
  </p:normalViewPr>
  <p:slideViewPr>
    <p:cSldViewPr>
      <p:cViewPr varScale="1">
        <p:scale>
          <a:sx n="109" d="100"/>
          <a:sy n="109" d="100"/>
        </p:scale>
        <p:origin x="888" y="86"/>
      </p:cViewPr>
      <p:guideLst>
        <p:guide orient="horz" pos="2160"/>
        <p:guide pos="2880"/>
        <p:guide orient="horz" pos="162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078"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038A70E-DFCA-44F9-8DB8-776680544938}" type="datetimeFigureOut">
              <a:rPr lang="en-US" smtClean="0"/>
              <a:pPr/>
              <a:t>10/7/2020</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5B538D0-A7A3-4B2D-9930-1496A025D5C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7746DCD-3791-463D-BE87-CA68B53673F7}" type="datetimeFigureOut">
              <a:rPr lang="en-US" smtClean="0"/>
              <a:pPr/>
              <a:t>10/7/2020</a:t>
            </a:fld>
            <a:endParaRPr lang="en-US" dirty="0"/>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8" name="Slide Number Placeholder 7"/>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09F33CF7-2A63-4D72-8506-2A8FECA107C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F33CF7-2A63-4D72-8506-2A8FECA107C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35394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4278117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1A8B38-1ADB-4BAB-89A2-02169C1FAB4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38380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422" y="438150"/>
            <a:ext cx="2004300" cy="397404"/>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
            <a:ext cx="8229600" cy="990600"/>
          </a:xfrm>
          <a:prstGeom prst="rect">
            <a:avLst/>
          </a:prstGeom>
        </p:spPr>
        <p:txBody>
          <a:bodyPr bIns="0" anchor="b" anchorCtr="0"/>
          <a:lstStyle>
            <a:lvl1pPr algn="l">
              <a:lnSpc>
                <a:spcPts val="4000"/>
              </a:lnSpc>
              <a:defRPr sz="3600" b="0">
                <a:latin typeface="+mj-lt"/>
              </a:defRPr>
            </a:lvl1pPr>
          </a:lstStyle>
          <a:p>
            <a:r>
              <a:rPr lang="en-US" dirty="0"/>
              <a:t>Click to edit Master title style</a:t>
            </a:r>
          </a:p>
        </p:txBody>
      </p:sp>
      <p:sp>
        <p:nvSpPr>
          <p:cNvPr id="3" name="Content Placeholder 2"/>
          <p:cNvSpPr>
            <a:spLocks noGrp="1"/>
          </p:cNvSpPr>
          <p:nvPr>
            <p:ph idx="1"/>
          </p:nvPr>
        </p:nvSpPr>
        <p:spPr>
          <a:xfrm>
            <a:off x="457200" y="1428750"/>
            <a:ext cx="8229600" cy="3165873"/>
          </a:xfrm>
          <a:prstGeom prst="rect">
            <a:avLst/>
          </a:prstGeom>
        </p:spPr>
        <p:txBody>
          <a:bodyPr>
            <a:normAutofit/>
          </a:bodyPr>
          <a:lstStyle>
            <a:lvl1pPr>
              <a:buClr>
                <a:srgbClr val="005F86"/>
              </a:buClr>
              <a:buFont typeface="Wingdings" pitchFamily="2" charset="2"/>
              <a:buChar char="§"/>
              <a:defRPr sz="2800" b="0">
                <a:latin typeface="Franklin Gothic Medium Cond" pitchFamily="34" charset="0"/>
              </a:defRPr>
            </a:lvl1pPr>
            <a:lvl2pPr>
              <a:buClrTx/>
              <a:buFont typeface="Arial" pitchFamily="34" charset="0"/>
              <a:buChar char="•"/>
              <a:defRPr sz="2000">
                <a:solidFill>
                  <a:schemeClr val="tx1">
                    <a:lumMod val="65000"/>
                    <a:lumOff val="35000"/>
                  </a:schemeClr>
                </a:solidFill>
                <a:latin typeface="Franklin Gothic Book" pitchFamily="34" charset="0"/>
              </a:defRPr>
            </a:lvl2pPr>
            <a:lvl3pPr>
              <a:defRPr sz="1800">
                <a:latin typeface="Franklin Gothic Book" pitchFamily="34" charset="0"/>
              </a:defRPr>
            </a:lvl3pPr>
            <a:lvl4pPr>
              <a:defRPr sz="1600">
                <a:latin typeface="Franklin Gothic Book" pitchFamily="34" charset="0"/>
              </a:defRPr>
            </a:lvl4pPr>
            <a:lvl5pPr>
              <a:defRPr sz="1400">
                <a:latin typeface="Franklin Gothic Book"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647912"/>
            <a:ext cx="990600" cy="200602"/>
          </a:xfrm>
          <a:prstGeom prst="rect">
            <a:avLst/>
          </a:prstGeom>
        </p:spPr>
      </p:pic>
      <p:sp>
        <p:nvSpPr>
          <p:cNvPr id="8" name="Slide Number Placeholder 3"/>
          <p:cNvSpPr txBox="1">
            <a:spLocks/>
          </p:cNvSpPr>
          <p:nvPr userDrawn="1"/>
        </p:nvSpPr>
        <p:spPr>
          <a:xfrm>
            <a:off x="7010400" y="4901803"/>
            <a:ext cx="2133600" cy="273844"/>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1"/>
                </a:solidFill>
                <a:latin typeface="Franklin Gothic Book"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DE81FA-E0BB-45D2-89A6-9F2EB9CD8D45}" type="slidenum">
              <a:rPr lang="en-US" smtClean="0"/>
              <a:pPr/>
              <a:t>‹#›</a:t>
            </a:fld>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00050"/>
            <a:ext cx="8229600" cy="800100"/>
          </a:xfrm>
          <a:prstGeom prst="rect">
            <a:avLst/>
          </a:prstGeom>
        </p:spPr>
        <p:txBody>
          <a:bodyPr bIns="0" anchor="b" anchorCtr="0"/>
          <a:lstStyle>
            <a:lvl1pPr algn="l" defTabSz="914400" rtl="0" eaLnBrk="1" latinLnBrk="0" hangingPunct="1">
              <a:lnSpc>
                <a:spcPts val="4000"/>
              </a:lnSpc>
              <a:spcBef>
                <a:spcPct val="0"/>
              </a:spcBef>
              <a:buNone/>
              <a:defRPr lang="en-US" sz="3600" b="0" kern="1200" dirty="0">
                <a:solidFill>
                  <a:schemeClr val="tx1"/>
                </a:solidFill>
                <a:latin typeface="Franklin Gothic Medium" panose="020B0603020102020204" pitchFamily="34" charset="0"/>
                <a:ea typeface="+mj-ea"/>
                <a:cs typeface="+mj-cs"/>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200151"/>
            <a:ext cx="4038600" cy="3394472"/>
          </a:xfrm>
          <a:prstGeom prst="rect">
            <a:avLst/>
          </a:prstGeom>
        </p:spPr>
        <p:txBody>
          <a:bodyPr/>
          <a:lstStyle>
            <a:lvl1pPr>
              <a:defRPr lang="en-US" sz="2800" b="0" kern="1200" dirty="0">
                <a:solidFill>
                  <a:schemeClr val="tx1"/>
                </a:solidFill>
                <a:latin typeface="Franklin Gothic Medium Cond" pitchFamily="34" charset="0"/>
                <a:ea typeface="+mn-ea"/>
                <a:cs typeface="+mn-cs"/>
              </a:defRPr>
            </a:lvl1pPr>
            <a:lvl2pPr>
              <a:defRPr lang="en-US" sz="2000" kern="1200" dirty="0">
                <a:solidFill>
                  <a:schemeClr val="tx1">
                    <a:lumMod val="65000"/>
                    <a:lumOff val="35000"/>
                  </a:schemeClr>
                </a:solidFill>
                <a:latin typeface="Franklin Gothic Book" pitchFamily="34" charset="0"/>
                <a:ea typeface="+mn-ea"/>
                <a:cs typeface="+mn-cs"/>
              </a:defRPr>
            </a:lvl2pPr>
            <a:lvl3pPr>
              <a:defRPr lang="en-US" sz="1800" kern="1200" dirty="0">
                <a:solidFill>
                  <a:schemeClr val="tx1"/>
                </a:solidFill>
                <a:latin typeface="Franklin Gothic Book" pitchFamily="34" charset="0"/>
                <a:ea typeface="+mn-ea"/>
                <a:cs typeface="+mn-cs"/>
              </a:defRPr>
            </a:lvl3pPr>
            <a:lvl4pPr>
              <a:defRPr lang="en-US" sz="1600" kern="1200" dirty="0">
                <a:solidFill>
                  <a:schemeClr val="tx1"/>
                </a:solidFill>
                <a:latin typeface="Franklin Gothic Book" pitchFamily="34" charset="0"/>
                <a:ea typeface="+mn-ea"/>
                <a:cs typeface="+mn-cs"/>
              </a:defRPr>
            </a:lvl4pPr>
            <a:lvl5pPr>
              <a:defRPr lang="en-US" sz="1400" kern="1200" dirty="0">
                <a:solidFill>
                  <a:schemeClr val="tx1"/>
                </a:solidFill>
                <a:latin typeface="Franklin Gothic Book" pitchFamily="34" charset="0"/>
                <a:ea typeface="+mn-ea"/>
                <a:cs typeface="+mn-cs"/>
              </a:defRPr>
            </a:lvl5pPr>
            <a:lvl6pPr>
              <a:defRPr sz="1800"/>
            </a:lvl6pPr>
            <a:lvl7pPr>
              <a:defRPr sz="1800"/>
            </a:lvl7pPr>
            <a:lvl8pPr>
              <a:defRPr sz="1800"/>
            </a:lvl8pPr>
            <a:lvl9pPr>
              <a:defRPr sz="1800"/>
            </a:lvl9pPr>
          </a:lstStyle>
          <a:p>
            <a:pPr marL="342900" lvl="0" indent="-342900" algn="l" defTabSz="914400" rtl="0" eaLnBrk="1" latinLnBrk="0" hangingPunct="1">
              <a:spcBef>
                <a:spcPct val="20000"/>
              </a:spcBef>
              <a:buClr>
                <a:srgbClr val="005F86"/>
              </a:buClr>
              <a:buFont typeface="Wingdings" pitchFamily="2" charset="2"/>
              <a:buChar char="§"/>
            </a:pPr>
            <a:r>
              <a:rPr lang="en-US" dirty="0"/>
              <a:t>Click to edit Master text styles</a:t>
            </a:r>
          </a:p>
          <a:p>
            <a:pPr marL="742950" lvl="1" indent="-285750" algn="l" defTabSz="914400" rtl="0" eaLnBrk="1" latinLnBrk="0" hangingPunct="1">
              <a:spcBef>
                <a:spcPct val="20000"/>
              </a:spcBef>
              <a:buClrTx/>
              <a:buFont typeface="Arial" pitchFamily="34" charset="0"/>
              <a:buChar char="•"/>
            </a:pPr>
            <a:r>
              <a:rPr lang="en-US" dirty="0"/>
              <a:t>Second level</a:t>
            </a:r>
          </a:p>
          <a:p>
            <a:pPr marL="1143000" lvl="2" indent="-228600" algn="l" defTabSz="914400" rtl="0" eaLnBrk="1" latinLnBrk="0" hangingPunct="1">
              <a:spcBef>
                <a:spcPct val="20000"/>
              </a:spcBef>
              <a:buFont typeface="Arial" pitchFamily="34" charset="0"/>
              <a:buChar char="•"/>
            </a:pPr>
            <a:r>
              <a:rPr lang="en-US" dirty="0"/>
              <a:t>Third level</a:t>
            </a:r>
          </a:p>
          <a:p>
            <a:pPr marL="1600200" lvl="3" indent="-228600" algn="l" defTabSz="914400" rtl="0" eaLnBrk="1" latinLnBrk="0" hangingPunct="1">
              <a:spcBef>
                <a:spcPct val="20000"/>
              </a:spcBef>
              <a:buFont typeface="Arial" pitchFamily="34" charset="0"/>
              <a:buChar char="–"/>
            </a:pPr>
            <a:r>
              <a:rPr lang="en-US" dirty="0"/>
              <a:t>Fourth level</a:t>
            </a:r>
          </a:p>
          <a:p>
            <a:pPr marL="2057400" lvl="4" indent="-228600" algn="l" defTabSz="914400" rtl="0" eaLnBrk="1" latinLnBrk="0" hangingPunct="1">
              <a:spcBef>
                <a:spcPct val="20000"/>
              </a:spcBef>
              <a:buFont typeface="Arial" pitchFamily="34" charset="0"/>
              <a:buChar char="»"/>
            </a:pPr>
            <a:r>
              <a:rPr lang="en-US" dirty="0"/>
              <a:t>Fifth level</a:t>
            </a:r>
          </a:p>
        </p:txBody>
      </p:sp>
      <p:sp>
        <p:nvSpPr>
          <p:cNvPr id="4" name="Content Placeholder 3"/>
          <p:cNvSpPr>
            <a:spLocks noGrp="1"/>
          </p:cNvSpPr>
          <p:nvPr>
            <p:ph sz="half" idx="2"/>
          </p:nvPr>
        </p:nvSpPr>
        <p:spPr>
          <a:xfrm>
            <a:off x="4648200" y="1200151"/>
            <a:ext cx="4038600" cy="3394472"/>
          </a:xfrm>
          <a:prstGeom prst="rect">
            <a:avLst/>
          </a:prstGeom>
        </p:spPr>
        <p:txBody>
          <a:bodyPr/>
          <a:lstStyle>
            <a:lvl1pPr>
              <a:defRPr lang="en-US" sz="2800" b="0" kern="1200" dirty="0">
                <a:solidFill>
                  <a:schemeClr val="tx1"/>
                </a:solidFill>
                <a:latin typeface="Franklin Gothic Medium Cond" pitchFamily="34" charset="0"/>
                <a:ea typeface="+mn-ea"/>
                <a:cs typeface="+mn-cs"/>
              </a:defRPr>
            </a:lvl1pPr>
            <a:lvl2pPr>
              <a:defRPr lang="en-US" sz="2000" kern="1200" dirty="0">
                <a:solidFill>
                  <a:schemeClr val="tx1">
                    <a:lumMod val="65000"/>
                    <a:lumOff val="35000"/>
                  </a:schemeClr>
                </a:solidFill>
                <a:latin typeface="Franklin Gothic Book" pitchFamily="34" charset="0"/>
                <a:ea typeface="+mn-ea"/>
                <a:cs typeface="+mn-cs"/>
              </a:defRPr>
            </a:lvl2pPr>
            <a:lvl3pPr>
              <a:defRPr lang="en-US" sz="1800" kern="1200" dirty="0">
                <a:solidFill>
                  <a:schemeClr val="tx1"/>
                </a:solidFill>
                <a:latin typeface="Franklin Gothic Book" pitchFamily="34" charset="0"/>
                <a:ea typeface="+mn-ea"/>
                <a:cs typeface="+mn-cs"/>
              </a:defRPr>
            </a:lvl3pPr>
            <a:lvl4pPr>
              <a:defRPr lang="en-US" sz="1600" kern="1200" dirty="0">
                <a:solidFill>
                  <a:schemeClr val="tx1"/>
                </a:solidFill>
                <a:latin typeface="Franklin Gothic Book" pitchFamily="34" charset="0"/>
                <a:ea typeface="+mn-ea"/>
                <a:cs typeface="+mn-cs"/>
              </a:defRPr>
            </a:lvl4pPr>
            <a:lvl5pPr>
              <a:defRPr lang="en-US" sz="1400" kern="1200" dirty="0">
                <a:solidFill>
                  <a:schemeClr val="tx1"/>
                </a:solidFill>
                <a:latin typeface="Franklin Gothic Book" pitchFamily="34" charset="0"/>
                <a:ea typeface="+mn-ea"/>
                <a:cs typeface="+mn-cs"/>
              </a:defRPr>
            </a:lvl5pPr>
            <a:lvl6pPr>
              <a:defRPr sz="1800"/>
            </a:lvl6pPr>
            <a:lvl7pPr>
              <a:defRPr sz="1800"/>
            </a:lvl7pPr>
            <a:lvl8pPr>
              <a:defRPr sz="1800"/>
            </a:lvl8pPr>
            <a:lvl9pPr>
              <a:defRPr sz="1800"/>
            </a:lvl9pPr>
          </a:lstStyle>
          <a:p>
            <a:pPr marL="342900" lvl="0" indent="-342900" algn="l" defTabSz="914400" rtl="0" eaLnBrk="1" latinLnBrk="0" hangingPunct="1">
              <a:spcBef>
                <a:spcPct val="20000"/>
              </a:spcBef>
              <a:buClr>
                <a:srgbClr val="005F86"/>
              </a:buClr>
              <a:buFont typeface="Wingdings" pitchFamily="2" charset="2"/>
              <a:buChar char="§"/>
            </a:pPr>
            <a:r>
              <a:rPr lang="en-US" dirty="0"/>
              <a:t>Click to edit Master text styles</a:t>
            </a:r>
          </a:p>
          <a:p>
            <a:pPr marL="742950" lvl="1" indent="-285750" algn="l" defTabSz="914400" rtl="0" eaLnBrk="1" latinLnBrk="0" hangingPunct="1">
              <a:spcBef>
                <a:spcPct val="20000"/>
              </a:spcBef>
              <a:buClrTx/>
              <a:buFont typeface="Arial" pitchFamily="34" charset="0"/>
              <a:buChar char="•"/>
            </a:pPr>
            <a:r>
              <a:rPr lang="en-US" dirty="0"/>
              <a:t>Second level</a:t>
            </a:r>
          </a:p>
          <a:p>
            <a:pPr marL="1143000" lvl="2" indent="-228600" algn="l" defTabSz="914400" rtl="0" eaLnBrk="1" latinLnBrk="0" hangingPunct="1">
              <a:spcBef>
                <a:spcPct val="20000"/>
              </a:spcBef>
              <a:buFont typeface="Arial" pitchFamily="34" charset="0"/>
              <a:buChar char="•"/>
            </a:pPr>
            <a:r>
              <a:rPr lang="en-US" dirty="0"/>
              <a:t>Third level</a:t>
            </a:r>
          </a:p>
          <a:p>
            <a:pPr marL="1600200" lvl="3" indent="-228600" algn="l" defTabSz="914400" rtl="0" eaLnBrk="1" latinLnBrk="0" hangingPunct="1">
              <a:spcBef>
                <a:spcPct val="20000"/>
              </a:spcBef>
              <a:buFont typeface="Arial" pitchFamily="34" charset="0"/>
              <a:buChar char="–"/>
            </a:pPr>
            <a:r>
              <a:rPr lang="en-US" dirty="0"/>
              <a:t>Fourth level</a:t>
            </a:r>
          </a:p>
          <a:p>
            <a:pPr marL="2057400" lvl="4" indent="-228600" algn="l" defTabSz="914400" rtl="0" eaLnBrk="1" latinLnBrk="0" hangingPunct="1">
              <a:spcBef>
                <a:spcPct val="20000"/>
              </a:spcBef>
              <a:buFont typeface="Arial" pitchFamily="34" charset="0"/>
              <a:buChar char="»"/>
            </a:pPr>
            <a:r>
              <a:rPr lang="en-US" dirty="0"/>
              <a:t>Fifth level</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647912"/>
            <a:ext cx="990600" cy="200602"/>
          </a:xfrm>
          <a:prstGeom prst="rect">
            <a:avLst/>
          </a:prstGeom>
        </p:spPr>
      </p:pic>
      <p:sp>
        <p:nvSpPr>
          <p:cNvPr id="9" name="Slide Number Placeholder 3"/>
          <p:cNvSpPr>
            <a:spLocks noGrp="1"/>
          </p:cNvSpPr>
          <p:nvPr>
            <p:ph type="sldNum" sz="quarter" idx="4"/>
          </p:nvPr>
        </p:nvSpPr>
        <p:spPr>
          <a:xfrm>
            <a:off x="7010400" y="4901803"/>
            <a:ext cx="2133600" cy="273844"/>
          </a:xfrm>
          <a:prstGeom prst="rect">
            <a:avLst/>
          </a:prstGeom>
        </p:spPr>
        <p:txBody>
          <a:bodyPr vert="horz" lIns="91440" tIns="45720" rIns="91440" bIns="45720" rtlCol="0" anchor="ctr"/>
          <a:lstStyle>
            <a:lvl1pPr algn="r">
              <a:defRPr sz="800">
                <a:solidFill>
                  <a:schemeClr val="bg1"/>
                </a:solidFill>
                <a:latin typeface="Franklin Gothic Book" pitchFamily="34" charset="0"/>
              </a:defRPr>
            </a:lvl1pPr>
          </a:lstStyle>
          <a:p>
            <a:fld id="{9DDE81FA-E0BB-45D2-89A6-9F2EB9CD8D45}" type="slidenum">
              <a:rPr lang="en-US" smtClean="0"/>
              <a:pPr/>
              <a:t>‹#›</a:t>
            </a:fld>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rgbClr val="005F86"/>
        </a:solidFill>
        <a:effectLst/>
      </p:bgPr>
    </p:bg>
    <p:spTree>
      <p:nvGrpSpPr>
        <p:cNvPr id="1" name=""/>
        <p:cNvGrpSpPr/>
        <p:nvPr/>
      </p:nvGrpSpPr>
      <p:grpSpPr>
        <a:xfrm>
          <a:off x="0" y="0"/>
          <a:ext cx="0" cy="0"/>
          <a:chOff x="0" y="0"/>
          <a:chExt cx="0" cy="0"/>
        </a:xfrm>
      </p:grpSpPr>
      <p:sp>
        <p:nvSpPr>
          <p:cNvPr id="5" name="Slide Number Placeholder 3"/>
          <p:cNvSpPr txBox="1">
            <a:spLocks/>
          </p:cNvSpPr>
          <p:nvPr userDrawn="1"/>
        </p:nvSpPr>
        <p:spPr>
          <a:xfrm>
            <a:off x="76200" y="4836244"/>
            <a:ext cx="3352800" cy="273844"/>
          </a:xfrm>
          <a:prstGeom prst="rect">
            <a:avLst/>
          </a:prstGeom>
        </p:spPr>
        <p:txBody>
          <a:bodyPr vert="horz" lIns="91440" tIns="45720" rIns="91440" bIns="45720" rtlCol="0" anchor="ctr"/>
          <a:lstStyle>
            <a:lvl1pPr algn="r">
              <a:defRPr sz="800">
                <a:solidFill>
                  <a:schemeClr val="bg2"/>
                </a:solidFill>
                <a:latin typeface="Franklin Gothic Dem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30000" noProof="0" dirty="0" smtClean="0">
                <a:ln>
                  <a:noFill/>
                </a:ln>
                <a:solidFill>
                  <a:schemeClr val="bg2"/>
                </a:solidFill>
                <a:effectLst/>
                <a:uLnTx/>
                <a:uFillTx/>
                <a:latin typeface="Franklin Gothic Medium" pitchFamily="34" charset="0"/>
                <a:ea typeface="+mn-ea"/>
                <a:cs typeface="+mn-cs"/>
              </a:rPr>
              <a:t>© </a:t>
            </a:r>
            <a:r>
              <a:rPr kumimoji="0" lang="en-US" sz="800" b="0" i="0" u="none" strike="noStrike" kern="1200" cap="none" spc="0" normalizeH="0" baseline="0" noProof="0" dirty="0" smtClean="0">
                <a:ln>
                  <a:noFill/>
                </a:ln>
                <a:solidFill>
                  <a:schemeClr val="bg2"/>
                </a:solidFill>
                <a:effectLst/>
                <a:uLnTx/>
                <a:uFillTx/>
                <a:latin typeface="Franklin Gothic Medium" pitchFamily="34" charset="0"/>
                <a:ea typeface="+mn-ea"/>
                <a:cs typeface="+mn-cs"/>
              </a:rPr>
              <a:t>COPYRIGHT NYISO 2020. ALL RIGHTS RESERVED.</a:t>
            </a:r>
            <a:endParaRPr kumimoji="0" lang="en-US" sz="800" b="0" i="0" u="none" strike="noStrike" kern="1200" cap="none" spc="0" normalizeH="0" baseline="0" noProof="0" dirty="0">
              <a:ln>
                <a:noFill/>
              </a:ln>
              <a:solidFill>
                <a:schemeClr val="bg2"/>
              </a:solidFill>
              <a:effectLst/>
              <a:uLnTx/>
              <a:uFillTx/>
              <a:latin typeface="Franklin Gothic Medium" pitchFamily="34" charset="0"/>
              <a:ea typeface="+mn-ea"/>
              <a:cs typeface="+mn-cs"/>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647912"/>
            <a:ext cx="990600" cy="200601"/>
          </a:xfrm>
          <a:prstGeom prst="rect">
            <a:avLst/>
          </a:prstGeom>
        </p:spPr>
      </p:pic>
      <p:sp>
        <p:nvSpPr>
          <p:cNvPr id="7" name="Slide Number Placeholder 3"/>
          <p:cNvSpPr>
            <a:spLocks noGrp="1"/>
          </p:cNvSpPr>
          <p:nvPr>
            <p:ph type="sldNum" sz="quarter" idx="4"/>
          </p:nvPr>
        </p:nvSpPr>
        <p:spPr>
          <a:xfrm>
            <a:off x="7010400" y="4848513"/>
            <a:ext cx="2133600" cy="273844"/>
          </a:xfrm>
          <a:prstGeom prst="rect">
            <a:avLst/>
          </a:prstGeom>
        </p:spPr>
        <p:txBody>
          <a:bodyPr vert="horz" lIns="91440" tIns="45720" rIns="91440" bIns="45720" rtlCol="0" anchor="ctr"/>
          <a:lstStyle>
            <a:lvl1pPr algn="r">
              <a:defRPr sz="800">
                <a:solidFill>
                  <a:schemeClr val="bg1"/>
                </a:solidFill>
                <a:latin typeface="Franklin Gothic Book" pitchFamily="34" charset="0"/>
              </a:defRPr>
            </a:lvl1pPr>
          </a:lstStyle>
          <a:p>
            <a:fld id="{9DDE81FA-E0BB-45D2-89A6-9F2EB9CD8D45}" type="slidenum">
              <a:rPr lang="en-US" smtClean="0"/>
              <a:pPr/>
              <a:t>‹#›</a:t>
            </a:fld>
            <a:endParaRPr lang="en-US" dirty="0"/>
          </a:p>
        </p:txBody>
      </p:sp>
      <p:sp>
        <p:nvSpPr>
          <p:cNvPr id="8" name="Rectangle 7"/>
          <p:cNvSpPr/>
          <p:nvPr userDrawn="1"/>
        </p:nvSpPr>
        <p:spPr>
          <a:xfrm>
            <a:off x="3276600" y="4857750"/>
            <a:ext cx="2372765" cy="2308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chemeClr val="bg1"/>
                </a:solidFill>
                <a:latin typeface="+mj-lt"/>
              </a:rPr>
              <a:t>DRAFT – FOR DISCUSSION PURPOSES ONLY</a:t>
            </a:r>
            <a:endParaRPr lang="en-US" sz="500" dirty="0">
              <a:solidFill>
                <a:schemeClr val="bg1"/>
              </a:solidFill>
              <a:latin typeface="+mj-lt"/>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bg1">
            <a:lumMod val="50000"/>
          </a:schemeClr>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01000" y="4647912"/>
            <a:ext cx="990600" cy="200601"/>
          </a:xfrm>
          <a:prstGeom prst="rect">
            <a:avLst/>
          </a:prstGeom>
        </p:spPr>
      </p:pic>
      <p:sp>
        <p:nvSpPr>
          <p:cNvPr id="5" name="Slide Number Placeholder 3"/>
          <p:cNvSpPr txBox="1">
            <a:spLocks/>
          </p:cNvSpPr>
          <p:nvPr userDrawn="1"/>
        </p:nvSpPr>
        <p:spPr>
          <a:xfrm>
            <a:off x="76200" y="4836244"/>
            <a:ext cx="3352800" cy="273844"/>
          </a:xfrm>
          <a:prstGeom prst="rect">
            <a:avLst/>
          </a:prstGeom>
        </p:spPr>
        <p:txBody>
          <a:bodyPr vert="horz" lIns="91440" tIns="45720" rIns="91440" bIns="45720" rtlCol="0" anchor="ctr"/>
          <a:lstStyle>
            <a:lvl1pPr algn="r">
              <a:defRPr sz="800">
                <a:solidFill>
                  <a:schemeClr val="bg2"/>
                </a:solidFill>
                <a:latin typeface="Franklin Gothic Dem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30000" noProof="0" dirty="0" smtClean="0">
                <a:ln>
                  <a:noFill/>
                </a:ln>
                <a:solidFill>
                  <a:schemeClr val="bg2"/>
                </a:solidFill>
                <a:effectLst/>
                <a:uLnTx/>
                <a:uFillTx/>
                <a:latin typeface="Franklin Gothic Medium" pitchFamily="34" charset="0"/>
                <a:ea typeface="+mn-ea"/>
                <a:cs typeface="+mn-cs"/>
              </a:rPr>
              <a:t>© </a:t>
            </a:r>
            <a:r>
              <a:rPr kumimoji="0" lang="en-US" sz="800" b="0" i="0" u="none" strike="noStrike" kern="1200" cap="none" spc="0" normalizeH="0" baseline="0" noProof="0" dirty="0" smtClean="0">
                <a:ln>
                  <a:noFill/>
                </a:ln>
                <a:solidFill>
                  <a:schemeClr val="bg2"/>
                </a:solidFill>
                <a:effectLst/>
                <a:uLnTx/>
                <a:uFillTx/>
                <a:latin typeface="Franklin Gothic Medium" pitchFamily="34" charset="0"/>
                <a:ea typeface="+mn-ea"/>
                <a:cs typeface="+mn-cs"/>
              </a:rPr>
              <a:t>COPYRIGHT NYISO 2020. ALL RIGHTS RESERVED.</a:t>
            </a:r>
            <a:endParaRPr kumimoji="0" lang="en-US" sz="800" b="0" i="0" u="none" strike="noStrike" kern="1200" cap="none" spc="0" normalizeH="0" baseline="0" noProof="0" dirty="0">
              <a:ln>
                <a:noFill/>
              </a:ln>
              <a:solidFill>
                <a:schemeClr val="bg2"/>
              </a:solidFill>
              <a:effectLst/>
              <a:uLnTx/>
              <a:uFillTx/>
              <a:latin typeface="Franklin Gothic Medium" pitchFamily="34" charset="0"/>
              <a:ea typeface="+mn-ea"/>
              <a:cs typeface="+mn-cs"/>
            </a:endParaRPr>
          </a:p>
        </p:txBody>
      </p:sp>
      <p:sp>
        <p:nvSpPr>
          <p:cNvPr id="7" name="Slide Number Placeholder 3"/>
          <p:cNvSpPr>
            <a:spLocks noGrp="1"/>
          </p:cNvSpPr>
          <p:nvPr>
            <p:ph type="sldNum" sz="quarter" idx="4"/>
          </p:nvPr>
        </p:nvSpPr>
        <p:spPr>
          <a:xfrm>
            <a:off x="7010400" y="4848513"/>
            <a:ext cx="2133600" cy="273844"/>
          </a:xfrm>
          <a:prstGeom prst="rect">
            <a:avLst/>
          </a:prstGeom>
        </p:spPr>
        <p:txBody>
          <a:bodyPr vert="horz" lIns="91440" tIns="45720" rIns="91440" bIns="45720" rtlCol="0" anchor="ctr"/>
          <a:lstStyle>
            <a:lvl1pPr algn="r">
              <a:defRPr sz="800">
                <a:solidFill>
                  <a:schemeClr val="bg1"/>
                </a:solidFill>
                <a:latin typeface="Franklin Gothic Book" pitchFamily="34" charset="0"/>
              </a:defRPr>
            </a:lvl1pPr>
          </a:lstStyle>
          <a:p>
            <a:fld id="{9DDE81FA-E0BB-45D2-89A6-9F2EB9CD8D45}" type="slidenum">
              <a:rPr lang="en-US" smtClean="0"/>
              <a:pPr/>
              <a:t>‹#›</a:t>
            </a:fld>
            <a:endParaRPr lang="en-US" dirty="0"/>
          </a:p>
        </p:txBody>
      </p:sp>
      <p:sp>
        <p:nvSpPr>
          <p:cNvPr id="8" name="Rectangle 7"/>
          <p:cNvSpPr/>
          <p:nvPr userDrawn="1"/>
        </p:nvSpPr>
        <p:spPr>
          <a:xfrm>
            <a:off x="3276600" y="4857750"/>
            <a:ext cx="2372765" cy="2308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chemeClr val="bg1"/>
                </a:solidFill>
                <a:latin typeface="+mj-lt"/>
              </a:rPr>
              <a:t>DRAFT – FOR DISCUSSION PURPOSES ONLY</a:t>
            </a:r>
            <a:endParaRPr lang="en-US" sz="500" dirty="0">
              <a:solidFill>
                <a:schemeClr val="bg1"/>
              </a:solidFill>
              <a:latin typeface="+mj-lt"/>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0" y="4933950"/>
            <a:ext cx="9144000" cy="209550"/>
          </a:xfrm>
          <a:prstGeom prst="rect">
            <a:avLst/>
          </a:prstGeom>
          <a:solidFill>
            <a:srgbClr val="003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p:cNvSpPr txBox="1">
            <a:spLocks/>
          </p:cNvSpPr>
          <p:nvPr userDrawn="1"/>
        </p:nvSpPr>
        <p:spPr>
          <a:xfrm>
            <a:off x="0" y="4888706"/>
            <a:ext cx="3200400" cy="273844"/>
          </a:xfrm>
          <a:prstGeom prst="rect">
            <a:avLst/>
          </a:prstGeom>
        </p:spPr>
        <p:txBody>
          <a:bodyPr vert="horz" lIns="91440" tIns="45720" rIns="91440" bIns="45720" rtlCol="0" anchor="ctr"/>
          <a:lstStyle>
            <a:lvl1pPr algn="r">
              <a:defRPr sz="800">
                <a:solidFill>
                  <a:schemeClr val="accent4"/>
                </a:solidFill>
                <a:latin typeface="Franklin Gothic Demi"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30000" noProof="0" dirty="0" smtClean="0">
                <a:ln>
                  <a:noFill/>
                </a:ln>
                <a:solidFill>
                  <a:schemeClr val="bg1"/>
                </a:solidFill>
                <a:effectLst/>
                <a:uLnTx/>
                <a:uFillTx/>
                <a:latin typeface="Franklin Gothic Book" pitchFamily="34" charset="0"/>
                <a:ea typeface="+mn-ea"/>
                <a:cs typeface="+mn-cs"/>
              </a:rPr>
              <a:t> ©</a:t>
            </a:r>
            <a:r>
              <a:rPr kumimoji="0" lang="en-US" sz="800" b="0" i="0" u="none" strike="noStrike" kern="1200" cap="none" spc="0" normalizeH="0" baseline="0" noProof="0" dirty="0" smtClean="0">
                <a:ln>
                  <a:noFill/>
                </a:ln>
                <a:solidFill>
                  <a:schemeClr val="bg1"/>
                </a:solidFill>
                <a:effectLst/>
                <a:uLnTx/>
                <a:uFillTx/>
                <a:latin typeface="Franklin Gothic Book" pitchFamily="34" charset="0"/>
                <a:ea typeface="+mn-ea"/>
                <a:cs typeface="+mn-cs"/>
              </a:rPr>
              <a:t>COPYRIGHT NYISO 2020. ALL RIGHTS RESERVED</a:t>
            </a:r>
            <a:endParaRPr kumimoji="0" lang="en-US" sz="800" b="0" i="0" u="none" strike="noStrike" kern="1200" cap="none" spc="0" normalizeH="0" baseline="0" noProof="0" dirty="0">
              <a:ln>
                <a:noFill/>
              </a:ln>
              <a:solidFill>
                <a:schemeClr val="bg1"/>
              </a:solidFill>
              <a:effectLst/>
              <a:uLnTx/>
              <a:uFillTx/>
              <a:latin typeface="Franklin Gothic Book" pitchFamily="34" charset="0"/>
              <a:ea typeface="+mn-ea"/>
              <a:cs typeface="+mn-cs"/>
            </a:endParaRPr>
          </a:p>
        </p:txBody>
      </p:sp>
      <p:sp>
        <p:nvSpPr>
          <p:cNvPr id="6" name="Slide Number Placeholder 3"/>
          <p:cNvSpPr>
            <a:spLocks noGrp="1"/>
          </p:cNvSpPr>
          <p:nvPr>
            <p:ph type="sldNum" sz="quarter" idx="4"/>
          </p:nvPr>
        </p:nvSpPr>
        <p:spPr>
          <a:xfrm>
            <a:off x="7010400" y="4901803"/>
            <a:ext cx="2133600" cy="273844"/>
          </a:xfrm>
          <a:prstGeom prst="rect">
            <a:avLst/>
          </a:prstGeom>
        </p:spPr>
        <p:txBody>
          <a:bodyPr vert="horz" lIns="91440" tIns="45720" rIns="91440" bIns="45720" rtlCol="0" anchor="ctr"/>
          <a:lstStyle>
            <a:lvl1pPr algn="r">
              <a:defRPr sz="800">
                <a:solidFill>
                  <a:schemeClr val="bg1"/>
                </a:solidFill>
                <a:latin typeface="Franklin Gothic Book" pitchFamily="34" charset="0"/>
              </a:defRPr>
            </a:lvl1pPr>
          </a:lstStyle>
          <a:p>
            <a:fld id="{9DDE81FA-E0BB-45D2-89A6-9F2EB9CD8D45}" type="slidenum">
              <a:rPr lang="en-US" smtClean="0"/>
              <a:pPr/>
              <a:t>‹#›</a:t>
            </a:fld>
            <a:endParaRPr lang="en-US" dirty="0"/>
          </a:p>
        </p:txBody>
      </p:sp>
      <p:sp>
        <p:nvSpPr>
          <p:cNvPr id="5" name="Rectangle 4"/>
          <p:cNvSpPr/>
          <p:nvPr userDrawn="1"/>
        </p:nvSpPr>
        <p:spPr>
          <a:xfrm>
            <a:off x="3276600" y="4914900"/>
            <a:ext cx="2372765" cy="2308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chemeClr val="bg1"/>
                </a:solidFill>
                <a:latin typeface="+mj-lt"/>
              </a:rPr>
              <a:t>DRAFT – FOR DISCUSSION PURPOSES ONLY</a:t>
            </a:r>
            <a:endParaRPr lang="en-US" sz="500" dirty="0">
              <a:solidFill>
                <a:schemeClr val="bg1"/>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8" r:id="rId4"/>
    <p:sldLayoutId id="2147483657" r:id="rId5"/>
  </p:sldLayoutIdLst>
  <p:transition/>
  <p:hf hdr="0" ftr="0" dt="0"/>
  <p:txStyles>
    <p:titleStyle>
      <a:lvl1pPr algn="ctr" defTabSz="914400" rtl="0" eaLnBrk="1" latinLnBrk="0" hangingPunct="1">
        <a:spcBef>
          <a:spcPct val="0"/>
        </a:spcBef>
        <a:buNone/>
        <a:defRPr sz="4400" b="1" kern="1200">
          <a:solidFill>
            <a:schemeClr val="tx1"/>
          </a:solidFill>
          <a:latin typeface="Franklin Gothic Boo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p:cNvCxnSpPr/>
          <p:nvPr/>
        </p:nvCxnSpPr>
        <p:spPr>
          <a:xfrm>
            <a:off x="908447" y="2495550"/>
            <a:ext cx="6705600" cy="0"/>
          </a:xfrm>
          <a:prstGeom prst="line">
            <a:avLst/>
          </a:prstGeom>
          <a:ln w="19050">
            <a:solidFill>
              <a:srgbClr val="5BC2E7"/>
            </a:solidFill>
            <a:prstDash val="solid"/>
          </a:ln>
        </p:spPr>
        <p:style>
          <a:lnRef idx="1">
            <a:schemeClr val="accent1"/>
          </a:lnRef>
          <a:fillRef idx="0">
            <a:schemeClr val="accent1"/>
          </a:fillRef>
          <a:effectRef idx="0">
            <a:schemeClr val="accent1"/>
          </a:effectRef>
          <a:fontRef idx="minor">
            <a:schemeClr val="tx1"/>
          </a:fontRef>
        </p:style>
      </p:cxnSp>
      <p:sp>
        <p:nvSpPr>
          <p:cNvPr id="15" name="Title 1"/>
          <p:cNvSpPr txBox="1">
            <a:spLocks/>
          </p:cNvSpPr>
          <p:nvPr/>
        </p:nvSpPr>
        <p:spPr>
          <a:xfrm>
            <a:off x="756047" y="2725949"/>
            <a:ext cx="4191000" cy="381000"/>
          </a:xfrm>
          <a:prstGeom prst="rect">
            <a:avLst/>
          </a:prstGeom>
        </p:spPr>
        <p:txBody>
          <a:bodyPr bIns="0" anchor="t" anchorCtr="0">
            <a:noAutofit/>
          </a:bodyPr>
          <a:lstStyle/>
          <a:p>
            <a:pPr marL="13335" marR="5080" lvl="0" indent="-1270" algn="l" defTabSz="914400" rtl="0" eaLnBrk="1" fontAlgn="auto" latinLnBrk="0" hangingPunct="1">
              <a:lnSpc>
                <a:spcPts val="2700"/>
              </a:lnSpc>
              <a:spcBef>
                <a:spcPct val="0"/>
              </a:spcBef>
              <a:spcAft>
                <a:spcPts val="0"/>
              </a:spcAft>
              <a:buClrTx/>
              <a:buSzTx/>
              <a:buFontTx/>
              <a:buNone/>
              <a:tabLst/>
              <a:defRPr/>
            </a:pPr>
            <a:r>
              <a:rPr lang="en-US" sz="2400" kern="100" noProof="0" dirty="0" smtClean="0">
                <a:solidFill>
                  <a:schemeClr val="tx1">
                    <a:lumMod val="65000"/>
                    <a:lumOff val="35000"/>
                  </a:schemeClr>
                </a:solidFill>
                <a:latin typeface="Franklin Gothic Medium Cond" pitchFamily="34" charset="0"/>
                <a:cs typeface="Arial"/>
              </a:rPr>
              <a:t>James Pigeon</a:t>
            </a:r>
            <a:endParaRPr kumimoji="0" lang="en-US" sz="2400" b="0" i="0" u="none" strike="noStrike" kern="100" cap="none" spc="0" normalizeH="0" baseline="0" noProof="0" dirty="0">
              <a:ln>
                <a:noFill/>
              </a:ln>
              <a:solidFill>
                <a:schemeClr val="tx1">
                  <a:lumMod val="65000"/>
                  <a:lumOff val="35000"/>
                </a:schemeClr>
              </a:solidFill>
              <a:effectLst/>
              <a:uLnTx/>
              <a:uFillTx/>
              <a:latin typeface="Franklin Gothic Medium Cond" pitchFamily="34" charset="0"/>
              <a:cs typeface="Arial"/>
            </a:endParaRPr>
          </a:p>
        </p:txBody>
      </p:sp>
      <p:sp>
        <p:nvSpPr>
          <p:cNvPr id="17" name="Title 1"/>
          <p:cNvSpPr txBox="1">
            <a:spLocks/>
          </p:cNvSpPr>
          <p:nvPr/>
        </p:nvSpPr>
        <p:spPr>
          <a:xfrm>
            <a:off x="756046" y="3196286"/>
            <a:ext cx="6482953" cy="308742"/>
          </a:xfrm>
          <a:prstGeom prst="rect">
            <a:avLst/>
          </a:prstGeom>
        </p:spPr>
        <p:txBody>
          <a:bodyPr bIns="0" anchor="t" anchorCtr="0">
            <a:noAutofit/>
          </a:bodyPr>
          <a:lstStyle/>
          <a:p>
            <a:pPr marL="13335" marR="5080" lvl="0" indent="-1270" algn="l" defTabSz="914400" rtl="0" eaLnBrk="1" fontAlgn="auto" latinLnBrk="0" hangingPunct="1">
              <a:lnSpc>
                <a:spcPts val="2000"/>
              </a:lnSpc>
              <a:spcBef>
                <a:spcPct val="0"/>
              </a:spcBef>
              <a:spcAft>
                <a:spcPts val="0"/>
              </a:spcAft>
              <a:buClrTx/>
              <a:buSzTx/>
              <a:buFontTx/>
              <a:buNone/>
              <a:tabLst/>
              <a:defRPr/>
            </a:pPr>
            <a:r>
              <a:rPr lang="en-US" sz="2000" kern="100" dirty="0" smtClean="0">
                <a:solidFill>
                  <a:schemeClr val="tx1">
                    <a:lumMod val="65000"/>
                    <a:lumOff val="35000"/>
                  </a:schemeClr>
                </a:solidFill>
                <a:latin typeface="Franklin Gothic Book" pitchFamily="34" charset="0"/>
                <a:cs typeface="Arial"/>
              </a:rPr>
              <a:t>MANAGER, DISTRIBUTED RESOURCES INTEGRATION</a:t>
            </a:r>
            <a:endParaRPr kumimoji="0" lang="en-US" sz="2000" b="0" i="0" u="none" strike="noStrike" kern="100" cap="none" spc="0" normalizeH="0" baseline="0" noProof="0" dirty="0">
              <a:ln>
                <a:noFill/>
              </a:ln>
              <a:solidFill>
                <a:schemeClr val="tx1">
                  <a:lumMod val="65000"/>
                  <a:lumOff val="35000"/>
                </a:schemeClr>
              </a:solidFill>
              <a:effectLst/>
              <a:uLnTx/>
              <a:uFillTx/>
              <a:latin typeface="Franklin Gothic Book" pitchFamily="34" charset="0"/>
              <a:cs typeface="Arial"/>
            </a:endParaRPr>
          </a:p>
        </p:txBody>
      </p:sp>
      <p:sp>
        <p:nvSpPr>
          <p:cNvPr id="20" name="Title 1"/>
          <p:cNvSpPr txBox="1">
            <a:spLocks/>
          </p:cNvSpPr>
          <p:nvPr/>
        </p:nvSpPr>
        <p:spPr>
          <a:xfrm>
            <a:off x="756047" y="3714750"/>
            <a:ext cx="6324601" cy="781049"/>
          </a:xfrm>
          <a:prstGeom prst="rect">
            <a:avLst/>
          </a:prstGeom>
        </p:spPr>
        <p:txBody>
          <a:bodyPr bIns="0" anchor="t" anchorCtr="0">
            <a:noAutofit/>
          </a:bodyPr>
          <a:lstStyle/>
          <a:p>
            <a:pPr marL="13335" marR="5080" lvl="0" indent="-1270">
              <a:spcBef>
                <a:spcPct val="0"/>
              </a:spcBef>
              <a:defRPr/>
            </a:pPr>
            <a:r>
              <a:rPr lang="en-US" altLang="en-US" dirty="0" smtClean="0">
                <a:solidFill>
                  <a:srgbClr val="005F86"/>
                </a:solidFill>
                <a:latin typeface="Franklin Gothic Medium Cond" pitchFamily="34" charset="0"/>
              </a:rPr>
              <a:t>NPCC Regional Standards Committee</a:t>
            </a:r>
            <a:r>
              <a:rPr kumimoji="0" lang="en-US" sz="1100" i="0" u="none" strike="noStrike" kern="100" cap="none" spc="0" normalizeH="0" baseline="0" noProof="0" dirty="0" smtClean="0">
                <a:ln>
                  <a:noFill/>
                </a:ln>
                <a:solidFill>
                  <a:schemeClr val="tx1">
                    <a:lumMod val="65000"/>
                    <a:lumOff val="35000"/>
                  </a:schemeClr>
                </a:solidFill>
                <a:effectLst/>
                <a:uLnTx/>
                <a:uFillTx/>
                <a:latin typeface="Franklin Gothic Book" panose="020B0503020102020204" pitchFamily="34" charset="0"/>
                <a:cs typeface="Arial"/>
              </a:rPr>
              <a:t/>
            </a:r>
            <a:br>
              <a:rPr kumimoji="0" lang="en-US" sz="1100" i="0" u="none" strike="noStrike" kern="100" cap="none" spc="0" normalizeH="0" baseline="0" noProof="0" dirty="0" smtClean="0">
                <a:ln>
                  <a:noFill/>
                </a:ln>
                <a:solidFill>
                  <a:schemeClr val="tx1">
                    <a:lumMod val="65000"/>
                    <a:lumOff val="35000"/>
                  </a:schemeClr>
                </a:solidFill>
                <a:effectLst/>
                <a:uLnTx/>
                <a:uFillTx/>
                <a:latin typeface="Franklin Gothic Book" panose="020B0503020102020204" pitchFamily="34" charset="0"/>
                <a:cs typeface="Arial"/>
              </a:rPr>
            </a:br>
            <a:r>
              <a:rPr kumimoji="0" lang="en-US" sz="1100" i="0" u="none" strike="noStrike" kern="100" cap="none" spc="0" normalizeH="0" baseline="0" noProof="0" dirty="0" smtClean="0">
                <a:ln>
                  <a:noFill/>
                </a:ln>
                <a:solidFill>
                  <a:schemeClr val="tx1">
                    <a:lumMod val="65000"/>
                    <a:lumOff val="35000"/>
                  </a:schemeClr>
                </a:solidFill>
                <a:effectLst/>
                <a:uLnTx/>
                <a:uFillTx/>
                <a:latin typeface="Franklin Gothic Book" panose="020B0503020102020204" pitchFamily="34" charset="0"/>
                <a:cs typeface="Arial"/>
              </a:rPr>
              <a:t>October</a:t>
            </a:r>
            <a:r>
              <a:rPr kumimoji="0" lang="en-US" sz="1100" i="0" u="none" strike="noStrike" kern="100" cap="none" spc="0" normalizeH="0" noProof="0" dirty="0" smtClean="0">
                <a:ln>
                  <a:noFill/>
                </a:ln>
                <a:solidFill>
                  <a:schemeClr val="tx1">
                    <a:lumMod val="65000"/>
                    <a:lumOff val="35000"/>
                  </a:schemeClr>
                </a:solidFill>
                <a:effectLst/>
                <a:uLnTx/>
                <a:uFillTx/>
                <a:latin typeface="Franklin Gothic Book" panose="020B0503020102020204" pitchFamily="34" charset="0"/>
                <a:cs typeface="Arial"/>
              </a:rPr>
              <a:t> </a:t>
            </a:r>
            <a:r>
              <a:rPr lang="en-US" sz="1100" kern="100" dirty="0" smtClean="0">
                <a:solidFill>
                  <a:schemeClr val="tx1">
                    <a:lumMod val="65000"/>
                    <a:lumOff val="35000"/>
                  </a:schemeClr>
                </a:solidFill>
                <a:latin typeface="Franklin Gothic Book" panose="020B0503020102020204" pitchFamily="34" charset="0"/>
                <a:cs typeface="Arial"/>
              </a:rPr>
              <a:t>15</a:t>
            </a:r>
            <a:r>
              <a:rPr kumimoji="0" lang="en-US" sz="1100" i="0" u="none" strike="noStrike" kern="100" cap="none" spc="0" normalizeH="0" noProof="0" dirty="0" smtClean="0">
                <a:ln>
                  <a:noFill/>
                </a:ln>
                <a:solidFill>
                  <a:schemeClr val="tx1">
                    <a:lumMod val="65000"/>
                    <a:lumOff val="35000"/>
                  </a:schemeClr>
                </a:solidFill>
                <a:effectLst/>
                <a:uLnTx/>
                <a:uFillTx/>
                <a:latin typeface="Franklin Gothic Book" panose="020B0503020102020204" pitchFamily="34" charset="0"/>
                <a:cs typeface="Arial"/>
              </a:rPr>
              <a:t>, 2020, </a:t>
            </a:r>
            <a:r>
              <a:rPr lang="en-US" sz="1100" kern="100" baseline="0" dirty="0" smtClean="0">
                <a:solidFill>
                  <a:schemeClr val="tx1">
                    <a:lumMod val="65000"/>
                    <a:lumOff val="35000"/>
                  </a:schemeClr>
                </a:solidFill>
                <a:latin typeface="Franklin Gothic Book" panose="020B0503020102020204" pitchFamily="34" charset="0"/>
                <a:cs typeface="Arial"/>
              </a:rPr>
              <a:t>Virtual Conference</a:t>
            </a:r>
            <a:endParaRPr kumimoji="0" lang="en-US" sz="1200" i="0" u="none" strike="noStrike" kern="100" cap="none" spc="0" normalizeH="0" baseline="0" noProof="0" dirty="0">
              <a:ln>
                <a:noFill/>
              </a:ln>
              <a:solidFill>
                <a:srgbClr val="C00000"/>
              </a:solidFill>
              <a:effectLst/>
              <a:uLnTx/>
              <a:uFillTx/>
              <a:latin typeface="Franklin Gothic Book" panose="020B0503020102020204" pitchFamily="34" charset="0"/>
              <a:cs typeface="Arial"/>
            </a:endParaRPr>
          </a:p>
        </p:txBody>
      </p:sp>
      <p:sp>
        <p:nvSpPr>
          <p:cNvPr id="7" name="Title 1"/>
          <p:cNvSpPr txBox="1">
            <a:spLocks/>
          </p:cNvSpPr>
          <p:nvPr/>
        </p:nvSpPr>
        <p:spPr>
          <a:xfrm>
            <a:off x="756047" y="1023764"/>
            <a:ext cx="7854553" cy="809974"/>
          </a:xfrm>
          <a:prstGeom prst="rect">
            <a:avLst/>
          </a:prstGeom>
        </p:spPr>
        <p:txBody>
          <a:bodyPr anchor="b">
            <a:normAutofit/>
          </a:bodyPr>
          <a:lstStyle>
            <a:lvl1pPr algn="l" defTabSz="914400" rtl="0" eaLnBrk="1" latinLnBrk="0" hangingPunct="1">
              <a:lnSpc>
                <a:spcPct val="85000"/>
              </a:lnSpc>
              <a:spcBef>
                <a:spcPct val="0"/>
              </a:spcBef>
              <a:buNone/>
              <a:defRPr sz="5400" b="1" kern="1200" spc="-50" baseline="0">
                <a:solidFill>
                  <a:schemeClr val="accent6">
                    <a:lumMod val="10000"/>
                  </a:schemeClr>
                </a:solidFill>
                <a:latin typeface="Franklin Gothic Book" pitchFamily="34" charset="0"/>
                <a:ea typeface="+mj-ea"/>
                <a:cs typeface="+mj-cs"/>
              </a:defRPr>
            </a:lvl1pPr>
          </a:lstStyle>
          <a:p>
            <a:pPr>
              <a:lnSpc>
                <a:spcPct val="100000"/>
              </a:lnSpc>
            </a:pPr>
            <a:r>
              <a:rPr lang="en-US" sz="4400" b="0" dirty="0" smtClean="0">
                <a:latin typeface="Franklin Gothic Medium" panose="020B0603020102020204" pitchFamily="34" charset="0"/>
              </a:rPr>
              <a:t>NYISO DER Participation Model:</a:t>
            </a:r>
            <a:endParaRPr lang="en-US" sz="4400" b="0" dirty="0">
              <a:latin typeface="Franklin Gothic Medium" panose="020B0603020102020204" pitchFamily="34" charset="0"/>
            </a:endParaRPr>
          </a:p>
        </p:txBody>
      </p:sp>
      <p:sp>
        <p:nvSpPr>
          <p:cNvPr id="8" name="Title 1"/>
          <p:cNvSpPr txBox="1">
            <a:spLocks/>
          </p:cNvSpPr>
          <p:nvPr/>
        </p:nvSpPr>
        <p:spPr>
          <a:xfrm>
            <a:off x="756047" y="1696126"/>
            <a:ext cx="7854553" cy="680728"/>
          </a:xfrm>
          <a:prstGeom prst="rect">
            <a:avLst/>
          </a:prstGeom>
        </p:spPr>
        <p:txBody>
          <a:bodyPr anchor="b">
            <a:normAutofit/>
          </a:bodyPr>
          <a:lstStyle>
            <a:lvl1pPr algn="l" defTabSz="914400" rtl="0" eaLnBrk="1" latinLnBrk="0" hangingPunct="1">
              <a:lnSpc>
                <a:spcPct val="85000"/>
              </a:lnSpc>
              <a:spcBef>
                <a:spcPct val="0"/>
              </a:spcBef>
              <a:buNone/>
              <a:defRPr sz="5400" b="1" kern="1200" spc="-50" baseline="0">
                <a:solidFill>
                  <a:schemeClr val="accent6">
                    <a:lumMod val="10000"/>
                  </a:schemeClr>
                </a:solidFill>
                <a:latin typeface="Franklin Gothic Book" pitchFamily="34" charset="0"/>
                <a:ea typeface="+mj-ea"/>
                <a:cs typeface="+mj-cs"/>
              </a:defRPr>
            </a:lvl1pPr>
          </a:lstStyle>
          <a:p>
            <a:pPr>
              <a:lnSpc>
                <a:spcPct val="100000"/>
              </a:lnSpc>
            </a:pPr>
            <a:r>
              <a:rPr lang="en-US" sz="3600" b="0" dirty="0" smtClean="0">
                <a:latin typeface="Franklin Gothic Medium" panose="020B0603020102020204" pitchFamily="34" charset="0"/>
              </a:rPr>
              <a:t>Aggregations &amp; Roadmap</a:t>
            </a:r>
            <a:endParaRPr lang="en-US" sz="3600" b="0" dirty="0">
              <a:latin typeface="Franklin Gothic Medium" panose="020B0603020102020204" pitchFamily="34" charset="0"/>
            </a:endParaRPr>
          </a:p>
        </p:txBody>
      </p:sp>
    </p:spTree>
    <p:extLst>
      <p:ext uri="{BB962C8B-B14F-4D97-AF65-F5344CB8AC3E}">
        <p14:creationId xmlns:p14="http://schemas.microsoft.com/office/powerpoint/2010/main" val="372163750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5"/>
          <p:cNvSpPr>
            <a:spLocks noGrp="1"/>
          </p:cNvSpPr>
          <p:nvPr>
            <p:ph type="title"/>
          </p:nvPr>
        </p:nvSpPr>
        <p:spPr>
          <a:xfrm>
            <a:off x="533400" y="285752"/>
            <a:ext cx="7391400" cy="526594"/>
          </a:xfrm>
        </p:spPr>
        <p:txBody>
          <a:bodyPr/>
          <a:lstStyle/>
          <a:p>
            <a:r>
              <a:rPr lang="en-US" altLang="en-US" dirty="0" smtClean="0"/>
              <a:t>Basics for all Types of Aggregations</a:t>
            </a:r>
            <a:endParaRPr lang="en-US" altLang="en-US" dirty="0"/>
          </a:p>
        </p:txBody>
      </p:sp>
      <p:sp>
        <p:nvSpPr>
          <p:cNvPr id="11267" name="Content Placeholder 2"/>
          <p:cNvSpPr>
            <a:spLocks noGrp="1"/>
          </p:cNvSpPr>
          <p:nvPr>
            <p:ph idx="1"/>
          </p:nvPr>
        </p:nvSpPr>
        <p:spPr>
          <a:xfrm>
            <a:off x="1447801" y="1199794"/>
            <a:ext cx="6511220" cy="2889506"/>
          </a:xfrm>
        </p:spPr>
        <p:txBody>
          <a:bodyPr/>
          <a:lstStyle/>
          <a:p>
            <a:pPr marL="0" indent="0">
              <a:buNone/>
            </a:pPr>
            <a:endParaRPr lang="en-US" altLang="en-US" sz="1857" dirty="0"/>
          </a:p>
          <a:p>
            <a:pPr marL="0" indent="0">
              <a:buNone/>
            </a:pPr>
            <a:endParaRPr lang="en-US" altLang="en-US" sz="1857" dirty="0"/>
          </a:p>
        </p:txBody>
      </p:sp>
      <p:sp>
        <p:nvSpPr>
          <p:cNvPr id="8" name="Content Placeholder 2"/>
          <p:cNvSpPr txBox="1">
            <a:spLocks/>
          </p:cNvSpPr>
          <p:nvPr/>
        </p:nvSpPr>
        <p:spPr>
          <a:xfrm>
            <a:off x="457200" y="971550"/>
            <a:ext cx="8462974" cy="3505201"/>
          </a:xfrm>
          <a:prstGeom prst="rect">
            <a:avLst/>
          </a:prstGeom>
        </p:spPr>
        <p:txBody>
          <a:bodyPr>
            <a:noAutofit/>
          </a:bodyPr>
          <a:lstStyle>
            <a:lvl1pPr marL="342900" indent="-342900" algn="l" defTabSz="914400" rtl="0" eaLnBrk="1" latinLnBrk="0" hangingPunct="1">
              <a:spcBef>
                <a:spcPct val="20000"/>
              </a:spcBef>
              <a:buClr>
                <a:srgbClr val="005F86"/>
              </a:buClr>
              <a:buFont typeface="Wingdings" pitchFamily="2" charset="2"/>
              <a:buChar char="§"/>
              <a:defRPr sz="3200" b="0" kern="1200">
                <a:solidFill>
                  <a:schemeClr val="tx1"/>
                </a:solidFill>
                <a:latin typeface="Franklin Gothic Medium Cond" pitchFamily="34" charset="0"/>
                <a:ea typeface="+mn-ea"/>
                <a:cs typeface="+mn-cs"/>
              </a:defRPr>
            </a:lvl1pPr>
            <a:lvl2pPr marL="742950" indent="-285750" algn="l" defTabSz="914400" rtl="0" eaLnBrk="1" latinLnBrk="0" hangingPunct="1">
              <a:spcBef>
                <a:spcPct val="20000"/>
              </a:spcBef>
              <a:buClrTx/>
              <a:buFont typeface="Arial" pitchFamily="34" charset="0"/>
              <a:buChar char="•"/>
              <a:defRPr sz="2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92" indent="-342892" defTabSz="914378"/>
            <a:r>
              <a:rPr lang="en-US" sz="2000" dirty="0">
                <a:solidFill>
                  <a:prstClr val="black"/>
                </a:solidFill>
              </a:rPr>
              <a:t>Resources will be permitted to aggregate to meet minimum requirements and performance obligations for eligible participation models </a:t>
            </a:r>
            <a:endParaRPr lang="en-US" sz="2000" strike="sngStrike" dirty="0" smtClean="0">
              <a:solidFill>
                <a:srgbClr val="FF0000"/>
              </a:solidFill>
            </a:endParaRPr>
          </a:p>
          <a:p>
            <a:pPr marL="342892" indent="-342892" defTabSz="914378"/>
            <a:r>
              <a:rPr lang="en-US" sz="2000" dirty="0" smtClean="0">
                <a:solidFill>
                  <a:prstClr val="black"/>
                </a:solidFill>
              </a:rPr>
              <a:t>The Aggregator will be the NYISO Market Participant</a:t>
            </a:r>
          </a:p>
          <a:p>
            <a:pPr marL="342892" indent="-342892" defTabSz="914378"/>
            <a:r>
              <a:rPr lang="en-US" sz="2000" dirty="0" smtClean="0">
                <a:solidFill>
                  <a:prstClr val="black"/>
                </a:solidFill>
              </a:rPr>
              <a:t>The </a:t>
            </a:r>
            <a:r>
              <a:rPr lang="en-US" sz="2000" dirty="0">
                <a:solidFill>
                  <a:prstClr val="black"/>
                </a:solidFill>
              </a:rPr>
              <a:t>Aggregation will be a group of one or more resources participating in the NYISO Market, represented by a PTID</a:t>
            </a:r>
          </a:p>
          <a:p>
            <a:pPr marL="742931" lvl="1" indent="-285743" defTabSz="914378"/>
            <a:r>
              <a:rPr lang="en-US" sz="1800" dirty="0">
                <a:solidFill>
                  <a:prstClr val="black">
                    <a:lumMod val="65000"/>
                    <a:lumOff val="35000"/>
                  </a:prstClr>
                </a:solidFill>
              </a:rPr>
              <a:t>Bids will represent the offer of the Aggregation</a:t>
            </a:r>
            <a:r>
              <a:rPr lang="en-US" sz="1800" strike="sngStrike" dirty="0">
                <a:solidFill>
                  <a:srgbClr val="FFC000"/>
                </a:solidFill>
              </a:rPr>
              <a:t> </a:t>
            </a:r>
          </a:p>
          <a:p>
            <a:pPr marL="742931" lvl="1" indent="-285743" defTabSz="914378"/>
            <a:r>
              <a:rPr lang="en-US" sz="1800" dirty="0">
                <a:solidFill>
                  <a:prstClr val="black">
                    <a:lumMod val="65000"/>
                    <a:lumOff val="35000"/>
                  </a:prstClr>
                </a:solidFill>
              </a:rPr>
              <a:t>Performance will be measured in aggregate</a:t>
            </a:r>
          </a:p>
          <a:p>
            <a:pPr marL="742931" lvl="1" indent="-285743" defTabSz="914378"/>
            <a:r>
              <a:rPr lang="en-US" sz="1800" dirty="0">
                <a:solidFill>
                  <a:prstClr val="black">
                    <a:lumMod val="65000"/>
                    <a:lumOff val="35000"/>
                  </a:prstClr>
                </a:solidFill>
              </a:rPr>
              <a:t>Financial settlements will be in aggregate </a:t>
            </a:r>
          </a:p>
          <a:p>
            <a:pPr marL="1142972" lvl="2" indent="-228594" defTabSz="914378"/>
            <a:r>
              <a:rPr lang="en-US" sz="1400" dirty="0" smtClean="0">
                <a:solidFill>
                  <a:prstClr val="black"/>
                </a:solidFill>
              </a:rPr>
              <a:t>The NYISO </a:t>
            </a:r>
            <a:r>
              <a:rPr lang="en-US" sz="1400" dirty="0">
                <a:solidFill>
                  <a:prstClr val="black"/>
                </a:solidFill>
              </a:rPr>
              <a:t>intends to separately process the injection, withdrawal and load reduction data to ensure accurate settlements</a:t>
            </a:r>
          </a:p>
        </p:txBody>
      </p:sp>
    </p:spTree>
    <p:extLst>
      <p:ext uri="{BB962C8B-B14F-4D97-AF65-F5344CB8AC3E}">
        <p14:creationId xmlns:p14="http://schemas.microsoft.com/office/powerpoint/2010/main" val="4292090755"/>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3350"/>
            <a:ext cx="8229600" cy="990600"/>
          </a:xfrm>
        </p:spPr>
        <p:txBody>
          <a:bodyPr/>
          <a:lstStyle/>
          <a:p>
            <a:r>
              <a:rPr lang="en-US" dirty="0" smtClean="0"/>
              <a:t>Aggregation &amp; Ancillary Services</a:t>
            </a:r>
            <a:endParaRPr lang="en-US" dirty="0"/>
          </a:p>
        </p:txBody>
      </p:sp>
      <p:sp>
        <p:nvSpPr>
          <p:cNvPr id="3" name="Content Placeholder 2"/>
          <p:cNvSpPr>
            <a:spLocks noGrp="1"/>
          </p:cNvSpPr>
          <p:nvPr>
            <p:ph idx="1"/>
          </p:nvPr>
        </p:nvSpPr>
        <p:spPr>
          <a:xfrm>
            <a:off x="457200" y="1276350"/>
            <a:ext cx="8229600" cy="3165873"/>
          </a:xfrm>
        </p:spPr>
        <p:txBody>
          <a:bodyPr>
            <a:normAutofit lnSpcReduction="10000"/>
          </a:bodyPr>
          <a:lstStyle/>
          <a:p>
            <a:r>
              <a:rPr lang="en-US" dirty="0" smtClean="0"/>
              <a:t>Aggregations will </a:t>
            </a:r>
            <a:r>
              <a:rPr lang="en-US" dirty="0"/>
              <a:t>be eligible to supply the Ancillary Service Products for which all DER within the </a:t>
            </a:r>
            <a:r>
              <a:rPr lang="en-US" dirty="0" smtClean="0"/>
              <a:t>Aggregation </a:t>
            </a:r>
            <a:r>
              <a:rPr lang="en-US" dirty="0"/>
              <a:t>are eligible to supply</a:t>
            </a:r>
          </a:p>
          <a:p>
            <a:pPr lvl="1"/>
            <a:r>
              <a:rPr lang="en-US" dirty="0" smtClean="0"/>
              <a:t>Example 1</a:t>
            </a:r>
            <a:r>
              <a:rPr lang="en-US" dirty="0"/>
              <a:t>: </a:t>
            </a:r>
            <a:r>
              <a:rPr lang="en-US" dirty="0" smtClean="0"/>
              <a:t>An Aggregation would </a:t>
            </a:r>
            <a:r>
              <a:rPr lang="en-US" dirty="0"/>
              <a:t>be eligible to supply Regulation only if all DER in the </a:t>
            </a:r>
            <a:r>
              <a:rPr lang="en-US" dirty="0" smtClean="0"/>
              <a:t>Aggregation </a:t>
            </a:r>
            <a:r>
              <a:rPr lang="en-US" dirty="0"/>
              <a:t>are eligible to supply Regulation</a:t>
            </a:r>
          </a:p>
          <a:p>
            <a:pPr lvl="1"/>
            <a:r>
              <a:rPr lang="en-US" dirty="0"/>
              <a:t>Example 2: If one resource in the </a:t>
            </a:r>
            <a:r>
              <a:rPr lang="en-US" dirty="0" smtClean="0"/>
              <a:t>Aggregation </a:t>
            </a:r>
            <a:r>
              <a:rPr lang="en-US" dirty="0"/>
              <a:t>is only eligible to supply </a:t>
            </a:r>
            <a:r>
              <a:rPr lang="en-US" dirty="0" smtClean="0"/>
              <a:t>30-Minute </a:t>
            </a:r>
            <a:r>
              <a:rPr lang="en-US" dirty="0"/>
              <a:t>Non-Synchronous Reserves, the entire </a:t>
            </a:r>
            <a:r>
              <a:rPr lang="en-US" dirty="0" smtClean="0"/>
              <a:t>Aggregation </a:t>
            </a:r>
            <a:r>
              <a:rPr lang="en-US" dirty="0"/>
              <a:t>is only eligible to supply </a:t>
            </a:r>
            <a:r>
              <a:rPr lang="en-US" dirty="0" smtClean="0"/>
              <a:t>30-Minute </a:t>
            </a:r>
            <a:r>
              <a:rPr lang="en-US" dirty="0" smtClean="0"/>
              <a:t>Non-Synchronous Reserves</a:t>
            </a:r>
          </a:p>
          <a:p>
            <a:pPr lvl="1"/>
            <a:endParaRPr lang="en-US" dirty="0"/>
          </a:p>
        </p:txBody>
      </p:sp>
      <p:sp>
        <p:nvSpPr>
          <p:cNvPr id="4" name="Slide Number Placeholder 3"/>
          <p:cNvSpPr>
            <a:spLocks noGrp="1"/>
          </p:cNvSpPr>
          <p:nvPr>
            <p:ph type="sldNum" sz="quarter" idx="4294967295"/>
          </p:nvPr>
        </p:nvSpPr>
        <p:spPr/>
        <p:txBody>
          <a:bodyPr/>
          <a:lstStyle/>
          <a:p>
            <a:r>
              <a:rPr lang="en-US" dirty="0" smtClean="0"/>
              <a:t> </a:t>
            </a:r>
            <a:endParaRPr lang="en-US" dirty="0"/>
          </a:p>
        </p:txBody>
      </p:sp>
    </p:spTree>
    <p:extLst>
      <p:ext uri="{BB962C8B-B14F-4D97-AF65-F5344CB8AC3E}">
        <p14:creationId xmlns:p14="http://schemas.microsoft.com/office/powerpoint/2010/main" val="4004783595"/>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1657350"/>
            <a:ext cx="6858000" cy="981076"/>
          </a:xfrm>
          <a:prstGeom prst="rect">
            <a:avLst/>
          </a:prstGeom>
        </p:spPr>
        <p:txBody>
          <a:bodyPr anchor="b" anchorCtr="0"/>
          <a:lstStyle/>
          <a:p>
            <a:pPr defTabSz="914378">
              <a:lnSpc>
                <a:spcPts val="6000"/>
              </a:lnSpc>
              <a:spcBef>
                <a:spcPct val="0"/>
              </a:spcBef>
              <a:defRPr/>
            </a:pPr>
            <a:r>
              <a:rPr lang="en-US" sz="5400" b="1" dirty="0">
                <a:solidFill>
                  <a:prstClr val="white"/>
                </a:solidFill>
                <a:latin typeface="Franklin Gothic Medium"/>
              </a:rPr>
              <a:t>Dual Participation</a:t>
            </a:r>
          </a:p>
        </p:txBody>
      </p:sp>
    </p:spTree>
    <p:extLst>
      <p:ext uri="{BB962C8B-B14F-4D97-AF65-F5344CB8AC3E}">
        <p14:creationId xmlns:p14="http://schemas.microsoft.com/office/powerpoint/2010/main" val="10695577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924"/>
            <a:ext cx="8229600" cy="766426"/>
          </a:xfrm>
        </p:spPr>
        <p:txBody>
          <a:bodyPr/>
          <a:lstStyle/>
          <a:p>
            <a:r>
              <a:rPr lang="en-US" dirty="0" smtClean="0"/>
              <a:t>Dual Participation</a:t>
            </a:r>
            <a:endParaRPr lang="en-US" dirty="0"/>
          </a:p>
        </p:txBody>
      </p:sp>
      <p:sp>
        <p:nvSpPr>
          <p:cNvPr id="3" name="Content Placeholder 2"/>
          <p:cNvSpPr>
            <a:spLocks noGrp="1"/>
          </p:cNvSpPr>
          <p:nvPr>
            <p:ph idx="1"/>
          </p:nvPr>
        </p:nvSpPr>
        <p:spPr>
          <a:xfrm>
            <a:off x="457200" y="971550"/>
            <a:ext cx="8229600" cy="3276600"/>
          </a:xfrm>
        </p:spPr>
        <p:txBody>
          <a:bodyPr>
            <a:noAutofit/>
          </a:bodyPr>
          <a:lstStyle/>
          <a:p>
            <a:r>
              <a:rPr lang="en-US" sz="2000" dirty="0"/>
              <a:t>The NYISO’s </a:t>
            </a:r>
            <a:r>
              <a:rPr lang="en-US" sz="2000" dirty="0" smtClean="0"/>
              <a:t>market </a:t>
            </a:r>
            <a:r>
              <a:rPr lang="en-US" sz="2000" dirty="0"/>
              <a:t>design </a:t>
            </a:r>
            <a:r>
              <a:rPr lang="en-US" sz="2000" dirty="0" smtClean="0"/>
              <a:t>allows </a:t>
            </a:r>
            <a:r>
              <a:rPr lang="en-US" sz="2000" dirty="0"/>
              <a:t>resources that provide Wholesale Market services to also provide services to another entity (e.g., the utility or a host facility)</a:t>
            </a:r>
            <a:endParaRPr lang="en-US" sz="2000" dirty="0">
              <a:solidFill>
                <a:srgbClr val="00B0F0"/>
              </a:solidFill>
            </a:endParaRPr>
          </a:p>
          <a:p>
            <a:pPr lvl="1"/>
            <a:r>
              <a:rPr lang="en-US" sz="1600" dirty="0"/>
              <a:t>The NYISO believes that providing resources with the flexibility to meet wholesale and distribution system needs </a:t>
            </a:r>
            <a:r>
              <a:rPr lang="en-US" sz="1800" dirty="0"/>
              <a:t>will</a:t>
            </a:r>
            <a:r>
              <a:rPr lang="en-US" sz="1600" dirty="0"/>
              <a:t> deliver the maximum benefit to New York electricity consumers</a:t>
            </a:r>
          </a:p>
          <a:p>
            <a:pPr lvl="1"/>
            <a:r>
              <a:rPr lang="en-US" sz="1600" dirty="0"/>
              <a:t>Resources participating in the wholesale markets will continue to be obligated to follow all applicable NYISO market rules and utilize good utility practices</a:t>
            </a:r>
          </a:p>
          <a:p>
            <a:r>
              <a:rPr lang="en-US" sz="2000" dirty="0" smtClean="0"/>
              <a:t>Dual </a:t>
            </a:r>
            <a:r>
              <a:rPr lang="en-US" sz="2000" dirty="0"/>
              <a:t>participation concept applies to all resources, not just DER Aggregations</a:t>
            </a:r>
          </a:p>
          <a:p>
            <a:pPr lvl="1"/>
            <a:r>
              <a:rPr lang="en-US" sz="1600" dirty="0"/>
              <a:t>Effective May 1, </a:t>
            </a:r>
            <a:r>
              <a:rPr lang="en-US" sz="1600" dirty="0" smtClean="0"/>
              <a:t>2020</a:t>
            </a:r>
            <a:r>
              <a:rPr lang="en-US" sz="1600" dirty="0" smtClean="0">
                <a:solidFill>
                  <a:schemeClr val="accent2">
                    <a:lumMod val="50000"/>
                  </a:schemeClr>
                </a:solidFill>
              </a:rPr>
              <a:t>, </a:t>
            </a:r>
            <a:r>
              <a:rPr lang="en-US" sz="1600" dirty="0"/>
              <a:t>Generators and Demand Side Resources electrically located in the NYCA may simultaneously participate in the ISO-administered wholesale markets and in programs or markets operated to meet the needs of distribution systems located in the NYCA.</a:t>
            </a:r>
          </a:p>
        </p:txBody>
      </p:sp>
      <p:sp>
        <p:nvSpPr>
          <p:cNvPr id="4" name="Slide Number Placeholder 3"/>
          <p:cNvSpPr>
            <a:spLocks noGrp="1"/>
          </p:cNvSpPr>
          <p:nvPr>
            <p:ph type="sldNum" sz="quarter" idx="4294967295"/>
          </p:nvPr>
        </p:nvSpPr>
        <p:spPr/>
        <p:txBody>
          <a:bodyPr/>
          <a:lstStyle/>
          <a:p>
            <a:pPr defTabSz="914378"/>
            <a:r>
              <a:rPr lang="en-US" dirty="0" smtClean="0"/>
              <a:t> </a:t>
            </a:r>
            <a:endParaRPr lang="en-US" dirty="0"/>
          </a:p>
        </p:txBody>
      </p:sp>
    </p:spTree>
    <p:extLst>
      <p:ext uri="{BB962C8B-B14F-4D97-AF65-F5344CB8AC3E}">
        <p14:creationId xmlns:p14="http://schemas.microsoft.com/office/powerpoint/2010/main" val="193095824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
            <a:ext cx="8229600" cy="609600"/>
          </a:xfrm>
        </p:spPr>
        <p:txBody>
          <a:bodyPr/>
          <a:lstStyle/>
          <a:p>
            <a:r>
              <a:rPr lang="en-US" dirty="0" smtClean="0"/>
              <a:t>Requirements</a:t>
            </a:r>
            <a:endParaRPr lang="en-US" dirty="0"/>
          </a:p>
        </p:txBody>
      </p:sp>
      <p:sp>
        <p:nvSpPr>
          <p:cNvPr id="3" name="Content Placeholder 2"/>
          <p:cNvSpPr>
            <a:spLocks noGrp="1"/>
          </p:cNvSpPr>
          <p:nvPr>
            <p:ph idx="1"/>
          </p:nvPr>
        </p:nvSpPr>
        <p:spPr>
          <a:xfrm>
            <a:off x="457200" y="914986"/>
            <a:ext cx="8229600" cy="3470673"/>
          </a:xfrm>
        </p:spPr>
        <p:txBody>
          <a:bodyPr>
            <a:normAutofit fontScale="92500"/>
          </a:bodyPr>
          <a:lstStyle/>
          <a:p>
            <a:r>
              <a:rPr lang="en-US" dirty="0"/>
              <a:t>Dual participating resources </a:t>
            </a:r>
            <a:r>
              <a:rPr lang="en-US" dirty="0"/>
              <a:t>are </a:t>
            </a:r>
            <a:r>
              <a:rPr lang="en-US" dirty="0"/>
              <a:t>required to</a:t>
            </a:r>
            <a:r>
              <a:rPr lang="en-US" dirty="0"/>
              <a:t>:</a:t>
            </a:r>
          </a:p>
          <a:p>
            <a:pPr lvl="1"/>
            <a:r>
              <a:rPr lang="en-US" sz="2200" dirty="0"/>
              <a:t>Comply with all NYISO market rules for the services offered to the wholesale market</a:t>
            </a:r>
          </a:p>
          <a:p>
            <a:pPr lvl="2"/>
            <a:r>
              <a:rPr lang="en-US" dirty="0"/>
              <a:t>Non-compliance may result in financial penalties</a:t>
            </a:r>
          </a:p>
          <a:p>
            <a:pPr lvl="1"/>
            <a:r>
              <a:rPr lang="en-US" sz="2200" dirty="0" smtClean="0"/>
              <a:t>Appropriately offer into the wholesale </a:t>
            </a:r>
            <a:r>
              <a:rPr lang="en-US" sz="2200" dirty="0"/>
              <a:t>markets to reflect any </a:t>
            </a:r>
            <a:r>
              <a:rPr lang="en-US" sz="2200" dirty="0" smtClean="0"/>
              <a:t/>
            </a:r>
            <a:br>
              <a:rPr lang="en-US" sz="2200" dirty="0" smtClean="0"/>
            </a:br>
            <a:r>
              <a:rPr lang="en-US" sz="2200" dirty="0" smtClean="0"/>
              <a:t>non-wholesale </a:t>
            </a:r>
            <a:r>
              <a:rPr lang="en-US" sz="2200" dirty="0"/>
              <a:t>(e.g., retail) obligations</a:t>
            </a:r>
          </a:p>
          <a:p>
            <a:pPr lvl="2"/>
            <a:r>
              <a:rPr lang="en-US" dirty="0"/>
              <a:t>Resources </a:t>
            </a:r>
            <a:r>
              <a:rPr lang="en-US" dirty="0" smtClean="0"/>
              <a:t>are </a:t>
            </a:r>
            <a:r>
              <a:rPr lang="en-US" dirty="0"/>
              <a:t>required to follow NYISO dispatch instructions at all times; </a:t>
            </a:r>
          </a:p>
          <a:p>
            <a:pPr lvl="2"/>
            <a:r>
              <a:rPr lang="en-US" dirty="0" smtClean="0"/>
              <a:t>Resources </a:t>
            </a:r>
            <a:r>
              <a:rPr lang="en-US" dirty="0"/>
              <a:t>submit offers to NYISO when providing non-wholesale service</a:t>
            </a:r>
          </a:p>
          <a:p>
            <a:pPr lvl="2"/>
            <a:r>
              <a:rPr lang="en-US" dirty="0" smtClean="0"/>
              <a:t>Resources receive </a:t>
            </a:r>
            <a:r>
              <a:rPr lang="en-US" dirty="0"/>
              <a:t>payments for Energy or Ancillary Services scheduled through these </a:t>
            </a:r>
            <a:r>
              <a:rPr lang="en-US" dirty="0" smtClean="0"/>
              <a:t>offers</a:t>
            </a:r>
          </a:p>
        </p:txBody>
      </p:sp>
      <p:sp>
        <p:nvSpPr>
          <p:cNvPr id="4" name="Slide Number Placeholder 3"/>
          <p:cNvSpPr>
            <a:spLocks noGrp="1"/>
          </p:cNvSpPr>
          <p:nvPr>
            <p:ph type="sldNum" sz="quarter" idx="4294967295"/>
          </p:nvPr>
        </p:nvSpPr>
        <p:spPr/>
        <p:txBody>
          <a:bodyPr/>
          <a:lstStyle/>
          <a:p>
            <a:pPr defTabSz="914378"/>
            <a:r>
              <a:rPr lang="en-US" dirty="0" smtClean="0"/>
              <a:t> </a:t>
            </a:r>
            <a:endParaRPr lang="en-US" dirty="0"/>
          </a:p>
        </p:txBody>
      </p:sp>
    </p:spTree>
    <p:extLst>
      <p:ext uri="{BB962C8B-B14F-4D97-AF65-F5344CB8AC3E}">
        <p14:creationId xmlns:p14="http://schemas.microsoft.com/office/powerpoint/2010/main" val="77215898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61950"/>
            <a:ext cx="8229600" cy="609600"/>
          </a:xfrm>
        </p:spPr>
        <p:txBody>
          <a:bodyPr/>
          <a:lstStyle/>
          <a:p>
            <a:r>
              <a:rPr lang="en-US" dirty="0" smtClean="0"/>
              <a:t>Next Steps</a:t>
            </a:r>
            <a:endParaRPr lang="en-US" dirty="0"/>
          </a:p>
        </p:txBody>
      </p:sp>
      <p:sp>
        <p:nvSpPr>
          <p:cNvPr id="3" name="Content Placeholder 2"/>
          <p:cNvSpPr>
            <a:spLocks noGrp="1"/>
          </p:cNvSpPr>
          <p:nvPr>
            <p:ph idx="1"/>
          </p:nvPr>
        </p:nvSpPr>
        <p:spPr>
          <a:xfrm>
            <a:off x="609600" y="1123950"/>
            <a:ext cx="7086600" cy="2438400"/>
          </a:xfrm>
        </p:spPr>
        <p:txBody>
          <a:bodyPr>
            <a:normAutofit/>
          </a:bodyPr>
          <a:lstStyle/>
          <a:p>
            <a:r>
              <a:rPr lang="en-US" dirty="0" smtClean="0"/>
              <a:t>Q2 </a:t>
            </a:r>
            <a:r>
              <a:rPr lang="en-US" dirty="0" smtClean="0"/>
              <a:t>2021: Deploy </a:t>
            </a:r>
            <a:r>
              <a:rPr lang="en-US" dirty="0" smtClean="0"/>
              <a:t>SD-WAN infrastructure for additional secure communications of scada data</a:t>
            </a:r>
            <a:endParaRPr lang="en-US" dirty="0"/>
          </a:p>
          <a:p>
            <a:r>
              <a:rPr lang="en-US" dirty="0" smtClean="0"/>
              <a:t>Q4 </a:t>
            </a:r>
            <a:r>
              <a:rPr lang="en-US" dirty="0" smtClean="0"/>
              <a:t>2022: Deploy </a:t>
            </a:r>
            <a:r>
              <a:rPr lang="en-US" dirty="0" smtClean="0"/>
              <a:t>software to enable participation of DER aggregations</a:t>
            </a:r>
            <a:endParaRPr lang="en-US" dirty="0"/>
          </a:p>
        </p:txBody>
      </p:sp>
    </p:spTree>
    <p:extLst>
      <p:ext uri="{BB962C8B-B14F-4D97-AF65-F5344CB8AC3E}">
        <p14:creationId xmlns:p14="http://schemas.microsoft.com/office/powerpoint/2010/main" val="174049486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81000" y="438150"/>
            <a:ext cx="8229600" cy="838200"/>
          </a:xfrm>
        </p:spPr>
        <p:txBody>
          <a:bodyPr/>
          <a:lstStyle/>
          <a:p>
            <a:pPr>
              <a:lnSpc>
                <a:spcPct val="100000"/>
              </a:lnSpc>
            </a:pPr>
            <a:r>
              <a:rPr lang="en-US" sz="2400" dirty="0">
                <a:latin typeface="Franklin Gothic Medium" panose="020B0603020102020204" pitchFamily="34" charset="0"/>
              </a:rPr>
              <a:t>Our mission, in collaboration with our stakeholders, is to </a:t>
            </a:r>
            <a:br>
              <a:rPr lang="en-US" sz="2400" dirty="0">
                <a:latin typeface="Franklin Gothic Medium" panose="020B0603020102020204" pitchFamily="34" charset="0"/>
              </a:rPr>
            </a:br>
            <a:r>
              <a:rPr lang="en-US" sz="2400" dirty="0">
                <a:latin typeface="Franklin Gothic Medium" panose="020B0603020102020204" pitchFamily="34" charset="0"/>
              </a:rPr>
              <a:t>serve the public interest and provide benefit to consumers by:</a:t>
            </a:r>
          </a:p>
        </p:txBody>
      </p:sp>
      <p:sp>
        <p:nvSpPr>
          <p:cNvPr id="6" name="Content Placeholder 2"/>
          <p:cNvSpPr>
            <a:spLocks noGrp="1"/>
          </p:cNvSpPr>
          <p:nvPr>
            <p:ph idx="1"/>
          </p:nvPr>
        </p:nvSpPr>
        <p:spPr>
          <a:xfrm>
            <a:off x="152400" y="1539478"/>
            <a:ext cx="4953000" cy="2480073"/>
          </a:xfrm>
        </p:spPr>
        <p:txBody>
          <a:bodyPr>
            <a:noAutofit/>
          </a:bodyPr>
          <a:lstStyle/>
          <a:p>
            <a:pPr lvl="1">
              <a:lnSpc>
                <a:spcPct val="120000"/>
              </a:lnSpc>
              <a:spcAft>
                <a:spcPts val="225"/>
              </a:spcAft>
              <a:defRPr/>
            </a:pPr>
            <a:r>
              <a:rPr lang="en-US" sz="1600" dirty="0"/>
              <a:t>Maintaining and enhancing regional reliability</a:t>
            </a:r>
          </a:p>
          <a:p>
            <a:pPr lvl="1">
              <a:lnSpc>
                <a:spcPct val="120000"/>
              </a:lnSpc>
              <a:spcAft>
                <a:spcPts val="225"/>
              </a:spcAft>
              <a:defRPr/>
            </a:pPr>
            <a:r>
              <a:rPr lang="en-US" sz="1600" dirty="0"/>
              <a:t>Operating open, fair and competitive </a:t>
            </a:r>
            <a:br>
              <a:rPr lang="en-US" sz="1600" dirty="0"/>
            </a:br>
            <a:r>
              <a:rPr lang="en-US" sz="1600" dirty="0"/>
              <a:t>wholesale electricity markets</a:t>
            </a:r>
          </a:p>
          <a:p>
            <a:pPr lvl="1">
              <a:lnSpc>
                <a:spcPct val="120000"/>
              </a:lnSpc>
              <a:spcAft>
                <a:spcPts val="225"/>
              </a:spcAft>
              <a:defRPr/>
            </a:pPr>
            <a:r>
              <a:rPr lang="en-US" sz="1600" dirty="0"/>
              <a:t>Planning the power system for the future</a:t>
            </a:r>
          </a:p>
          <a:p>
            <a:pPr lvl="1">
              <a:lnSpc>
                <a:spcPct val="120000"/>
              </a:lnSpc>
              <a:spcAft>
                <a:spcPts val="225"/>
              </a:spcAft>
              <a:defRPr/>
            </a:pPr>
            <a:r>
              <a:rPr lang="en-US" sz="1600" dirty="0"/>
              <a:t>Providing factual information to </a:t>
            </a:r>
            <a:br>
              <a:rPr lang="en-US" sz="1600" dirty="0"/>
            </a:br>
            <a:r>
              <a:rPr lang="en-US" sz="1600" dirty="0"/>
              <a:t>policymakers, stakeholders and investors </a:t>
            </a:r>
            <a:br>
              <a:rPr lang="en-US" sz="1600" dirty="0"/>
            </a:br>
            <a:r>
              <a:rPr lang="en-US" sz="1600" dirty="0"/>
              <a:t>in the power system</a:t>
            </a:r>
          </a:p>
        </p:txBody>
      </p:sp>
      <p:pic>
        <p:nvPicPr>
          <p:cNvPr id="8" name="Picture 7" descr="Control Center_PPT.jpg"/>
          <p:cNvPicPr>
            <a:picLocks noChangeAspect="1"/>
          </p:cNvPicPr>
          <p:nvPr/>
        </p:nvPicPr>
        <p:blipFill>
          <a:blip r:embed="rId3" cstate="print"/>
          <a:stretch>
            <a:fillRect/>
          </a:stretch>
        </p:blipFill>
        <p:spPr>
          <a:xfrm>
            <a:off x="5105401" y="1657350"/>
            <a:ext cx="3522209" cy="2209800"/>
          </a:xfrm>
          <a:prstGeom prst="rect">
            <a:avLst/>
          </a:prstGeom>
          <a:ln w="6350">
            <a:solidFill>
              <a:schemeClr val="tx2">
                <a:lumMod val="65000"/>
                <a:lumOff val="35000"/>
              </a:schemeClr>
            </a:solidFill>
          </a:ln>
        </p:spPr>
      </p:pic>
    </p:spTree>
    <p:extLst>
      <p:ext uri="{BB962C8B-B14F-4D97-AF65-F5344CB8AC3E}">
        <p14:creationId xmlns:p14="http://schemas.microsoft.com/office/powerpoint/2010/main" val="88928829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5"/>
          <p:cNvSpPr>
            <a:spLocks noGrp="1"/>
          </p:cNvSpPr>
          <p:nvPr>
            <p:ph type="title"/>
          </p:nvPr>
        </p:nvSpPr>
        <p:spPr>
          <a:xfrm>
            <a:off x="609600" y="361950"/>
            <a:ext cx="7848600" cy="610821"/>
          </a:xfrm>
        </p:spPr>
        <p:txBody>
          <a:bodyPr/>
          <a:lstStyle/>
          <a:p>
            <a:pPr eaLnBrk="1" hangingPunct="1"/>
            <a:r>
              <a:rPr lang="en-US" altLang="en-US" dirty="0" smtClean="0"/>
              <a:t>FERC Order No. 2222</a:t>
            </a:r>
            <a:endParaRPr lang="en-US" altLang="en-US" dirty="0"/>
          </a:p>
        </p:txBody>
      </p:sp>
      <p:sp>
        <p:nvSpPr>
          <p:cNvPr id="11267" name="Content Placeholder 2"/>
          <p:cNvSpPr>
            <a:spLocks noGrp="1"/>
          </p:cNvSpPr>
          <p:nvPr>
            <p:ph idx="1"/>
          </p:nvPr>
        </p:nvSpPr>
        <p:spPr>
          <a:xfrm>
            <a:off x="589671" y="1123950"/>
            <a:ext cx="8077200" cy="3505200"/>
          </a:xfrm>
        </p:spPr>
        <p:txBody>
          <a:bodyPr>
            <a:normAutofit/>
          </a:bodyPr>
          <a:lstStyle/>
          <a:p>
            <a:r>
              <a:rPr lang="en-US" sz="2200" dirty="0" smtClean="0"/>
              <a:t>FERC issued Order No. 2222 (Participation of Distributed Energy Resource Aggregations in Markets Operated by RTOs and ISOs) on September 17, 2020.</a:t>
            </a:r>
          </a:p>
          <a:p>
            <a:r>
              <a:rPr lang="en-US" sz="2200" dirty="0" smtClean="0"/>
              <a:t>The description of the NYISO’s DER market design reflects the rules accepted by FERC in December 2019.</a:t>
            </a:r>
          </a:p>
          <a:p>
            <a:r>
              <a:rPr lang="en-US" sz="2200" dirty="0" smtClean="0"/>
              <a:t>The NYISO is still evaluating whether and what changes to its rules may be necessary to comply with Order No. 2222, and therefore the concepts and rules described in this presentation may change.  </a:t>
            </a:r>
            <a:endParaRPr lang="en-US" sz="3100" dirty="0"/>
          </a:p>
        </p:txBody>
      </p:sp>
    </p:spTree>
    <p:extLst>
      <p:ext uri="{BB962C8B-B14F-4D97-AF65-F5344CB8AC3E}">
        <p14:creationId xmlns:p14="http://schemas.microsoft.com/office/powerpoint/2010/main" val="314638375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5"/>
          <p:cNvSpPr>
            <a:spLocks noGrp="1"/>
          </p:cNvSpPr>
          <p:nvPr>
            <p:ph type="title"/>
          </p:nvPr>
        </p:nvSpPr>
        <p:spPr>
          <a:xfrm>
            <a:off x="609600" y="514351"/>
            <a:ext cx="7848600" cy="610821"/>
          </a:xfrm>
        </p:spPr>
        <p:txBody>
          <a:bodyPr/>
          <a:lstStyle/>
          <a:p>
            <a:pPr eaLnBrk="1" hangingPunct="1"/>
            <a:r>
              <a:rPr lang="en-US" altLang="en-US" dirty="0" smtClean="0"/>
              <a:t>DER Definition</a:t>
            </a:r>
            <a:r>
              <a:rPr lang="en-US" altLang="en-US" dirty="0" smtClean="0">
                <a:solidFill>
                  <a:srgbClr val="FF0000"/>
                </a:solidFill>
              </a:rPr>
              <a:t> </a:t>
            </a:r>
            <a:r>
              <a:rPr lang="en-US" altLang="en-US" dirty="0" smtClean="0"/>
              <a:t>for the Market Design </a:t>
            </a:r>
            <a:endParaRPr lang="en-US" altLang="en-US" strike="sngStrike" dirty="0">
              <a:solidFill>
                <a:srgbClr val="00B050"/>
              </a:solidFill>
            </a:endParaRPr>
          </a:p>
        </p:txBody>
      </p:sp>
      <p:sp>
        <p:nvSpPr>
          <p:cNvPr id="11267" name="Content Placeholder 2"/>
          <p:cNvSpPr>
            <a:spLocks noGrp="1"/>
          </p:cNvSpPr>
          <p:nvPr>
            <p:ph idx="1"/>
          </p:nvPr>
        </p:nvSpPr>
        <p:spPr>
          <a:xfrm>
            <a:off x="533400" y="1293845"/>
            <a:ext cx="8077200" cy="3505200"/>
          </a:xfrm>
        </p:spPr>
        <p:txBody>
          <a:bodyPr>
            <a:normAutofit/>
          </a:bodyPr>
          <a:lstStyle/>
          <a:p>
            <a:r>
              <a:rPr lang="en-US" sz="2200" dirty="0"/>
              <a:t>Distributed Energy Resource (“DER”): </a:t>
            </a:r>
            <a:r>
              <a:rPr lang="en-US" sz="2200" dirty="0" smtClean="0"/>
              <a:t>(</a:t>
            </a:r>
            <a:r>
              <a:rPr lang="en-US" sz="2200" dirty="0"/>
              <a:t>i) a facility comprising two or more Resource types behind a single point of interconnection with an Injection Limit of 20 MW or less; or (ii) a Demand Side Resource; or (iii) a Generator with an Injection Limit of 20 MW or less, that is electrically located in the NYCA.</a:t>
            </a:r>
          </a:p>
          <a:p>
            <a:r>
              <a:rPr lang="en-US" sz="2200" dirty="0"/>
              <a:t>DER must be capable of responding in real-time to NYISO dispatch instructions. </a:t>
            </a:r>
            <a:endParaRPr lang="en-US" sz="2200" strike="sngStrike" dirty="0"/>
          </a:p>
          <a:p>
            <a:endParaRPr lang="en-US" sz="3100" dirty="0"/>
          </a:p>
          <a:p>
            <a:endParaRPr lang="en-US" altLang="en-US" dirty="0"/>
          </a:p>
        </p:txBody>
      </p:sp>
    </p:spTree>
    <p:extLst>
      <p:ext uri="{BB962C8B-B14F-4D97-AF65-F5344CB8AC3E}">
        <p14:creationId xmlns:p14="http://schemas.microsoft.com/office/powerpoint/2010/main" val="169987762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defTabSz="914378"/>
            <a:fld id="{9DDE81FA-E0BB-45D2-89A6-9F2EB9CD8D45}" type="slidenum">
              <a:rPr lang="en-US">
                <a:solidFill>
                  <a:prstClr val="white"/>
                </a:solidFill>
              </a:rPr>
              <a:pPr defTabSz="914378"/>
              <a:t>4</a:t>
            </a:fld>
            <a:endParaRPr lang="en-US" dirty="0">
              <a:solidFill>
                <a:prstClr val="white"/>
              </a:solidFill>
            </a:endParaRPr>
          </a:p>
        </p:txBody>
      </p:sp>
      <p:sp>
        <p:nvSpPr>
          <p:cNvPr id="3" name="Title 1"/>
          <p:cNvSpPr txBox="1">
            <a:spLocks/>
          </p:cNvSpPr>
          <p:nvPr/>
        </p:nvSpPr>
        <p:spPr>
          <a:xfrm>
            <a:off x="685800" y="1200150"/>
            <a:ext cx="7162800" cy="1600200"/>
          </a:xfrm>
          <a:prstGeom prst="rect">
            <a:avLst/>
          </a:prstGeom>
        </p:spPr>
        <p:txBody>
          <a:bodyPr anchor="b" anchorCtr="0"/>
          <a:lstStyle/>
          <a:p>
            <a:pPr defTabSz="914378">
              <a:lnSpc>
                <a:spcPts val="6000"/>
              </a:lnSpc>
              <a:spcBef>
                <a:spcPct val="0"/>
              </a:spcBef>
              <a:defRPr/>
            </a:pPr>
            <a:r>
              <a:rPr lang="en-US" sz="5400" b="1" dirty="0">
                <a:solidFill>
                  <a:prstClr val="white"/>
                </a:solidFill>
                <a:latin typeface="Franklin Gothic Medium"/>
              </a:rPr>
              <a:t>Transmission Nodes</a:t>
            </a:r>
          </a:p>
        </p:txBody>
      </p:sp>
    </p:spTree>
    <p:extLst>
      <p:ext uri="{BB962C8B-B14F-4D97-AF65-F5344CB8AC3E}">
        <p14:creationId xmlns:p14="http://schemas.microsoft.com/office/powerpoint/2010/main" val="297944691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
            <a:ext cx="8229600" cy="762000"/>
          </a:xfrm>
        </p:spPr>
        <p:txBody>
          <a:bodyPr/>
          <a:lstStyle/>
          <a:p>
            <a:r>
              <a:rPr lang="en-US" dirty="0" smtClean="0"/>
              <a:t>Transmission Node Overview</a:t>
            </a:r>
            <a:endParaRPr lang="en-US" dirty="0"/>
          </a:p>
        </p:txBody>
      </p:sp>
      <p:sp>
        <p:nvSpPr>
          <p:cNvPr id="3" name="Content Placeholder 2"/>
          <p:cNvSpPr>
            <a:spLocks noGrp="1"/>
          </p:cNvSpPr>
          <p:nvPr>
            <p:ph idx="1"/>
          </p:nvPr>
        </p:nvSpPr>
        <p:spPr>
          <a:xfrm>
            <a:off x="457200" y="1200150"/>
            <a:ext cx="8229600" cy="3352799"/>
          </a:xfrm>
        </p:spPr>
        <p:txBody>
          <a:bodyPr>
            <a:normAutofit fontScale="70000" lnSpcReduction="20000"/>
          </a:bodyPr>
          <a:lstStyle/>
          <a:p>
            <a:r>
              <a:rPr lang="en-US" sz="3100" dirty="0"/>
              <a:t>The ISO, in coordination with the Transmission Owners, shall establish the set of Transmission Nodes in the New York Control Area</a:t>
            </a:r>
          </a:p>
          <a:p>
            <a:pPr lvl="1"/>
            <a:r>
              <a:rPr lang="en-US" sz="2600" dirty="0"/>
              <a:t>All Transmission Nodes will be identified in ISO Procedures</a:t>
            </a:r>
          </a:p>
          <a:p>
            <a:r>
              <a:rPr lang="en-US" sz="3100" dirty="0"/>
              <a:t>Aggregators will work with Transmission Owners to determine which ISO identified Transmission Node each individual DER/Facility electrically </a:t>
            </a:r>
            <a:r>
              <a:rPr lang="en-US" sz="3100" dirty="0" smtClean="0"/>
              <a:t/>
            </a:r>
            <a:br>
              <a:rPr lang="en-US" sz="3100" dirty="0" smtClean="0"/>
            </a:br>
            <a:r>
              <a:rPr lang="en-US" sz="3100" dirty="0" smtClean="0"/>
              <a:t>maps </a:t>
            </a:r>
            <a:r>
              <a:rPr lang="en-US" sz="3100" dirty="0"/>
              <a:t>to</a:t>
            </a:r>
          </a:p>
          <a:p>
            <a:pPr lvl="1"/>
            <a:r>
              <a:rPr lang="en-US" sz="2600" dirty="0"/>
              <a:t>Only DER/Facilities that map to the same Transmission Node may be aggregated together</a:t>
            </a:r>
          </a:p>
          <a:p>
            <a:r>
              <a:rPr lang="en-US" sz="3100" dirty="0"/>
              <a:t>Aggregators may enroll one or more Aggregations at a Transmission Node</a:t>
            </a:r>
          </a:p>
          <a:p>
            <a:pPr marL="0" indent="0">
              <a:buNone/>
            </a:pPr>
            <a:r>
              <a:rPr lang="en-US" sz="2600" dirty="0">
                <a:solidFill>
                  <a:srgbClr val="C00000"/>
                </a:solidFill>
              </a:rPr>
              <a:t>	</a:t>
            </a:r>
          </a:p>
          <a:p>
            <a:pPr marL="0" indent="0">
              <a:buNone/>
            </a:pPr>
            <a:r>
              <a:rPr lang="en-US" sz="2600" dirty="0">
                <a:solidFill>
                  <a:srgbClr val="C00000"/>
                </a:solidFill>
              </a:rPr>
              <a:t>	</a:t>
            </a:r>
            <a:endParaRPr lang="en-US" sz="2600" dirty="0">
              <a:solidFill>
                <a:srgbClr val="FF0000"/>
              </a:solidFill>
            </a:endParaRPr>
          </a:p>
        </p:txBody>
      </p:sp>
      <p:sp>
        <p:nvSpPr>
          <p:cNvPr id="4" name="Slide Number Placeholder 3"/>
          <p:cNvSpPr>
            <a:spLocks noGrp="1"/>
          </p:cNvSpPr>
          <p:nvPr>
            <p:ph type="sldNum" sz="quarter" idx="4294967295"/>
          </p:nvPr>
        </p:nvSpPr>
        <p:spPr/>
        <p:txBody>
          <a:bodyPr/>
          <a:lstStyle/>
          <a:p>
            <a:pPr defTabSz="914378"/>
            <a:r>
              <a:rPr lang="en-US" dirty="0" smtClean="0"/>
              <a:t> </a:t>
            </a:r>
            <a:endParaRPr lang="en-US" dirty="0"/>
          </a:p>
        </p:txBody>
      </p:sp>
    </p:spTree>
    <p:extLst>
      <p:ext uri="{BB962C8B-B14F-4D97-AF65-F5344CB8AC3E}">
        <p14:creationId xmlns:p14="http://schemas.microsoft.com/office/powerpoint/2010/main" val="288275589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550"/>
            <a:ext cx="8229600" cy="810816"/>
          </a:xfrm>
        </p:spPr>
        <p:txBody>
          <a:bodyPr/>
          <a:lstStyle/>
          <a:p>
            <a:r>
              <a:rPr lang="en-US" dirty="0" smtClean="0"/>
              <a:t>Transmission Node Background</a:t>
            </a:r>
            <a:endParaRPr lang="en-US" dirty="0"/>
          </a:p>
        </p:txBody>
      </p:sp>
      <p:sp>
        <p:nvSpPr>
          <p:cNvPr id="3" name="Content Placeholder 2"/>
          <p:cNvSpPr>
            <a:spLocks noGrp="1"/>
          </p:cNvSpPr>
          <p:nvPr>
            <p:ph idx="1"/>
          </p:nvPr>
        </p:nvSpPr>
        <p:spPr>
          <a:xfrm>
            <a:off x="457200" y="1047752"/>
            <a:ext cx="8229600" cy="3470673"/>
          </a:xfrm>
        </p:spPr>
        <p:txBody>
          <a:bodyPr>
            <a:normAutofit/>
          </a:bodyPr>
          <a:lstStyle/>
          <a:p>
            <a:r>
              <a:rPr lang="en-US" dirty="0" smtClean="0"/>
              <a:t>Transmission Nodes reflect the collection of electrically similar facilities to which individual DER may aggregate as an Aggregation with a single PTID</a:t>
            </a:r>
          </a:p>
          <a:p>
            <a:r>
              <a:rPr lang="en-US" dirty="0" smtClean="0"/>
              <a:t>The DER Roadmap outlined the need to:</a:t>
            </a:r>
          </a:p>
          <a:p>
            <a:pPr lvl="1"/>
            <a:r>
              <a:rPr lang="en-US" dirty="0" smtClean="0">
                <a:solidFill>
                  <a:schemeClr val="accent5"/>
                </a:solidFill>
              </a:rPr>
              <a:t>Consider all Transmission Nodes that allow the NYISO to best represent DERs impact on the transmission system</a:t>
            </a:r>
          </a:p>
          <a:p>
            <a:pPr lvl="1"/>
            <a:r>
              <a:rPr lang="en-US" dirty="0" smtClean="0"/>
              <a:t>Deliver more granular pricing data to incent efficient locational investment</a:t>
            </a:r>
          </a:p>
        </p:txBody>
      </p:sp>
      <p:sp>
        <p:nvSpPr>
          <p:cNvPr id="4" name="Slide Number Placeholder 3"/>
          <p:cNvSpPr>
            <a:spLocks noGrp="1"/>
          </p:cNvSpPr>
          <p:nvPr>
            <p:ph type="sldNum" sz="quarter" idx="4294967295"/>
          </p:nvPr>
        </p:nvSpPr>
        <p:spPr/>
        <p:txBody>
          <a:bodyPr/>
          <a:lstStyle/>
          <a:p>
            <a:pPr defTabSz="914355">
              <a:defRPr/>
            </a:pPr>
            <a:r>
              <a:rPr lang="en-US" dirty="0" smtClean="0"/>
              <a:t> </a:t>
            </a:r>
          </a:p>
        </p:txBody>
      </p:sp>
    </p:spTree>
    <p:extLst>
      <p:ext uri="{BB962C8B-B14F-4D97-AF65-F5344CB8AC3E}">
        <p14:creationId xmlns:p14="http://schemas.microsoft.com/office/powerpoint/2010/main" val="344116113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defTabSz="914378"/>
            <a:fld id="{9DDE81FA-E0BB-45D2-89A6-9F2EB9CD8D45}" type="slidenum">
              <a:rPr lang="en-US">
                <a:solidFill>
                  <a:prstClr val="white"/>
                </a:solidFill>
              </a:rPr>
              <a:pPr defTabSz="914378"/>
              <a:t>7</a:t>
            </a:fld>
            <a:endParaRPr lang="en-US" dirty="0">
              <a:solidFill>
                <a:prstClr val="white"/>
              </a:solidFill>
            </a:endParaRPr>
          </a:p>
        </p:txBody>
      </p:sp>
      <p:sp>
        <p:nvSpPr>
          <p:cNvPr id="3" name="Title 1"/>
          <p:cNvSpPr txBox="1">
            <a:spLocks/>
          </p:cNvSpPr>
          <p:nvPr/>
        </p:nvSpPr>
        <p:spPr>
          <a:xfrm>
            <a:off x="914400" y="1123950"/>
            <a:ext cx="6553200" cy="2362200"/>
          </a:xfrm>
          <a:prstGeom prst="rect">
            <a:avLst/>
          </a:prstGeom>
        </p:spPr>
        <p:txBody>
          <a:bodyPr anchor="b" anchorCtr="0"/>
          <a:lstStyle/>
          <a:p>
            <a:pPr defTabSz="914378">
              <a:lnSpc>
                <a:spcPts val="6000"/>
              </a:lnSpc>
              <a:spcBef>
                <a:spcPct val="0"/>
              </a:spcBef>
              <a:defRPr/>
            </a:pPr>
            <a:r>
              <a:rPr lang="en-US" sz="5400" b="1" dirty="0">
                <a:solidFill>
                  <a:prstClr val="white"/>
                </a:solidFill>
                <a:latin typeface="Franklin Gothic Medium"/>
              </a:rPr>
              <a:t>DER Aggregations: Overview, Rules &amp; Participation</a:t>
            </a:r>
          </a:p>
        </p:txBody>
      </p:sp>
    </p:spTree>
    <p:extLst>
      <p:ext uri="{BB962C8B-B14F-4D97-AF65-F5344CB8AC3E}">
        <p14:creationId xmlns:p14="http://schemas.microsoft.com/office/powerpoint/2010/main" val="130176274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23739"/>
            <a:ext cx="8229600" cy="990600"/>
          </a:xfrm>
        </p:spPr>
        <p:txBody>
          <a:bodyPr/>
          <a:lstStyle/>
          <a:p>
            <a:r>
              <a:rPr lang="en-US" dirty="0" smtClean="0"/>
              <a:t>DER Aggregation Approach</a:t>
            </a:r>
            <a:endParaRPr lang="en-US" dirty="0"/>
          </a:p>
        </p:txBody>
      </p:sp>
      <p:sp>
        <p:nvSpPr>
          <p:cNvPr id="8" name="Content Placeholder 7"/>
          <p:cNvSpPr>
            <a:spLocks noGrp="1"/>
          </p:cNvSpPr>
          <p:nvPr>
            <p:ph idx="1"/>
          </p:nvPr>
        </p:nvSpPr>
        <p:spPr>
          <a:xfrm>
            <a:off x="457200" y="1119261"/>
            <a:ext cx="8229600" cy="3165873"/>
          </a:xfrm>
        </p:spPr>
        <p:txBody>
          <a:bodyPr>
            <a:normAutofit fontScale="92500" lnSpcReduction="10000"/>
          </a:bodyPr>
          <a:lstStyle/>
          <a:p>
            <a:r>
              <a:rPr lang="en-US" dirty="0" smtClean="0"/>
              <a:t>Aggregations grouped at a Transmission node allow </a:t>
            </a:r>
            <a:r>
              <a:rPr lang="en-US" dirty="0" smtClean="0"/>
              <a:t>the </a:t>
            </a:r>
            <a:r>
              <a:rPr lang="en-US" dirty="0" smtClean="0"/>
              <a:t>NYISO </a:t>
            </a:r>
            <a:r>
              <a:rPr lang="en-US" dirty="0" smtClean="0"/>
              <a:t>to continue to </a:t>
            </a:r>
            <a:r>
              <a:rPr lang="en-US" dirty="0"/>
              <a:t>support system reliability leveraging its wholesale markets</a:t>
            </a:r>
          </a:p>
          <a:p>
            <a:pPr lvl="1"/>
            <a:r>
              <a:rPr lang="en-US" sz="2100" dirty="0"/>
              <a:t>Requiring Aggregations at Transmission Nodes will allow the NYISO </a:t>
            </a:r>
            <a:r>
              <a:rPr lang="en-US" sz="2100" dirty="0" smtClean="0"/>
              <a:t/>
            </a:r>
            <a:br>
              <a:rPr lang="en-US" sz="2100" dirty="0" smtClean="0"/>
            </a:br>
            <a:r>
              <a:rPr lang="en-US" sz="2100" dirty="0" smtClean="0"/>
              <a:t>to </a:t>
            </a:r>
            <a:r>
              <a:rPr lang="en-US" sz="2100" dirty="0"/>
              <a:t>effectuate dispatch in a manner that will effectively secure transmission constraints on the system while sending efficient price signals</a:t>
            </a:r>
          </a:p>
          <a:p>
            <a:pPr lvl="1"/>
            <a:r>
              <a:rPr lang="en-US" dirty="0" smtClean="0"/>
              <a:t>This Transmission Node level granularity, instead of Load Zone level, will more effectively relieve transmission constraints thereby resulting in lower overall total production cost</a:t>
            </a:r>
            <a:endParaRPr lang="en-US" dirty="0"/>
          </a:p>
        </p:txBody>
      </p:sp>
    </p:spTree>
    <p:extLst>
      <p:ext uri="{BB962C8B-B14F-4D97-AF65-F5344CB8AC3E}">
        <p14:creationId xmlns:p14="http://schemas.microsoft.com/office/powerpoint/2010/main" val="216574349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8362"/>
            <a:ext cx="8229600" cy="685800"/>
          </a:xfrm>
        </p:spPr>
        <p:txBody>
          <a:bodyPr/>
          <a:lstStyle/>
          <a:p>
            <a:r>
              <a:rPr lang="en-US" dirty="0" smtClean="0"/>
              <a:t>DER Market Participation</a:t>
            </a:r>
            <a:endParaRPr lang="en-US" dirty="0"/>
          </a:p>
        </p:txBody>
      </p:sp>
      <p:sp>
        <p:nvSpPr>
          <p:cNvPr id="3" name="Content Placeholder 2"/>
          <p:cNvSpPr>
            <a:spLocks noGrp="1"/>
          </p:cNvSpPr>
          <p:nvPr>
            <p:ph idx="1"/>
          </p:nvPr>
        </p:nvSpPr>
        <p:spPr>
          <a:xfrm>
            <a:off x="457200" y="1047751"/>
            <a:ext cx="8229600" cy="3546873"/>
          </a:xfrm>
        </p:spPr>
        <p:txBody>
          <a:bodyPr>
            <a:normAutofit fontScale="70000" lnSpcReduction="20000"/>
          </a:bodyPr>
          <a:lstStyle/>
          <a:p>
            <a:r>
              <a:rPr lang="en-US" dirty="0" smtClean="0"/>
              <a:t>The</a:t>
            </a:r>
            <a:r>
              <a:rPr lang="en-US" sz="2800" dirty="0"/>
              <a:t> </a:t>
            </a:r>
            <a:r>
              <a:rPr lang="en-US" dirty="0"/>
              <a:t>DER participation model will only be available to Aggregations </a:t>
            </a:r>
          </a:p>
          <a:p>
            <a:pPr lvl="1"/>
            <a:r>
              <a:rPr lang="en-US" sz="2500" dirty="0"/>
              <a:t>An Aggregation consists of two or more individual resources, except that Demand Side Resources and individual facilities that can reduce load and inject energy (i.e., transition from being Load to Supply without an infeasible operating range), will be permitted to individually use the DER participation model as a single-resource Aggregation</a:t>
            </a:r>
          </a:p>
          <a:p>
            <a:r>
              <a:rPr lang="en-US" sz="2800" dirty="0"/>
              <a:t>Individual facilities in an Aggregation will participate under the market rules for either:</a:t>
            </a:r>
          </a:p>
          <a:p>
            <a:pPr lvl="1"/>
            <a:r>
              <a:rPr lang="en-US" sz="2400" dirty="0"/>
              <a:t>A DER Aggregation (when there are multiple Resource types in the Aggregation), or </a:t>
            </a:r>
          </a:p>
          <a:p>
            <a:pPr lvl="1"/>
            <a:r>
              <a:rPr lang="en-US" sz="2400" dirty="0"/>
              <a:t>The specific Resource type (when there is a single Resource type in the Aggregation)</a:t>
            </a:r>
          </a:p>
          <a:p>
            <a:pPr lvl="2"/>
            <a:r>
              <a:rPr lang="en-US" sz="2000" dirty="0"/>
              <a:t>For an Aggregation of Intermittent Power Resources, the technology type of each Resource in the Aggregation must be the same (E.g., Resources depending on wind as their fuel)</a:t>
            </a:r>
          </a:p>
        </p:txBody>
      </p:sp>
      <p:sp>
        <p:nvSpPr>
          <p:cNvPr id="4" name="Slide Number Placeholder 3"/>
          <p:cNvSpPr>
            <a:spLocks noGrp="1"/>
          </p:cNvSpPr>
          <p:nvPr>
            <p:ph type="sldNum" sz="quarter" idx="4294967295"/>
          </p:nvPr>
        </p:nvSpPr>
        <p:spPr/>
        <p:txBody>
          <a:bodyPr/>
          <a:lstStyle/>
          <a:p>
            <a:pPr defTabSz="914378"/>
            <a:r>
              <a:rPr lang="en-US" dirty="0" smtClean="0"/>
              <a:t> </a:t>
            </a:r>
            <a:endParaRPr lang="en-US" dirty="0"/>
          </a:p>
        </p:txBody>
      </p:sp>
    </p:spTree>
    <p:extLst>
      <p:ext uri="{BB962C8B-B14F-4D97-AF65-F5344CB8AC3E}">
        <p14:creationId xmlns:p14="http://schemas.microsoft.com/office/powerpoint/2010/main" val="39120213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DA5E8D48D9B94C88C2CFD9AEEE68D2" ma:contentTypeVersion="5" ma:contentTypeDescription="Create a new document." ma:contentTypeScope="" ma:versionID="057a81e3a59de52cd0f3fa654576b3a7">
  <xsd:schema xmlns:xsd="http://www.w3.org/2001/XMLSchema" xmlns:xs="http://www.w3.org/2001/XMLSchema" xmlns:p="http://schemas.microsoft.com/office/2006/metadata/properties" xmlns:ns2="7bc307f1-49cf-4573-a217-aba12093d3cb" xmlns:ns3="14baab24-7a32-4103-828a-5cd54e36c28d" targetNamespace="http://schemas.microsoft.com/office/2006/metadata/properties" ma:root="true" ma:fieldsID="d0fe675ccfda78a9385809664d388271" ns2:_="" ns3:_="">
    <xsd:import namespace="7bc307f1-49cf-4573-a217-aba12093d3cb"/>
    <xsd:import namespace="14baab24-7a32-4103-828a-5cd54e36c28d"/>
    <xsd:element name="properties">
      <xsd:complexType>
        <xsd:sequence>
          <xsd:element name="documentManagement">
            <xsd:complexType>
              <xsd:all>
                <xsd:element ref="ns2:Link" minOccurs="0"/>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c307f1-49cf-4573-a217-aba12093d3cb" elementFormDefault="qualified">
    <xsd:import namespace="http://schemas.microsoft.com/office/2006/documentManagement/types"/>
    <xsd:import namespace="http://schemas.microsoft.com/office/infopath/2007/PartnerControls"/>
    <xsd:element name="Link" ma:index="4" nillable="true" ma:displayName="Link" ma:description="Link to external source" ma:format="Hyperlink" ma:internalName="Link" ma:readOnly="false">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4baab24-7a32-4103-828a-5cd54e36c28d" elementFormDefault="qualified">
    <xsd:import namespace="http://schemas.microsoft.com/office/2006/documentManagement/types"/>
    <xsd:import namespace="http://schemas.microsoft.com/office/infopath/2007/PartnerControls"/>
    <xsd:element name="SharedWithUsers" ma:index="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ink xmlns="7bc307f1-49cf-4573-a217-aba12093d3cb">
      <Url xsi:nil="true"/>
      <Description xsi:nil="true"/>
    </Link>
  </documentManagement>
</p:properties>
</file>

<file path=customXml/itemProps1.xml><?xml version="1.0" encoding="utf-8"?>
<ds:datastoreItem xmlns:ds="http://schemas.openxmlformats.org/officeDocument/2006/customXml" ds:itemID="{22FBFB18-37A0-419D-9BF8-2ABD8936E9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c307f1-49cf-4573-a217-aba12093d3cb"/>
    <ds:schemaRef ds:uri="14baab24-7a32-4103-828a-5cd54e36c2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BE6A00-DC80-4AB9-8FFD-851366B7E9B7}">
  <ds:schemaRefs>
    <ds:schemaRef ds:uri="http://schemas.microsoft.com/sharepoint/v3/contenttype/forms"/>
  </ds:schemaRefs>
</ds:datastoreItem>
</file>

<file path=customXml/itemProps3.xml><?xml version="1.0" encoding="utf-8"?>
<ds:datastoreItem xmlns:ds="http://schemas.openxmlformats.org/officeDocument/2006/customXml" ds:itemID="{6A9E09DA-C57C-4936-997F-27A661AB1C37}">
  <ds:schemaRefs>
    <ds:schemaRef ds:uri="http://purl.org/dc/elements/1.1/"/>
    <ds:schemaRef ds:uri="http://schemas.microsoft.com/office/infopath/2007/PartnerControls"/>
    <ds:schemaRef ds:uri="http://schemas.microsoft.com/office/2006/metadata/properties"/>
    <ds:schemaRef ds:uri="14baab24-7a32-4103-828a-5cd54e36c28d"/>
    <ds:schemaRef ds:uri="http://purl.org/dc/terms/"/>
    <ds:schemaRef ds:uri="http://schemas.openxmlformats.org/package/2006/metadata/core-properties"/>
    <ds:schemaRef ds:uri="http://schemas.microsoft.com/office/2006/documentManagement/types"/>
    <ds:schemaRef ds:uri="7bc307f1-49cf-4573-a217-aba12093d3cb"/>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39160</TotalTime>
  <Words>1047</Words>
  <Application>Microsoft Office PowerPoint</Application>
  <PresentationFormat>On-screen Show (16:9)</PresentationFormat>
  <Paragraphs>83</Paragraphs>
  <Slides>16</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Franklin Gothic Book</vt:lpstr>
      <vt:lpstr>Franklin Gothic Medium</vt:lpstr>
      <vt:lpstr>Franklin Gothic Medium Cond</vt:lpstr>
      <vt:lpstr>Wingdings</vt:lpstr>
      <vt:lpstr>Office Theme</vt:lpstr>
      <vt:lpstr>PowerPoint Presentation</vt:lpstr>
      <vt:lpstr>FERC Order No. 2222</vt:lpstr>
      <vt:lpstr>DER Definition for the Market Design </vt:lpstr>
      <vt:lpstr>PowerPoint Presentation</vt:lpstr>
      <vt:lpstr>Transmission Node Overview</vt:lpstr>
      <vt:lpstr>Transmission Node Background</vt:lpstr>
      <vt:lpstr>PowerPoint Presentation</vt:lpstr>
      <vt:lpstr>DER Aggregation Approach</vt:lpstr>
      <vt:lpstr>DER Market Participation</vt:lpstr>
      <vt:lpstr>Basics for all Types of Aggregations</vt:lpstr>
      <vt:lpstr>Aggregation &amp; Ancillary Services</vt:lpstr>
      <vt:lpstr>PowerPoint Presentation</vt:lpstr>
      <vt:lpstr>Dual Participation</vt:lpstr>
      <vt:lpstr>Requirements</vt:lpstr>
      <vt:lpstr>Next Steps</vt:lpstr>
      <vt:lpstr>Our mission, in collaboration with our stakeholders, is to  serve the public interest and provide benefit to consumers by:</vt:lpstr>
    </vt:vector>
  </TitlesOfParts>
  <Company>NYISO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schanstram</dc:creator>
  <cp:lastModifiedBy>Lane, Carin</cp:lastModifiedBy>
  <cp:revision>1519</cp:revision>
  <cp:lastPrinted>2020-02-27T16:07:14Z</cp:lastPrinted>
  <dcterms:created xsi:type="dcterms:W3CDTF">2017-02-01T17:45:55Z</dcterms:created>
  <dcterms:modified xsi:type="dcterms:W3CDTF">2020-10-07T13:11:56Z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-1688358652</vt:i4>
  </property>
  <property fmtid="{D5CDD505-2E9C-101B-9397-08002B2CF9AE}" pid="3" name="_NewReviewCycle">
    <vt:lpwstr/>
  </property>
  <property fmtid="{D5CDD505-2E9C-101B-9397-08002B2CF9AE}" pid="4" name="_EmailSubject">
    <vt:lpwstr>NYISO DER Forum Presentations and Bios for 2020 10 15</vt:lpwstr>
  </property>
  <property fmtid="{D5CDD505-2E9C-101B-9397-08002B2CF9AE}" pid="5" name="_AuthorEmail">
    <vt:lpwstr>JGrant@nyiso.com</vt:lpwstr>
  </property>
  <property fmtid="{D5CDD505-2E9C-101B-9397-08002B2CF9AE}" pid="6" name="_AuthorEmailDisplayName">
    <vt:lpwstr>Grant, James</vt:lpwstr>
  </property>
  <property fmtid="{D5CDD505-2E9C-101B-9397-08002B2CF9AE}" pid="7" name="_PreviousAdHocReviewCycleID">
    <vt:i4>2004552596</vt:i4>
  </property>
  <property fmtid="{D5CDD505-2E9C-101B-9397-08002B2CF9AE}" pid="8" name="ContentTypeId">
    <vt:lpwstr>0x010100ECDA5E8D48D9B94C88C2CFD9AEEE68D2</vt:lpwstr>
  </property>
</Properties>
</file>