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bookmarkIdSeed="8">
  <p:sldMasterIdLst>
    <p:sldMasterId id="2147483661" r:id="rId5"/>
  </p:sldMasterIdLst>
  <p:notesMasterIdLst>
    <p:notesMasterId r:id="rId15"/>
  </p:notesMasterIdLst>
  <p:sldIdLst>
    <p:sldId id="256" r:id="rId6"/>
    <p:sldId id="271" r:id="rId7"/>
    <p:sldId id="378" r:id="rId8"/>
    <p:sldId id="332" r:id="rId9"/>
    <p:sldId id="395" r:id="rId10"/>
    <p:sldId id="381" r:id="rId11"/>
    <p:sldId id="379" r:id="rId12"/>
    <p:sldId id="394" r:id="rId13"/>
    <p:sldId id="393" r:id="rId1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ＭＳ Ｐゴシック" pitchFamily="8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DE3"/>
    <a:srgbClr val="5D85A9"/>
    <a:srgbClr val="204C81"/>
    <a:srgbClr val="19396E"/>
    <a:srgbClr val="1F4C81"/>
    <a:srgbClr val="1B4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8" autoAdjust="0"/>
    <p:restoredTop sz="84661" autoAdjust="0"/>
  </p:normalViewPr>
  <p:slideViewPr>
    <p:cSldViewPr>
      <p:cViewPr varScale="1">
        <p:scale>
          <a:sx n="62" d="100"/>
          <a:sy n="62" d="100"/>
        </p:scale>
        <p:origin x="168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C542F-8D3C-4847-93CC-E3B6CA37D9CC}" type="datetimeFigureOut">
              <a:rPr lang="en-US" smtClean="0"/>
              <a:pPr/>
              <a:t>8/17/2020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EC48A-CACA-446F-81AF-F188FB520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44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Q&amp;A submit questions throughout the presentation.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70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83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Ambiguity</a:t>
            </a:r>
            <a:r>
              <a:rPr lang="en-US" baseline="0" dirty="0"/>
              <a:t> in the standard for virtualization.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Technology is changing and standards need to follow.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45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Ambiguity</a:t>
            </a:r>
            <a:r>
              <a:rPr lang="en-US" baseline="0" dirty="0"/>
              <a:t> in the standard for virtualization.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Technology is changing and standards need to follow.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EC48A-CACA-446F-81AF-F188FB520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617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484B90-0160-4F8C-AFC2-20EC9FCCC15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1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276" y="0"/>
            <a:ext cx="9168276" cy="689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3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9100" y="2468562"/>
            <a:ext cx="8305800" cy="2027238"/>
          </a:xfrm>
          <a:prstGeom prst="rect">
            <a:avLst/>
          </a:prstGeom>
        </p:spPr>
        <p:txBody>
          <a:bodyPr anchor="t" anchorCtr="0"/>
          <a:lstStyle>
            <a:lvl1pPr algn="ctr">
              <a:defRPr sz="2400" b="1" baseline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Subtitle Slide</a:t>
            </a:r>
          </a:p>
        </p:txBody>
      </p:sp>
    </p:spTree>
    <p:extLst>
      <p:ext uri="{BB962C8B-B14F-4D97-AF65-F5344CB8AC3E}">
        <p14:creationId xmlns:p14="http://schemas.microsoft.com/office/powerpoint/2010/main" val="4165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074" y="1325562"/>
            <a:ext cx="8416926" cy="487680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Pct val="150000"/>
              <a:buFont typeface="Arial" pitchFamily="34" charset="0"/>
              <a:buNone/>
              <a:tabLst/>
              <a:defRPr sz="2400" baseline="0">
                <a:solidFill>
                  <a:schemeClr val="accent6"/>
                </a:solidFill>
                <a:latin typeface="Calibri"/>
                <a:cs typeface="Calibri"/>
              </a:defRPr>
            </a:lvl1pPr>
            <a:lvl2pPr marL="457200" indent="-22860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/>
                <a:cs typeface="Calibri"/>
              </a:defRPr>
            </a:lvl2pPr>
            <a:lvl3pPr marL="685800" indent="-22860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/>
                <a:cs typeface="Calibri"/>
              </a:defRPr>
            </a:lvl3pPr>
            <a:lvl4pPr marL="914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Lucida Grande"/>
              <a:buChar char="­"/>
              <a:defRPr sz="1600" baseline="0">
                <a:solidFill>
                  <a:schemeClr val="accent6"/>
                </a:solidFill>
                <a:latin typeface="Calibri"/>
                <a:cs typeface="Calibri"/>
              </a:defRPr>
            </a:lvl4pPr>
            <a:lvl5pPr marL="2057400" indent="-228600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tx1"/>
                </a:solidFill>
                <a:latin typeface="Calibri"/>
                <a:cs typeface="Calibri"/>
              </a:defRPr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ts val="672"/>
              </a:spcBef>
              <a:spcAft>
                <a:spcPts val="0"/>
              </a:spcAft>
              <a:buClr>
                <a:srgbClr val="19396E"/>
              </a:buClr>
              <a:buSzTx/>
              <a:tabLst/>
              <a:defRPr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981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8416926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buSzPct val="100000"/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3169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/>
          <p:cNvSpPr>
            <a:spLocks noGrp="1"/>
          </p:cNvSpPr>
          <p:nvPr>
            <p:ph sz="half" idx="10"/>
          </p:nvPr>
        </p:nvSpPr>
        <p:spPr>
          <a:xfrm>
            <a:off x="346074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11"/>
          </p:nvPr>
        </p:nvSpPr>
        <p:spPr>
          <a:xfrm>
            <a:off x="4568952" y="1325562"/>
            <a:ext cx="4041648" cy="48466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19396E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19396E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7083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6074" y="13255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0" y="13255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204C8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Column Title 2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1"/>
          </p:nvPr>
        </p:nvSpPr>
        <p:spPr>
          <a:xfrm>
            <a:off x="346074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2"/>
          </p:nvPr>
        </p:nvSpPr>
        <p:spPr>
          <a:xfrm>
            <a:off x="4572127" y="1981200"/>
            <a:ext cx="4041648" cy="403860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19396E"/>
              </a:buClr>
              <a:defRPr sz="2400" baseline="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-228600">
              <a:buClr>
                <a:srgbClr val="5D85A9"/>
              </a:buClr>
              <a:buFont typeface="Wingdings" charset="2"/>
              <a:buChar char="§"/>
              <a:defRPr sz="2000">
                <a:solidFill>
                  <a:schemeClr val="accent6"/>
                </a:solidFill>
                <a:latin typeface="Calibri" pitchFamily="34" charset="0"/>
              </a:defRPr>
            </a:lvl2pPr>
            <a:lvl3pPr marL="685800" indent="-228600">
              <a:buClr>
                <a:srgbClr val="5D85A9"/>
              </a:buClr>
              <a:buFont typeface="Courier New"/>
              <a:buChar char="o"/>
              <a:defRPr sz="1800">
                <a:solidFill>
                  <a:schemeClr val="accent6"/>
                </a:solidFill>
                <a:latin typeface="Calibri" pitchFamily="34" charset="0"/>
              </a:defRPr>
            </a:lvl3pPr>
            <a:lvl4pPr marL="914400" indent="-228600">
              <a:buClr>
                <a:srgbClr val="5D85A9"/>
              </a:buClr>
              <a:defRPr sz="1600">
                <a:solidFill>
                  <a:schemeClr val="accent6"/>
                </a:solidFill>
                <a:latin typeface="Calibri" pitchFamily="34" charset="0"/>
              </a:defRPr>
            </a:lvl4pPr>
            <a:lvl5pPr marL="2057400" indent="-228600">
              <a:buClr>
                <a:srgbClr val="19396E"/>
              </a:buClr>
              <a:buFont typeface="Wingdings" charset="2"/>
              <a:buChar char="§"/>
              <a:defRPr sz="1600">
                <a:solidFill>
                  <a:schemeClr val="accent4"/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43797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0"/>
          </p:nvPr>
        </p:nvSpPr>
        <p:spPr>
          <a:xfrm>
            <a:off x="1792288" y="4800600"/>
            <a:ext cx="5486400" cy="566928"/>
          </a:xfrm>
          <a:prstGeom prst="rect">
            <a:avLst/>
          </a:prstGeom>
        </p:spPr>
        <p:txBody>
          <a:bodyPr anchor="b" anchorCtr="0"/>
          <a:lstStyle>
            <a:lvl1pPr marL="0" indent="0">
              <a:buNone/>
              <a:defRPr sz="2000" b="1" i="0">
                <a:solidFill>
                  <a:schemeClr val="accent6"/>
                </a:solidFill>
                <a:latin typeface="Tahoma"/>
                <a:cs typeface="Tahom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04763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2895601" y="152400"/>
            <a:ext cx="6019799" cy="655638"/>
          </a:xfrm>
          <a:prstGeom prst="rect">
            <a:avLst/>
          </a:prstGeom>
        </p:spPr>
        <p:txBody>
          <a:bodyPr anchor="ctr" anchorCtr="0"/>
          <a:lstStyle>
            <a:lvl1pPr algn="r">
              <a:defRPr sz="24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6269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988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RC_PPT_insideheader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55776"/>
          </a:xfrm>
          <a:prstGeom prst="rect">
            <a:avLst/>
          </a:prstGeom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5638800" y="6400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r>
              <a:rPr lang="en-US" sz="1200" b="1" dirty="0">
                <a:solidFill>
                  <a:srgbClr val="204C81"/>
                </a:solidFill>
              </a:rPr>
              <a:t>RELIABILITY | ACCOUNTABILITY</a:t>
            </a:r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bg1"/>
                </a:solidFill>
                <a:latin typeface="Tahoma" pitchFamily="84" charset="0"/>
              </a:defRPr>
            </a:lvl1pPr>
          </a:lstStyle>
          <a:p>
            <a:pPr algn="l"/>
            <a:fld id="{5F2A004B-6380-488C-8F66-3CBFEB92BB45}" type="slidenum">
              <a:rPr lang="en-US" sz="1200" b="1" smtClean="0">
                <a:solidFill>
                  <a:srgbClr val="204C81"/>
                </a:solidFill>
              </a:rPr>
              <a:pPr algn="l"/>
              <a:t>‹#›</a:t>
            </a:fld>
            <a:endParaRPr lang="en-US" sz="1200" b="1" dirty="0">
              <a:solidFill>
                <a:srgbClr val="204C8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1000" y="152400"/>
            <a:ext cx="2057400" cy="6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7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8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81000" y="1524000"/>
            <a:ext cx="8291512" cy="2875033"/>
          </a:xfrm>
          <a:prstGeom prst="rect">
            <a:avLst/>
          </a:prstGeom>
        </p:spPr>
        <p:txBody>
          <a:bodyPr/>
          <a:lstStyle>
            <a:lvl1pPr algn="l">
              <a:lnSpc>
                <a:spcPct val="100000"/>
              </a:lnSpc>
              <a:defRPr sz="4400" b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kern="0" dirty="0">
                <a:latin typeface="Tahoma" pitchFamily="84" charset="0"/>
              </a:rPr>
              <a:t>CIP SDT Outreach Slides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0" kern="0" dirty="0">
                <a:latin typeface="Tahoma" pitchFamily="84" charset="0"/>
              </a:rPr>
              <a:t>Project 2016-02 – CIP </a:t>
            </a:r>
            <a:r>
              <a:rPr lang="en-US" sz="2400" i="0" kern="0" dirty="0" smtClean="0">
                <a:latin typeface="Tahoma" pitchFamily="84" charset="0"/>
              </a:rPr>
              <a:t>Modifications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84" charset="0"/>
              </a:rPr>
              <a:t>NPCC Regional Standards Committee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endParaRPr lang="en-US" sz="2000" i="0" kern="0" dirty="0">
              <a:latin typeface="Tahoma" pitchFamily="84" charset="0"/>
            </a:endParaRPr>
          </a:p>
          <a:p>
            <a:pPr lvl="0" eaLnBrk="1" hangingPunct="1">
              <a:lnSpc>
                <a:spcPct val="110000"/>
              </a:lnSpc>
              <a:defRPr/>
            </a:pPr>
            <a:endParaRPr lang="en-US" sz="2000" i="0" kern="0" dirty="0">
              <a:latin typeface="Tahoma" pitchFamily="84" charset="0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sz="2000" i="0" kern="0" dirty="0">
                <a:latin typeface="Tahoma" pitchFamily="84" charset="0"/>
              </a:rPr>
              <a:t>CIP SDT Members</a:t>
            </a:r>
          </a:p>
          <a:p>
            <a:pPr lvl="0" eaLnBrk="1" hangingPunct="1">
              <a:lnSpc>
                <a:spcPct val="110000"/>
              </a:lnSpc>
              <a:defRPr/>
            </a:pPr>
            <a:r>
              <a:rPr lang="en-US" sz="2000" i="0" kern="0" dirty="0" smtClean="0">
                <a:latin typeface="Tahoma" pitchFamily="84" charset="0"/>
              </a:rPr>
              <a:t>Aug 17. </a:t>
            </a:r>
            <a:r>
              <a:rPr lang="en-US" sz="2000" i="0" kern="0" dirty="0" smtClean="0">
                <a:latin typeface="Tahoma" pitchFamily="84" charset="0"/>
              </a:rPr>
              <a:t>2020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8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5" name="Rectangle 4"/>
          <p:cNvSpPr/>
          <p:nvPr/>
        </p:nvSpPr>
        <p:spPr>
          <a:xfrm>
            <a:off x="419100" y="1295400"/>
            <a:ext cx="8724900" cy="284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Coordination Between CIP </a:t>
            </a:r>
            <a:r>
              <a:rPr lang="en-US" sz="32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SDTs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2016-02 </a:t>
            </a:r>
            <a:r>
              <a:rPr lang="en-US" sz="3200" i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SDT CIP Modifications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CIP-002-6 </a:t>
            </a:r>
            <a:r>
              <a:rPr lang="en-US" sz="2800" i="0" dirty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BES Cyber System </a:t>
            </a:r>
            <a:r>
              <a:rPr lang="en-US" sz="28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Categorization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Virtualization </a:t>
            </a:r>
            <a:r>
              <a:rPr lang="en-US" sz="2800" i="0" dirty="0" smtClean="0">
                <a:solidFill>
                  <a:srgbClr val="000000"/>
                </a:solidFill>
                <a:latin typeface="Arial" panose="020B0604020202020204" pitchFamily="34" charset="0"/>
                <a:ea typeface="+mn-ea"/>
              </a:rPr>
              <a:t>Update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i="0" dirty="0"/>
              <a:t>Upcoming </a:t>
            </a:r>
            <a:r>
              <a:rPr lang="en-US" sz="2800" i="0" dirty="0" smtClean="0"/>
              <a:t>Industry </a:t>
            </a:r>
            <a:r>
              <a:rPr lang="en-US" sz="2800" i="0" dirty="0"/>
              <a:t>Workshop</a:t>
            </a:r>
            <a:endParaRPr lang="en-US" sz="2800" i="0" dirty="0" smtClean="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sz="2800" i="0" dirty="0">
              <a:solidFill>
                <a:srgbClr val="000000"/>
              </a:solidFill>
              <a:latin typeface="Tahoma" pitchFamily="8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075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Co-Ordination between SDTs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226017" y="1159026"/>
            <a:ext cx="8915400" cy="569768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1200"/>
              </a:spcBef>
              <a:buFontTx/>
              <a:buNone/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prevent confusion due to the large number of CIP Standards being changed:</a:t>
            </a:r>
          </a:p>
          <a:p>
            <a:pPr>
              <a:spcBef>
                <a:spcPts val="1200"/>
              </a:spcBef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2019-03 SDT (Supply Chain EACMS/ PACS) will be making changes to CIP-005-6, CIP-010-3 and CIP-013-1 (leaving EACMS) . This project has priority due to a FERC submission deadline of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 26,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  <a:p>
            <a:pPr>
              <a:spcBef>
                <a:spcPts val="1200"/>
              </a:spcBef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2019-02 SDT (BCSI in Cloud) is working on making changes to CIP-004-6 and CIP-011-2 (leaving EACMS)</a:t>
            </a:r>
          </a:p>
          <a:p>
            <a:pPr>
              <a:spcBef>
                <a:spcPts val="1200"/>
              </a:spcBef>
            </a:pP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2016-02 SDT not be posting until the other SDTs to go to final posting </a:t>
            </a:r>
            <a:r>
              <a:rPr lang="en-US" sz="2400" i="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(Now tentative Jan/ Feb 2021)</a:t>
            </a:r>
          </a:p>
          <a:p>
            <a:pPr marL="0" indent="0">
              <a:spcBef>
                <a:spcPts val="1200"/>
              </a:spcBef>
              <a:buNone/>
            </a:pPr>
            <a:endParaRPr lang="en-CA" sz="2100" i="0" kern="0" dirty="0" smtClean="0">
              <a:solidFill>
                <a:srgbClr val="000000"/>
              </a:solidFill>
              <a:latin typeface="Palatino Linotype"/>
            </a:endParaRPr>
          </a:p>
          <a:p>
            <a:pPr lvl="1">
              <a:spcBef>
                <a:spcPts val="1200"/>
              </a:spcBef>
            </a:pPr>
            <a:endParaRPr lang="en-CA" sz="2100" i="0" kern="0" dirty="0">
              <a:solidFill>
                <a:srgbClr val="000000"/>
              </a:solidFill>
              <a:latin typeface="Palatino Linotype"/>
            </a:endParaRPr>
          </a:p>
          <a:p>
            <a:pPr lvl="1">
              <a:spcBef>
                <a:spcPts val="1200"/>
              </a:spcBef>
            </a:pPr>
            <a:endParaRPr lang="en-US" sz="2100" i="0" kern="0" dirty="0" smtClean="0">
              <a:solidFill>
                <a:srgbClr val="000000"/>
              </a:solidFill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6184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2016-02 SDT CIP-002-6 Update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4294967295"/>
          </p:nvPr>
        </p:nvSpPr>
        <p:spPr>
          <a:xfrm>
            <a:off x="381000" y="1143000"/>
            <a:ext cx="8229600" cy="4525963"/>
          </a:xfrm>
          <a:prstGeom prst="rect">
            <a:avLst/>
          </a:prstGeom>
        </p:spPr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inal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ballot results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were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96.28% with 87.92% of Quorum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– April 6, 2020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Adopted by NERC Board of Trustees - May 14, 2020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NERC submitted petition to FERC for approval -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June 12, 2020 (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RM20-17-000)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Further needed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work for CIP-002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update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“Planned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and Unplanned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changes”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language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as well as to fix other issues that are outside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the existing CIP-002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SAR</a:t>
            </a:r>
            <a:endParaRPr lang="en-CA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24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2016-02 SDT Virtualization Updates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4294967295"/>
          </p:nvPr>
        </p:nvSpPr>
        <p:spPr>
          <a:xfrm>
            <a:off x="0" y="1066800"/>
            <a:ext cx="9036628" cy="4952999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delay of the formal posting of the proposed virtualization changes until Jan/ Feb 2021:</a:t>
            </a:r>
          </a:p>
          <a:p>
            <a:pPr lvl="1">
              <a:spcBef>
                <a:spcPts val="1200"/>
              </a:spcBef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roject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2016-02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SDT will continue to use other informal means to solicit industry feedback – webinars and online workshops</a:t>
            </a:r>
          </a:p>
          <a:p>
            <a:pPr lvl="1">
              <a:spcBef>
                <a:spcPts val="1200"/>
              </a:spcBef>
            </a:pP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Likely the Jan/ Feb 2021 formal posting will include proposed needed modifications to the entire suite of the CIP standards vs just CIP-005, CIP-007 and CIP-010</a:t>
            </a:r>
          </a:p>
          <a:p>
            <a:pPr>
              <a:spcBef>
                <a:spcPts val="1200"/>
              </a:spcBef>
            </a:pPr>
            <a:endParaRPr lang="en-US" sz="2800" dirty="0" smtClean="0">
              <a:solidFill>
                <a:srgbClr val="000000"/>
              </a:solidFill>
              <a:latin typeface="Palatino Linotype"/>
            </a:endParaRPr>
          </a:p>
          <a:p>
            <a:pPr>
              <a:spcBef>
                <a:spcPts val="1200"/>
              </a:spcBef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1570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2016-02 SDT Virtualization Updates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4294967295"/>
          </p:nvPr>
        </p:nvSpPr>
        <p:spPr>
          <a:xfrm>
            <a:off x="0" y="1066800"/>
            <a:ext cx="9036628" cy="4952999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Status of SDT Webinars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CIP-005 and Zero Trust (Feb 19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Virtualization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What's in it for me (April 23 completed)</a:t>
            </a:r>
            <a:endParaRPr lang="en-US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 Routable Connectivity &amp; IRA (May 7 completed)</a:t>
            </a: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Hypervisors and Storage Systems (May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completed)</a:t>
            </a:r>
            <a:endParaRPr lang="en-CA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Machines and Containers (June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completed)</a:t>
            </a:r>
            <a:endParaRPr lang="en-CA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Span of Geographic Locations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(July 2 comp)</a:t>
            </a:r>
            <a:endParaRPr lang="en-CA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Systems </a:t>
            </a:r>
            <a:r>
              <a:rPr lang="en-CA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(Aug 6 completed)</a:t>
            </a:r>
            <a:endParaRPr lang="en-CA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Industry Workshop – Virtualization (1/2 day - Aug 27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ched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C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Hardware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Software Reduction/ Network Access Control/ Automation of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Compliance/ Evidence  (TBA)</a:t>
            </a:r>
            <a:endParaRPr lang="en-C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9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4601" y="152400"/>
            <a:ext cx="6400800" cy="655638"/>
          </a:xfrm>
        </p:spPr>
        <p:txBody>
          <a:bodyPr/>
          <a:lstStyle/>
          <a:p>
            <a:r>
              <a:rPr lang="en-US" dirty="0" smtClean="0"/>
              <a:t>Upcoming </a:t>
            </a:r>
            <a:r>
              <a:rPr lang="en-US" dirty="0" smtClean="0"/>
              <a:t>Industry </a:t>
            </a:r>
            <a:r>
              <a:rPr lang="en-US" dirty="0" smtClean="0"/>
              <a:t>Workshop – Aug 27 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1624" y="1219200"/>
            <a:ext cx="899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Half day long workshop targeting entity's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 SMEs (Noon-5 PM)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baseline="0" dirty="0" smtClean="0">
                <a:solidFill>
                  <a:srgbClr val="000000"/>
                </a:solidFill>
                <a:latin typeface="Palatino Linotype"/>
              </a:rPr>
              <a:t>Introduce the proposed language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 virtualization requirements language  for CIP-005, CIP-007 and CIP-010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Solicit informal feedback from entities on the proposed requirements language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SDT will also be using a web based application called “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Slido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” to solicit near real-time feedback from participants during the workshop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Participants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/>
              </a:rPr>
              <a:t> will be able to submit questions. The popularity of a question can be voted up/ down by all other participants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2400" i="0" kern="0" baseline="0" dirty="0" smtClean="0">
                <a:solidFill>
                  <a:srgbClr val="000000"/>
                </a:solidFill>
                <a:latin typeface="Palatino Linotype"/>
              </a:rPr>
              <a:t>The SDT</a:t>
            </a:r>
            <a:r>
              <a:rPr lang="en-US" sz="2400" i="0" kern="0" dirty="0" smtClean="0">
                <a:solidFill>
                  <a:srgbClr val="000000"/>
                </a:solidFill>
                <a:latin typeface="Palatino Linotype"/>
              </a:rPr>
              <a:t> can then address the more popular submitted questions during workshop breaks</a:t>
            </a:r>
            <a:endParaRPr kumimoji="0" lang="en-CA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583642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4601" y="152400"/>
            <a:ext cx="6400800" cy="655638"/>
          </a:xfrm>
        </p:spPr>
        <p:txBody>
          <a:bodyPr/>
          <a:lstStyle/>
          <a:p>
            <a:r>
              <a:rPr lang="en-US" dirty="0" smtClean="0"/>
              <a:t>Upcoming </a:t>
            </a:r>
            <a:r>
              <a:rPr lang="en-US" dirty="0" smtClean="0"/>
              <a:t>Industry </a:t>
            </a:r>
            <a:r>
              <a:rPr lang="en-US" dirty="0" smtClean="0"/>
              <a:t>Workshop – Aug 27 </a:t>
            </a:r>
            <a:endParaRPr lang="en-CA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152400" y="990600"/>
            <a:ext cx="8991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pitchFamily="34" charset="-128"/>
                <a:cs typeface="Georgi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will take sample assets through the proposed virtualization requirements language </a:t>
            </a:r>
          </a:p>
          <a:p>
            <a:pPr>
              <a:defRPr/>
            </a:pPr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</a:t>
            </a: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Center (High)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Containerized Historian used for Operational Decisions 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Geographically Distributed Virtual EMS System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Geographically Distributed Hypervisor Cluster, Including its Management System 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Lights Out Management Module 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Geographically Distributed Storage Array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Hypervisor Management </a:t>
            </a:r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</a:p>
          <a:p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Substation </a:t>
            </a: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Medium) - </a:t>
            </a:r>
            <a:r>
              <a:rPr lang="nn-NO" sz="2000" i="0" dirty="0" smtClean="0">
                <a:latin typeface="Arial" panose="020B0604020202020204" pitchFamily="34" charset="0"/>
                <a:cs typeface="Arial" panose="020B0604020202020204" pitchFamily="34" charset="0"/>
              </a:rPr>
              <a:t>500kv Relay (demonstrate backwards compatibility)</a:t>
            </a:r>
            <a:endParaRPr lang="nn-NO" sz="2000" i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Corporate Network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Jumphost</a:t>
            </a: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 w/ MFA for Remote Access associated with Substation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Hypervisor associated with Substation</a:t>
            </a:r>
          </a:p>
          <a:p>
            <a:pPr lvl="2"/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Centralized PACS System associated with Medium Impact BCS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CA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3697615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5029200" cy="5029200"/>
          </a:xfrm>
          <a:prstGeom prst="rect">
            <a:avLst/>
          </a:prstGeom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2971800"/>
            <a:ext cx="9144000" cy="1168400"/>
          </a:xfrm>
          <a:prstGeom prst="rect">
            <a:avLst/>
          </a:prstGeom>
          <a:gradFill rotWithShape="1">
            <a:gsLst>
              <a:gs pos="0">
                <a:srgbClr val="5D85A9"/>
              </a:gs>
              <a:gs pos="100000">
                <a:srgbClr val="5D85A9">
                  <a:alpha val="2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baseline="-25000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-1295400" y="3187700"/>
            <a:ext cx="870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b="1" i="0" dirty="0">
                <a:ln>
                  <a:solidFill>
                    <a:schemeClr val="bg2">
                      <a:alpha val="52000"/>
                    </a:schemeClr>
                  </a:solidFill>
                </a:ln>
                <a:solidFill>
                  <a:srgbClr val="000000"/>
                </a:solidFill>
                <a:latin typeface="Tahoma" pitchFamily="34" charset="0"/>
                <a:ea typeface="+mn-ea"/>
              </a:rPr>
              <a:t>Questions and Answers</a:t>
            </a:r>
            <a:endParaRPr lang="en-US" sz="1400" b="1" i="0" dirty="0">
              <a:ln>
                <a:solidFill>
                  <a:schemeClr val="bg2">
                    <a:alpha val="52000"/>
                  </a:schemeClr>
                </a:solidFill>
              </a:ln>
              <a:solidFill>
                <a:srgbClr val="000000"/>
              </a:solidFill>
              <a:latin typeface="Verdana" pitchFamily="34" charset="0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4309408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Norm Dang</a:t>
            </a:r>
          </a:p>
          <a:p>
            <a:r>
              <a:rPr lang="en-US" dirty="0"/>
              <a:t>n</a:t>
            </a:r>
            <a:r>
              <a:rPr lang="en-US" dirty="0" smtClean="0"/>
              <a:t>orm.dang@ieso.ca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0491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NERCTheme">
  <a:themeElements>
    <a:clrScheme name="Custom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04C81"/>
      </a:accent1>
      <a:accent2>
        <a:srgbClr val="5D85A9"/>
      </a:accent2>
      <a:accent3>
        <a:srgbClr val="FFFFFF"/>
      </a:accent3>
      <a:accent4>
        <a:srgbClr val="AFCDE3"/>
      </a:accent4>
      <a:accent5>
        <a:srgbClr val="D8D8D8"/>
      </a:accent5>
      <a:accent6>
        <a:srgbClr val="000000"/>
      </a:accent6>
      <a:hlink>
        <a:srgbClr val="0000FF"/>
      </a:hlink>
      <a:folHlink>
        <a:srgbClr val="6600CC"/>
      </a:folHlink>
    </a:clrScheme>
    <a:fontScheme name="Custom 1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8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NERC PowerPoint [Read-Only]" id="{C5F19E45-A6DB-4564-9B53-21A174CCD290}" vid="{F6BC6D05-7E86-4E1B-9DD8-3A338FAA2C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9444bc9d-bb2e-441f-89a7-915ba9281662" ContentTypeId="0x010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ndard xmlns="dfa12059-b3fb-4db6-adc9-6a88c3aa0c8b">Presentations</Standard>
    <Order1 xmlns="be72bb46-7b96-43f6-b3d2-cb56bca42853">10</Order1>
    <Archive xmlns="dfa12059-b3fb-4db6-adc9-6a88c3aa0c8b">false</Archi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14D2157292F0468BCF2FE815F0E5FD" ma:contentTypeVersion="4" ma:contentTypeDescription="Create a new document." ma:contentTypeScope="" ma:versionID="b1de9bbf655c5b34e6875948eff1d99b">
  <xsd:schema xmlns:xsd="http://www.w3.org/2001/XMLSchema" xmlns:xs="http://www.w3.org/2001/XMLSchema" xmlns:p="http://schemas.microsoft.com/office/2006/metadata/properties" xmlns:ns2="dfa12059-b3fb-4db6-adc9-6a88c3aa0c8b" xmlns:ns3="be72bb46-7b96-43f6-b3d2-cb56bca42853" targetNamespace="http://schemas.microsoft.com/office/2006/metadata/properties" ma:root="true" ma:fieldsID="0dd024277c5b9f2cdb3a078f06c99285" ns2:_="" ns3:_="">
    <xsd:import namespace="dfa12059-b3fb-4db6-adc9-6a88c3aa0c8b"/>
    <xsd:import namespace="be72bb46-7b96-43f6-b3d2-cb56bca42853"/>
    <xsd:element name="properties">
      <xsd:complexType>
        <xsd:sequence>
          <xsd:element name="documentManagement">
            <xsd:complexType>
              <xsd:all>
                <xsd:element ref="ns2:Standard"/>
                <xsd:element ref="ns3:Order1" minOccurs="0"/>
                <xsd:element ref="ns2:Archi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a12059-b3fb-4db6-adc9-6a88c3aa0c8b" elementFormDefault="qualified">
    <xsd:import namespace="http://schemas.microsoft.com/office/2006/documentManagement/types"/>
    <xsd:import namespace="http://schemas.microsoft.com/office/infopath/2007/PartnerControls"/>
    <xsd:element name="Standard" ma:index="8" ma:displayName="Standard" ma:format="Dropdown" ma:internalName="Standard">
      <xsd:simpleType>
        <xsd:restriction base="dms:Choice">
          <xsd:enumeration value="Administrative Items"/>
          <xsd:enumeration value="CIP-002-5.1"/>
          <xsd:enumeration value="CIP-003-7"/>
          <xsd:enumeration value="CIP-004-6"/>
          <xsd:enumeration value="CIP-005-5"/>
          <xsd:enumeration value="CIP-006-6"/>
          <xsd:enumeration value="CIP-007-6"/>
          <xsd:enumeration value="CIP-008-5"/>
          <xsd:enumeration value="CIP-009-6"/>
          <xsd:enumeration value="CIP-010-2"/>
          <xsd:enumeration value="CIP-011-2"/>
          <xsd:enumeration value="CIP-012-1"/>
          <xsd:enumeration value="CIP-013-2"/>
          <xsd:enumeration value="Currently Enforced Standards"/>
          <xsd:enumeration value="Definitions"/>
          <xsd:enumeration value="Presentations"/>
          <xsd:enumeration value="Resources"/>
          <xsd:enumeration value="Virtualization"/>
        </xsd:restriction>
      </xsd:simpleType>
    </xsd:element>
    <xsd:element name="Archive" ma:index="10" nillable="true" ma:displayName="Archive" ma:default="0" ma:internalName="Archi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72bb46-7b96-43f6-b3d2-cb56bca42853" elementFormDefault="qualified">
    <xsd:import namespace="http://schemas.microsoft.com/office/2006/documentManagement/types"/>
    <xsd:import namespace="http://schemas.microsoft.com/office/infopath/2007/PartnerControls"/>
    <xsd:element name="Order1" ma:index="9" nillable="true" ma:displayName="Order" ma:decimals="2" ma:default="10" ma:internalName="Order1" ma:percentage="FALSE">
      <xsd:simpleType>
        <xsd:restriction base="dms:Number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B58DEB-74E6-4846-8E30-1AF435B8B4E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7061A54D-A82B-49FE-8372-497AFC3FCE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1EF14B-9FC4-4933-9DF9-300B895476B4}">
  <ds:schemaRefs>
    <ds:schemaRef ds:uri="http://schemas.microsoft.com/office/2006/documentManagement/types"/>
    <ds:schemaRef ds:uri="be72bb46-7b96-43f6-b3d2-cb56bca42853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dfa12059-b3fb-4db6-adc9-6a88c3aa0c8b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32052C8-0B91-400D-8E01-D30F390D6E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a12059-b3fb-4db6-adc9-6a88c3aa0c8b"/>
    <ds:schemaRef ds:uri="be72bb46-7b96-43f6-b3d2-cb56bca428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NERC PowerPoint</Template>
  <TotalTime>0</TotalTime>
  <Words>632</Words>
  <Application>Microsoft Office PowerPoint</Application>
  <PresentationFormat>On-screen Show (4:3)</PresentationFormat>
  <Paragraphs>75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ＭＳ Ｐゴシック</vt:lpstr>
      <vt:lpstr>Arial</vt:lpstr>
      <vt:lpstr>Calibri</vt:lpstr>
      <vt:lpstr>Courier New</vt:lpstr>
      <vt:lpstr>Georgia</vt:lpstr>
      <vt:lpstr>Lucida Grande</vt:lpstr>
      <vt:lpstr>Palatino Linotype</vt:lpstr>
      <vt:lpstr>Tahoma</vt:lpstr>
      <vt:lpstr>Verdana</vt:lpstr>
      <vt:lpstr>Wingdings</vt:lpstr>
      <vt:lpstr>NERCTheme</vt:lpstr>
      <vt:lpstr>PowerPoint Presentation</vt:lpstr>
      <vt:lpstr>Agenda </vt:lpstr>
      <vt:lpstr>Co-Ordination between SDTs</vt:lpstr>
      <vt:lpstr>2016-02 SDT CIP-002-6 Update</vt:lpstr>
      <vt:lpstr>2016-02 SDT Virtualization Updates</vt:lpstr>
      <vt:lpstr>2016-02 SDT Virtualization Updates</vt:lpstr>
      <vt:lpstr>Upcoming Industry Workshop – Aug 27 </vt:lpstr>
      <vt:lpstr>Upcoming Industry Workshop – Aug 27 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Virtualization Presentation</dc:title>
  <dc:creator/>
  <cp:lastModifiedBy/>
  <cp:revision>1</cp:revision>
  <dcterms:created xsi:type="dcterms:W3CDTF">2019-04-04T18:08:55Z</dcterms:created>
  <dcterms:modified xsi:type="dcterms:W3CDTF">2020-08-17T17:58:51Z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0x0101009414D2157292F0468BCF2FE815F0E5FD</vt:lpwstr>
  </property>
  <property fmtid="{D5CDD505-2E9C-101B-9397-08002B2CF9AE}" pid="3" name="Order">
    <vt:r8>5800</vt:r8>
  </property>
  <property fmtid="{D5CDD505-2E9C-101B-9397-08002B2CF9AE}" pid="4" name="GS_AddingInProgress">
    <vt:lpwstr>False</vt:lpwstr>
  </property>
  <property fmtid="{D5CDD505-2E9C-101B-9397-08002B2CF9AE}" pid="5" name="_dlc_DocIdItemGuid">
    <vt:lpwstr>e41d0fbf-46d1-4be0-b78b-756f747df7a6</vt:lpwstr>
  </property>
  <property fmtid="{D5CDD505-2E9C-101B-9397-08002B2CF9AE}" pid="6" name="TaxKeyword">
    <vt:lpwstr/>
  </property>
  <property fmtid="{D5CDD505-2E9C-101B-9397-08002B2CF9AE}" pid="7" name="Data Classification">
    <vt:lpwstr>1;#Confidential - Internal|aa40a886-0bc0-4ba6-a22c-37ccbc8c9bd8</vt:lpwstr>
  </property>
  <property fmtid="{D5CDD505-2E9C-101B-9397-08002B2CF9AE}" pid="8" name="Document Status">
    <vt:lpwstr/>
  </property>
  <property fmtid="{D5CDD505-2E9C-101B-9397-08002B2CF9AE}" pid="9" name="b5e10b6548044edaacad5f88270ba6b0">
    <vt:lpwstr>Confidential - Internal|aa40a886-0bc0-4ba6-a22c-37ccbc8c9bd8</vt:lpwstr>
  </property>
  <property fmtid="{D5CDD505-2E9C-101B-9397-08002B2CF9AE}" pid="10" name="TaxCatchAll">
    <vt:lpwstr>1;#Confidential - Internal|aa40a886-0bc0-4ba6-a22c-37ccbc8c9bd8</vt:lpwstr>
  </property>
  <property fmtid="{D5CDD505-2E9C-101B-9397-08002B2CF9AE}" pid="11" name="ha854ffd4af946f1b23e64bfa0f7277a">
    <vt:lpwstr/>
  </property>
  <property fmtid="{D5CDD505-2E9C-101B-9397-08002B2CF9AE}" pid="12" name="TaxKeywordTaxHTField">
    <vt:lpwstr/>
  </property>
</Properties>
</file>