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9" r:id="rId4"/>
  </p:sldMasterIdLst>
  <p:notesMasterIdLst>
    <p:notesMasterId r:id="rId36"/>
  </p:notesMasterIdLst>
  <p:handoutMasterIdLst>
    <p:handoutMasterId r:id="rId37"/>
  </p:handoutMasterIdLst>
  <p:sldIdLst>
    <p:sldId id="347" r:id="rId5"/>
    <p:sldId id="351" r:id="rId6"/>
    <p:sldId id="352" r:id="rId7"/>
    <p:sldId id="382" r:id="rId8"/>
    <p:sldId id="383" r:id="rId9"/>
    <p:sldId id="358" r:id="rId10"/>
    <p:sldId id="360" r:id="rId11"/>
    <p:sldId id="400" r:id="rId12"/>
    <p:sldId id="364" r:id="rId13"/>
    <p:sldId id="365" r:id="rId14"/>
    <p:sldId id="366" r:id="rId15"/>
    <p:sldId id="367" r:id="rId16"/>
    <p:sldId id="363" r:id="rId17"/>
    <p:sldId id="384" r:id="rId18"/>
    <p:sldId id="401" r:id="rId19"/>
    <p:sldId id="396" r:id="rId20"/>
    <p:sldId id="398" r:id="rId21"/>
    <p:sldId id="397" r:id="rId22"/>
    <p:sldId id="402" r:id="rId23"/>
    <p:sldId id="373" r:id="rId24"/>
    <p:sldId id="374" r:id="rId25"/>
    <p:sldId id="375" r:id="rId26"/>
    <p:sldId id="399" r:id="rId27"/>
    <p:sldId id="403" r:id="rId28"/>
    <p:sldId id="377" r:id="rId29"/>
    <p:sldId id="378" r:id="rId30"/>
    <p:sldId id="379" r:id="rId31"/>
    <p:sldId id="395" r:id="rId32"/>
    <p:sldId id="380" r:id="rId33"/>
    <p:sldId id="393" r:id="rId34"/>
    <p:sldId id="306" r:id="rId35"/>
  </p:sldIdLst>
  <p:sldSz cx="12192000" cy="6859588"/>
  <p:notesSz cx="7010400" cy="9296400"/>
  <p:custDataLst>
    <p:tags r:id="rId38"/>
  </p:custDataLst>
  <p:defaultTextStyle>
    <a:defPPr>
      <a:defRPr lang="fr-FR"/>
    </a:defPPr>
    <a:lvl1pPr marL="0" algn="l" defTabSz="60972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22" algn="l" defTabSz="60972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444" algn="l" defTabSz="60972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166" algn="l" defTabSz="60972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888" algn="l" defTabSz="60972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610" algn="l" defTabSz="60972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332" algn="l" defTabSz="60972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053" algn="l" defTabSz="60972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775" algn="l" defTabSz="60972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5" userDrawn="1">
          <p15:clr>
            <a:srgbClr val="A4A3A4"/>
          </p15:clr>
        </p15:guide>
        <p15:guide id="2" orient="horz" pos="455" userDrawn="1">
          <p15:clr>
            <a:srgbClr val="A4A3A4"/>
          </p15:clr>
        </p15:guide>
        <p15:guide id="3" pos="7227" userDrawn="1">
          <p15:clr>
            <a:srgbClr val="A4A3A4"/>
          </p15:clr>
        </p15:guide>
        <p15:guide id="5" orient="horz" pos="1096" userDrawn="1">
          <p15:clr>
            <a:srgbClr val="A4A3A4"/>
          </p15:clr>
        </p15:guide>
        <p15:guide id="6" orient="horz" pos="3882" userDrawn="1">
          <p15:clr>
            <a:srgbClr val="A4A3A4"/>
          </p15:clr>
        </p15:guide>
        <p15:guide id="8" pos="3976" userDrawn="1">
          <p15:clr>
            <a:srgbClr val="A4A3A4"/>
          </p15:clr>
        </p15:guide>
        <p15:guide id="9" pos="438" userDrawn="1">
          <p15:clr>
            <a:srgbClr val="A4A3A4"/>
          </p15:clr>
        </p15:guide>
        <p15:guide id="10" pos="38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emblay, Olivier" initials="TO" lastIdx="19" clrIdx="0">
    <p:extLst>
      <p:ext uri="{19B8F6BF-5375-455C-9EA6-DF929625EA0E}">
        <p15:presenceInfo xmlns:p15="http://schemas.microsoft.com/office/powerpoint/2012/main" userId="S::tremblay.olivier@hydroquebec.com::605a0c94-0624-4e22-bdbd-5a640c7e96c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clrMode="gray"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00"/>
    <a:srgbClr val="5A78B4"/>
    <a:srgbClr val="14B04C"/>
    <a:srgbClr val="0F096C"/>
    <a:srgbClr val="506EB4"/>
    <a:srgbClr val="35BBDE"/>
    <a:srgbClr val="E60C0C"/>
    <a:srgbClr val="477D00"/>
    <a:srgbClr val="EC2229"/>
    <a:srgbClr val="FFF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261041-8A76-449D-AE1D-376DFD68C9D8}" v="103" dt="2020-10-06T16:09:11.1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Style léger 2 - Accentuation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52" autoAdjust="0"/>
    <p:restoredTop sz="72801" autoAdjust="0"/>
  </p:normalViewPr>
  <p:slideViewPr>
    <p:cSldViewPr snapToGrid="0" snapToObjects="1">
      <p:cViewPr varScale="1">
        <p:scale>
          <a:sx n="63" d="100"/>
          <a:sy n="63" d="100"/>
        </p:scale>
        <p:origin x="72" y="810"/>
      </p:cViewPr>
      <p:guideLst>
        <p:guide orient="horz" pos="3925"/>
        <p:guide orient="horz" pos="455"/>
        <p:guide pos="7227"/>
        <p:guide orient="horz" pos="1096"/>
        <p:guide orient="horz" pos="3882"/>
        <p:guide pos="3976"/>
        <p:guide pos="438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-2028" y="-96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emblay, Olivier" userId="605a0c94-0624-4e22-bdbd-5a640c7e96ca" providerId="ADAL" clId="{FD261041-8A76-449D-AE1D-376DFD68C9D8}"/>
    <pc:docChg chg="undo custSel modSld">
      <pc:chgData name="Tremblay, Olivier" userId="605a0c94-0624-4e22-bdbd-5a640c7e96ca" providerId="ADAL" clId="{FD261041-8A76-449D-AE1D-376DFD68C9D8}" dt="2020-10-06T16:09:11.146" v="357" actId="207"/>
      <pc:docMkLst>
        <pc:docMk/>
      </pc:docMkLst>
      <pc:sldChg chg="addCm modCm">
        <pc:chgData name="Tremblay, Olivier" userId="605a0c94-0624-4e22-bdbd-5a640c7e96ca" providerId="ADAL" clId="{FD261041-8A76-449D-AE1D-376DFD68C9D8}" dt="2020-10-06T15:08:06.441" v="60"/>
        <pc:sldMkLst>
          <pc:docMk/>
          <pc:sldMk cId="457429601" sldId="347"/>
        </pc:sldMkLst>
      </pc:sldChg>
      <pc:sldChg chg="addCm modCm">
        <pc:chgData name="Tremblay, Olivier" userId="605a0c94-0624-4e22-bdbd-5a640c7e96ca" providerId="ADAL" clId="{FD261041-8A76-449D-AE1D-376DFD68C9D8}" dt="2020-10-06T15:08:31.586" v="62"/>
        <pc:sldMkLst>
          <pc:docMk/>
          <pc:sldMk cId="3671384778" sldId="351"/>
        </pc:sldMkLst>
      </pc:sldChg>
      <pc:sldChg chg="modSp addCm modCm">
        <pc:chgData name="Tremblay, Olivier" userId="605a0c94-0624-4e22-bdbd-5a640c7e96ca" providerId="ADAL" clId="{FD261041-8A76-449D-AE1D-376DFD68C9D8}" dt="2020-10-06T15:18:50.531" v="126"/>
        <pc:sldMkLst>
          <pc:docMk/>
          <pc:sldMk cId="1460160501" sldId="358"/>
        </pc:sldMkLst>
        <pc:spChg chg="mod">
          <ac:chgData name="Tremblay, Olivier" userId="605a0c94-0624-4e22-bdbd-5a640c7e96ca" providerId="ADAL" clId="{FD261041-8A76-449D-AE1D-376DFD68C9D8}" dt="2020-10-06T15:18:08.298" v="124" actId="207"/>
          <ac:spMkLst>
            <pc:docMk/>
            <pc:sldMk cId="1460160501" sldId="358"/>
            <ac:spMk id="6" creationId="{7180AC29-ACE4-4077-9C70-102184FF5C03}"/>
          </ac:spMkLst>
        </pc:spChg>
      </pc:sldChg>
      <pc:sldChg chg="modSp addCm modCm">
        <pc:chgData name="Tremblay, Olivier" userId="605a0c94-0624-4e22-bdbd-5a640c7e96ca" providerId="ADAL" clId="{FD261041-8A76-449D-AE1D-376DFD68C9D8}" dt="2020-10-06T15:22:18.836" v="133"/>
        <pc:sldMkLst>
          <pc:docMk/>
          <pc:sldMk cId="379058033" sldId="360"/>
        </pc:sldMkLst>
        <pc:spChg chg="mod">
          <ac:chgData name="Tremblay, Olivier" userId="605a0c94-0624-4e22-bdbd-5a640c7e96ca" providerId="ADAL" clId="{FD261041-8A76-449D-AE1D-376DFD68C9D8}" dt="2020-10-06T15:21:13.887" v="129" actId="207"/>
          <ac:spMkLst>
            <pc:docMk/>
            <pc:sldMk cId="379058033" sldId="360"/>
            <ac:spMk id="4" creationId="{3260E8DB-B54E-44E9-BDCC-7F574F5D3BB2}"/>
          </ac:spMkLst>
        </pc:spChg>
      </pc:sldChg>
      <pc:sldChg chg="modSp modAnim">
        <pc:chgData name="Tremblay, Olivier" userId="605a0c94-0624-4e22-bdbd-5a640c7e96ca" providerId="ADAL" clId="{FD261041-8A76-449D-AE1D-376DFD68C9D8}" dt="2020-10-06T15:28:42.214" v="174" actId="207"/>
        <pc:sldMkLst>
          <pc:docMk/>
          <pc:sldMk cId="4004583340" sldId="363"/>
        </pc:sldMkLst>
        <pc:spChg chg="mod">
          <ac:chgData name="Tremblay, Olivier" userId="605a0c94-0624-4e22-bdbd-5a640c7e96ca" providerId="ADAL" clId="{FD261041-8A76-449D-AE1D-376DFD68C9D8}" dt="2020-10-06T13:21:24.255" v="37" actId="20577"/>
          <ac:spMkLst>
            <pc:docMk/>
            <pc:sldMk cId="4004583340" sldId="363"/>
            <ac:spMk id="11" creationId="{00000000-0000-0000-0000-000000000000}"/>
          </ac:spMkLst>
        </pc:spChg>
        <pc:graphicFrameChg chg="modGraphic">
          <ac:chgData name="Tremblay, Olivier" userId="605a0c94-0624-4e22-bdbd-5a640c7e96ca" providerId="ADAL" clId="{FD261041-8A76-449D-AE1D-376DFD68C9D8}" dt="2020-10-06T15:28:42.214" v="174" actId="207"/>
          <ac:graphicFrameMkLst>
            <pc:docMk/>
            <pc:sldMk cId="4004583340" sldId="363"/>
            <ac:graphicFrameMk id="9" creationId="{00000000-0000-0000-0000-000000000000}"/>
          </ac:graphicFrameMkLst>
        </pc:graphicFrameChg>
        <pc:picChg chg="mod">
          <ac:chgData name="Tremblay, Olivier" userId="605a0c94-0624-4e22-bdbd-5a640c7e96ca" providerId="ADAL" clId="{FD261041-8A76-449D-AE1D-376DFD68C9D8}" dt="2020-10-06T13:15:31.837" v="25" actId="1076"/>
          <ac:picMkLst>
            <pc:docMk/>
            <pc:sldMk cId="4004583340" sldId="363"/>
            <ac:picMk id="13" creationId="{00000000-0000-0000-0000-000000000000}"/>
          </ac:picMkLst>
        </pc:picChg>
      </pc:sldChg>
      <pc:sldChg chg="modSp">
        <pc:chgData name="Tremblay, Olivier" userId="605a0c94-0624-4e22-bdbd-5a640c7e96ca" providerId="ADAL" clId="{FD261041-8A76-449D-AE1D-376DFD68C9D8}" dt="2020-10-06T15:26:26.432" v="138"/>
        <pc:sldMkLst>
          <pc:docMk/>
          <pc:sldMk cId="322136572" sldId="364"/>
        </pc:sldMkLst>
        <pc:graphicFrameChg chg="mod modGraphic">
          <ac:chgData name="Tremblay, Olivier" userId="605a0c94-0624-4e22-bdbd-5a640c7e96ca" providerId="ADAL" clId="{FD261041-8A76-449D-AE1D-376DFD68C9D8}" dt="2020-10-06T15:26:26.432" v="138"/>
          <ac:graphicFrameMkLst>
            <pc:docMk/>
            <pc:sldMk cId="322136572" sldId="364"/>
            <ac:graphicFrameMk id="10" creationId="{00000000-0000-0000-0000-000000000000}"/>
          </ac:graphicFrameMkLst>
        </pc:graphicFrameChg>
      </pc:sldChg>
      <pc:sldChg chg="modSp">
        <pc:chgData name="Tremblay, Olivier" userId="605a0c94-0624-4e22-bdbd-5a640c7e96ca" providerId="ADAL" clId="{FD261041-8A76-449D-AE1D-376DFD68C9D8}" dt="2020-10-06T15:26:37.401" v="142"/>
        <pc:sldMkLst>
          <pc:docMk/>
          <pc:sldMk cId="4195036474" sldId="365"/>
        </pc:sldMkLst>
        <pc:graphicFrameChg chg="mod">
          <ac:chgData name="Tremblay, Olivier" userId="605a0c94-0624-4e22-bdbd-5a640c7e96ca" providerId="ADAL" clId="{FD261041-8A76-449D-AE1D-376DFD68C9D8}" dt="2020-10-06T15:26:37.401" v="142"/>
          <ac:graphicFrameMkLst>
            <pc:docMk/>
            <pc:sldMk cId="4195036474" sldId="365"/>
            <ac:graphicFrameMk id="7" creationId="{00000000-0000-0000-0000-000000000000}"/>
          </ac:graphicFrameMkLst>
        </pc:graphicFrameChg>
      </pc:sldChg>
      <pc:sldChg chg="modSp">
        <pc:chgData name="Tremblay, Olivier" userId="605a0c94-0624-4e22-bdbd-5a640c7e96ca" providerId="ADAL" clId="{FD261041-8A76-449D-AE1D-376DFD68C9D8}" dt="2020-10-06T15:27:20.203" v="164" actId="207"/>
        <pc:sldMkLst>
          <pc:docMk/>
          <pc:sldMk cId="1898318497" sldId="366"/>
        </pc:sldMkLst>
        <pc:graphicFrameChg chg="mod modGraphic">
          <ac:chgData name="Tremblay, Olivier" userId="605a0c94-0624-4e22-bdbd-5a640c7e96ca" providerId="ADAL" clId="{FD261041-8A76-449D-AE1D-376DFD68C9D8}" dt="2020-10-06T15:27:20.203" v="164" actId="207"/>
          <ac:graphicFrameMkLst>
            <pc:docMk/>
            <pc:sldMk cId="1898318497" sldId="366"/>
            <ac:graphicFrameMk id="9" creationId="{00000000-0000-0000-0000-000000000000}"/>
          </ac:graphicFrameMkLst>
        </pc:graphicFrameChg>
      </pc:sldChg>
      <pc:sldChg chg="modSp">
        <pc:chgData name="Tremblay, Olivier" userId="605a0c94-0624-4e22-bdbd-5a640c7e96ca" providerId="ADAL" clId="{FD261041-8A76-449D-AE1D-376DFD68C9D8}" dt="2020-10-06T15:27:58.733" v="172"/>
        <pc:sldMkLst>
          <pc:docMk/>
          <pc:sldMk cId="3051360384" sldId="367"/>
        </pc:sldMkLst>
        <pc:graphicFrameChg chg="mod modGraphic">
          <ac:chgData name="Tremblay, Olivier" userId="605a0c94-0624-4e22-bdbd-5a640c7e96ca" providerId="ADAL" clId="{FD261041-8A76-449D-AE1D-376DFD68C9D8}" dt="2020-10-06T15:27:58.733" v="172"/>
          <ac:graphicFrameMkLst>
            <pc:docMk/>
            <pc:sldMk cId="3051360384" sldId="367"/>
            <ac:graphicFrameMk id="5" creationId="{00000000-0000-0000-0000-000000000000}"/>
          </ac:graphicFrameMkLst>
        </pc:graphicFrameChg>
      </pc:sldChg>
      <pc:sldChg chg="addCm modCm">
        <pc:chgData name="Tremblay, Olivier" userId="605a0c94-0624-4e22-bdbd-5a640c7e96ca" providerId="ADAL" clId="{FD261041-8A76-449D-AE1D-376DFD68C9D8}" dt="2020-10-06T15:30:43.625" v="176" actId="5900"/>
        <pc:sldMkLst>
          <pc:docMk/>
          <pc:sldMk cId="2820096577" sldId="373"/>
        </pc:sldMkLst>
      </pc:sldChg>
      <pc:sldChg chg="modSp">
        <pc:chgData name="Tremblay, Olivier" userId="605a0c94-0624-4e22-bdbd-5a640c7e96ca" providerId="ADAL" clId="{FD261041-8A76-449D-AE1D-376DFD68C9D8}" dt="2020-10-06T15:32:34.238" v="178" actId="207"/>
        <pc:sldMkLst>
          <pc:docMk/>
          <pc:sldMk cId="3528401789" sldId="375"/>
        </pc:sldMkLst>
        <pc:spChg chg="mod">
          <ac:chgData name="Tremblay, Olivier" userId="605a0c94-0624-4e22-bdbd-5a640c7e96ca" providerId="ADAL" clId="{FD261041-8A76-449D-AE1D-376DFD68C9D8}" dt="2020-10-06T15:32:34.238" v="178" actId="207"/>
          <ac:spMkLst>
            <pc:docMk/>
            <pc:sldMk cId="3528401789" sldId="375"/>
            <ac:spMk id="2" creationId="{00000000-0000-0000-0000-000000000000}"/>
          </ac:spMkLst>
        </pc:spChg>
      </pc:sldChg>
      <pc:sldChg chg="addCm modCm">
        <pc:chgData name="Tremblay, Olivier" userId="605a0c94-0624-4e22-bdbd-5a640c7e96ca" providerId="ADAL" clId="{FD261041-8A76-449D-AE1D-376DFD68C9D8}" dt="2020-10-06T13:23:20.087" v="40"/>
        <pc:sldMkLst>
          <pc:docMk/>
          <pc:sldMk cId="2835776176" sldId="377"/>
        </pc:sldMkLst>
      </pc:sldChg>
      <pc:sldChg chg="modSp">
        <pc:chgData name="Tremblay, Olivier" userId="605a0c94-0624-4e22-bdbd-5a640c7e96ca" providerId="ADAL" clId="{FD261041-8A76-449D-AE1D-376DFD68C9D8}" dt="2020-10-06T15:34:51.669" v="180" actId="207"/>
        <pc:sldMkLst>
          <pc:docMk/>
          <pc:sldMk cId="1829094494" sldId="378"/>
        </pc:sldMkLst>
        <pc:spChg chg="mod">
          <ac:chgData name="Tremblay, Olivier" userId="605a0c94-0624-4e22-bdbd-5a640c7e96ca" providerId="ADAL" clId="{FD261041-8A76-449D-AE1D-376DFD68C9D8}" dt="2020-10-06T15:34:51.669" v="180" actId="207"/>
          <ac:spMkLst>
            <pc:docMk/>
            <pc:sldMk cId="1829094494" sldId="378"/>
            <ac:spMk id="2" creationId="{00000000-0000-0000-0000-000000000000}"/>
          </ac:spMkLst>
        </pc:spChg>
      </pc:sldChg>
      <pc:sldChg chg="modSp addCm modCm">
        <pc:chgData name="Tremblay, Olivier" userId="605a0c94-0624-4e22-bdbd-5a640c7e96ca" providerId="ADAL" clId="{FD261041-8A76-449D-AE1D-376DFD68C9D8}" dt="2020-10-06T15:50:43.619" v="200"/>
        <pc:sldMkLst>
          <pc:docMk/>
          <pc:sldMk cId="3329017663" sldId="379"/>
        </pc:sldMkLst>
        <pc:spChg chg="mod">
          <ac:chgData name="Tremblay, Olivier" userId="605a0c94-0624-4e22-bdbd-5a640c7e96ca" providerId="ADAL" clId="{FD261041-8A76-449D-AE1D-376DFD68C9D8}" dt="2020-10-06T15:46:41.300" v="196" actId="207"/>
          <ac:spMkLst>
            <pc:docMk/>
            <pc:sldMk cId="3329017663" sldId="379"/>
            <ac:spMk id="5" creationId="{00000000-0000-0000-0000-000000000000}"/>
          </ac:spMkLst>
        </pc:spChg>
      </pc:sldChg>
      <pc:sldChg chg="modSp">
        <pc:chgData name="Tremblay, Olivier" userId="605a0c94-0624-4e22-bdbd-5a640c7e96ca" providerId="ADAL" clId="{FD261041-8A76-449D-AE1D-376DFD68C9D8}" dt="2020-10-06T16:09:11.146" v="357" actId="207"/>
        <pc:sldMkLst>
          <pc:docMk/>
          <pc:sldMk cId="3272878578" sldId="380"/>
        </pc:sldMkLst>
        <pc:spChg chg="mod">
          <ac:chgData name="Tremblay, Olivier" userId="605a0c94-0624-4e22-bdbd-5a640c7e96ca" providerId="ADAL" clId="{FD261041-8A76-449D-AE1D-376DFD68C9D8}" dt="2020-10-06T16:09:11.146" v="357" actId="207"/>
          <ac:spMkLst>
            <pc:docMk/>
            <pc:sldMk cId="3272878578" sldId="380"/>
            <ac:spMk id="3" creationId="{00000000-0000-0000-0000-000000000000}"/>
          </ac:spMkLst>
        </pc:spChg>
      </pc:sldChg>
      <pc:sldChg chg="modSp addCm modCm">
        <pc:chgData name="Tremblay, Olivier" userId="605a0c94-0624-4e22-bdbd-5a640c7e96ca" providerId="ADAL" clId="{FD261041-8A76-449D-AE1D-376DFD68C9D8}" dt="2020-10-06T15:15:13.548" v="116"/>
        <pc:sldMkLst>
          <pc:docMk/>
          <pc:sldMk cId="1279685059" sldId="382"/>
        </pc:sldMkLst>
        <pc:spChg chg="mod">
          <ac:chgData name="Tremblay, Olivier" userId="605a0c94-0624-4e22-bdbd-5a640c7e96ca" providerId="ADAL" clId="{FD261041-8A76-449D-AE1D-376DFD68C9D8}" dt="2020-10-06T15:12:43.306" v="114" actId="20577"/>
          <ac:spMkLst>
            <pc:docMk/>
            <pc:sldMk cId="1279685059" sldId="382"/>
            <ac:spMk id="3" creationId="{00000000-0000-0000-0000-000000000000}"/>
          </ac:spMkLst>
        </pc:spChg>
      </pc:sldChg>
      <pc:sldChg chg="modSp">
        <pc:chgData name="Tremblay, Olivier" userId="605a0c94-0624-4e22-bdbd-5a640c7e96ca" providerId="ADAL" clId="{FD261041-8A76-449D-AE1D-376DFD68C9D8}" dt="2020-10-06T13:19:02.704" v="32" actId="207"/>
        <pc:sldMkLst>
          <pc:docMk/>
          <pc:sldMk cId="3266319057" sldId="384"/>
        </pc:sldMkLst>
        <pc:spChg chg="mod">
          <ac:chgData name="Tremblay, Olivier" userId="605a0c94-0624-4e22-bdbd-5a640c7e96ca" providerId="ADAL" clId="{FD261041-8A76-449D-AE1D-376DFD68C9D8}" dt="2020-10-06T13:19:02.704" v="32" actId="207"/>
          <ac:spMkLst>
            <pc:docMk/>
            <pc:sldMk cId="3266319057" sldId="384"/>
            <ac:spMk id="3" creationId="{00000000-0000-0000-0000-000000000000}"/>
          </ac:spMkLst>
        </pc:spChg>
      </pc:sldChg>
      <pc:sldChg chg="modSp addCm modCm">
        <pc:chgData name="Tremblay, Olivier" userId="605a0c94-0624-4e22-bdbd-5a640c7e96ca" providerId="ADAL" clId="{FD261041-8A76-449D-AE1D-376DFD68C9D8}" dt="2020-10-06T15:54:57.946" v="228" actId="207"/>
        <pc:sldMkLst>
          <pc:docMk/>
          <pc:sldMk cId="2549813737" sldId="395"/>
        </pc:sldMkLst>
        <pc:spChg chg="mod">
          <ac:chgData name="Tremblay, Olivier" userId="605a0c94-0624-4e22-bdbd-5a640c7e96ca" providerId="ADAL" clId="{FD261041-8A76-449D-AE1D-376DFD68C9D8}" dt="2020-10-06T15:54:57.946" v="228" actId="207"/>
          <ac:spMkLst>
            <pc:docMk/>
            <pc:sldMk cId="2549813737" sldId="395"/>
            <ac:spMk id="7" creationId="{00000000-0000-0000-0000-000000000000}"/>
          </ac:spMkLst>
        </pc:spChg>
      </pc:sldChg>
      <pc:sldChg chg="addCm modCm">
        <pc:chgData name="Tremblay, Olivier" userId="605a0c94-0624-4e22-bdbd-5a640c7e96ca" providerId="ADAL" clId="{FD261041-8A76-449D-AE1D-376DFD68C9D8}" dt="2020-10-06T15:42:31.638" v="184"/>
        <pc:sldMkLst>
          <pc:docMk/>
          <pc:sldMk cId="1449542144" sldId="396"/>
        </pc:sldMkLst>
      </pc:sldChg>
      <pc:sldChg chg="modSp addCm modCm">
        <pc:chgData name="Tremblay, Olivier" userId="605a0c94-0624-4e22-bdbd-5a640c7e96ca" providerId="ADAL" clId="{FD261041-8A76-449D-AE1D-376DFD68C9D8}" dt="2020-10-06T15:58:14.172" v="230"/>
        <pc:sldMkLst>
          <pc:docMk/>
          <pc:sldMk cId="4163689492" sldId="397"/>
        </pc:sldMkLst>
        <pc:spChg chg="mod">
          <ac:chgData name="Tremblay, Olivier" userId="605a0c94-0624-4e22-bdbd-5a640c7e96ca" providerId="ADAL" clId="{FD261041-8A76-449D-AE1D-376DFD68C9D8}" dt="2020-10-06T13:25:35.418" v="56" actId="207"/>
          <ac:spMkLst>
            <pc:docMk/>
            <pc:sldMk cId="4163689492" sldId="397"/>
            <ac:spMk id="8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02276" y="8829967"/>
            <a:ext cx="6078828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pPr algn="ctr"/>
            <a:fld id="{99E6D458-8B1C-9848-BCB2-5F4935CB2004}" type="slidenum">
              <a:rPr lang="fr-CA" smtClean="0"/>
              <a:pPr algn="ctr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1036558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15925" y="323850"/>
            <a:ext cx="617855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fr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397256" y="3916119"/>
            <a:ext cx="6215888" cy="5063565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057334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0972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152430" indent="-152430" algn="l" defTabSz="609722" rtl="0" eaLnBrk="1" latinLnBrk="0" hangingPunct="1">
      <a:buFont typeface="Arial"/>
      <a:buChar char="•"/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304861" indent="-152430" algn="l" defTabSz="609722" rtl="0" eaLnBrk="1" latinLnBrk="0" hangingPunct="1">
      <a:buFont typeface="Lucida Grande"/>
      <a:buChar char="­"/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533507" indent="-228646" algn="l" defTabSz="609722" rtl="0" eaLnBrk="1" latinLnBrk="0" hangingPunct="1">
      <a:buFont typeface="Lucida Grande"/>
      <a:buChar char="­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6352" indent="0" algn="l" defTabSz="609722" rtl="0" eaLnBrk="1" latinLnBrk="0" hangingPunct="1">
      <a:defRPr sz="1500" b="1" kern="1200">
        <a:solidFill>
          <a:schemeClr val="tx1"/>
        </a:solidFill>
        <a:latin typeface="+mn-lt"/>
        <a:ea typeface="+mn-ea"/>
        <a:cs typeface="+mn-cs"/>
      </a:defRPr>
    </a:lvl5pPr>
    <a:lvl6pPr marL="3048610" algn="l" defTabSz="60972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332" algn="l" defTabSz="60972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053" algn="l" defTabSz="60972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775" algn="l" defTabSz="60972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err="1"/>
              <a:t>Working</a:t>
            </a:r>
            <a:r>
              <a:rPr lang="fr-CA" dirty="0"/>
              <a:t> group</a:t>
            </a:r>
            <a:r>
              <a:rPr lang="fr-CA" baseline="0" dirty="0"/>
              <a:t> IREQ/TÉ</a:t>
            </a:r>
            <a:r>
              <a:rPr lang="fr-CA" dirty="0"/>
              <a:t> </a:t>
            </a:r>
          </a:p>
          <a:p>
            <a:r>
              <a:rPr lang="fr-CA" dirty="0" err="1" smtClean="0"/>
              <a:t>Some</a:t>
            </a:r>
            <a:r>
              <a:rPr lang="fr-CA" dirty="0" smtClean="0"/>
              <a:t> </a:t>
            </a:r>
            <a:r>
              <a:rPr lang="fr-CA" dirty="0"/>
              <a:t>slide are </a:t>
            </a:r>
            <a:r>
              <a:rPr lang="fr-CA" dirty="0" err="1"/>
              <a:t>from</a:t>
            </a:r>
            <a:r>
              <a:rPr lang="fr-CA" dirty="0"/>
              <a:t> a </a:t>
            </a:r>
            <a:r>
              <a:rPr lang="fr-CA" baseline="0" dirty="0" err="1"/>
              <a:t>presentation</a:t>
            </a:r>
            <a:r>
              <a:rPr lang="fr-CA" baseline="0" dirty="0"/>
              <a:t> </a:t>
            </a:r>
            <a:r>
              <a:rPr lang="fr-CA" baseline="0" dirty="0" err="1"/>
              <a:t>done</a:t>
            </a:r>
            <a:r>
              <a:rPr lang="fr-CA" baseline="0" dirty="0"/>
              <a:t> at the IEEE </a:t>
            </a:r>
            <a:r>
              <a:rPr lang="fr-CA" baseline="0" dirty="0" err="1"/>
              <a:t>general</a:t>
            </a:r>
            <a:r>
              <a:rPr lang="fr-CA" baseline="0" dirty="0"/>
              <a:t> meeting last </a:t>
            </a:r>
            <a:r>
              <a:rPr lang="fr-CA" baseline="0" dirty="0" err="1"/>
              <a:t>summer</a:t>
            </a:r>
            <a:r>
              <a:rPr lang="fr-CA" baseline="0" dirty="0"/>
              <a:t> (</a:t>
            </a:r>
            <a:r>
              <a:rPr lang="fr-CA" baseline="0" dirty="0" err="1"/>
              <a:t>D.Rimorov</a:t>
            </a:r>
            <a:r>
              <a:rPr lang="fr-CA" baseline="0" dirty="0"/>
              <a:t>)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12376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600" dirty="0" err="1">
                <a:solidFill>
                  <a:schemeClr val="bg1"/>
                </a:solidFill>
              </a:rPr>
              <a:t>Even</a:t>
            </a:r>
            <a:r>
              <a:rPr lang="fr-CA" sz="1600" dirty="0">
                <a:solidFill>
                  <a:schemeClr val="bg1"/>
                </a:solidFill>
              </a:rPr>
              <a:t> </a:t>
            </a:r>
            <a:r>
              <a:rPr lang="fr-CA" sz="1600" dirty="0" err="1">
                <a:solidFill>
                  <a:schemeClr val="bg1"/>
                </a:solidFill>
              </a:rPr>
              <a:t>with</a:t>
            </a:r>
            <a:r>
              <a:rPr lang="fr-CA" sz="1600" baseline="0" dirty="0">
                <a:solidFill>
                  <a:schemeClr val="bg1"/>
                </a:solidFill>
              </a:rPr>
              <a:t> a</a:t>
            </a:r>
            <a:r>
              <a:rPr lang="fr-CA" sz="1600" dirty="0">
                <a:solidFill>
                  <a:schemeClr val="bg1"/>
                </a:solidFill>
              </a:rPr>
              <a:t> fixe </a:t>
            </a:r>
            <a:r>
              <a:rPr lang="fr-CA" sz="1600" dirty="0" err="1">
                <a:solidFill>
                  <a:schemeClr val="bg1"/>
                </a:solidFill>
              </a:rPr>
              <a:t>definite</a:t>
            </a:r>
            <a:r>
              <a:rPr lang="fr-CA" sz="1600" dirty="0">
                <a:solidFill>
                  <a:schemeClr val="bg1"/>
                </a:solidFill>
              </a:rPr>
              <a:t> time </a:t>
            </a:r>
            <a:r>
              <a:rPr lang="fr-CA" sz="1600" dirty="0" err="1">
                <a:solidFill>
                  <a:schemeClr val="bg1"/>
                </a:solidFill>
              </a:rPr>
              <a:t>delay</a:t>
            </a:r>
            <a:r>
              <a:rPr lang="fr-CA" sz="1600" dirty="0">
                <a:solidFill>
                  <a:schemeClr val="bg1"/>
                </a:solidFill>
              </a:rPr>
              <a:t> for </a:t>
            </a:r>
            <a:r>
              <a:rPr lang="fr-CA" sz="1600" dirty="0" err="1">
                <a:solidFill>
                  <a:schemeClr val="bg1"/>
                </a:solidFill>
              </a:rPr>
              <a:t>frequency</a:t>
            </a:r>
            <a:r>
              <a:rPr lang="fr-CA" sz="1600" dirty="0">
                <a:solidFill>
                  <a:schemeClr val="bg1"/>
                </a:solidFill>
              </a:rPr>
              <a:t> protection (ex: 61.7Hz, time </a:t>
            </a:r>
            <a:r>
              <a:rPr lang="fr-CA" sz="1600" dirty="0" err="1">
                <a:solidFill>
                  <a:schemeClr val="bg1"/>
                </a:solidFill>
              </a:rPr>
              <a:t>delay</a:t>
            </a:r>
            <a:r>
              <a:rPr lang="fr-CA" sz="1600" dirty="0">
                <a:solidFill>
                  <a:schemeClr val="bg1"/>
                </a:solidFill>
              </a:rPr>
              <a:t> 0.3sec.) -&gt; the time to </a:t>
            </a:r>
            <a:r>
              <a:rPr lang="fr-CA" sz="1600" dirty="0" err="1">
                <a:solidFill>
                  <a:schemeClr val="bg1"/>
                </a:solidFill>
              </a:rPr>
              <a:t>measure</a:t>
            </a:r>
            <a:r>
              <a:rPr lang="fr-CA" sz="1600" dirty="0">
                <a:solidFill>
                  <a:schemeClr val="bg1"/>
                </a:solidFill>
              </a:rPr>
              <a:t> the </a:t>
            </a:r>
            <a:r>
              <a:rPr lang="fr-CA" sz="1600" dirty="0" err="1">
                <a:solidFill>
                  <a:schemeClr val="bg1"/>
                </a:solidFill>
              </a:rPr>
              <a:t>frequency</a:t>
            </a:r>
            <a:r>
              <a:rPr lang="fr-CA" sz="1600" dirty="0">
                <a:solidFill>
                  <a:schemeClr val="bg1"/>
                </a:solidFill>
              </a:rPr>
              <a:t> </a:t>
            </a:r>
            <a:r>
              <a:rPr lang="fr-CA" sz="1600" dirty="0" err="1">
                <a:solidFill>
                  <a:schemeClr val="bg1"/>
                </a:solidFill>
              </a:rPr>
              <a:t>need</a:t>
            </a:r>
            <a:r>
              <a:rPr lang="fr-CA" sz="1600" dirty="0">
                <a:solidFill>
                  <a:schemeClr val="bg1"/>
                </a:solidFill>
              </a:rPr>
              <a:t> few cycles and the rate of change affect the </a:t>
            </a:r>
            <a:r>
              <a:rPr lang="fr-CA" sz="1600" dirty="0" err="1" smtClean="0">
                <a:solidFill>
                  <a:schemeClr val="bg1"/>
                </a:solidFill>
              </a:rPr>
              <a:t>measure</a:t>
            </a:r>
            <a:r>
              <a:rPr lang="fr-CA" sz="1600" dirty="0" smtClean="0">
                <a:solidFill>
                  <a:schemeClr val="bg1"/>
                </a:solidFill>
              </a:rPr>
              <a:t>, </a:t>
            </a:r>
            <a:r>
              <a:rPr lang="fr-CA" sz="1600" dirty="0" err="1" smtClean="0">
                <a:solidFill>
                  <a:schemeClr val="bg1"/>
                </a:solidFill>
              </a:rPr>
              <a:t>then</a:t>
            </a:r>
            <a:r>
              <a:rPr lang="fr-CA" sz="1600" dirty="0" smtClean="0">
                <a:solidFill>
                  <a:schemeClr val="bg1"/>
                </a:solidFill>
              </a:rPr>
              <a:t> the operating time </a:t>
            </a:r>
            <a:r>
              <a:rPr lang="fr-CA" sz="1600" dirty="0" err="1" smtClean="0">
                <a:solidFill>
                  <a:schemeClr val="bg1"/>
                </a:solidFill>
              </a:rPr>
              <a:t>detection</a:t>
            </a:r>
            <a:r>
              <a:rPr lang="fr-CA" sz="1600" dirty="0">
                <a:solidFill>
                  <a:schemeClr val="bg1"/>
                </a:solidFill>
              </a:rPr>
              <a:t>.</a:t>
            </a:r>
            <a:endParaRPr lang="fr-CA" sz="1600" dirty="0"/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270939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CA" dirty="0"/>
              <a:t>Phase shift </a:t>
            </a:r>
            <a:r>
              <a:rPr lang="fr-CA" dirty="0" err="1"/>
              <a:t>represent</a:t>
            </a:r>
            <a:r>
              <a:rPr lang="fr-CA" dirty="0"/>
              <a:t> line </a:t>
            </a:r>
            <a:r>
              <a:rPr lang="fr-CA" dirty="0" err="1"/>
              <a:t>switching</a:t>
            </a:r>
            <a:r>
              <a:rPr lang="fr-CA" dirty="0"/>
              <a:t> </a:t>
            </a:r>
            <a:r>
              <a:rPr lang="fr-CA" dirty="0" err="1"/>
              <a:t>events</a:t>
            </a:r>
            <a:endParaRPr lang="fr-CA" dirty="0"/>
          </a:p>
          <a:p>
            <a:pPr algn="ctr"/>
            <a:r>
              <a:rPr lang="fr-CA" dirty="0" err="1"/>
              <a:t>Some</a:t>
            </a:r>
            <a:r>
              <a:rPr lang="fr-CA" dirty="0"/>
              <a:t> </a:t>
            </a:r>
            <a:r>
              <a:rPr lang="fr-CA" dirty="0" err="1"/>
              <a:t>inverters</a:t>
            </a:r>
            <a:r>
              <a:rPr lang="fr-CA" dirty="0"/>
              <a:t> have a </a:t>
            </a:r>
            <a:r>
              <a:rPr lang="fr-CA" dirty="0" err="1"/>
              <a:t>better</a:t>
            </a:r>
            <a:r>
              <a:rPr lang="fr-CA" dirty="0"/>
              <a:t> </a:t>
            </a:r>
            <a:r>
              <a:rPr lang="fr-CA" dirty="0" err="1"/>
              <a:t>immunity</a:t>
            </a:r>
            <a:r>
              <a:rPr lang="fr-CA" dirty="0"/>
              <a:t> </a:t>
            </a:r>
          </a:p>
          <a:p>
            <a:pPr algn="ctr"/>
            <a:r>
              <a:rPr lang="fr-CA" dirty="0" err="1" smtClean="0"/>
              <a:t>Some</a:t>
            </a:r>
            <a:r>
              <a:rPr lang="fr-CA" dirty="0" smtClean="0"/>
              <a:t> </a:t>
            </a:r>
            <a:r>
              <a:rPr lang="fr-CA" dirty="0" err="1" smtClean="0"/>
              <a:t>inverters</a:t>
            </a:r>
            <a:r>
              <a:rPr lang="fr-CA" dirty="0" smtClean="0"/>
              <a:t> trip </a:t>
            </a:r>
            <a:r>
              <a:rPr lang="fr-CA" dirty="0" err="1" smtClean="0"/>
              <a:t>faster</a:t>
            </a:r>
            <a:r>
              <a:rPr lang="fr-CA" baseline="0" dirty="0" smtClean="0"/>
              <a:t> </a:t>
            </a:r>
            <a:r>
              <a:rPr lang="fr-CA" baseline="0" dirty="0" err="1" smtClean="0"/>
              <a:t>than</a:t>
            </a:r>
            <a:r>
              <a:rPr lang="fr-CA" baseline="0" dirty="0" smtClean="0"/>
              <a:t> protection (</a:t>
            </a:r>
            <a:r>
              <a:rPr lang="fr-CA" baseline="0" dirty="0" err="1" smtClean="0"/>
              <a:t>too</a:t>
            </a:r>
            <a:r>
              <a:rPr lang="fr-CA" baseline="0" dirty="0" smtClean="0"/>
              <a:t> </a:t>
            </a:r>
            <a:r>
              <a:rPr lang="fr-CA" baseline="0" dirty="0" err="1" smtClean="0"/>
              <a:t>fast</a:t>
            </a:r>
            <a:r>
              <a:rPr lang="fr-CA" baseline="0" dirty="0" smtClean="0"/>
              <a:t>).</a:t>
            </a:r>
            <a:endParaRPr lang="fr-CA" baseline="0" dirty="0"/>
          </a:p>
          <a:p>
            <a:pPr algn="ctr"/>
            <a:r>
              <a:rPr lang="fr-CA" baseline="0" dirty="0" err="1"/>
              <a:t>Tested</a:t>
            </a:r>
            <a:r>
              <a:rPr lang="fr-CA" baseline="0" dirty="0"/>
              <a:t> </a:t>
            </a:r>
            <a:r>
              <a:rPr lang="fr-CA" baseline="0" dirty="0" err="1" smtClean="0"/>
              <a:t>with</a:t>
            </a:r>
            <a:r>
              <a:rPr lang="fr-CA" baseline="0" dirty="0" smtClean="0"/>
              <a:t> </a:t>
            </a:r>
            <a:r>
              <a:rPr lang="fr-CA" baseline="0" dirty="0"/>
              <a:t>a </a:t>
            </a:r>
            <a:r>
              <a:rPr lang="fr-CA" baseline="0" dirty="0" err="1"/>
              <a:t>strong</a:t>
            </a:r>
            <a:r>
              <a:rPr lang="fr-CA" baseline="0" dirty="0"/>
              <a:t> network</a:t>
            </a:r>
            <a:endParaRPr lang="fr-CA" dirty="0"/>
          </a:p>
          <a:p>
            <a:endParaRPr lang="fr-CA" dirty="0"/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6961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baseline="0" dirty="0" err="1" smtClean="0"/>
              <a:t>Increase</a:t>
            </a:r>
            <a:r>
              <a:rPr lang="fr-CA" baseline="0" dirty="0" smtClean="0"/>
              <a:t> source </a:t>
            </a:r>
            <a:r>
              <a:rPr lang="fr-CA" baseline="0" dirty="0" err="1" smtClean="0"/>
              <a:t>impedance</a:t>
            </a:r>
            <a:r>
              <a:rPr lang="fr-CA" baseline="0" dirty="0" smtClean="0"/>
              <a:t> (=</a:t>
            </a:r>
            <a:r>
              <a:rPr lang="fr-CA" dirty="0" err="1" smtClean="0"/>
              <a:t>Decrease</a:t>
            </a:r>
            <a:r>
              <a:rPr lang="fr-CA" baseline="0" dirty="0" smtClean="0"/>
              <a:t> system </a:t>
            </a:r>
            <a:r>
              <a:rPr lang="fr-CA" baseline="0" dirty="0" err="1" smtClean="0"/>
              <a:t>strengh</a:t>
            </a:r>
            <a:r>
              <a:rPr lang="fr-CA" baseline="0" dirty="0" smtClean="0"/>
              <a:t>)</a:t>
            </a:r>
            <a:endParaRPr lang="fr-CA" dirty="0" smtClean="0"/>
          </a:p>
          <a:p>
            <a:r>
              <a:rPr lang="fr-CA" dirty="0" err="1" smtClean="0"/>
              <a:t>We</a:t>
            </a:r>
            <a:r>
              <a:rPr lang="fr-CA" dirty="0" smtClean="0"/>
              <a:t> </a:t>
            </a:r>
            <a:r>
              <a:rPr lang="fr-CA" dirty="0" err="1" smtClean="0"/>
              <a:t>increase</a:t>
            </a:r>
            <a:r>
              <a:rPr lang="fr-CA" dirty="0" smtClean="0"/>
              <a:t> the source </a:t>
            </a:r>
            <a:r>
              <a:rPr lang="fr-CA" dirty="0" err="1" smtClean="0"/>
              <a:t>impedance</a:t>
            </a:r>
            <a:r>
              <a:rPr lang="fr-CA" dirty="0" smtClean="0"/>
              <a:t> </a:t>
            </a:r>
            <a:r>
              <a:rPr lang="fr-CA" dirty="0" err="1" smtClean="0"/>
              <a:t>until</a:t>
            </a:r>
            <a:r>
              <a:rPr lang="fr-CA" dirty="0" smtClean="0"/>
              <a:t> </a:t>
            </a:r>
            <a:r>
              <a:rPr lang="fr-CA" dirty="0" err="1"/>
              <a:t>we</a:t>
            </a:r>
            <a:r>
              <a:rPr lang="fr-CA" dirty="0"/>
              <a:t> observe  </a:t>
            </a:r>
            <a:r>
              <a:rPr lang="fr-CA" baseline="0" dirty="0"/>
              <a:t>the </a:t>
            </a:r>
            <a:r>
              <a:rPr lang="fr-CA" baseline="0" dirty="0" err="1"/>
              <a:t>inverter</a:t>
            </a:r>
            <a:r>
              <a:rPr lang="fr-CA" baseline="0" dirty="0"/>
              <a:t> trip </a:t>
            </a:r>
            <a:r>
              <a:rPr lang="fr-CA" baseline="0" dirty="0" err="1"/>
              <a:t>after</a:t>
            </a:r>
            <a:r>
              <a:rPr lang="fr-CA" baseline="0" dirty="0"/>
              <a:t> a </a:t>
            </a:r>
            <a:r>
              <a:rPr lang="fr-CA" baseline="0" dirty="0" err="1"/>
              <a:t>fault</a:t>
            </a:r>
            <a:r>
              <a:rPr lang="fr-CA" baseline="0" dirty="0"/>
              <a:t> or a connexion </a:t>
            </a:r>
            <a:r>
              <a:rPr lang="fr-CA" baseline="0" dirty="0" err="1" smtClean="0"/>
              <a:t>incapacity</a:t>
            </a:r>
            <a:r>
              <a:rPr lang="fr-CA" baseline="0" dirty="0" smtClean="0"/>
              <a:t>. </a:t>
            </a:r>
            <a:r>
              <a:rPr lang="fr-CA" baseline="0" dirty="0" err="1" smtClean="0"/>
              <a:t>We</a:t>
            </a:r>
            <a:r>
              <a:rPr lang="fr-CA" baseline="0" dirty="0" smtClean="0"/>
              <a:t> </a:t>
            </a:r>
            <a:r>
              <a:rPr lang="fr-CA" baseline="0" dirty="0" err="1" smtClean="0"/>
              <a:t>did</a:t>
            </a:r>
            <a:r>
              <a:rPr lang="fr-CA" baseline="0" dirty="0" smtClean="0"/>
              <a:t> </a:t>
            </a:r>
            <a:r>
              <a:rPr lang="fr-CA" baseline="0" dirty="0" err="1" smtClean="0"/>
              <a:t>that</a:t>
            </a:r>
            <a:r>
              <a:rPr lang="fr-CA" baseline="0" dirty="0" smtClean="0"/>
              <a:t> for the 4 </a:t>
            </a:r>
            <a:r>
              <a:rPr lang="fr-CA" baseline="0" dirty="0" err="1" smtClean="0"/>
              <a:t>inverters</a:t>
            </a:r>
            <a:r>
              <a:rPr lang="fr-CA" baseline="0" dirty="0" smtClean="0"/>
              <a:t>. </a:t>
            </a:r>
            <a:r>
              <a:rPr lang="fr-CA" baseline="0" dirty="0" err="1" smtClean="0"/>
              <a:t>Then</a:t>
            </a:r>
            <a:r>
              <a:rPr lang="fr-CA" baseline="0" dirty="0"/>
              <a:t>, </a:t>
            </a:r>
            <a:r>
              <a:rPr lang="fr-CA" baseline="0" dirty="0" err="1"/>
              <a:t>we</a:t>
            </a:r>
            <a:r>
              <a:rPr lang="fr-CA" baseline="0" dirty="0"/>
              <a:t> </a:t>
            </a:r>
            <a:r>
              <a:rPr lang="fr-CA" baseline="0" dirty="0" err="1" smtClean="0"/>
              <a:t>decrease</a:t>
            </a:r>
            <a:r>
              <a:rPr lang="fr-CA" baseline="0" dirty="0" smtClean="0"/>
              <a:t> the source </a:t>
            </a:r>
            <a:r>
              <a:rPr lang="fr-CA" baseline="0" dirty="0" err="1" smtClean="0"/>
              <a:t>impedance</a:t>
            </a:r>
            <a:r>
              <a:rPr lang="fr-CA" baseline="0" dirty="0" smtClean="0"/>
              <a:t> to the </a:t>
            </a:r>
            <a:r>
              <a:rPr lang="fr-CA" baseline="0" dirty="0" err="1" smtClean="0"/>
              <a:t>previous</a:t>
            </a:r>
            <a:r>
              <a:rPr lang="fr-CA" baseline="0" dirty="0" smtClean="0"/>
              <a:t> value to </a:t>
            </a:r>
            <a:r>
              <a:rPr lang="fr-CA" baseline="0" dirty="0" err="1"/>
              <a:t>obtain</a:t>
            </a:r>
            <a:r>
              <a:rPr lang="fr-CA" baseline="0" dirty="0"/>
              <a:t> no </a:t>
            </a:r>
            <a:r>
              <a:rPr lang="fr-CA" baseline="0" dirty="0" err="1"/>
              <a:t>disconnexion</a:t>
            </a:r>
            <a:r>
              <a:rPr lang="fr-CA" baseline="0" dirty="0"/>
              <a:t> (</a:t>
            </a:r>
            <a:r>
              <a:rPr lang="fr-CA" baseline="0" dirty="0" err="1"/>
              <a:t>steady</a:t>
            </a:r>
            <a:r>
              <a:rPr lang="fr-CA" baseline="0" dirty="0"/>
              <a:t> state condition). </a:t>
            </a:r>
            <a:endParaRPr lang="fr-CA" dirty="0"/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6298237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baseline="0" dirty="0" err="1" smtClean="0"/>
              <a:t>Weak</a:t>
            </a:r>
            <a:r>
              <a:rPr lang="fr-CA" baseline="0" dirty="0" smtClean="0"/>
              <a:t> source in </a:t>
            </a:r>
            <a:r>
              <a:rPr lang="fr-CA" baseline="0" dirty="0" err="1" smtClean="0"/>
              <a:t>steady</a:t>
            </a:r>
            <a:r>
              <a:rPr lang="fr-CA" baseline="0" dirty="0" smtClean="0"/>
              <a:t> state</a:t>
            </a:r>
          </a:p>
          <a:p>
            <a:pPr marL="0" marR="0" lvl="0" indent="0" algn="l" defTabSz="609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baseline="0" dirty="0" smtClean="0"/>
              <a:t>The good performance of the </a:t>
            </a:r>
            <a:r>
              <a:rPr lang="fr-CA" baseline="0" dirty="0" err="1" smtClean="0"/>
              <a:t>inverter</a:t>
            </a:r>
            <a:r>
              <a:rPr lang="fr-CA" baseline="0" dirty="0" smtClean="0"/>
              <a:t> </a:t>
            </a:r>
            <a:r>
              <a:rPr lang="fr-CA" baseline="0" dirty="0" err="1" smtClean="0"/>
              <a:t>without</a:t>
            </a:r>
            <a:r>
              <a:rPr lang="fr-CA" baseline="0" dirty="0" smtClean="0"/>
              <a:t> MPPT </a:t>
            </a:r>
            <a:r>
              <a:rPr lang="fr-CA" baseline="0" dirty="0" err="1" smtClean="0"/>
              <a:t>suggest</a:t>
            </a:r>
            <a:r>
              <a:rPr lang="fr-CA" baseline="0" dirty="0" smtClean="0"/>
              <a:t> </a:t>
            </a:r>
            <a:r>
              <a:rPr lang="fr-CA" baseline="0" dirty="0" err="1" smtClean="0"/>
              <a:t>that</a:t>
            </a:r>
            <a:r>
              <a:rPr lang="fr-CA" baseline="0" dirty="0" smtClean="0"/>
              <a:t> the MPPT </a:t>
            </a:r>
            <a:r>
              <a:rPr lang="fr-CA" baseline="0" dirty="0" err="1" smtClean="0"/>
              <a:t>tracking</a:t>
            </a:r>
            <a:r>
              <a:rPr lang="fr-CA" baseline="0" dirty="0" smtClean="0"/>
              <a:t> </a:t>
            </a:r>
            <a:r>
              <a:rPr lang="fr-CA" baseline="0" dirty="0" err="1" smtClean="0"/>
              <a:t>can</a:t>
            </a:r>
            <a:r>
              <a:rPr lang="fr-CA" baseline="0" dirty="0" smtClean="0"/>
              <a:t> </a:t>
            </a:r>
            <a:r>
              <a:rPr lang="fr-CA" baseline="0" dirty="0" err="1" smtClean="0"/>
              <a:t>play</a:t>
            </a:r>
            <a:r>
              <a:rPr lang="fr-CA" baseline="0" dirty="0" smtClean="0"/>
              <a:t> a </a:t>
            </a:r>
            <a:r>
              <a:rPr lang="fr-CA" baseline="0" dirty="0" err="1" smtClean="0"/>
              <a:t>role</a:t>
            </a:r>
            <a:r>
              <a:rPr lang="fr-CA" baseline="0" dirty="0" smtClean="0"/>
              <a:t> in </a:t>
            </a:r>
            <a:r>
              <a:rPr lang="fr-CA" baseline="0" dirty="0" err="1" smtClean="0"/>
              <a:t>those</a:t>
            </a:r>
            <a:r>
              <a:rPr lang="fr-CA" baseline="0" dirty="0" smtClean="0"/>
              <a:t> </a:t>
            </a:r>
            <a:r>
              <a:rPr lang="fr-CA" baseline="0" dirty="0" err="1" smtClean="0"/>
              <a:t>distrotions</a:t>
            </a:r>
            <a:r>
              <a:rPr lang="fr-CA" baseline="0" dirty="0" smtClean="0"/>
              <a:t>.</a:t>
            </a: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62673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dirty="0" smtClean="0">
                <a:solidFill>
                  <a:srgbClr val="FF9B00"/>
                </a:solidFill>
              </a:rPr>
              <a:t>Non </a:t>
            </a:r>
            <a:r>
              <a:rPr lang="fr-CA" dirty="0" err="1" smtClean="0">
                <a:solidFill>
                  <a:srgbClr val="FF9B00"/>
                </a:solidFill>
              </a:rPr>
              <a:t>linear</a:t>
            </a:r>
            <a:r>
              <a:rPr lang="fr-CA" dirty="0" smtClean="0">
                <a:solidFill>
                  <a:srgbClr val="FF9B00"/>
                </a:solidFill>
              </a:rPr>
              <a:t> P-V</a:t>
            </a:r>
            <a:r>
              <a:rPr lang="fr-CA" baseline="0" dirty="0" smtClean="0">
                <a:solidFill>
                  <a:srgbClr val="FF9B00"/>
                </a:solidFill>
              </a:rPr>
              <a:t> </a:t>
            </a:r>
            <a:r>
              <a:rPr lang="fr-CA" baseline="0" dirty="0" err="1" smtClean="0">
                <a:solidFill>
                  <a:srgbClr val="FF9B00"/>
                </a:solidFill>
              </a:rPr>
              <a:t>curve</a:t>
            </a:r>
            <a:endParaRPr lang="fr-CA" baseline="0" dirty="0" smtClean="0">
              <a:solidFill>
                <a:srgbClr val="FF9B00"/>
              </a:solidFill>
            </a:endParaRPr>
          </a:p>
          <a:p>
            <a:pPr marL="0" marR="0" lvl="0" indent="0" algn="l" defTabSz="609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dirty="0" smtClean="0">
                <a:solidFill>
                  <a:srgbClr val="FF9B00"/>
                </a:solidFill>
              </a:rPr>
              <a:t>The </a:t>
            </a:r>
            <a:r>
              <a:rPr lang="fr-CA" dirty="0">
                <a:solidFill>
                  <a:srgbClr val="FF9B00"/>
                </a:solidFill>
              </a:rPr>
              <a:t>MPPT control the DC output of the PV </a:t>
            </a:r>
            <a:r>
              <a:rPr lang="fr-CA" dirty="0" err="1">
                <a:solidFill>
                  <a:srgbClr val="FF9B00"/>
                </a:solidFill>
              </a:rPr>
              <a:t>pannel</a:t>
            </a:r>
            <a:r>
              <a:rPr lang="fr-CA" dirty="0">
                <a:solidFill>
                  <a:srgbClr val="FF9B00"/>
                </a:solidFill>
              </a:rPr>
              <a:t> to </a:t>
            </a:r>
            <a:r>
              <a:rPr lang="fr-CA" dirty="0" err="1">
                <a:solidFill>
                  <a:srgbClr val="FF9B00"/>
                </a:solidFill>
              </a:rPr>
              <a:t>obtain</a:t>
            </a:r>
            <a:r>
              <a:rPr lang="fr-CA" dirty="0">
                <a:solidFill>
                  <a:srgbClr val="FF9B00"/>
                </a:solidFill>
              </a:rPr>
              <a:t> the maximum </a:t>
            </a:r>
            <a:r>
              <a:rPr lang="fr-CA" dirty="0" smtClean="0">
                <a:solidFill>
                  <a:srgbClr val="FF9B00"/>
                </a:solidFill>
              </a:rPr>
              <a:t>power </a:t>
            </a:r>
            <a:r>
              <a:rPr lang="fr-CA" dirty="0" err="1" smtClean="0">
                <a:solidFill>
                  <a:srgbClr val="FF9B00"/>
                </a:solidFill>
              </a:rPr>
              <a:t>from</a:t>
            </a:r>
            <a:r>
              <a:rPr lang="fr-CA" dirty="0" smtClean="0">
                <a:solidFill>
                  <a:srgbClr val="FF9B00"/>
                </a:solidFill>
              </a:rPr>
              <a:t> the PV panel </a:t>
            </a:r>
            <a:r>
              <a:rPr lang="fr-CA" dirty="0">
                <a:solidFill>
                  <a:srgbClr val="FF9B00"/>
                </a:solidFill>
              </a:rPr>
              <a:t>in </a:t>
            </a:r>
            <a:r>
              <a:rPr lang="fr-CA" dirty="0" err="1">
                <a:solidFill>
                  <a:srgbClr val="FF9B00"/>
                </a:solidFill>
              </a:rPr>
              <a:t>function</a:t>
            </a:r>
            <a:r>
              <a:rPr lang="fr-CA" dirty="0">
                <a:solidFill>
                  <a:srgbClr val="FF9B00"/>
                </a:solidFill>
              </a:rPr>
              <a:t> of the </a:t>
            </a:r>
            <a:r>
              <a:rPr lang="fr-CA" dirty="0" err="1">
                <a:solidFill>
                  <a:srgbClr val="FF9B00"/>
                </a:solidFill>
              </a:rPr>
              <a:t>irradiance</a:t>
            </a:r>
            <a:r>
              <a:rPr lang="fr-CA" dirty="0">
                <a:solidFill>
                  <a:srgbClr val="FF9B00"/>
                </a:solidFill>
              </a:rPr>
              <a:t> of the </a:t>
            </a:r>
            <a:r>
              <a:rPr lang="fr-CA" dirty="0" err="1">
                <a:solidFill>
                  <a:srgbClr val="FF9B00"/>
                </a:solidFill>
              </a:rPr>
              <a:t>sun</a:t>
            </a:r>
            <a:r>
              <a:rPr lang="fr-CA" dirty="0" smtClean="0">
                <a:solidFill>
                  <a:srgbClr val="FF9B00"/>
                </a:solidFill>
              </a:rPr>
              <a:t>.</a:t>
            </a:r>
            <a:endParaRPr lang="fr-CA" dirty="0">
              <a:solidFill>
                <a:srgbClr val="FF9B00"/>
              </a:solidFill>
            </a:endParaRP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041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dirty="0" smtClean="0"/>
              <a:t>Open and close</a:t>
            </a:r>
            <a:r>
              <a:rPr lang="fr-CA" baseline="0" dirty="0" smtClean="0"/>
              <a:t> </a:t>
            </a:r>
            <a:r>
              <a:rPr lang="fr-CA" baseline="0" dirty="0" err="1" smtClean="0"/>
              <a:t>loop</a:t>
            </a:r>
            <a:r>
              <a:rPr lang="fr-CA" baseline="0" dirty="0" smtClean="0"/>
              <a:t> </a:t>
            </a:r>
            <a:r>
              <a:rPr lang="fr-CA" baseline="0" dirty="0" err="1" smtClean="0"/>
              <a:t>linear</a:t>
            </a:r>
            <a:r>
              <a:rPr lang="fr-CA" baseline="0" dirty="0" smtClean="0"/>
              <a:t> </a:t>
            </a:r>
            <a:r>
              <a:rPr lang="fr-CA" baseline="0" dirty="0" err="1" smtClean="0"/>
              <a:t>analysis</a:t>
            </a:r>
            <a:r>
              <a:rPr lang="fr-CA" baseline="0" dirty="0" smtClean="0"/>
              <a:t> </a:t>
            </a:r>
            <a:r>
              <a:rPr lang="fr-CA" baseline="0" dirty="0" err="1" smtClean="0"/>
              <a:t>is</a:t>
            </a:r>
            <a:r>
              <a:rPr lang="fr-CA" baseline="0" dirty="0" smtClean="0"/>
              <a:t> </a:t>
            </a:r>
            <a:r>
              <a:rPr lang="fr-CA" baseline="0" dirty="0" err="1" smtClean="0"/>
              <a:t>measuring</a:t>
            </a:r>
            <a:r>
              <a:rPr lang="fr-CA" baseline="0" dirty="0" smtClean="0"/>
              <a:t> how stable </a:t>
            </a:r>
            <a:r>
              <a:rPr lang="fr-CA" baseline="0" dirty="0" err="1" smtClean="0"/>
              <a:t>is</a:t>
            </a:r>
            <a:r>
              <a:rPr lang="fr-CA" baseline="0" dirty="0" smtClean="0"/>
              <a:t> a system.</a:t>
            </a:r>
            <a:endParaRPr lang="fr-CA" dirty="0" smtClean="0"/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4743941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2091153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23419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The phase </a:t>
            </a:r>
            <a:r>
              <a:rPr lang="fr-CA" dirty="0" err="1" smtClean="0"/>
              <a:t>margin</a:t>
            </a:r>
            <a:r>
              <a:rPr lang="fr-CA" dirty="0" smtClean="0"/>
              <a:t> </a:t>
            </a:r>
            <a:r>
              <a:rPr lang="fr-CA" dirty="0" err="1" smtClean="0"/>
              <a:t>is</a:t>
            </a:r>
            <a:r>
              <a:rPr lang="fr-CA" dirty="0" smtClean="0"/>
              <a:t> an </a:t>
            </a:r>
            <a:r>
              <a:rPr lang="fr-CA" dirty="0" err="1" smtClean="0"/>
              <a:t>indicator</a:t>
            </a:r>
            <a:r>
              <a:rPr lang="fr-CA" dirty="0" smtClean="0"/>
              <a:t> of the </a:t>
            </a:r>
            <a:r>
              <a:rPr lang="fr-CA" dirty="0" err="1" smtClean="0"/>
              <a:t>stability</a:t>
            </a:r>
            <a:r>
              <a:rPr lang="fr-CA" dirty="0" smtClean="0"/>
              <a:t> of a system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299623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77727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1540910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err="1" smtClean="0"/>
              <a:t>Filter</a:t>
            </a:r>
            <a:r>
              <a:rPr lang="fr-CA" dirty="0" smtClean="0"/>
              <a:t> </a:t>
            </a:r>
            <a:r>
              <a:rPr lang="fr-CA" dirty="0" err="1" smtClean="0"/>
              <a:t>impedance</a:t>
            </a:r>
            <a:r>
              <a:rPr lang="fr-CA" dirty="0" smtClean="0"/>
              <a:t> </a:t>
            </a:r>
            <a:r>
              <a:rPr lang="fr-CA" dirty="0" err="1" smtClean="0"/>
              <a:t>is</a:t>
            </a:r>
            <a:r>
              <a:rPr lang="fr-CA" dirty="0" smtClean="0"/>
              <a:t> </a:t>
            </a:r>
            <a:r>
              <a:rPr lang="fr-CA" dirty="0" err="1" smtClean="0"/>
              <a:t>changing</a:t>
            </a:r>
            <a:r>
              <a:rPr lang="fr-CA" dirty="0" smtClean="0"/>
              <a:t> </a:t>
            </a:r>
            <a:r>
              <a:rPr lang="fr-CA" dirty="0" err="1" smtClean="0"/>
              <a:t>with</a:t>
            </a:r>
            <a:r>
              <a:rPr lang="fr-CA" dirty="0" smtClean="0"/>
              <a:t> the </a:t>
            </a:r>
            <a:r>
              <a:rPr lang="fr-CA" dirty="0" err="1" smtClean="0"/>
              <a:t>frequency</a:t>
            </a:r>
            <a:r>
              <a:rPr lang="fr-CA" dirty="0" smtClean="0"/>
              <a:t>.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3350028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961610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5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Hypersim</a:t>
            </a:r>
            <a:r>
              <a:rPr lang="fr-CA" sz="15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: Real-time digital simulator for </a:t>
            </a:r>
            <a:r>
              <a:rPr lang="fr-CA" sz="15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electrical</a:t>
            </a:r>
            <a:r>
              <a:rPr lang="fr-CA" sz="15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networks (</a:t>
            </a:r>
            <a:r>
              <a:rPr lang="fr-CA" sz="15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software+hardware</a:t>
            </a:r>
            <a:r>
              <a:rPr lang="fr-CA" sz="15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fr-CA" dirty="0"/>
          </a:p>
          <a:p>
            <a:r>
              <a:rPr lang="fr-CA" dirty="0"/>
              <a:t>close </a:t>
            </a:r>
            <a:r>
              <a:rPr lang="fr-CA" dirty="0" err="1"/>
              <a:t>loop</a:t>
            </a:r>
            <a:r>
              <a:rPr lang="fr-CA" dirty="0"/>
              <a:t> test</a:t>
            </a:r>
          </a:p>
          <a:p>
            <a:r>
              <a:rPr lang="fr-CA" sz="15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PV </a:t>
            </a:r>
            <a:r>
              <a:rPr lang="fr-CA" sz="15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emulator</a:t>
            </a:r>
            <a:r>
              <a:rPr lang="fr-CA" sz="15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fr-CA" sz="15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Keysight</a:t>
            </a:r>
            <a:r>
              <a:rPr lang="fr-CA" sz="15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(N8937APV) programmable CC source</a:t>
            </a: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4245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err="1"/>
              <a:t>Commercially</a:t>
            </a:r>
            <a:r>
              <a:rPr lang="fr-CA" dirty="0"/>
              <a:t> </a:t>
            </a:r>
            <a:r>
              <a:rPr lang="fr-CA" dirty="0" err="1"/>
              <a:t>available</a:t>
            </a:r>
            <a:r>
              <a:rPr lang="fr-CA" dirty="0"/>
              <a:t> </a:t>
            </a:r>
            <a:r>
              <a:rPr lang="fr-CA" dirty="0" err="1" smtClean="0"/>
              <a:t>inverters</a:t>
            </a:r>
            <a:endParaRPr lang="fr-CA" dirty="0" smtClean="0"/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57282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A quick </a:t>
            </a:r>
            <a:r>
              <a:rPr lang="fr-CA" dirty="0" err="1" smtClean="0"/>
              <a:t>list</a:t>
            </a:r>
            <a:r>
              <a:rPr lang="fr-CA" baseline="0" dirty="0" smtClean="0"/>
              <a:t> of </a:t>
            </a:r>
            <a:r>
              <a:rPr lang="fr-CA" baseline="0" dirty="0" err="1" smtClean="0"/>
              <a:t>different</a:t>
            </a:r>
            <a:r>
              <a:rPr lang="fr-CA" baseline="0" dirty="0" smtClean="0"/>
              <a:t> test </a:t>
            </a:r>
            <a:r>
              <a:rPr lang="fr-CA" baseline="0" dirty="0" err="1" smtClean="0"/>
              <a:t>performed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908807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171773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HQ do </a:t>
            </a:r>
            <a:r>
              <a:rPr lang="fr-CA" dirty="0" err="1" smtClean="0"/>
              <a:t>generation</a:t>
            </a:r>
            <a:r>
              <a:rPr lang="fr-CA" baseline="0" dirty="0" smtClean="0"/>
              <a:t> rejection at </a:t>
            </a:r>
            <a:r>
              <a:rPr lang="fr-CA" sz="15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 60.9, 61.1 et 61.3 Hz</a:t>
            </a:r>
            <a:r>
              <a:rPr lang="fr-CA" baseline="0" dirty="0" smtClean="0"/>
              <a:t>.</a:t>
            </a:r>
          </a:p>
          <a:p>
            <a:r>
              <a:rPr lang="fr-CA" baseline="0" dirty="0" err="1" smtClean="0"/>
              <a:t>We</a:t>
            </a:r>
            <a:r>
              <a:rPr lang="fr-CA" baseline="0" dirty="0" smtClean="0"/>
              <a:t> </a:t>
            </a:r>
            <a:r>
              <a:rPr lang="fr-CA" baseline="0" dirty="0" err="1" smtClean="0"/>
              <a:t>hope</a:t>
            </a:r>
            <a:r>
              <a:rPr lang="fr-CA" baseline="0" dirty="0" smtClean="0"/>
              <a:t> new technologies </a:t>
            </a:r>
            <a:r>
              <a:rPr lang="fr-CA" baseline="0" dirty="0" err="1" smtClean="0"/>
              <a:t>inverters</a:t>
            </a:r>
            <a:r>
              <a:rPr lang="fr-CA" baseline="0" dirty="0" smtClean="0"/>
              <a:t> </a:t>
            </a:r>
            <a:r>
              <a:rPr lang="fr-CA" baseline="0" dirty="0" err="1" smtClean="0"/>
              <a:t>will</a:t>
            </a:r>
            <a:r>
              <a:rPr lang="fr-CA" baseline="0" dirty="0" smtClean="0"/>
              <a:t> have a </a:t>
            </a:r>
            <a:r>
              <a:rPr lang="fr-CA" baseline="0" dirty="0" err="1" smtClean="0"/>
              <a:t>better</a:t>
            </a:r>
            <a:r>
              <a:rPr lang="fr-CA" baseline="0" dirty="0" smtClean="0"/>
              <a:t> </a:t>
            </a:r>
            <a:r>
              <a:rPr lang="fr-CA" baseline="0" dirty="0" err="1" smtClean="0"/>
              <a:t>immunity</a:t>
            </a:r>
            <a:r>
              <a:rPr lang="fr-CA" baseline="0" dirty="0" smtClean="0"/>
              <a:t> to </a:t>
            </a:r>
            <a:r>
              <a:rPr lang="fr-CA" baseline="0" dirty="0" err="1" smtClean="0"/>
              <a:t>overfrequency</a:t>
            </a:r>
            <a:r>
              <a:rPr lang="fr-CA" baseline="0" dirty="0" smtClean="0"/>
              <a:t>. If not, </a:t>
            </a:r>
            <a:r>
              <a:rPr lang="fr-CA" baseline="0" dirty="0" err="1" smtClean="0"/>
              <a:t>stability</a:t>
            </a:r>
            <a:r>
              <a:rPr lang="fr-CA" baseline="0" dirty="0" smtClean="0"/>
              <a:t> system </a:t>
            </a:r>
            <a:r>
              <a:rPr lang="fr-CA" baseline="0" dirty="0" err="1" smtClean="0"/>
              <a:t>can</a:t>
            </a:r>
            <a:r>
              <a:rPr lang="fr-CA" baseline="0" dirty="0" smtClean="0"/>
              <a:t> </a:t>
            </a:r>
            <a:r>
              <a:rPr lang="fr-CA" baseline="0" dirty="0" err="1" smtClean="0"/>
              <a:t>be</a:t>
            </a:r>
            <a:r>
              <a:rPr lang="fr-CA" baseline="0" dirty="0" smtClean="0"/>
              <a:t> affect by the </a:t>
            </a:r>
            <a:r>
              <a:rPr lang="fr-CA" baseline="0" dirty="0" err="1" smtClean="0"/>
              <a:t>too</a:t>
            </a:r>
            <a:r>
              <a:rPr lang="fr-CA" baseline="0" dirty="0" smtClean="0"/>
              <a:t> </a:t>
            </a:r>
            <a:r>
              <a:rPr lang="fr-CA" baseline="0" dirty="0" err="1" smtClean="0"/>
              <a:t>fast</a:t>
            </a:r>
            <a:r>
              <a:rPr lang="fr-CA" baseline="0" dirty="0" smtClean="0"/>
              <a:t> </a:t>
            </a:r>
            <a:r>
              <a:rPr lang="fr-CA" baseline="0" dirty="0" err="1" smtClean="0"/>
              <a:t>disconnection</a:t>
            </a:r>
            <a:r>
              <a:rPr lang="fr-CA" baseline="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82822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/>
              <a:t>2 </a:t>
            </a:r>
            <a:r>
              <a:rPr lang="fr-CA" dirty="0" err="1"/>
              <a:t>inverters</a:t>
            </a:r>
            <a:r>
              <a:rPr lang="fr-CA" dirty="0"/>
              <a:t> trip in </a:t>
            </a:r>
            <a:r>
              <a:rPr lang="fr-CA" dirty="0" err="1"/>
              <a:t>less</a:t>
            </a:r>
            <a:r>
              <a:rPr lang="fr-CA" dirty="0"/>
              <a:t> </a:t>
            </a:r>
            <a:r>
              <a:rPr lang="fr-CA" dirty="0" err="1"/>
              <a:t>than</a:t>
            </a:r>
            <a:r>
              <a:rPr lang="fr-CA" dirty="0"/>
              <a:t> 6 cycles.</a:t>
            </a:r>
          </a:p>
          <a:p>
            <a:r>
              <a:rPr lang="fr-CA" dirty="0"/>
              <a:t>2 </a:t>
            </a:r>
            <a:r>
              <a:rPr lang="fr-CA" dirty="0" err="1"/>
              <a:t>inverters</a:t>
            </a:r>
            <a:r>
              <a:rPr lang="fr-CA" dirty="0"/>
              <a:t> trip in </a:t>
            </a:r>
            <a:r>
              <a:rPr lang="fr-CA" dirty="0" err="1"/>
              <a:t>less</a:t>
            </a:r>
            <a:r>
              <a:rPr lang="fr-CA" dirty="0"/>
              <a:t> </a:t>
            </a:r>
            <a:r>
              <a:rPr lang="fr-CA" dirty="0" err="1"/>
              <a:t>than</a:t>
            </a:r>
            <a:r>
              <a:rPr lang="fr-CA" dirty="0"/>
              <a:t> 9 cycles</a:t>
            </a:r>
            <a:r>
              <a:rPr lang="fr-CA" dirty="0" smtClean="0"/>
              <a:t>.</a:t>
            </a: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43423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351469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8D5C65-F0D1-4914-BEAD-1C807E9925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0000" y="2556000"/>
            <a:ext cx="8424000" cy="1656000"/>
          </a:xfrm>
        </p:spPr>
        <p:txBody>
          <a:bodyPr lIns="0" tIns="0" rIns="0" bIns="0" anchor="t" anchorCtr="0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78D1D918-F65C-4530-88B0-7C40D3131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0000" y="4334399"/>
            <a:ext cx="8424000" cy="655055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fr-CA" dirty="0"/>
          </a:p>
        </p:txBody>
      </p:sp>
      <p:sp>
        <p:nvSpPr>
          <p:cNvPr id="10" name="Espace réservé du texte 21">
            <a:extLst>
              <a:ext uri="{FF2B5EF4-FFF2-40B4-BE49-F238E27FC236}">
                <a16:creationId xmlns="" xmlns:a16="http://schemas.microsoft.com/office/drawing/2014/main" id="{5C0578DC-C76D-4895-AD78-3BB8537812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00000" y="1790163"/>
            <a:ext cx="8424000" cy="655055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>
              <a:buNone/>
              <a:defRPr sz="2000" b="1" cap="none" baseline="0">
                <a:solidFill>
                  <a:schemeClr val="accent2"/>
                </a:solidFill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94948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1D199EB0-DB0E-4BA4-95E0-269249C88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241" y="273600"/>
            <a:ext cx="10973119" cy="1144800"/>
          </a:xfrm>
        </p:spPr>
        <p:txBody>
          <a:bodyPr/>
          <a:lstStyle/>
          <a:p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="" xmlns:a16="http://schemas.microsoft.com/office/drawing/2014/main" id="{13A10F62-60AE-469A-B828-AD559CFA9B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241" y="1601999"/>
            <a:ext cx="10973119" cy="452880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9" name="Espace réservé du pied de page 10">
            <a:extLst>
              <a:ext uri="{FF2B5EF4-FFF2-40B4-BE49-F238E27FC236}">
                <a16:creationId xmlns="" xmlns:a16="http://schemas.microsoft.com/office/drawing/2014/main" id="{E267E6DC-2D19-411A-9829-F7085351EB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55600" y="6357938"/>
            <a:ext cx="10425600" cy="365125"/>
          </a:xfrm>
          <a:prstGeom prst="rect">
            <a:avLst/>
          </a:prstGeom>
        </p:spPr>
        <p:txBody>
          <a:bodyPr vert="horz" lIns="90000" tIns="0" rIns="91440" bIns="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/>
              <a:t>Hydro-Québec</a:t>
            </a:r>
            <a:endParaRPr lang="fr-CA" dirty="0"/>
          </a:p>
        </p:txBody>
      </p:sp>
      <p:sp>
        <p:nvSpPr>
          <p:cNvPr id="10" name="Espace réservé du numéro de diapositive 11">
            <a:extLst>
              <a:ext uri="{FF2B5EF4-FFF2-40B4-BE49-F238E27FC236}">
                <a16:creationId xmlns="" xmlns:a16="http://schemas.microsoft.com/office/drawing/2014/main" id="{7454CFFC-AC34-4260-83F5-B2BEAA3E24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8243" y="6357938"/>
            <a:ext cx="540000" cy="365125"/>
          </a:xfrm>
          <a:prstGeom prst="rect">
            <a:avLst/>
          </a:prstGeom>
        </p:spPr>
        <p:txBody>
          <a:bodyPr vert="horz" lIns="0" tIns="0" rIns="108000" bIns="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A9B98-6E63-49D3-ADA2-9DBEE79D4457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07142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Image ha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A8F3A1B-4B0E-489F-9D54-549E1C4CC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243" y="273600"/>
            <a:ext cx="7025009" cy="1144800"/>
          </a:xfrm>
        </p:spPr>
        <p:txBody>
          <a:bodyPr/>
          <a:lstStyle/>
          <a:p>
            <a:endParaRPr lang="fr-CA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="" xmlns:a16="http://schemas.microsoft.com/office/drawing/2014/main" id="{831315B8-6BF8-4613-9AE5-1E5EA997A7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/>
              <a:t>Hydro-Québec</a:t>
            </a:r>
            <a:endParaRPr lang="fr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="" xmlns:a16="http://schemas.microsoft.com/office/drawing/2014/main" id="{6909D165-4DD6-4BC5-9E0B-6B3FF8E579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3A9B98-6E63-49D3-ADA2-9DBEE79D4457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6" name="Espace réservé du texte 5">
            <a:extLst>
              <a:ext uri="{FF2B5EF4-FFF2-40B4-BE49-F238E27FC236}">
                <a16:creationId xmlns="" xmlns:a16="http://schemas.microsoft.com/office/drawing/2014/main" id="{E865CF3A-0153-49F1-8944-139D3113A6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8013" y="1600200"/>
            <a:ext cx="7025239" cy="452880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="" xmlns:a16="http://schemas.microsoft.com/office/drawing/2014/main" id="{5F38D1E6-9E2E-481F-BB19-D13BD1B1D3A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64014" y="3"/>
            <a:ext cx="4324812" cy="5694575"/>
          </a:xfrm>
          <a:prstGeom prst="rect">
            <a:avLst/>
          </a:prstGeom>
          <a:solidFill>
            <a:srgbClr val="F2F2F2"/>
          </a:solidFill>
        </p:spPr>
        <p:txBody>
          <a:bodyPr anchor="ctr"/>
          <a:lstStyle>
            <a:lvl1pPr marL="0" indent="0" algn="ctr">
              <a:buFontTx/>
              <a:buNone/>
              <a:defRPr b="0"/>
            </a:lvl1pPr>
          </a:lstStyle>
          <a:p>
            <a:r>
              <a:rPr lang="fr-FR" dirty="0"/>
              <a:t>Cliquez sur l'icône pour ajouter une image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659396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FA8F3A1B-4B0E-489F-9D54-549E1C4CC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243" y="273600"/>
            <a:ext cx="10978692" cy="1144800"/>
          </a:xfrm>
        </p:spPr>
        <p:txBody>
          <a:bodyPr/>
          <a:lstStyle/>
          <a:p>
            <a:endParaRPr lang="fr-CA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="" xmlns:a16="http://schemas.microsoft.com/office/drawing/2014/main" id="{831315B8-6BF8-4613-9AE5-1E5EA997A7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/>
              <a:t>Hydro-Québec</a:t>
            </a:r>
            <a:endParaRPr lang="fr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="" xmlns:a16="http://schemas.microsoft.com/office/drawing/2014/main" id="{6909D165-4DD6-4BC5-9E0B-6B3FF8E579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3A9B98-6E63-49D3-ADA2-9DBEE79D4457}" type="slidenum">
              <a:rPr lang="fr-CA" smtClean="0"/>
              <a:pPr/>
              <a:t>‹N°›</a:t>
            </a:fld>
            <a:endParaRPr lang="fr-CA"/>
          </a:p>
        </p:txBody>
      </p:sp>
      <p:sp>
        <p:nvSpPr>
          <p:cNvPr id="6" name="Espace réservé du texte 5">
            <a:extLst>
              <a:ext uri="{FF2B5EF4-FFF2-40B4-BE49-F238E27FC236}">
                <a16:creationId xmlns="" xmlns:a16="http://schemas.microsoft.com/office/drawing/2014/main" id="{E865CF3A-0153-49F1-8944-139D3113A6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8013" y="1600200"/>
            <a:ext cx="7025239" cy="452880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8" name="Espace réservé pour une image  6">
            <a:extLst>
              <a:ext uri="{FF2B5EF4-FFF2-40B4-BE49-F238E27FC236}">
                <a16:creationId xmlns="" xmlns:a16="http://schemas.microsoft.com/office/drawing/2014/main" id="{0123FC05-E9F3-4FF9-8CB2-0649048359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64014" y="1616913"/>
            <a:ext cx="4324812" cy="3978275"/>
          </a:xfrm>
          <a:prstGeom prst="rect">
            <a:avLst/>
          </a:prstGeom>
          <a:solidFill>
            <a:srgbClr val="F2F2F2"/>
          </a:solidFill>
        </p:spPr>
        <p:txBody>
          <a:bodyPr anchor="ctr"/>
          <a:lstStyle>
            <a:lvl1pPr algn="ctr">
              <a:defRPr b="0"/>
            </a:lvl1pPr>
          </a:lstStyle>
          <a:p>
            <a:r>
              <a:rPr lang="fr-FR" dirty="0"/>
              <a:t>Cliquez sur l'icône pour ajouter une image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8296282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A0013AF0-027F-46DC-BE29-0F63A71DF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="" xmlns:a16="http://schemas.microsoft.com/office/drawing/2014/main" id="{F7CE76B9-F125-4795-928F-FB23AE9452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8243" y="1602000"/>
            <a:ext cx="5411557" cy="452880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AC9A1F5B-3CCA-4DBB-8B2B-07B5EB78A8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02000"/>
            <a:ext cx="5409160" cy="4528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9" name="Espace réservé du pied de page 10">
            <a:extLst>
              <a:ext uri="{FF2B5EF4-FFF2-40B4-BE49-F238E27FC236}">
                <a16:creationId xmlns="" xmlns:a16="http://schemas.microsoft.com/office/drawing/2014/main" id="{81F62DA7-49DF-4C2D-BD1E-23DEDFD833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55600" y="6357938"/>
            <a:ext cx="10425600" cy="365125"/>
          </a:xfrm>
          <a:prstGeom prst="rect">
            <a:avLst/>
          </a:prstGeom>
        </p:spPr>
        <p:txBody>
          <a:bodyPr vert="horz" lIns="90000" tIns="0" rIns="91440" bIns="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/>
              <a:t>Hydro-Québec</a:t>
            </a:r>
            <a:endParaRPr lang="fr-CA" dirty="0"/>
          </a:p>
        </p:txBody>
      </p:sp>
      <p:sp>
        <p:nvSpPr>
          <p:cNvPr id="10" name="Espace réservé du numéro de diapositive 11">
            <a:extLst>
              <a:ext uri="{FF2B5EF4-FFF2-40B4-BE49-F238E27FC236}">
                <a16:creationId xmlns="" xmlns:a16="http://schemas.microsoft.com/office/drawing/2014/main" id="{1589F3EA-2591-4139-BFAB-323678D4C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8243" y="6357938"/>
            <a:ext cx="540000" cy="365125"/>
          </a:xfrm>
          <a:prstGeom prst="rect">
            <a:avLst/>
          </a:prstGeom>
        </p:spPr>
        <p:txBody>
          <a:bodyPr vert="horz" lIns="0" tIns="0" rIns="108000" bIns="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A9B98-6E63-49D3-ADA2-9DBEE79D4457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76980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CBA88669-92FF-4009-8041-2855D0C7C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244" y="273600"/>
            <a:ext cx="10975512" cy="1144800"/>
          </a:xfrm>
        </p:spPr>
        <p:txBody>
          <a:bodyPr/>
          <a:lstStyle/>
          <a:p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97B943EE-2D7E-48CC-B3E7-233C9731A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8244" y="1602000"/>
            <a:ext cx="5389332" cy="823912"/>
          </a:xfrm>
        </p:spPr>
        <p:txBody>
          <a:bodyPr anchor="ctr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="" xmlns:a16="http://schemas.microsoft.com/office/drawing/2014/main" id="{FD0DC72A-E38C-49AC-9DAF-8A95C5BD7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8244" y="2505075"/>
            <a:ext cx="5389331" cy="3686175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="" xmlns:a16="http://schemas.microsoft.com/office/drawing/2014/main" id="{DB60C0D8-913F-4F96-8AFE-EB620DF55E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1602000"/>
            <a:ext cx="5414735" cy="823912"/>
          </a:xfrm>
        </p:spPr>
        <p:txBody>
          <a:bodyPr anchor="ctr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="" xmlns:a16="http://schemas.microsoft.com/office/drawing/2014/main" id="{AB3D6141-B00E-4B3C-9686-91479ACF3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505075"/>
            <a:ext cx="5414736" cy="36861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12" name="Espace réservé du pied de page 10">
            <a:extLst>
              <a:ext uri="{FF2B5EF4-FFF2-40B4-BE49-F238E27FC236}">
                <a16:creationId xmlns="" xmlns:a16="http://schemas.microsoft.com/office/drawing/2014/main" id="{8831C370-7688-4998-A85D-0468122ADA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155600" y="6357938"/>
            <a:ext cx="10425600" cy="365125"/>
          </a:xfrm>
          <a:prstGeom prst="rect">
            <a:avLst/>
          </a:prstGeom>
        </p:spPr>
        <p:txBody>
          <a:bodyPr vert="horz" lIns="90000" tIns="0" rIns="91440" bIns="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/>
              <a:t>Hydro-Québec</a:t>
            </a:r>
            <a:endParaRPr lang="fr-CA" dirty="0"/>
          </a:p>
        </p:txBody>
      </p:sp>
      <p:sp>
        <p:nvSpPr>
          <p:cNvPr id="13" name="Espace réservé du numéro de diapositive 11">
            <a:extLst>
              <a:ext uri="{FF2B5EF4-FFF2-40B4-BE49-F238E27FC236}">
                <a16:creationId xmlns="" xmlns:a16="http://schemas.microsoft.com/office/drawing/2014/main" id="{93725A8C-81AC-42E5-A9BE-151AAF569B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08243" y="6357938"/>
            <a:ext cx="540000" cy="365125"/>
          </a:xfrm>
          <a:prstGeom prst="rect">
            <a:avLst/>
          </a:prstGeom>
        </p:spPr>
        <p:txBody>
          <a:bodyPr vert="horz" lIns="0" tIns="0" rIns="108000" bIns="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A9B98-6E63-49D3-ADA2-9DBEE79D4457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64663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EFCB5A5C-CDFA-4A07-B663-4465B5F97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7" name="Espace réservé du pied de page 10">
            <a:extLst>
              <a:ext uri="{FF2B5EF4-FFF2-40B4-BE49-F238E27FC236}">
                <a16:creationId xmlns="" xmlns:a16="http://schemas.microsoft.com/office/drawing/2014/main" id="{0ECB916A-7D78-4633-A1F4-FC7C0C6DF1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55600" y="6357938"/>
            <a:ext cx="10425600" cy="365125"/>
          </a:xfrm>
          <a:prstGeom prst="rect">
            <a:avLst/>
          </a:prstGeom>
        </p:spPr>
        <p:txBody>
          <a:bodyPr vert="horz" lIns="90000" tIns="0" rIns="91440" bIns="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/>
              <a:t>Hydro-Québec</a:t>
            </a:r>
            <a:endParaRPr lang="fr-CA" dirty="0"/>
          </a:p>
        </p:txBody>
      </p:sp>
      <p:sp>
        <p:nvSpPr>
          <p:cNvPr id="8" name="Espace réservé du numéro de diapositive 11">
            <a:extLst>
              <a:ext uri="{FF2B5EF4-FFF2-40B4-BE49-F238E27FC236}">
                <a16:creationId xmlns="" xmlns:a16="http://schemas.microsoft.com/office/drawing/2014/main" id="{2CCBAE4A-5D05-41BD-BDB7-A46FAFE70F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8243" y="6357938"/>
            <a:ext cx="540000" cy="365125"/>
          </a:xfrm>
          <a:prstGeom prst="rect">
            <a:avLst/>
          </a:prstGeom>
        </p:spPr>
        <p:txBody>
          <a:bodyPr vert="horz" lIns="0" tIns="0" rIns="108000" bIns="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A9B98-6E63-49D3-ADA2-9DBEE79D4457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21909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6533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Logo Hydro-Québec.">
            <a:extLst>
              <a:ext uri="{FF2B5EF4-FFF2-40B4-BE49-F238E27FC236}">
                <a16:creationId xmlns="" xmlns:a16="http://schemas.microsoft.com/office/drawing/2014/main" id="{451D96F3-10D0-4FB0-93F6-EE25B8A250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282" y="2079745"/>
            <a:ext cx="5398019" cy="251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772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 et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8D5C65-F0D1-4914-BEAD-1C807E9925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87200" y="1814400"/>
            <a:ext cx="5009735" cy="2091600"/>
          </a:xfrm>
        </p:spPr>
        <p:txBody>
          <a:bodyPr lIns="0" tIns="0" rIns="0" bIns="0" anchor="t" anchorCtr="0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78D1D918-F65C-4530-88B0-7C40D3131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87200" y="4334399"/>
            <a:ext cx="5011200" cy="655055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fr-CA" dirty="0"/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="" xmlns:a16="http://schemas.microsoft.com/office/drawing/2014/main" id="{A4DD6D11-B5A5-448C-A8DF-2896C54FAC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802400" cy="68580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10" name="Espace réservé du texte 21">
            <a:extLst>
              <a:ext uri="{FF2B5EF4-FFF2-40B4-BE49-F238E27FC236}">
                <a16:creationId xmlns="" xmlns:a16="http://schemas.microsoft.com/office/drawing/2014/main" id="{5C0578DC-C76D-4895-AD78-3BB8537812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83600" y="1047600"/>
            <a:ext cx="5009735" cy="655055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>
              <a:buNone/>
              <a:defRPr sz="2000" b="1" cap="none" baseline="0">
                <a:solidFill>
                  <a:schemeClr val="accent2"/>
                </a:solidFill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97586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 et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8D5C65-F0D1-4914-BEAD-1C807E9925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87200" y="1814400"/>
            <a:ext cx="5009735" cy="2091600"/>
          </a:xfrm>
        </p:spPr>
        <p:txBody>
          <a:bodyPr lIns="0" tIns="0" rIns="0" bIns="0" anchor="t" anchorCtr="0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78D1D918-F65C-4530-88B0-7C40D3131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87200" y="4334399"/>
            <a:ext cx="5011200" cy="655055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fr-CA" dirty="0"/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="" xmlns:a16="http://schemas.microsoft.com/office/drawing/2014/main" id="{A4DD6D11-B5A5-448C-A8DF-2896C54FAC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7600" y="687600"/>
            <a:ext cx="4024800" cy="54864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10" name="Espace réservé du texte 21">
            <a:extLst>
              <a:ext uri="{FF2B5EF4-FFF2-40B4-BE49-F238E27FC236}">
                <a16:creationId xmlns="" xmlns:a16="http://schemas.microsoft.com/office/drawing/2014/main" id="{5C0578DC-C76D-4895-AD78-3BB8537812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83600" y="1047600"/>
            <a:ext cx="5009735" cy="655055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>
              <a:buNone/>
              <a:defRPr sz="2000" b="1" cap="none" baseline="0">
                <a:solidFill>
                  <a:schemeClr val="accent2"/>
                </a:solidFill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7950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 et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8D5C65-F0D1-4914-BEAD-1C807E9925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9600" y="1490400"/>
            <a:ext cx="5009735" cy="2091600"/>
          </a:xfrm>
        </p:spPr>
        <p:txBody>
          <a:bodyPr lIns="0" tIns="0" rIns="0" bIns="0" anchor="t" anchorCtr="0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78D1D918-F65C-4530-88B0-7C40D3131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9600" y="3628800"/>
            <a:ext cx="5011200" cy="655055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fr-CA" dirty="0"/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="" xmlns:a16="http://schemas.microsoft.com/office/drawing/2014/main" id="{A4DD6D11-B5A5-448C-A8DF-2896C54FAC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430400" y="687600"/>
            <a:ext cx="4024800" cy="54864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10" name="Espace réservé du texte 21">
            <a:extLst>
              <a:ext uri="{FF2B5EF4-FFF2-40B4-BE49-F238E27FC236}">
                <a16:creationId xmlns="" xmlns:a16="http://schemas.microsoft.com/office/drawing/2014/main" id="{5C0578DC-C76D-4895-AD78-3BB8537812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0" y="723600"/>
            <a:ext cx="5009735" cy="655055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>
              <a:buNone/>
              <a:defRPr sz="2000" b="1" cap="none" baseline="0">
                <a:solidFill>
                  <a:schemeClr val="accent2"/>
                </a:solidFill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291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 et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8D5C65-F0D1-4914-BEAD-1C807E9925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9600" y="1490400"/>
            <a:ext cx="5009735" cy="2091600"/>
          </a:xfrm>
        </p:spPr>
        <p:txBody>
          <a:bodyPr lIns="0" tIns="0" rIns="0" bIns="0" anchor="t" anchorCtr="0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78D1D918-F65C-4530-88B0-7C40D3131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9600" y="3628800"/>
            <a:ext cx="5011200" cy="655055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fr-CA" dirty="0"/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="" xmlns:a16="http://schemas.microsoft.com/office/drawing/2014/main" id="{A4DD6D11-B5A5-448C-A8DF-2896C54FAC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90800" y="0"/>
            <a:ext cx="4802400" cy="68580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10" name="Espace réservé du texte 21">
            <a:extLst>
              <a:ext uri="{FF2B5EF4-FFF2-40B4-BE49-F238E27FC236}">
                <a16:creationId xmlns="" xmlns:a16="http://schemas.microsoft.com/office/drawing/2014/main" id="{5C0578DC-C76D-4895-AD78-3BB8537812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0" y="723600"/>
            <a:ext cx="5009735" cy="655055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>
              <a:buNone/>
              <a:defRPr sz="2000" b="1" cap="none" baseline="0">
                <a:solidFill>
                  <a:schemeClr val="accent2"/>
                </a:solidFill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5404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 et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608D5C65-F0D1-4914-BEAD-1C807E9925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8399" y="4006800"/>
            <a:ext cx="8809200" cy="1591200"/>
          </a:xfrm>
        </p:spPr>
        <p:txBody>
          <a:bodyPr lIns="0" tIns="0" rIns="0" bIns="0" anchor="t" anchorCtr="0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3" name="Sous-titre 2">
            <a:extLst>
              <a:ext uri="{FF2B5EF4-FFF2-40B4-BE49-F238E27FC236}">
                <a16:creationId xmlns="" xmlns:a16="http://schemas.microsoft.com/office/drawing/2014/main" id="{78D1D918-F65C-4530-88B0-7C40D3131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8400" y="5367600"/>
            <a:ext cx="8809200" cy="655055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fr-CA" dirty="0"/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="" xmlns:a16="http://schemas.microsoft.com/office/drawing/2014/main" id="{A4DD6D11-B5A5-448C-A8DF-2896C54FAC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3200" cy="2973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10" name="Espace réservé du texte 21">
            <a:extLst>
              <a:ext uri="{FF2B5EF4-FFF2-40B4-BE49-F238E27FC236}">
                <a16:creationId xmlns="" xmlns:a16="http://schemas.microsoft.com/office/drawing/2014/main" id="{5C0578DC-C76D-4895-AD78-3BB8537812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4800" y="3240000"/>
            <a:ext cx="5009735" cy="655055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>
              <a:buNone/>
              <a:defRPr sz="2000" b="1" cap="none" baseline="0">
                <a:solidFill>
                  <a:schemeClr val="accent2"/>
                </a:solidFill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2844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_Titre de section Ble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EB98357D-D0DB-4F2A-8DD6-975ABE968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200" y="1709738"/>
            <a:ext cx="10800312" cy="633600"/>
          </a:xfrm>
        </p:spPr>
        <p:txBody>
          <a:bodyPr lIns="0" tIns="0" rIns="0" bIns="0"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B3FF340E-3C87-4AD8-91BF-91DC57C99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9199" y="2709332"/>
            <a:ext cx="10800313" cy="337826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434806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_Titre de section Bleu pale">
    <p:bg>
      <p:bgPr>
        <a:solidFill>
          <a:srgbClr val="364A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EB98357D-D0DB-4F2A-8DD6-975ABE968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200" y="1709738"/>
            <a:ext cx="10800312" cy="633600"/>
          </a:xfrm>
        </p:spPr>
        <p:txBody>
          <a:bodyPr lIns="0" tIns="0" rIns="0" bIns="0"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B3FF340E-3C87-4AD8-91BF-91DC57C99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9199" y="2709332"/>
            <a:ext cx="10800313" cy="337826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601133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_Titre de section Oran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="" xmlns:a16="http://schemas.microsoft.com/office/drawing/2014/main" id="{EB98357D-D0DB-4F2A-8DD6-975ABE968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200" y="1709738"/>
            <a:ext cx="10800312" cy="633600"/>
          </a:xfrm>
          <a:noFill/>
        </p:spPr>
        <p:txBody>
          <a:bodyPr lIns="0" tIns="0" rIns="0" bIns="0" anchor="b">
            <a:noAutofit/>
          </a:bodyPr>
          <a:lstStyle>
            <a:lvl1pPr>
              <a:defRPr sz="3600" baseline="0">
                <a:solidFill>
                  <a:schemeClr val="tx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B3FF340E-3C87-4AD8-91BF-91DC57C99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9199" y="2710800"/>
            <a:ext cx="10800313" cy="33768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0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167103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="" xmlns:a16="http://schemas.microsoft.com/office/drawing/2014/main" id="{41719CE7-88FA-4EC3-877A-2D0409675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243" y="273600"/>
            <a:ext cx="10973117" cy="114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="" xmlns:a16="http://schemas.microsoft.com/office/drawing/2014/main" id="{BF0BA3C2-FB74-4CE0-8A99-E9C37EDAF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8243" y="1602000"/>
            <a:ext cx="10973117" cy="45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11" name="Espace réservé du pied de page 10">
            <a:extLst>
              <a:ext uri="{FF2B5EF4-FFF2-40B4-BE49-F238E27FC236}">
                <a16:creationId xmlns="" xmlns:a16="http://schemas.microsoft.com/office/drawing/2014/main" id="{67F69F78-69C3-42F8-863B-C58EB15B7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55600" y="6357938"/>
            <a:ext cx="10425600" cy="365125"/>
          </a:xfrm>
          <a:prstGeom prst="rect">
            <a:avLst/>
          </a:prstGeom>
        </p:spPr>
        <p:txBody>
          <a:bodyPr vert="horz" lIns="90000" tIns="0" rIns="91440" bIns="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/>
              <a:t>Hydro-Québec</a:t>
            </a:r>
            <a:endParaRPr lang="fr-CA" dirty="0"/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="" xmlns:a16="http://schemas.microsoft.com/office/drawing/2014/main" id="{864AD7F4-FF23-427A-A7D3-F31EF96825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8243" y="6357938"/>
            <a:ext cx="540000" cy="365125"/>
          </a:xfrm>
          <a:prstGeom prst="rect">
            <a:avLst/>
          </a:prstGeom>
        </p:spPr>
        <p:txBody>
          <a:bodyPr vert="horz" lIns="0" tIns="0" rIns="108000" bIns="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A9B98-6E63-49D3-ADA2-9DBEE79D4457}" type="slidenum">
              <a:rPr lang="fr-CA" smtClean="0"/>
              <a:pPr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7699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780" r:id="rId2"/>
    <p:sldLayoutId id="2147483795" r:id="rId3"/>
    <p:sldLayoutId id="2147483796" r:id="rId4"/>
    <p:sldLayoutId id="2147483797" r:id="rId5"/>
    <p:sldLayoutId id="2147483801" r:id="rId6"/>
    <p:sldLayoutId id="2147483782" r:id="rId7"/>
    <p:sldLayoutId id="2147483800" r:id="rId8"/>
    <p:sldLayoutId id="2147483792" r:id="rId9"/>
    <p:sldLayoutId id="2147483781" r:id="rId10"/>
    <p:sldLayoutId id="2147483787" r:id="rId11"/>
    <p:sldLayoutId id="2147483788" r:id="rId12"/>
    <p:sldLayoutId id="2147483783" r:id="rId13"/>
    <p:sldLayoutId id="2147483784" r:id="rId14"/>
    <p:sldLayoutId id="2147483785" r:id="rId15"/>
    <p:sldLayoutId id="2147483786" r:id="rId16"/>
    <p:sldLayoutId id="2147483791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="" xmlns:a16="http://schemas.microsoft.com/office/drawing/2014/main" id="{A53B88D1-B586-46AE-827C-790C1D47CC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9600" y="1490400"/>
            <a:ext cx="5512475" cy="2091600"/>
          </a:xfrm>
        </p:spPr>
        <p:txBody>
          <a:bodyPr>
            <a:normAutofit/>
          </a:bodyPr>
          <a:lstStyle/>
          <a:p>
            <a:r>
              <a:rPr lang="fr-CA" dirty="0" err="1" smtClean="0"/>
              <a:t>Testing</a:t>
            </a:r>
            <a:r>
              <a:rPr lang="fr-CA" dirty="0" smtClean="0"/>
              <a:t> </a:t>
            </a:r>
            <a:r>
              <a:rPr lang="fr-CA" dirty="0"/>
              <a:t>and </a:t>
            </a:r>
            <a:r>
              <a:rPr lang="fr-CA" dirty="0" err="1"/>
              <a:t>analysis</a:t>
            </a:r>
            <a:r>
              <a:rPr lang="fr-CA" dirty="0"/>
              <a:t> of the </a:t>
            </a:r>
            <a:r>
              <a:rPr lang="fr-CA" dirty="0" err="1"/>
              <a:t>dynamic</a:t>
            </a:r>
            <a:r>
              <a:rPr lang="fr-CA" dirty="0"/>
              <a:t> and </a:t>
            </a:r>
            <a:r>
              <a:rPr lang="fr-CA" dirty="0" err="1"/>
              <a:t>transient</a:t>
            </a:r>
            <a:r>
              <a:rPr lang="fr-CA" dirty="0"/>
              <a:t> </a:t>
            </a:r>
            <a:r>
              <a:rPr lang="fr-CA" dirty="0" err="1"/>
              <a:t>behavior</a:t>
            </a:r>
            <a:r>
              <a:rPr lang="fr-CA" dirty="0"/>
              <a:t> of </a:t>
            </a:r>
            <a:r>
              <a:rPr lang="fr-CA" dirty="0" err="1"/>
              <a:t>inverters</a:t>
            </a:r>
            <a:r>
              <a:rPr lang="fr-CA" dirty="0"/>
              <a:t> </a:t>
            </a:r>
            <a:r>
              <a:rPr lang="fr-CA" dirty="0" err="1"/>
              <a:t>used</a:t>
            </a:r>
            <a:r>
              <a:rPr lang="fr-CA" dirty="0"/>
              <a:t> in </a:t>
            </a:r>
            <a:r>
              <a:rPr lang="fr-CA" dirty="0" err="1"/>
              <a:t>solar</a:t>
            </a:r>
            <a:r>
              <a:rPr lang="fr-CA" dirty="0"/>
              <a:t> </a:t>
            </a:r>
            <a:r>
              <a:rPr lang="fr-CA" dirty="0" err="1"/>
              <a:t>residential</a:t>
            </a:r>
            <a:r>
              <a:rPr lang="fr-CA" dirty="0"/>
              <a:t> </a:t>
            </a:r>
            <a:r>
              <a:rPr lang="fr-CA" dirty="0" err="1"/>
              <a:t>project</a:t>
            </a:r>
            <a:endParaRPr lang="fr-CA" dirty="0"/>
          </a:p>
        </p:txBody>
      </p:sp>
      <p:pic>
        <p:nvPicPr>
          <p:cNvPr id="4" name="Espace réservé pour une image  3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6" t="-260" r="33216" b="260"/>
          <a:stretch/>
        </p:blipFill>
        <p:spPr/>
      </p:pic>
    </p:spTree>
    <p:extLst>
      <p:ext uri="{BB962C8B-B14F-4D97-AF65-F5344CB8AC3E}">
        <p14:creationId xmlns:p14="http://schemas.microsoft.com/office/powerpoint/2010/main" val="45742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84" y="495045"/>
            <a:ext cx="11128515" cy="5689855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397969"/>
              </p:ext>
            </p:extLst>
          </p:nvPr>
        </p:nvGraphicFramePr>
        <p:xfrm>
          <a:off x="6613250" y="958211"/>
          <a:ext cx="4842150" cy="3067691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srgbClr val="0F096C">
                      <a:alpha val="60000"/>
                    </a:srgbClr>
                  </a:outerShdw>
                </a:effectLst>
                <a:tableStyleId>{5C22544A-7EE6-4342-B048-85BDC9FD1C3A}</a:tableStyleId>
              </a:tblPr>
              <a:tblGrid>
                <a:gridCol w="17340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081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57762">
                <a:tc>
                  <a:txBody>
                    <a:bodyPr/>
                    <a:lstStyle/>
                    <a:p>
                      <a:pPr algn="ctr" fontAlgn="b"/>
                      <a:r>
                        <a:rPr lang="fr-CA" sz="14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Inverter</a:t>
                      </a:r>
                      <a:endParaRPr lang="fr-CA" sz="14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b"/>
                      <a:endParaRPr lang="fr-CA" sz="14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A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CA" sz="14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Overfrequency</a:t>
                      </a:r>
                      <a:endParaRPr lang="fr-CA" sz="14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b"/>
                      <a:endParaRPr lang="fr-CA" sz="14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7762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trip</a:t>
                      </a:r>
                      <a:r>
                        <a:rPr lang="en-US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after 1.04 sec.</a:t>
                      </a:r>
                    </a:p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at 60,5Hz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57762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trip</a:t>
                      </a:r>
                      <a:r>
                        <a:rPr lang="en-US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after 1.18sec.</a:t>
                      </a:r>
                    </a:p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at 60,58Hz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7762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trip</a:t>
                      </a:r>
                      <a:r>
                        <a:rPr lang="en-US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after 1.07sec.</a:t>
                      </a:r>
                    </a:p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at 60,53Hz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6643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  <a:br>
                        <a:rPr lang="fr-CA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fr-CA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(</a:t>
                      </a:r>
                      <a:r>
                        <a:rPr lang="fr-CA" sz="14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without</a:t>
                      </a:r>
                      <a:r>
                        <a:rPr lang="fr-CA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MPPT)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trip</a:t>
                      </a:r>
                      <a:r>
                        <a:rPr lang="en-US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after 1,15sec.</a:t>
                      </a:r>
                    </a:p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at 60,57Hz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503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529484"/>
            <a:ext cx="10958144" cy="5401416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594957"/>
              </p:ext>
            </p:extLst>
          </p:nvPr>
        </p:nvGraphicFramePr>
        <p:xfrm>
          <a:off x="5829300" y="1459743"/>
          <a:ext cx="5388429" cy="3540898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srgbClr val="0F096C">
                      <a:alpha val="80000"/>
                    </a:srgbClr>
                  </a:outerShdw>
                </a:effectLst>
                <a:tableStyleId>{5C22544A-7EE6-4342-B048-85BDC9FD1C3A}</a:tableStyleId>
              </a:tblPr>
              <a:tblGrid>
                <a:gridCol w="19296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587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66712">
                <a:tc>
                  <a:txBody>
                    <a:bodyPr/>
                    <a:lstStyle/>
                    <a:p>
                      <a:pPr algn="ctr" fontAlgn="b"/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Inverter</a:t>
                      </a:r>
                      <a:endParaRPr lang="fr-CA" sz="20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b"/>
                      <a:endParaRPr lang="fr-CA" sz="20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LVRT</a:t>
                      </a:r>
                    </a:p>
                    <a:p>
                      <a:pPr algn="l" fontAlgn="b"/>
                      <a:endParaRPr lang="fr-CA" sz="20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9283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2000" b="0" i="0" u="none" strike="noStrike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trips </a:t>
                      </a:r>
                      <a:r>
                        <a:rPr lang="en-CA" sz="2000" b="0" i="0" u="none" strike="noStrike" noProof="0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instantaneously</a:t>
                      </a:r>
                      <a:endParaRPr lang="fr-CA" sz="20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49283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trip</a:t>
                      </a:r>
                      <a:r>
                        <a:rPr lang="en-US" sz="20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after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0,02sec.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9283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2000" b="0" i="0" u="none" strike="noStrike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trip</a:t>
                      </a:r>
                      <a:r>
                        <a:rPr lang="en-US" sz="20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after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0,12sec.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73924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  <a:b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(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without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MPPT)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trip</a:t>
                      </a:r>
                      <a:r>
                        <a:rPr lang="en-US" sz="20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after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0,14sec.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31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448" y="611595"/>
            <a:ext cx="11371352" cy="5611061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088190"/>
              </p:ext>
            </p:extLst>
          </p:nvPr>
        </p:nvGraphicFramePr>
        <p:xfrm>
          <a:off x="7010400" y="2032001"/>
          <a:ext cx="4756354" cy="3740022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srgbClr val="0F096C">
                      <a:alpha val="80000"/>
                    </a:srgbClr>
                  </a:outerShdw>
                </a:effectLst>
                <a:tableStyleId>{5C22544A-7EE6-4342-B048-85BDC9FD1C3A}</a:tableStyleId>
              </a:tblPr>
              <a:tblGrid>
                <a:gridCol w="17033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53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80004">
                <a:tc>
                  <a:txBody>
                    <a:bodyPr/>
                    <a:lstStyle/>
                    <a:p>
                      <a:pPr algn="ctr" fontAlgn="b"/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Inverter</a:t>
                      </a:r>
                      <a:endParaRPr lang="fr-CA" sz="20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b"/>
                      <a:endParaRPr lang="fr-CA" sz="20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Dynamic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LVRT</a:t>
                      </a:r>
                    </a:p>
                    <a:p>
                      <a:pPr algn="l" fontAlgn="b"/>
                      <a:endParaRPr lang="fr-CA" sz="20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0004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trips after 0,14s.</a:t>
                      </a:r>
                    </a:p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reconnect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s</a:t>
                      </a:r>
                      <a:r>
                        <a:rPr lang="en-US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after 4,2sec.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0004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stays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connect</a:t>
                      </a:r>
                      <a:r>
                        <a:rPr lang="en-CA" sz="2000" u="none" strike="noStrike" kern="1200" noProof="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</a:t>
                      </a:r>
                      <a:endParaRPr lang="fr-CA" sz="20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80004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C 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stays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connect</a:t>
                      </a:r>
                      <a:r>
                        <a:rPr lang="en-CA" sz="2000" u="none" strike="noStrike" kern="1200" noProof="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</a:t>
                      </a:r>
                      <a:endParaRPr lang="fr-CA" sz="20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20006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  <a:b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(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without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MPPT)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stays</a:t>
                      </a:r>
                      <a:r>
                        <a:rPr lang="fr-CA" sz="2000" b="0" i="0" u="none" strike="noStrike" dirty="0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CA" sz="2000" b="0" i="0" u="none" strike="noStrike" dirty="0" err="1">
                          <a:solidFill>
                            <a:srgbClr val="FF9B00"/>
                          </a:solidFill>
                          <a:effectLst/>
                          <a:latin typeface="Arial" panose="020B0604020202020204" pitchFamily="34" charset="0"/>
                        </a:rPr>
                        <a:t>connect</a:t>
                      </a:r>
                      <a:r>
                        <a:rPr lang="en-CA" sz="2000" u="none" strike="noStrike" kern="1200" noProof="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</a:t>
                      </a:r>
                      <a:endParaRPr lang="fr-CA" sz="2000" b="0" i="0" u="none" strike="noStrike" dirty="0">
                        <a:solidFill>
                          <a:srgbClr val="FF9B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136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222681"/>
              </p:ext>
            </p:extLst>
          </p:nvPr>
        </p:nvGraphicFramePr>
        <p:xfrm>
          <a:off x="170544" y="1064975"/>
          <a:ext cx="11869056" cy="41586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26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357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967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16069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68329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14738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Case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Inverter</a:t>
                      </a:r>
                      <a:r>
                        <a:rPr lang="fr-CA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</a:p>
                    <a:p>
                      <a:pPr algn="ctr" fontAlgn="b"/>
                      <a:r>
                        <a:rPr lang="fr-CA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( </a:t>
                      </a:r>
                      <a:r>
                        <a:rPr lang="fr-CA" sz="16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generated</a:t>
                      </a:r>
                      <a:r>
                        <a:rPr lang="fr-CA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power</a:t>
                      </a:r>
                    </a:p>
                    <a:p>
                      <a:pPr algn="ctr" fontAlgn="b"/>
                      <a:r>
                        <a:rPr lang="fr-CA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in % )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Rate of change of </a:t>
                      </a:r>
                      <a:r>
                        <a:rPr lang="fr-CA" sz="16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frequency</a:t>
                      </a:r>
                      <a:r>
                        <a:rPr lang="fr-CA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</a:p>
                    <a:p>
                      <a:pPr algn="ctr" fontAlgn="b"/>
                      <a:r>
                        <a:rPr lang="fr-CA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( Hz / sec. ) 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Time before inverter blocking</a:t>
                      </a:r>
                    </a:p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( seconds )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Network </a:t>
                      </a:r>
                      <a:r>
                        <a:rPr lang="fr-CA" sz="16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frequency</a:t>
                      </a:r>
                      <a:endParaRPr lang="fr-CA" sz="1600" b="1" u="none" strike="noStrike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fr-CA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at </a:t>
                      </a:r>
                      <a:r>
                        <a:rPr lang="fr-CA" sz="16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blocking</a:t>
                      </a:r>
                      <a:endParaRPr lang="fr-CA" sz="1600" b="1" u="none" strike="noStrike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fr-CA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( Hz )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0805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+1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0.58 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60.58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0805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+2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0.36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 60.72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805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+4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0.25 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61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805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+8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0.18 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61.44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0805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 -1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0.8 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59.2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0805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 -2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0.47 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59.06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0805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 -4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0.29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 58.84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0805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100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 -8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0.2 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>
                          <a:solidFill>
                            <a:schemeClr val="bg1"/>
                          </a:solidFill>
                          <a:effectLst/>
                        </a:rPr>
                        <a:t>58.4</a:t>
                      </a:r>
                      <a:endParaRPr lang="fr-CA" sz="16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0805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…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…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…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…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…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10805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17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30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+1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0.6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60.6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10805">
                <a:tc>
                  <a:txBody>
                    <a:bodyPr/>
                    <a:lstStyle/>
                    <a:p>
                      <a:pPr algn="l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18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…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…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…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A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…</a:t>
                      </a:r>
                      <a:endParaRPr lang="fr-CA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35" marR="8235" marT="8235" marB="0" anchor="b">
                    <a:solidFill>
                      <a:srgbClr val="506EB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0" name="Titre 3">
            <a:extLst>
              <a:ext uri="{FF2B5EF4-FFF2-40B4-BE49-F238E27FC236}">
                <a16:creationId xmlns="" xmlns:a16="http://schemas.microsoft.com/office/drawing/2014/main" id="{5E0346F1-0D62-4E95-A135-4E6138A09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630" y="185092"/>
            <a:ext cx="10800312" cy="633600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FF9B00"/>
                </a:solidFill>
              </a:rPr>
              <a:t>Rate of change of </a:t>
            </a:r>
            <a:r>
              <a:rPr lang="fr-CA" dirty="0" err="1">
                <a:solidFill>
                  <a:srgbClr val="FF9B00"/>
                </a:solidFill>
              </a:rPr>
              <a:t>frequency</a:t>
            </a:r>
            <a:endParaRPr lang="fr-CA" dirty="0">
              <a:solidFill>
                <a:srgbClr val="FF9B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5596151"/>
            <a:ext cx="1219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F9B00"/>
                </a:solidFill>
              </a:rPr>
              <a:t>The rate of change of frequency affects the delay before the inverter blocking</a:t>
            </a:r>
          </a:p>
          <a:p>
            <a:pPr algn="ctr"/>
            <a:r>
              <a:rPr lang="en-US" sz="2000" dirty="0">
                <a:solidFill>
                  <a:srgbClr val="FF9B00"/>
                </a:solidFill>
              </a:rPr>
              <a:t>or the total operating time of the frequency protection.</a:t>
            </a:r>
          </a:p>
          <a:p>
            <a:pPr algn="ctr"/>
            <a:endParaRPr lang="fr-CA" sz="2000" dirty="0"/>
          </a:p>
        </p:txBody>
      </p:sp>
      <p:sp>
        <p:nvSpPr>
          <p:cNvPr id="12" name="Ellipse 11"/>
          <p:cNvSpPr/>
          <p:nvPr/>
        </p:nvSpPr>
        <p:spPr>
          <a:xfrm>
            <a:off x="2732314" y="1797065"/>
            <a:ext cx="9307286" cy="381000"/>
          </a:xfrm>
          <a:prstGeom prst="ellipse">
            <a:avLst/>
          </a:prstGeom>
          <a:noFill/>
          <a:ln w="60325">
            <a:solidFill>
              <a:srgbClr val="FF9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Ellipse 13"/>
          <p:cNvSpPr/>
          <p:nvPr/>
        </p:nvSpPr>
        <p:spPr>
          <a:xfrm>
            <a:off x="2732314" y="2096425"/>
            <a:ext cx="9307286" cy="381000"/>
          </a:xfrm>
          <a:prstGeom prst="ellipse">
            <a:avLst/>
          </a:prstGeom>
          <a:noFill/>
          <a:ln w="60325">
            <a:solidFill>
              <a:srgbClr val="FF9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Ellipse 6"/>
          <p:cNvSpPr/>
          <p:nvPr/>
        </p:nvSpPr>
        <p:spPr>
          <a:xfrm>
            <a:off x="2732314" y="2417557"/>
            <a:ext cx="9307286" cy="381000"/>
          </a:xfrm>
          <a:prstGeom prst="ellipse">
            <a:avLst/>
          </a:prstGeom>
          <a:noFill/>
          <a:ln w="60325">
            <a:solidFill>
              <a:srgbClr val="FF9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Ellipse 7"/>
          <p:cNvSpPr/>
          <p:nvPr/>
        </p:nvSpPr>
        <p:spPr>
          <a:xfrm>
            <a:off x="2732314" y="2738689"/>
            <a:ext cx="9307286" cy="381000"/>
          </a:xfrm>
          <a:prstGeom prst="ellipse">
            <a:avLst/>
          </a:prstGeom>
          <a:noFill/>
          <a:ln w="60325">
            <a:solidFill>
              <a:srgbClr val="FF9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1303776"/>
            <a:ext cx="7146161" cy="3681007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</p:spTree>
    <p:extLst>
      <p:ext uri="{BB962C8B-B14F-4D97-AF65-F5344CB8AC3E}">
        <p14:creationId xmlns:p14="http://schemas.microsoft.com/office/powerpoint/2010/main" val="400458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2" grpId="1" animBg="1"/>
      <p:bldP spid="14" grpId="0" animBg="1"/>
      <p:bldP spid="14" grpId="1" animBg="1"/>
      <p:bldP spid="7" grpId="0" animBg="1"/>
      <p:bldP spid="7" grpId="1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9200" y="350838"/>
            <a:ext cx="10800312" cy="633600"/>
          </a:xfrm>
        </p:spPr>
        <p:txBody>
          <a:bodyPr/>
          <a:lstStyle/>
          <a:p>
            <a:pPr algn="ctr"/>
            <a:r>
              <a:rPr lang="fr-CA" sz="3200" b="1" dirty="0" err="1"/>
              <a:t>Sudden</a:t>
            </a:r>
            <a:r>
              <a:rPr lang="fr-CA" sz="3200" b="1" dirty="0"/>
              <a:t> voltage phase angle shift (15</a:t>
            </a:r>
            <a:r>
              <a:rPr lang="fr-CA" sz="3200" b="1" baseline="30000" dirty="0"/>
              <a:t>o</a:t>
            </a:r>
            <a:r>
              <a:rPr lang="fr-CA" sz="3200" b="1" dirty="0"/>
              <a:t>, 30</a:t>
            </a:r>
            <a:r>
              <a:rPr lang="fr-CA" sz="3200" b="1" baseline="30000" dirty="0"/>
              <a:t>o</a:t>
            </a:r>
            <a:r>
              <a:rPr lang="fr-CA" sz="3200" b="1" dirty="0"/>
              <a:t> and 45</a:t>
            </a:r>
            <a:r>
              <a:rPr lang="fr-CA" sz="3200" b="1" baseline="30000" dirty="0"/>
              <a:t>o</a:t>
            </a:r>
            <a:r>
              <a:rPr lang="fr-CA" sz="3200" b="1" dirty="0"/>
              <a:t>)</a:t>
            </a:r>
            <a:endParaRPr lang="fr-CA" sz="32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58499" y="5372100"/>
            <a:ext cx="10800313" cy="11938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dirty="0"/>
              <a:t>1 </a:t>
            </a:r>
            <a:r>
              <a:rPr lang="fr-CA" dirty="0" err="1"/>
              <a:t>inverter</a:t>
            </a:r>
            <a:r>
              <a:rPr lang="fr-CA" dirty="0"/>
              <a:t> </a:t>
            </a:r>
            <a:r>
              <a:rPr lang="fr-CA" dirty="0" smtClean="0"/>
              <a:t>block </a:t>
            </a:r>
            <a:r>
              <a:rPr lang="fr-CA" dirty="0"/>
              <a:t>for a phase shift of 30</a:t>
            </a:r>
            <a:r>
              <a:rPr lang="fr-CA" baseline="30000" dirty="0"/>
              <a:t>o </a:t>
            </a:r>
            <a:r>
              <a:rPr lang="fr-CA" dirty="0"/>
              <a:t>in 9msec.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dirty="0"/>
              <a:t>2 </a:t>
            </a:r>
            <a:r>
              <a:rPr lang="fr-CA" dirty="0" err="1"/>
              <a:t>inverters</a:t>
            </a:r>
            <a:r>
              <a:rPr lang="fr-CA" dirty="0"/>
              <a:t> block for a phase shift of 45</a:t>
            </a:r>
            <a:r>
              <a:rPr lang="fr-CA" baseline="30000" dirty="0"/>
              <a:t>o </a:t>
            </a:r>
            <a:r>
              <a:rPr lang="fr-CA" dirty="0"/>
              <a:t>in </a:t>
            </a:r>
            <a:r>
              <a:rPr lang="en-US" dirty="0"/>
              <a:t>respectively</a:t>
            </a:r>
            <a:r>
              <a:rPr lang="fr-CA" dirty="0"/>
              <a:t> 148msec. and 28 msec.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dirty="0"/>
              <a:t>1 </a:t>
            </a:r>
            <a:r>
              <a:rPr lang="fr-CA" dirty="0" err="1"/>
              <a:t>inverter</a:t>
            </a:r>
            <a:r>
              <a:rPr lang="fr-CA" dirty="0"/>
              <a:t> </a:t>
            </a:r>
            <a:r>
              <a:rPr lang="fr-CA" dirty="0" err="1"/>
              <a:t>did</a:t>
            </a:r>
            <a:r>
              <a:rPr lang="fr-CA" dirty="0"/>
              <a:t> not </a:t>
            </a:r>
            <a:r>
              <a:rPr lang="fr-CA" dirty="0" smtClean="0"/>
              <a:t>block </a:t>
            </a:r>
            <a:r>
              <a:rPr lang="fr-CA" dirty="0"/>
              <a:t>at 15, 30 and 45</a:t>
            </a:r>
            <a:r>
              <a:rPr lang="fr-CA" baseline="30000" dirty="0"/>
              <a:t>o</a:t>
            </a:r>
          </a:p>
          <a:p>
            <a:endParaRPr lang="fr-CA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042" y="1269905"/>
            <a:ext cx="7530625" cy="3788994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</p:spTree>
    <p:extLst>
      <p:ext uri="{BB962C8B-B14F-4D97-AF65-F5344CB8AC3E}">
        <p14:creationId xmlns:p14="http://schemas.microsoft.com/office/powerpoint/2010/main" val="326631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9200" y="2867978"/>
            <a:ext cx="10800312" cy="633600"/>
          </a:xfrm>
        </p:spPr>
        <p:txBody>
          <a:bodyPr/>
          <a:lstStyle/>
          <a:p>
            <a:pPr algn="ctr"/>
            <a:r>
              <a:rPr lang="fr-CA" dirty="0" err="1" smtClean="0">
                <a:solidFill>
                  <a:srgbClr val="FF9B00"/>
                </a:solidFill>
              </a:rPr>
              <a:t>Weak</a:t>
            </a:r>
            <a:r>
              <a:rPr lang="fr-CA" dirty="0" smtClean="0">
                <a:solidFill>
                  <a:srgbClr val="FF9B00"/>
                </a:solidFill>
              </a:rPr>
              <a:t> source</a:t>
            </a:r>
            <a:endParaRPr lang="fr-CA" dirty="0">
              <a:solidFill>
                <a:srgbClr val="FF9B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96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0981" y="-107443"/>
            <a:ext cx="4610560" cy="633600"/>
          </a:xfrm>
        </p:spPr>
        <p:txBody>
          <a:bodyPr anchor="b"/>
          <a:lstStyle/>
          <a:p>
            <a:r>
              <a:rPr lang="fr-CA" sz="2200" dirty="0" err="1" smtClean="0">
                <a:solidFill>
                  <a:srgbClr val="FF9B00"/>
                </a:solidFill>
              </a:rPr>
              <a:t>Increase</a:t>
            </a:r>
            <a:r>
              <a:rPr lang="fr-CA" sz="2200" dirty="0" smtClean="0">
                <a:solidFill>
                  <a:srgbClr val="FF9B00"/>
                </a:solidFill>
              </a:rPr>
              <a:t> network source </a:t>
            </a:r>
            <a:r>
              <a:rPr lang="fr-CA" sz="2200" dirty="0" err="1" smtClean="0">
                <a:solidFill>
                  <a:srgbClr val="FF9B00"/>
                </a:solidFill>
              </a:rPr>
              <a:t>impedance</a:t>
            </a:r>
            <a:r>
              <a:rPr lang="fr-CA" sz="2200" dirty="0" smtClean="0">
                <a:solidFill>
                  <a:srgbClr val="FF9B00"/>
                </a:solidFill>
              </a:rPr>
              <a:t>	</a:t>
            </a:r>
            <a:endParaRPr lang="fr-CA" sz="22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159" y="1094190"/>
            <a:ext cx="10489632" cy="5360268"/>
          </a:xfrm>
          <a:prstGeom prst="rect">
            <a:avLst/>
          </a:prstGeom>
          <a:ln w="38100">
            <a:solidFill>
              <a:srgbClr val="5A78B4"/>
            </a:solidFill>
          </a:ln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159" y="1094190"/>
            <a:ext cx="10510978" cy="5360268"/>
          </a:xfrm>
          <a:prstGeom prst="rect">
            <a:avLst/>
          </a:prstGeom>
          <a:ln w="38100">
            <a:solidFill>
              <a:srgbClr val="FF9B00"/>
            </a:solidFill>
          </a:ln>
        </p:spPr>
      </p:pic>
      <p:cxnSp>
        <p:nvCxnSpPr>
          <p:cNvPr id="13" name="Connecteur droit avec flèche 12"/>
          <p:cNvCxnSpPr/>
          <p:nvPr/>
        </p:nvCxnSpPr>
        <p:spPr>
          <a:xfrm flipV="1">
            <a:off x="4962086" y="192300"/>
            <a:ext cx="262783" cy="371407"/>
          </a:xfrm>
          <a:prstGeom prst="straightConnector1">
            <a:avLst/>
          </a:prstGeom>
          <a:ln>
            <a:tailEnd type="triangle"/>
          </a:ln>
          <a:effectLst>
            <a:softEdge rad="0"/>
          </a:effectLst>
          <a:scene3d>
            <a:camera prst="orthographicFront"/>
            <a:lightRig rig="threePt" dir="t"/>
          </a:scene3d>
          <a:sp3d contourW="38100">
            <a:contourClr>
              <a:srgbClr val="FF9B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457752" y="144907"/>
            <a:ext cx="6793848" cy="461665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r>
              <a:rPr lang="fr-CA" dirty="0" err="1" smtClean="0">
                <a:solidFill>
                  <a:srgbClr val="FF9B00"/>
                </a:solidFill>
              </a:rPr>
              <a:t>until</a:t>
            </a:r>
            <a:r>
              <a:rPr lang="fr-CA" dirty="0" smtClean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inverter</a:t>
            </a:r>
            <a:r>
              <a:rPr lang="fr-CA" dirty="0">
                <a:solidFill>
                  <a:srgbClr val="FF9B00"/>
                </a:solidFill>
              </a:rPr>
              <a:t> trip or </a:t>
            </a:r>
            <a:r>
              <a:rPr lang="fr-CA" dirty="0" err="1" smtClean="0">
                <a:solidFill>
                  <a:srgbClr val="FF9B00"/>
                </a:solidFill>
              </a:rPr>
              <a:t>until</a:t>
            </a:r>
            <a:r>
              <a:rPr lang="fr-CA" dirty="0" smtClean="0">
                <a:solidFill>
                  <a:srgbClr val="FF9B00"/>
                </a:solidFill>
              </a:rPr>
              <a:t> a </a:t>
            </a:r>
            <a:r>
              <a:rPr lang="fr-CA" dirty="0">
                <a:solidFill>
                  <a:srgbClr val="FF9B00"/>
                </a:solidFill>
              </a:rPr>
              <a:t>connexion </a:t>
            </a:r>
            <a:r>
              <a:rPr lang="fr-CA" dirty="0" err="1" smtClean="0">
                <a:solidFill>
                  <a:srgbClr val="FF9B00"/>
                </a:solidFill>
              </a:rPr>
              <a:t>incapacity</a:t>
            </a:r>
            <a:endParaRPr lang="fr-CA" dirty="0"/>
          </a:p>
        </p:txBody>
      </p:sp>
      <p:sp>
        <p:nvSpPr>
          <p:cNvPr id="17" name="Rectangle 16"/>
          <p:cNvSpPr/>
          <p:nvPr/>
        </p:nvSpPr>
        <p:spPr>
          <a:xfrm>
            <a:off x="2355762" y="554185"/>
            <a:ext cx="8361584" cy="461665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r>
              <a:rPr lang="fr-CA" dirty="0" err="1" smtClean="0">
                <a:solidFill>
                  <a:srgbClr val="FF9B00"/>
                </a:solidFill>
              </a:rPr>
              <a:t>Previous</a:t>
            </a:r>
            <a:r>
              <a:rPr lang="fr-CA" dirty="0" smtClean="0">
                <a:solidFill>
                  <a:srgbClr val="FF9B00"/>
                </a:solidFill>
              </a:rPr>
              <a:t> source </a:t>
            </a:r>
            <a:r>
              <a:rPr lang="fr-CA" dirty="0" err="1" smtClean="0">
                <a:solidFill>
                  <a:srgbClr val="FF9B00"/>
                </a:solidFill>
              </a:rPr>
              <a:t>impedance</a:t>
            </a:r>
            <a:r>
              <a:rPr lang="fr-CA" dirty="0" smtClean="0">
                <a:solidFill>
                  <a:srgbClr val="FF9B00"/>
                </a:solidFill>
              </a:rPr>
              <a:t> value = </a:t>
            </a:r>
            <a:r>
              <a:rPr lang="fr-CA" dirty="0" err="1" smtClean="0">
                <a:solidFill>
                  <a:srgbClr val="FF9B00"/>
                </a:solidFill>
              </a:rPr>
              <a:t>weak</a:t>
            </a:r>
            <a:r>
              <a:rPr lang="fr-CA" dirty="0" smtClean="0">
                <a:solidFill>
                  <a:srgbClr val="FF9B00"/>
                </a:solidFill>
              </a:rPr>
              <a:t> network condition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23314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5" grpId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75" y="498274"/>
            <a:ext cx="5963279" cy="3038015"/>
          </a:xfrm>
          <a:prstGeom prst="rect">
            <a:avLst/>
          </a:prstGeom>
          <a:ln w="38100">
            <a:solidFill>
              <a:srgbClr val="5A78B4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75" y="3667516"/>
            <a:ext cx="5950796" cy="3058066"/>
          </a:xfrm>
          <a:prstGeom prst="rect">
            <a:avLst/>
          </a:prstGeom>
          <a:ln w="38100">
            <a:solidFill>
              <a:srgbClr val="5A78B4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4854" y="510660"/>
            <a:ext cx="5941908" cy="3038015"/>
          </a:xfrm>
          <a:prstGeom prst="rect">
            <a:avLst/>
          </a:prstGeom>
          <a:ln w="38100">
            <a:solidFill>
              <a:srgbClr val="5A78B4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2154" y="3667517"/>
            <a:ext cx="5972878" cy="3050714"/>
          </a:xfrm>
          <a:prstGeom prst="rect">
            <a:avLst/>
          </a:prstGeom>
          <a:ln w="38100">
            <a:solidFill>
              <a:srgbClr val="5A78B4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3887893" y="-19183"/>
            <a:ext cx="69252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dirty="0" err="1" smtClean="0">
                <a:solidFill>
                  <a:srgbClr val="FF9B00"/>
                </a:solidFill>
              </a:rPr>
              <a:t>Inverter</a:t>
            </a:r>
            <a:r>
              <a:rPr lang="fr-CA" dirty="0" smtClean="0">
                <a:solidFill>
                  <a:srgbClr val="FF9B00"/>
                </a:solidFill>
              </a:rPr>
              <a:t> </a:t>
            </a:r>
            <a:r>
              <a:rPr lang="fr-CA" dirty="0" err="1" smtClean="0">
                <a:solidFill>
                  <a:srgbClr val="FF9B00"/>
                </a:solidFill>
              </a:rPr>
              <a:t>connect</a:t>
            </a:r>
            <a:r>
              <a:rPr lang="fr-CA" dirty="0" smtClean="0">
                <a:solidFill>
                  <a:srgbClr val="FF9B00"/>
                </a:solidFill>
              </a:rPr>
              <a:t> to a </a:t>
            </a:r>
            <a:r>
              <a:rPr lang="fr-CA" dirty="0" err="1" smtClean="0">
                <a:solidFill>
                  <a:srgbClr val="FF9B00"/>
                </a:solidFill>
              </a:rPr>
              <a:t>weak</a:t>
            </a:r>
            <a:r>
              <a:rPr lang="fr-CA" dirty="0" smtClean="0">
                <a:solidFill>
                  <a:srgbClr val="FF9B00"/>
                </a:solidFill>
              </a:rPr>
              <a:t> source (</a:t>
            </a:r>
            <a:r>
              <a:rPr lang="fr-CA" dirty="0" err="1" smtClean="0">
                <a:solidFill>
                  <a:srgbClr val="FF9B00"/>
                </a:solidFill>
              </a:rPr>
              <a:t>steady</a:t>
            </a:r>
            <a:r>
              <a:rPr lang="fr-CA" dirty="0" smtClean="0">
                <a:solidFill>
                  <a:srgbClr val="FF9B00"/>
                </a:solidFill>
              </a:rPr>
              <a:t> state)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24244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612005" y="296574"/>
            <a:ext cx="10800312" cy="633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dirty="0">
                <a:solidFill>
                  <a:srgbClr val="FF9B00"/>
                </a:solidFill>
              </a:rPr>
              <a:t>Maximum power point </a:t>
            </a:r>
            <a:r>
              <a:rPr lang="fr-CA" dirty="0" err="1">
                <a:solidFill>
                  <a:srgbClr val="FF9B00"/>
                </a:solidFill>
              </a:rPr>
              <a:t>tracking</a:t>
            </a:r>
            <a:r>
              <a:rPr lang="fr-CA" dirty="0">
                <a:solidFill>
                  <a:srgbClr val="FF9B00"/>
                </a:solidFill>
              </a:rPr>
              <a:t> (MPPT)</a:t>
            </a:r>
          </a:p>
        </p:txBody>
      </p:sp>
      <p:sp>
        <p:nvSpPr>
          <p:cNvPr id="5" name="AutoShape 2" descr="data:image/jpg;base64,%20/9j/4AAQSkZJRgABAQEAYABgAAD/2wBDAAUDBAQEAwUEBAQFBQUGBwwIBwcHBw8LCwkMEQ8SEhEPERETFhwXExQaFRERGCEYGh0dHx8fExciJCIeJBweHx7/2wBDAQUFBQcGBw4ICA4eFBEUHh4eHh4eHh4eHh4eHh4eHh4eHh4eHh4eHh4eHh4eHh4eHh4eHh4eHh4eHh4eHh4eHh7/wAARCAFxAk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7LooooAKKKKACiiigAooooAKKhsbu1vrf7RZ3EdxFuZN8bBhuVirDI7ggj8KmoAKKKKACiiigAooooAKKKKACiiigAooooAKKKKACiiigAooooAKKKKACiiigAooooAKKKKACiiigAooooAKKKKACiiigAooooAKKKKACiiigAooooAKKKKACiiigAooooAKKKKACiiigAooooAKKKKACiiigAooooAKKKKACiiigAooooAKKKKACiiigArhfjr40TwN8O77VI3Av5x9msV7mZwcN/wABGW/Cu6r4t/ar8bf8JP8AEJtItJt2m6Jut0wflef/AJaN+Bwv/ATQB2f7Gvjllvb7wRqNwW88teWLOeS//LVPx+9/31X0/X5u+G9YvfD+v2OtadJsu7KdZojnqQeh9iMg+xr9DPBuv2Xijwvp+v6e2be9gWVR3U91PuDkfhQBrUUUUAFFFFABRRRQAUUUUAFFFFABRRRQAUUUUAFFFFABRRRQAUUUUAFFFFABRRRQAUUUUAFFFFABRRRQAUUUUAFFFFABRRRQAUVDf3VvY2M97eTJDbW8bSyyOcKiKMkk+gAriPgh8T9H+K3ha617SIHtkt76W0aGRwXwpyjnHTcpB/Mc4oA72ivMv2gvijc/Cfw1b+I30KLVrGSdLZkW78qUSNuIwNpBGF9azfFvxlu/A2qeGI/HHhcWem+IWEUN7Y3ZuBbSnbhJFKKejdVz0PFAHr9FFFABRRRQAUVwXjv4k22g+NNG8C6Rpsms+KNXUyxWiyeXHbwLndNNJg7V4bGASSMYqb4cfEXT/Fmr614buYBpniXQpzFqGnNJvIXPyTRtgb42BBzgEZwQOMgHb0UUUAFFFFABRRRQAUUUUAFFFFABRRRQAUUUUAFFFFABRRRQAUUUUAFFFFABRRRQBFewvcWk0Ec7wPIhUSpjchI+8M9xXBaL8G/hxo1s3l+GrW9mwS899meRz3JLcZ+gFehU2b/Uv/umgDwH9nPwH4O8S/C2SXXfDmnX0x1K6j82SIeZtD4ADDkAfWvXvAfg7SfBWnXGmaG1ymnyTGaO2llMiwsfvBCecE84JPOa4X9kz/klD/8AYVu//Q69coAKKKKACiiigAooooAKKKKACiiigAooooAKKKKACiiigAooooAKKKKACiiigAooooAKKKKACiiigAooooAKKKKACiiigAooooA8h/aW1S61HTdH+F2itnV/GNz9mkIyTb2KENcSnHQbflHrk15R8KbVfgl+1rqngERta+GPFkAm0oNITGjgFkGT1ORJH68r16163Y+HPF9t8Z/EHj2/8N2WpNLax6bo2zUVQ21qpLOWDJw7ucnHQACuS/aO+Gvjf4nf2Bqmh6DY6N4h0O7E1teTaoCDHncVOxN2QwUj059aAMP9rC4u/F3xy+Gvw202zF/5Fx/a97AsoRmUN0LH7nyRyc553D0rsfHvwx8VfFn4haDqPjKO10Pwp4fmaeDT7e8M11eS/KQzsAEjXgDAJOAefmyKPgP4e/EX/ho28+KHjTS9GeK4sRZ2sdpqJk+wgKoLBXTnOG6EffPvX0BQAVxfiR/isNZnHhy38Fvpfy+Qb+a6WfoM7gileucYPTFdpXGeI/hb4D8RaxPrGs6Ct1fT482X7VMm7AAHCuB0A7UAZok+OORm1+HWO/8ApF7/APEV6Kudo3Yz3xXng+CfwwBz/wAIuv8A4G3H/wAcr0JQFUKOgGBQB8t+ByLz/goJ4wk1C9dZrPShHZRMAPMQwwZA9huY0/w80Nr/AMFCtbi0+QIlzoebtY34eTyoidw9chTivR/Hvw31eP4yaN8WPBi2c2qQwGx1WwupfKS7tiCNyPg7ZF47YOB05zP8JPhpc6L468T/ABI8TLaDxL4hl2+RbMXisrdcBY1cgFmbapZsDoAB1yAeqUUUUAFFFFABRRRQAUUUUAFFFFABRRRQAUUUUAFFFFABRRRQAUUUUAFFFFABRRRQAU2b/Uv/ALpp1Nm/1L/7poA8l/ZM/wCSUP8A9hW7/wDQ69cryP8AZM/5JQ//AGFbv/0OvXKACiiigAooooAKKKKACiiigAooooAKKKKACiiigAooooAKKKKACiiigAooooAKKKKACiiigAooooAKKKKACiiigAooooAKKKKACiiigAoqpq2padpFhJf6rf2thaRDMk9xKsaKPdmIArxrXP2kPDU+oSaP8O9A1zx9qanbjS7Zvs6n/alIxj3AI96APcKhuLq2t2jW4uIYTI21BI4XcfQZ6mvDEuv2n/FQElvYeD/Alo/QXLNeXSj1wMpn6gV4n8ffgR8ftf8AE+l31zrx8aExhFuIWS1WzbdkjyyQAO+4cn8KAPuWivn3R/hH8b9N0iy+zfHi9F5HAivBc6ek8KsAPlDMcsB0yRk1PNr37SHgbM+ueHNA+IGlx8yS6Qxt7wKOp8sjDH2VTQB73RXnXwp+Mvgv4iSSWGm3U2na5BkXGj6jH5N1GR1+U/eA9Rn3xXotABRRRQAUUUUAFFFFABRRRQAUUUUAFFFFABRRRQAUUUUAFFFFABRRRQAUUUUAFFFFABTZv9S/+6adTZv9S/8AumgDyX9kz/klD/8AYVu//Q69cryP9kz/AJJQ/wD2Fbv/ANDr1ygAooooAKKKKACiiigAooooAKKKKACiiigAooooAKKKKACiiigAooooAKKKKACiiigAooooAKKKKACiiigAooooAKKKKACiiuZ+JPjzwx8PfDkuu+KNSS0tl4jjHzSzv2SNOrN/LvgUAdHPLFBC808iRRRqWd3YBVA6kk9BXh3ij463mva1N4T+Cvh8+MNYjOy41JiU02yPq0nG/wCgIB7E9Kw7Pw18Qvj/ADLqnjiW+8H/AA9dg9poEDlLu/Ts1w3VVPp+Q/iPvfhTw3oXhTRINF8O6Xa6ZYQjCQwIFGfU9yT3JyTQB45o3wCu/E19Fr3xq8V3njDUAd6aZE5h062P91UXG768Z7g17ToOi6RoOnR6dommWmnWcYwkNtCsaD8BV+oby7tbKBri8uYbaFeskrhFH4mgCaiud/4TbwyxIg1B7sA4LWlrLcL+cakVLaeL/DVzcC2XV4IZ2+7FcgwOfosgBNAG7RQCCAQcg9KKAPOPjB8HvDHxEgW9kV9H8SW2Hsdbsf3dzA46ZIxvX2P4EVzPwe+JHiPTvFzfCf4sLFB4phTdpmpoMQazCOjKegkwOR354BFe21518fvhvD8RfBvlWcn2PxHpj/bNEv0O17e4XkDd12sQAfwPagD0WivN/wBnj4hS/EHwGs+qRfZfEWlTNp+tWpGGjuY+Ccdg3X8x2r0igAooooAKKKKACiiigAooooAKKKKACiiigAooooAKKKKACiiigAooooAKKKKACmzf6l/9006mzf6l/wDdNAHkv7Jn/JKH/wCwrd/+h165Xkf7Jn/JKH/7Ct3/AOh165QAUUUUAFFFFABRRRQAUUUUAFFFFABRRRQAUUUUAFFFFABRRRQAUUUUAFFFFABRRRQAUUUUAFFFFABRRRQAUUUUAFFI7KilmYKoGSScACvBfG3xZ8ReN/EVx8P/AIHxRXt7GfL1PxLIM2WnDvsbkO/XGMj0B6gA6r4yfGLTPBF1D4b0Wxl8S+NL4bbHRbT5nyejSkfcTvzyR7cjB+G3wd1TUvEcfxE+Md9F4g8U8NZ6eObLSlzkLGnRmHr0yO5+aur+Dfwk8P8Aw5tp7uOSbV/Ed98+pa1eHfcXDnk4JztXPYfiTXolABQTgZPAryz9pb4ot8J/B2l69HCtw0+rQW8kBxmSHlpQuejbVOD61q+DvFGi/FbTE1TQ9Sjm8O8b4UcCad8AlJVByiDoVPLH/Z+8Abj6tf6zI0HhxY1tgSsmqTLujHqIl/5aH/a4UerdKls/Cmkxzi7v431a9H/LzfHzWH+6p+VB7KBW5GixoscaqiKAFVRgAegpaAAAKAFAAHQCob20tb23a3vLaG4hb70cqBlP4GpqKAOcOh3WiEz+GZCIRy+lzSHyHH/TMn/VN9Pl9QOo19I1K31S1M9vvUqxSWKRdrxOOqsOxH/1xxVyvGPjN8ZvAfwx8RC4vdSnOtBUW70uG2cvdQkHawJATcvZs9Mqe2AD2eivHv2Xfilqfxa0PxF4ivrWOytotWNtY2qHJhhESEBm/iYkkk+/Few0AfP/AIiC/DD9qnStch/c6B8QYvsN8o4RL+P/AFb/AFbIH/AmNfQFeO/tieH5NZ+B2p6hZgjUdBli1azkUfMjQtliP+AFvyFej+Adej8UeCdF8RRFSuo2MVz8vQFkBI/A5FAG3RRRQAUUUUAFFFFABRRRQAUUUUAFFFFABRRRQAUUUUAFFFFABRRRQAUUUUAFNm/1L/7pp1Nm/wBS/wDumgDyX9kz/klD/wDYVu//AEOvXK8j/ZM/5JQ//YVu/wD0OvXKACiiigAooooAKKKKACiiigAooooAKKKKACiiigAooooAKKKKACiiigAooooAKKKKACiiigAooooAKKKKACsvxV4g0XwtoVzrniDUrfTtOtl3SzzNgD0A7knsBya5f4wfFTwz8NNKjl1WSS81S6OzT9JtBvubtzwAqjkDPG48fU8V5z4W+F/ir4oa5beN/jfhLSFvM0rwlEx+z2oPRp/77+x/H+6ADPe78dftGXBh01r/AMHfC3fiS6I2X2tKDyFH8EZ/L13dB7v4J8KeH/Bfh230DwzpkGn2EAwscY5Y92Y9WY9yea2YY44YUhhjWONFCoijAUDoAB0FOoAKKKKAPCP2pPhB4n+MWseGdJsdStNK0HThNPeXMuXdpHKqqrGOpCqeSQPmrovgt8BfAvwsK3mkRXd7q5TbJqF1KSxyOQqDCqPwJ969VooA4ax+I9lJ8Wrj4cX+mXNjqK2n2u1uGcNDdIMZVSOQwByVPanfF/4j6X8N9I0+91Czub6fUL6Oytra3IDMznG4k8BQSMn1YetcJ8a9H1CafXfGGgxl9d8I3lnq1mq9ZY1hInh+jx7hj1ArmPjVqdv41+HafEC13NptxrGk2mkFlwTCLqN5ZMdt0ny/SIUAeu+JvH2oaL4z0PwoPCs15f61bzz2xivY1QCEKZAxbGCNwx61Ql+L+k/8IV4n8QQ6Rfm68KyPHrWlzMkdxblRuJByVYEcgg4IrJ+KMd9J+0T8NF065htrj+z9Y2yTQmRR8kPVQR/Os74jeA4fCPwR+K2rXGpS6prPiCyuLzUbpoxEpIjKoiICdqqOByT6mgDsNK+KNq2s+HdL8QaFfaG/iSLzNJnlljlhnbYH8osh+R9pBAIwexq/8Wfhn4T+J3h1tH8T6espUE213HhZ7Zv7yN29wcg9xXNeF/h/P4ij8A+I/EespdW3h+yhudNsILURKJ2hUCSRyxLFR0AwM816xQB5B+y98K9T+Enh/wAQeHr69gv4J9VNzZXMYwZIjEijcv8ACwKkEc/WvX6KKAKWv6bBrGhX+k3ShoL22kt5Ae6upU/oa8g/Yw1Keb4Nr4dvX3XvhvUrrSpwRgjZIWXj6Nj8K9srwX4QH/hF/wBqD4meD2wlvrEVvr1mvQEsNsuPX5m/8doA96ooooAKKKKACiiigAooooAKKKKACiiigAooooAKKKKACiiigArjPiF4k8UWMg0fwL4bj1vW3j8x3up/Is7RDwGlfqScHCLycE8DmuzrgPHV1ougaxe+Ir/4iDw5IltDG8FxNGbYAFyGMT8sWyRlSD8uKAOHtP8Ahqmzu0vbkfD3UoCxL2CtLEcegkx19zmvWvBevz67prtqGk3GjapbMI72wnYO0L4yCrr8roRyGHX2IIHj3gj9pjw9r3jL/hFbXTdV185CpqujadK8DEnHzRN86D3+YfSvfhyM0AFNm/1L/wC6adTZv9S/+6aAPJf2TP8AklD/APYVu/8A0OvXK8j/AGTP+SUP/wBhW7/9Dr1ygAooooAKKKKACiiigAooooAKKKKACiiigAooooAKKKKACiiigAooooAKKKKACiiigAooooAKKKg1C8tNOsZr6/uobW1gQySzTOERFHUkngCgCevGPin8Zbi38Qt8PfhbpqeJ/G0o2yBTm100d3nfpkf3c/X0POaz468afG7Vbjwx8JZJtE8IxOYdT8WyxlWmA+9Hag8k/wC1wf8Ad7+t/Cv4c+Fvht4eGkeGrERlzuurqQ7p7p+7yP1J9ug7CgDlPg/8GrfwxqsnjLxlqT+KvHV381xqdyNyW/8A0zgU/cUdM8H0wOK9aoooAKKKKACiiigAooooAyLHw3o9lrF/q0FvL9s1BVW7Z7iR1lCjCgqzFeASBgcA1n634B8I6z4esfDuoaOj6RYbDbWccskUUZT7hwjDJGOM9K6eigDm7zwP4bvNf0/X7q0uZtU05DHZ3LX0++FWADAfP/EAM+vfNaPijQNJ8TaLPout2zXWn3C7Z4PNdFkXurbSCR7dK06KAKei6ZZ6NpkGm6ekkdrboEiR5Wk2KOAoLEnAHAGauUUUAFFFFABXgvxlH/CL/tMfDDxmu1LfVfP0G8fp98Ziyf8AeY/98171Xiv7ZumT3HwXl16zXN74c1C21aBh1Xy3AbH4MT+FAHtVFUPDmpw614e03WLZg0N9aRXMZHQq6Bh+hq/QAUUUUAFFFFABRRRQAUUUUAFFFFABRRRQAUUUUAFFFFABXzl+0X4Z+CN18QJPE3xZ8SGKW20qGC20uOZkdl3ynzAqDc5JJAxwNvNfRteLfFvQ/hbZ/Eu38Y/FDR1lgazis7HULxGksYWV3YpIAMI5LZDONpHAII5AOF+Bfxau7rXl8O/Df4W6lqng6PbGupLaQ2LxnplyMRvxz1Deua+ox09K81i+NnwYsbNYrfx74bht4lwkUE64UDsqqP0ArrfBfiIeKNPfVrWwurbTJGH2KW5jaKS5THMnlsAVUn7ueSOcAEUAbtNm/wBS/wDumnU2b/Uv/umgDyX9kz/klD/9hW7/APQ69cryP9kz/klD/wDYVu//AEOvXKACiiigAooooAKKKKACiiigAooooAKKKKACiiigAooooAKKKKACiiigAooooAKKKKACiivLvjH8Y9M8E3UPhvQ7GXxL40vvlsdFs/mcE9HlI+4nf1I9uQAdX8SfHnhj4eeG5Ne8U6klpbL8sSD5pZ37JGvVm/l3wK8W0/wv44+P99BrfxBju/C/w+RxLYeHI5ClxqA/hkuSOQvfH5AfeOx4D+FNw+ux/Er44axZ6v4l+9aWcsirYaUvULGpO1mHr0z6n5q9u0zULHVLKO+028gvLWTOyaCQOjYODhhweQaAG6NpenaLpdvpek2NvY2Nsgjht4ECJGo6AAVboooAKKKKACiiigAooooAKKKKACiiigAooooAKKKKACiiigArF8d6JF4k8Fa14fmUMmo2M1tj3dCB+pFbVFAHj37HOtS6t8BtGtLrP2vRpJtLnUnJVoXIUf8AfJWvYa8F/Z+A8M/HL4r+BCPLhk1CPXLNO2ycZfHsCVFe9UAFFFFABRRRQAUUUUAFFFFABRRRQAUUUUAFFFFABRRRQAVU1gaadLuf7YFodPEZNx9q2+Vs7793GPrVuuZ+K1hJqnw28Q6bDo8esy3NhLFHYSOVW4ZlwELAgrk45yMdaAM7Q/hh8LbW8j1zR/BPhlZpMSw3MFlEw55DIQMD6iu3FfNfhjVv2mtA8OWWhJ8N/DMNlZRR28csF0peKFcKMIJMMwUenJ7V9KDoKACmzf6l/wDdNOps3+pf/dNAHkv7Jn/JKH/7Ct3/AOh165Xkf7Jn/JKH/wCwrd/+h165QAUUUUAFFFFABRRRQAUUUUAFFFFABRXiv7X3xK1T4ffDhYfDTTDxDqrtHavFHva3ijG+abHoqjGe27Pau8+DnjK08ffDXRPFNpKHN3bL9oA4KTr8sikdsMD+GKAOuor5u8S6z4m1P9r+w8AaJ4s1y30JNPN9q9vHdYAYqzAI2CVHMQwMd6u/Dvxv4msf2rPEXwtk1+bXvD8Vl9sia7XdPZSbI28vzByw+b+L1H4gH0JRTZHEcbSEMQoJIUZP4DvXNeBvH3hHxrHN/wAI7rUF1PAxWe1YGO4hI7PE4Dr+IoA6eiimzSJDE8sjBERSzMTgADqaAHUV84fD3xh4t+M1p4+8T6T4kvtE0/SJJLLw9Z6eFJaVE3iabIzKW+TCZxhmGOhr0L9mr4nN8VPhtFrl5ax2mqWszWeoQoflEqgHcB1AYEHB6cigD02iiigApGZVUszBVAySTgAVmeKvEOi+FtCudc8Qalb6dp1su6WeZsAew7knsBya8Be68dftGXBh09r7wd8LdxElyRsvdaUHkKP4Iz+X+90ABreNvi14i8ceIrn4f/A6KK9vYz5ep+JJRmy04d9jdHfrjGR6A9R1Hw9+EPhL4d+GdTmvNQurrWNQiY6t4iuLhku5C3UrIDujGegBz0ySa6nQ9L8LfDfwzZ+H/D2lpawD5bWytU3TXD9z6se5djgdyKspp7Ox1zxRNCPswM0Vtu/0ezAGdxJ++4H8Z4HYDqQD4K+Lnwh8bSfGnRfDK6pr2q6Z4muc6Vd6pM8kwiB/eGQEnBRctzglcHAJwP0F8K6Jp/hrw3p2gaXCsNlp9ulvCgGMKoxn6nqfc1neG9U8K+NRbeI9JKX50+aWC3uXgeNonIAk27wDyMc4wRXR0AFFFFABRRRQAUUUUAFFFFABRRRQAUUUUAFFFFABRRRQAUUUUAFFFFAHgvxA/wCKV/a+8DeIQClt4l0u40W5bsZEO+P8clR+Fe9V4X+2jaTW3w40jxpZqxuvCuu2moqV67N+1h+ZX8BXtunXcN/p9vfW7bobiJZYz6qwyP0NAE9FFFABRRRQAUUUUAFFFFABRRRQAUUUUAFFFFABRRRQAViePIdXuPBurQ6C8qak9q4tzFIEkLY6IxBCuRkAkYBINbdc58Tb6y034f63qOpPfJZW1m807WT7JwijJMZ7NgcUAfLuieM9SsNP1D4cfDzwB4+XW77VormC61sPusHxGJJZJSTnlX7hSG98V9iJu2LvxuwM46Zr51+GfxV+KPi7xAreEfAd7f8AhFXMb3viC8jtp1IPO0ovOB2KsfU19FjOBng0AFNm/wBS/wDumnU2b/Uv/umgDyX9kz/klD/9hW7/APQ69cryP9kz/klD/wDYVu//AEOvXKACiiigAooooAKKKKACiiigAooqtqtp/aGmXVj9ouLYXETRGaBgske4Y3KSDgjscUAeLeA9Pj+KfxR8W+OdUjeTQbCGfwzokZJAdPu3c4HqzfID6A+1cR+yDqVx8P8A4l+NfghrNxMRZXT3ulNKOGjH3iPTchjf0+93r3Hwp8OY/C3h6z8P6D4r8QWWm2SeXBCv2ZtoyT1MOSSSTk8nNYHiX4E+HPEXi1PFmqeIvE51tLVrQXlvdRQOYWVlKnZEAcq7DJ5wfYUAeUfsxaPdfEH4l/Ev4oRa9qempe376dZz2flHzIAQeC6N0VYccAivf/h38OfDPgV9QudHguJtS1OTzdQ1G9mM91dP6u598nAwMnpUPwk+G2ifDHQ5dD8O3upy6a8hlWC8lSQRufvFSFB546k9K7WgArzT406f8Lks01XxldQaTqUJzZX9lMYdSVz0EJj/AHjk/wB3DA9xXpMq+ZEybmTcCNynBHuK4zwR8L/CHhK+k1Szspb/AFmYkzatqUxubx89vMb7o9lwPagDj/gbqHxXutbuYddtru48HKCbK/1+BLXVnJBIBijJBXkcuEb27D1nXLeS80W+tItvmTW8kabumWUgZ/OrlFAHzF+wjerofwb8WWV3p6xXmhavcm8C4EkpWJTg5AIxtKjPpVr/AIJ82V7H8Kta1W4tnhttT1qWa1LfxoFVSR7bgR+Br0/xB8HvC2q65rWrW91rGjSa9brb6xFpl0IIr5QTzIu0/MQSCykEgn1NdvoelaboekWukaRZQ2VhaRiKCCFdqRqOgAoAu1wfxh+Knhn4Z6VHLqskl5qt18mn6Tajfc3bngBVHIGeNx4+p4rlPip8ZbmHxA3w++Fumr4n8ay5WTYc2umDu879Mj+7n6+hufCH4OWvhXUpfGnjPUj4n8cXQ3XOqXPKWw/uQKeEUdM8HHTA4oA5jwr8L/FXxQ1y28cfG/CWkLebpPhKJj9ntQejTj+N8YyD+P8Adr2a+1QwzDRfD9rDPexqFZQNsFmuODIR046IOT7DmoWvr3xCxh0WV7XTc4l1ED5pfVYAf/Rh4/u56iwt34b8Miz0mS/sNOe5Zvs8M1wqyTt1Yjcdzt3J5NAE+i6PFYSSXc0z3mozACa7lHzMP7qjoiDso/HJ5qp8QtLl1rwRrGl289zBcT2jrBJbgGRJAMoVB4J3AcHg1uRyRyKGjdXVgGBU5BB6GvD3sfDfxE8Q+KfDniLVb7RfG2k38v2KeC+kgmgtjzbzQKGCum3G4YOW3Z7UAdV8FPGWua8NU0LxssFh4v0p0W902OPaqxlRsnjbJ8xJOTuHAPy9ufSK8l8OeEL3xtpPgrxZruqTWXiLSVlgu9Q05/KfUIgzRlCRx5UhVZPxG3Gc16yihECr0AwOc0ALRRRQAUUUUAFFFFABRRRQAUUUUAFFFFABRRRQAUUUUAFFFFABRRRQBy/xa8Pr4q+GXiTw8yhjfadNFH7PtJQ/99AVyv7KXiBvEfwD8L3UrE3FrbGxnB6h4WMfPvhQfxr1KvBf2XD/AMI744+KHw5kJVdL13+0LRCMfuLkbhj2G1fzoA96ooooAKKKKACiiigAooooAKKKKACiiigAooooAKKKKACsL4gxaxP4J1eLw9DBNq7WrCySdVaMzfw7g3BXOM57Vu1gfEWx1LVPAus6fo+TfT2jpEgmMRkJHKBx9wsMru7Zz2oA8I+H/gW51f4irrHjL48x6h4ri+VtK8O38VsqgcmNlX5nA7gqK+lhwK+MtO0TwtqGtRaH4Z/Zs8U+H/EkMi/ZtSlu5Yo7KUEYmaXdgqvXvuxjvX2XEGWNVdtzADc2MZPrQA6mzf6l/wDdNOps3+pf/dNAHkv7Jn/JKH/7Ct3/AOh165Xkf7Jn/JKH/wCwrd/+h165QAUUUUAFFFFABRRRQAUUUUAFFFFABRRRQAUUUUAFFFFABRRXMfErx54Y+HnhuTXvFGpJaWy/LFGPmlnfska9Wb+XfAoA6DULy006xmvr+6htbWBDJLNM4REUdSSeAK+e9Y8deNPjhqlz4X+E0k2ieEInMOp+LJYyrTAfejtR1yf73B/3e8eneFvHHx+v4Nc+IUd34Y+HyOJbDw4jlLjUB1WS5YYIHfH5AfePuBl0nwrp1loOiaZGGSMJZabZqEAQcZ9EQd2P6nigDF+H3gnwX8I/CRs9IgW2jJBuryX57i8lPd26uxPRR64ArXWxvvEDibWI3tNMzmPTifmm9DOR2/6Zjj+8T0FjTNHla8TVdalS71FQfKVR+5tQeqxg9/VzyfYcVPZ69pd7r15olndR3F7Yxo94kbBvs+/7iv6MQCQPQZ9KANJVVVCqoVQMAAYAFeKfEfV38N/F+D+19I0670jW0tre21m8tsrotyS6bS5XgSDO3BGH64Bru/jHrUvh/wAC3Oq/6WtnFLF/aEto22aG2LgSOh7YB5PYZPauN8Pab4VttGj8Hatrp8UWvjO4lMenTaob5LaHymciJ2y5QbR85P3iCMcUAZ/hK+X4GatN4U8U3NxdeGr/ADLomuTAvLvVf+PKcj+IAfuugI+UcivUfEvgnwf4qurS/wDEPhrTdSurbmCW5t1aSMdcZ649ulZ/wu8Ma54f8KW+k+J9dOvPbOVtGmiXdDCrfulZuskirgF+M46dz02s6ppui6bNqWrX1vY2UC7pZ55AiIPcmgCyixQQhEVIoo1wAAAqqB+gplndWt5F51pcw3EeSN8Thhn0yK8M+KHjQeIdIsvGHhzUNO8X/DzTrhk8R6VYFjO8RXBlbkFljPzGLADAZOR01fgd4V0jTfHniDxR4D22vgPWLG2a1t4SRbzXQLeZNCh+6u3ap4AJJx0oA9kooooAKKKKACiiigAooooAKKKKACiiigAooooAKKKKACiiigAooooAK8E1v/ilP209Gvs+XaeMdAktH7B7iA7h+O0IPxr13x54u0LwR4fOveI7v7Jp6zxQPNtyFaRwik+wJyT2AJ7V5H+14y6dongj4kWciOPDniC2uGlQ5Bt5SFfkfwnC/nQB71RTYpEliSSNgyOoZSO4PSnUAFFBIUFicAdTXK/DXx/4d+IWnajqHhu4knt7DUJbCVnXGXTHzD1Uggg+hoA6qiuJ+L/xH034Y+Hx4g1zTNRudLDrHJPaBG8t2OFBVmBOfauf1T45aBomhaH4i8R6Br+j6DrXlm21GaGN40DruTzAjlkyPUUAerUVHbTQ3NvHcW8iSwyoHjdDkMpGQQfQipKACiiigAorkfiD8QdD8GXWk6deLc32r6xcC30/TbNQ9xO3dgCQAq92JAFT+CPHGj+K7vVdOtlms9W0i4NvqGnXQUTwN/C2ASGRhyGBINAHT0UUUAFFFFABXzp+0ht134gwaDqnxkT4d6ZYadFcxRR3HlTXk8jyDcfmXKKIwOvU19F1wvjP4SeAPGniJtd8WeHrbWLv7PHbRmctiJELnAwR1LmgDkPhp8afBdn8PrC38UfELRdT120D2s7xXCmS8ZJGRJFXqS4Cn/gVe0jkA15XN+zz8H/LP2XwTp9pOMGKeJpN8bA5DD5uoNeqDgAdaACmzf6l/wDdNOps3+pf/dNAHkv7Jn/JKH/7Ct3/AOh165Xkf7Jn/JKH/wCwrd/+h165QAUUUUAFFFFABRRRQAUUUUAFFFFABRRRQAUUUUAFFI7KilmYKoGSScACvBPG3xZ8ReOfENz4A+B0Ud5eRny9T8SyDNnpw6HYejv6YyPQHqADqvjL8Y9N8EXMPhvQ7GTxL41vvlsdFtPmcE9HlI+4vf1I9uRhfDb4OanqHiOL4ifGO+i8QeKuGtLEc2WlLnIWNOjMPXpn1PzV1fwb+Enh74cWs11E8ur+Ir359R1q8+e4uXPJwTnauewP1Jr0SgDH1a+1CS8Ol6Pb4uNoM13Mh8m3U9P99/RRx6kd7Gi6TbaXHIY2knuZjuuLmY7pZm9WPoOwGAOwrQooAK8f+J/gnUPDOtRfFD4a2Eaa1Yx7NX0qJdqazaA5ZSB1nXqrdSeDmvYKD0oA8yufiLpvjXwTanwBLHq2q6tEphtWIxagMBIboc+Wq/MpBGWPCg10Pg74a+A/B+q3Oq+GfCul6VfXIKyzW8OG2nkqv91c9hgVp+FfC+heGIrxdF063tHvrl7q7kjjAaeZySzsR1OSfYdBUXj7xBd+GfC95rFjoF/r1xBGXSys8b3wMnk8AYHufQE0AWfF+vWXhfwvqXiLUVma0062e4mWFN7lVGSFHc1474yvtb8R6F4Y+NPg+7/4SGw05DdT+HdqvHJAy4lMfGftMfzYJ9wMd+h8MfFzwL8QNNfw3qUk+ganqdmU/s3Vk8h5UkTGYnPyygg8FSfpXCeGZtT+E39n+MLG0uLrwhrcy2fiLTLeMu+m6iH8k3UMY5Ku64dAM5II9KAO6+C2k+H9Z8Q6/wDFHw4sMOkeKbeCOO1jAAkMe7fLKg4WRi20r1G3nkkVZ+G3gPXPBXjfXLbRdSitvAlxIt1a6ZJHveC4fJlWFs4SHODgg8k4xjJtfD34fxeH/GGueI9Mvb/TtI1eVbpNCX5II5yv7yYrjKs39wYHGTk4x6JQAUUUUAFFFFABRRRQAUUUUAFFFFABRRRQAUUUUAFFFFABRRWP411z/hGvC2oa+1nPeRafCbiWGAZkaNeW2Du2MkDvQBsUV4pf/FT4japeadZ+GfhidJXU5Whs7zxRfLbB2CF+IE3SH5VY446V1Pwqn8YWuu67ovjnVtL1DVmWDUE/s6Jo4oYpA0flhWJPBhJyeu6gDyf9vs63rXhXw14F8N6beanqGqag101tawmRzHCmMkDoN0g5PHFcl8MtB+K+pfs4eI/AHjXw3cSaPNpEs+hX7TRu8DRjzFhdd27blRtOOOR0xj7E8mLz/tHlJ523Z5m0btuc4z6Z7Vz3glFgh1fQ5FUrY6hKqoRwYpcSr9RiQr/wE0AYX7OXiP8A4Sr4IeE9YaQSTHT44Jz/ANNIv3bZ98rn8a9Brwb9kJm0NfHvw7lOG8OeI5xbrn/l3m+ZP/QSfxr3mgDzL9pDxLcaR4DXw/pLsdf8U3C6NpiR8urS8PLj0RNzZ9ceteKfBGx/4UX+0/qPwvknnm0LxNaRzaZNKTzIqsRnjBORIvH+z9K9J1+LxHJ+0DJ4u1DwD4g1XTNDsPsOhfZXtyjSyHM9wQ8qkHGEHHTJ9K4r9pvQPGvxGj8Pa54T+HnijTPE+gXYltJ55LVUKEhiMiY8hlUjj1oAtft0alNqw8DfDOyS4kn17V0mnjhXLPDGdu0DgNy+cZHKCtf45eEfF3xc0vR/h34f0O58O+GLWWKbUdT1NETciDCRwRhi7Eck5CjheawbDRPiH4k/al0X4ieKvAWsWGiabp629qgmgkMMxjwzEK+du93OfQA+1fUNAFTRrGPS9IstNhZnjtLeOBGbqQihQT78Vz3jb4h+GfCdwlheXM17rEy5ttI0+I3F7P8A7sS8gf7TYUdzXWVy3jP4f+EvF0gudY0mM36Jth1C3YwXcPoUmQhhggd8e1AHIyWXxc8cyI15ewfDvQXG7yLR1udWkGejyY8qHjH3d55xnivVYU8uJI9zPtULuY5Jx3J9a8slg+LfgYoNPlh+ImhoxzFdOttq0SdgJOIpsf7QVj6969ThYvEjsjRllBKt1X2OKAPmPTzcaz/wUH1Fb66leLRNDH2KPjagaGPI/OVz65qSUtpn/BQqBLImJdV8On7aOvmYjYjr05ij6enua6zx38PdX0j9ojQvi94c0+bUoJLdrHXLO3dUl2bNqTKCR5mARlSf4FxUvw7+HOqXvx1134x+JrWTT5bi3FlpGmTOsksEWxVaVyCQjHDAKpOAzZPNAHtNFFFABRRRQAUUUUAFFFFABTZv9S/+6adTZv8AUv8A7poA8l/ZM/5JQ/8A2Fbv/wBDr1yvI/2TP+SUP/2Fbv8A9Dr1ygAooooAKKKKACiiigAooooAKKKKACiiigArL8VeIdF8K6Fc654g1K307T7Zd0s8zYA9AO5J7AcmuW+MPxV8M/DPSo5dVeS81W7OzT9KtRvubt+gCqOgzxuPH1PFedeFfhf4q+J+u23jj44YS1hbzNK8JRN/o1qD0af++/qD+PHygAznuvHX7Rlw0Onm/wDB3wt34kuSNl9rKjsv9yM/l/vdB7z4J8K+H/Bnh230Dw1pkGnafAPljjHLHuzHqzHuTzWxDHHDCkMMaRxooVEQYVQOgAHQU6gAooooAKKKKACiiigAooooA8o8feE/D1tcx6VrvhtfEHhbWropHYLb+bLp922WLw4+ZY3wS2CNjfN0Y46v4deBNJ8FeHxomny3l1ZJePeW6X0vnPbs/JUOeSAckE5PPWurIBIJAJHQ+lLQAUUUUAFFFFABRRRQAUUUUAFFFFABRRRQAUUUUAFFFFABRRWNrfirw5odwbfV9Zs7GYIsgjmkCs6kkAqOrcjHGaANmmTxRzwvDNGskbqVdWGQwPUGvKfiX8a9N8MaVAdL0HW9U1HUJBBpcAtDEbqU9NiybXcDuVUgeteqpMPsonlBiGze4fjZxk5+lAHjmleArj4k63rHiv4gxz20cUs+neHrC3uGRtNiilKm6Vx0ndkyGH3VAHrWz8OvD3gn4c2t1rH/AAld9q93rt/HYzarqt59omnmV2SOAMBgYYsMY65ri/FFz8Ldf1S/13WviVr+o6RdwtfWuiWF/PHbmONVRzsjAZizngEgEtwK9B+Dr+HY9CXRdJ8Caj4QgQ/a4bHULZUaXJGZRhmywO3OTuBIz1FAHoNc4D9h+IhHAj1XT8j/AK6wP/MpKP8Aviujrm/HH+ivo2sDgWWoxrIf+mcuYW/V1P4UAeU2X/FKftrXlvgJaeMvDyzL73FucH/xxW/Oveq8E/atVvD/AIl+GnxGjXA0bxAlpduO0FwMN+Hyn8697HIyOlABRRRQAUUUUAFFFFABRRRQAUUUUAFFFFABRRRQAUUUUAFFFFABTZv9S/8AumnU2b/Uv/umgDyX9kz/AJJQ/wD2Fbv/ANDr1yvI/wBkz/klD/8AYVu//Q69coAKKKKACiiigAooooAKKKKACiioNRvbTTrGe+v7qG1tYEMk00zhUjUdSSeAKAJ68X+KnxluYfEB+H3ws05PE/jWX5ZNhza6aO7zv0yP7ufr6Hm9Z8deNPjjqlz4Y+E0k+h+EInMOp+LJEKtMP4o7UHBz/tdfde/rvwr+HPhb4beHhpHhuxEZc7rq7l+ae6k7vI/Un26DsKAOU+D/wAGbbwvqsnjLxhqLeKfHV2M3GqXAysH+xAp+4o6ZwD6YHFetUUUAFFFFABRRRQAUUUUAFFFFABRRRQAUUUUAFFFFABRRRQAUUUUAFFFFABRRRQAUUUUAFFFFABRRRQAVyXxIOr6ZpU/iDwp4Vi8QeJY4TbWkbypEFVjkksxHyggEgcnj6jra5/4jWmq3ngrU4dD1L+y9TEPmWt3gEQyKQwYg8Eccg9RmgDy74Z2ekeGtTn8YfEJtevfGl2u251S/wBImWC0QjPk2+0MkcQ5Gc5PUmvWNK1fw/4x0C4l0XVrPU7CYPbvNazCRQSMMuR0Iz0rxbxP4M8A6ZCl/wDGD4yavreRv+zXmri0tnB/u28JBIOPeui+A/iT4bTa5qHh34a6LdafpJtluxN9hlt7a5kVgjmMyAb2AaPce+RQBlWvhS/0zXPBOnanCbG10bRrvQ9Q1JpFjhlgCxm2kiYnmTdCrbSOCG9s1dM8YeGfCnjyTVdT+LV9481RrWSz/s2wsFuHjUsjgRpbLtVvlO4t1GOmK9d+JOkabrXgrUrPVdGXWrVIxcNYN/y8GIiQJ7klQMdK8qnh8X6roFrFYeDNA+F/hqCaG7a+nuo/tcUcbK/7uKEbEYqCvzMeCQRQB6r8P/EV/wCJtFl1HUPDWqeHmFzJHFb6iipLJGD8sm0E7cjseQQa0PFOntq3hvUdNTiS4t3SM5xh8fKfzxSeGvEOheJdMTUvD+rWWp2bgES20wcc84OOh9jzWnQB5H8ftN/4Tz9mbWnij3XD6UmoxDussQEuPr8pFdd8GPEA8VfCjwx4g3bnvNNhaQ/9NAu1/wDx4GpfCVvE1jrvh24UGK3vZ4th/wCeMw81fwxIR+BrzL9jG4lsfBHiHwLdFvtHhXX7qxCt1ETOXQ49CS9AHu1FFFABRRRQAUUUUAFFFFABRRRQAUUUUAFFFFABRRRQAUUUUAFNm/1L/wC6adTZv9S/+6aAPJf2TP8AklD/APYVu/8A0OvXK8j/AGTP+SUP/wBhW7/9Dr1ygAooooAKKKKACiiigAoory34y/GPTfBF1D4a0Oxl8S+Nb4bbHRbT5mBPRpSPuL39SPbkAHV/Erx54Y+HnhyTXfFGopaW4yIoxzLcPjhI16s38u+K8X0/wr44+P1/BrnxCiuvDHw/RxLYeHEcpcX46rJcsMEDvj8sfePQfDb4OalqHiSP4ifGK+j8QeKj81pYD5rHShnIWNOjMPXpnnk/NXt9AFTRtM0/RtLt9L0mygsrG2QRwwQIERFHYAVboooAKKKKACiiigAooooAKKKKACiiigAooooAKKKKACiiigAooooAKKKKACiiigAooooAKKKKACiiigAooooAKR1V0ZHGVYEEeopaKAPKLL4GeCtA8NTR+GfD+kJ4gQCa31G8t/NYzq29dxbJCkgAgdqreFJfiTqPjy08SfETSdG8J6LpEElnaW1teC4a7uJ2RN5bjag2gAYzk1seN/D3xO1nxfNB4e8dR+G/DslvE7smnpcXPm5IdY2fhBgKeQeSa8O8X23w58PtqNj4x8ReL/E3xItrho9Ls7+6nd5J92baWFFAj2n5WzyByOoxQB9c15dpPwW8M3F5PqXjhJfF2qNdyypPqVzJLEqFyUCwE+Wm1SFwAc7c98D0y0MzWsLXChZiimQDs2OR+deefEy18TeI/F+neE9L8UT+FtINk97f3tmVF3c4cIIYmbhAPvMwBPKjvQB2vhfQdL8NaNDpGj2sdtaQjCIqgcds4AzgcfQCtOvOfhtqVraeL9R8F6Z4q1HxRb6dZpNdXN7OtxJaTMxAiaZQNxZQW2nJXHuBXo1AHNp/oXxGcfdj1TTg31kgfB/HbKP++a8n8F/8Un+2P4w0XmO18WaPBqsC9mli+R8e/wB816142/0VtH1gAA2WoxrIf+mc2YWH0zIp/wCAivJv2jj/AMI18YPhT8QFJjii1R9HvXHH7q4XC5PoDvNAHvdFFFABRRRQAUUUUAFFFFABRRRQAUUUUAFFFFABRRRQAUUUUAFNm/1L/wC6adTZv9S/+6aAPJf2TP8AklD/APYVu/8A0OvXK8j/AGTP+SUP/wBhW7/9Dr1ygAooooAKKKKACkdlRC7sFVRkknAArM8V+ItF8K6Fc654h1K307TrZd0s8zYA9AO5J7Acmvn97nx1+0dcGGwN/wCDvhZvxJckbL7WlB6L/djP5f73QAGx42+LPiPx14huPAHwOjjvLuNvL1TxNIM2enA8HYejv6Yz7A9R3Hwb+Enh74cWs11C8ureIr759S1q8O64uXPJwTnauew/Emuq8E+FPD/gvw7b6B4a0yDTtPtx8sca8se7MerMe5PNbVABRRRQAUUUUAFFFFABRRRQAUUUUAFFFFABRRRQAUUUUAFFFFABRRRQAUUUUAFFFFABRRRQAUUUUAFFFFABRRRQAUUUUAFFFFABUElnaSXUd3JawPcRjEcrRguo9j1FT0UAFcP8ak8N/wDCILN4o8JzeJrEXMcf2W3g82dWc7VMajBJ3FQcEcH2ruKbLHHKmyRFdcg4YZGQcg/nQB4Ppc3j7SNIsbL4bfCfTvBGjreLvOp3Cs0vmZTc8EAZuCysSXzhR2zXp3w/8R3eqXer6Dq1zp91rGiSRRX01gjrAXkj3hQGJIYDqMnqDxnA6ymRxRRs7RxojOdzlVALH1PrQBn+KtPOreGtR01fv3Fs6IfR8fKfwOK8q/an0m88Sfs16neNBLb6nYW8GqqpXDxSxFWf6EDfXtFU9d06DV9FvtJuhmC8t5LeQYz8rqVP86AM34da9H4o8BaD4iiYEajp8NwcdAzICw/A5H4VvV4h+xbqFw3wgk8NXz5vvDOq3WlTL3XY+5f0bH4V7fQAUUUUAFFFFABRRRQAUUUUAFFFFABRRRQAUUUUAFFFFABTZv8AUv8A7pp1Nm/1L/7poA8l/ZM/5JQ//YVu/wD0OvXK8j/ZM/5JQ/8A2Fbv/wBDr1ygAooooAK4L4wfFXwz8NNMjk1R5L3Vrv5dP0m0G+5u3PACqOgzxuPH1PFcp8VPjNdQ+Ij8PfhXpyeJ/GsvyylTm000dC879Mj+7n6+hvfB74M2vhfVZPGXjDUX8U+OrsbrjVLn5lt/9iBT9xR0zwceg4oA5bwp8LvFXxO1628cfHDC20LebpPhKJv9HtQeQ0/99/UH8ePlH0DDHHDEkMMaxxooVEUYCgdAAOgp1FABRRRQAUUUUAFFFFABRRRQAUUUUAFFFFABRRRQAUUUUAFFFFABRRRQAUUUUAFFFFABRRRQAUUUUAFFFFABRRRQAUUUUAFFFFABRRRQAUUUUAFFFFABRRRQAUUUUAeCfCU/8Iv+1P8AErwizBLfWreDXrVOgJPyy4/4E/6V73Xgfxtz4X/aU+FvjRcJBqLzaDdv2PmDMef+BOfyr3ygAooooAKKKKACiiigAooooAKKKKACiiigAooooAKKKKACmzf6l/8AdNOps3+pf/dNAHkv7Jn/ACSh/wDsK3f/AKHXrleR/smf8kof/sK3f/oddr8SvHvhf4eeHJNc8UaklpbjKxRD5pbh8cJGnVm/l3wKAOg1G9s9OsZr7ULqG1tYEMk00zhEjUdSSeAK+etY8c+NPjlqdx4Y+E8s+h+D45DDqfiySMq0w/ijtlODn/a6+6949O8K+OPj/fQ658Q47vwx8P0cS2HhyNylxfgcrJcnqB3x+QH3j9C6Npmn6Npdvpek2UFjY2yCOGCBAiRqOwAoA5v4V/Dnwt8NvDy6R4asRGXw11dSfNPdSd3kfqT7dB2FdfRRQAUUUUAFFFFABRRRQAUUUUAFFFFABRRRQAUUUUAFFFFABRRRQAUUUUAFFFFABRRRQAUUUUAFFFFABRRRQAUUUUAFFFFABRRRQAUUUUAFFFFABRRRQAUUUUAFFFFABRRRQB4t+2fpM178ErnWbRQbzw9fW2rQN3Uxvhj/AN8ufyr1fwtqsOu+GtM1q3YNFf2kVyhHo6Bv61D430aLxF4O1nQZlDR6hYzWxB/20K/1rzT9jfWpdU+BGk2F0f8ATNEmm0q4U9VMTnaP++Co/CgD2OiiigAooooAKKKKACiiigAooooAKKKKACiiigAooooAKbN/qX/3TTqiu4mntJoFleJpEZRIn3kJGMj3FAHyv8NPjBYeBvhlF4b0XTpvEnjXUNUu/sGjWuS3L8PKR9xO/qcdhkjvfhr8G9Sv/EkfxE+MV9F4h8Vn5rSxHNlpQzkLGnRmHr0zzyfmrkvhb8Gfil8M5b6Twy3g24vLuVml1K9EklzKpPA3bflHfA79c13n2f8AaK/5/fA//fEv+FAHsNFePfZ/2iv+f3wP/wB8S/4UfZ/2iv8An98D/wDfEv8AhQB7DRXj32f9or/n98D/APfEv+FH2f8AaK/5/fA//fEv+FAHsNFePfZ/2iv+f3wP/wB8S/4UfZ/2iv8An98D/wDfEv8AhQB7DRXj32f9or/n98D/APfEv+FH2f8AaK/5/fA//fEv+FAHsNFePfZ/2iv+f3wP/wB8S/4UfZ/2iv8An98D/wDfEv8AhQB7DRXj32f9or/n98D/APfEv+FH2f8AaK/5/fA//fEv+FAHsNFePfZ/2iv+f3wP/wB8S/4UfZ/2iv8An98D/wDfEv8AhQB7DRXj32f9or/n98D/APfEv+FH2f8AaK/5/fA//fEv+FAHsNFePfZ/2iv+f3wP/wB8S/4UfZ/2iv8An98D/wDfEv8AhQB7DRXj32f9or/n98D/APfEv+FH2f8AaK/5/fA//fEv+FAHsNFePfZ/2iv+f3wP/wB8S/4UfZ/2iv8An98D/wDfEv8AhQB7DRXj32f9or/n98D/APfEv+FH2f8AaK/5/fA//fEv+FAHsNFePfZ/2iv+f3wP/wB8S/4UfZ/2iv8An98D/wDfEv8AhQB7DRXj32f9or/n98D/APfEv+FH2f8AaK/5/fA//fEv+FAHsNFePfZ/2iv+f3wP/wB8S/4UfZ/2iv8An98D/wDfEv8AhQB7DRXj32f9or/n98D/APfEv+FH2f8AaK/5/fA//fEv+FAHsNFePfZ/2iv+f3wP/wB8S/4UfZ/2iv8An98D/wDfEv8AhQB7DRXj32f9or/n98D/APfEv+FH2f8AaK/5/fA//fEv+FAHsNFePfZ/2iv+f3wP/wB8S/4UfZ/2iv8An98D/wDfEv8AhQB7DRXj32f9or/n98D/APfEv+FH2f8AaK/5/fA//fEv+FAHsNFePfZ/2iv+f3wP/wB8S/4UfZ/2iv8An98D/wDfEv8AhQB7DRXj32f9or/n98D/APfEv+FH2f8AaK/5/fA//fEv+FAHsNFePfZ/2iv+f3wP/wB8S/4UfZ/2iv8An98D/wDfEv8AhQB7DRXj32f9or/n98D/APfEv+FH2f8AaK/5/fA//fEv+FAHsNFePfZ/2iv+f3wP/wB8S/4UfZ/2iv8An98D/wDfEv8AhQB7DRXj32f9or/n98D/APfEv+FH2f8AaK/5/fA//fEv+FAHsNeB/AAf8Iv8e/it4DZfLgmvYtcslzwUmX58D6lR+Fbf2f8AaK/5/fA//fEv+FcfL8O/jx/wtuD4iQ3/AIMj1Eaa2nTqDKElj3blyu3kg989hQB9I1wHx41rxD4Y8CSeJ/DlwiXGmTJJPDKgeOeFjtZWHXjIOQQeK537P+0V/wA/vgf/AL4l/wAK5r4pQ/HBfh3rreI7vwe2kizf7WLdZPMKd9uRjd6UAbnw3/aI8J+IfKsvES/8I/qDYXdK262c+z/w/wDAsfWvZ4JYp4UmhkSWJwGR0YFWHqCOtfmh256V7T+zzB8Y/tUTeDWli0Ut+8OpbvsJHfAPJP8AuUAfZNFR2vn/AGaL7V5Zn2DzPLB2bsc4zzjNSUAFFFFABRRRQAUUUUAFFFFABRRRQAVDe3VtZWsl1eTxwQRjLyO2ABU1eaeLNQm1T49eFPCDEiws9MudduI/4ZpEdYYQfXaXZseoB7UAdvq/iLQtIaFdU1W1s2mXegmkCkrkDcc9Bkjk8c1qAgjI5FeP/DtU8RfFT4vjWFWWOOa00lFkGQlqLYsVGezGRmP1rU/Zc1K81X4D+F7m+na4lS3eASscl0jkeNCT3+VRQB6Pd3FvZ2st1dTxwQRIXklkYKqKOSSTwBWfY+I9DvrC4vrPVLe4t7b/AF7xtnyuM/MOo45+nNefftKXEx0bwlooz9j1jxVp9pegdGh3lyh9iUUEHqOKbfXMth+1Zp1paH9zq3hSY30Y6EwzjynPv87rn0NAHq0Ukc0SSxSLJG6hkdTkMD0IPcU6vMvgtqUsfibx74Lzm08P6yv2Ef8APOC4iEwiHsrFwPQYHavTaACiiq19qGn2Gz7dfW1rvzs86VU3Y64yeaALNFZn/CQ6D/0G9M/8C0/xo/4SHQf+g3pn/gWn+NAGnRWZ/wAJDoP/AEG9M/8AAtP8aP8AhIdB/wCg3pn/AIFp/jQBp0Vmf8JDoP8A0G9M/wDAtP8AGj/hIdB/6Demf+Baf40AadFZn/CQ6D/0G9M/8C0/xrxX43ftCQ/Cvx/pFrdWdrrnhvU7Quz2Mym5tpEfDd9rggqQDg8HmgD32iuP+GnxN8E/EbT/ALX4T123vXVd0tsTsuIf9+M8j69PeuwoAKKKKACiiigAoorzn4jfFzR/AvjLRPDGsaNqzTa5IsVhdRiIW7uWClWdnG0gsOo70AejUVz3ivxNJoM+kwDQ9Q1GTU7kWsa2rRZjcqWywZx8oVWJYZxiuhoAKK4rVPiRpOm/FrSvhtdafqI1PVbR7q1uFVDbsiBi2Tu3A/IR930rp7DV9NvtSv8ATrO7jmudPZEu0Q58pnXcqn324OPcUAXqKKKACiiigAorh/FHxL0rRtG1/WLXTNS1mw8PkrqM1gqMI3Xl1Xcy7ygILY6fUEC18P8Ax5Y+N/AEPjPRdPu/sVwjvBFM8SyOFJBzhyqnIPUjpQB11FcbonxB0++s9Bu9Q0vUtEh175dPe+VAHkIJSNirNtZ1G5Qeo468V2VABRRRQAUUVl+KfEeg+FtIk1bxFq1npdjH96a5lCLn0Gep9hzQBqUV81xftS6T4q+Kei+CfAtov2O7vAl3rOojy4xEoLP5aZB5CkBmI5PSvoH/AISHQf8AoN6Z/wCBaf40AadFZn/CQ6D/ANBvTP8AwLT/ABo/4SHQf+g3pn/gWn+NAGnRWZ/wkOg/9BvTP/AtP8aP+Eh0H/oN6Z/4Fp/jQBp0Vmf8JDoP/Qb0z/wLT/GrFjqem30jR2WoWly6jcywzK5A9cA0AW6KKrapewabpl1qF022C1heaQ+iqpJ/QUAWc8470V5d4H0uP4kfCJtY8Qeat34ptmuQ8cjI1pE+7yFjIOV2KVPHVsk9axPg74kNn8CdQ0nVLXzdd8NyzaLf2rsS1xdBtkZJPJ83dGc/7RoA9sorC8A+Hbfwr4TsNEt2dzBEPOkd2cySkfOxLEnk5rdoAKKK8z+N2r3Saz4G8I280kMHiPXBBevGxVmtoo2lePI5G/aFOO2R3oA9LyMDkc9K4P466F4h8VeBn8L+HY4hLqMyJcTzSbY4IVO5ie5yQBgA9TWFoYig+NHij4bsrDQ7rRLfWLSFHI+ySGRopPLPVMkIwx0YEjrXRfBfxNeeIfDF5a6rIZNW0PU7nSL6QjHmyQPgSfVkKMfcmgDk/hr+z54Q8MmK91sf8JBqS4bdcJiBD/sx9D9Wz+FexRRpFGscaKiKMKqjAA9AKdRQAUUUUAFFFFABRRRQAUUUUAFFFFABRRRQAV5/440aSw+Jfhv4hQxs8NnbT6XqexcsltNhllx3CSIufQMT2r0CigDhtV8E3TeIda1zw1q8Ont4is47fUt8Pm5KKVSeIgjDhGK4OQcKe3Nc6BrXhe88E6D4KvktvD+nKba+sJLTzPOgC48wzZGxgRnj7zN6Zr0EUUAc98QvCtr4x8NtpNzO9rKk8V1aXMYy1vcROHjkAPXDDkdwSO9UNI8Of2b4n1Dx14kvrWbVHsEsg8MRjhtrZGLsFBJJLMdxJPZQOnPYUGgDg/hN4fubG/8AFXiu/ieC68Tap9rSFxhoraNFigDDsxVd5HbfjtXeUUUAFV7yxsrzb9ss7e52Z2+bEH2564zViuK1DxxdWvxVsPAQ0EySXtjJfx3guwEWFGCtldud2SMAfnQB0v8AYei/9AfT/wDwGT/Cj+w9F/6A+n/+Ayf4VoUUAZ/9h6L/ANAfT/8AwGT/AAo/sPRf+gPp/wD4DJ/hWhRQBn/2Hov/AEB9P/8AAZP8KP7D0X/oD6f/AOAyf4VoUUAZ/wDYei/9AfT/APwGT/CvGPjZ+z7bfFTx7pN5qF9Bo3h3S7Up5NjCBcXMjvlsnG1FACgHBPWvd6KAOT+G/wAOPBfw800WPhPQbWwyuJZ9u6eb/fkPzN9M49q6yqtxqNlb6ja6fNcIl1dhzBET8zhACxA9Bkc+4q1QAUUUUAFFFFABXjn7X/gaTxp8HL6awQ/2xoTf2pYuo+fMYJdQfdc/iBXsdI6q6MjqGVhgg9CKAPJv2ffE9x8TfDWi+OLyF4xaaeLNQ4wHu+BcSj2+VVB93ryPXvGnifVPDnxp8YTa3qWnal4V1WK10RIrhkjtUSQDHl52sX/i3A5zX1J4X0LSvDOg2uhaJaLaafaKVhhUkhQSSevuSa5vXvhb4M1rUtRvL7T5duqvE+qW0dw6QXzRHKGaMHDEYH1xzmgDxMatdeJP2nPg3rd9Gbe61LwdJczouV2PJDKzY9OTWd+ztayWXh74y6xbeKLnR7uy1i9ih1C9upJYIMIcTSoTiRlx94gn+VfRF98PfC954507xrNZzDW9Ng+z2cyXDqsMWCCgQHbghmzx3qhF8I/AMcniMpopEfiPf/acH2mTypGcYdgm7arHuQAaAPDvhh4s8Qr8evAenW+q6nPpuveFnnu2uriRo9SlRJCLsRSMxiDFAR0JHYZxVCBvifq/hZoGvvE//CwX8am2u1tLqaOFNPH3lDIfKWEDuDkH3r3XQvgr8OtB1TQ9V0nQngvtCiaKxm+2SlgrZ4clvmHJwDkDPSvFbD4SfEOzsLxtH8UeP9A1mW4uLiDTra5ik0yKV5WYfvC+WQkgkkbuTxmgDV8R61428VfGXx14B0K4vUuNC0WCPQ/+JobbyZiqk3bnrK24qDnPGfWvb59Q16x+Es2qah5EmvW2ivNN9mYPG1wsRJKnHI3D0rJ1z4S+FfEmtaZ4m8RWszeJLW1SCe/sLuW1NwABuDeWw3KTng9jiu7jtLWOxFilvGtqI/KEQX5dmMbcemKAPH/2RLWDUP2a9DjvYxcLqCXTXe/kzGSaTeW9Sc815f8AAdNY8I+NvGv7PcqXLWz3wu7G4GcR2D8zHPbdHsA/2mNe9/CDwleeAdPvfCMaifQobqW50icMN0UMjbjA465Ri2GGQVI6EV08Xh/SIvFM/ieOyjXVp7RLOS4H3mhRmZV/Nj+npQB5j+2HGlv+zxrlxAwt5dPa1uLRk4MciTx7CuOhFeoeFLue/wDC+k311/r7iyhlk4x8zICf1Ncv8W/CNx4/s7HwpcL5OhNdRXeqT7/mmjifctug65Zgu5jwFBxknjuI0WONY41CooAUAcADtQA6iiigArM8TeH9D8TaTLpPiDSrPVLGX78FzEHX6jPQ+45FadcxoPi7+1PHviHwm2lzWsmixW0puHlVlnWYOQVA5AGzvzz0oA8Xh/Zb0Xwv8UdF8b+BLwRW9neCS60e/wD3kTxMCriNzkggMSA2eQORXv8A/Yei/wDQH0//AMBk/wAK0KKAM/8AsPRf+gPp/wD4DJ/hR/Yei/8AQH0//wABk/wrQooAz/7D0X/oD6f/AOAyf4Uf2Hov/QH0/wD8Bk/wrQooAz/7D0X/AKA+n/8AgMn+FT2en6fZuZLSxtbd2GC0USqSPTgVZooAKz/EumR614d1LR5W2x31pLbMfQOhXP61YsL60vlmazuEmWGZ4JChyFkU4ZfqDwasUAcF+z8Li1+E2iaHfLs1HQ4f7KvIu6SQHZ+RUKwPcMDWZL8Nrtfjs/jG1uhHoN9axXGpWQI/fahBlIJMeyOxPui16THZ2sd9LfRwIlxMoWWRRguB0z647VPQBwnjzxNqNj4hfRLK9h0xl0S41OC4miDrcSRMB5XPYAgsB82GGCMGoNX8eeXoPhiae7tdHn1Wa3h1GR2Vv7NeW3aVVcNwpZgqguP4hx0ru7yys7zy/tlpb3Hltvj82MPtb1Gehplzpun3MdxHcWFrMlzjz1khVhLjpuBHzYwOtAHHaf4l8TQ+IvDOkzWmm6xp2o2sn2nV7Sfyz5yBjuWA5/dkKMtuxlhjtU3xS8K3evN4f1nSRG2reHdUTULaORtqzpgpLFu/h3IxwfUDPFdjHb28biSOCJHCCMMqAEKOi/T2qSgDhPC3hu5t/iD4i+IeuxxWU17ZwWNvAZQ/2e2h3MzOw4yzsSQMgBRzVP4A6Td2mga9rt5E0LeJNfvNXiiYEFIZHxFkHoSiK3/Aq9AvrO2vrZra8hWaFiC0bfdbBzgjuPapxwMDgUAFFFFABRRRQAUUUUAFFFFABRRRQAUUUUAFFFFABRRRQAUUUUAFFFFABRRRQAV5Lrq7v2r/AA4OcHwle9P+viOvWq5+68GeG7nxVH4pm04trMSGOO78+QOiHkoMNgKT1GMUAfPF9aTr8JfiD4nOra02q6F40uv7MnbUZibcJdQqABu+YFSQd2eOK9HlFn44+JvxB8I+INQubVtMsrWPS0jnMTW8UsJZ7qPn74k43/w7FHGTnsn+Gvgl9Hv9HfQ0bT9RuTdXluZ5Nk8xOS7DdySeT6kD0pfEfw28D+IryxvNc8O2t/c2EXkwTSlt4j/uM2cuvs2RQB5jfaJD4j+NWieG7zxJr1/pNx4FkeaWO/khN26XESCY7CApbhsrjPHUda9ta33jnT/GKt4ot9C1XQNclt4L6SaU3OlwwFfKON4BV0BJzw+5s5r2aTwh4dfxRb+JjpqjV7eD7PDcrI6lIv8AnmADjbkA4xjiqGr/AA38C6v4rj8U6l4Y0+51mPZ/pTIctt+6WAOHxxjcDjAoA83Gjx+IvjN480jVtQ1S4sD4b064EEd9NFGsr+fl0UNlOVBCjjPauc0Y3tr4U+Cni/8AtfVp9b1PVLSwvbma9kcTW8kUgaNkzsI+UHOM5Gc55r3dvBnhtta1HWv7PI1DUoBb3k6zyBpYx0U4boMnGOmTVJfhv4LXS9L0tdFVbPSZhPp8InkC20g6MnzcEc49Mn1oA8o0uPUfHug69rU/im10HW9H8Q3Cveb5fP05IJyEiKBwvltEB8pGG3k8modY0hdY1r43LfanrLx6Za29zYIuozItvN9ieQOmGyMMMgdB6V69d/DfwLd+MB4uuPDNhJrm5WN2UOWZfuswztZh2JBIqZ/APhN59ZnbSh5muLs1NvPkH2pcYw/zc8cfTjpQB5Rpdvb638U/hXq2sbp7298G3E1xM0rKZHUWzZ4PqzH8ea99rmW8A+D2g0WB9CtpI9DJ/swOWb7MCACqknO3AHynI4HHFdNQAUUUUAFFFFABRRRQAUUUUAFFFFABRRRQAUUUUAFFFFABRRRQAUUUUAecfGXXryw1zwN4chuJbOz8Q639kvbiJyjeWsTyCJXHKmRlVcjnG4CvPtfvJfh/4l+MOraJNOrWmj6XLEZ5Wl+zhvMVipbJ2qCWA5A+nFe3+MvC2heMNFbR/EFgt5aeYsqDcyPHIpyro6kMjA9CCDWZpHw68IaZe397DpRnudRtVs72W7nkna4iAxtfex3cE9fWgDz/AMUQ6/4LsNT8faB4liubI+HrmVNLNxNdLfTJGZI7lTIxwwA+bbww/Cui8K6LaXEPhnxRp/jTVmi1DTSk6G6aRdUeWIOsvzEhHTDMNgGBkcAYra8EfDPwV4M+0jw/owgW4Qxsss8kwSM9Y0EjEIn+yuAab4O+GHgnwjc3Vx4e0c2T3CuuBcyssKt95YlZiIgf9jFAHiXhjUNW0X4AW3xJn8Ua/capLPJps813qDvBBBJqRjaYocjci5w/UZ9gB6JqPhvWNJn8QXlr4wktdN1Dw/O8WnW93NI63EY3C6ikdiV4YBgODlT1rudI8EeFtK8IzeErPSIv7CnEiyWUzNLGwkJLj5yeCST9TWd4X+F/grw1o9/pOkaVJDbX8Rgn33csjmE5/dK7MWROT8qkCgDyjR7bVDa/BrUl8UeI1uvEVsLTVGGoOVmiNi0uNp+VWDICHADck5zzUc/ifVPBqeO/D9trN4ul6f4p0uxhur+7kmks7e7WIzfvWJYAEtgk/LuOK9mTwB4VSHQYU0+RY/DxzpSi6l/0U7dvy/Nz8pK8544pX8AeEZTr/wBo0eO4XxFj+1kmkeRbrAwNyk4GBwMYxgUAeb+OND17wz4c8daha+MZ7azuPD0t3aabbXczSW1xEpJnjldiyq2QCo4J59ah8Pw32m+NPhdONe1u6/4SfQ7hNVjub6R45dlrE6Mq5wjAs3K4PJzk816DoXwu8EaL4Z1Dw5Y6S/8AZ+oxeTdrLdSyPJFziPezFggBICggDJrQXwP4aW70K7FjJ52gRtFpbG5k/wBHUjaQPm5yoA5zwBQBwv7KNjb2vw1uJYmuNz6zqKESXMki4W7kAwGYgH1I5PfNevVh+GPCXh/wzcahNoenizbULh7m4CyMVMjHLFVJITJJJCgAk5rcoAKKKKACiiigAooooAKKKKACiiigAooooAKKKKACiiigAooooAKKKKACiiigAooooAKKKKACiiigAooooAKKKKACiiigAooooAKKKKACiiigAooooAKKKKACiiigAooooAKKKKACiiigAooooAKKKKACiiigAooooAKKKKACiiigAooooAKKKKACiiigAooooAKKKKACiiigAooooAKKKKACiiigAooooAKKKKACiiigAooooA//2Q=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CA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l="-1" r="266"/>
          <a:stretch/>
        </p:blipFill>
        <p:spPr>
          <a:xfrm>
            <a:off x="5834690" y="1099961"/>
            <a:ext cx="5898131" cy="2678828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pic>
        <p:nvPicPr>
          <p:cNvPr id="7" name="Imag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30" y="1111839"/>
            <a:ext cx="4708555" cy="4718947"/>
          </a:xfrm>
          <a:prstGeom prst="rect">
            <a:avLst/>
          </a:prstGeom>
          <a:solidFill>
            <a:schemeClr val="bg1"/>
          </a:solidFill>
          <a:ln w="31750">
            <a:solidFill>
              <a:srgbClr val="5A78B4"/>
            </a:solidFill>
          </a:ln>
          <a:effectLst/>
        </p:spPr>
      </p:pic>
      <p:sp>
        <p:nvSpPr>
          <p:cNvPr id="8" name="Rectangle 7"/>
          <p:cNvSpPr/>
          <p:nvPr/>
        </p:nvSpPr>
        <p:spPr>
          <a:xfrm>
            <a:off x="5834690" y="4381747"/>
            <a:ext cx="58981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9B00"/>
                </a:solidFill>
              </a:rPr>
              <a:t>Nonlinear characteristic of the PV panel (V-I curve</a:t>
            </a:r>
            <a:r>
              <a:rPr lang="en-US" sz="2000" dirty="0" smtClean="0">
                <a:solidFill>
                  <a:srgbClr val="FF9B00"/>
                </a:solidFill>
              </a:rPr>
              <a:t>)</a:t>
            </a:r>
            <a:endParaRPr lang="fr-CA" sz="2000" dirty="0" smtClean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000" dirty="0" smtClean="0">
                <a:solidFill>
                  <a:srgbClr val="FF9B00"/>
                </a:solidFill>
              </a:rPr>
              <a:t>The </a:t>
            </a:r>
            <a:r>
              <a:rPr lang="fr-CA" sz="2000" dirty="0" err="1">
                <a:solidFill>
                  <a:srgbClr val="FF9B00"/>
                </a:solidFill>
              </a:rPr>
              <a:t>results</a:t>
            </a:r>
            <a:r>
              <a:rPr lang="fr-CA" sz="2000" dirty="0">
                <a:solidFill>
                  <a:srgbClr val="FF9B00"/>
                </a:solidFill>
              </a:rPr>
              <a:t> </a:t>
            </a:r>
            <a:r>
              <a:rPr lang="fr-CA" sz="2000" dirty="0" err="1">
                <a:solidFill>
                  <a:srgbClr val="FF9B00"/>
                </a:solidFill>
              </a:rPr>
              <a:t>suggest</a:t>
            </a:r>
            <a:r>
              <a:rPr lang="fr-CA" sz="2000" dirty="0">
                <a:solidFill>
                  <a:srgbClr val="FF9B00"/>
                </a:solidFill>
              </a:rPr>
              <a:t> </a:t>
            </a:r>
            <a:r>
              <a:rPr lang="fr-CA" sz="2000" dirty="0" err="1">
                <a:solidFill>
                  <a:srgbClr val="FF9B00"/>
                </a:solidFill>
              </a:rPr>
              <a:t>that</a:t>
            </a:r>
            <a:r>
              <a:rPr lang="fr-CA" sz="2000" dirty="0">
                <a:solidFill>
                  <a:srgbClr val="FF9B00"/>
                </a:solidFill>
              </a:rPr>
              <a:t> the PV </a:t>
            </a:r>
            <a:r>
              <a:rPr lang="fr-CA" sz="2000" dirty="0" err="1">
                <a:solidFill>
                  <a:srgbClr val="FF9B00"/>
                </a:solidFill>
              </a:rPr>
              <a:t>dynamic</a:t>
            </a:r>
            <a:r>
              <a:rPr lang="fr-CA" sz="2000" dirty="0">
                <a:solidFill>
                  <a:srgbClr val="FF9B00"/>
                </a:solidFill>
              </a:rPr>
              <a:t> </a:t>
            </a:r>
            <a:r>
              <a:rPr lang="fr-CA" sz="2000" dirty="0" err="1">
                <a:solidFill>
                  <a:srgbClr val="FF9B00"/>
                </a:solidFill>
              </a:rPr>
              <a:t>is</a:t>
            </a:r>
            <a:r>
              <a:rPr lang="fr-CA" sz="2000" dirty="0">
                <a:solidFill>
                  <a:srgbClr val="FF9B00"/>
                </a:solidFill>
              </a:rPr>
              <a:t> </a:t>
            </a:r>
            <a:r>
              <a:rPr lang="fr-CA" sz="2000" dirty="0" err="1">
                <a:solidFill>
                  <a:srgbClr val="FF9B00"/>
                </a:solidFill>
              </a:rPr>
              <a:t>influenced</a:t>
            </a:r>
            <a:r>
              <a:rPr lang="fr-CA" sz="2000" dirty="0">
                <a:solidFill>
                  <a:srgbClr val="FF9B00"/>
                </a:solidFill>
              </a:rPr>
              <a:t> by the </a:t>
            </a:r>
            <a:r>
              <a:rPr lang="fr-CA" sz="2000" dirty="0" smtClean="0">
                <a:solidFill>
                  <a:srgbClr val="FF9B00"/>
                </a:solidFill>
              </a:rPr>
              <a:t>MPPT</a:t>
            </a:r>
          </a:p>
          <a:p>
            <a:pPr algn="ctr"/>
            <a:endParaRPr lang="fr-CA" strike="sngStrike" dirty="0">
              <a:solidFill>
                <a:srgbClr val="14B04C"/>
              </a:solidFill>
            </a:endParaRPr>
          </a:p>
          <a:p>
            <a:pPr algn="ctr"/>
            <a:endParaRPr lang="fr-CA" baseline="30000" dirty="0">
              <a:solidFill>
                <a:srgbClr val="FF9B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27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1080" y="3142298"/>
            <a:ext cx="10800312" cy="633600"/>
          </a:xfrm>
        </p:spPr>
        <p:txBody>
          <a:bodyPr/>
          <a:lstStyle/>
          <a:p>
            <a:pPr algn="ctr"/>
            <a:r>
              <a:rPr lang="fr-CA" dirty="0" err="1" smtClean="0">
                <a:solidFill>
                  <a:srgbClr val="FF9B00"/>
                </a:solidFill>
              </a:rPr>
              <a:t>Linear</a:t>
            </a:r>
            <a:r>
              <a:rPr lang="fr-CA" dirty="0" smtClean="0">
                <a:solidFill>
                  <a:srgbClr val="FF9B00"/>
                </a:solidFill>
              </a:rPr>
              <a:t> </a:t>
            </a:r>
            <a:r>
              <a:rPr lang="fr-CA" dirty="0" err="1" smtClean="0">
                <a:solidFill>
                  <a:srgbClr val="FF9B00"/>
                </a:solidFill>
              </a:rPr>
              <a:t>analysis</a:t>
            </a:r>
            <a:endParaRPr lang="fr-CA" dirty="0">
              <a:solidFill>
                <a:srgbClr val="FF9B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36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="" xmlns:a16="http://schemas.microsoft.com/office/drawing/2014/main" id="{9CA3F0A8-0BAA-483C-9A8B-E75C4F03B6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4298" y="1340156"/>
            <a:ext cx="10585267" cy="1656000"/>
          </a:xfrm>
        </p:spPr>
        <p:txBody>
          <a:bodyPr/>
          <a:lstStyle/>
          <a:p>
            <a:pPr algn="ctr"/>
            <a:r>
              <a:rPr lang="fr-CA" dirty="0"/>
              <a:t>Test and </a:t>
            </a:r>
            <a:r>
              <a:rPr lang="fr-CA" dirty="0" err="1"/>
              <a:t>analysis</a:t>
            </a:r>
            <a:r>
              <a:rPr lang="fr-CA" dirty="0"/>
              <a:t> of the </a:t>
            </a:r>
            <a:r>
              <a:rPr lang="fr-CA" dirty="0" err="1"/>
              <a:t>dynamic</a:t>
            </a:r>
            <a:r>
              <a:rPr lang="fr-CA" dirty="0"/>
              <a:t> and </a:t>
            </a:r>
            <a:r>
              <a:rPr lang="fr-CA" dirty="0" err="1"/>
              <a:t>transient</a:t>
            </a:r>
            <a:r>
              <a:rPr lang="fr-CA" dirty="0"/>
              <a:t> </a:t>
            </a:r>
            <a:r>
              <a:rPr lang="fr-CA" dirty="0" err="1"/>
              <a:t>behavior</a:t>
            </a:r>
            <a:r>
              <a:rPr lang="fr-CA" dirty="0"/>
              <a:t> of </a:t>
            </a:r>
            <a:r>
              <a:rPr lang="fr-CA" dirty="0" err="1"/>
              <a:t>inverters</a:t>
            </a:r>
            <a:r>
              <a:rPr lang="fr-CA" dirty="0"/>
              <a:t> </a:t>
            </a:r>
            <a:r>
              <a:rPr lang="fr-CA" dirty="0" err="1"/>
              <a:t>used</a:t>
            </a:r>
            <a:r>
              <a:rPr lang="fr-CA" dirty="0"/>
              <a:t> in </a:t>
            </a:r>
            <a:r>
              <a:rPr lang="fr-CA" dirty="0" err="1"/>
              <a:t>solar</a:t>
            </a:r>
            <a:r>
              <a:rPr lang="fr-CA" dirty="0"/>
              <a:t> </a:t>
            </a:r>
            <a:r>
              <a:rPr lang="fr-CA" dirty="0" err="1"/>
              <a:t>residential</a:t>
            </a:r>
            <a:r>
              <a:rPr lang="fr-CA" dirty="0"/>
              <a:t> </a:t>
            </a:r>
            <a:r>
              <a:rPr lang="fr-CA" dirty="0" err="1"/>
              <a:t>project</a:t>
            </a:r>
            <a:endParaRPr lang="fr-CA" dirty="0"/>
          </a:p>
        </p:txBody>
      </p:sp>
      <p:sp>
        <p:nvSpPr>
          <p:cNvPr id="10" name="Espace réservé du texte 4">
            <a:extLst>
              <a:ext uri="{FF2B5EF4-FFF2-40B4-BE49-F238E27FC236}">
                <a16:creationId xmlns="" xmlns:a16="http://schemas.microsoft.com/office/drawing/2014/main" id="{3260E8DB-B54E-44E9-BDCC-7F574F5D3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6200" y="2865521"/>
            <a:ext cx="10800313" cy="3378267"/>
          </a:xfrm>
        </p:spPr>
        <p:txBody>
          <a:bodyPr/>
          <a:lstStyle/>
          <a:p>
            <a:pPr algn="ctr"/>
            <a:r>
              <a:rPr lang="fr-CA" u="sng" dirty="0">
                <a:solidFill>
                  <a:srgbClr val="FF9B00"/>
                </a:solidFill>
              </a:rPr>
              <a:t>HQ </a:t>
            </a:r>
            <a:r>
              <a:rPr lang="fr-CA" u="sng" dirty="0" err="1">
                <a:solidFill>
                  <a:srgbClr val="FF9B00"/>
                </a:solidFill>
              </a:rPr>
              <a:t>TransÉnergie</a:t>
            </a:r>
            <a:r>
              <a:rPr lang="fr-CA" u="sng" dirty="0">
                <a:solidFill>
                  <a:srgbClr val="FF9B00"/>
                </a:solidFill>
              </a:rPr>
              <a:t> </a:t>
            </a:r>
          </a:p>
          <a:p>
            <a:pPr algn="ctr"/>
            <a:r>
              <a:rPr lang="fr-CA" dirty="0">
                <a:solidFill>
                  <a:srgbClr val="FF9B00"/>
                </a:solidFill>
              </a:rPr>
              <a:t>Vincent Morissette, Julie Lacroix, Pierre-Luc Martel, Charles Desbiens, Jean-François Haché</a:t>
            </a:r>
          </a:p>
          <a:p>
            <a:pPr algn="ctr"/>
            <a:r>
              <a:rPr lang="fr-CA" u="sng" dirty="0">
                <a:solidFill>
                  <a:srgbClr val="FF9B00"/>
                </a:solidFill>
              </a:rPr>
              <a:t>IREQ</a:t>
            </a:r>
          </a:p>
          <a:p>
            <a:pPr algn="ctr"/>
            <a:r>
              <a:rPr lang="fr-CA" dirty="0" smtClean="0">
                <a:solidFill>
                  <a:srgbClr val="FF9B00"/>
                </a:solidFill>
              </a:rPr>
              <a:t>Dmitry </a:t>
            </a:r>
            <a:r>
              <a:rPr lang="fr-CA" dirty="0">
                <a:solidFill>
                  <a:srgbClr val="FF9B00"/>
                </a:solidFill>
              </a:rPr>
              <a:t>Rimorov, Olivier Tremblay</a:t>
            </a:r>
          </a:p>
          <a:p>
            <a:pPr algn="ctr"/>
            <a:endParaRPr lang="fr-CA" dirty="0">
              <a:solidFill>
                <a:srgbClr val="FF9B00"/>
              </a:solidFill>
            </a:endParaRPr>
          </a:p>
          <a:p>
            <a:endParaRPr lang="fr-CA" dirty="0"/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7138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1049990" cy="1143000"/>
          </a:xfrm>
        </p:spPr>
        <p:txBody>
          <a:bodyPr/>
          <a:lstStyle/>
          <a:p>
            <a:r>
              <a:rPr lang="en-CA" dirty="0">
                <a:solidFill>
                  <a:srgbClr val="FF9B00"/>
                </a:solidFill>
              </a:rPr>
              <a:t>Linear analysis</a:t>
            </a:r>
            <a:endParaRPr lang="fr-CA" dirty="0">
              <a:solidFill>
                <a:srgbClr val="FF9B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2"/>
              <p:cNvSpPr txBox="1">
                <a:spLocks/>
              </p:cNvSpPr>
              <p:nvPr/>
            </p:nvSpPr>
            <p:spPr>
              <a:xfrm>
                <a:off x="457200" y="1600200"/>
                <a:ext cx="11049990" cy="4525963"/>
              </a:xfrm>
              <a:prstGeom prst="rect">
                <a:avLst/>
              </a:prstGeom>
            </p:spPr>
            <p:txBody>
              <a:bodyPr vert="horz" lIns="0" tIns="0" rIns="0" bIns="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2800" dirty="0"/>
                  <a:t>PV inverter (DUT) is a “black box”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CA" sz="2400" dirty="0">
                    <a:solidFill>
                      <a:srgbClr val="FF9B00"/>
                    </a:solidFill>
                  </a:rPr>
                  <a:t>Analytical (linearized) model not available</a:t>
                </a:r>
              </a:p>
              <a:p>
                <a:r>
                  <a:rPr lang="en-CA" sz="2800" dirty="0"/>
                  <a:t>Frequency response was measured by the direct method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CA" sz="2400" dirty="0">
                    <a:solidFill>
                      <a:srgbClr val="FF9B00"/>
                    </a:solidFill>
                  </a:rPr>
                  <a:t>Superimpose low level voltage modulation with frequency </a:t>
                </a:r>
                <a14:m>
                  <m:oMath xmlns:m="http://schemas.openxmlformats.org/officeDocument/2006/math">
                    <m:r>
                      <a:rPr lang="en-CA" sz="2400" i="1" smtClean="0">
                        <a:solidFill>
                          <a:srgbClr val="FF9B00"/>
                        </a:solidFill>
                        <a:latin typeface="Cambria Math"/>
                      </a:rPr>
                      <m:t>𝑓</m:t>
                    </m:r>
                  </m:oMath>
                </a14:m>
                <a:r>
                  <a:rPr lang="en-CA" sz="2400" dirty="0">
                    <a:solidFill>
                      <a:srgbClr val="FF9B00"/>
                    </a:solidFill>
                  </a:rPr>
                  <a:t> on a fundamental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CA" sz="2400" dirty="0">
                    <a:solidFill>
                      <a:srgbClr val="FF9B00"/>
                    </a:solidFill>
                  </a:rPr>
                  <a:t>Measure </a:t>
                </a:r>
                <a14:m>
                  <m:oMath xmlns:m="http://schemas.openxmlformats.org/officeDocument/2006/math">
                    <m:r>
                      <a:rPr lang="en-CA" sz="2400" i="1">
                        <a:solidFill>
                          <a:srgbClr val="FF9B00"/>
                        </a:solidFill>
                        <a:latin typeface="Cambria Math"/>
                      </a:rPr>
                      <m:t>𝑓</m:t>
                    </m:r>
                  </m:oMath>
                </a14:m>
                <a:r>
                  <a:rPr lang="en-CA" sz="2400" dirty="0">
                    <a:solidFill>
                      <a:srgbClr val="FF9B00"/>
                    </a:solidFill>
                  </a:rPr>
                  <a:t> component of DUT current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CA" sz="2400" dirty="0">
                    <a:solidFill>
                      <a:srgbClr val="FF9B00"/>
                    </a:solidFill>
                  </a:rPr>
                  <a:t>Calculate impedance at </a:t>
                </a:r>
                <a14:m>
                  <m:oMath xmlns:m="http://schemas.openxmlformats.org/officeDocument/2006/math">
                    <m:r>
                      <a:rPr lang="en-CA" sz="2400" i="1">
                        <a:solidFill>
                          <a:srgbClr val="FF9B00"/>
                        </a:solidFill>
                        <a:latin typeface="Cambria Math"/>
                      </a:rPr>
                      <m:t>𝑓</m:t>
                    </m:r>
                  </m:oMath>
                </a14:m>
                <a:endParaRPr lang="en-CA" sz="2400" dirty="0">
                  <a:solidFill>
                    <a:srgbClr val="FF9B00"/>
                  </a:solidFill>
                </a:endParaRP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CA" sz="2400" dirty="0">
                    <a:solidFill>
                      <a:srgbClr val="FF9B00"/>
                    </a:solidFill>
                  </a:rPr>
                  <a:t>Vary </a:t>
                </a:r>
                <a14:m>
                  <m:oMath xmlns:m="http://schemas.openxmlformats.org/officeDocument/2006/math">
                    <m:r>
                      <a:rPr lang="en-CA" sz="2400" i="1">
                        <a:solidFill>
                          <a:srgbClr val="FF9B00"/>
                        </a:solidFill>
                        <a:latin typeface="Cambria Math"/>
                      </a:rPr>
                      <m:t>𝑓</m:t>
                    </m:r>
                  </m:oMath>
                </a14:m>
                <a:endParaRPr lang="en-CA" sz="2400" dirty="0">
                  <a:solidFill>
                    <a:srgbClr val="FF9B00"/>
                  </a:solidFill>
                </a:endParaRPr>
              </a:p>
              <a:p>
                <a:pPr lvl="1"/>
                <a:endParaRPr lang="en-CA" dirty="0"/>
              </a:p>
              <a:p>
                <a:pPr lvl="1"/>
                <a:endParaRPr lang="fr-CA" dirty="0"/>
              </a:p>
            </p:txBody>
          </p:sp>
        </mc:Choice>
        <mc:Fallback xmlns="">
          <p:sp>
            <p:nvSpPr>
              <p:cNvPr id="7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600200"/>
                <a:ext cx="11049990" cy="4525963"/>
              </a:xfrm>
              <a:prstGeom prst="rect">
                <a:avLst/>
              </a:prstGeom>
              <a:blipFill rotWithShape="0">
                <a:blip r:embed="rId3"/>
                <a:stretch>
                  <a:fillRect l="-1931" t="-3369"/>
                </a:stretch>
              </a:blipFill>
            </p:spPr>
            <p:txBody>
              <a:bodyPr/>
              <a:lstStyle/>
              <a:p>
                <a:r>
                  <a:rPr lang="fr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009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457200" y="-259746"/>
            <a:ext cx="8229600" cy="1143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Linear analysis</a:t>
            </a:r>
            <a:endParaRPr lang="fr-CA" dirty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457199" y="1065816"/>
            <a:ext cx="9126187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/>
              <a:t>Closed-loop stability analysis in frequency domain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r>
              <a:rPr lang="en-CA" dirty="0"/>
              <a:t>Gain and phase margins, oscillation frequency are determined via Bode plots</a:t>
            </a:r>
          </a:p>
          <a:p>
            <a:endParaRPr lang="fr-CA" dirty="0"/>
          </a:p>
        </p:txBody>
      </p:sp>
      <p:pic>
        <p:nvPicPr>
          <p:cNvPr id="6" name="Picture 2" descr="C:\Users\DD5779\Documents\PROJETS\SimP\Papers\GM2020\PPT\feedba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442" y="1667498"/>
            <a:ext cx="5175115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9104" y="1065816"/>
            <a:ext cx="9997281" cy="5140200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</p:spTree>
    <p:extLst>
      <p:ext uri="{BB962C8B-B14F-4D97-AF65-F5344CB8AC3E}">
        <p14:creationId xmlns:p14="http://schemas.microsoft.com/office/powerpoint/2010/main" val="149305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1531257" y="-354754"/>
            <a:ext cx="8229600" cy="1143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/>
              <a:t>Linear analysis</a:t>
            </a:r>
            <a:endParaRPr lang="fr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916904369"/>
                  </p:ext>
                </p:extLst>
              </p:nvPr>
            </p:nvGraphicFramePr>
            <p:xfrm>
              <a:off x="1531257" y="818408"/>
              <a:ext cx="8229600" cy="2513838"/>
            </p:xfrm>
            <a:graphic>
              <a:graphicData uri="http://schemas.openxmlformats.org/drawingml/2006/table">
                <a:tbl>
                  <a:tblPr firstRow="1" bandRow="1"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tableStyleId>{C083E6E3-FA7D-4D7B-A595-EF9225AFEA82}</a:tableStyleId>
                  </a:tblPr>
                  <a:tblGrid>
                    <a:gridCol w="1371600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  <a:gridCol w="2209800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="" xmlns:a16="http://schemas.microsoft.com/office/drawing/2014/main" val="20003"/>
                        </a:ext>
                      </a:extLst>
                    </a:gridCol>
                    <a:gridCol w="1752600">
                      <a:extLst>
                        <a:ext uri="{9D8B030D-6E8A-4147-A177-3AD203B41FA5}">
                          <a16:colId xmlns="" xmlns:a16="http://schemas.microsoft.com/office/drawing/2014/main" val="20004"/>
                        </a:ext>
                      </a:extLst>
                    </a:gridCol>
                    <a:gridCol w="1066800">
                      <a:extLst>
                        <a:ext uri="{9D8B030D-6E8A-4147-A177-3AD203B41FA5}">
                          <a16:colId xmlns="" xmlns:a16="http://schemas.microsoft.com/office/drawing/2014/main" val="20005"/>
                        </a:ext>
                      </a:extLst>
                    </a:gridCol>
                  </a:tblGrid>
                  <a:tr h="3708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ID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 gridSpan="3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CA" b="1" i="1" smtClean="0">
                                        <a:solidFill>
                                          <a:srgbClr val="FF9B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b="1" i="1" smtClean="0">
                                        <a:solidFill>
                                          <a:srgbClr val="FF9B00"/>
                                        </a:solidFill>
                                        <a:latin typeface="Cambria Math"/>
                                      </a:rPr>
                                      <m:t>𝒏</m:t>
                                    </m:r>
                                  </m:e>
                                  <m:sub>
                                    <m:r>
                                      <a:rPr lang="en-CA" b="1" i="1" smtClean="0">
                                        <a:solidFill>
                                          <a:srgbClr val="FF9B00"/>
                                        </a:solidFill>
                                        <a:latin typeface="Cambria Math"/>
                                      </a:rPr>
                                      <m:t>𝒓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CA" b="1" i="1" smtClean="0">
                                        <a:solidFill>
                                          <a:srgbClr val="FF9B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b="1" i="1" smtClean="0">
                                        <a:solidFill>
                                          <a:srgbClr val="FF9B00"/>
                                        </a:solidFill>
                                        <a:latin typeface="Cambria Math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CA" b="1" i="1" smtClean="0">
                                        <a:solidFill>
                                          <a:srgbClr val="FF9B00"/>
                                        </a:solidFill>
                                        <a:latin typeface="Cambria Math"/>
                                      </a:rPr>
                                      <m:t>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CA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CA" dirty="0"/>
                        </a:p>
                      </a:txBody>
                      <a:tcPr anchor="ctr"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CA" b="1" dirty="0">
                              <a:solidFill>
                                <a:srgbClr val="FF9B00"/>
                              </a:solidFill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CA" b="1" i="1" smtClean="0">
                                      <a:solidFill>
                                        <a:srgbClr val="FF9B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b="1" i="1" smtClean="0">
                                      <a:solidFill>
                                        <a:srgbClr val="FF9B00"/>
                                      </a:solidFill>
                                      <a:latin typeface="Cambria Math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CA" b="1" i="1" smtClean="0">
                                      <a:solidFill>
                                        <a:srgbClr val="FF9B00"/>
                                      </a:solidFill>
                                      <a:latin typeface="Cambria Math"/>
                                    </a:rPr>
                                    <m:t>𝒑</m:t>
                                  </m:r>
                                </m:sub>
                              </m:sSub>
                            </m:oMath>
                          </a14:m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CA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fr-CA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CA" b="0" i="1" smtClean="0">
                                        <a:solidFill>
                                          <a:srgbClr val="FF9B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b="0" i="1" smtClean="0">
                                        <a:solidFill>
                                          <a:srgbClr val="FF9B00"/>
                                        </a:solidFill>
                                        <a:latin typeface="Cambria Math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CA" b="0" i="1" smtClean="0">
                                        <a:solidFill>
                                          <a:srgbClr val="FF9B00"/>
                                        </a:solidFill>
                                        <a:latin typeface="Cambria Math"/>
                                      </a:rPr>
                                      <m:t>𝑟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Phase margin,</a:t>
                          </a:r>
                          <a:r>
                            <a:rPr lang="en-CA" baseline="0" dirty="0">
                              <a:solidFill>
                                <a:srgbClr val="FF9B00"/>
                              </a:solidFill>
                            </a:rPr>
                            <a:t> </a:t>
                          </a:r>
                        </a:p>
                        <a:p>
                          <a:pPr algn="ctr"/>
                          <a:r>
                            <a:rPr lang="en-CA" baseline="0" dirty="0" err="1">
                              <a:solidFill>
                                <a:srgbClr val="FF9B00"/>
                              </a:solidFill>
                            </a:rPr>
                            <a:t>deg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CA" b="0" i="1" smtClean="0">
                                  <a:solidFill>
                                    <a:srgbClr val="FF9B00"/>
                                  </a:solidFill>
                                  <a:latin typeface="Cambria Math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, Hz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Phase margin,</a:t>
                          </a:r>
                          <a:r>
                            <a:rPr lang="en-CA" baseline="0" dirty="0">
                              <a:solidFill>
                                <a:srgbClr val="FF9B00"/>
                              </a:solidFill>
                            </a:rPr>
                            <a:t> </a:t>
                          </a:r>
                        </a:p>
                        <a:p>
                          <a:pPr algn="ctr"/>
                          <a:r>
                            <a:rPr lang="en-CA" baseline="0" dirty="0" err="1">
                              <a:solidFill>
                                <a:srgbClr val="FF9B00"/>
                              </a:solidFill>
                            </a:rPr>
                            <a:t>deg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CA" b="0" i="1" smtClean="0">
                                  <a:solidFill>
                                    <a:srgbClr val="FF9B00"/>
                                  </a:solidFill>
                                  <a:latin typeface="Cambria Math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, Hz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A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28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14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546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29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321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B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27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21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322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10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127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C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23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46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502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25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216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6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29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301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27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301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916904369"/>
                  </p:ext>
                </p:extLst>
              </p:nvPr>
            </p:nvGraphicFramePr>
            <p:xfrm>
              <a:off x="1531257" y="818408"/>
              <a:ext cx="8229600" cy="2513838"/>
            </p:xfrm>
            <a:graphic>
              <a:graphicData uri="http://schemas.openxmlformats.org/drawingml/2006/table">
                <a:tbl>
                  <a:tblPr firstRow="1" bandRow="1"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tableStyleId>{C083E6E3-FA7D-4D7B-A595-EF9225AFEA82}</a:tableStyleId>
                  </a:tblPr>
                  <a:tblGrid>
                    <a:gridCol w="1371600"/>
                    <a:gridCol w="914400"/>
                    <a:gridCol w="2209800"/>
                    <a:gridCol w="914400"/>
                    <a:gridCol w="1752600"/>
                    <a:gridCol w="1066800"/>
                  </a:tblGrid>
                  <a:tr h="390398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ID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 gridSpan="3"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37557" t="-25000" r="-73605" b="-57031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CA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CA" dirty="0"/>
                        </a:p>
                      </a:txBody>
                      <a:tcPr anchor="ctr"/>
                    </a:tc>
                    <a:tc gridSpan="2"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196976" t="-25000" r="-5400" b="-57031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CA" dirty="0"/>
                        </a:p>
                      </a:txBody>
                      <a:tcPr anchor="ctr"/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endParaRPr lang="fr-CA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166000" t="-76190" r="-667333" b="-24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Phase margin,</a:t>
                          </a:r>
                          <a:r>
                            <a:rPr lang="en-CA" baseline="0" dirty="0" smtClean="0">
                              <a:solidFill>
                                <a:srgbClr val="FF9B00"/>
                              </a:solidFill>
                            </a:rPr>
                            <a:t> </a:t>
                          </a:r>
                        </a:p>
                        <a:p>
                          <a:pPr algn="ctr"/>
                          <a:r>
                            <a:rPr lang="en-CA" baseline="0" dirty="0" err="1" smtClean="0">
                              <a:solidFill>
                                <a:srgbClr val="FF9B00"/>
                              </a:solidFill>
                            </a:rPr>
                            <a:t>deg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508000" t="-76190" r="-325333" b="-24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Phase margin,</a:t>
                          </a:r>
                          <a:r>
                            <a:rPr lang="en-CA" baseline="0" dirty="0" smtClean="0">
                              <a:solidFill>
                                <a:srgbClr val="FF9B00"/>
                              </a:solidFill>
                            </a:rPr>
                            <a:t> </a:t>
                          </a:r>
                        </a:p>
                        <a:p>
                          <a:pPr algn="ctr"/>
                          <a:r>
                            <a:rPr lang="en-CA" baseline="0" dirty="0" err="1" smtClean="0">
                              <a:solidFill>
                                <a:srgbClr val="FF9B00"/>
                              </a:solidFill>
                            </a:rPr>
                            <a:t>deg</a:t>
                          </a:r>
                          <a:endParaRPr lang="fr-CA" dirty="0" smtClean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685714" t="-76190" r="-14286" b="-247619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A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28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14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546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29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321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B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27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21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322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10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127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C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23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46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502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25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216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6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29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301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27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301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Espace réservé du contenu 2"/>
          <p:cNvSpPr txBox="1">
            <a:spLocks/>
          </p:cNvSpPr>
          <p:nvPr/>
        </p:nvSpPr>
        <p:spPr bwMode="auto">
          <a:xfrm>
            <a:off x="1502225" y="3790208"/>
            <a:ext cx="9399319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400" dirty="0">
                <a:solidFill>
                  <a:srgbClr val="FF9B00"/>
                </a:solidFill>
              </a:rPr>
              <a:t>Gain margins were not determined (limited frequency range)</a:t>
            </a:r>
          </a:p>
          <a:p>
            <a:r>
              <a:rPr lang="en-CA" sz="2400" dirty="0" smtClean="0">
                <a:solidFill>
                  <a:srgbClr val="FF9B00"/>
                </a:solidFill>
              </a:rPr>
              <a:t>Stability margins decrease as SCL decreases</a:t>
            </a:r>
          </a:p>
          <a:p>
            <a:r>
              <a:rPr lang="en-CA" sz="2400" dirty="0" smtClean="0">
                <a:solidFill>
                  <a:srgbClr val="FF9B00"/>
                </a:solidFill>
              </a:rPr>
              <a:t>Frequency of resonance decreases as SCL decreases</a:t>
            </a:r>
            <a:endParaRPr lang="en-CA" sz="2400" dirty="0">
              <a:solidFill>
                <a:srgbClr val="FF9B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3486251" y="6081745"/>
                <a:ext cx="869052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CA" sz="1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CA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fr-CA" sz="1600" dirty="0">
                    <a:solidFill>
                      <a:schemeClr val="bg1"/>
                    </a:solidFill>
                  </a:rPr>
                  <a:t> : Short-circuit ratio </a:t>
                </a:r>
                <a:r>
                  <a:rPr lang="fr-CA" sz="1600" dirty="0" err="1">
                    <a:solidFill>
                      <a:schemeClr val="bg1"/>
                    </a:solidFill>
                  </a:rPr>
                  <a:t>between</a:t>
                </a:r>
                <a:r>
                  <a:rPr lang="fr-CA" sz="1600" dirty="0">
                    <a:solidFill>
                      <a:schemeClr val="bg1"/>
                    </a:solidFill>
                  </a:rPr>
                  <a:t> the point of connexion and the power </a:t>
                </a:r>
                <a:r>
                  <a:rPr lang="fr-CA" sz="1600" dirty="0" err="1">
                    <a:solidFill>
                      <a:schemeClr val="bg1"/>
                    </a:solidFill>
                  </a:rPr>
                  <a:t>produced</a:t>
                </a:r>
                <a:r>
                  <a:rPr lang="fr-CA" sz="1600" dirty="0">
                    <a:solidFill>
                      <a:schemeClr val="bg1"/>
                    </a:solidFill>
                  </a:rPr>
                  <a:t> by the </a:t>
                </a:r>
                <a:r>
                  <a:rPr lang="fr-CA" sz="1600" dirty="0" err="1">
                    <a:solidFill>
                      <a:schemeClr val="bg1"/>
                    </a:solidFill>
                  </a:rPr>
                  <a:t>inverter</a:t>
                </a:r>
                <a:r>
                  <a:rPr lang="fr-CA" sz="1600" dirty="0" smtClean="0">
                    <a:solidFill>
                      <a:schemeClr val="bg1"/>
                    </a:solidFill>
                  </a:rPr>
                  <a:t>.</a:t>
                </a:r>
              </a:p>
              <a:p>
                <a:r>
                  <a:rPr lang="fr-CA" sz="1600" dirty="0" smtClean="0">
                    <a:solidFill>
                      <a:schemeClr val="bg1"/>
                    </a:solidFill>
                  </a:rPr>
                  <a:t>SCL: Short-circuit </a:t>
                </a:r>
                <a:r>
                  <a:rPr lang="fr-CA" sz="1600" dirty="0" err="1" smtClean="0">
                    <a:solidFill>
                      <a:schemeClr val="bg1"/>
                    </a:solidFill>
                  </a:rPr>
                  <a:t>level</a:t>
                </a:r>
                <a:endParaRPr lang="fr-CA" sz="1600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6251" y="6081745"/>
                <a:ext cx="8690521" cy="584775"/>
              </a:xfrm>
              <a:prstGeom prst="rect">
                <a:avLst/>
              </a:prstGeom>
              <a:blipFill rotWithShape="0">
                <a:blip r:embed="rId4"/>
                <a:stretch>
                  <a:fillRect l="-421" t="-3125" b="-12500"/>
                </a:stretch>
              </a:blipFill>
            </p:spPr>
            <p:txBody>
              <a:bodyPr/>
              <a:lstStyle/>
              <a:p>
                <a:r>
                  <a:rPr lang="fr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Ellipse 2"/>
          <p:cNvSpPr/>
          <p:nvPr/>
        </p:nvSpPr>
        <p:spPr>
          <a:xfrm>
            <a:off x="4381500" y="770700"/>
            <a:ext cx="990600" cy="47550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Ellipse 7"/>
          <p:cNvSpPr/>
          <p:nvPr/>
        </p:nvSpPr>
        <p:spPr>
          <a:xfrm>
            <a:off x="5994400" y="1246208"/>
            <a:ext cx="990600" cy="2233591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1" name="Ellipse 10"/>
          <p:cNvSpPr/>
          <p:nvPr/>
        </p:nvSpPr>
        <p:spPr>
          <a:xfrm>
            <a:off x="7830457" y="770700"/>
            <a:ext cx="990600" cy="47550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Ellipse 11"/>
          <p:cNvSpPr/>
          <p:nvPr/>
        </p:nvSpPr>
        <p:spPr>
          <a:xfrm>
            <a:off x="8697686" y="1254866"/>
            <a:ext cx="990600" cy="2233591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2840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8" grpId="1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2209120" y="-473526"/>
            <a:ext cx="8818787" cy="1143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4000" dirty="0" smtClean="0"/>
              <a:t>Experimental results, simple network</a:t>
            </a:r>
            <a:endParaRPr lang="fr-CA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361025351"/>
                  </p:ext>
                </p:extLst>
              </p:nvPr>
            </p:nvGraphicFramePr>
            <p:xfrm>
              <a:off x="2209120" y="1241505"/>
              <a:ext cx="8284708" cy="3698744"/>
            </p:xfrm>
            <a:graphic>
              <a:graphicData uri="http://schemas.openxmlformats.org/drawingml/2006/table">
                <a:tbl>
                  <a:tblPr firstRow="1" bandRow="1">
                    <a:tableStyleId>{C083E6E3-FA7D-4D7B-A595-EF9225AFEA82}</a:tableStyleId>
                  </a:tblPr>
                  <a:tblGrid>
                    <a:gridCol w="810460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810460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  <a:gridCol w="6663788">
                      <a:extLst>
                        <a:ext uri="{9D8B030D-6E8A-4147-A177-3AD203B41FA5}">
                          <a16:colId xmlns="" xmlns:a16="http://schemas.microsoft.com/office/drawing/2014/main" val="20003"/>
                        </a:ext>
                      </a:extLst>
                    </a:gridCol>
                  </a:tblGrid>
                  <a:tr h="428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ID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CA" i="1" smtClean="0">
                                        <a:solidFill>
                                          <a:srgbClr val="FF9B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b="1" i="1" smtClean="0">
                                        <a:solidFill>
                                          <a:srgbClr val="FF9B00"/>
                                        </a:solidFill>
                                        <a:latin typeface="Cambria Math"/>
                                      </a:rPr>
                                      <m:t>𝒏</m:t>
                                    </m:r>
                                  </m:e>
                                  <m:sub>
                                    <m:r>
                                      <a:rPr lang="en-CA" b="1" i="1" smtClean="0">
                                        <a:solidFill>
                                          <a:srgbClr val="FF9B00"/>
                                        </a:solidFill>
                                        <a:latin typeface="Cambria Math"/>
                                      </a:rPr>
                                      <m:t>𝒓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Observed behavior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9778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A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28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DUT voltage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distortion</a:t>
                          </a:r>
                          <a:endParaRPr lang="fr-CA" sz="1800" b="0" i="0" u="none" strike="noStrike" kern="1200" baseline="0" dirty="0" smtClean="0">
                            <a:solidFill>
                              <a:srgbClr val="FF9B00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problems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staying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connected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and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frequent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trips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9562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B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27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Sustained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undamped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DUT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current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oscillations</a:t>
                          </a:r>
                        </a:p>
                        <a:p>
                          <a:pPr algn="ctr"/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at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low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frequency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below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60Hz)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  <a:tr h="90736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C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23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Sustained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undamped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DUT voltage and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current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oscillations,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frequency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of 500Hz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3"/>
                      </a:ext>
                    </a:extLst>
                  </a:tr>
                  <a:tr h="428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6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DUT voltage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waveform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distortion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361025351"/>
                  </p:ext>
                </p:extLst>
              </p:nvPr>
            </p:nvGraphicFramePr>
            <p:xfrm>
              <a:off x="2209120" y="1241505"/>
              <a:ext cx="8284708" cy="3698744"/>
            </p:xfrm>
            <a:graphic>
              <a:graphicData uri="http://schemas.openxmlformats.org/drawingml/2006/table">
                <a:tbl>
                  <a:tblPr firstRow="1" bandRow="1">
                    <a:tableStyleId>{C083E6E3-FA7D-4D7B-A595-EF9225AFEA82}</a:tableStyleId>
                  </a:tblPr>
                  <a:tblGrid>
                    <a:gridCol w="81046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0"/>
                        </a:ext>
                      </a:extLst>
                    </a:gridCol>
                    <a:gridCol w="81046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2"/>
                        </a:ext>
                      </a:extLst>
                    </a:gridCol>
                    <a:gridCol w="6663788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0003"/>
                        </a:ext>
                      </a:extLst>
                    </a:gridCol>
                  </a:tblGrid>
                  <a:tr h="428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ID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 rotWithShape="0">
                          <a:blip r:embed="rId3"/>
                          <a:stretch>
                            <a:fillRect l="-100000" t="-1429" r="-823308" b="-78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Observed behavior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0"/>
                      </a:ext>
                    </a:extLst>
                  </a:tr>
                  <a:tr h="9778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A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28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DUT voltage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distortion</a:t>
                          </a:r>
                          <a:endParaRPr lang="fr-CA" sz="1800" b="0" i="0" u="none" strike="noStrike" kern="1200" baseline="0" dirty="0" smtClean="0">
                            <a:solidFill>
                              <a:srgbClr val="FF9B00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ctr"/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problems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staying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connected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and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frequent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trips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1"/>
                      </a:ext>
                    </a:extLst>
                  </a:tr>
                  <a:tr h="95627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B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27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Sustained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undamped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DUT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current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oscillations</a:t>
                          </a:r>
                        </a:p>
                        <a:p>
                          <a:pPr algn="ctr"/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at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low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frequency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(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below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60Hz)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2"/>
                      </a:ext>
                    </a:extLst>
                  </a:tr>
                  <a:tr h="90736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C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23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Sustained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undamped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DUT voltage and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current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oscillations,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frequency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of 500Hz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3"/>
                      </a:ext>
                    </a:extLst>
                  </a:tr>
                  <a:tr h="428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6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DUT voltage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waveform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distortion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659" y="819418"/>
            <a:ext cx="9655630" cy="4848016"/>
          </a:xfrm>
          <a:prstGeom prst="rect">
            <a:avLst/>
          </a:prstGeom>
          <a:ln w="38100">
            <a:solidFill>
              <a:srgbClr val="5A78B4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523659" y="5817378"/>
            <a:ext cx="9504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rgbClr val="FF9B00"/>
                </a:solidFill>
              </a:rPr>
              <a:t>Inverter A : Voltage distortion is observed</a:t>
            </a:r>
            <a:endParaRPr lang="en-CA" dirty="0">
              <a:solidFill>
                <a:srgbClr val="FF9B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rgbClr val="FF9B00"/>
                </a:solidFill>
              </a:rPr>
              <a:t>Any small disturbance in the grid causes the inverter to trip</a:t>
            </a:r>
            <a:endParaRPr lang="en-CA" dirty="0">
              <a:solidFill>
                <a:srgbClr val="FF9B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40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53440" y="2596898"/>
            <a:ext cx="10800312" cy="2005582"/>
          </a:xfrm>
        </p:spPr>
        <p:txBody>
          <a:bodyPr/>
          <a:lstStyle/>
          <a:p>
            <a:pPr algn="ctr"/>
            <a:r>
              <a:rPr lang="en-CA" dirty="0">
                <a:solidFill>
                  <a:srgbClr val="FF9B00"/>
                </a:solidFill>
              </a:rPr>
              <a:t>Model based on existing distribution </a:t>
            </a:r>
            <a:r>
              <a:rPr lang="en-CA" dirty="0" smtClean="0">
                <a:solidFill>
                  <a:srgbClr val="FF9B00"/>
                </a:solidFill>
              </a:rPr>
              <a:t>feeder</a:t>
            </a:r>
            <a:br>
              <a:rPr lang="en-CA" dirty="0" smtClean="0">
                <a:solidFill>
                  <a:srgbClr val="FF9B00"/>
                </a:solidFill>
              </a:rPr>
            </a:br>
            <a:r>
              <a:rPr lang="en-CA" dirty="0" smtClean="0">
                <a:solidFill>
                  <a:srgbClr val="FF9B00"/>
                </a:solidFill>
              </a:rPr>
              <a:t>in </a:t>
            </a:r>
            <a:r>
              <a:rPr lang="en-CA" dirty="0">
                <a:solidFill>
                  <a:srgbClr val="FF9B00"/>
                </a:solidFill>
              </a:rPr>
              <a:t>rural Qu</a:t>
            </a:r>
            <a:r>
              <a:rPr lang="en-US" dirty="0" err="1" smtClean="0">
                <a:solidFill>
                  <a:srgbClr val="FF9B00"/>
                </a:solidFill>
              </a:rPr>
              <a:t>ebec</a:t>
            </a:r>
            <a:r>
              <a:rPr lang="en-US" dirty="0" smtClean="0">
                <a:solidFill>
                  <a:srgbClr val="FF9B00"/>
                </a:solidFill>
              </a:rPr>
              <a:t/>
            </a:r>
            <a:br>
              <a:rPr lang="en-US" dirty="0" smtClean="0">
                <a:solidFill>
                  <a:srgbClr val="FF9B00"/>
                </a:solidFill>
              </a:rPr>
            </a:b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Low short circuit level</a:t>
            </a:r>
            <a:br>
              <a:rPr lang="en-US" sz="3200" dirty="0" smtClean="0"/>
            </a:br>
            <a:r>
              <a:rPr lang="en-US" sz="3200" dirty="0" smtClean="0"/>
              <a:t>+</a:t>
            </a:r>
            <a:br>
              <a:rPr lang="en-US" sz="3200" dirty="0" smtClean="0"/>
            </a:br>
            <a:r>
              <a:rPr lang="en-US" sz="3200" dirty="0" smtClean="0"/>
              <a:t>high PV penetration level</a:t>
            </a:r>
            <a:r>
              <a:rPr lang="en-US" dirty="0"/>
              <a:t/>
            </a:r>
            <a:br>
              <a:rPr lang="en-US" dirty="0"/>
            </a:b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74608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199" y="-117249"/>
            <a:ext cx="10598727" cy="1143000"/>
          </a:xfrm>
        </p:spPr>
        <p:txBody>
          <a:bodyPr/>
          <a:lstStyle/>
          <a:p>
            <a:r>
              <a:rPr lang="en-US" sz="4000" dirty="0"/>
              <a:t/>
            </a:r>
            <a:br>
              <a:rPr lang="en-US" sz="4000" dirty="0"/>
            </a:br>
            <a:r>
              <a:rPr lang="en-CA" sz="4000" dirty="0" smtClean="0"/>
              <a:t>Test </a:t>
            </a:r>
            <a:r>
              <a:rPr lang="en-CA" sz="4000" dirty="0"/>
              <a:t>results: distribution feeder model</a:t>
            </a:r>
            <a:endParaRPr lang="fr-CA" sz="4000" dirty="0"/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457200" y="1295400"/>
            <a:ext cx="10990613" cy="2362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800" dirty="0"/>
              <a:t>Model based on existing distribution feeder in rural Qu</a:t>
            </a:r>
            <a:r>
              <a:rPr lang="en-US" sz="2800" dirty="0" err="1"/>
              <a:t>ebec</a:t>
            </a:r>
            <a:endParaRPr lang="en-U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9B00"/>
                </a:solidFill>
              </a:rPr>
              <a:t>Includes nonlinear house load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9B00"/>
                </a:solidFill>
              </a:rPr>
              <a:t>Variable number of houses (current multiplier)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9B00"/>
                </a:solidFill>
              </a:rPr>
              <a:t>Low load, high PV production conditions with overall active power supplied to the grid</a:t>
            </a:r>
            <a:endParaRPr lang="fr-CA" sz="2400" dirty="0">
              <a:solidFill>
                <a:srgbClr val="FF9B00"/>
              </a:solidFill>
            </a:endParaRPr>
          </a:p>
        </p:txBody>
      </p:sp>
      <p:pic>
        <p:nvPicPr>
          <p:cNvPr id="11" name="Picture 2" descr="C:\Users\DD5779\Documents\PROJETS\SimP\Papers\GM2020\Figures\Model_feed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457" y="3267962"/>
            <a:ext cx="6867753" cy="3209038"/>
          </a:xfrm>
          <a:prstGeom prst="rect">
            <a:avLst/>
          </a:prstGeom>
          <a:noFill/>
          <a:ln w="31750">
            <a:solidFill>
              <a:srgbClr val="5A78B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77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1819471" y="461255"/>
            <a:ext cx="8229600" cy="1143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4000"/>
              <a:t>Test results: distribution feeder model</a:t>
            </a:r>
            <a:endParaRPr lang="fr-CA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590320058"/>
                  </p:ext>
                </p:extLst>
              </p:nvPr>
            </p:nvGraphicFramePr>
            <p:xfrm>
              <a:off x="1819471" y="1868097"/>
              <a:ext cx="8229600" cy="2936240"/>
            </p:xfrm>
            <a:graphic>
              <a:graphicData uri="http://schemas.openxmlformats.org/drawingml/2006/table">
                <a:tbl>
                  <a:tblPr firstRow="1" bandRow="1">
                    <a:tableStyleId>{C083E6E3-FA7D-4D7B-A595-EF9225AFEA82}</a:tableStyleId>
                  </a:tblPr>
                  <a:tblGrid>
                    <a:gridCol w="685800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  <a:gridCol w="5638800">
                      <a:extLst>
                        <a:ext uri="{9D8B030D-6E8A-4147-A177-3AD203B41FA5}">
                          <a16:colId xmlns="" xmlns:a16="http://schemas.microsoft.com/office/drawing/2014/main" val="2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ID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9B00"/>
                              </a:solidFill>
                            </a:rPr>
                            <a:t>Number of houses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CA" i="1" smtClean="0">
                                        <a:solidFill>
                                          <a:srgbClr val="FF9B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b="1" i="1" smtClean="0">
                                        <a:solidFill>
                                          <a:srgbClr val="FF9B00"/>
                                        </a:solidFill>
                                        <a:latin typeface="Cambria Math"/>
                                      </a:rPr>
                                      <m:t>𝒏</m:t>
                                    </m:r>
                                  </m:e>
                                  <m:sub>
                                    <m:r>
                                      <a:rPr lang="en-CA" b="1" i="1" smtClean="0">
                                        <a:solidFill>
                                          <a:srgbClr val="FF9B00"/>
                                        </a:solidFill>
                                        <a:latin typeface="Cambria Math"/>
                                      </a:rPr>
                                      <m:t>𝒓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Observed behavior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A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9B00"/>
                              </a:solidFill>
                            </a:rPr>
                            <a:t>10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9B00"/>
                              </a:solidFill>
                            </a:rPr>
                            <a:t>140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DUT voltage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distortion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reconnection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problems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B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9B00"/>
                              </a:solidFill>
                            </a:rPr>
                            <a:t>41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9B00"/>
                              </a:solidFill>
                            </a:rPr>
                            <a:t>34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DUT voltage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distortion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undamped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DUT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current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oscillations at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low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frequency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C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9B00"/>
                              </a:solidFill>
                            </a:rPr>
                            <a:t>4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9B00"/>
                              </a:solidFill>
                            </a:rPr>
                            <a:t>250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Sustained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undamped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DUT voltage and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current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oscillations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>
                              <a:solidFill>
                                <a:srgbClr val="FF9B00"/>
                              </a:solidFill>
                            </a:rPr>
                            <a:t>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9B00"/>
                              </a:solidFill>
                            </a:rPr>
                            <a:t>150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>
                              <a:solidFill>
                                <a:srgbClr val="FF9B00"/>
                              </a:solidFill>
                            </a:rPr>
                            <a:t>9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DUT voltage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waveform</a:t>
                          </a:r>
                          <a:r>
                            <a:rPr lang="fr-CA" sz="1800" b="0" i="0" u="none" strike="noStrike" kern="1200" baseline="0" dirty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distortion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590320058"/>
                  </p:ext>
                </p:extLst>
              </p:nvPr>
            </p:nvGraphicFramePr>
            <p:xfrm>
              <a:off x="1819471" y="1868097"/>
              <a:ext cx="8229600" cy="2936240"/>
            </p:xfrm>
            <a:graphic>
              <a:graphicData uri="http://schemas.openxmlformats.org/drawingml/2006/table">
                <a:tbl>
                  <a:tblPr firstRow="1" bandRow="1">
                    <a:tableStyleId>{C083E6E3-FA7D-4D7B-A595-EF9225AFEA82}</a:tableStyleId>
                  </a:tblPr>
                  <a:tblGrid>
                    <a:gridCol w="685800"/>
                    <a:gridCol w="1219200"/>
                    <a:gridCol w="685800"/>
                    <a:gridCol w="5638800"/>
                  </a:tblGrid>
                  <a:tr h="9144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ID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Number of houses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279464" t="-3333" r="-827679" b="-23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Observed behavior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A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10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140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DUT voltage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distortion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reconnection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problems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B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41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34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DUT voltage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distortion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undamped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DUT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current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oscillations at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low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frequency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C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4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250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Sustained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undamped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DUT voltage and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current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oscillations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CA" dirty="0" smtClean="0">
                              <a:solidFill>
                                <a:srgbClr val="FF9B00"/>
                              </a:solidFill>
                            </a:rPr>
                            <a:t>D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150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>
                              <a:solidFill>
                                <a:srgbClr val="FF9B00"/>
                              </a:solidFill>
                            </a:rPr>
                            <a:t>9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DUT voltage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waveform</a:t>
                          </a:r>
                          <a:r>
                            <a:rPr lang="fr-CA" sz="1800" b="0" i="0" u="none" strike="noStrike" kern="1200" baseline="0" dirty="0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fr-CA" sz="1800" b="0" i="0" u="none" strike="noStrike" kern="1200" baseline="0" dirty="0" err="1" smtClean="0">
                              <a:solidFill>
                                <a:srgbClr val="FF9B00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distortion</a:t>
                          </a:r>
                          <a:endParaRPr lang="fr-CA" dirty="0">
                            <a:solidFill>
                              <a:srgbClr val="FF9B00"/>
                            </a:solidFill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306149" y="6197186"/>
                <a:ext cx="871168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CA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CA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fr-CA" sz="1600" dirty="0">
                    <a:solidFill>
                      <a:schemeClr val="bg1"/>
                    </a:solidFill>
                  </a:rPr>
                  <a:t> : Short-circuit ratio </a:t>
                </a:r>
                <a:r>
                  <a:rPr lang="fr-CA" sz="1600" dirty="0" err="1">
                    <a:solidFill>
                      <a:schemeClr val="bg1"/>
                    </a:solidFill>
                  </a:rPr>
                  <a:t>between</a:t>
                </a:r>
                <a:r>
                  <a:rPr lang="fr-CA" sz="1600" dirty="0">
                    <a:solidFill>
                      <a:schemeClr val="bg1"/>
                    </a:solidFill>
                  </a:rPr>
                  <a:t> the point of connexion and the power </a:t>
                </a:r>
                <a:r>
                  <a:rPr lang="fr-CA" sz="1600" dirty="0" err="1">
                    <a:solidFill>
                      <a:schemeClr val="bg1"/>
                    </a:solidFill>
                  </a:rPr>
                  <a:t>produce</a:t>
                </a:r>
                <a:r>
                  <a:rPr lang="fr-CA" sz="1600" dirty="0" err="1">
                    <a:solidFill>
                      <a:srgbClr val="14B04C"/>
                    </a:solidFill>
                  </a:rPr>
                  <a:t>d</a:t>
                </a:r>
                <a:r>
                  <a:rPr lang="fr-CA" sz="1600" dirty="0">
                    <a:solidFill>
                      <a:schemeClr val="bg1"/>
                    </a:solidFill>
                  </a:rPr>
                  <a:t> by the </a:t>
                </a:r>
                <a:r>
                  <a:rPr lang="fr-CA" sz="1600" dirty="0" err="1">
                    <a:solidFill>
                      <a:schemeClr val="bg1"/>
                    </a:solidFill>
                  </a:rPr>
                  <a:t>inverter</a:t>
                </a:r>
                <a:r>
                  <a:rPr lang="fr-CA" sz="1600" dirty="0">
                    <a:solidFill>
                      <a:schemeClr val="bg1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6149" y="6197186"/>
                <a:ext cx="8711680" cy="338554"/>
              </a:xfrm>
              <a:prstGeom prst="rect">
                <a:avLst/>
              </a:prstGeom>
              <a:blipFill>
                <a:blip r:embed="rId3"/>
                <a:stretch>
                  <a:fillRect t="-5455" b="-23636"/>
                </a:stretch>
              </a:blipFill>
            </p:spPr>
            <p:txBody>
              <a:bodyPr/>
              <a:lstStyle/>
              <a:p>
                <a:r>
                  <a:rPr lang="fr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909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D5779\Documents\PROJETS\SimP\Papers\GM2020\Figures\Model_feed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089" y="3361852"/>
            <a:ext cx="6867753" cy="3209038"/>
          </a:xfrm>
          <a:prstGeom prst="rect">
            <a:avLst/>
          </a:prstGeom>
          <a:noFill/>
          <a:ln w="31750">
            <a:solidFill>
              <a:srgbClr val="5A78B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contenu 2"/>
          <p:cNvSpPr txBox="1">
            <a:spLocks/>
          </p:cNvSpPr>
          <p:nvPr/>
        </p:nvSpPr>
        <p:spPr>
          <a:xfrm>
            <a:off x="521593" y="434078"/>
            <a:ext cx="10990613" cy="2362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CA" sz="2800" dirty="0">
              <a:solidFill>
                <a:srgbClr val="FF9B00"/>
              </a:solidFill>
            </a:endParaRPr>
          </a:p>
          <a:p>
            <a:r>
              <a:rPr lang="fr-CA" sz="2400" dirty="0" smtClean="0">
                <a:solidFill>
                  <a:srgbClr val="FF9B00"/>
                </a:solidFill>
              </a:rPr>
              <a:t>Source </a:t>
            </a:r>
            <a:r>
              <a:rPr lang="fr-CA" sz="2400" dirty="0" err="1" smtClean="0">
                <a:solidFill>
                  <a:srgbClr val="FF9B00"/>
                </a:solidFill>
              </a:rPr>
              <a:t>impedance</a:t>
            </a:r>
            <a:r>
              <a:rPr lang="fr-CA" sz="2400" dirty="0" smtClean="0">
                <a:solidFill>
                  <a:srgbClr val="FF9B00"/>
                </a:solidFill>
              </a:rPr>
              <a:t>        </a:t>
            </a:r>
            <a:r>
              <a:rPr lang="fr-CA" sz="2400" dirty="0">
                <a:solidFill>
                  <a:srgbClr val="FF9B00"/>
                </a:solidFill>
              </a:rPr>
              <a:t>or  </a:t>
            </a:r>
            <a:r>
              <a:rPr lang="fr-CA" sz="2400" dirty="0" err="1">
                <a:solidFill>
                  <a:srgbClr val="FF9B00"/>
                </a:solidFill>
              </a:rPr>
              <a:t>penetration</a:t>
            </a:r>
            <a:r>
              <a:rPr lang="fr-CA" sz="2400" dirty="0">
                <a:solidFill>
                  <a:srgbClr val="FF9B00"/>
                </a:solidFill>
              </a:rPr>
              <a:t> </a:t>
            </a:r>
            <a:r>
              <a:rPr lang="fr-CA" sz="2400" dirty="0" err="1">
                <a:solidFill>
                  <a:srgbClr val="FF9B00"/>
                </a:solidFill>
              </a:rPr>
              <a:t>level</a:t>
            </a:r>
            <a:r>
              <a:rPr lang="fr-CA" sz="2400" dirty="0">
                <a:solidFill>
                  <a:srgbClr val="FF9B00"/>
                </a:solidFill>
              </a:rPr>
              <a:t>         =        </a:t>
            </a:r>
            <a:r>
              <a:rPr lang="fr-CA" sz="2400" dirty="0" err="1" smtClean="0">
                <a:solidFill>
                  <a:srgbClr val="FF9B00"/>
                </a:solidFill>
              </a:rPr>
              <a:t>Resonant</a:t>
            </a:r>
            <a:r>
              <a:rPr lang="fr-CA" sz="2400" dirty="0" smtClean="0">
                <a:solidFill>
                  <a:srgbClr val="FF9B00"/>
                </a:solidFill>
              </a:rPr>
              <a:t> </a:t>
            </a:r>
            <a:r>
              <a:rPr lang="fr-CA" sz="2400" dirty="0" err="1" smtClean="0">
                <a:solidFill>
                  <a:srgbClr val="FF9B00"/>
                </a:solidFill>
              </a:rPr>
              <a:t>frequency</a:t>
            </a:r>
            <a:endParaRPr lang="fr-CA" sz="2400" dirty="0">
              <a:solidFill>
                <a:srgbClr val="FF9B00"/>
              </a:solidFill>
            </a:endParaRPr>
          </a:p>
          <a:p>
            <a:endParaRPr lang="fr-CA" sz="2800" dirty="0">
              <a:solidFill>
                <a:srgbClr val="FF9B00"/>
              </a:solidFill>
            </a:endParaRPr>
          </a:p>
          <a:p>
            <a:pPr fontAlgn="ctr"/>
            <a:r>
              <a:rPr lang="fr-CA" sz="2800" dirty="0" smtClean="0"/>
              <a:t>Adverse </a:t>
            </a:r>
            <a:r>
              <a:rPr lang="fr-CA" sz="2800" dirty="0" err="1" smtClean="0"/>
              <a:t>effects</a:t>
            </a:r>
            <a:r>
              <a:rPr lang="fr-CA" sz="2800" dirty="0" smtClean="0"/>
              <a:t> of </a:t>
            </a:r>
            <a:r>
              <a:rPr lang="fr-CA" sz="2800" dirty="0" err="1" smtClean="0"/>
              <a:t>resonnance</a:t>
            </a:r>
            <a:r>
              <a:rPr lang="fr-CA" sz="2800" dirty="0" smtClean="0"/>
              <a:t> conditions :</a:t>
            </a:r>
            <a:endParaRPr lang="fr-CA" sz="2800" dirty="0"/>
          </a:p>
          <a:p>
            <a:pPr fontAlgn="ctr"/>
            <a:r>
              <a:rPr lang="fr-CA" sz="2800" dirty="0" smtClean="0"/>
              <a:t>DUT </a:t>
            </a:r>
            <a:r>
              <a:rPr lang="fr-CA" sz="2800" dirty="0"/>
              <a:t>voltage and </a:t>
            </a:r>
            <a:r>
              <a:rPr lang="fr-CA" sz="2800" dirty="0" err="1"/>
              <a:t>current</a:t>
            </a:r>
            <a:r>
              <a:rPr lang="fr-CA" sz="2800" dirty="0"/>
              <a:t> </a:t>
            </a:r>
            <a:r>
              <a:rPr lang="en-US" sz="2800" dirty="0"/>
              <a:t>distortion</a:t>
            </a:r>
            <a:r>
              <a:rPr lang="fr-CA" sz="2800" dirty="0"/>
              <a:t>, oscillation, </a:t>
            </a:r>
            <a:r>
              <a:rPr lang="fr-CA" sz="2800" dirty="0" err="1"/>
              <a:t>reconnection</a:t>
            </a:r>
            <a:r>
              <a:rPr lang="fr-CA" sz="2800" dirty="0"/>
              <a:t> </a:t>
            </a:r>
            <a:r>
              <a:rPr lang="fr-CA" sz="2800" dirty="0" err="1" smtClean="0"/>
              <a:t>problems</a:t>
            </a:r>
            <a:r>
              <a:rPr lang="fr-CA" sz="2800" dirty="0" smtClean="0"/>
              <a:t>, </a:t>
            </a:r>
            <a:r>
              <a:rPr lang="fr-CA" sz="2800" dirty="0" err="1" smtClean="0"/>
              <a:t>disconnection</a:t>
            </a:r>
            <a:r>
              <a:rPr lang="fr-CA" sz="2800" dirty="0" smtClean="0"/>
              <a:t> </a:t>
            </a:r>
            <a:r>
              <a:rPr lang="fr-CA" sz="2800" dirty="0" err="1" smtClean="0"/>
              <a:t>after</a:t>
            </a:r>
            <a:r>
              <a:rPr lang="fr-CA" sz="2800" dirty="0" smtClean="0"/>
              <a:t> a </a:t>
            </a:r>
            <a:r>
              <a:rPr lang="fr-CA" sz="2800" dirty="0" err="1" smtClean="0"/>
              <a:t>disturbance</a:t>
            </a:r>
            <a:r>
              <a:rPr lang="fr-CA" sz="2800" dirty="0" smtClean="0"/>
              <a:t> in the </a:t>
            </a:r>
            <a:r>
              <a:rPr lang="fr-CA" sz="2800" dirty="0" err="1" smtClean="0"/>
              <a:t>grid</a:t>
            </a:r>
            <a:r>
              <a:rPr lang="fr-CA" sz="2800" dirty="0" smtClean="0"/>
              <a:t> </a:t>
            </a:r>
            <a:r>
              <a:rPr lang="fr-CA" sz="2800" dirty="0" smtClean="0">
                <a:solidFill>
                  <a:srgbClr val="FF9B00"/>
                </a:solidFill>
              </a:rPr>
              <a:t> </a:t>
            </a:r>
            <a:endParaRPr lang="fr-CA" sz="2800" dirty="0">
              <a:solidFill>
                <a:srgbClr val="FF9B00"/>
              </a:solidFill>
            </a:endParaRPr>
          </a:p>
          <a:p>
            <a:r>
              <a:rPr lang="fr-CA" sz="2800" dirty="0">
                <a:solidFill>
                  <a:srgbClr val="FF9B00"/>
                </a:solidFill>
              </a:rPr>
              <a:t> </a:t>
            </a:r>
            <a:endParaRPr lang="fr-CA" sz="2400" dirty="0">
              <a:solidFill>
                <a:srgbClr val="FF9B00"/>
              </a:solidFill>
            </a:endParaRPr>
          </a:p>
        </p:txBody>
      </p:sp>
      <p:cxnSp>
        <p:nvCxnSpPr>
          <p:cNvPr id="9" name="Connecteur droit avec flèche 8"/>
          <p:cNvCxnSpPr/>
          <p:nvPr/>
        </p:nvCxnSpPr>
        <p:spPr>
          <a:xfrm flipV="1">
            <a:off x="6596811" y="760289"/>
            <a:ext cx="350254" cy="641268"/>
          </a:xfrm>
          <a:prstGeom prst="straightConnector1">
            <a:avLst/>
          </a:prstGeom>
          <a:ln>
            <a:tailEnd type="triangle"/>
          </a:ln>
          <a:effectLst>
            <a:softEdge rad="0"/>
          </a:effectLst>
          <a:scene3d>
            <a:camera prst="orthographicFront"/>
            <a:lightRig rig="threePt" dir="t"/>
          </a:scene3d>
          <a:sp3d contourW="38100">
            <a:contourClr>
              <a:srgbClr val="FF9B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11155946" y="760289"/>
            <a:ext cx="356260" cy="605508"/>
          </a:xfrm>
          <a:prstGeom prst="straightConnector1">
            <a:avLst/>
          </a:prstGeom>
          <a:ln>
            <a:tailEnd type="triangle"/>
          </a:ln>
          <a:effectLst>
            <a:softEdge rad="0"/>
          </a:effectLst>
          <a:scene3d>
            <a:camera prst="orthographicFront"/>
            <a:lightRig rig="threePt" dir="t"/>
          </a:scene3d>
          <a:sp3d contourW="38100">
            <a:contourClr>
              <a:srgbClr val="FF9B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 flipV="1">
            <a:off x="3208948" y="760289"/>
            <a:ext cx="350254" cy="641268"/>
          </a:xfrm>
          <a:prstGeom prst="straightConnector1">
            <a:avLst/>
          </a:prstGeom>
          <a:ln>
            <a:tailEnd type="triangle"/>
          </a:ln>
          <a:effectLst>
            <a:softEdge rad="0"/>
          </a:effectLst>
          <a:scene3d>
            <a:camera prst="orthographicFront"/>
            <a:lightRig rig="threePt" dir="t"/>
          </a:scene3d>
          <a:sp3d contourW="38100">
            <a:contourClr>
              <a:srgbClr val="FF9B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90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0" y="6773"/>
            <a:ext cx="12192000" cy="633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CA" sz="3000">
                <a:solidFill>
                  <a:srgbClr val="FF9B00"/>
                </a:solidFill>
              </a:rPr>
              <a:t>EMT generic model</a:t>
            </a:r>
            <a:endParaRPr lang="fr-CA" sz="3000" dirty="0">
              <a:solidFill>
                <a:srgbClr val="FF9B0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029" y="1029122"/>
            <a:ext cx="8971252" cy="4063799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sp>
        <p:nvSpPr>
          <p:cNvPr id="6" name="Ellipse 5"/>
          <p:cNvSpPr/>
          <p:nvPr/>
        </p:nvSpPr>
        <p:spPr>
          <a:xfrm>
            <a:off x="8953995" y="771897"/>
            <a:ext cx="1531917" cy="4619500"/>
          </a:xfrm>
          <a:prstGeom prst="ellipse">
            <a:avLst/>
          </a:prstGeom>
          <a:noFill/>
          <a:ln w="38100">
            <a:solidFill>
              <a:srgbClr val="FF9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Espace réservé du texte 2"/>
          <p:cNvSpPr txBox="1">
            <a:spLocks/>
          </p:cNvSpPr>
          <p:nvPr/>
        </p:nvSpPr>
        <p:spPr>
          <a:xfrm>
            <a:off x="608531" y="5391397"/>
            <a:ext cx="10800313" cy="12334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fr-CA" dirty="0">
                <a:solidFill>
                  <a:srgbClr val="FF9B00"/>
                </a:solidFill>
              </a:rPr>
              <a:t>All </a:t>
            </a:r>
            <a:r>
              <a:rPr lang="fr-CA" dirty="0" err="1">
                <a:solidFill>
                  <a:srgbClr val="FF9B00"/>
                </a:solidFill>
              </a:rPr>
              <a:t>inverters</a:t>
            </a:r>
            <a:r>
              <a:rPr lang="fr-CA" dirty="0">
                <a:solidFill>
                  <a:srgbClr val="FF9B00"/>
                </a:solidFill>
              </a:rPr>
              <a:t> have </a:t>
            </a:r>
            <a:r>
              <a:rPr lang="fr-CA" dirty="0" err="1">
                <a:solidFill>
                  <a:srgbClr val="FF9B00"/>
                </a:solidFill>
              </a:rPr>
              <a:t>filter</a:t>
            </a:r>
            <a:r>
              <a:rPr lang="fr-CA" dirty="0">
                <a:solidFill>
                  <a:srgbClr val="FF9B00"/>
                </a:solidFill>
              </a:rPr>
              <a:t> to </a:t>
            </a:r>
            <a:r>
              <a:rPr lang="fr-CA" dirty="0" err="1">
                <a:solidFill>
                  <a:srgbClr val="FF9B00"/>
                </a:solidFill>
              </a:rPr>
              <a:t>reduce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switching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err="1" smtClean="0">
                <a:solidFill>
                  <a:srgbClr val="FF9B00"/>
                </a:solidFill>
              </a:rPr>
              <a:t>harmonics</a:t>
            </a:r>
            <a:r>
              <a:rPr lang="fr-CA" dirty="0" smtClean="0">
                <a:solidFill>
                  <a:srgbClr val="FF9B00"/>
                </a:solidFill>
              </a:rPr>
              <a:t>.</a:t>
            </a:r>
            <a:endParaRPr lang="fr-CA" dirty="0">
              <a:solidFill>
                <a:srgbClr val="FF9B00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fr-CA" dirty="0" err="1" smtClean="0">
                <a:solidFill>
                  <a:srgbClr val="FF9B00"/>
                </a:solidFill>
              </a:rPr>
              <a:t>Some</a:t>
            </a:r>
            <a:r>
              <a:rPr lang="fr-CA" dirty="0" smtClean="0">
                <a:solidFill>
                  <a:srgbClr val="FF9B00"/>
                </a:solidFill>
              </a:rPr>
              <a:t> </a:t>
            </a:r>
            <a:r>
              <a:rPr lang="fr-CA" dirty="0" err="1" smtClean="0">
                <a:solidFill>
                  <a:srgbClr val="FF9B00"/>
                </a:solidFill>
              </a:rPr>
              <a:t>inverter</a:t>
            </a:r>
            <a:r>
              <a:rPr lang="fr-CA" dirty="0" smtClean="0">
                <a:solidFill>
                  <a:srgbClr val="FF9B00"/>
                </a:solidFill>
              </a:rPr>
              <a:t> have </a:t>
            </a:r>
            <a:r>
              <a:rPr lang="fr-CA" dirty="0" err="1" smtClean="0">
                <a:solidFill>
                  <a:srgbClr val="FF9B00"/>
                </a:solidFill>
              </a:rPr>
              <a:t>also</a:t>
            </a:r>
            <a:r>
              <a:rPr lang="fr-CA" dirty="0" smtClean="0">
                <a:solidFill>
                  <a:srgbClr val="FF9B00"/>
                </a:solidFill>
              </a:rPr>
              <a:t> an active </a:t>
            </a:r>
            <a:r>
              <a:rPr lang="fr-CA" dirty="0" err="1">
                <a:solidFill>
                  <a:srgbClr val="FF9B00"/>
                </a:solidFill>
              </a:rPr>
              <a:t>filtering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smtClean="0">
                <a:solidFill>
                  <a:srgbClr val="FF9B00"/>
                </a:solidFill>
              </a:rPr>
              <a:t>control </a:t>
            </a:r>
            <a:r>
              <a:rPr lang="fr-CA" dirty="0" err="1" smtClean="0">
                <a:solidFill>
                  <a:srgbClr val="FF9B00"/>
                </a:solidFill>
              </a:rPr>
              <a:t>strategy</a:t>
            </a:r>
            <a:r>
              <a:rPr lang="fr-CA" dirty="0" smtClean="0">
                <a:solidFill>
                  <a:srgbClr val="FF9B00"/>
                </a:solidFill>
              </a:rPr>
              <a:t> </a:t>
            </a:r>
            <a:r>
              <a:rPr lang="fr-CA" dirty="0" err="1" smtClean="0">
                <a:solidFill>
                  <a:srgbClr val="FF9B00"/>
                </a:solidFill>
              </a:rPr>
              <a:t>that</a:t>
            </a:r>
            <a:r>
              <a:rPr lang="fr-CA" dirty="0" smtClean="0">
                <a:solidFill>
                  <a:srgbClr val="FF9B00"/>
                </a:solidFill>
              </a:rPr>
              <a:t> </a:t>
            </a:r>
            <a:r>
              <a:rPr lang="fr-CA" dirty="0" err="1" smtClean="0">
                <a:solidFill>
                  <a:srgbClr val="FF9B00"/>
                </a:solidFill>
              </a:rPr>
              <a:t>can</a:t>
            </a:r>
            <a:r>
              <a:rPr lang="fr-CA" dirty="0" smtClean="0">
                <a:solidFill>
                  <a:srgbClr val="FF9B00"/>
                </a:solidFill>
              </a:rPr>
              <a:t> </a:t>
            </a:r>
            <a:r>
              <a:rPr lang="fr-CA" dirty="0" err="1" smtClean="0">
                <a:solidFill>
                  <a:srgbClr val="FF9B00"/>
                </a:solidFill>
              </a:rPr>
              <a:t>reduce</a:t>
            </a:r>
            <a:r>
              <a:rPr lang="fr-CA" dirty="0" smtClean="0">
                <a:solidFill>
                  <a:srgbClr val="FF9B00"/>
                </a:solidFill>
              </a:rPr>
              <a:t> </a:t>
            </a:r>
            <a:r>
              <a:rPr lang="fr-CA" dirty="0" err="1" smtClean="0">
                <a:solidFill>
                  <a:srgbClr val="FF9B00"/>
                </a:solidFill>
              </a:rPr>
              <a:t>low</a:t>
            </a:r>
            <a:r>
              <a:rPr lang="fr-CA" dirty="0" smtClean="0">
                <a:solidFill>
                  <a:srgbClr val="FF9B00"/>
                </a:solidFill>
              </a:rPr>
              <a:t> </a:t>
            </a:r>
            <a:r>
              <a:rPr lang="fr-CA" dirty="0" err="1" smtClean="0">
                <a:solidFill>
                  <a:srgbClr val="FF9B00"/>
                </a:solidFill>
              </a:rPr>
              <a:t>harmonics</a:t>
            </a:r>
            <a:r>
              <a:rPr lang="fr-CA" dirty="0" smtClean="0">
                <a:solidFill>
                  <a:srgbClr val="FF9B00"/>
                </a:solidFill>
              </a:rPr>
              <a:t>.</a:t>
            </a:r>
            <a:endParaRPr lang="fr-CA" dirty="0">
              <a:solidFill>
                <a:srgbClr val="FF9B00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fr-CA" dirty="0">
                <a:solidFill>
                  <a:srgbClr val="FF9B00"/>
                </a:solidFill>
              </a:rPr>
              <a:t>That </a:t>
            </a:r>
            <a:r>
              <a:rPr lang="fr-CA" dirty="0" err="1">
                <a:solidFill>
                  <a:srgbClr val="FF9B00"/>
                </a:solidFill>
              </a:rPr>
              <a:t>reactive</a:t>
            </a:r>
            <a:r>
              <a:rPr lang="fr-CA" dirty="0">
                <a:solidFill>
                  <a:srgbClr val="FF9B00"/>
                </a:solidFill>
              </a:rPr>
              <a:t> component </a:t>
            </a:r>
            <a:r>
              <a:rPr lang="fr-CA" dirty="0" err="1">
                <a:solidFill>
                  <a:srgbClr val="FF9B00"/>
                </a:solidFill>
              </a:rPr>
              <a:t>plays</a:t>
            </a:r>
            <a:r>
              <a:rPr lang="fr-CA" dirty="0">
                <a:solidFill>
                  <a:srgbClr val="FF9B00"/>
                </a:solidFill>
              </a:rPr>
              <a:t> a </a:t>
            </a:r>
            <a:r>
              <a:rPr lang="fr-CA" dirty="0" err="1">
                <a:solidFill>
                  <a:srgbClr val="FF9B00"/>
                </a:solidFill>
              </a:rPr>
              <a:t>role</a:t>
            </a:r>
            <a:r>
              <a:rPr lang="fr-CA" dirty="0">
                <a:solidFill>
                  <a:srgbClr val="FF9B00"/>
                </a:solidFill>
              </a:rPr>
              <a:t> in </a:t>
            </a:r>
            <a:r>
              <a:rPr lang="fr-CA" dirty="0" err="1" smtClean="0">
                <a:solidFill>
                  <a:srgbClr val="FF9B00"/>
                </a:solidFill>
              </a:rPr>
              <a:t>resonances</a:t>
            </a:r>
            <a:r>
              <a:rPr lang="fr-CA" dirty="0" smtClean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observed</a:t>
            </a:r>
            <a:r>
              <a:rPr lang="fr-CA" dirty="0">
                <a:solidFill>
                  <a:srgbClr val="FF9B00"/>
                </a:solidFill>
              </a:rPr>
              <a:t> in </a:t>
            </a:r>
            <a:r>
              <a:rPr lang="fr-CA" dirty="0" err="1">
                <a:solidFill>
                  <a:srgbClr val="FF9B00"/>
                </a:solidFill>
              </a:rPr>
              <a:t>our</a:t>
            </a:r>
            <a:r>
              <a:rPr lang="fr-CA" dirty="0">
                <a:solidFill>
                  <a:srgbClr val="FF9B00"/>
                </a:solidFill>
              </a:rPr>
              <a:t> tests.</a:t>
            </a:r>
            <a:endParaRPr lang="fr-CA" baseline="30000" dirty="0">
              <a:solidFill>
                <a:srgbClr val="FF9B00"/>
              </a:solidFill>
            </a:endParaRPr>
          </a:p>
          <a:p>
            <a:endParaRPr lang="fr-CA" baseline="30000" dirty="0"/>
          </a:p>
          <a:p>
            <a:endParaRPr lang="fr-CA" baseline="30000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4981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9200" y="359909"/>
            <a:ext cx="10800312" cy="633600"/>
          </a:xfrm>
        </p:spPr>
        <p:txBody>
          <a:bodyPr/>
          <a:lstStyle/>
          <a:p>
            <a:r>
              <a:rPr lang="fr-CA" dirty="0">
                <a:solidFill>
                  <a:srgbClr val="FF9B00"/>
                </a:solidFill>
              </a:rPr>
              <a:t>Conclusions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25314" y="1121605"/>
            <a:ext cx="10800313" cy="573798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200" dirty="0" err="1">
                <a:solidFill>
                  <a:srgbClr val="FF9B00"/>
                </a:solidFill>
              </a:rPr>
              <a:t>Some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commercially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available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residential</a:t>
            </a:r>
            <a:r>
              <a:rPr lang="fr-CA" sz="2200" dirty="0">
                <a:solidFill>
                  <a:srgbClr val="FF9B00"/>
                </a:solidFill>
              </a:rPr>
              <a:t> PV </a:t>
            </a:r>
            <a:r>
              <a:rPr lang="fr-CA" sz="2200" dirty="0" err="1">
                <a:solidFill>
                  <a:srgbClr val="FF9B00"/>
                </a:solidFill>
              </a:rPr>
              <a:t>inverters</a:t>
            </a:r>
            <a:r>
              <a:rPr lang="fr-CA" sz="2200" dirty="0">
                <a:solidFill>
                  <a:srgbClr val="FF9B00"/>
                </a:solidFill>
              </a:rPr>
              <a:t> are </a:t>
            </a:r>
            <a:r>
              <a:rPr lang="fr-CA" sz="2200" dirty="0" err="1">
                <a:solidFill>
                  <a:srgbClr val="FF9B00"/>
                </a:solidFill>
              </a:rPr>
              <a:t>better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than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others</a:t>
            </a:r>
            <a:r>
              <a:rPr lang="fr-CA" sz="2200" dirty="0">
                <a:solidFill>
                  <a:srgbClr val="FF9B00"/>
                </a:solidFill>
              </a:rPr>
              <a:t> to </a:t>
            </a:r>
            <a:r>
              <a:rPr lang="fr-CA" sz="2200" dirty="0" err="1">
                <a:solidFill>
                  <a:srgbClr val="FF9B00"/>
                </a:solidFill>
              </a:rPr>
              <a:t>meet</a:t>
            </a:r>
            <a:r>
              <a:rPr lang="fr-CA" sz="2200" dirty="0">
                <a:solidFill>
                  <a:srgbClr val="FF9B00"/>
                </a:solidFill>
              </a:rPr>
              <a:t> voltage and </a:t>
            </a:r>
            <a:r>
              <a:rPr lang="fr-CA" sz="2200" dirty="0" err="1">
                <a:solidFill>
                  <a:srgbClr val="FF9B00"/>
                </a:solidFill>
              </a:rPr>
              <a:t>frequency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smtClean="0">
                <a:solidFill>
                  <a:srgbClr val="FF9B00"/>
                </a:solidFill>
              </a:rPr>
              <a:t>ride-</a:t>
            </a:r>
            <a:r>
              <a:rPr lang="fr-CA" sz="2200" dirty="0" err="1" smtClean="0">
                <a:solidFill>
                  <a:srgbClr val="FF9B00"/>
                </a:solidFill>
              </a:rPr>
              <a:t>through</a:t>
            </a:r>
            <a:r>
              <a:rPr lang="fr-CA" sz="2200" dirty="0" smtClean="0">
                <a:solidFill>
                  <a:srgbClr val="FF9B00"/>
                </a:solidFill>
              </a:rPr>
              <a:t> </a:t>
            </a:r>
            <a:r>
              <a:rPr lang="fr-CA" sz="2200" dirty="0" err="1" smtClean="0">
                <a:solidFill>
                  <a:srgbClr val="FF9B00"/>
                </a:solidFill>
              </a:rPr>
              <a:t>requirements</a:t>
            </a:r>
            <a:r>
              <a:rPr lang="fr-CA" sz="2200" dirty="0" smtClean="0">
                <a:solidFill>
                  <a:srgbClr val="FF9B00"/>
                </a:solidFill>
              </a:rPr>
              <a:t>. </a:t>
            </a:r>
            <a:r>
              <a:rPr lang="fr-CA" sz="2200" dirty="0" err="1" smtClean="0">
                <a:solidFill>
                  <a:srgbClr val="FF9B00"/>
                </a:solidFill>
              </a:rPr>
              <a:t>Overfrequency</a:t>
            </a:r>
            <a:r>
              <a:rPr lang="fr-CA" sz="2200" dirty="0" smtClean="0">
                <a:solidFill>
                  <a:srgbClr val="FF9B00"/>
                </a:solidFill>
              </a:rPr>
              <a:t> ride-</a:t>
            </a:r>
            <a:r>
              <a:rPr lang="fr-CA" sz="2200" dirty="0" err="1" smtClean="0">
                <a:solidFill>
                  <a:srgbClr val="FF9B00"/>
                </a:solidFill>
              </a:rPr>
              <a:t>through</a:t>
            </a:r>
            <a:r>
              <a:rPr lang="fr-CA" sz="2200" dirty="0" smtClean="0">
                <a:solidFill>
                  <a:srgbClr val="FF9B00"/>
                </a:solidFill>
              </a:rPr>
              <a:t> </a:t>
            </a:r>
            <a:r>
              <a:rPr lang="fr-CA" sz="2200" dirty="0" err="1" smtClean="0">
                <a:solidFill>
                  <a:srgbClr val="FF9B00"/>
                </a:solidFill>
              </a:rPr>
              <a:t>is</a:t>
            </a:r>
            <a:r>
              <a:rPr lang="fr-CA" sz="2200" dirty="0" smtClean="0">
                <a:solidFill>
                  <a:srgbClr val="FF9B00"/>
                </a:solidFill>
              </a:rPr>
              <a:t> </a:t>
            </a:r>
            <a:r>
              <a:rPr lang="fr-CA" sz="2200" dirty="0" err="1" smtClean="0">
                <a:solidFill>
                  <a:srgbClr val="FF9B00"/>
                </a:solidFill>
              </a:rPr>
              <a:t>challenging</a:t>
            </a:r>
            <a:r>
              <a:rPr lang="fr-CA" sz="2200" dirty="0" smtClean="0">
                <a:solidFill>
                  <a:srgbClr val="FF9B00"/>
                </a:solidFill>
              </a:rPr>
              <a:t> and the the rate of change have to </a:t>
            </a:r>
            <a:r>
              <a:rPr lang="fr-CA" sz="2200" dirty="0" err="1" smtClean="0">
                <a:solidFill>
                  <a:srgbClr val="FF9B00"/>
                </a:solidFill>
              </a:rPr>
              <a:t>be</a:t>
            </a:r>
            <a:r>
              <a:rPr lang="fr-CA" sz="2200" dirty="0" smtClean="0">
                <a:solidFill>
                  <a:srgbClr val="FF9B00"/>
                </a:solidFill>
              </a:rPr>
              <a:t> </a:t>
            </a:r>
            <a:r>
              <a:rPr lang="fr-CA" sz="2200" dirty="0" err="1" smtClean="0">
                <a:solidFill>
                  <a:srgbClr val="FF9B00"/>
                </a:solidFill>
              </a:rPr>
              <a:t>consider</a:t>
            </a:r>
            <a:r>
              <a:rPr lang="fr-CA" sz="2200" dirty="0" smtClean="0">
                <a:solidFill>
                  <a:srgbClr val="FF9B00"/>
                </a:solidFill>
              </a:rPr>
              <a:t>.</a:t>
            </a:r>
            <a:endParaRPr lang="fr-CA" sz="2200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F9B00"/>
                </a:solidFill>
              </a:rPr>
              <a:t>The nonlinear characteristics of the PV panel must </a:t>
            </a:r>
            <a:r>
              <a:rPr lang="fr-CA" sz="2200" dirty="0" err="1">
                <a:solidFill>
                  <a:srgbClr val="FF9B00"/>
                </a:solidFill>
              </a:rPr>
              <a:t>be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taken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into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 smtClean="0">
                <a:solidFill>
                  <a:srgbClr val="FF9B00"/>
                </a:solidFill>
              </a:rPr>
              <a:t>account</a:t>
            </a:r>
            <a:r>
              <a:rPr lang="fr-CA" sz="2200" dirty="0" smtClean="0">
                <a:solidFill>
                  <a:srgbClr val="FF9B00"/>
                </a:solidFill>
              </a:rPr>
              <a:t> in </a:t>
            </a:r>
            <a:r>
              <a:rPr lang="fr-CA" sz="2200" dirty="0" err="1" smtClean="0">
                <a:solidFill>
                  <a:srgbClr val="FF9B00"/>
                </a:solidFill>
              </a:rPr>
              <a:t>models</a:t>
            </a:r>
            <a:r>
              <a:rPr lang="fr-CA" sz="2200" dirty="0" smtClean="0">
                <a:solidFill>
                  <a:srgbClr val="FF9B00"/>
                </a:solidFill>
              </a:rPr>
              <a:t> and simulations.</a:t>
            </a:r>
            <a:endParaRPr lang="fr-CA" sz="2200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200" dirty="0" err="1">
                <a:solidFill>
                  <a:srgbClr val="FF9B00"/>
                </a:solidFill>
              </a:rPr>
              <a:t>Increasing</a:t>
            </a:r>
            <a:r>
              <a:rPr lang="fr-CA" sz="2200" dirty="0">
                <a:solidFill>
                  <a:srgbClr val="FF9B00"/>
                </a:solidFill>
              </a:rPr>
              <a:t> the PV </a:t>
            </a:r>
            <a:r>
              <a:rPr lang="fr-CA" sz="2200" dirty="0" err="1">
                <a:solidFill>
                  <a:srgbClr val="FF9B00"/>
                </a:solidFill>
              </a:rPr>
              <a:t>penetration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level</a:t>
            </a:r>
            <a:r>
              <a:rPr lang="fr-CA" sz="2200" dirty="0">
                <a:solidFill>
                  <a:srgbClr val="FF9B00"/>
                </a:solidFill>
              </a:rPr>
              <a:t> or </a:t>
            </a:r>
            <a:r>
              <a:rPr lang="fr-CA" sz="2200" dirty="0" err="1">
                <a:solidFill>
                  <a:srgbClr val="FF9B00"/>
                </a:solidFill>
              </a:rPr>
              <a:t>decreasing</a:t>
            </a:r>
            <a:r>
              <a:rPr lang="fr-CA" sz="2200" dirty="0">
                <a:solidFill>
                  <a:srgbClr val="FF9B00"/>
                </a:solidFill>
              </a:rPr>
              <a:t> the source </a:t>
            </a:r>
            <a:r>
              <a:rPr lang="en-US" sz="2200" dirty="0">
                <a:solidFill>
                  <a:srgbClr val="FF9B00"/>
                </a:solidFill>
              </a:rPr>
              <a:t>strength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 smtClean="0">
                <a:solidFill>
                  <a:srgbClr val="FF9B00"/>
                </a:solidFill>
              </a:rPr>
              <a:t>can</a:t>
            </a:r>
            <a:r>
              <a:rPr lang="fr-CA" sz="2200" dirty="0" smtClean="0">
                <a:solidFill>
                  <a:srgbClr val="FF9B00"/>
                </a:solidFill>
              </a:rPr>
              <a:t> cause  </a:t>
            </a:r>
            <a:r>
              <a:rPr lang="fr-CA" sz="2200" dirty="0" err="1">
                <a:solidFill>
                  <a:srgbClr val="FF9B00"/>
                </a:solidFill>
              </a:rPr>
              <a:t>instability</a:t>
            </a:r>
            <a:r>
              <a:rPr lang="fr-CA" sz="2200" dirty="0">
                <a:solidFill>
                  <a:srgbClr val="FF9B00"/>
                </a:solidFill>
              </a:rPr>
              <a:t> (</a:t>
            </a:r>
            <a:r>
              <a:rPr lang="fr-CA" sz="2200" dirty="0" err="1" smtClean="0">
                <a:solidFill>
                  <a:srgbClr val="FF9B00"/>
                </a:solidFill>
              </a:rPr>
              <a:t>resonances</a:t>
            </a:r>
            <a:r>
              <a:rPr lang="fr-CA" sz="2200" dirty="0">
                <a:solidFill>
                  <a:srgbClr val="FF9B00"/>
                </a:solidFill>
              </a:rPr>
              <a:t>). </a:t>
            </a:r>
          </a:p>
          <a:p>
            <a:r>
              <a:rPr lang="fr-CA" sz="2200" dirty="0">
                <a:solidFill>
                  <a:srgbClr val="FF9B00"/>
                </a:solidFill>
              </a:rPr>
              <a:t>	* </a:t>
            </a:r>
            <a:r>
              <a:rPr lang="fr-CA" sz="2200" dirty="0" err="1" smtClean="0">
                <a:solidFill>
                  <a:srgbClr val="FF9B00"/>
                </a:solidFill>
              </a:rPr>
              <a:t>need</a:t>
            </a:r>
            <a:r>
              <a:rPr lang="fr-CA" sz="2200" dirty="0" smtClean="0">
                <a:solidFill>
                  <a:srgbClr val="FF9B00"/>
                </a:solidFill>
              </a:rPr>
              <a:t> to </a:t>
            </a:r>
            <a:r>
              <a:rPr lang="fr-CA" sz="2200" dirty="0" err="1" smtClean="0">
                <a:solidFill>
                  <a:srgbClr val="FF9B00"/>
                </a:solidFill>
              </a:rPr>
              <a:t>study</a:t>
            </a:r>
            <a:r>
              <a:rPr lang="fr-CA" sz="2200" dirty="0" smtClean="0">
                <a:solidFill>
                  <a:srgbClr val="FF9B00"/>
                </a:solidFill>
              </a:rPr>
              <a:t> </a:t>
            </a:r>
            <a:r>
              <a:rPr lang="fr-CA" sz="2200" dirty="0" err="1" smtClean="0">
                <a:solidFill>
                  <a:srgbClr val="FF9B00"/>
                </a:solidFill>
              </a:rPr>
              <a:t>summer</a:t>
            </a:r>
            <a:r>
              <a:rPr lang="fr-CA" sz="2200" dirty="0" smtClean="0">
                <a:solidFill>
                  <a:srgbClr val="FF9B00"/>
                </a:solidFill>
              </a:rPr>
              <a:t> </a:t>
            </a:r>
            <a:r>
              <a:rPr lang="fr-CA" sz="2200" dirty="0">
                <a:solidFill>
                  <a:srgbClr val="FF9B00"/>
                </a:solidFill>
              </a:rPr>
              <a:t>network </a:t>
            </a:r>
            <a:r>
              <a:rPr lang="fr-CA" sz="2200" dirty="0" err="1">
                <a:solidFill>
                  <a:srgbClr val="FF9B00"/>
                </a:solidFill>
              </a:rPr>
              <a:t>with</a:t>
            </a:r>
            <a:r>
              <a:rPr lang="fr-CA" sz="2200" dirty="0">
                <a:solidFill>
                  <a:srgbClr val="FF9B00"/>
                </a:solidFill>
              </a:rPr>
              <a:t> high </a:t>
            </a:r>
            <a:r>
              <a:rPr lang="fr-CA" sz="2200" dirty="0" err="1">
                <a:solidFill>
                  <a:srgbClr val="FF9B00"/>
                </a:solidFill>
              </a:rPr>
              <a:t>penetration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 smtClean="0">
                <a:solidFill>
                  <a:srgbClr val="FF9B00"/>
                </a:solidFill>
              </a:rPr>
              <a:t>level</a:t>
            </a:r>
            <a:r>
              <a:rPr lang="fr-CA" sz="2200" dirty="0" smtClean="0">
                <a:solidFill>
                  <a:srgbClr val="FF9B00"/>
                </a:solidFill>
              </a:rPr>
              <a:t> of PV and light </a:t>
            </a:r>
            <a:r>
              <a:rPr lang="fr-CA" sz="2200" dirty="0" err="1" smtClean="0">
                <a:solidFill>
                  <a:srgbClr val="FF9B00"/>
                </a:solidFill>
              </a:rPr>
              <a:t>load</a:t>
            </a:r>
            <a:endParaRPr lang="fr-CA" sz="2200" dirty="0">
              <a:solidFill>
                <a:srgbClr val="FF9B00"/>
              </a:solidFill>
            </a:endParaRPr>
          </a:p>
          <a:p>
            <a:r>
              <a:rPr lang="fr-CA" sz="2200" dirty="0">
                <a:solidFill>
                  <a:srgbClr val="FF9B00"/>
                </a:solidFill>
              </a:rPr>
              <a:t>	* </a:t>
            </a:r>
            <a:r>
              <a:rPr lang="fr-CA" sz="2200" dirty="0" smtClean="0">
                <a:solidFill>
                  <a:srgbClr val="FF9B00"/>
                </a:solidFill>
              </a:rPr>
              <a:t>a </a:t>
            </a:r>
            <a:r>
              <a:rPr lang="fr-CA" sz="2200" dirty="0">
                <a:solidFill>
                  <a:srgbClr val="FF9B00"/>
                </a:solidFill>
              </a:rPr>
              <a:t>high </a:t>
            </a:r>
            <a:r>
              <a:rPr lang="fr-CA" sz="2200" dirty="0" err="1">
                <a:solidFill>
                  <a:srgbClr val="FF9B00"/>
                </a:solidFill>
              </a:rPr>
              <a:t>penetration</a:t>
            </a:r>
            <a:r>
              <a:rPr lang="fr-CA" sz="2200" dirty="0">
                <a:solidFill>
                  <a:srgbClr val="FF9B00"/>
                </a:solidFill>
              </a:rPr>
              <a:t> scenario can </a:t>
            </a:r>
            <a:r>
              <a:rPr lang="fr-CA" sz="2200" dirty="0" err="1">
                <a:solidFill>
                  <a:srgbClr val="FF9B00"/>
                </a:solidFill>
              </a:rPr>
              <a:t>be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specific</a:t>
            </a:r>
            <a:r>
              <a:rPr lang="fr-CA" sz="2200" dirty="0">
                <a:solidFill>
                  <a:srgbClr val="FF9B00"/>
                </a:solidFill>
              </a:rPr>
              <a:t> to certain areas: a local network, a 	  	</a:t>
            </a:r>
            <a:r>
              <a:rPr lang="fr-CA" sz="2200" dirty="0" err="1">
                <a:solidFill>
                  <a:srgbClr val="FF9B00"/>
                </a:solidFill>
              </a:rPr>
              <a:t>substation</a:t>
            </a:r>
            <a:r>
              <a:rPr lang="fr-CA" sz="2200" dirty="0">
                <a:solidFill>
                  <a:srgbClr val="FF9B00"/>
                </a:solidFill>
              </a:rPr>
              <a:t>, a </a:t>
            </a:r>
            <a:r>
              <a:rPr lang="fr-CA" sz="2200" dirty="0" smtClean="0">
                <a:solidFill>
                  <a:srgbClr val="FF9B00"/>
                </a:solidFill>
              </a:rPr>
              <a:t>distribution </a:t>
            </a:r>
            <a:r>
              <a:rPr lang="fr-CA" sz="2200" dirty="0" smtClean="0">
                <a:solidFill>
                  <a:srgbClr val="FF9B00"/>
                </a:solidFill>
              </a:rPr>
              <a:t>line</a:t>
            </a:r>
            <a:endParaRPr lang="fr-CA" sz="2200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200" dirty="0">
                <a:solidFill>
                  <a:srgbClr val="FF9B00"/>
                </a:solidFill>
              </a:rPr>
              <a:t>The </a:t>
            </a:r>
            <a:r>
              <a:rPr lang="fr-CA" sz="2200" dirty="0" smtClean="0">
                <a:solidFill>
                  <a:srgbClr val="FF9B00"/>
                </a:solidFill>
              </a:rPr>
              <a:t>MPPT and </a:t>
            </a:r>
            <a:r>
              <a:rPr lang="fr-CA" sz="2200" dirty="0">
                <a:solidFill>
                  <a:srgbClr val="FF9B00"/>
                </a:solidFill>
              </a:rPr>
              <a:t>the </a:t>
            </a:r>
            <a:r>
              <a:rPr lang="fr-CA" sz="2200" dirty="0" err="1">
                <a:solidFill>
                  <a:srgbClr val="FF9B00"/>
                </a:solidFill>
              </a:rPr>
              <a:t>filters</a:t>
            </a:r>
            <a:r>
              <a:rPr lang="fr-CA" sz="2200" dirty="0">
                <a:solidFill>
                  <a:srgbClr val="FF9B00"/>
                </a:solidFill>
              </a:rPr>
              <a:t> are </a:t>
            </a:r>
            <a:r>
              <a:rPr lang="fr-CA" sz="2200" dirty="0" err="1">
                <a:solidFill>
                  <a:srgbClr val="FF9B00"/>
                </a:solidFill>
              </a:rPr>
              <a:t>two</a:t>
            </a:r>
            <a:r>
              <a:rPr lang="fr-CA" sz="2200" dirty="0">
                <a:solidFill>
                  <a:srgbClr val="FF9B00"/>
                </a:solidFill>
              </a:rPr>
              <a:t> important components to </a:t>
            </a:r>
            <a:r>
              <a:rPr lang="fr-CA" sz="2200" dirty="0" err="1">
                <a:solidFill>
                  <a:srgbClr val="FF9B00"/>
                </a:solidFill>
              </a:rPr>
              <a:t>represent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smtClean="0">
                <a:solidFill>
                  <a:srgbClr val="FF9B00"/>
                </a:solidFill>
              </a:rPr>
              <a:t>in </a:t>
            </a:r>
            <a:r>
              <a:rPr lang="fr-CA" sz="2200" dirty="0">
                <a:solidFill>
                  <a:srgbClr val="FF9B00"/>
                </a:solidFill>
              </a:rPr>
              <a:t>the PV EMT (</a:t>
            </a:r>
            <a:r>
              <a:rPr lang="fr-CA" sz="2200" dirty="0" err="1">
                <a:solidFill>
                  <a:srgbClr val="FF9B00"/>
                </a:solidFill>
              </a:rPr>
              <a:t>Electromagnetic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 smtClean="0">
                <a:solidFill>
                  <a:srgbClr val="FF9B00"/>
                </a:solidFill>
              </a:rPr>
              <a:t>transients</a:t>
            </a:r>
            <a:r>
              <a:rPr lang="fr-CA" sz="2200" dirty="0">
                <a:solidFill>
                  <a:srgbClr val="FF9B00"/>
                </a:solidFill>
              </a:rPr>
              <a:t>) </a:t>
            </a:r>
            <a:r>
              <a:rPr lang="fr-CA" sz="2200" dirty="0" err="1">
                <a:solidFill>
                  <a:srgbClr val="FF9B00"/>
                </a:solidFill>
              </a:rPr>
              <a:t>models</a:t>
            </a:r>
            <a:r>
              <a:rPr lang="fr-CA" sz="2200" dirty="0">
                <a:solidFill>
                  <a:srgbClr val="FF9B00"/>
                </a:solidFill>
              </a:rPr>
              <a:t> to </a:t>
            </a:r>
            <a:r>
              <a:rPr lang="fr-CA" sz="2200" dirty="0" err="1">
                <a:solidFill>
                  <a:srgbClr val="FF9B00"/>
                </a:solidFill>
              </a:rPr>
              <a:t>study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 smtClean="0">
                <a:solidFill>
                  <a:srgbClr val="FF9B00"/>
                </a:solidFill>
              </a:rPr>
              <a:t>resonances</a:t>
            </a:r>
            <a:r>
              <a:rPr lang="fr-CA" sz="2200" dirty="0" smtClean="0">
                <a:solidFill>
                  <a:srgbClr val="FF9B00"/>
                </a:solidFill>
              </a:rPr>
              <a:t> </a:t>
            </a:r>
            <a:r>
              <a:rPr lang="fr-CA" sz="2200" dirty="0">
                <a:solidFill>
                  <a:srgbClr val="FF9B00"/>
                </a:solidFill>
              </a:rPr>
              <a:t>and </a:t>
            </a:r>
            <a:r>
              <a:rPr lang="fr-CA" sz="2200" dirty="0" err="1">
                <a:solidFill>
                  <a:srgbClr val="FF9B00"/>
                </a:solidFill>
              </a:rPr>
              <a:t>instability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observed</a:t>
            </a:r>
            <a:r>
              <a:rPr lang="fr-CA" sz="2200" dirty="0" smtClean="0">
                <a:solidFill>
                  <a:srgbClr val="FF9B00"/>
                </a:solidFill>
              </a:rPr>
              <a:t>.</a:t>
            </a:r>
            <a:endParaRPr lang="fr-CA" sz="2200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2200" dirty="0">
                <a:solidFill>
                  <a:srgbClr val="FF9B00"/>
                </a:solidFill>
              </a:rPr>
              <a:t>The </a:t>
            </a:r>
            <a:r>
              <a:rPr lang="fr-CA" sz="2200" dirty="0" err="1">
                <a:solidFill>
                  <a:srgbClr val="FF9B00"/>
                </a:solidFill>
              </a:rPr>
              <a:t>residential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load</a:t>
            </a:r>
            <a:r>
              <a:rPr lang="fr-CA" sz="2200" dirty="0">
                <a:solidFill>
                  <a:srgbClr val="FF9B00"/>
                </a:solidFill>
              </a:rPr>
              <a:t>, </a:t>
            </a:r>
            <a:r>
              <a:rPr lang="fr-CA" sz="2200" dirty="0" err="1">
                <a:solidFill>
                  <a:srgbClr val="FF9B00"/>
                </a:solidFill>
              </a:rPr>
              <a:t>mainly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resistive</a:t>
            </a:r>
            <a:r>
              <a:rPr lang="fr-CA" sz="2200" dirty="0">
                <a:solidFill>
                  <a:srgbClr val="FF9B00"/>
                </a:solidFill>
              </a:rPr>
              <a:t>, </a:t>
            </a:r>
            <a:r>
              <a:rPr lang="fr-CA" sz="2200" dirty="0" err="1">
                <a:solidFill>
                  <a:srgbClr val="FF9B00"/>
                </a:solidFill>
              </a:rPr>
              <a:t>is</a:t>
            </a:r>
            <a:r>
              <a:rPr lang="fr-CA" sz="2200" dirty="0">
                <a:solidFill>
                  <a:srgbClr val="FF9B00"/>
                </a:solidFill>
              </a:rPr>
              <a:t> </a:t>
            </a:r>
            <a:r>
              <a:rPr lang="fr-CA" sz="2200" dirty="0" err="1">
                <a:solidFill>
                  <a:srgbClr val="FF9B00"/>
                </a:solidFill>
              </a:rPr>
              <a:t>moving</a:t>
            </a:r>
            <a:r>
              <a:rPr lang="fr-CA" sz="2200" dirty="0">
                <a:solidFill>
                  <a:srgbClr val="FF9B00"/>
                </a:solidFill>
              </a:rPr>
              <a:t> to </a:t>
            </a:r>
            <a:r>
              <a:rPr lang="fr-CA" sz="2200" dirty="0" err="1">
                <a:solidFill>
                  <a:srgbClr val="FF9B00"/>
                </a:solidFill>
              </a:rPr>
              <a:t>be</a:t>
            </a:r>
            <a:r>
              <a:rPr lang="fr-CA" sz="2200" dirty="0">
                <a:solidFill>
                  <a:srgbClr val="FF9B00"/>
                </a:solidFill>
              </a:rPr>
              <a:t> more </a:t>
            </a:r>
            <a:r>
              <a:rPr lang="fr-CA" sz="2200" dirty="0" err="1" smtClean="0">
                <a:solidFill>
                  <a:srgbClr val="FF9B00"/>
                </a:solidFill>
              </a:rPr>
              <a:t>reactive</a:t>
            </a:r>
            <a:r>
              <a:rPr lang="fr-CA" sz="2200" dirty="0" smtClean="0">
                <a:solidFill>
                  <a:srgbClr val="FF9B00"/>
                </a:solidFill>
              </a:rPr>
              <a:t>. It has a </a:t>
            </a:r>
            <a:r>
              <a:rPr lang="fr-CA" sz="2200" dirty="0" err="1" smtClean="0">
                <a:solidFill>
                  <a:srgbClr val="FF9B00"/>
                </a:solidFill>
              </a:rPr>
              <a:t>destabilising</a:t>
            </a:r>
            <a:r>
              <a:rPr lang="fr-CA" sz="2200" dirty="0" smtClean="0">
                <a:solidFill>
                  <a:srgbClr val="FF9B00"/>
                </a:solidFill>
              </a:rPr>
              <a:t> </a:t>
            </a:r>
            <a:r>
              <a:rPr lang="fr-CA" sz="2200" dirty="0" err="1" smtClean="0">
                <a:solidFill>
                  <a:srgbClr val="FF9B00"/>
                </a:solidFill>
              </a:rPr>
              <a:t>effect</a:t>
            </a:r>
            <a:r>
              <a:rPr lang="fr-CA" sz="2200" dirty="0" smtClean="0">
                <a:solidFill>
                  <a:srgbClr val="FF9B00"/>
                </a:solidFill>
              </a:rPr>
              <a:t>.</a:t>
            </a:r>
            <a:endParaRPr lang="fr-CA" sz="2200" dirty="0">
              <a:solidFill>
                <a:srgbClr val="FF9B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87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="" xmlns:a16="http://schemas.microsoft.com/office/drawing/2014/main" id="{7180AC29-ACE4-4077-9C70-102184FF5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694" y="1398242"/>
            <a:ext cx="10800312" cy="633600"/>
          </a:xfrm>
        </p:spPr>
        <p:txBody>
          <a:bodyPr/>
          <a:lstStyle/>
          <a:p>
            <a:r>
              <a:rPr lang="fr-CA" dirty="0">
                <a:solidFill>
                  <a:srgbClr val="FF9B00"/>
                </a:solidFill>
              </a:rPr>
              <a:t>Agenda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="" xmlns:a16="http://schemas.microsoft.com/office/drawing/2014/main" id="{C9B34F9A-7730-4F7C-B149-8E929C026F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43693" y="2397836"/>
            <a:ext cx="10800313" cy="3378267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fr-CA" dirty="0">
                <a:solidFill>
                  <a:srgbClr val="FF9B00"/>
                </a:solidFill>
              </a:rPr>
              <a:t>Introduction</a:t>
            </a:r>
          </a:p>
          <a:p>
            <a:pPr marL="457200" indent="-457200">
              <a:buAutoNum type="arabicPeriod"/>
            </a:pPr>
            <a:r>
              <a:rPr lang="fr-CA" dirty="0">
                <a:solidFill>
                  <a:srgbClr val="FF9B00"/>
                </a:solidFill>
              </a:rPr>
              <a:t>Power-hardware-in-the-</a:t>
            </a:r>
            <a:r>
              <a:rPr lang="fr-CA" dirty="0" err="1">
                <a:solidFill>
                  <a:srgbClr val="FF9B00"/>
                </a:solidFill>
              </a:rPr>
              <a:t>loop</a:t>
            </a:r>
            <a:endParaRPr lang="fr-CA" dirty="0">
              <a:solidFill>
                <a:srgbClr val="FF9B00"/>
              </a:solidFill>
            </a:endParaRPr>
          </a:p>
          <a:p>
            <a:pPr marL="457200" indent="-457200">
              <a:buAutoNum type="arabicPeriod"/>
            </a:pPr>
            <a:r>
              <a:rPr lang="fr-CA" dirty="0" err="1">
                <a:solidFill>
                  <a:srgbClr val="FF9B00"/>
                </a:solidFill>
              </a:rPr>
              <a:t>Tested</a:t>
            </a:r>
            <a:r>
              <a:rPr lang="fr-CA" dirty="0">
                <a:solidFill>
                  <a:srgbClr val="FF9B00"/>
                </a:solidFill>
              </a:rPr>
              <a:t> cases</a:t>
            </a:r>
          </a:p>
          <a:p>
            <a:pPr marL="457200" indent="-457200">
              <a:buAutoNum type="arabicPeriod"/>
            </a:pPr>
            <a:r>
              <a:rPr lang="fr-CA" dirty="0" err="1">
                <a:solidFill>
                  <a:srgbClr val="FF9B00"/>
                </a:solidFill>
              </a:rPr>
              <a:t>Results</a:t>
            </a:r>
            <a:endParaRPr lang="fr-CA" dirty="0">
              <a:solidFill>
                <a:srgbClr val="FF9B00"/>
              </a:solidFill>
            </a:endParaRPr>
          </a:p>
          <a:p>
            <a:pPr marL="457200" indent="-457200">
              <a:buAutoNum type="arabicPeriod"/>
            </a:pPr>
            <a:r>
              <a:rPr lang="fr-CA" dirty="0">
                <a:solidFill>
                  <a:srgbClr val="FF9B00"/>
                </a:solidFill>
              </a:rPr>
              <a:t>Conclusion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fr-CA" dirty="0" err="1">
                <a:solidFill>
                  <a:srgbClr val="FF9B00"/>
                </a:solidFill>
              </a:rPr>
              <a:t>References</a:t>
            </a:r>
            <a:endParaRPr lang="fr-CA" dirty="0">
              <a:solidFill>
                <a:srgbClr val="FF9B00"/>
              </a:solidFill>
            </a:endParaRPr>
          </a:p>
          <a:p>
            <a:endParaRPr lang="fr-CA" dirty="0"/>
          </a:p>
          <a:p>
            <a:pPr marL="457200" indent="-457200">
              <a:buAutoNum type="arabicPeriod"/>
            </a:pP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97705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8199" y="1177893"/>
            <a:ext cx="10800312" cy="633600"/>
          </a:xfrm>
        </p:spPr>
        <p:txBody>
          <a:bodyPr/>
          <a:lstStyle/>
          <a:p>
            <a:r>
              <a:rPr lang="fr-CA" dirty="0" err="1">
                <a:solidFill>
                  <a:srgbClr val="FF9B00"/>
                </a:solidFill>
              </a:rPr>
              <a:t>References</a:t>
            </a:r>
            <a:endParaRPr lang="fr-CA" dirty="0">
              <a:solidFill>
                <a:srgbClr val="FF9B00"/>
              </a:solidFill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28199" y="2177487"/>
            <a:ext cx="11482801" cy="3378267"/>
          </a:xfrm>
        </p:spPr>
        <p:txBody>
          <a:bodyPr/>
          <a:lstStyle/>
          <a:p>
            <a:r>
              <a:rPr lang="fr-CA" dirty="0">
                <a:solidFill>
                  <a:srgbClr val="FF9B00"/>
                </a:solidFill>
              </a:rPr>
              <a:t>[1] D. Rimorov, O. Tremblay, J-F Haché, V. Morissette, C. Desbiens, J. Lacroix, P-L Martel, « Power Hardware-in-the-</a:t>
            </a:r>
            <a:r>
              <a:rPr lang="fr-CA" dirty="0" err="1">
                <a:solidFill>
                  <a:srgbClr val="FF9B00"/>
                </a:solidFill>
              </a:rPr>
              <a:t>loop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testing</a:t>
            </a:r>
            <a:r>
              <a:rPr lang="fr-CA" dirty="0">
                <a:solidFill>
                  <a:srgbClr val="FF9B00"/>
                </a:solidFill>
              </a:rPr>
              <a:t> of </a:t>
            </a:r>
            <a:r>
              <a:rPr lang="fr-CA" dirty="0" err="1">
                <a:solidFill>
                  <a:srgbClr val="FF9B00"/>
                </a:solidFill>
              </a:rPr>
              <a:t>residential</a:t>
            </a:r>
            <a:r>
              <a:rPr lang="fr-CA" dirty="0">
                <a:solidFill>
                  <a:srgbClr val="FF9B00"/>
                </a:solidFill>
              </a:rPr>
              <a:t> PV </a:t>
            </a:r>
            <a:r>
              <a:rPr lang="fr-CA" dirty="0" err="1">
                <a:solidFill>
                  <a:srgbClr val="FF9B00"/>
                </a:solidFill>
              </a:rPr>
              <a:t>inverters</a:t>
            </a:r>
            <a:r>
              <a:rPr lang="fr-CA" dirty="0">
                <a:solidFill>
                  <a:srgbClr val="FF9B00"/>
                </a:solidFill>
              </a:rPr>
              <a:t> in the conditions of </a:t>
            </a:r>
            <a:r>
              <a:rPr lang="fr-CA" dirty="0" err="1">
                <a:solidFill>
                  <a:srgbClr val="FF9B00"/>
                </a:solidFill>
              </a:rPr>
              <a:t>weak</a:t>
            </a:r>
            <a:r>
              <a:rPr lang="fr-CA" dirty="0">
                <a:solidFill>
                  <a:srgbClr val="FF9B00"/>
                </a:solidFill>
              </a:rPr>
              <a:t> network », IEEE PESGM, 2020.</a:t>
            </a:r>
          </a:p>
          <a:p>
            <a:r>
              <a:rPr lang="fr-CA" dirty="0">
                <a:solidFill>
                  <a:srgbClr val="FF9B00"/>
                </a:solidFill>
              </a:rPr>
              <a:t>[2] O. Tremblay, H. Fortin-Blanchette, R. Gagnon, and Y. Brissette, “Contribution </a:t>
            </a:r>
            <a:r>
              <a:rPr lang="en-US" dirty="0">
                <a:solidFill>
                  <a:srgbClr val="FF9B00"/>
                </a:solidFill>
              </a:rPr>
              <a:t>to stability analysis of power hardware-in-the-loop simulators,” </a:t>
            </a:r>
            <a:r>
              <a:rPr lang="fr-CA" dirty="0">
                <a:solidFill>
                  <a:srgbClr val="FF9B00"/>
                </a:solidFill>
              </a:rPr>
              <a:t>IET </a:t>
            </a:r>
            <a:r>
              <a:rPr lang="fr-CA" dirty="0" err="1">
                <a:solidFill>
                  <a:srgbClr val="FF9B00"/>
                </a:solidFill>
              </a:rPr>
              <a:t>Generation</a:t>
            </a:r>
            <a:r>
              <a:rPr lang="fr-CA" dirty="0">
                <a:solidFill>
                  <a:srgbClr val="FF9B00"/>
                </a:solidFill>
              </a:rPr>
              <a:t>, Transmission &amp; Distribution, vol. 11, no. 12, pp. 3073–3079, 2017.</a:t>
            </a:r>
          </a:p>
          <a:p>
            <a:r>
              <a:rPr lang="fr-CA" dirty="0">
                <a:solidFill>
                  <a:srgbClr val="FF9B00"/>
                </a:solidFill>
              </a:rPr>
              <a:t>[3] </a:t>
            </a:r>
            <a:r>
              <a:rPr lang="it-IT" dirty="0">
                <a:solidFill>
                  <a:srgbClr val="FF9B00"/>
                </a:solidFill>
              </a:rPr>
              <a:t>O. Tremblay, D. Rimorov, R. Gagnon, and H. </a:t>
            </a:r>
            <a:r>
              <a:rPr lang="it-IT" dirty="0" smtClean="0">
                <a:solidFill>
                  <a:srgbClr val="FF9B00"/>
                </a:solidFill>
              </a:rPr>
              <a:t>Fortin-Blanchette</a:t>
            </a:r>
            <a:r>
              <a:rPr lang="it-IT" dirty="0">
                <a:solidFill>
                  <a:srgbClr val="FF9B00"/>
                </a:solidFill>
              </a:rPr>
              <a:t>, “A </a:t>
            </a:r>
            <a:r>
              <a:rPr lang="en-US" dirty="0">
                <a:solidFill>
                  <a:srgbClr val="FF9B00"/>
                </a:solidFill>
              </a:rPr>
              <a:t>multi-time-step transmission line interface for power hardware-in-</a:t>
            </a:r>
            <a:r>
              <a:rPr lang="en-US" dirty="0" err="1">
                <a:solidFill>
                  <a:srgbClr val="FF9B00"/>
                </a:solidFill>
              </a:rPr>
              <a:t>theloop</a:t>
            </a:r>
            <a:r>
              <a:rPr lang="en-US" dirty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simulators</a:t>
            </a:r>
            <a:r>
              <a:rPr lang="fr-CA" dirty="0">
                <a:solidFill>
                  <a:srgbClr val="FF9B00"/>
                </a:solidFill>
              </a:rPr>
              <a:t>,” IEEE Transactions on </a:t>
            </a:r>
            <a:r>
              <a:rPr lang="fr-CA" dirty="0" err="1">
                <a:solidFill>
                  <a:srgbClr val="FF9B00"/>
                </a:solidFill>
              </a:rPr>
              <a:t>Energy</a:t>
            </a:r>
            <a:r>
              <a:rPr lang="fr-CA" dirty="0">
                <a:solidFill>
                  <a:srgbClr val="FF9B00"/>
                </a:solidFill>
              </a:rPr>
              <a:t> Conversion, pp. 1–1, 2019.</a:t>
            </a: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82433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65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rgbClr val="FF9B00"/>
                </a:solidFill>
              </a:rPr>
              <a:t>Introduction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dirty="0" err="1">
                <a:solidFill>
                  <a:srgbClr val="FF9B00"/>
                </a:solidFill>
              </a:rPr>
              <a:t>Increased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penetration</a:t>
            </a:r>
            <a:r>
              <a:rPr lang="fr-CA" dirty="0">
                <a:solidFill>
                  <a:srgbClr val="FF9B00"/>
                </a:solidFill>
              </a:rPr>
              <a:t> of </a:t>
            </a:r>
            <a:r>
              <a:rPr lang="fr-CA" dirty="0" err="1">
                <a:solidFill>
                  <a:srgbClr val="FF9B00"/>
                </a:solidFill>
              </a:rPr>
              <a:t>solar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residential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photovoltaïc</a:t>
            </a:r>
            <a:r>
              <a:rPr lang="fr-CA" dirty="0">
                <a:solidFill>
                  <a:srgbClr val="FF9B00"/>
                </a:solidFill>
              </a:rPr>
              <a:t> (PV) </a:t>
            </a:r>
            <a:r>
              <a:rPr lang="fr-CA" dirty="0" err="1">
                <a:solidFill>
                  <a:srgbClr val="FF9B00"/>
                </a:solidFill>
              </a:rPr>
              <a:t>is</a:t>
            </a:r>
            <a:r>
              <a:rPr lang="fr-CA" dirty="0">
                <a:solidFill>
                  <a:srgbClr val="FF9B00"/>
                </a:solidFill>
              </a:rPr>
              <a:t> a </a:t>
            </a:r>
            <a:r>
              <a:rPr lang="fr-CA" dirty="0" err="1">
                <a:solidFill>
                  <a:srgbClr val="FF9B00"/>
                </a:solidFill>
              </a:rPr>
              <a:t>concern</a:t>
            </a:r>
            <a:r>
              <a:rPr lang="fr-CA" dirty="0">
                <a:solidFill>
                  <a:srgbClr val="FF9B00"/>
                </a:solidFill>
              </a:rPr>
              <a:t> for transmission network planning.</a:t>
            </a:r>
          </a:p>
          <a:p>
            <a:endParaRPr lang="fr-CA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dirty="0" err="1">
                <a:solidFill>
                  <a:srgbClr val="FF9B00"/>
                </a:solidFill>
              </a:rPr>
              <a:t>We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tested</a:t>
            </a:r>
            <a:r>
              <a:rPr lang="fr-CA" dirty="0">
                <a:solidFill>
                  <a:srgbClr val="FF9B00"/>
                </a:solidFill>
              </a:rPr>
              <a:t> voltage and </a:t>
            </a:r>
            <a:r>
              <a:rPr lang="fr-CA" dirty="0" err="1">
                <a:solidFill>
                  <a:srgbClr val="FF9B00"/>
                </a:solidFill>
              </a:rPr>
              <a:t>frequency</a:t>
            </a:r>
            <a:r>
              <a:rPr lang="fr-CA" dirty="0">
                <a:solidFill>
                  <a:srgbClr val="FF9B00"/>
                </a:solidFill>
              </a:rPr>
              <a:t> ride-</a:t>
            </a:r>
            <a:r>
              <a:rPr lang="fr-CA" dirty="0" err="1">
                <a:solidFill>
                  <a:srgbClr val="FF9B00"/>
                </a:solidFill>
              </a:rPr>
              <a:t>through</a:t>
            </a:r>
            <a:r>
              <a:rPr lang="fr-CA" dirty="0">
                <a:solidFill>
                  <a:srgbClr val="FF9B00"/>
                </a:solidFill>
              </a:rPr>
              <a:t>. </a:t>
            </a:r>
          </a:p>
          <a:p>
            <a:endParaRPr lang="fr-CA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9B00"/>
                </a:solidFill>
              </a:rPr>
              <a:t>Then, we did </a:t>
            </a:r>
            <a:r>
              <a:rPr lang="en-US" dirty="0" smtClean="0">
                <a:solidFill>
                  <a:srgbClr val="FF9B00"/>
                </a:solidFill>
              </a:rPr>
              <a:t>additional </a:t>
            </a:r>
            <a:r>
              <a:rPr lang="en-US" dirty="0">
                <a:solidFill>
                  <a:srgbClr val="FF9B00"/>
                </a:solidFill>
              </a:rPr>
              <a:t>tests with </a:t>
            </a:r>
            <a:r>
              <a:rPr lang="en-US" dirty="0" err="1">
                <a:solidFill>
                  <a:srgbClr val="FF9B00"/>
                </a:solidFill>
              </a:rPr>
              <a:t>Hypersim</a:t>
            </a:r>
            <a:r>
              <a:rPr lang="en-US" dirty="0">
                <a:solidFill>
                  <a:srgbClr val="FF9B00"/>
                </a:solidFill>
              </a:rPr>
              <a:t> and power hardware in the loop. It allowed us to test: faults, dynamic and transient phenomena of different network events with </a:t>
            </a:r>
            <a:r>
              <a:rPr lang="en-US" dirty="0" smtClean="0">
                <a:solidFill>
                  <a:srgbClr val="FF9B00"/>
                </a:solidFill>
              </a:rPr>
              <a:t>a </a:t>
            </a:r>
            <a:r>
              <a:rPr lang="en-US" dirty="0">
                <a:solidFill>
                  <a:srgbClr val="FF9B00"/>
                </a:solidFill>
              </a:rPr>
              <a:t>wide </a:t>
            </a:r>
            <a:r>
              <a:rPr lang="en-US" dirty="0" smtClean="0">
                <a:solidFill>
                  <a:srgbClr val="FF9B00"/>
                </a:solidFill>
              </a:rPr>
              <a:t>frequency </a:t>
            </a:r>
            <a:r>
              <a:rPr lang="en-US" dirty="0">
                <a:solidFill>
                  <a:srgbClr val="FF9B00"/>
                </a:solidFill>
              </a:rPr>
              <a:t>range (up to 25kHz). We have performed in-depth analysis of ride-through performance</a:t>
            </a:r>
            <a:r>
              <a:rPr lang="en-US" dirty="0" smtClean="0">
                <a:solidFill>
                  <a:srgbClr val="FF9B00"/>
                </a:solidFill>
              </a:rPr>
              <a:t>.</a:t>
            </a:r>
            <a:endParaRPr lang="en-US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27968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9200" y="319474"/>
            <a:ext cx="10800312" cy="633600"/>
          </a:xfrm>
        </p:spPr>
        <p:txBody>
          <a:bodyPr/>
          <a:lstStyle/>
          <a:p>
            <a:r>
              <a:rPr lang="fr-CA" sz="3000" dirty="0">
                <a:solidFill>
                  <a:srgbClr val="FF9B00"/>
                </a:solidFill>
              </a:rPr>
              <a:t>Power-hardware-in-the-</a:t>
            </a:r>
            <a:r>
              <a:rPr lang="fr-CA" sz="3000" dirty="0" err="1">
                <a:solidFill>
                  <a:srgbClr val="FF9B00"/>
                </a:solidFill>
              </a:rPr>
              <a:t>loop</a:t>
            </a:r>
            <a:r>
              <a:rPr lang="fr-CA" sz="3000" dirty="0">
                <a:solidFill>
                  <a:srgbClr val="FF9B00"/>
                </a:solidFill>
              </a:rPr>
              <a:t> tests (IREQ simulation </a:t>
            </a:r>
            <a:r>
              <a:rPr lang="fr-CA" sz="3000" dirty="0" err="1">
                <a:solidFill>
                  <a:srgbClr val="FF9B00"/>
                </a:solidFill>
              </a:rPr>
              <a:t>laboratory</a:t>
            </a:r>
            <a:r>
              <a:rPr lang="fr-CA" sz="3000" dirty="0">
                <a:solidFill>
                  <a:srgbClr val="FF9B00"/>
                </a:solidFill>
              </a:rPr>
              <a:t>)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6048" y="2025853"/>
            <a:ext cx="7620000" cy="3028950"/>
          </a:xfrm>
          <a:prstGeom prst="rect">
            <a:avLst/>
          </a:prstGeom>
          <a:ln w="38100">
            <a:solidFill>
              <a:srgbClr val="5A78B4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6749137" y="5360878"/>
            <a:ext cx="2110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9B00"/>
                </a:solidFill>
              </a:rPr>
              <a:t>PV </a:t>
            </a:r>
            <a:r>
              <a:rPr lang="fr-CA" dirty="0" err="1">
                <a:solidFill>
                  <a:srgbClr val="FF9B00"/>
                </a:solidFill>
              </a:rPr>
              <a:t>emulator</a:t>
            </a:r>
            <a:endParaRPr lang="fr-CA" dirty="0">
              <a:solidFill>
                <a:srgbClr val="FF9B00"/>
              </a:solidFill>
            </a:endParaRPr>
          </a:p>
        </p:txBody>
      </p:sp>
      <p:cxnSp>
        <p:nvCxnSpPr>
          <p:cNvPr id="7" name="Connecteur droit avec flèche 6"/>
          <p:cNvCxnSpPr/>
          <p:nvPr/>
        </p:nvCxnSpPr>
        <p:spPr>
          <a:xfrm flipV="1">
            <a:off x="7963319" y="4758377"/>
            <a:ext cx="472274" cy="592852"/>
          </a:xfrm>
          <a:prstGeom prst="straightConnector1">
            <a:avLst/>
          </a:prstGeom>
          <a:ln w="38100">
            <a:solidFill>
              <a:srgbClr val="FF9B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6238350" y="1293363"/>
            <a:ext cx="362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 err="1">
                <a:solidFill>
                  <a:srgbClr val="FF9B00"/>
                </a:solidFill>
              </a:rPr>
              <a:t>Equipement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under</a:t>
            </a:r>
            <a:r>
              <a:rPr lang="fr-CA" dirty="0">
                <a:solidFill>
                  <a:srgbClr val="FF9B00"/>
                </a:solidFill>
              </a:rPr>
              <a:t> test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8022770" y="1734932"/>
            <a:ext cx="468088" cy="485754"/>
          </a:xfrm>
          <a:prstGeom prst="straightConnector1">
            <a:avLst/>
          </a:prstGeom>
          <a:ln w="38100">
            <a:solidFill>
              <a:srgbClr val="FF9B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478086" y="5473580"/>
            <a:ext cx="5189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 err="1">
                <a:solidFill>
                  <a:srgbClr val="FF9B00"/>
                </a:solidFill>
              </a:rPr>
              <a:t>Differents</a:t>
            </a:r>
            <a:r>
              <a:rPr lang="fr-CA" dirty="0">
                <a:solidFill>
                  <a:srgbClr val="FF9B00"/>
                </a:solidFill>
              </a:rPr>
              <a:t> real time network </a:t>
            </a:r>
            <a:r>
              <a:rPr lang="fr-CA" dirty="0" err="1">
                <a:solidFill>
                  <a:srgbClr val="FF9B00"/>
                </a:solidFill>
              </a:rPr>
              <a:t>events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with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Hypersim</a:t>
            </a:r>
            <a:r>
              <a:rPr lang="fr-CA" dirty="0">
                <a:solidFill>
                  <a:srgbClr val="FF9B00"/>
                </a:solidFill>
              </a:rPr>
              <a:t> simulator</a:t>
            </a:r>
          </a:p>
        </p:txBody>
      </p:sp>
      <p:cxnSp>
        <p:nvCxnSpPr>
          <p:cNvPr id="11" name="Connecteur droit avec flèche 10"/>
          <p:cNvCxnSpPr/>
          <p:nvPr/>
        </p:nvCxnSpPr>
        <p:spPr>
          <a:xfrm flipV="1">
            <a:off x="1951449" y="4240404"/>
            <a:ext cx="671171" cy="1166640"/>
          </a:xfrm>
          <a:prstGeom prst="straightConnector1">
            <a:avLst/>
          </a:prstGeom>
          <a:ln w="38100">
            <a:solidFill>
              <a:srgbClr val="FF9B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977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="" xmlns:a16="http://schemas.microsoft.com/office/drawing/2014/main" id="{7180AC29-ACE4-4077-9C70-102184FF5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200" y="1297755"/>
            <a:ext cx="10800312" cy="633600"/>
          </a:xfrm>
        </p:spPr>
        <p:txBody>
          <a:bodyPr/>
          <a:lstStyle/>
          <a:p>
            <a:r>
              <a:rPr lang="fr-CA" dirty="0" err="1">
                <a:solidFill>
                  <a:srgbClr val="FF9B00"/>
                </a:solidFill>
              </a:rPr>
              <a:t>Devices</a:t>
            </a:r>
            <a:r>
              <a:rPr lang="fr-CA" dirty="0">
                <a:solidFill>
                  <a:srgbClr val="FF9B00"/>
                </a:solidFill>
              </a:rPr>
              <a:t> </a:t>
            </a:r>
            <a:r>
              <a:rPr lang="fr-CA" dirty="0" err="1">
                <a:solidFill>
                  <a:srgbClr val="FF9B00"/>
                </a:solidFill>
              </a:rPr>
              <a:t>under</a:t>
            </a:r>
            <a:r>
              <a:rPr lang="fr-CA" dirty="0">
                <a:solidFill>
                  <a:srgbClr val="FF9B00"/>
                </a:solidFill>
              </a:rPr>
              <a:t> test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522" y="2184217"/>
            <a:ext cx="9307070" cy="2789716"/>
          </a:xfrm>
          <a:prstGeom prst="rect">
            <a:avLst/>
          </a:prstGeom>
          <a:ln w="38100">
            <a:solidFill>
              <a:srgbClr val="5A78B4"/>
            </a:solidFill>
          </a:ln>
          <a:effectLst/>
        </p:spPr>
      </p:pic>
      <p:sp>
        <p:nvSpPr>
          <p:cNvPr id="2" name="ZoneTexte 1"/>
          <p:cNvSpPr txBox="1"/>
          <p:nvPr/>
        </p:nvSpPr>
        <p:spPr>
          <a:xfrm>
            <a:off x="1035698" y="5561045"/>
            <a:ext cx="97868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sz="1600" dirty="0">
                <a:solidFill>
                  <a:srgbClr val="FF9B00"/>
                </a:solidFill>
              </a:rPr>
              <a:t>MPPT : Maximum power point </a:t>
            </a:r>
            <a:r>
              <a:rPr lang="fr-CA" sz="1600" dirty="0" err="1">
                <a:solidFill>
                  <a:srgbClr val="FF9B00"/>
                </a:solidFill>
              </a:rPr>
              <a:t>tracking</a:t>
            </a:r>
            <a:endParaRPr lang="fr-CA" sz="1600" dirty="0">
              <a:solidFill>
                <a:srgbClr val="FF9B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16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="" xmlns:a16="http://schemas.microsoft.com/office/drawing/2014/main" id="{7180AC29-ACE4-4077-9C70-102184FF5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200" y="302966"/>
            <a:ext cx="10800312" cy="633600"/>
          </a:xfrm>
        </p:spPr>
        <p:txBody>
          <a:bodyPr/>
          <a:lstStyle/>
          <a:p>
            <a:pPr algn="ctr"/>
            <a:r>
              <a:rPr lang="fr-CA" dirty="0">
                <a:solidFill>
                  <a:srgbClr val="FF9B00"/>
                </a:solidFill>
              </a:rPr>
              <a:t>Tests cases</a:t>
            </a:r>
          </a:p>
        </p:txBody>
      </p:sp>
      <p:sp>
        <p:nvSpPr>
          <p:cNvPr id="4" name="Espace réservé du texte 4">
            <a:extLst>
              <a:ext uri="{FF2B5EF4-FFF2-40B4-BE49-F238E27FC236}">
                <a16:creationId xmlns="" xmlns:a16="http://schemas.microsoft.com/office/drawing/2014/main" id="{3260E8DB-B54E-44E9-BDCC-7F574F5D3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2622" y="1667472"/>
            <a:ext cx="3637835" cy="4149131"/>
          </a:xfrm>
        </p:spPr>
        <p:txBody>
          <a:bodyPr/>
          <a:lstStyle/>
          <a:p>
            <a:r>
              <a:rPr lang="fr-CA" sz="1700" dirty="0" err="1">
                <a:solidFill>
                  <a:srgbClr val="FF9B00"/>
                </a:solidFill>
              </a:rPr>
              <a:t>Hypersim</a:t>
            </a:r>
            <a:r>
              <a:rPr lang="fr-CA" sz="1700" dirty="0">
                <a:solidFill>
                  <a:srgbClr val="FF9B00"/>
                </a:solidFill>
              </a:rPr>
              <a:t> tests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1700" dirty="0" err="1">
                <a:solidFill>
                  <a:srgbClr val="FF9B00"/>
                </a:solidFill>
              </a:rPr>
              <a:t>Dynamic</a:t>
            </a:r>
            <a:r>
              <a:rPr lang="fr-CA" sz="1700" dirty="0">
                <a:solidFill>
                  <a:srgbClr val="FF9B00"/>
                </a:solidFill>
              </a:rPr>
              <a:t> </a:t>
            </a:r>
            <a:r>
              <a:rPr lang="fr-CA" sz="1700" dirty="0" err="1">
                <a:solidFill>
                  <a:srgbClr val="FF9B00"/>
                </a:solidFill>
              </a:rPr>
              <a:t>under</a:t>
            </a:r>
            <a:r>
              <a:rPr lang="fr-CA" sz="1700" dirty="0">
                <a:solidFill>
                  <a:srgbClr val="FF9B00"/>
                </a:solidFill>
              </a:rPr>
              <a:t> </a:t>
            </a:r>
            <a:r>
              <a:rPr lang="fr-CA" sz="1700" dirty="0" err="1">
                <a:solidFill>
                  <a:srgbClr val="FF9B00"/>
                </a:solidFill>
              </a:rPr>
              <a:t>frequency</a:t>
            </a:r>
            <a:endParaRPr lang="fr-CA" sz="1700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1700" dirty="0" err="1">
                <a:solidFill>
                  <a:srgbClr val="FF9B00"/>
                </a:solidFill>
              </a:rPr>
              <a:t>Dynamic</a:t>
            </a:r>
            <a:r>
              <a:rPr lang="fr-CA" sz="1700" dirty="0">
                <a:solidFill>
                  <a:srgbClr val="FF9B00"/>
                </a:solidFill>
              </a:rPr>
              <a:t> over </a:t>
            </a:r>
            <a:r>
              <a:rPr lang="fr-CA" sz="1700" dirty="0" err="1">
                <a:solidFill>
                  <a:srgbClr val="FF9B00"/>
                </a:solidFill>
              </a:rPr>
              <a:t>frequency</a:t>
            </a:r>
            <a:endParaRPr lang="fr-CA" sz="1700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1700" dirty="0" err="1">
                <a:solidFill>
                  <a:srgbClr val="FF9B00"/>
                </a:solidFill>
              </a:rPr>
              <a:t>Low</a:t>
            </a:r>
            <a:r>
              <a:rPr lang="fr-CA" sz="1700" dirty="0">
                <a:solidFill>
                  <a:srgbClr val="FF9B00"/>
                </a:solidFill>
              </a:rPr>
              <a:t> voltage ride </a:t>
            </a:r>
            <a:r>
              <a:rPr lang="fr-CA" sz="1700" dirty="0" err="1">
                <a:solidFill>
                  <a:srgbClr val="FF9B00"/>
                </a:solidFill>
              </a:rPr>
              <a:t>through</a:t>
            </a:r>
            <a:endParaRPr lang="fr-CA" sz="1700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1700" dirty="0" err="1">
                <a:solidFill>
                  <a:srgbClr val="FF9B00"/>
                </a:solidFill>
              </a:rPr>
              <a:t>Low</a:t>
            </a:r>
            <a:r>
              <a:rPr lang="fr-CA" sz="1700" dirty="0">
                <a:solidFill>
                  <a:srgbClr val="FF9B00"/>
                </a:solidFill>
              </a:rPr>
              <a:t> voltage </a:t>
            </a:r>
            <a:r>
              <a:rPr lang="fr-CA" sz="1700" dirty="0" err="1">
                <a:solidFill>
                  <a:srgbClr val="FF9B00"/>
                </a:solidFill>
              </a:rPr>
              <a:t>dynamic</a:t>
            </a:r>
            <a:r>
              <a:rPr lang="fr-CA" sz="1700" dirty="0">
                <a:solidFill>
                  <a:srgbClr val="FF9B00"/>
                </a:solidFill>
              </a:rPr>
              <a:t> </a:t>
            </a:r>
            <a:r>
              <a:rPr lang="fr-CA" sz="1700" dirty="0" err="1">
                <a:solidFill>
                  <a:srgbClr val="FF9B00"/>
                </a:solidFill>
              </a:rPr>
              <a:t>event</a:t>
            </a:r>
            <a:endParaRPr lang="fr-CA" sz="1700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1700" dirty="0">
                <a:solidFill>
                  <a:srgbClr val="FF9B00"/>
                </a:solidFill>
              </a:rPr>
              <a:t>Rate of change of </a:t>
            </a:r>
            <a:r>
              <a:rPr lang="fr-CA" sz="1700" dirty="0" err="1">
                <a:solidFill>
                  <a:srgbClr val="FF9B00"/>
                </a:solidFill>
              </a:rPr>
              <a:t>frequency</a:t>
            </a:r>
            <a:endParaRPr lang="fr-CA" sz="1700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1700" dirty="0" err="1">
                <a:solidFill>
                  <a:srgbClr val="FF9B00"/>
                </a:solidFill>
              </a:rPr>
              <a:t>Sudden</a:t>
            </a:r>
            <a:r>
              <a:rPr lang="fr-CA" sz="1700" dirty="0">
                <a:solidFill>
                  <a:srgbClr val="FF9B00"/>
                </a:solidFill>
              </a:rPr>
              <a:t> </a:t>
            </a:r>
            <a:r>
              <a:rPr lang="fr-CA" sz="1700" dirty="0" smtClean="0">
                <a:solidFill>
                  <a:srgbClr val="FF9B00"/>
                </a:solidFill>
              </a:rPr>
              <a:t>phase </a:t>
            </a:r>
            <a:r>
              <a:rPr lang="fr-CA" sz="1700" dirty="0">
                <a:solidFill>
                  <a:srgbClr val="FF9B00"/>
                </a:solidFill>
              </a:rPr>
              <a:t>angle shift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1700" dirty="0" err="1">
                <a:solidFill>
                  <a:srgbClr val="FF9B00"/>
                </a:solidFill>
              </a:rPr>
              <a:t>Decrease</a:t>
            </a:r>
            <a:r>
              <a:rPr lang="fr-CA" sz="1700" dirty="0">
                <a:solidFill>
                  <a:srgbClr val="FF9B00"/>
                </a:solidFill>
              </a:rPr>
              <a:t> the system </a:t>
            </a:r>
            <a:r>
              <a:rPr lang="fr-CA" sz="1700" dirty="0" err="1">
                <a:solidFill>
                  <a:srgbClr val="FF9B00"/>
                </a:solidFill>
              </a:rPr>
              <a:t>strengh</a:t>
            </a:r>
            <a:endParaRPr lang="fr-CA" sz="1700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1700" dirty="0">
                <a:solidFill>
                  <a:srgbClr val="FF9B00"/>
                </a:solidFill>
              </a:rPr>
              <a:t>Network </a:t>
            </a:r>
            <a:r>
              <a:rPr lang="fr-CA" sz="1700" dirty="0" err="1">
                <a:solidFill>
                  <a:srgbClr val="FF9B00"/>
                </a:solidFill>
              </a:rPr>
              <a:t>faults</a:t>
            </a:r>
            <a:r>
              <a:rPr lang="fr-CA" sz="1700" dirty="0">
                <a:solidFill>
                  <a:srgbClr val="FF9B00"/>
                </a:solidFill>
              </a:rPr>
              <a:t> </a:t>
            </a:r>
            <a:r>
              <a:rPr lang="fr-CA" sz="1700" dirty="0" smtClean="0">
                <a:solidFill>
                  <a:srgbClr val="FF9B00"/>
                </a:solidFill>
              </a:rPr>
              <a:t>in </a:t>
            </a:r>
            <a:r>
              <a:rPr lang="fr-CA" sz="1700" dirty="0" err="1" smtClean="0">
                <a:solidFill>
                  <a:srgbClr val="FF9B00"/>
                </a:solidFill>
              </a:rPr>
              <a:t>weak</a:t>
            </a:r>
            <a:r>
              <a:rPr lang="fr-CA" sz="1700" dirty="0" smtClean="0">
                <a:solidFill>
                  <a:srgbClr val="FF9B00"/>
                </a:solidFill>
              </a:rPr>
              <a:t> network condition and high </a:t>
            </a:r>
            <a:r>
              <a:rPr lang="fr-CA" sz="1700" dirty="0" err="1" smtClean="0">
                <a:solidFill>
                  <a:srgbClr val="FF9B00"/>
                </a:solidFill>
              </a:rPr>
              <a:t>penetration</a:t>
            </a:r>
            <a:r>
              <a:rPr lang="fr-CA" sz="1700" dirty="0" smtClean="0">
                <a:solidFill>
                  <a:srgbClr val="FF9B00"/>
                </a:solidFill>
              </a:rPr>
              <a:t> </a:t>
            </a:r>
            <a:r>
              <a:rPr lang="fr-CA" sz="1700" dirty="0" err="1" smtClean="0">
                <a:solidFill>
                  <a:srgbClr val="FF9B00"/>
                </a:solidFill>
              </a:rPr>
              <a:t>level</a:t>
            </a:r>
            <a:endParaRPr lang="fr-CA" sz="1700" dirty="0" smtClean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A" sz="1700" dirty="0" err="1" smtClean="0">
                <a:solidFill>
                  <a:srgbClr val="FF9B00"/>
                </a:solidFill>
              </a:rPr>
              <a:t>Frequency</a:t>
            </a:r>
            <a:r>
              <a:rPr lang="fr-CA" sz="1700" dirty="0" smtClean="0">
                <a:solidFill>
                  <a:srgbClr val="FF9B00"/>
                </a:solidFill>
              </a:rPr>
              <a:t> </a:t>
            </a:r>
            <a:r>
              <a:rPr lang="fr-CA" sz="1700" dirty="0" err="1">
                <a:solidFill>
                  <a:srgbClr val="FF9B00"/>
                </a:solidFill>
              </a:rPr>
              <a:t>response</a:t>
            </a:r>
            <a:endParaRPr lang="fr-CA" sz="1700" dirty="0">
              <a:solidFill>
                <a:srgbClr val="FF9B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CA" sz="1700" dirty="0"/>
          </a:p>
          <a:p>
            <a:endParaRPr lang="fr-CA" dirty="0"/>
          </a:p>
          <a:p>
            <a:endParaRPr lang="fr-CA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621" y="1815844"/>
            <a:ext cx="7540150" cy="3782810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6621" y="1817274"/>
            <a:ext cx="7540150" cy="3782810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6146" y="1817274"/>
            <a:ext cx="7530625" cy="3782810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6621" y="1811090"/>
            <a:ext cx="7530625" cy="3788994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1750" y="1817274"/>
            <a:ext cx="7522738" cy="3782810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6621" y="1811090"/>
            <a:ext cx="7530625" cy="3788994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6621" y="1811090"/>
            <a:ext cx="7527867" cy="3838975"/>
          </a:xfrm>
          <a:prstGeom prst="rect">
            <a:avLst/>
          </a:prstGeom>
          <a:ln w="38100">
            <a:solidFill>
              <a:srgbClr val="5A78B4"/>
            </a:solidFill>
          </a:ln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56147" y="1817274"/>
            <a:ext cx="7535754" cy="3874582"/>
          </a:xfrm>
          <a:prstGeom prst="rect">
            <a:avLst/>
          </a:prstGeom>
          <a:ln w="31750">
            <a:solidFill>
              <a:srgbClr val="5A78B4"/>
            </a:solidFill>
          </a:ln>
        </p:spPr>
      </p:pic>
      <p:pic>
        <p:nvPicPr>
          <p:cNvPr id="16" name="Picture 2" descr="C:\Users\DD5779\Documents\PROJETS\SimP\Papers\GM2020\Figures\Model_feeder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759" y="2101068"/>
            <a:ext cx="6867753" cy="3209038"/>
          </a:xfrm>
          <a:prstGeom prst="rect">
            <a:avLst/>
          </a:prstGeom>
          <a:noFill/>
          <a:ln w="31750">
            <a:solidFill>
              <a:srgbClr val="5A78B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5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6320" y="3096578"/>
            <a:ext cx="10800312" cy="633600"/>
          </a:xfrm>
        </p:spPr>
        <p:txBody>
          <a:bodyPr/>
          <a:lstStyle/>
          <a:p>
            <a:pPr algn="ctr"/>
            <a:r>
              <a:rPr lang="fr-CA" dirty="0" smtClean="0">
                <a:solidFill>
                  <a:srgbClr val="FF9B00"/>
                </a:solidFill>
              </a:rPr>
              <a:t>Voltage and </a:t>
            </a:r>
            <a:r>
              <a:rPr lang="fr-CA" dirty="0" err="1" smtClean="0">
                <a:solidFill>
                  <a:srgbClr val="FF9B00"/>
                </a:solidFill>
              </a:rPr>
              <a:t>frequency</a:t>
            </a:r>
            <a:r>
              <a:rPr lang="fr-CA" dirty="0" smtClean="0">
                <a:solidFill>
                  <a:srgbClr val="FF9B00"/>
                </a:solidFill>
              </a:rPr>
              <a:t> ride-</a:t>
            </a:r>
            <a:r>
              <a:rPr lang="fr-CA" dirty="0" err="1" smtClean="0">
                <a:solidFill>
                  <a:srgbClr val="FF9B00"/>
                </a:solidFill>
              </a:rPr>
              <a:t>through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4267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56" y="482599"/>
            <a:ext cx="11453144" cy="5843809"/>
          </a:xfrm>
          <a:prstGeom prst="rect">
            <a:avLst/>
          </a:prstGeom>
          <a:solidFill>
            <a:srgbClr val="FF9B00"/>
          </a:solidFill>
          <a:ln w="31750">
            <a:solidFill>
              <a:srgbClr val="5A78B4"/>
            </a:solidFill>
          </a:ln>
        </p:spPr>
      </p:pic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665549"/>
              </p:ext>
            </p:extLst>
          </p:nvPr>
        </p:nvGraphicFramePr>
        <p:xfrm>
          <a:off x="1787788" y="921159"/>
          <a:ext cx="4266851" cy="3287307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srgbClr val="5A78B4">
                      <a:alpha val="40000"/>
                    </a:srgbClr>
                  </a:outerShdw>
                </a:effectLst>
                <a:tableStyleId>{5C22544A-7EE6-4342-B048-85BDC9FD1C3A}</a:tableStyleId>
              </a:tblPr>
              <a:tblGrid>
                <a:gridCol w="15280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388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97692">
                <a:tc>
                  <a:txBody>
                    <a:bodyPr/>
                    <a:lstStyle/>
                    <a:p>
                      <a:pPr algn="ctr" fontAlgn="b"/>
                      <a:r>
                        <a:rPr lang="fr-CA" sz="1400" u="none" strike="noStrike" kern="1200" dirty="0" err="1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Inverter</a:t>
                      </a:r>
                      <a:endParaRPr lang="fr-CA" sz="1400" u="none" strike="noStrike" kern="1200" dirty="0">
                        <a:solidFill>
                          <a:srgbClr val="FF9B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fr-CA" sz="1400" u="none" strike="noStrike" kern="1200" dirty="0">
                        <a:solidFill>
                          <a:srgbClr val="FF9B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A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CA" sz="1400" u="none" strike="noStrike" kern="1200" dirty="0" err="1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under-frequency</a:t>
                      </a:r>
                      <a:endParaRPr lang="fr-CA" sz="1400" u="none" strike="noStrike" kern="1200" dirty="0">
                        <a:solidFill>
                          <a:srgbClr val="FF9B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fr-CA" sz="1400" u="none" strike="noStrike" kern="1200" dirty="0">
                        <a:solidFill>
                          <a:srgbClr val="FF9B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7692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trips after 1.3 sec.</a:t>
                      </a:r>
                    </a:p>
                    <a:p>
                      <a:pPr algn="l" fontAlgn="ctr"/>
                      <a:r>
                        <a:rPr lang="en-US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 59.27Hz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97692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trips after 1,43sec.</a:t>
                      </a:r>
                    </a:p>
                    <a:p>
                      <a:pPr algn="l" fontAlgn="ctr"/>
                      <a:r>
                        <a:rPr lang="en-US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 59,2Hz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97692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CA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CA" sz="1400" u="none" strike="noStrike" kern="1200" dirty="0" err="1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stay</a:t>
                      </a:r>
                      <a:r>
                        <a:rPr lang="en-US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fr-CA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CA" sz="1400" u="none" strike="noStrike" kern="1200" noProof="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connected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6539">
                <a:tc>
                  <a:txBody>
                    <a:bodyPr/>
                    <a:lstStyle/>
                    <a:p>
                      <a:pPr algn="ctr" fontAlgn="ctr"/>
                      <a:r>
                        <a:rPr lang="fr-CA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br>
                        <a:rPr lang="fr-CA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CA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fr-CA" sz="1400" u="none" strike="noStrike" kern="1200" dirty="0" err="1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</a:t>
                      </a:r>
                      <a:r>
                        <a:rPr lang="fr-CA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MPPT)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trips after 1,42sec.</a:t>
                      </a:r>
                    </a:p>
                    <a:p>
                      <a:pPr algn="l" fontAlgn="ctr"/>
                      <a:r>
                        <a:rPr lang="en-US" sz="1400" u="none" strike="noStrike" kern="1200" dirty="0">
                          <a:solidFill>
                            <a:srgbClr val="FF9B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 59,2Hz</a:t>
                      </a:r>
                    </a:p>
                  </a:txBody>
                  <a:tcPr marL="9525" marR="9525" marT="9525" marB="0" anchor="ctr">
                    <a:solidFill>
                      <a:srgbClr val="0F09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13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heme/theme1.xml><?xml version="1.0" encoding="utf-8"?>
<a:theme xmlns:a="http://schemas.openxmlformats.org/drawingml/2006/main" name="Conception personnalisée">
  <a:themeElements>
    <a:clrScheme name="Personnalisé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F096C"/>
      </a:accent1>
      <a:accent2>
        <a:srgbClr val="FF9B00"/>
      </a:accent2>
      <a:accent3>
        <a:srgbClr val="797979"/>
      </a:accent3>
      <a:accent4>
        <a:srgbClr val="506EB4"/>
      </a:accent4>
      <a:accent5>
        <a:srgbClr val="008568"/>
      </a:accent5>
      <a:accent6>
        <a:srgbClr val="35BBDE"/>
      </a:accent6>
      <a:hlink>
        <a:srgbClr val="7D7D7D"/>
      </a:hlink>
      <a:folHlink>
        <a:srgbClr val="7D7D7D"/>
      </a:folHlink>
    </a:clrScheme>
    <a:fontScheme name="Arial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E3E105286501747B22FB53A4830D2EC" ma:contentTypeVersion="5" ma:contentTypeDescription="Create a new document." ma:contentTypeScope="" ma:versionID="372333e584281e33fd664cbd68769974">
  <xsd:schema xmlns:xsd="http://www.w3.org/2001/XMLSchema" xmlns:xs="http://www.w3.org/2001/XMLSchema" xmlns:p="http://schemas.microsoft.com/office/2006/metadata/properties" xmlns:ns3="d7305b79-88d3-465c-a949-6c9eca36c643" xmlns:ns4="2df436d1-f886-4f4f-a26b-755af2042ab0" targetNamespace="http://schemas.microsoft.com/office/2006/metadata/properties" ma:root="true" ma:fieldsID="46c375774a2b30973f42664c0b336eb6" ns3:_="" ns4:_="">
    <xsd:import namespace="d7305b79-88d3-465c-a949-6c9eca36c643"/>
    <xsd:import namespace="2df436d1-f886-4f4f-a26b-755af2042ab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05b79-88d3-465c-a949-6c9eca36c64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f436d1-f886-4f4f-a26b-755af2042ab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0F2E09C-4AA2-4CDB-B2FB-C49481C225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388E8E0-2D95-4647-A9DD-EF31C98042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305b79-88d3-465c-a949-6c9eca36c643"/>
    <ds:schemaRef ds:uri="2df436d1-f886-4f4f-a26b-755af2042ab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707A89-018A-4941-940D-4B64273CDC21}">
  <ds:schemaRefs>
    <ds:schemaRef ds:uri="d7305b79-88d3-465c-a949-6c9eca36c64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df436d1-f886-4f4f-a26b-755af2042ab0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6182</TotalTime>
  <Words>1400</Words>
  <Application>Microsoft Office PowerPoint</Application>
  <PresentationFormat>Personnalisé</PresentationFormat>
  <Paragraphs>324</Paragraphs>
  <Slides>31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6" baseType="lpstr">
      <vt:lpstr>Arial</vt:lpstr>
      <vt:lpstr>Calibri</vt:lpstr>
      <vt:lpstr>Cambria Math</vt:lpstr>
      <vt:lpstr>Lucida Grande</vt:lpstr>
      <vt:lpstr>Conception personnalisée</vt:lpstr>
      <vt:lpstr>Testing and analysis of the dynamic and transient behavior of inverters used in solar residential project</vt:lpstr>
      <vt:lpstr>Test and analysis of the dynamic and transient behavior of inverters used in solar residential project</vt:lpstr>
      <vt:lpstr>Agenda</vt:lpstr>
      <vt:lpstr>Introduction</vt:lpstr>
      <vt:lpstr>Power-hardware-in-the-loop tests (IREQ simulation laboratory)</vt:lpstr>
      <vt:lpstr>Devices under test</vt:lpstr>
      <vt:lpstr>Tests cases</vt:lpstr>
      <vt:lpstr>Voltage and frequency ride-through</vt:lpstr>
      <vt:lpstr>Présentation PowerPoint</vt:lpstr>
      <vt:lpstr>Présentation PowerPoint</vt:lpstr>
      <vt:lpstr>Présentation PowerPoint</vt:lpstr>
      <vt:lpstr>Présentation PowerPoint</vt:lpstr>
      <vt:lpstr>Rate of change of frequency</vt:lpstr>
      <vt:lpstr>Sudden voltage phase angle shift (15o, 30o and 45o)</vt:lpstr>
      <vt:lpstr>Weak source</vt:lpstr>
      <vt:lpstr>Increase network source impedance </vt:lpstr>
      <vt:lpstr>Présentation PowerPoint</vt:lpstr>
      <vt:lpstr>Présentation PowerPoint</vt:lpstr>
      <vt:lpstr>Linear analysis</vt:lpstr>
      <vt:lpstr>Linear analysis</vt:lpstr>
      <vt:lpstr>Présentation PowerPoint</vt:lpstr>
      <vt:lpstr>Présentation PowerPoint</vt:lpstr>
      <vt:lpstr>Présentation PowerPoint</vt:lpstr>
      <vt:lpstr>Model based on existing distribution feeder in rural Quebec  Low short circuit level + high PV penetration level </vt:lpstr>
      <vt:lpstr> Test results: distribution feeder model</vt:lpstr>
      <vt:lpstr>Présentation PowerPoint</vt:lpstr>
      <vt:lpstr>Présentation PowerPoint</vt:lpstr>
      <vt:lpstr>Présentation PowerPoint</vt:lpstr>
      <vt:lpstr>Conclusions</vt:lpstr>
      <vt:lpstr>References</vt:lpstr>
      <vt:lpstr>Présentation PowerPoint</vt:lpstr>
    </vt:vector>
  </TitlesOfParts>
  <Company>Hydro-Québec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Hydro-Québec</dc:creator>
  <dc:description>2020-05</dc:description>
  <cp:lastModifiedBy>Haché, Jean-Francois</cp:lastModifiedBy>
  <cp:revision>566</cp:revision>
  <cp:lastPrinted>2020-03-12T15:35:31Z</cp:lastPrinted>
  <dcterms:created xsi:type="dcterms:W3CDTF">2016-01-29T14:12:44Z</dcterms:created>
  <dcterms:modified xsi:type="dcterms:W3CDTF">2020-10-07T19:05:52Z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0x010100FE3E105286501747B22FB53A4830D2EC</vt:lpwstr>
  </property>
</Properties>
</file>