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9"/>
  </p:notesMasterIdLst>
  <p:handoutMasterIdLst>
    <p:handoutMasterId r:id="rId20"/>
  </p:handoutMasterIdLst>
  <p:sldIdLst>
    <p:sldId id="341" r:id="rId5"/>
    <p:sldId id="373" r:id="rId6"/>
    <p:sldId id="375" r:id="rId7"/>
    <p:sldId id="352" r:id="rId8"/>
    <p:sldId id="376" r:id="rId9"/>
    <p:sldId id="381" r:id="rId10"/>
    <p:sldId id="380" r:id="rId11"/>
    <p:sldId id="383" r:id="rId12"/>
    <p:sldId id="388" r:id="rId13"/>
    <p:sldId id="385" r:id="rId14"/>
    <p:sldId id="367" r:id="rId15"/>
    <p:sldId id="387" r:id="rId16"/>
    <p:sldId id="386" r:id="rId17"/>
    <p:sldId id="351" r:id="rId1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B3B3"/>
    <a:srgbClr val="005F86"/>
    <a:srgbClr val="4ABCE4"/>
    <a:srgbClr val="003D57"/>
    <a:srgbClr val="3AB6E2"/>
    <a:srgbClr val="28B0E0"/>
    <a:srgbClr val="BAD80A"/>
    <a:srgbClr val="E2E868"/>
    <a:srgbClr val="D0D0CE"/>
    <a:srgbClr val="C7CF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91" autoAdjust="0"/>
    <p:restoredTop sz="94489" autoAdjust="0"/>
  </p:normalViewPr>
  <p:slideViewPr>
    <p:cSldViewPr>
      <p:cViewPr varScale="1">
        <p:scale>
          <a:sx n="119" d="100"/>
          <a:sy n="119" d="100"/>
        </p:scale>
        <p:origin x="211" y="43"/>
      </p:cViewPr>
      <p:guideLst>
        <p:guide orient="horz" pos="2160"/>
        <p:guide pos="2880"/>
        <p:guide orient="horz" pos="162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07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038A70E-DFCA-44F9-8DB8-776680544938}" type="datetimeFigureOut">
              <a:rPr lang="en-US" smtClean="0"/>
              <a:pPr/>
              <a:t>10/13/2020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5B538D0-A7A3-4B2D-9930-1496A025D5CC}"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746DCD-3791-463D-BE87-CA68B53673F7}" type="datetimeFigureOut">
              <a:rPr lang="en-US" smtClean="0"/>
              <a:pPr/>
              <a:t>10/13/2020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8" name="Slide Number Placeholder 7"/>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F33CF7-2A63-4D72-8506-2A8FECA107C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422" y="438150"/>
            <a:ext cx="2004300" cy="397404"/>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
            <a:ext cx="8229600" cy="990600"/>
          </a:xfrm>
          <a:prstGeom prst="rect">
            <a:avLst/>
          </a:prstGeom>
        </p:spPr>
        <p:txBody>
          <a:bodyPr bIns="0" anchor="b" anchorCtr="0"/>
          <a:lstStyle>
            <a:lvl1pPr algn="l">
              <a:lnSpc>
                <a:spcPts val="4000"/>
              </a:lnSpc>
              <a:defRPr sz="3600" b="0">
                <a:latin typeface="+mj-lt"/>
              </a:defRPr>
            </a:lvl1pPr>
          </a:lstStyle>
          <a:p>
            <a:r>
              <a:rPr lang="en-US" dirty="0"/>
              <a:t>Click to edit Master title style</a:t>
            </a:r>
          </a:p>
        </p:txBody>
      </p:sp>
      <p:sp>
        <p:nvSpPr>
          <p:cNvPr id="3" name="Content Placeholder 2"/>
          <p:cNvSpPr>
            <a:spLocks noGrp="1"/>
          </p:cNvSpPr>
          <p:nvPr>
            <p:ph idx="1"/>
          </p:nvPr>
        </p:nvSpPr>
        <p:spPr>
          <a:xfrm>
            <a:off x="457200" y="1428750"/>
            <a:ext cx="8229600" cy="3165873"/>
          </a:xfrm>
          <a:prstGeom prst="rect">
            <a:avLst/>
          </a:prstGeom>
        </p:spPr>
        <p:txBody>
          <a:bodyPr>
            <a:normAutofit/>
          </a:bodyPr>
          <a:lstStyle>
            <a:lvl1pPr>
              <a:buClr>
                <a:srgbClr val="005F86"/>
              </a:buClr>
              <a:buFont typeface="Wingdings" pitchFamily="2" charset="2"/>
              <a:buChar char="§"/>
              <a:defRPr sz="2800" b="0">
                <a:latin typeface="Franklin Gothic Medium Cond" pitchFamily="34" charset="0"/>
              </a:defRPr>
            </a:lvl1pPr>
            <a:lvl2pPr>
              <a:buClrTx/>
              <a:buFont typeface="Arial" pitchFamily="34" charset="0"/>
              <a:buChar char="•"/>
              <a:defRPr sz="2000">
                <a:solidFill>
                  <a:schemeClr val="tx1">
                    <a:lumMod val="65000"/>
                    <a:lumOff val="35000"/>
                  </a:schemeClr>
                </a:solidFill>
                <a:latin typeface="Franklin Gothic Book" pitchFamily="34" charset="0"/>
              </a:defRPr>
            </a:lvl2pPr>
            <a:lvl3pPr>
              <a:defRPr sz="1800">
                <a:latin typeface="Franklin Gothic Book" pitchFamily="34" charset="0"/>
              </a:defRPr>
            </a:lvl3pPr>
            <a:lvl4pPr>
              <a:defRPr sz="1600">
                <a:latin typeface="Franklin Gothic Book" pitchFamily="34" charset="0"/>
              </a:defRPr>
            </a:lvl4pPr>
            <a:lvl5pPr>
              <a:defRPr sz="1400">
                <a:latin typeface="Franklin Gothic Book"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1000" y="4647912"/>
            <a:ext cx="990600" cy="200602"/>
          </a:xfrm>
          <a:prstGeom prst="rect">
            <a:avLst/>
          </a:prstGeom>
        </p:spPr>
      </p:pic>
      <p:sp>
        <p:nvSpPr>
          <p:cNvPr id="8" name="Slide Number Placeholder 3"/>
          <p:cNvSpPr txBox="1">
            <a:spLocks/>
          </p:cNvSpPr>
          <p:nvPr userDrawn="1"/>
        </p:nvSpPr>
        <p:spPr>
          <a:xfrm>
            <a:off x="7010400" y="4901803"/>
            <a:ext cx="2133600" cy="273844"/>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1"/>
                </a:solidFill>
                <a:latin typeface="Franklin Gothic Boo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DE81FA-E0BB-45D2-89A6-9F2EB9CD8D45}" type="slidenum">
              <a:rPr lang="en-US" smtClean="0"/>
              <a:pPr/>
              <a:t>‹#›</a:t>
            </a:fld>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00050"/>
            <a:ext cx="8229600" cy="800100"/>
          </a:xfrm>
          <a:prstGeom prst="rect">
            <a:avLst/>
          </a:prstGeom>
        </p:spPr>
        <p:txBody>
          <a:bodyPr bIns="0" anchor="b" anchorCtr="0"/>
          <a:lstStyle>
            <a:lvl1pPr algn="l" defTabSz="914400" rtl="0" eaLnBrk="1" latinLnBrk="0" hangingPunct="1">
              <a:lnSpc>
                <a:spcPts val="4000"/>
              </a:lnSpc>
              <a:spcBef>
                <a:spcPct val="0"/>
              </a:spcBef>
              <a:buNone/>
              <a:defRPr lang="en-US" sz="3600" b="0" kern="1200" dirty="0">
                <a:solidFill>
                  <a:schemeClr val="tx1"/>
                </a:solidFill>
                <a:latin typeface="Franklin Gothic Medium" panose="020B0603020102020204" pitchFamily="34" charset="0"/>
                <a:ea typeface="+mj-ea"/>
                <a:cs typeface="+mj-cs"/>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200151"/>
            <a:ext cx="4038600" cy="3394472"/>
          </a:xfrm>
          <a:prstGeom prst="rect">
            <a:avLst/>
          </a:prstGeom>
        </p:spPr>
        <p:txBody>
          <a:bodyPr/>
          <a:lstStyle>
            <a:lvl1pPr>
              <a:defRPr lang="en-US" sz="2800" b="0" kern="1200" dirty="0">
                <a:solidFill>
                  <a:schemeClr val="tx1"/>
                </a:solidFill>
                <a:latin typeface="Franklin Gothic Medium Cond" pitchFamily="34" charset="0"/>
                <a:ea typeface="+mn-ea"/>
                <a:cs typeface="+mn-cs"/>
              </a:defRPr>
            </a:lvl1pPr>
            <a:lvl2pPr>
              <a:defRPr lang="en-US" sz="2000" kern="1200" dirty="0">
                <a:solidFill>
                  <a:schemeClr val="tx1">
                    <a:lumMod val="65000"/>
                    <a:lumOff val="35000"/>
                  </a:schemeClr>
                </a:solidFill>
                <a:latin typeface="Franklin Gothic Book" pitchFamily="34" charset="0"/>
                <a:ea typeface="+mn-ea"/>
                <a:cs typeface="+mn-cs"/>
              </a:defRPr>
            </a:lvl2pPr>
            <a:lvl3pPr>
              <a:defRPr lang="en-US" sz="1800" kern="1200" dirty="0">
                <a:solidFill>
                  <a:schemeClr val="tx1"/>
                </a:solidFill>
                <a:latin typeface="Franklin Gothic Book" pitchFamily="34" charset="0"/>
                <a:ea typeface="+mn-ea"/>
                <a:cs typeface="+mn-cs"/>
              </a:defRPr>
            </a:lvl3pPr>
            <a:lvl4pPr>
              <a:defRPr lang="en-US" sz="1600" kern="1200" dirty="0">
                <a:solidFill>
                  <a:schemeClr val="tx1"/>
                </a:solidFill>
                <a:latin typeface="Franklin Gothic Book" pitchFamily="34" charset="0"/>
                <a:ea typeface="+mn-ea"/>
                <a:cs typeface="+mn-cs"/>
              </a:defRPr>
            </a:lvl4pPr>
            <a:lvl5pPr>
              <a:defRPr lang="en-US" sz="1400" kern="1200" dirty="0">
                <a:solidFill>
                  <a:schemeClr val="tx1"/>
                </a:solidFill>
                <a:latin typeface="Franklin Gothic Book" pitchFamily="34" charset="0"/>
                <a:ea typeface="+mn-ea"/>
                <a:cs typeface="+mn-cs"/>
              </a:defRPr>
            </a:lvl5pPr>
            <a:lvl6pPr>
              <a:defRPr sz="1800"/>
            </a:lvl6pPr>
            <a:lvl7pPr>
              <a:defRPr sz="1800"/>
            </a:lvl7pPr>
            <a:lvl8pPr>
              <a:defRPr sz="1800"/>
            </a:lvl8pPr>
            <a:lvl9pPr>
              <a:defRPr sz="1800"/>
            </a:lvl9pPr>
          </a:lstStyle>
          <a:p>
            <a:pPr marL="342900" lvl="0" indent="-342900" algn="l" defTabSz="914400" rtl="0" eaLnBrk="1" latinLnBrk="0" hangingPunct="1">
              <a:spcBef>
                <a:spcPct val="20000"/>
              </a:spcBef>
              <a:buClr>
                <a:srgbClr val="005F86"/>
              </a:buClr>
              <a:buFont typeface="Wingdings" pitchFamily="2" charset="2"/>
              <a:buChar char="§"/>
            </a:pPr>
            <a:r>
              <a:rPr lang="en-US" dirty="0"/>
              <a:t>Click to edit Master text styles</a:t>
            </a:r>
          </a:p>
          <a:p>
            <a:pPr marL="742950" lvl="1" indent="-285750" algn="l" defTabSz="914400" rtl="0" eaLnBrk="1" latinLnBrk="0" hangingPunct="1">
              <a:spcBef>
                <a:spcPct val="20000"/>
              </a:spcBef>
              <a:buClrTx/>
              <a:buFont typeface="Arial" pitchFamily="34" charset="0"/>
              <a:buChar char="•"/>
            </a:pPr>
            <a:r>
              <a:rPr lang="en-US" dirty="0"/>
              <a:t>Second level</a:t>
            </a:r>
          </a:p>
          <a:p>
            <a:pPr marL="1143000" lvl="2" indent="-228600" algn="l" defTabSz="914400" rtl="0" eaLnBrk="1" latinLnBrk="0" hangingPunct="1">
              <a:spcBef>
                <a:spcPct val="20000"/>
              </a:spcBef>
              <a:buFont typeface="Arial" pitchFamily="34" charset="0"/>
              <a:buChar char="•"/>
            </a:pPr>
            <a:r>
              <a:rPr lang="en-US" dirty="0"/>
              <a:t>Third level</a:t>
            </a:r>
          </a:p>
          <a:p>
            <a:pPr marL="1600200" lvl="3" indent="-228600" algn="l" defTabSz="914400" rtl="0" eaLnBrk="1" latinLnBrk="0" hangingPunct="1">
              <a:spcBef>
                <a:spcPct val="20000"/>
              </a:spcBef>
              <a:buFont typeface="Arial" pitchFamily="34" charset="0"/>
              <a:buChar char="–"/>
            </a:pPr>
            <a:r>
              <a:rPr lang="en-US" dirty="0"/>
              <a:t>Fourth level</a:t>
            </a:r>
          </a:p>
          <a:p>
            <a:pPr marL="2057400" lvl="4" indent="-228600" algn="l" defTabSz="914400" rtl="0" eaLnBrk="1" latinLnBrk="0" hangingPunct="1">
              <a:spcBef>
                <a:spcPct val="20000"/>
              </a:spcBef>
              <a:buFont typeface="Arial" pitchFamily="34" charset="0"/>
              <a:buChar char="»"/>
            </a:pPr>
            <a:r>
              <a:rPr lang="en-US" dirty="0"/>
              <a:t>Fifth level</a:t>
            </a:r>
          </a:p>
        </p:txBody>
      </p:sp>
      <p:sp>
        <p:nvSpPr>
          <p:cNvPr id="4" name="Content Placeholder 3"/>
          <p:cNvSpPr>
            <a:spLocks noGrp="1"/>
          </p:cNvSpPr>
          <p:nvPr>
            <p:ph sz="half" idx="2"/>
          </p:nvPr>
        </p:nvSpPr>
        <p:spPr>
          <a:xfrm>
            <a:off x="4648200" y="1200151"/>
            <a:ext cx="4038600" cy="3394472"/>
          </a:xfrm>
          <a:prstGeom prst="rect">
            <a:avLst/>
          </a:prstGeom>
        </p:spPr>
        <p:txBody>
          <a:bodyPr/>
          <a:lstStyle>
            <a:lvl1pPr>
              <a:defRPr lang="en-US" sz="2800" b="0" kern="1200" dirty="0">
                <a:solidFill>
                  <a:schemeClr val="tx1"/>
                </a:solidFill>
                <a:latin typeface="Franklin Gothic Medium Cond" pitchFamily="34" charset="0"/>
                <a:ea typeface="+mn-ea"/>
                <a:cs typeface="+mn-cs"/>
              </a:defRPr>
            </a:lvl1pPr>
            <a:lvl2pPr>
              <a:defRPr lang="en-US" sz="2000" kern="1200" dirty="0">
                <a:solidFill>
                  <a:schemeClr val="tx1">
                    <a:lumMod val="65000"/>
                    <a:lumOff val="35000"/>
                  </a:schemeClr>
                </a:solidFill>
                <a:latin typeface="Franklin Gothic Book" pitchFamily="34" charset="0"/>
                <a:ea typeface="+mn-ea"/>
                <a:cs typeface="+mn-cs"/>
              </a:defRPr>
            </a:lvl2pPr>
            <a:lvl3pPr>
              <a:defRPr lang="en-US" sz="1800" kern="1200" dirty="0">
                <a:solidFill>
                  <a:schemeClr val="tx1"/>
                </a:solidFill>
                <a:latin typeface="Franklin Gothic Book" pitchFamily="34" charset="0"/>
                <a:ea typeface="+mn-ea"/>
                <a:cs typeface="+mn-cs"/>
              </a:defRPr>
            </a:lvl3pPr>
            <a:lvl4pPr>
              <a:defRPr lang="en-US" sz="1600" kern="1200" dirty="0">
                <a:solidFill>
                  <a:schemeClr val="tx1"/>
                </a:solidFill>
                <a:latin typeface="Franklin Gothic Book" pitchFamily="34" charset="0"/>
                <a:ea typeface="+mn-ea"/>
                <a:cs typeface="+mn-cs"/>
              </a:defRPr>
            </a:lvl4pPr>
            <a:lvl5pPr>
              <a:defRPr lang="en-US" sz="1400" kern="1200" dirty="0">
                <a:solidFill>
                  <a:schemeClr val="tx1"/>
                </a:solidFill>
                <a:latin typeface="Franklin Gothic Book" pitchFamily="34" charset="0"/>
                <a:ea typeface="+mn-ea"/>
                <a:cs typeface="+mn-cs"/>
              </a:defRPr>
            </a:lvl5pPr>
            <a:lvl6pPr>
              <a:defRPr sz="1800"/>
            </a:lvl6pPr>
            <a:lvl7pPr>
              <a:defRPr sz="1800"/>
            </a:lvl7pPr>
            <a:lvl8pPr>
              <a:defRPr sz="1800"/>
            </a:lvl8pPr>
            <a:lvl9pPr>
              <a:defRPr sz="1800"/>
            </a:lvl9pPr>
          </a:lstStyle>
          <a:p>
            <a:pPr marL="342900" lvl="0" indent="-342900" algn="l" defTabSz="914400" rtl="0" eaLnBrk="1" latinLnBrk="0" hangingPunct="1">
              <a:spcBef>
                <a:spcPct val="20000"/>
              </a:spcBef>
              <a:buClr>
                <a:srgbClr val="005F86"/>
              </a:buClr>
              <a:buFont typeface="Wingdings" pitchFamily="2" charset="2"/>
              <a:buChar char="§"/>
            </a:pPr>
            <a:r>
              <a:rPr lang="en-US" dirty="0"/>
              <a:t>Click to edit Master text styles</a:t>
            </a:r>
          </a:p>
          <a:p>
            <a:pPr marL="742950" lvl="1" indent="-285750" algn="l" defTabSz="914400" rtl="0" eaLnBrk="1" latinLnBrk="0" hangingPunct="1">
              <a:spcBef>
                <a:spcPct val="20000"/>
              </a:spcBef>
              <a:buClrTx/>
              <a:buFont typeface="Arial" pitchFamily="34" charset="0"/>
              <a:buChar char="•"/>
            </a:pPr>
            <a:r>
              <a:rPr lang="en-US" dirty="0"/>
              <a:t>Second level</a:t>
            </a:r>
          </a:p>
          <a:p>
            <a:pPr marL="1143000" lvl="2" indent="-228600" algn="l" defTabSz="914400" rtl="0" eaLnBrk="1" latinLnBrk="0" hangingPunct="1">
              <a:spcBef>
                <a:spcPct val="20000"/>
              </a:spcBef>
              <a:buFont typeface="Arial" pitchFamily="34" charset="0"/>
              <a:buChar char="•"/>
            </a:pPr>
            <a:r>
              <a:rPr lang="en-US" dirty="0"/>
              <a:t>Third level</a:t>
            </a:r>
          </a:p>
          <a:p>
            <a:pPr marL="1600200" lvl="3" indent="-228600" algn="l" defTabSz="914400" rtl="0" eaLnBrk="1" latinLnBrk="0" hangingPunct="1">
              <a:spcBef>
                <a:spcPct val="20000"/>
              </a:spcBef>
              <a:buFont typeface="Arial" pitchFamily="34" charset="0"/>
              <a:buChar char="–"/>
            </a:pPr>
            <a:r>
              <a:rPr lang="en-US" dirty="0"/>
              <a:t>Fourth level</a:t>
            </a:r>
          </a:p>
          <a:p>
            <a:pPr marL="2057400" lvl="4" indent="-228600" algn="l" defTabSz="914400" rtl="0" eaLnBrk="1" latinLnBrk="0" hangingPunct="1">
              <a:spcBef>
                <a:spcPct val="20000"/>
              </a:spcBef>
              <a:buFont typeface="Arial" pitchFamily="34" charset="0"/>
              <a:buChar char="»"/>
            </a:pPr>
            <a:r>
              <a:rPr lang="en-US" dirty="0"/>
              <a:t>Fifth level</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1000" y="4647912"/>
            <a:ext cx="990600" cy="200602"/>
          </a:xfrm>
          <a:prstGeom prst="rect">
            <a:avLst/>
          </a:prstGeom>
        </p:spPr>
      </p:pic>
      <p:sp>
        <p:nvSpPr>
          <p:cNvPr id="9" name="Slide Number Placeholder 3"/>
          <p:cNvSpPr>
            <a:spLocks noGrp="1"/>
          </p:cNvSpPr>
          <p:nvPr>
            <p:ph type="sldNum" sz="quarter" idx="4"/>
          </p:nvPr>
        </p:nvSpPr>
        <p:spPr>
          <a:xfrm>
            <a:off x="7010400" y="4901803"/>
            <a:ext cx="2133600" cy="273844"/>
          </a:xfrm>
          <a:prstGeom prst="rect">
            <a:avLst/>
          </a:prstGeom>
        </p:spPr>
        <p:txBody>
          <a:bodyPr vert="horz" lIns="91440" tIns="45720" rIns="91440" bIns="45720" rtlCol="0" anchor="ctr"/>
          <a:lstStyle>
            <a:lvl1pPr algn="r">
              <a:defRPr sz="800">
                <a:solidFill>
                  <a:schemeClr val="bg1"/>
                </a:solidFill>
                <a:latin typeface="Franklin Gothic Book" pitchFamily="34" charset="0"/>
              </a:defRPr>
            </a:lvl1pPr>
          </a:lstStyle>
          <a:p>
            <a:fld id="{9DDE81FA-E0BB-45D2-89A6-9F2EB9CD8D45}" type="slidenum">
              <a:rPr lang="en-US" smtClean="0"/>
              <a:pPr/>
              <a:t>‹#›</a:t>
            </a:fld>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rgbClr val="005F86"/>
        </a:solidFill>
        <a:effectLst/>
      </p:bgPr>
    </p:bg>
    <p:spTree>
      <p:nvGrpSpPr>
        <p:cNvPr id="1" name=""/>
        <p:cNvGrpSpPr/>
        <p:nvPr/>
      </p:nvGrpSpPr>
      <p:grpSpPr>
        <a:xfrm>
          <a:off x="0" y="0"/>
          <a:ext cx="0" cy="0"/>
          <a:chOff x="0" y="0"/>
          <a:chExt cx="0" cy="0"/>
        </a:xfrm>
      </p:grpSpPr>
      <p:sp>
        <p:nvSpPr>
          <p:cNvPr id="5" name="Slide Number Placeholder 3"/>
          <p:cNvSpPr txBox="1">
            <a:spLocks/>
          </p:cNvSpPr>
          <p:nvPr userDrawn="1"/>
        </p:nvSpPr>
        <p:spPr>
          <a:xfrm>
            <a:off x="76200" y="4836244"/>
            <a:ext cx="3352800" cy="273844"/>
          </a:xfrm>
          <a:prstGeom prst="rect">
            <a:avLst/>
          </a:prstGeom>
        </p:spPr>
        <p:txBody>
          <a:bodyPr vert="horz" lIns="91440" tIns="45720" rIns="91440" bIns="45720" rtlCol="0" anchor="ctr"/>
          <a:lstStyle>
            <a:lvl1pPr algn="r">
              <a:defRPr sz="800">
                <a:solidFill>
                  <a:schemeClr val="bg2"/>
                </a:solidFill>
                <a:latin typeface="Franklin Gothic Dem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30000" noProof="0" dirty="0" smtClean="0">
                <a:ln>
                  <a:noFill/>
                </a:ln>
                <a:solidFill>
                  <a:schemeClr val="bg2"/>
                </a:solidFill>
                <a:effectLst/>
                <a:uLnTx/>
                <a:uFillTx/>
                <a:latin typeface="Franklin Gothic Medium" pitchFamily="34" charset="0"/>
                <a:ea typeface="+mn-ea"/>
                <a:cs typeface="+mn-cs"/>
              </a:rPr>
              <a:t>© </a:t>
            </a:r>
            <a:r>
              <a:rPr kumimoji="0" lang="en-US" sz="800" b="0" i="0" u="none" strike="noStrike" kern="1200" cap="none" spc="0" normalizeH="0" baseline="0" noProof="0" dirty="0" smtClean="0">
                <a:ln>
                  <a:noFill/>
                </a:ln>
                <a:solidFill>
                  <a:schemeClr val="bg2"/>
                </a:solidFill>
                <a:effectLst/>
                <a:uLnTx/>
                <a:uFillTx/>
                <a:latin typeface="Franklin Gothic Medium" pitchFamily="34" charset="0"/>
                <a:ea typeface="+mn-ea"/>
                <a:cs typeface="+mn-cs"/>
              </a:rPr>
              <a:t>COPYRIGHT NYISO 2020. ALL RIGHTS RESERVED.</a:t>
            </a:r>
            <a:endParaRPr kumimoji="0" lang="en-US" sz="800" b="0" i="0" u="none" strike="noStrike" kern="1200" cap="none" spc="0" normalizeH="0" baseline="0" noProof="0" dirty="0">
              <a:ln>
                <a:noFill/>
              </a:ln>
              <a:solidFill>
                <a:schemeClr val="bg2"/>
              </a:solidFill>
              <a:effectLst/>
              <a:uLnTx/>
              <a:uFillTx/>
              <a:latin typeface="Franklin Gothic Medium" pitchFamily="34" charset="0"/>
              <a:ea typeface="+mn-ea"/>
              <a:cs typeface="+mn-cs"/>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1000" y="4647912"/>
            <a:ext cx="990600" cy="200601"/>
          </a:xfrm>
          <a:prstGeom prst="rect">
            <a:avLst/>
          </a:prstGeom>
        </p:spPr>
      </p:pic>
      <p:sp>
        <p:nvSpPr>
          <p:cNvPr id="7" name="Slide Number Placeholder 3"/>
          <p:cNvSpPr>
            <a:spLocks noGrp="1"/>
          </p:cNvSpPr>
          <p:nvPr>
            <p:ph type="sldNum" sz="quarter" idx="4"/>
          </p:nvPr>
        </p:nvSpPr>
        <p:spPr>
          <a:xfrm>
            <a:off x="7010400" y="4848513"/>
            <a:ext cx="2133600" cy="273844"/>
          </a:xfrm>
          <a:prstGeom prst="rect">
            <a:avLst/>
          </a:prstGeom>
        </p:spPr>
        <p:txBody>
          <a:bodyPr vert="horz" lIns="91440" tIns="45720" rIns="91440" bIns="45720" rtlCol="0" anchor="ctr"/>
          <a:lstStyle>
            <a:lvl1pPr algn="r">
              <a:defRPr sz="800">
                <a:solidFill>
                  <a:schemeClr val="bg1"/>
                </a:solidFill>
                <a:latin typeface="Franklin Gothic Book" pitchFamily="34" charset="0"/>
              </a:defRPr>
            </a:lvl1pPr>
          </a:lstStyle>
          <a:p>
            <a:fld id="{9DDE81FA-E0BB-45D2-89A6-9F2EB9CD8D45}" type="slidenum">
              <a:rPr lang="en-US" smtClean="0"/>
              <a:pPr/>
              <a:t>‹#›</a:t>
            </a:fld>
            <a:endParaRPr lang="en-US" dirty="0"/>
          </a:p>
        </p:txBody>
      </p:sp>
      <p:sp>
        <p:nvSpPr>
          <p:cNvPr id="8" name="Rectangle 7"/>
          <p:cNvSpPr/>
          <p:nvPr userDrawn="1"/>
        </p:nvSpPr>
        <p:spPr>
          <a:xfrm>
            <a:off x="3276600" y="4857750"/>
            <a:ext cx="2372765" cy="2308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chemeClr val="bg1"/>
                </a:solidFill>
                <a:latin typeface="+mj-lt"/>
              </a:rPr>
              <a:t>DRAFT – FOR DISCUSSION PURPOSES ONLY</a:t>
            </a:r>
            <a:endParaRPr lang="en-US" sz="500" dirty="0">
              <a:solidFill>
                <a:schemeClr val="bg1"/>
              </a:solidFill>
              <a:latin typeface="+mj-lt"/>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bg1">
            <a:lumMod val="50000"/>
          </a:schemeClr>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1000" y="4647912"/>
            <a:ext cx="990600" cy="200601"/>
          </a:xfrm>
          <a:prstGeom prst="rect">
            <a:avLst/>
          </a:prstGeom>
        </p:spPr>
      </p:pic>
      <p:sp>
        <p:nvSpPr>
          <p:cNvPr id="5" name="Slide Number Placeholder 3"/>
          <p:cNvSpPr txBox="1">
            <a:spLocks/>
          </p:cNvSpPr>
          <p:nvPr userDrawn="1"/>
        </p:nvSpPr>
        <p:spPr>
          <a:xfrm>
            <a:off x="76200" y="4836244"/>
            <a:ext cx="3352800" cy="273844"/>
          </a:xfrm>
          <a:prstGeom prst="rect">
            <a:avLst/>
          </a:prstGeom>
        </p:spPr>
        <p:txBody>
          <a:bodyPr vert="horz" lIns="91440" tIns="45720" rIns="91440" bIns="45720" rtlCol="0" anchor="ctr"/>
          <a:lstStyle>
            <a:lvl1pPr algn="r">
              <a:defRPr sz="800">
                <a:solidFill>
                  <a:schemeClr val="bg2"/>
                </a:solidFill>
                <a:latin typeface="Franklin Gothic Dem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30000" noProof="0" dirty="0" smtClean="0">
                <a:ln>
                  <a:noFill/>
                </a:ln>
                <a:solidFill>
                  <a:schemeClr val="bg2"/>
                </a:solidFill>
                <a:effectLst/>
                <a:uLnTx/>
                <a:uFillTx/>
                <a:latin typeface="Franklin Gothic Medium" pitchFamily="34" charset="0"/>
                <a:ea typeface="+mn-ea"/>
                <a:cs typeface="+mn-cs"/>
              </a:rPr>
              <a:t>© </a:t>
            </a:r>
            <a:r>
              <a:rPr kumimoji="0" lang="en-US" sz="800" b="0" i="0" u="none" strike="noStrike" kern="1200" cap="none" spc="0" normalizeH="0" baseline="0" noProof="0" dirty="0" smtClean="0">
                <a:ln>
                  <a:noFill/>
                </a:ln>
                <a:solidFill>
                  <a:schemeClr val="bg2"/>
                </a:solidFill>
                <a:effectLst/>
                <a:uLnTx/>
                <a:uFillTx/>
                <a:latin typeface="Franklin Gothic Medium" pitchFamily="34" charset="0"/>
                <a:ea typeface="+mn-ea"/>
                <a:cs typeface="+mn-cs"/>
              </a:rPr>
              <a:t>COPYRIGHT NYISO 2020. ALL RIGHTS RESERVED.</a:t>
            </a:r>
            <a:endParaRPr kumimoji="0" lang="en-US" sz="800" b="0" i="0" u="none" strike="noStrike" kern="1200" cap="none" spc="0" normalizeH="0" baseline="0" noProof="0" dirty="0">
              <a:ln>
                <a:noFill/>
              </a:ln>
              <a:solidFill>
                <a:schemeClr val="bg2"/>
              </a:solidFill>
              <a:effectLst/>
              <a:uLnTx/>
              <a:uFillTx/>
              <a:latin typeface="Franklin Gothic Medium" pitchFamily="34" charset="0"/>
              <a:ea typeface="+mn-ea"/>
              <a:cs typeface="+mn-cs"/>
            </a:endParaRPr>
          </a:p>
        </p:txBody>
      </p:sp>
      <p:sp>
        <p:nvSpPr>
          <p:cNvPr id="7" name="Slide Number Placeholder 3"/>
          <p:cNvSpPr>
            <a:spLocks noGrp="1"/>
          </p:cNvSpPr>
          <p:nvPr>
            <p:ph type="sldNum" sz="quarter" idx="4"/>
          </p:nvPr>
        </p:nvSpPr>
        <p:spPr>
          <a:xfrm>
            <a:off x="7010400" y="4848513"/>
            <a:ext cx="2133600" cy="273844"/>
          </a:xfrm>
          <a:prstGeom prst="rect">
            <a:avLst/>
          </a:prstGeom>
        </p:spPr>
        <p:txBody>
          <a:bodyPr vert="horz" lIns="91440" tIns="45720" rIns="91440" bIns="45720" rtlCol="0" anchor="ctr"/>
          <a:lstStyle>
            <a:lvl1pPr algn="r">
              <a:defRPr sz="800">
                <a:solidFill>
                  <a:schemeClr val="bg1"/>
                </a:solidFill>
                <a:latin typeface="Franklin Gothic Book" pitchFamily="34" charset="0"/>
              </a:defRPr>
            </a:lvl1pPr>
          </a:lstStyle>
          <a:p>
            <a:fld id="{9DDE81FA-E0BB-45D2-89A6-9F2EB9CD8D45}" type="slidenum">
              <a:rPr lang="en-US" smtClean="0"/>
              <a:pPr/>
              <a:t>‹#›</a:t>
            </a:fld>
            <a:endParaRPr lang="en-US" dirty="0"/>
          </a:p>
        </p:txBody>
      </p:sp>
      <p:sp>
        <p:nvSpPr>
          <p:cNvPr id="8" name="Rectangle 7"/>
          <p:cNvSpPr/>
          <p:nvPr userDrawn="1"/>
        </p:nvSpPr>
        <p:spPr>
          <a:xfrm>
            <a:off x="3276600" y="4857750"/>
            <a:ext cx="2372765" cy="2308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chemeClr val="bg1"/>
                </a:solidFill>
                <a:latin typeface="+mj-lt"/>
              </a:rPr>
              <a:t>DRAFT – FOR DISCUSSION PURPOSES ONLY</a:t>
            </a:r>
            <a:endParaRPr lang="en-US" sz="500" dirty="0">
              <a:solidFill>
                <a:schemeClr val="bg1"/>
              </a:solidFill>
              <a:latin typeface="+mj-lt"/>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a:off x="0" y="4933950"/>
            <a:ext cx="9144000" cy="209550"/>
          </a:xfrm>
          <a:prstGeom prst="rect">
            <a:avLst/>
          </a:prstGeom>
          <a:solidFill>
            <a:srgbClr val="003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p:cNvSpPr txBox="1">
            <a:spLocks/>
          </p:cNvSpPr>
          <p:nvPr userDrawn="1"/>
        </p:nvSpPr>
        <p:spPr>
          <a:xfrm>
            <a:off x="0" y="4888706"/>
            <a:ext cx="3200400" cy="273844"/>
          </a:xfrm>
          <a:prstGeom prst="rect">
            <a:avLst/>
          </a:prstGeom>
        </p:spPr>
        <p:txBody>
          <a:bodyPr vert="horz" lIns="91440" tIns="45720" rIns="91440" bIns="45720" rtlCol="0" anchor="ctr"/>
          <a:lstStyle>
            <a:lvl1pPr algn="r">
              <a:defRPr sz="800">
                <a:solidFill>
                  <a:schemeClr val="accent4"/>
                </a:solidFill>
                <a:latin typeface="Franklin Gothic Dem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30000" noProof="0" dirty="0" smtClean="0">
                <a:ln>
                  <a:noFill/>
                </a:ln>
                <a:solidFill>
                  <a:schemeClr val="bg1"/>
                </a:solidFill>
                <a:effectLst/>
                <a:uLnTx/>
                <a:uFillTx/>
                <a:latin typeface="Franklin Gothic Book" pitchFamily="34" charset="0"/>
                <a:ea typeface="+mn-ea"/>
                <a:cs typeface="+mn-cs"/>
              </a:rPr>
              <a:t> ©</a:t>
            </a:r>
            <a:r>
              <a:rPr kumimoji="0" lang="en-US" sz="800" b="0" i="0" u="none" strike="noStrike" kern="1200" cap="none" spc="0" normalizeH="0" baseline="0" noProof="0" dirty="0" smtClean="0">
                <a:ln>
                  <a:noFill/>
                </a:ln>
                <a:solidFill>
                  <a:schemeClr val="bg1"/>
                </a:solidFill>
                <a:effectLst/>
                <a:uLnTx/>
                <a:uFillTx/>
                <a:latin typeface="Franklin Gothic Book" pitchFamily="34" charset="0"/>
                <a:ea typeface="+mn-ea"/>
                <a:cs typeface="+mn-cs"/>
              </a:rPr>
              <a:t>COPYRIGHT NYISO 2020. ALL RIGHTS RESERVED</a:t>
            </a:r>
            <a:endParaRPr kumimoji="0" lang="en-US" sz="800" b="0" i="0" u="none" strike="noStrike" kern="1200" cap="none" spc="0" normalizeH="0" baseline="0" noProof="0" dirty="0">
              <a:ln>
                <a:noFill/>
              </a:ln>
              <a:solidFill>
                <a:schemeClr val="bg1"/>
              </a:solidFill>
              <a:effectLst/>
              <a:uLnTx/>
              <a:uFillTx/>
              <a:latin typeface="Franklin Gothic Book" pitchFamily="34" charset="0"/>
              <a:ea typeface="+mn-ea"/>
              <a:cs typeface="+mn-cs"/>
            </a:endParaRPr>
          </a:p>
        </p:txBody>
      </p:sp>
      <p:sp>
        <p:nvSpPr>
          <p:cNvPr id="6" name="Slide Number Placeholder 3"/>
          <p:cNvSpPr>
            <a:spLocks noGrp="1"/>
          </p:cNvSpPr>
          <p:nvPr>
            <p:ph type="sldNum" sz="quarter" idx="4"/>
          </p:nvPr>
        </p:nvSpPr>
        <p:spPr>
          <a:xfrm>
            <a:off x="7010400" y="4901803"/>
            <a:ext cx="2133600" cy="273844"/>
          </a:xfrm>
          <a:prstGeom prst="rect">
            <a:avLst/>
          </a:prstGeom>
        </p:spPr>
        <p:txBody>
          <a:bodyPr vert="horz" lIns="91440" tIns="45720" rIns="91440" bIns="45720" rtlCol="0" anchor="ctr"/>
          <a:lstStyle>
            <a:lvl1pPr algn="r">
              <a:defRPr sz="800">
                <a:solidFill>
                  <a:schemeClr val="bg1"/>
                </a:solidFill>
                <a:latin typeface="Franklin Gothic Book" pitchFamily="34" charset="0"/>
              </a:defRPr>
            </a:lvl1pPr>
          </a:lstStyle>
          <a:p>
            <a:fld id="{9DDE81FA-E0BB-45D2-89A6-9F2EB9CD8D45}" type="slidenum">
              <a:rPr lang="en-US" smtClean="0"/>
              <a:pPr/>
              <a:t>‹#›</a:t>
            </a:fld>
            <a:endParaRPr lang="en-US" dirty="0"/>
          </a:p>
        </p:txBody>
      </p:sp>
      <p:sp>
        <p:nvSpPr>
          <p:cNvPr id="5" name="Rectangle 4"/>
          <p:cNvSpPr/>
          <p:nvPr userDrawn="1"/>
        </p:nvSpPr>
        <p:spPr>
          <a:xfrm>
            <a:off x="3276600" y="4914900"/>
            <a:ext cx="2372765" cy="2308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chemeClr val="bg1"/>
                </a:solidFill>
                <a:latin typeface="+mj-lt"/>
              </a:rPr>
              <a:t>DRAFT – FOR DISCUSSION PURPOSES ONLY</a:t>
            </a:r>
            <a:endParaRPr lang="en-US" sz="500" dirty="0">
              <a:solidFill>
                <a:schemeClr val="bg1"/>
              </a:solidFill>
              <a:latin typeface="+mj-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8" r:id="rId4"/>
    <p:sldLayoutId id="2147483657" r:id="rId5"/>
  </p:sldLayoutIdLst>
  <p:transition/>
  <p:hf hdr="0" ftr="0" dt="0"/>
  <p:txStyles>
    <p:titleStyle>
      <a:lvl1pPr algn="ctr" defTabSz="914400" rtl="0" eaLnBrk="1" latinLnBrk="0" hangingPunct="1">
        <a:spcBef>
          <a:spcPct val="0"/>
        </a:spcBef>
        <a:buNone/>
        <a:defRPr sz="4400" b="1" kern="1200">
          <a:solidFill>
            <a:schemeClr val="tx1"/>
          </a:solidFill>
          <a:latin typeface="Franklin Gothic Boo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p:cNvCxnSpPr/>
          <p:nvPr/>
        </p:nvCxnSpPr>
        <p:spPr>
          <a:xfrm>
            <a:off x="908447" y="2571750"/>
            <a:ext cx="6705600" cy="0"/>
          </a:xfrm>
          <a:prstGeom prst="line">
            <a:avLst/>
          </a:prstGeom>
          <a:ln w="19050">
            <a:solidFill>
              <a:srgbClr val="5BC2E7"/>
            </a:solidFill>
            <a:prstDash val="solid"/>
          </a:ln>
        </p:spPr>
        <p:style>
          <a:lnRef idx="1">
            <a:schemeClr val="accent1"/>
          </a:lnRef>
          <a:fillRef idx="0">
            <a:schemeClr val="accent1"/>
          </a:fillRef>
          <a:effectRef idx="0">
            <a:schemeClr val="accent1"/>
          </a:effectRef>
          <a:fontRef idx="minor">
            <a:schemeClr val="tx1"/>
          </a:fontRef>
        </p:style>
      </p:cxnSp>
      <p:sp>
        <p:nvSpPr>
          <p:cNvPr id="15" name="Title 1"/>
          <p:cNvSpPr txBox="1">
            <a:spLocks/>
          </p:cNvSpPr>
          <p:nvPr/>
        </p:nvSpPr>
        <p:spPr>
          <a:xfrm>
            <a:off x="756046" y="2740775"/>
            <a:ext cx="5035153" cy="381000"/>
          </a:xfrm>
          <a:prstGeom prst="rect">
            <a:avLst/>
          </a:prstGeom>
        </p:spPr>
        <p:txBody>
          <a:bodyPr bIns="0" anchor="t" anchorCtr="0">
            <a:noAutofit/>
          </a:bodyPr>
          <a:lstStyle/>
          <a:p>
            <a:pPr marL="13335" marR="5080" lvl="0" indent="-1270" algn="l" defTabSz="914400" rtl="0" eaLnBrk="1" fontAlgn="auto" latinLnBrk="0" hangingPunct="1">
              <a:lnSpc>
                <a:spcPts val="2700"/>
              </a:lnSpc>
              <a:spcBef>
                <a:spcPct val="0"/>
              </a:spcBef>
              <a:spcAft>
                <a:spcPts val="0"/>
              </a:spcAft>
              <a:buClrTx/>
              <a:buSzTx/>
              <a:buFontTx/>
              <a:buNone/>
              <a:tabLst/>
              <a:defRPr/>
            </a:pPr>
            <a:r>
              <a:rPr lang="en-US" sz="2400" kern="100" dirty="0" smtClean="0">
                <a:latin typeface="Franklin Gothic Medium Cond" pitchFamily="34" charset="0"/>
                <a:cs typeface="Arial"/>
              </a:rPr>
              <a:t>Thinh Nguyen</a:t>
            </a:r>
            <a:endParaRPr lang="en-US" sz="2400" kern="100" noProof="0" dirty="0" smtClean="0">
              <a:latin typeface="Franklin Gothic Medium Cond" pitchFamily="34" charset="0"/>
              <a:cs typeface="Arial"/>
            </a:endParaRPr>
          </a:p>
          <a:p>
            <a:pPr marL="13335" marR="5080" lvl="0" indent="-1270" algn="l" defTabSz="914400" rtl="0" eaLnBrk="1" fontAlgn="auto" latinLnBrk="0" hangingPunct="1">
              <a:lnSpc>
                <a:spcPts val="2700"/>
              </a:lnSpc>
              <a:spcBef>
                <a:spcPct val="0"/>
              </a:spcBef>
              <a:spcAft>
                <a:spcPts val="0"/>
              </a:spcAft>
              <a:buClrTx/>
              <a:buSzTx/>
              <a:buFontTx/>
              <a:buNone/>
              <a:tabLst/>
              <a:defRPr/>
            </a:pPr>
            <a:r>
              <a:rPr kumimoji="0" lang="en-US" sz="2400" b="0" i="0" u="none" strike="noStrike" kern="100" cap="none" spc="0" normalizeH="0" baseline="0" dirty="0" smtClean="0">
                <a:ln>
                  <a:noFill/>
                </a:ln>
                <a:solidFill>
                  <a:srgbClr val="005F86"/>
                </a:solidFill>
                <a:effectLst/>
                <a:uLnTx/>
                <a:uFillTx/>
                <a:latin typeface="Franklin Gothic Medium Cond" pitchFamily="34" charset="0"/>
                <a:cs typeface="Arial"/>
              </a:rPr>
              <a:t>Senior Manager, Interconnection Projects</a:t>
            </a:r>
            <a:endParaRPr kumimoji="0" lang="en-US" sz="2400" b="0" i="0" u="none" strike="noStrike" kern="100" cap="none" spc="0" normalizeH="0" baseline="0" noProof="0" dirty="0">
              <a:ln>
                <a:noFill/>
              </a:ln>
              <a:solidFill>
                <a:srgbClr val="005F86"/>
              </a:solidFill>
              <a:effectLst/>
              <a:uLnTx/>
              <a:uFillTx/>
              <a:latin typeface="Franklin Gothic Medium Cond" pitchFamily="34" charset="0"/>
              <a:cs typeface="Arial"/>
            </a:endParaRPr>
          </a:p>
        </p:txBody>
      </p:sp>
      <p:sp>
        <p:nvSpPr>
          <p:cNvPr id="17" name="Title 1"/>
          <p:cNvSpPr txBox="1">
            <a:spLocks/>
          </p:cNvSpPr>
          <p:nvPr/>
        </p:nvSpPr>
        <p:spPr>
          <a:xfrm>
            <a:off x="756047" y="3211112"/>
            <a:ext cx="6019800" cy="308742"/>
          </a:xfrm>
          <a:prstGeom prst="rect">
            <a:avLst/>
          </a:prstGeom>
        </p:spPr>
        <p:txBody>
          <a:bodyPr bIns="0" anchor="t" anchorCtr="0">
            <a:noAutofit/>
          </a:bodyPr>
          <a:lstStyle/>
          <a:p>
            <a:pPr marL="13335" marR="5080" lvl="0" indent="-1270" algn="l" defTabSz="914400" rtl="0" eaLnBrk="1" fontAlgn="auto" latinLnBrk="0" hangingPunct="1">
              <a:lnSpc>
                <a:spcPts val="2000"/>
              </a:lnSpc>
              <a:spcBef>
                <a:spcPct val="0"/>
              </a:spcBef>
              <a:spcAft>
                <a:spcPts val="0"/>
              </a:spcAft>
              <a:buClrTx/>
              <a:buSzTx/>
              <a:buFontTx/>
              <a:buNone/>
              <a:tabLst/>
              <a:defRPr/>
            </a:pPr>
            <a:endParaRPr kumimoji="0" lang="en-US" sz="2000" b="0" i="0" u="none" strike="noStrike" kern="100" cap="none" spc="0" normalizeH="0" baseline="0" noProof="0" dirty="0">
              <a:ln>
                <a:noFill/>
              </a:ln>
              <a:solidFill>
                <a:schemeClr val="tx1">
                  <a:lumMod val="65000"/>
                  <a:lumOff val="35000"/>
                </a:schemeClr>
              </a:solidFill>
              <a:effectLst/>
              <a:uLnTx/>
              <a:uFillTx/>
              <a:latin typeface="Franklin Gothic Book" pitchFamily="34" charset="0"/>
              <a:cs typeface="Arial"/>
            </a:endParaRPr>
          </a:p>
        </p:txBody>
      </p:sp>
      <p:sp>
        <p:nvSpPr>
          <p:cNvPr id="20" name="Title 1"/>
          <p:cNvSpPr txBox="1">
            <a:spLocks/>
          </p:cNvSpPr>
          <p:nvPr/>
        </p:nvSpPr>
        <p:spPr>
          <a:xfrm>
            <a:off x="756047" y="3714750"/>
            <a:ext cx="6324601" cy="781049"/>
          </a:xfrm>
          <a:prstGeom prst="rect">
            <a:avLst/>
          </a:prstGeom>
        </p:spPr>
        <p:txBody>
          <a:bodyPr bIns="0" anchor="t" anchorCtr="0">
            <a:noAutofit/>
          </a:bodyPr>
          <a:lstStyle/>
          <a:p>
            <a:pPr marL="13335" marR="5080" lvl="0" indent="-1270">
              <a:spcBef>
                <a:spcPct val="0"/>
              </a:spcBef>
              <a:defRPr/>
            </a:pPr>
            <a:r>
              <a:rPr lang="en-US" altLang="en-US" dirty="0" smtClean="0">
                <a:solidFill>
                  <a:srgbClr val="005F86"/>
                </a:solidFill>
                <a:latin typeface="Franklin Gothic Medium Cond" pitchFamily="34" charset="0"/>
              </a:rPr>
              <a:t>NPCC Regional Standards Committee</a:t>
            </a:r>
            <a:endParaRPr lang="en-US" altLang="en-US" sz="2000" dirty="0" smtClean="0">
              <a:solidFill>
                <a:srgbClr val="005F86"/>
              </a:solidFill>
              <a:latin typeface="Franklin Gothic Book" pitchFamily="34" charset="0"/>
            </a:endParaRPr>
          </a:p>
          <a:p>
            <a:pPr marL="13335" marR="5080" lvl="0" indent="-1270">
              <a:spcBef>
                <a:spcPct val="0"/>
              </a:spcBef>
              <a:defRPr/>
            </a:pPr>
            <a:r>
              <a:rPr kumimoji="0" lang="en-US" sz="1100" i="0" u="none" strike="noStrike" kern="100" cap="none" spc="0" normalizeH="0" baseline="0" noProof="0" dirty="0" smtClean="0">
                <a:ln>
                  <a:noFill/>
                </a:ln>
                <a:solidFill>
                  <a:schemeClr val="tx1">
                    <a:lumMod val="65000"/>
                    <a:lumOff val="35000"/>
                  </a:schemeClr>
                </a:solidFill>
                <a:effectLst/>
                <a:uLnTx/>
                <a:uFillTx/>
                <a:latin typeface="Franklin Gothic Book" panose="020B0503020102020204" pitchFamily="34" charset="0"/>
                <a:cs typeface="Arial"/>
              </a:rPr>
              <a:t/>
            </a:r>
            <a:br>
              <a:rPr kumimoji="0" lang="en-US" sz="1100" i="0" u="none" strike="noStrike" kern="100" cap="none" spc="0" normalizeH="0" baseline="0" noProof="0" dirty="0" smtClean="0">
                <a:ln>
                  <a:noFill/>
                </a:ln>
                <a:solidFill>
                  <a:schemeClr val="tx1">
                    <a:lumMod val="65000"/>
                    <a:lumOff val="35000"/>
                  </a:schemeClr>
                </a:solidFill>
                <a:effectLst/>
                <a:uLnTx/>
                <a:uFillTx/>
                <a:latin typeface="Franklin Gothic Book" panose="020B0503020102020204" pitchFamily="34" charset="0"/>
                <a:cs typeface="Arial"/>
              </a:rPr>
            </a:br>
            <a:r>
              <a:rPr lang="en-US" sz="1100" kern="100" noProof="0" dirty="0" smtClean="0">
                <a:solidFill>
                  <a:schemeClr val="tx1">
                    <a:lumMod val="65000"/>
                    <a:lumOff val="35000"/>
                  </a:schemeClr>
                </a:solidFill>
                <a:latin typeface="Franklin Gothic Book" panose="020B0503020102020204" pitchFamily="34" charset="0"/>
                <a:cs typeface="Arial"/>
              </a:rPr>
              <a:t>October 15</a:t>
            </a:r>
            <a:r>
              <a:rPr kumimoji="0" lang="en-US" sz="1100" i="0" u="none" strike="noStrike" kern="100" cap="none" spc="0" normalizeH="0" noProof="0" dirty="0" smtClean="0">
                <a:ln>
                  <a:noFill/>
                </a:ln>
                <a:solidFill>
                  <a:schemeClr val="tx1">
                    <a:lumMod val="65000"/>
                    <a:lumOff val="35000"/>
                  </a:schemeClr>
                </a:solidFill>
                <a:effectLst/>
                <a:uLnTx/>
                <a:uFillTx/>
                <a:latin typeface="Franklin Gothic Book" panose="020B0503020102020204" pitchFamily="34" charset="0"/>
                <a:cs typeface="Arial"/>
              </a:rPr>
              <a:t>, 2020</a:t>
            </a:r>
            <a:endParaRPr kumimoji="0" lang="en-US" sz="1200" i="0" u="none" strike="noStrike" kern="100" cap="none" spc="0" normalizeH="0" baseline="0" noProof="0" dirty="0">
              <a:ln>
                <a:noFill/>
              </a:ln>
              <a:solidFill>
                <a:srgbClr val="C00000"/>
              </a:solidFill>
              <a:effectLst/>
              <a:uLnTx/>
              <a:uFillTx/>
              <a:latin typeface="Franklin Gothic Book" panose="020B0503020102020204" pitchFamily="34" charset="0"/>
              <a:cs typeface="Arial"/>
            </a:endParaRPr>
          </a:p>
        </p:txBody>
      </p:sp>
      <p:sp>
        <p:nvSpPr>
          <p:cNvPr id="7" name="Title 1"/>
          <p:cNvSpPr txBox="1">
            <a:spLocks/>
          </p:cNvSpPr>
          <p:nvPr/>
        </p:nvSpPr>
        <p:spPr>
          <a:xfrm>
            <a:off x="756047" y="999776"/>
            <a:ext cx="6940153" cy="1416260"/>
          </a:xfrm>
          <a:prstGeom prst="rect">
            <a:avLst/>
          </a:prstGeom>
        </p:spPr>
        <p:txBody>
          <a:bodyPr anchor="b">
            <a:normAutofit lnSpcReduction="10000"/>
          </a:bodyPr>
          <a:lstStyle>
            <a:lvl1pPr algn="l" defTabSz="914400" rtl="0" eaLnBrk="1" latinLnBrk="0" hangingPunct="1">
              <a:lnSpc>
                <a:spcPct val="85000"/>
              </a:lnSpc>
              <a:spcBef>
                <a:spcPct val="0"/>
              </a:spcBef>
              <a:buNone/>
              <a:defRPr sz="5400" b="1" kern="1200" spc="-50" baseline="0">
                <a:solidFill>
                  <a:schemeClr val="accent6">
                    <a:lumMod val="10000"/>
                  </a:schemeClr>
                </a:solidFill>
                <a:latin typeface="Franklin Gothic Book" pitchFamily="34" charset="0"/>
                <a:ea typeface="+mj-ea"/>
                <a:cs typeface="+mj-cs"/>
              </a:defRPr>
            </a:lvl1pPr>
          </a:lstStyle>
          <a:p>
            <a:pPr>
              <a:lnSpc>
                <a:spcPct val="100000"/>
              </a:lnSpc>
            </a:pPr>
            <a:r>
              <a:rPr lang="en-US" sz="4400" b="0" dirty="0" smtClean="0">
                <a:latin typeface="Franklin Gothic Medium" panose="020B0603020102020204" pitchFamily="34" charset="0"/>
              </a:rPr>
              <a:t>DER Interconnection Requirements</a:t>
            </a:r>
            <a:endParaRPr lang="en-US" sz="4400" b="0" dirty="0">
              <a:latin typeface="Franklin Gothic Medium" panose="020B0603020102020204"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9050"/>
            <a:ext cx="8229600" cy="990600"/>
          </a:xfrm>
        </p:spPr>
        <p:txBody>
          <a:bodyPr/>
          <a:lstStyle/>
          <a:p>
            <a:r>
              <a:rPr lang="en-US" dirty="0" smtClean="0">
                <a:latin typeface="Franklin Gothic Medium" panose="020B0603020102020204" pitchFamily="34" charset="0"/>
              </a:rPr>
              <a:t>NYISO’s SGIP</a:t>
            </a:r>
            <a:endParaRPr lang="en-US" dirty="0">
              <a:solidFill>
                <a:srgbClr val="C00000"/>
              </a:solidFill>
              <a:latin typeface="Franklin Gothic Medium" panose="020B0603020102020204" pitchFamily="34" charset="0"/>
            </a:endParaRPr>
          </a:p>
        </p:txBody>
      </p:sp>
      <p:sp>
        <p:nvSpPr>
          <p:cNvPr id="6" name="Content Placeholder 2"/>
          <p:cNvSpPr>
            <a:spLocks noGrp="1"/>
          </p:cNvSpPr>
          <p:nvPr>
            <p:ph idx="1"/>
          </p:nvPr>
        </p:nvSpPr>
        <p:spPr>
          <a:xfrm>
            <a:off x="457200" y="1158477"/>
            <a:ext cx="8229600" cy="3165873"/>
          </a:xfrm>
        </p:spPr>
        <p:txBody>
          <a:bodyPr>
            <a:normAutofit fontScale="92500" lnSpcReduction="10000"/>
          </a:bodyPr>
          <a:lstStyle/>
          <a:p>
            <a:r>
              <a:rPr lang="en-US" sz="2000" dirty="0">
                <a:solidFill>
                  <a:schemeClr val="tx1">
                    <a:lumMod val="65000"/>
                    <a:lumOff val="35000"/>
                  </a:schemeClr>
                </a:solidFill>
              </a:rPr>
              <a:t>NYISO SGIP (OATT Attachment Z) is the NYISO’s interconnection process for the following Small Generating Facilities 20 MW or less:</a:t>
            </a:r>
          </a:p>
          <a:p>
            <a:pPr lvl="1"/>
            <a:r>
              <a:rPr lang="en-US" sz="1600" b="1" dirty="0"/>
              <a:t>New facilities 20 MW or less that meet both of the following criteria</a:t>
            </a:r>
            <a:r>
              <a:rPr lang="en-US" sz="1400" b="1" dirty="0"/>
              <a:t>:</a:t>
            </a:r>
          </a:p>
          <a:p>
            <a:pPr lvl="2"/>
            <a:r>
              <a:rPr lang="en-US" sz="1400" dirty="0">
                <a:solidFill>
                  <a:schemeClr val="tx1">
                    <a:lumMod val="65000"/>
                    <a:lumOff val="35000"/>
                  </a:schemeClr>
                </a:solidFill>
              </a:rPr>
              <a:t>Facility proposes to interconnect to FERC-jurisdictional facilities (</a:t>
            </a:r>
            <a:r>
              <a:rPr lang="en-US" sz="1400" i="1" dirty="0">
                <a:solidFill>
                  <a:schemeClr val="tx1">
                    <a:lumMod val="65000"/>
                    <a:lumOff val="35000"/>
                  </a:schemeClr>
                </a:solidFill>
              </a:rPr>
              <a:t>i.e.</a:t>
            </a:r>
            <a:r>
              <a:rPr lang="en-US" sz="1400" dirty="0">
                <a:solidFill>
                  <a:schemeClr val="tx1">
                    <a:lumMod val="65000"/>
                    <a:lumOff val="35000"/>
                  </a:schemeClr>
                </a:solidFill>
              </a:rPr>
              <a:t>, transmission facilities or distribution facilities on which there is already a generator making wholesale sales); and</a:t>
            </a:r>
          </a:p>
          <a:p>
            <a:pPr lvl="2"/>
            <a:r>
              <a:rPr lang="en-US" sz="1400" dirty="0">
                <a:solidFill>
                  <a:schemeClr val="tx1">
                    <a:lumMod val="65000"/>
                    <a:lumOff val="35000"/>
                  </a:schemeClr>
                </a:solidFill>
              </a:rPr>
              <a:t>Facility intends to make wholesale sales (via injection)</a:t>
            </a:r>
          </a:p>
          <a:p>
            <a:pPr lvl="1"/>
            <a:r>
              <a:rPr lang="en-US" sz="1600" b="1" dirty="0"/>
              <a:t>Existing facilities 20 MW or less that make material modifications or material increases to their facilities</a:t>
            </a:r>
          </a:p>
          <a:p>
            <a:pPr lvl="2"/>
            <a:r>
              <a:rPr lang="en-US" sz="1400" dirty="0">
                <a:solidFill>
                  <a:schemeClr val="tx1">
                    <a:lumMod val="65000"/>
                    <a:lumOff val="35000"/>
                  </a:schemeClr>
                </a:solidFill>
              </a:rPr>
              <a:t>If an increase to the facility results in the facility exceeding 20 MW, the modification/increase is subject to the Large Facility Interconnection Procedure</a:t>
            </a:r>
          </a:p>
          <a:p>
            <a:pPr lvl="2"/>
            <a:r>
              <a:rPr lang="en-US" sz="1400" dirty="0">
                <a:solidFill>
                  <a:schemeClr val="tx1">
                    <a:lumMod val="65000"/>
                    <a:lumOff val="35000"/>
                  </a:schemeClr>
                </a:solidFill>
              </a:rPr>
              <a:t>Qualifying Facilities that seek the right to participate in the wholesale market will be studied in the NYISO’s interconnection process under certain circumstances (depending upon the proposed point of interconnection, whether the facility is new, whether, if existing, the facility increasing its output, etc.)</a:t>
            </a:r>
          </a:p>
        </p:txBody>
      </p:sp>
    </p:spTree>
    <p:extLst>
      <p:ext uri="{BB962C8B-B14F-4D97-AF65-F5344CB8AC3E}">
        <p14:creationId xmlns:p14="http://schemas.microsoft.com/office/powerpoint/2010/main" val="242737369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57150"/>
            <a:ext cx="8229600" cy="990600"/>
          </a:xfrm>
        </p:spPr>
        <p:txBody>
          <a:bodyPr/>
          <a:lstStyle/>
          <a:p>
            <a:r>
              <a:rPr lang="en-US" sz="3200" dirty="0" smtClean="0">
                <a:latin typeface="Franklin Gothic Medium" panose="020B0603020102020204" pitchFamily="34" charset="0"/>
              </a:rPr>
              <a:t>NYISO’s Interconnection Queue Administration</a:t>
            </a:r>
            <a:endParaRPr lang="en-US" sz="3200" dirty="0">
              <a:solidFill>
                <a:srgbClr val="C00000"/>
              </a:solidFill>
              <a:latin typeface="Franklin Gothic Medium" panose="020B0603020102020204" pitchFamily="34" charset="0"/>
            </a:endParaRPr>
          </a:p>
        </p:txBody>
      </p:sp>
      <p:sp>
        <p:nvSpPr>
          <p:cNvPr id="6" name="Content Placeholder 2"/>
          <p:cNvSpPr>
            <a:spLocks noGrp="1"/>
          </p:cNvSpPr>
          <p:nvPr>
            <p:ph idx="1"/>
          </p:nvPr>
        </p:nvSpPr>
        <p:spPr>
          <a:xfrm>
            <a:off x="457200" y="1158477"/>
            <a:ext cx="8229600" cy="3165873"/>
          </a:xfrm>
        </p:spPr>
        <p:txBody>
          <a:bodyPr>
            <a:normAutofit/>
          </a:bodyPr>
          <a:lstStyle/>
          <a:p>
            <a:r>
              <a:rPr lang="en-US" sz="2000" dirty="0"/>
              <a:t>Projects assigned Queue position based on date Interconnection Request (IR) received</a:t>
            </a:r>
          </a:p>
          <a:p>
            <a:pPr lvl="1"/>
            <a:r>
              <a:rPr lang="en-US" sz="1800" dirty="0">
                <a:solidFill>
                  <a:schemeClr val="tx1">
                    <a:lumMod val="75000"/>
                    <a:lumOff val="25000"/>
                  </a:schemeClr>
                </a:solidFill>
              </a:rPr>
              <a:t>Demonstration of Site Control is required with a Small Generator IR</a:t>
            </a:r>
          </a:p>
          <a:p>
            <a:r>
              <a:rPr lang="en-US" sz="2000" dirty="0"/>
              <a:t>NYISO Queue is not a “Hard Queue” in which IRs are evaluated in sequential order</a:t>
            </a:r>
          </a:p>
          <a:p>
            <a:pPr lvl="1"/>
            <a:r>
              <a:rPr lang="en-US" sz="1600" dirty="0"/>
              <a:t>Projects can advance on different schedules</a:t>
            </a:r>
          </a:p>
          <a:p>
            <a:pPr lvl="1"/>
            <a:r>
              <a:rPr lang="en-US" sz="1600" dirty="0"/>
              <a:t>Small generators may be studied in clusters if interconnecting in close proximity (See Att. Z, Section 32.3.5.3.2)</a:t>
            </a:r>
            <a:endParaRPr lang="en-US" sz="1600" dirty="0">
              <a:solidFill>
                <a:srgbClr val="00B050"/>
              </a:solidFill>
            </a:endParaRPr>
          </a:p>
          <a:p>
            <a:r>
              <a:rPr lang="en-US" sz="2000" dirty="0"/>
              <a:t>Status of Queue Projects is updated monthly on NYISO public </a:t>
            </a:r>
            <a:r>
              <a:rPr lang="en-US" sz="2000" dirty="0" smtClean="0"/>
              <a:t>website</a:t>
            </a:r>
            <a:endParaRPr lang="en-US" sz="2000" dirty="0"/>
          </a:p>
        </p:txBody>
      </p:sp>
    </p:spTree>
    <p:extLst>
      <p:ext uri="{BB962C8B-B14F-4D97-AF65-F5344CB8AC3E}">
        <p14:creationId xmlns:p14="http://schemas.microsoft.com/office/powerpoint/2010/main" val="363725463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9050"/>
            <a:ext cx="8229600" cy="990600"/>
          </a:xfrm>
        </p:spPr>
        <p:txBody>
          <a:bodyPr/>
          <a:lstStyle/>
          <a:p>
            <a:r>
              <a:rPr lang="en-US" dirty="0"/>
              <a:t>SGIP – Normal Study Process</a:t>
            </a:r>
            <a:endParaRPr lang="en-US" dirty="0">
              <a:solidFill>
                <a:srgbClr val="C00000"/>
              </a:solidFill>
              <a:latin typeface="Franklin Gothic Medium" panose="020B0603020102020204" pitchFamily="34" charset="0"/>
            </a:endParaRPr>
          </a:p>
        </p:txBody>
      </p:sp>
      <p:sp>
        <p:nvSpPr>
          <p:cNvPr id="6" name="Content Placeholder 2"/>
          <p:cNvSpPr>
            <a:spLocks noGrp="1"/>
          </p:cNvSpPr>
          <p:nvPr>
            <p:ph idx="1"/>
          </p:nvPr>
        </p:nvSpPr>
        <p:spPr>
          <a:xfrm>
            <a:off x="457200" y="1158477"/>
            <a:ext cx="8229600" cy="3775473"/>
          </a:xfrm>
        </p:spPr>
        <p:txBody>
          <a:bodyPr>
            <a:normAutofit fontScale="70000" lnSpcReduction="20000"/>
          </a:bodyPr>
          <a:lstStyle/>
          <a:p>
            <a:pPr>
              <a:spcAft>
                <a:spcPts val="300"/>
              </a:spcAft>
            </a:pPr>
            <a:r>
              <a:rPr lang="en-US" sz="2300" u="sng" dirty="0"/>
              <a:t>Optional Feasibility Study (FES)</a:t>
            </a:r>
          </a:p>
          <a:p>
            <a:pPr lvl="1">
              <a:spcAft>
                <a:spcPts val="300"/>
              </a:spcAft>
            </a:pPr>
            <a:r>
              <a:rPr lang="en-US" sz="1900" dirty="0"/>
              <a:t>Customer may opt to waive the FES unless it proposes multiple POIs</a:t>
            </a:r>
          </a:p>
          <a:p>
            <a:pPr lvl="1">
              <a:spcAft>
                <a:spcPts val="300"/>
              </a:spcAft>
            </a:pPr>
            <a:r>
              <a:rPr lang="en-US" sz="1900" dirty="0"/>
              <a:t>FES is a high level study that evaluates proposed Point of Interconnection (and alternative POIs as requested) and the proposed configuration</a:t>
            </a:r>
          </a:p>
          <a:p>
            <a:pPr lvl="1">
              <a:spcAft>
                <a:spcPts val="300"/>
              </a:spcAft>
            </a:pPr>
            <a:r>
              <a:rPr lang="en-US" sz="1900" dirty="0"/>
              <a:t>The focus of the FES is on the local system</a:t>
            </a:r>
          </a:p>
          <a:p>
            <a:pPr lvl="1">
              <a:spcAft>
                <a:spcPts val="300"/>
              </a:spcAft>
            </a:pPr>
            <a:r>
              <a:rPr lang="en-US" sz="1900" dirty="0"/>
              <a:t>FES study report includes preliminary nonbinding cost estimate for SUFs</a:t>
            </a:r>
          </a:p>
          <a:p>
            <a:pPr>
              <a:spcAft>
                <a:spcPts val="300"/>
              </a:spcAft>
            </a:pPr>
            <a:r>
              <a:rPr lang="en-US" sz="2300" u="sng" dirty="0"/>
              <a:t>System Impact Study (SIS)</a:t>
            </a:r>
          </a:p>
          <a:p>
            <a:pPr lvl="1">
              <a:spcAft>
                <a:spcPts val="300"/>
              </a:spcAft>
            </a:pPr>
            <a:r>
              <a:rPr lang="en-US" sz="1900" dirty="0"/>
              <a:t>May be waived upon mutual agreement of customer, NYISO and CTO</a:t>
            </a:r>
          </a:p>
          <a:p>
            <a:pPr lvl="1">
              <a:spcAft>
                <a:spcPts val="300"/>
              </a:spcAft>
            </a:pPr>
            <a:r>
              <a:rPr lang="en-US" sz="1900" dirty="0"/>
              <a:t>Intermediate level study that evaluates project impact on system reliability</a:t>
            </a:r>
          </a:p>
          <a:p>
            <a:pPr lvl="1">
              <a:spcAft>
                <a:spcPts val="300"/>
              </a:spcAft>
            </a:pPr>
            <a:r>
              <a:rPr lang="en-US" sz="1900" dirty="0"/>
              <a:t>Includes updated nonbinding cost estimate for SUFs</a:t>
            </a:r>
          </a:p>
          <a:p>
            <a:pPr lvl="1">
              <a:spcAft>
                <a:spcPts val="300"/>
              </a:spcAft>
            </a:pPr>
            <a:r>
              <a:rPr lang="en-US" sz="1900" dirty="0"/>
              <a:t>Not subject to review by stakeholders and does not require Operating Committee approval</a:t>
            </a:r>
          </a:p>
          <a:p>
            <a:pPr>
              <a:spcAft>
                <a:spcPts val="300"/>
              </a:spcAft>
            </a:pPr>
            <a:r>
              <a:rPr lang="en-US" sz="2300" u="sng" dirty="0"/>
              <a:t>Facilities Study (FS)</a:t>
            </a:r>
          </a:p>
          <a:p>
            <a:pPr lvl="1">
              <a:spcAft>
                <a:spcPts val="300"/>
              </a:spcAft>
            </a:pPr>
            <a:r>
              <a:rPr lang="en-US" sz="1900" dirty="0"/>
              <a:t>May be waived upon mutual agreement of customer, NYISO and CTO</a:t>
            </a:r>
          </a:p>
          <a:p>
            <a:pPr lvl="1">
              <a:spcAft>
                <a:spcPts val="300"/>
              </a:spcAft>
            </a:pPr>
            <a:r>
              <a:rPr lang="en-US" sz="1900" dirty="0"/>
              <a:t>Facilities Study determines binding cost estimates and cost allocation for Local SUFs</a:t>
            </a:r>
          </a:p>
          <a:p>
            <a:pPr lvl="1">
              <a:spcAft>
                <a:spcPts val="300"/>
              </a:spcAft>
            </a:pPr>
            <a:r>
              <a:rPr lang="en-US" sz="1900" dirty="0"/>
              <a:t>Not subject to a Class Year study unless non-Local SUFs are identified </a:t>
            </a:r>
            <a:br>
              <a:rPr lang="en-US" sz="1900" dirty="0"/>
            </a:br>
            <a:r>
              <a:rPr lang="en-US" sz="1900" dirty="0"/>
              <a:t>(or the project is larger than 2 MW and requesting CRIS)</a:t>
            </a:r>
            <a:endParaRPr lang="en-US" sz="2300" dirty="0"/>
          </a:p>
        </p:txBody>
      </p:sp>
    </p:spTree>
    <p:extLst>
      <p:ext uri="{BB962C8B-B14F-4D97-AF65-F5344CB8AC3E}">
        <p14:creationId xmlns:p14="http://schemas.microsoft.com/office/powerpoint/2010/main" val="1085511333"/>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9050"/>
            <a:ext cx="8229600" cy="990600"/>
          </a:xfrm>
        </p:spPr>
        <p:txBody>
          <a:bodyPr/>
          <a:lstStyle/>
          <a:p>
            <a:r>
              <a:rPr lang="en-US" dirty="0"/>
              <a:t>Process for Evaluation of CRIS Requests</a:t>
            </a:r>
            <a:endParaRPr lang="en-US" dirty="0">
              <a:solidFill>
                <a:srgbClr val="C00000"/>
              </a:solidFill>
              <a:latin typeface="Franklin Gothic Medium" panose="020B0603020102020204" pitchFamily="34" charset="0"/>
            </a:endParaRPr>
          </a:p>
        </p:txBody>
      </p:sp>
      <p:sp>
        <p:nvSpPr>
          <p:cNvPr id="6" name="Content Placeholder 2"/>
          <p:cNvSpPr>
            <a:spLocks noGrp="1"/>
          </p:cNvSpPr>
          <p:nvPr>
            <p:ph idx="1"/>
          </p:nvPr>
        </p:nvSpPr>
        <p:spPr>
          <a:xfrm>
            <a:off x="457200" y="1158477"/>
            <a:ext cx="8229600" cy="3165873"/>
          </a:xfrm>
        </p:spPr>
        <p:txBody>
          <a:bodyPr>
            <a:normAutofit fontScale="92500" lnSpcReduction="10000"/>
          </a:bodyPr>
          <a:lstStyle/>
          <a:p>
            <a:r>
              <a:rPr lang="en-US" sz="2400" b="1" dirty="0">
                <a:solidFill>
                  <a:schemeClr val="tx1">
                    <a:lumMod val="65000"/>
                    <a:lumOff val="35000"/>
                  </a:schemeClr>
                </a:solidFill>
              </a:rPr>
              <a:t>Resources larger than 2 MW requesting CRIS </a:t>
            </a:r>
          </a:p>
          <a:p>
            <a:pPr lvl="1"/>
            <a:r>
              <a:rPr lang="en-US" sz="1900" b="1" dirty="0"/>
              <a:t>Required for any resource larger than 2 MW that requests CRIS – even if the resource is not subject to the NYISO’s interconnection procedures</a:t>
            </a:r>
          </a:p>
          <a:p>
            <a:pPr lvl="1"/>
            <a:r>
              <a:rPr lang="en-US" sz="1900" b="1" dirty="0" smtClean="0"/>
              <a:t>CRIS </a:t>
            </a:r>
            <a:r>
              <a:rPr lang="en-US" sz="1900" b="1" dirty="0"/>
              <a:t>request must be evaluated in a Class Year </a:t>
            </a:r>
            <a:r>
              <a:rPr lang="en-US" sz="1900" b="1" dirty="0" smtClean="0"/>
              <a:t>Study or Expedited Deliverability Study</a:t>
            </a:r>
            <a:endParaRPr lang="en-US" sz="1900" b="1" dirty="0"/>
          </a:p>
          <a:p>
            <a:pPr lvl="2"/>
            <a:r>
              <a:rPr lang="en-US" b="1" dirty="0" smtClean="0"/>
              <a:t>Class </a:t>
            </a:r>
            <a:r>
              <a:rPr lang="en-US" b="1" dirty="0"/>
              <a:t>Year </a:t>
            </a:r>
            <a:r>
              <a:rPr lang="en-US" b="1" dirty="0" smtClean="0"/>
              <a:t>Study evaluates </a:t>
            </a:r>
            <a:r>
              <a:rPr lang="en-US" b="1" dirty="0"/>
              <a:t>a group of CRIS requests together and determines deliverability and if not deliverable, the respective cost allocation for System Deliverability </a:t>
            </a:r>
            <a:r>
              <a:rPr lang="en-US" b="1" dirty="0" smtClean="0"/>
              <a:t>Upgrades</a:t>
            </a:r>
          </a:p>
          <a:p>
            <a:pPr lvl="2"/>
            <a:r>
              <a:rPr lang="en-US" b="1" dirty="0" smtClean="0"/>
              <a:t>Expedited </a:t>
            </a:r>
            <a:r>
              <a:rPr lang="en-US" b="1" dirty="0"/>
              <a:t>Deliverability Study evaluates a group of CRIS requests together and determines </a:t>
            </a:r>
            <a:r>
              <a:rPr lang="en-US" b="1" dirty="0" smtClean="0"/>
              <a:t>whether the requested CRIS are deliverable or not</a:t>
            </a:r>
          </a:p>
          <a:p>
            <a:pPr lvl="3"/>
            <a:r>
              <a:rPr lang="en-US" b="1" dirty="0" smtClean="0"/>
              <a:t>No cost allocation</a:t>
            </a:r>
            <a:endParaRPr lang="en-US" b="1" dirty="0"/>
          </a:p>
        </p:txBody>
      </p:sp>
    </p:spTree>
    <p:extLst>
      <p:ext uri="{BB962C8B-B14F-4D97-AF65-F5344CB8AC3E}">
        <p14:creationId xmlns:p14="http://schemas.microsoft.com/office/powerpoint/2010/main" val="16110045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81000" y="438150"/>
            <a:ext cx="8229600" cy="838200"/>
          </a:xfrm>
        </p:spPr>
        <p:txBody>
          <a:bodyPr/>
          <a:lstStyle/>
          <a:p>
            <a:pPr>
              <a:lnSpc>
                <a:spcPct val="100000"/>
              </a:lnSpc>
            </a:pPr>
            <a:r>
              <a:rPr lang="en-US" sz="2400" dirty="0" smtClean="0">
                <a:latin typeface="Franklin Gothic Medium" panose="020B0603020102020204" pitchFamily="34" charset="0"/>
              </a:rPr>
              <a:t>Our mission</a:t>
            </a:r>
            <a:r>
              <a:rPr lang="en-US" sz="2400" dirty="0">
                <a:latin typeface="Franklin Gothic Medium" panose="020B0603020102020204" pitchFamily="34" charset="0"/>
              </a:rPr>
              <a:t>, in collaboration with </a:t>
            </a:r>
            <a:r>
              <a:rPr lang="en-US" sz="2400" dirty="0" smtClean="0">
                <a:latin typeface="Franklin Gothic Medium" panose="020B0603020102020204" pitchFamily="34" charset="0"/>
              </a:rPr>
              <a:t>our stakeholders,</a:t>
            </a:r>
            <a:r>
              <a:rPr lang="en-US" sz="2400" dirty="0">
                <a:latin typeface="Franklin Gothic Medium" panose="020B0603020102020204" pitchFamily="34" charset="0"/>
              </a:rPr>
              <a:t> </a:t>
            </a:r>
            <a:r>
              <a:rPr lang="en-US" sz="2400" dirty="0" smtClean="0">
                <a:latin typeface="Franklin Gothic Medium" panose="020B0603020102020204" pitchFamily="34" charset="0"/>
              </a:rPr>
              <a:t>is to </a:t>
            </a:r>
            <a:br>
              <a:rPr lang="en-US" sz="2400" dirty="0" smtClean="0">
                <a:latin typeface="Franklin Gothic Medium" panose="020B0603020102020204" pitchFamily="34" charset="0"/>
              </a:rPr>
            </a:br>
            <a:r>
              <a:rPr lang="en-US" sz="2400" dirty="0" smtClean="0">
                <a:latin typeface="Franklin Gothic Medium" panose="020B0603020102020204" pitchFamily="34" charset="0"/>
              </a:rPr>
              <a:t>serve the public interest and provide benefit to consumers by:</a:t>
            </a:r>
            <a:endParaRPr lang="en-US" sz="2400" dirty="0">
              <a:latin typeface="Franklin Gothic Medium" panose="020B0603020102020204" pitchFamily="34" charset="0"/>
            </a:endParaRPr>
          </a:p>
        </p:txBody>
      </p:sp>
      <p:sp>
        <p:nvSpPr>
          <p:cNvPr id="6" name="Content Placeholder 2"/>
          <p:cNvSpPr>
            <a:spLocks noGrp="1"/>
          </p:cNvSpPr>
          <p:nvPr>
            <p:ph idx="1"/>
          </p:nvPr>
        </p:nvSpPr>
        <p:spPr>
          <a:xfrm>
            <a:off x="152400" y="1539477"/>
            <a:ext cx="4953000" cy="2480073"/>
          </a:xfrm>
        </p:spPr>
        <p:txBody>
          <a:bodyPr>
            <a:noAutofit/>
          </a:bodyPr>
          <a:lstStyle/>
          <a:p>
            <a:pPr lvl="1">
              <a:lnSpc>
                <a:spcPct val="120000"/>
              </a:lnSpc>
              <a:spcAft>
                <a:spcPts val="225"/>
              </a:spcAft>
              <a:defRPr/>
            </a:pPr>
            <a:r>
              <a:rPr lang="en-US" sz="1600" dirty="0" smtClean="0"/>
              <a:t>Maintaining and enhancing regional reliability</a:t>
            </a:r>
          </a:p>
          <a:p>
            <a:pPr lvl="1">
              <a:lnSpc>
                <a:spcPct val="120000"/>
              </a:lnSpc>
              <a:spcAft>
                <a:spcPts val="225"/>
              </a:spcAft>
              <a:defRPr/>
            </a:pPr>
            <a:r>
              <a:rPr lang="en-US" sz="1600" dirty="0" smtClean="0"/>
              <a:t>Operating open, fair and competitive </a:t>
            </a:r>
            <a:br>
              <a:rPr lang="en-US" sz="1600" dirty="0" smtClean="0"/>
            </a:br>
            <a:r>
              <a:rPr lang="en-US" sz="1600" dirty="0" smtClean="0"/>
              <a:t>wholesale electricity markets</a:t>
            </a:r>
          </a:p>
          <a:p>
            <a:pPr lvl="1">
              <a:lnSpc>
                <a:spcPct val="120000"/>
              </a:lnSpc>
              <a:spcAft>
                <a:spcPts val="225"/>
              </a:spcAft>
              <a:defRPr/>
            </a:pPr>
            <a:r>
              <a:rPr lang="en-US" sz="1600" dirty="0" smtClean="0"/>
              <a:t>Planning the power system for the future</a:t>
            </a:r>
          </a:p>
          <a:p>
            <a:pPr lvl="1">
              <a:lnSpc>
                <a:spcPct val="120000"/>
              </a:lnSpc>
              <a:spcAft>
                <a:spcPts val="225"/>
              </a:spcAft>
              <a:defRPr/>
            </a:pPr>
            <a:r>
              <a:rPr lang="en-US" sz="1600" dirty="0" smtClean="0"/>
              <a:t>Providing factual information to </a:t>
            </a:r>
            <a:br>
              <a:rPr lang="en-US" sz="1600" dirty="0" smtClean="0"/>
            </a:br>
            <a:r>
              <a:rPr lang="en-US" sz="1600" dirty="0" smtClean="0"/>
              <a:t>policymakers, stakeholders and investors </a:t>
            </a:r>
            <a:br>
              <a:rPr lang="en-US" sz="1600" dirty="0" smtClean="0"/>
            </a:br>
            <a:r>
              <a:rPr lang="en-US" sz="1600" dirty="0" smtClean="0"/>
              <a:t>in the power system</a:t>
            </a:r>
          </a:p>
        </p:txBody>
      </p:sp>
      <p:pic>
        <p:nvPicPr>
          <p:cNvPr id="8" name="Picture 7" descr="Control Center_PPT.jpg"/>
          <p:cNvPicPr>
            <a:picLocks noChangeAspect="1"/>
          </p:cNvPicPr>
          <p:nvPr/>
        </p:nvPicPr>
        <p:blipFill>
          <a:blip r:embed="rId2" cstate="print"/>
          <a:stretch>
            <a:fillRect/>
          </a:stretch>
        </p:blipFill>
        <p:spPr>
          <a:xfrm>
            <a:off x="5105400" y="1657350"/>
            <a:ext cx="3522209" cy="2209800"/>
          </a:xfrm>
          <a:prstGeom prst="rect">
            <a:avLst/>
          </a:prstGeom>
          <a:ln w="6350">
            <a:solidFill>
              <a:schemeClr val="tx2">
                <a:lumMod val="65000"/>
                <a:lumOff val="35000"/>
              </a:schemeClr>
            </a:solidFill>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9050"/>
            <a:ext cx="8229600" cy="990600"/>
          </a:xfrm>
        </p:spPr>
        <p:txBody>
          <a:bodyPr/>
          <a:lstStyle/>
          <a:p>
            <a:r>
              <a:rPr lang="en-US" dirty="0" smtClean="0">
                <a:latin typeface="Franklin Gothic Medium" panose="020B0603020102020204" pitchFamily="34" charset="0"/>
              </a:rPr>
              <a:t>Agenda</a:t>
            </a:r>
            <a:endParaRPr lang="en-US" dirty="0">
              <a:latin typeface="Franklin Gothic Medium" panose="020B0603020102020204" pitchFamily="34" charset="0"/>
            </a:endParaRPr>
          </a:p>
        </p:txBody>
      </p:sp>
      <p:sp>
        <p:nvSpPr>
          <p:cNvPr id="6" name="Content Placeholder 2"/>
          <p:cNvSpPr>
            <a:spLocks noGrp="1"/>
          </p:cNvSpPr>
          <p:nvPr>
            <p:ph idx="1"/>
          </p:nvPr>
        </p:nvSpPr>
        <p:spPr>
          <a:xfrm>
            <a:off x="457200" y="1158477"/>
            <a:ext cx="8229600" cy="3165873"/>
          </a:xfrm>
        </p:spPr>
        <p:txBody>
          <a:bodyPr>
            <a:normAutofit/>
          </a:bodyPr>
          <a:lstStyle/>
          <a:p>
            <a:r>
              <a:rPr lang="en-US" sz="1800" b="1" dirty="0" smtClean="0"/>
              <a:t>Background</a:t>
            </a:r>
          </a:p>
          <a:p>
            <a:r>
              <a:rPr lang="en-US" sz="1800" b="1" dirty="0" smtClean="0"/>
              <a:t>Interconnection Process for DERs</a:t>
            </a:r>
          </a:p>
          <a:p>
            <a:endParaRPr lang="en-US" sz="1800" dirty="0" smtClean="0"/>
          </a:p>
        </p:txBody>
      </p:sp>
    </p:spTree>
    <p:extLst>
      <p:ext uri="{BB962C8B-B14F-4D97-AF65-F5344CB8AC3E}">
        <p14:creationId xmlns:p14="http://schemas.microsoft.com/office/powerpoint/2010/main" val="206106323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6905171" y="4888706"/>
            <a:ext cx="2133600" cy="273844"/>
          </a:xfrm>
        </p:spPr>
        <p:txBody>
          <a:bodyPr/>
          <a:lstStyle/>
          <a:p>
            <a:fld id="{9DDE81FA-E0BB-45D2-89A6-9F2EB9CD8D45}" type="slidenum">
              <a:rPr lang="en-US" smtClean="0"/>
              <a:pPr/>
              <a:t>3</a:t>
            </a:fld>
            <a:endParaRPr lang="en-US" dirty="0"/>
          </a:p>
        </p:txBody>
      </p:sp>
      <p:sp>
        <p:nvSpPr>
          <p:cNvPr id="3" name="Title 1"/>
          <p:cNvSpPr txBox="1">
            <a:spLocks/>
          </p:cNvSpPr>
          <p:nvPr/>
        </p:nvSpPr>
        <p:spPr>
          <a:xfrm>
            <a:off x="914400" y="666750"/>
            <a:ext cx="6858000" cy="2505075"/>
          </a:xfrm>
          <a:prstGeom prst="rect">
            <a:avLst/>
          </a:prstGeom>
        </p:spPr>
        <p:txBody>
          <a:bodyPr anchor="b" anchorCtr="0"/>
          <a:lstStyle/>
          <a:p>
            <a:pPr marL="0" marR="0" lvl="0" indent="0" algn="l" defTabSz="914400" rtl="0" eaLnBrk="1" fontAlgn="auto" latinLnBrk="0" hangingPunct="1">
              <a:lnSpc>
                <a:spcPts val="6000"/>
              </a:lnSpc>
              <a:spcBef>
                <a:spcPct val="0"/>
              </a:spcBef>
              <a:spcAft>
                <a:spcPts val="0"/>
              </a:spcAft>
              <a:buClrTx/>
              <a:buSzTx/>
              <a:buFontTx/>
              <a:buNone/>
              <a:tabLst/>
              <a:defRPr/>
            </a:pPr>
            <a:r>
              <a:rPr lang="en-US" sz="6000" dirty="0" smtClean="0">
                <a:solidFill>
                  <a:schemeClr val="bg1"/>
                </a:solidFill>
                <a:latin typeface="+mj-lt"/>
                <a:ea typeface="+mj-ea"/>
                <a:cs typeface="+mj-cs"/>
              </a:rPr>
              <a:t>Background</a:t>
            </a:r>
            <a:endParaRPr kumimoji="0" lang="en-US" sz="600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89313502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9050"/>
            <a:ext cx="8229600" cy="990600"/>
          </a:xfrm>
        </p:spPr>
        <p:txBody>
          <a:bodyPr/>
          <a:lstStyle/>
          <a:p>
            <a:r>
              <a:rPr lang="en-US" dirty="0" smtClean="0">
                <a:latin typeface="Franklin Gothic Medium" panose="020B0603020102020204" pitchFamily="34" charset="0"/>
              </a:rPr>
              <a:t>Background*</a:t>
            </a:r>
            <a:endParaRPr lang="en-US" dirty="0">
              <a:latin typeface="Franklin Gothic Medium" panose="020B0603020102020204" pitchFamily="34" charset="0"/>
            </a:endParaRPr>
          </a:p>
        </p:txBody>
      </p:sp>
      <p:sp>
        <p:nvSpPr>
          <p:cNvPr id="6" name="Content Placeholder 2"/>
          <p:cNvSpPr>
            <a:spLocks noGrp="1"/>
          </p:cNvSpPr>
          <p:nvPr>
            <p:ph idx="1"/>
          </p:nvPr>
        </p:nvSpPr>
        <p:spPr>
          <a:xfrm>
            <a:off x="457200" y="1158477"/>
            <a:ext cx="8229600" cy="3165873"/>
          </a:xfrm>
        </p:spPr>
        <p:txBody>
          <a:bodyPr>
            <a:normAutofit fontScale="85000" lnSpcReduction="10000"/>
          </a:bodyPr>
          <a:lstStyle/>
          <a:p>
            <a:pPr>
              <a:spcAft>
                <a:spcPts val="600"/>
              </a:spcAft>
            </a:pPr>
            <a:r>
              <a:rPr lang="en-US" sz="2200" dirty="0"/>
              <a:t>Today’s presentation will review NYISO’s i</a:t>
            </a:r>
            <a:r>
              <a:rPr lang="en-US" sz="2200" dirty="0" smtClean="0"/>
              <a:t>nterconnection process for DERs seeking the following </a:t>
            </a:r>
            <a:r>
              <a:rPr lang="en-US" sz="2200" dirty="0"/>
              <a:t>interconnection </a:t>
            </a:r>
            <a:r>
              <a:rPr lang="en-US" sz="2200" dirty="0" smtClean="0"/>
              <a:t>services:</a:t>
            </a:r>
          </a:p>
          <a:p>
            <a:pPr lvl="1">
              <a:spcAft>
                <a:spcPts val="600"/>
              </a:spcAft>
            </a:pPr>
            <a:r>
              <a:rPr lang="en-US" sz="2200" dirty="0"/>
              <a:t>Energy Resource Interconnection Service (ERIS)</a:t>
            </a:r>
          </a:p>
          <a:p>
            <a:pPr lvl="1"/>
            <a:r>
              <a:rPr lang="en-US" sz="2200" dirty="0"/>
              <a:t>Capacity Resource Interconnection Service (CRIS)</a:t>
            </a:r>
          </a:p>
          <a:p>
            <a:pPr>
              <a:spcAft>
                <a:spcPts val="600"/>
              </a:spcAft>
            </a:pPr>
            <a:endParaRPr lang="en-US" sz="2000" dirty="0" smtClean="0"/>
          </a:p>
          <a:p>
            <a:pPr lvl="1"/>
            <a:endParaRPr lang="en-US" sz="1300" dirty="0"/>
          </a:p>
          <a:p>
            <a:pPr marL="0" indent="0">
              <a:buNone/>
            </a:pPr>
            <a:r>
              <a:rPr lang="en-US" sz="2400" dirty="0" smtClean="0"/>
              <a:t>*</a:t>
            </a:r>
            <a:r>
              <a:rPr lang="en-US" sz="2400" dirty="0"/>
              <a:t>FERC issued Order No. 2222 (Participation of Distributed Energy Resource Aggregations in Markets Operated by RTOs and ISOs) on September 17, 2020</a:t>
            </a:r>
            <a:r>
              <a:rPr lang="en-US" sz="2400" dirty="0" smtClean="0"/>
              <a:t>. The </a:t>
            </a:r>
            <a:r>
              <a:rPr lang="en-US" sz="2400" dirty="0"/>
              <a:t>NYISO is </a:t>
            </a:r>
            <a:r>
              <a:rPr lang="en-US" sz="2400" dirty="0" smtClean="0"/>
              <a:t>currently evaluating what changes to the rules and processes discussed in this presentation, if any, may be necessary to </a:t>
            </a:r>
            <a:r>
              <a:rPr lang="en-US" sz="2400" dirty="0"/>
              <a:t>comply with Order No. </a:t>
            </a:r>
            <a:r>
              <a:rPr lang="en-US" sz="2400" dirty="0" smtClean="0"/>
              <a:t>2222.  </a:t>
            </a:r>
            <a:endParaRPr lang="en-US" sz="2400" dirty="0"/>
          </a:p>
          <a:p>
            <a:endParaRPr lang="en-US" sz="2400" dirty="0"/>
          </a:p>
          <a:p>
            <a:endParaRPr lang="en-US" sz="1800" dirty="0" smtClean="0"/>
          </a:p>
          <a:p>
            <a:endParaRPr lang="en-US" sz="1800" dirty="0"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6905171" y="4888706"/>
            <a:ext cx="2133600" cy="273844"/>
          </a:xfrm>
        </p:spPr>
        <p:txBody>
          <a:bodyPr/>
          <a:lstStyle/>
          <a:p>
            <a:fld id="{9DDE81FA-E0BB-45D2-89A6-9F2EB9CD8D45}" type="slidenum">
              <a:rPr lang="en-US" smtClean="0"/>
              <a:pPr/>
              <a:t>5</a:t>
            </a:fld>
            <a:endParaRPr lang="en-US" dirty="0"/>
          </a:p>
        </p:txBody>
      </p:sp>
      <p:sp>
        <p:nvSpPr>
          <p:cNvPr id="3" name="Title 1"/>
          <p:cNvSpPr txBox="1">
            <a:spLocks/>
          </p:cNvSpPr>
          <p:nvPr/>
        </p:nvSpPr>
        <p:spPr>
          <a:xfrm>
            <a:off x="914400" y="666750"/>
            <a:ext cx="6858000" cy="2505075"/>
          </a:xfrm>
          <a:prstGeom prst="rect">
            <a:avLst/>
          </a:prstGeom>
        </p:spPr>
        <p:txBody>
          <a:bodyPr anchor="b" anchorCtr="0"/>
          <a:lstStyle/>
          <a:p>
            <a:pPr marL="0" marR="0" lvl="0" indent="0" algn="l" defTabSz="914400" rtl="0" eaLnBrk="1" fontAlgn="auto" latinLnBrk="0" hangingPunct="1">
              <a:lnSpc>
                <a:spcPts val="6000"/>
              </a:lnSpc>
              <a:spcBef>
                <a:spcPct val="0"/>
              </a:spcBef>
              <a:spcAft>
                <a:spcPts val="0"/>
              </a:spcAft>
              <a:buClrTx/>
              <a:buSzTx/>
              <a:buFontTx/>
              <a:buNone/>
              <a:tabLst/>
              <a:defRPr/>
            </a:pPr>
            <a:r>
              <a:rPr kumimoji="0" lang="en-US" sz="6000" i="0" u="none" strike="noStrike" kern="1200" cap="none" spc="0" normalizeH="0" baseline="0" noProof="0" dirty="0" smtClean="0">
                <a:ln>
                  <a:noFill/>
                </a:ln>
                <a:solidFill>
                  <a:schemeClr val="bg1"/>
                </a:solidFill>
                <a:effectLst/>
                <a:uLnTx/>
                <a:uFillTx/>
                <a:latin typeface="+mj-lt"/>
                <a:ea typeface="+mj-ea"/>
                <a:cs typeface="+mj-cs"/>
              </a:rPr>
              <a:t>Interconnection</a:t>
            </a:r>
            <a:r>
              <a:rPr kumimoji="0" lang="en-US" sz="6000" i="0" u="none" strike="noStrike" kern="1200" cap="none" spc="0" normalizeH="0" noProof="0" dirty="0" smtClean="0">
                <a:ln>
                  <a:noFill/>
                </a:ln>
                <a:solidFill>
                  <a:schemeClr val="bg1"/>
                </a:solidFill>
                <a:effectLst/>
                <a:uLnTx/>
                <a:uFillTx/>
                <a:latin typeface="+mj-lt"/>
                <a:ea typeface="+mj-ea"/>
                <a:cs typeface="+mj-cs"/>
              </a:rPr>
              <a:t> Process for DERs</a:t>
            </a:r>
            <a:endParaRPr kumimoji="0" lang="en-US" sz="600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318145733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57150"/>
            <a:ext cx="8229600" cy="990600"/>
          </a:xfrm>
        </p:spPr>
        <p:txBody>
          <a:bodyPr/>
          <a:lstStyle/>
          <a:p>
            <a:r>
              <a:rPr lang="en-US" dirty="0" smtClean="0">
                <a:latin typeface="Franklin Gothic Demi" panose="020B0703020102020204" pitchFamily="34" charset="0"/>
              </a:rPr>
              <a:t>Interconnection Processes Applicable to DERs</a:t>
            </a:r>
            <a:endParaRPr lang="en-US" strike="sngStrike" dirty="0">
              <a:latin typeface="Franklin Gothic Medium" panose="020B0603020102020204" pitchFamily="34" charset="0"/>
            </a:endParaRPr>
          </a:p>
        </p:txBody>
      </p:sp>
      <p:sp>
        <p:nvSpPr>
          <p:cNvPr id="6" name="Content Placeholder 2"/>
          <p:cNvSpPr>
            <a:spLocks noGrp="1"/>
          </p:cNvSpPr>
          <p:nvPr>
            <p:ph idx="1"/>
          </p:nvPr>
        </p:nvSpPr>
        <p:spPr>
          <a:xfrm>
            <a:off x="457200" y="1158477"/>
            <a:ext cx="8229600" cy="3318273"/>
          </a:xfrm>
        </p:spPr>
        <p:txBody>
          <a:bodyPr>
            <a:normAutofit/>
          </a:bodyPr>
          <a:lstStyle/>
          <a:p>
            <a:r>
              <a:rPr lang="en-US" sz="1700" dirty="0" smtClean="0"/>
              <a:t>NYISO’s </a:t>
            </a:r>
            <a:r>
              <a:rPr lang="en-US" sz="1700" dirty="0"/>
              <a:t>interconnection procedures govern the interconnection of the facility if:</a:t>
            </a:r>
          </a:p>
          <a:p>
            <a:pPr lvl="1"/>
            <a:r>
              <a:rPr lang="en-US" sz="1300" dirty="0" smtClean="0"/>
              <a:t>Developer </a:t>
            </a:r>
            <a:r>
              <a:rPr lang="en-US" sz="1300" dirty="0"/>
              <a:t>intends to make wholesale sales and </a:t>
            </a:r>
          </a:p>
          <a:p>
            <a:pPr lvl="1"/>
            <a:r>
              <a:rPr lang="en-US" sz="1300" dirty="0"/>
              <a:t>Developer proposes to interconnect to (</a:t>
            </a:r>
            <a:r>
              <a:rPr lang="en-US" sz="1300" dirty="0" err="1"/>
              <a:t>i</a:t>
            </a:r>
            <a:r>
              <a:rPr lang="en-US" sz="1300" dirty="0"/>
              <a:t>) transmission or (ii) distribution facilities on which there is already a generator making wholesale sales </a:t>
            </a:r>
            <a:r>
              <a:rPr lang="en-US" sz="1300" i="1" dirty="0"/>
              <a:t>(i.e</a:t>
            </a:r>
            <a:r>
              <a:rPr lang="en-US" sz="1300" dirty="0"/>
              <a:t>., “FERC-jurisdictional distribution”)</a:t>
            </a:r>
          </a:p>
          <a:p>
            <a:r>
              <a:rPr lang="en-US" sz="1700" dirty="0"/>
              <a:t>NY Standardized Interconnection Requirements (SIR) govern the interconnection of the facility if:</a:t>
            </a:r>
          </a:p>
          <a:p>
            <a:pPr lvl="1"/>
            <a:r>
              <a:rPr lang="en-US" sz="1300" dirty="0"/>
              <a:t>Developer is interconnecting to portions of the distribution system other than “FERC-jurisdictional distribution” and the resource is less than or equal to 5 MW</a:t>
            </a:r>
          </a:p>
          <a:p>
            <a:r>
              <a:rPr lang="en-US" sz="1700" dirty="0"/>
              <a:t>Utility interconnection procedures govern the interconnection of resources if the interconnection is not subject to the NYISO or SIR processes</a:t>
            </a:r>
            <a:endParaRPr lang="en-US" sz="1300" dirty="0"/>
          </a:p>
          <a:p>
            <a:pPr lvl="1"/>
            <a:r>
              <a:rPr lang="en-US" sz="1300" dirty="0"/>
              <a:t>Interconnection Service for SIR or Utility-level interconnection is based on the applicable interconnection agreement</a:t>
            </a:r>
          </a:p>
          <a:p>
            <a:pPr lvl="1"/>
            <a:r>
              <a:rPr lang="en-US" sz="1300" dirty="0"/>
              <a:t>Facilities that proceed through the SIR or utility interconnection processes must have</a:t>
            </a:r>
            <a:br>
              <a:rPr lang="en-US" sz="1300" dirty="0"/>
            </a:br>
            <a:r>
              <a:rPr lang="en-US" sz="1300" dirty="0"/>
              <a:t>an interconnection agreement that allows wholesale </a:t>
            </a:r>
            <a:r>
              <a:rPr lang="en-US" sz="1300" dirty="0" smtClean="0"/>
              <a:t>sales</a:t>
            </a:r>
          </a:p>
        </p:txBody>
      </p:sp>
    </p:spTree>
    <p:extLst>
      <p:ext uri="{BB962C8B-B14F-4D97-AF65-F5344CB8AC3E}">
        <p14:creationId xmlns:p14="http://schemas.microsoft.com/office/powerpoint/2010/main" val="68538090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57150"/>
            <a:ext cx="8229600" cy="990600"/>
          </a:xfrm>
        </p:spPr>
        <p:txBody>
          <a:bodyPr/>
          <a:lstStyle/>
          <a:p>
            <a:r>
              <a:rPr lang="en-US" sz="2800" dirty="0" smtClean="0">
                <a:latin typeface="Franklin Gothic Medium" panose="020B0603020102020204" pitchFamily="34" charset="0"/>
              </a:rPr>
              <a:t>Determining the Applicable Interconnection Process for ERIS</a:t>
            </a:r>
            <a:endParaRPr lang="en-US" sz="2800" dirty="0">
              <a:latin typeface="Franklin Gothic Medium" panose="020B0603020102020204" pitchFamily="34" charset="0"/>
            </a:endParaRPr>
          </a:p>
        </p:txBody>
      </p:sp>
      <p:sp>
        <p:nvSpPr>
          <p:cNvPr id="6" name="Content Placeholder 2"/>
          <p:cNvSpPr>
            <a:spLocks noGrp="1"/>
          </p:cNvSpPr>
          <p:nvPr>
            <p:ph idx="1"/>
          </p:nvPr>
        </p:nvSpPr>
        <p:spPr>
          <a:xfrm>
            <a:off x="457200" y="1158477"/>
            <a:ext cx="8229600" cy="3165873"/>
          </a:xfrm>
        </p:spPr>
        <p:txBody>
          <a:bodyPr>
            <a:normAutofit/>
          </a:bodyPr>
          <a:lstStyle/>
          <a:p>
            <a:r>
              <a:rPr lang="en-US" dirty="0" smtClean="0"/>
              <a:t>A </a:t>
            </a:r>
            <a:r>
              <a:rPr lang="en-US" dirty="0"/>
              <a:t>developer may request a determination from the NYISO regarding whether its proposed interconnection is subject to the NYISO’s </a:t>
            </a:r>
            <a:r>
              <a:rPr lang="en-US" dirty="0" smtClean="0"/>
              <a:t>SGIP</a:t>
            </a:r>
          </a:p>
          <a:p>
            <a:pPr lvl="1"/>
            <a:r>
              <a:rPr lang="en-US" sz="1800" dirty="0" smtClean="0"/>
              <a:t>This </a:t>
            </a:r>
            <a:r>
              <a:rPr lang="en-US" sz="1800" dirty="0"/>
              <a:t>may be requested under Section 32.1.1.4 of Attachment Z to the </a:t>
            </a:r>
            <a:r>
              <a:rPr lang="en-US" sz="1800" dirty="0" smtClean="0"/>
              <a:t>OATT</a:t>
            </a:r>
          </a:p>
          <a:p>
            <a:pPr lvl="1"/>
            <a:r>
              <a:rPr lang="en-US" sz="1800" dirty="0" smtClean="0"/>
              <a:t>This </a:t>
            </a:r>
            <a:r>
              <a:rPr lang="en-US" sz="1800" dirty="0"/>
              <a:t>may also be requested as part of a pre-application request (a $1000 request for information regarding a proposed interconnection prior to submitting an Interconnection </a:t>
            </a:r>
            <a:r>
              <a:rPr lang="en-US" sz="1800" dirty="0" smtClean="0"/>
              <a:t>Request)</a:t>
            </a:r>
          </a:p>
          <a:p>
            <a:pPr lvl="2"/>
            <a:r>
              <a:rPr lang="en-US" sz="1600" dirty="0" smtClean="0"/>
              <a:t>See </a:t>
            </a:r>
            <a:r>
              <a:rPr lang="en-US" sz="1600" dirty="0"/>
              <a:t>Section 32.1.2 of Attachment Z to the OATT</a:t>
            </a:r>
            <a:endParaRPr lang="en-US" sz="500" dirty="0"/>
          </a:p>
          <a:p>
            <a:endParaRPr lang="en-US" sz="1800" dirty="0" smtClean="0"/>
          </a:p>
        </p:txBody>
      </p:sp>
    </p:spTree>
    <p:extLst>
      <p:ext uri="{BB962C8B-B14F-4D97-AF65-F5344CB8AC3E}">
        <p14:creationId xmlns:p14="http://schemas.microsoft.com/office/powerpoint/2010/main" val="298142413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33350"/>
            <a:ext cx="8229600" cy="990600"/>
          </a:xfrm>
        </p:spPr>
        <p:txBody>
          <a:bodyPr/>
          <a:lstStyle/>
          <a:p>
            <a:r>
              <a:rPr lang="en-US" sz="3200" dirty="0" smtClean="0">
                <a:latin typeface="Franklin Gothic Medium" panose="020B0603020102020204" pitchFamily="34" charset="0"/>
              </a:rPr>
              <a:t>Determining the Applicable Interconnection Process for ERIS (cont.)</a:t>
            </a:r>
            <a:endParaRPr lang="en-US" sz="3200" dirty="0">
              <a:solidFill>
                <a:srgbClr val="FF0000"/>
              </a:solidFill>
              <a:latin typeface="Franklin Gothic Medium" panose="020B0603020102020204" pitchFamily="34" charset="0"/>
            </a:endParaRPr>
          </a:p>
        </p:txBody>
      </p:sp>
      <p:pic>
        <p:nvPicPr>
          <p:cNvPr id="8" name="Picture 7"/>
          <p:cNvPicPr>
            <a:picLocks noChangeAspect="1"/>
          </p:cNvPicPr>
          <p:nvPr/>
        </p:nvPicPr>
        <p:blipFill>
          <a:blip r:embed="rId2"/>
          <a:stretch>
            <a:fillRect/>
          </a:stretch>
        </p:blipFill>
        <p:spPr>
          <a:xfrm>
            <a:off x="304800" y="1276350"/>
            <a:ext cx="8653463" cy="3265458"/>
          </a:xfrm>
          <a:prstGeom prst="rect">
            <a:avLst/>
          </a:prstGeom>
        </p:spPr>
      </p:pic>
    </p:spTree>
    <p:extLst>
      <p:ext uri="{BB962C8B-B14F-4D97-AF65-F5344CB8AC3E}">
        <p14:creationId xmlns:p14="http://schemas.microsoft.com/office/powerpoint/2010/main" val="336251835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133350"/>
            <a:ext cx="8229600" cy="990600"/>
          </a:xfrm>
        </p:spPr>
        <p:txBody>
          <a:bodyPr/>
          <a:lstStyle/>
          <a:p>
            <a:r>
              <a:rPr lang="en-US" sz="3200" dirty="0" smtClean="0">
                <a:latin typeface="Franklin Gothic Medium" panose="020B0603020102020204" pitchFamily="34" charset="0"/>
              </a:rPr>
              <a:t>Determining the Applicable Interconnection Process for ERIS (cont.)</a:t>
            </a:r>
            <a:endParaRPr lang="en-US" sz="3200" dirty="0">
              <a:solidFill>
                <a:srgbClr val="FF0000"/>
              </a:solidFill>
              <a:latin typeface="Franklin Gothic Medium" panose="020B0603020102020204" pitchFamily="34" charset="0"/>
            </a:endParaRPr>
          </a:p>
        </p:txBody>
      </p:sp>
      <p:pic>
        <p:nvPicPr>
          <p:cNvPr id="4" name="Picture 3"/>
          <p:cNvPicPr>
            <a:picLocks noChangeAspect="1"/>
          </p:cNvPicPr>
          <p:nvPr/>
        </p:nvPicPr>
        <p:blipFill>
          <a:blip r:embed="rId2"/>
          <a:stretch>
            <a:fillRect/>
          </a:stretch>
        </p:blipFill>
        <p:spPr>
          <a:xfrm>
            <a:off x="1828800" y="1200150"/>
            <a:ext cx="4324350" cy="2209800"/>
          </a:xfrm>
          <a:prstGeom prst="rect">
            <a:avLst/>
          </a:prstGeom>
        </p:spPr>
      </p:pic>
      <p:pic>
        <p:nvPicPr>
          <p:cNvPr id="6" name="Picture 5"/>
          <p:cNvPicPr>
            <a:picLocks noChangeAspect="1"/>
          </p:cNvPicPr>
          <p:nvPr/>
        </p:nvPicPr>
        <p:blipFill>
          <a:blip r:embed="rId3"/>
          <a:stretch>
            <a:fillRect/>
          </a:stretch>
        </p:blipFill>
        <p:spPr>
          <a:xfrm>
            <a:off x="1600200" y="3409950"/>
            <a:ext cx="4800600" cy="1447800"/>
          </a:xfrm>
          <a:prstGeom prst="rect">
            <a:avLst/>
          </a:prstGeom>
        </p:spPr>
      </p:pic>
    </p:spTree>
    <p:extLst>
      <p:ext uri="{BB962C8B-B14F-4D97-AF65-F5344CB8AC3E}">
        <p14:creationId xmlns:p14="http://schemas.microsoft.com/office/powerpoint/2010/main" val="407505095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DA5E8D48D9B94C88C2CFD9AEEE68D2" ma:contentTypeVersion="5" ma:contentTypeDescription="Create a new document." ma:contentTypeScope="" ma:versionID="057a81e3a59de52cd0f3fa654576b3a7">
  <xsd:schema xmlns:xsd="http://www.w3.org/2001/XMLSchema" xmlns:xs="http://www.w3.org/2001/XMLSchema" xmlns:p="http://schemas.microsoft.com/office/2006/metadata/properties" xmlns:ns2="7bc307f1-49cf-4573-a217-aba12093d3cb" xmlns:ns3="14baab24-7a32-4103-828a-5cd54e36c28d" targetNamespace="http://schemas.microsoft.com/office/2006/metadata/properties" ma:root="true" ma:fieldsID="d0fe675ccfda78a9385809664d388271" ns2:_="" ns3:_="">
    <xsd:import namespace="7bc307f1-49cf-4573-a217-aba12093d3cb"/>
    <xsd:import namespace="14baab24-7a32-4103-828a-5cd54e36c28d"/>
    <xsd:element name="properties">
      <xsd:complexType>
        <xsd:sequence>
          <xsd:element name="documentManagement">
            <xsd:complexType>
              <xsd:all>
                <xsd:element ref="ns2:Link" minOccurs="0"/>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c307f1-49cf-4573-a217-aba12093d3cb" elementFormDefault="qualified">
    <xsd:import namespace="http://schemas.microsoft.com/office/2006/documentManagement/types"/>
    <xsd:import namespace="http://schemas.microsoft.com/office/infopath/2007/PartnerControls"/>
    <xsd:element name="Link" ma:index="4" nillable="true" ma:displayName="Link" ma:description="Link to external source" ma:format="Hyperlink" ma:internalName="Link" ma:readOnly="false">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4baab24-7a32-4103-828a-5cd54e36c28d" elementFormDefault="qualified">
    <xsd:import namespace="http://schemas.microsoft.com/office/2006/documentManagement/types"/>
    <xsd:import namespace="http://schemas.microsoft.com/office/infopath/2007/PartnerControls"/>
    <xsd:element name="SharedWithUsers" ma:index="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ink xmlns="7bc307f1-49cf-4573-a217-aba12093d3cb">
      <Url xsi:nil="true"/>
      <Description xsi:nil="true"/>
    </Link>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4896BE-4DA2-4290-8CB4-7AFBE8D07D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c307f1-49cf-4573-a217-aba12093d3cb"/>
    <ds:schemaRef ds:uri="14baab24-7a32-4103-828a-5cd54e36c2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A9E09DA-C57C-4936-997F-27A661AB1C37}">
  <ds:schemaRefs>
    <ds:schemaRef ds:uri="http://www.w3.org/XML/1998/namespace"/>
    <ds:schemaRef ds:uri="http://schemas.microsoft.com/office/2006/documentManagement/types"/>
    <ds:schemaRef ds:uri="http://purl.org/dc/elements/1.1/"/>
    <ds:schemaRef ds:uri="http://purl.org/dc/dcmitype/"/>
    <ds:schemaRef ds:uri="http://purl.org/dc/terms/"/>
    <ds:schemaRef ds:uri="http://schemas.microsoft.com/office/2006/metadata/properties"/>
    <ds:schemaRef ds:uri="http://schemas.microsoft.com/office/infopath/2007/PartnerControls"/>
    <ds:schemaRef ds:uri="http://schemas.openxmlformats.org/package/2006/metadata/core-properties"/>
    <ds:schemaRef ds:uri="14baab24-7a32-4103-828a-5cd54e36c28d"/>
    <ds:schemaRef ds:uri="7bc307f1-49cf-4573-a217-aba12093d3cb"/>
  </ds:schemaRefs>
</ds:datastoreItem>
</file>

<file path=customXml/itemProps3.xml><?xml version="1.0" encoding="utf-8"?>
<ds:datastoreItem xmlns:ds="http://schemas.openxmlformats.org/officeDocument/2006/customXml" ds:itemID="{0CBE6A00-DC80-4AB9-8FFD-851366B7E9B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6198</TotalTime>
  <Words>949</Words>
  <Application>Microsoft Office PowerPoint</Application>
  <PresentationFormat>On-screen Show (16:9)</PresentationFormat>
  <Paragraphs>78</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Calibri</vt:lpstr>
      <vt:lpstr>Franklin Gothic Book</vt:lpstr>
      <vt:lpstr>Franklin Gothic Demi</vt:lpstr>
      <vt:lpstr>Franklin Gothic Medium</vt:lpstr>
      <vt:lpstr>Franklin Gothic Medium Cond</vt:lpstr>
      <vt:lpstr>Wingdings</vt:lpstr>
      <vt:lpstr>Office Theme</vt:lpstr>
      <vt:lpstr>PowerPoint Presentation</vt:lpstr>
      <vt:lpstr>Agenda</vt:lpstr>
      <vt:lpstr>PowerPoint Presentation</vt:lpstr>
      <vt:lpstr>Background*</vt:lpstr>
      <vt:lpstr>PowerPoint Presentation</vt:lpstr>
      <vt:lpstr>Interconnection Processes Applicable to DERs</vt:lpstr>
      <vt:lpstr>Determining the Applicable Interconnection Process for ERIS</vt:lpstr>
      <vt:lpstr>Determining the Applicable Interconnection Process for ERIS (cont.)</vt:lpstr>
      <vt:lpstr>Determining the Applicable Interconnection Process for ERIS (cont.)</vt:lpstr>
      <vt:lpstr>NYISO’s SGIP</vt:lpstr>
      <vt:lpstr>NYISO’s Interconnection Queue Administration</vt:lpstr>
      <vt:lpstr>SGIP – Normal Study Process</vt:lpstr>
      <vt:lpstr>Process for Evaluation of CRIS Requests</vt:lpstr>
      <vt:lpstr>Our mission, in collaboration with our stakeholders, is to  serve the public interest and provide benefit to consumers by:</vt:lpstr>
    </vt:vector>
  </TitlesOfParts>
  <Company>NYISO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schanstram</dc:creator>
  <cp:lastModifiedBy>Nguyen, Thinh T.</cp:lastModifiedBy>
  <cp:revision>503</cp:revision>
  <dcterms:created xsi:type="dcterms:W3CDTF">2017-02-01T17:45:55Z</dcterms:created>
  <dcterms:modified xsi:type="dcterms:W3CDTF">2020-10-13T13:57:50Z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588406842</vt:i4>
  </property>
  <property fmtid="{D5CDD505-2E9C-101B-9397-08002B2CF9AE}" pid="3" name="_NewReviewCycle">
    <vt:lpwstr/>
  </property>
  <property fmtid="{D5CDD505-2E9C-101B-9397-08002B2CF9AE}" pid="4" name="_EmailSubject">
    <vt:lpwstr>NYISO DER Forum Presentations and Bios for 2020 10 15</vt:lpwstr>
  </property>
  <property fmtid="{D5CDD505-2E9C-101B-9397-08002B2CF9AE}" pid="5" name="_AuthorEmail">
    <vt:lpwstr>JGrant@nyiso.com</vt:lpwstr>
  </property>
  <property fmtid="{D5CDD505-2E9C-101B-9397-08002B2CF9AE}" pid="6" name="_AuthorEmailDisplayName">
    <vt:lpwstr>Grant, James</vt:lpwstr>
  </property>
  <property fmtid="{D5CDD505-2E9C-101B-9397-08002B2CF9AE}" pid="7" name="_PreviousAdHocReviewCycleID">
    <vt:i4>-19578757</vt:i4>
  </property>
  <property fmtid="{D5CDD505-2E9C-101B-9397-08002B2CF9AE}" pid="8" name="ContentTypeId">
    <vt:lpwstr>0x010100ECDA5E8D48D9B94C88C2CFD9AEEE68D2</vt:lpwstr>
  </property>
</Properties>
</file>