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614" r:id="rId3"/>
    <p:sldId id="592" r:id="rId4"/>
    <p:sldId id="624" r:id="rId5"/>
    <p:sldId id="622" r:id="rId6"/>
    <p:sldId id="616" r:id="rId7"/>
    <p:sldId id="593" r:id="rId8"/>
    <p:sldId id="617" r:id="rId9"/>
    <p:sldId id="594" r:id="rId10"/>
    <p:sldId id="618" r:id="rId11"/>
    <p:sldId id="623" r:id="rId12"/>
    <p:sldId id="612" r:id="rId13"/>
    <p:sldId id="562" r:id="rId14"/>
  </p:sldIdLst>
  <p:sldSz cx="12192000" cy="6858000"/>
  <p:notesSz cx="6858000" cy="9296400"/>
  <p:defaultTextStyle>
    <a:defPPr>
      <a:defRPr lang="en-US"/>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 Ciccoretti" initials="EC" lastIdx="9" clrIdx="0">
    <p:extLst>
      <p:ext uri="{19B8F6BF-5375-455C-9EA6-DF929625EA0E}">
        <p15:presenceInfo xmlns:p15="http://schemas.microsoft.com/office/powerpoint/2012/main" userId="S-1-5-21-842925246-1078145449-725345543-80771" providerId="AD"/>
      </p:ext>
    </p:extLst>
  </p:cmAuthor>
  <p:cmAuthor id="2" name="Kaitlin Johnson" initials="KJ" lastIdx="1" clrIdx="1">
    <p:extLst>
      <p:ext uri="{19B8F6BF-5375-455C-9EA6-DF929625EA0E}">
        <p15:presenceInfo xmlns:p15="http://schemas.microsoft.com/office/powerpoint/2012/main" userId="S-1-5-21-842925246-1078145449-725345543-115739" providerId="AD"/>
      </p:ext>
    </p:extLst>
  </p:cmAuthor>
  <p:cmAuthor id="3" name="Rahim Amerkhail" initials="RA" lastIdx="2" clrIdx="2">
    <p:extLst>
      <p:ext uri="{19B8F6BF-5375-455C-9EA6-DF929625EA0E}">
        <p15:presenceInfo xmlns:p15="http://schemas.microsoft.com/office/powerpoint/2012/main" userId="S-1-5-21-842925246-1078145449-725345543-17112" providerId="AD"/>
      </p:ext>
    </p:extLst>
  </p:cmAuthor>
  <p:cmAuthor id="4" name="Christopher Chaulk" initials="CC" lastIdx="9" clrIdx="3">
    <p:extLst>
      <p:ext uri="{19B8F6BF-5375-455C-9EA6-DF929625EA0E}">
        <p15:presenceInfo xmlns:p15="http://schemas.microsoft.com/office/powerpoint/2012/main" userId="S::Christopher.Chaulk@ferc.gov::4235ee7a-3062-4e26-9fbe-f2325b47a13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00"/>
    <a:srgbClr val="003366"/>
    <a:srgbClr val="FF9900"/>
    <a:srgbClr val="CCECFF"/>
    <a:srgbClr val="99FF99"/>
    <a:srgbClr val="FF5050"/>
    <a:srgbClr val="FFFFCC"/>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0" autoAdjust="0"/>
    <p:restoredTop sz="88796" autoAdjust="0"/>
  </p:normalViewPr>
  <p:slideViewPr>
    <p:cSldViewPr showGuides="1">
      <p:cViewPr varScale="1">
        <p:scale>
          <a:sx n="70" d="100"/>
          <a:sy n="70" d="100"/>
        </p:scale>
        <p:origin x="486" y="72"/>
      </p:cViewPr>
      <p:guideLst>
        <p:guide orient="horz" pos="2160"/>
        <p:guide pos="3840"/>
      </p:guideLst>
    </p:cSldViewPr>
  </p:slideViewPr>
  <p:outlineViewPr>
    <p:cViewPr>
      <p:scale>
        <a:sx n="33" d="100"/>
        <a:sy n="33" d="100"/>
      </p:scale>
      <p:origin x="48" y="397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1" d="100"/>
          <a:sy n="81" d="100"/>
        </p:scale>
        <p:origin x="-3114" y="-9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029" y="0"/>
            <a:ext cx="2972421" cy="465138"/>
          </a:xfrm>
          <a:prstGeom prst="rect">
            <a:avLst/>
          </a:prstGeom>
        </p:spPr>
        <p:txBody>
          <a:bodyPr vert="horz" lIns="91440" tIns="45720" rIns="91440" bIns="45720" rtlCol="0"/>
          <a:lstStyle>
            <a:lvl1pPr algn="r">
              <a:defRPr sz="1200"/>
            </a:lvl1pPr>
          </a:lstStyle>
          <a:p>
            <a:fld id="{5E53112D-ACD9-4B91-A0E0-9B7448B2A396}" type="datetimeFigureOut">
              <a:rPr lang="en-US" smtClean="0"/>
              <a:t>10/13/2020</a:t>
            </a:fld>
            <a:endParaRPr lang="en-US" dirty="0"/>
          </a:p>
        </p:txBody>
      </p:sp>
      <p:sp>
        <p:nvSpPr>
          <p:cNvPr id="4" name="Footer Placeholder 3"/>
          <p:cNvSpPr>
            <a:spLocks noGrp="1"/>
          </p:cNvSpPr>
          <p:nvPr>
            <p:ph type="ftr" sz="quarter" idx="2"/>
          </p:nvPr>
        </p:nvSpPr>
        <p:spPr>
          <a:xfrm>
            <a:off x="3" y="8829675"/>
            <a:ext cx="2972421"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029" y="8829675"/>
            <a:ext cx="2972421" cy="465138"/>
          </a:xfrm>
          <a:prstGeom prst="rect">
            <a:avLst/>
          </a:prstGeom>
        </p:spPr>
        <p:txBody>
          <a:bodyPr vert="horz" lIns="91440" tIns="45720" rIns="91440" bIns="45720" rtlCol="0" anchor="b"/>
          <a:lstStyle>
            <a:lvl1pPr algn="r">
              <a:defRPr sz="1200"/>
            </a:lvl1pPr>
          </a:lstStyle>
          <a:p>
            <a:fld id="{D0340B23-657D-4C2F-A29C-B45F8506062D}" type="slidenum">
              <a:rPr lang="en-US" smtClean="0"/>
              <a:t>‹#›</a:t>
            </a:fld>
            <a:endParaRPr lang="en-US" dirty="0"/>
          </a:p>
        </p:txBody>
      </p:sp>
    </p:spTree>
    <p:extLst>
      <p:ext uri="{BB962C8B-B14F-4D97-AF65-F5344CB8AC3E}">
        <p14:creationId xmlns:p14="http://schemas.microsoft.com/office/powerpoint/2010/main" val="16073667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 y="0"/>
            <a:ext cx="2972421"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t" anchorCtr="0" compatLnSpc="1">
            <a:prstTxWarp prst="textNoShape">
              <a:avLst/>
            </a:prstTxWarp>
          </a:bodyPr>
          <a:lstStyle>
            <a:lvl1pPr>
              <a:defRPr sz="1200"/>
            </a:lvl1pPr>
          </a:lstStyle>
          <a:p>
            <a:pPr>
              <a:defRPr/>
            </a:pPr>
            <a:endParaRPr lang="en-US" dirty="0"/>
          </a:p>
        </p:txBody>
      </p:sp>
      <p:sp>
        <p:nvSpPr>
          <p:cNvPr id="3075" name="Rectangle 3"/>
          <p:cNvSpPr>
            <a:spLocks noGrp="1" noChangeArrowheads="1"/>
          </p:cNvSpPr>
          <p:nvPr>
            <p:ph type="dt" idx="1"/>
          </p:nvPr>
        </p:nvSpPr>
        <p:spPr bwMode="auto">
          <a:xfrm>
            <a:off x="3884029" y="0"/>
            <a:ext cx="2972421"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t" anchorCtr="0" compatLnSpc="1">
            <a:prstTxWarp prst="textNoShape">
              <a:avLst/>
            </a:prstTxWarp>
          </a:bodyPr>
          <a:lstStyle>
            <a:lvl1pPr algn="r">
              <a:defRPr sz="1200"/>
            </a:lvl1pPr>
          </a:lstStyle>
          <a:p>
            <a:pPr>
              <a:defRPr/>
            </a:pPr>
            <a:endParaRPr lang="en-US" dirty="0"/>
          </a:p>
        </p:txBody>
      </p:sp>
      <p:sp>
        <p:nvSpPr>
          <p:cNvPr id="18436" name="Rectangle 4"/>
          <p:cNvSpPr>
            <a:spLocks noGrp="1" noRot="1" noChangeAspect="1" noChangeArrowheads="1" noTextEdit="1"/>
          </p:cNvSpPr>
          <p:nvPr>
            <p:ph type="sldImg" idx="2"/>
          </p:nvPr>
        </p:nvSpPr>
        <p:spPr bwMode="auto">
          <a:xfrm>
            <a:off x="330200" y="696913"/>
            <a:ext cx="61976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6421" y="4416427"/>
            <a:ext cx="5485158"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3" y="8829675"/>
            <a:ext cx="2972421"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b" anchorCtr="0" compatLnSpc="1">
            <a:prstTxWarp prst="textNoShape">
              <a:avLst/>
            </a:prstTxWarp>
          </a:bodyPr>
          <a:lstStyle>
            <a:lvl1pPr>
              <a:defRPr sz="1200"/>
            </a:lvl1pPr>
          </a:lstStyle>
          <a:p>
            <a:pPr>
              <a:defRPr/>
            </a:pPr>
            <a:endParaRPr lang="en-US" dirty="0"/>
          </a:p>
        </p:txBody>
      </p:sp>
      <p:sp>
        <p:nvSpPr>
          <p:cNvPr id="3079" name="Rectangle 7"/>
          <p:cNvSpPr>
            <a:spLocks noGrp="1" noChangeArrowheads="1"/>
          </p:cNvSpPr>
          <p:nvPr>
            <p:ph type="sldNum" sz="quarter" idx="5"/>
          </p:nvPr>
        </p:nvSpPr>
        <p:spPr bwMode="auto">
          <a:xfrm>
            <a:off x="3884029" y="8829675"/>
            <a:ext cx="2972421"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b" anchorCtr="0" compatLnSpc="1">
            <a:prstTxWarp prst="textNoShape">
              <a:avLst/>
            </a:prstTxWarp>
          </a:bodyPr>
          <a:lstStyle>
            <a:lvl1pPr algn="r">
              <a:defRPr sz="1200"/>
            </a:lvl1pPr>
          </a:lstStyle>
          <a:p>
            <a:pPr>
              <a:defRPr/>
            </a:pPr>
            <a:fld id="{52578200-3EC4-418D-8811-B2C1F2833DC0}" type="slidenum">
              <a:rPr lang="en-US"/>
              <a:pPr>
                <a:defRPr/>
              </a:pPr>
              <a:t>‹#›</a:t>
            </a:fld>
            <a:endParaRPr lang="en-US" dirty="0"/>
          </a:p>
        </p:txBody>
      </p:sp>
    </p:spTree>
    <p:extLst>
      <p:ext uri="{BB962C8B-B14F-4D97-AF65-F5344CB8AC3E}">
        <p14:creationId xmlns:p14="http://schemas.microsoft.com/office/powerpoint/2010/main" val="5308660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54063" indent="-288925" eaLnBrk="0" hangingPunct="0">
              <a:spcBef>
                <a:spcPct val="30000"/>
              </a:spcBef>
              <a:defRPr sz="1200">
                <a:solidFill>
                  <a:schemeClr val="tx1"/>
                </a:solidFill>
                <a:latin typeface="Arial" charset="0"/>
                <a:cs typeface="Arial" charset="0"/>
              </a:defRPr>
            </a:lvl2pPr>
            <a:lvl3pPr marL="1158875" indent="-231775" eaLnBrk="0" hangingPunct="0">
              <a:spcBef>
                <a:spcPct val="30000"/>
              </a:spcBef>
              <a:defRPr sz="1200">
                <a:solidFill>
                  <a:schemeClr val="tx1"/>
                </a:solidFill>
                <a:latin typeface="Arial" charset="0"/>
                <a:cs typeface="Arial" charset="0"/>
              </a:defRPr>
            </a:lvl3pPr>
            <a:lvl4pPr marL="1624013" indent="-231775" eaLnBrk="0" hangingPunct="0">
              <a:spcBef>
                <a:spcPct val="30000"/>
              </a:spcBef>
              <a:defRPr sz="1200">
                <a:solidFill>
                  <a:schemeClr val="tx1"/>
                </a:solidFill>
                <a:latin typeface="Arial" charset="0"/>
                <a:cs typeface="Arial" charset="0"/>
              </a:defRPr>
            </a:lvl4pPr>
            <a:lvl5pPr marL="2087563" indent="-231775" eaLnBrk="0" hangingPunct="0">
              <a:spcBef>
                <a:spcPct val="30000"/>
              </a:spcBef>
              <a:defRPr sz="1200">
                <a:solidFill>
                  <a:schemeClr val="tx1"/>
                </a:solidFill>
                <a:latin typeface="Arial" charset="0"/>
                <a:cs typeface="Arial" charset="0"/>
              </a:defRPr>
            </a:lvl5pPr>
            <a:lvl6pPr marL="2544763" indent="-231775" eaLnBrk="0" fontAlgn="base" hangingPunct="0">
              <a:spcBef>
                <a:spcPct val="30000"/>
              </a:spcBef>
              <a:spcAft>
                <a:spcPct val="0"/>
              </a:spcAft>
              <a:defRPr sz="1200">
                <a:solidFill>
                  <a:schemeClr val="tx1"/>
                </a:solidFill>
                <a:latin typeface="Arial" charset="0"/>
                <a:cs typeface="Arial" charset="0"/>
              </a:defRPr>
            </a:lvl6pPr>
            <a:lvl7pPr marL="3001963" indent="-231775" eaLnBrk="0" fontAlgn="base" hangingPunct="0">
              <a:spcBef>
                <a:spcPct val="30000"/>
              </a:spcBef>
              <a:spcAft>
                <a:spcPct val="0"/>
              </a:spcAft>
              <a:defRPr sz="1200">
                <a:solidFill>
                  <a:schemeClr val="tx1"/>
                </a:solidFill>
                <a:latin typeface="Arial" charset="0"/>
                <a:cs typeface="Arial" charset="0"/>
              </a:defRPr>
            </a:lvl7pPr>
            <a:lvl8pPr marL="3459163" indent="-231775" eaLnBrk="0" fontAlgn="base" hangingPunct="0">
              <a:spcBef>
                <a:spcPct val="30000"/>
              </a:spcBef>
              <a:spcAft>
                <a:spcPct val="0"/>
              </a:spcAft>
              <a:defRPr sz="1200">
                <a:solidFill>
                  <a:schemeClr val="tx1"/>
                </a:solidFill>
                <a:latin typeface="Arial" charset="0"/>
                <a:cs typeface="Arial" charset="0"/>
              </a:defRPr>
            </a:lvl8pPr>
            <a:lvl9pPr marL="3916363" indent="-231775"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C5497D1B-A64B-4E41-9605-89EEDB1AB9D9}" type="slidenum">
              <a:rPr lang="en-US" altLang="en-US" smtClean="0"/>
              <a:pPr eaLnBrk="1" hangingPunct="1">
                <a:spcBef>
                  <a:spcPct val="0"/>
                </a:spcBef>
              </a:pPr>
              <a:t>1</a:t>
            </a:fld>
            <a:endParaRPr lang="en-US" altLang="en-US" dirty="0"/>
          </a:p>
        </p:txBody>
      </p:sp>
      <p:sp>
        <p:nvSpPr>
          <p:cNvPr id="19459" name="Rectangle 2"/>
          <p:cNvSpPr>
            <a:spLocks noGrp="1" noRot="1" noChangeAspect="1" noChangeArrowheads="1" noTextEdit="1"/>
          </p:cNvSpPr>
          <p:nvPr>
            <p:ph type="sldImg"/>
          </p:nvPr>
        </p:nvSpPr>
        <p:spPr>
          <a:xfrm>
            <a:off x="330200" y="696913"/>
            <a:ext cx="6197600" cy="3486150"/>
          </a:xfrm>
          <a:ln/>
        </p:spPr>
      </p:sp>
      <p:sp>
        <p:nvSpPr>
          <p:cNvPr id="19460" name="Rectangle 3"/>
          <p:cNvSpPr>
            <a:spLocks noGrp="1" noChangeArrowheads="1"/>
          </p:cNvSpPr>
          <p:nvPr>
            <p:ph type="body" idx="1"/>
          </p:nvPr>
        </p:nvSpPr>
        <p:spPr>
          <a:noFill/>
        </p:spPr>
        <p:txBody>
          <a:bodyPr/>
          <a:lstStyle/>
          <a:p>
            <a:pPr eaLnBrk="1" hangingPunct="1"/>
            <a:endParaRPr lang="en-US" sz="1200" b="0" kern="1200" dirty="0">
              <a:solidFill>
                <a:schemeClr val="tx1"/>
              </a:solidFill>
              <a:effectLst/>
              <a:latin typeface="Arial" charset="0"/>
              <a:ea typeface="+mn-ea"/>
              <a:cs typeface="Arial" charset="0"/>
            </a:endParaRPr>
          </a:p>
        </p:txBody>
      </p:sp>
    </p:spTree>
    <p:extLst>
      <p:ext uri="{BB962C8B-B14F-4D97-AF65-F5344CB8AC3E}">
        <p14:creationId xmlns:p14="http://schemas.microsoft.com/office/powerpoint/2010/main" val="1975416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Turning to the rule itself, the Commission made a few foundational findings. The first is that the existing RTO/ISO market rules are unjust and unreasonable because of the current barriers to DER aggregations participating in the markets.  The Commission finds that the Final Rule will remove these barriers, thereby enhancing competition in the markets, and ensuring that the markets produce just and reasonable rates.</a:t>
            </a:r>
          </a:p>
        </p:txBody>
      </p:sp>
      <p:sp>
        <p:nvSpPr>
          <p:cNvPr id="4" name="Slide Number Placeholder 3"/>
          <p:cNvSpPr>
            <a:spLocks noGrp="1"/>
          </p:cNvSpPr>
          <p:nvPr>
            <p:ph type="sldNum" sz="quarter" idx="5"/>
          </p:nvPr>
        </p:nvSpPr>
        <p:spPr/>
        <p:txBody>
          <a:bodyPr/>
          <a:lstStyle/>
          <a:p>
            <a:pPr>
              <a:defRPr/>
            </a:pPr>
            <a:fld id="{52578200-3EC4-418D-8811-B2C1F2833DC0}" type="slidenum">
              <a:rPr lang="en-US" smtClean="0"/>
              <a:pPr>
                <a:defRPr/>
              </a:pPr>
              <a:t>2</a:t>
            </a:fld>
            <a:endParaRPr lang="en-US" dirty="0"/>
          </a:p>
        </p:txBody>
      </p:sp>
    </p:spTree>
    <p:extLst>
      <p:ext uri="{BB962C8B-B14F-4D97-AF65-F5344CB8AC3E}">
        <p14:creationId xmlns:p14="http://schemas.microsoft.com/office/powerpoint/2010/main" val="3616910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578200-3EC4-418D-8811-B2C1F2833DC0}" type="slidenum">
              <a:rPr lang="en-US" smtClean="0"/>
              <a:pPr>
                <a:defRPr/>
              </a:pPr>
              <a:t>3</a:t>
            </a:fld>
            <a:endParaRPr lang="en-US" dirty="0"/>
          </a:p>
        </p:txBody>
      </p:sp>
    </p:spTree>
    <p:extLst>
      <p:ext uri="{BB962C8B-B14F-4D97-AF65-F5344CB8AC3E}">
        <p14:creationId xmlns:p14="http://schemas.microsoft.com/office/powerpoint/2010/main" val="2237631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578200-3EC4-418D-8811-B2C1F2833DC0}" type="slidenum">
              <a:rPr lang="en-US" smtClean="0"/>
              <a:pPr>
                <a:defRPr/>
              </a:pPr>
              <a:t>4</a:t>
            </a:fld>
            <a:endParaRPr lang="en-US" dirty="0"/>
          </a:p>
        </p:txBody>
      </p:sp>
    </p:spTree>
    <p:extLst>
      <p:ext uri="{BB962C8B-B14F-4D97-AF65-F5344CB8AC3E}">
        <p14:creationId xmlns:p14="http://schemas.microsoft.com/office/powerpoint/2010/main" val="4197075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578200-3EC4-418D-8811-B2C1F2833DC0}" type="slidenum">
              <a:rPr lang="en-US" smtClean="0"/>
              <a:pPr>
                <a:defRPr/>
              </a:pPr>
              <a:t>5</a:t>
            </a:fld>
            <a:endParaRPr lang="en-US" dirty="0"/>
          </a:p>
        </p:txBody>
      </p:sp>
    </p:spTree>
    <p:extLst>
      <p:ext uri="{BB962C8B-B14F-4D97-AF65-F5344CB8AC3E}">
        <p14:creationId xmlns:p14="http://schemas.microsoft.com/office/powerpoint/2010/main" val="3639461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578200-3EC4-418D-8811-B2C1F2833DC0}" type="slidenum">
              <a:rPr lang="en-US" smtClean="0"/>
              <a:pPr>
                <a:defRPr/>
              </a:pPr>
              <a:t>6</a:t>
            </a:fld>
            <a:endParaRPr lang="en-US" dirty="0"/>
          </a:p>
        </p:txBody>
      </p:sp>
    </p:spTree>
    <p:extLst>
      <p:ext uri="{BB962C8B-B14F-4D97-AF65-F5344CB8AC3E}">
        <p14:creationId xmlns:p14="http://schemas.microsoft.com/office/powerpoint/2010/main" val="4105932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2578200-3EC4-418D-8811-B2C1F2833DC0}" type="slidenum">
              <a:rPr lang="en-US" smtClean="0"/>
              <a:pPr>
                <a:defRPr/>
              </a:pPr>
              <a:t>9</a:t>
            </a:fld>
            <a:endParaRPr lang="en-US" dirty="0"/>
          </a:p>
        </p:txBody>
      </p:sp>
    </p:spTree>
    <p:extLst>
      <p:ext uri="{BB962C8B-B14F-4D97-AF65-F5344CB8AC3E}">
        <p14:creationId xmlns:p14="http://schemas.microsoft.com/office/powerpoint/2010/main" val="3029682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2578200-3EC4-418D-8811-B2C1F2833DC0}" type="slidenum">
              <a:rPr lang="en-US" smtClean="0"/>
              <a:pPr>
                <a:defRPr/>
              </a:pPr>
              <a:t>10</a:t>
            </a:fld>
            <a:endParaRPr lang="en-US" dirty="0"/>
          </a:p>
        </p:txBody>
      </p:sp>
    </p:spTree>
    <p:extLst>
      <p:ext uri="{BB962C8B-B14F-4D97-AF65-F5344CB8AC3E}">
        <p14:creationId xmlns:p14="http://schemas.microsoft.com/office/powerpoint/2010/main" val="3220084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2578200-3EC4-418D-8811-B2C1F2833DC0}" type="slidenum">
              <a:rPr lang="en-US" smtClean="0"/>
              <a:pPr>
                <a:defRPr/>
              </a:pPr>
              <a:t>11</a:t>
            </a:fld>
            <a:endParaRPr lang="en-US" dirty="0"/>
          </a:p>
        </p:txBody>
      </p:sp>
    </p:spTree>
    <p:extLst>
      <p:ext uri="{BB962C8B-B14F-4D97-AF65-F5344CB8AC3E}">
        <p14:creationId xmlns:p14="http://schemas.microsoft.com/office/powerpoint/2010/main" val="3780120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4" name="Rectangle 6"/>
          <p:cNvSpPr>
            <a:spLocks noGrp="1" noChangeArrowheads="1"/>
          </p:cNvSpPr>
          <p:nvPr>
            <p:ph type="sldNum" sz="quarter" idx="10"/>
          </p:nvPr>
        </p:nvSpPr>
        <p:spPr>
          <a:ln/>
        </p:spPr>
        <p:txBody>
          <a:bodyPr/>
          <a:lstStyle>
            <a:lvl1pPr>
              <a:defRPr/>
            </a:lvl1pPr>
          </a:lstStyle>
          <a:p>
            <a:pPr>
              <a:defRPr/>
            </a:pPr>
            <a:fld id="{230A4035-F51A-48A9-8A98-0180DB473CE8}" type="slidenum">
              <a:rPr lang="en-US"/>
              <a:pPr>
                <a:defRPr/>
              </a:pPr>
              <a:t>‹#›</a:t>
            </a:fld>
            <a:endParaRPr lang="en-US" dirty="0"/>
          </a:p>
        </p:txBody>
      </p:sp>
      <p:sp>
        <p:nvSpPr>
          <p:cNvPr id="5" name="Rectangle 6"/>
          <p:cNvSpPr txBox="1">
            <a:spLocks noChangeArrowheads="1"/>
          </p:cNvSpPr>
          <p:nvPr userDrawn="1"/>
        </p:nvSpPr>
        <p:spPr bwMode="auto">
          <a:xfrm>
            <a:off x="4876800" y="6477000"/>
            <a:ext cx="2844800" cy="377825"/>
          </a:xfrm>
          <a:prstGeom prst="rect">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200" b="1" kern="1200">
                <a:solidFill>
                  <a:srgbClr val="660066"/>
                </a:solidFill>
                <a:latin typeface="+mj-lt"/>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a:lstStyle>
          <a:p>
            <a:pPr algn="ctr">
              <a:defRPr/>
            </a:pPr>
            <a:r>
              <a:rPr lang="en-US" sz="1200" u="sng" dirty="0">
                <a:solidFill>
                  <a:srgbClr val="FF0000"/>
                </a:solidFill>
              </a:rPr>
              <a:t>Draft </a:t>
            </a:r>
          </a:p>
        </p:txBody>
      </p:sp>
    </p:spTree>
    <p:extLst>
      <p:ext uri="{BB962C8B-B14F-4D97-AF65-F5344CB8AC3E}">
        <p14:creationId xmlns:p14="http://schemas.microsoft.com/office/powerpoint/2010/main" val="3097367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65056B27-01A6-4C97-A562-55E5B53BD89B}" type="slidenum">
              <a:rPr lang="en-US"/>
              <a:pPr>
                <a:defRPr/>
              </a:pPr>
              <a:t>‹#›</a:t>
            </a:fld>
            <a:endParaRPr lang="en-US" dirty="0"/>
          </a:p>
        </p:txBody>
      </p:sp>
    </p:spTree>
    <p:extLst>
      <p:ext uri="{BB962C8B-B14F-4D97-AF65-F5344CB8AC3E}">
        <p14:creationId xmlns:p14="http://schemas.microsoft.com/office/powerpoint/2010/main" val="3846997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77E4A458-3092-4528-8C59-38E177F6668A}" type="slidenum">
              <a:rPr lang="en-US"/>
              <a:pPr>
                <a:defRPr/>
              </a:pPr>
              <a:t>‹#›</a:t>
            </a:fld>
            <a:endParaRPr lang="en-US" dirty="0"/>
          </a:p>
        </p:txBody>
      </p:sp>
    </p:spTree>
    <p:extLst>
      <p:ext uri="{BB962C8B-B14F-4D97-AF65-F5344CB8AC3E}">
        <p14:creationId xmlns:p14="http://schemas.microsoft.com/office/powerpoint/2010/main" val="1769381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905000"/>
            <a:ext cx="5384800" cy="4221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05000"/>
            <a:ext cx="5384800" cy="4221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D2E0E917-F8F7-4CED-AAF9-90185F13E7BF}" type="slidenum">
              <a:rPr lang="en-US"/>
              <a:pPr>
                <a:defRPr/>
              </a:pPr>
              <a:t>‹#›</a:t>
            </a:fld>
            <a:endParaRPr lang="en-US" dirty="0"/>
          </a:p>
        </p:txBody>
      </p:sp>
    </p:spTree>
    <p:extLst>
      <p:ext uri="{BB962C8B-B14F-4D97-AF65-F5344CB8AC3E}">
        <p14:creationId xmlns:p14="http://schemas.microsoft.com/office/powerpoint/2010/main" val="1773759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691A6572-A1F2-41AC-B3BA-16083A0B62DA}" type="slidenum">
              <a:rPr lang="en-US"/>
              <a:pPr>
                <a:defRPr/>
              </a:pPr>
              <a:t>‹#›</a:t>
            </a:fld>
            <a:endParaRPr lang="en-US" dirty="0"/>
          </a:p>
        </p:txBody>
      </p:sp>
    </p:spTree>
    <p:extLst>
      <p:ext uri="{BB962C8B-B14F-4D97-AF65-F5344CB8AC3E}">
        <p14:creationId xmlns:p14="http://schemas.microsoft.com/office/powerpoint/2010/main" val="2228776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C197E170-5099-429C-96D4-6EDD951913E1}" type="slidenum">
              <a:rPr lang="en-US"/>
              <a:pPr>
                <a:defRPr/>
              </a:pPr>
              <a:t>‹#›</a:t>
            </a:fld>
            <a:endParaRPr lang="en-US" dirty="0"/>
          </a:p>
        </p:txBody>
      </p:sp>
    </p:spTree>
    <p:extLst>
      <p:ext uri="{BB962C8B-B14F-4D97-AF65-F5344CB8AC3E}">
        <p14:creationId xmlns:p14="http://schemas.microsoft.com/office/powerpoint/2010/main" val="1687597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905000"/>
            <a:ext cx="5384800" cy="4221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05000"/>
            <a:ext cx="5384800" cy="4221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6BB5DD9C-FC4C-4003-84D8-2E947BFF1C0B}" type="slidenum">
              <a:rPr lang="en-US"/>
              <a:pPr>
                <a:defRPr/>
              </a:pPr>
              <a:t>‹#›</a:t>
            </a:fld>
            <a:endParaRPr lang="en-US" dirty="0"/>
          </a:p>
        </p:txBody>
      </p:sp>
    </p:spTree>
    <p:extLst>
      <p:ext uri="{BB962C8B-B14F-4D97-AF65-F5344CB8AC3E}">
        <p14:creationId xmlns:p14="http://schemas.microsoft.com/office/powerpoint/2010/main" val="4178687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6EFF85EB-06F1-47FA-BEBE-60973477EB6E}" type="slidenum">
              <a:rPr lang="en-US"/>
              <a:pPr>
                <a:defRPr/>
              </a:pPr>
              <a:t>‹#›</a:t>
            </a:fld>
            <a:endParaRPr lang="en-US" dirty="0"/>
          </a:p>
        </p:txBody>
      </p:sp>
    </p:spTree>
    <p:extLst>
      <p:ext uri="{BB962C8B-B14F-4D97-AF65-F5344CB8AC3E}">
        <p14:creationId xmlns:p14="http://schemas.microsoft.com/office/powerpoint/2010/main" val="3425140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FC0867E5-309F-44EE-A68F-D157DE93202B}" type="slidenum">
              <a:rPr lang="en-US"/>
              <a:pPr>
                <a:defRPr/>
              </a:pPr>
              <a:t>‹#›</a:t>
            </a:fld>
            <a:endParaRPr lang="en-US" dirty="0"/>
          </a:p>
        </p:txBody>
      </p:sp>
    </p:spTree>
    <p:extLst>
      <p:ext uri="{BB962C8B-B14F-4D97-AF65-F5344CB8AC3E}">
        <p14:creationId xmlns:p14="http://schemas.microsoft.com/office/powerpoint/2010/main" val="1706278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25692CC-BFEC-4FD6-AD9B-F236CC7ABC5E}" type="slidenum">
              <a:rPr lang="en-US"/>
              <a:pPr>
                <a:defRPr/>
              </a:pPr>
              <a:t>‹#›</a:t>
            </a:fld>
            <a:endParaRPr lang="en-US" dirty="0"/>
          </a:p>
        </p:txBody>
      </p:sp>
    </p:spTree>
    <p:extLst>
      <p:ext uri="{BB962C8B-B14F-4D97-AF65-F5344CB8AC3E}">
        <p14:creationId xmlns:p14="http://schemas.microsoft.com/office/powerpoint/2010/main" val="3015598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CCE65812-6D7C-4344-9813-92319DDB6438}" type="slidenum">
              <a:rPr lang="en-US"/>
              <a:pPr>
                <a:defRPr/>
              </a:pPr>
              <a:t>‹#›</a:t>
            </a:fld>
            <a:endParaRPr lang="en-US" dirty="0"/>
          </a:p>
        </p:txBody>
      </p:sp>
    </p:spTree>
    <p:extLst>
      <p:ext uri="{BB962C8B-B14F-4D97-AF65-F5344CB8AC3E}">
        <p14:creationId xmlns:p14="http://schemas.microsoft.com/office/powerpoint/2010/main" val="427019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18A05C8-D2AB-41EC-BA67-0CCCA79BC1C3}" type="slidenum">
              <a:rPr lang="en-US"/>
              <a:pPr>
                <a:defRPr/>
              </a:pPr>
              <a:t>‹#›</a:t>
            </a:fld>
            <a:endParaRPr lang="en-US" dirty="0"/>
          </a:p>
        </p:txBody>
      </p:sp>
    </p:spTree>
    <p:extLst>
      <p:ext uri="{BB962C8B-B14F-4D97-AF65-F5344CB8AC3E}">
        <p14:creationId xmlns:p14="http://schemas.microsoft.com/office/powerpoint/2010/main" val="309494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slide page templat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1588"/>
            <a:ext cx="12192000"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609600" y="1905000"/>
            <a:ext cx="10972800" cy="422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1">
                <a:solidFill>
                  <a:srgbClr val="660066"/>
                </a:solidFill>
                <a:latin typeface="+mj-lt"/>
              </a:defRPr>
            </a:lvl1pPr>
          </a:lstStyle>
          <a:p>
            <a:pPr>
              <a:defRPr/>
            </a:pPr>
            <a:fld id="{CE6E565C-E15D-44E4-9A47-02D6DA49461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200">
          <a:solidFill>
            <a:srgbClr val="CCCC00"/>
          </a:solidFill>
          <a:latin typeface="+mj-lt"/>
          <a:ea typeface="+mj-ea"/>
          <a:cs typeface="+mj-cs"/>
        </a:defRPr>
      </a:lvl1pPr>
      <a:lvl2pPr algn="ctr" rtl="0" eaLnBrk="0" fontAlgn="base" hangingPunct="0">
        <a:spcBef>
          <a:spcPct val="0"/>
        </a:spcBef>
        <a:spcAft>
          <a:spcPct val="0"/>
        </a:spcAft>
        <a:defRPr sz="4200">
          <a:solidFill>
            <a:srgbClr val="CCCC00"/>
          </a:solidFill>
          <a:latin typeface="Georgia" pitchFamily="18" charset="0"/>
          <a:cs typeface="Arial" charset="0"/>
        </a:defRPr>
      </a:lvl2pPr>
      <a:lvl3pPr algn="ctr" rtl="0" eaLnBrk="0" fontAlgn="base" hangingPunct="0">
        <a:spcBef>
          <a:spcPct val="0"/>
        </a:spcBef>
        <a:spcAft>
          <a:spcPct val="0"/>
        </a:spcAft>
        <a:defRPr sz="4200">
          <a:solidFill>
            <a:srgbClr val="CCCC00"/>
          </a:solidFill>
          <a:latin typeface="Georgia" pitchFamily="18" charset="0"/>
          <a:cs typeface="Arial" charset="0"/>
        </a:defRPr>
      </a:lvl3pPr>
      <a:lvl4pPr algn="ctr" rtl="0" eaLnBrk="0" fontAlgn="base" hangingPunct="0">
        <a:spcBef>
          <a:spcPct val="0"/>
        </a:spcBef>
        <a:spcAft>
          <a:spcPct val="0"/>
        </a:spcAft>
        <a:defRPr sz="4200">
          <a:solidFill>
            <a:srgbClr val="CCCC00"/>
          </a:solidFill>
          <a:latin typeface="Georgia" pitchFamily="18" charset="0"/>
          <a:cs typeface="Arial" charset="0"/>
        </a:defRPr>
      </a:lvl4pPr>
      <a:lvl5pPr algn="ctr" rtl="0" eaLnBrk="0" fontAlgn="base" hangingPunct="0">
        <a:spcBef>
          <a:spcPct val="0"/>
        </a:spcBef>
        <a:spcAft>
          <a:spcPct val="0"/>
        </a:spcAft>
        <a:defRPr sz="4200">
          <a:solidFill>
            <a:srgbClr val="CCCC00"/>
          </a:solidFill>
          <a:latin typeface="Georgia" pitchFamily="18" charset="0"/>
          <a:cs typeface="Arial" charset="0"/>
        </a:defRPr>
      </a:lvl5pPr>
      <a:lvl6pPr marL="457200" algn="ctr" rtl="0" fontAlgn="base">
        <a:spcBef>
          <a:spcPct val="0"/>
        </a:spcBef>
        <a:spcAft>
          <a:spcPct val="0"/>
        </a:spcAft>
        <a:defRPr sz="4200">
          <a:solidFill>
            <a:srgbClr val="CCCC00"/>
          </a:solidFill>
          <a:latin typeface="Georgia" pitchFamily="18" charset="0"/>
          <a:cs typeface="Arial" charset="0"/>
        </a:defRPr>
      </a:lvl6pPr>
      <a:lvl7pPr marL="914400" algn="ctr" rtl="0" fontAlgn="base">
        <a:spcBef>
          <a:spcPct val="0"/>
        </a:spcBef>
        <a:spcAft>
          <a:spcPct val="0"/>
        </a:spcAft>
        <a:defRPr sz="4200">
          <a:solidFill>
            <a:srgbClr val="CCCC00"/>
          </a:solidFill>
          <a:latin typeface="Georgia" pitchFamily="18" charset="0"/>
          <a:cs typeface="Arial" charset="0"/>
        </a:defRPr>
      </a:lvl7pPr>
      <a:lvl8pPr marL="1371600" algn="ctr" rtl="0" fontAlgn="base">
        <a:spcBef>
          <a:spcPct val="0"/>
        </a:spcBef>
        <a:spcAft>
          <a:spcPct val="0"/>
        </a:spcAft>
        <a:defRPr sz="4200">
          <a:solidFill>
            <a:srgbClr val="CCCC00"/>
          </a:solidFill>
          <a:latin typeface="Georgia" pitchFamily="18" charset="0"/>
          <a:cs typeface="Arial" charset="0"/>
        </a:defRPr>
      </a:lvl8pPr>
      <a:lvl9pPr marL="1828800" algn="ctr" rtl="0" fontAlgn="base">
        <a:spcBef>
          <a:spcPct val="0"/>
        </a:spcBef>
        <a:spcAft>
          <a:spcPct val="0"/>
        </a:spcAft>
        <a:defRPr sz="4200">
          <a:solidFill>
            <a:srgbClr val="CCCC00"/>
          </a:solidFill>
          <a:latin typeface="Georgia" pitchFamily="18" charset="0"/>
          <a:cs typeface="Arial" charset="0"/>
        </a:defRPr>
      </a:lvl9pPr>
    </p:titleStyle>
    <p:bodyStyle>
      <a:lvl1pPr marL="342900" indent="-342900" algn="l" rtl="0" eaLnBrk="0" fontAlgn="base" hangingPunct="0">
        <a:spcBef>
          <a:spcPct val="20000"/>
        </a:spcBef>
        <a:spcAft>
          <a:spcPct val="0"/>
        </a:spcAft>
        <a:buChar char="•"/>
        <a:defRPr sz="3200">
          <a:solidFill>
            <a:srgbClr val="003366"/>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david.kathan@ferc.gov"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7" descr="slidemas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28601"/>
            <a:ext cx="8458200" cy="6440333"/>
          </a:xfrm>
          <a:prstGeom prst="round2DiagRect">
            <a:avLst>
              <a:gd name="adj1" fmla="val 16667"/>
              <a:gd name="adj2" fmla="val 2221"/>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051" name="Text Box 8"/>
          <p:cNvSpPr txBox="1">
            <a:spLocks noChangeArrowheads="1"/>
          </p:cNvSpPr>
          <p:nvPr/>
        </p:nvSpPr>
        <p:spPr bwMode="auto">
          <a:xfrm>
            <a:off x="2019300" y="2895600"/>
            <a:ext cx="8153400" cy="204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rgbClr val="003366"/>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buNone/>
            </a:pPr>
            <a:r>
              <a:rPr lang="en-US" b="1" dirty="0"/>
              <a:t>Order No. 2222</a:t>
            </a:r>
          </a:p>
          <a:p>
            <a:pPr>
              <a:buNone/>
            </a:pPr>
            <a:r>
              <a:rPr lang="en-US" sz="2800" i="1" dirty="0"/>
              <a:t>Participation of Distributed Energy Resource</a:t>
            </a:r>
          </a:p>
          <a:p>
            <a:pPr>
              <a:buNone/>
            </a:pPr>
            <a:r>
              <a:rPr lang="en-US" sz="2800" i="1" dirty="0"/>
              <a:t>Aggregations in Markets Operated by RTOs and ISOs</a:t>
            </a:r>
          </a:p>
        </p:txBody>
      </p:sp>
      <p:sp>
        <p:nvSpPr>
          <p:cNvPr id="2052" name="Text Box 9"/>
          <p:cNvSpPr txBox="1">
            <a:spLocks noChangeArrowheads="1"/>
          </p:cNvSpPr>
          <p:nvPr/>
        </p:nvSpPr>
        <p:spPr bwMode="auto">
          <a:xfrm>
            <a:off x="2590800" y="5574268"/>
            <a:ext cx="7543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rgbClr val="003366"/>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50000"/>
              </a:spcBef>
              <a:buFontTx/>
              <a:buNone/>
            </a:pPr>
            <a:r>
              <a:rPr lang="en-US" altLang="en-US" sz="1800" b="1" dirty="0">
                <a:solidFill>
                  <a:schemeClr val="tx1"/>
                </a:solidFill>
                <a:latin typeface="Georgia" pitchFamily="18" charset="0"/>
              </a:rPr>
              <a:t>David Kathan, Ph.D.</a:t>
            </a:r>
          </a:p>
        </p:txBody>
      </p:sp>
      <p:sp>
        <p:nvSpPr>
          <p:cNvPr id="2053" name="Text Box 11"/>
          <p:cNvSpPr txBox="1">
            <a:spLocks noChangeArrowheads="1"/>
          </p:cNvSpPr>
          <p:nvPr/>
        </p:nvSpPr>
        <p:spPr bwMode="auto">
          <a:xfrm>
            <a:off x="7315200" y="5071646"/>
            <a:ext cx="3048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rgbClr val="003366"/>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eaLnBrk="1" hangingPunct="1">
              <a:spcBef>
                <a:spcPct val="50000"/>
              </a:spcBef>
              <a:buFontTx/>
              <a:buNone/>
            </a:pPr>
            <a:r>
              <a:rPr lang="en-US" altLang="en-US" sz="1600" b="1" dirty="0">
                <a:solidFill>
                  <a:schemeClr val="tx1"/>
                </a:solidFill>
                <a:latin typeface="Georgia" pitchFamily="18" charset="0"/>
              </a:rPr>
              <a:t>Date: October 15, 2020</a:t>
            </a:r>
          </a:p>
        </p:txBody>
      </p:sp>
      <p:sp>
        <p:nvSpPr>
          <p:cNvPr id="6" name="TextBox 5">
            <a:extLst>
              <a:ext uri="{FF2B5EF4-FFF2-40B4-BE49-F238E27FC236}">
                <a16:creationId xmlns:a16="http://schemas.microsoft.com/office/drawing/2014/main" id="{C42235AE-1072-450A-B108-B9FEAF4D2915}"/>
              </a:ext>
            </a:extLst>
          </p:cNvPr>
          <p:cNvSpPr txBox="1"/>
          <p:nvPr/>
        </p:nvSpPr>
        <p:spPr>
          <a:xfrm>
            <a:off x="2971800" y="6367790"/>
            <a:ext cx="6736139" cy="261610"/>
          </a:xfrm>
          <a:prstGeom prst="rect">
            <a:avLst/>
          </a:prstGeom>
          <a:noFill/>
        </p:spPr>
        <p:txBody>
          <a:bodyPr wrap="none" rtlCol="0">
            <a:spAutoFit/>
          </a:bodyPr>
          <a:lstStyle/>
          <a:p>
            <a:r>
              <a:rPr lang="en-US" sz="1100" b="1" i="1" dirty="0"/>
              <a:t>Views expressed do not necessarily represent the views of the Commission or any Commissioner.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Details of Key Provisions</a:t>
            </a:r>
          </a:p>
        </p:txBody>
      </p:sp>
      <p:sp>
        <p:nvSpPr>
          <p:cNvPr id="3" name="Content Placeholder 2"/>
          <p:cNvSpPr>
            <a:spLocks noGrp="1"/>
          </p:cNvSpPr>
          <p:nvPr>
            <p:ph idx="1"/>
          </p:nvPr>
        </p:nvSpPr>
        <p:spPr>
          <a:xfrm>
            <a:off x="609600" y="1905000"/>
            <a:ext cx="11125200" cy="4495800"/>
          </a:xfrm>
        </p:spPr>
        <p:txBody>
          <a:bodyPr/>
          <a:lstStyle/>
          <a:p>
            <a:r>
              <a:rPr lang="en-US" sz="2400" dirty="0"/>
              <a:t>Rule does not adopt a minimum or maximum size of resources that can participate in an aggregation, but each RTO/ISO must propose a maximum size for individual DERs. (P179)</a:t>
            </a:r>
          </a:p>
          <a:p>
            <a:r>
              <a:rPr lang="en-US" sz="2400" dirty="0"/>
              <a:t>Each RTO/ISO must propose locational requirements that are "as geographically broad as technically feasible," which may include multi-node aggregations. (P204) </a:t>
            </a:r>
          </a:p>
          <a:p>
            <a:r>
              <a:rPr lang="en-US" sz="2400" dirty="0"/>
              <a:t>RTOs/ISOs must allow dual participation in retail programs and allow DERs to provide multiple wholesale services; they may create accounting/operational rules to avoid double payment. (P160)</a:t>
            </a:r>
          </a:p>
          <a:p>
            <a:pPr marL="742950" lvl="2" indent="-342900"/>
            <a:r>
              <a:rPr lang="en-US" sz="2000" dirty="0">
                <a:solidFill>
                  <a:srgbClr val="003366"/>
                </a:solidFill>
                <a:ea typeface="+mn-ea"/>
              </a:rPr>
              <a:t>RERRAs are able to condition a DER’s participation in a retail DER program on that resource not also participating in the RTO/ISO markets (P61)</a:t>
            </a:r>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10</a:t>
            </a:fld>
            <a:endParaRPr lang="en-US" dirty="0"/>
          </a:p>
        </p:txBody>
      </p:sp>
    </p:spTree>
    <p:extLst>
      <p:ext uri="{BB962C8B-B14F-4D97-AF65-F5344CB8AC3E}">
        <p14:creationId xmlns:p14="http://schemas.microsoft.com/office/powerpoint/2010/main" val="3280224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Details of Key Provisions</a:t>
            </a:r>
          </a:p>
        </p:txBody>
      </p:sp>
      <p:sp>
        <p:nvSpPr>
          <p:cNvPr id="3" name="Content Placeholder 2"/>
          <p:cNvSpPr>
            <a:spLocks noGrp="1"/>
          </p:cNvSpPr>
          <p:nvPr>
            <p:ph idx="1"/>
          </p:nvPr>
        </p:nvSpPr>
        <p:spPr>
          <a:xfrm>
            <a:off x="609600" y="1905000"/>
            <a:ext cx="10820400" cy="4340225"/>
          </a:xfrm>
        </p:spPr>
        <p:txBody>
          <a:bodyPr/>
          <a:lstStyle/>
          <a:p>
            <a:r>
              <a:rPr lang="en-US" sz="2400" dirty="0"/>
              <a:t>Coordination Requirements for RTOs/ISOs:</a:t>
            </a:r>
          </a:p>
          <a:p>
            <a:pPr marL="742950" lvl="2" indent="-342900"/>
            <a:r>
              <a:rPr lang="en-US" sz="2000" dirty="0">
                <a:solidFill>
                  <a:srgbClr val="003366"/>
                </a:solidFill>
                <a:ea typeface="+mn-ea"/>
              </a:rPr>
              <a:t>Must revise its tariff to establish market rules that address coordination between the RTO/ISO, the DER aggregator, the distribution utility, and RERRAs. (P278)</a:t>
            </a:r>
          </a:p>
          <a:p>
            <a:pPr marL="742950" lvl="2" indent="-342900"/>
            <a:r>
              <a:rPr lang="en-US" sz="2000" dirty="0">
                <a:solidFill>
                  <a:srgbClr val="003366"/>
                </a:solidFill>
                <a:ea typeface="+mn-ea"/>
              </a:rPr>
              <a:t>Must incorporate a comprehensive and non-discriminatory process for timely review by a distribution utility of the individual DERs that comprise a DER aggregation. (P292)</a:t>
            </a:r>
          </a:p>
          <a:p>
            <a:pPr marL="742950" lvl="2" indent="-342900"/>
            <a:r>
              <a:rPr lang="en-US" sz="2000" dirty="0">
                <a:solidFill>
                  <a:srgbClr val="003366"/>
                </a:solidFill>
                <a:ea typeface="+mn-ea"/>
              </a:rPr>
              <a:t>Must establish a process for ongoing coordination, including operational coordination, that addresses data flows and communication among itself, the DER aggregator, and the distribution utility. (P310)</a:t>
            </a:r>
          </a:p>
          <a:p>
            <a:pPr marL="742950" lvl="2" indent="-342900"/>
            <a:r>
              <a:rPr lang="en-US" sz="2000" dirty="0">
                <a:solidFill>
                  <a:srgbClr val="003366"/>
                </a:solidFill>
                <a:ea typeface="+mn-ea"/>
              </a:rPr>
              <a:t>Must identify how it will accommodate and incorporate voluntary RERRA involvement in coordinating the participation of aggregated DERs in RTO/ISO markets. (P322)</a:t>
            </a:r>
          </a:p>
          <a:p>
            <a:pPr lvl="1"/>
            <a:endParaRPr lang="en-US" sz="900" dirty="0"/>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11</a:t>
            </a:fld>
            <a:endParaRPr lang="en-US" dirty="0"/>
          </a:p>
        </p:txBody>
      </p:sp>
    </p:spTree>
    <p:extLst>
      <p:ext uri="{BB962C8B-B14F-4D97-AF65-F5344CB8AC3E}">
        <p14:creationId xmlns:p14="http://schemas.microsoft.com/office/powerpoint/2010/main" val="124152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Compliance Requirements</a:t>
            </a:r>
          </a:p>
        </p:txBody>
      </p:sp>
      <p:sp>
        <p:nvSpPr>
          <p:cNvPr id="3" name="Content Placeholder 2"/>
          <p:cNvSpPr>
            <a:spLocks noGrp="1"/>
          </p:cNvSpPr>
          <p:nvPr>
            <p:ph idx="1"/>
          </p:nvPr>
        </p:nvSpPr>
        <p:spPr/>
        <p:txBody>
          <a:bodyPr/>
          <a:lstStyle/>
          <a:p>
            <a:pPr marL="0" indent="0">
              <a:buNone/>
            </a:pPr>
            <a:r>
              <a:rPr lang="en-US" sz="2800" dirty="0"/>
              <a:t>Order No. 2222 requires each RTO/</a:t>
            </a:r>
            <a:r>
              <a:rPr lang="en-US" sz="2800"/>
              <a:t>ISO to </a:t>
            </a:r>
            <a:r>
              <a:rPr lang="en-US" sz="2800" dirty="0"/>
              <a:t>file the tariff changes needed to implement the requirements of the Final Rule within 270 days of the publication date of this Final Rule in the Federal Register.  </a:t>
            </a:r>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12</a:t>
            </a:fld>
            <a:endParaRPr lang="en-US" dirty="0"/>
          </a:p>
        </p:txBody>
      </p:sp>
    </p:spTree>
    <p:extLst>
      <p:ext uri="{BB962C8B-B14F-4D97-AF65-F5344CB8AC3E}">
        <p14:creationId xmlns:p14="http://schemas.microsoft.com/office/powerpoint/2010/main" val="208831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endParaRPr lang="en-US" sz="4000" b="1" dirty="0"/>
          </a:p>
          <a:p>
            <a:pPr marL="0" indent="0" algn="ctr">
              <a:buNone/>
            </a:pPr>
            <a:endParaRPr lang="en-US" sz="4000" b="1" dirty="0"/>
          </a:p>
          <a:p>
            <a:pPr marL="0" indent="0" algn="ctr">
              <a:buNone/>
            </a:pPr>
            <a:r>
              <a:rPr lang="en-US" sz="4000" b="1" dirty="0"/>
              <a:t>QUESTIONS?</a:t>
            </a:r>
          </a:p>
          <a:p>
            <a:pPr marL="0" indent="0" algn="ctr">
              <a:buNone/>
            </a:pPr>
            <a:endParaRPr lang="en-US" sz="4000" b="1" dirty="0"/>
          </a:p>
          <a:p>
            <a:pPr marL="0" indent="0" algn="ctr">
              <a:buNone/>
            </a:pPr>
            <a:r>
              <a:rPr lang="en-US" sz="2000" b="1" dirty="0">
                <a:hlinkClick r:id="rId2"/>
              </a:rPr>
              <a:t>david.kathan@ferc.gov</a:t>
            </a:r>
            <a:endParaRPr lang="en-US" sz="2000" b="1" dirty="0"/>
          </a:p>
          <a:p>
            <a:pPr marL="0" indent="0" algn="ctr">
              <a:buNone/>
            </a:pPr>
            <a:endParaRPr lang="en-US" sz="1800" b="1" dirty="0"/>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13</a:t>
            </a:fld>
            <a:endParaRPr lang="en-US" dirty="0"/>
          </a:p>
        </p:txBody>
      </p:sp>
    </p:spTree>
    <p:extLst>
      <p:ext uri="{BB962C8B-B14F-4D97-AF65-F5344CB8AC3E}">
        <p14:creationId xmlns:p14="http://schemas.microsoft.com/office/powerpoint/2010/main" val="3882019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A8C77-E548-415D-907A-6C9375E14A6E}"/>
              </a:ext>
            </a:extLst>
          </p:cNvPr>
          <p:cNvSpPr>
            <a:spLocks noGrp="1"/>
          </p:cNvSpPr>
          <p:nvPr>
            <p:ph type="title"/>
          </p:nvPr>
        </p:nvSpPr>
        <p:spPr/>
        <p:txBody>
          <a:bodyPr/>
          <a:lstStyle/>
          <a:p>
            <a:r>
              <a:rPr lang="en-US" dirty="0"/>
              <a:t>Order No. 2222 Summary</a:t>
            </a:r>
          </a:p>
        </p:txBody>
      </p:sp>
      <p:sp>
        <p:nvSpPr>
          <p:cNvPr id="3" name="Content Placeholder 2">
            <a:extLst>
              <a:ext uri="{FF2B5EF4-FFF2-40B4-BE49-F238E27FC236}">
                <a16:creationId xmlns:a16="http://schemas.microsoft.com/office/drawing/2014/main" id="{B6A24C63-447B-4850-BE59-5099BEE94FF9}"/>
              </a:ext>
            </a:extLst>
          </p:cNvPr>
          <p:cNvSpPr>
            <a:spLocks noGrp="1"/>
          </p:cNvSpPr>
          <p:nvPr>
            <p:ph idx="1"/>
          </p:nvPr>
        </p:nvSpPr>
        <p:spPr/>
        <p:txBody>
          <a:bodyPr/>
          <a:lstStyle/>
          <a:p>
            <a:r>
              <a:rPr lang="en-US" sz="2800" dirty="0"/>
              <a:t>Builds on Order No. 841 reforms on electric storage resources</a:t>
            </a:r>
          </a:p>
          <a:p>
            <a:r>
              <a:rPr lang="en-US" sz="2800" dirty="0"/>
              <a:t>Finds that </a:t>
            </a:r>
          </a:p>
          <a:p>
            <a:pPr marL="742950" lvl="2" indent="-342900"/>
            <a:r>
              <a:rPr lang="en-US" sz="2200" dirty="0">
                <a:solidFill>
                  <a:srgbClr val="003366"/>
                </a:solidFill>
                <a:ea typeface="+mn-ea"/>
              </a:rPr>
              <a:t>Existing RTO/ISO market rules are unjust and unreasonable in light of barriers that they present to the participation of DER aggregations in the RTO/ISO markets. (P1)</a:t>
            </a:r>
          </a:p>
          <a:p>
            <a:pPr marL="742950" lvl="2" indent="-342900"/>
            <a:r>
              <a:rPr lang="en-US" sz="2200" dirty="0">
                <a:solidFill>
                  <a:srgbClr val="003366"/>
                </a:solidFill>
                <a:ea typeface="+mn-ea"/>
              </a:rPr>
              <a:t>By removing barriers to the participation of DER aggregations in the RTO/ISO markets, the Final Rule enhances competition and, in turn, helps to ensure that the RTO/ISO markets produce just and reasonable rates. (P3)</a:t>
            </a:r>
          </a:p>
          <a:p>
            <a:pPr marL="742950" lvl="2" indent="-342900"/>
            <a:r>
              <a:rPr lang="en-US" sz="2200" dirty="0">
                <a:solidFill>
                  <a:srgbClr val="003366"/>
                </a:solidFill>
                <a:ea typeface="+mn-ea"/>
              </a:rPr>
              <a:t>RTOs/ISOs must amend their tariffs to allow DER aggregators to participate in their markets</a:t>
            </a:r>
          </a:p>
          <a:p>
            <a:pPr lvl="1"/>
            <a:endParaRPr lang="en-US" sz="2400" dirty="0"/>
          </a:p>
          <a:p>
            <a:endParaRPr lang="en-US" sz="2800" dirty="0"/>
          </a:p>
        </p:txBody>
      </p:sp>
      <p:sp>
        <p:nvSpPr>
          <p:cNvPr id="4" name="Slide Number Placeholder 3">
            <a:extLst>
              <a:ext uri="{FF2B5EF4-FFF2-40B4-BE49-F238E27FC236}">
                <a16:creationId xmlns:a16="http://schemas.microsoft.com/office/drawing/2014/main" id="{DDA23352-A3B5-415C-9384-E808AC26A6DD}"/>
              </a:ext>
            </a:extLst>
          </p:cNvPr>
          <p:cNvSpPr>
            <a:spLocks noGrp="1"/>
          </p:cNvSpPr>
          <p:nvPr>
            <p:ph type="sldNum" sz="quarter" idx="10"/>
          </p:nvPr>
        </p:nvSpPr>
        <p:spPr/>
        <p:txBody>
          <a:bodyPr/>
          <a:lstStyle/>
          <a:p>
            <a:pPr>
              <a:defRPr/>
            </a:pPr>
            <a:fld id="{691A6572-A1F2-41AC-B3BA-16083A0B62DA}" type="slidenum">
              <a:rPr lang="en-US" smtClean="0"/>
              <a:pPr>
                <a:defRPr/>
              </a:pPr>
              <a:t>2</a:t>
            </a:fld>
            <a:endParaRPr lang="en-US" dirty="0"/>
          </a:p>
        </p:txBody>
      </p:sp>
    </p:spTree>
    <p:extLst>
      <p:ext uri="{BB962C8B-B14F-4D97-AF65-F5344CB8AC3E}">
        <p14:creationId xmlns:p14="http://schemas.microsoft.com/office/powerpoint/2010/main" val="389597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of DERs</a:t>
            </a:r>
          </a:p>
        </p:txBody>
      </p:sp>
      <p:sp>
        <p:nvSpPr>
          <p:cNvPr id="3" name="Content Placeholder 2"/>
          <p:cNvSpPr>
            <a:spLocks noGrp="1"/>
          </p:cNvSpPr>
          <p:nvPr>
            <p:ph idx="1"/>
          </p:nvPr>
        </p:nvSpPr>
        <p:spPr/>
        <p:txBody>
          <a:bodyPr/>
          <a:lstStyle/>
          <a:p>
            <a:r>
              <a:rPr lang="en-US" sz="2400" dirty="0"/>
              <a:t>Defines a DER as “any resource located on the distribution system, any subsystem thereof or behind a customer meter.” (P114)</a:t>
            </a:r>
          </a:p>
          <a:p>
            <a:pPr marL="742950" lvl="2" indent="-342900"/>
            <a:r>
              <a:rPr lang="en-US" sz="2200" dirty="0">
                <a:solidFill>
                  <a:srgbClr val="003366"/>
                </a:solidFill>
                <a:ea typeface="+mn-ea"/>
              </a:rPr>
              <a:t>These resources may include, but are not limited to, resources that are in front of and behind the customer meter, electric storage resources, intermittent generation, distributed generation, demand response, energy efficiency, thermal storage, and electric vehicles and their supply equipment. </a:t>
            </a:r>
          </a:p>
          <a:p>
            <a:r>
              <a:rPr lang="en-US" sz="2400" dirty="0"/>
              <a:t>Defines a DER aggregator as “the entity that aggregates one or more DERs for purposes of participation in the capacity, energy and/or ancillary service markets of the RTOs and/or ISOs.”   (P118)</a:t>
            </a:r>
          </a:p>
          <a:p>
            <a:pPr marL="742950" lvl="2" indent="-342900"/>
            <a:r>
              <a:rPr lang="en-US" sz="2200" dirty="0">
                <a:solidFill>
                  <a:srgbClr val="003366"/>
                </a:solidFill>
                <a:ea typeface="+mn-ea"/>
              </a:rPr>
              <a:t>The DER aggregator is the RTO/ISO market participant, not the DER</a:t>
            </a:r>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3</a:t>
            </a:fld>
            <a:endParaRPr lang="en-US" dirty="0"/>
          </a:p>
        </p:txBody>
      </p:sp>
    </p:spTree>
    <p:extLst>
      <p:ext uri="{BB962C8B-B14F-4D97-AF65-F5344CB8AC3E}">
        <p14:creationId xmlns:p14="http://schemas.microsoft.com/office/powerpoint/2010/main" val="37191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645EB-96AF-47E8-B06E-A2612F561177}"/>
              </a:ext>
            </a:extLst>
          </p:cNvPr>
          <p:cNvSpPr>
            <a:spLocks noGrp="1"/>
          </p:cNvSpPr>
          <p:nvPr>
            <p:ph type="title"/>
          </p:nvPr>
        </p:nvSpPr>
        <p:spPr/>
        <p:txBody>
          <a:bodyPr/>
          <a:lstStyle/>
          <a:p>
            <a:r>
              <a:rPr lang="en-US" dirty="0"/>
              <a:t>Commission Jurisdiction </a:t>
            </a:r>
          </a:p>
        </p:txBody>
      </p:sp>
      <p:sp>
        <p:nvSpPr>
          <p:cNvPr id="4" name="Slide Number Placeholder 3">
            <a:extLst>
              <a:ext uri="{FF2B5EF4-FFF2-40B4-BE49-F238E27FC236}">
                <a16:creationId xmlns:a16="http://schemas.microsoft.com/office/drawing/2014/main" id="{DE51101B-F9E4-4975-9840-D970AA2809C4}"/>
              </a:ext>
            </a:extLst>
          </p:cNvPr>
          <p:cNvSpPr>
            <a:spLocks noGrp="1"/>
          </p:cNvSpPr>
          <p:nvPr>
            <p:ph type="sldNum" sz="quarter" idx="10"/>
          </p:nvPr>
        </p:nvSpPr>
        <p:spPr/>
        <p:txBody>
          <a:bodyPr/>
          <a:lstStyle/>
          <a:p>
            <a:pPr>
              <a:defRPr/>
            </a:pPr>
            <a:fld id="{691A6572-A1F2-41AC-B3BA-16083A0B62DA}" type="slidenum">
              <a:rPr lang="en-US" smtClean="0"/>
              <a:pPr>
                <a:defRPr/>
              </a:pPr>
              <a:t>4</a:t>
            </a:fld>
            <a:endParaRPr lang="en-US" dirty="0"/>
          </a:p>
        </p:txBody>
      </p:sp>
      <p:sp>
        <p:nvSpPr>
          <p:cNvPr id="6" name="Content Placeholder 5">
            <a:extLst>
              <a:ext uri="{FF2B5EF4-FFF2-40B4-BE49-F238E27FC236}">
                <a16:creationId xmlns:a16="http://schemas.microsoft.com/office/drawing/2014/main" id="{0C7B6CDD-06FA-4597-B356-830BFF98BE7C}"/>
              </a:ext>
            </a:extLst>
          </p:cNvPr>
          <p:cNvSpPr>
            <a:spLocks noGrp="1"/>
          </p:cNvSpPr>
          <p:nvPr>
            <p:ph idx="1"/>
          </p:nvPr>
        </p:nvSpPr>
        <p:spPr>
          <a:xfrm>
            <a:off x="838200" y="1905001"/>
            <a:ext cx="10439400" cy="4221163"/>
          </a:xfrm>
        </p:spPr>
        <p:txBody>
          <a:bodyPr/>
          <a:lstStyle/>
          <a:p>
            <a:r>
              <a:rPr lang="en-US" sz="2400" dirty="0"/>
              <a:t>Commission exercises jurisdiction over the sales by DER aggregators into the RTO/ISO markets. (P43)</a:t>
            </a:r>
          </a:p>
          <a:p>
            <a:pPr marL="742950" lvl="2" indent="-342900"/>
            <a:r>
              <a:rPr lang="en-US" sz="2200" dirty="0">
                <a:solidFill>
                  <a:srgbClr val="003366"/>
                </a:solidFill>
                <a:ea typeface="+mn-ea"/>
              </a:rPr>
              <a:t>Consistent with the rationale in Order No. 841 (electric storage resource injecting electric energy back to grid to participate in RTO/ISO market engages in wholesale sale).</a:t>
            </a:r>
          </a:p>
          <a:p>
            <a:pPr marL="742950" lvl="2" indent="-342900"/>
            <a:r>
              <a:rPr lang="en-US" sz="2200" dirty="0">
                <a:solidFill>
                  <a:srgbClr val="003366"/>
                </a:solidFill>
                <a:ea typeface="+mn-ea"/>
              </a:rPr>
              <a:t>Consistent with </a:t>
            </a:r>
            <a:r>
              <a:rPr lang="en-US" sz="2200" i="1" dirty="0">
                <a:solidFill>
                  <a:srgbClr val="003366"/>
                </a:solidFill>
                <a:ea typeface="+mn-ea"/>
              </a:rPr>
              <a:t>FERC v. EPSA </a:t>
            </a:r>
            <a:r>
              <a:rPr lang="en-US" sz="2200" dirty="0">
                <a:solidFill>
                  <a:srgbClr val="003366"/>
                </a:solidFill>
                <a:ea typeface="+mn-ea"/>
              </a:rPr>
              <a:t>(Supreme Court held FERC has jurisdiction over participation in RTO/ISO markets of demand response resources).</a:t>
            </a:r>
          </a:p>
          <a:p>
            <a:r>
              <a:rPr lang="en-US" sz="2400" dirty="0"/>
              <a:t>Nothing in this final rule preempts the right of states and local authorities to regulate the safety and reliability of the distribution system. (P44) </a:t>
            </a:r>
            <a:endParaRPr lang="en-US" sz="1200" dirty="0"/>
          </a:p>
          <a:p>
            <a:pPr marL="742950" lvl="2" indent="-342900"/>
            <a:r>
              <a:rPr lang="en-US" sz="2200" dirty="0">
                <a:solidFill>
                  <a:srgbClr val="003366"/>
                </a:solidFill>
                <a:ea typeface="+mn-ea"/>
              </a:rPr>
              <a:t>All DERs must comply with any applicable interconnection and operating requirements.</a:t>
            </a:r>
          </a:p>
        </p:txBody>
      </p:sp>
    </p:spTree>
    <p:extLst>
      <p:ext uri="{BB962C8B-B14F-4D97-AF65-F5344CB8AC3E}">
        <p14:creationId xmlns:p14="http://schemas.microsoft.com/office/powerpoint/2010/main" val="2158262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645EB-96AF-47E8-B06E-A2612F561177}"/>
              </a:ext>
            </a:extLst>
          </p:cNvPr>
          <p:cNvSpPr>
            <a:spLocks noGrp="1"/>
          </p:cNvSpPr>
          <p:nvPr>
            <p:ph type="title"/>
          </p:nvPr>
        </p:nvSpPr>
        <p:spPr/>
        <p:txBody>
          <a:bodyPr/>
          <a:lstStyle/>
          <a:p>
            <a:r>
              <a:rPr lang="en-US" dirty="0"/>
              <a:t>Commission Jurisdiction </a:t>
            </a:r>
          </a:p>
        </p:txBody>
      </p:sp>
      <p:sp>
        <p:nvSpPr>
          <p:cNvPr id="3" name="Content Placeholder 2">
            <a:extLst>
              <a:ext uri="{FF2B5EF4-FFF2-40B4-BE49-F238E27FC236}">
                <a16:creationId xmlns:a16="http://schemas.microsoft.com/office/drawing/2014/main" id="{B6A5BD25-6813-4E6C-B1F5-8B1C02ED269B}"/>
              </a:ext>
            </a:extLst>
          </p:cNvPr>
          <p:cNvSpPr>
            <a:spLocks noGrp="1"/>
          </p:cNvSpPr>
          <p:nvPr>
            <p:ph idx="1"/>
          </p:nvPr>
        </p:nvSpPr>
        <p:spPr>
          <a:xfrm>
            <a:off x="762000" y="1905000"/>
            <a:ext cx="10591800" cy="4678362"/>
          </a:xfrm>
        </p:spPr>
        <p:txBody>
          <a:bodyPr/>
          <a:lstStyle/>
          <a:p>
            <a:r>
              <a:rPr lang="en-US" sz="2400" dirty="0"/>
              <a:t>The Final Rule declines to include a mechanism for all relevant electric retail regulatory authorities (RERRAs) to prohibit all DERs from participating in the RTO/ISO markets through DER aggregations, otherwise known as an opt-out.  (P56)</a:t>
            </a:r>
          </a:p>
          <a:p>
            <a:pPr marL="742950" lvl="2" indent="-342900"/>
            <a:r>
              <a:rPr lang="en-US" sz="2200" dirty="0">
                <a:solidFill>
                  <a:srgbClr val="003366"/>
                </a:solidFill>
                <a:ea typeface="+mn-ea"/>
              </a:rPr>
              <a:t>Similar to the decision to decline to include an opt-out in Order No. 841, which the D.C. Circuit upheld.</a:t>
            </a:r>
          </a:p>
          <a:p>
            <a:r>
              <a:rPr lang="en-US" sz="2400" dirty="0"/>
              <a:t>The Final Rule establishes an opt-in mechanism for small utilities (4 million MWh or less) (P64) </a:t>
            </a:r>
          </a:p>
          <a:p>
            <a:pPr marL="742950" lvl="2" indent="-342900"/>
            <a:r>
              <a:rPr lang="en-US" sz="2200" dirty="0">
                <a:solidFill>
                  <a:srgbClr val="003366"/>
                </a:solidFill>
                <a:ea typeface="+mn-ea"/>
              </a:rPr>
              <a:t>Similar to the opt-in provided in Order No. 719-A. </a:t>
            </a:r>
          </a:p>
          <a:p>
            <a:pPr marL="0" indent="0">
              <a:buNone/>
            </a:pPr>
            <a:endParaRPr lang="en-US" sz="2000" dirty="0"/>
          </a:p>
        </p:txBody>
      </p:sp>
      <p:sp>
        <p:nvSpPr>
          <p:cNvPr id="4" name="Slide Number Placeholder 3">
            <a:extLst>
              <a:ext uri="{FF2B5EF4-FFF2-40B4-BE49-F238E27FC236}">
                <a16:creationId xmlns:a16="http://schemas.microsoft.com/office/drawing/2014/main" id="{DE51101B-F9E4-4975-9840-D970AA2809C4}"/>
              </a:ext>
            </a:extLst>
          </p:cNvPr>
          <p:cNvSpPr>
            <a:spLocks noGrp="1"/>
          </p:cNvSpPr>
          <p:nvPr>
            <p:ph type="sldNum" sz="quarter" idx="10"/>
          </p:nvPr>
        </p:nvSpPr>
        <p:spPr/>
        <p:txBody>
          <a:bodyPr/>
          <a:lstStyle/>
          <a:p>
            <a:pPr>
              <a:defRPr/>
            </a:pPr>
            <a:fld id="{691A6572-A1F2-41AC-B3BA-16083A0B62DA}" type="slidenum">
              <a:rPr lang="en-US" smtClean="0"/>
              <a:pPr>
                <a:defRPr/>
              </a:pPr>
              <a:t>5</a:t>
            </a:fld>
            <a:endParaRPr lang="en-US" dirty="0"/>
          </a:p>
        </p:txBody>
      </p:sp>
    </p:spTree>
    <p:extLst>
      <p:ext uri="{BB962C8B-B14F-4D97-AF65-F5344CB8AC3E}">
        <p14:creationId xmlns:p14="http://schemas.microsoft.com/office/powerpoint/2010/main" val="1803445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645EB-96AF-47E8-B06E-A2612F561177}"/>
              </a:ext>
            </a:extLst>
          </p:cNvPr>
          <p:cNvSpPr>
            <a:spLocks noGrp="1"/>
          </p:cNvSpPr>
          <p:nvPr>
            <p:ph type="title"/>
          </p:nvPr>
        </p:nvSpPr>
        <p:spPr/>
        <p:txBody>
          <a:bodyPr/>
          <a:lstStyle/>
          <a:p>
            <a:r>
              <a:rPr lang="en-US" dirty="0"/>
              <a:t>DER Interconnection Jurisdiction</a:t>
            </a:r>
          </a:p>
        </p:txBody>
      </p:sp>
      <p:sp>
        <p:nvSpPr>
          <p:cNvPr id="3" name="Content Placeholder 2">
            <a:extLst>
              <a:ext uri="{FF2B5EF4-FFF2-40B4-BE49-F238E27FC236}">
                <a16:creationId xmlns:a16="http://schemas.microsoft.com/office/drawing/2014/main" id="{B6A5BD25-6813-4E6C-B1F5-8B1C02ED269B}"/>
              </a:ext>
            </a:extLst>
          </p:cNvPr>
          <p:cNvSpPr>
            <a:spLocks noGrp="1"/>
          </p:cNvSpPr>
          <p:nvPr>
            <p:ph idx="1"/>
          </p:nvPr>
        </p:nvSpPr>
        <p:spPr/>
        <p:txBody>
          <a:bodyPr/>
          <a:lstStyle/>
          <a:p>
            <a:r>
              <a:rPr lang="en-US" sz="2400" dirty="0"/>
              <a:t>Commission declines to exercise jurisdiction over the interconnection of a DER to a distribution facility when that resource interconnects for the purpose of participating in RTO/ISO markets exclusively through a DER aggregation. (P90)</a:t>
            </a:r>
          </a:p>
          <a:p>
            <a:pPr marL="742950" lvl="2" indent="-342900"/>
            <a:r>
              <a:rPr lang="en-US" sz="2200" dirty="0">
                <a:solidFill>
                  <a:srgbClr val="003366"/>
                </a:solidFill>
                <a:ea typeface="+mn-ea"/>
              </a:rPr>
              <a:t>I.e., does not apply “first use” policy from Order Nos. 2003 and 2006 to these resources.</a:t>
            </a:r>
          </a:p>
          <a:p>
            <a:r>
              <a:rPr lang="en-US" sz="2400" dirty="0"/>
              <a:t>State or local law will govern distribution-level interconnections for DERs participating in RTO/ISO markets exclusively through an aggregation.  (P92)</a:t>
            </a:r>
          </a:p>
          <a:p>
            <a:endParaRPr lang="en-US" sz="2000" dirty="0"/>
          </a:p>
        </p:txBody>
      </p:sp>
      <p:sp>
        <p:nvSpPr>
          <p:cNvPr id="4" name="Slide Number Placeholder 3">
            <a:extLst>
              <a:ext uri="{FF2B5EF4-FFF2-40B4-BE49-F238E27FC236}">
                <a16:creationId xmlns:a16="http://schemas.microsoft.com/office/drawing/2014/main" id="{DE51101B-F9E4-4975-9840-D970AA2809C4}"/>
              </a:ext>
            </a:extLst>
          </p:cNvPr>
          <p:cNvSpPr>
            <a:spLocks noGrp="1"/>
          </p:cNvSpPr>
          <p:nvPr>
            <p:ph type="sldNum" sz="quarter" idx="10"/>
          </p:nvPr>
        </p:nvSpPr>
        <p:spPr/>
        <p:txBody>
          <a:bodyPr/>
          <a:lstStyle/>
          <a:p>
            <a:pPr>
              <a:defRPr/>
            </a:pPr>
            <a:fld id="{691A6572-A1F2-41AC-B3BA-16083A0B62DA}" type="slidenum">
              <a:rPr lang="en-US" smtClean="0"/>
              <a:pPr>
                <a:defRPr/>
              </a:pPr>
              <a:t>6</a:t>
            </a:fld>
            <a:endParaRPr lang="en-US" dirty="0"/>
          </a:p>
        </p:txBody>
      </p:sp>
    </p:spTree>
    <p:extLst>
      <p:ext uri="{BB962C8B-B14F-4D97-AF65-F5344CB8AC3E}">
        <p14:creationId xmlns:p14="http://schemas.microsoft.com/office/powerpoint/2010/main" val="3691989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Required RTO/ISO Tariff Provisions</a:t>
            </a:r>
          </a:p>
        </p:txBody>
      </p:sp>
      <p:sp>
        <p:nvSpPr>
          <p:cNvPr id="3" name="Content Placeholder 2"/>
          <p:cNvSpPr>
            <a:spLocks noGrp="1"/>
          </p:cNvSpPr>
          <p:nvPr>
            <p:ph idx="1"/>
          </p:nvPr>
        </p:nvSpPr>
        <p:spPr/>
        <p:txBody>
          <a:bodyPr/>
          <a:lstStyle/>
          <a:p>
            <a:r>
              <a:rPr lang="en-US" sz="2400" dirty="0"/>
              <a:t>For each RTO/ISO, the tariff provisions addressing distributed energy resource aggregations must: </a:t>
            </a:r>
          </a:p>
          <a:p>
            <a:pPr marL="742950" lvl="2" indent="-342900"/>
            <a:r>
              <a:rPr lang="en-US" sz="2200" dirty="0">
                <a:solidFill>
                  <a:srgbClr val="003366"/>
                </a:solidFill>
                <a:ea typeface="+mn-ea"/>
              </a:rPr>
              <a:t>Allow DER aggregations to participate directly in RTO/ISO markets and establish DER aggregators as a type of market participant; </a:t>
            </a:r>
          </a:p>
          <a:p>
            <a:pPr marL="742950" lvl="2" indent="-342900"/>
            <a:r>
              <a:rPr lang="en-US" sz="2200" dirty="0">
                <a:solidFill>
                  <a:srgbClr val="003366"/>
                </a:solidFill>
                <a:ea typeface="+mn-ea"/>
              </a:rPr>
              <a:t>Allow DER aggregators to register DER aggregations under one or more participation models that accommodate the physical and operational characteristics of the DER aggregations; </a:t>
            </a:r>
          </a:p>
          <a:p>
            <a:pPr marL="742950" lvl="2" indent="-342900"/>
            <a:r>
              <a:rPr lang="en-US" sz="2200" dirty="0">
                <a:solidFill>
                  <a:srgbClr val="003366"/>
                </a:solidFill>
                <a:ea typeface="+mn-ea"/>
              </a:rPr>
              <a:t>Establish a minimum size requirement for DER aggregations that does not exceed 100 kW; </a:t>
            </a:r>
          </a:p>
          <a:p>
            <a:pPr marL="742950" lvl="2" indent="-342900"/>
            <a:r>
              <a:rPr lang="en-US" sz="2200" dirty="0">
                <a:solidFill>
                  <a:srgbClr val="003366"/>
                </a:solidFill>
                <a:ea typeface="+mn-ea"/>
              </a:rPr>
              <a:t>Address locational requirements for DER aggregations; </a:t>
            </a:r>
          </a:p>
          <a:p>
            <a:pPr lvl="1"/>
            <a:endParaRPr lang="en-US" sz="1200" dirty="0"/>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7</a:t>
            </a:fld>
            <a:endParaRPr lang="en-US" dirty="0"/>
          </a:p>
        </p:txBody>
      </p:sp>
    </p:spTree>
    <p:extLst>
      <p:ext uri="{BB962C8B-B14F-4D97-AF65-F5344CB8AC3E}">
        <p14:creationId xmlns:p14="http://schemas.microsoft.com/office/powerpoint/2010/main" val="3955373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Required RTO/ISO Tariff Provisions (Cont.)</a:t>
            </a:r>
          </a:p>
        </p:txBody>
      </p:sp>
      <p:sp>
        <p:nvSpPr>
          <p:cNvPr id="3" name="Content Placeholder 2"/>
          <p:cNvSpPr>
            <a:spLocks noGrp="1"/>
          </p:cNvSpPr>
          <p:nvPr>
            <p:ph idx="1"/>
          </p:nvPr>
        </p:nvSpPr>
        <p:spPr/>
        <p:txBody>
          <a:bodyPr/>
          <a:lstStyle/>
          <a:p>
            <a:pPr marL="742950" lvl="2" indent="-342900"/>
            <a:endParaRPr lang="en-US" sz="2200" dirty="0">
              <a:solidFill>
                <a:srgbClr val="003366"/>
              </a:solidFill>
              <a:ea typeface="+mn-ea"/>
            </a:endParaRPr>
          </a:p>
          <a:p>
            <a:pPr marL="742950" lvl="2" indent="-342900"/>
            <a:r>
              <a:rPr lang="en-US" sz="2200" dirty="0">
                <a:solidFill>
                  <a:srgbClr val="003366"/>
                </a:solidFill>
                <a:ea typeface="+mn-ea"/>
              </a:rPr>
              <a:t>Address distribution factors and bidding parameters for DER aggregations; </a:t>
            </a:r>
          </a:p>
          <a:p>
            <a:pPr marL="742950" lvl="2" indent="-342900"/>
            <a:r>
              <a:rPr lang="en-US" sz="2200" dirty="0">
                <a:solidFill>
                  <a:srgbClr val="003366"/>
                </a:solidFill>
                <a:ea typeface="+mn-ea"/>
              </a:rPr>
              <a:t>Address information and data requirements for DER aggregations; </a:t>
            </a:r>
          </a:p>
          <a:p>
            <a:pPr marL="742950" lvl="2" indent="-342900"/>
            <a:r>
              <a:rPr lang="en-US" sz="2200" dirty="0">
                <a:solidFill>
                  <a:srgbClr val="003366"/>
                </a:solidFill>
                <a:ea typeface="+mn-ea"/>
              </a:rPr>
              <a:t>Address metering and telemetry requirements for DER aggregations; </a:t>
            </a:r>
          </a:p>
          <a:p>
            <a:pPr marL="742950" lvl="2" indent="-342900"/>
            <a:r>
              <a:rPr lang="en-US" sz="2200" dirty="0">
                <a:solidFill>
                  <a:srgbClr val="003366"/>
                </a:solidFill>
                <a:ea typeface="+mn-ea"/>
              </a:rPr>
              <a:t>Address coordination between the RTO/ISO, the DER aggregator, the distribution utility, and the RERRAs; </a:t>
            </a:r>
          </a:p>
          <a:p>
            <a:pPr marL="742950" lvl="2" indent="-342900"/>
            <a:r>
              <a:rPr lang="en-US" sz="2200" dirty="0">
                <a:solidFill>
                  <a:srgbClr val="003366"/>
                </a:solidFill>
                <a:ea typeface="+mn-ea"/>
              </a:rPr>
              <a:t>Address modifications to the list of resources in a DER aggregation; and </a:t>
            </a:r>
          </a:p>
          <a:p>
            <a:pPr marL="742950" lvl="2" indent="-342900"/>
            <a:r>
              <a:rPr lang="en-US" sz="2200" dirty="0">
                <a:solidFill>
                  <a:srgbClr val="003366"/>
                </a:solidFill>
                <a:ea typeface="+mn-ea"/>
              </a:rPr>
              <a:t>Address market participation agreements for DER aggregators.</a:t>
            </a:r>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8</a:t>
            </a:fld>
            <a:endParaRPr lang="en-US" dirty="0"/>
          </a:p>
        </p:txBody>
      </p:sp>
    </p:spTree>
    <p:extLst>
      <p:ext uri="{BB962C8B-B14F-4D97-AF65-F5344CB8AC3E}">
        <p14:creationId xmlns:p14="http://schemas.microsoft.com/office/powerpoint/2010/main" val="3197031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Details of Key Provisions</a:t>
            </a:r>
          </a:p>
        </p:txBody>
      </p:sp>
      <p:sp>
        <p:nvSpPr>
          <p:cNvPr id="3" name="Content Placeholder 2"/>
          <p:cNvSpPr>
            <a:spLocks noGrp="1"/>
          </p:cNvSpPr>
          <p:nvPr>
            <p:ph idx="1"/>
          </p:nvPr>
        </p:nvSpPr>
        <p:spPr>
          <a:xfrm>
            <a:off x="609600" y="1905000"/>
            <a:ext cx="10972800" cy="4340225"/>
          </a:xfrm>
        </p:spPr>
        <p:txBody>
          <a:bodyPr/>
          <a:lstStyle/>
          <a:p>
            <a:r>
              <a:rPr lang="en-US" sz="2400" dirty="0"/>
              <a:t>DER aggregator is single point of RTO/ISO contact: responsible for managing, dispatching, metering and settling the individual resources. (P266)</a:t>
            </a:r>
          </a:p>
          <a:p>
            <a:pPr marL="742950" lvl="2" indent="-342900"/>
            <a:r>
              <a:rPr lang="en-US" sz="2000" dirty="0">
                <a:solidFill>
                  <a:srgbClr val="003366"/>
                </a:solidFill>
                <a:ea typeface="+mn-ea"/>
              </a:rPr>
              <a:t>If a DER aggregator makes sales of energy to RTO/ISO, it is a public utility (subject to MBR, EQR, and other requirements). (P42)</a:t>
            </a:r>
          </a:p>
          <a:p>
            <a:pPr marL="742950" lvl="2" indent="-342900"/>
            <a:r>
              <a:rPr lang="en-US" sz="2000" dirty="0">
                <a:solidFill>
                  <a:srgbClr val="003366"/>
                </a:solidFill>
                <a:ea typeface="+mn-ea"/>
              </a:rPr>
              <a:t>While the DER aggregator will be the entity primarily responsible for providing required metering and telemetry information to an RTO/ISO, RTOs/ISOs are given flexibility on whether to require metering and telemetry of individual DERs. (P267)</a:t>
            </a:r>
          </a:p>
          <a:p>
            <a:r>
              <a:rPr lang="en-US" sz="2400" dirty="0"/>
              <a:t>Heterogenous aggregations (different resource types) must be allowed. Single resource aggregations will be allowed. (P142)</a:t>
            </a:r>
          </a:p>
          <a:p>
            <a:pPr marL="742950" lvl="2" indent="-342900"/>
            <a:r>
              <a:rPr lang="en-US" sz="2000" dirty="0">
                <a:solidFill>
                  <a:srgbClr val="003366"/>
                </a:solidFill>
                <a:ea typeface="+mn-ea"/>
              </a:rPr>
              <a:t>However, participation of demand response in DER aggregations will be subject to the opt-out and opt-in requirements of Order Nos. 719 and 719-A. (P145)</a:t>
            </a:r>
          </a:p>
          <a:p>
            <a:r>
              <a:rPr lang="en-US" sz="2400" dirty="0"/>
              <a:t>Minimum size requirement for DER aggregations can be no more than 100 kW.  Rule does not adopt a maximum size for a DER aggregation. (P171)</a:t>
            </a:r>
          </a:p>
        </p:txBody>
      </p:sp>
      <p:sp>
        <p:nvSpPr>
          <p:cNvPr id="4" name="Slide Number Placeholder 3"/>
          <p:cNvSpPr>
            <a:spLocks noGrp="1"/>
          </p:cNvSpPr>
          <p:nvPr>
            <p:ph type="sldNum" sz="quarter" idx="10"/>
          </p:nvPr>
        </p:nvSpPr>
        <p:spPr/>
        <p:txBody>
          <a:bodyPr/>
          <a:lstStyle/>
          <a:p>
            <a:pPr>
              <a:defRPr/>
            </a:pPr>
            <a:fld id="{691A6572-A1F2-41AC-B3BA-16083A0B62DA}" type="slidenum">
              <a:rPr lang="en-US" smtClean="0"/>
              <a:pPr>
                <a:defRPr/>
              </a:pPr>
              <a:t>9</a:t>
            </a:fld>
            <a:endParaRPr lang="en-US" dirty="0"/>
          </a:p>
        </p:txBody>
      </p:sp>
    </p:spTree>
    <p:extLst>
      <p:ext uri="{BB962C8B-B14F-4D97-AF65-F5344CB8AC3E}">
        <p14:creationId xmlns:p14="http://schemas.microsoft.com/office/powerpoint/2010/main" val="912355504"/>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eorgia"/>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36030</TotalTime>
  <Words>1347</Words>
  <Application>Microsoft Office PowerPoint</Application>
  <PresentationFormat>Widescreen</PresentationFormat>
  <Paragraphs>93</Paragraphs>
  <Slides>13</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Georgia</vt:lpstr>
      <vt:lpstr>Default Design</vt:lpstr>
      <vt:lpstr>PowerPoint Presentation</vt:lpstr>
      <vt:lpstr>Order No. 2222 Summary</vt:lpstr>
      <vt:lpstr>Definition of DERs</vt:lpstr>
      <vt:lpstr>Commission Jurisdiction </vt:lpstr>
      <vt:lpstr>Commission Jurisdiction </vt:lpstr>
      <vt:lpstr>DER Interconnection Jurisdiction</vt:lpstr>
      <vt:lpstr>Required RTO/ISO Tariff Provisions</vt:lpstr>
      <vt:lpstr>Required RTO/ISO Tariff Provisions (Cont.)</vt:lpstr>
      <vt:lpstr>Details of Key Provisions</vt:lpstr>
      <vt:lpstr>Details of Key Provisions</vt:lpstr>
      <vt:lpstr>Details of Key Provisions</vt:lpstr>
      <vt:lpstr>Compliance Requirements</vt:lpstr>
      <vt:lpstr>PowerPoint Presentation</vt:lpstr>
    </vt:vector>
  </TitlesOfParts>
  <Company>FERC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jaemo2</dc:creator>
  <cp:lastModifiedBy>David Kathan</cp:lastModifiedBy>
  <cp:revision>1003</cp:revision>
  <cp:lastPrinted>2016-09-27T13:26:19Z</cp:lastPrinted>
  <dcterms:created xsi:type="dcterms:W3CDTF">2009-10-05T18:26:41Z</dcterms:created>
  <dcterms:modified xsi:type="dcterms:W3CDTF">2020-10-14T00:58:35Z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