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08" r:id="rId2"/>
    <p:sldMasterId id="2147483724" r:id="rId3"/>
  </p:sldMasterIdLst>
  <p:notesMasterIdLst>
    <p:notesMasterId r:id="rId45"/>
  </p:notesMasterIdLst>
  <p:handoutMasterIdLst>
    <p:handoutMasterId r:id="rId46"/>
  </p:handoutMasterIdLst>
  <p:sldIdLst>
    <p:sldId id="263" r:id="rId4"/>
    <p:sldId id="268" r:id="rId5"/>
    <p:sldId id="347" r:id="rId6"/>
    <p:sldId id="348" r:id="rId7"/>
    <p:sldId id="386" r:id="rId8"/>
    <p:sldId id="387" r:id="rId9"/>
    <p:sldId id="388" r:id="rId10"/>
    <p:sldId id="389" r:id="rId11"/>
    <p:sldId id="390" r:id="rId12"/>
    <p:sldId id="391" r:id="rId13"/>
    <p:sldId id="393" r:id="rId14"/>
    <p:sldId id="397" r:id="rId15"/>
    <p:sldId id="394" r:id="rId16"/>
    <p:sldId id="395" r:id="rId17"/>
    <p:sldId id="396" r:id="rId18"/>
    <p:sldId id="411" r:id="rId19"/>
    <p:sldId id="412" r:id="rId20"/>
    <p:sldId id="413" r:id="rId21"/>
    <p:sldId id="414" r:id="rId22"/>
    <p:sldId id="415" r:id="rId23"/>
    <p:sldId id="407" r:id="rId24"/>
    <p:sldId id="408" r:id="rId25"/>
    <p:sldId id="409" r:id="rId26"/>
    <p:sldId id="410" r:id="rId27"/>
    <p:sldId id="416" r:id="rId28"/>
    <p:sldId id="398" r:id="rId29"/>
    <p:sldId id="399" r:id="rId30"/>
    <p:sldId id="400" r:id="rId31"/>
    <p:sldId id="401" r:id="rId32"/>
    <p:sldId id="402" r:id="rId33"/>
    <p:sldId id="403" r:id="rId34"/>
    <p:sldId id="404" r:id="rId35"/>
    <p:sldId id="405" r:id="rId36"/>
    <p:sldId id="406" r:id="rId37"/>
    <p:sldId id="310" r:id="rId38"/>
    <p:sldId id="376" r:id="rId39"/>
    <p:sldId id="377" r:id="rId40"/>
    <p:sldId id="378" r:id="rId41"/>
    <p:sldId id="379" r:id="rId42"/>
    <p:sldId id="380" r:id="rId43"/>
    <p:sldId id="381" r:id="rId44"/>
  </p:sldIdLst>
  <p:sldSz cx="9144000" cy="6858000" type="screen4x3"/>
  <p:notesSz cx="6950075" cy="9236075"/>
  <p:custDataLst>
    <p:tags r:id="rId4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>
          <p15:clr>
            <a:srgbClr val="A4A3A4"/>
          </p15:clr>
        </p15:guide>
        <p15:guide id="2" pos="218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cB" initials="AMcB" lastIdx="1" clrIdx="0">
    <p:extLst>
      <p:ext uri="{19B8F6BF-5375-455C-9EA6-DF929625EA0E}">
        <p15:presenceInfo xmlns:p15="http://schemas.microsoft.com/office/powerpoint/2012/main" userId="AMc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C1F25"/>
    <a:srgbClr val="FBB92F"/>
    <a:srgbClr val="77BD2A"/>
    <a:srgbClr val="62777F"/>
    <a:srgbClr val="6FA943"/>
    <a:srgbClr val="B9D257"/>
    <a:srgbClr val="F68920"/>
    <a:srgbClr val="8555A1"/>
    <a:srgbClr val="1E6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8" autoAdjust="0"/>
    <p:restoredTop sz="89965" autoAdjust="0"/>
  </p:normalViewPr>
  <p:slideViewPr>
    <p:cSldViewPr>
      <p:cViewPr varScale="1">
        <p:scale>
          <a:sx n="104" d="100"/>
          <a:sy n="104" d="100"/>
        </p:scale>
        <p:origin x="18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062" y="-106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gs" Target="tags/tag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1963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1963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/>
            </a:lvl1pPr>
          </a:lstStyle>
          <a:p>
            <a:fld id="{F87AAE7F-D37E-4830-9F5E-F36A5F180179}" type="datetimeFigureOut">
              <a:rPr lang="en-US" smtClean="0"/>
              <a:t>10/14/2020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1963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1963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/>
            </a:lvl1pPr>
          </a:lstStyle>
          <a:p>
            <a:fld id="{8FE02180-CD27-4473-AA37-00085480B5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111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87" tIns="46244" rIns="92487" bIns="4624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lIns="92487" tIns="46244" rIns="92487" bIns="46244" rtlCol="0"/>
          <a:lstStyle>
            <a:lvl1pPr algn="r">
              <a:defRPr sz="1200"/>
            </a:lvl1pPr>
          </a:lstStyle>
          <a:p>
            <a:fld id="{9EDDEDB6-CD57-44C2-AB19-AC7D3BB8FF8E}" type="datetimeFigureOut">
              <a:rPr lang="en-US" smtClean="0"/>
              <a:pPr/>
              <a:t>10/14/2020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692150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7" tIns="46244" rIns="92487" bIns="4624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87" tIns="46244" rIns="92487" bIns="462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87" tIns="46244" rIns="92487" bIns="4624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lIns="92487" tIns="46244" rIns="92487" bIns="46244" rtlCol="0" anchor="b"/>
          <a:lstStyle>
            <a:lvl1pPr algn="r">
              <a:defRPr sz="1200"/>
            </a:lvl1pPr>
          </a:lstStyle>
          <a:p>
            <a:fld id="{530677A1-BB48-42A6-9D40-5F3F87EA9D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805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77A1-BB48-42A6-9D40-5F3F87EA9D2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940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77A1-BB48-42A6-9D40-5F3F87EA9D2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065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677A1-BB48-42A6-9D40-5F3F87EA9D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2557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7E6E4F-2763-4CDD-B8E6-DB22361E9D9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37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" name="Notes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228463" indent="-22846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752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http://www.iso-ne.com/about/news-media/newswire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9.jpeg"/><Relationship Id="rId12" Type="http://schemas.openxmlformats.org/officeDocument/2006/relationships/image" Target="../media/image12.png"/><Relationship Id="rId2" Type="http://schemas.openxmlformats.org/officeDocument/2006/relationships/hyperlink" Target="http://www.iso-ne.com/about/news-media/tweets" TargetMode="External"/><Relationship Id="rId1" Type="http://schemas.openxmlformats.org/officeDocument/2006/relationships/slideMaster" Target="../slideMasters/slideMaster3.xml"/><Relationship Id="rId6" Type="http://schemas.openxmlformats.org/officeDocument/2006/relationships/hyperlink" Target="http://www.iso-ne.com/about/news-media/iso-to-go" TargetMode="External"/><Relationship Id="rId11" Type="http://schemas.openxmlformats.org/officeDocument/2006/relationships/hyperlink" Target="https://itunes.apple.com/us/app/iso-to-go/id555114876" TargetMode="External"/><Relationship Id="rId5" Type="http://schemas.openxmlformats.org/officeDocument/2006/relationships/image" Target="../media/image8.jpeg"/><Relationship Id="rId15" Type="http://schemas.openxmlformats.org/officeDocument/2006/relationships/hyperlink" Target="https://twitter.com/isonewengland" TargetMode="External"/><Relationship Id="rId10" Type="http://schemas.openxmlformats.org/officeDocument/2006/relationships/image" Target="../media/image11.png"/><Relationship Id="rId4" Type="http://schemas.openxmlformats.org/officeDocument/2006/relationships/hyperlink" Target="http://www.isonewswire.com/" TargetMode="External"/><Relationship Id="rId9" Type="http://schemas.openxmlformats.org/officeDocument/2006/relationships/hyperlink" Target="https://play.google.com/store/apps/details?id=com.isone.iso.to.go&amp;feature=search_result" TargetMode="External"/><Relationship Id="rId14" Type="http://schemas.openxmlformats.org/officeDocument/2006/relationships/hyperlink" Target="http://www.iso-ne.com/isoexpress/" TargetMode="Externa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http://www.iso-ne.com/about/news-media/newswire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9.jpeg"/><Relationship Id="rId12" Type="http://schemas.openxmlformats.org/officeDocument/2006/relationships/image" Target="../media/image12.png"/><Relationship Id="rId2" Type="http://schemas.openxmlformats.org/officeDocument/2006/relationships/hyperlink" Target="http://www.iso-ne.com/about/news-media/tweets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iso-ne.com/about/news-media/iso-to-go" TargetMode="External"/><Relationship Id="rId11" Type="http://schemas.openxmlformats.org/officeDocument/2006/relationships/hyperlink" Target="https://itunes.apple.com/us/app/iso-to-go/id555114876" TargetMode="External"/><Relationship Id="rId5" Type="http://schemas.openxmlformats.org/officeDocument/2006/relationships/image" Target="../media/image8.jpeg"/><Relationship Id="rId15" Type="http://schemas.openxmlformats.org/officeDocument/2006/relationships/hyperlink" Target="https://twitter.com/isonewengland" TargetMode="External"/><Relationship Id="rId10" Type="http://schemas.openxmlformats.org/officeDocument/2006/relationships/image" Target="../media/image11.png"/><Relationship Id="rId4" Type="http://schemas.openxmlformats.org/officeDocument/2006/relationships/hyperlink" Target="http://www.isonewswire.com/" TargetMode="External"/><Relationship Id="rId9" Type="http://schemas.openxmlformats.org/officeDocument/2006/relationships/hyperlink" Target="https://play.google.com/store/apps/details?id=com.isone.iso.to.go&amp;feature=search_result" TargetMode="External"/><Relationship Id="rId14" Type="http://schemas.openxmlformats.org/officeDocument/2006/relationships/hyperlink" Target="http://www.iso-ne.com/isoexpress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and location"/>
          <p:cNvSpPr>
            <a:spLocks noGrp="1"/>
          </p:cNvSpPr>
          <p:nvPr>
            <p:ph type="body" sz="quarter" idx="13" hasCustomPrompt="1"/>
          </p:nvPr>
        </p:nvSpPr>
        <p:spPr>
          <a:xfrm>
            <a:off x="3289002" y="262268"/>
            <a:ext cx="5559552" cy="304800"/>
          </a:xfrm>
        </p:spPr>
        <p:txBody>
          <a:bodyPr anchor="ctr">
            <a:noAutofit/>
          </a:bodyPr>
          <a:lstStyle>
            <a:lvl1pPr algn="r">
              <a:buNone/>
              <a:defRPr sz="1100" kern="0" cap="all" spc="300" baseline="0">
                <a:solidFill>
                  <a:srgbClr val="000000"/>
                </a:solidFill>
              </a:defRPr>
            </a:lvl1pPr>
            <a:lvl2pPr>
              <a:buNone/>
              <a:defRPr sz="1800">
                <a:solidFill>
                  <a:schemeClr val="bg1"/>
                </a:solidFill>
              </a:defRPr>
            </a:lvl2pPr>
            <a:lvl3pPr>
              <a:buNone/>
              <a:defRPr sz="1800">
                <a:solidFill>
                  <a:schemeClr val="bg1"/>
                </a:solidFill>
              </a:defRPr>
            </a:lvl3pPr>
            <a:lvl4pPr>
              <a:buNone/>
              <a:defRPr sz="1800">
                <a:solidFill>
                  <a:schemeClr val="bg1"/>
                </a:solidFill>
              </a:defRPr>
            </a:lvl4pPr>
            <a:lvl5pPr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DATE ALL CAPS  |   LOCATION ALL CAPS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303533" y="3247660"/>
            <a:ext cx="5559552" cy="0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7"/>
          <p:cNvSpPr>
            <a:spLocks noGrp="1"/>
          </p:cNvSpPr>
          <p:nvPr>
            <p:ph type="body" sz="quarter" idx="17" hasCustomPrompt="1"/>
          </p:nvPr>
        </p:nvSpPr>
        <p:spPr>
          <a:xfrm>
            <a:off x="3289002" y="5114264"/>
            <a:ext cx="5559552" cy="381000"/>
          </a:xfrm>
        </p:spPr>
        <p:txBody>
          <a:bodyPr wrap="none" lIns="0" tIns="0" rIns="0" bIns="0">
            <a:normAutofit/>
          </a:bodyPr>
          <a:lstStyle>
            <a:lvl1pPr algn="r">
              <a:buNone/>
              <a:defRPr sz="2400" i="0" baseline="0">
                <a:solidFill>
                  <a:schemeClr val="accent1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 smtClean="0"/>
              <a:t>Presenter Name</a:t>
            </a:r>
          </a:p>
        </p:txBody>
      </p:sp>
      <p:sp>
        <p:nvSpPr>
          <p:cNvPr id="20" name="Text Placeholder 27"/>
          <p:cNvSpPr>
            <a:spLocks noGrp="1"/>
          </p:cNvSpPr>
          <p:nvPr>
            <p:ph type="body" sz="quarter" idx="18" hasCustomPrompt="1"/>
          </p:nvPr>
        </p:nvSpPr>
        <p:spPr>
          <a:xfrm>
            <a:off x="3289002" y="5582097"/>
            <a:ext cx="5559552" cy="381000"/>
          </a:xfrm>
        </p:spPr>
        <p:txBody>
          <a:bodyPr wrap="none" lIns="0" tIns="0" rIns="0" bIns="0">
            <a:normAutofit/>
          </a:bodyPr>
          <a:lstStyle>
            <a:lvl1pPr algn="r">
              <a:buNone/>
              <a:defRPr sz="1050" i="0" kern="0" cap="all" spc="300" baseline="0">
                <a:solidFill>
                  <a:srgbClr val="000000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 smtClean="0"/>
              <a:t>PRESENTER TITLE ALL CAPS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8979" y="2523277"/>
            <a:ext cx="2586158" cy="1220048"/>
          </a:xfrm>
          <a:prstGeom prst="rect">
            <a:avLst/>
          </a:prstGeom>
        </p:spPr>
      </p:pic>
      <p:sp>
        <p:nvSpPr>
          <p:cNvPr id="17" name="Text Placeholder 27"/>
          <p:cNvSpPr>
            <a:spLocks noGrp="1"/>
          </p:cNvSpPr>
          <p:nvPr>
            <p:ph type="body" sz="quarter" idx="16" hasCustomPrompt="1"/>
          </p:nvPr>
        </p:nvSpPr>
        <p:spPr>
          <a:xfrm>
            <a:off x="3289002" y="3475680"/>
            <a:ext cx="5559552" cy="867720"/>
          </a:xfrm>
        </p:spPr>
        <p:txBody>
          <a:bodyPr wrap="square" lIns="0" tIns="0" rIns="0" bIns="0">
            <a:normAutofit/>
          </a:bodyPr>
          <a:lstStyle>
            <a:lvl1pPr marL="0" indent="0" algn="l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 smtClean="0"/>
              <a:t>Subtitle of Presentation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9" hasCustomPrompt="1"/>
          </p:nvPr>
        </p:nvSpPr>
        <p:spPr>
          <a:xfrm>
            <a:off x="3276600" y="1419439"/>
            <a:ext cx="5562600" cy="16002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400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</a:lstStyle>
          <a:p>
            <a:pPr lvl="0"/>
            <a:r>
              <a:rPr lang="en-US" dirty="0" smtClean="0"/>
              <a:t>Title of Presentation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775855"/>
            <a:ext cx="5334000" cy="5334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99" y="3200400"/>
            <a:ext cx="3880514" cy="847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5128"/>
            <a:ext cx="4038600" cy="476707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05128"/>
            <a:ext cx="4038600" cy="4767072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iso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08176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274"/>
            <a:ext cx="4040188" cy="4098925"/>
          </a:xfrm>
        </p:spPr>
        <p:txBody>
          <a:bodyPr/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08176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274"/>
            <a:ext cx="4041775" cy="4098925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/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/>
          <p:cNvSpPr>
            <a:spLocks noGrp="1"/>
          </p:cNvSpPr>
          <p:nvPr>
            <p:ph type="chart" sz="quarter" idx="11"/>
          </p:nvPr>
        </p:nvSpPr>
        <p:spPr>
          <a:xfrm>
            <a:off x="457200" y="1408176"/>
            <a:ext cx="8229600" cy="47625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chart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and smart ar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martArt Placeholder 7"/>
          <p:cNvSpPr>
            <a:spLocks noGrp="1"/>
          </p:cNvSpPr>
          <p:nvPr>
            <p:ph type="dgm" sz="quarter" idx="11"/>
          </p:nvPr>
        </p:nvSpPr>
        <p:spPr>
          <a:xfrm>
            <a:off x="457200" y="1405128"/>
            <a:ext cx="8229600" cy="476707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SmartArt graphic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0"/>
          </p:nvPr>
        </p:nvSpPr>
        <p:spPr>
          <a:xfrm>
            <a:off x="457200" y="1405128"/>
            <a:ext cx="8229600" cy="476707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table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picture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673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645152" y="1408176"/>
            <a:ext cx="4041648" cy="476707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picture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5128"/>
            <a:ext cx="4038600" cy="476707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57200" y="1405128"/>
            <a:ext cx="4041648" cy="4767406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char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5696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645152" y="1408176"/>
            <a:ext cx="4041648" cy="47640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chart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hart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35608"/>
            <a:ext cx="4038600" cy="476707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57200" y="1435608"/>
            <a:ext cx="4041648" cy="4765399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chart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ransitional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057400"/>
            <a:ext cx="7772400" cy="1362075"/>
          </a:xfrm>
        </p:spPr>
        <p:txBody>
          <a:bodyPr anchor="b"/>
          <a:lstStyle>
            <a:lvl1pPr algn="l">
              <a:defRPr sz="32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transitional slide 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3429000"/>
            <a:ext cx="7772400" cy="1500187"/>
          </a:xfr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Transitional Slide Subtitle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300216"/>
            <a:ext cx="9143992" cy="567350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3900856" y="6327648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table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673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4645152" y="1408176"/>
            <a:ext cx="4041648" cy="476707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able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8176"/>
            <a:ext cx="4038600" cy="476707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457200" y="1408176"/>
            <a:ext cx="4041648" cy="4767406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smart art graphic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3690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3"/>
          </p:nvPr>
        </p:nvSpPr>
        <p:spPr>
          <a:xfrm>
            <a:off x="4645152" y="1408176"/>
            <a:ext cx="4041648" cy="47640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SmartArt graphic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smart art graphic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8176"/>
            <a:ext cx="4038600" cy="4764024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3"/>
          </p:nvPr>
        </p:nvSpPr>
        <p:spPr>
          <a:xfrm>
            <a:off x="457200" y="1408176"/>
            <a:ext cx="4041648" cy="4764358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SmartArt graphic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media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3690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Media Placeholder 6"/>
          <p:cNvSpPr>
            <a:spLocks noGrp="1"/>
          </p:cNvSpPr>
          <p:nvPr>
            <p:ph type="media" sz="quarter" idx="13"/>
          </p:nvPr>
        </p:nvSpPr>
        <p:spPr>
          <a:xfrm>
            <a:off x="4645152" y="1408176"/>
            <a:ext cx="4041648" cy="47640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media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8176"/>
            <a:ext cx="4038600" cy="4764024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Media Placeholder 6"/>
          <p:cNvSpPr>
            <a:spLocks noGrp="1"/>
          </p:cNvSpPr>
          <p:nvPr>
            <p:ph type="media" sz="quarter" idx="13"/>
          </p:nvPr>
        </p:nvSpPr>
        <p:spPr>
          <a:xfrm>
            <a:off x="457200" y="1408176"/>
            <a:ext cx="4041648" cy="4764358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clip ar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5696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lipArt Placeholder 8"/>
          <p:cNvSpPr>
            <a:spLocks noGrp="1"/>
          </p:cNvSpPr>
          <p:nvPr>
            <p:ph type="clipArt" sz="quarter" idx="13"/>
          </p:nvPr>
        </p:nvSpPr>
        <p:spPr>
          <a:xfrm>
            <a:off x="4645152" y="1408176"/>
            <a:ext cx="4041648" cy="47640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clip 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lip art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8176"/>
            <a:ext cx="4038600" cy="4764024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lipArt Placeholder 8"/>
          <p:cNvSpPr>
            <a:spLocks noGrp="1"/>
          </p:cNvSpPr>
          <p:nvPr>
            <p:ph type="clipArt" sz="quarter" idx="13"/>
          </p:nvPr>
        </p:nvSpPr>
        <p:spPr>
          <a:xfrm>
            <a:off x="457200" y="1408176"/>
            <a:ext cx="4041648" cy="476235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clip 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2209801"/>
            <a:ext cx="7772400" cy="13620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1" cap="none" baseline="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Topic Title (36pt)</a:t>
            </a:r>
            <a:endParaRPr lang="en-US" dirty="0"/>
          </a:p>
        </p:txBody>
      </p:sp>
      <p:sp>
        <p:nvSpPr>
          <p:cNvPr id="5" name="Subtitle 1.5"/>
          <p:cNvSpPr>
            <a:spLocks noGrp="1"/>
          </p:cNvSpPr>
          <p:nvPr>
            <p:ph type="body" idx="1" hasCustomPrompt="1"/>
          </p:nvPr>
        </p:nvSpPr>
        <p:spPr>
          <a:xfrm>
            <a:off x="685800" y="3581401"/>
            <a:ext cx="7772400" cy="150018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Subtitle of Topic (optional)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1706880" y="5943600"/>
            <a:ext cx="7360920" cy="387191"/>
          </a:xfrm>
          <a:prstGeom prst="roundRect">
            <a:avLst>
              <a:gd name="adj" fmla="val 8861"/>
            </a:avLst>
          </a:prstGeom>
        </p:spPr>
        <p:txBody>
          <a:bodyPr/>
          <a:lstStyle>
            <a:lvl1pPr algn="r">
              <a:defRPr i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Optional: use this for references or other footnotes (18pt )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4575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" y="6290652"/>
            <a:ext cx="9143996" cy="567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760"/>
              </a:lnSpc>
            </a:pPr>
            <a:r>
              <a:rPr spc="-10" dirty="0"/>
              <a:t>ISO-NE</a:t>
            </a:r>
            <a:r>
              <a:rPr spc="-25" dirty="0"/>
              <a:t> </a:t>
            </a:r>
            <a:r>
              <a:rPr spc="-5" dirty="0"/>
              <a:t>PUBLIC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1391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ransitional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057400"/>
            <a:ext cx="7772400" cy="1362075"/>
          </a:xfrm>
        </p:spPr>
        <p:txBody>
          <a:bodyPr anchor="b"/>
          <a:lstStyle>
            <a:lvl1pPr algn="l">
              <a:defRPr sz="32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transitional slide Title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3429000"/>
            <a:ext cx="7772400" cy="1500187"/>
          </a:xfr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Transitional Slide Subtitle</a:t>
            </a:r>
          </a:p>
        </p:txBody>
      </p:sp>
      <p:pic>
        <p:nvPicPr>
          <p:cNvPr id="11" name="Picture 10" descr="ISO049-PowerPoint-d1-revised-0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216"/>
            <a:ext cx="9144000" cy="56735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900856" y="6327648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965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760"/>
              </a:lnSpc>
            </a:pPr>
            <a:r>
              <a:rPr spc="-10" dirty="0"/>
              <a:t>ISO-NE</a:t>
            </a:r>
            <a:r>
              <a:rPr spc="-25" dirty="0"/>
              <a:t> </a:t>
            </a:r>
            <a:r>
              <a:rPr spc="-5" dirty="0"/>
              <a:t>PUBLIC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823226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944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rgbClr val="637E8E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9489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944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rgbClr val="637E8E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0287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and location"/>
          <p:cNvSpPr>
            <a:spLocks noGrp="1"/>
          </p:cNvSpPr>
          <p:nvPr>
            <p:ph type="body" sz="quarter" idx="13" hasCustomPrompt="1"/>
          </p:nvPr>
        </p:nvSpPr>
        <p:spPr>
          <a:xfrm>
            <a:off x="3289002" y="262268"/>
            <a:ext cx="5559552" cy="304800"/>
          </a:xfrm>
        </p:spPr>
        <p:txBody>
          <a:bodyPr anchor="ctr">
            <a:noAutofit/>
          </a:bodyPr>
          <a:lstStyle>
            <a:lvl1pPr algn="r">
              <a:buNone/>
              <a:defRPr sz="1100" kern="0" cap="all" spc="300" baseline="0">
                <a:solidFill>
                  <a:srgbClr val="000000"/>
                </a:solidFill>
              </a:defRPr>
            </a:lvl1pPr>
            <a:lvl2pPr>
              <a:buNone/>
              <a:defRPr sz="1800">
                <a:solidFill>
                  <a:schemeClr val="bg1"/>
                </a:solidFill>
              </a:defRPr>
            </a:lvl2pPr>
            <a:lvl3pPr>
              <a:buNone/>
              <a:defRPr sz="1800">
                <a:solidFill>
                  <a:schemeClr val="bg1"/>
                </a:solidFill>
              </a:defRPr>
            </a:lvl3pPr>
            <a:lvl4pPr>
              <a:buNone/>
              <a:defRPr sz="1800">
                <a:solidFill>
                  <a:schemeClr val="bg1"/>
                </a:solidFill>
              </a:defRPr>
            </a:lvl4pPr>
            <a:lvl5pPr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DATE ALL CAPS  |   LOCATION ALL CAPS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303533" y="3247660"/>
            <a:ext cx="5559552" cy="0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7"/>
          <p:cNvSpPr>
            <a:spLocks noGrp="1"/>
          </p:cNvSpPr>
          <p:nvPr>
            <p:ph type="body" sz="quarter" idx="17" hasCustomPrompt="1"/>
          </p:nvPr>
        </p:nvSpPr>
        <p:spPr>
          <a:xfrm>
            <a:off x="3289002" y="5114264"/>
            <a:ext cx="5559552" cy="381000"/>
          </a:xfrm>
        </p:spPr>
        <p:txBody>
          <a:bodyPr wrap="none" lIns="0" tIns="0" rIns="0" bIns="0">
            <a:normAutofit/>
          </a:bodyPr>
          <a:lstStyle>
            <a:lvl1pPr algn="r">
              <a:buNone/>
              <a:defRPr sz="2400" i="0" baseline="0">
                <a:solidFill>
                  <a:schemeClr val="accent1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 smtClean="0"/>
              <a:t>Presenter Name</a:t>
            </a:r>
          </a:p>
        </p:txBody>
      </p:sp>
      <p:sp>
        <p:nvSpPr>
          <p:cNvPr id="20" name="Text Placeholder 27"/>
          <p:cNvSpPr>
            <a:spLocks noGrp="1"/>
          </p:cNvSpPr>
          <p:nvPr>
            <p:ph type="body" sz="quarter" idx="18" hasCustomPrompt="1"/>
          </p:nvPr>
        </p:nvSpPr>
        <p:spPr>
          <a:xfrm>
            <a:off x="3289002" y="5582097"/>
            <a:ext cx="5559552" cy="381000"/>
          </a:xfrm>
        </p:spPr>
        <p:txBody>
          <a:bodyPr wrap="none" lIns="0" tIns="0" rIns="0" bIns="0">
            <a:normAutofit/>
          </a:bodyPr>
          <a:lstStyle>
            <a:lvl1pPr algn="r">
              <a:buNone/>
              <a:defRPr sz="1050" i="0" kern="0" cap="all" spc="300" baseline="0">
                <a:solidFill>
                  <a:srgbClr val="000000"/>
                </a:solidFill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 smtClean="0"/>
              <a:t>PRESENTER TITLE ALL CAPS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8979" y="2523277"/>
            <a:ext cx="2586158" cy="1220048"/>
          </a:xfrm>
          <a:prstGeom prst="rect">
            <a:avLst/>
          </a:prstGeom>
        </p:spPr>
      </p:pic>
      <p:sp>
        <p:nvSpPr>
          <p:cNvPr id="17" name="Text Placeholder 27"/>
          <p:cNvSpPr>
            <a:spLocks noGrp="1"/>
          </p:cNvSpPr>
          <p:nvPr>
            <p:ph type="body" sz="quarter" idx="16" hasCustomPrompt="1"/>
          </p:nvPr>
        </p:nvSpPr>
        <p:spPr>
          <a:xfrm>
            <a:off x="3289002" y="3475680"/>
            <a:ext cx="5559552" cy="867720"/>
          </a:xfrm>
        </p:spPr>
        <p:txBody>
          <a:bodyPr wrap="square" lIns="0" tIns="0" rIns="0" bIns="0">
            <a:normAutofit/>
          </a:bodyPr>
          <a:lstStyle>
            <a:lvl1pPr marL="0" indent="0" algn="l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algn="l">
              <a:buNone/>
              <a:defRPr/>
            </a:lvl2pPr>
            <a:lvl3pPr algn="l">
              <a:buNone/>
              <a:defRPr/>
            </a:lvl3pPr>
            <a:lvl4pPr algn="l">
              <a:buNone/>
              <a:defRPr/>
            </a:lvl4pPr>
            <a:lvl5pPr algn="l">
              <a:buNone/>
              <a:defRPr/>
            </a:lvl5pPr>
          </a:lstStyle>
          <a:p>
            <a:pPr lvl="0"/>
            <a:r>
              <a:rPr lang="en-US" dirty="0" smtClean="0"/>
              <a:t>Subtitle of Presentation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9" hasCustomPrompt="1"/>
          </p:nvPr>
        </p:nvSpPr>
        <p:spPr>
          <a:xfrm>
            <a:off x="3276600" y="1419439"/>
            <a:ext cx="5562600" cy="1600200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400" baseline="0">
                <a:solidFill>
                  <a:schemeClr val="accent1"/>
                </a:solidFill>
                <a:latin typeface="+mj-lt"/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</a:lstStyle>
          <a:p>
            <a:pPr lvl="0"/>
            <a:r>
              <a:rPr lang="en-US" dirty="0" smtClean="0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85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ransitional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057400"/>
            <a:ext cx="7772400" cy="1362075"/>
          </a:xfrm>
        </p:spPr>
        <p:txBody>
          <a:bodyPr anchor="b"/>
          <a:lstStyle>
            <a:lvl1pPr algn="l">
              <a:defRPr sz="32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transitional slide Title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3429000"/>
            <a:ext cx="7772400" cy="1500187"/>
          </a:xfr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Transitional Slide Subtitle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300216"/>
            <a:ext cx="9143992" cy="567350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3900856" y="6327648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023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ransitional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057400"/>
            <a:ext cx="7772400" cy="1362075"/>
          </a:xfrm>
        </p:spPr>
        <p:txBody>
          <a:bodyPr anchor="b"/>
          <a:lstStyle>
            <a:lvl1pPr algn="l">
              <a:defRPr sz="32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transitional slide Title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3429000"/>
            <a:ext cx="7772400" cy="1500187"/>
          </a:xfr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Transitional Slide Subtitle</a:t>
            </a:r>
          </a:p>
        </p:txBody>
      </p:sp>
      <p:pic>
        <p:nvPicPr>
          <p:cNvPr id="11" name="Picture 10" descr="ISO049-PowerPoint-d1-revised-0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216"/>
            <a:ext cx="9144000" cy="56735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900856" y="6327648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09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ransitional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057400"/>
            <a:ext cx="7772400" cy="1362075"/>
          </a:xfrm>
        </p:spPr>
        <p:txBody>
          <a:bodyPr anchor="b"/>
          <a:lstStyle>
            <a:lvl1pPr algn="l">
              <a:defRPr sz="32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transitional slide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3429000"/>
            <a:ext cx="7772400" cy="1500187"/>
          </a:xfr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Transitional Slide Subtitle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300216"/>
            <a:ext cx="9143992" cy="56735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900856" y="6327648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10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ransitional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057400"/>
            <a:ext cx="7772400" cy="1362075"/>
          </a:xfrm>
        </p:spPr>
        <p:txBody>
          <a:bodyPr anchor="b"/>
          <a:lstStyle>
            <a:lvl1pPr algn="l">
              <a:defRPr sz="32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transitional slide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3429000"/>
            <a:ext cx="7772400" cy="1500187"/>
          </a:xfr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Transitional Slide Subtitle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300216"/>
            <a:ext cx="9143992" cy="56734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900856" y="6327648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32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57200" y="1401762"/>
            <a:ext cx="8229600" cy="4812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277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675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ransitional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057400"/>
            <a:ext cx="7772400" cy="1362075"/>
          </a:xfrm>
        </p:spPr>
        <p:txBody>
          <a:bodyPr anchor="b"/>
          <a:lstStyle>
            <a:lvl1pPr algn="l">
              <a:defRPr sz="32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transitional slide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3429000"/>
            <a:ext cx="7772400" cy="1500187"/>
          </a:xfr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Transitional Slide Subtitle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300216"/>
            <a:ext cx="9143992" cy="56735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900856" y="6327648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488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752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for more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/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twitter-icon.png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934200" y="381000"/>
            <a:ext cx="1752600" cy="1752600"/>
          </a:xfrm>
          <a:prstGeom prst="rect">
            <a:avLst/>
          </a:prstGeom>
        </p:spPr>
      </p:pic>
      <p:pic>
        <p:nvPicPr>
          <p:cNvPr id="6" name="Picture 4" descr="ISO Newswire">
            <a:hlinkClick r:id="rId4"/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81000"/>
            <a:ext cx="1752599" cy="1752600"/>
          </a:xfrm>
          <a:prstGeom prst="rect">
            <a:avLst/>
          </a:prstGeom>
          <a:noFill/>
        </p:spPr>
      </p:pic>
      <p:pic>
        <p:nvPicPr>
          <p:cNvPr id="7" name="Picture 6" descr="iso-to-go-screenshot-1.jpg">
            <a:hlinkClick r:id="rId6"/>
          </p:cNvPr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5105400" y="2362200"/>
            <a:ext cx="2228850" cy="3205205"/>
          </a:xfrm>
          <a:prstGeom prst="rect">
            <a:avLst/>
          </a:prstGeom>
        </p:spPr>
      </p:pic>
      <p:pic>
        <p:nvPicPr>
          <p:cNvPr id="8" name="Picture 7" descr="iso-to-go-screenshot-6.jpg">
            <a:hlinkClick r:id="rId6"/>
          </p:cNvPr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6324600" y="2971800"/>
            <a:ext cx="2228850" cy="3205205"/>
          </a:xfrm>
          <a:prstGeom prst="rect">
            <a:avLst/>
          </a:prstGeom>
        </p:spPr>
      </p:pic>
      <p:pic>
        <p:nvPicPr>
          <p:cNvPr id="9" name="Picture 8" descr="google-play-badge.png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1066800" y="5619750"/>
            <a:ext cx="1238250" cy="409575"/>
          </a:xfrm>
          <a:prstGeom prst="rect">
            <a:avLst/>
          </a:prstGeom>
        </p:spPr>
      </p:pic>
      <p:pic>
        <p:nvPicPr>
          <p:cNvPr id="10" name="Picture 9" descr="app-store-badge.png">
            <a:hlinkClick r:id="rId11"/>
          </p:cNvPr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2667000" y="5619750"/>
            <a:ext cx="1276350" cy="409575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57200" y="1457325"/>
            <a:ext cx="44958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Subscribe to the </a:t>
            </a:r>
            <a:r>
              <a:rPr lang="en-US" sz="2000" b="1" i="1" dirty="0" smtClean="0">
                <a:solidFill>
                  <a:srgbClr val="000000"/>
                </a:solidFill>
              </a:rPr>
              <a:t>ISO Newswire</a:t>
            </a:r>
            <a:endParaRPr lang="en-US" sz="1400" b="1" i="0" dirty="0" smtClean="0">
              <a:solidFill>
                <a:srgbClr val="000000"/>
              </a:solidFill>
            </a:endParaRPr>
          </a:p>
          <a:p>
            <a:pPr marL="742950" lvl="1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</a:pP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3"/>
              </a:rPr>
              <a:t>ISO Newswire</a:t>
            </a: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i="0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is your source for regular news about ISO New England and the wholesale electricity industry within the six-state region 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Log on to </a:t>
            </a:r>
            <a:r>
              <a:rPr lang="en-US" sz="2000" b="1" dirty="0" smtClean="0">
                <a:solidFill>
                  <a:srgbClr val="000000"/>
                </a:solidFill>
              </a:rPr>
              <a:t>ISO Express </a:t>
            </a:r>
          </a:p>
          <a:p>
            <a:pPr marL="742950" lvl="1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</a:pP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4"/>
              </a:rPr>
              <a:t>ISO Express</a:t>
            </a: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i="0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provides real-time data on New England’s wholesale electricity markets and power system operations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Follow the ISO on </a:t>
            </a:r>
            <a:r>
              <a:rPr lang="en-US" sz="2000" b="1" dirty="0" smtClean="0">
                <a:solidFill>
                  <a:srgbClr val="000000"/>
                </a:solidFill>
              </a:rPr>
              <a:t>Twitter</a:t>
            </a:r>
          </a:p>
          <a:p>
            <a:pPr marL="742950" lvl="1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</a:pP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5"/>
              </a:rPr>
              <a:t>@</a:t>
            </a:r>
            <a:r>
              <a:rPr lang="en-US" sz="1400" i="1" kern="1200" baseline="0" dirty="0" err="1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5"/>
              </a:rPr>
              <a:t>isonewengland</a:t>
            </a:r>
            <a:endParaRPr lang="en-US" sz="1400" i="1" kern="1200" baseline="0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Download the </a:t>
            </a:r>
            <a:r>
              <a:rPr lang="en-US" sz="2000" b="1" dirty="0" smtClean="0">
                <a:solidFill>
                  <a:srgbClr val="000000"/>
                </a:solidFill>
              </a:rPr>
              <a:t>ISO to Go App</a:t>
            </a:r>
          </a:p>
          <a:p>
            <a:pPr marL="742950" lvl="1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</a:pP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6"/>
              </a:rPr>
              <a:t>ISO to Go</a:t>
            </a: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i="0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is a free mobile application that puts real-time wholesale electricity pricing and power grid information in the palm of your hand </a:t>
            </a:r>
          </a:p>
          <a:p>
            <a:pPr lvl="1"/>
            <a:endParaRPr lang="en-US" dirty="0" smtClean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457200" y="35820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latin typeface="+mj-lt"/>
              </a:rPr>
              <a:t>For More Information…</a:t>
            </a:r>
            <a:endParaRPr lang="en-US" sz="3200" b="1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05676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775855"/>
            <a:ext cx="5334000" cy="5334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99" y="3200400"/>
            <a:ext cx="3880514" cy="847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467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5128"/>
            <a:ext cx="4038600" cy="476707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05128"/>
            <a:ext cx="4038600" cy="4767072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384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iso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08176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274"/>
            <a:ext cx="4040188" cy="4098925"/>
          </a:xfrm>
        </p:spPr>
        <p:txBody>
          <a:bodyPr/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08176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274"/>
            <a:ext cx="4041775" cy="4098925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/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4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/>
          <p:cNvSpPr>
            <a:spLocks noGrp="1"/>
          </p:cNvSpPr>
          <p:nvPr>
            <p:ph type="chart" sz="quarter" idx="11"/>
          </p:nvPr>
        </p:nvSpPr>
        <p:spPr>
          <a:xfrm>
            <a:off x="457200" y="1408176"/>
            <a:ext cx="8229600" cy="47625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chart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177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and smart ar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martArt Placeholder 7"/>
          <p:cNvSpPr>
            <a:spLocks noGrp="1"/>
          </p:cNvSpPr>
          <p:nvPr>
            <p:ph type="dgm" sz="quarter" idx="11"/>
          </p:nvPr>
        </p:nvSpPr>
        <p:spPr>
          <a:xfrm>
            <a:off x="457200" y="1405128"/>
            <a:ext cx="8229600" cy="476707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SmartArt graphic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515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0"/>
          </p:nvPr>
        </p:nvSpPr>
        <p:spPr>
          <a:xfrm>
            <a:off x="457200" y="1405128"/>
            <a:ext cx="8229600" cy="476707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table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696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picture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673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645152" y="1408176"/>
            <a:ext cx="4041648" cy="476707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680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picture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5128"/>
            <a:ext cx="4038600" cy="476707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57200" y="1405128"/>
            <a:ext cx="4041648" cy="4767406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377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ransitional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057400"/>
            <a:ext cx="7772400" cy="1362075"/>
          </a:xfrm>
        </p:spPr>
        <p:txBody>
          <a:bodyPr anchor="b"/>
          <a:lstStyle>
            <a:lvl1pPr algn="l">
              <a:defRPr sz="32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 smtClean="0"/>
              <a:t>transitional slide Title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9600" y="3429000"/>
            <a:ext cx="7772400" cy="1500187"/>
          </a:xfr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Transitional Slide Subtitle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300216"/>
            <a:ext cx="9143992" cy="56734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3900856" y="6327648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522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char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5696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645152" y="1408176"/>
            <a:ext cx="4041648" cy="47640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chart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647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hart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35608"/>
            <a:ext cx="4038600" cy="476707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457200" y="1435608"/>
            <a:ext cx="4041648" cy="4765399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chart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928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table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6738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4645152" y="1408176"/>
            <a:ext cx="4041648" cy="476707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930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able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8176"/>
            <a:ext cx="4038600" cy="476707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457200" y="1408176"/>
            <a:ext cx="4041648" cy="4767406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489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smart art graphic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3690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3"/>
          </p:nvPr>
        </p:nvSpPr>
        <p:spPr>
          <a:xfrm>
            <a:off x="4645152" y="1408176"/>
            <a:ext cx="4041648" cy="47640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SmartArt graphic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274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smart art graphic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8176"/>
            <a:ext cx="4038600" cy="4764024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martArt Placeholder 8"/>
          <p:cNvSpPr>
            <a:spLocks noGrp="1"/>
          </p:cNvSpPr>
          <p:nvPr>
            <p:ph type="dgm" sz="quarter" idx="13"/>
          </p:nvPr>
        </p:nvSpPr>
        <p:spPr>
          <a:xfrm>
            <a:off x="457200" y="1408176"/>
            <a:ext cx="4041648" cy="4764358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SmartArt graphic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267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media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3690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Media Placeholder 6"/>
          <p:cNvSpPr>
            <a:spLocks noGrp="1"/>
          </p:cNvSpPr>
          <p:nvPr>
            <p:ph type="media" sz="quarter" idx="13"/>
          </p:nvPr>
        </p:nvSpPr>
        <p:spPr>
          <a:xfrm>
            <a:off x="4645152" y="1408176"/>
            <a:ext cx="4041648" cy="47640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290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media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8176"/>
            <a:ext cx="4038600" cy="4764024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Media Placeholder 6"/>
          <p:cNvSpPr>
            <a:spLocks noGrp="1"/>
          </p:cNvSpPr>
          <p:nvPr>
            <p:ph type="media" sz="quarter" idx="13"/>
          </p:nvPr>
        </p:nvSpPr>
        <p:spPr>
          <a:xfrm>
            <a:off x="457200" y="1408176"/>
            <a:ext cx="4041648" cy="4764358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806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ontent (L) &amp; clip ar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08176"/>
            <a:ext cx="4038600" cy="4765696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lipArt Placeholder 8"/>
          <p:cNvSpPr>
            <a:spLocks noGrp="1"/>
          </p:cNvSpPr>
          <p:nvPr>
            <p:ph type="clipArt" sz="quarter" idx="13"/>
          </p:nvPr>
        </p:nvSpPr>
        <p:spPr>
          <a:xfrm>
            <a:off x="4645152" y="1408176"/>
            <a:ext cx="4041648" cy="476402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clip 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94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clip art (L) &amp; content (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408176"/>
            <a:ext cx="4038600" cy="4764024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>
                <a:solidFill>
                  <a:srgbClr val="000000"/>
                </a:solidFill>
              </a:defRPr>
            </a:lvl3pPr>
            <a:lvl4pPr>
              <a:defRPr sz="1600">
                <a:solidFill>
                  <a:srgbClr val="000000"/>
                </a:solidFill>
              </a:defRPr>
            </a:lvl4pPr>
            <a:lvl5pPr>
              <a:defRPr sz="16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lipArt Placeholder 8"/>
          <p:cNvSpPr>
            <a:spLocks noGrp="1"/>
          </p:cNvSpPr>
          <p:nvPr>
            <p:ph type="clipArt" sz="quarter" idx="13"/>
          </p:nvPr>
        </p:nvSpPr>
        <p:spPr>
          <a:xfrm>
            <a:off x="457200" y="1408176"/>
            <a:ext cx="4041648" cy="476235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icon to add clip 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106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57200" y="1401762"/>
            <a:ext cx="8229600" cy="4812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o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2209801"/>
            <a:ext cx="7772400" cy="13620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1" cap="none" baseline="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Topic Title (36pt)</a:t>
            </a:r>
            <a:endParaRPr lang="en-US" dirty="0"/>
          </a:p>
        </p:txBody>
      </p:sp>
      <p:sp>
        <p:nvSpPr>
          <p:cNvPr id="5" name="Subtitle 1.5"/>
          <p:cNvSpPr>
            <a:spLocks noGrp="1"/>
          </p:cNvSpPr>
          <p:nvPr>
            <p:ph type="body" idx="1" hasCustomPrompt="1"/>
          </p:nvPr>
        </p:nvSpPr>
        <p:spPr>
          <a:xfrm>
            <a:off x="685800" y="3581401"/>
            <a:ext cx="7772400" cy="150018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i="1" baseline="0">
                <a:solidFill>
                  <a:srgbClr val="000000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Subtitle of Topic (optional)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1706880" y="5943600"/>
            <a:ext cx="7360920" cy="387191"/>
          </a:xfrm>
          <a:prstGeom prst="roundRect">
            <a:avLst>
              <a:gd name="adj" fmla="val 8861"/>
            </a:avLst>
          </a:prstGeom>
        </p:spPr>
        <p:txBody>
          <a:bodyPr/>
          <a:lstStyle>
            <a:lvl1pPr algn="r">
              <a:defRPr i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Optional: use this for references or other footnotes (18pt )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8918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81000"/>
            <a:ext cx="8229600" cy="533400"/>
          </a:xfrm>
        </p:spPr>
        <p:txBody>
          <a:bodyPr/>
          <a:lstStyle>
            <a:lvl1pPr>
              <a:defRPr i="0" baseline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8D59-7AC8-45AE-9F52-DBA89AEC6EE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914400"/>
            <a:ext cx="8229600" cy="457200"/>
          </a:xfrm>
        </p:spPr>
        <p:txBody>
          <a:bodyPr/>
          <a:lstStyle>
            <a:lvl1pPr marL="0" indent="0">
              <a:buNone/>
              <a:defRPr sz="2400" b="1" i="1"/>
            </a:lvl1pPr>
          </a:lstStyle>
          <a:p>
            <a:pPr lvl="0"/>
            <a:r>
              <a:rPr lang="en-US" dirty="0" smtClean="0"/>
              <a:t>Click to add sub-title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26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" y="6290652"/>
            <a:ext cx="9143996" cy="567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760"/>
              </a:lnSpc>
            </a:pPr>
            <a:r>
              <a:rPr spc="-10" dirty="0"/>
              <a:t>ISO-NE</a:t>
            </a:r>
            <a:r>
              <a:rPr spc="-25" dirty="0"/>
              <a:t> </a:t>
            </a:r>
            <a:r>
              <a:rPr spc="-5" dirty="0"/>
              <a:t>PUBLIC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14089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700" b="1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760"/>
              </a:lnSpc>
            </a:pPr>
            <a:r>
              <a:rPr spc="-10" dirty="0"/>
              <a:t>ISO-NE</a:t>
            </a:r>
            <a:r>
              <a:rPr spc="-25" dirty="0"/>
              <a:t> </a:t>
            </a:r>
            <a:r>
              <a:rPr spc="-5" dirty="0"/>
              <a:t>PUBLIC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65636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291071"/>
            <a:ext cx="9144000" cy="5669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8644" y="2359863"/>
            <a:ext cx="7766710" cy="1003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1794D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88644" y="3445840"/>
            <a:ext cx="7766710" cy="69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1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650" b="1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745"/>
              </a:lnSpc>
            </a:pPr>
            <a:r>
              <a:rPr spc="15" dirty="0"/>
              <a:t>ISO-NE</a:t>
            </a:r>
            <a:r>
              <a:rPr spc="-10" dirty="0"/>
              <a:t> </a:t>
            </a:r>
            <a:r>
              <a:rPr spc="10" dirty="0"/>
              <a:t>PUBLIC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61777E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69240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so for more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/>
          <a:lstStyle/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twitter-icon.png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934200" y="381000"/>
            <a:ext cx="1752600" cy="1752600"/>
          </a:xfrm>
          <a:prstGeom prst="rect">
            <a:avLst/>
          </a:prstGeom>
        </p:spPr>
      </p:pic>
      <p:pic>
        <p:nvPicPr>
          <p:cNvPr id="6" name="Picture 4" descr="ISO Newswire">
            <a:hlinkClick r:id="rId4"/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81000"/>
            <a:ext cx="1752599" cy="1752600"/>
          </a:xfrm>
          <a:prstGeom prst="rect">
            <a:avLst/>
          </a:prstGeom>
          <a:noFill/>
        </p:spPr>
      </p:pic>
      <p:pic>
        <p:nvPicPr>
          <p:cNvPr id="7" name="Picture 6" descr="iso-to-go-screenshot-1.jpg">
            <a:hlinkClick r:id="rId6"/>
          </p:cNvPr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5105400" y="2362200"/>
            <a:ext cx="2228850" cy="3205205"/>
          </a:xfrm>
          <a:prstGeom prst="rect">
            <a:avLst/>
          </a:prstGeom>
        </p:spPr>
      </p:pic>
      <p:pic>
        <p:nvPicPr>
          <p:cNvPr id="8" name="Picture 7" descr="iso-to-go-screenshot-6.jpg">
            <a:hlinkClick r:id="rId6"/>
          </p:cNvPr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6324600" y="2971800"/>
            <a:ext cx="2228850" cy="3205205"/>
          </a:xfrm>
          <a:prstGeom prst="rect">
            <a:avLst/>
          </a:prstGeom>
        </p:spPr>
      </p:pic>
      <p:pic>
        <p:nvPicPr>
          <p:cNvPr id="9" name="Picture 8" descr="google-play-badge.png">
            <a:hlinkClick r:id="rId9"/>
          </p:cNvPr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1066800" y="5619750"/>
            <a:ext cx="1238250" cy="409575"/>
          </a:xfrm>
          <a:prstGeom prst="rect">
            <a:avLst/>
          </a:prstGeom>
        </p:spPr>
      </p:pic>
      <p:pic>
        <p:nvPicPr>
          <p:cNvPr id="10" name="Picture 9" descr="app-store-badge.png">
            <a:hlinkClick r:id="rId11"/>
          </p:cNvPr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2667000" y="5619750"/>
            <a:ext cx="1276350" cy="409575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57200" y="1457325"/>
            <a:ext cx="44958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Subscribe to the </a:t>
            </a:r>
            <a:r>
              <a:rPr lang="en-US" sz="2000" b="1" i="1" dirty="0" smtClean="0">
                <a:solidFill>
                  <a:srgbClr val="000000"/>
                </a:solidFill>
              </a:rPr>
              <a:t>ISO Newswire</a:t>
            </a:r>
            <a:endParaRPr lang="en-US" sz="1400" b="1" i="0" dirty="0" smtClean="0">
              <a:solidFill>
                <a:srgbClr val="000000"/>
              </a:solidFill>
            </a:endParaRPr>
          </a:p>
          <a:p>
            <a:pPr marL="742950" lvl="1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</a:pP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3"/>
              </a:rPr>
              <a:t>ISO Newswire</a:t>
            </a: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i="0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is your source for regular news about ISO New England and the wholesale electricity industry within the six-state region 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Log on to </a:t>
            </a:r>
            <a:r>
              <a:rPr lang="en-US" sz="2000" b="1" dirty="0" smtClean="0">
                <a:solidFill>
                  <a:srgbClr val="000000"/>
                </a:solidFill>
              </a:rPr>
              <a:t>ISO Express </a:t>
            </a:r>
          </a:p>
          <a:p>
            <a:pPr marL="742950" lvl="1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</a:pP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4"/>
              </a:rPr>
              <a:t>ISO Express</a:t>
            </a: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i="0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provides real-time data on New England’s wholesale electricity markets and power system operations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Follow the ISO on </a:t>
            </a:r>
            <a:r>
              <a:rPr lang="en-US" sz="2000" b="1" dirty="0" smtClean="0">
                <a:solidFill>
                  <a:srgbClr val="000000"/>
                </a:solidFill>
              </a:rPr>
              <a:t>Twitter</a:t>
            </a:r>
          </a:p>
          <a:p>
            <a:pPr marL="742950" lvl="1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</a:pP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5"/>
              </a:rPr>
              <a:t>@</a:t>
            </a:r>
            <a:r>
              <a:rPr lang="en-US" sz="1400" i="1" kern="1200" baseline="0" dirty="0" err="1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15"/>
              </a:rPr>
              <a:t>isonewengland</a:t>
            </a:r>
            <a:endParaRPr lang="en-US" sz="1400" i="1" kern="1200" baseline="0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Download the </a:t>
            </a:r>
            <a:r>
              <a:rPr lang="en-US" sz="2000" b="1" dirty="0" smtClean="0">
                <a:solidFill>
                  <a:srgbClr val="000000"/>
                </a:solidFill>
              </a:rPr>
              <a:t>ISO to Go App</a:t>
            </a:r>
          </a:p>
          <a:p>
            <a:pPr marL="742950" lvl="1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</a:pP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  <a:hlinkClick r:id="rId6"/>
              </a:rPr>
              <a:t>ISO to Go</a:t>
            </a:r>
            <a:r>
              <a:rPr lang="en-US" sz="1400" i="1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i="0" kern="1200" baseline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is a free mobile application that puts real-time wholesale electricity pricing and power grid information in the palm of your hand </a:t>
            </a:r>
          </a:p>
          <a:p>
            <a:pPr lvl="1"/>
            <a:endParaRPr lang="en-US" dirty="0" smtClean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457200" y="35820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latin typeface="+mj-lt"/>
              </a:rPr>
              <a:t>For More Information…</a:t>
            </a:r>
            <a:endParaRPr lang="en-US" sz="3200" b="1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8613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33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slideLayout" Target="../slideLayouts/slideLayout64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4812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290650"/>
            <a:ext cx="9143992" cy="567350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900856" y="6329046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83" r:id="rId2"/>
    <p:sldLayoutId id="2147483714" r:id="rId3"/>
    <p:sldLayoutId id="2147483715" r:id="rId4"/>
    <p:sldLayoutId id="2147483716" r:id="rId5"/>
    <p:sldLayoutId id="2147483675" r:id="rId6"/>
    <p:sldLayoutId id="2147483650" r:id="rId7"/>
    <p:sldLayoutId id="2147483664" r:id="rId8"/>
    <p:sldLayoutId id="2147483720" r:id="rId9"/>
    <p:sldLayoutId id="2147483684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698" r:id="rId22"/>
    <p:sldLayoutId id="2147483699" r:id="rId23"/>
    <p:sldLayoutId id="2147483700" r:id="rId24"/>
    <p:sldLayoutId id="2147483701" r:id="rId25"/>
    <p:sldLayoutId id="2147483702" r:id="rId26"/>
    <p:sldLayoutId id="2147483703" r:id="rId27"/>
    <p:sldLayoutId id="2147483717" r:id="rId28"/>
    <p:sldLayoutId id="2147483722" r:id="rId29"/>
    <p:sldLayoutId id="2147483723" r:id="rId3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200"/>
        </a:spcBef>
        <a:buFont typeface="Arial" pitchFamily="34" charset="0"/>
        <a:buChar char="•"/>
        <a:defRPr sz="2400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2000" kern="1200" baseline="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800" kern="1200" baseline="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600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600" kern="1200" baseline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08176"/>
            <a:ext cx="8229600" cy="4694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65944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rgbClr val="637E8E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900856" y="6705600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84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200"/>
        </a:spcBef>
        <a:buFont typeface="Arial" pitchFamily="34" charset="0"/>
        <a:buChar char="•"/>
        <a:defRPr sz="2400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2000" kern="1200" baseline="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800" kern="1200" baseline="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600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600" kern="1200" baseline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4812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290650"/>
            <a:ext cx="9143992" cy="567350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fld id="{10C7F894-2A36-495D-AB7C-1055F7AC0F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900856" y="6329046"/>
            <a:ext cx="134228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b="1" dirty="0" smtClean="0">
                <a:solidFill>
                  <a:schemeClr val="tx1"/>
                </a:solidFill>
              </a:rPr>
              <a:t>ISO-NE PUBLIC</a:t>
            </a:r>
            <a:endParaRPr lang="en-US" sz="7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22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  <p:sldLayoutId id="2147483749" r:id="rId25"/>
    <p:sldLayoutId id="2147483750" r:id="rId26"/>
    <p:sldLayoutId id="2147483751" r:id="rId27"/>
    <p:sldLayoutId id="2147483752" r:id="rId28"/>
    <p:sldLayoutId id="2147483753" r:id="rId29"/>
    <p:sldLayoutId id="2147483754" r:id="rId30"/>
    <p:sldLayoutId id="2147483755" r:id="rId31"/>
    <p:sldLayoutId id="2147483756" r:id="rId3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200"/>
        </a:spcBef>
        <a:buFont typeface="Arial" pitchFamily="34" charset="0"/>
        <a:buChar char="•"/>
        <a:defRPr sz="2400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2000" kern="1200" baseline="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800" kern="1200" baseline="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600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600" kern="1200" baseline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8.xml"/><Relationship Id="rId4" Type="http://schemas.openxmlformats.org/officeDocument/2006/relationships/hyperlink" Target="https://www.nerc.com/comm/PC_Reliability_Guidelines_DL/Reliability_Guideline_DER_A_Parameterization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October 15, 2020    Holyoke, Massachusetts  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/>
              <a:t>Senior Engineer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NPCC DER Forum</a:t>
            </a:r>
            <a:endParaRPr lang="en-US" dirty="0">
              <a:latin typeface="+mj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/>
              <a:t>ISO-NE Distribution-Connected Generation Interconnection, Modeling, &amp; Study Procedures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Brad Marszalkowski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19862"/>
            <a:ext cx="762952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pc="-10" dirty="0">
                <a:solidFill>
                  <a:srgbClr val="000000"/>
                </a:solidFill>
              </a:rPr>
              <a:t>What </a:t>
            </a:r>
            <a:r>
              <a:rPr dirty="0">
                <a:solidFill>
                  <a:srgbClr val="000000"/>
                </a:solidFill>
              </a:rPr>
              <a:t>type of </a:t>
            </a:r>
            <a:r>
              <a:rPr spc="-10" dirty="0">
                <a:solidFill>
                  <a:srgbClr val="000000"/>
                </a:solidFill>
              </a:rPr>
              <a:t>Interconnection </a:t>
            </a:r>
            <a:r>
              <a:rPr dirty="0">
                <a:solidFill>
                  <a:srgbClr val="000000"/>
                </a:solidFill>
              </a:rPr>
              <a:t>Service </a:t>
            </a:r>
            <a:r>
              <a:rPr spc="-20" dirty="0">
                <a:solidFill>
                  <a:srgbClr val="000000"/>
                </a:solidFill>
              </a:rPr>
              <a:t>may</a:t>
            </a:r>
            <a:r>
              <a:rPr spc="-135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be  </a:t>
            </a:r>
            <a:r>
              <a:rPr spc="-15" dirty="0">
                <a:solidFill>
                  <a:srgbClr val="000000"/>
                </a:solidFill>
              </a:rPr>
              <a:t>requested </a:t>
            </a:r>
            <a:r>
              <a:rPr spc="-5" dirty="0">
                <a:solidFill>
                  <a:srgbClr val="000000"/>
                </a:solidFill>
              </a:rPr>
              <a:t>under </a:t>
            </a:r>
            <a:r>
              <a:rPr dirty="0">
                <a:solidFill>
                  <a:srgbClr val="000000"/>
                </a:solidFill>
              </a:rPr>
              <a:t>Schedules 22 and</a:t>
            </a:r>
            <a:r>
              <a:rPr spc="-80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23?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83181"/>
            <a:ext cx="8018145" cy="41543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ts val="251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There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are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two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levels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Interconnection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Service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available</a:t>
            </a:r>
            <a:r>
              <a:rPr sz="2200" spc="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under</a:t>
            </a:r>
            <a:endParaRPr sz="2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>
              <a:lnSpc>
                <a:spcPts val="2400"/>
              </a:lnSpc>
            </a:pP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Schedules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22 and 23:</a:t>
            </a:r>
            <a:endParaRPr sz="2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6285" lvl="1" indent="-287020">
              <a:lnSpc>
                <a:spcPts val="2060"/>
              </a:lnSpc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Network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Resource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Interconnection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Service (energy);</a:t>
            </a:r>
            <a:r>
              <a:rPr sz="1900" spc="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and</a:t>
            </a:r>
            <a:endParaRPr sz="19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6285" lvl="1" indent="-287020">
              <a:lnSpc>
                <a:spcPts val="2165"/>
              </a:lnSpc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Capacity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Network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Resource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Interconnection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Service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(energy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and</a:t>
            </a:r>
            <a:r>
              <a:rPr sz="1900" spc="1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000000"/>
                </a:solidFill>
                <a:latin typeface="Calibri"/>
                <a:cs typeface="Calibri"/>
              </a:rPr>
              <a:t>capacity)</a:t>
            </a:r>
          </a:p>
          <a:p>
            <a:pPr marL="355600" marR="311785" indent="-342900">
              <a:lnSpc>
                <a:spcPts val="2380"/>
              </a:lnSpc>
              <a:spcBef>
                <a:spcPts val="12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All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Distribution-Connected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Generators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that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interconnect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under  Schedules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22 and 23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are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eligible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to participate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in the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ISO</a:t>
            </a:r>
            <a:r>
              <a:rPr sz="2200" spc="1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markets</a:t>
            </a:r>
            <a:endParaRPr sz="2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5080" indent="-342900">
              <a:lnSpc>
                <a:spcPts val="2380"/>
              </a:lnSpc>
              <a:spcBef>
                <a:spcPts val="11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Depending on the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purpose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of the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interconnection,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a Distribution- 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Connected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Generator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that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interconnected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under </a:t>
            </a:r>
            <a:r>
              <a:rPr sz="2200" spc="-25" dirty="0">
                <a:solidFill>
                  <a:srgbClr val="000000"/>
                </a:solidFill>
                <a:latin typeface="Calibri"/>
                <a:cs typeface="Calibri"/>
              </a:rPr>
              <a:t>state 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interconnection procedures may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be eligible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participate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in the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ISO 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markets</a:t>
            </a:r>
            <a:endParaRPr sz="2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6285" marR="104775" lvl="1" indent="-287020">
              <a:lnSpc>
                <a:spcPts val="2050"/>
              </a:lnSpc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E.g., a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generator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interconnected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behind the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meter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or </a:t>
            </a:r>
            <a:r>
              <a:rPr sz="1900" spc="-20" dirty="0">
                <a:solidFill>
                  <a:srgbClr val="000000"/>
                </a:solidFill>
                <a:latin typeface="Calibri"/>
                <a:cs typeface="Calibri"/>
              </a:rPr>
              <a:t>for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retail 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consumption does not </a:t>
            </a:r>
            <a:r>
              <a:rPr sz="1900" spc="-20" dirty="0">
                <a:solidFill>
                  <a:srgbClr val="000000"/>
                </a:solidFill>
                <a:latin typeface="Calibri"/>
                <a:cs typeface="Calibri"/>
              </a:rPr>
              <a:t>have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interconnection rights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put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power onto 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19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grid</a:t>
            </a:r>
            <a:endParaRPr sz="19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6408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65201"/>
            <a:ext cx="514667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>
                <a:solidFill>
                  <a:srgbClr val="000000"/>
                </a:solidFill>
              </a:rPr>
              <a:t>Proposed Plan </a:t>
            </a:r>
            <a:r>
              <a:rPr spc="-15" dirty="0">
                <a:solidFill>
                  <a:srgbClr val="000000"/>
                </a:solidFill>
              </a:rPr>
              <a:t>Approval</a:t>
            </a:r>
            <a:r>
              <a:rPr spc="-8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(I.3.9)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295400"/>
            <a:ext cx="7932420" cy="507510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13716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In addition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an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interconnection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request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submittal,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new 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Distribution-Connected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Generator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or a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modification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an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existing 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Distribution-Connected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Generator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resulting in an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increase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or a 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change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in its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operating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characteristics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may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need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submit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a 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Proposed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Plan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Application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pursuant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Section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I.3.9 of the</a:t>
            </a:r>
            <a:r>
              <a:rPr sz="2200" spc="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spc="-35" dirty="0">
                <a:solidFill>
                  <a:srgbClr val="000000"/>
                </a:solidFill>
                <a:latin typeface="Calibri"/>
                <a:cs typeface="Calibri"/>
              </a:rPr>
              <a:t>Tariff</a:t>
            </a:r>
            <a:endParaRPr sz="2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6285" lvl="1" indent="-287020">
              <a:lnSpc>
                <a:spcPct val="100000"/>
              </a:lnSpc>
              <a:spcBef>
                <a:spcPts val="1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This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is true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regardless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of the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jurisdiction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of the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interconnection</a:t>
            </a:r>
            <a:r>
              <a:rPr sz="19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process</a:t>
            </a:r>
            <a:endParaRPr sz="19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6285" marR="204470" lvl="1" indent="-287020">
              <a:lnSpc>
                <a:spcPct val="100000"/>
              </a:lnSpc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If the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Generator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Owner is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not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Market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Participant, the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interconnecting  </a:t>
            </a:r>
            <a:r>
              <a:rPr sz="1900" spc="-20" dirty="0">
                <a:solidFill>
                  <a:srgbClr val="000000"/>
                </a:solidFill>
                <a:latin typeface="Calibri"/>
                <a:cs typeface="Calibri"/>
              </a:rPr>
              <a:t>Transmission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Owner will </a:t>
            </a:r>
            <a:r>
              <a:rPr sz="1900" spc="-10" dirty="0">
                <a:solidFill>
                  <a:srgbClr val="000000"/>
                </a:solidFill>
                <a:latin typeface="Calibri"/>
                <a:cs typeface="Calibri"/>
              </a:rPr>
              <a:t>submit </a:t>
            </a:r>
            <a:r>
              <a:rPr sz="1900" spc="-5" dirty="0">
                <a:solidFill>
                  <a:srgbClr val="000000"/>
                </a:solidFill>
                <a:latin typeface="Calibri"/>
                <a:cs typeface="Calibri"/>
              </a:rPr>
              <a:t>on the </a:t>
            </a:r>
            <a:r>
              <a:rPr sz="1900" spc="-15" dirty="0">
                <a:solidFill>
                  <a:srgbClr val="000000"/>
                </a:solidFill>
                <a:latin typeface="Calibri"/>
                <a:cs typeface="Calibri"/>
              </a:rPr>
              <a:t>generator’s</a:t>
            </a:r>
            <a:r>
              <a:rPr sz="1900" spc="9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900" spc="-5" dirty="0" smtClean="0">
                <a:solidFill>
                  <a:srgbClr val="000000"/>
                </a:solidFill>
                <a:latin typeface="Calibri"/>
                <a:cs typeface="Calibri"/>
              </a:rPr>
              <a:t>behalf</a:t>
            </a:r>
            <a:endParaRPr sz="19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307340" indent="-342900">
              <a:spcBef>
                <a:spcPts val="11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200" spc="-10" dirty="0">
                <a:solidFill>
                  <a:srgbClr val="000000"/>
                </a:solidFill>
                <a:cs typeface="Calibri"/>
              </a:rPr>
              <a:t>Distribution-Connected </a:t>
            </a:r>
            <a:r>
              <a:rPr lang="en-US" sz="2200" spc="-20" dirty="0">
                <a:solidFill>
                  <a:srgbClr val="000000"/>
                </a:solidFill>
                <a:cs typeface="Calibri"/>
              </a:rPr>
              <a:t>Generators </a:t>
            </a:r>
            <a:r>
              <a:rPr lang="en-US" sz="2200" spc="-10" dirty="0">
                <a:solidFill>
                  <a:srgbClr val="000000"/>
                </a:solidFill>
                <a:cs typeface="Calibri"/>
              </a:rPr>
              <a:t>that are </a:t>
            </a:r>
            <a:r>
              <a:rPr lang="en-US" sz="2200" spc="-5" dirty="0" smtClean="0">
                <a:solidFill>
                  <a:srgbClr val="000000"/>
                </a:solidFill>
                <a:cs typeface="Calibri"/>
              </a:rPr>
              <a:t>5  MW </a:t>
            </a:r>
            <a:r>
              <a:rPr lang="en-US" sz="2200" spc="-10" dirty="0">
                <a:solidFill>
                  <a:srgbClr val="000000"/>
                </a:solidFill>
                <a:cs typeface="Calibri"/>
              </a:rPr>
              <a:t>require </a:t>
            </a:r>
            <a:r>
              <a:rPr lang="en-US" sz="2200" spc="-5" dirty="0" smtClean="0">
                <a:solidFill>
                  <a:srgbClr val="000000"/>
                </a:solidFill>
                <a:cs typeface="Calibri"/>
              </a:rPr>
              <a:t>a proposed plans application</a:t>
            </a:r>
          </a:p>
          <a:p>
            <a:pPr marL="355600" marR="307340" indent="-342900">
              <a:spcBef>
                <a:spcPts val="11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 smtClean="0">
                <a:solidFill>
                  <a:srgbClr val="000000"/>
                </a:solidFill>
                <a:latin typeface="Calibri"/>
                <a:cs typeface="Calibri"/>
              </a:rPr>
              <a:t>Distribution-Connected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Generators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that are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1 MW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less than 5  MW </a:t>
            </a:r>
            <a:r>
              <a:rPr sz="2200" spc="-15" dirty="0">
                <a:solidFill>
                  <a:srgbClr val="000000"/>
                </a:solidFill>
                <a:latin typeface="Calibri"/>
                <a:cs typeface="Calibri"/>
              </a:rPr>
              <a:t>may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only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require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a less than 5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MW Notification</a:t>
            </a:r>
            <a:r>
              <a:rPr sz="2200" spc="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Form</a:t>
            </a:r>
            <a:endParaRPr sz="2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Distribution-Connected </a:t>
            </a: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Generators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that are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less than 1 MW do</a:t>
            </a:r>
            <a:r>
              <a:rPr sz="2200" spc="1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not</a:t>
            </a:r>
            <a:endParaRPr sz="2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</a:pPr>
            <a:r>
              <a:rPr sz="2200" spc="-20" dirty="0">
                <a:solidFill>
                  <a:srgbClr val="000000"/>
                </a:solidFill>
                <a:latin typeface="Calibri"/>
                <a:cs typeface="Calibri"/>
              </a:rPr>
              <a:t>have </a:t>
            </a:r>
            <a:r>
              <a:rPr sz="2200" spc="-5" dirty="0">
                <a:solidFill>
                  <a:srgbClr val="000000"/>
                </a:solidFill>
                <a:latin typeface="Calibri"/>
                <a:cs typeface="Calibri"/>
              </a:rPr>
              <a:t>an I.3.9</a:t>
            </a:r>
            <a:r>
              <a:rPr sz="2200" spc="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requirement</a:t>
            </a:r>
            <a:endParaRPr sz="2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2644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 coordination &amp; Data collection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7F894-2A36-495D-AB7C-1055F7AC0F9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6277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277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718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Coordination</a:t>
            </a:r>
            <a:r>
              <a:rPr lang="en-US" baseline="0" dirty="0" smtClean="0"/>
              <a:t> Practices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D18D59-7AC8-45AE-9F52-DBA89AEC6EE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6277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277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457200" y="914400"/>
            <a:ext cx="7391400" cy="5410200"/>
          </a:xfrm>
        </p:spPr>
        <p:txBody>
          <a:bodyPr>
            <a:normAutofit/>
          </a:bodyPr>
          <a:lstStyle/>
          <a:p>
            <a:r>
              <a:rPr lang="en-US" b="1" dirty="0" smtClean="0"/>
              <a:t>Stakeholder Review &amp; Information Exchange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smtClean="0"/>
              <a:t>New interconnections (&gt;1MW) must submit either a Small Generator Notification or Proposed Plan Application regardless of POI</a:t>
            </a:r>
          </a:p>
          <a:p>
            <a:pPr lvl="1"/>
            <a:r>
              <a:rPr lang="en-US" dirty="0"/>
              <a:t>Interconnections are channeled through the Reliability </a:t>
            </a:r>
            <a:r>
              <a:rPr lang="en-US" dirty="0" smtClean="0"/>
              <a:t>Committee which allows affected </a:t>
            </a:r>
            <a:r>
              <a:rPr lang="en-US" dirty="0"/>
              <a:t>parties </a:t>
            </a:r>
            <a:r>
              <a:rPr lang="en-US" dirty="0" smtClean="0"/>
              <a:t>to have a </a:t>
            </a:r>
            <a:r>
              <a:rPr lang="en-US" dirty="0"/>
              <a:t>chance to voice </a:t>
            </a:r>
            <a:r>
              <a:rPr lang="en-US" dirty="0" smtClean="0"/>
              <a:t>concerns (I.3.9 process)</a:t>
            </a:r>
          </a:p>
          <a:p>
            <a:pPr lvl="1"/>
            <a:r>
              <a:rPr lang="en-US" dirty="0" smtClean="0"/>
              <a:t>Transmission System Impact Studies (SIS) sometimes needed based on size or location of interconnection</a:t>
            </a:r>
          </a:p>
          <a:p>
            <a:r>
              <a:rPr lang="en-US" sz="2500" b="1" dirty="0" smtClean="0"/>
              <a:t>What we do with the information </a:t>
            </a:r>
            <a:endParaRPr lang="en-US" sz="2500" b="1" dirty="0"/>
          </a:p>
          <a:p>
            <a:pPr lvl="1"/>
            <a:r>
              <a:rPr lang="en-US" dirty="0" smtClean="0"/>
              <a:t>Tracking DER interconnections </a:t>
            </a:r>
          </a:p>
          <a:p>
            <a:pPr lvl="1"/>
            <a:r>
              <a:rPr lang="en-US" dirty="0"/>
              <a:t>Determination of study </a:t>
            </a:r>
            <a:r>
              <a:rPr lang="en-US" dirty="0" smtClean="0"/>
              <a:t>requirements</a:t>
            </a:r>
          </a:p>
          <a:p>
            <a:pPr lvl="1"/>
            <a:r>
              <a:rPr lang="en-US" dirty="0"/>
              <a:t>Data from forms and SIS used in steady state and dynamics </a:t>
            </a:r>
            <a:r>
              <a:rPr lang="en-US" dirty="0" smtClean="0"/>
              <a:t>modeling</a:t>
            </a:r>
          </a:p>
          <a:p>
            <a:pPr lvl="1"/>
            <a:endParaRPr lang="en-US" sz="2100" dirty="0" smtClean="0"/>
          </a:p>
          <a:p>
            <a:pPr lvl="1"/>
            <a:endParaRPr lang="en-US" sz="2100" dirty="0" smtClean="0"/>
          </a:p>
          <a:p>
            <a:pPr lvl="1"/>
            <a:endParaRPr lang="en-US" sz="2100" dirty="0" smtClean="0"/>
          </a:p>
          <a:p>
            <a:pPr lvl="1"/>
            <a:endParaRPr lang="en-US" sz="2100" dirty="0" smtClean="0"/>
          </a:p>
        </p:txBody>
      </p:sp>
    </p:spTree>
    <p:extLst>
      <p:ext uri="{BB962C8B-B14F-4D97-AF65-F5344CB8AC3E}">
        <p14:creationId xmlns:p14="http://schemas.microsoft.com/office/powerpoint/2010/main" val="400475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D18D59-7AC8-45AE-9F52-DBA89AEC6EE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6277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277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97288" cy="615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344" y="0"/>
            <a:ext cx="3771048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94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D18D59-7AC8-45AE-9F52-DBA89AEC6EE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6277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277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" y="13335"/>
            <a:ext cx="4482548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249" y="13335"/>
            <a:ext cx="4435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9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Iso-ne</a:t>
            </a:r>
            <a:r>
              <a:rPr lang="en-US" dirty="0" smtClean="0"/>
              <a:t> der model development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22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371600"/>
            <a:ext cx="3962400" cy="481268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DER in NE primarily solar</a:t>
            </a:r>
          </a:p>
          <a:p>
            <a:pPr lvl="1"/>
            <a:r>
              <a:rPr lang="en-US" dirty="0" smtClean="0"/>
              <a:t>Normalized PV profiles used</a:t>
            </a:r>
          </a:p>
          <a:p>
            <a:pPr lvl="1"/>
            <a:r>
              <a:rPr lang="en-US" dirty="0" smtClean="0"/>
              <a:t>Fractional value multiplied by nameplate of PV installation for total output</a:t>
            </a:r>
          </a:p>
          <a:p>
            <a:r>
              <a:rPr lang="en-US" dirty="0" smtClean="0"/>
              <a:t>Battery Energy Storage</a:t>
            </a:r>
          </a:p>
          <a:p>
            <a:pPr lvl="1"/>
            <a:r>
              <a:rPr lang="en-US" dirty="0" smtClean="0"/>
              <a:t>Operational Characteristics such as charging and discharging</a:t>
            </a:r>
          </a:p>
          <a:p>
            <a:pPr lvl="1"/>
            <a:r>
              <a:rPr lang="en-US" dirty="0" smtClean="0"/>
              <a:t>State of Charge (SOC) can also be important</a:t>
            </a:r>
          </a:p>
          <a:p>
            <a:r>
              <a:rPr lang="en-US" dirty="0" smtClean="0"/>
              <a:t>Time of year</a:t>
            </a:r>
          </a:p>
          <a:p>
            <a:pPr lvl="1"/>
            <a:r>
              <a:rPr lang="en-US" dirty="0" smtClean="0"/>
              <a:t>PV outputs differ based on available irradiance which differs based on time of year</a:t>
            </a:r>
          </a:p>
          <a:p>
            <a:pPr lvl="1"/>
            <a:r>
              <a:rPr lang="en-US" dirty="0" smtClean="0"/>
              <a:t>Gross loads and DER penetration levels</a:t>
            </a:r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1026" name="Picture 2" descr="cid:image002.png@01D681EB.A0CA04A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996509"/>
            <a:ext cx="4191000" cy="235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839200" cy="1219201"/>
          </a:xfrm>
        </p:spPr>
        <p:txBody>
          <a:bodyPr>
            <a:normAutofit/>
          </a:bodyPr>
          <a:lstStyle/>
          <a:p>
            <a:r>
              <a:rPr lang="en-US" dirty="0" smtClean="0"/>
              <a:t>Study Conditions/Assumptions</a:t>
            </a:r>
            <a:r>
              <a:rPr lang="en-US" sz="2600" dirty="0"/>
              <a:t/>
            </a:r>
            <a:br>
              <a:rPr lang="en-US" sz="2600" dirty="0"/>
            </a:br>
            <a:r>
              <a:rPr lang="en-US" sz="1800" b="0" i="1" dirty="0" smtClean="0"/>
              <a:t>Modeling assumptions within dynamics cases</a:t>
            </a:r>
            <a:endParaRPr lang="en-US" sz="1800" b="0" i="1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2995942"/>
            <a:ext cx="4951442" cy="314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77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3312"/>
            <a:ext cx="3886200" cy="4812688"/>
          </a:xfrm>
        </p:spPr>
        <p:txBody>
          <a:bodyPr>
            <a:normAutofit/>
          </a:bodyPr>
          <a:lstStyle/>
          <a:p>
            <a:r>
              <a:rPr lang="en-US" dirty="0" smtClean="0"/>
              <a:t>Year of Study</a:t>
            </a:r>
          </a:p>
          <a:p>
            <a:pPr lvl="1"/>
            <a:r>
              <a:rPr lang="en-US" sz="1800" dirty="0" smtClean="0"/>
              <a:t>DER penetration increasing as states continue to solar incentives</a:t>
            </a:r>
          </a:p>
          <a:p>
            <a:pPr lvl="1"/>
            <a:r>
              <a:rPr lang="en-US" sz="1800" dirty="0"/>
              <a:t>Utilization of synchronous units decreasing, and retirements more likely, as load is </a:t>
            </a:r>
            <a:r>
              <a:rPr lang="en-US" sz="1800" dirty="0" smtClean="0"/>
              <a:t>reduced</a:t>
            </a:r>
          </a:p>
          <a:p>
            <a:pPr lvl="1"/>
            <a:r>
              <a:rPr lang="en-US" sz="1800" dirty="0" smtClean="0"/>
              <a:t>DER mix will change </a:t>
            </a:r>
            <a:br>
              <a:rPr lang="en-US" sz="1800" dirty="0" smtClean="0"/>
            </a:br>
            <a:r>
              <a:rPr lang="en-US" sz="1800" dirty="0" smtClean="0"/>
              <a:t>based on study year</a:t>
            </a:r>
          </a:p>
          <a:p>
            <a:pPr lvl="1"/>
            <a:r>
              <a:rPr lang="en-US" sz="1800" dirty="0" smtClean="0"/>
              <a:t>DER interconnection requirements are </a:t>
            </a:r>
            <a:br>
              <a:rPr lang="en-US" sz="1800" dirty="0" smtClean="0"/>
            </a:br>
            <a:r>
              <a:rPr lang="en-US" sz="1800" dirty="0" smtClean="0"/>
              <a:t>dependent on year </a:t>
            </a:r>
            <a:br>
              <a:rPr lang="en-US" sz="1800" dirty="0" smtClean="0"/>
            </a:br>
            <a:r>
              <a:rPr lang="en-US" sz="1800" dirty="0" smtClean="0"/>
              <a:t>project applied (IEEE 1547-2003, IEEE 1547-2018, ISO-SRD, </a:t>
            </a:r>
            <a:r>
              <a:rPr lang="en-US" sz="1800" dirty="0" err="1" smtClean="0"/>
              <a:t>etc</a:t>
            </a:r>
            <a:r>
              <a:rPr lang="en-US" sz="1800" dirty="0" smtClean="0"/>
              <a:t>)</a:t>
            </a:r>
            <a:endParaRPr lang="en-US" sz="1800" dirty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1061298"/>
            <a:ext cx="4800600" cy="2529411"/>
          </a:xfrm>
          <a:prstGeom prst="rect">
            <a:avLst/>
          </a:prstGeom>
        </p:spPr>
      </p:pic>
      <p:sp>
        <p:nvSpPr>
          <p:cNvPr id="10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839200" cy="1219201"/>
          </a:xfrm>
        </p:spPr>
        <p:txBody>
          <a:bodyPr>
            <a:normAutofit/>
          </a:bodyPr>
          <a:lstStyle/>
          <a:p>
            <a:r>
              <a:rPr lang="en-US" dirty="0" smtClean="0"/>
              <a:t>Study Conditions/Assumptions</a:t>
            </a:r>
            <a:r>
              <a:rPr lang="en-US" sz="2600" dirty="0"/>
              <a:t/>
            </a:r>
            <a:br>
              <a:rPr lang="en-US" sz="2600" dirty="0"/>
            </a:br>
            <a:r>
              <a:rPr lang="en-US" sz="1800" b="0" i="1" dirty="0" smtClean="0"/>
              <a:t>Modeling assumptions within dynamics cases (cont.)</a:t>
            </a:r>
            <a:endParaRPr lang="en-US" sz="1800" b="0" i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380" y="3621963"/>
            <a:ext cx="4857420" cy="255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58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73516"/>
            <a:ext cx="54102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DER (MW ≥ 5) </a:t>
            </a:r>
          </a:p>
          <a:p>
            <a:pPr lvl="1"/>
            <a:r>
              <a:rPr lang="en-US" dirty="0" smtClean="0"/>
              <a:t>Referred to as U-DER</a:t>
            </a:r>
          </a:p>
          <a:p>
            <a:pPr lvl="1"/>
            <a:r>
              <a:rPr lang="en-US" dirty="0" smtClean="0"/>
              <a:t>Explicitly </a:t>
            </a:r>
            <a:r>
              <a:rPr lang="en-US" dirty="0"/>
              <a:t>tracked </a:t>
            </a:r>
            <a:r>
              <a:rPr lang="en-US" dirty="0" smtClean="0"/>
              <a:t>&amp; </a:t>
            </a:r>
            <a:r>
              <a:rPr lang="en-US" dirty="0"/>
              <a:t>modeled </a:t>
            </a:r>
            <a:r>
              <a:rPr lang="en-US" dirty="0" smtClean="0"/>
              <a:t>as generators in cases</a:t>
            </a:r>
            <a:endParaRPr lang="en-US" dirty="0"/>
          </a:p>
          <a:p>
            <a:pPr lvl="1"/>
            <a:r>
              <a:rPr lang="en-US" dirty="0"/>
              <a:t>Use </a:t>
            </a:r>
            <a:r>
              <a:rPr lang="en-US" dirty="0" smtClean="0"/>
              <a:t>NERC &amp; WECC </a:t>
            </a:r>
            <a:r>
              <a:rPr lang="en-US" dirty="0"/>
              <a:t>modeling guidelines and equivalencies</a:t>
            </a:r>
          </a:p>
          <a:p>
            <a:pPr lvl="1"/>
            <a:r>
              <a:rPr lang="en-US" dirty="0" smtClean="0"/>
              <a:t>Specific </a:t>
            </a:r>
            <a:r>
              <a:rPr lang="en-US" dirty="0"/>
              <a:t>d</a:t>
            </a:r>
            <a:r>
              <a:rPr lang="en-US" dirty="0" smtClean="0"/>
              <a:t>ynamic </a:t>
            </a:r>
            <a:r>
              <a:rPr lang="en-US" dirty="0"/>
              <a:t>models to be provided by developer (2</a:t>
            </a:r>
            <a:r>
              <a:rPr lang="en-US" baseline="30000" dirty="0"/>
              <a:t>nd</a:t>
            </a:r>
            <a:r>
              <a:rPr lang="en-US" dirty="0"/>
              <a:t> gen renewable energy models</a:t>
            </a:r>
            <a:r>
              <a:rPr lang="en-US" dirty="0" smtClean="0"/>
              <a:t>)</a:t>
            </a:r>
          </a:p>
          <a:p>
            <a:r>
              <a:rPr lang="en-US" dirty="0" smtClean="0"/>
              <a:t>DER (1 </a:t>
            </a:r>
            <a:r>
              <a:rPr lang="en-US" dirty="0"/>
              <a:t>&lt;</a:t>
            </a:r>
            <a:r>
              <a:rPr lang="en-US" dirty="0" smtClean="0"/>
              <a:t> MW </a:t>
            </a:r>
            <a:r>
              <a:rPr lang="en-US" dirty="0"/>
              <a:t>&lt; </a:t>
            </a:r>
            <a:r>
              <a:rPr lang="en-US" dirty="0" smtClean="0"/>
              <a:t>5) </a:t>
            </a:r>
          </a:p>
          <a:p>
            <a:pPr lvl="1"/>
            <a:r>
              <a:rPr lang="en-US" dirty="0"/>
              <a:t>G</a:t>
            </a:r>
            <a:r>
              <a:rPr lang="en-US" dirty="0" smtClean="0"/>
              <a:t>enerally referred to as R-DER</a:t>
            </a:r>
          </a:p>
          <a:p>
            <a:pPr lvl="1"/>
            <a:r>
              <a:rPr lang="en-US" dirty="0" smtClean="0"/>
              <a:t>Locational data is tracked (both address and electrical interconnection) 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odeled at low side of distribution bus</a:t>
            </a:r>
          </a:p>
          <a:p>
            <a:pPr lvl="1"/>
            <a:r>
              <a:rPr lang="en-US" dirty="0" smtClean="0"/>
              <a:t>DER_A model is used and parametrized based on requirements coincident with application </a:t>
            </a:r>
            <a:r>
              <a:rPr lang="en-US" dirty="0"/>
              <a:t>a</a:t>
            </a:r>
            <a:r>
              <a:rPr lang="en-US" dirty="0" smtClean="0"/>
              <a:t>pproval date</a:t>
            </a:r>
          </a:p>
          <a:p>
            <a:r>
              <a:rPr lang="en-US" dirty="0" smtClean="0"/>
              <a:t>DER (MW ≤ 1) </a:t>
            </a:r>
          </a:p>
          <a:p>
            <a:pPr lvl="1"/>
            <a:r>
              <a:rPr lang="en-US" dirty="0"/>
              <a:t>R</a:t>
            </a:r>
            <a:r>
              <a:rPr lang="en-US" dirty="0" smtClean="0"/>
              <a:t>eferred to as R-DER with unknown location </a:t>
            </a:r>
          </a:p>
          <a:p>
            <a:pPr lvl="1"/>
            <a:r>
              <a:rPr lang="en-US" dirty="0" smtClean="0"/>
              <a:t>Output </a:t>
            </a:r>
            <a:r>
              <a:rPr lang="en-US" dirty="0"/>
              <a:t>v</a:t>
            </a:r>
            <a:r>
              <a:rPr lang="en-US" dirty="0" smtClean="0"/>
              <a:t>alues </a:t>
            </a:r>
            <a:r>
              <a:rPr lang="en-US" dirty="0"/>
              <a:t>come from PV </a:t>
            </a:r>
            <a:r>
              <a:rPr lang="en-US" dirty="0" smtClean="0"/>
              <a:t>forecast</a:t>
            </a:r>
          </a:p>
          <a:p>
            <a:pPr lvl="1"/>
            <a:r>
              <a:rPr lang="en-US" dirty="0"/>
              <a:t>Currently modeled as negative loads distributed across dispatch zones and normalized according to load at each bus</a:t>
            </a:r>
          </a:p>
          <a:p>
            <a:pPr lvl="1"/>
            <a:r>
              <a:rPr lang="en-US" dirty="0" smtClean="0"/>
              <a:t>No dynamic models are added</a:t>
            </a:r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839200" cy="1219201"/>
          </a:xfrm>
        </p:spPr>
        <p:txBody>
          <a:bodyPr>
            <a:normAutofit/>
          </a:bodyPr>
          <a:lstStyle/>
          <a:p>
            <a:r>
              <a:rPr lang="en-US" dirty="0" smtClean="0"/>
              <a:t>DER Modeling Practices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1800" b="0" i="1" dirty="0" smtClean="0"/>
              <a:t>U-DER &amp; R-DER Modeling assumptions</a:t>
            </a:r>
            <a:r>
              <a:rPr lang="en-US" sz="2600" dirty="0" smtClean="0"/>
              <a:t/>
            </a:r>
            <a:br>
              <a:rPr lang="en-US" sz="2600" dirty="0" smtClean="0"/>
            </a:br>
            <a:endParaRPr lang="en-US" sz="1800" b="0" i="1" dirty="0"/>
          </a:p>
        </p:txBody>
      </p:sp>
      <p:pic>
        <p:nvPicPr>
          <p:cNvPr id="9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5394614" y="304800"/>
            <a:ext cx="3714750" cy="26333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094" y="3271610"/>
            <a:ext cx="2933459" cy="28410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72000" y="6124545"/>
            <a:ext cx="466118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i="1" dirty="0" smtClean="0"/>
              <a:t>*Reference </a:t>
            </a:r>
            <a:r>
              <a:rPr lang="en-US" sz="700" i="1" dirty="0">
                <a:hlinkClick r:id="rId4"/>
              </a:rPr>
              <a:t>https://www.nerc.com/comm/PC_Reliability_Guidelines_DL/Reliability_Guideline_DER_A_Parameterization.pdf</a:t>
            </a:r>
            <a:endParaRPr lang="en-US" sz="700" i="1" dirty="0"/>
          </a:p>
        </p:txBody>
      </p:sp>
    </p:spTree>
    <p:extLst>
      <p:ext uri="{BB962C8B-B14F-4D97-AF65-F5344CB8AC3E}">
        <p14:creationId xmlns:p14="http://schemas.microsoft.com/office/powerpoint/2010/main" val="339332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Purpose of the Presentation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57200" y="1600200"/>
            <a:ext cx="5536430" cy="4419600"/>
          </a:xfrm>
        </p:spPr>
        <p:txBody>
          <a:bodyPr>
            <a:normAutofit/>
          </a:bodyPr>
          <a:lstStyle/>
          <a:p>
            <a:r>
              <a:rPr lang="en-US" spc="-10" dirty="0">
                <a:cs typeface="Calibri"/>
              </a:rPr>
              <a:t>Provide </a:t>
            </a:r>
            <a:r>
              <a:rPr lang="en-US" dirty="0">
                <a:cs typeface="Calibri"/>
              </a:rPr>
              <a:t>guidance </a:t>
            </a:r>
            <a:r>
              <a:rPr lang="en-US" spc="-15" dirty="0">
                <a:cs typeface="Calibri"/>
              </a:rPr>
              <a:t>regarding </a:t>
            </a:r>
            <a:r>
              <a:rPr lang="en-US" dirty="0">
                <a:cs typeface="Calibri"/>
              </a:rPr>
              <a:t>the </a:t>
            </a:r>
            <a:r>
              <a:rPr lang="en-US" spc="-15" dirty="0">
                <a:cs typeface="Calibri"/>
              </a:rPr>
              <a:t>procedural </a:t>
            </a:r>
            <a:r>
              <a:rPr lang="en-US" dirty="0">
                <a:cs typeface="Calibri"/>
              </a:rPr>
              <a:t>and </a:t>
            </a:r>
            <a:r>
              <a:rPr lang="en-US" spc="-10" dirty="0" smtClean="0">
                <a:cs typeface="Calibri"/>
              </a:rPr>
              <a:t>technical </a:t>
            </a:r>
            <a:r>
              <a:rPr lang="en-US" spc="-10" dirty="0">
                <a:cs typeface="Calibri"/>
              </a:rPr>
              <a:t>requirements </a:t>
            </a:r>
            <a:r>
              <a:rPr lang="en-US" spc="-20" dirty="0">
                <a:cs typeface="Calibri"/>
              </a:rPr>
              <a:t>for </a:t>
            </a:r>
            <a:r>
              <a:rPr lang="en-US" spc="-10" dirty="0">
                <a:cs typeface="Calibri"/>
              </a:rPr>
              <a:t>new </a:t>
            </a:r>
            <a:r>
              <a:rPr lang="en-US" spc="-5" dirty="0">
                <a:cs typeface="Calibri"/>
              </a:rPr>
              <a:t>Distribution-Connected </a:t>
            </a:r>
            <a:r>
              <a:rPr lang="en-US" spc="-10" dirty="0">
                <a:cs typeface="Calibri"/>
              </a:rPr>
              <a:t>Generation </a:t>
            </a:r>
            <a:endParaRPr lang="en-US" dirty="0" smtClean="0"/>
          </a:p>
          <a:p>
            <a:r>
              <a:rPr lang="en-US" dirty="0" smtClean="0"/>
              <a:t>Discuss stakeholder coordination and Affected System Operator (ASO) Studies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2" descr="http://moss/my/personal/tmeek/Shared%20Pictures/2018%20fsa_p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630" y="1828800"/>
            <a:ext cx="261697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00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97316"/>
            <a:ext cx="8229600" cy="481268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Voltage/Frequency control modes</a:t>
            </a:r>
          </a:p>
          <a:p>
            <a:pPr lvl="1"/>
            <a:r>
              <a:rPr lang="en-US" dirty="0" smtClean="0"/>
              <a:t>Most DER’s installed without reactive power output, or at fixed PF as voltage/frequency control is often not allowed on feeders</a:t>
            </a:r>
          </a:p>
          <a:p>
            <a:pPr lvl="1"/>
            <a:r>
              <a:rPr lang="en-US" dirty="0" smtClean="0"/>
              <a:t>Both 2</a:t>
            </a:r>
            <a:r>
              <a:rPr lang="en-US" baseline="30000" dirty="0" smtClean="0"/>
              <a:t>nd</a:t>
            </a:r>
            <a:r>
              <a:rPr lang="en-US" dirty="0" smtClean="0"/>
              <a:t> generation WECC models and DER_A model support voltage and frequency control setups for the few that do</a:t>
            </a:r>
          </a:p>
          <a:p>
            <a:r>
              <a:rPr lang="en-US" dirty="0" smtClean="0"/>
              <a:t>Constant power factor mode</a:t>
            </a:r>
          </a:p>
          <a:p>
            <a:pPr lvl="1"/>
            <a:r>
              <a:rPr lang="en-US" dirty="0" smtClean="0"/>
              <a:t>Power factor equal to 1 in most cases</a:t>
            </a:r>
          </a:p>
          <a:p>
            <a:pPr lvl="2"/>
            <a:r>
              <a:rPr lang="en-US" dirty="0" smtClean="0"/>
              <a:t>Modeling of R-DER in </a:t>
            </a:r>
            <a:r>
              <a:rPr lang="en-US" dirty="0" err="1" smtClean="0"/>
              <a:t>loadflow</a:t>
            </a:r>
            <a:r>
              <a:rPr lang="en-US" dirty="0" smtClean="0"/>
              <a:t> requires adjustment of DER (P &amp; Q) to account for avoided distribution losses and maintain planned power factors of TOs/DOs at distribution transformers</a:t>
            </a:r>
          </a:p>
          <a:p>
            <a:r>
              <a:rPr lang="en-US" dirty="0" smtClean="0"/>
              <a:t>Distribution Loss Assumption</a:t>
            </a:r>
          </a:p>
          <a:p>
            <a:pPr lvl="1"/>
            <a:r>
              <a:rPr lang="en-US" dirty="0" smtClean="0"/>
              <a:t>Current assumption of transmission and distribution losses is 8%</a:t>
            </a:r>
          </a:p>
          <a:p>
            <a:pPr lvl="2"/>
            <a:r>
              <a:rPr lang="en-US" dirty="0" smtClean="0"/>
              <a:t>Transmission – 2.5% (calculated by PSSE)</a:t>
            </a:r>
          </a:p>
          <a:p>
            <a:pPr lvl="2"/>
            <a:r>
              <a:rPr lang="en-US" dirty="0" smtClean="0"/>
              <a:t>Distribution – 5.5% (included in calculation of loads)</a:t>
            </a:r>
          </a:p>
          <a:p>
            <a:pPr lvl="1"/>
            <a:r>
              <a:rPr lang="en-US" dirty="0" smtClean="0"/>
              <a:t>Increased penetration of DER on distribution feeders can change distribution losses</a:t>
            </a:r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839200" cy="1219201"/>
          </a:xfrm>
        </p:spPr>
        <p:txBody>
          <a:bodyPr>
            <a:normAutofit/>
          </a:bodyPr>
          <a:lstStyle/>
          <a:p>
            <a:r>
              <a:rPr lang="en-US" dirty="0" smtClean="0"/>
              <a:t>DER Modeling Practices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1800" b="0" i="1" dirty="0" smtClean="0"/>
              <a:t>U-DER &amp; R-DER Modeling assumptions (cont.)</a:t>
            </a:r>
            <a:r>
              <a:rPr lang="en-US" sz="2600" dirty="0" smtClean="0"/>
              <a:t/>
            </a:r>
            <a:br>
              <a:rPr lang="en-US" sz="2600" dirty="0" smtClean="0"/>
            </a:br>
            <a:endParaRPr lang="en-US" sz="1800" b="0" i="1" dirty="0"/>
          </a:p>
        </p:txBody>
      </p:sp>
    </p:spTree>
    <p:extLst>
      <p:ext uri="{BB962C8B-B14F-4D97-AF65-F5344CB8AC3E}">
        <p14:creationId xmlns:p14="http://schemas.microsoft.com/office/powerpoint/2010/main" val="227396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Affected System Operator studies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31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80124"/>
          </a:xfrm>
        </p:spPr>
        <p:txBody>
          <a:bodyPr>
            <a:normAutofit/>
          </a:bodyPr>
          <a:lstStyle/>
          <a:p>
            <a:r>
              <a:rPr lang="en-US" dirty="0"/>
              <a:t>Why is it important to </a:t>
            </a:r>
            <a:r>
              <a:rPr lang="en-US" dirty="0" smtClean="0"/>
              <a:t>study Distribution-Connected Generation?</a:t>
            </a:r>
            <a:endParaRPr lang="en-US" b="0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79132"/>
            <a:ext cx="8305800" cy="510443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Overall bulk system ride-through performance</a:t>
            </a:r>
          </a:p>
          <a:p>
            <a:pPr lvl="1" indent="-342900"/>
            <a:r>
              <a:rPr lang="en-US" dirty="0"/>
              <a:t>No individual project of </a:t>
            </a:r>
            <a:r>
              <a:rPr lang="en-US" dirty="0" smtClean="0"/>
              <a:t>5 MW </a:t>
            </a:r>
            <a:r>
              <a:rPr lang="en-US" dirty="0"/>
              <a:t>or greater, nor more than </a:t>
            </a:r>
            <a:r>
              <a:rPr lang="en-US" dirty="0" smtClean="0"/>
              <a:t>20 MW </a:t>
            </a:r>
            <a:r>
              <a:rPr lang="en-US" dirty="0"/>
              <a:t>of dispersed energy resources can trip offline for a </a:t>
            </a:r>
            <a:r>
              <a:rPr lang="en-US" dirty="0" smtClean="0"/>
              <a:t>design contingency per ISO-NE Planning Procedure 3</a:t>
            </a:r>
            <a:endParaRPr lang="en-US" strike="sngStrike" dirty="0"/>
          </a:p>
          <a:p>
            <a:pPr lvl="1"/>
            <a:endParaRPr lang="en-US" sz="600" dirty="0"/>
          </a:p>
          <a:p>
            <a:r>
              <a:rPr lang="en-US" dirty="0"/>
              <a:t>(Possible) Provision of bulk system Essential Reliability Services such as voltage and frequency response</a:t>
            </a:r>
          </a:p>
          <a:p>
            <a:pPr lvl="1" indent="-342900"/>
            <a:r>
              <a:rPr lang="en-US" dirty="0"/>
              <a:t>Projects </a:t>
            </a:r>
            <a:r>
              <a:rPr lang="en-US" dirty="0" smtClean="0"/>
              <a:t>1 MW </a:t>
            </a:r>
            <a:r>
              <a:rPr lang="en-US" dirty="0"/>
              <a:t>and greater registering in the markets </a:t>
            </a:r>
            <a:r>
              <a:rPr lang="en-US" dirty="0" smtClean="0"/>
              <a:t>may need to </a:t>
            </a:r>
            <a:r>
              <a:rPr lang="en-US" dirty="0"/>
              <a:t>provide voltage control per </a:t>
            </a:r>
            <a:r>
              <a:rPr lang="en-US" dirty="0" smtClean="0"/>
              <a:t>ISO Operating Procedure 14 (OP-14)</a:t>
            </a:r>
            <a:endParaRPr lang="en-US" dirty="0"/>
          </a:p>
          <a:p>
            <a:pPr lvl="1" indent="-342900"/>
            <a:r>
              <a:rPr lang="en-US" dirty="0"/>
              <a:t>Projects </a:t>
            </a:r>
            <a:r>
              <a:rPr lang="en-US" dirty="0" smtClean="0"/>
              <a:t>10 MW </a:t>
            </a:r>
            <a:r>
              <a:rPr lang="en-US" dirty="0"/>
              <a:t>and greater registering in the markets must provide frequency control per ISO Operating Procedure 14 (</a:t>
            </a:r>
            <a:r>
              <a:rPr lang="en-US" dirty="0" smtClean="0"/>
              <a:t>OP-14)</a:t>
            </a:r>
          </a:p>
          <a:p>
            <a:pPr lvl="1" indent="-342900"/>
            <a:r>
              <a:rPr lang="en-US" dirty="0" smtClean="0"/>
              <a:t>TO may have their own requirements for units that are not registered in the markets</a:t>
            </a:r>
          </a:p>
          <a:p>
            <a:r>
              <a:rPr lang="en-US" dirty="0" smtClean="0"/>
              <a:t>Impacts on transmission connected generators</a:t>
            </a:r>
          </a:p>
          <a:p>
            <a:pPr lvl="1"/>
            <a:r>
              <a:rPr lang="en-US" dirty="0" smtClean="0"/>
              <a:t>Reduced system strength due to fewer online synchronous resources</a:t>
            </a:r>
            <a:endParaRPr lang="en-US" dirty="0"/>
          </a:p>
          <a:p>
            <a:pPr lvl="1"/>
            <a:endParaRPr lang="en-US" sz="500" dirty="0"/>
          </a:p>
          <a:p>
            <a:r>
              <a:rPr lang="en-US" dirty="0"/>
              <a:t>Impacts on specific transmission equipment or </a:t>
            </a:r>
            <a:r>
              <a:rPr lang="en-US" dirty="0" smtClean="0"/>
              <a:t>system performance </a:t>
            </a:r>
            <a:r>
              <a:rPr lang="en-US" dirty="0"/>
              <a:t>caused by large accumulations of distribution-connected generators at specific </a:t>
            </a:r>
            <a:r>
              <a:rPr lang="en-US" dirty="0" smtClean="0"/>
              <a:t>substations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65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80124"/>
          </a:xfrm>
        </p:spPr>
        <p:txBody>
          <a:bodyPr>
            <a:normAutofit/>
          </a:bodyPr>
          <a:lstStyle/>
          <a:p>
            <a:r>
              <a:rPr lang="en-US" dirty="0" smtClean="0"/>
              <a:t>Overall Bulk System Ride-Through Performance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1800" b="0" i="1" dirty="0" smtClean="0"/>
              <a:t>Addressed through interim IEEE 1547 Implementation </a:t>
            </a:r>
            <a:endParaRPr lang="en-US" sz="1800" b="0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79132"/>
            <a:ext cx="8305800" cy="5104432"/>
          </a:xfrm>
        </p:spPr>
        <p:txBody>
          <a:bodyPr>
            <a:normAutofit fontScale="92500"/>
          </a:bodyPr>
          <a:lstStyle/>
          <a:p>
            <a:r>
              <a:rPr lang="en-US" sz="2300" dirty="0"/>
              <a:t>ISO New England plans and operates the transmission system to ensure that the </a:t>
            </a:r>
            <a:r>
              <a:rPr lang="en-US" sz="2300" b="1" dirty="0"/>
              <a:t>loss of a large source of supply </a:t>
            </a:r>
            <a:r>
              <a:rPr lang="en-US" sz="2300" dirty="0"/>
              <a:t>(source loss) does not adversely impact the reliability of the Eastern </a:t>
            </a:r>
            <a:r>
              <a:rPr lang="en-US" sz="2300" dirty="0" smtClean="0"/>
              <a:t>Interconnection</a:t>
            </a:r>
          </a:p>
          <a:p>
            <a:r>
              <a:rPr lang="en-US" sz="2300" dirty="0" smtClean="0"/>
              <a:t>Historically</a:t>
            </a:r>
            <a:r>
              <a:rPr lang="en-US" sz="2300" dirty="0"/>
              <a:t>, the concern has been source loss due to large generators being disconnected or going unstable and </a:t>
            </a:r>
            <a:r>
              <a:rPr lang="en-US" sz="2300" dirty="0" smtClean="0"/>
              <a:t>tripping</a:t>
            </a:r>
          </a:p>
          <a:p>
            <a:r>
              <a:rPr lang="en-US" sz="2300" dirty="0" smtClean="0"/>
              <a:t>Tripping </a:t>
            </a:r>
            <a:r>
              <a:rPr lang="en-US" sz="2300" dirty="0"/>
              <a:t>of large quantities of distributed energy resources (DER) for a transmission fault would add to source loss</a:t>
            </a:r>
          </a:p>
          <a:p>
            <a:r>
              <a:rPr lang="en-US" sz="2300" dirty="0"/>
              <a:t>If total source loss exceeds the amount allowed by the planning criteria, a system upgrade would be required, and this could </a:t>
            </a:r>
            <a:r>
              <a:rPr lang="en-US" sz="2300" b="1" dirty="0"/>
              <a:t>negatively impact </a:t>
            </a:r>
            <a:r>
              <a:rPr lang="en-US" sz="2300" dirty="0"/>
              <a:t>the benefits of state policies to encourage renewable energy</a:t>
            </a:r>
          </a:p>
          <a:p>
            <a:r>
              <a:rPr lang="en-US" sz="2300" dirty="0"/>
              <a:t>The acceptable maximum source loss </a:t>
            </a:r>
            <a:r>
              <a:rPr lang="en-US" sz="2300" dirty="0" smtClean="0"/>
              <a:t>is </a:t>
            </a:r>
            <a:r>
              <a:rPr lang="en-US" sz="2300" dirty="0"/>
              <a:t>limited </a:t>
            </a:r>
            <a:r>
              <a:rPr lang="en-US" sz="2300" dirty="0" smtClean="0"/>
              <a:t>by New England’s interconnections to other regions to </a:t>
            </a:r>
            <a:r>
              <a:rPr lang="en-US" sz="2300" b="1" dirty="0" smtClean="0"/>
              <a:t>approximately </a:t>
            </a:r>
            <a:r>
              <a:rPr lang="en-US" sz="2300" b="1" dirty="0"/>
              <a:t>1,200 </a:t>
            </a:r>
            <a:r>
              <a:rPr lang="en-US" sz="2300" b="1" dirty="0" smtClean="0"/>
              <a:t>MW </a:t>
            </a:r>
            <a:r>
              <a:rPr lang="en-US" sz="2300" dirty="0" smtClean="0"/>
              <a:t>for normal design contingencies</a:t>
            </a:r>
            <a:endParaRPr lang="en-US" sz="23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42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Content Placeholder 61"/>
          <p:cNvSpPr>
            <a:spLocks noGrp="1"/>
          </p:cNvSpPr>
          <p:nvPr>
            <p:ph sz="half" idx="2"/>
          </p:nvPr>
        </p:nvSpPr>
        <p:spPr>
          <a:xfrm>
            <a:off x="4603072" y="1393484"/>
            <a:ext cx="4312328" cy="4707691"/>
          </a:xfrm>
        </p:spPr>
        <p:txBody>
          <a:bodyPr>
            <a:normAutofit fontScale="92500" lnSpcReduction="10000"/>
          </a:bodyPr>
          <a:lstStyle/>
          <a:p>
            <a:r>
              <a:rPr lang="en-US" sz="2300" dirty="0" smtClean="0"/>
              <a:t>Future system operation conditions may include scenarios where the majority of on-line generation will be distribution-connected</a:t>
            </a:r>
          </a:p>
          <a:p>
            <a:r>
              <a:rPr lang="en-US" sz="2300" dirty="0"/>
              <a:t>The bulk system must still exhibit stable voltage and frequency responses to system </a:t>
            </a:r>
            <a:r>
              <a:rPr lang="en-US" sz="2300" dirty="0" smtClean="0"/>
              <a:t>events</a:t>
            </a:r>
          </a:p>
          <a:p>
            <a:r>
              <a:rPr lang="en-US" sz="2300" dirty="0" smtClean="0"/>
              <a:t>Essential reliability services such as voltage and frequency response may be provided by distributed generation – OR – additional upgrades may be required on the transmission system</a:t>
            </a:r>
            <a:endParaRPr lang="en-US" sz="2300" dirty="0"/>
          </a:p>
          <a:p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839200" cy="1219201"/>
          </a:xfrm>
        </p:spPr>
        <p:txBody>
          <a:bodyPr>
            <a:normAutofit/>
          </a:bodyPr>
          <a:lstStyle/>
          <a:p>
            <a:r>
              <a:rPr lang="en-US" dirty="0" smtClean="0"/>
              <a:t>Bulk System Essential Reliability Services</a:t>
            </a:r>
            <a:r>
              <a:rPr lang="en-US" sz="2600" dirty="0"/>
              <a:t/>
            </a:r>
            <a:br>
              <a:rPr lang="en-US" sz="2600" dirty="0"/>
            </a:br>
            <a:r>
              <a:rPr lang="en-US" sz="1800" b="0" i="1" dirty="0"/>
              <a:t>To be </a:t>
            </a:r>
            <a:r>
              <a:rPr lang="en-US" sz="1800" b="0" i="1" dirty="0" smtClean="0"/>
              <a:t>addressed </a:t>
            </a:r>
            <a:r>
              <a:rPr lang="en-US" sz="1800" b="0" i="1" dirty="0"/>
              <a:t>through the </a:t>
            </a:r>
            <a:r>
              <a:rPr lang="en-US" sz="1800" b="0" i="1" dirty="0" smtClean="0"/>
              <a:t>full </a:t>
            </a:r>
            <a:r>
              <a:rPr lang="en-US" sz="1800" b="0" i="1" dirty="0"/>
              <a:t>implementation of </a:t>
            </a:r>
            <a:r>
              <a:rPr lang="en-US" sz="1800" b="0" i="1" dirty="0" smtClean="0"/>
              <a:t>IEEE </a:t>
            </a:r>
            <a:r>
              <a:rPr lang="en-US" sz="1800" b="0" i="1" dirty="0"/>
              <a:t>1547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985038" y="2366274"/>
            <a:ext cx="914400" cy="99060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594638" y="3356874"/>
            <a:ext cx="1066800" cy="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356638" y="2366274"/>
            <a:ext cx="914400" cy="99060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9238" y="2975874"/>
            <a:ext cx="13935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Transmission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System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128038" y="34330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128038" y="35854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594638" y="3890274"/>
            <a:ext cx="1066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908838" y="3890274"/>
            <a:ext cx="914400" cy="99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432838" y="3890274"/>
            <a:ext cx="213360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2509038" y="41950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7" name="Straight Connector 26"/>
          <p:cNvCxnSpPr>
            <a:stCxn id="24" idx="0"/>
          </p:cNvCxnSpPr>
          <p:nvPr/>
        </p:nvCxnSpPr>
        <p:spPr>
          <a:xfrm flipV="1">
            <a:off x="2623338" y="3966474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3" idx="0"/>
          </p:cNvCxnSpPr>
          <p:nvPr/>
        </p:nvCxnSpPr>
        <p:spPr>
          <a:xfrm flipV="1">
            <a:off x="2242338" y="3356874"/>
            <a:ext cx="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4" idx="4"/>
          </p:cNvCxnSpPr>
          <p:nvPr/>
        </p:nvCxnSpPr>
        <p:spPr>
          <a:xfrm>
            <a:off x="2242338" y="3814074"/>
            <a:ext cx="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2813838" y="42712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3" name="Straight Connector 32"/>
          <p:cNvCxnSpPr>
            <a:stCxn id="32" idx="0"/>
          </p:cNvCxnSpPr>
          <p:nvPr/>
        </p:nvCxnSpPr>
        <p:spPr>
          <a:xfrm flipV="1">
            <a:off x="2928138" y="4042674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3271038" y="44998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5" name="Straight Connector 34"/>
          <p:cNvCxnSpPr>
            <a:stCxn id="34" idx="0"/>
          </p:cNvCxnSpPr>
          <p:nvPr/>
        </p:nvCxnSpPr>
        <p:spPr>
          <a:xfrm flipV="1">
            <a:off x="3385338" y="4271274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3575838" y="45760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7" name="Straight Connector 36"/>
          <p:cNvCxnSpPr>
            <a:stCxn id="36" idx="0"/>
          </p:cNvCxnSpPr>
          <p:nvPr/>
        </p:nvCxnSpPr>
        <p:spPr>
          <a:xfrm flipV="1">
            <a:off x="3690138" y="4347474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3956838" y="47284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>
            <a:stCxn id="38" idx="0"/>
          </p:cNvCxnSpPr>
          <p:nvPr/>
        </p:nvCxnSpPr>
        <p:spPr>
          <a:xfrm flipV="1">
            <a:off x="4071138" y="4499874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4261638" y="48046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1" name="Straight Connector 40"/>
          <p:cNvCxnSpPr>
            <a:stCxn id="40" idx="0"/>
          </p:cNvCxnSpPr>
          <p:nvPr/>
        </p:nvCxnSpPr>
        <p:spPr>
          <a:xfrm flipV="1">
            <a:off x="4375938" y="4576074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518438" y="43474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4" name="Straight Connector 43"/>
          <p:cNvCxnSpPr>
            <a:stCxn id="43" idx="0"/>
          </p:cNvCxnSpPr>
          <p:nvPr/>
        </p:nvCxnSpPr>
        <p:spPr>
          <a:xfrm flipV="1">
            <a:off x="1632738" y="4118874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1289838" y="45760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6" name="Straight Connector 45"/>
          <p:cNvCxnSpPr>
            <a:stCxn id="45" idx="0"/>
          </p:cNvCxnSpPr>
          <p:nvPr/>
        </p:nvCxnSpPr>
        <p:spPr>
          <a:xfrm flipV="1">
            <a:off x="1404138" y="4347474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1061238" y="4804674"/>
            <a:ext cx="228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8" name="Straight Connector 47"/>
          <p:cNvCxnSpPr>
            <a:stCxn id="47" idx="0"/>
          </p:cNvCxnSpPr>
          <p:nvPr/>
        </p:nvCxnSpPr>
        <p:spPr>
          <a:xfrm flipV="1">
            <a:off x="1175538" y="4576074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632738" y="1375674"/>
            <a:ext cx="21128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Events on the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Transmission System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071780" y="2022005"/>
            <a:ext cx="661791" cy="951611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Lightning Bolt 3"/>
          <p:cNvSpPr/>
          <p:nvPr/>
        </p:nvSpPr>
        <p:spPr>
          <a:xfrm>
            <a:off x="1823238" y="2823474"/>
            <a:ext cx="342900" cy="533400"/>
          </a:xfrm>
          <a:prstGeom prst="lightningBol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411166" y="5033273"/>
            <a:ext cx="3389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Distribution System with 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significant</a:t>
            </a:r>
            <a:r>
              <a:rPr lang="en-US" dirty="0">
                <a:solidFill>
                  <a:srgbClr val="000000"/>
                </a:solidFill>
                <a:latin typeface="Calibri"/>
              </a:rPr>
              <a:t>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accumulation of </a:t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distribution-connected</a:t>
            </a:r>
            <a:r>
              <a:rPr lang="en-US" dirty="0" smtClean="0">
                <a:solidFill>
                  <a:srgbClr val="000000"/>
                </a:solidFill>
                <a:latin typeface="Calibri"/>
              </a:rPr>
              <a:t> generators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3532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80124"/>
          </a:xfrm>
        </p:spPr>
        <p:txBody>
          <a:bodyPr>
            <a:normAutofit/>
          </a:bodyPr>
          <a:lstStyle/>
          <a:p>
            <a:r>
              <a:rPr lang="en-US" dirty="0" smtClean="0"/>
              <a:t>Study Requirements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1800" b="0" i="1" dirty="0" smtClean="0"/>
              <a:t>Per ISO-NE Planning Procedures 3, 5-1, 5-3, &amp; 5-6</a:t>
            </a:r>
            <a:endParaRPr lang="en-US" sz="1800" b="0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79132"/>
            <a:ext cx="8305800" cy="5104432"/>
          </a:xfrm>
        </p:spPr>
        <p:txBody>
          <a:bodyPr>
            <a:normAutofit/>
          </a:bodyPr>
          <a:lstStyle/>
          <a:p>
            <a:r>
              <a:rPr lang="en-US" sz="2300" dirty="0" smtClean="0"/>
              <a:t>Affected system operator studies are required by the planning procedures</a:t>
            </a:r>
          </a:p>
          <a:p>
            <a:r>
              <a:rPr lang="en-US" sz="2300" dirty="0" smtClean="0"/>
              <a:t>All individual non-FERC jurisdictional projects 5MW or greater require full level III analysis (Steady State, Short Circuit, Stability, possibly EMT)</a:t>
            </a:r>
          </a:p>
          <a:p>
            <a:r>
              <a:rPr lang="en-US" sz="2300" dirty="0" smtClean="0"/>
              <a:t>Groups of projects individually less than 5MW’s that are electrically close and aggregate to 20MW or more require full level III analysis</a:t>
            </a:r>
          </a:p>
          <a:p>
            <a:r>
              <a:rPr lang="en-US" sz="2300" dirty="0" smtClean="0"/>
              <a:t>Non-FERC jurisdictional studies are completed by the interconnecting TO and reviewed by the ISO.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305490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644" y="2847797"/>
            <a:ext cx="333692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3200" b="1" dirty="0" smtClean="0">
                <a:solidFill>
                  <a:srgbClr val="1794D2"/>
                </a:solidFill>
                <a:latin typeface="Calibri"/>
                <a:cs typeface="Calibri"/>
              </a:rPr>
              <a:t>Other Coordination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05553" y="6373444"/>
            <a:ext cx="532130" cy="86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45"/>
              </a:lnSpc>
            </a:pPr>
            <a:r>
              <a:rPr sz="650" b="1" spc="15" dirty="0">
                <a:solidFill>
                  <a:srgbClr val="61777E"/>
                </a:solidFill>
                <a:latin typeface="Calibri"/>
                <a:cs typeface="Calibri"/>
              </a:rPr>
              <a:t>ISO-NE</a:t>
            </a:r>
            <a:r>
              <a:rPr sz="650" b="1" spc="-20" dirty="0">
                <a:solidFill>
                  <a:srgbClr val="61777E"/>
                </a:solidFill>
                <a:latin typeface="Calibri"/>
                <a:cs typeface="Calibri"/>
              </a:rPr>
              <a:t> </a:t>
            </a:r>
            <a:r>
              <a:rPr sz="650" b="1" spc="10" dirty="0">
                <a:solidFill>
                  <a:srgbClr val="61777E"/>
                </a:solidFill>
                <a:latin typeface="Calibri"/>
                <a:cs typeface="Calibri"/>
              </a:rPr>
              <a:t>PUBLIC</a:t>
            </a:r>
            <a:endParaRPr sz="6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622283" y="6413246"/>
            <a:ext cx="208279" cy="204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400" spc="5" dirty="0">
                <a:solidFill>
                  <a:srgbClr val="61777E"/>
                </a:solidFill>
                <a:latin typeface="Calibri"/>
                <a:cs typeface="Calibri"/>
              </a:rPr>
              <a:t>13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0" marR="5080" indent="0">
              <a:lnSpc>
                <a:spcPct val="101000"/>
              </a:lnSpc>
              <a:spcBef>
                <a:spcPts val="70"/>
              </a:spcBef>
              <a:buNone/>
            </a:pPr>
            <a:r>
              <a:rPr spc="-5" dirty="0"/>
              <a:t>A review </a:t>
            </a:r>
            <a:r>
              <a:rPr spc="-10" dirty="0"/>
              <a:t>of </a:t>
            </a:r>
            <a:r>
              <a:rPr spc="-15" dirty="0"/>
              <a:t>the </a:t>
            </a:r>
            <a:r>
              <a:rPr spc="-10" dirty="0"/>
              <a:t>successful </a:t>
            </a:r>
            <a:r>
              <a:rPr spc="-25" dirty="0"/>
              <a:t>outcome </a:t>
            </a:r>
            <a:r>
              <a:rPr spc="-15" dirty="0"/>
              <a:t>achieved </a:t>
            </a:r>
            <a:r>
              <a:rPr spc="-10" dirty="0"/>
              <a:t>as </a:t>
            </a:r>
            <a:r>
              <a:rPr spc="-5" dirty="0"/>
              <a:t>a result </a:t>
            </a:r>
            <a:r>
              <a:rPr spc="-10" dirty="0"/>
              <a:t>of </a:t>
            </a:r>
            <a:r>
              <a:rPr spc="-15" dirty="0"/>
              <a:t>the </a:t>
            </a:r>
            <a:r>
              <a:rPr spc="-5" dirty="0"/>
              <a:t>work  </a:t>
            </a:r>
            <a:r>
              <a:rPr i="1" spc="-5" dirty="0"/>
              <a:t>with </a:t>
            </a:r>
            <a:r>
              <a:rPr i="1" spc="-15" dirty="0"/>
              <a:t>the Massachusetts </a:t>
            </a:r>
            <a:r>
              <a:rPr i="1" spc="-35" dirty="0"/>
              <a:t>Technical </a:t>
            </a:r>
            <a:r>
              <a:rPr i="1" spc="-15" dirty="0"/>
              <a:t>Standards Review</a:t>
            </a:r>
            <a:r>
              <a:rPr i="1" spc="220" dirty="0"/>
              <a:t> </a:t>
            </a:r>
            <a:r>
              <a:rPr i="1" spc="-10" dirty="0"/>
              <a:t>Group</a:t>
            </a:r>
          </a:p>
        </p:txBody>
      </p:sp>
    </p:spTree>
    <p:extLst>
      <p:ext uri="{BB962C8B-B14F-4D97-AF65-F5344CB8AC3E}">
        <p14:creationId xmlns:p14="http://schemas.microsoft.com/office/powerpoint/2010/main" val="2273612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372848"/>
            <a:ext cx="3959556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>
                <a:solidFill>
                  <a:srgbClr val="000000"/>
                </a:solidFill>
              </a:rPr>
              <a:t>Interim</a:t>
            </a:r>
            <a:r>
              <a:rPr spc="-60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Solution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6244" y="1001344"/>
            <a:ext cx="8065134" cy="519620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1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Due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rapid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growth of solar 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PV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in New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England and 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because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timeline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for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full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implementation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the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revision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to 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IEEE 1547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is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2020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or </a:t>
            </a:r>
            <a:r>
              <a:rPr sz="2400" spc="-60" dirty="0">
                <a:solidFill>
                  <a:srgbClr val="000000"/>
                </a:solidFill>
                <a:latin typeface="Calibri"/>
                <a:cs typeface="Calibri"/>
              </a:rPr>
              <a:t>later,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ISO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New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England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pursued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an 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interim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solution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for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obtaining </a:t>
            </a: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ride-through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for voltage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frequency</a:t>
            </a:r>
            <a:r>
              <a:rPr sz="24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variations*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372110" indent="-343535">
              <a:lnSpc>
                <a:spcPct val="100000"/>
              </a:lnSpc>
              <a:spcBef>
                <a:spcPts val="123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Inverters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meeting the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requirements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UL 1741 SA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have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capabilities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required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by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ISO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New England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in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interim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829310" indent="-343535">
              <a:lnSpc>
                <a:spcPct val="100000"/>
              </a:lnSpc>
              <a:spcBef>
                <a:spcPts val="119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Choosing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performance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requirements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for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these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inverters 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input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from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distribution engineers,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solar 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PV 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developers,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inverter</a:t>
            </a:r>
            <a:r>
              <a:rPr sz="2400" spc="1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manufacturers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265430" indent="-343535">
              <a:lnSpc>
                <a:spcPct val="100000"/>
              </a:lnSpc>
              <a:spcBef>
                <a:spcPts val="119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The ISO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worked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with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 Massachusetts </a:t>
            </a:r>
            <a:r>
              <a:rPr sz="2400" spc="-35" dirty="0">
                <a:solidFill>
                  <a:srgbClr val="000000"/>
                </a:solidFill>
                <a:latin typeface="Calibri"/>
                <a:cs typeface="Calibri"/>
              </a:rPr>
              <a:t>Technical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Standards  Review Group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(TSRG)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get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input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from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these</a:t>
            </a:r>
            <a:r>
              <a:rPr sz="24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entities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9525" algn="ctr">
              <a:lnSpc>
                <a:spcPct val="100000"/>
              </a:lnSpc>
              <a:spcBef>
                <a:spcPts val="1315"/>
              </a:spcBef>
            </a:pPr>
            <a:r>
              <a:rPr sz="1000" dirty="0">
                <a:solidFill>
                  <a:srgbClr val="000000"/>
                </a:solidFill>
                <a:latin typeface="Calibri"/>
                <a:cs typeface="Calibri"/>
              </a:rPr>
              <a:t>* Technical </a:t>
            </a:r>
            <a:r>
              <a:rPr sz="1000" spc="-10" dirty="0">
                <a:solidFill>
                  <a:srgbClr val="000000"/>
                </a:solidFill>
                <a:latin typeface="Calibri"/>
                <a:cs typeface="Calibri"/>
              </a:rPr>
              <a:t>details </a:t>
            </a:r>
            <a:r>
              <a:rPr sz="1000" spc="-5" dirty="0">
                <a:solidFill>
                  <a:srgbClr val="000000"/>
                </a:solidFill>
                <a:latin typeface="Calibri"/>
                <a:cs typeface="Calibri"/>
              </a:rPr>
              <a:t>are </a:t>
            </a:r>
            <a:r>
              <a:rPr sz="1000" dirty="0">
                <a:solidFill>
                  <a:srgbClr val="000000"/>
                </a:solidFill>
                <a:latin typeface="Calibri"/>
                <a:cs typeface="Calibri"/>
              </a:rPr>
              <a:t>provided </a:t>
            </a:r>
            <a:r>
              <a:rPr sz="1000" spc="-10" dirty="0">
                <a:solidFill>
                  <a:srgbClr val="000000"/>
                </a:solidFill>
                <a:latin typeface="Calibri"/>
                <a:cs typeface="Calibri"/>
              </a:rPr>
              <a:t>in </a:t>
            </a:r>
            <a:r>
              <a:rPr sz="1000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1000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000000"/>
                </a:solidFill>
                <a:latin typeface="Calibri"/>
                <a:cs typeface="Calibri"/>
              </a:rPr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19263867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372848"/>
            <a:ext cx="4645356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>
                <a:solidFill>
                  <a:srgbClr val="000000"/>
                </a:solidFill>
              </a:rPr>
              <a:t>Interim</a:t>
            </a:r>
            <a:r>
              <a:rPr spc="-60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Solution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244" y="1153744"/>
            <a:ext cx="7747634" cy="449770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55600" marR="23495" indent="-343535">
              <a:lnSpc>
                <a:spcPct val="100000"/>
              </a:lnSpc>
              <a:spcBef>
                <a:spcPts val="11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Development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inverter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performance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requirements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an 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implementation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plan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addressing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multiple</a:t>
            </a:r>
            <a:r>
              <a:rPr sz="2400" spc="1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issues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lvl="1" indent="-288925">
              <a:lnSpc>
                <a:spcPct val="100000"/>
              </a:lnSpc>
              <a:spcBef>
                <a:spcPts val="1015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Transmission</a:t>
            </a:r>
            <a:r>
              <a:rPr sz="2000" spc="-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reliability</a:t>
            </a:r>
          </a:p>
          <a:p>
            <a:pPr marL="758190" lvl="1" indent="-288925">
              <a:lnSpc>
                <a:spcPct val="100000"/>
              </a:lnSpc>
              <a:spcBef>
                <a:spcPts val="340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Distribution</a:t>
            </a:r>
            <a:r>
              <a:rPr sz="2000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protection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lvl="1" indent="-288925">
              <a:lnSpc>
                <a:spcPct val="100000"/>
              </a:lnSpc>
              <a:spcBef>
                <a:spcPts val="375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Retaining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maximum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trip</a:t>
            </a:r>
            <a:r>
              <a:rPr sz="2000" spc="-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time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lvl="1" indent="-288925">
              <a:lnSpc>
                <a:spcPct val="100000"/>
              </a:lnSpc>
              <a:spcBef>
                <a:spcPts val="370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Anti-islanding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protection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lvl="1" indent="-288925">
              <a:lnSpc>
                <a:spcPct val="100000"/>
              </a:lnSpc>
              <a:spcBef>
                <a:spcPts val="340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Conformance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with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revised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IEEE</a:t>
            </a:r>
            <a:r>
              <a:rPr sz="2000" spc="-2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1547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lvl="1" indent="-288925">
              <a:lnSpc>
                <a:spcPct val="100000"/>
              </a:lnSpc>
              <a:spcBef>
                <a:spcPts val="375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Allowing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time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for manufacturers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000" spc="-2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develop</a:t>
            </a:r>
          </a:p>
          <a:p>
            <a:pPr marL="758190">
              <a:lnSpc>
                <a:spcPct val="100000"/>
              </a:lnSpc>
              <a:spcBef>
                <a:spcPts val="10"/>
              </a:spcBef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software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implement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ISO New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England</a:t>
            </a:r>
            <a:r>
              <a:rPr sz="2000" spc="-1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settings</a:t>
            </a:r>
          </a:p>
          <a:p>
            <a:pPr marL="355600" marR="5080" indent="-343535" algn="just">
              <a:lnSpc>
                <a:spcPct val="100000"/>
              </a:lnSpc>
              <a:spcBef>
                <a:spcPts val="1165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Balancing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these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other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issues,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ISO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New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England and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  Massachusetts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TSRG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developed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400" spc="-30" dirty="0">
                <a:solidFill>
                  <a:srgbClr val="000000"/>
                </a:solidFill>
                <a:latin typeface="Calibri"/>
                <a:cs typeface="Calibri"/>
              </a:rPr>
              <a:t>Preferred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Utility-Required  Profile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an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implementation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plan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90488" y="2107692"/>
            <a:ext cx="2125980" cy="20619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45773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372848"/>
            <a:ext cx="8226756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>
                <a:solidFill>
                  <a:srgbClr val="000000"/>
                </a:solidFill>
              </a:rPr>
              <a:t>Interim </a:t>
            </a:r>
            <a:r>
              <a:rPr dirty="0">
                <a:solidFill>
                  <a:srgbClr val="000000"/>
                </a:solidFill>
              </a:rPr>
              <a:t>Solution </a:t>
            </a:r>
            <a:r>
              <a:rPr spc="5" dirty="0">
                <a:solidFill>
                  <a:srgbClr val="000000"/>
                </a:solidFill>
              </a:rPr>
              <a:t>– </a:t>
            </a:r>
            <a:r>
              <a:rPr spc="-5" dirty="0">
                <a:solidFill>
                  <a:srgbClr val="000000"/>
                </a:solidFill>
              </a:rPr>
              <a:t>Timeline for</a:t>
            </a:r>
            <a:r>
              <a:rPr spc="-5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Massachusetts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6244" y="1153744"/>
            <a:ext cx="8030845" cy="457898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55600" marR="1026160" indent="-343535">
              <a:lnSpc>
                <a:spcPct val="100000"/>
              </a:lnSpc>
              <a:spcBef>
                <a:spcPts val="11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ISO’s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interim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solution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was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adopted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in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2018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across 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multiple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utility</a:t>
            </a:r>
            <a:r>
              <a:rPr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systems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122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following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schedule was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implemented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in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Massachusetts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marR="5080" lvl="1" indent="-288290">
              <a:lnSpc>
                <a:spcPct val="99900"/>
              </a:lnSpc>
              <a:spcBef>
                <a:spcPts val="620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All inverter-based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solar PV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projects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≤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100kW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with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applications 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submitted </a:t>
            </a:r>
            <a:r>
              <a:rPr sz="2000" spc="15" dirty="0">
                <a:solidFill>
                  <a:srgbClr val="000000"/>
                </a:solidFill>
                <a:latin typeface="Calibri"/>
                <a:cs typeface="Calibri"/>
              </a:rPr>
              <a:t>on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or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after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June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1, 2018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are subject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ISO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New</a:t>
            </a:r>
            <a:r>
              <a:rPr sz="2000" spc="-2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England 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Source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Requirement</a:t>
            </a:r>
            <a:r>
              <a:rPr sz="2000" spc="-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Document</a:t>
            </a:r>
          </a:p>
          <a:p>
            <a:pPr marL="758190" marR="690880" lvl="1" indent="-288290">
              <a:lnSpc>
                <a:spcPct val="99900"/>
              </a:lnSpc>
              <a:spcBef>
                <a:spcPts val="735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All inverter-based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solar PV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projects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&gt;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100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kW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with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applications 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submitted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on or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after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March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1,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2018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are subject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ISO</a:t>
            </a:r>
            <a:r>
              <a:rPr sz="2000" spc="-2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New 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England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Source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Requirement</a:t>
            </a:r>
            <a:r>
              <a:rPr sz="2000" spc="-10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Document</a:t>
            </a:r>
          </a:p>
          <a:p>
            <a:pPr marL="758190" marR="210820" lvl="1" indent="-288290">
              <a:lnSpc>
                <a:spcPct val="100099"/>
              </a:lnSpc>
              <a:spcBef>
                <a:spcPts val="625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Inverter-based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solar PV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projects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with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applications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submitted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prior</a:t>
            </a:r>
            <a:r>
              <a:rPr sz="2000" spc="-3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 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above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dates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were encouraged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comply with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ISO New 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England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Source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Requirement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Document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with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approval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 interconnecting</a:t>
            </a:r>
            <a:r>
              <a:rPr sz="2000" spc="-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utility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6186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534400" y="6365882"/>
            <a:ext cx="381000" cy="263518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7F894-2A36-495D-AB7C-1055F7AC0F9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6277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277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18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126627"/>
            <a:ext cx="7666355" cy="99899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>
                <a:solidFill>
                  <a:srgbClr val="000000"/>
                </a:solidFill>
              </a:rPr>
              <a:t>Interim </a:t>
            </a:r>
            <a:r>
              <a:rPr dirty="0">
                <a:solidFill>
                  <a:srgbClr val="000000"/>
                </a:solidFill>
              </a:rPr>
              <a:t>Solution </a:t>
            </a:r>
            <a:r>
              <a:rPr spc="5" dirty="0">
                <a:solidFill>
                  <a:srgbClr val="000000"/>
                </a:solidFill>
              </a:rPr>
              <a:t>– </a:t>
            </a:r>
            <a:r>
              <a:rPr spc="-5" dirty="0">
                <a:solidFill>
                  <a:srgbClr val="000000"/>
                </a:solidFill>
              </a:rPr>
              <a:t>Timeline for </a:t>
            </a:r>
            <a:r>
              <a:rPr spc="-20" dirty="0">
                <a:solidFill>
                  <a:srgbClr val="000000"/>
                </a:solidFill>
              </a:rPr>
              <a:t>Rest </a:t>
            </a:r>
            <a:r>
              <a:rPr dirty="0">
                <a:solidFill>
                  <a:srgbClr val="000000"/>
                </a:solidFill>
              </a:rPr>
              <a:t>of </a:t>
            </a:r>
            <a:r>
              <a:rPr spc="-5" dirty="0">
                <a:solidFill>
                  <a:srgbClr val="000000"/>
                </a:solidFill>
              </a:rPr>
              <a:t>New</a:t>
            </a:r>
            <a:r>
              <a:rPr spc="-40" dirty="0">
                <a:solidFill>
                  <a:srgbClr val="000000"/>
                </a:solidFill>
              </a:rPr>
              <a:t> </a:t>
            </a:r>
            <a:r>
              <a:rPr spc="5" dirty="0">
                <a:solidFill>
                  <a:srgbClr val="000000"/>
                </a:solidFill>
              </a:rPr>
              <a:t>England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6244" y="1153744"/>
            <a:ext cx="8060055" cy="487743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55600" marR="1076325" indent="-343535">
              <a:lnSpc>
                <a:spcPct val="100000"/>
              </a:lnSpc>
              <a:spcBef>
                <a:spcPts val="11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National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Grid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implemented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same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requirements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in 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Massachusetts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Rhode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Island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147320" indent="-343535">
              <a:lnSpc>
                <a:spcPct val="100000"/>
              </a:lnSpc>
              <a:spcBef>
                <a:spcPts val="122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Eversource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United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Illuminating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required that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all  Connecticut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inverter-based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solar 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PV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project applications  submitted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on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or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after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June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1, 2018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be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subject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ISO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New  England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Source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Requirement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Document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234950" indent="-34353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Eversource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Unitil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required that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all New Hampshire 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inverter-based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solar 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PV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project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applications submitted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on or 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after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June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1,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2018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be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subject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ISO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New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England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Source 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Requirement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Document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5080" indent="-343535">
              <a:lnSpc>
                <a:spcPct val="100000"/>
              </a:lnSpc>
              <a:spcBef>
                <a:spcPts val="119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Maine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Vermont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utilities implemented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interim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solution 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as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September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1, 2018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November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2, 2018,</a:t>
            </a:r>
            <a:r>
              <a:rPr sz="2400" spc="-16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respectively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66757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90"/>
              </a:spcBef>
            </a:pPr>
            <a:r>
              <a:rPr dirty="0"/>
              <a:t>NEXT </a:t>
            </a:r>
            <a:r>
              <a:rPr spc="-15" dirty="0"/>
              <a:t>STEPS </a:t>
            </a:r>
            <a:r>
              <a:rPr spc="5" dirty="0"/>
              <a:t>AND </a:t>
            </a:r>
            <a:r>
              <a:rPr dirty="0"/>
              <a:t>ADDITIONAL  </a:t>
            </a:r>
            <a:r>
              <a:rPr spc="-25" dirty="0"/>
              <a:t>CONSIDERATIONS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05553" y="6373444"/>
            <a:ext cx="532130" cy="86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45"/>
              </a:lnSpc>
            </a:pPr>
            <a:r>
              <a:rPr sz="650" b="1" spc="15" dirty="0">
                <a:solidFill>
                  <a:srgbClr val="61777E"/>
                </a:solidFill>
                <a:latin typeface="Calibri"/>
                <a:cs typeface="Calibri"/>
              </a:rPr>
              <a:t>ISO-NE</a:t>
            </a:r>
            <a:r>
              <a:rPr sz="650" b="1" spc="-20" dirty="0">
                <a:solidFill>
                  <a:srgbClr val="61777E"/>
                </a:solidFill>
                <a:latin typeface="Calibri"/>
                <a:cs typeface="Calibri"/>
              </a:rPr>
              <a:t> </a:t>
            </a:r>
            <a:r>
              <a:rPr sz="650" b="1" spc="10" dirty="0">
                <a:solidFill>
                  <a:srgbClr val="61777E"/>
                </a:solidFill>
                <a:latin typeface="Calibri"/>
                <a:cs typeface="Calibri"/>
              </a:rPr>
              <a:t>PUBLIC</a:t>
            </a:r>
            <a:endParaRPr sz="6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622283" y="6413246"/>
            <a:ext cx="208279" cy="204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400" spc="5" dirty="0">
                <a:solidFill>
                  <a:srgbClr val="61777E"/>
                </a:solidFill>
                <a:latin typeface="Calibri"/>
                <a:cs typeface="Calibri"/>
              </a:rPr>
              <a:t>18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644" y="3441268"/>
            <a:ext cx="4819015" cy="3937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2400" i="1" spc="-15" dirty="0">
                <a:latin typeface="Calibri"/>
                <a:cs typeface="Calibri"/>
              </a:rPr>
              <a:t>Full </a:t>
            </a:r>
            <a:r>
              <a:rPr sz="2400" i="1" spc="-10" dirty="0">
                <a:latin typeface="Calibri"/>
                <a:cs typeface="Calibri"/>
              </a:rPr>
              <a:t>Implementation </a:t>
            </a:r>
            <a:r>
              <a:rPr sz="2400" i="1" spc="-5" dirty="0">
                <a:latin typeface="Calibri"/>
                <a:cs typeface="Calibri"/>
              </a:rPr>
              <a:t>of </a:t>
            </a:r>
            <a:r>
              <a:rPr sz="2400" i="1" spc="5" dirty="0">
                <a:latin typeface="Calibri"/>
                <a:cs typeface="Calibri"/>
              </a:rPr>
              <a:t>IEEE</a:t>
            </a:r>
            <a:r>
              <a:rPr sz="2400" i="1" spc="-5" dirty="0">
                <a:latin typeface="Calibri"/>
                <a:cs typeface="Calibri"/>
              </a:rPr>
              <a:t> </a:t>
            </a:r>
            <a:r>
              <a:rPr sz="2400" i="1" spc="10" dirty="0">
                <a:latin typeface="Calibri"/>
                <a:cs typeface="Calibri"/>
              </a:rPr>
              <a:t>1547-2018</a:t>
            </a:r>
            <a:endParaRPr sz="24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5138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372848"/>
            <a:ext cx="8607756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0" dirty="0">
                <a:solidFill>
                  <a:srgbClr val="000000"/>
                </a:solidFill>
              </a:rPr>
              <a:t>Potential </a:t>
            </a:r>
            <a:r>
              <a:rPr spc="-5" dirty="0">
                <a:solidFill>
                  <a:srgbClr val="000000"/>
                </a:solidFill>
              </a:rPr>
              <a:t>Benefits </a:t>
            </a:r>
            <a:r>
              <a:rPr dirty="0">
                <a:solidFill>
                  <a:srgbClr val="000000"/>
                </a:solidFill>
              </a:rPr>
              <a:t>of </a:t>
            </a:r>
            <a:r>
              <a:rPr spc="5" dirty="0">
                <a:solidFill>
                  <a:srgbClr val="000000"/>
                </a:solidFill>
              </a:rPr>
              <a:t>Full</a:t>
            </a:r>
            <a:r>
              <a:rPr spc="-75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Implementation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32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6244" y="1412824"/>
            <a:ext cx="7896859" cy="3838871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55600" marR="573405" indent="-343535" algn="just">
              <a:lnSpc>
                <a:spcPct val="100000"/>
              </a:lnSpc>
              <a:spcBef>
                <a:spcPts val="115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IEEE 1547-2018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defines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requirements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support the 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provision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Essential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Reliability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Services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by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distribution- 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connected resources,</a:t>
            </a:r>
            <a:r>
              <a:rPr sz="2400" spc="9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including: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lvl="1" indent="-288925" algn="just">
              <a:lnSpc>
                <a:spcPct val="100000"/>
              </a:lnSpc>
              <a:spcBef>
                <a:spcPts val="655"/>
              </a:spcBef>
              <a:buFont typeface="Arial"/>
              <a:buChar char="–"/>
              <a:tabLst>
                <a:tab pos="758825" algn="l"/>
              </a:tabLst>
            </a:pP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Voltage</a:t>
            </a:r>
            <a:r>
              <a:rPr sz="2000" spc="-9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response</a:t>
            </a:r>
          </a:p>
          <a:p>
            <a:pPr marL="758190" lvl="1" indent="-288925" algn="just">
              <a:lnSpc>
                <a:spcPct val="100000"/>
              </a:lnSpc>
              <a:spcBef>
                <a:spcPts val="590"/>
              </a:spcBef>
              <a:buFont typeface="Arial"/>
              <a:buChar char="–"/>
              <a:tabLst>
                <a:tab pos="758825" algn="l"/>
              </a:tabLs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Frequency</a:t>
            </a:r>
            <a:r>
              <a:rPr sz="20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response</a:t>
            </a:r>
          </a:p>
          <a:p>
            <a:pPr marL="355600" indent="-343535" algn="just">
              <a:lnSpc>
                <a:spcPct val="100000"/>
              </a:lnSpc>
              <a:spcBef>
                <a:spcPts val="1165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Utilizing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response capabilities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today’s inverters</a:t>
            </a:r>
            <a:r>
              <a:rPr sz="2400" spc="2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could: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marR="5080" lvl="1" indent="-288290">
              <a:lnSpc>
                <a:spcPts val="2380"/>
              </a:lnSpc>
              <a:spcBef>
                <a:spcPts val="750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Reduce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transmission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and distribution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upgrades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needed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000" spc="-2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ensure 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reliable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addition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distribution-connected</a:t>
            </a:r>
            <a:r>
              <a:rPr sz="2000" spc="-29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resources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marR="513715" lvl="1" indent="-288290">
              <a:lnSpc>
                <a:spcPts val="2380"/>
              </a:lnSpc>
              <a:spcBef>
                <a:spcPts val="645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Enable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continued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addition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further distribution-connected  resources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in a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reliable</a:t>
            </a:r>
            <a:r>
              <a:rPr sz="2000" spc="-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manner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10275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372848"/>
            <a:ext cx="2664156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15" dirty="0">
                <a:solidFill>
                  <a:srgbClr val="000000"/>
                </a:solidFill>
              </a:rPr>
              <a:t>Next</a:t>
            </a:r>
            <a:r>
              <a:rPr spc="-40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Steps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33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6244" y="1077544"/>
            <a:ext cx="8016875" cy="468439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55600" marR="671195" indent="-343535">
              <a:lnSpc>
                <a:spcPct val="100000"/>
              </a:lnSpc>
              <a:spcBef>
                <a:spcPts val="11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The ISO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is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working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with Municipal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Utilities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Co-ops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to 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implement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ISO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New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England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Source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Requirement 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Document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on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their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systems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340360" indent="-343535">
              <a:lnSpc>
                <a:spcPct val="100000"/>
              </a:lnSpc>
              <a:spcBef>
                <a:spcPts val="123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The ISO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is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working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with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Massachusetts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TSRG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on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full 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implementation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IEEE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1547-2018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lvl="1" indent="-288925">
              <a:lnSpc>
                <a:spcPct val="100000"/>
              </a:lnSpc>
              <a:spcBef>
                <a:spcPts val="620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More than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50 responsibilities 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have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been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identified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in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IEEE</a:t>
            </a:r>
            <a:r>
              <a:rPr sz="2000" spc="-2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1547-2018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marR="191770" lvl="1" indent="-288290">
              <a:lnSpc>
                <a:spcPct val="100099"/>
              </a:lnSpc>
              <a:spcBef>
                <a:spcPts val="590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Area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Electric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Power 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System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(EPS)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Operators 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have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a role in more</a:t>
            </a:r>
            <a:r>
              <a:rPr sz="2000" spc="-2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than 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40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these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responsibilities,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some of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which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require input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from the 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Regional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Reliability Coordinator and the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Responsible Transmission 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Planners</a:t>
            </a:r>
          </a:p>
          <a:p>
            <a:pPr marL="758190" marR="5080" lvl="1" indent="-288290" algn="just">
              <a:lnSpc>
                <a:spcPct val="99900"/>
              </a:lnSpc>
              <a:spcBef>
                <a:spcPts val="625"/>
              </a:spcBef>
              <a:buFont typeface="Arial"/>
              <a:buChar char="–"/>
              <a:tabLst>
                <a:tab pos="758825" algn="l"/>
              </a:tabLst>
            </a:pP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subcommittee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Massachusetts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TSRG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has plans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meet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at</a:t>
            </a:r>
            <a:r>
              <a:rPr sz="2000" spc="-30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least  monthly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 make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decisions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required for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full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implementation</a:t>
            </a:r>
            <a:r>
              <a:rPr sz="2000" spc="-3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of 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IEEE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1547-2018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42028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372848"/>
            <a:ext cx="4797756" cy="50654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>
                <a:solidFill>
                  <a:srgbClr val="000000"/>
                </a:solidFill>
              </a:rPr>
              <a:t>Additional</a:t>
            </a:r>
            <a:r>
              <a:rPr spc="-9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Considerations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34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6244" y="1077544"/>
            <a:ext cx="8035290" cy="4807585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55600" marR="945515" indent="-343535">
              <a:lnSpc>
                <a:spcPct val="100000"/>
              </a:lnSpc>
              <a:spcBef>
                <a:spcPts val="11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After several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TSRG meetings on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implementation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 </a:t>
            </a:r>
            <a:r>
              <a:rPr sz="2400" spc="5" dirty="0">
                <a:solidFill>
                  <a:srgbClr val="000000"/>
                </a:solidFill>
                <a:latin typeface="Calibri"/>
                <a:cs typeface="Calibri"/>
              </a:rPr>
              <a:t>1547-2018, a </a:t>
            </a:r>
            <a:r>
              <a:rPr sz="2400" spc="-30" dirty="0">
                <a:solidFill>
                  <a:srgbClr val="000000"/>
                </a:solidFill>
                <a:latin typeface="Calibri"/>
                <a:cs typeface="Calibri"/>
              </a:rPr>
              <a:t>few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additional issues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have</a:t>
            </a:r>
            <a:r>
              <a:rPr sz="2400" spc="-1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surfaced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marR="183515" lvl="1" indent="-288290">
              <a:lnSpc>
                <a:spcPct val="99800"/>
              </a:lnSpc>
              <a:spcBef>
                <a:spcPts val="660"/>
              </a:spcBef>
              <a:buFont typeface="Arial"/>
              <a:buChar char="–"/>
              <a:tabLst>
                <a:tab pos="758190" algn="l"/>
                <a:tab pos="758825" algn="l"/>
              </a:tabLst>
            </a:pP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Utilities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expressed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need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for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early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identification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required 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updates to 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state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regulations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allow time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for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those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regulations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000" spc="-3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be  revised</a:t>
            </a:r>
          </a:p>
          <a:p>
            <a:pPr marL="758190" marR="56515" lvl="1" indent="-288290" algn="just">
              <a:lnSpc>
                <a:spcPct val="100499"/>
              </a:lnSpc>
              <a:spcBef>
                <a:spcPts val="580"/>
              </a:spcBef>
              <a:buFont typeface="Arial"/>
              <a:buChar char="–"/>
              <a:tabLst>
                <a:tab pos="758825" algn="l"/>
              </a:tabLst>
            </a:pP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Utilities</a:t>
            </a:r>
            <a:r>
              <a:rPr sz="20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expressed</a:t>
            </a:r>
            <a:r>
              <a:rPr sz="20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concerns</a:t>
            </a:r>
            <a:r>
              <a:rPr sz="2000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about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interaction</a:t>
            </a:r>
            <a:r>
              <a:rPr sz="2000" spc="-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between</a:t>
            </a:r>
            <a:r>
              <a:rPr sz="2000" spc="-10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frequency  regulation</a:t>
            </a:r>
            <a:r>
              <a:rPr sz="200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(frequency</a:t>
            </a:r>
            <a:r>
              <a:rPr sz="20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droop)</a:t>
            </a:r>
            <a:r>
              <a:rPr sz="20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and</a:t>
            </a:r>
            <a:r>
              <a:rPr sz="2000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anti-islanding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protection</a:t>
            </a:r>
            <a:r>
              <a:rPr sz="2000" spc="-1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for</a:t>
            </a:r>
            <a:r>
              <a:rPr sz="2000" spc="-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existing 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and new</a:t>
            </a:r>
            <a:r>
              <a:rPr sz="2000" spc="-6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DERs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marR="5080" lvl="1" indent="-288290" algn="just">
              <a:lnSpc>
                <a:spcPct val="100600"/>
              </a:lnSpc>
              <a:spcBef>
                <a:spcPts val="575"/>
              </a:spcBef>
              <a:buFont typeface="Arial"/>
              <a:buChar char="–"/>
              <a:tabLst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Transmission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Operators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expressed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need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for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considering</a:t>
            </a:r>
            <a:r>
              <a:rPr sz="2000" spc="-3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1547-2018  </a:t>
            </a:r>
            <a:r>
              <a:rPr sz="2000" spc="-25" dirty="0">
                <a:solidFill>
                  <a:srgbClr val="000000"/>
                </a:solidFill>
                <a:latin typeface="Calibri"/>
                <a:cs typeface="Calibri"/>
              </a:rPr>
              <a:t>“enter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service”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settings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in black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start</a:t>
            </a:r>
            <a:r>
              <a:rPr sz="2000" spc="-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studies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marR="102235" lvl="1" indent="-288290" algn="just">
              <a:lnSpc>
                <a:spcPct val="100600"/>
              </a:lnSpc>
              <a:spcBef>
                <a:spcPts val="575"/>
              </a:spcBef>
              <a:buFont typeface="Arial"/>
              <a:buChar char="–"/>
              <a:tabLst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Transmission</a:t>
            </a:r>
            <a:r>
              <a:rPr sz="2000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planners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expressed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need</a:t>
            </a:r>
            <a:r>
              <a:rPr sz="20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track</a:t>
            </a:r>
            <a:r>
              <a:rPr sz="20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location</a:t>
            </a:r>
            <a:r>
              <a:rPr sz="2000" spc="-10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of</a:t>
            </a:r>
            <a:r>
              <a:rPr sz="20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 various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additions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DERs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(1547-2003,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ISO-NE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SRD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and</a:t>
            </a:r>
            <a:r>
              <a:rPr sz="2000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1547-2018)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8190" marR="10795" lvl="1" indent="-288290" algn="just">
              <a:lnSpc>
                <a:spcPct val="100600"/>
              </a:lnSpc>
              <a:spcBef>
                <a:spcPts val="575"/>
              </a:spcBef>
              <a:buFont typeface="Arial"/>
              <a:buChar char="–"/>
              <a:tabLst>
                <a:tab pos="758825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Developers</a:t>
            </a:r>
            <a:r>
              <a:rPr sz="20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expressed</a:t>
            </a:r>
            <a:r>
              <a:rPr sz="20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2000" spc="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need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choose</a:t>
            </a:r>
            <a:r>
              <a:rPr sz="2000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communication</a:t>
            </a:r>
            <a:r>
              <a:rPr sz="2000" spc="-1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protocols</a:t>
            </a:r>
            <a:r>
              <a:rPr sz="2000" spc="-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to 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allow </a:t>
            </a:r>
            <a:r>
              <a:rPr sz="2000" spc="5" dirty="0">
                <a:solidFill>
                  <a:srgbClr val="000000"/>
                </a:solidFill>
                <a:latin typeface="Calibri"/>
                <a:cs typeface="Calibri"/>
              </a:rPr>
              <a:t>lead 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time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for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2000" spc="-2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manufacturers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32313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4899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 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Interim implementation – technical details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1525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Interim </a:t>
            </a:r>
            <a:r>
              <a:rPr lang="en-US" sz="2800" dirty="0" smtClean="0"/>
              <a:t>Solution Voltage Trip </a:t>
            </a:r>
            <a:r>
              <a:rPr lang="en-US" sz="2800" dirty="0"/>
              <a:t>Settings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917725" y="1125763"/>
          <a:ext cx="7315197" cy="4114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9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9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0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4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07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7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0983"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Shall Trip – IEEE Std 1547-2018 (2</a:t>
                      </a:r>
                      <a:r>
                        <a:rPr lang="en-US" sz="1200" baseline="30000" dirty="0">
                          <a:effectLst/>
                        </a:rPr>
                        <a:t>nd</a:t>
                      </a:r>
                      <a:r>
                        <a:rPr lang="en-US" sz="1200" dirty="0">
                          <a:effectLst/>
                        </a:rPr>
                        <a:t> ed.) Category II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667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Shall Trip Function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Required Settings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Comparison to IEEE Std 1547-2018 (2</a:t>
                      </a:r>
                      <a:r>
                        <a:rPr lang="en-US" sz="1200" baseline="30000" dirty="0">
                          <a:effectLst/>
                        </a:rPr>
                        <a:t>nd</a:t>
                      </a:r>
                      <a:r>
                        <a:rPr lang="en-US" sz="1200" dirty="0">
                          <a:effectLst/>
                        </a:rPr>
                        <a:t> ed.)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default settings and ranges of allowable settings for Category II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04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Voltage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(p.u. of nominal voltage)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Clearing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Time(s)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Voltage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Clearing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Time(s)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Within ranges of allowable settings?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6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OV2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1.20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0.16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6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OV1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1.10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2.0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66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UV1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68920"/>
                          </a:solidFill>
                          <a:effectLst/>
                        </a:rPr>
                        <a:t>0.88</a:t>
                      </a:r>
                      <a:endParaRPr lang="en-US" sz="1200" dirty="0">
                        <a:solidFill>
                          <a:srgbClr val="F6892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68920"/>
                          </a:solidFill>
                          <a:effectLst/>
                        </a:rPr>
                        <a:t>2.0</a:t>
                      </a:r>
                      <a:endParaRPr lang="en-US" sz="1200" dirty="0">
                        <a:solidFill>
                          <a:srgbClr val="F6892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Higher</a:t>
                      </a:r>
                      <a:b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(default is 0.70 p.u.)</a:t>
                      </a:r>
                      <a:endParaRPr lang="en-US" sz="1200" dirty="0">
                        <a:solidFill>
                          <a:schemeClr val="accent5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accent5"/>
                          </a:solidFill>
                          <a:effectLst/>
                        </a:rPr>
                        <a:t>Much shorter</a:t>
                      </a:r>
                      <a:br>
                        <a:rPr lang="en-US" sz="1200">
                          <a:solidFill>
                            <a:schemeClr val="accent5"/>
                          </a:solidFill>
                          <a:effectLst/>
                        </a:rPr>
                      </a:br>
                      <a:r>
                        <a:rPr lang="en-US" sz="1200">
                          <a:solidFill>
                            <a:schemeClr val="accent5"/>
                          </a:solidFill>
                          <a:effectLst/>
                        </a:rPr>
                        <a:t>(default is 10 s)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66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UV2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68920"/>
                          </a:solidFill>
                          <a:effectLst/>
                        </a:rPr>
                        <a:t>0.50</a:t>
                      </a:r>
                      <a:endParaRPr lang="en-US" sz="1200">
                        <a:solidFill>
                          <a:srgbClr val="F6892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68920"/>
                          </a:solidFill>
                          <a:effectLst/>
                        </a:rPr>
                        <a:t>1.1</a:t>
                      </a:r>
                      <a:endParaRPr lang="en-US" sz="1200" dirty="0">
                        <a:solidFill>
                          <a:srgbClr val="F6892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Slightly higher</a:t>
                      </a:r>
                      <a:b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(default is 0.45 p.u.)</a:t>
                      </a:r>
                      <a:endParaRPr lang="en-US" sz="1200" dirty="0">
                        <a:solidFill>
                          <a:schemeClr val="accent5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Much longer</a:t>
                      </a:r>
                      <a:b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</a:b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(default is 0.16 s)</a:t>
                      </a:r>
                      <a:endParaRPr lang="en-US" sz="1200" dirty="0">
                        <a:solidFill>
                          <a:schemeClr val="accent5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494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0051" y="29176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Interim Solution Voltage </a:t>
            </a:r>
            <a:r>
              <a:rPr lang="en-US" sz="2800" dirty="0" smtClean="0"/>
              <a:t>Ride-Through </a:t>
            </a:r>
            <a:r>
              <a:rPr lang="en-US" sz="2800" dirty="0"/>
              <a:t>Capability and Additional Operational Requirements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/>
              </p:nvPr>
            </p:nvGraphicFramePr>
            <p:xfrm>
              <a:off x="533401" y="1447802"/>
              <a:ext cx="8096249" cy="482525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1290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7760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3405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1290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587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93814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Voltage Range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(p.u.)</a:t>
                          </a:r>
                          <a:endParaRPr lang="en-US" sz="1200" b="1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Operating Mode/ Response</a:t>
                          </a:r>
                          <a:endParaRPr lang="en-US" sz="1200" b="1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Minimum </a:t>
                          </a:r>
                          <a:r>
                            <a:rPr lang="en-US" sz="1200" dirty="0" smtClean="0">
                              <a:effectLst/>
                            </a:rPr>
                            <a:t>Ride-Through </a:t>
                          </a:r>
                          <a:r>
                            <a:rPr lang="en-US" sz="1200" dirty="0">
                              <a:effectLst/>
                            </a:rPr>
                            <a:t>Time(s)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(design criteria)</a:t>
                          </a:r>
                          <a:endParaRPr lang="en-US" sz="1200" b="1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Maximum Response Time(s)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(design criteria)</a:t>
                          </a:r>
                          <a:endParaRPr lang="en-US" sz="1200" b="1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Comparison to IEEE </a:t>
                          </a:r>
                          <a:r>
                            <a:rPr lang="en-US" sz="1200" dirty="0" err="1">
                              <a:effectLst/>
                            </a:rPr>
                            <a:t>Std</a:t>
                          </a:r>
                          <a:r>
                            <a:rPr lang="en-US" sz="1200" dirty="0">
                              <a:effectLst/>
                            </a:rPr>
                            <a:t> 1547-2018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(2</a:t>
                          </a:r>
                          <a:r>
                            <a:rPr lang="en-US" sz="1200" baseline="30000" dirty="0">
                              <a:effectLst/>
                            </a:rPr>
                            <a:t>nd</a:t>
                          </a:r>
                          <a:r>
                            <a:rPr lang="en-US" sz="1200" dirty="0">
                              <a:effectLst/>
                            </a:rPr>
                            <a:t> ed.)</a:t>
                          </a:r>
                          <a:br>
                            <a:rPr lang="en-US" sz="1200" dirty="0">
                              <a:effectLst/>
                            </a:rPr>
                          </a:br>
                          <a:r>
                            <a:rPr lang="en-US" sz="1200" dirty="0">
                              <a:effectLst/>
                            </a:rPr>
                            <a:t>for Category II</a:t>
                          </a:r>
                          <a:endParaRPr lang="en-US" sz="1200" b="1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V &gt; 1.20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Cease to Energize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0.16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1.175 &lt; V ≤ 1.20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0.2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1.15 &lt; V ≤ 1.175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0.5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1.10 &lt; V ≤ 1.15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1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0.88 ≤ V ≤ 1.10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Continuous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infinite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96442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0.65 ≤ V &lt; 0.88</a:t>
                          </a:r>
                          <a:endParaRPr lang="en-US" sz="12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Mandatory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Linear slope of 8.7 s/1 p.u. voltage starting at 3 s @ 0.65 p.u.: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𝑉𝑅𝑇</m:t>
                                    </m:r>
                                  </m:sub>
                                </m:sSub>
                                <m:r>
                                  <a:rPr lang="en-US" sz="1200">
                                    <a:solidFill>
                                      <a:srgbClr val="00B050"/>
                                    </a:solidFill>
                                    <a:effectLst/>
                                    <a:latin typeface="Cambria Math"/>
                                  </a:rPr>
                                  <m:t>=3 </m:t>
                                </m:r>
                                <m:r>
                                  <m:rPr>
                                    <m:nor/>
                                  </m:rPr>
                                  <a:rPr lang="en-US" sz="1200">
                                    <a:solidFill>
                                      <a:srgbClr val="00B050"/>
                                    </a:solidFill>
                                    <a:effectLst/>
                                  </a:rPr>
                                  <m:t>s</m:t>
                                </m:r>
                                <m:r>
                                  <a:rPr lang="en-US" sz="1200">
                                    <a:solidFill>
                                      <a:srgbClr val="00B050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1200" i="1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8.7 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s</m:t>
                                    </m:r>
                                  </m:num>
                                  <m:den>
                                    <m: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1 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p</m:t>
                                    </m:r>
                                    <m: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.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u</m:t>
                                    </m:r>
                                    <m: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.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1200" i="1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𝑉</m:t>
                                    </m:r>
                                    <m: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−0.65 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</a:rPr>
                                      <m:t>p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</a:rPr>
                                      <m:t>.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</a:rPr>
                                      <m:t>u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>
                                        <a:solidFill>
                                          <a:srgbClr val="00B050"/>
                                        </a:solidFill>
                                        <a:effectLst/>
                                      </a:rPr>
                                      <m:t>.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0.45 ≤ V &lt; 0.65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r>
                            <a:rPr lang="en-US" sz="1200" baseline="30000" dirty="0">
                              <a:solidFill>
                                <a:srgbClr val="00B050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1200" baseline="30000" dirty="0" err="1">
                              <a:solidFill>
                                <a:srgbClr val="00B050"/>
                              </a:solidFill>
                              <a:effectLst/>
                            </a:rPr>
                            <a:t>a,b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0.32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chemeClr val="accent5"/>
                              </a:solidFill>
                              <a:effectLst/>
                            </a:rPr>
                            <a:t>See footnotes a &amp; b</a:t>
                          </a:r>
                          <a:endParaRPr lang="en-US" sz="1200" dirty="0">
                            <a:solidFill>
                              <a:schemeClr val="accent5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0.30 ≤ V &lt; 0.45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r>
                            <a:rPr lang="en-US" sz="1200" baseline="30000">
                              <a:solidFill>
                                <a:srgbClr val="00B050"/>
                              </a:solidFill>
                              <a:effectLst/>
                            </a:rPr>
                            <a:t> b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0.16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chemeClr val="accent5"/>
                              </a:solidFill>
                              <a:effectLst/>
                            </a:rPr>
                            <a:t>See footnote b</a:t>
                          </a:r>
                          <a:endParaRPr lang="en-US" sz="1200" dirty="0">
                            <a:solidFill>
                              <a:schemeClr val="accent5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V &lt; 0.30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Cease to Energize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0.16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1044626">
                    <a:tc gridSpan="5"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endParaRPr lang="en-US" sz="200" baseline="0" dirty="0" smtClean="0">
                            <a:solidFill>
                              <a:schemeClr val="accent5"/>
                            </a:solidFill>
                            <a:effectLst/>
                            <a:latin typeface="Calibri (Body)"/>
                          </a:endParaRPr>
                        </a:p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baseline="0" dirty="0" smtClean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The </a:t>
                          </a: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following </a:t>
                          </a:r>
                          <a:r>
                            <a:rPr lang="en-US" sz="1100" u="sng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additional operational requirements </a:t>
                          </a: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shall apply for all inverters:</a:t>
                          </a:r>
                        </a:p>
                        <a:p>
                          <a:pPr marL="342900" marR="0" lvl="0" indent="-34290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AutoNum type="alphaLcPeriod"/>
                          </a:pP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In the Permissive Operation region above 0.5 </a:t>
                          </a:r>
                          <a:r>
                            <a:rPr lang="en-US" sz="1100" baseline="0" dirty="0" err="1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p.u</a:t>
                          </a: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., inverters shall ride-through in Mandatory Operation mode, and</a:t>
                          </a:r>
                        </a:p>
                        <a:p>
                          <a:pPr marL="342900" marR="0" lvl="0" indent="-34290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AutoNum type="alphaLcPeriod"/>
                          </a:pP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In the Permissive Operation region below 0.5 </a:t>
                          </a:r>
                          <a:r>
                            <a:rPr lang="en-US" sz="1100" baseline="0" dirty="0" err="1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p.u</a:t>
                          </a: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., inverters shall ride-through in Momentary Cessation mode with a maximum response time of 0.083 seconds.</a:t>
                          </a:r>
                          <a:endParaRPr lang="en-US" sz="1100" baseline="0" dirty="0">
                            <a:solidFill>
                              <a:schemeClr val="accent5"/>
                            </a:solidFill>
                            <a:effectLst/>
                            <a:latin typeface="Calibri (Body)"/>
                            <a:ea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14920465"/>
                  </p:ext>
                </p:extLst>
              </p:nvPr>
            </p:nvGraphicFramePr>
            <p:xfrm>
              <a:off x="533401" y="1447802"/>
              <a:ext cx="8096249" cy="482525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1290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7760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3405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1290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587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93814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Voltage Range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(p.u.)</a:t>
                          </a:r>
                          <a:endParaRPr lang="en-US" sz="1200" b="1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Operating Mode/ Response</a:t>
                          </a:r>
                          <a:endParaRPr lang="en-US" sz="1200" b="1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Minimum </a:t>
                          </a:r>
                          <a:r>
                            <a:rPr lang="en-US" sz="1200" dirty="0" smtClean="0">
                              <a:effectLst/>
                            </a:rPr>
                            <a:t>Ride-Through </a:t>
                          </a:r>
                          <a:r>
                            <a:rPr lang="en-US" sz="1200" dirty="0">
                              <a:effectLst/>
                            </a:rPr>
                            <a:t>Time(s)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(design criteria)</a:t>
                          </a:r>
                          <a:endParaRPr lang="en-US" sz="1200" b="1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Maximum Response Time(s)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(design criteria)</a:t>
                          </a:r>
                          <a:endParaRPr lang="en-US" sz="1200" b="1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Comparison to IEEE </a:t>
                          </a:r>
                          <a:r>
                            <a:rPr lang="en-US" sz="1200" dirty="0" err="1">
                              <a:effectLst/>
                            </a:rPr>
                            <a:t>Std</a:t>
                          </a:r>
                          <a:r>
                            <a:rPr lang="en-US" sz="1200" dirty="0">
                              <a:effectLst/>
                            </a:rPr>
                            <a:t> 1547-2018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(2</a:t>
                          </a:r>
                          <a:r>
                            <a:rPr lang="en-US" sz="1200" baseline="30000" dirty="0">
                              <a:effectLst/>
                            </a:rPr>
                            <a:t>nd</a:t>
                          </a:r>
                          <a:r>
                            <a:rPr lang="en-US" sz="1200" dirty="0">
                              <a:effectLst/>
                            </a:rPr>
                            <a:t> ed.)</a:t>
                          </a:r>
                          <a:br>
                            <a:rPr lang="en-US" sz="1200" dirty="0">
                              <a:effectLst/>
                            </a:rPr>
                          </a:br>
                          <a:r>
                            <a:rPr lang="en-US" sz="1200" dirty="0">
                              <a:effectLst/>
                            </a:rPr>
                            <a:t>for Category II</a:t>
                          </a:r>
                          <a:endParaRPr lang="en-US" sz="1200" b="1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V &gt; 1.20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Cease to Energize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0.16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1.175 &lt; V ≤ 1.20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0.2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1.15 &lt; V ≤ 1.175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0.5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1.10 &lt; V ≤ 1.15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1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0.88 ≤ V ≤ 1.10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Continuous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infinite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05657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0.65 ≤ V &lt; 0.88</a:t>
                          </a:r>
                          <a:endParaRPr lang="en-US" sz="12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Mandatory Operation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28460" t="-197688" r="-119843" b="-164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0.45 ≤ V &lt; 0.65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r>
                            <a:rPr lang="en-US" sz="1200" baseline="30000" dirty="0">
                              <a:solidFill>
                                <a:srgbClr val="00B050"/>
                              </a:solidFill>
                              <a:effectLst/>
                            </a:rPr>
                            <a:t> </a:t>
                          </a:r>
                          <a:r>
                            <a:rPr lang="en-US" sz="1200" baseline="30000" dirty="0" err="1">
                              <a:solidFill>
                                <a:srgbClr val="00B050"/>
                              </a:solidFill>
                              <a:effectLst/>
                            </a:rPr>
                            <a:t>a,b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0.32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chemeClr val="accent5"/>
                              </a:solidFill>
                              <a:effectLst/>
                            </a:rPr>
                            <a:t>See footnotes a &amp; b</a:t>
                          </a:r>
                          <a:endParaRPr lang="en-US" sz="1200" dirty="0">
                            <a:solidFill>
                              <a:schemeClr val="accent5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0.30 ≤ V &lt; 0.45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Permissive Operation</a:t>
                          </a:r>
                          <a:r>
                            <a:rPr lang="en-US" sz="1200" baseline="30000">
                              <a:solidFill>
                                <a:srgbClr val="00B050"/>
                              </a:solidFill>
                              <a:effectLst/>
                            </a:rPr>
                            <a:t> b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0.16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chemeClr val="accent5"/>
                              </a:solidFill>
                              <a:effectLst/>
                            </a:rPr>
                            <a:t>See footnote b</a:t>
                          </a:r>
                          <a:endParaRPr lang="en-US" sz="1200" dirty="0">
                            <a:solidFill>
                              <a:schemeClr val="accent5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32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V &lt; 0.30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Cease to Energize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solidFill>
                                <a:srgbClr val="00B050"/>
                              </a:solidFill>
                              <a:effectLst/>
                            </a:rPr>
                            <a:t>N/A</a:t>
                          </a:r>
                          <a:endParaRPr lang="en-US" sz="120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0.16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solidFill>
                                <a:srgbClr val="00B050"/>
                              </a:solidFill>
                              <a:effectLst/>
                            </a:rPr>
                            <a:t>Identical</a:t>
                          </a:r>
                          <a:endParaRPr lang="en-US" sz="1200" dirty="0">
                            <a:solidFill>
                              <a:srgbClr val="00B050"/>
                            </a:solidFill>
                            <a:effectLst/>
                            <a:latin typeface="Times New Roman"/>
                            <a:ea typeface="Times New Roman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1044626">
                    <a:tc gridSpan="5"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endParaRPr lang="en-US" sz="200" baseline="0" dirty="0" smtClean="0">
                            <a:solidFill>
                              <a:schemeClr val="accent5"/>
                            </a:solidFill>
                            <a:effectLst/>
                            <a:latin typeface="Calibri (Body)"/>
                          </a:endParaRPr>
                        </a:p>
                        <a:p>
                          <a:pPr marL="0" marR="0" algn="l">
                            <a:lnSpc>
                              <a:spcPct val="115000"/>
                            </a:lnSpc>
                            <a:spcBef>
                              <a:spcPts val="60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 baseline="0" dirty="0" smtClean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The </a:t>
                          </a: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following </a:t>
                          </a:r>
                          <a:r>
                            <a:rPr lang="en-US" sz="1100" u="sng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additional operational requirements </a:t>
                          </a: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shall apply for all inverters:</a:t>
                          </a:r>
                        </a:p>
                        <a:p>
                          <a:pPr marL="342900" marR="0" lvl="0" indent="-34290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AutoNum type="alphaLcPeriod"/>
                          </a:pP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In the Permissive Operation region above 0.5 </a:t>
                          </a:r>
                          <a:r>
                            <a:rPr lang="en-US" sz="1100" baseline="0" dirty="0" err="1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p.u</a:t>
                          </a: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., inverters shall ride-through in Mandatory Operation mode, and</a:t>
                          </a:r>
                        </a:p>
                        <a:p>
                          <a:pPr marL="342900" marR="0" lvl="0" indent="-342900" algn="l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AutoNum type="alphaLcPeriod"/>
                          </a:pP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In the Permissive Operation region below 0.5 </a:t>
                          </a:r>
                          <a:r>
                            <a:rPr lang="en-US" sz="1100" baseline="0" dirty="0" err="1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p.u</a:t>
                          </a:r>
                          <a:r>
                            <a:rPr lang="en-US" sz="1100" baseline="0" dirty="0">
                              <a:solidFill>
                                <a:schemeClr val="accent5"/>
                              </a:solidFill>
                              <a:effectLst/>
                              <a:latin typeface="Calibri (Body)"/>
                            </a:rPr>
                            <a:t>., inverters shall ride-through in Momentary Cessation mode with a maximum response time of 0.083 seconds.</a:t>
                          </a:r>
                          <a:endParaRPr lang="en-US" sz="1100" baseline="0" dirty="0">
                            <a:solidFill>
                              <a:schemeClr val="accent5"/>
                            </a:solidFill>
                            <a:effectLst/>
                            <a:latin typeface="Calibri (Body)"/>
                            <a:ea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32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Interim </a:t>
            </a:r>
            <a:r>
              <a:rPr lang="en-US" sz="2800" dirty="0" smtClean="0"/>
              <a:t>Solution Frequency </a:t>
            </a:r>
            <a:r>
              <a:rPr lang="en-US" sz="2800" dirty="0"/>
              <a:t>Trip Settings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609600" y="1238667"/>
          <a:ext cx="7924800" cy="4495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06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6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0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42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42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72368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Shall Trip Function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Required Settings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Comparison to IEEE </a:t>
                      </a:r>
                      <a:r>
                        <a:rPr lang="en-US" sz="1200" dirty="0" err="1">
                          <a:effectLst/>
                        </a:rPr>
                        <a:t>Std</a:t>
                      </a:r>
                      <a:r>
                        <a:rPr lang="en-US" sz="1200" dirty="0">
                          <a:effectLst/>
                        </a:rPr>
                        <a:t> 1547-2018 (2</a:t>
                      </a:r>
                      <a:r>
                        <a:rPr lang="en-US" sz="1200" baseline="30000" dirty="0">
                          <a:effectLst/>
                        </a:rPr>
                        <a:t>nd</a:t>
                      </a:r>
                      <a:r>
                        <a:rPr lang="en-US" sz="1200" dirty="0">
                          <a:effectLst/>
                        </a:rPr>
                        <a:t> ed.)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default settings and ranges of allowable settings for Category I, Category II, and Category III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23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Frequency 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(Hz)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Clearing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Time(s)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Frequency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Clearing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Time(s)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 smtClean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 smtClean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Within </a:t>
                      </a:r>
                      <a:r>
                        <a:rPr lang="en-US" sz="1200" dirty="0">
                          <a:effectLst/>
                        </a:rPr>
                        <a:t>ranges of allowable settings?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7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OF2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62.0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0.16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77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OF1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61.2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300.0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77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UF1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58.5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300.0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77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UF2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56.5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0.16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03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9914" y="685800"/>
            <a:ext cx="402736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5486400" y="2036905"/>
            <a:ext cx="609600" cy="6096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(1986/1990)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DC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626758" y="3967460"/>
            <a:ext cx="457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AC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585957" y="3596465"/>
            <a:ext cx="457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AC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599914" y="2611619"/>
            <a:ext cx="457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AC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200" y="74149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ISO New </a:t>
            </a:r>
            <a:r>
              <a:rPr lang="en-US" dirty="0" smtClean="0"/>
              <a:t>England Control Area </a:t>
            </a:r>
            <a:endParaRPr lang="en-US" i="1" dirty="0"/>
          </a:p>
        </p:txBody>
      </p:sp>
      <p:sp>
        <p:nvSpPr>
          <p:cNvPr id="22" name="Content Placeholder 21"/>
          <p:cNvSpPr>
            <a:spLocks noGrp="1"/>
          </p:cNvSpPr>
          <p:nvPr>
            <p:ph sz="half" idx="1"/>
          </p:nvPr>
        </p:nvSpPr>
        <p:spPr>
          <a:xfrm>
            <a:off x="457199" y="1042889"/>
            <a:ext cx="4876801" cy="5029199"/>
          </a:xfrm>
        </p:spPr>
        <p:txBody>
          <a:bodyPr>
            <a:normAutofit fontScale="92500" lnSpcReduction="10000"/>
          </a:bodyPr>
          <a:lstStyle/>
          <a:p>
            <a:r>
              <a:rPr lang="en-US" sz="1900" b="1" dirty="0" smtClean="0"/>
              <a:t>350 </a:t>
            </a:r>
            <a:r>
              <a:rPr lang="en-US" sz="1900" dirty="0" smtClean="0"/>
              <a:t>dispatchable generators in the region</a:t>
            </a:r>
            <a:endParaRPr lang="en-US" sz="1900" b="1" dirty="0" smtClean="0"/>
          </a:p>
          <a:p>
            <a:r>
              <a:rPr lang="en-US" sz="1900" b="1" dirty="0" smtClean="0"/>
              <a:t>31,200 MW </a:t>
            </a:r>
            <a:r>
              <a:rPr lang="en-US" sz="1900" dirty="0" smtClean="0"/>
              <a:t>of generating capacity</a:t>
            </a:r>
          </a:p>
          <a:p>
            <a:r>
              <a:rPr lang="en-US" sz="1900" b="1" dirty="0"/>
              <a:t>9,000 miles </a:t>
            </a:r>
            <a:r>
              <a:rPr lang="en-US" sz="1900" dirty="0"/>
              <a:t>of high-voltage </a:t>
            </a:r>
            <a:r>
              <a:rPr lang="en-US" sz="1900" dirty="0" smtClean="0"/>
              <a:t>transmission </a:t>
            </a:r>
            <a:br>
              <a:rPr lang="en-US" sz="1900" dirty="0" smtClean="0"/>
            </a:br>
            <a:r>
              <a:rPr lang="en-US" sz="1900" dirty="0" smtClean="0"/>
              <a:t>lines (</a:t>
            </a:r>
            <a:r>
              <a:rPr lang="en-US" sz="1900" dirty="0"/>
              <a:t>115 kV and above</a:t>
            </a:r>
            <a:r>
              <a:rPr lang="en-US" sz="1900" dirty="0" smtClean="0"/>
              <a:t>)</a:t>
            </a:r>
            <a:endParaRPr lang="en-US" sz="1900" dirty="0"/>
          </a:p>
          <a:p>
            <a:r>
              <a:rPr lang="en-US" sz="1900" b="1" dirty="0"/>
              <a:t>13</a:t>
            </a:r>
            <a:r>
              <a:rPr lang="en-US" sz="1900" dirty="0"/>
              <a:t> transmission interconnections </a:t>
            </a:r>
            <a:br>
              <a:rPr lang="en-US" sz="1900" dirty="0"/>
            </a:br>
            <a:r>
              <a:rPr lang="en-US" sz="1900" dirty="0"/>
              <a:t>to neighboring power systems </a:t>
            </a:r>
            <a:br>
              <a:rPr lang="en-US" sz="1900" dirty="0"/>
            </a:br>
            <a:r>
              <a:rPr lang="en-US" sz="1900" dirty="0"/>
              <a:t>in New York and Eastern Canada:</a:t>
            </a:r>
          </a:p>
          <a:p>
            <a:pPr lvl="1">
              <a:spcBef>
                <a:spcPts val="600"/>
              </a:spcBef>
            </a:pPr>
            <a:r>
              <a:rPr lang="en-US" sz="1700" dirty="0"/>
              <a:t>New York (8 AC ties, 1 DC tie)</a:t>
            </a:r>
          </a:p>
          <a:p>
            <a:pPr lvl="1">
              <a:spcBef>
                <a:spcPts val="600"/>
              </a:spcBef>
            </a:pPr>
            <a:r>
              <a:rPr lang="en-US" sz="1700" dirty="0"/>
              <a:t>Hydro Québec (2 DC ties)</a:t>
            </a:r>
          </a:p>
          <a:p>
            <a:pPr lvl="1">
              <a:spcBef>
                <a:spcPts val="600"/>
              </a:spcBef>
            </a:pPr>
            <a:r>
              <a:rPr lang="en-US" sz="1700" dirty="0"/>
              <a:t>New Brunswick (2 AC ties)</a:t>
            </a:r>
          </a:p>
          <a:p>
            <a:r>
              <a:rPr lang="en-US" sz="1900" dirty="0" smtClean="0"/>
              <a:t>Region’s </a:t>
            </a:r>
            <a:r>
              <a:rPr lang="en-US" sz="1900" dirty="0"/>
              <a:t>all-time summer peak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demand set </a:t>
            </a:r>
            <a:r>
              <a:rPr lang="en-US" sz="1900" dirty="0"/>
              <a:t>on August 2, 2006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at </a:t>
            </a:r>
            <a:r>
              <a:rPr lang="en-US" sz="1900" b="1" dirty="0"/>
              <a:t>28,130 MW </a:t>
            </a:r>
            <a:endParaRPr lang="en-US" sz="1900" dirty="0"/>
          </a:p>
          <a:p>
            <a:r>
              <a:rPr lang="en-US" sz="1900" dirty="0" smtClean="0"/>
              <a:t>Region’s all-time winter peak </a:t>
            </a:r>
            <a:br>
              <a:rPr lang="en-US" sz="1900" dirty="0" smtClean="0"/>
            </a:br>
            <a:r>
              <a:rPr lang="en-US" sz="1900" dirty="0" smtClean="0"/>
              <a:t>demand set on January 15, 2004 </a:t>
            </a:r>
            <a:br>
              <a:rPr lang="en-US" sz="1900" dirty="0" smtClean="0"/>
            </a:br>
            <a:r>
              <a:rPr lang="en-US" sz="1900" dirty="0" smtClean="0"/>
              <a:t>at</a:t>
            </a:r>
            <a:r>
              <a:rPr lang="en-US" sz="1900" b="1" dirty="0" smtClean="0"/>
              <a:t> </a:t>
            </a:r>
            <a:r>
              <a:rPr lang="en-US" sz="1900" b="1" dirty="0"/>
              <a:t>22,818 MW </a:t>
            </a:r>
            <a:endParaRPr lang="en-US" sz="1900" b="1" dirty="0" smtClean="0"/>
          </a:p>
          <a:p>
            <a:pPr lvl="1">
              <a:spcBef>
                <a:spcPts val="600"/>
              </a:spcBef>
            </a:pPr>
            <a:endParaRPr lang="en-US" sz="1800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029575" y="1228725"/>
            <a:ext cx="99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 dirty="0">
                <a:ln>
                  <a:noFill/>
                </a:ln>
                <a:solidFill>
                  <a:srgbClr val="1E6A9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New Brunswick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53000" y="1676400"/>
            <a:ext cx="99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 dirty="0">
                <a:ln>
                  <a:noFill/>
                </a:ln>
                <a:solidFill>
                  <a:srgbClr val="1E6A9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Hydro Québec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29049" y="4975180"/>
            <a:ext cx="609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 dirty="0">
                <a:ln>
                  <a:noFill/>
                </a:ln>
                <a:solidFill>
                  <a:srgbClr val="1E6A9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 dirty="0">
                <a:ln>
                  <a:noFill/>
                </a:ln>
                <a:solidFill>
                  <a:srgbClr val="1E6A9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York</a:t>
            </a: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4821866" y="2040566"/>
            <a:ext cx="609600" cy="6096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(19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85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DC</a:t>
            </a:r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8162925" y="1609725"/>
            <a:ext cx="609600" cy="6096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(1970s)</a:t>
            </a:r>
          </a:p>
        </p:txBody>
      </p:sp>
      <p:sp>
        <p:nvSpPr>
          <p:cNvPr id="28" name="Oval 16"/>
          <p:cNvSpPr>
            <a:spLocks noChangeArrowheads="1"/>
          </p:cNvSpPr>
          <p:nvPr/>
        </p:nvSpPr>
        <p:spPr bwMode="auto">
          <a:xfrm>
            <a:off x="8115300" y="2057400"/>
            <a:ext cx="990600" cy="609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(2007)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575324" y="4143513"/>
            <a:ext cx="457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AC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487880" y="4329609"/>
            <a:ext cx="457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AC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438650" y="4791075"/>
            <a:ext cx="457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AC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426424" y="4983704"/>
            <a:ext cx="457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AC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648200" y="5638800"/>
            <a:ext cx="457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AC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133975" y="5534025"/>
            <a:ext cx="4572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DC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0" y="6043163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Note: AC stands for Alternating Current and DC stands for Direct Current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7F894-2A36-495D-AB7C-1055F7AC0F9D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6277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277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51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Interim </a:t>
            </a:r>
            <a:r>
              <a:rPr lang="en-US" sz="2800" dirty="0" smtClean="0"/>
              <a:t>Solution Frequency Ride-Through </a:t>
            </a:r>
            <a:r>
              <a:rPr lang="en-US" sz="2800" dirty="0"/>
              <a:t>Capability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380999" y="1221425"/>
          <a:ext cx="8382001" cy="46482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9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4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30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82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Frequency Range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(Hz)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Operating Mode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Minimum Time(s)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(design criteria)</a:t>
                      </a:r>
                      <a:endParaRPr lang="en-US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 smtClean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Comparison </a:t>
                      </a:r>
                      <a:r>
                        <a:rPr lang="en-US" sz="1200" dirty="0">
                          <a:effectLst/>
                        </a:rPr>
                        <a:t>to IEEE </a:t>
                      </a:r>
                      <a:r>
                        <a:rPr lang="en-US" sz="1200" dirty="0" err="1">
                          <a:effectLst/>
                        </a:rPr>
                        <a:t>Std</a:t>
                      </a:r>
                      <a:r>
                        <a:rPr lang="en-US" sz="1200" dirty="0">
                          <a:effectLst/>
                        </a:rPr>
                        <a:t> 1547-2018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(2</a:t>
                      </a:r>
                      <a:r>
                        <a:rPr lang="en-US" sz="1200" baseline="30000" dirty="0">
                          <a:effectLst/>
                        </a:rPr>
                        <a:t>nd</a:t>
                      </a:r>
                      <a:r>
                        <a:rPr lang="en-US" sz="1200" dirty="0">
                          <a:effectLst/>
                        </a:rPr>
                        <a:t> ed.)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for Category II</a:t>
                      </a:r>
                      <a:endParaRPr lang="en-US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9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 &gt; 62.0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No ride-through requirements apply to this range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9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61.2 &lt; f ≤ 61.8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Mandatory Operation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299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99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58.8 ≤ f ≤ 61.2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Continuous Operation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Infinite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99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57.0 ≤ f &lt; 58.8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Mandatory Operation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299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99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 &lt; 57.0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No ride-through requirements apply to this range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B050"/>
                          </a:solidFill>
                          <a:effectLst/>
                        </a:rPr>
                        <a:t>Identical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485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7F894-2A36-495D-AB7C-1055F7AC0F9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91452"/>
            <a:ext cx="81534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Interim </a:t>
            </a:r>
            <a:r>
              <a:rPr lang="en-US" sz="2800" dirty="0" smtClean="0"/>
              <a:t>Solution Grid </a:t>
            </a:r>
            <a:r>
              <a:rPr lang="en-US" sz="2800" dirty="0"/>
              <a:t>Support Utility Interactive Inverter Functions Status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914400" y="1524001"/>
          <a:ext cx="7543800" cy="44320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71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05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Function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Default Activation State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9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SPF, Specified Power Factor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OFF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6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Q(V), Volt-Var Function with Watt or Var Priority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OFF</a:t>
                      </a:r>
                      <a:endParaRPr lang="en-US" sz="1200" dirty="0">
                        <a:effectLst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39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SS, Soft-Start Ramp Rate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</a:rPr>
                        <a:t>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</a:rPr>
                        <a:t>Default value: 2% of maximum current output per second</a:t>
                      </a:r>
                      <a:endParaRPr lang="en-US" sz="12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06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FW, Freq-Watt 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OFF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31938" y="3206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99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2848101"/>
            <a:ext cx="395732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5" dirty="0">
                <a:solidFill>
                  <a:srgbClr val="1794D2"/>
                </a:solidFill>
              </a:rPr>
              <a:t>TARIFF</a:t>
            </a:r>
            <a:r>
              <a:rPr spc="-55" dirty="0">
                <a:solidFill>
                  <a:srgbClr val="1794D2"/>
                </a:solidFill>
              </a:rPr>
              <a:t> </a:t>
            </a:r>
            <a:r>
              <a:rPr spc="-10" dirty="0">
                <a:solidFill>
                  <a:srgbClr val="1794D2"/>
                </a:solidFill>
              </a:rPr>
              <a:t>REQUIREMENTS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302505" y="6370777"/>
            <a:ext cx="537845" cy="88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60"/>
              </a:lnSpc>
            </a:pPr>
            <a:r>
              <a:rPr sz="700" b="1" spc="-10" dirty="0">
                <a:solidFill>
                  <a:srgbClr val="61777E"/>
                </a:solidFill>
                <a:latin typeface="Calibri"/>
                <a:cs typeface="Calibri"/>
              </a:rPr>
              <a:t>ISO-NE</a:t>
            </a:r>
            <a:r>
              <a:rPr sz="700" b="1" spc="-45" dirty="0">
                <a:solidFill>
                  <a:srgbClr val="61777E"/>
                </a:solidFill>
                <a:latin typeface="Calibri"/>
                <a:cs typeface="Calibri"/>
              </a:rPr>
              <a:t> </a:t>
            </a:r>
            <a:r>
              <a:rPr sz="700" b="1" spc="-5" dirty="0">
                <a:solidFill>
                  <a:srgbClr val="61777E"/>
                </a:solidFill>
                <a:latin typeface="Calibri"/>
                <a:cs typeface="Calibri"/>
              </a:rPr>
              <a:t>PUBLIC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668004" y="6411950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400" dirty="0">
                <a:solidFill>
                  <a:srgbClr val="61777E"/>
                </a:solidFill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6416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178405"/>
            <a:ext cx="8229600" cy="938589"/>
          </a:xfrm>
          <a:prstGeom prst="rect">
            <a:avLst/>
          </a:prstGeom>
        </p:spPr>
        <p:txBody>
          <a:bodyPr vert="horz" wrap="square" lIns="0" tIns="76072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solidFill>
                  <a:srgbClr val="000000"/>
                </a:solidFill>
              </a:rPr>
              <a:t>What are </a:t>
            </a:r>
            <a:r>
              <a:rPr sz="2800" spc="-10" dirty="0">
                <a:solidFill>
                  <a:srgbClr val="000000"/>
                </a:solidFill>
              </a:rPr>
              <a:t>FERC Jurisdictional Distribution Facilities?  </a:t>
            </a:r>
            <a:r>
              <a:rPr sz="2800" spc="-15" dirty="0">
                <a:solidFill>
                  <a:srgbClr val="000000"/>
                </a:solidFill>
              </a:rPr>
              <a:t>What are </a:t>
            </a:r>
            <a:r>
              <a:rPr sz="2800" spc="-20" dirty="0">
                <a:solidFill>
                  <a:srgbClr val="000000"/>
                </a:solidFill>
              </a:rPr>
              <a:t>State </a:t>
            </a:r>
            <a:r>
              <a:rPr sz="2800" spc="-5" dirty="0">
                <a:solidFill>
                  <a:srgbClr val="000000"/>
                </a:solidFill>
              </a:rPr>
              <a:t>Jurisdictional </a:t>
            </a:r>
            <a:r>
              <a:rPr sz="2800" spc="-10" dirty="0">
                <a:solidFill>
                  <a:srgbClr val="000000"/>
                </a:solidFill>
              </a:rPr>
              <a:t>Distribution</a:t>
            </a:r>
            <a:r>
              <a:rPr sz="2800" spc="125" dirty="0">
                <a:solidFill>
                  <a:srgbClr val="000000"/>
                </a:solidFill>
              </a:rPr>
              <a:t> </a:t>
            </a:r>
            <a:r>
              <a:rPr sz="2800" spc="-10" dirty="0">
                <a:solidFill>
                  <a:srgbClr val="000000"/>
                </a:solidFill>
              </a:rPr>
              <a:t>Facilities?</a:t>
            </a:r>
            <a:endParaRPr sz="2800" dirty="0">
              <a:solidFill>
                <a:srgbClr val="000000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76044" y="4800600"/>
            <a:ext cx="6472555" cy="1384300"/>
          </a:xfrm>
          <a:custGeom>
            <a:avLst/>
            <a:gdLst/>
            <a:ahLst/>
            <a:cxnLst/>
            <a:rect l="l" t="t" r="r" b="b"/>
            <a:pathLst>
              <a:path w="6472555" h="1384300">
                <a:moveTo>
                  <a:pt x="0" y="230758"/>
                </a:moveTo>
                <a:lnTo>
                  <a:pt x="11303" y="132714"/>
                </a:lnTo>
                <a:lnTo>
                  <a:pt x="41656" y="55499"/>
                </a:lnTo>
                <a:lnTo>
                  <a:pt x="85979" y="9017"/>
                </a:lnTo>
                <a:lnTo>
                  <a:pt x="6353048" y="0"/>
                </a:lnTo>
                <a:lnTo>
                  <a:pt x="6370828" y="2539"/>
                </a:lnTo>
                <a:lnTo>
                  <a:pt x="6418453" y="37718"/>
                </a:lnTo>
                <a:lnTo>
                  <a:pt x="6453505" y="106680"/>
                </a:lnTo>
                <a:lnTo>
                  <a:pt x="6471031" y="199389"/>
                </a:lnTo>
                <a:lnTo>
                  <a:pt x="6472174" y="1153579"/>
                </a:lnTo>
                <a:lnTo>
                  <a:pt x="6470777" y="1187958"/>
                </a:lnTo>
                <a:lnTo>
                  <a:pt x="6452615" y="1280134"/>
                </a:lnTo>
                <a:lnTo>
                  <a:pt x="6417056" y="1348168"/>
                </a:lnTo>
                <a:lnTo>
                  <a:pt x="6369177" y="1382204"/>
                </a:lnTo>
                <a:lnTo>
                  <a:pt x="118999" y="1384300"/>
                </a:lnTo>
                <a:lnTo>
                  <a:pt x="101346" y="1381760"/>
                </a:lnTo>
                <a:lnTo>
                  <a:pt x="53721" y="1346542"/>
                </a:lnTo>
                <a:lnTo>
                  <a:pt x="18668" y="1277607"/>
                </a:lnTo>
                <a:lnTo>
                  <a:pt x="1143" y="1184846"/>
                </a:lnTo>
                <a:lnTo>
                  <a:pt x="0" y="230758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893570" y="4773548"/>
            <a:ext cx="5673725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Distribution-Connected </a:t>
            </a:r>
            <a:r>
              <a:rPr sz="1800" b="1" spc="-15" dirty="0">
                <a:solidFill>
                  <a:srgbClr val="000000"/>
                </a:solidFill>
                <a:latin typeface="Calibri"/>
                <a:cs typeface="Calibri"/>
              </a:rPr>
              <a:t>Generator 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developer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should  </a:t>
            </a:r>
            <a:r>
              <a:rPr sz="1800" b="1" spc="-5" dirty="0">
                <a:solidFill>
                  <a:srgbClr val="000000"/>
                </a:solidFill>
                <a:latin typeface="Calibri"/>
                <a:cs typeface="Calibri"/>
              </a:rPr>
              <a:t>contact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the ISO or the owner of the </a:t>
            </a:r>
            <a:r>
              <a:rPr sz="1800" b="1" spc="-5" dirty="0">
                <a:solidFill>
                  <a:srgbClr val="000000"/>
                </a:solidFill>
                <a:latin typeface="Calibri"/>
                <a:cs typeface="Calibri"/>
              </a:rPr>
              <a:t>Distribution 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Facilities</a:t>
            </a:r>
            <a:r>
              <a:rPr sz="1800" b="1" spc="-1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to  determine </a:t>
            </a:r>
            <a:r>
              <a:rPr sz="1800" b="1" spc="-5" dirty="0">
                <a:solidFill>
                  <a:srgbClr val="000000"/>
                </a:solidFill>
                <a:latin typeface="Calibri"/>
                <a:cs typeface="Calibri"/>
              </a:rPr>
              <a:t>whether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1800" b="1" spc="-5" dirty="0">
                <a:solidFill>
                  <a:srgbClr val="000000"/>
                </a:solidFill>
                <a:latin typeface="Calibri"/>
                <a:cs typeface="Calibri"/>
              </a:rPr>
              <a:t>facilities 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are </a:t>
            </a:r>
            <a:r>
              <a:rPr sz="1800" b="1" spc="-20" dirty="0">
                <a:solidFill>
                  <a:srgbClr val="000000"/>
                </a:solidFill>
                <a:latin typeface="Calibri"/>
                <a:cs typeface="Calibri"/>
              </a:rPr>
              <a:t>state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or </a:t>
            </a:r>
            <a:r>
              <a:rPr sz="1800" b="1" spc="-5" dirty="0">
                <a:solidFill>
                  <a:srgbClr val="000000"/>
                </a:solidFill>
                <a:latin typeface="Calibri"/>
                <a:cs typeface="Calibri"/>
              </a:rPr>
              <a:t>FERC  jurisdictional. The Distribution 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Company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and the ISO </a:t>
            </a:r>
            <a:r>
              <a:rPr sz="1800" b="1" spc="-5" dirty="0">
                <a:solidFill>
                  <a:srgbClr val="000000"/>
                </a:solidFill>
                <a:latin typeface="Calibri"/>
                <a:cs typeface="Calibri"/>
              </a:rPr>
              <a:t>will  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coordinate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identification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1800" b="1" spc="-5" dirty="0">
                <a:solidFill>
                  <a:srgbClr val="000000"/>
                </a:solidFill>
                <a:latin typeface="Calibri"/>
                <a:cs typeface="Calibri"/>
              </a:rPr>
              <a:t>Jurisdiction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– as</a:t>
            </a:r>
            <a:r>
              <a:rPr sz="1800" b="1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spc="-15" dirty="0">
                <a:solidFill>
                  <a:srgbClr val="000000"/>
                </a:solidFill>
                <a:latin typeface="Calibri"/>
                <a:cs typeface="Calibri"/>
              </a:rPr>
              <a:t>necessary.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66800" y="4800600"/>
            <a:ext cx="886206" cy="8862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298450" y="1670050"/>
          <a:ext cx="3886200" cy="21081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FERC Jurisdictional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Facilities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794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7360">
                <a:tc>
                  <a:txBody>
                    <a:bodyPr/>
                    <a:lstStyle/>
                    <a:p>
                      <a:pPr marL="90805" marR="9906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FERC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jurisdictional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Distribution  Facilities are Distribution Facilities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that 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are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being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used </a:t>
                      </a:r>
                      <a:r>
                        <a:rPr sz="1800" spc="-1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for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FERC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jurisdictional  purposes (i.e.,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to </a:t>
                      </a:r>
                      <a:r>
                        <a:rPr sz="1800" spc="-1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facilitate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sales of  electricity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at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wholesale)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and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are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subject 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to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ISO </a:t>
                      </a:r>
                      <a:r>
                        <a:rPr sz="1800" spc="-4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Tariff.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4506340" y="1682750"/>
          <a:ext cx="4378325" cy="21209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78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174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State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Jurisdictional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Facilities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77BC2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4726">
                <a:tc>
                  <a:txBody>
                    <a:bodyPr/>
                    <a:lstStyle/>
                    <a:p>
                      <a:pPr marL="92075" marR="11557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2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State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jurisdictional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Distribution Facilities are  Distribution Facilities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that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are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not being used  </a:t>
                      </a:r>
                      <a:r>
                        <a:rPr sz="1800" spc="-1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for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FERC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jurisdictional purposes (i.e.,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to  </a:t>
                      </a:r>
                      <a:r>
                        <a:rPr sz="1800" spc="-1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facilitate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sales of electricity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1800" spc="8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wholesale).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E8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239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" y="4648200"/>
            <a:ext cx="9144000" cy="2209800"/>
            <a:chOff x="3" y="4648200"/>
            <a:chExt cx="9144000" cy="2209800"/>
          </a:xfrm>
        </p:grpSpPr>
        <p:sp>
          <p:nvSpPr>
            <p:cNvPr id="3" name="object 3"/>
            <p:cNvSpPr/>
            <p:nvPr/>
          </p:nvSpPr>
          <p:spPr>
            <a:xfrm>
              <a:off x="821753" y="5002402"/>
              <a:ext cx="7772400" cy="1285240"/>
            </a:xfrm>
            <a:custGeom>
              <a:avLst/>
              <a:gdLst/>
              <a:ahLst/>
              <a:cxnLst/>
              <a:rect l="l" t="t" r="r" b="b"/>
              <a:pathLst>
                <a:path w="7772400" h="1285239">
                  <a:moveTo>
                    <a:pt x="0" y="214122"/>
                  </a:moveTo>
                  <a:lnTo>
                    <a:pt x="13500" y="123190"/>
                  </a:lnTo>
                  <a:lnTo>
                    <a:pt x="49923" y="51562"/>
                  </a:lnTo>
                  <a:lnTo>
                    <a:pt x="103149" y="8382"/>
                  </a:lnTo>
                  <a:lnTo>
                    <a:pt x="7628953" y="0"/>
                  </a:lnTo>
                  <a:lnTo>
                    <a:pt x="7650289" y="2413"/>
                  </a:lnTo>
                  <a:lnTo>
                    <a:pt x="7707312" y="35052"/>
                  </a:lnTo>
                  <a:lnTo>
                    <a:pt x="7749476" y="99060"/>
                  </a:lnTo>
                  <a:lnTo>
                    <a:pt x="7770558" y="185166"/>
                  </a:lnTo>
                  <a:lnTo>
                    <a:pt x="7771955" y="1070762"/>
                  </a:lnTo>
                  <a:lnTo>
                    <a:pt x="7770304" y="1102664"/>
                  </a:lnTo>
                  <a:lnTo>
                    <a:pt x="7748460" y="1188224"/>
                  </a:lnTo>
                  <a:lnTo>
                    <a:pt x="7705788" y="1251369"/>
                  </a:lnTo>
                  <a:lnTo>
                    <a:pt x="7648384" y="1282954"/>
                  </a:lnTo>
                  <a:lnTo>
                    <a:pt x="142951" y="1284909"/>
                  </a:lnTo>
                  <a:lnTo>
                    <a:pt x="121653" y="1282547"/>
                  </a:lnTo>
                  <a:lnTo>
                    <a:pt x="64541" y="1249857"/>
                  </a:lnTo>
                  <a:lnTo>
                    <a:pt x="22377" y="1185875"/>
                  </a:lnTo>
                  <a:lnTo>
                    <a:pt x="1295" y="1099781"/>
                  </a:lnTo>
                  <a:lnTo>
                    <a:pt x="0" y="214122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28600" y="4648200"/>
              <a:ext cx="886206" cy="88620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35940" y="121412"/>
            <a:ext cx="7120890" cy="1002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000000"/>
                </a:solidFill>
              </a:rPr>
              <a:t>What interconnection </a:t>
            </a:r>
            <a:r>
              <a:rPr spc="-5" dirty="0">
                <a:solidFill>
                  <a:srgbClr val="000000"/>
                </a:solidFill>
              </a:rPr>
              <a:t>process </a:t>
            </a:r>
            <a:r>
              <a:rPr dirty="0">
                <a:solidFill>
                  <a:srgbClr val="000000"/>
                </a:solidFill>
              </a:rPr>
              <a:t>does a </a:t>
            </a:r>
            <a:r>
              <a:rPr spc="-5" dirty="0">
                <a:solidFill>
                  <a:srgbClr val="000000"/>
                </a:solidFill>
              </a:rPr>
              <a:t>new  Distribution-Connected </a:t>
            </a:r>
            <a:r>
              <a:rPr spc="-20" dirty="0">
                <a:solidFill>
                  <a:srgbClr val="000000"/>
                </a:solidFill>
              </a:rPr>
              <a:t>Generator</a:t>
            </a:r>
            <a:r>
              <a:rPr spc="-60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follow?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535940" y="1415288"/>
            <a:ext cx="7933055" cy="4853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6407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status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distribution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facility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at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 time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 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interconnection request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is a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factor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in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determining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which 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interconnection process</a:t>
            </a:r>
            <a:r>
              <a:rPr sz="24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applies</a:t>
            </a:r>
          </a:p>
          <a:p>
            <a:pPr marL="355600" marR="967105" indent="-342900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developer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proposing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interconnect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Distribution-  Connected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Generator to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a:</a:t>
            </a:r>
          </a:p>
          <a:p>
            <a:pPr marL="756285" marR="852169" lvl="1" indent="-287020">
              <a:lnSpc>
                <a:spcPct val="100000"/>
              </a:lnSpc>
              <a:spcBef>
                <a:spcPts val="2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2100" spc="-15" dirty="0">
                <a:solidFill>
                  <a:srgbClr val="000000"/>
                </a:solidFill>
                <a:latin typeface="Calibri"/>
                <a:cs typeface="Calibri"/>
              </a:rPr>
              <a:t>State </a:t>
            </a:r>
            <a:r>
              <a:rPr sz="2100" spc="-5" dirty="0">
                <a:solidFill>
                  <a:srgbClr val="000000"/>
                </a:solidFill>
                <a:latin typeface="Calibri"/>
                <a:cs typeface="Calibri"/>
              </a:rPr>
              <a:t>jurisdictional Distribution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Facility </a:t>
            </a:r>
            <a:r>
              <a:rPr sz="2100" spc="-5" dirty="0">
                <a:solidFill>
                  <a:srgbClr val="000000"/>
                </a:solidFill>
                <a:latin typeface="Calibri"/>
                <a:cs typeface="Calibri"/>
              </a:rPr>
              <a:t>needs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100" spc="-20" dirty="0">
                <a:solidFill>
                  <a:srgbClr val="000000"/>
                </a:solidFill>
                <a:latin typeface="Calibri"/>
                <a:cs typeface="Calibri"/>
              </a:rPr>
              <a:t>follow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the 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associated </a:t>
            </a:r>
            <a:r>
              <a:rPr sz="2100" spc="-20" dirty="0">
                <a:solidFill>
                  <a:srgbClr val="000000"/>
                </a:solidFill>
                <a:latin typeface="Calibri"/>
                <a:cs typeface="Calibri"/>
              </a:rPr>
              <a:t>state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interconnection</a:t>
            </a:r>
            <a:r>
              <a:rPr sz="21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5" dirty="0">
                <a:solidFill>
                  <a:srgbClr val="000000"/>
                </a:solidFill>
                <a:latin typeface="Calibri"/>
                <a:cs typeface="Calibri"/>
              </a:rPr>
              <a:t>process</a:t>
            </a:r>
            <a:endParaRPr sz="21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6285" marR="192405" lvl="1" indent="-287020">
              <a:lnSpc>
                <a:spcPct val="100000"/>
              </a:lnSpc>
              <a:spcBef>
                <a:spcPts val="5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2100" spc="-15" dirty="0">
                <a:solidFill>
                  <a:srgbClr val="000000"/>
                </a:solidFill>
                <a:latin typeface="Calibri"/>
                <a:cs typeface="Calibri"/>
              </a:rPr>
              <a:t>FERC </a:t>
            </a:r>
            <a:r>
              <a:rPr sz="2100" spc="-5" dirty="0">
                <a:solidFill>
                  <a:srgbClr val="000000"/>
                </a:solidFill>
                <a:latin typeface="Calibri"/>
                <a:cs typeface="Calibri"/>
              </a:rPr>
              <a:t>jurisdictional Distribution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Facility </a:t>
            </a:r>
            <a:r>
              <a:rPr sz="2100" spc="-5" dirty="0">
                <a:solidFill>
                  <a:srgbClr val="000000"/>
                </a:solidFill>
                <a:latin typeface="Calibri"/>
                <a:cs typeface="Calibri"/>
              </a:rPr>
              <a:t>needs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100" spc="-20" dirty="0">
                <a:solidFill>
                  <a:srgbClr val="000000"/>
                </a:solidFill>
                <a:latin typeface="Calibri"/>
                <a:cs typeface="Calibri"/>
              </a:rPr>
              <a:t>follow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100" spc="-5" dirty="0">
                <a:solidFill>
                  <a:srgbClr val="000000"/>
                </a:solidFill>
                <a:latin typeface="Calibri"/>
                <a:cs typeface="Calibri"/>
              </a:rPr>
              <a:t>ISO 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interconnection </a:t>
            </a:r>
            <a:r>
              <a:rPr sz="2100" spc="-15" dirty="0">
                <a:solidFill>
                  <a:srgbClr val="000000"/>
                </a:solidFill>
                <a:latin typeface="Calibri"/>
                <a:cs typeface="Calibri"/>
              </a:rPr>
              <a:t>process </a:t>
            </a:r>
            <a:r>
              <a:rPr sz="2100" spc="-5" dirty="0">
                <a:solidFill>
                  <a:srgbClr val="000000"/>
                </a:solidFill>
                <a:latin typeface="Calibri"/>
                <a:cs typeface="Calibri"/>
              </a:rPr>
              <a:t>under Schedule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22 </a:t>
            </a:r>
            <a:r>
              <a:rPr sz="2100" spc="-5" dirty="0">
                <a:solidFill>
                  <a:srgbClr val="000000"/>
                </a:solidFill>
                <a:latin typeface="Calibri"/>
                <a:cs typeface="Calibri"/>
              </a:rPr>
              <a:t>or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23 </a:t>
            </a:r>
            <a:r>
              <a:rPr sz="2100" spc="-5" dirty="0">
                <a:solidFill>
                  <a:srgbClr val="000000"/>
                </a:solidFill>
                <a:latin typeface="Calibri"/>
                <a:cs typeface="Calibri"/>
              </a:rPr>
              <a:t>of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100" spc="-85" dirty="0">
                <a:solidFill>
                  <a:srgbClr val="000000"/>
                </a:solidFill>
                <a:latin typeface="Calibri"/>
                <a:cs typeface="Calibri"/>
              </a:rPr>
              <a:t>OATT,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as  </a:t>
            </a:r>
            <a:r>
              <a:rPr sz="2100" spc="-5" dirty="0">
                <a:solidFill>
                  <a:srgbClr val="000000"/>
                </a:solidFill>
                <a:latin typeface="Calibri"/>
                <a:cs typeface="Calibri"/>
              </a:rPr>
              <a:t>applicable</a:t>
            </a:r>
            <a:endParaRPr sz="21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4659">
              <a:lnSpc>
                <a:spcPts val="1620"/>
              </a:lnSpc>
            </a:pP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1700" b="1" spc="-20" dirty="0">
                <a:solidFill>
                  <a:srgbClr val="000000"/>
                </a:solidFill>
                <a:latin typeface="Calibri"/>
                <a:cs typeface="Calibri"/>
              </a:rPr>
              <a:t>state </a:t>
            </a: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interconnection process </a:t>
            </a: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will apply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if a </a:t>
            </a: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Distributed-Connected Generator</a:t>
            </a:r>
            <a:r>
              <a:rPr sz="1700" b="1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is</a:t>
            </a:r>
            <a:endParaRPr sz="17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4659">
              <a:lnSpc>
                <a:spcPct val="100000"/>
              </a:lnSpc>
            </a:pP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interconnecting </a:t>
            </a: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FERC jurisdictional facility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and </a:t>
            </a: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project</a:t>
            </a:r>
            <a:r>
              <a:rPr sz="1700" b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will:</a:t>
            </a:r>
            <a:endParaRPr sz="17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41045" indent="-287020">
              <a:lnSpc>
                <a:spcPct val="100000"/>
              </a:lnSpc>
              <a:buFont typeface="Arial"/>
              <a:buChar char="•"/>
              <a:tabLst>
                <a:tab pos="741045" algn="l"/>
                <a:tab pos="741680" algn="l"/>
              </a:tabLst>
            </a:pP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Produce energy to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be </a:t>
            </a: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consumed only on the </a:t>
            </a:r>
            <a:r>
              <a:rPr sz="1700" b="1" spc="-15" dirty="0">
                <a:solidFill>
                  <a:srgbClr val="000000"/>
                </a:solidFill>
                <a:latin typeface="Calibri"/>
                <a:cs typeface="Calibri"/>
              </a:rPr>
              <a:t>retail </a:t>
            </a: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customer’s</a:t>
            </a:r>
            <a:r>
              <a:rPr sz="1700" b="1" spc="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site,</a:t>
            </a:r>
            <a:endParaRPr sz="17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41045" indent="-287020">
              <a:lnSpc>
                <a:spcPct val="100000"/>
              </a:lnSpc>
              <a:buFont typeface="Arial"/>
              <a:buChar char="•"/>
              <a:tabLst>
                <a:tab pos="741045" algn="l"/>
                <a:tab pos="741680" algn="l"/>
              </a:tabLst>
            </a:pP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Not sell its </a:t>
            </a: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energy into </a:t>
            </a: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ISO </a:t>
            </a: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markets,</a:t>
            </a:r>
            <a:r>
              <a:rPr sz="1700" b="1" spc="-9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or</a:t>
            </a:r>
            <a:endParaRPr sz="17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41045" indent="-287020">
              <a:lnSpc>
                <a:spcPct val="100000"/>
              </a:lnSpc>
              <a:buFont typeface="Arial"/>
              <a:buChar char="•"/>
              <a:tabLst>
                <a:tab pos="741045" algn="l"/>
                <a:tab pos="741680" algn="l"/>
              </a:tabLst>
            </a:pP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Sell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100% of </a:t>
            </a: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its output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as a Qualifying </a:t>
            </a: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Facility to </a:t>
            </a:r>
            <a:r>
              <a:rPr sz="1700" b="1" spc="-5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1700" b="1" spc="-10" dirty="0">
                <a:solidFill>
                  <a:srgbClr val="000000"/>
                </a:solidFill>
                <a:latin typeface="Calibri"/>
                <a:cs typeface="Calibri"/>
              </a:rPr>
              <a:t>interconnecting</a:t>
            </a:r>
            <a:r>
              <a:rPr sz="1700" b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700" b="1" dirty="0">
                <a:solidFill>
                  <a:srgbClr val="000000"/>
                </a:solidFill>
                <a:latin typeface="Calibri"/>
                <a:cs typeface="Calibri"/>
              </a:rPr>
              <a:t>utility</a:t>
            </a:r>
            <a:endParaRPr sz="17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3641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148845"/>
            <a:ext cx="822960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000000"/>
                </a:solidFill>
              </a:rPr>
              <a:t>What interconnection </a:t>
            </a:r>
            <a:r>
              <a:rPr spc="-5" dirty="0">
                <a:solidFill>
                  <a:srgbClr val="000000"/>
                </a:solidFill>
              </a:rPr>
              <a:t>process </a:t>
            </a:r>
            <a:r>
              <a:rPr dirty="0">
                <a:solidFill>
                  <a:srgbClr val="000000"/>
                </a:solidFill>
              </a:rPr>
              <a:t>applies </a:t>
            </a:r>
            <a:r>
              <a:rPr spc="-20" dirty="0">
                <a:solidFill>
                  <a:srgbClr val="000000"/>
                </a:solidFill>
              </a:rPr>
              <a:t>to</a:t>
            </a:r>
            <a:r>
              <a:rPr spc="-140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a  </a:t>
            </a:r>
            <a:r>
              <a:rPr spc="-20" dirty="0">
                <a:solidFill>
                  <a:srgbClr val="000000"/>
                </a:solidFill>
              </a:rPr>
              <a:t>generator </a:t>
            </a:r>
            <a:r>
              <a:rPr spc="-5" dirty="0">
                <a:solidFill>
                  <a:srgbClr val="000000"/>
                </a:solidFill>
              </a:rPr>
              <a:t>that </a:t>
            </a:r>
            <a:r>
              <a:rPr dirty="0">
                <a:solidFill>
                  <a:srgbClr val="000000"/>
                </a:solidFill>
              </a:rPr>
              <a:t>is </a:t>
            </a:r>
            <a:r>
              <a:rPr spc="-5" dirty="0">
                <a:solidFill>
                  <a:srgbClr val="000000"/>
                </a:solidFill>
              </a:rPr>
              <a:t>being</a:t>
            </a:r>
            <a:r>
              <a:rPr spc="-45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modified?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415288"/>
            <a:ext cx="8006715" cy="4693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0096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Distribution-Connected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Generator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that was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interconnected 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under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state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interconnections process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is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now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being  modified needs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to follow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state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interconnection process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if  the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Distribution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Facility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which it is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connected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is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still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state 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jurisdictional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6285" lvl="1" indent="-287020">
              <a:lnSpc>
                <a:spcPct val="100000"/>
              </a:lnSpc>
              <a:spcBef>
                <a:spcPts val="3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Otherwise, they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would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need 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to follow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the ISO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interconnection</a:t>
            </a:r>
            <a:r>
              <a:rPr sz="20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process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6285">
              <a:lnSpc>
                <a:spcPct val="100000"/>
              </a:lnSpc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under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Schedule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22 or 23 of the</a:t>
            </a:r>
            <a:r>
              <a:rPr sz="200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40" dirty="0">
                <a:solidFill>
                  <a:srgbClr val="000000"/>
                </a:solidFill>
                <a:latin typeface="Calibri"/>
                <a:cs typeface="Calibri"/>
              </a:rPr>
              <a:t>OATT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55600" marR="100965" indent="-342900">
              <a:lnSpc>
                <a:spcPct val="100000"/>
              </a:lnSpc>
              <a:spcBef>
                <a:spcPts val="11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Distribution-Connected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Generator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that was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interconnected 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under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FERC interconnection process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and is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now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being 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modified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needs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follow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 ISO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interconnection process 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under Schedule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22 </a:t>
            </a:r>
            <a:r>
              <a:rPr sz="2400" spc="-5" dirty="0">
                <a:solidFill>
                  <a:srgbClr val="000000"/>
                </a:solidFill>
                <a:latin typeface="Calibri"/>
                <a:cs typeface="Calibri"/>
              </a:rPr>
              <a:t>or 23 of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50" dirty="0">
                <a:solidFill>
                  <a:srgbClr val="000000"/>
                </a:solidFill>
                <a:latin typeface="Calibri"/>
                <a:cs typeface="Calibri"/>
              </a:rPr>
              <a:t>OATT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756285" marR="60960" lvl="1" indent="-287020">
              <a:lnSpc>
                <a:spcPct val="100000"/>
              </a:lnSpc>
              <a:spcBef>
                <a:spcPts val="30"/>
              </a:spcBef>
              <a:buFont typeface="Arial"/>
              <a:buChar char="–"/>
              <a:tabLst>
                <a:tab pos="756285" algn="l"/>
                <a:tab pos="756920" algn="l"/>
              </a:tabLs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request 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participate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in the ISO 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markets for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an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existing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behind-the- 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meter generator 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may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trigger the ISO </a:t>
            </a:r>
            <a:r>
              <a:rPr sz="2000" spc="-5" dirty="0">
                <a:solidFill>
                  <a:srgbClr val="000000"/>
                </a:solidFill>
                <a:latin typeface="Calibri"/>
                <a:cs typeface="Calibri"/>
              </a:rPr>
              <a:t>interconnection</a:t>
            </a:r>
            <a:r>
              <a:rPr sz="20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process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4926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23201"/>
            <a:ext cx="8608060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40" dirty="0">
                <a:solidFill>
                  <a:srgbClr val="000000"/>
                </a:solidFill>
              </a:rPr>
              <a:t>To </a:t>
            </a:r>
            <a:r>
              <a:rPr dirty="0">
                <a:solidFill>
                  <a:srgbClr val="000000"/>
                </a:solidFill>
              </a:rPr>
              <a:t>Whom </a:t>
            </a:r>
            <a:r>
              <a:rPr lang="en-US" dirty="0">
                <a:solidFill>
                  <a:srgbClr val="000000"/>
                </a:solidFill>
              </a:rPr>
              <a:t>does a </a:t>
            </a:r>
            <a:r>
              <a:rPr lang="en-US" spc="-5" dirty="0">
                <a:solidFill>
                  <a:srgbClr val="000000"/>
                </a:solidFill>
              </a:rPr>
              <a:t>new  Distribution-Connected </a:t>
            </a:r>
            <a:r>
              <a:rPr lang="en-US" spc="-20" dirty="0">
                <a:solidFill>
                  <a:srgbClr val="000000"/>
                </a:solidFill>
              </a:rPr>
              <a:t>Generator</a:t>
            </a:r>
            <a:r>
              <a:rPr lang="en-US" spc="-60" dirty="0">
                <a:solidFill>
                  <a:srgbClr val="000000"/>
                </a:solidFill>
              </a:rPr>
              <a:t> </a:t>
            </a:r>
            <a:r>
              <a:rPr spc="-5" dirty="0" smtClean="0">
                <a:solidFill>
                  <a:srgbClr val="000000"/>
                </a:solidFill>
              </a:rPr>
              <a:t>apply</a:t>
            </a:r>
            <a:r>
              <a:rPr spc="-5" dirty="0">
                <a:solidFill>
                  <a:srgbClr val="000000"/>
                </a:solidFill>
              </a:rPr>
              <a:t>?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435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510867"/>
              </p:ext>
            </p:extLst>
          </p:nvPr>
        </p:nvGraphicFramePr>
        <p:xfrm>
          <a:off x="298450" y="1289050"/>
          <a:ext cx="3886200" cy="48463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0079">
                <a:tc>
                  <a:txBody>
                    <a:bodyPr/>
                    <a:lstStyle/>
                    <a:p>
                      <a:pPr marL="90805" marR="37211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If </a:t>
                      </a:r>
                      <a:r>
                        <a:rPr sz="1800" b="1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subject </a:t>
                      </a:r>
                      <a:r>
                        <a:rPr sz="1800" b="1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to </a:t>
                      </a:r>
                      <a:r>
                        <a:rPr sz="1800" b="1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the ISO </a:t>
                      </a:r>
                      <a:r>
                        <a:rPr sz="1800" b="1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interconnection  </a:t>
                      </a:r>
                      <a:r>
                        <a:rPr sz="1800" b="1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process</a:t>
                      </a:r>
                      <a:endParaRPr sz="18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794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6240">
                <a:tc>
                  <a:txBody>
                    <a:bodyPr/>
                    <a:lstStyle/>
                    <a:p>
                      <a:pPr marL="90805" marR="10096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Interconnections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that </a:t>
                      </a:r>
                      <a:r>
                        <a:rPr sz="1800" spc="-1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are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subject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to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 </a:t>
                      </a:r>
                      <a:r>
                        <a:rPr sz="1800" spc="-2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ISO’s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interconnection process are  administered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in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accordance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with  Schedules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22 and 23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of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</a:t>
                      </a:r>
                      <a:r>
                        <a:rPr sz="1800" spc="2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4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OATT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  <a:p>
                      <a:pPr marL="377825" marR="271780" indent="-28702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Interconnection request forms are  available electronically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in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Interconnection Request </a:t>
                      </a:r>
                      <a:r>
                        <a:rPr sz="1800" spc="-2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Tracking  </a:t>
                      </a:r>
                      <a:r>
                        <a:rPr sz="1800" spc="-4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Tool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(IRTT), which is </a:t>
                      </a:r>
                      <a:r>
                        <a:rPr sz="1800" spc="-1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located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on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 ISO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Website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  <a:p>
                      <a:pPr marL="835025" marR="149860" lvl="1" indent="-28702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835025" algn="l"/>
                          <a:tab pos="835660" algn="l"/>
                        </a:tabLst>
                      </a:pP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requestor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must </a:t>
                      </a:r>
                      <a:r>
                        <a:rPr sz="1800" spc="-1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create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an 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account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in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IRTT in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order to gain 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access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  <a:p>
                      <a:pPr marL="377825" marR="220979" indent="-287020">
                        <a:lnSpc>
                          <a:spcPct val="100000"/>
                        </a:lnSpc>
                        <a:spcBef>
                          <a:spcPts val="5"/>
                        </a:spcBef>
                        <a:buFont typeface="Arial"/>
                        <a:buChar char="•"/>
                        <a:tabLst>
                          <a:tab pos="377825" algn="l"/>
                          <a:tab pos="378460" algn="l"/>
                        </a:tabLst>
                      </a:pP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Interconnection requests are  completed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within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and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submitted to 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ISO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using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IRTT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D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129090"/>
              </p:ext>
            </p:extLst>
          </p:nvPr>
        </p:nvGraphicFramePr>
        <p:xfrm>
          <a:off x="4489450" y="1289050"/>
          <a:ext cx="4378325" cy="3081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78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0079">
                <a:tc>
                  <a:txBody>
                    <a:bodyPr/>
                    <a:lstStyle/>
                    <a:p>
                      <a:pPr marL="92075" marR="71691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If subject </a:t>
                      </a:r>
                      <a:r>
                        <a:rPr sz="1800" b="1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to </a:t>
                      </a:r>
                      <a:r>
                        <a:rPr sz="1800" b="1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the </a:t>
                      </a:r>
                      <a:r>
                        <a:rPr sz="1800" b="1" spc="-2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state </a:t>
                      </a:r>
                      <a:r>
                        <a:rPr sz="1800" b="1" spc="-10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interconnection  </a:t>
                      </a:r>
                      <a:r>
                        <a:rPr sz="1800" b="1" spc="-5" dirty="0">
                          <a:solidFill>
                            <a:schemeClr val="bg1"/>
                          </a:solidFill>
                          <a:latin typeface="Calibri"/>
                          <a:cs typeface="Calibri"/>
                        </a:rPr>
                        <a:t>process</a:t>
                      </a:r>
                      <a:endParaRPr sz="1800" dirty="0">
                        <a:solidFill>
                          <a:schemeClr val="bg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77BC2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0940">
                <a:tc>
                  <a:txBody>
                    <a:bodyPr/>
                    <a:lstStyle/>
                    <a:p>
                      <a:pPr marL="92075" marR="45339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State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jurisdictional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interconnection 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applications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are available from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Distribution Company/owner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of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</a:t>
                      </a:r>
                      <a:r>
                        <a:rPr sz="1800" spc="-2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state 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jurisdictional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Distribution</a:t>
                      </a:r>
                      <a:r>
                        <a:rPr sz="1800" spc="4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Facility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  <a:p>
                      <a:pPr marL="378460" marR="799465" indent="-28702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378460" algn="l"/>
                          <a:tab pos="379095" algn="l"/>
                        </a:tabLst>
                      </a:pP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Completed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applications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are to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be 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submitted to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Distribution  Company/owner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of </a:t>
                      </a:r>
                      <a:r>
                        <a:rPr sz="180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the </a:t>
                      </a:r>
                      <a:r>
                        <a:rPr sz="1800" spc="-2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state  </a:t>
                      </a:r>
                      <a:r>
                        <a:rPr sz="1800" spc="-5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jurisdictional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Distribution</a:t>
                      </a:r>
                      <a:r>
                        <a:rPr sz="1800" spc="4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solidFill>
                            <a:srgbClr val="61777E"/>
                          </a:solidFill>
                          <a:latin typeface="Calibri"/>
                          <a:cs typeface="Calibri"/>
                        </a:rPr>
                        <a:t>Facilities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E8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28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ISO-PPT-Template-Public">
  <a:themeElements>
    <a:clrScheme name="ISO-NE">
      <a:dk1>
        <a:srgbClr val="62777F"/>
      </a:dk1>
      <a:lt1>
        <a:srgbClr val="FFFFFF"/>
      </a:lt1>
      <a:dk2>
        <a:srgbClr val="1E6A9A"/>
      </a:dk2>
      <a:lt2>
        <a:srgbClr val="6DCFF6"/>
      </a:lt2>
      <a:accent1>
        <a:srgbClr val="1795D2"/>
      </a:accent1>
      <a:accent2>
        <a:srgbClr val="8555A1"/>
      </a:accent2>
      <a:accent3>
        <a:srgbClr val="77BD2A"/>
      </a:accent3>
      <a:accent4>
        <a:srgbClr val="FBB92F"/>
      </a:accent4>
      <a:accent5>
        <a:srgbClr val="F68920"/>
      </a:accent5>
      <a:accent6>
        <a:srgbClr val="EC1F25"/>
      </a:accent6>
      <a:hlink>
        <a:srgbClr val="1795D2"/>
      </a:hlink>
      <a:folHlink>
        <a:srgbClr val="8555A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">
  <a:themeElements>
    <a:clrScheme name="ISO-NE">
      <a:dk1>
        <a:srgbClr val="62777F"/>
      </a:dk1>
      <a:lt1>
        <a:srgbClr val="FFFFFF"/>
      </a:lt1>
      <a:dk2>
        <a:srgbClr val="1E6A9A"/>
      </a:dk2>
      <a:lt2>
        <a:srgbClr val="6DCFF6"/>
      </a:lt2>
      <a:accent1>
        <a:srgbClr val="1795D2"/>
      </a:accent1>
      <a:accent2>
        <a:srgbClr val="8555A1"/>
      </a:accent2>
      <a:accent3>
        <a:srgbClr val="77BD2A"/>
      </a:accent3>
      <a:accent4>
        <a:srgbClr val="FBB92F"/>
      </a:accent4>
      <a:accent5>
        <a:srgbClr val="F68920"/>
      </a:accent5>
      <a:accent6>
        <a:srgbClr val="EC1F25"/>
      </a:accent6>
      <a:hlink>
        <a:srgbClr val="1795D2"/>
      </a:hlink>
      <a:folHlink>
        <a:srgbClr val="8555A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ISO-PPT-Template-Public">
  <a:themeElements>
    <a:clrScheme name="ISO-NE">
      <a:dk1>
        <a:srgbClr val="62777F"/>
      </a:dk1>
      <a:lt1>
        <a:srgbClr val="FFFFFF"/>
      </a:lt1>
      <a:dk2>
        <a:srgbClr val="1E6A9A"/>
      </a:dk2>
      <a:lt2>
        <a:srgbClr val="6DCFF6"/>
      </a:lt2>
      <a:accent1>
        <a:srgbClr val="1795D2"/>
      </a:accent1>
      <a:accent2>
        <a:srgbClr val="8555A1"/>
      </a:accent2>
      <a:accent3>
        <a:srgbClr val="77BD2A"/>
      </a:accent3>
      <a:accent4>
        <a:srgbClr val="FBB92F"/>
      </a:accent4>
      <a:accent5>
        <a:srgbClr val="F68920"/>
      </a:accent5>
      <a:accent6>
        <a:srgbClr val="EC1F25"/>
      </a:accent6>
      <a:hlink>
        <a:srgbClr val="1795D2"/>
      </a:hlink>
      <a:folHlink>
        <a:srgbClr val="8555A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ISO-PPT-Template-Public</Template>
  <TotalTime>22667</TotalTime>
  <Words>3284</Words>
  <Application>Microsoft Office PowerPoint</Application>
  <PresentationFormat>On-screen Show (4:3)</PresentationFormat>
  <Paragraphs>456</Paragraphs>
  <Slides>41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Arial</vt:lpstr>
      <vt:lpstr>Calibri</vt:lpstr>
      <vt:lpstr>Calibri (Body)</vt:lpstr>
      <vt:lpstr>Cambria Math</vt:lpstr>
      <vt:lpstr>Times New Roman</vt:lpstr>
      <vt:lpstr>ISO-PPT-Template-Public</vt:lpstr>
      <vt:lpstr>blank</vt:lpstr>
      <vt:lpstr>1_ISO-PPT-Template-Public</vt:lpstr>
      <vt:lpstr>PowerPoint Presentation</vt:lpstr>
      <vt:lpstr>Purpose of the Presentation</vt:lpstr>
      <vt:lpstr>Background</vt:lpstr>
      <vt:lpstr>ISO New England Control Area </vt:lpstr>
      <vt:lpstr>TARIFF REQUIREMENTS</vt:lpstr>
      <vt:lpstr>What are FERC Jurisdictional Distribution Facilities?  What are State Jurisdictional Distribution Facilities?</vt:lpstr>
      <vt:lpstr>What interconnection process does a new  Distribution-Connected Generator follow?</vt:lpstr>
      <vt:lpstr>What interconnection process applies to a  generator that is being modified?</vt:lpstr>
      <vt:lpstr>To Whom does a new  Distribution-Connected Generator apply?</vt:lpstr>
      <vt:lpstr>What type of Interconnection Service may be  requested under Schedules 22 and 23?</vt:lpstr>
      <vt:lpstr>Proposed Plan Approval (I.3.9)</vt:lpstr>
      <vt:lpstr>Stakeholder coordination &amp; Data collection</vt:lpstr>
      <vt:lpstr>Coordination Practices</vt:lpstr>
      <vt:lpstr>PowerPoint Presentation</vt:lpstr>
      <vt:lpstr>PowerPoint Presentation</vt:lpstr>
      <vt:lpstr>Iso-ne der model development</vt:lpstr>
      <vt:lpstr>Study Conditions/Assumptions Modeling assumptions within dynamics cases</vt:lpstr>
      <vt:lpstr>Study Conditions/Assumptions Modeling assumptions within dynamics cases (cont.)</vt:lpstr>
      <vt:lpstr>DER Modeling Practices U-DER &amp; R-DER Modeling assumptions </vt:lpstr>
      <vt:lpstr>DER Modeling Practices U-DER &amp; R-DER Modeling assumptions (cont.) </vt:lpstr>
      <vt:lpstr>Affected System Operator studies</vt:lpstr>
      <vt:lpstr>Why is it important to study Distribution-Connected Generation?</vt:lpstr>
      <vt:lpstr>Overall Bulk System Ride-Through Performance Addressed through interim IEEE 1547 Implementation </vt:lpstr>
      <vt:lpstr>Bulk System Essential Reliability Services To be addressed through the full implementation of IEEE 1547</vt:lpstr>
      <vt:lpstr>Study Requirements Per ISO-NE Planning Procedures 3, 5-1, 5-3, &amp; 5-6</vt:lpstr>
      <vt:lpstr>PowerPoint Presentation</vt:lpstr>
      <vt:lpstr>Interim Solution</vt:lpstr>
      <vt:lpstr>Interim Solution</vt:lpstr>
      <vt:lpstr>Interim Solution – Timeline for Massachusetts</vt:lpstr>
      <vt:lpstr>Interim Solution – Timeline for Rest of New England</vt:lpstr>
      <vt:lpstr>NEXT STEPS AND ADDITIONAL  CONSIDERATIONS</vt:lpstr>
      <vt:lpstr>Potential Benefits of Full Implementation</vt:lpstr>
      <vt:lpstr>Next Steps</vt:lpstr>
      <vt:lpstr>Additional Considerations</vt:lpstr>
      <vt:lpstr>PowerPoint Presentation</vt:lpstr>
      <vt:lpstr>Appendix A</vt:lpstr>
      <vt:lpstr>Interim Solution Voltage Trip Settings</vt:lpstr>
      <vt:lpstr>Interim Solution Voltage Ride-Through Capability and Additional Operational Requirements</vt:lpstr>
      <vt:lpstr>Interim Solution Frequency Trip Settings</vt:lpstr>
      <vt:lpstr>Interim Solution Frequency Ride-Through Capability</vt:lpstr>
      <vt:lpstr>Interim Solution Grid Support Utility Interactive Inverter Functions Status</vt:lpstr>
    </vt:vector>
  </TitlesOfParts>
  <Company>ISO New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AMcB</dc:creator>
  <cp:lastModifiedBy>Brad M</cp:lastModifiedBy>
  <cp:revision>201</cp:revision>
  <cp:lastPrinted>2017-05-05T13:58:43Z</cp:lastPrinted>
  <dcterms:created xsi:type="dcterms:W3CDTF">2017-04-28T20:17:56Z</dcterms:created>
  <dcterms:modified xsi:type="dcterms:W3CDTF">2020-10-14T12:01:12Z</dcterms:modified>
</cp:coreProperties>
</file>