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61" r:id="rId1"/>
  </p:sldMasterIdLst>
  <p:notesMasterIdLst>
    <p:notesMasterId r:id="rId12"/>
  </p:notesMasterIdLst>
  <p:sldIdLst>
    <p:sldId id="256" r:id="rId2"/>
    <p:sldId id="272" r:id="rId3"/>
    <p:sldId id="273" r:id="rId4"/>
    <p:sldId id="274" r:id="rId5"/>
    <p:sldId id="276" r:id="rId6"/>
    <p:sldId id="277" r:id="rId7"/>
    <p:sldId id="281" r:id="rId8"/>
    <p:sldId id="275" r:id="rId9"/>
    <p:sldId id="280" r:id="rId10"/>
    <p:sldId id="279" r:id="rId1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CDE3"/>
    <a:srgbClr val="5D85A9"/>
    <a:srgbClr val="204C81"/>
    <a:srgbClr val="19396E"/>
    <a:srgbClr val="1F4C81"/>
    <a:srgbClr val="1B4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8" autoAdjust="0"/>
    <p:restoredTop sz="88372" autoAdjust="0"/>
  </p:normalViewPr>
  <p:slideViewPr>
    <p:cSldViewPr>
      <p:cViewPr varScale="1">
        <p:scale>
          <a:sx n="97" d="100"/>
          <a:sy n="97" d="100"/>
        </p:scale>
        <p:origin x="21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C542F-8D3C-4847-93CC-E3B6CA37D9CC}" type="datetimeFigureOut">
              <a:rPr lang="en-US" smtClean="0"/>
              <a:pPr/>
              <a:t>08/09/2021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EC48A-CACA-446F-81AF-F188FB520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44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70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658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629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867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8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274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484B90-0160-4F8C-AFC2-20EC9FCCC15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98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276" y="0"/>
            <a:ext cx="9168276" cy="6898499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 bwMode="auto">
          <a:xfrm>
            <a:off x="4800600" y="4756294"/>
            <a:ext cx="4191000" cy="228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4" charset="-128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2667000" y="4724400"/>
            <a:ext cx="6172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00" b="1" i="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RELIABILITY</a:t>
            </a:r>
            <a:r>
              <a:rPr lang="en-US" sz="1300" b="1" i="0" baseline="0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| RESILIENCE | SECURITY</a:t>
            </a:r>
            <a:endParaRPr lang="en-US" sz="1300" b="1" i="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03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9100" y="2468562"/>
            <a:ext cx="8305800" cy="2027238"/>
          </a:xfrm>
          <a:prstGeom prst="rect">
            <a:avLst/>
          </a:prstGeom>
        </p:spPr>
        <p:txBody>
          <a:bodyPr anchor="t" anchorCtr="0"/>
          <a:lstStyle>
            <a:lvl1pPr algn="ctr">
              <a:defRPr sz="2400" b="1" baseline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Subtitle Slide</a:t>
            </a:r>
          </a:p>
        </p:txBody>
      </p:sp>
    </p:spTree>
    <p:extLst>
      <p:ext uri="{BB962C8B-B14F-4D97-AF65-F5344CB8AC3E}">
        <p14:creationId xmlns:p14="http://schemas.microsoft.com/office/powerpoint/2010/main" val="41654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074" y="1325562"/>
            <a:ext cx="8416926" cy="487680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Pct val="150000"/>
              <a:buFont typeface="Arial" pitchFamily="34" charset="0"/>
              <a:buNone/>
              <a:tabLst/>
              <a:defRPr sz="2400" baseline="0">
                <a:solidFill>
                  <a:schemeClr val="accent6"/>
                </a:solidFill>
                <a:latin typeface="Calibri"/>
                <a:cs typeface="Calibri"/>
              </a:defRPr>
            </a:lvl1pPr>
            <a:lvl2pPr marL="457200" indent="-22860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/>
                <a:cs typeface="Calibri"/>
              </a:defRPr>
            </a:lvl2pPr>
            <a:lvl3pPr marL="685800" indent="-2286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/>
                <a:cs typeface="Calibri"/>
              </a:defRPr>
            </a:lvl3pPr>
            <a:lvl4pPr marL="914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Lucida Grande"/>
              <a:buChar char="­"/>
              <a:defRPr sz="1600" baseline="0">
                <a:solidFill>
                  <a:schemeClr val="accent6"/>
                </a:solidFill>
                <a:latin typeface="Calibri"/>
                <a:cs typeface="Calibri"/>
              </a:defRPr>
            </a:lvl4pPr>
            <a:lvl5pPr marL="2057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tx1"/>
                </a:solidFill>
                <a:latin typeface="Calibri"/>
                <a:cs typeface="Calibri"/>
              </a:defRPr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Tx/>
              <a:tabLst/>
              <a:defRPr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981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buSzPct val="100000"/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43169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half" idx="11"/>
          </p:nvPr>
        </p:nvSpPr>
        <p:spPr>
          <a:xfrm>
            <a:off x="4568952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27083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46074" y="1325562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72000" y="1325562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2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1"/>
          </p:nvPr>
        </p:nvSpPr>
        <p:spPr>
          <a:xfrm>
            <a:off x="346074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2"/>
          </p:nvPr>
        </p:nvSpPr>
        <p:spPr>
          <a:xfrm>
            <a:off x="4572127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4379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0"/>
          </p:nvPr>
        </p:nvSpPr>
        <p:spPr>
          <a:xfrm>
            <a:off x="1792288" y="4800600"/>
            <a:ext cx="5486400" cy="566928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2000" b="1" i="0">
                <a:solidFill>
                  <a:schemeClr val="accent6"/>
                </a:solidFill>
                <a:latin typeface="Tahoma"/>
                <a:cs typeface="Tahom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704763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62699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6" name="Text Box 5"/>
          <p:cNvSpPr txBox="1">
            <a:spLocks noChangeArrowheads="1"/>
          </p:cNvSpPr>
          <p:nvPr userDrawn="1"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9882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RC_PPT_insideheader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255776"/>
          </a:xfrm>
          <a:prstGeom prst="rect">
            <a:avLst/>
          </a:prstGeom>
        </p:spPr>
      </p:pic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5638800" y="6400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r>
              <a:rPr lang="en-US" sz="1200" b="1" dirty="0">
                <a:solidFill>
                  <a:srgbClr val="204C81"/>
                </a:solidFill>
              </a:rPr>
              <a:t>RELIABILITY | RESILIENCE</a:t>
            </a:r>
            <a:r>
              <a:rPr lang="en-US" sz="1200" b="1" baseline="0" dirty="0">
                <a:solidFill>
                  <a:srgbClr val="204C81"/>
                </a:solidFill>
              </a:rPr>
              <a:t> | SECURITY</a:t>
            </a:r>
            <a:endParaRPr lang="en-US" sz="1200" b="1" dirty="0">
              <a:solidFill>
                <a:srgbClr val="204C81"/>
              </a:solidFill>
            </a:endParaRPr>
          </a:p>
        </p:txBody>
      </p:sp>
      <p:sp>
        <p:nvSpPr>
          <p:cNvPr id="6" name="Rectangle 9"/>
          <p:cNvSpPr txBox="1">
            <a:spLocks noChangeArrowheads="1"/>
          </p:cNvSpPr>
          <p:nvPr/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pPr algn="l"/>
            <a:fld id="{5F2A004B-6380-488C-8F66-3CBFEB92BB45}" type="slidenum">
              <a:rPr lang="en-US" sz="1200" b="1" smtClean="0">
                <a:solidFill>
                  <a:srgbClr val="204C81"/>
                </a:solidFill>
              </a:rPr>
              <a:pPr algn="l"/>
              <a:t>‹#›</a:t>
            </a:fld>
            <a:endParaRPr lang="en-US" sz="1200" b="1" dirty="0">
              <a:solidFill>
                <a:srgbClr val="204C8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1000" y="152400"/>
            <a:ext cx="2057400" cy="65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7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rc.com/pa/Stand/Pages/Project202004ModificationstoCIP-012.asp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849366"/>
            <a:ext cx="8291512" cy="2875033"/>
          </a:xfrm>
          <a:prstGeom prst="rect">
            <a:avLst/>
          </a:prstGeom>
        </p:spPr>
        <p:txBody>
          <a:bodyPr/>
          <a:lstStyle>
            <a:lvl1pPr algn="l">
              <a:lnSpc>
                <a:spcPct val="100000"/>
              </a:lnSpc>
              <a:defRPr sz="4400" b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  <a:ea typeface="Tahoma" pitchFamily="34" charset="0"/>
                <a:cs typeface="Tahoma" pitchFamily="34" charset="0"/>
              </a:rPr>
              <a:t>Project 2020-04 Update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  <a:ea typeface="Tahoma" pitchFamily="34" charset="0"/>
                <a:cs typeface="Tahoma" pitchFamily="34" charset="0"/>
              </a:rPr>
              <a:t>Modifications</a:t>
            </a:r>
            <a:r>
              <a:rPr kumimoji="0" lang="en-US" sz="40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  <a:ea typeface="Tahoma" pitchFamily="34" charset="0"/>
                <a:cs typeface="Tahoma" pitchFamily="34" charset="0"/>
              </a:rPr>
              <a:t> to CIP-012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i="0" kern="0" dirty="0">
              <a:latin typeface="Tahoma" pitchFamily="84" charset="0"/>
            </a:endParaRPr>
          </a:p>
          <a:p>
            <a:pPr lvl="0" eaLnBrk="1" hangingPunct="1">
              <a:lnSpc>
                <a:spcPct val="110000"/>
              </a:lnSpc>
              <a:defRPr/>
            </a:pPr>
            <a:r>
              <a:rPr lang="en-US" sz="2000" i="0" kern="0" dirty="0">
                <a:latin typeface="Tahoma" pitchFamily="84" charset="0"/>
              </a:rPr>
              <a:t>August 11, 2021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658473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is NERC’s policy and practice to obey the antitrust laws and to</a:t>
            </a:r>
          </a:p>
          <a:p>
            <a:pPr marL="0" indent="0">
              <a:buNone/>
            </a:pPr>
            <a:r>
              <a:rPr lang="en-US" dirty="0"/>
              <a:t>avoid all conduct that unreasonably restrains competition. This</a:t>
            </a:r>
          </a:p>
          <a:p>
            <a:pPr marL="0" indent="0">
              <a:buNone/>
            </a:pPr>
            <a:r>
              <a:rPr lang="en-US" dirty="0"/>
              <a:t>policy requires the avoidance of any conduct that violates, or</a:t>
            </a:r>
          </a:p>
          <a:p>
            <a:pPr marL="0" indent="0">
              <a:buNone/>
            </a:pPr>
            <a:r>
              <a:rPr lang="en-US" dirty="0"/>
              <a:t>that might appear to violate, the antitrust laws. Among other</a:t>
            </a:r>
          </a:p>
          <a:p>
            <a:pPr marL="0" indent="0">
              <a:buNone/>
            </a:pPr>
            <a:r>
              <a:rPr lang="en-US" dirty="0"/>
              <a:t>things, the antitrust laws forbid any agreement between or</a:t>
            </a:r>
          </a:p>
          <a:p>
            <a:pPr marL="0" indent="0">
              <a:buNone/>
            </a:pPr>
            <a:r>
              <a:rPr lang="en-US" dirty="0"/>
              <a:t>among competitors regarding prices, availability of service,</a:t>
            </a:r>
          </a:p>
          <a:p>
            <a:pPr marL="0" indent="0">
              <a:buNone/>
            </a:pPr>
            <a:r>
              <a:rPr lang="en-US" dirty="0"/>
              <a:t>product design, terms of sale, division of markets, allocation of</a:t>
            </a:r>
          </a:p>
          <a:p>
            <a:pPr marL="0" indent="0">
              <a:buNone/>
            </a:pPr>
            <a:r>
              <a:rPr lang="en-US" dirty="0"/>
              <a:t>customers or any other activity that unreasonably restrains</a:t>
            </a:r>
          </a:p>
          <a:p>
            <a:pPr marL="0" indent="0">
              <a:buNone/>
            </a:pPr>
            <a:r>
              <a:rPr lang="en-US" dirty="0"/>
              <a:t>competition. It is the responsibility of every NERC participant</a:t>
            </a:r>
          </a:p>
          <a:p>
            <a:pPr marL="0" indent="0">
              <a:buNone/>
            </a:pPr>
            <a:r>
              <a:rPr lang="en-US" dirty="0"/>
              <a:t>and employee who may in any way affect NERC’s compliance</a:t>
            </a:r>
          </a:p>
          <a:p>
            <a:pPr marL="0" indent="0">
              <a:buNone/>
            </a:pPr>
            <a:r>
              <a:rPr lang="en-US" dirty="0"/>
              <a:t>with the antitrust laws to carry out this commitment.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NERC Antitrust</a:t>
            </a:r>
          </a:p>
        </p:txBody>
      </p:sp>
    </p:spTree>
    <p:extLst>
      <p:ext uri="{BB962C8B-B14F-4D97-AF65-F5344CB8AC3E}">
        <p14:creationId xmlns:p14="http://schemas.microsoft.com/office/powerpoint/2010/main" val="3586211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416D14A-C672-4506-ABAB-24DE5AAC1819}"/>
              </a:ext>
            </a:extLst>
          </p:cNvPr>
          <p:cNvPicPr>
            <a:picLocks noGrp="1" noChangeAspect="1"/>
          </p:cNvPicPr>
          <p:nvPr>
            <p:ph sz="half" idx="10"/>
          </p:nvPr>
        </p:nvPicPr>
        <p:blipFill>
          <a:blip r:embed="rId2"/>
          <a:stretch>
            <a:fillRect/>
          </a:stretch>
        </p:blipFill>
        <p:spPr>
          <a:xfrm>
            <a:off x="152401" y="2101621"/>
            <a:ext cx="8799942" cy="368957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Standards Drafting Team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34F6E0-66DF-4724-94DD-544F36DFB210}"/>
              </a:ext>
            </a:extLst>
          </p:cNvPr>
          <p:cNvSpPr txBox="1"/>
          <p:nvPr/>
        </p:nvSpPr>
        <p:spPr>
          <a:xfrm>
            <a:off x="1123372" y="1528465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Project 2020-04 SDT</a:t>
            </a:r>
          </a:p>
        </p:txBody>
      </p:sp>
    </p:spTree>
    <p:extLst>
      <p:ext uri="{BB962C8B-B14F-4D97-AF65-F5344CB8AC3E}">
        <p14:creationId xmlns:p14="http://schemas.microsoft.com/office/powerpoint/2010/main" val="2416209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January 23, 2020, the Federal Energy Regulatory Commission (FERC) issued Order No. 866 approving CIP‑012‑1</a:t>
            </a:r>
          </a:p>
          <a:p>
            <a:r>
              <a:rPr lang="en-US" sz="2400" dirty="0"/>
              <a:t>The Order approving CIP-012 also included an additional directive</a:t>
            </a:r>
            <a:endParaRPr lang="en-US" dirty="0"/>
          </a:p>
          <a:p>
            <a:pPr lvl="1"/>
            <a:r>
              <a:rPr lang="en-US" dirty="0"/>
              <a:t>The order directed NERC to develop modifications to the CIP Reliability Standards to require protections regarding the </a:t>
            </a:r>
            <a:r>
              <a:rPr lang="en-US" i="1" dirty="0"/>
              <a:t>availability</a:t>
            </a:r>
            <a:r>
              <a:rPr lang="en-US" dirty="0"/>
              <a:t> of communication links and data communicated between bulk electric system Control Centers</a:t>
            </a:r>
          </a:p>
          <a:p>
            <a:pPr lvl="1"/>
            <a:r>
              <a:rPr lang="en-US" dirty="0"/>
              <a:t>Order 866 also stated, “maintaining the availability of communication networks and data should include provisions for incident recovery and continuity of operations in a responsible entity's compliance plan.” </a:t>
            </a:r>
            <a:endParaRPr lang="en-US" sz="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FERC Order 866</a:t>
            </a:r>
          </a:p>
        </p:txBody>
      </p:sp>
    </p:spTree>
    <p:extLst>
      <p:ext uri="{BB962C8B-B14F-4D97-AF65-F5344CB8AC3E}">
        <p14:creationId xmlns:p14="http://schemas.microsoft.com/office/powerpoint/2010/main" val="3025259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dirty="0"/>
              <a:t>Second Draft of CIP-012-2 “coming soon”</a:t>
            </a:r>
          </a:p>
          <a:p>
            <a:pPr lvl="1"/>
            <a:r>
              <a:rPr lang="en-US" dirty="0"/>
              <a:t>Clean and redline versions</a:t>
            </a:r>
          </a:p>
          <a:p>
            <a:r>
              <a:rPr lang="en-US" dirty="0"/>
              <a:t>Implementation Plan</a:t>
            </a:r>
          </a:p>
          <a:p>
            <a:r>
              <a:rPr lang="en-US" dirty="0"/>
              <a:t>Updated Technical Rationale for CIP-012</a:t>
            </a:r>
          </a:p>
          <a:p>
            <a:r>
              <a:rPr lang="en-US" dirty="0"/>
              <a:t>Posting Dates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Targeting Q4 2021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Modifications to other Standards also being reviewed by stakeholders</a:t>
            </a:r>
          </a:p>
          <a:p>
            <a:r>
              <a:rPr lang="en-US" dirty="0">
                <a:hlinkClick r:id="rId3"/>
              </a:rPr>
              <a:t>Project Page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Posting</a:t>
            </a:r>
          </a:p>
        </p:txBody>
      </p:sp>
    </p:spTree>
    <p:extLst>
      <p:ext uri="{BB962C8B-B14F-4D97-AF65-F5344CB8AC3E}">
        <p14:creationId xmlns:p14="http://schemas.microsoft.com/office/powerpoint/2010/main" val="3564110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sz="2800" dirty="0"/>
              <a:t>Responding to Comments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Team meetings in July and August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Projected second posting in late Q3 early Q4, 2021</a:t>
            </a:r>
          </a:p>
          <a:p>
            <a:pPr lvl="1"/>
            <a:endParaRPr lang="en-US" sz="24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Drafting revised language based on comments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Incorporating </a:t>
            </a:r>
            <a:r>
              <a:rPr lang="en-US" sz="2400" i="1" dirty="0">
                <a:solidFill>
                  <a:schemeClr val="tx1"/>
                </a:solidFill>
              </a:rPr>
              <a:t>availability</a:t>
            </a:r>
            <a:r>
              <a:rPr lang="en-US" sz="2400" dirty="0">
                <a:solidFill>
                  <a:schemeClr val="tx1"/>
                </a:solidFill>
              </a:rPr>
              <a:t> into approved R1 language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Updating Technical Rationale 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Developing Implementation Guidance</a:t>
            </a:r>
          </a:p>
          <a:p>
            <a:pPr lvl="1"/>
            <a:endParaRPr lang="en-US" sz="24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Keep the actionable feedback coming!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242197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541838"/>
          </a:xfrm>
        </p:spPr>
        <p:txBody>
          <a:bodyPr/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Proposed</a:t>
            </a:r>
            <a:r>
              <a:rPr lang="en-US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</a:t>
            </a:r>
            <a:r>
              <a:rPr lang="en-US" b="1" dirty="0">
                <a:ea typeface="Times New Roman" panose="02020603050405020304" pitchFamily="18" charset="0"/>
              </a:rPr>
              <a:t> R1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CIP-012 revisions 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1200" b="1" i="1" dirty="0">
                <a:ea typeface="Times New Roman" panose="02020603050405020304" pitchFamily="18" charset="0"/>
              </a:rPr>
              <a:t>Availability </a:t>
            </a:r>
            <a:r>
              <a:rPr lang="en-US" sz="1200" b="1" dirty="0">
                <a:ea typeface="Times New Roman" panose="02020603050405020304" pitchFamily="18" charset="0"/>
              </a:rPr>
              <a:t>incorporated into already approved R1 language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endParaRPr lang="en-US" sz="1100" b="1" dirty="0">
              <a:ea typeface="Times New Roman" panose="02020603050405020304" pitchFamily="18" charset="0"/>
            </a:endParaRPr>
          </a:p>
          <a:p>
            <a:pPr marR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R1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	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Responsible Entity shall implement, except under CIP Exceptional Circumstances, one or more documented plan(s) to mitigate the risks posed by unauthorized disclosure, unauthorized modification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and loss of availability of data used for 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Real-time Assessment and Real-time monitoring while being transmitted between any applicable Control Centers. The Responsible Entity is not required to include oral communications in its plan. The plan shall include: </a:t>
            </a:r>
            <a:r>
              <a:rPr lang="en-US" sz="2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[Violation Risk Factor: Medium] [Time Horizon: Operations</a:t>
            </a:r>
            <a:r>
              <a:rPr lang="en-US" sz="2000" i="1" spc="-105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Planning]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400" baseline="30000" dirty="0"/>
          </a:p>
          <a:p>
            <a:pPr marL="0" indent="0">
              <a:buNone/>
            </a:pPr>
            <a:r>
              <a:rPr lang="en-US" sz="1400" baseline="30000" dirty="0">
                <a:solidFill>
                  <a:srgbClr val="FF0000"/>
                </a:solidFill>
              </a:rPr>
              <a:t>*</a:t>
            </a:r>
            <a:r>
              <a:rPr lang="en-US" sz="1400" baseline="30000" dirty="0"/>
              <a:t> </a:t>
            </a:r>
            <a:r>
              <a:rPr lang="en-US" sz="1400" dirty="0"/>
              <a:t>Draft language – Subject to change</a:t>
            </a:r>
            <a:endParaRPr lang="en-US" sz="1400" baseline="30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Modified Requirement R1</a:t>
            </a:r>
          </a:p>
        </p:txBody>
      </p:sp>
    </p:spTree>
    <p:extLst>
      <p:ext uri="{BB962C8B-B14F-4D97-AF65-F5344CB8AC3E}">
        <p14:creationId xmlns:p14="http://schemas.microsoft.com/office/powerpoint/2010/main" val="1881831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694238"/>
          </a:xfrm>
        </p:spPr>
        <p:txBody>
          <a:bodyPr/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Proposed</a:t>
            </a:r>
            <a:r>
              <a:rPr lang="en-US" b="1" baseline="30000" dirty="0">
                <a:solidFill>
                  <a:srgbClr val="FF0000"/>
                </a:solidFill>
                <a:ea typeface="Times New Roman" panose="02020603050405020304" pitchFamily="18" charset="0"/>
              </a:rPr>
              <a:t>*</a:t>
            </a:r>
            <a:r>
              <a:rPr lang="en-US" b="1" dirty="0">
                <a:ea typeface="Times New Roman" panose="02020603050405020304" pitchFamily="18" charset="0"/>
              </a:rPr>
              <a:t> R1 Subparts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CIP-012 revisions </a:t>
            </a:r>
          </a:p>
          <a:p>
            <a:pPr marR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594360" algn="l"/>
                <a:tab pos="457200" algn="l"/>
              </a:tabLst>
            </a:pPr>
            <a:r>
              <a:rPr lang="en-US" sz="1200" b="1" i="1" dirty="0">
                <a:ea typeface="Times New Roman" panose="02020603050405020304" pitchFamily="18" charset="0"/>
              </a:rPr>
              <a:t>Availability </a:t>
            </a:r>
            <a:r>
              <a:rPr lang="en-US" sz="1200" b="1" dirty="0">
                <a:ea typeface="Times New Roman" panose="02020603050405020304" pitchFamily="18" charset="0"/>
              </a:rPr>
              <a:t>incorporated into already approved R1 language</a:t>
            </a:r>
          </a:p>
          <a:p>
            <a:pPr marR="98425" lvl="2" indent="0">
              <a:spcBef>
                <a:spcPts val="440"/>
              </a:spcBef>
              <a:spcAft>
                <a:spcPts val="0"/>
              </a:spcAft>
              <a:buSzPts val="1200"/>
              <a:buNone/>
              <a:tabLst>
                <a:tab pos="977900" algn="l"/>
              </a:tabLst>
            </a:pPr>
            <a:r>
              <a:rPr lang="en-US" sz="16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1.1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Identification of security </a:t>
            </a:r>
            <a:r>
              <a:rPr lang="en-US" sz="160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and availability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protections used to mitigate the risks posed by unauthorized disclosure, unauthorized modification </a:t>
            </a:r>
            <a:r>
              <a:rPr lang="en-US" sz="160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and loss of availability of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Real-time Assessment and Real-time monitoring data while being transmitted between Control Centers;</a:t>
            </a:r>
          </a:p>
          <a:p>
            <a:pPr marR="98425" lvl="2" indent="0">
              <a:spcBef>
                <a:spcPts val="440"/>
              </a:spcBef>
              <a:spcAft>
                <a:spcPts val="0"/>
              </a:spcAft>
              <a:buSzPts val="1200"/>
              <a:buNone/>
              <a:tabLst>
                <a:tab pos="977900" algn="l"/>
              </a:tabLst>
            </a:pPr>
            <a:r>
              <a:rPr lang="en-US" sz="16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1.2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Identification of measures used for the recovery of communication links used to transmit Real-time Assessment and Real-time monitoring data;</a:t>
            </a:r>
          </a:p>
          <a:p>
            <a:pPr marR="98425" lvl="2" indent="0">
              <a:spcBef>
                <a:spcPts val="440"/>
              </a:spcBef>
              <a:spcAft>
                <a:spcPts val="0"/>
              </a:spcAft>
              <a:buSzPts val="1200"/>
              <a:buNone/>
              <a:tabLst>
                <a:tab pos="977900" algn="l"/>
              </a:tabLst>
            </a:pPr>
            <a:r>
              <a:rPr lang="en-US" sz="16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1.3 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Identification of where the Responsible Entity applied security </a:t>
            </a:r>
            <a:r>
              <a:rPr lang="en-US" sz="160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and availability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protection</a:t>
            </a:r>
            <a:r>
              <a:rPr lang="en-US" sz="160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</a:t>
            </a:r>
            <a:r>
              <a:rPr lang="en-US" sz="1600" spc="-155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 transmitting Real-time Assessment and Real-time monitoring data between Control Centers; and</a:t>
            </a:r>
          </a:p>
          <a:p>
            <a:pPr marR="98425" lvl="2" indent="0">
              <a:spcBef>
                <a:spcPts val="440"/>
              </a:spcBef>
              <a:spcAft>
                <a:spcPts val="0"/>
              </a:spcAft>
              <a:buSzPts val="1200"/>
              <a:buNone/>
              <a:tabLst>
                <a:tab pos="977900" algn="l"/>
              </a:tabLst>
            </a:pPr>
            <a:r>
              <a:rPr lang="en-US" sz="1600" b="1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1.4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If the Control Centers are owned or operated by different Responsible</a:t>
            </a:r>
            <a:r>
              <a:rPr lang="en-US" sz="1600" spc="-16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Entities, identification of the responsibilities of each Responsible Entity for applying security </a:t>
            </a:r>
            <a:r>
              <a:rPr lang="en-US" sz="160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and availability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protection</a:t>
            </a:r>
            <a:r>
              <a:rPr lang="en-US" sz="1600" spc="-1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s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to the transmission of Real-time Assessment and Real-time monitoring data between those Control</a:t>
            </a:r>
            <a:r>
              <a:rPr lang="en-US" sz="16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Centers.</a:t>
            </a:r>
          </a:p>
          <a:p>
            <a:pPr marL="0" indent="0">
              <a:buNone/>
            </a:pPr>
            <a:endParaRPr lang="en-US" sz="1400" baseline="30000" dirty="0"/>
          </a:p>
          <a:p>
            <a:pPr marL="0" indent="0">
              <a:buNone/>
            </a:pPr>
            <a:r>
              <a:rPr lang="en-US" sz="1400" baseline="30000" dirty="0">
                <a:solidFill>
                  <a:srgbClr val="FF0000"/>
                </a:solidFill>
              </a:rPr>
              <a:t>*</a:t>
            </a:r>
            <a:r>
              <a:rPr lang="en-US" sz="1400" baseline="30000" dirty="0"/>
              <a:t> </a:t>
            </a:r>
            <a:r>
              <a:rPr lang="en-US" sz="1400" dirty="0"/>
              <a:t>Draft language – Subject to change</a:t>
            </a:r>
            <a:endParaRPr lang="en-US" sz="1400" baseline="30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Modified Requirement R1</a:t>
            </a:r>
          </a:p>
        </p:txBody>
      </p:sp>
    </p:spTree>
    <p:extLst>
      <p:ext uri="{BB962C8B-B14F-4D97-AF65-F5344CB8AC3E}">
        <p14:creationId xmlns:p14="http://schemas.microsoft.com/office/powerpoint/2010/main" val="4163294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24-month implementation plan to allow for (if needed): </a:t>
            </a:r>
          </a:p>
          <a:p>
            <a:pPr lvl="1"/>
            <a:r>
              <a:rPr lang="en-US" dirty="0"/>
              <a:t>An appropriate technical analysis of existing data transfer capabilities. </a:t>
            </a:r>
          </a:p>
          <a:p>
            <a:pPr lvl="1"/>
            <a:r>
              <a:rPr lang="en-US" dirty="0"/>
              <a:t>Planning, budgeting and procuring any additional technology needed to meet availability objective.</a:t>
            </a:r>
          </a:p>
          <a:p>
            <a:pPr lvl="1"/>
            <a:r>
              <a:rPr lang="en-US" dirty="0"/>
              <a:t>Implementing additional technology to facilitate meeting the objectives.</a:t>
            </a:r>
          </a:p>
          <a:p>
            <a:pPr lvl="1"/>
            <a:r>
              <a:rPr lang="en-US" dirty="0"/>
              <a:t>Testing newly implemented technology to ensure that the objectives are met.</a:t>
            </a:r>
          </a:p>
          <a:p>
            <a:pPr lvl="1"/>
            <a:r>
              <a:rPr lang="en-US" dirty="0"/>
              <a:t>Ensuring that any desired agreements, </a:t>
            </a:r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MOUs or contracts with other Registered Entities are drafted, agreed upon and implemented.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28600" lvl="1" indent="0">
              <a:buNone/>
            </a:pPr>
            <a:r>
              <a:rPr lang="en-US" sz="1400" dirty="0">
                <a:solidFill>
                  <a:srgbClr val="FF0000"/>
                </a:solidFill>
              </a:rPr>
              <a:t>* </a:t>
            </a:r>
            <a:r>
              <a:rPr lang="en-US" sz="1400" dirty="0"/>
              <a:t>MOU – Memorandum of Understanding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Plan</a:t>
            </a:r>
          </a:p>
        </p:txBody>
      </p:sp>
    </p:spTree>
    <p:extLst>
      <p:ext uri="{BB962C8B-B14F-4D97-AF65-F5344CB8AC3E}">
        <p14:creationId xmlns:p14="http://schemas.microsoft.com/office/powerpoint/2010/main" val="2892172406"/>
      </p:ext>
    </p:extLst>
  </p:cSld>
  <p:clrMapOvr>
    <a:masterClrMapping/>
  </p:clrMapOvr>
</p:sld>
</file>

<file path=ppt/theme/theme1.xml><?xml version="1.0" encoding="utf-8"?>
<a:theme xmlns:a="http://schemas.openxmlformats.org/drawingml/2006/main" name="NERCTheme">
  <a:themeElements>
    <a:clrScheme name="Custom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04C81"/>
      </a:accent1>
      <a:accent2>
        <a:srgbClr val="5D85A9"/>
      </a:accent2>
      <a:accent3>
        <a:srgbClr val="FFFFFF"/>
      </a:accent3>
      <a:accent4>
        <a:srgbClr val="AFCDE3"/>
      </a:accent4>
      <a:accent5>
        <a:srgbClr val="D8D8D8"/>
      </a:accent5>
      <a:accent6>
        <a:srgbClr val="000000"/>
      </a:accent6>
      <a:hlink>
        <a:srgbClr val="0000FF"/>
      </a:hlink>
      <a:folHlink>
        <a:srgbClr val="6600CC"/>
      </a:folHlink>
    </a:clrScheme>
    <a:fontScheme name="Custom 1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RC PowerPoint" id="{F48A66DA-DEED-4C8E-AFCB-BD3D6F91B09F}" vid="{C4BDB77C-316B-4E0A-B04C-8A95D60324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667</Words>
  <Application>Microsoft Office PowerPoint</Application>
  <PresentationFormat>On-screen Show (4:3)</PresentationFormat>
  <Paragraphs>79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Courier New</vt:lpstr>
      <vt:lpstr>Lucida Grande</vt:lpstr>
      <vt:lpstr>Tahoma</vt:lpstr>
      <vt:lpstr>Times New Roman</vt:lpstr>
      <vt:lpstr>Verdana</vt:lpstr>
      <vt:lpstr>Wingdings</vt:lpstr>
      <vt:lpstr>NERCTheme</vt:lpstr>
      <vt:lpstr>PowerPoint Presentation</vt:lpstr>
      <vt:lpstr>NERC Antitrust</vt:lpstr>
      <vt:lpstr>Standards Drafting Team</vt:lpstr>
      <vt:lpstr>Background – FERC Order 866</vt:lpstr>
      <vt:lpstr>Future Posting</vt:lpstr>
      <vt:lpstr>Next Steps</vt:lpstr>
      <vt:lpstr>Modified Requirement R1</vt:lpstr>
      <vt:lpstr>Modified Requirement R1</vt:lpstr>
      <vt:lpstr>Implementation Plan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2021-08-09T14:00:37Z</dcterms:created>
  <dcterms:modified xsi:type="dcterms:W3CDTF">2021-08-09T14:00:44Z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d3826ce-7c18-471d-9596-93de5bae332e_Enabled">
    <vt:lpwstr>true</vt:lpwstr>
  </property>
  <property fmtid="{D5CDD505-2E9C-101B-9397-08002B2CF9AE}" pid="3" name="MSIP_Label_ed3826ce-7c18-471d-9596-93de5bae332e_SetDate">
    <vt:lpwstr>2021-08-09T14:00:44Z</vt:lpwstr>
  </property>
  <property fmtid="{D5CDD505-2E9C-101B-9397-08002B2CF9AE}" pid="4" name="MSIP_Label_ed3826ce-7c18-471d-9596-93de5bae332e_Method">
    <vt:lpwstr>Standard</vt:lpwstr>
  </property>
  <property fmtid="{D5CDD505-2E9C-101B-9397-08002B2CF9AE}" pid="5" name="MSIP_Label_ed3826ce-7c18-471d-9596-93de5bae332e_Name">
    <vt:lpwstr>Internal</vt:lpwstr>
  </property>
  <property fmtid="{D5CDD505-2E9C-101B-9397-08002B2CF9AE}" pid="6" name="MSIP_Label_ed3826ce-7c18-471d-9596-93de5bae332e_SiteId">
    <vt:lpwstr>c0a02e2d-1186-410a-8895-0a4a252ebf17</vt:lpwstr>
  </property>
  <property fmtid="{D5CDD505-2E9C-101B-9397-08002B2CF9AE}" pid="7" name="MSIP_Label_ed3826ce-7c18-471d-9596-93de5bae332e_ActionId">
    <vt:lpwstr>92cab259-1985-4c23-acdd-ac952aece222</vt:lpwstr>
  </property>
  <property fmtid="{D5CDD505-2E9C-101B-9397-08002B2CF9AE}" pid="8" name="MSIP_Label_ed3826ce-7c18-471d-9596-93de5bae332e_ContentBits">
    <vt:lpwstr>0</vt:lpwstr>
  </property>
</Properties>
</file>