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61" r:id="rId1"/>
  </p:sldMasterIdLst>
  <p:notesMasterIdLst>
    <p:notesMasterId r:id="rId14"/>
  </p:notesMasterIdLst>
  <p:sldIdLst>
    <p:sldId id="256" r:id="rId2"/>
    <p:sldId id="272" r:id="rId3"/>
    <p:sldId id="295" r:id="rId4"/>
    <p:sldId id="277" r:id="rId5"/>
    <p:sldId id="298" r:id="rId6"/>
    <p:sldId id="294" r:id="rId7"/>
    <p:sldId id="283" r:id="rId8"/>
    <p:sldId id="281" r:id="rId9"/>
    <p:sldId id="286" r:id="rId10"/>
    <p:sldId id="276" r:id="rId11"/>
    <p:sldId id="279" r:id="rId12"/>
    <p:sldId id="282" r:id="rId1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DE3"/>
    <a:srgbClr val="1F4C81"/>
    <a:srgbClr val="5D85A9"/>
    <a:srgbClr val="204C81"/>
    <a:srgbClr val="19396E"/>
    <a:srgbClr val="1B4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8" autoAdjust="0"/>
    <p:restoredTop sz="88372" autoAdjust="0"/>
  </p:normalViewPr>
  <p:slideViewPr>
    <p:cSldViewPr>
      <p:cViewPr varScale="1">
        <p:scale>
          <a:sx n="93" d="100"/>
          <a:sy n="93" d="100"/>
        </p:scale>
        <p:origin x="225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hyperlink" Target="https://www.nerc.com/pa/Stand/Pages/Project202004ModificationstoCIP-012.aspx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hyperlink" Target="https://www.nerc.com/pa/Stand/Pages/Project202004ModificationstoCIP-012.aspx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6B4873-AAB3-4C02-B0FC-80B069BA638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D26409A-E0B3-4DA9-B544-AFB265B7AD4C}">
      <dgm:prSet/>
      <dgm:spPr/>
      <dgm:t>
        <a:bodyPr/>
        <a:lstStyle/>
        <a:p>
          <a:r>
            <a:rPr lang="en-US" b="1"/>
            <a:t>Confidentiality</a:t>
          </a:r>
          <a:endParaRPr lang="en-US"/>
        </a:p>
      </dgm:t>
    </dgm:pt>
    <dgm:pt modelId="{F2D71F44-5DDA-4E6D-9149-4AAA56101316}" type="parTrans" cxnId="{FBCFC46B-67CF-4D72-B771-E91313D3113C}">
      <dgm:prSet/>
      <dgm:spPr/>
      <dgm:t>
        <a:bodyPr/>
        <a:lstStyle/>
        <a:p>
          <a:endParaRPr lang="en-US"/>
        </a:p>
      </dgm:t>
    </dgm:pt>
    <dgm:pt modelId="{5EAB266D-7A4D-41F5-880B-854D06DC050C}" type="sibTrans" cxnId="{FBCFC46B-67CF-4D72-B771-E91313D3113C}">
      <dgm:prSet/>
      <dgm:spPr/>
      <dgm:t>
        <a:bodyPr/>
        <a:lstStyle/>
        <a:p>
          <a:endParaRPr lang="en-US"/>
        </a:p>
      </dgm:t>
    </dgm:pt>
    <dgm:pt modelId="{EB2FCA92-9CBE-4634-89E9-E6C0B6466F6F}">
      <dgm:prSet/>
      <dgm:spPr/>
      <dgm:t>
        <a:bodyPr/>
        <a:lstStyle/>
        <a:p>
          <a:r>
            <a:rPr lang="en-US" b="1" dirty="0"/>
            <a:t>Integrity</a:t>
          </a:r>
          <a:endParaRPr lang="en-US" dirty="0"/>
        </a:p>
      </dgm:t>
    </dgm:pt>
    <dgm:pt modelId="{9842EF9E-C6F1-4E47-B4ED-F6FF52635839}" type="parTrans" cxnId="{60930F94-8F33-46BD-A3C3-F638F1DB24DA}">
      <dgm:prSet/>
      <dgm:spPr/>
      <dgm:t>
        <a:bodyPr/>
        <a:lstStyle/>
        <a:p>
          <a:endParaRPr lang="en-US"/>
        </a:p>
      </dgm:t>
    </dgm:pt>
    <dgm:pt modelId="{B96DA50D-3EF2-4F71-8348-E905F743F6BD}" type="sibTrans" cxnId="{60930F94-8F33-46BD-A3C3-F638F1DB24DA}">
      <dgm:prSet/>
      <dgm:spPr/>
      <dgm:t>
        <a:bodyPr/>
        <a:lstStyle/>
        <a:p>
          <a:endParaRPr lang="en-US"/>
        </a:p>
      </dgm:t>
    </dgm:pt>
    <dgm:pt modelId="{4804252C-4326-4471-968E-87B0614E37B1}">
      <dgm:prSet/>
      <dgm:spPr/>
      <dgm:t>
        <a:bodyPr/>
        <a:lstStyle/>
        <a:p>
          <a:r>
            <a:rPr lang="en-US" b="1" dirty="0">
              <a:solidFill>
                <a:srgbClr val="FF0000"/>
              </a:solidFill>
            </a:rPr>
            <a:t>Availability</a:t>
          </a:r>
          <a:endParaRPr lang="en-US" dirty="0">
            <a:solidFill>
              <a:srgbClr val="FF0000"/>
            </a:solidFill>
          </a:endParaRPr>
        </a:p>
      </dgm:t>
    </dgm:pt>
    <dgm:pt modelId="{3B338128-85EF-438D-8E24-602E02063807}" type="parTrans" cxnId="{597A4117-BF46-4E07-8161-A8282A21EECE}">
      <dgm:prSet/>
      <dgm:spPr/>
      <dgm:t>
        <a:bodyPr/>
        <a:lstStyle/>
        <a:p>
          <a:endParaRPr lang="en-US"/>
        </a:p>
      </dgm:t>
    </dgm:pt>
    <dgm:pt modelId="{21C5D066-A2DD-442C-9C62-6BFA7DB1F868}" type="sibTrans" cxnId="{597A4117-BF46-4E07-8161-A8282A21EECE}">
      <dgm:prSet/>
      <dgm:spPr/>
      <dgm:t>
        <a:bodyPr/>
        <a:lstStyle/>
        <a:p>
          <a:endParaRPr lang="en-US"/>
        </a:p>
      </dgm:t>
    </dgm:pt>
    <dgm:pt modelId="{C457C7DF-5253-414F-9290-DC6FC2C4D35C}" type="pres">
      <dgm:prSet presAssocID="{BD6B4873-AAB3-4C02-B0FC-80B069BA6383}" presName="linear" presStyleCnt="0">
        <dgm:presLayoutVars>
          <dgm:animLvl val="lvl"/>
          <dgm:resizeHandles val="exact"/>
        </dgm:presLayoutVars>
      </dgm:prSet>
      <dgm:spPr/>
    </dgm:pt>
    <dgm:pt modelId="{3F395F9A-348E-4B09-8135-344DAAB52628}" type="pres">
      <dgm:prSet presAssocID="{8D26409A-E0B3-4DA9-B544-AFB265B7AD4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1916149-D104-445A-8607-5038EED8DB85}" type="pres">
      <dgm:prSet presAssocID="{5EAB266D-7A4D-41F5-880B-854D06DC050C}" presName="spacer" presStyleCnt="0"/>
      <dgm:spPr/>
    </dgm:pt>
    <dgm:pt modelId="{745CE70D-3186-47FF-8324-6D01502B270A}" type="pres">
      <dgm:prSet presAssocID="{EB2FCA92-9CBE-4634-89E9-E6C0B6466F6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DF54854-F9AE-4893-8570-D59DF98A0864}" type="pres">
      <dgm:prSet presAssocID="{B96DA50D-3EF2-4F71-8348-E905F743F6BD}" presName="spacer" presStyleCnt="0"/>
      <dgm:spPr/>
    </dgm:pt>
    <dgm:pt modelId="{7800BBFF-1E1E-4200-93E7-02AEDE2365F6}" type="pres">
      <dgm:prSet presAssocID="{4804252C-4326-4471-968E-87B0614E37B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97A4117-BF46-4E07-8161-A8282A21EECE}" srcId="{BD6B4873-AAB3-4C02-B0FC-80B069BA6383}" destId="{4804252C-4326-4471-968E-87B0614E37B1}" srcOrd="2" destOrd="0" parTransId="{3B338128-85EF-438D-8E24-602E02063807}" sibTransId="{21C5D066-A2DD-442C-9C62-6BFA7DB1F868}"/>
    <dgm:cxn modelId="{81AE0A45-FD3A-4893-86F9-B3E8A03CAF6B}" type="presOf" srcId="{4804252C-4326-4471-968E-87B0614E37B1}" destId="{7800BBFF-1E1E-4200-93E7-02AEDE2365F6}" srcOrd="0" destOrd="0" presId="urn:microsoft.com/office/officeart/2005/8/layout/vList2"/>
    <dgm:cxn modelId="{FBCFC46B-67CF-4D72-B771-E91313D3113C}" srcId="{BD6B4873-AAB3-4C02-B0FC-80B069BA6383}" destId="{8D26409A-E0B3-4DA9-B544-AFB265B7AD4C}" srcOrd="0" destOrd="0" parTransId="{F2D71F44-5DDA-4E6D-9149-4AAA56101316}" sibTransId="{5EAB266D-7A4D-41F5-880B-854D06DC050C}"/>
    <dgm:cxn modelId="{60930F94-8F33-46BD-A3C3-F638F1DB24DA}" srcId="{BD6B4873-AAB3-4C02-B0FC-80B069BA6383}" destId="{EB2FCA92-9CBE-4634-89E9-E6C0B6466F6F}" srcOrd="1" destOrd="0" parTransId="{9842EF9E-C6F1-4E47-B4ED-F6FF52635839}" sibTransId="{B96DA50D-3EF2-4F71-8348-E905F743F6BD}"/>
    <dgm:cxn modelId="{9E4E1AA6-97FF-4A78-9BF6-487C924F70E7}" type="presOf" srcId="{8D26409A-E0B3-4DA9-B544-AFB265B7AD4C}" destId="{3F395F9A-348E-4B09-8135-344DAAB52628}" srcOrd="0" destOrd="0" presId="urn:microsoft.com/office/officeart/2005/8/layout/vList2"/>
    <dgm:cxn modelId="{700A39B1-050F-4016-9542-4640A467778D}" type="presOf" srcId="{EB2FCA92-9CBE-4634-89E9-E6C0B6466F6F}" destId="{745CE70D-3186-47FF-8324-6D01502B270A}" srcOrd="0" destOrd="0" presId="urn:microsoft.com/office/officeart/2005/8/layout/vList2"/>
    <dgm:cxn modelId="{8EFF84DB-1351-499E-9C7D-8F8B3EBE8935}" type="presOf" srcId="{BD6B4873-AAB3-4C02-B0FC-80B069BA6383}" destId="{C457C7DF-5253-414F-9290-DC6FC2C4D35C}" srcOrd="0" destOrd="0" presId="urn:microsoft.com/office/officeart/2005/8/layout/vList2"/>
    <dgm:cxn modelId="{5F32CC1F-17C2-4317-9EA6-49C9849CE3B4}" type="presParOf" srcId="{C457C7DF-5253-414F-9290-DC6FC2C4D35C}" destId="{3F395F9A-348E-4B09-8135-344DAAB52628}" srcOrd="0" destOrd="0" presId="urn:microsoft.com/office/officeart/2005/8/layout/vList2"/>
    <dgm:cxn modelId="{4B3A3188-87CD-4C67-A4FF-D9797B15DA2C}" type="presParOf" srcId="{C457C7DF-5253-414F-9290-DC6FC2C4D35C}" destId="{81916149-D104-445A-8607-5038EED8DB85}" srcOrd="1" destOrd="0" presId="urn:microsoft.com/office/officeart/2005/8/layout/vList2"/>
    <dgm:cxn modelId="{057F7218-B4B6-410C-8DC1-84EDB4C2FC3D}" type="presParOf" srcId="{C457C7DF-5253-414F-9290-DC6FC2C4D35C}" destId="{745CE70D-3186-47FF-8324-6D01502B270A}" srcOrd="2" destOrd="0" presId="urn:microsoft.com/office/officeart/2005/8/layout/vList2"/>
    <dgm:cxn modelId="{4C8ED47C-9431-4862-A718-A5BF1EF427C8}" type="presParOf" srcId="{C457C7DF-5253-414F-9290-DC6FC2C4D35C}" destId="{DDF54854-F9AE-4893-8570-D59DF98A0864}" srcOrd="3" destOrd="0" presId="urn:microsoft.com/office/officeart/2005/8/layout/vList2"/>
    <dgm:cxn modelId="{2D128BC3-298D-4CF6-9BB9-61CD8CDC63F9}" type="presParOf" srcId="{C457C7DF-5253-414F-9290-DC6FC2C4D35C}" destId="{7800BBFF-1E1E-4200-93E7-02AEDE2365F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59DDD6-4277-4623-B4C9-DF3F8597C343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F40F235-38E8-4ED6-868B-950D18C66A39}">
      <dgm:prSet/>
      <dgm:spPr/>
      <dgm:t>
        <a:bodyPr/>
        <a:lstStyle/>
        <a:p>
          <a:r>
            <a:rPr lang="en-US"/>
            <a:t>Third Draft of CIP-012-2 </a:t>
          </a:r>
        </a:p>
      </dgm:t>
    </dgm:pt>
    <dgm:pt modelId="{0C34644B-5BD0-40AB-AE8A-CEE006A7248C}" type="parTrans" cxnId="{7CAF86FF-19C5-4899-830B-08643F90E58C}">
      <dgm:prSet/>
      <dgm:spPr/>
      <dgm:t>
        <a:bodyPr/>
        <a:lstStyle/>
        <a:p>
          <a:endParaRPr lang="en-US"/>
        </a:p>
      </dgm:t>
    </dgm:pt>
    <dgm:pt modelId="{8C886933-B9EF-4830-AA7D-25FC6DCBA068}" type="sibTrans" cxnId="{7CAF86FF-19C5-4899-830B-08643F90E58C}">
      <dgm:prSet/>
      <dgm:spPr/>
      <dgm:t>
        <a:bodyPr/>
        <a:lstStyle/>
        <a:p>
          <a:endParaRPr lang="en-US"/>
        </a:p>
      </dgm:t>
    </dgm:pt>
    <dgm:pt modelId="{A25EBDB6-6818-4EE3-AC38-707093BE4668}">
      <dgm:prSet/>
      <dgm:spPr/>
      <dgm:t>
        <a:bodyPr/>
        <a:lstStyle/>
        <a:p>
          <a:r>
            <a:rPr lang="en-US"/>
            <a:t>Will have clean and redline versions</a:t>
          </a:r>
        </a:p>
      </dgm:t>
    </dgm:pt>
    <dgm:pt modelId="{893CF0DA-D697-438E-B297-24C4891D9D99}" type="parTrans" cxnId="{D60E3FBA-3AF8-40A5-97B2-884566E9C64C}">
      <dgm:prSet/>
      <dgm:spPr/>
      <dgm:t>
        <a:bodyPr/>
        <a:lstStyle/>
        <a:p>
          <a:endParaRPr lang="en-US"/>
        </a:p>
      </dgm:t>
    </dgm:pt>
    <dgm:pt modelId="{BD02E695-7F1F-4B64-BA28-060D599FA735}" type="sibTrans" cxnId="{D60E3FBA-3AF8-40A5-97B2-884566E9C64C}">
      <dgm:prSet/>
      <dgm:spPr/>
      <dgm:t>
        <a:bodyPr/>
        <a:lstStyle/>
        <a:p>
          <a:endParaRPr lang="en-US"/>
        </a:p>
      </dgm:t>
    </dgm:pt>
    <dgm:pt modelId="{CD17728F-A953-41C5-B2B5-A06003532359}">
      <dgm:prSet/>
      <dgm:spPr/>
      <dgm:t>
        <a:bodyPr/>
        <a:lstStyle/>
        <a:p>
          <a:r>
            <a:rPr lang="en-US"/>
            <a:t>Wrapping up Drafting Team meetings this month</a:t>
          </a:r>
        </a:p>
      </dgm:t>
    </dgm:pt>
    <dgm:pt modelId="{C41C2249-B2D8-4061-99FD-F24CE1C20A8A}" type="parTrans" cxnId="{6A259752-19BD-41B3-A36C-4B8486BF9642}">
      <dgm:prSet/>
      <dgm:spPr/>
      <dgm:t>
        <a:bodyPr/>
        <a:lstStyle/>
        <a:p>
          <a:endParaRPr lang="en-US"/>
        </a:p>
      </dgm:t>
    </dgm:pt>
    <dgm:pt modelId="{3A6E26E3-7E24-4356-9D83-2F3870B9174A}" type="sibTrans" cxnId="{6A259752-19BD-41B3-A36C-4B8486BF9642}">
      <dgm:prSet/>
      <dgm:spPr/>
      <dgm:t>
        <a:bodyPr/>
        <a:lstStyle/>
        <a:p>
          <a:endParaRPr lang="en-US"/>
        </a:p>
      </dgm:t>
    </dgm:pt>
    <dgm:pt modelId="{B818D4E3-5511-450C-98E2-F76281E47718}">
      <dgm:prSet/>
      <dgm:spPr/>
      <dgm:t>
        <a:bodyPr/>
        <a:lstStyle/>
        <a:p>
          <a:r>
            <a:rPr lang="en-US"/>
            <a:t>Next posting “Coming Soon”</a:t>
          </a:r>
        </a:p>
      </dgm:t>
    </dgm:pt>
    <dgm:pt modelId="{450B5C0C-ACF3-4413-A360-1C17554A8800}" type="parTrans" cxnId="{F73ED71D-C1FB-4890-A5BF-B44D5BF9D59A}">
      <dgm:prSet/>
      <dgm:spPr/>
      <dgm:t>
        <a:bodyPr/>
        <a:lstStyle/>
        <a:p>
          <a:endParaRPr lang="en-US"/>
        </a:p>
      </dgm:t>
    </dgm:pt>
    <dgm:pt modelId="{D4224AE9-8D28-4BEA-8AD3-E478CA2A1F4A}" type="sibTrans" cxnId="{F73ED71D-C1FB-4890-A5BF-B44D5BF9D59A}">
      <dgm:prSet/>
      <dgm:spPr/>
      <dgm:t>
        <a:bodyPr/>
        <a:lstStyle/>
        <a:p>
          <a:endParaRPr lang="en-US"/>
        </a:p>
      </dgm:t>
    </dgm:pt>
    <dgm:pt modelId="{4532E5AA-E118-4CD5-A110-49FD8C7C02FC}">
      <dgm:prSet/>
      <dgm:spPr/>
      <dgm:t>
        <a:bodyPr/>
        <a:lstStyle/>
        <a:p>
          <a:r>
            <a:rPr lang="en-US"/>
            <a:t>Dependent upon Virtualization balloting.</a:t>
          </a:r>
        </a:p>
      </dgm:t>
    </dgm:pt>
    <dgm:pt modelId="{1C7774C8-990B-4B16-9BAA-5134D9706893}" type="parTrans" cxnId="{9A953B22-A4B8-47E0-9635-E5FAEFCCAFA3}">
      <dgm:prSet/>
      <dgm:spPr/>
      <dgm:t>
        <a:bodyPr/>
        <a:lstStyle/>
        <a:p>
          <a:endParaRPr lang="en-US"/>
        </a:p>
      </dgm:t>
    </dgm:pt>
    <dgm:pt modelId="{20FE0566-6550-4B6F-A06B-CD6F0A7159DA}" type="sibTrans" cxnId="{9A953B22-A4B8-47E0-9635-E5FAEFCCAFA3}">
      <dgm:prSet/>
      <dgm:spPr/>
      <dgm:t>
        <a:bodyPr/>
        <a:lstStyle/>
        <a:p>
          <a:endParaRPr lang="en-US"/>
        </a:p>
      </dgm:t>
    </dgm:pt>
    <dgm:pt modelId="{42235291-5C18-4652-835B-6FD27F920394}">
      <dgm:prSet/>
      <dgm:spPr/>
      <dgm:t>
        <a:bodyPr/>
        <a:lstStyle/>
        <a:p>
          <a:r>
            <a:rPr lang="en-US"/>
            <a:t>Implementation Plan (remains 24 months)</a:t>
          </a:r>
        </a:p>
      </dgm:t>
    </dgm:pt>
    <dgm:pt modelId="{D7BAB8DD-450F-4A4A-B0F9-A067599812A2}" type="parTrans" cxnId="{60306857-D78D-445D-8B3F-C2683CC3C3D0}">
      <dgm:prSet/>
      <dgm:spPr/>
      <dgm:t>
        <a:bodyPr/>
        <a:lstStyle/>
        <a:p>
          <a:endParaRPr lang="en-US"/>
        </a:p>
      </dgm:t>
    </dgm:pt>
    <dgm:pt modelId="{B9202159-6E48-4ED1-8822-8A783564A7E4}" type="sibTrans" cxnId="{60306857-D78D-445D-8B3F-C2683CC3C3D0}">
      <dgm:prSet/>
      <dgm:spPr/>
      <dgm:t>
        <a:bodyPr/>
        <a:lstStyle/>
        <a:p>
          <a:endParaRPr lang="en-US"/>
        </a:p>
      </dgm:t>
    </dgm:pt>
    <dgm:pt modelId="{14761B97-9069-46C6-A042-4F20B67B65E7}">
      <dgm:prSet/>
      <dgm:spPr/>
      <dgm:t>
        <a:bodyPr/>
        <a:lstStyle/>
        <a:p>
          <a:r>
            <a:rPr lang="en-US" dirty="0"/>
            <a:t>Updated Technical Rationale for   CIP-012</a:t>
          </a:r>
        </a:p>
      </dgm:t>
    </dgm:pt>
    <dgm:pt modelId="{765A4E53-46B8-4658-A310-A807E273A709}" type="parTrans" cxnId="{074DA8A5-05FD-4E33-8539-22A1B0E4B467}">
      <dgm:prSet/>
      <dgm:spPr/>
      <dgm:t>
        <a:bodyPr/>
        <a:lstStyle/>
        <a:p>
          <a:endParaRPr lang="en-US"/>
        </a:p>
      </dgm:t>
    </dgm:pt>
    <dgm:pt modelId="{BB95313D-2EC1-4891-9884-B1EB09908F5D}" type="sibTrans" cxnId="{074DA8A5-05FD-4E33-8539-22A1B0E4B467}">
      <dgm:prSet/>
      <dgm:spPr/>
      <dgm:t>
        <a:bodyPr/>
        <a:lstStyle/>
        <a:p>
          <a:endParaRPr lang="en-US"/>
        </a:p>
      </dgm:t>
    </dgm:pt>
    <dgm:pt modelId="{E9C594E5-881D-44BA-88A2-4C24E29453F0}">
      <dgm:prSet/>
      <dgm:spPr/>
      <dgm:t>
        <a:bodyPr/>
        <a:lstStyle/>
        <a:p>
          <a:r>
            <a:rPr lang="en-US" dirty="0"/>
            <a:t>Updated to reflect the current draft</a:t>
          </a:r>
        </a:p>
      </dgm:t>
    </dgm:pt>
    <dgm:pt modelId="{D5DE9373-96DE-47EE-9699-97B9886B1E63}" type="parTrans" cxnId="{EBA5F01A-2AFD-4146-9D0A-FD88282EA17F}">
      <dgm:prSet/>
      <dgm:spPr/>
      <dgm:t>
        <a:bodyPr/>
        <a:lstStyle/>
        <a:p>
          <a:endParaRPr lang="en-US"/>
        </a:p>
      </dgm:t>
    </dgm:pt>
    <dgm:pt modelId="{62925FA6-3F3C-4361-8FB5-C6B4D6CBFC74}" type="sibTrans" cxnId="{EBA5F01A-2AFD-4146-9D0A-FD88282EA17F}">
      <dgm:prSet/>
      <dgm:spPr/>
      <dgm:t>
        <a:bodyPr/>
        <a:lstStyle/>
        <a:p>
          <a:endParaRPr lang="en-US"/>
        </a:p>
      </dgm:t>
    </dgm:pt>
    <dgm:pt modelId="{23EF7365-1668-4A5D-B991-E3B60F79620F}">
      <dgm:prSet/>
      <dgm:spPr/>
      <dgm:t>
        <a:bodyPr/>
        <a:lstStyle/>
        <a:p>
          <a:r>
            <a:rPr lang="en-US"/>
            <a:t>Updated Implementation Guidance</a:t>
          </a:r>
        </a:p>
      </dgm:t>
    </dgm:pt>
    <dgm:pt modelId="{FEFCD993-47F1-4BB8-96B7-5787E56DDAF4}" type="parTrans" cxnId="{A5D7BF97-923A-40FD-9AA4-44CE366E9DB5}">
      <dgm:prSet/>
      <dgm:spPr/>
      <dgm:t>
        <a:bodyPr/>
        <a:lstStyle/>
        <a:p>
          <a:endParaRPr lang="en-US"/>
        </a:p>
      </dgm:t>
    </dgm:pt>
    <dgm:pt modelId="{C3096DD3-6883-42D5-BC61-96B0123D410B}" type="sibTrans" cxnId="{A5D7BF97-923A-40FD-9AA4-44CE366E9DB5}">
      <dgm:prSet/>
      <dgm:spPr/>
      <dgm:t>
        <a:bodyPr/>
        <a:lstStyle/>
        <a:p>
          <a:endParaRPr lang="en-US"/>
        </a:p>
      </dgm:t>
    </dgm:pt>
    <dgm:pt modelId="{9E3084EA-40BD-4952-A211-A43F664B9A58}">
      <dgm:prSet/>
      <dgm:spPr/>
      <dgm:t>
        <a:bodyPr/>
        <a:lstStyle/>
        <a:p>
          <a:r>
            <a:rPr lang="en-US"/>
            <a:t>Needs work to reflect current state</a:t>
          </a:r>
        </a:p>
      </dgm:t>
    </dgm:pt>
    <dgm:pt modelId="{48EDA14B-F217-4C82-94B8-58C07F77F6C3}" type="parTrans" cxnId="{2C0A5487-69DF-415D-AAEE-0F1013D36120}">
      <dgm:prSet/>
      <dgm:spPr/>
      <dgm:t>
        <a:bodyPr/>
        <a:lstStyle/>
        <a:p>
          <a:endParaRPr lang="en-US"/>
        </a:p>
      </dgm:t>
    </dgm:pt>
    <dgm:pt modelId="{174FB96A-40F8-4DCA-94B4-5A6A35DBA8A7}" type="sibTrans" cxnId="{2C0A5487-69DF-415D-AAEE-0F1013D36120}">
      <dgm:prSet/>
      <dgm:spPr/>
      <dgm:t>
        <a:bodyPr/>
        <a:lstStyle/>
        <a:p>
          <a:endParaRPr lang="en-US"/>
        </a:p>
      </dgm:t>
    </dgm:pt>
    <dgm:pt modelId="{B698D3B0-14C4-42E9-A30A-DEA1FDA58750}">
      <dgm:prSet/>
      <dgm:spPr/>
      <dgm:t>
        <a:bodyPr/>
        <a:lstStyle/>
        <a:p>
          <a:r>
            <a:rPr lang="en-US"/>
            <a:t>Examples based on the Measures</a:t>
          </a:r>
        </a:p>
      </dgm:t>
    </dgm:pt>
    <dgm:pt modelId="{C77D831F-8438-4CBC-9441-C02DA100C9D5}" type="parTrans" cxnId="{EF1E6D69-CB34-446C-B487-F454A4B8994A}">
      <dgm:prSet/>
      <dgm:spPr/>
      <dgm:t>
        <a:bodyPr/>
        <a:lstStyle/>
        <a:p>
          <a:endParaRPr lang="en-US"/>
        </a:p>
      </dgm:t>
    </dgm:pt>
    <dgm:pt modelId="{34849571-07FE-47D1-888D-8EF55B10347B}" type="sibTrans" cxnId="{EF1E6D69-CB34-446C-B487-F454A4B8994A}">
      <dgm:prSet/>
      <dgm:spPr/>
      <dgm:t>
        <a:bodyPr/>
        <a:lstStyle/>
        <a:p>
          <a:endParaRPr lang="en-US"/>
        </a:p>
      </dgm:t>
    </dgm:pt>
    <dgm:pt modelId="{1692C9EF-342C-4A85-9ACC-8ACC5F3DE462}">
      <dgm:prSet/>
      <dgm:spPr/>
      <dgm:t>
        <a:bodyPr/>
        <a:lstStyle/>
        <a:p>
          <a:r>
            <a:rPr lang="en-US" dirty="0">
              <a:hlinkClick xmlns:r="http://schemas.openxmlformats.org/officeDocument/2006/relationships" r:id="rId1"/>
            </a:rPr>
            <a:t>Project 2020-04 Project Page</a:t>
          </a:r>
          <a:endParaRPr lang="en-US" dirty="0"/>
        </a:p>
      </dgm:t>
    </dgm:pt>
    <dgm:pt modelId="{8FF2EC3F-9F67-4AEF-9F3C-A8B2FAE401DA}" type="parTrans" cxnId="{63DD4091-1E1F-4400-9BB7-08390AE70715}">
      <dgm:prSet/>
      <dgm:spPr/>
      <dgm:t>
        <a:bodyPr/>
        <a:lstStyle/>
        <a:p>
          <a:endParaRPr lang="en-US"/>
        </a:p>
      </dgm:t>
    </dgm:pt>
    <dgm:pt modelId="{9AE00972-60CD-4096-A485-1DE2527114DB}" type="sibTrans" cxnId="{63DD4091-1E1F-4400-9BB7-08390AE70715}">
      <dgm:prSet/>
      <dgm:spPr/>
      <dgm:t>
        <a:bodyPr/>
        <a:lstStyle/>
        <a:p>
          <a:endParaRPr lang="en-US"/>
        </a:p>
      </dgm:t>
    </dgm:pt>
    <dgm:pt modelId="{620132BF-0DEA-4837-A3A4-6BCF29B32C40}" type="pres">
      <dgm:prSet presAssocID="{8359DDD6-4277-4623-B4C9-DF3F8597C343}" presName="root" presStyleCnt="0">
        <dgm:presLayoutVars>
          <dgm:dir/>
          <dgm:resizeHandles val="exact"/>
        </dgm:presLayoutVars>
      </dgm:prSet>
      <dgm:spPr/>
    </dgm:pt>
    <dgm:pt modelId="{BDB58702-899D-4226-A4FF-C122693D6305}" type="pres">
      <dgm:prSet presAssocID="{1F40F235-38E8-4ED6-868B-950D18C66A39}" presName="compNode" presStyleCnt="0"/>
      <dgm:spPr/>
    </dgm:pt>
    <dgm:pt modelId="{C69E37FD-F6C3-4E4D-A450-BEC5C542233F}" type="pres">
      <dgm:prSet presAssocID="{1F40F235-38E8-4ED6-868B-950D18C66A39}" presName="bgRect" presStyleLbl="bgShp" presStyleIdx="0" presStyleCnt="5" custScaleY="99048"/>
      <dgm:spPr/>
    </dgm:pt>
    <dgm:pt modelId="{F0391DC3-BDED-44F3-8884-3F760944E360}" type="pres">
      <dgm:prSet presAssocID="{1F40F235-38E8-4ED6-868B-950D18C66A39}" presName="iconRect" presStyleLbl="node1" presStyleIdx="0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FC4055E6-AB4F-4077-94AE-2D9EA54641A3}" type="pres">
      <dgm:prSet presAssocID="{1F40F235-38E8-4ED6-868B-950D18C66A39}" presName="spaceRect" presStyleCnt="0"/>
      <dgm:spPr/>
    </dgm:pt>
    <dgm:pt modelId="{F84B74D9-961B-44AC-B8FD-3619C158447F}" type="pres">
      <dgm:prSet presAssocID="{1F40F235-38E8-4ED6-868B-950D18C66A39}" presName="parTx" presStyleLbl="revTx" presStyleIdx="0" presStyleCnt="8">
        <dgm:presLayoutVars>
          <dgm:chMax val="0"/>
          <dgm:chPref val="0"/>
        </dgm:presLayoutVars>
      </dgm:prSet>
      <dgm:spPr/>
    </dgm:pt>
    <dgm:pt modelId="{FBFAD0FE-D299-4101-AD56-E4543FA2DCF1}" type="pres">
      <dgm:prSet presAssocID="{1F40F235-38E8-4ED6-868B-950D18C66A39}" presName="desTx" presStyleLbl="revTx" presStyleIdx="1" presStyleCnt="8">
        <dgm:presLayoutVars/>
      </dgm:prSet>
      <dgm:spPr/>
    </dgm:pt>
    <dgm:pt modelId="{3259E152-61E5-4B6E-A5E8-546F023D234D}" type="pres">
      <dgm:prSet presAssocID="{8C886933-B9EF-4830-AA7D-25FC6DCBA068}" presName="sibTrans" presStyleCnt="0"/>
      <dgm:spPr/>
    </dgm:pt>
    <dgm:pt modelId="{2FAF53A7-F3E4-4BA9-8AB3-A81E1183C781}" type="pres">
      <dgm:prSet presAssocID="{42235291-5C18-4652-835B-6FD27F920394}" presName="compNode" presStyleCnt="0"/>
      <dgm:spPr/>
    </dgm:pt>
    <dgm:pt modelId="{05186BB0-1DDE-4154-959A-A7B275A5D916}" type="pres">
      <dgm:prSet presAssocID="{42235291-5C18-4652-835B-6FD27F920394}" presName="bgRect" presStyleLbl="bgShp" presStyleIdx="1" presStyleCnt="5"/>
      <dgm:spPr/>
    </dgm:pt>
    <dgm:pt modelId="{D475E4F2-91D1-4414-841F-64764D583B55}" type="pres">
      <dgm:prSet presAssocID="{42235291-5C18-4652-835B-6FD27F920394}" presName="iconRect" presStyleLbl="node1" presStyleIdx="1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rrow Circle"/>
        </a:ext>
      </dgm:extLst>
    </dgm:pt>
    <dgm:pt modelId="{4800BE34-E45B-4CCD-AF26-AE8051084EB0}" type="pres">
      <dgm:prSet presAssocID="{42235291-5C18-4652-835B-6FD27F920394}" presName="spaceRect" presStyleCnt="0"/>
      <dgm:spPr/>
    </dgm:pt>
    <dgm:pt modelId="{9362B43E-0BFB-461A-99C4-03BACFA904EC}" type="pres">
      <dgm:prSet presAssocID="{42235291-5C18-4652-835B-6FD27F920394}" presName="parTx" presStyleLbl="revTx" presStyleIdx="2" presStyleCnt="8">
        <dgm:presLayoutVars>
          <dgm:chMax val="0"/>
          <dgm:chPref val="0"/>
        </dgm:presLayoutVars>
      </dgm:prSet>
      <dgm:spPr/>
    </dgm:pt>
    <dgm:pt modelId="{54CE65D2-B11B-43B0-AC9D-494C75A99B32}" type="pres">
      <dgm:prSet presAssocID="{B9202159-6E48-4ED1-8822-8A783564A7E4}" presName="sibTrans" presStyleCnt="0"/>
      <dgm:spPr/>
    </dgm:pt>
    <dgm:pt modelId="{636C012F-8922-4EB8-B11B-7E18A8719ED7}" type="pres">
      <dgm:prSet presAssocID="{14761B97-9069-46C6-A042-4F20B67B65E7}" presName="compNode" presStyleCnt="0"/>
      <dgm:spPr/>
    </dgm:pt>
    <dgm:pt modelId="{FD9FA001-BC28-47F4-894C-63CA259DC87F}" type="pres">
      <dgm:prSet presAssocID="{14761B97-9069-46C6-A042-4F20B67B65E7}" presName="bgRect" presStyleLbl="bgShp" presStyleIdx="2" presStyleCnt="5"/>
      <dgm:spPr/>
    </dgm:pt>
    <dgm:pt modelId="{D950557A-74DF-4CEE-ABD5-F0A66B1E43AF}" type="pres">
      <dgm:prSet presAssocID="{14761B97-9069-46C6-A042-4F20B67B65E7}" presName="iconRect" presStyleLbl="node1" presStyleIdx="2" presStyleCnt="5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EFC4A2CF-3D98-4B28-8DCA-8C0EE8483B08}" type="pres">
      <dgm:prSet presAssocID="{14761B97-9069-46C6-A042-4F20B67B65E7}" presName="spaceRect" presStyleCnt="0"/>
      <dgm:spPr/>
    </dgm:pt>
    <dgm:pt modelId="{CD0D2DEC-6D03-4C45-976E-1F53761FAABE}" type="pres">
      <dgm:prSet presAssocID="{14761B97-9069-46C6-A042-4F20B67B65E7}" presName="parTx" presStyleLbl="revTx" presStyleIdx="3" presStyleCnt="8">
        <dgm:presLayoutVars>
          <dgm:chMax val="0"/>
          <dgm:chPref val="0"/>
        </dgm:presLayoutVars>
      </dgm:prSet>
      <dgm:spPr/>
    </dgm:pt>
    <dgm:pt modelId="{4C25C912-E418-4743-A368-44533FF8B7FD}" type="pres">
      <dgm:prSet presAssocID="{14761B97-9069-46C6-A042-4F20B67B65E7}" presName="desTx" presStyleLbl="revTx" presStyleIdx="4" presStyleCnt="8">
        <dgm:presLayoutVars/>
      </dgm:prSet>
      <dgm:spPr/>
    </dgm:pt>
    <dgm:pt modelId="{CCE368D5-A508-4259-8820-1D17D3377C1B}" type="pres">
      <dgm:prSet presAssocID="{BB95313D-2EC1-4891-9884-B1EB09908F5D}" presName="sibTrans" presStyleCnt="0"/>
      <dgm:spPr/>
    </dgm:pt>
    <dgm:pt modelId="{59F7B2B3-14C9-4707-815E-EADB17971CC3}" type="pres">
      <dgm:prSet presAssocID="{23EF7365-1668-4A5D-B991-E3B60F79620F}" presName="compNode" presStyleCnt="0"/>
      <dgm:spPr/>
    </dgm:pt>
    <dgm:pt modelId="{F0F64E5F-5981-4BE4-9304-D4D0C3EC3EB4}" type="pres">
      <dgm:prSet presAssocID="{23EF7365-1668-4A5D-B991-E3B60F79620F}" presName="bgRect" presStyleLbl="bgShp" presStyleIdx="3" presStyleCnt="5"/>
      <dgm:spPr/>
    </dgm:pt>
    <dgm:pt modelId="{996C3123-8FE1-454B-8E8E-61097CCB8A06}" type="pres">
      <dgm:prSet presAssocID="{23EF7365-1668-4A5D-B991-E3B60F79620F}" presName="iconRect" presStyleLbl="node1" presStyleIdx="3" presStyleCnt="5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25810CB3-384B-4313-9DC1-48550C44D025}" type="pres">
      <dgm:prSet presAssocID="{23EF7365-1668-4A5D-B991-E3B60F79620F}" presName="spaceRect" presStyleCnt="0"/>
      <dgm:spPr/>
    </dgm:pt>
    <dgm:pt modelId="{D8179B93-149B-4B07-ABA6-7C98E384C38C}" type="pres">
      <dgm:prSet presAssocID="{23EF7365-1668-4A5D-B991-E3B60F79620F}" presName="parTx" presStyleLbl="revTx" presStyleIdx="5" presStyleCnt="8">
        <dgm:presLayoutVars>
          <dgm:chMax val="0"/>
          <dgm:chPref val="0"/>
        </dgm:presLayoutVars>
      </dgm:prSet>
      <dgm:spPr/>
    </dgm:pt>
    <dgm:pt modelId="{FA96543D-C731-4E45-8321-BFD9A2DB1171}" type="pres">
      <dgm:prSet presAssocID="{23EF7365-1668-4A5D-B991-E3B60F79620F}" presName="desTx" presStyleLbl="revTx" presStyleIdx="6" presStyleCnt="8">
        <dgm:presLayoutVars/>
      </dgm:prSet>
      <dgm:spPr/>
    </dgm:pt>
    <dgm:pt modelId="{C9DA4E89-6B0A-4227-9373-2670FA0D55E8}" type="pres">
      <dgm:prSet presAssocID="{C3096DD3-6883-42D5-BC61-96B0123D410B}" presName="sibTrans" presStyleCnt="0"/>
      <dgm:spPr/>
    </dgm:pt>
    <dgm:pt modelId="{74E915B3-654D-4CE7-BB9D-8E8F86B212B6}" type="pres">
      <dgm:prSet presAssocID="{1692C9EF-342C-4A85-9ACC-8ACC5F3DE462}" presName="compNode" presStyleCnt="0"/>
      <dgm:spPr/>
    </dgm:pt>
    <dgm:pt modelId="{378137D6-4CCE-4E68-88B4-2C8815F7C381}" type="pres">
      <dgm:prSet presAssocID="{1692C9EF-342C-4A85-9ACC-8ACC5F3DE462}" presName="bgRect" presStyleLbl="bgShp" presStyleIdx="4" presStyleCnt="5"/>
      <dgm:spPr/>
    </dgm:pt>
    <dgm:pt modelId="{1CF2CD14-3E26-4D12-9F1D-E26A8A3CA2F4}" type="pres">
      <dgm:prSet presAssocID="{1692C9EF-342C-4A85-9ACC-8ACC5F3DE462}" presName="iconRect" presStyleLbl="node1" presStyleIdx="4" presStyleCnt="5"/>
      <dgm:spPr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22CB4D7-AFD2-4D06-A31C-7DDCB529A5C7}" type="pres">
      <dgm:prSet presAssocID="{1692C9EF-342C-4A85-9ACC-8ACC5F3DE462}" presName="spaceRect" presStyleCnt="0"/>
      <dgm:spPr/>
    </dgm:pt>
    <dgm:pt modelId="{4D12AF16-9F4D-4186-9D13-EB857478225D}" type="pres">
      <dgm:prSet presAssocID="{1692C9EF-342C-4A85-9ACC-8ACC5F3DE462}" presName="parTx" presStyleLbl="revTx" presStyleIdx="7" presStyleCnt="8">
        <dgm:presLayoutVars>
          <dgm:chMax val="0"/>
          <dgm:chPref val="0"/>
        </dgm:presLayoutVars>
      </dgm:prSet>
      <dgm:spPr/>
    </dgm:pt>
  </dgm:ptLst>
  <dgm:cxnLst>
    <dgm:cxn modelId="{F0117F0A-0CA4-436D-90B5-DDA494F477A4}" type="presOf" srcId="{CD17728F-A953-41C5-B2B5-A06003532359}" destId="{FBFAD0FE-D299-4101-AD56-E4543FA2DCF1}" srcOrd="0" destOrd="1" presId="urn:microsoft.com/office/officeart/2018/2/layout/IconVerticalSolidList"/>
    <dgm:cxn modelId="{EBA5F01A-2AFD-4146-9D0A-FD88282EA17F}" srcId="{14761B97-9069-46C6-A042-4F20B67B65E7}" destId="{E9C594E5-881D-44BA-88A2-4C24E29453F0}" srcOrd="0" destOrd="0" parTransId="{D5DE9373-96DE-47EE-9699-97B9886B1E63}" sibTransId="{62925FA6-3F3C-4361-8FB5-C6B4D6CBFC74}"/>
    <dgm:cxn modelId="{F73ED71D-C1FB-4890-A5BF-B44D5BF9D59A}" srcId="{CD17728F-A953-41C5-B2B5-A06003532359}" destId="{B818D4E3-5511-450C-98E2-F76281E47718}" srcOrd="0" destOrd="0" parTransId="{450B5C0C-ACF3-4413-A360-1C17554A8800}" sibTransId="{D4224AE9-8D28-4BEA-8AD3-E478CA2A1F4A}"/>
    <dgm:cxn modelId="{9A953B22-A4B8-47E0-9635-E5FAEFCCAFA3}" srcId="{CD17728F-A953-41C5-B2B5-A06003532359}" destId="{4532E5AA-E118-4CD5-A110-49FD8C7C02FC}" srcOrd="1" destOrd="0" parTransId="{1C7774C8-990B-4B16-9BAA-5134D9706893}" sibTransId="{20FE0566-6550-4B6F-A06B-CD6F0A7159DA}"/>
    <dgm:cxn modelId="{86BFBB24-88CD-43B8-9EF6-6F6256BC04E6}" type="presOf" srcId="{1F40F235-38E8-4ED6-868B-950D18C66A39}" destId="{F84B74D9-961B-44AC-B8FD-3619C158447F}" srcOrd="0" destOrd="0" presId="urn:microsoft.com/office/officeart/2018/2/layout/IconVerticalSolidList"/>
    <dgm:cxn modelId="{545B2D3B-9F9F-401C-ADB5-AACE7016BF98}" type="presOf" srcId="{A25EBDB6-6818-4EE3-AC38-707093BE4668}" destId="{FBFAD0FE-D299-4101-AD56-E4543FA2DCF1}" srcOrd="0" destOrd="0" presId="urn:microsoft.com/office/officeart/2018/2/layout/IconVerticalSolidList"/>
    <dgm:cxn modelId="{2B702D5C-E655-4C3D-9F2E-E7B8FE881CE4}" type="presOf" srcId="{9E3084EA-40BD-4952-A211-A43F664B9A58}" destId="{FA96543D-C731-4E45-8321-BFD9A2DB1171}" srcOrd="0" destOrd="0" presId="urn:microsoft.com/office/officeart/2018/2/layout/IconVerticalSolidList"/>
    <dgm:cxn modelId="{9538725D-9201-460A-AAF6-447522D6A9B5}" type="presOf" srcId="{1692C9EF-342C-4A85-9ACC-8ACC5F3DE462}" destId="{4D12AF16-9F4D-4186-9D13-EB857478225D}" srcOrd="0" destOrd="0" presId="urn:microsoft.com/office/officeart/2018/2/layout/IconVerticalSolidList"/>
    <dgm:cxn modelId="{83B6F441-D0B9-4FE7-9CF1-998ADB92AEE5}" type="presOf" srcId="{8359DDD6-4277-4623-B4C9-DF3F8597C343}" destId="{620132BF-0DEA-4837-A3A4-6BCF29B32C40}" srcOrd="0" destOrd="0" presId="urn:microsoft.com/office/officeart/2018/2/layout/IconVerticalSolidList"/>
    <dgm:cxn modelId="{AA2C7867-E4AC-4798-88F1-6DDA68793CB0}" type="presOf" srcId="{23EF7365-1668-4A5D-B991-E3B60F79620F}" destId="{D8179B93-149B-4B07-ABA6-7C98E384C38C}" srcOrd="0" destOrd="0" presId="urn:microsoft.com/office/officeart/2018/2/layout/IconVerticalSolidList"/>
    <dgm:cxn modelId="{EF1E6D69-CB34-446C-B487-F454A4B8994A}" srcId="{23EF7365-1668-4A5D-B991-E3B60F79620F}" destId="{B698D3B0-14C4-42E9-A30A-DEA1FDA58750}" srcOrd="1" destOrd="0" parTransId="{C77D831F-8438-4CBC-9441-C02DA100C9D5}" sibTransId="{34849571-07FE-47D1-888D-8EF55B10347B}"/>
    <dgm:cxn modelId="{6A259752-19BD-41B3-A36C-4B8486BF9642}" srcId="{1F40F235-38E8-4ED6-868B-950D18C66A39}" destId="{CD17728F-A953-41C5-B2B5-A06003532359}" srcOrd="1" destOrd="0" parTransId="{C41C2249-B2D8-4061-99FD-F24CE1C20A8A}" sibTransId="{3A6E26E3-7E24-4356-9D83-2F3870B9174A}"/>
    <dgm:cxn modelId="{60306857-D78D-445D-8B3F-C2683CC3C3D0}" srcId="{8359DDD6-4277-4623-B4C9-DF3F8597C343}" destId="{42235291-5C18-4652-835B-6FD27F920394}" srcOrd="1" destOrd="0" parTransId="{D7BAB8DD-450F-4A4A-B0F9-A067599812A2}" sibTransId="{B9202159-6E48-4ED1-8822-8A783564A7E4}"/>
    <dgm:cxn modelId="{2C0A5487-69DF-415D-AAEE-0F1013D36120}" srcId="{23EF7365-1668-4A5D-B991-E3B60F79620F}" destId="{9E3084EA-40BD-4952-A211-A43F664B9A58}" srcOrd="0" destOrd="0" parTransId="{48EDA14B-F217-4C82-94B8-58C07F77F6C3}" sibTransId="{174FB96A-40F8-4DCA-94B4-5A6A35DBA8A7}"/>
    <dgm:cxn modelId="{799B1288-1154-4391-9D43-257272C8745F}" type="presOf" srcId="{E9C594E5-881D-44BA-88A2-4C24E29453F0}" destId="{4C25C912-E418-4743-A368-44533FF8B7FD}" srcOrd="0" destOrd="0" presId="urn:microsoft.com/office/officeart/2018/2/layout/IconVerticalSolidList"/>
    <dgm:cxn modelId="{63DD4091-1E1F-4400-9BB7-08390AE70715}" srcId="{8359DDD6-4277-4623-B4C9-DF3F8597C343}" destId="{1692C9EF-342C-4A85-9ACC-8ACC5F3DE462}" srcOrd="4" destOrd="0" parTransId="{8FF2EC3F-9F67-4AEF-9F3C-A8B2FAE401DA}" sibTransId="{9AE00972-60CD-4096-A485-1DE2527114DB}"/>
    <dgm:cxn modelId="{A5D7BF97-923A-40FD-9AA4-44CE366E9DB5}" srcId="{8359DDD6-4277-4623-B4C9-DF3F8597C343}" destId="{23EF7365-1668-4A5D-B991-E3B60F79620F}" srcOrd="3" destOrd="0" parTransId="{FEFCD993-47F1-4BB8-96B7-5787E56DDAF4}" sibTransId="{C3096DD3-6883-42D5-BC61-96B0123D410B}"/>
    <dgm:cxn modelId="{42DBE19E-8872-4A1C-A64C-59D53917143A}" type="presOf" srcId="{42235291-5C18-4652-835B-6FD27F920394}" destId="{9362B43E-0BFB-461A-99C4-03BACFA904EC}" srcOrd="0" destOrd="0" presId="urn:microsoft.com/office/officeart/2018/2/layout/IconVerticalSolidList"/>
    <dgm:cxn modelId="{2CC03DA2-6D5C-45B6-9D8B-BE81C1662539}" type="presOf" srcId="{14761B97-9069-46C6-A042-4F20B67B65E7}" destId="{CD0D2DEC-6D03-4C45-976E-1F53761FAABE}" srcOrd="0" destOrd="0" presId="urn:microsoft.com/office/officeart/2018/2/layout/IconVerticalSolidList"/>
    <dgm:cxn modelId="{074DA8A5-05FD-4E33-8539-22A1B0E4B467}" srcId="{8359DDD6-4277-4623-B4C9-DF3F8597C343}" destId="{14761B97-9069-46C6-A042-4F20B67B65E7}" srcOrd="2" destOrd="0" parTransId="{765A4E53-46B8-4658-A310-A807E273A709}" sibTransId="{BB95313D-2EC1-4891-9884-B1EB09908F5D}"/>
    <dgm:cxn modelId="{6E7DD7B5-3230-4D0F-A080-6BDD54FC1996}" type="presOf" srcId="{B818D4E3-5511-450C-98E2-F76281E47718}" destId="{FBFAD0FE-D299-4101-AD56-E4543FA2DCF1}" srcOrd="0" destOrd="2" presId="urn:microsoft.com/office/officeart/2018/2/layout/IconVerticalSolidList"/>
    <dgm:cxn modelId="{D60E3FBA-3AF8-40A5-97B2-884566E9C64C}" srcId="{1F40F235-38E8-4ED6-868B-950D18C66A39}" destId="{A25EBDB6-6818-4EE3-AC38-707093BE4668}" srcOrd="0" destOrd="0" parTransId="{893CF0DA-D697-438E-B297-24C4891D9D99}" sibTransId="{BD02E695-7F1F-4B64-BA28-060D599FA735}"/>
    <dgm:cxn modelId="{48538BC7-E540-4889-917D-35BC6FBF2C93}" type="presOf" srcId="{4532E5AA-E118-4CD5-A110-49FD8C7C02FC}" destId="{FBFAD0FE-D299-4101-AD56-E4543FA2DCF1}" srcOrd="0" destOrd="3" presId="urn:microsoft.com/office/officeart/2018/2/layout/IconVerticalSolidList"/>
    <dgm:cxn modelId="{8D3C2CF6-A1E2-4718-9D91-8F434F8767BC}" type="presOf" srcId="{B698D3B0-14C4-42E9-A30A-DEA1FDA58750}" destId="{FA96543D-C731-4E45-8321-BFD9A2DB1171}" srcOrd="0" destOrd="1" presId="urn:microsoft.com/office/officeart/2018/2/layout/IconVerticalSolidList"/>
    <dgm:cxn modelId="{7CAF86FF-19C5-4899-830B-08643F90E58C}" srcId="{8359DDD6-4277-4623-B4C9-DF3F8597C343}" destId="{1F40F235-38E8-4ED6-868B-950D18C66A39}" srcOrd="0" destOrd="0" parTransId="{0C34644B-5BD0-40AB-AE8A-CEE006A7248C}" sibTransId="{8C886933-B9EF-4830-AA7D-25FC6DCBA068}"/>
    <dgm:cxn modelId="{7949AECE-2C4B-427A-A5BE-EE0C5123F4E4}" type="presParOf" srcId="{620132BF-0DEA-4837-A3A4-6BCF29B32C40}" destId="{BDB58702-899D-4226-A4FF-C122693D6305}" srcOrd="0" destOrd="0" presId="urn:microsoft.com/office/officeart/2018/2/layout/IconVerticalSolidList"/>
    <dgm:cxn modelId="{E46A061C-BCC6-4CC2-A96A-75D8E795A264}" type="presParOf" srcId="{BDB58702-899D-4226-A4FF-C122693D6305}" destId="{C69E37FD-F6C3-4E4D-A450-BEC5C542233F}" srcOrd="0" destOrd="0" presId="urn:microsoft.com/office/officeart/2018/2/layout/IconVerticalSolidList"/>
    <dgm:cxn modelId="{F40AF1F2-F60F-4452-8982-2CF7BD3D3D4C}" type="presParOf" srcId="{BDB58702-899D-4226-A4FF-C122693D6305}" destId="{F0391DC3-BDED-44F3-8884-3F760944E360}" srcOrd="1" destOrd="0" presId="urn:microsoft.com/office/officeart/2018/2/layout/IconVerticalSolidList"/>
    <dgm:cxn modelId="{B64CC302-5968-4162-B556-0AD3A48D6935}" type="presParOf" srcId="{BDB58702-899D-4226-A4FF-C122693D6305}" destId="{FC4055E6-AB4F-4077-94AE-2D9EA54641A3}" srcOrd="2" destOrd="0" presId="urn:microsoft.com/office/officeart/2018/2/layout/IconVerticalSolidList"/>
    <dgm:cxn modelId="{E7290D22-DEFB-42D5-9B87-4BC1B6F5BAC8}" type="presParOf" srcId="{BDB58702-899D-4226-A4FF-C122693D6305}" destId="{F84B74D9-961B-44AC-B8FD-3619C158447F}" srcOrd="3" destOrd="0" presId="urn:microsoft.com/office/officeart/2018/2/layout/IconVerticalSolidList"/>
    <dgm:cxn modelId="{5544B31A-708C-42B8-ABA8-EB10B8F8CB7B}" type="presParOf" srcId="{BDB58702-899D-4226-A4FF-C122693D6305}" destId="{FBFAD0FE-D299-4101-AD56-E4543FA2DCF1}" srcOrd="4" destOrd="0" presId="urn:microsoft.com/office/officeart/2018/2/layout/IconVerticalSolidList"/>
    <dgm:cxn modelId="{51F947BD-D500-4E1D-B954-79F6A7157C54}" type="presParOf" srcId="{620132BF-0DEA-4837-A3A4-6BCF29B32C40}" destId="{3259E152-61E5-4B6E-A5E8-546F023D234D}" srcOrd="1" destOrd="0" presId="urn:microsoft.com/office/officeart/2018/2/layout/IconVerticalSolidList"/>
    <dgm:cxn modelId="{D53A3DCF-650A-46CC-BEEF-D905733ED07D}" type="presParOf" srcId="{620132BF-0DEA-4837-A3A4-6BCF29B32C40}" destId="{2FAF53A7-F3E4-4BA9-8AB3-A81E1183C781}" srcOrd="2" destOrd="0" presId="urn:microsoft.com/office/officeart/2018/2/layout/IconVerticalSolidList"/>
    <dgm:cxn modelId="{6E8AD19A-44AD-4BD9-8E16-5137FABE8C93}" type="presParOf" srcId="{2FAF53A7-F3E4-4BA9-8AB3-A81E1183C781}" destId="{05186BB0-1DDE-4154-959A-A7B275A5D916}" srcOrd="0" destOrd="0" presId="urn:microsoft.com/office/officeart/2018/2/layout/IconVerticalSolidList"/>
    <dgm:cxn modelId="{DACA0F5E-BC96-4E27-B117-D5928517D7FA}" type="presParOf" srcId="{2FAF53A7-F3E4-4BA9-8AB3-A81E1183C781}" destId="{D475E4F2-91D1-4414-841F-64764D583B55}" srcOrd="1" destOrd="0" presId="urn:microsoft.com/office/officeart/2018/2/layout/IconVerticalSolidList"/>
    <dgm:cxn modelId="{037638EA-B3FD-48DE-84CA-074181E26EB0}" type="presParOf" srcId="{2FAF53A7-F3E4-4BA9-8AB3-A81E1183C781}" destId="{4800BE34-E45B-4CCD-AF26-AE8051084EB0}" srcOrd="2" destOrd="0" presId="urn:microsoft.com/office/officeart/2018/2/layout/IconVerticalSolidList"/>
    <dgm:cxn modelId="{011FB415-EE32-42B1-A3D3-1B4F975162AB}" type="presParOf" srcId="{2FAF53A7-F3E4-4BA9-8AB3-A81E1183C781}" destId="{9362B43E-0BFB-461A-99C4-03BACFA904EC}" srcOrd="3" destOrd="0" presId="urn:microsoft.com/office/officeart/2018/2/layout/IconVerticalSolidList"/>
    <dgm:cxn modelId="{B085C7DB-F6B6-4091-95F0-38ECEF1BF94F}" type="presParOf" srcId="{620132BF-0DEA-4837-A3A4-6BCF29B32C40}" destId="{54CE65D2-B11B-43B0-AC9D-494C75A99B32}" srcOrd="3" destOrd="0" presId="urn:microsoft.com/office/officeart/2018/2/layout/IconVerticalSolidList"/>
    <dgm:cxn modelId="{F5BF53BC-AD75-44DE-9E80-57BAA15A267F}" type="presParOf" srcId="{620132BF-0DEA-4837-A3A4-6BCF29B32C40}" destId="{636C012F-8922-4EB8-B11B-7E18A8719ED7}" srcOrd="4" destOrd="0" presId="urn:microsoft.com/office/officeart/2018/2/layout/IconVerticalSolidList"/>
    <dgm:cxn modelId="{B7379E7A-CFCA-4E86-967F-D9D71B473D61}" type="presParOf" srcId="{636C012F-8922-4EB8-B11B-7E18A8719ED7}" destId="{FD9FA001-BC28-47F4-894C-63CA259DC87F}" srcOrd="0" destOrd="0" presId="urn:microsoft.com/office/officeart/2018/2/layout/IconVerticalSolidList"/>
    <dgm:cxn modelId="{F44E1916-D20B-4B75-A535-E827E7A4A98B}" type="presParOf" srcId="{636C012F-8922-4EB8-B11B-7E18A8719ED7}" destId="{D950557A-74DF-4CEE-ABD5-F0A66B1E43AF}" srcOrd="1" destOrd="0" presId="urn:microsoft.com/office/officeart/2018/2/layout/IconVerticalSolidList"/>
    <dgm:cxn modelId="{7A132BE8-5815-4293-A3C0-4B65EDC99842}" type="presParOf" srcId="{636C012F-8922-4EB8-B11B-7E18A8719ED7}" destId="{EFC4A2CF-3D98-4B28-8DCA-8C0EE8483B08}" srcOrd="2" destOrd="0" presId="urn:microsoft.com/office/officeart/2018/2/layout/IconVerticalSolidList"/>
    <dgm:cxn modelId="{C58C3F8C-3454-46EB-89BF-095CE6C95731}" type="presParOf" srcId="{636C012F-8922-4EB8-B11B-7E18A8719ED7}" destId="{CD0D2DEC-6D03-4C45-976E-1F53761FAABE}" srcOrd="3" destOrd="0" presId="urn:microsoft.com/office/officeart/2018/2/layout/IconVerticalSolidList"/>
    <dgm:cxn modelId="{66A84C3A-FFBD-40EA-9232-A8F3BDA90FF9}" type="presParOf" srcId="{636C012F-8922-4EB8-B11B-7E18A8719ED7}" destId="{4C25C912-E418-4743-A368-44533FF8B7FD}" srcOrd="4" destOrd="0" presId="urn:microsoft.com/office/officeart/2018/2/layout/IconVerticalSolidList"/>
    <dgm:cxn modelId="{BF5BFCD0-84A1-47FB-B5E0-626BCD9F69B9}" type="presParOf" srcId="{620132BF-0DEA-4837-A3A4-6BCF29B32C40}" destId="{CCE368D5-A508-4259-8820-1D17D3377C1B}" srcOrd="5" destOrd="0" presId="urn:microsoft.com/office/officeart/2018/2/layout/IconVerticalSolidList"/>
    <dgm:cxn modelId="{7B63803C-94B0-4B82-8E75-6B05E047B3C3}" type="presParOf" srcId="{620132BF-0DEA-4837-A3A4-6BCF29B32C40}" destId="{59F7B2B3-14C9-4707-815E-EADB17971CC3}" srcOrd="6" destOrd="0" presId="urn:microsoft.com/office/officeart/2018/2/layout/IconVerticalSolidList"/>
    <dgm:cxn modelId="{73C4538C-AC20-4A3C-BB3B-66A60542B489}" type="presParOf" srcId="{59F7B2B3-14C9-4707-815E-EADB17971CC3}" destId="{F0F64E5F-5981-4BE4-9304-D4D0C3EC3EB4}" srcOrd="0" destOrd="0" presId="urn:microsoft.com/office/officeart/2018/2/layout/IconVerticalSolidList"/>
    <dgm:cxn modelId="{E26D815A-A8E1-4FA5-8AF0-D8F095958E75}" type="presParOf" srcId="{59F7B2B3-14C9-4707-815E-EADB17971CC3}" destId="{996C3123-8FE1-454B-8E8E-61097CCB8A06}" srcOrd="1" destOrd="0" presId="urn:microsoft.com/office/officeart/2018/2/layout/IconVerticalSolidList"/>
    <dgm:cxn modelId="{3F4212E6-182E-4E76-BC99-9E22A5C9622D}" type="presParOf" srcId="{59F7B2B3-14C9-4707-815E-EADB17971CC3}" destId="{25810CB3-384B-4313-9DC1-48550C44D025}" srcOrd="2" destOrd="0" presId="urn:microsoft.com/office/officeart/2018/2/layout/IconVerticalSolidList"/>
    <dgm:cxn modelId="{DBE20FDF-3D2C-4A7A-ADC6-3983D91D7060}" type="presParOf" srcId="{59F7B2B3-14C9-4707-815E-EADB17971CC3}" destId="{D8179B93-149B-4B07-ABA6-7C98E384C38C}" srcOrd="3" destOrd="0" presId="urn:microsoft.com/office/officeart/2018/2/layout/IconVerticalSolidList"/>
    <dgm:cxn modelId="{BA31664F-B711-4D99-9B43-AB7F2F472032}" type="presParOf" srcId="{59F7B2B3-14C9-4707-815E-EADB17971CC3}" destId="{FA96543D-C731-4E45-8321-BFD9A2DB1171}" srcOrd="4" destOrd="0" presId="urn:microsoft.com/office/officeart/2018/2/layout/IconVerticalSolidList"/>
    <dgm:cxn modelId="{5D950181-CDC6-4A70-A10F-09669A9506B6}" type="presParOf" srcId="{620132BF-0DEA-4837-A3A4-6BCF29B32C40}" destId="{C9DA4E89-6B0A-4227-9373-2670FA0D55E8}" srcOrd="7" destOrd="0" presId="urn:microsoft.com/office/officeart/2018/2/layout/IconVerticalSolidList"/>
    <dgm:cxn modelId="{844DCAB3-0A69-4AD0-AC4D-4E7A7B9EBFFD}" type="presParOf" srcId="{620132BF-0DEA-4837-A3A4-6BCF29B32C40}" destId="{74E915B3-654D-4CE7-BB9D-8E8F86B212B6}" srcOrd="8" destOrd="0" presId="urn:microsoft.com/office/officeart/2018/2/layout/IconVerticalSolidList"/>
    <dgm:cxn modelId="{4A460090-1D27-4CAF-A601-141611FB323D}" type="presParOf" srcId="{74E915B3-654D-4CE7-BB9D-8E8F86B212B6}" destId="{378137D6-4CCE-4E68-88B4-2C8815F7C381}" srcOrd="0" destOrd="0" presId="urn:microsoft.com/office/officeart/2018/2/layout/IconVerticalSolidList"/>
    <dgm:cxn modelId="{C255803E-C798-41D4-827B-D9AC7B3D1A08}" type="presParOf" srcId="{74E915B3-654D-4CE7-BB9D-8E8F86B212B6}" destId="{1CF2CD14-3E26-4D12-9F1D-E26A8A3CA2F4}" srcOrd="1" destOrd="0" presId="urn:microsoft.com/office/officeart/2018/2/layout/IconVerticalSolidList"/>
    <dgm:cxn modelId="{DAD546F5-32EF-4298-875B-73D5649AD627}" type="presParOf" srcId="{74E915B3-654D-4CE7-BB9D-8E8F86B212B6}" destId="{D22CB4D7-AFD2-4D06-A31C-7DDCB529A5C7}" srcOrd="2" destOrd="0" presId="urn:microsoft.com/office/officeart/2018/2/layout/IconVerticalSolidList"/>
    <dgm:cxn modelId="{12DF8D4B-4A8D-422C-B75A-011D960C92F1}" type="presParOf" srcId="{74E915B3-654D-4CE7-BB9D-8E8F86B212B6}" destId="{4D12AF16-9F4D-4186-9D13-EB857478225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395F9A-348E-4B09-8135-344DAAB52628}">
      <dsp:nvSpPr>
        <dsp:cNvPr id="0" name=""/>
        <dsp:cNvSpPr/>
      </dsp:nvSpPr>
      <dsp:spPr>
        <a:xfrm>
          <a:off x="0" y="270712"/>
          <a:ext cx="4041648" cy="10793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/>
            <a:t>Confidentiality</a:t>
          </a:r>
          <a:endParaRPr lang="en-US" sz="4500" kern="1200"/>
        </a:p>
      </dsp:txBody>
      <dsp:txXfrm>
        <a:off x="52688" y="323400"/>
        <a:ext cx="3936272" cy="973949"/>
      </dsp:txXfrm>
    </dsp:sp>
    <dsp:sp modelId="{745CE70D-3186-47FF-8324-6D01502B270A}">
      <dsp:nvSpPr>
        <dsp:cNvPr id="0" name=""/>
        <dsp:cNvSpPr/>
      </dsp:nvSpPr>
      <dsp:spPr>
        <a:xfrm>
          <a:off x="0" y="1479637"/>
          <a:ext cx="4041648" cy="10793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 dirty="0"/>
            <a:t>Integrity</a:t>
          </a:r>
          <a:endParaRPr lang="en-US" sz="4500" kern="1200" dirty="0"/>
        </a:p>
      </dsp:txBody>
      <dsp:txXfrm>
        <a:off x="52688" y="1532325"/>
        <a:ext cx="3936272" cy="973949"/>
      </dsp:txXfrm>
    </dsp:sp>
    <dsp:sp modelId="{7800BBFF-1E1E-4200-93E7-02AEDE2365F6}">
      <dsp:nvSpPr>
        <dsp:cNvPr id="0" name=""/>
        <dsp:cNvSpPr/>
      </dsp:nvSpPr>
      <dsp:spPr>
        <a:xfrm>
          <a:off x="0" y="2688562"/>
          <a:ext cx="4041648" cy="10793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 dirty="0">
              <a:solidFill>
                <a:srgbClr val="FF0000"/>
              </a:solidFill>
            </a:rPr>
            <a:t>Availability</a:t>
          </a:r>
          <a:endParaRPr lang="en-US" sz="4500" kern="1200" dirty="0">
            <a:solidFill>
              <a:srgbClr val="FF0000"/>
            </a:solidFill>
          </a:endParaRPr>
        </a:p>
      </dsp:txBody>
      <dsp:txXfrm>
        <a:off x="52688" y="2741250"/>
        <a:ext cx="3936272" cy="9739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9E37FD-F6C3-4E4D-A450-BEC5C542233F}">
      <dsp:nvSpPr>
        <dsp:cNvPr id="0" name=""/>
        <dsp:cNvSpPr/>
      </dsp:nvSpPr>
      <dsp:spPr>
        <a:xfrm>
          <a:off x="0" y="9951"/>
          <a:ext cx="8416926" cy="79122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391DC3-BDED-44F3-8884-3F760944E360}">
      <dsp:nvSpPr>
        <dsp:cNvPr id="0" name=""/>
        <dsp:cNvSpPr/>
      </dsp:nvSpPr>
      <dsp:spPr>
        <a:xfrm>
          <a:off x="243731" y="183991"/>
          <a:ext cx="443147" cy="44314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4B74D9-961B-44AC-B8FD-3619C158447F}">
      <dsp:nvSpPr>
        <dsp:cNvPr id="0" name=""/>
        <dsp:cNvSpPr/>
      </dsp:nvSpPr>
      <dsp:spPr>
        <a:xfrm>
          <a:off x="930610" y="6149"/>
          <a:ext cx="3787616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Third Draft of CIP-012-2 </a:t>
          </a:r>
        </a:p>
      </dsp:txBody>
      <dsp:txXfrm>
        <a:off x="930610" y="6149"/>
        <a:ext cx="3787616" cy="805723"/>
      </dsp:txXfrm>
    </dsp:sp>
    <dsp:sp modelId="{FBFAD0FE-D299-4101-AD56-E4543FA2DCF1}">
      <dsp:nvSpPr>
        <dsp:cNvPr id="0" name=""/>
        <dsp:cNvSpPr/>
      </dsp:nvSpPr>
      <dsp:spPr>
        <a:xfrm>
          <a:off x="4718227" y="6149"/>
          <a:ext cx="3697789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Will have clean and redline versions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Wrapping up Drafting Team meetings this month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Next posting “Coming Soon”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Dependent upon Virtualization balloting.</a:t>
          </a:r>
        </a:p>
      </dsp:txBody>
      <dsp:txXfrm>
        <a:off x="4718227" y="6149"/>
        <a:ext cx="3697789" cy="805723"/>
      </dsp:txXfrm>
    </dsp:sp>
    <dsp:sp modelId="{05186BB0-1DDE-4154-959A-A7B275A5D916}">
      <dsp:nvSpPr>
        <dsp:cNvPr id="0" name=""/>
        <dsp:cNvSpPr/>
      </dsp:nvSpPr>
      <dsp:spPr>
        <a:xfrm>
          <a:off x="0" y="1013303"/>
          <a:ext cx="8416926" cy="80572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5E4F2-91D1-4414-841F-64764D583B55}">
      <dsp:nvSpPr>
        <dsp:cNvPr id="0" name=""/>
        <dsp:cNvSpPr/>
      </dsp:nvSpPr>
      <dsp:spPr>
        <a:xfrm>
          <a:off x="243731" y="1194591"/>
          <a:ext cx="443147" cy="44314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62B43E-0BFB-461A-99C4-03BACFA904EC}">
      <dsp:nvSpPr>
        <dsp:cNvPr id="0" name=""/>
        <dsp:cNvSpPr/>
      </dsp:nvSpPr>
      <dsp:spPr>
        <a:xfrm>
          <a:off x="930610" y="1013303"/>
          <a:ext cx="7485405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Implementation Plan (remains 24 months)</a:t>
          </a:r>
        </a:p>
      </dsp:txBody>
      <dsp:txXfrm>
        <a:off x="930610" y="1013303"/>
        <a:ext cx="7485405" cy="805723"/>
      </dsp:txXfrm>
    </dsp:sp>
    <dsp:sp modelId="{FD9FA001-BC28-47F4-894C-63CA259DC87F}">
      <dsp:nvSpPr>
        <dsp:cNvPr id="0" name=""/>
        <dsp:cNvSpPr/>
      </dsp:nvSpPr>
      <dsp:spPr>
        <a:xfrm>
          <a:off x="0" y="2020457"/>
          <a:ext cx="8416926" cy="80572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50557A-74DF-4CEE-ABD5-F0A66B1E43AF}">
      <dsp:nvSpPr>
        <dsp:cNvPr id="0" name=""/>
        <dsp:cNvSpPr/>
      </dsp:nvSpPr>
      <dsp:spPr>
        <a:xfrm>
          <a:off x="243731" y="2201745"/>
          <a:ext cx="443147" cy="44314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0D2DEC-6D03-4C45-976E-1F53761FAABE}">
      <dsp:nvSpPr>
        <dsp:cNvPr id="0" name=""/>
        <dsp:cNvSpPr/>
      </dsp:nvSpPr>
      <dsp:spPr>
        <a:xfrm>
          <a:off x="930610" y="2020457"/>
          <a:ext cx="3787616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Updated Technical Rationale for   CIP-012</a:t>
          </a:r>
        </a:p>
      </dsp:txBody>
      <dsp:txXfrm>
        <a:off x="930610" y="2020457"/>
        <a:ext cx="3787616" cy="805723"/>
      </dsp:txXfrm>
    </dsp:sp>
    <dsp:sp modelId="{4C25C912-E418-4743-A368-44533FF8B7FD}">
      <dsp:nvSpPr>
        <dsp:cNvPr id="0" name=""/>
        <dsp:cNvSpPr/>
      </dsp:nvSpPr>
      <dsp:spPr>
        <a:xfrm>
          <a:off x="4718227" y="2020457"/>
          <a:ext cx="3697789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Updated to reflect the current draft</a:t>
          </a:r>
        </a:p>
      </dsp:txBody>
      <dsp:txXfrm>
        <a:off x="4718227" y="2020457"/>
        <a:ext cx="3697789" cy="805723"/>
      </dsp:txXfrm>
    </dsp:sp>
    <dsp:sp modelId="{F0F64E5F-5981-4BE4-9304-D4D0C3EC3EB4}">
      <dsp:nvSpPr>
        <dsp:cNvPr id="0" name=""/>
        <dsp:cNvSpPr/>
      </dsp:nvSpPr>
      <dsp:spPr>
        <a:xfrm>
          <a:off x="0" y="3027611"/>
          <a:ext cx="8416926" cy="80572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C3123-8FE1-454B-8E8E-61097CCB8A06}">
      <dsp:nvSpPr>
        <dsp:cNvPr id="0" name=""/>
        <dsp:cNvSpPr/>
      </dsp:nvSpPr>
      <dsp:spPr>
        <a:xfrm>
          <a:off x="243731" y="3208899"/>
          <a:ext cx="443147" cy="44314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79B93-149B-4B07-ABA6-7C98E384C38C}">
      <dsp:nvSpPr>
        <dsp:cNvPr id="0" name=""/>
        <dsp:cNvSpPr/>
      </dsp:nvSpPr>
      <dsp:spPr>
        <a:xfrm>
          <a:off x="930610" y="3027611"/>
          <a:ext cx="3787616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Updated Implementation Guidance</a:t>
          </a:r>
        </a:p>
      </dsp:txBody>
      <dsp:txXfrm>
        <a:off x="930610" y="3027611"/>
        <a:ext cx="3787616" cy="805723"/>
      </dsp:txXfrm>
    </dsp:sp>
    <dsp:sp modelId="{FA96543D-C731-4E45-8321-BFD9A2DB1171}">
      <dsp:nvSpPr>
        <dsp:cNvPr id="0" name=""/>
        <dsp:cNvSpPr/>
      </dsp:nvSpPr>
      <dsp:spPr>
        <a:xfrm>
          <a:off x="4718227" y="3027611"/>
          <a:ext cx="3697789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Needs work to reflect current state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Examples based on the Measures</a:t>
          </a:r>
        </a:p>
      </dsp:txBody>
      <dsp:txXfrm>
        <a:off x="4718227" y="3027611"/>
        <a:ext cx="3697789" cy="805723"/>
      </dsp:txXfrm>
    </dsp:sp>
    <dsp:sp modelId="{378137D6-4CCE-4E68-88B4-2C8815F7C381}">
      <dsp:nvSpPr>
        <dsp:cNvPr id="0" name=""/>
        <dsp:cNvSpPr/>
      </dsp:nvSpPr>
      <dsp:spPr>
        <a:xfrm>
          <a:off x="0" y="4034765"/>
          <a:ext cx="8416926" cy="80572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F2CD14-3E26-4D12-9F1D-E26A8A3CA2F4}">
      <dsp:nvSpPr>
        <dsp:cNvPr id="0" name=""/>
        <dsp:cNvSpPr/>
      </dsp:nvSpPr>
      <dsp:spPr>
        <a:xfrm>
          <a:off x="243731" y="4216053"/>
          <a:ext cx="443147" cy="44314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12AF16-9F4D-4186-9D13-EB857478225D}">
      <dsp:nvSpPr>
        <dsp:cNvPr id="0" name=""/>
        <dsp:cNvSpPr/>
      </dsp:nvSpPr>
      <dsp:spPr>
        <a:xfrm>
          <a:off x="930610" y="4034765"/>
          <a:ext cx="7485405" cy="805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272" tIns="85272" rIns="85272" bIns="8527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hlinkClick xmlns:r="http://schemas.openxmlformats.org/officeDocument/2006/relationships" r:id="rId11"/>
            </a:rPr>
            <a:t>Project 2020-04 Project Page</a:t>
          </a:r>
          <a:endParaRPr lang="en-US" sz="1900" kern="1200" dirty="0"/>
        </a:p>
      </dsp:txBody>
      <dsp:txXfrm>
        <a:off x="930610" y="4034765"/>
        <a:ext cx="7485405" cy="8057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C542F-8D3C-4847-93CC-E3B6CA37D9CC}" type="datetimeFigureOut">
              <a:rPr lang="en-US" smtClean="0"/>
              <a:pPr/>
              <a:t>05/10/2022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EC48A-CACA-446F-81AF-F188FB52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44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update was prepared for industry discussion and represents a work in progress.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70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484B90-0160-4F8C-AFC2-20EC9FCCC15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98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Left in, but hidden intentionally, for discussion if needed.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16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35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02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change in the R1 text from previous posting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027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674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08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Cyber Focus – the data is what we are protecting.  Cyber, not operations.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867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249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629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276" y="0"/>
            <a:ext cx="9168276" cy="6898499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 bwMode="auto">
          <a:xfrm>
            <a:off x="4800600" y="4756294"/>
            <a:ext cx="41910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4" charset="-128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2667000" y="4724400"/>
            <a:ext cx="6172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00" b="1" i="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RELIABILITY</a:t>
            </a:r>
            <a:r>
              <a:rPr lang="en-US" sz="1300" b="1" i="0" baseline="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RESILIENCE | SECURITY</a:t>
            </a:r>
            <a:endParaRPr lang="en-US" sz="1300" b="1" i="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03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9100" y="2468562"/>
            <a:ext cx="8305800" cy="2027238"/>
          </a:xfrm>
          <a:prstGeom prst="rect">
            <a:avLst/>
          </a:prstGeom>
        </p:spPr>
        <p:txBody>
          <a:bodyPr anchor="t" anchorCtr="0"/>
          <a:lstStyle>
            <a:lvl1pPr algn="ctr">
              <a:defRPr sz="2400" b="1" baseline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Subtitle Slide</a:t>
            </a:r>
          </a:p>
        </p:txBody>
      </p:sp>
    </p:spTree>
    <p:extLst>
      <p:ext uri="{BB962C8B-B14F-4D97-AF65-F5344CB8AC3E}">
        <p14:creationId xmlns:p14="http://schemas.microsoft.com/office/powerpoint/2010/main" val="4165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074" y="1325562"/>
            <a:ext cx="8416926" cy="487680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Pct val="150000"/>
              <a:buFont typeface="Arial" pitchFamily="34" charset="0"/>
              <a:buNone/>
              <a:tabLst/>
              <a:defRPr sz="2400" baseline="0">
                <a:solidFill>
                  <a:schemeClr val="accent6"/>
                </a:solidFill>
                <a:latin typeface="Calibri"/>
                <a:cs typeface="Calibri"/>
              </a:defRPr>
            </a:lvl1pPr>
            <a:lvl2pPr marL="457200" indent="-22860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/>
                <a:cs typeface="Calibri"/>
              </a:defRPr>
            </a:lvl2pPr>
            <a:lvl3pPr marL="685800" indent="-2286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/>
                <a:cs typeface="Calibri"/>
              </a:defRPr>
            </a:lvl3pPr>
            <a:lvl4pPr marL="914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Lucida Grande"/>
              <a:buChar char="­"/>
              <a:defRPr sz="1600" baseline="0">
                <a:solidFill>
                  <a:schemeClr val="accent6"/>
                </a:solidFill>
                <a:latin typeface="Calibri"/>
                <a:cs typeface="Calibri"/>
              </a:defRPr>
            </a:lvl4pPr>
            <a:lvl5pPr marL="2057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tx1"/>
                </a:solidFill>
                <a:latin typeface="Calibri"/>
                <a:cs typeface="Calibri"/>
              </a:defRPr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Tx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981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buSzPct val="100000"/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43169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half" idx="11"/>
          </p:nvPr>
        </p:nvSpPr>
        <p:spPr>
          <a:xfrm>
            <a:off x="4568952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27083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46074" y="132556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72000" y="132556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2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1"/>
          </p:nvPr>
        </p:nvSpPr>
        <p:spPr>
          <a:xfrm>
            <a:off x="346074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2"/>
          </p:nvPr>
        </p:nvSpPr>
        <p:spPr>
          <a:xfrm>
            <a:off x="4572127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4379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0"/>
          </p:nvPr>
        </p:nvSpPr>
        <p:spPr>
          <a:xfrm>
            <a:off x="1792288" y="4800600"/>
            <a:ext cx="5486400" cy="566928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2000" b="1" i="0">
                <a:solidFill>
                  <a:schemeClr val="accent6"/>
                </a:solidFill>
                <a:latin typeface="Tahoma"/>
                <a:cs typeface="Tahom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04763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6269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9882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RC_PPT_insideheader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255776"/>
          </a:xfrm>
          <a:prstGeom prst="rect">
            <a:avLst/>
          </a:prstGeom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5638800" y="6400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r>
              <a:rPr lang="en-US" sz="1200" b="1" dirty="0">
                <a:solidFill>
                  <a:srgbClr val="204C81"/>
                </a:solidFill>
              </a:rPr>
              <a:t>RELIABILITY | RESILIENCE</a:t>
            </a:r>
            <a:r>
              <a:rPr lang="en-US" sz="1200" b="1" baseline="0" dirty="0">
                <a:solidFill>
                  <a:srgbClr val="204C81"/>
                </a:solidFill>
              </a:rPr>
              <a:t> | SECURITY</a:t>
            </a:r>
            <a:endParaRPr lang="en-US" sz="1200" b="1" dirty="0">
              <a:solidFill>
                <a:srgbClr val="204C81"/>
              </a:solidFill>
            </a:endParaRPr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pPr algn="l"/>
            <a:fld id="{5F2A004B-6380-488C-8F66-3CBFEB92BB45}" type="slidenum">
              <a:rPr lang="en-US" sz="1200" b="1" smtClean="0">
                <a:solidFill>
                  <a:srgbClr val="204C81"/>
                </a:solidFill>
              </a:rPr>
              <a:pPr algn="l"/>
              <a:t>‹#›</a:t>
            </a:fld>
            <a:endParaRPr lang="en-US" sz="1200" b="1" dirty="0">
              <a:solidFill>
                <a:srgbClr val="204C8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1000" y="152400"/>
            <a:ext cx="2057400" cy="65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7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6028/NIST.SP.800-59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gpo.gov/fdsys/granule/USCODE-2011-title44/USCODE-2011-title44-chap35-subchapIII-sec354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849366"/>
            <a:ext cx="8291512" cy="2875033"/>
          </a:xfrm>
          <a:prstGeom prst="rect">
            <a:avLst/>
          </a:prstGeom>
        </p:spPr>
        <p:txBody>
          <a:bodyPr/>
          <a:lstStyle>
            <a:lvl1pPr algn="l">
              <a:lnSpc>
                <a:spcPct val="100000"/>
              </a:lnSpc>
              <a:defRPr sz="4400" b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  <a:ea typeface="Tahoma" pitchFamily="34" charset="0"/>
                <a:cs typeface="Tahoma" pitchFamily="34" charset="0"/>
              </a:rPr>
              <a:t>Project 2020-04 Update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  <a:ea typeface="Tahoma" pitchFamily="34" charset="0"/>
                <a:cs typeface="Tahoma" pitchFamily="34" charset="0"/>
              </a:rPr>
              <a:t>Modifications</a:t>
            </a:r>
            <a:r>
              <a:rPr kumimoji="0" lang="en-US" sz="40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  <a:ea typeface="Tahoma" pitchFamily="34" charset="0"/>
                <a:cs typeface="Tahoma" pitchFamily="34" charset="0"/>
              </a:rPr>
              <a:t> to CIP-012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i="0" kern="0" dirty="0">
              <a:latin typeface="Tahoma" pitchFamily="84" charset="0"/>
            </a:endParaRPr>
          </a:p>
          <a:p>
            <a:pPr lvl="0" eaLnBrk="1" hangingPunct="1">
              <a:lnSpc>
                <a:spcPct val="110000"/>
              </a:lnSpc>
              <a:defRPr/>
            </a:pPr>
            <a:r>
              <a:rPr lang="en-US" sz="2000" i="0" kern="0" dirty="0">
                <a:latin typeface="Tahoma" pitchFamily="84" charset="0"/>
              </a:rPr>
              <a:t>May 11, 2022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95601" y="152400"/>
            <a:ext cx="6019799" cy="655638"/>
          </a:xfrm>
        </p:spPr>
        <p:txBody>
          <a:bodyPr anchor="ctr">
            <a:normAutofit/>
          </a:bodyPr>
          <a:lstStyle/>
          <a:p>
            <a:r>
              <a:rPr lang="en-US" dirty="0"/>
              <a:t>Future Posting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C74A0C83-CECE-76C1-EED4-DCECFC4D253F}"/>
              </a:ext>
            </a:extLst>
          </p:cNvPr>
          <p:cNvGraphicFramePr>
            <a:graphicFrameLocks noGrp="1"/>
          </p:cNvGraphicFramePr>
          <p:nvPr>
            <p:ph sz="half" idx="10"/>
            <p:extLst>
              <p:ext uri="{D42A27DB-BD31-4B8C-83A1-F6EECF244321}">
                <p14:modId xmlns:p14="http://schemas.microsoft.com/office/powerpoint/2010/main" val="3930284874"/>
              </p:ext>
            </p:extLst>
          </p:nvPr>
        </p:nvGraphicFramePr>
        <p:xfrm>
          <a:off x="346074" y="1325562"/>
          <a:ext cx="8416926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4110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658473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694238"/>
          </a:xfrm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Technical Rationale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and Implementation Guidance</a:t>
            </a:r>
          </a:p>
          <a:p>
            <a:pPr marL="0" indent="0">
              <a:buNone/>
            </a:pPr>
            <a:endParaRPr lang="en-US" sz="2000" baseline="30000" dirty="0"/>
          </a:p>
          <a:p>
            <a:pPr marL="0" indent="0">
              <a:buNone/>
            </a:pPr>
            <a:r>
              <a:rPr lang="en-US" sz="2000" b="1" dirty="0"/>
              <a:t>What is “Availability”?</a:t>
            </a: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Availability is defined as, “Ensuring timely and reliable access to </a:t>
            </a:r>
            <a:r>
              <a:rPr lang="en-US" sz="1800" strike="sngStrike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use of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information” - from: </a:t>
            </a:r>
            <a:r>
              <a:rPr lang="en-US" sz="1800" u="sng" dirty="0">
                <a:solidFill>
                  <a:srgbClr val="07203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NIST SP 800-59</a:t>
            </a:r>
            <a:r>
              <a:rPr lang="en-US" sz="18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under “Availability” from </a:t>
            </a:r>
            <a:r>
              <a:rPr lang="en-US" sz="1800" u="sng" dirty="0">
                <a:solidFill>
                  <a:srgbClr val="114B7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44 U.S.C., Sec. 3542 (b)(1)(C)</a:t>
            </a:r>
            <a:endParaRPr lang="en-US" sz="1800" u="sng" dirty="0">
              <a:solidFill>
                <a:srgbClr val="114B7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cs typeface="Times New Roman" panose="02020603050405020304" pitchFamily="18" charset="0"/>
              </a:rPr>
              <a:t>Scoping is important – CIP-012-2 is scoped to further refine the term availability to “timely and reliable transmission of” RTA and RTM data as it is transmitted between applicable Control Centers.</a:t>
            </a:r>
          </a:p>
          <a:p>
            <a:pPr marL="800100" lvl="2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dirty="0">
                <a:cs typeface="Times New Roman" panose="02020603050405020304" pitchFamily="18" charset="0"/>
              </a:rPr>
              <a:t>RTA and RTM data “at rest” is already protected via other CIP Standards.</a:t>
            </a:r>
          </a:p>
          <a:p>
            <a:pPr marL="800100" lvl="2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dirty="0">
                <a:cs typeface="Times New Roman" panose="02020603050405020304" pitchFamily="18" charset="0"/>
              </a:rPr>
              <a:t>In here, “timely” is largely defined via the Responsible Entity’s implementation of the TOP and IRO Standards. </a:t>
            </a:r>
          </a:p>
          <a:p>
            <a:pPr marL="800100" lvl="2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dirty="0">
                <a:cs typeface="Times New Roman" panose="02020603050405020304" pitchFamily="18" charset="0"/>
              </a:rPr>
              <a:t>The timeliness (timeframes) and the use of the data is well established in the O&amp;P Standards.</a:t>
            </a:r>
          </a:p>
          <a:p>
            <a:pPr marL="0" indent="0">
              <a:buNone/>
            </a:pPr>
            <a:endParaRPr lang="en-US" sz="2000" b="1" baseline="30000" dirty="0"/>
          </a:p>
          <a:p>
            <a:pPr marL="0" indent="0">
              <a:buNone/>
            </a:pPr>
            <a:r>
              <a:rPr lang="en-US" sz="1400" baseline="30000" dirty="0">
                <a:solidFill>
                  <a:srgbClr val="FF0000"/>
                </a:solidFill>
              </a:rPr>
              <a:t>*</a:t>
            </a:r>
            <a:r>
              <a:rPr lang="en-US" sz="1400" baseline="30000" dirty="0"/>
              <a:t> </a:t>
            </a:r>
            <a:r>
              <a:rPr lang="en-US" sz="1400" dirty="0"/>
              <a:t>Proposed as of 05/10/2022 – Subject to change</a:t>
            </a:r>
            <a:endParaRPr lang="en-US" sz="1400" baseline="30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Rationale and Implementation Guidance</a:t>
            </a:r>
          </a:p>
        </p:txBody>
      </p:sp>
    </p:spTree>
    <p:extLst>
      <p:ext uri="{BB962C8B-B14F-4D97-AF65-F5344CB8AC3E}">
        <p14:creationId xmlns:p14="http://schemas.microsoft.com/office/powerpoint/2010/main" val="304956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NERC’s policy and practice to obey the antitrust laws and to</a:t>
            </a:r>
          </a:p>
          <a:p>
            <a:pPr marL="0" indent="0">
              <a:buNone/>
            </a:pPr>
            <a:r>
              <a:rPr lang="en-US" dirty="0"/>
              <a:t>avoid all conduct that unreasonably restrains competition. This</a:t>
            </a:r>
          </a:p>
          <a:p>
            <a:pPr marL="0" indent="0">
              <a:buNone/>
            </a:pPr>
            <a:r>
              <a:rPr lang="en-US" dirty="0"/>
              <a:t>policy requires the avoidance of any conduct that violates, or</a:t>
            </a:r>
          </a:p>
          <a:p>
            <a:pPr marL="0" indent="0">
              <a:buNone/>
            </a:pPr>
            <a:r>
              <a:rPr lang="en-US" dirty="0"/>
              <a:t>that might appear to violate, the antitrust laws. Among other</a:t>
            </a:r>
          </a:p>
          <a:p>
            <a:pPr marL="0" indent="0">
              <a:buNone/>
            </a:pPr>
            <a:r>
              <a:rPr lang="en-US" dirty="0"/>
              <a:t>things, the antitrust laws forbid any agreement between or</a:t>
            </a:r>
          </a:p>
          <a:p>
            <a:pPr marL="0" indent="0">
              <a:buNone/>
            </a:pPr>
            <a:r>
              <a:rPr lang="en-US" dirty="0"/>
              <a:t>among competitors regarding prices, availability of service,</a:t>
            </a:r>
          </a:p>
          <a:p>
            <a:pPr marL="0" indent="0">
              <a:buNone/>
            </a:pPr>
            <a:r>
              <a:rPr lang="en-US" dirty="0"/>
              <a:t>product design, terms of sale, division of markets, allocation of</a:t>
            </a:r>
          </a:p>
          <a:p>
            <a:pPr marL="0" indent="0">
              <a:buNone/>
            </a:pPr>
            <a:r>
              <a:rPr lang="en-US" dirty="0"/>
              <a:t>customers or any other activity that unreasonably restrains</a:t>
            </a:r>
          </a:p>
          <a:p>
            <a:pPr marL="0" indent="0">
              <a:buNone/>
            </a:pPr>
            <a:r>
              <a:rPr lang="en-US" dirty="0"/>
              <a:t>competition. It is the responsibility of every NERC participant</a:t>
            </a:r>
          </a:p>
          <a:p>
            <a:pPr marL="0" indent="0">
              <a:buNone/>
            </a:pPr>
            <a:r>
              <a:rPr lang="en-US" dirty="0"/>
              <a:t>and employee who may in any way affect NERC’s compliance</a:t>
            </a:r>
          </a:p>
          <a:p>
            <a:pPr marL="0" indent="0">
              <a:buNone/>
            </a:pPr>
            <a:r>
              <a:rPr lang="en-US" dirty="0"/>
              <a:t>with the antitrust laws to carry out this commitment.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NERC Antitrust</a:t>
            </a:r>
          </a:p>
        </p:txBody>
      </p:sp>
    </p:spTree>
    <p:extLst>
      <p:ext uri="{BB962C8B-B14F-4D97-AF65-F5344CB8AC3E}">
        <p14:creationId xmlns:p14="http://schemas.microsoft.com/office/powerpoint/2010/main" val="3586211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481268" y="1143000"/>
            <a:ext cx="8416926" cy="4800600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</a:rPr>
              <a:t>Split the previously proposed R1.1 into R1.1 and a new R1.2</a:t>
            </a:r>
            <a:endParaRPr lang="en-US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Arial" panose="020B0604020202020204" pitchFamily="34" charset="0"/>
            </a:endParaRPr>
          </a:p>
          <a:p>
            <a:pPr lvl="1"/>
            <a:r>
              <a:rPr lang="en-US" sz="1600" dirty="0">
                <a:solidFill>
                  <a:srgbClr val="000000"/>
                </a:solidFill>
                <a:ea typeface="Arial" panose="020B0604020202020204" pitchFamily="34" charset="0"/>
              </a:rPr>
              <a:t>R1.1 to address “Security Protections” while the new R1.2 will address “Availability Controls”.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Splitting protections fr</a:t>
            </a:r>
            <a:r>
              <a:rPr lang="en-US" sz="1600" dirty="0">
                <a:solidFill>
                  <a:srgbClr val="000000"/>
                </a:solidFill>
                <a:ea typeface="Arial" panose="020B0604020202020204" pitchFamily="34" charset="0"/>
              </a:rPr>
              <a:t>om controls allows the Measures to better reflect how entities can demonstrate compliance.  </a:t>
            </a:r>
            <a:endParaRPr lang="en-US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Arial" panose="020B060402020202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</a:rPr>
              <a:t>Rethink how Measures are incorporated</a:t>
            </a:r>
          </a:p>
          <a:p>
            <a:pPr lvl="1"/>
            <a:r>
              <a:rPr lang="en-US" sz="1600" dirty="0"/>
              <a:t>What is a Measure? “A Measure provides identification of the evidence or types of evidence that may demonstrate compliance with the associated requirement.“</a:t>
            </a:r>
            <a:r>
              <a:rPr lang="en-US" sz="1600" baseline="30000" dirty="0"/>
              <a:t>1</a:t>
            </a:r>
            <a:endParaRPr lang="en-US" sz="1600" dirty="0"/>
          </a:p>
          <a:p>
            <a:pPr lvl="1"/>
            <a:r>
              <a:rPr lang="en-US" sz="1600" dirty="0"/>
              <a:t>There were regulatory certainty concerns within the industry.  </a:t>
            </a:r>
          </a:p>
          <a:p>
            <a:pPr lvl="1"/>
            <a:r>
              <a:rPr lang="en-US" sz="1600" dirty="0"/>
              <a:t>The use of the Measures within the Standard helps guide both entities and auditors toward common evidence.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Defining “Availability”</a:t>
            </a:r>
          </a:p>
          <a:p>
            <a:pPr lvl="1"/>
            <a:r>
              <a:rPr lang="en-US" sz="1600" dirty="0"/>
              <a:t>The SDT is still working on how to implement this within the Standard, the Implementation Guidance, and / or the Technical Rationale.</a:t>
            </a:r>
          </a:p>
          <a:p>
            <a:pPr lvl="1"/>
            <a:r>
              <a:rPr lang="en-US" sz="1600" dirty="0"/>
              <a:t>Using the NIST definitions allows flexibility in </a:t>
            </a:r>
            <a:r>
              <a:rPr lang="en-US" sz="1600" i="1" dirty="0"/>
              <a:t>how</a:t>
            </a:r>
            <a:r>
              <a:rPr lang="en-US" sz="1600" dirty="0"/>
              <a:t> Responsible Entities provide for availability.</a:t>
            </a:r>
          </a:p>
          <a:p>
            <a:pPr lvl="1"/>
            <a:r>
              <a:rPr lang="en-US" sz="1600" dirty="0"/>
              <a:t>Using a standard common definition with examples that reflect its use in context will help guide entities while still allowing flexibility. </a:t>
            </a:r>
          </a:p>
          <a:p>
            <a:pPr marL="228600" lvl="1" indent="0"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228600" lvl="1" indent="0">
              <a:buNone/>
            </a:pPr>
            <a:r>
              <a:rPr lang="en-US" sz="1200" baseline="30000" dirty="0">
                <a:solidFill>
                  <a:srgbClr val="000000"/>
                </a:solidFill>
              </a:rPr>
              <a:t>1</a:t>
            </a:r>
            <a:r>
              <a:rPr lang="en-US" sz="1200" dirty="0">
                <a:solidFill>
                  <a:srgbClr val="000000"/>
                </a:solidFill>
              </a:rPr>
              <a:t> Drafting Team Reference Manual, Version 3</a:t>
            </a:r>
            <a:endParaRPr lang="en-US" sz="1200" baseline="30000" dirty="0">
              <a:solidFill>
                <a:srgbClr val="000000"/>
              </a:solidFill>
            </a:endParaRPr>
          </a:p>
          <a:p>
            <a:pPr lvl="1"/>
            <a:endParaRPr lang="en-US" sz="1800" dirty="0">
              <a:solidFill>
                <a:srgbClr val="000000"/>
              </a:solidFill>
            </a:endParaRPr>
          </a:p>
          <a:p>
            <a:pPr lvl="1"/>
            <a:endParaRPr lang="en-US" sz="1800" dirty="0">
              <a:solidFill>
                <a:srgbClr val="000000"/>
              </a:solidFill>
            </a:endParaRPr>
          </a:p>
          <a:p>
            <a:pPr lvl="1"/>
            <a:endParaRPr lang="en-US" sz="1800" dirty="0">
              <a:solidFill>
                <a:srgbClr val="000000"/>
              </a:solidFill>
            </a:endParaRPr>
          </a:p>
          <a:p>
            <a:pPr lvl="1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Posting “Comment Themes”</a:t>
            </a:r>
          </a:p>
        </p:txBody>
      </p:sp>
    </p:spTree>
    <p:extLst>
      <p:ext uri="{BB962C8B-B14F-4D97-AF65-F5344CB8AC3E}">
        <p14:creationId xmlns:p14="http://schemas.microsoft.com/office/powerpoint/2010/main" val="2149938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sz="2000" dirty="0">
                <a:solidFill>
                  <a:schemeClr val="tx1"/>
                </a:solidFill>
              </a:rPr>
              <a:t>Actively reworking the Standard subparts based on comments.</a:t>
            </a:r>
          </a:p>
          <a:p>
            <a:r>
              <a:rPr lang="en-US" sz="2000" dirty="0">
                <a:solidFill>
                  <a:schemeClr val="tx1"/>
                </a:solidFill>
              </a:rPr>
              <a:t>How to handle the definition of </a:t>
            </a:r>
            <a:r>
              <a:rPr lang="en-US" sz="2000" i="1" dirty="0">
                <a:solidFill>
                  <a:schemeClr val="tx1"/>
                </a:solidFill>
              </a:rPr>
              <a:t>availability</a:t>
            </a:r>
            <a:r>
              <a:rPr lang="en-US" sz="2000" dirty="0">
                <a:solidFill>
                  <a:schemeClr val="tx1"/>
                </a:solidFill>
              </a:rPr>
              <a:t> is still being actively discussed.</a:t>
            </a:r>
          </a:p>
          <a:p>
            <a:r>
              <a:rPr lang="en-US" sz="2000" dirty="0">
                <a:solidFill>
                  <a:schemeClr val="tx1"/>
                </a:solidFill>
              </a:rPr>
              <a:t>Remember – this is a CIP Standard.  Cyber remains the focus: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CIP-012 implementation should demonstrate </a:t>
            </a:r>
            <a:r>
              <a:rPr lang="en-US" sz="1800" u="sng" dirty="0">
                <a:solidFill>
                  <a:schemeClr val="tx1"/>
                </a:solidFill>
              </a:rPr>
              <a:t>cyber</a:t>
            </a:r>
            <a:r>
              <a:rPr lang="en-US" sz="1800" dirty="0">
                <a:solidFill>
                  <a:schemeClr val="tx1"/>
                </a:solidFill>
              </a:rPr>
              <a:t> protections and controls (the CIA triad).</a:t>
            </a:r>
          </a:p>
          <a:p>
            <a:r>
              <a:rPr lang="en-US" sz="2000" dirty="0">
                <a:solidFill>
                  <a:schemeClr val="tx1"/>
                </a:solidFill>
              </a:rPr>
              <a:t>Revising draft language: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Splitting R1.1 into a separate R1.1 and new R1.2.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Address “Security Protections” in R1.1 and “Availability</a:t>
            </a:r>
            <a:r>
              <a:rPr lang="en-US" sz="1800" i="1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Controls</a:t>
            </a:r>
            <a:r>
              <a:rPr lang="en-US" sz="1800" i="1" dirty="0">
                <a:solidFill>
                  <a:schemeClr val="tx1"/>
                </a:solidFill>
              </a:rPr>
              <a:t>”</a:t>
            </a:r>
            <a:r>
              <a:rPr lang="en-US" sz="1800" dirty="0">
                <a:solidFill>
                  <a:schemeClr val="tx1"/>
                </a:solidFill>
              </a:rPr>
              <a:t> into R1.2 with more descriptive Measures for each.</a:t>
            </a:r>
          </a:p>
          <a:p>
            <a:r>
              <a:rPr lang="en-US" sz="2000" dirty="0">
                <a:solidFill>
                  <a:schemeClr val="tx1"/>
                </a:solidFill>
              </a:rPr>
              <a:t>Updating Supplemental Documentation: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Updating Technical Rationale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Updating Implementation Guidance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Providing a response to comments</a:t>
            </a:r>
          </a:p>
          <a:p>
            <a:r>
              <a:rPr lang="en-US" sz="2000" dirty="0">
                <a:solidFill>
                  <a:schemeClr val="tx1"/>
                </a:solidFill>
              </a:rPr>
              <a:t>Implementation Plan should stay the same (24 months)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we are…</a:t>
            </a:r>
          </a:p>
        </p:txBody>
      </p:sp>
      <p:pic>
        <p:nvPicPr>
          <p:cNvPr id="7" name="Graphic 6" descr="Checkbox Checked with solid fill">
            <a:extLst>
              <a:ext uri="{FF2B5EF4-FFF2-40B4-BE49-F238E27FC236}">
                <a16:creationId xmlns:a16="http://schemas.microsoft.com/office/drawing/2014/main" id="{F716E714-C8C4-457A-8CC0-E7FFEA74A7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00400" y="3048000"/>
            <a:ext cx="304800" cy="304800"/>
          </a:xfrm>
          <a:prstGeom prst="rect">
            <a:avLst/>
          </a:prstGeom>
        </p:spPr>
      </p:pic>
      <p:pic>
        <p:nvPicPr>
          <p:cNvPr id="9" name="Graphic 8" descr="Checkbox Crossed outline">
            <a:extLst>
              <a:ext uri="{FF2B5EF4-FFF2-40B4-BE49-F238E27FC236}">
                <a16:creationId xmlns:a16="http://schemas.microsoft.com/office/drawing/2014/main" id="{752064B6-EB1D-4065-974E-1FB24C5521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53000" y="43434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7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541838"/>
          </a:xfrm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R1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CIP-012 revisions 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200" b="1" i="1" dirty="0">
                <a:highlight>
                  <a:srgbClr val="FFFF00"/>
                </a:highlight>
                <a:ea typeface="Times New Roman" panose="02020603050405020304" pitchFamily="18" charset="0"/>
              </a:rPr>
              <a:t>Availability</a:t>
            </a:r>
            <a:r>
              <a:rPr lang="en-US" sz="1200" b="1" i="1" dirty="0">
                <a:ea typeface="Times New Roman" panose="02020603050405020304" pitchFamily="18" charset="0"/>
              </a:rPr>
              <a:t> </a:t>
            </a:r>
            <a:r>
              <a:rPr lang="en-US" sz="1200" b="1" dirty="0">
                <a:ea typeface="Times New Roman" panose="02020603050405020304" pitchFamily="18" charset="0"/>
              </a:rPr>
              <a:t>incorporated into already approved R1 language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endParaRPr lang="en-US" sz="1100" b="1" dirty="0">
              <a:ea typeface="Times New Roman" panose="02020603050405020304" pitchFamily="18" charset="0"/>
            </a:endParaRP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R1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Responsible Entity shall implement, except under CIP Exceptional Circumstances, one or more documented plan(s) to mitigate the risks posed by unauthorized disclosure, unauthorized modification,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and loss of availability 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of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data used for 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Real-time Assessment and Real-time monitoring while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such data 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is being transmitted between any applicable Control Centers.  The Responsible Entity is not required to include oral communications in its plan. The plan shall include: [Violation Risk Factor: Medium] [Time Horizon: Operations Planning]</a:t>
            </a:r>
            <a:endParaRPr lang="en-US" sz="1400" baseline="30000" dirty="0"/>
          </a:p>
          <a:p>
            <a:pPr marL="0" indent="0">
              <a:buNone/>
            </a:pPr>
            <a:endParaRPr lang="en-US" sz="14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  </a:t>
            </a:r>
            <a:r>
              <a:rPr lang="en-US" sz="1400" dirty="0"/>
              <a:t>Proposed as of 05/10/2022 – Subject to change</a:t>
            </a:r>
          </a:p>
          <a:p>
            <a:pPr marL="0" indent="0">
              <a:buNone/>
            </a:pPr>
            <a:r>
              <a:rPr lang="en-US" sz="1400" dirty="0"/>
              <a:t>   Note: Unchanged from previous drafts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Modified Requirement R1</a:t>
            </a:r>
          </a:p>
        </p:txBody>
      </p:sp>
    </p:spTree>
    <p:extLst>
      <p:ext uri="{BB962C8B-B14F-4D97-AF65-F5344CB8AC3E}">
        <p14:creationId xmlns:p14="http://schemas.microsoft.com/office/powerpoint/2010/main" val="1750998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220211" y="1371600"/>
            <a:ext cx="4275589" cy="5075238"/>
          </a:xfrm>
          <a:ln w="3175">
            <a:solidFill>
              <a:schemeClr val="tx1"/>
            </a:solidFill>
          </a:ln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R1 Subparts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CIP-012-2 revisions </a:t>
            </a: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100" b="1" i="1" dirty="0">
                <a:highlight>
                  <a:srgbClr val="FFFF00"/>
                </a:highlight>
                <a:ea typeface="Times New Roman" panose="02020603050405020304" pitchFamily="18" charset="0"/>
              </a:rPr>
              <a:t>“A move to METHODS”</a:t>
            </a:r>
            <a:endParaRPr lang="en-US" sz="1100" b="1" dirty="0">
              <a:ea typeface="Times New Roman" panose="02020603050405020304" pitchFamily="18" charset="0"/>
            </a:endParaRP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15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R1.1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	Identification of </a:t>
            </a:r>
            <a:r>
              <a:rPr lang="en-US" sz="115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methods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used to mitigate the risks posed by unauthorized disclosure and unauthorized modification of </a:t>
            </a:r>
            <a:r>
              <a:rPr lang="en-US" sz="115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data used for 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Real-time Assessment and Real-time monitoring </a:t>
            </a:r>
            <a:r>
              <a:rPr lang="en-US" sz="115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while such data is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being transmitted between Control Centers; </a:t>
            </a:r>
          </a:p>
          <a:p>
            <a:pPr marR="98425" indent="0">
              <a:spcBef>
                <a:spcPts val="440"/>
              </a:spcBef>
              <a:spcAft>
                <a:spcPts val="0"/>
              </a:spcAft>
              <a:buSzPts val="1200"/>
              <a:buNone/>
              <a:tabLst>
                <a:tab pos="977900" algn="l"/>
              </a:tabLst>
            </a:pPr>
            <a:r>
              <a:rPr lang="en-US" sz="1150" b="1" spc="-10" dirty="0">
                <a:highlight>
                  <a:srgbClr val="FFFF00"/>
                </a:highlight>
              </a:rPr>
              <a:t>R1.2</a:t>
            </a:r>
            <a:r>
              <a:rPr lang="en-US" sz="1150" spc="-10" dirty="0">
                <a:highlight>
                  <a:srgbClr val="FFFF00"/>
                </a:highlight>
              </a:rPr>
              <a:t>  Identification of method(s) used to mitigate the risk posed by loss of Real-time Assessment and Real-time monitoring data while such data is being transmitted between Control Centers;</a:t>
            </a:r>
          </a:p>
          <a:p>
            <a:pPr marL="2286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r>
              <a:rPr lang="en-US" sz="1150" b="1" spc="-10" dirty="0">
                <a:cs typeface="+mn-cs"/>
              </a:rPr>
              <a:t>R1.3  </a:t>
            </a:r>
            <a:r>
              <a:rPr lang="en-US" sz="1150" spc="-10" dirty="0">
                <a:cs typeface="+mn-cs"/>
              </a:rPr>
              <a:t>Identification of methods to be used for the recovery of communication links used to transmit Real-time Assessment and Real-time monitoring data between Control Centers;  </a:t>
            </a: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15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R1.4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	Identification of where the Responsible Entity </a:t>
            </a:r>
            <a:r>
              <a:rPr lang="en-US" sz="1150" spc="-10" dirty="0">
                <a:highlight>
                  <a:srgbClr val="FFFF00"/>
                </a:highlight>
                <a:ea typeface="Calibri" panose="020F0502020204030204" pitchFamily="34" charset="0"/>
              </a:rPr>
              <a:t>implemented method(s)</a:t>
            </a:r>
            <a:r>
              <a:rPr lang="en-US" sz="115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as required in Parts 1.1 and 1.2; 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 </a:t>
            </a: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15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R1.5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	If the Control Centers are owned or operated by different Responsible Entities, identification of the responsibilities of each Responsible Entity for </a:t>
            </a:r>
            <a:r>
              <a:rPr lang="en-US" sz="115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implementing method(s) as required in Parts 1.1 and 1.2</a:t>
            </a:r>
            <a:r>
              <a:rPr lang="en-US" sz="115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  <a:p>
            <a:pPr marL="0" indent="0">
              <a:buNone/>
            </a:pPr>
            <a:endParaRPr lang="en-US" sz="11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aseline="30000" dirty="0">
              <a:solidFill>
                <a:srgbClr val="FF0000"/>
              </a:solidFill>
            </a:endParaRPr>
          </a:p>
          <a:p>
            <a:pPr marL="228600" lvl="1" indent="0">
              <a:buNone/>
            </a:pPr>
            <a:r>
              <a:rPr lang="en-US" sz="1000" baseline="30000" dirty="0">
                <a:solidFill>
                  <a:srgbClr val="FF0000"/>
                </a:solidFill>
              </a:rPr>
              <a:t>*</a:t>
            </a:r>
            <a:r>
              <a:rPr lang="en-US" sz="1000" baseline="30000" dirty="0"/>
              <a:t> </a:t>
            </a:r>
            <a:r>
              <a:rPr lang="en-US" sz="1000" dirty="0"/>
              <a:t>Proposed as of 05/10/2022 – Subject to change</a:t>
            </a:r>
            <a:endParaRPr lang="en-US" sz="1000" baseline="30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Modified Requirement R1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F744820-195F-4CA2-AE0B-CC4D3C4D1B3F}"/>
              </a:ext>
            </a:extLst>
          </p:cNvPr>
          <p:cNvSpPr txBox="1">
            <a:spLocks/>
          </p:cNvSpPr>
          <p:nvPr/>
        </p:nvSpPr>
        <p:spPr>
          <a:xfrm>
            <a:off x="4648200" y="1371600"/>
            <a:ext cx="4275589" cy="507523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/>
          <a:lstStyle>
            <a:lvl1pPr marL="228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9396E"/>
              </a:buClr>
              <a:buSzPct val="100000"/>
              <a:buChar char="•"/>
              <a:defRPr sz="2400" baseline="0">
                <a:solidFill>
                  <a:schemeClr val="accent6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  <a:ea typeface="+mn-ea"/>
              </a:defRPr>
            </a:lvl2pPr>
            <a:lvl3pPr marL="685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  <a:ea typeface="+mn-ea"/>
              </a:defRPr>
            </a:lvl3pPr>
            <a:lvl4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9396E"/>
              </a:buClr>
              <a:buChar char="–"/>
              <a:defRPr sz="1600">
                <a:solidFill>
                  <a:schemeClr val="accent6"/>
                </a:solidFill>
                <a:latin typeface="Calibri" pitchFamily="34" charset="0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indent="0" algn="ctr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r>
              <a:rPr lang="en-US" b="1" i="0" kern="0" dirty="0">
                <a:ea typeface="Times New Roman" panose="02020603050405020304" pitchFamily="18" charset="0"/>
              </a:rPr>
              <a:t>Existing R1 Subparts</a:t>
            </a:r>
          </a:p>
          <a:p>
            <a:pPr indent="0" algn="ctr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r>
              <a:rPr lang="en-US" b="1" i="0" kern="0" dirty="0">
                <a:ea typeface="Times New Roman" panose="02020603050405020304" pitchFamily="18" charset="0"/>
              </a:rPr>
              <a:t>CIP-012-1 </a:t>
            </a:r>
          </a:p>
          <a:p>
            <a:pPr indent="0" algn="ctr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endParaRPr lang="en-US" sz="1200" b="1" i="0" kern="0" dirty="0"/>
          </a:p>
          <a:p>
            <a:pPr indent="0" algn="just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r>
              <a:rPr lang="en-US" sz="1200" dirty="0"/>
              <a:t>1.1. Identification of security protection used to mitigate the risks posed by unauthorized disclosure and unauthorized modification of Real-time Assessment and Real-time monitoring data while being transmitted between Control Centers; 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endParaRPr lang="en-US" sz="1200" dirty="0"/>
          </a:p>
          <a:p>
            <a:pPr indent="0" algn="just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r>
              <a:rPr lang="en-US" sz="1200" dirty="0"/>
              <a:t>1.2. Identification of where the Responsible Entity applied security protection for transmitting Real-time Assessment and Real-time monitoring data between Control Centers; and 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endParaRPr lang="en-US" sz="1200" dirty="0"/>
          </a:p>
          <a:p>
            <a:pPr indent="0" algn="just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594360" algn="l"/>
                <a:tab pos="457200" algn="l"/>
              </a:tabLst>
            </a:pPr>
            <a:r>
              <a:rPr lang="en-US" sz="1200" dirty="0"/>
              <a:t>1.3. If the Control Centers are owned or operated by different Responsible Entities, identification of the responsibilities of each Responsible Entity for applying security protection to the transmission of Real-time Assessment and Real-time monitoring data between those Control Centers. </a:t>
            </a:r>
            <a:endParaRPr lang="en-US" sz="1200" i="0" kern="0" baseline="30000" dirty="0"/>
          </a:p>
          <a:p>
            <a:pPr marL="0" indent="0">
              <a:buFontTx/>
              <a:buNone/>
            </a:pPr>
            <a:endParaRPr lang="en-US" sz="1200" i="0" kern="0" baseline="30000" dirty="0"/>
          </a:p>
          <a:p>
            <a:pPr marL="0" indent="0">
              <a:buFontTx/>
              <a:buNone/>
            </a:pPr>
            <a:endParaRPr lang="en-US" sz="1200" i="0" kern="0" baseline="30000" dirty="0"/>
          </a:p>
        </p:txBody>
      </p:sp>
    </p:spTree>
    <p:extLst>
      <p:ext uri="{BB962C8B-B14F-4D97-AF65-F5344CB8AC3E}">
        <p14:creationId xmlns:p14="http://schemas.microsoft.com/office/powerpoint/2010/main" val="1036704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694238"/>
          </a:xfrm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Measures</a:t>
            </a:r>
            <a:endParaRPr lang="en-US" sz="2000" b="1" dirty="0"/>
          </a:p>
          <a:p>
            <a:pPr marL="0" indent="0">
              <a:buNone/>
            </a:pPr>
            <a:r>
              <a:rPr lang="en-US" sz="2000" dirty="0"/>
              <a:t>“</a:t>
            </a:r>
            <a:r>
              <a:rPr lang="en-US" sz="2000" b="1" dirty="0"/>
              <a:t>M1.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Evidence that may be included in a documented plan(s) that meets the mitigation objective of Requirement R1 and documentation demonstrating the implementation of the plan(s) includes, but is not limited to:”  </a:t>
            </a:r>
            <a:r>
              <a:rPr lang="en-US" sz="1800" spc="-10" dirty="0"/>
              <a:t>...</a:t>
            </a:r>
          </a:p>
          <a:p>
            <a:pPr marL="228600" lvl="1" indent="0">
              <a:buNone/>
            </a:pPr>
            <a:endParaRPr lang="en-US" sz="1800" dirty="0"/>
          </a:p>
          <a:p>
            <a:pPr marL="228600" lvl="1" indent="0">
              <a:buNone/>
            </a:pPr>
            <a:r>
              <a:rPr lang="en-US" sz="1800" dirty="0"/>
              <a:t>What is a Measure? “A Measure provides identification of the evidence or types of evidence that may demonstrate compliance with the associated requirement.“</a:t>
            </a:r>
          </a:p>
          <a:p>
            <a:pPr lvl="1"/>
            <a:r>
              <a:rPr lang="en-US" sz="1800" dirty="0"/>
              <a:t>Achieving the measure should be a necessary and sufficient indicator that the requirement was met.</a:t>
            </a:r>
          </a:p>
          <a:p>
            <a:pPr lvl="1"/>
            <a:r>
              <a:rPr lang="en-US" sz="1800" dirty="0"/>
              <a:t>In previous drafts, concerns about regulatory uncertainty were expressed.</a:t>
            </a:r>
          </a:p>
          <a:p>
            <a:pPr lvl="1"/>
            <a:r>
              <a:rPr lang="en-US" sz="1800" dirty="0"/>
              <a:t>The use of the Measures within the Standard helps guide both entities and auditors toward common evidence.</a:t>
            </a:r>
          </a:p>
          <a:p>
            <a:pPr lvl="1"/>
            <a:endParaRPr lang="en-US" sz="1600" spc="-10" dirty="0"/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1400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baseline="30000" dirty="0">
                <a:solidFill>
                  <a:srgbClr val="FF0000"/>
                </a:solidFill>
              </a:rPr>
              <a:t>*</a:t>
            </a:r>
            <a:r>
              <a:rPr lang="en-US" sz="1400" baseline="30000" dirty="0"/>
              <a:t> </a:t>
            </a:r>
            <a:r>
              <a:rPr lang="en-US" sz="1400" dirty="0"/>
              <a:t>Proposed as of 05/10/2022 – Subject to change</a:t>
            </a:r>
            <a:endParaRPr lang="en-US" sz="1400" baseline="30000" dirty="0"/>
          </a:p>
          <a:p>
            <a:pPr marL="0" indent="0">
              <a:buNone/>
            </a:pPr>
            <a:endParaRPr lang="en-US" sz="1400" dirty="0"/>
          </a:p>
          <a:p>
            <a:endParaRPr lang="en-US" sz="1800" dirty="0"/>
          </a:p>
          <a:p>
            <a:pPr marL="0" indent="0">
              <a:buNone/>
            </a:pPr>
            <a:endParaRPr lang="en-US" sz="1400" dirty="0"/>
          </a:p>
          <a:p>
            <a:endParaRPr lang="en-US" sz="20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Expanded Measures</a:t>
            </a:r>
          </a:p>
        </p:txBody>
      </p:sp>
    </p:spTree>
    <p:extLst>
      <p:ext uri="{BB962C8B-B14F-4D97-AF65-F5344CB8AC3E}">
        <p14:creationId xmlns:p14="http://schemas.microsoft.com/office/powerpoint/2010/main" val="3804109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D70C90-8BE5-452C-BC0D-B7613B706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2511957"/>
            <a:ext cx="4056744" cy="2380719"/>
          </a:xfrm>
          <a:prstGeom prst="rect">
            <a:avLst/>
          </a:prstGeom>
        </p:spPr>
      </p:pic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5F4B3B1C-4642-0285-2BD9-37AD59C915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074" y="1325562"/>
            <a:ext cx="4040188" cy="639762"/>
          </a:xfrm>
        </p:spPr>
        <p:txBody>
          <a:bodyPr/>
          <a:lstStyle/>
          <a:p>
            <a:pPr algn="ctr"/>
            <a:r>
              <a:rPr lang="en-US" dirty="0"/>
              <a:t>The CIA Triad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F785CB5-5C88-C118-71F9-F3AD83B160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72000" y="1325562"/>
            <a:ext cx="4041775" cy="639762"/>
          </a:xfrm>
        </p:spPr>
        <p:txBody>
          <a:bodyPr/>
          <a:lstStyle/>
          <a:p>
            <a:pPr algn="ctr"/>
            <a:r>
              <a:rPr lang="en-US" dirty="0"/>
              <a:t>CIP - A Cyber Focus</a:t>
            </a:r>
          </a:p>
        </p:txBody>
      </p:sp>
      <p:graphicFrame>
        <p:nvGraphicFramePr>
          <p:cNvPr id="14" name="Content Placeholder 1">
            <a:extLst>
              <a:ext uri="{FF2B5EF4-FFF2-40B4-BE49-F238E27FC236}">
                <a16:creationId xmlns:a16="http://schemas.microsoft.com/office/drawing/2014/main" id="{87CAB926-1633-01D7-DB74-2B8DF809B572}"/>
              </a:ext>
            </a:extLst>
          </p:cNvPr>
          <p:cNvGraphicFramePr>
            <a:graphicFrameLocks noGrp="1"/>
          </p:cNvGraphicFramePr>
          <p:nvPr>
            <p:ph sz="half" idx="11"/>
            <p:extLst>
              <p:ext uri="{D42A27DB-BD31-4B8C-83A1-F6EECF244321}">
                <p14:modId xmlns:p14="http://schemas.microsoft.com/office/powerpoint/2010/main" val="1256053882"/>
              </p:ext>
            </p:extLst>
          </p:nvPr>
        </p:nvGraphicFramePr>
        <p:xfrm>
          <a:off x="346074" y="1981200"/>
          <a:ext cx="4041648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95601" y="152400"/>
            <a:ext cx="6019799" cy="655638"/>
          </a:xfrm>
        </p:spPr>
        <p:txBody>
          <a:bodyPr anchor="ctr">
            <a:normAutofit/>
          </a:bodyPr>
          <a:lstStyle/>
          <a:p>
            <a:r>
              <a:rPr lang="en-US" dirty="0"/>
              <a:t>What is the goal?</a:t>
            </a:r>
          </a:p>
        </p:txBody>
      </p:sp>
    </p:spTree>
    <p:extLst>
      <p:ext uri="{BB962C8B-B14F-4D97-AF65-F5344CB8AC3E}">
        <p14:creationId xmlns:p14="http://schemas.microsoft.com/office/powerpoint/2010/main" val="1881831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694238"/>
          </a:xfrm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Technical Rationale 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and Implementation Guidance</a:t>
            </a:r>
          </a:p>
          <a:p>
            <a:pPr marL="0" indent="0">
              <a:buNone/>
            </a:pPr>
            <a:endParaRPr lang="en-US" sz="2000" b="1" dirty="0"/>
          </a:p>
          <a:p>
            <a:r>
              <a:rPr lang="en-US" sz="1800" dirty="0"/>
              <a:t>Updated Technical Rationale and Implementation Guidance</a:t>
            </a:r>
          </a:p>
          <a:p>
            <a:pPr lvl="1"/>
            <a:r>
              <a:rPr lang="en-US" sz="1800" dirty="0"/>
              <a:t>Technical Rationale (TR) represents an expansion upon the technical thoughts and logic that make up the foundation of the Standard and Requirements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Implementation Guidance (IG) provides examples or approaches to illustrate how registered entities may comply with a Reliability Standard</a:t>
            </a:r>
          </a:p>
          <a:p>
            <a:pPr lvl="2"/>
            <a:r>
              <a:rPr lang="en-US" sz="1600" dirty="0">
                <a:ea typeface="Calibri" panose="020F0502020204030204" pitchFamily="34" charset="0"/>
              </a:rPr>
              <a:t>V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etted by industry and endorsed by the ERO Enterprise</a:t>
            </a:r>
          </a:p>
          <a:p>
            <a:pPr lvl="1"/>
            <a:r>
              <a:rPr lang="en-US" sz="1800" dirty="0">
                <a:ea typeface="Calibri" panose="020F0502020204030204" pitchFamily="34" charset="0"/>
              </a:rPr>
              <a:t>Revised TR and IG is being developed for CIP-012-2.  </a:t>
            </a:r>
          </a:p>
          <a:p>
            <a:pPr lvl="2"/>
            <a:r>
              <a:rPr lang="en-US" sz="1600" dirty="0"/>
              <a:t>Current focus is Technical Rationale</a:t>
            </a:r>
          </a:p>
          <a:p>
            <a:pPr lvl="2"/>
            <a:r>
              <a:rPr lang="en-US" sz="1600" dirty="0"/>
              <a:t>The SDT will look at Implementation Guidance as time permits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228600" lvl="1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baseline="30000" dirty="0">
                <a:solidFill>
                  <a:srgbClr val="FF0000"/>
                </a:solidFill>
              </a:rPr>
              <a:t>*</a:t>
            </a:r>
            <a:r>
              <a:rPr lang="en-US" sz="1400" baseline="30000" dirty="0"/>
              <a:t> </a:t>
            </a:r>
            <a:r>
              <a:rPr lang="en-US" sz="1400" dirty="0"/>
              <a:t>Proposed as of 05/10/2022– Subject to change</a:t>
            </a:r>
            <a:endParaRPr lang="en-US" sz="1400" baseline="30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Technical Rationale and Implementation Guidance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278767"/>
      </p:ext>
    </p:extLst>
  </p:cSld>
  <p:clrMapOvr>
    <a:masterClrMapping/>
  </p:clrMapOvr>
</p:sld>
</file>

<file path=ppt/theme/theme1.xml><?xml version="1.0" encoding="utf-8"?>
<a:theme xmlns:a="http://schemas.openxmlformats.org/drawingml/2006/main" name="NERCTheme">
  <a:themeElements>
    <a:clrScheme name="Cust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04C81"/>
      </a:accent1>
      <a:accent2>
        <a:srgbClr val="5D85A9"/>
      </a:accent2>
      <a:accent3>
        <a:srgbClr val="FFFFFF"/>
      </a:accent3>
      <a:accent4>
        <a:srgbClr val="AFCDE3"/>
      </a:accent4>
      <a:accent5>
        <a:srgbClr val="D8D8D8"/>
      </a:accent5>
      <a:accent6>
        <a:srgbClr val="000000"/>
      </a:accent6>
      <a:hlink>
        <a:srgbClr val="0000FF"/>
      </a:hlink>
      <a:folHlink>
        <a:srgbClr val="6600CC"/>
      </a:folHlink>
    </a:clrScheme>
    <a:fontScheme name="Custom 1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RC PowerPoint" id="{F48A66DA-DEED-4C8E-AFCB-BD3D6F91B09F}" vid="{C4BDB77C-316B-4E0A-B04C-8A95D60324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1369</Words>
  <Application>Microsoft Office PowerPoint</Application>
  <PresentationFormat>On-screen Show (4:3)</PresentationFormat>
  <Paragraphs>156</Paragraphs>
  <Slides>12</Slides>
  <Notes>11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Courier New</vt:lpstr>
      <vt:lpstr>Lucida Grande</vt:lpstr>
      <vt:lpstr>Symbol</vt:lpstr>
      <vt:lpstr>Tahoma</vt:lpstr>
      <vt:lpstr>Times New Roman</vt:lpstr>
      <vt:lpstr>Verdana</vt:lpstr>
      <vt:lpstr>Wingdings</vt:lpstr>
      <vt:lpstr>NERCTheme</vt:lpstr>
      <vt:lpstr>PowerPoint Presentation</vt:lpstr>
      <vt:lpstr>NERC Antitrust</vt:lpstr>
      <vt:lpstr>Second Posting “Comment Themes”</vt:lpstr>
      <vt:lpstr>Where we are…</vt:lpstr>
      <vt:lpstr>Modified Requirement R1</vt:lpstr>
      <vt:lpstr>Modified Requirement R1</vt:lpstr>
      <vt:lpstr>Expanded Measures</vt:lpstr>
      <vt:lpstr>What is the goal?</vt:lpstr>
      <vt:lpstr>Technical Rationale and Implementation Guidance</vt:lpstr>
      <vt:lpstr>Future Posting</vt:lpstr>
      <vt:lpstr>PowerPoint Presentation</vt:lpstr>
      <vt:lpstr>Technical Rationale and Implementation Guidance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2021-08-09T14:00:37Z</dcterms:created>
  <dcterms:modified xsi:type="dcterms:W3CDTF">2022-05-10T13:24:38Z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d3826ce-7c18-471d-9596-93de5bae332e_Enabled">
    <vt:lpwstr>true</vt:lpwstr>
  </property>
  <property fmtid="{D5CDD505-2E9C-101B-9397-08002B2CF9AE}" pid="3" name="MSIP_Label_ed3826ce-7c18-471d-9596-93de5bae332e_SetDate">
    <vt:lpwstr>2021-08-09T14:00:44Z</vt:lpwstr>
  </property>
  <property fmtid="{D5CDD505-2E9C-101B-9397-08002B2CF9AE}" pid="4" name="MSIP_Label_ed3826ce-7c18-471d-9596-93de5bae332e_Method">
    <vt:lpwstr>Standard</vt:lpwstr>
  </property>
  <property fmtid="{D5CDD505-2E9C-101B-9397-08002B2CF9AE}" pid="5" name="MSIP_Label_ed3826ce-7c18-471d-9596-93de5bae332e_Name">
    <vt:lpwstr>Internal</vt:lpwstr>
  </property>
  <property fmtid="{D5CDD505-2E9C-101B-9397-08002B2CF9AE}" pid="6" name="MSIP_Label_ed3826ce-7c18-471d-9596-93de5bae332e_SiteId">
    <vt:lpwstr>c0a02e2d-1186-410a-8895-0a4a252ebf17</vt:lpwstr>
  </property>
  <property fmtid="{D5CDD505-2E9C-101B-9397-08002B2CF9AE}" pid="7" name="MSIP_Label_ed3826ce-7c18-471d-9596-93de5bae332e_ActionId">
    <vt:lpwstr>92cab259-1985-4c23-acdd-ac952aece222</vt:lpwstr>
  </property>
  <property fmtid="{D5CDD505-2E9C-101B-9397-08002B2CF9AE}" pid="8" name="MSIP_Label_ed3826ce-7c18-471d-9596-93de5bae332e_ContentBits">
    <vt:lpwstr>0</vt:lpwstr>
  </property>
</Properties>
</file>