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97" r:id="rId5"/>
  </p:sldMasterIdLst>
  <p:notesMasterIdLst>
    <p:notesMasterId r:id="rId15"/>
  </p:notesMasterIdLst>
  <p:handoutMasterIdLst>
    <p:handoutMasterId r:id="rId16"/>
  </p:handoutMasterIdLst>
  <p:sldIdLst>
    <p:sldId id="256" r:id="rId6"/>
    <p:sldId id="343" r:id="rId7"/>
    <p:sldId id="342" r:id="rId8"/>
    <p:sldId id="345" r:id="rId9"/>
    <p:sldId id="333" r:id="rId10"/>
    <p:sldId id="349" r:id="rId11"/>
    <p:sldId id="350" r:id="rId12"/>
    <p:sldId id="351" r:id="rId13"/>
    <p:sldId id="284" r:id="rId14"/>
  </p:sldIdLst>
  <p:sldSz cx="9144000" cy="6858000" type="screen4x3"/>
  <p:notesSz cx="6881813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atthew Vlissides" initials="MV" lastIdx="4" clrIdx="5">
    <p:extLst>
      <p:ext uri="{19B8F6BF-5375-455C-9EA6-DF929625EA0E}">
        <p15:presenceInfo xmlns:p15="http://schemas.microsoft.com/office/powerpoint/2012/main" userId="S::Matthew.Vlissides@ferc.gov::b0890a76-1284-4957-ba32-2305a7242a56" providerId="AD"/>
      </p:ext>
    </p:extLst>
  </p:cmAuthor>
  <p:cmAuthor id="1" name="Andrew Dodge" initials="AD" lastIdx="41" clrIdx="0">
    <p:extLst>
      <p:ext uri="{19B8F6BF-5375-455C-9EA6-DF929625EA0E}">
        <p15:presenceInfo xmlns:p15="http://schemas.microsoft.com/office/powerpoint/2012/main" userId="S::Andrew.Dodge@ferc.gov::921dd7c7-d1c3-4ab8-ad5b-412316270579" providerId="AD"/>
      </p:ext>
    </p:extLst>
  </p:cmAuthor>
  <p:cmAuthor id="8" name="Andres Lopez" initials="AL" lastIdx="2" clrIdx="6">
    <p:extLst>
      <p:ext uri="{19B8F6BF-5375-455C-9EA6-DF929625EA0E}">
        <p15:presenceInfo xmlns:p15="http://schemas.microsoft.com/office/powerpoint/2012/main" userId="S::Andres.Lopez@ferc.gov::6980053e-5764-4db8-a024-f1cfcf4c1686" providerId="AD"/>
      </p:ext>
    </p:extLst>
  </p:cmAuthor>
  <p:cmAuthor id="2" name="Michelle Veloso" initials="MV" lastIdx="11" clrIdx="1">
    <p:extLst>
      <p:ext uri="{19B8F6BF-5375-455C-9EA6-DF929625EA0E}">
        <p15:presenceInfo xmlns:p15="http://schemas.microsoft.com/office/powerpoint/2012/main" userId="S::Michelle.Veloso@ferc.gov::679e2344-c2ef-4b2b-9db1-6524bc5468e9" providerId="AD"/>
      </p:ext>
    </p:extLst>
  </p:cmAuthor>
  <p:cmAuthor id="9" name="Deepak Ramlatchan" initials="DR" lastIdx="2" clrIdx="7">
    <p:extLst>
      <p:ext uri="{19B8F6BF-5375-455C-9EA6-DF929625EA0E}">
        <p15:presenceInfo xmlns:p15="http://schemas.microsoft.com/office/powerpoint/2012/main" userId="S::Deepak.Ramlatchan@ferc.gov::c2104e18-db19-4f73-b0a2-bf7880012c90" providerId="AD"/>
      </p:ext>
    </p:extLst>
  </p:cmAuthor>
  <p:cmAuthor id="3" name="Mary Agnes Nimis" initials="MAN" lastIdx="43" clrIdx="2">
    <p:extLst>
      <p:ext uri="{19B8F6BF-5375-455C-9EA6-DF929625EA0E}">
        <p15:presenceInfo xmlns:p15="http://schemas.microsoft.com/office/powerpoint/2012/main" userId="S::MaryAgnes.Nimis@ferc.gov::17b35bd9-ab75-4951-83a2-101521927696" providerId="AD"/>
      </p:ext>
    </p:extLst>
  </p:cmAuthor>
  <p:cmAuthor id="4" name="Lodie White" initials="LW" lastIdx="7" clrIdx="3">
    <p:extLst>
      <p:ext uri="{19B8F6BF-5375-455C-9EA6-DF929625EA0E}">
        <p15:presenceInfo xmlns:p15="http://schemas.microsoft.com/office/powerpoint/2012/main" userId="S::Lodie.White@ferc.gov::1dd5e836-bcbe-483c-b079-55e80b39e201" providerId="AD"/>
      </p:ext>
    </p:extLst>
  </p:cmAuthor>
  <p:cmAuthor id="5" name="ADFERC\dsoer1" initials="A" lastIdx="3" clrIdx="4">
    <p:extLst>
      <p:ext uri="{19B8F6BF-5375-455C-9EA6-DF929625EA0E}">
        <p15:presenceInfo xmlns:p15="http://schemas.microsoft.com/office/powerpoint/2012/main" userId="ADFERC\dsoer1" providerId="None"/>
      </p:ext>
    </p:extLst>
  </p:cmAuthor>
  <p:cmAuthor id="6" name="Jonathan First" initials="JF" lastIdx="7" clrIdx="5">
    <p:extLst>
      <p:ext uri="{19B8F6BF-5375-455C-9EA6-DF929625EA0E}">
        <p15:presenceInfo xmlns:p15="http://schemas.microsoft.com/office/powerpoint/2012/main" userId="S::Jonathan.First@ferc.gov::782f840f-76a9-4784-800d-80ae9e1e0a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66CF"/>
    <a:srgbClr val="3E6FD2"/>
    <a:srgbClr val="2D5EC1"/>
    <a:srgbClr val="BDDEFF"/>
    <a:srgbClr val="99CCFF"/>
    <a:srgbClr val="808080"/>
    <a:srgbClr val="FFD624"/>
    <a:srgbClr val="0F5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83003" autoAdjust="0"/>
  </p:normalViewPr>
  <p:slideViewPr>
    <p:cSldViewPr>
      <p:cViewPr varScale="1">
        <p:scale>
          <a:sx n="62" d="100"/>
          <a:sy n="62" d="100"/>
        </p:scale>
        <p:origin x="1424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94" d="100"/>
          <a:sy n="194" d="100"/>
        </p:scale>
        <p:origin x="92" y="-39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l Ayoub" userId="22f8bbea-e0ff-467b-9083-44d6141f29b4" providerId="ADAL" clId="{2E933E5B-F678-415B-8FC8-4F787EDCF5C0}"/>
    <pc:docChg chg="custSel modSld">
      <pc:chgData name="Kal Ayoub" userId="22f8bbea-e0ff-467b-9083-44d6141f29b4" providerId="ADAL" clId="{2E933E5B-F678-415B-8FC8-4F787EDCF5C0}" dt="2022-05-10T12:52:01.405" v="1" actId="27636"/>
      <pc:docMkLst>
        <pc:docMk/>
      </pc:docMkLst>
      <pc:sldChg chg="modSp mod">
        <pc:chgData name="Kal Ayoub" userId="22f8bbea-e0ff-467b-9083-44d6141f29b4" providerId="ADAL" clId="{2E933E5B-F678-415B-8FC8-4F787EDCF5C0}" dt="2022-05-10T12:52:01.405" v="1" actId="27636"/>
        <pc:sldMkLst>
          <pc:docMk/>
          <pc:sldMk cId="3567874620" sldId="350"/>
        </pc:sldMkLst>
        <pc:spChg chg="mod">
          <ac:chgData name="Kal Ayoub" userId="22f8bbea-e0ff-467b-9083-44d6141f29b4" providerId="ADAL" clId="{2E933E5B-F678-415B-8FC8-4F787EDCF5C0}" dt="2022-05-10T12:52:01.405" v="1" actId="27636"/>
          <ac:spMkLst>
            <pc:docMk/>
            <pc:sldMk cId="3567874620" sldId="350"/>
            <ac:spMk id="3" creationId="{258FB3EE-18F5-4627-9AF1-E4E84DB6AA7E}"/>
          </ac:spMkLst>
        </pc:spChg>
      </pc:sldChg>
    </pc:docChg>
  </pc:docChgLst>
  <pc:docChgLst>
    <pc:chgData name="Kal Ayoub" userId="22f8bbea-e0ff-467b-9083-44d6141f29b4" providerId="ADAL" clId="{EC556FEA-DB25-476B-AEAD-2D2A874933D0}"/>
    <pc:docChg chg="modSld">
      <pc:chgData name="Kal Ayoub" userId="22f8bbea-e0ff-467b-9083-44d6141f29b4" providerId="ADAL" clId="{EC556FEA-DB25-476B-AEAD-2D2A874933D0}" dt="2022-05-10T12:48:42.200" v="2" actId="255"/>
      <pc:docMkLst>
        <pc:docMk/>
      </pc:docMkLst>
      <pc:sldChg chg="modSp mod">
        <pc:chgData name="Kal Ayoub" userId="22f8bbea-e0ff-467b-9083-44d6141f29b4" providerId="ADAL" clId="{EC556FEA-DB25-476B-AEAD-2D2A874933D0}" dt="2022-05-10T12:48:42.200" v="2" actId="255"/>
        <pc:sldMkLst>
          <pc:docMk/>
          <pc:sldMk cId="547408517" sldId="349"/>
        </pc:sldMkLst>
        <pc:spChg chg="mod">
          <ac:chgData name="Kal Ayoub" userId="22f8bbea-e0ff-467b-9083-44d6141f29b4" providerId="ADAL" clId="{EC556FEA-DB25-476B-AEAD-2D2A874933D0}" dt="2022-05-10T12:48:42.200" v="2" actId="255"/>
          <ac:spMkLst>
            <pc:docMk/>
            <pc:sldMk cId="547408517" sldId="349"/>
            <ac:spMk id="2" creationId="{BB67C246-A650-4640-B065-25F2DC76C24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6"/>
            <a:ext cx="2982870" cy="465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7340" y="6"/>
            <a:ext cx="2982870" cy="465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 dirty="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8829574"/>
            <a:ext cx="2982870" cy="465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 dirty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7340" y="8829574"/>
            <a:ext cx="2982870" cy="465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48C1791A-5110-46F9-A545-60CAAD4EBDD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78507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6"/>
            <a:ext cx="2982870" cy="465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7340" y="6"/>
            <a:ext cx="2982870" cy="465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 dirty="0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17600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7863" y="4415536"/>
            <a:ext cx="5506092" cy="418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8829574"/>
            <a:ext cx="2982870" cy="465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 dirty="0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7340" y="8829574"/>
            <a:ext cx="2982870" cy="465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BD5A0375-3B80-40F9-B453-38755D9FB0A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3824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17600" y="698500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A0375-3B80-40F9-B453-38755D9FB0AF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6341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2E4224-DDEC-46AC-AE68-F534EB18A9E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005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2E4224-DDEC-46AC-AE68-F534EB18A9E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041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2E4224-DDEC-46AC-AE68-F534EB18A9E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871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A0375-3B80-40F9-B453-38755D9FB0AF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34916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2E4224-DDEC-46AC-AE68-F534EB18A9E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11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2E4224-DDEC-46AC-AE68-F534EB18A9E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639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A0375-3B80-40F9-B453-38755D9FB0AF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4697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A0375-3B80-40F9-B453-38755D9FB0AF}" type="slidenum">
              <a:rPr lang="en-GB" altLang="en-US" smtClean="0"/>
              <a:pPr/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91435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2"/>
            <a:ext cx="7543800" cy="2593975"/>
          </a:xfrm>
        </p:spPr>
        <p:txBody>
          <a:bodyPr anchor="b"/>
          <a:lstStyle>
            <a:lvl1pPr>
              <a:defRPr sz="495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EEECE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EECE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835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</p:spPr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889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350">
                <a:solidFill>
                  <a:srgbClr val="FFFFFF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46FD205-8D79-439C-A802-2377436AEC8A}" type="slidenum">
              <a:rPr lang="en-US" smtClean="0"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1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EEECE1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2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EEECE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947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</p:sldLayoutIdLst>
  <p:hf hdr="0" ftr="0" dt="0"/>
  <p:txStyles>
    <p:titleStyle>
      <a:lvl1pPr algn="l" defTabSz="685800" rtl="0" eaLnBrk="1" latinLnBrk="0" hangingPunct="1">
        <a:spcBef>
          <a:spcPct val="0"/>
        </a:spcBef>
        <a:buNone/>
        <a:defRPr sz="3450" kern="1200" cap="none" spc="-75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257175" indent="-17145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indent="-171450" algn="l" defTabSz="6858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4380" indent="-171450" algn="l" defTabSz="6858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171450" algn="l" defTabSz="6858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indent="-171450" algn="l" defTabSz="6858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0302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440180" indent="-137160" algn="l" defTabSz="6858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577340" indent="-137160" algn="l" defTabSz="6858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714500" indent="-137160" algn="l" defTabSz="6858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58189" y="1124744"/>
            <a:ext cx="7543800" cy="2593975"/>
          </a:xfrm>
        </p:spPr>
        <p:txBody>
          <a:bodyPr>
            <a:normAutofit/>
          </a:bodyPr>
          <a:lstStyle/>
          <a:p>
            <a:r>
              <a:rPr lang="fr-BE" altLang="en-US" sz="5250" dirty="0"/>
              <a:t>Recent FERC Activities</a:t>
            </a:r>
            <a:endParaRPr lang="en-GB" altLang="en-US" sz="5250" dirty="0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69207" y="4005064"/>
            <a:ext cx="6461760" cy="1249177"/>
          </a:xfrm>
        </p:spPr>
        <p:txBody>
          <a:bodyPr>
            <a:noAutofit/>
          </a:bodyPr>
          <a:lstStyle/>
          <a:p>
            <a:r>
              <a:rPr lang="en-US" altLang="en-US" sz="1600" dirty="0"/>
              <a:t>Kal Ayoub</a:t>
            </a:r>
          </a:p>
          <a:p>
            <a:r>
              <a:rPr lang="en-US" altLang="en-US" sz="1600" dirty="0"/>
              <a:t>Deputy Director, Division of Cyber Security, Office of Electric Reliability</a:t>
            </a:r>
          </a:p>
          <a:p>
            <a:r>
              <a:rPr lang="en-US" altLang="en-US" sz="1600" dirty="0"/>
              <a:t>Federal Energy Regulatory Commission</a:t>
            </a:r>
          </a:p>
          <a:p>
            <a:r>
              <a:rPr lang="en-US" altLang="en-US" sz="1600" dirty="0"/>
              <a:t>May 11, 2022</a:t>
            </a:r>
            <a:endParaRPr lang="en-GB" alt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575609"/>
            <a:ext cx="2106382" cy="210638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10339" y="5513965"/>
            <a:ext cx="74395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solidFill>
                  <a:srgbClr val="FF0000"/>
                </a:solidFill>
              </a:rPr>
              <a:t>The views expressed in this presentation are my own and do not represent those of the Commission or any individual Commissioner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BE9A-55F8-40CD-A40D-64FFB77C7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223830"/>
          </a:xfrm>
        </p:spPr>
        <p:txBody>
          <a:bodyPr>
            <a:normAutofit/>
          </a:bodyPr>
          <a:lstStyle/>
          <a:p>
            <a:r>
              <a:rPr lang="en-US" dirty="0"/>
              <a:t>Reliability - Related Activity </a:t>
            </a:r>
            <a:br>
              <a:rPr lang="en-US" dirty="0"/>
            </a:br>
            <a:r>
              <a:rPr lang="en-US" dirty="0"/>
              <a:t>  (February – April)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34D7A-1B7C-4AB5-971F-3023405F1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194" y="1828800"/>
            <a:ext cx="6751086" cy="3040360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Joint Federal–State Task Force on Electric Transmission</a:t>
            </a:r>
          </a:p>
          <a:p>
            <a:r>
              <a:rPr lang="en-US" sz="2400" dirty="0"/>
              <a:t>Winter Readiness Technical Conference</a:t>
            </a:r>
          </a:p>
          <a:p>
            <a:r>
              <a:rPr lang="en-US" sz="2400" dirty="0"/>
              <a:t>Proposed Rule on Internal Network Security Monitoring </a:t>
            </a:r>
          </a:p>
          <a:p>
            <a:r>
              <a:rPr lang="en-US" sz="2400" dirty="0"/>
              <a:t>Proposed Rule on Transmission Planning</a:t>
            </a:r>
          </a:p>
          <a:p>
            <a:r>
              <a:rPr lang="en-US" sz="2400" dirty="0"/>
              <a:t>Order Directing ISOs/RTOs Reports</a:t>
            </a:r>
          </a:p>
          <a:p>
            <a:r>
              <a:rPr lang="en-US" sz="2400" dirty="0"/>
              <a:t>Other Reliability Orders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7C2995-CBC7-41CB-B6CA-EDC58E51F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</p:spPr>
        <p:txBody>
          <a:bodyPr/>
          <a:lstStyle/>
          <a:p>
            <a:fld id="{746FD205-8D79-439C-A802-2377436AEC8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701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4C585-B366-4658-BF79-2AEEF9783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989" y="300635"/>
            <a:ext cx="8254652" cy="1036675"/>
          </a:xfrm>
        </p:spPr>
        <p:txBody>
          <a:bodyPr>
            <a:normAutofit fontScale="90000"/>
          </a:bodyPr>
          <a:lstStyle/>
          <a:p>
            <a:r>
              <a:rPr lang="en-US" dirty="0"/>
              <a:t>Joint Federal-State Task Force on Electric 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73A82-78D5-43CA-93C1-FB2199A0ED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136" y="1628800"/>
            <a:ext cx="8254652" cy="4697730"/>
          </a:xfrm>
        </p:spPr>
        <p:txBody>
          <a:bodyPr>
            <a:normAutofit fontScale="62500" lnSpcReduction="20000"/>
          </a:bodyPr>
          <a:lstStyle/>
          <a:p>
            <a:r>
              <a:rPr lang="en-US" sz="3800" b="1" i="1" dirty="0"/>
              <a:t>Announced</a:t>
            </a:r>
            <a:r>
              <a:rPr lang="en-US" sz="3800" dirty="0"/>
              <a:t> (June 17, 2021, in Docket No. AD21-15). The purpose is to encourage cooperation and communication between federal and state regulators on electric transmission related issues.  </a:t>
            </a:r>
          </a:p>
          <a:p>
            <a:r>
              <a:rPr lang="en-US" sz="3800" b="1" i="1" dirty="0"/>
              <a:t>The First meeting </a:t>
            </a:r>
            <a:r>
              <a:rPr lang="en-US" sz="3800" dirty="0"/>
              <a:t>(November 10, 2021) focused on incorporating state perspectives into regional transmission planning.</a:t>
            </a:r>
          </a:p>
          <a:p>
            <a:r>
              <a:rPr lang="en-US" sz="3800" b="1" i="1" dirty="0"/>
              <a:t>The Second meeting </a:t>
            </a:r>
            <a:r>
              <a:rPr lang="en-US" sz="3800" dirty="0"/>
              <a:t>(February 16, 2022) focused on categories and types of transmission benefits that should be considered in transmission planning and cost allocation and its principles. </a:t>
            </a:r>
          </a:p>
          <a:p>
            <a:r>
              <a:rPr lang="en-US" sz="3800" b="1" i="1" dirty="0"/>
              <a:t>The Third meeting </a:t>
            </a:r>
            <a:r>
              <a:rPr lang="en-US" sz="3800" dirty="0"/>
              <a:t>(May 6, 2022) focused on </a:t>
            </a:r>
            <a:r>
              <a:rPr lang="en-US" sz="3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examining barriers to the efficient, expeditious, and reliable interconnection of new resources through the FERC-jurisdictional interconnection processes.  </a:t>
            </a:r>
            <a:endParaRPr lang="en-US" sz="3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0889E-7634-4084-AED9-243660F4E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</p:spPr>
        <p:txBody>
          <a:bodyPr/>
          <a:lstStyle/>
          <a:p>
            <a:fld id="{746FD205-8D79-439C-A802-2377436AEC8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175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90254-B466-428F-9BF3-97FD82056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937" y="239843"/>
            <a:ext cx="8279704" cy="646847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Winter-Readiness</a:t>
            </a:r>
            <a:r>
              <a:rPr lang="en-US" dirty="0"/>
              <a:t> Technical Conference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43DF9-7EA1-405A-B299-19C799876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87" y="980728"/>
            <a:ext cx="8242126" cy="5272694"/>
          </a:xfrm>
        </p:spPr>
        <p:txBody>
          <a:bodyPr>
            <a:normAutofit fontScale="32500" lnSpcReduction="2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5500" dirty="0"/>
              <a:t>FERC, NERC and Regional Entities Technical Conference:  Improving Winter-readiness of Generating Units (April 27 &amp; 28, 2022), Docket No. AD22-4-000.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5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Implements a recommendation of the </a:t>
            </a:r>
            <a:r>
              <a:rPr lang="en-US" sz="55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Joint FERC-NERC-Regional Entity Staff February 2021 Cold Weather Outages in Texas and the South-Central United States Report.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5500" dirty="0">
                <a:ea typeface="Calibri" panose="020F0502020204030204" pitchFamily="34" charset="0"/>
                <a:cs typeface="Times New Roman" panose="02020603050405020304" pitchFamily="18" charset="0"/>
              </a:rPr>
              <a:t>Four panels over two days: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6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Cold Weather Preparedness Plans</a:t>
            </a:r>
            <a:r>
              <a:rPr lang="en-US" sz="6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Explored how various types of generators have successfully prepared for cold weather.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6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Planning, Engineering, and Technologies for Cold Weather Preparedness</a:t>
            </a:r>
            <a:r>
              <a:rPr lang="en-US" sz="6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 Explored current technologies that could improve cold weather preparedness of existing plants or in planning of future generation projects.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6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Implementing Cold Weather Preparedness Plans for Reliable Operations</a:t>
            </a:r>
            <a:r>
              <a:rPr lang="en-US" sz="6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 Explored ongoing measures for winter preparedness and operations to ensure reliability.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6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Communications, Coordination, Training, and Education for Cold Weather Operations</a:t>
            </a:r>
            <a:r>
              <a:rPr lang="en-US" sz="6200" b="1" dirty="0"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6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Focused on how communication and coordination are critical in advance of and during extreme cold weather events to ensure reliability.</a:t>
            </a:r>
          </a:p>
          <a:p>
            <a:endParaRPr lang="en-US" sz="4200" dirty="0"/>
          </a:p>
          <a:p>
            <a:pPr lvl="1"/>
            <a:endParaRPr lang="en-US" sz="2601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76A95-F32A-4CB3-BF1A-FACB7A324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</p:spPr>
        <p:txBody>
          <a:bodyPr/>
          <a:lstStyle/>
          <a:p>
            <a:fld id="{746FD205-8D79-439C-A802-2377436AEC8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979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790CC-C40E-4849-BE7A-CA3CD6085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516" y="300625"/>
            <a:ext cx="8166971" cy="914400"/>
          </a:xfrm>
        </p:spPr>
        <p:txBody>
          <a:bodyPr>
            <a:normAutofit fontScale="90000"/>
          </a:bodyPr>
          <a:lstStyle/>
          <a:p>
            <a:r>
              <a:rPr lang="en-US" dirty="0"/>
              <a:t>Internal Network Security Monitoring Proposed Rulemaking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D0843-8CAB-4FAE-B8B9-8076761D3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2" y="1340768"/>
            <a:ext cx="8254652" cy="4913717"/>
          </a:xfrm>
        </p:spPr>
        <p:txBody>
          <a:bodyPr>
            <a:noAutofit/>
          </a:bodyPr>
          <a:lstStyle/>
          <a:p>
            <a:r>
              <a:rPr lang="en-US" sz="2100" dirty="0"/>
              <a:t>Draft NOPR for Internal Network Security Monitoring (INSM) for High and Medium Impact Bulk Electric System (BES) Cyber Systems, Docket No. RM22-3-000, (Jan. 20, 2022). </a:t>
            </a:r>
          </a:p>
          <a:p>
            <a:r>
              <a:rPr lang="en-US" sz="2100" dirty="0"/>
              <a:t>The NOPR proposes to direct NERC to develop and submit a new or modified Reliability Standard(s) that requires network security monitoring internal to a trusted CIP networked environment INSM for high and medium impact BES Cyber Systems.  </a:t>
            </a:r>
          </a:p>
          <a:p>
            <a:r>
              <a:rPr lang="en-US" sz="2100" dirty="0"/>
              <a:t>The NOPR seeks comments on: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100" dirty="0"/>
              <a:t>The proposed directive to modify the CIP Reliability Standards to require INSM for high and medium impact BES Cyber Systems;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100" dirty="0"/>
              <a:t>The usefulness and practicality of implementing INSM to detect malicious activity in networks with low impact BES Cyber Systems, including any potential benefits, technical barriers and associated costs. </a:t>
            </a:r>
          </a:p>
          <a:p>
            <a:pPr marL="346075" lvl="1" indent="-342900"/>
            <a:r>
              <a:rPr lang="en-US" sz="2100" dirty="0"/>
              <a:t>Comments were due March 28, 2022.  Staff is reviewing 22 comments.</a:t>
            </a:r>
          </a:p>
          <a:p>
            <a:pPr marL="3175" lvl="1" indent="0">
              <a:buNone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4AAE6A-0CD0-4669-8505-BCC87275A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205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7C246-A650-4640-B065-25F2DC76C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235268"/>
            <a:ext cx="7886700" cy="1155063"/>
          </a:xfrm>
        </p:spPr>
        <p:txBody>
          <a:bodyPr>
            <a:normAutofit/>
          </a:bodyPr>
          <a:lstStyle/>
          <a:p>
            <a:r>
              <a:rPr lang="en-US" sz="3200" dirty="0"/>
              <a:t>FERC issues NOPR on Transmission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900A5-FBC7-404A-A3FD-E773DD83B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571306"/>
            <a:ext cx="7886700" cy="4473894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/>
              <a:t>April 21, 2022 – Building for the Future Through Electric Regional Transmission Planning, Docket No. RM21-17-000.  </a:t>
            </a:r>
          </a:p>
          <a:p>
            <a:pPr marL="457200">
              <a:buFont typeface="Wingdings" panose="05000000000000000000" pitchFamily="2" charset="2"/>
              <a:buChar char="ü"/>
            </a:pPr>
            <a:r>
              <a:rPr lang="en-US" sz="2400" dirty="0"/>
              <a:t>NOPR addresses </a:t>
            </a:r>
            <a:r>
              <a:rPr lang="en-US" sz="2400" b="0" i="0" dirty="0">
                <a:effectLst/>
              </a:rPr>
              <a:t>the need for our nation’s energy infrastructure to be more resilient and reliable while also achieving cost savings for consumers through </a:t>
            </a:r>
            <a:r>
              <a:rPr lang="en-US" sz="2400" dirty="0"/>
              <a:t> r</a:t>
            </a:r>
            <a:r>
              <a:rPr lang="en-US" sz="2400" b="0" i="0" dirty="0">
                <a:effectLst/>
              </a:rPr>
              <a:t>egional transmission planning and cost allocation</a:t>
            </a:r>
            <a:r>
              <a:rPr lang="en-US" sz="2400" dirty="0"/>
              <a:t>. </a:t>
            </a:r>
          </a:p>
          <a:p>
            <a:pPr marL="457200">
              <a:buFont typeface="Wingdings" panose="05000000000000000000" pitchFamily="2" charset="2"/>
              <a:buChar char="ü"/>
            </a:pPr>
            <a:r>
              <a:rPr lang="en-US" sz="2400" b="0" i="0" dirty="0">
                <a:effectLst/>
              </a:rPr>
              <a:t>The NOPR proposes to require transmission providers to conduct regional transmission planning on a long-term (at least 20 years), forward-looking basis, using multiple factors to identify and plan for transmission needs driven by changes in resources and demand — what is referred to as “Long-Term Regional Transmission Planning”.  A</a:t>
            </a:r>
            <a:r>
              <a:rPr lang="en-US" sz="2400" dirty="0"/>
              <a:t> </a:t>
            </a:r>
            <a:r>
              <a:rPr lang="en-US" sz="2400" b="0" i="0" dirty="0">
                <a:effectLst/>
              </a:rPr>
              <a:t>reassessment and revision of the scenarios must occur at least once every three years.</a:t>
            </a:r>
            <a:endParaRPr lang="en-US" sz="2400" dirty="0"/>
          </a:p>
          <a:p>
            <a:pPr marL="457200">
              <a:buFont typeface="Wingdings" panose="05000000000000000000" pitchFamily="2" charset="2"/>
              <a:buChar char="ü"/>
            </a:pPr>
            <a:r>
              <a:rPr lang="en-US" sz="2400" b="0" i="0" dirty="0">
                <a:effectLst/>
              </a:rPr>
              <a:t>Comments are due 75 days from date of publication in the </a:t>
            </a:r>
            <a:r>
              <a:rPr lang="en-US" sz="2400" b="0" i="1" dirty="0">
                <a:effectLst/>
              </a:rPr>
              <a:t>Federal Register</a:t>
            </a:r>
            <a:r>
              <a:rPr lang="en-US" sz="2400" b="0" i="0" dirty="0">
                <a:effectLst/>
              </a:rPr>
              <a:t>. </a:t>
            </a:r>
          </a:p>
          <a:p>
            <a:pPr indent="0">
              <a:buNone/>
            </a:pPr>
            <a:endParaRPr lang="en-US" sz="26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C99AD3-1CF7-4C48-9A13-516A473CB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</p:spPr>
        <p:txBody>
          <a:bodyPr/>
          <a:lstStyle/>
          <a:p>
            <a:fld id="{746FD205-8D79-439C-A802-2377436AEC8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408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DFD01-F5C9-4854-AE39-02847241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97914"/>
          </a:xfrm>
        </p:spPr>
        <p:txBody>
          <a:bodyPr>
            <a:normAutofit fontScale="90000"/>
          </a:bodyPr>
          <a:lstStyle/>
          <a:p>
            <a:r>
              <a:rPr lang="en-US" dirty="0"/>
              <a:t>Reports on Potential Reforms to Meet Changing System Needs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FB3EE-18F5-4627-9AF1-E4E84DB6A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556792"/>
            <a:ext cx="7886700" cy="4611053"/>
          </a:xfrm>
        </p:spPr>
        <p:txBody>
          <a:bodyPr>
            <a:normAutofit fontScale="70000" lnSpcReduction="20000"/>
          </a:bodyPr>
          <a:lstStyle/>
          <a:p>
            <a:r>
              <a:rPr lang="en-US" sz="2800" dirty="0"/>
              <a:t>Apr. 21, 2022 – Order Directing Reports, Docket No. AD21-10-000.  </a:t>
            </a:r>
          </a:p>
          <a:p>
            <a:pPr marL="457200">
              <a:buFont typeface="Wingdings" panose="05000000000000000000" pitchFamily="2" charset="2"/>
              <a:buChar char="ü"/>
            </a:pPr>
            <a:r>
              <a:rPr lang="en-US" sz="2800" dirty="0"/>
              <a:t>Order directs each ISO/RTO  to submit information related to their wholesale markets to:  </a:t>
            </a:r>
          </a:p>
          <a:p>
            <a:pPr marL="685800">
              <a:buFont typeface="Courier New" panose="02070309020205020404" pitchFamily="49" charset="0"/>
              <a:buChar char="o"/>
            </a:pPr>
            <a:r>
              <a:rPr lang="en-US" sz="2800" dirty="0"/>
              <a:t>Identify each ISO/RTO system’s current needs given the changing resource mixes and load profiles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. </a:t>
            </a:r>
          </a:p>
          <a:p>
            <a:pPr marL="685800">
              <a:buFont typeface="Courier New" panose="02070309020205020404" pitchFamily="49" charset="0"/>
              <a:buChar char="o"/>
            </a:pPr>
            <a:r>
              <a:rPr lang="en-US" sz="2800" dirty="0"/>
              <a:t>Discuss how each RTO/ISO expects its system needs to change over the next five years and over the next 10 years;</a:t>
            </a:r>
          </a:p>
          <a:p>
            <a:pPr marL="685800">
              <a:buFont typeface="Courier New" panose="02070309020205020404" pitchFamily="49" charset="0"/>
              <a:buChar char="o"/>
            </a:pPr>
            <a:r>
              <a:rPr lang="en-US" sz="2800" dirty="0"/>
              <a:t>Discuss whether each RTO/ISO has plans for potential reforms to all the markets to address those needs and what they are.</a:t>
            </a:r>
          </a:p>
          <a:p>
            <a:pPr marL="685800">
              <a:buFont typeface="Courier New" panose="02070309020205020404" pitchFamily="49" charset="0"/>
              <a:buChar char="o"/>
            </a:pPr>
            <a:r>
              <a:rPr lang="en-US" sz="2800" dirty="0"/>
              <a:t>Provide information about any other reforms, including capacity market reforms and any other resource adequacy reforms that would help each RTO/ISO meet changes in system needs.  </a:t>
            </a:r>
          </a:p>
          <a:p>
            <a:pPr marL="457200">
              <a:buFont typeface="Wingdings" panose="05000000000000000000" pitchFamily="2" charset="2"/>
              <a:buChar char="ü"/>
            </a:pPr>
            <a:r>
              <a:rPr lang="en-US" sz="2800" dirty="0"/>
              <a:t>ISO/RTO r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esponses are due October 18, 2022.  Public comments on responses may be submitted December 19, 2022.</a:t>
            </a: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21AEE2-0859-4D52-9AFC-E112221E0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788" y="5648960"/>
            <a:ext cx="548640" cy="396240"/>
          </a:xfrm>
        </p:spPr>
        <p:txBody>
          <a:bodyPr/>
          <a:lstStyle/>
          <a:p>
            <a:fld id="{746FD205-8D79-439C-A802-2377436AEC8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874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5CE82-E3C3-4535-93A6-BDDFAD1D3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936" y="288109"/>
            <a:ext cx="8242128" cy="992051"/>
          </a:xfrm>
        </p:spPr>
        <p:txBody>
          <a:bodyPr>
            <a:normAutofit/>
          </a:bodyPr>
          <a:lstStyle/>
          <a:p>
            <a:r>
              <a:rPr lang="en-US" dirty="0"/>
              <a:t>Recent Reliability 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C326F-2C06-4BAD-89AA-D6622EFF0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948" y="1721796"/>
            <a:ext cx="8242127" cy="4450404"/>
          </a:xfrm>
        </p:spPr>
        <p:txBody>
          <a:bodyPr>
            <a:noAutofit/>
          </a:bodyPr>
          <a:lstStyle/>
          <a:p>
            <a:r>
              <a:rPr lang="en-US" sz="2500" dirty="0"/>
              <a:t>March 22, 2022 – Docket No. RR21-3-001, approving revisions to Texas RE Bylaws.  </a:t>
            </a:r>
          </a:p>
          <a:p>
            <a:r>
              <a:rPr lang="en-US" sz="2500" dirty="0"/>
              <a:t>March 4, 2022 – Docket No. RD22-2-000, approving Reliability Standards related to establishing and communicating System Operating Limits.</a:t>
            </a:r>
          </a:p>
          <a:p>
            <a:r>
              <a:rPr lang="en-US" sz="2500" dirty="0"/>
              <a:t>February 18, 2022 – Docket No. RD22-1-000, approving SERC Regional Reliability Standard PRC-006-SERC-03. </a:t>
            </a:r>
          </a:p>
          <a:p>
            <a:pPr marL="0" indent="0">
              <a:buNone/>
            </a:pPr>
            <a:endParaRPr lang="en-US" sz="2601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EAF6D9-EF1E-4858-B86D-B788DA56B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871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2100" dirty="0"/>
          </a:p>
          <a:p>
            <a:pPr algn="ctr"/>
            <a:endParaRPr lang="en-US" sz="2100" dirty="0"/>
          </a:p>
          <a:p>
            <a:pPr marL="85725" indent="0" algn="ctr">
              <a:buNone/>
            </a:pPr>
            <a:endParaRPr lang="en-US" sz="2700" dirty="0"/>
          </a:p>
          <a:p>
            <a:pPr algn="ctr"/>
            <a:r>
              <a:rPr lang="en-US" sz="2700" dirty="0"/>
              <a:t>Thank you!</a:t>
            </a:r>
          </a:p>
          <a:p>
            <a:pPr algn="ctr"/>
            <a:endParaRPr lang="en-US" sz="2700" dirty="0"/>
          </a:p>
          <a:p>
            <a:pPr algn="ctr"/>
            <a:r>
              <a:rPr lang="en-US" sz="2700" dirty="0"/>
              <a:t>Questions?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8497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B8D5ACC95A77428BD4FCE11EEC2A39" ma:contentTypeVersion="0" ma:contentTypeDescription="Create a new document." ma:contentTypeScope="" ma:versionID="4a19f55fb3ac9003b70b578f37568ca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341298396067f5d70212a1b4ccb31b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74a4cd09-5f17-433b-814a-38e7e9115d16" ContentTypeId="0x0101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62D7913-1508-4CF5-86D7-500E8027B5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E9EEFCE-F4A7-4F26-B54E-3B79BBEC597C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CE82492-403E-456A-9F2D-42B97D9CF2DB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286DE1E7-C230-4590-9C1A-0757F6B664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42124</TotalTime>
  <Words>909</Words>
  <Application>Microsoft Office PowerPoint</Application>
  <PresentationFormat>On-screen Show (4:3)</PresentationFormat>
  <Paragraphs>80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Courier New</vt:lpstr>
      <vt:lpstr>Verdana</vt:lpstr>
      <vt:lpstr>Wingdings</vt:lpstr>
      <vt:lpstr>Adjacency</vt:lpstr>
      <vt:lpstr>Recent FERC Activities</vt:lpstr>
      <vt:lpstr>Reliability - Related Activity    (February – April)</vt:lpstr>
      <vt:lpstr>Joint Federal-State Task Force on Electric Transmission</vt:lpstr>
      <vt:lpstr>Winter-Readiness Technical Conference</vt:lpstr>
      <vt:lpstr>Internal Network Security Monitoring Proposed Rulemaking </vt:lpstr>
      <vt:lpstr>FERC issues NOPR on Transmission Planning</vt:lpstr>
      <vt:lpstr>Reports on Potential Reforms to Meet Changing System Needs</vt:lpstr>
      <vt:lpstr>Recent Reliability Orders</vt:lpstr>
      <vt:lpstr>  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FERC</dc:title>
  <dc:creator>BARDEE Michael (ENER-EXT)</dc:creator>
  <cp:lastModifiedBy>Kal Ayoub</cp:lastModifiedBy>
  <cp:revision>955</cp:revision>
  <cp:lastPrinted>2020-01-23T18:22:18Z</cp:lastPrinted>
  <dcterms:created xsi:type="dcterms:W3CDTF">2016-10-07T06:39:19Z</dcterms:created>
  <dcterms:modified xsi:type="dcterms:W3CDTF">2022-05-10T12:52:10Z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0x01010038B8D5ACC95A77428BD4FCE11EEC2A39</vt:lpwstr>
  </property>
  <property fmtid="{D5CDD505-2E9C-101B-9397-08002B2CF9AE}" pid="3" name="MSIP_Label_6155a89b-0f08-4a93-8ea2-8a916d6643b5_Enabled">
    <vt:lpwstr>true</vt:lpwstr>
  </property>
  <property fmtid="{D5CDD505-2E9C-101B-9397-08002B2CF9AE}" pid="4" name="MSIP_Label_6155a89b-0f08-4a93-8ea2-8a916d6643b5_SetDate">
    <vt:lpwstr>2021-10-12T13:08:58Z</vt:lpwstr>
  </property>
  <property fmtid="{D5CDD505-2E9C-101B-9397-08002B2CF9AE}" pid="5" name="MSIP_Label_6155a89b-0f08-4a93-8ea2-8a916d6643b5_Method">
    <vt:lpwstr>Privileged</vt:lpwstr>
  </property>
  <property fmtid="{D5CDD505-2E9C-101B-9397-08002B2CF9AE}" pid="6" name="MSIP_Label_6155a89b-0f08-4a93-8ea2-8a916d6643b5_Name">
    <vt:lpwstr>6155a89b-0f08-4a93-8ea2-8a916d6643b5</vt:lpwstr>
  </property>
  <property fmtid="{D5CDD505-2E9C-101B-9397-08002B2CF9AE}" pid="7" name="MSIP_Label_6155a89b-0f08-4a93-8ea2-8a916d6643b5_SiteId">
    <vt:lpwstr>19caa9e9-04ff-43fa-885f-d77fac387903</vt:lpwstr>
  </property>
  <property fmtid="{D5CDD505-2E9C-101B-9397-08002B2CF9AE}" pid="8" name="MSIP_Label_6155a89b-0f08-4a93-8ea2-8a916d6643b5_ActionId">
    <vt:lpwstr>1637e6ec-567c-4412-ae8a-66b77c4162aa</vt:lpwstr>
  </property>
  <property fmtid="{D5CDD505-2E9C-101B-9397-08002B2CF9AE}" pid="9" name="MSIP_Label_6155a89b-0f08-4a93-8ea2-8a916d6643b5_ContentBits">
    <vt:lpwstr>0</vt:lpwstr>
  </property>
</Properties>
</file>